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notesMasterIdLst>
    <p:notesMasterId r:id="rId47"/>
  </p:notesMasterIdLst>
  <p:sldIdLst>
    <p:sldId id="256" r:id="rId2"/>
    <p:sldId id="267" r:id="rId3"/>
    <p:sldId id="257" r:id="rId4"/>
    <p:sldId id="270" r:id="rId5"/>
    <p:sldId id="296" r:id="rId6"/>
    <p:sldId id="268" r:id="rId7"/>
    <p:sldId id="289" r:id="rId8"/>
    <p:sldId id="269" r:id="rId9"/>
    <p:sldId id="290" r:id="rId10"/>
    <p:sldId id="292" r:id="rId11"/>
    <p:sldId id="294" r:id="rId12"/>
    <p:sldId id="311" r:id="rId13"/>
    <p:sldId id="271" r:id="rId14"/>
    <p:sldId id="266" r:id="rId15"/>
    <p:sldId id="258" r:id="rId16"/>
    <p:sldId id="260" r:id="rId17"/>
    <p:sldId id="298" r:id="rId18"/>
    <p:sldId id="299" r:id="rId19"/>
    <p:sldId id="302" r:id="rId20"/>
    <p:sldId id="300" r:id="rId21"/>
    <p:sldId id="303" r:id="rId22"/>
    <p:sldId id="301" r:id="rId23"/>
    <p:sldId id="310" r:id="rId24"/>
    <p:sldId id="297" r:id="rId25"/>
    <p:sldId id="276" r:id="rId26"/>
    <p:sldId id="272" r:id="rId27"/>
    <p:sldId id="263" r:id="rId28"/>
    <p:sldId id="295" r:id="rId29"/>
    <p:sldId id="285" r:id="rId30"/>
    <p:sldId id="304" r:id="rId31"/>
    <p:sldId id="279" r:id="rId32"/>
    <p:sldId id="273" r:id="rId33"/>
    <p:sldId id="286" r:id="rId34"/>
    <p:sldId id="309" r:id="rId35"/>
    <p:sldId id="287" r:id="rId36"/>
    <p:sldId id="305" r:id="rId37"/>
    <p:sldId id="306" r:id="rId38"/>
    <p:sldId id="307" r:id="rId39"/>
    <p:sldId id="308" r:id="rId40"/>
    <p:sldId id="282" r:id="rId41"/>
    <p:sldId id="274" r:id="rId42"/>
    <p:sldId id="283" r:id="rId43"/>
    <p:sldId id="275" r:id="rId44"/>
    <p:sldId id="284" r:id="rId45"/>
    <p:sldId id="288" r:id="rId4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EAEA"/>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2" d="100"/>
          <a:sy n="62" d="100"/>
        </p:scale>
        <p:origin x="828"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AB86A4-9372-41B3-BC82-09B8EB71D832}" type="datetimeFigureOut">
              <a:rPr lang="en-GB" smtClean="0"/>
              <a:t>14/12/2020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83D5FD-25CE-4835-9DE9-7F9AD34F8985}" type="slidenum">
              <a:rPr lang="en-GB" smtClean="0"/>
              <a:t>‹#›</a:t>
            </a:fld>
            <a:endParaRPr lang="en-GB"/>
          </a:p>
        </p:txBody>
      </p:sp>
    </p:spTree>
    <p:extLst>
      <p:ext uri="{BB962C8B-B14F-4D97-AF65-F5344CB8AC3E}">
        <p14:creationId xmlns:p14="http://schemas.microsoft.com/office/powerpoint/2010/main" val="32051286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14</a:t>
            </a:fld>
            <a:endParaRPr lang="en-GB"/>
          </a:p>
        </p:txBody>
      </p:sp>
    </p:spTree>
    <p:extLst>
      <p:ext uri="{BB962C8B-B14F-4D97-AF65-F5344CB8AC3E}">
        <p14:creationId xmlns:p14="http://schemas.microsoft.com/office/powerpoint/2010/main" val="27312245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33</a:t>
            </a:fld>
            <a:endParaRPr lang="en-GB"/>
          </a:p>
        </p:txBody>
      </p:sp>
    </p:spTree>
    <p:extLst>
      <p:ext uri="{BB962C8B-B14F-4D97-AF65-F5344CB8AC3E}">
        <p14:creationId xmlns:p14="http://schemas.microsoft.com/office/powerpoint/2010/main" val="36080298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34</a:t>
            </a:fld>
            <a:endParaRPr lang="en-GB"/>
          </a:p>
        </p:txBody>
      </p:sp>
    </p:spTree>
    <p:extLst>
      <p:ext uri="{BB962C8B-B14F-4D97-AF65-F5344CB8AC3E}">
        <p14:creationId xmlns:p14="http://schemas.microsoft.com/office/powerpoint/2010/main" val="1345658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smtClean="0"/>
              <a:pPr/>
              <a:t>12/14/2020</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61330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13210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12/14/2020</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243134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12/14/2020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46292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12/14/2020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86509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61BEF0D-F0BB-DE4B-95CE-6DB70DBA9567}" type="datetimeFigureOut">
              <a:rPr lang="en-US" smtClean="0"/>
              <a:pPr/>
              <a:t>12/14/2020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Tree>
    <p:extLst>
      <p:ext uri="{BB962C8B-B14F-4D97-AF65-F5344CB8AC3E}">
        <p14:creationId xmlns:p14="http://schemas.microsoft.com/office/powerpoint/2010/main" val="2906430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12/14/2020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95715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12/14/2020</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125935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878794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551374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smtClean="0"/>
              <a:pPr/>
              <a:t>12/14/2020</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92475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smtClean="0"/>
              <a:pPr/>
              <a:t>12/14/2020</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smtClean="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0514160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uiWZXLsdE9w" TargetMode="External"/><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hyperlink" Target="https://www.youtube.com/watch?v=O9FbdS4ddjY&amp;list=PLGXQK3aC61FSm_22oqfft0m2Oje499lC4&amp;index=4"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www.biblegateway.com/passage/?search=genesis+17&amp;version=ICB#fen-ICB-402b" TargetMode="External"/><Relationship Id="rId2" Type="http://schemas.openxmlformats.org/officeDocument/2006/relationships/hyperlink" Target="https://www.biblegateway.com/passage/?search=genesis+17&amp;version=ICB#fen-ICB-402a" TargetMode="Externa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www.biblegateway.com/passage/?search=genesis+17&amp;version=ICB#fen-ICB-416e" TargetMode="Externa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Layout" Target="../slideLayouts/slideLayout6.xml"/><Relationship Id="rId1" Type="http://schemas.openxmlformats.org/officeDocument/2006/relationships/video" Target="https://www.youtube.com/embed/MVPL7G0AgIc?start=122&amp;feature=oembed"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6.xml"/><Relationship Id="rId1" Type="http://schemas.openxmlformats.org/officeDocument/2006/relationships/video" Target="https://www.youtube.com/embed/QX_oy9614HQ?feature=oembed" TargetMode="External"/><Relationship Id="rId4" Type="http://schemas.openxmlformats.org/officeDocument/2006/relationships/image" Target="../media/image21.jpeg"/></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14.png"/><Relationship Id="rId4" Type="http://schemas.openxmlformats.org/officeDocument/2006/relationships/image" Target="../media/image26.png"/></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3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6.xml"/><Relationship Id="rId5" Type="http://schemas.openxmlformats.org/officeDocument/2006/relationships/image" Target="../media/image30.png"/><Relationship Id="rId4" Type="http://schemas.openxmlformats.org/officeDocument/2006/relationships/image" Target="../media/image29.png"/></Relationships>
</file>

<file path=ppt/slides/_rels/slide3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3.png"/><Relationship Id="rId1" Type="http://schemas.openxmlformats.org/officeDocument/2006/relationships/slideLayout" Target="../slideLayouts/slideLayout6.xml"/><Relationship Id="rId4" Type="http://schemas.openxmlformats.org/officeDocument/2006/relationships/image" Target="../media/image32.png"/></Relationships>
</file>

<file path=ppt/slides/_rels/slide4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http://www.ldbe.co.uk/about/guidance-%20resources/worship-and-meditation/" TargetMode="Externa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4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4" name="Rectangle 19">
            <a:extLst>
              <a:ext uri="{FF2B5EF4-FFF2-40B4-BE49-F238E27FC236}">
                <a16:creationId xmlns:a16="http://schemas.microsoft.com/office/drawing/2014/main" id="{99D7C13F-A74A-458C-BD0A-E94D29F59A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D8A8D3E-0E8F-4948-B17E-2D49FD63E6A9}"/>
              </a:ext>
            </a:extLst>
          </p:cNvPr>
          <p:cNvPicPr>
            <a:picLocks noChangeAspect="1"/>
          </p:cNvPicPr>
          <p:nvPr/>
        </p:nvPicPr>
        <p:blipFill>
          <a:blip r:embed="rId2"/>
          <a:stretch>
            <a:fillRect/>
          </a:stretch>
        </p:blipFill>
        <p:spPr>
          <a:xfrm>
            <a:off x="893269" y="2130425"/>
            <a:ext cx="5164834" cy="2582417"/>
          </a:xfrm>
          <a:prstGeom prst="rect">
            <a:avLst/>
          </a:prstGeom>
        </p:spPr>
      </p:pic>
      <p:sp>
        <p:nvSpPr>
          <p:cNvPr id="25" name="Rectangle 21">
            <a:extLst>
              <a:ext uri="{FF2B5EF4-FFF2-40B4-BE49-F238E27FC236}">
                <a16:creationId xmlns:a16="http://schemas.microsoft.com/office/drawing/2014/main" id="{4EA0D2BB-E66C-43E1-9553-F0782C7093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6079" y="723899"/>
            <a:ext cx="5009388"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A6E2A6ED-D597-429E-A2B5-6ABED52E1BB5}"/>
              </a:ext>
            </a:extLst>
          </p:cNvPr>
          <p:cNvSpPr>
            <a:spLocks noGrp="1"/>
          </p:cNvSpPr>
          <p:nvPr>
            <p:ph type="ctrTitle"/>
          </p:nvPr>
        </p:nvSpPr>
        <p:spPr>
          <a:xfrm>
            <a:off x="7182814" y="2130425"/>
            <a:ext cx="4115917" cy="2085869"/>
          </a:xfrm>
        </p:spPr>
        <p:txBody>
          <a:bodyPr>
            <a:normAutofit/>
          </a:bodyPr>
          <a:lstStyle/>
          <a:p>
            <a:r>
              <a:rPr lang="en-GB" b="1" dirty="0">
                <a:solidFill>
                  <a:srgbClr val="FFFFFF"/>
                </a:solidFill>
                <a:latin typeface="Century Gothic" panose="020B0502020202020204" pitchFamily="34" charset="0"/>
              </a:rPr>
              <a:t>Class Worship and Reflections</a:t>
            </a:r>
          </a:p>
        </p:txBody>
      </p:sp>
      <p:pic>
        <p:nvPicPr>
          <p:cNvPr id="3" name="Picture 2">
            <a:extLst>
              <a:ext uri="{FF2B5EF4-FFF2-40B4-BE49-F238E27FC236}">
                <a16:creationId xmlns:a16="http://schemas.microsoft.com/office/drawing/2014/main" id="{D7ECC352-F3A9-46C5-8644-CE5AC3D552D0}"/>
              </a:ext>
            </a:extLst>
          </p:cNvPr>
          <p:cNvPicPr>
            <a:picLocks noChangeAspect="1"/>
          </p:cNvPicPr>
          <p:nvPr/>
        </p:nvPicPr>
        <p:blipFill>
          <a:blip r:embed="rId3"/>
          <a:stretch>
            <a:fillRect/>
          </a:stretch>
        </p:blipFill>
        <p:spPr>
          <a:xfrm>
            <a:off x="8482135" y="5208256"/>
            <a:ext cx="2816596" cy="829128"/>
          </a:xfrm>
          <a:prstGeom prst="rect">
            <a:avLst/>
          </a:prstGeom>
        </p:spPr>
      </p:pic>
    </p:spTree>
    <p:extLst>
      <p:ext uri="{BB962C8B-B14F-4D97-AF65-F5344CB8AC3E}">
        <p14:creationId xmlns:p14="http://schemas.microsoft.com/office/powerpoint/2010/main" val="3573394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7" name="Rectangle 16">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E2A35C00-F635-409C-8112-62A47921677C}"/>
              </a:ext>
            </a:extLst>
          </p:cNvPr>
          <p:cNvPicPr>
            <a:picLocks noGrp="1" noChangeAspect="1"/>
          </p:cNvPicPr>
          <p:nvPr>
            <p:ph idx="1"/>
          </p:nvPr>
        </p:nvPicPr>
        <p:blipFill>
          <a:blip r:embed="rId2"/>
          <a:stretch>
            <a:fillRect/>
          </a:stretch>
        </p:blipFill>
        <p:spPr>
          <a:xfrm>
            <a:off x="931166" y="1392438"/>
            <a:ext cx="6518800" cy="4367254"/>
          </a:xfrm>
          <a:prstGeom prst="rect">
            <a:avLst/>
          </a:prstGeom>
        </p:spPr>
      </p:pic>
      <p:sp>
        <p:nvSpPr>
          <p:cNvPr id="19" name="Rectangle 18">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8381132" y="2930816"/>
            <a:ext cx="3081576" cy="2085869"/>
          </a:xfrm>
        </p:spPr>
        <p:txBody>
          <a:bodyPr vert="horz" lIns="91440" tIns="45720" rIns="91440" bIns="45720" rtlCol="0" anchor="b">
            <a:normAutofit fontScale="90000"/>
          </a:bodyPr>
          <a:lstStyle/>
          <a:p>
            <a:pPr>
              <a:lnSpc>
                <a:spcPct val="90000"/>
              </a:lnSpc>
            </a:pP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br>
              <a:rPr lang="en-US" sz="3600" dirty="0">
                <a:solidFill>
                  <a:srgbClr val="FFFFFF"/>
                </a:solidFill>
                <a:latin typeface="Arial Rounded MT Bold" panose="020F0704030504030204" pitchFamily="34" charset="0"/>
              </a:rPr>
            </a:br>
            <a:r>
              <a:rPr lang="en-US" sz="3600" b="1" dirty="0">
                <a:solidFill>
                  <a:srgbClr val="FFFFFF"/>
                </a:solidFill>
                <a:latin typeface="Century Gothic" panose="020B0502020202020204" pitchFamily="34" charset="0"/>
              </a:rPr>
              <a:t>Church of England Colours for Worship </a:t>
            </a: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endParaRPr lang="en-US" sz="1200" dirty="0">
              <a:solidFill>
                <a:srgbClr val="FFFFFF"/>
              </a:solidFill>
            </a:endParaRPr>
          </a:p>
        </p:txBody>
      </p:sp>
      <p:pic>
        <p:nvPicPr>
          <p:cNvPr id="2" name="Picture 1">
            <a:extLst>
              <a:ext uri="{FF2B5EF4-FFF2-40B4-BE49-F238E27FC236}">
                <a16:creationId xmlns:a16="http://schemas.microsoft.com/office/drawing/2014/main" id="{7D39AFB3-5DC8-44D9-87A3-9258BAF4562E}"/>
              </a:ext>
            </a:extLst>
          </p:cNvPr>
          <p:cNvPicPr>
            <a:picLocks noChangeAspect="1"/>
          </p:cNvPicPr>
          <p:nvPr/>
        </p:nvPicPr>
        <p:blipFill>
          <a:blip r:embed="rId3"/>
          <a:stretch>
            <a:fillRect/>
          </a:stretch>
        </p:blipFill>
        <p:spPr>
          <a:xfrm>
            <a:off x="8513622" y="5016685"/>
            <a:ext cx="2816596" cy="829128"/>
          </a:xfrm>
          <a:prstGeom prst="rect">
            <a:avLst/>
          </a:prstGeom>
        </p:spPr>
      </p:pic>
    </p:spTree>
    <p:extLst>
      <p:ext uri="{BB962C8B-B14F-4D97-AF65-F5344CB8AC3E}">
        <p14:creationId xmlns:p14="http://schemas.microsoft.com/office/powerpoint/2010/main" val="1451668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AEAEA">
            <a:alpha val="0"/>
          </a:srgb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A59258C-AAC2-41CD-973C-7439B122A3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Clr>
                <a:schemeClr val="accent1"/>
              </a:buClr>
              <a:buFont typeface="Arial" panose="020B0604020202020204" pitchFamily="34" charset="0"/>
              <a:buChar char="•"/>
            </a:pPr>
            <a:endParaRPr lang="en-US" dirty="0"/>
          </a:p>
        </p:txBody>
      </p:sp>
      <p:sp>
        <p:nvSpPr>
          <p:cNvPr id="12" name="Rectangle 11">
            <a:extLst>
              <a:ext uri="{FF2B5EF4-FFF2-40B4-BE49-F238E27FC236}">
                <a16:creationId xmlns:a16="http://schemas.microsoft.com/office/drawing/2014/main" id="{54516B72-0116-42B2-82A2-B11218A366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11319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643468" y="1033389"/>
            <a:ext cx="4826256" cy="4825409"/>
          </a:xfrm>
        </p:spPr>
        <p:txBody>
          <a:bodyPr anchor="ctr">
            <a:normAutofit fontScale="90000"/>
          </a:bodyPr>
          <a:lstStyle/>
          <a:p>
            <a:pPr>
              <a:lnSpc>
                <a:spcPct val="90000"/>
              </a:lnSpc>
            </a:pPr>
            <a:br>
              <a:rPr lang="en-GB" sz="4200" b="1" dirty="0">
                <a:solidFill>
                  <a:srgbClr val="FFFFFF"/>
                </a:solidFill>
                <a:latin typeface="Arial Rounded MT Bold" panose="020F0704030504030204" pitchFamily="34" charset="0"/>
              </a:rPr>
            </a:br>
            <a:br>
              <a:rPr lang="en-GB" sz="4200" b="1" dirty="0">
                <a:solidFill>
                  <a:srgbClr val="FFFFFF"/>
                </a:solidFill>
                <a:latin typeface="Arial Rounded MT Bold" panose="020F0704030504030204" pitchFamily="34" charset="0"/>
              </a:rPr>
            </a:br>
            <a:br>
              <a:rPr lang="en-GB" sz="4200" b="1" dirty="0">
                <a:solidFill>
                  <a:srgbClr val="FFFFFF"/>
                </a:solidFill>
                <a:latin typeface="Arial Rounded MT Bold" panose="020F0704030504030204" pitchFamily="34" charset="0"/>
              </a:rPr>
            </a:br>
            <a:r>
              <a:rPr lang="en-GB" sz="4200" b="1" dirty="0">
                <a:solidFill>
                  <a:srgbClr val="FFFFFF"/>
                </a:solidFill>
                <a:latin typeface="Century Gothic" panose="020B0502020202020204" pitchFamily="34" charset="0"/>
              </a:rPr>
              <a:t>Classroom Worship </a:t>
            </a:r>
            <a:br>
              <a:rPr lang="en-GB" sz="4200" b="1" dirty="0">
                <a:solidFill>
                  <a:srgbClr val="FFFFFF"/>
                </a:solidFill>
                <a:latin typeface="Arial Rounded MT Bold" panose="020F0704030504030204" pitchFamily="34" charset="0"/>
              </a:rPr>
            </a:br>
            <a:br>
              <a:rPr lang="en-GB" sz="4200" b="1" dirty="0">
                <a:solidFill>
                  <a:srgbClr val="FFFFFF"/>
                </a:solidFill>
                <a:latin typeface="Arial Rounded MT Bold" panose="020F0704030504030204" pitchFamily="34" charset="0"/>
              </a:rPr>
            </a:br>
            <a:br>
              <a:rPr lang="en-GB" sz="4200" dirty="0">
                <a:solidFill>
                  <a:srgbClr val="FFFFFF"/>
                </a:solidFill>
              </a:rPr>
            </a:br>
            <a:br>
              <a:rPr lang="en-GB" sz="4200" dirty="0">
                <a:solidFill>
                  <a:srgbClr val="FFFFFF"/>
                </a:solidFill>
              </a:rPr>
            </a:br>
            <a:endParaRPr lang="en-GB" sz="4200" dirty="0">
              <a:solidFill>
                <a:srgbClr val="FFFFFF"/>
              </a:solidFill>
            </a:endParaRPr>
          </a:p>
        </p:txBody>
      </p:sp>
      <p:sp>
        <p:nvSpPr>
          <p:cNvPr id="14" name="Rectangle 13">
            <a:extLst>
              <a:ext uri="{FF2B5EF4-FFF2-40B4-BE49-F238E27FC236}">
                <a16:creationId xmlns:a16="http://schemas.microsoft.com/office/drawing/2014/main" id="{7CDB507F-21B7-4C27-B0FC-D9C465C6DB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2579" y="460868"/>
            <a:ext cx="4828032" cy="11165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7AB1AE17-B7A3-4363-95CD-25441E2FF1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82774" y="460868"/>
            <a:ext cx="4828032" cy="11165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5" name="Content Placeholder 4">
            <a:extLst>
              <a:ext uri="{FF2B5EF4-FFF2-40B4-BE49-F238E27FC236}">
                <a16:creationId xmlns:a16="http://schemas.microsoft.com/office/drawing/2014/main" id="{E7A6BE65-F111-4901-953B-3CBC056F1FAA}"/>
              </a:ext>
            </a:extLst>
          </p:cNvPr>
          <p:cNvSpPr>
            <a:spLocks noGrp="1"/>
          </p:cNvSpPr>
          <p:nvPr>
            <p:ph idx="1"/>
          </p:nvPr>
        </p:nvSpPr>
        <p:spPr>
          <a:xfrm>
            <a:off x="6755769" y="1033390"/>
            <a:ext cx="4855037" cy="4825409"/>
          </a:xfrm>
          <a:solidFill>
            <a:schemeClr val="bg2"/>
          </a:solidFill>
          <a:ln w="57150">
            <a:noFill/>
          </a:ln>
        </p:spPr>
        <p:txBody>
          <a:bodyPr anchor="ctr">
            <a:normAutofit/>
          </a:bodyPr>
          <a:lstStyle/>
          <a:p>
            <a:pPr marL="0" indent="0">
              <a:lnSpc>
                <a:spcPct val="90000"/>
              </a:lnSpc>
              <a:buNone/>
            </a:pPr>
            <a:r>
              <a:rPr lang="en-GB" sz="1700" b="1" dirty="0">
                <a:solidFill>
                  <a:schemeClr val="accent2">
                    <a:lumMod val="50000"/>
                  </a:schemeClr>
                </a:solidFill>
                <a:latin typeface="Century Gothic" panose="020B0502020202020204" pitchFamily="34" charset="0"/>
                <a:cs typeface="Segoe UI" panose="020B0502040204020203" pitchFamily="34" charset="0"/>
              </a:rPr>
              <a:t>ABSTRACT</a:t>
            </a:r>
          </a:p>
          <a:p>
            <a:pPr marL="0" indent="0">
              <a:lnSpc>
                <a:spcPct val="90000"/>
              </a:lnSpc>
              <a:buNone/>
            </a:pPr>
            <a:r>
              <a:rPr lang="en-GB" sz="1700" dirty="0">
                <a:solidFill>
                  <a:schemeClr val="accent2">
                    <a:lumMod val="50000"/>
                  </a:schemeClr>
                </a:solidFill>
                <a:latin typeface="Century Gothic" panose="020B0502020202020204" pitchFamily="34" charset="0"/>
                <a:cs typeface="Segoe UI" panose="020B0502040204020203" pitchFamily="34" charset="0"/>
              </a:rPr>
              <a:t>Collective worship in a classroom has a different feel from worship in the hall.  The more intimate nature of the worship can make everyone feel more readily included. It is also the perfect setting to look at some of life’s big issues in a prayerful and reflective manner. This resource supports small group worship through the theme of RESPECT:</a:t>
            </a:r>
          </a:p>
          <a:p>
            <a:pPr marL="0" indent="0">
              <a:lnSpc>
                <a:spcPct val="90000"/>
              </a:lnSpc>
              <a:buNone/>
            </a:pPr>
            <a:r>
              <a:rPr lang="en-GB" sz="1700" b="1" dirty="0">
                <a:solidFill>
                  <a:srgbClr val="002060"/>
                </a:solidFill>
                <a:latin typeface="Century Gothic" panose="020B0502020202020204" pitchFamily="34" charset="0"/>
                <a:cs typeface="Segoe UI" panose="020B0502040204020203" pitchFamily="34" charset="0"/>
              </a:rPr>
              <a:t>Respect</a:t>
            </a:r>
            <a:br>
              <a:rPr lang="en-GB" sz="1700" b="1">
                <a:solidFill>
                  <a:srgbClr val="002060"/>
                </a:solidFill>
                <a:latin typeface="Century Gothic" panose="020B0502020202020204" pitchFamily="34" charset="0"/>
                <a:cs typeface="Segoe UI" panose="020B0502040204020203" pitchFamily="34" charset="0"/>
              </a:rPr>
            </a:br>
            <a:r>
              <a:rPr lang="en-GB" sz="1700" b="1">
                <a:solidFill>
                  <a:srgbClr val="002060"/>
                </a:solidFill>
                <a:latin typeface="Century Gothic" panose="020B0502020202020204" pitchFamily="34" charset="0"/>
                <a:cs typeface="Segoe UI" panose="020B0502040204020203" pitchFamily="34" charset="0"/>
              </a:rPr>
              <a:t>Equality</a:t>
            </a:r>
            <a:br>
              <a:rPr lang="en-GB" sz="1700" b="1" dirty="0">
                <a:solidFill>
                  <a:srgbClr val="002060"/>
                </a:solidFill>
                <a:latin typeface="Century Gothic" panose="020B0502020202020204" pitchFamily="34" charset="0"/>
                <a:cs typeface="Segoe UI" panose="020B0502040204020203" pitchFamily="34" charset="0"/>
              </a:rPr>
            </a:br>
            <a:r>
              <a:rPr lang="en-GB" sz="1700" b="1" dirty="0">
                <a:solidFill>
                  <a:srgbClr val="002060"/>
                </a:solidFill>
                <a:latin typeface="Century Gothic" panose="020B0502020202020204" pitchFamily="34" charset="0"/>
                <a:cs typeface="Segoe UI" panose="020B0502040204020203" pitchFamily="34" charset="0"/>
              </a:rPr>
              <a:t>Serve</a:t>
            </a:r>
            <a:br>
              <a:rPr lang="en-GB" sz="1700" b="1" dirty="0">
                <a:solidFill>
                  <a:srgbClr val="002060"/>
                </a:solidFill>
                <a:latin typeface="Century Gothic" panose="020B0502020202020204" pitchFamily="34" charset="0"/>
                <a:cs typeface="Segoe UI" panose="020B0502040204020203" pitchFamily="34" charset="0"/>
              </a:rPr>
            </a:br>
            <a:r>
              <a:rPr lang="en-GB" sz="1700" b="1" dirty="0">
                <a:solidFill>
                  <a:srgbClr val="002060"/>
                </a:solidFill>
                <a:latin typeface="Century Gothic" panose="020B0502020202020204" pitchFamily="34" charset="0"/>
                <a:cs typeface="Segoe UI" panose="020B0502040204020203" pitchFamily="34" charset="0"/>
              </a:rPr>
              <a:t>Patience</a:t>
            </a:r>
            <a:br>
              <a:rPr lang="en-GB" sz="1700" b="1" dirty="0">
                <a:solidFill>
                  <a:srgbClr val="002060"/>
                </a:solidFill>
                <a:latin typeface="Century Gothic" panose="020B0502020202020204" pitchFamily="34" charset="0"/>
                <a:cs typeface="Segoe UI" panose="020B0502040204020203" pitchFamily="34" charset="0"/>
              </a:rPr>
            </a:br>
            <a:r>
              <a:rPr lang="en-GB" sz="1700" b="1" dirty="0">
                <a:solidFill>
                  <a:srgbClr val="002060"/>
                </a:solidFill>
                <a:latin typeface="Century Gothic" panose="020B0502020202020204" pitchFamily="34" charset="0"/>
                <a:cs typeface="Segoe UI" panose="020B0502040204020203" pitchFamily="34" charset="0"/>
              </a:rPr>
              <a:t>Enjoy and </a:t>
            </a:r>
            <a:br>
              <a:rPr lang="en-GB" sz="1700" b="1" dirty="0">
                <a:solidFill>
                  <a:srgbClr val="002060"/>
                </a:solidFill>
                <a:latin typeface="Century Gothic" panose="020B0502020202020204" pitchFamily="34" charset="0"/>
                <a:cs typeface="Segoe UI" panose="020B0502040204020203" pitchFamily="34" charset="0"/>
              </a:rPr>
            </a:br>
            <a:r>
              <a:rPr lang="en-GB" sz="1700" b="1" dirty="0">
                <a:solidFill>
                  <a:srgbClr val="002060"/>
                </a:solidFill>
                <a:latin typeface="Century Gothic" panose="020B0502020202020204" pitchFamily="34" charset="0"/>
                <a:cs typeface="Segoe UI" panose="020B0502040204020203" pitchFamily="34" charset="0"/>
              </a:rPr>
              <a:t>Celebrate</a:t>
            </a:r>
            <a:br>
              <a:rPr lang="en-GB" sz="1700" b="1" dirty="0">
                <a:solidFill>
                  <a:srgbClr val="002060"/>
                </a:solidFill>
                <a:latin typeface="Century Gothic" panose="020B0502020202020204" pitchFamily="34" charset="0"/>
                <a:cs typeface="Segoe UI" panose="020B0502040204020203" pitchFamily="34" charset="0"/>
              </a:rPr>
            </a:br>
            <a:r>
              <a:rPr lang="en-GB" sz="1700" b="1" dirty="0">
                <a:solidFill>
                  <a:srgbClr val="002060"/>
                </a:solidFill>
                <a:latin typeface="Century Gothic" panose="020B0502020202020204" pitchFamily="34" charset="0"/>
                <a:cs typeface="Segoe UI" panose="020B0502040204020203" pitchFamily="34" charset="0"/>
              </a:rPr>
              <a:t>Trust</a:t>
            </a:r>
            <a:br>
              <a:rPr lang="en-GB" sz="1700" dirty="0">
                <a:solidFill>
                  <a:schemeClr val="accent1"/>
                </a:solidFill>
              </a:rPr>
            </a:br>
            <a:endParaRPr lang="en-GB" sz="1700" dirty="0">
              <a:solidFill>
                <a:schemeClr val="accent1"/>
              </a:solidFill>
            </a:endParaRPr>
          </a:p>
        </p:txBody>
      </p:sp>
      <p:pic>
        <p:nvPicPr>
          <p:cNvPr id="2" name="Picture 1">
            <a:extLst>
              <a:ext uri="{FF2B5EF4-FFF2-40B4-BE49-F238E27FC236}">
                <a16:creationId xmlns:a16="http://schemas.microsoft.com/office/drawing/2014/main" id="{9089FFD9-179B-4D1A-B2CD-D9FCA439F27A}"/>
              </a:ext>
            </a:extLst>
          </p:cNvPr>
          <p:cNvPicPr>
            <a:picLocks noChangeAspect="1"/>
          </p:cNvPicPr>
          <p:nvPr/>
        </p:nvPicPr>
        <p:blipFill>
          <a:blip r:embed="rId2"/>
          <a:stretch>
            <a:fillRect/>
          </a:stretch>
        </p:blipFill>
        <p:spPr>
          <a:xfrm>
            <a:off x="642579" y="5212080"/>
            <a:ext cx="2816596" cy="1008924"/>
          </a:xfrm>
          <a:prstGeom prst="rect">
            <a:avLst/>
          </a:prstGeom>
        </p:spPr>
      </p:pic>
    </p:spTree>
    <p:extLst>
      <p:ext uri="{BB962C8B-B14F-4D97-AF65-F5344CB8AC3E}">
        <p14:creationId xmlns:p14="http://schemas.microsoft.com/office/powerpoint/2010/main" val="26223461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r>
              <a:rPr lang="en-GB" sz="3000" b="1" dirty="0">
                <a:solidFill>
                  <a:srgbClr val="FFFFFF"/>
                </a:solidFill>
                <a:latin typeface="Century Gothic" panose="020B0502020202020204" pitchFamily="34" charset="0"/>
              </a:rPr>
              <a:t>Classroom Worship </a:t>
            </a:r>
            <a:br>
              <a:rPr lang="en-GB" sz="3000" b="1" dirty="0">
                <a:solidFill>
                  <a:srgbClr val="FFFFFF"/>
                </a:solidFill>
                <a:latin typeface="Century Gothic" panose="020B0502020202020204" pitchFamily="34" charset="0"/>
              </a:rPr>
            </a:br>
            <a:br>
              <a:rPr lang="en-GB" sz="3000" b="1" dirty="0">
                <a:solidFill>
                  <a:srgbClr val="FFFFFF"/>
                </a:solidFill>
                <a:latin typeface="Century Gothic" panose="020B0502020202020204" pitchFamily="34" charset="0"/>
              </a:rPr>
            </a:br>
            <a:r>
              <a:rPr lang="en-GB" sz="3000" dirty="0">
                <a:solidFill>
                  <a:srgbClr val="FFFFFF"/>
                </a:solidFill>
                <a:latin typeface="Century Gothic" panose="020B0502020202020204" pitchFamily="34" charset="0"/>
              </a:rPr>
              <a:t>Introduction for Teachers</a:t>
            </a:r>
            <a:br>
              <a:rPr lang="en-GB" sz="3000" dirty="0">
                <a:solidFill>
                  <a:srgbClr val="FFFFFF"/>
                </a:solidFill>
              </a:rPr>
            </a:br>
            <a:br>
              <a:rPr lang="en-GB" sz="3000" dirty="0">
                <a:solidFill>
                  <a:srgbClr val="FFFFFF"/>
                </a:solidFill>
              </a:rPr>
            </a:br>
            <a:br>
              <a:rPr lang="en-GB" sz="3000" dirty="0">
                <a:solidFill>
                  <a:srgbClr val="FFFFFF"/>
                </a:solidFill>
              </a:rPr>
            </a:br>
            <a:endParaRPr lang="en-GB" sz="3000" dirty="0">
              <a:solidFill>
                <a:srgbClr val="FFFFFF"/>
              </a:solidFill>
            </a:endParaRPr>
          </a:p>
        </p:txBody>
      </p:sp>
      <p:sp>
        <p:nvSpPr>
          <p:cNvPr id="5" name="Content Placeholder 4">
            <a:extLst>
              <a:ext uri="{FF2B5EF4-FFF2-40B4-BE49-F238E27FC236}">
                <a16:creationId xmlns:a16="http://schemas.microsoft.com/office/drawing/2014/main" id="{E7A6BE65-F111-4901-953B-3CBC056F1FAA}"/>
              </a:ext>
            </a:extLst>
          </p:cNvPr>
          <p:cNvSpPr>
            <a:spLocks noGrp="1"/>
          </p:cNvSpPr>
          <p:nvPr>
            <p:ph idx="1"/>
          </p:nvPr>
        </p:nvSpPr>
        <p:spPr>
          <a:xfrm>
            <a:off x="4871425" y="590623"/>
            <a:ext cx="6538255" cy="5657777"/>
          </a:xfrm>
        </p:spPr>
        <p:txBody>
          <a:bodyPr anchor="ctr">
            <a:normAutofit/>
          </a:bodyPr>
          <a:lstStyle/>
          <a:p>
            <a:pPr marL="0" indent="0">
              <a:lnSpc>
                <a:spcPct val="90000"/>
              </a:lnSpc>
              <a:buNone/>
            </a:pPr>
            <a:r>
              <a:rPr lang="en-GB" sz="1200" dirty="0">
                <a:solidFill>
                  <a:srgbClr val="002060"/>
                </a:solidFill>
                <a:latin typeface="Century Gothic" panose="020B0502020202020204" pitchFamily="34" charset="0"/>
                <a:cs typeface="Segoe UI" panose="020B0502040204020203" pitchFamily="34" charset="0"/>
              </a:rPr>
              <a:t>Classroom worship can be organised at any time of day which best suits the needs of the group. </a:t>
            </a:r>
          </a:p>
          <a:p>
            <a:pPr marL="0" indent="0">
              <a:lnSpc>
                <a:spcPct val="90000"/>
              </a:lnSpc>
              <a:buNone/>
            </a:pPr>
            <a:r>
              <a:rPr lang="en-GB" sz="1200" dirty="0">
                <a:solidFill>
                  <a:srgbClr val="002060"/>
                </a:solidFill>
                <a:latin typeface="Century Gothic" panose="020B0502020202020204" pitchFamily="34" charset="0"/>
                <a:cs typeface="Segoe UI" panose="020B0502040204020203" pitchFamily="34" charset="0"/>
              </a:rPr>
              <a:t>Collective worship in a classroom has a different feel from worship in the hall. The advantages of class worship are:</a:t>
            </a:r>
          </a:p>
          <a:p>
            <a:pPr marL="324000" lvl="1" indent="0">
              <a:lnSpc>
                <a:spcPct val="90000"/>
              </a:lnSpc>
              <a:buNone/>
            </a:pPr>
            <a:r>
              <a:rPr lang="en-GB" sz="1200" dirty="0">
                <a:solidFill>
                  <a:srgbClr val="002060"/>
                </a:solidFill>
                <a:latin typeface="Century Gothic" panose="020B0502020202020204" pitchFamily="34" charset="0"/>
                <a:cs typeface="Segoe UI" panose="020B0502040204020203" pitchFamily="34" charset="0"/>
              </a:rPr>
              <a:t>• The more intimate nature of the worship can make everyone feel more readily included—there is nobody on the far edge or at the remote back</a:t>
            </a:r>
          </a:p>
          <a:p>
            <a:pPr marL="324000" lvl="1" indent="0">
              <a:lnSpc>
                <a:spcPct val="90000"/>
              </a:lnSpc>
              <a:buNone/>
            </a:pPr>
            <a:r>
              <a:rPr lang="en-GB" sz="1200" dirty="0">
                <a:solidFill>
                  <a:srgbClr val="002060"/>
                </a:solidFill>
                <a:latin typeface="Century Gothic" panose="020B0502020202020204" pitchFamily="34" charset="0"/>
                <a:cs typeface="Segoe UI" panose="020B0502040204020203" pitchFamily="34" charset="0"/>
              </a:rPr>
              <a:t>• The worship can be planned to be more appropriate for the age and understanding of the children present than is possible in a large mixed age gathering</a:t>
            </a:r>
          </a:p>
          <a:p>
            <a:pPr marL="324000" lvl="1" indent="0">
              <a:lnSpc>
                <a:spcPct val="90000"/>
              </a:lnSpc>
              <a:buNone/>
            </a:pPr>
            <a:r>
              <a:rPr lang="en-GB" sz="1200" dirty="0">
                <a:solidFill>
                  <a:srgbClr val="002060"/>
                </a:solidFill>
                <a:latin typeface="Century Gothic" panose="020B0502020202020204" pitchFamily="34" charset="0"/>
                <a:cs typeface="Segoe UI" panose="020B0502040204020203" pitchFamily="34" charset="0"/>
              </a:rPr>
              <a:t>• Children and adults may feel happier at leading worship in a more familiar setting with their peers rather than in front of the whole school</a:t>
            </a:r>
          </a:p>
          <a:p>
            <a:pPr marL="0" indent="0">
              <a:lnSpc>
                <a:spcPct val="90000"/>
              </a:lnSpc>
              <a:buNone/>
            </a:pPr>
            <a:r>
              <a:rPr lang="en-GB" sz="1200" b="1" dirty="0">
                <a:solidFill>
                  <a:srgbClr val="002060"/>
                </a:solidFill>
                <a:latin typeface="Century Gothic" panose="020B0502020202020204" pitchFamily="34" charset="0"/>
                <a:cs typeface="Segoe UI" panose="020B0502040204020203" pitchFamily="34" charset="0"/>
              </a:rPr>
              <a:t>Preparing </a:t>
            </a:r>
            <a:r>
              <a:rPr lang="en-GB" sz="1200" dirty="0">
                <a:solidFill>
                  <a:srgbClr val="002060"/>
                </a:solidFill>
                <a:latin typeface="Century Gothic" panose="020B0502020202020204" pitchFamily="34" charset="0"/>
                <a:cs typeface="Segoe UI" panose="020B0502040204020203" pitchFamily="34" charset="0"/>
              </a:rPr>
              <a:t>for class worship is very important. If the pupils have been busy just before you are due to start encourage them now to pause and sit quietly, stilling themselves ready to begin.</a:t>
            </a:r>
          </a:p>
          <a:p>
            <a:pPr marL="0" indent="0">
              <a:lnSpc>
                <a:spcPct val="90000"/>
              </a:lnSpc>
              <a:buNone/>
            </a:pPr>
            <a:r>
              <a:rPr lang="en-GB" sz="1200" b="1" dirty="0">
                <a:solidFill>
                  <a:srgbClr val="002060"/>
                </a:solidFill>
                <a:latin typeface="Century Gothic" panose="020B0502020202020204" pitchFamily="34" charset="0"/>
                <a:cs typeface="Segoe UI" panose="020B0502040204020203" pitchFamily="34" charset="0"/>
              </a:rPr>
              <a:t>Create calm, quiet atmosphere </a:t>
            </a:r>
            <a:r>
              <a:rPr lang="en-GB" sz="1200" dirty="0">
                <a:solidFill>
                  <a:srgbClr val="002060"/>
                </a:solidFill>
                <a:latin typeface="Century Gothic" panose="020B0502020202020204" pitchFamily="34" charset="0"/>
                <a:cs typeface="Segoe UI" panose="020B0502040204020203" pitchFamily="34" charset="0"/>
              </a:rPr>
              <a:t>– this can be done through music or changing the lighting in the room</a:t>
            </a:r>
          </a:p>
          <a:p>
            <a:pPr marL="0" indent="0">
              <a:lnSpc>
                <a:spcPct val="90000"/>
              </a:lnSpc>
              <a:buNone/>
            </a:pPr>
            <a:r>
              <a:rPr lang="en-GB" sz="1200" b="1" dirty="0">
                <a:solidFill>
                  <a:srgbClr val="002060"/>
                </a:solidFill>
                <a:latin typeface="Century Gothic" panose="020B0502020202020204" pitchFamily="34" charset="0"/>
                <a:cs typeface="Segoe UI" panose="020B0502040204020203" pitchFamily="34" charset="0"/>
              </a:rPr>
              <a:t>A worship focus- </a:t>
            </a:r>
            <a:r>
              <a:rPr lang="en-GB" sz="1200" dirty="0">
                <a:solidFill>
                  <a:srgbClr val="002060"/>
                </a:solidFill>
                <a:latin typeface="Century Gothic" panose="020B0502020202020204" pitchFamily="34" charset="0"/>
                <a:cs typeface="Segoe UI" panose="020B0502040204020203" pitchFamily="34" charset="0"/>
              </a:rPr>
              <a:t>in all places of worship there is what may be termed a worship focus, in your own hall this may be a cross or a candle. It is helpful to have a worship focus for your class worship. This does not have to be a permanent feature but something that can be brought out just for the worship. Consider what would be an appropriate worship focus for your classroom e.g. a cloth, candle, cross, bible, ornament, prayer bear. You may want to have a number of appropriate worship foci in a basket that the pupils can choose and set out ready for worship.</a:t>
            </a:r>
          </a:p>
          <a:p>
            <a:pPr marL="0" indent="0">
              <a:lnSpc>
                <a:spcPct val="90000"/>
              </a:lnSpc>
              <a:buNone/>
            </a:pPr>
            <a:r>
              <a:rPr lang="en-GB" sz="1200" b="1" dirty="0">
                <a:solidFill>
                  <a:srgbClr val="002060"/>
                </a:solidFill>
                <a:latin typeface="Century Gothic" panose="020B0502020202020204" pitchFamily="34" charset="0"/>
                <a:cs typeface="Segoe UI" panose="020B0502040204020203" pitchFamily="34" charset="0"/>
              </a:rPr>
              <a:t>Structure </a:t>
            </a:r>
            <a:r>
              <a:rPr lang="en-GB" sz="1200" dirty="0">
                <a:solidFill>
                  <a:srgbClr val="002060"/>
                </a:solidFill>
                <a:latin typeface="Century Gothic" panose="020B0502020202020204" pitchFamily="34" charset="0"/>
                <a:cs typeface="Segoe UI" panose="020B0502040204020203" pitchFamily="34" charset="0"/>
              </a:rPr>
              <a:t>- you may well find it helpful to have a set structure to your worship. This enables even of youngest children to feel comfortable and confident with what is happening. Here we have used the gather, engage, respond, and send framework</a:t>
            </a:r>
            <a:r>
              <a:rPr lang="en-GB" sz="1200" dirty="0">
                <a:solidFill>
                  <a:srgbClr val="002060"/>
                </a:solidFill>
                <a:latin typeface="Segoe UI" panose="020B0502040204020203" pitchFamily="34" charset="0"/>
                <a:cs typeface="Segoe UI" panose="020B0502040204020203" pitchFamily="34" charset="0"/>
              </a:rPr>
              <a:t>.</a:t>
            </a:r>
          </a:p>
          <a:p>
            <a:pPr marL="0" indent="0">
              <a:lnSpc>
                <a:spcPct val="90000"/>
              </a:lnSpc>
              <a:buNone/>
            </a:pPr>
            <a:endParaRPr lang="en-GB" sz="1100" dirty="0"/>
          </a:p>
        </p:txBody>
      </p:sp>
      <p:pic>
        <p:nvPicPr>
          <p:cNvPr id="4" name="Picture 3">
            <a:extLst>
              <a:ext uri="{FF2B5EF4-FFF2-40B4-BE49-F238E27FC236}">
                <a16:creationId xmlns:a16="http://schemas.microsoft.com/office/drawing/2014/main" id="{B6ACFD11-F3E3-4649-A305-F4C8910F62F6}"/>
              </a:ext>
            </a:extLst>
          </p:cNvPr>
          <p:cNvPicPr>
            <a:picLocks noChangeAspect="1"/>
          </p:cNvPicPr>
          <p:nvPr/>
        </p:nvPicPr>
        <p:blipFill>
          <a:blip r:embed="rId2"/>
          <a:stretch>
            <a:fillRect/>
          </a:stretch>
        </p:blipFill>
        <p:spPr>
          <a:xfrm>
            <a:off x="2285910" y="4373629"/>
            <a:ext cx="2072820" cy="1682642"/>
          </a:xfrm>
          <a:prstGeom prst="rect">
            <a:avLst/>
          </a:prstGeom>
        </p:spPr>
      </p:pic>
    </p:spTree>
    <p:extLst>
      <p:ext uri="{BB962C8B-B14F-4D97-AF65-F5344CB8AC3E}">
        <p14:creationId xmlns:p14="http://schemas.microsoft.com/office/powerpoint/2010/main" val="4123326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r>
              <a:rPr lang="en-GB" sz="3000" b="1" dirty="0">
                <a:solidFill>
                  <a:srgbClr val="FFFFFF"/>
                </a:solidFill>
                <a:latin typeface="Century Gothic" panose="020B0502020202020204" pitchFamily="34" charset="0"/>
              </a:rPr>
              <a:t>Classroom Worship </a:t>
            </a:r>
            <a:br>
              <a:rPr lang="en-GB" sz="3000" b="1" dirty="0">
                <a:solidFill>
                  <a:srgbClr val="FFFFFF"/>
                </a:solidFill>
                <a:latin typeface="Century Gothic" panose="020B0502020202020204" pitchFamily="34" charset="0"/>
              </a:rPr>
            </a:br>
            <a:br>
              <a:rPr lang="en-GB" sz="3000" b="1" dirty="0">
                <a:solidFill>
                  <a:srgbClr val="FFFFFF"/>
                </a:solidFill>
                <a:latin typeface="Century Gothic" panose="020B0502020202020204" pitchFamily="34" charset="0"/>
              </a:rPr>
            </a:br>
            <a:r>
              <a:rPr lang="en-GB" sz="2400" b="1" dirty="0">
                <a:solidFill>
                  <a:srgbClr val="FFFFFF"/>
                </a:solidFill>
                <a:latin typeface="Century Gothic" panose="020B0502020202020204" pitchFamily="34" charset="0"/>
              </a:rPr>
              <a:t>Possible music</a:t>
            </a:r>
            <a:br>
              <a:rPr lang="en-GB" sz="3000" dirty="0">
                <a:solidFill>
                  <a:srgbClr val="FFFFFF"/>
                </a:solidFill>
              </a:rPr>
            </a:br>
            <a:br>
              <a:rPr lang="en-GB" sz="3000" dirty="0">
                <a:solidFill>
                  <a:srgbClr val="FFFFFF"/>
                </a:solidFill>
              </a:rPr>
            </a:br>
            <a:br>
              <a:rPr lang="en-GB" sz="3000" dirty="0">
                <a:solidFill>
                  <a:srgbClr val="FFFFFF"/>
                </a:solidFill>
              </a:rPr>
            </a:br>
            <a:endParaRPr lang="en-GB" sz="3000" dirty="0">
              <a:solidFill>
                <a:srgbClr val="FFFFFF"/>
              </a:solidFill>
            </a:endParaRPr>
          </a:p>
        </p:txBody>
      </p:sp>
      <p:sp>
        <p:nvSpPr>
          <p:cNvPr id="5" name="Content Placeholder 4">
            <a:extLst>
              <a:ext uri="{FF2B5EF4-FFF2-40B4-BE49-F238E27FC236}">
                <a16:creationId xmlns:a16="http://schemas.microsoft.com/office/drawing/2014/main" id="{E7A6BE65-F111-4901-953B-3CBC056F1FAA}"/>
              </a:ext>
            </a:extLst>
          </p:cNvPr>
          <p:cNvSpPr>
            <a:spLocks noGrp="1"/>
          </p:cNvSpPr>
          <p:nvPr>
            <p:ph idx="1"/>
          </p:nvPr>
        </p:nvSpPr>
        <p:spPr>
          <a:xfrm>
            <a:off x="4871425" y="590623"/>
            <a:ext cx="6538255" cy="5657777"/>
          </a:xfrm>
        </p:spPr>
        <p:txBody>
          <a:bodyPr anchor="ctr">
            <a:normAutofit/>
          </a:bodyPr>
          <a:lstStyle/>
          <a:p>
            <a:pPr marL="0" indent="0">
              <a:lnSpc>
                <a:spcPct val="90000"/>
              </a:lnSpc>
              <a:buNone/>
            </a:pPr>
            <a:endParaRPr lang="en-GB" sz="1200" dirty="0">
              <a:solidFill>
                <a:srgbClr val="002060"/>
              </a:solidFill>
              <a:latin typeface="Segoe UI" panose="020B0502040204020203" pitchFamily="34" charset="0"/>
              <a:cs typeface="Segoe UI" panose="020B0502040204020203" pitchFamily="34" charset="0"/>
            </a:endParaRPr>
          </a:p>
          <a:p>
            <a:pPr marL="0" indent="0">
              <a:lnSpc>
                <a:spcPct val="90000"/>
              </a:lnSpc>
              <a:buNone/>
            </a:pPr>
            <a:endParaRPr lang="en-GB" sz="1200" dirty="0">
              <a:solidFill>
                <a:srgbClr val="002060"/>
              </a:solidFill>
              <a:latin typeface="Segoe UI" panose="020B0502040204020203" pitchFamily="34" charset="0"/>
              <a:cs typeface="Segoe UI" panose="020B0502040204020203" pitchFamily="34" charset="0"/>
            </a:endParaRPr>
          </a:p>
          <a:p>
            <a:pPr marL="0" indent="0">
              <a:lnSpc>
                <a:spcPct val="90000"/>
              </a:lnSpc>
              <a:buNone/>
            </a:pPr>
            <a:endParaRPr lang="en-GB" sz="1200" dirty="0">
              <a:solidFill>
                <a:srgbClr val="002060"/>
              </a:solidFill>
              <a:latin typeface="Segoe UI" panose="020B0502040204020203" pitchFamily="34" charset="0"/>
              <a:cs typeface="Segoe UI" panose="020B0502040204020203" pitchFamily="34" charset="0"/>
            </a:endParaRPr>
          </a:p>
          <a:p>
            <a:pPr marL="0" indent="0">
              <a:lnSpc>
                <a:spcPct val="90000"/>
              </a:lnSpc>
              <a:buNone/>
            </a:pPr>
            <a:endParaRPr lang="en-GB" sz="1200" dirty="0">
              <a:solidFill>
                <a:srgbClr val="002060"/>
              </a:solidFill>
              <a:latin typeface="Segoe UI" panose="020B0502040204020203" pitchFamily="34" charset="0"/>
              <a:cs typeface="Segoe UI" panose="020B0502040204020203" pitchFamily="34" charset="0"/>
            </a:endParaRPr>
          </a:p>
          <a:p>
            <a:pPr marL="0" indent="0">
              <a:lnSpc>
                <a:spcPct val="90000"/>
              </a:lnSpc>
              <a:buNone/>
            </a:pPr>
            <a:endParaRPr lang="en-GB" sz="1200" dirty="0">
              <a:solidFill>
                <a:srgbClr val="002060"/>
              </a:solidFill>
              <a:latin typeface="Segoe UI" panose="020B0502040204020203" pitchFamily="34" charset="0"/>
              <a:cs typeface="Segoe UI" panose="020B0502040204020203" pitchFamily="34" charset="0"/>
            </a:endParaRPr>
          </a:p>
          <a:p>
            <a:pPr marL="0" indent="0">
              <a:lnSpc>
                <a:spcPct val="90000"/>
              </a:lnSpc>
              <a:buNone/>
            </a:pPr>
            <a:endParaRPr lang="en-GB" sz="1100" dirty="0"/>
          </a:p>
        </p:txBody>
      </p:sp>
      <p:pic>
        <p:nvPicPr>
          <p:cNvPr id="4098" name="Picture 2" descr="Migration &amp; Music, Part 1 | Musical Space | KMUW">
            <a:extLst>
              <a:ext uri="{FF2B5EF4-FFF2-40B4-BE49-F238E27FC236}">
                <a16:creationId xmlns:a16="http://schemas.microsoft.com/office/drawing/2014/main" id="{90402C7B-2262-43A3-8EBC-A78B72505E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5478" y="3762775"/>
            <a:ext cx="3443428" cy="229349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ECDE9C0B-2054-42A1-843E-C62A34A78DCF}"/>
              </a:ext>
            </a:extLst>
          </p:cNvPr>
          <p:cNvSpPr/>
          <p:nvPr/>
        </p:nvSpPr>
        <p:spPr>
          <a:xfrm>
            <a:off x="5155905" y="364159"/>
            <a:ext cx="6711259" cy="6123536"/>
          </a:xfrm>
          <a:prstGeom prst="rect">
            <a:avLst/>
          </a:prstGeom>
        </p:spPr>
        <p:txBody>
          <a:bodyPr wrap="square">
            <a:spAutoFit/>
          </a:bodyPr>
          <a:lstStyle/>
          <a:p>
            <a:pPr>
              <a:lnSpc>
                <a:spcPct val="115000"/>
              </a:lnSpc>
              <a:spcAft>
                <a:spcPts val="1000"/>
              </a:spcAft>
            </a:pPr>
            <a:r>
              <a:rPr lang="en-GB" sz="2400" b="1" u="sng" dirty="0">
                <a:solidFill>
                  <a:srgbClr val="002060"/>
                </a:solidFill>
                <a:latin typeface="Century Gothic" panose="020B0502020202020204" pitchFamily="34" charset="0"/>
                <a:ea typeface="Calibri" panose="020F0502020204030204" pitchFamily="34" charset="0"/>
                <a:cs typeface="Times New Roman" panose="02020603050405020304" pitchFamily="18" charset="0"/>
              </a:rPr>
              <a:t>The Blessing (Kids)</a:t>
            </a:r>
          </a:p>
          <a:p>
            <a:pPr>
              <a:lnSpc>
                <a:spcPct val="115000"/>
              </a:lnSpc>
              <a:spcAft>
                <a:spcPts val="1000"/>
              </a:spcAft>
            </a:pPr>
            <a:r>
              <a:rPr lang="en-US" sz="2400" u="sng" dirty="0">
                <a:solidFill>
                  <a:srgbClr val="002060"/>
                </a:solidFill>
                <a:effectLst/>
                <a:latin typeface="Century Gothic" panose="020B050202020202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https://www.youtube.com/watch?v=uiWZXLsdE9w</a:t>
            </a:r>
            <a:endParaRPr lang="en-GB" sz="2400" dirty="0">
              <a:solidFill>
                <a:srgbClr val="002060"/>
              </a:solidFill>
              <a:effectLst/>
              <a:latin typeface="Century Gothic" panose="020B0502020202020204" pitchFamily="34" charset="0"/>
              <a:ea typeface="Calibri" panose="020F0502020204030204" pitchFamily="34" charset="0"/>
              <a:cs typeface="Times New Roman" panose="02020603050405020304" pitchFamily="18" charset="0"/>
            </a:endParaRPr>
          </a:p>
          <a:p>
            <a:endParaRPr lang="en-GB" dirty="0"/>
          </a:p>
          <a:p>
            <a:pPr marL="0" indent="0">
              <a:lnSpc>
                <a:spcPct val="90000"/>
              </a:lnSpc>
              <a:buNone/>
            </a:pPr>
            <a:r>
              <a:rPr lang="en-GB" sz="2400" b="1" dirty="0">
                <a:solidFill>
                  <a:srgbClr val="002060"/>
                </a:solidFill>
                <a:latin typeface="Century Gothic" panose="020B0502020202020204" pitchFamily="34" charset="0"/>
                <a:hlinkClick r:id="rId4">
                  <a:extLst>
                    <a:ext uri="{A12FA001-AC4F-418D-AE19-62706E023703}">
                      <ahyp:hlinkClr xmlns:ahyp="http://schemas.microsoft.com/office/drawing/2018/hyperlinkcolor" val="tx"/>
                    </a:ext>
                  </a:extLst>
                </a:hlinkClick>
              </a:rPr>
              <a:t>Rend Co. Kids - Feels Good </a:t>
            </a:r>
          </a:p>
          <a:p>
            <a:pPr marL="0" indent="0">
              <a:lnSpc>
                <a:spcPct val="90000"/>
              </a:lnSpc>
              <a:buNone/>
            </a:pPr>
            <a:endParaRPr lang="en-GB" sz="2400" b="1" dirty="0">
              <a:solidFill>
                <a:srgbClr val="002060"/>
              </a:solidFill>
              <a:latin typeface="Century Gothic" panose="020B0502020202020204" pitchFamily="34" charset="0"/>
              <a:hlinkClick r:id="rId4">
                <a:extLst>
                  <a:ext uri="{A12FA001-AC4F-418D-AE19-62706E023703}">
                    <ahyp:hlinkClr xmlns:ahyp="http://schemas.microsoft.com/office/drawing/2018/hyperlinkcolor" val="tx"/>
                  </a:ext>
                </a:extLst>
              </a:hlinkClick>
            </a:endParaRPr>
          </a:p>
          <a:p>
            <a:pPr marL="0" indent="0">
              <a:lnSpc>
                <a:spcPct val="90000"/>
              </a:lnSpc>
              <a:buNone/>
            </a:pPr>
            <a:r>
              <a:rPr lang="en-GB" sz="2400" dirty="0">
                <a:solidFill>
                  <a:srgbClr val="002060"/>
                </a:solidFill>
                <a:latin typeface="Century Gothic" panose="020B0502020202020204" pitchFamily="34" charset="0"/>
                <a:hlinkClick r:id="rId4">
                  <a:extLst>
                    <a:ext uri="{A12FA001-AC4F-418D-AE19-62706E023703}">
                      <ahyp:hlinkClr xmlns:ahyp="http://schemas.microsoft.com/office/drawing/2018/hyperlinkcolor" val="tx"/>
                    </a:ext>
                  </a:extLst>
                </a:hlinkClick>
              </a:rPr>
              <a:t>https://www.youtube.com/watch?v=LJxVHzARMmE&amp;list=PLGXQK3aC61FSm_22oqfft0m2Oje499lC4&amp;index=1  </a:t>
            </a:r>
          </a:p>
          <a:p>
            <a:pPr marL="0" indent="0">
              <a:lnSpc>
                <a:spcPct val="90000"/>
              </a:lnSpc>
              <a:buNone/>
            </a:pPr>
            <a:endParaRPr lang="en-GB" sz="2400" dirty="0">
              <a:solidFill>
                <a:srgbClr val="002060"/>
              </a:solidFill>
              <a:latin typeface="Century Gothic" panose="020B0502020202020204" pitchFamily="34" charset="0"/>
              <a:hlinkClick r:id="rId4">
                <a:extLst>
                  <a:ext uri="{A12FA001-AC4F-418D-AE19-62706E023703}">
                    <ahyp:hlinkClr xmlns:ahyp="http://schemas.microsoft.com/office/drawing/2018/hyperlinkcolor" val="tx"/>
                  </a:ext>
                </a:extLst>
              </a:hlinkClick>
            </a:endParaRPr>
          </a:p>
          <a:p>
            <a:pPr marL="0" indent="0">
              <a:lnSpc>
                <a:spcPct val="90000"/>
              </a:lnSpc>
              <a:buNone/>
            </a:pPr>
            <a:endParaRPr lang="en-GB" sz="2400" b="1" u="sng" dirty="0">
              <a:solidFill>
                <a:srgbClr val="002060"/>
              </a:solidFill>
              <a:latin typeface="Century Gothic" panose="020B0502020202020204" pitchFamily="34" charset="0"/>
              <a:hlinkClick r:id="rId4">
                <a:extLst>
                  <a:ext uri="{A12FA001-AC4F-418D-AE19-62706E023703}">
                    <ahyp:hlinkClr xmlns:ahyp="http://schemas.microsoft.com/office/drawing/2018/hyperlinkcolor" val="tx"/>
                  </a:ext>
                </a:extLst>
              </a:hlinkClick>
            </a:endParaRPr>
          </a:p>
          <a:p>
            <a:pPr marL="0" indent="0">
              <a:lnSpc>
                <a:spcPct val="90000"/>
              </a:lnSpc>
              <a:buNone/>
            </a:pPr>
            <a:r>
              <a:rPr lang="en-GB" sz="2400" b="1" u="sng" dirty="0">
                <a:solidFill>
                  <a:srgbClr val="002060"/>
                </a:solidFill>
                <a:latin typeface="Century Gothic" panose="020B0502020202020204" pitchFamily="34" charset="0"/>
                <a:hlinkClick r:id="rId4">
                  <a:extLst>
                    <a:ext uri="{A12FA001-AC4F-418D-AE19-62706E023703}">
                      <ahyp:hlinkClr xmlns:ahyp="http://schemas.microsoft.com/office/drawing/2018/hyperlinkcolor" val="tx"/>
                    </a:ext>
                  </a:extLst>
                </a:hlinkClick>
              </a:rPr>
              <a:t>I the Lord of Sea and Sky</a:t>
            </a:r>
          </a:p>
          <a:p>
            <a:pPr marL="0" indent="0">
              <a:lnSpc>
                <a:spcPct val="90000"/>
              </a:lnSpc>
              <a:buNone/>
            </a:pPr>
            <a:endParaRPr lang="en-GB" sz="2400" b="1" u="sng" dirty="0">
              <a:solidFill>
                <a:srgbClr val="002060"/>
              </a:solidFill>
              <a:latin typeface="Century Gothic" panose="020B0502020202020204" pitchFamily="34" charset="0"/>
              <a:hlinkClick r:id="rId4">
                <a:extLst>
                  <a:ext uri="{A12FA001-AC4F-418D-AE19-62706E023703}">
                    <ahyp:hlinkClr xmlns:ahyp="http://schemas.microsoft.com/office/drawing/2018/hyperlinkcolor" val="tx"/>
                  </a:ext>
                </a:extLst>
              </a:hlinkClick>
            </a:endParaRPr>
          </a:p>
          <a:p>
            <a:pPr marL="0" indent="0">
              <a:lnSpc>
                <a:spcPct val="90000"/>
              </a:lnSpc>
              <a:buNone/>
            </a:pPr>
            <a:r>
              <a:rPr lang="en-GB" sz="2400" dirty="0">
                <a:solidFill>
                  <a:srgbClr val="002060"/>
                </a:solidFill>
                <a:latin typeface="Century Gothic" panose="020B0502020202020204" pitchFamily="34" charset="0"/>
                <a:hlinkClick r:id="rId4">
                  <a:extLst>
                    <a:ext uri="{A12FA001-AC4F-418D-AE19-62706E023703}">
                      <ahyp:hlinkClr xmlns:ahyp="http://schemas.microsoft.com/office/drawing/2018/hyperlinkcolor" val="tx"/>
                    </a:ext>
                  </a:extLst>
                </a:hlinkClick>
              </a:rPr>
              <a:t>https://www.youtube.com/watch?v=4t6mz8yoocY</a:t>
            </a:r>
          </a:p>
          <a:p>
            <a:endParaRPr lang="en-GB" dirty="0"/>
          </a:p>
          <a:p>
            <a:pPr>
              <a:lnSpc>
                <a:spcPct val="115000"/>
              </a:lnSpc>
              <a:spcAft>
                <a:spcPts val="1000"/>
              </a:spcAft>
            </a:pPr>
            <a:endParaRPr lang="en-GB" dirty="0">
              <a:solidFill>
                <a:srgbClr val="002060"/>
              </a:solidFill>
              <a:latin typeface="Century Gothic" panose="020B0502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531883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43077" y="971524"/>
            <a:ext cx="3269749" cy="4624327"/>
          </a:xfrm>
        </p:spPr>
        <p:txBody>
          <a:bodyPr anchor="ctr">
            <a:normAutofit fontScale="90000"/>
          </a:bodyPr>
          <a:lstStyle/>
          <a:p>
            <a:pPr>
              <a:lnSpc>
                <a:spcPct val="90000"/>
              </a:lnSpc>
            </a:pP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r>
              <a:rPr lang="en-GB" sz="2700" b="1" dirty="0">
                <a:solidFill>
                  <a:srgbClr val="FFFFFF"/>
                </a:solidFill>
                <a:latin typeface="Century Gothic" panose="020B0502020202020204" pitchFamily="34" charset="0"/>
              </a:rPr>
              <a:t>Gathering </a:t>
            </a:r>
            <a:br>
              <a:rPr lang="en-GB" sz="2700" b="1" dirty="0">
                <a:solidFill>
                  <a:srgbClr val="FFFFFF"/>
                </a:solidFill>
                <a:latin typeface="Century Gothic" panose="020B0502020202020204" pitchFamily="34" charset="0"/>
              </a:rPr>
            </a:br>
            <a:br>
              <a:rPr lang="en-GB" sz="2700" b="1" dirty="0">
                <a:solidFill>
                  <a:srgbClr val="FFFFFF"/>
                </a:solidFill>
                <a:latin typeface="Century Gothic" panose="020B0502020202020204" pitchFamily="34" charset="0"/>
              </a:rPr>
            </a:br>
            <a:r>
              <a:rPr lang="en-GB" sz="2700" b="1" dirty="0">
                <a:solidFill>
                  <a:srgbClr val="FFFFFF"/>
                </a:solidFill>
                <a:latin typeface="Century Gothic" panose="020B0502020202020204" pitchFamily="34" charset="0"/>
              </a:rPr>
              <a:t>these can be used at the beginning of each session </a:t>
            </a: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dirty="0">
                <a:solidFill>
                  <a:srgbClr val="FFFFFF"/>
                </a:solidFill>
              </a:rPr>
            </a:br>
            <a:br>
              <a:rPr lang="en-GB" sz="2200" dirty="0">
                <a:solidFill>
                  <a:srgbClr val="FFFFFF"/>
                </a:solidFill>
              </a:rPr>
            </a:br>
            <a:br>
              <a:rPr lang="en-GB" sz="2200" dirty="0">
                <a:solidFill>
                  <a:srgbClr val="FFFFFF"/>
                </a:solidFill>
              </a:rPr>
            </a:br>
            <a:endParaRPr lang="en-GB" sz="22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5155905" y="571403"/>
            <a:ext cx="6436655" cy="5888772"/>
          </a:xfrm>
        </p:spPr>
        <p:txBody>
          <a:bodyPr anchor="ctr">
            <a:normAutofit fontScale="70000" lnSpcReduction="20000"/>
          </a:bodyPr>
          <a:lstStyle/>
          <a:p>
            <a:pPr marL="0" indent="0">
              <a:lnSpc>
                <a:spcPct val="120000"/>
              </a:lnSpc>
              <a:spcBef>
                <a:spcPts val="0"/>
              </a:spcBef>
              <a:spcAft>
                <a:spcPts val="0"/>
              </a:spcAft>
              <a:buNone/>
            </a:pPr>
            <a:r>
              <a:rPr lang="en-GB" sz="2900" dirty="0">
                <a:solidFill>
                  <a:srgbClr val="002060"/>
                </a:solidFill>
                <a:latin typeface="Century Gothic" panose="020B0502020202020204" pitchFamily="34" charset="0"/>
                <a:cs typeface="Segoe UI" panose="020B0502040204020203" pitchFamily="34" charset="0"/>
              </a:rPr>
              <a:t>Once everyone is set up ready for worship you may want to start by lighting a candle, followed by one of these:</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Leader: Peace be with you.</a:t>
            </a:r>
          </a:p>
          <a:p>
            <a:pPr marL="0" indent="0">
              <a:lnSpc>
                <a:spcPct val="120000"/>
              </a:lnSpc>
              <a:spcBef>
                <a:spcPts val="0"/>
              </a:spcBef>
              <a:spcAft>
                <a:spcPts val="0"/>
              </a:spcAft>
              <a:buNone/>
            </a:pPr>
            <a:r>
              <a:rPr lang="en-GB" sz="2900" dirty="0">
                <a:solidFill>
                  <a:srgbClr val="002060"/>
                </a:solidFill>
                <a:latin typeface="Century Gothic" panose="020B0502020202020204" pitchFamily="34" charset="0"/>
                <a:cs typeface="Segoe UI" panose="020B0502040204020203" pitchFamily="34" charset="0"/>
              </a:rPr>
              <a:t>     Pupils:  </a:t>
            </a:r>
            <a:r>
              <a:rPr lang="en-GB" sz="2900" b="1" dirty="0">
                <a:solidFill>
                  <a:srgbClr val="002060"/>
                </a:solidFill>
                <a:latin typeface="Century Gothic" panose="020B0502020202020204" pitchFamily="34" charset="0"/>
                <a:cs typeface="Segoe UI" panose="020B0502040204020203" pitchFamily="34" charset="0"/>
              </a:rPr>
              <a:t>And also with you.</a:t>
            </a:r>
          </a:p>
          <a:p>
            <a:pPr>
              <a:lnSpc>
                <a:spcPct val="120000"/>
              </a:lnSpc>
              <a:spcBef>
                <a:spcPts val="0"/>
              </a:spcBef>
              <a:spcAft>
                <a:spcPts val="0"/>
              </a:spcAft>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Leader: Welcome everyone</a:t>
            </a:r>
          </a:p>
          <a:p>
            <a:pPr marL="0" indent="0">
              <a:lnSpc>
                <a:spcPct val="120000"/>
              </a:lnSpc>
              <a:spcBef>
                <a:spcPts val="0"/>
              </a:spcBef>
              <a:spcAft>
                <a:spcPts val="0"/>
              </a:spcAft>
              <a:buNone/>
            </a:pPr>
            <a:r>
              <a:rPr lang="en-GB" sz="2900" dirty="0">
                <a:solidFill>
                  <a:srgbClr val="002060"/>
                </a:solidFill>
                <a:latin typeface="Century Gothic" panose="020B0502020202020204" pitchFamily="34" charset="0"/>
                <a:cs typeface="Segoe UI" panose="020B0502040204020203" pitchFamily="34" charset="0"/>
              </a:rPr>
              <a:t>     Pupils: </a:t>
            </a:r>
            <a:r>
              <a:rPr lang="en-GB" sz="2900" b="1" dirty="0">
                <a:solidFill>
                  <a:srgbClr val="002060"/>
                </a:solidFill>
                <a:latin typeface="Century Gothic" panose="020B0502020202020204" pitchFamily="34" charset="0"/>
                <a:cs typeface="Segoe UI" panose="020B0502040204020203" pitchFamily="34" charset="0"/>
              </a:rPr>
              <a:t>It is good to be here together</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Play a ‘Welcome’ song as children settle.  </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b="1" dirty="0">
                <a:solidFill>
                  <a:srgbClr val="002060"/>
                </a:solidFill>
                <a:latin typeface="Century Gothic" panose="020B0502020202020204" pitchFamily="34" charset="0"/>
                <a:cs typeface="Segoe UI" panose="020B0502040204020203" pitchFamily="34" charset="0"/>
              </a:rPr>
              <a:t>We meet in the name of God:</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the Father,</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the Son,</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the Spirit:</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is one.</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Sign: ‘Welcome everybody here’ in BSL</a:t>
            </a:r>
          </a:p>
          <a:p>
            <a:pPr marL="0" indent="0">
              <a:lnSpc>
                <a:spcPct val="120000"/>
              </a:lnSpc>
              <a:spcBef>
                <a:spcPts val="0"/>
              </a:spcBef>
              <a:spcAft>
                <a:spcPts val="0"/>
              </a:spcAft>
              <a:buNone/>
            </a:pPr>
            <a:endParaRPr lang="en-GB" sz="2900" dirty="0"/>
          </a:p>
          <a:p>
            <a:pPr marL="0" indent="0">
              <a:lnSpc>
                <a:spcPct val="90000"/>
              </a:lnSpc>
              <a:buNone/>
            </a:pPr>
            <a:endParaRPr lang="en-GB" sz="1100" dirty="0"/>
          </a:p>
        </p:txBody>
      </p:sp>
      <p:pic>
        <p:nvPicPr>
          <p:cNvPr id="4" name="Picture 3">
            <a:extLst>
              <a:ext uri="{FF2B5EF4-FFF2-40B4-BE49-F238E27FC236}">
                <a16:creationId xmlns:a16="http://schemas.microsoft.com/office/drawing/2014/main" id="{CC0D0413-29BD-4473-8832-3D2A945F1B1E}"/>
              </a:ext>
            </a:extLst>
          </p:cNvPr>
          <p:cNvPicPr>
            <a:picLocks noChangeAspect="1"/>
          </p:cNvPicPr>
          <p:nvPr/>
        </p:nvPicPr>
        <p:blipFill>
          <a:blip r:embed="rId2"/>
          <a:stretch>
            <a:fillRect/>
          </a:stretch>
        </p:blipFill>
        <p:spPr>
          <a:xfrm>
            <a:off x="3041513" y="4466075"/>
            <a:ext cx="1432684" cy="1755800"/>
          </a:xfrm>
          <a:prstGeom prst="rect">
            <a:avLst/>
          </a:prstGeom>
        </p:spPr>
      </p:pic>
    </p:spTree>
    <p:extLst>
      <p:ext uri="{BB962C8B-B14F-4D97-AF65-F5344CB8AC3E}">
        <p14:creationId xmlns:p14="http://schemas.microsoft.com/office/powerpoint/2010/main" val="1802504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43077" y="971524"/>
            <a:ext cx="3269749" cy="4624327"/>
          </a:xfrm>
        </p:spPr>
        <p:txBody>
          <a:bodyPr anchor="ctr">
            <a:normAutofit fontScale="90000"/>
          </a:bodyPr>
          <a:lstStyle/>
          <a:p>
            <a:pPr>
              <a:lnSpc>
                <a:spcPct val="90000"/>
              </a:lnSpc>
            </a:pP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r>
              <a:rPr lang="en-GB" sz="2700" b="1" dirty="0">
                <a:solidFill>
                  <a:srgbClr val="FFFFFF"/>
                </a:solidFill>
                <a:latin typeface="Century Gothic" panose="020B0502020202020204" pitchFamily="34" charset="0"/>
              </a:rPr>
              <a:t>Gathering </a:t>
            </a:r>
            <a:br>
              <a:rPr lang="en-GB" sz="2700" b="1" dirty="0">
                <a:solidFill>
                  <a:srgbClr val="FFFFFF"/>
                </a:solidFill>
                <a:latin typeface="Century Gothic" panose="020B0502020202020204" pitchFamily="34" charset="0"/>
              </a:rPr>
            </a:br>
            <a:br>
              <a:rPr lang="en-GB" sz="2700" b="1" dirty="0">
                <a:solidFill>
                  <a:srgbClr val="FFFFFF"/>
                </a:solidFill>
                <a:latin typeface="Century Gothic" panose="020B0502020202020204" pitchFamily="34" charset="0"/>
              </a:rPr>
            </a:br>
            <a:r>
              <a:rPr lang="en-GB" sz="2700" b="1" dirty="0">
                <a:solidFill>
                  <a:srgbClr val="FFFFFF"/>
                </a:solidFill>
                <a:latin typeface="Century Gothic" panose="020B0502020202020204" pitchFamily="34" charset="0"/>
              </a:rPr>
              <a:t>these can be used at the beginning of each session </a:t>
            </a: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dirty="0">
                <a:solidFill>
                  <a:srgbClr val="FFFFFF"/>
                </a:solidFill>
              </a:rPr>
            </a:br>
            <a:br>
              <a:rPr lang="en-GB" sz="2200" dirty="0">
                <a:solidFill>
                  <a:srgbClr val="FFFFFF"/>
                </a:solidFill>
              </a:rPr>
            </a:br>
            <a:br>
              <a:rPr lang="en-GB" sz="2200" dirty="0">
                <a:solidFill>
                  <a:srgbClr val="FFFFFF"/>
                </a:solidFill>
              </a:rPr>
            </a:br>
            <a:endParaRPr lang="en-GB" sz="22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5155905" y="485678"/>
            <a:ext cx="6436655" cy="5888772"/>
          </a:xfrm>
        </p:spPr>
        <p:txBody>
          <a:bodyPr anchor="ctr">
            <a:normAutofit/>
          </a:bodyPr>
          <a:lstStyle/>
          <a:p>
            <a:pPr>
              <a:lnSpc>
                <a:spcPct val="120000"/>
              </a:lnSpc>
              <a:spcBef>
                <a:spcPts val="0"/>
              </a:spcBef>
              <a:spcAft>
                <a:spcPts val="0"/>
              </a:spcAft>
            </a:pPr>
            <a:r>
              <a:rPr lang="en-GB" dirty="0">
                <a:solidFill>
                  <a:srgbClr val="002060"/>
                </a:solidFill>
                <a:latin typeface="Century Gothic" panose="020B0502020202020204" pitchFamily="34" charset="0"/>
                <a:cs typeface="Segoe UI" panose="020B0502040204020203" pitchFamily="34" charset="0"/>
              </a:rPr>
              <a:t>Christ the light of the world is here</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God help us to speak positive words</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To share peace with everyone </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To remember that you are with us</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a:t>
            </a:r>
            <a:r>
              <a:rPr lang="en-GB" b="1" dirty="0">
                <a:solidFill>
                  <a:srgbClr val="002060"/>
                </a:solidFill>
                <a:latin typeface="Century Gothic" panose="020B0502020202020204" pitchFamily="34" charset="0"/>
                <a:cs typeface="Segoe UI" panose="020B0502040204020203" pitchFamily="34" charset="0"/>
              </a:rPr>
              <a:t>Let us celebrate what God has made</a:t>
            </a:r>
          </a:p>
          <a:p>
            <a:pPr marL="0" indent="0">
              <a:lnSpc>
                <a:spcPct val="120000"/>
              </a:lnSpc>
              <a:spcBef>
                <a:spcPts val="0"/>
              </a:spcBef>
              <a:spcAft>
                <a:spcPts val="0"/>
              </a:spcAft>
              <a:buNone/>
            </a:pPr>
            <a:endParaRPr lang="en-GB"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dirty="0">
                <a:solidFill>
                  <a:srgbClr val="002060"/>
                </a:solidFill>
                <a:latin typeface="Century Gothic" panose="020B0502020202020204" pitchFamily="34" charset="0"/>
                <a:cs typeface="Segoe UI" panose="020B0502040204020203" pitchFamily="34" charset="0"/>
              </a:rPr>
              <a:t>Let’s remember to show God’s love, </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a:t>
            </a:r>
            <a:r>
              <a:rPr lang="en-GB" b="1" dirty="0">
                <a:solidFill>
                  <a:srgbClr val="002060"/>
                </a:solidFill>
                <a:latin typeface="Century Gothic" panose="020B0502020202020204" pitchFamily="34" charset="0"/>
                <a:cs typeface="Segoe UI" panose="020B0502040204020203" pitchFamily="34" charset="0"/>
              </a:rPr>
              <a:t>and to show a bit of heaven to everyone we meet</a:t>
            </a:r>
            <a:r>
              <a:rPr lang="en-GB" b="1" dirty="0">
                <a:latin typeface="Century Gothic" panose="020B0502020202020204" pitchFamily="34" charset="0"/>
                <a:cs typeface="Segoe UI" panose="020B0502040204020203" pitchFamily="34" charset="0"/>
              </a:rPr>
              <a:t>.</a:t>
            </a:r>
          </a:p>
          <a:p>
            <a:pPr marL="0" indent="0">
              <a:lnSpc>
                <a:spcPct val="120000"/>
              </a:lnSpc>
              <a:spcBef>
                <a:spcPts val="0"/>
              </a:spcBef>
              <a:spcAft>
                <a:spcPts val="0"/>
              </a:spcAft>
              <a:buNone/>
            </a:pPr>
            <a:r>
              <a:rPr lang="en-GB" dirty="0">
                <a:latin typeface="Segoe UI" panose="020B0502040204020203" pitchFamily="34" charset="0"/>
                <a:cs typeface="Segoe UI" panose="020B0502040204020203" pitchFamily="34" charset="0"/>
              </a:rPr>
              <a:t>                                                                                        </a:t>
            </a:r>
            <a:endParaRPr lang="en-GB" sz="2900" dirty="0">
              <a:latin typeface="Segoe UI" panose="020B0502040204020203" pitchFamily="34" charset="0"/>
              <a:cs typeface="Segoe UI" panose="020B0502040204020203" pitchFamily="34" charset="0"/>
            </a:endParaRPr>
          </a:p>
          <a:p>
            <a:pPr marL="0" indent="0">
              <a:lnSpc>
                <a:spcPct val="120000"/>
              </a:lnSpc>
              <a:spcBef>
                <a:spcPts val="0"/>
              </a:spcBef>
              <a:spcAft>
                <a:spcPts val="0"/>
              </a:spcAft>
              <a:buNone/>
            </a:pPr>
            <a:endParaRPr lang="en-GB" sz="2900" dirty="0"/>
          </a:p>
          <a:p>
            <a:pPr marL="0" indent="0">
              <a:lnSpc>
                <a:spcPct val="90000"/>
              </a:lnSpc>
              <a:buNone/>
            </a:pPr>
            <a:endParaRPr lang="en-GB" sz="1100" dirty="0"/>
          </a:p>
        </p:txBody>
      </p:sp>
      <p:pic>
        <p:nvPicPr>
          <p:cNvPr id="4" name="Picture 3">
            <a:extLst>
              <a:ext uri="{FF2B5EF4-FFF2-40B4-BE49-F238E27FC236}">
                <a16:creationId xmlns:a16="http://schemas.microsoft.com/office/drawing/2014/main" id="{CC0D0413-29BD-4473-8832-3D2A945F1B1E}"/>
              </a:ext>
            </a:extLst>
          </p:cNvPr>
          <p:cNvPicPr>
            <a:picLocks noChangeAspect="1"/>
          </p:cNvPicPr>
          <p:nvPr/>
        </p:nvPicPr>
        <p:blipFill>
          <a:blip r:embed="rId2"/>
          <a:stretch>
            <a:fillRect/>
          </a:stretch>
        </p:blipFill>
        <p:spPr>
          <a:xfrm>
            <a:off x="3041513" y="4466075"/>
            <a:ext cx="1432684" cy="1755800"/>
          </a:xfrm>
          <a:prstGeom prst="rect">
            <a:avLst/>
          </a:prstGeom>
        </p:spPr>
      </p:pic>
    </p:spTree>
    <p:extLst>
      <p:ext uri="{BB962C8B-B14F-4D97-AF65-F5344CB8AC3E}">
        <p14:creationId xmlns:p14="http://schemas.microsoft.com/office/powerpoint/2010/main" val="29980549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pPr>
              <a:lnSpc>
                <a:spcPct val="90000"/>
              </a:lnSpc>
            </a:pPr>
            <a:br>
              <a:rPr lang="en-GB" sz="2500" b="1" dirty="0">
                <a:solidFill>
                  <a:srgbClr val="FFFFFF"/>
                </a:solidFill>
              </a:rPr>
            </a:br>
            <a:br>
              <a:rPr lang="en-GB" sz="2500" b="1" dirty="0">
                <a:solidFill>
                  <a:srgbClr val="FFFFFF"/>
                </a:solidFill>
              </a:rPr>
            </a:br>
            <a:br>
              <a:rPr lang="en-GB" sz="2500" b="1" dirty="0">
                <a:solidFill>
                  <a:srgbClr val="FFFFFF"/>
                </a:solidFill>
                <a:latin typeface="Arial Rounded MT Bold" panose="020F0704030504030204" pitchFamily="34" charset="0"/>
              </a:rPr>
            </a:br>
            <a:r>
              <a:rPr lang="en-GB" sz="2500" b="1" dirty="0">
                <a:solidFill>
                  <a:srgbClr val="FFFFFF"/>
                </a:solidFill>
                <a:latin typeface="Century Gothic" panose="020B0502020202020204" pitchFamily="34" charset="0"/>
              </a:rPr>
              <a:t>Sending</a:t>
            </a:r>
            <a:br>
              <a:rPr lang="en-GB" sz="2500" b="1" dirty="0">
                <a:solidFill>
                  <a:srgbClr val="FFFFFF"/>
                </a:solidFill>
                <a:latin typeface="Century Gothic" panose="020B0502020202020204" pitchFamily="34" charset="0"/>
              </a:rPr>
            </a:br>
            <a:br>
              <a:rPr lang="en-GB" sz="2500" b="1" dirty="0">
                <a:solidFill>
                  <a:srgbClr val="FFFFFF"/>
                </a:solidFill>
                <a:latin typeface="Century Gothic" panose="020B0502020202020204" pitchFamily="34" charset="0"/>
              </a:rPr>
            </a:br>
            <a:r>
              <a:rPr kumimoji="0" lang="en-GB" sz="2500" b="1" i="0" u="none" strike="noStrike" kern="1200" cap="all" spc="0" normalizeH="0" baseline="0" noProof="0" dirty="0">
                <a:ln>
                  <a:noFill/>
                </a:ln>
                <a:solidFill>
                  <a:srgbClr val="FFFFFF"/>
                </a:solidFill>
                <a:effectLst/>
                <a:uLnTx/>
                <a:uFillTx/>
                <a:latin typeface="Century Gothic" panose="020B0502020202020204" pitchFamily="34" charset="0"/>
              </a:rPr>
              <a:t>these can be used at the End of each session</a:t>
            </a:r>
            <a:br>
              <a:rPr lang="en-GB" sz="2500" b="1" dirty="0">
                <a:solidFill>
                  <a:srgbClr val="FFFFFF"/>
                </a:solidFill>
                <a:latin typeface="Arial Rounded MT Bold" panose="020F0704030504030204" pitchFamily="34" charset="0"/>
              </a:rPr>
            </a:br>
            <a:br>
              <a:rPr lang="en-GB" sz="2500" b="1" dirty="0">
                <a:solidFill>
                  <a:srgbClr val="FFFFFF"/>
                </a:solidFill>
                <a:latin typeface="Arial Rounded MT Bold" panose="020F0704030504030204" pitchFamily="34" charset="0"/>
              </a:rPr>
            </a:br>
            <a:br>
              <a:rPr lang="en-GB" sz="2500" dirty="0">
                <a:solidFill>
                  <a:srgbClr val="FFFFFF"/>
                </a:solidFill>
                <a:latin typeface="Arial Rounded MT Bold" panose="020F0704030504030204" pitchFamily="34" charset="0"/>
              </a:rPr>
            </a:br>
            <a:br>
              <a:rPr lang="en-GB" sz="2500" dirty="0">
                <a:solidFill>
                  <a:srgbClr val="FFFFFF"/>
                </a:solidFill>
              </a:rPr>
            </a:br>
            <a:br>
              <a:rPr lang="en-GB" sz="2500" dirty="0">
                <a:solidFill>
                  <a:srgbClr val="FFFFFF"/>
                </a:solidFill>
              </a:rPr>
            </a:br>
            <a:endParaRPr lang="en-GB" sz="25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4886199" y="969228"/>
            <a:ext cx="6346644" cy="5888772"/>
          </a:xfrm>
        </p:spPr>
        <p:txBody>
          <a:bodyPr anchor="ctr">
            <a:normAutofit lnSpcReduction="10000"/>
          </a:bodyPr>
          <a:lstStyle/>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You may want to end your time together with one of these short prayers or blessings:</a:t>
            </a:r>
          </a:p>
          <a:p>
            <a:pPr marL="0" indent="0">
              <a:lnSpc>
                <a:spcPct val="90000"/>
              </a:lnSpc>
              <a:spcBef>
                <a:spcPts val="0"/>
              </a:spcBef>
              <a:buNone/>
            </a:pPr>
            <a:endParaRPr lang="en-GB" sz="16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As we end this time</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May we live with your love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Build on your truth</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Share your forgiveness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Rest in your peace</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For the whole of the day.  </a:t>
            </a:r>
            <a:r>
              <a:rPr lang="en-GB" sz="16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6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Thank you for this day,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For fun, friendship and learning.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We give thanks for this time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As we share peace with each other.  </a:t>
            </a:r>
            <a:r>
              <a:rPr lang="en-GB" sz="16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6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Help us as we as we move on</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To carry hope in us for the day</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Turning our thoughts towards others,</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Our hearts towards love,</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And our hands towards serving those in need. </a:t>
            </a:r>
            <a:r>
              <a:rPr lang="en-GB" sz="16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p:txBody>
      </p:sp>
      <p:pic>
        <p:nvPicPr>
          <p:cNvPr id="4" name="Picture 3">
            <a:extLst>
              <a:ext uri="{FF2B5EF4-FFF2-40B4-BE49-F238E27FC236}">
                <a16:creationId xmlns:a16="http://schemas.microsoft.com/office/drawing/2014/main" id="{156FA1BC-FC3D-4092-8A91-F0D549A67FAE}"/>
              </a:ext>
            </a:extLst>
          </p:cNvPr>
          <p:cNvPicPr>
            <a:picLocks noChangeAspect="1"/>
          </p:cNvPicPr>
          <p:nvPr/>
        </p:nvPicPr>
        <p:blipFill>
          <a:blip r:embed="rId2"/>
          <a:stretch>
            <a:fillRect/>
          </a:stretch>
        </p:blipFill>
        <p:spPr>
          <a:xfrm>
            <a:off x="2815649" y="4333845"/>
            <a:ext cx="1542422" cy="1889924"/>
          </a:xfrm>
          <a:prstGeom prst="rect">
            <a:avLst/>
          </a:prstGeom>
        </p:spPr>
      </p:pic>
    </p:spTree>
    <p:extLst>
      <p:ext uri="{BB962C8B-B14F-4D97-AF65-F5344CB8AC3E}">
        <p14:creationId xmlns:p14="http://schemas.microsoft.com/office/powerpoint/2010/main" val="3603259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pPr>
              <a:lnSpc>
                <a:spcPct val="90000"/>
              </a:lnSpc>
            </a:pPr>
            <a:br>
              <a:rPr lang="en-GB" sz="2500" b="1" dirty="0">
                <a:solidFill>
                  <a:srgbClr val="FFFFFF"/>
                </a:solidFill>
              </a:rPr>
            </a:br>
            <a:br>
              <a:rPr lang="en-GB" sz="2500" b="1" dirty="0">
                <a:solidFill>
                  <a:srgbClr val="FFFFFF"/>
                </a:solidFill>
              </a:rPr>
            </a:br>
            <a:br>
              <a:rPr lang="en-GB" sz="2500" b="1" dirty="0">
                <a:solidFill>
                  <a:srgbClr val="FFFFFF"/>
                </a:solidFill>
                <a:latin typeface="Century Gothic" panose="020B0502020202020204" pitchFamily="34" charset="0"/>
              </a:rPr>
            </a:br>
            <a:r>
              <a:rPr lang="en-GB" sz="2500" b="1" dirty="0">
                <a:solidFill>
                  <a:srgbClr val="FFFFFF"/>
                </a:solidFill>
                <a:latin typeface="Century Gothic" panose="020B0502020202020204" pitchFamily="34" charset="0"/>
              </a:rPr>
              <a:t>Sending</a:t>
            </a:r>
            <a:br>
              <a:rPr lang="en-GB" sz="2500" b="1" dirty="0">
                <a:solidFill>
                  <a:srgbClr val="FFFFFF"/>
                </a:solidFill>
                <a:latin typeface="Century Gothic" panose="020B0502020202020204" pitchFamily="34" charset="0"/>
              </a:rPr>
            </a:br>
            <a:br>
              <a:rPr lang="en-GB" sz="2500" b="1" dirty="0">
                <a:solidFill>
                  <a:srgbClr val="FFFFFF"/>
                </a:solidFill>
                <a:latin typeface="Century Gothic" panose="020B0502020202020204" pitchFamily="34" charset="0"/>
              </a:rPr>
            </a:br>
            <a:r>
              <a:rPr kumimoji="0" lang="en-GB" sz="2500" b="1" i="0" u="none" strike="noStrike" kern="1200" cap="all" spc="0" normalizeH="0" baseline="0" noProof="0" dirty="0">
                <a:ln>
                  <a:noFill/>
                </a:ln>
                <a:solidFill>
                  <a:srgbClr val="FFFFFF"/>
                </a:solidFill>
                <a:effectLst/>
                <a:uLnTx/>
                <a:uFillTx/>
                <a:latin typeface="Century Gothic" panose="020B0502020202020204" pitchFamily="34" charset="0"/>
              </a:rPr>
              <a:t>these can be used at the End of each session</a:t>
            </a:r>
            <a:br>
              <a:rPr lang="en-GB" sz="2500" b="1" dirty="0">
                <a:solidFill>
                  <a:srgbClr val="FFFFFF"/>
                </a:solidFill>
                <a:latin typeface="Century Gothic" panose="020B0502020202020204" pitchFamily="34" charset="0"/>
              </a:rPr>
            </a:br>
            <a:br>
              <a:rPr lang="en-GB" sz="2500" b="1" dirty="0">
                <a:solidFill>
                  <a:srgbClr val="FFFFFF"/>
                </a:solidFill>
                <a:latin typeface="Arial Rounded MT Bold" panose="020F0704030504030204" pitchFamily="34" charset="0"/>
              </a:rPr>
            </a:br>
            <a:br>
              <a:rPr lang="en-GB" sz="2500" dirty="0">
                <a:solidFill>
                  <a:srgbClr val="FFFFFF"/>
                </a:solidFill>
                <a:latin typeface="Arial Rounded MT Bold" panose="020F0704030504030204" pitchFamily="34" charset="0"/>
              </a:rPr>
            </a:br>
            <a:br>
              <a:rPr lang="en-GB" sz="2500" dirty="0">
                <a:solidFill>
                  <a:srgbClr val="FFFFFF"/>
                </a:solidFill>
              </a:rPr>
            </a:br>
            <a:br>
              <a:rPr lang="en-GB" sz="2500" dirty="0">
                <a:solidFill>
                  <a:srgbClr val="FFFFFF"/>
                </a:solidFill>
              </a:rPr>
            </a:br>
            <a:endParaRPr lang="en-GB" sz="25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4886199" y="869854"/>
            <a:ext cx="6346644" cy="5888772"/>
          </a:xfrm>
        </p:spPr>
        <p:txBody>
          <a:bodyPr anchor="ctr">
            <a:normAutofit lnSpcReduction="10000"/>
          </a:bodyPr>
          <a:lstStyle/>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The Lord bless us and watch over us, he is kind and helps us to show peace. </a:t>
            </a:r>
            <a:r>
              <a:rPr lang="en-GB" sz="20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20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Let’s remember today to show peace and love</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forgive when others upset us</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remember that we are all equal to God</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think about what we say before we say it </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thank God for a new day</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Thank you God for all your good gifts</a:t>
            </a:r>
          </a:p>
          <a:p>
            <a:pPr marL="0" indent="0">
              <a:lnSpc>
                <a:spcPct val="90000"/>
              </a:lnSpc>
              <a:spcBef>
                <a:spcPts val="0"/>
              </a:spcBef>
              <a:buNone/>
            </a:pPr>
            <a:endParaRPr lang="en-GB" sz="20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Christ our Lord,</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Just as kings bowed down and offered you gifts,</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May we know your strength and peace</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And see all the free gifts you have given to us</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and the blessing of the Father, Son and Holy Spirit,</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be with you all, evermore</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p:txBody>
      </p:sp>
      <p:pic>
        <p:nvPicPr>
          <p:cNvPr id="4" name="Picture 3">
            <a:extLst>
              <a:ext uri="{FF2B5EF4-FFF2-40B4-BE49-F238E27FC236}">
                <a16:creationId xmlns:a16="http://schemas.microsoft.com/office/drawing/2014/main" id="{156FA1BC-FC3D-4092-8A91-F0D549A67FAE}"/>
              </a:ext>
            </a:extLst>
          </p:cNvPr>
          <p:cNvPicPr>
            <a:picLocks noChangeAspect="1"/>
          </p:cNvPicPr>
          <p:nvPr/>
        </p:nvPicPr>
        <p:blipFill>
          <a:blip r:embed="rId2"/>
          <a:stretch>
            <a:fillRect/>
          </a:stretch>
        </p:blipFill>
        <p:spPr>
          <a:xfrm>
            <a:off x="2815649" y="4333845"/>
            <a:ext cx="1542422" cy="1889924"/>
          </a:xfrm>
          <a:prstGeom prst="rect">
            <a:avLst/>
          </a:prstGeom>
        </p:spPr>
      </p:pic>
    </p:spTree>
    <p:extLst>
      <p:ext uri="{BB962C8B-B14F-4D97-AF65-F5344CB8AC3E}">
        <p14:creationId xmlns:p14="http://schemas.microsoft.com/office/powerpoint/2010/main" val="39545158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 name="Rectangle 82">
            <a:extLst>
              <a:ext uri="{FF2B5EF4-FFF2-40B4-BE49-F238E27FC236}">
                <a16:creationId xmlns:a16="http://schemas.microsoft.com/office/drawing/2014/main" id="{379F11E2-8BA5-4C5C-AE7C-361E5EA01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AC40A5A-AC3B-450D-BEFC-3883BA09ADE1}"/>
              </a:ext>
            </a:extLst>
          </p:cNvPr>
          <p:cNvPicPr>
            <a:picLocks noChangeAspect="1"/>
          </p:cNvPicPr>
          <p:nvPr/>
        </p:nvPicPr>
        <p:blipFill rotWithShape="1">
          <a:blip r:embed="rId2"/>
          <a:srcRect r="11831" b="1"/>
          <a:stretch/>
        </p:blipFill>
        <p:spPr>
          <a:xfrm>
            <a:off x="446534" y="723899"/>
            <a:ext cx="7498616" cy="5676901"/>
          </a:xfrm>
          <a:prstGeom prst="rect">
            <a:avLst/>
          </a:prstGeom>
        </p:spPr>
      </p:pic>
      <p:sp>
        <p:nvSpPr>
          <p:cNvPr id="93" name="Rectangle 84">
            <a:extLst>
              <a:ext uri="{FF2B5EF4-FFF2-40B4-BE49-F238E27FC236}">
                <a16:creationId xmlns:a16="http://schemas.microsoft.com/office/drawing/2014/main" id="{7C00E1DA-EC7C-40FC-95E3-11FDCD2E42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CE12F48A-0055-4DF2-852E-6230BD32A103}"/>
              </a:ext>
            </a:extLst>
          </p:cNvPr>
          <p:cNvSpPr>
            <a:spLocks noGrp="1"/>
          </p:cNvSpPr>
          <p:nvPr>
            <p:ph type="ctrTitle"/>
          </p:nvPr>
        </p:nvSpPr>
        <p:spPr>
          <a:xfrm>
            <a:off x="8296275" y="1419225"/>
            <a:ext cx="3081576" cy="2085869"/>
          </a:xfrm>
        </p:spPr>
        <p:txBody>
          <a:bodyPr>
            <a:normAutofit/>
          </a:bodyPr>
          <a:lstStyle/>
          <a:p>
            <a:r>
              <a:rPr lang="en-GB" b="1">
                <a:solidFill>
                  <a:srgbClr val="FFFFFF"/>
                </a:solidFill>
                <a:latin typeface="Century Gothic" panose="020B0502020202020204" pitchFamily="34" charset="0"/>
              </a:rPr>
              <a:t>PATIENCE</a:t>
            </a:r>
          </a:p>
        </p:txBody>
      </p:sp>
      <p:grpSp>
        <p:nvGrpSpPr>
          <p:cNvPr id="94" name="Group 86">
            <a:extLst>
              <a:ext uri="{FF2B5EF4-FFF2-40B4-BE49-F238E27FC236}">
                <a16:creationId xmlns:a16="http://schemas.microsoft.com/office/drawing/2014/main" id="{9A421166-2996-41A7-B094-AE5316F347D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88" name="Rectangle 87">
              <a:extLst>
                <a:ext uri="{FF2B5EF4-FFF2-40B4-BE49-F238E27FC236}">
                  <a16:creationId xmlns:a16="http://schemas.microsoft.com/office/drawing/2014/main" id="{FDBB1B92-A3EB-43E4-8FAB-D20E8ED14C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9" name="Rectangle 88">
              <a:extLst>
                <a:ext uri="{FF2B5EF4-FFF2-40B4-BE49-F238E27FC236}">
                  <a16:creationId xmlns:a16="http://schemas.microsoft.com/office/drawing/2014/main" id="{3F3972F4-FE7E-48EA-AAD8-9BE5750A66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90" name="Rectangle 89">
              <a:extLst>
                <a:ext uri="{FF2B5EF4-FFF2-40B4-BE49-F238E27FC236}">
                  <a16:creationId xmlns:a16="http://schemas.microsoft.com/office/drawing/2014/main" id="{221614E5-870B-4D5E-A43B-8FF7E53234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Tree>
    <p:extLst>
      <p:ext uri="{BB962C8B-B14F-4D97-AF65-F5344CB8AC3E}">
        <p14:creationId xmlns:p14="http://schemas.microsoft.com/office/powerpoint/2010/main" val="14042398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18">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0">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2">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25" name="Rectangle 24">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99D07B9-F37D-4430-9A03-44DD36D8379F}"/>
              </a:ext>
            </a:extLst>
          </p:cNvPr>
          <p:cNvPicPr>
            <a:picLocks noChangeAspect="1"/>
          </p:cNvPicPr>
          <p:nvPr/>
        </p:nvPicPr>
        <p:blipFill>
          <a:blip r:embed="rId2"/>
          <a:stretch>
            <a:fillRect/>
          </a:stretch>
        </p:blipFill>
        <p:spPr>
          <a:xfrm>
            <a:off x="422567" y="908442"/>
            <a:ext cx="7454574" cy="5311383"/>
          </a:xfrm>
          <a:prstGeom prst="rect">
            <a:avLst/>
          </a:prstGeom>
        </p:spPr>
      </p:pic>
      <p:sp>
        <p:nvSpPr>
          <p:cNvPr id="27" name="Rectangle 26">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8353019" y="3171309"/>
            <a:ext cx="3081576" cy="2085869"/>
          </a:xfrm>
        </p:spPr>
        <p:txBody>
          <a:bodyPr vert="horz" lIns="91440" tIns="45720" rIns="91440" bIns="45720" rtlCol="0" anchor="b">
            <a:normAutofit fontScale="90000"/>
          </a:bodyPr>
          <a:lstStyle/>
          <a:p>
            <a:pPr>
              <a:lnSpc>
                <a:spcPct val="90000"/>
              </a:lnSpc>
            </a:pPr>
            <a:r>
              <a:rPr lang="en-US" sz="3100" dirty="0">
                <a:solidFill>
                  <a:srgbClr val="FFFFFF"/>
                </a:solidFill>
                <a:latin typeface="Century Gothic" panose="020B0502020202020204" pitchFamily="34" charset="0"/>
              </a:rPr>
              <a:t>Classroom Worship </a:t>
            </a:r>
            <a:br>
              <a:rPr lang="en-US" sz="3100" dirty="0">
                <a:solidFill>
                  <a:srgbClr val="FFFFFF"/>
                </a:solidFill>
                <a:latin typeface="Century Gothic" panose="020B0502020202020204" pitchFamily="34" charset="0"/>
              </a:rPr>
            </a:br>
            <a:br>
              <a:rPr lang="en-US" sz="3100" dirty="0">
                <a:solidFill>
                  <a:srgbClr val="FFFFFF"/>
                </a:solidFill>
                <a:latin typeface="Century Gothic" panose="020B0502020202020204" pitchFamily="34" charset="0"/>
              </a:rPr>
            </a:br>
            <a:r>
              <a:rPr lang="en-US" sz="3100" dirty="0">
                <a:solidFill>
                  <a:srgbClr val="FFFFFF"/>
                </a:solidFill>
                <a:latin typeface="Century Gothic" panose="020B0502020202020204" pitchFamily="34" charset="0"/>
              </a:rPr>
              <a:t>Reflection Space</a:t>
            </a:r>
            <a:br>
              <a:rPr lang="en-US" sz="3100" dirty="0">
                <a:solidFill>
                  <a:srgbClr val="FFFFFF"/>
                </a:solidFill>
                <a:latin typeface="Century Gothic" panose="020B0502020202020204" pitchFamily="34" charset="0"/>
              </a:rPr>
            </a:br>
            <a:br>
              <a:rPr lang="en-US" sz="3100" dirty="0">
                <a:solidFill>
                  <a:srgbClr val="FFFFFF"/>
                </a:solidFill>
                <a:latin typeface="Century Gothic" panose="020B0502020202020204" pitchFamily="34" charset="0"/>
              </a:rPr>
            </a:br>
            <a:r>
              <a:rPr lang="en-US" sz="3100" dirty="0">
                <a:solidFill>
                  <a:srgbClr val="FFFFFF"/>
                </a:solidFill>
                <a:latin typeface="Century Gothic" panose="020B0502020202020204" pitchFamily="34" charset="0"/>
              </a:rPr>
              <a:t>Patience</a:t>
            </a:r>
            <a:br>
              <a:rPr lang="en-US" sz="3100" dirty="0">
                <a:solidFill>
                  <a:srgbClr val="FFFFFF"/>
                </a:solidFill>
                <a:latin typeface="Century Gothic" panose="020B0502020202020204" pitchFamily="34" charset="0"/>
              </a:rPr>
            </a:br>
            <a:br>
              <a:rPr lang="en-US" sz="3100" dirty="0">
                <a:solidFill>
                  <a:srgbClr val="FFFFFF"/>
                </a:solidFill>
                <a:latin typeface="Century Gothic" panose="020B0502020202020204" pitchFamily="34" charset="0"/>
              </a:rPr>
            </a:br>
            <a:r>
              <a:rPr lang="en-US" sz="3100" dirty="0">
                <a:solidFill>
                  <a:srgbClr val="FFFFFF"/>
                </a:solidFill>
                <a:latin typeface="Century Gothic" panose="020B0502020202020204" pitchFamily="34" charset="0"/>
              </a:rPr>
              <a:t>Genesis 17 &amp; 18</a:t>
            </a:r>
            <a:br>
              <a:rPr lang="en-US" sz="3100" dirty="0">
                <a:solidFill>
                  <a:srgbClr val="FFFFFF"/>
                </a:solidFill>
                <a:latin typeface="Century Gothic" panose="020B0502020202020204" pitchFamily="34" charset="0"/>
              </a:rPr>
            </a:br>
            <a:br>
              <a:rPr lang="en-US" sz="1700" dirty="0">
                <a:solidFill>
                  <a:srgbClr val="FFFFFF"/>
                </a:solidFill>
              </a:rPr>
            </a:br>
            <a:br>
              <a:rPr lang="en-US" sz="1700" dirty="0">
                <a:solidFill>
                  <a:srgbClr val="FFFFFF"/>
                </a:solidFill>
              </a:rPr>
            </a:br>
            <a:endParaRPr lang="en-US" sz="1700" dirty="0">
              <a:solidFill>
                <a:srgbClr val="FFFFFF"/>
              </a:solidFill>
            </a:endParaRPr>
          </a:p>
        </p:txBody>
      </p:sp>
    </p:spTree>
    <p:extLst>
      <p:ext uri="{BB962C8B-B14F-4D97-AF65-F5344CB8AC3E}">
        <p14:creationId xmlns:p14="http://schemas.microsoft.com/office/powerpoint/2010/main" val="22725904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28FA5E9-1FC8-48CE-A371-99F8E2F67914}"/>
              </a:ext>
            </a:extLst>
          </p:cNvPr>
          <p:cNvPicPr>
            <a:picLocks noChangeAspect="1"/>
          </p:cNvPicPr>
          <p:nvPr/>
        </p:nvPicPr>
        <p:blipFill>
          <a:blip r:embed="rId2"/>
          <a:stretch>
            <a:fillRect/>
          </a:stretch>
        </p:blipFill>
        <p:spPr>
          <a:xfrm>
            <a:off x="1945939" y="686454"/>
            <a:ext cx="8300121" cy="5797068"/>
          </a:xfrm>
          <a:prstGeom prst="rect">
            <a:avLst/>
          </a:prstGeom>
        </p:spPr>
      </p:pic>
    </p:spTree>
    <p:extLst>
      <p:ext uri="{BB962C8B-B14F-4D97-AF65-F5344CB8AC3E}">
        <p14:creationId xmlns:p14="http://schemas.microsoft.com/office/powerpoint/2010/main" val="33353319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18">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21" name="Rectangle 20">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window, clock&#10;&#10;Description automatically generated">
            <a:extLst>
              <a:ext uri="{FF2B5EF4-FFF2-40B4-BE49-F238E27FC236}">
                <a16:creationId xmlns:a16="http://schemas.microsoft.com/office/drawing/2014/main" id="{6496E400-8232-44C6-AD56-AADF8770A836}"/>
              </a:ext>
            </a:extLst>
          </p:cNvPr>
          <p:cNvPicPr>
            <a:picLocks noChangeAspect="1"/>
          </p:cNvPicPr>
          <p:nvPr/>
        </p:nvPicPr>
        <p:blipFill>
          <a:blip r:embed="rId2"/>
          <a:stretch>
            <a:fillRect/>
          </a:stretch>
        </p:blipFill>
        <p:spPr>
          <a:xfrm>
            <a:off x="1675637" y="1208531"/>
            <a:ext cx="5029858" cy="4735069"/>
          </a:xfrm>
          <a:prstGeom prst="rect">
            <a:avLst/>
          </a:prstGeom>
        </p:spPr>
      </p:pic>
      <p:sp>
        <p:nvSpPr>
          <p:cNvPr id="23" name="Rectangle 22">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Monday</a:t>
            </a:r>
          </a:p>
        </p:txBody>
      </p:sp>
    </p:spTree>
    <p:extLst>
      <p:ext uri="{BB962C8B-B14F-4D97-AF65-F5344CB8AC3E}">
        <p14:creationId xmlns:p14="http://schemas.microsoft.com/office/powerpoint/2010/main" val="15178669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5" name="Rectangle 9">
            <a:extLst>
              <a:ext uri="{FF2B5EF4-FFF2-40B4-BE49-F238E27FC236}">
                <a16:creationId xmlns:a16="http://schemas.microsoft.com/office/drawing/2014/main" id="{8C266B9D-DC87-430A-8D3A-2E83639A17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1">
            <a:extLst>
              <a:ext uri="{FF2B5EF4-FFF2-40B4-BE49-F238E27FC236}">
                <a16:creationId xmlns:a16="http://schemas.microsoft.com/office/drawing/2014/main" id="{69282F36-261B-49B3-8CA9-FB857C475A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5422"/>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B87215C3-3B83-4BE7-9213-26E084BD61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4341"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13A105D4-2907-419E-8223-4C266BA1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17">
            <a:extLst>
              <a:ext uri="{FF2B5EF4-FFF2-40B4-BE49-F238E27FC236}">
                <a16:creationId xmlns:a16="http://schemas.microsoft.com/office/drawing/2014/main" id="{1EEE7F17-8E08-4C69-8E22-661908E6DF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5873675"/>
            <a:ext cx="11296733" cy="51689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pic>
        <p:nvPicPr>
          <p:cNvPr id="6" name="Picture 5">
            <a:extLst>
              <a:ext uri="{FF2B5EF4-FFF2-40B4-BE49-F238E27FC236}">
                <a16:creationId xmlns:a16="http://schemas.microsoft.com/office/drawing/2014/main" id="{74663768-3CE7-4276-B210-EB7E417702BA}"/>
              </a:ext>
            </a:extLst>
          </p:cNvPr>
          <p:cNvPicPr>
            <a:picLocks noChangeAspect="1"/>
          </p:cNvPicPr>
          <p:nvPr/>
        </p:nvPicPr>
        <p:blipFill>
          <a:blip r:embed="rId3"/>
          <a:stretch>
            <a:fillRect/>
          </a:stretch>
        </p:blipFill>
        <p:spPr>
          <a:xfrm>
            <a:off x="10925766" y="5248781"/>
            <a:ext cx="993734" cy="1249788"/>
          </a:xfrm>
          <a:prstGeom prst="rect">
            <a:avLst/>
          </a:prstGeom>
        </p:spPr>
      </p:pic>
      <p:pic>
        <p:nvPicPr>
          <p:cNvPr id="1026" name="Picture 2" descr="Pharmacy Queue Managment-What Every Pharmacy Should Know">
            <a:extLst>
              <a:ext uri="{FF2B5EF4-FFF2-40B4-BE49-F238E27FC236}">
                <a16:creationId xmlns:a16="http://schemas.microsoft.com/office/drawing/2014/main" id="{41F63023-DD21-4F92-8ADB-E6DCDEF0BF0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8121" y="735458"/>
            <a:ext cx="7058346" cy="485261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2175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5424E717-F3D1-4318-B517-549319F5FA22}"/>
              </a:ext>
            </a:extLst>
          </p:cNvPr>
          <p:cNvSpPr/>
          <p:nvPr/>
        </p:nvSpPr>
        <p:spPr>
          <a:xfrm>
            <a:off x="6303057" y="643467"/>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dirty="0"/>
          </a:p>
        </p:txBody>
      </p:sp>
      <p:sp>
        <p:nvSpPr>
          <p:cNvPr id="9" name="TextBox 8">
            <a:extLst>
              <a:ext uri="{FF2B5EF4-FFF2-40B4-BE49-F238E27FC236}">
                <a16:creationId xmlns:a16="http://schemas.microsoft.com/office/drawing/2014/main" id="{6F0058EC-6A97-46A2-9502-DEFBE4F8A053}"/>
              </a:ext>
            </a:extLst>
          </p:cNvPr>
          <p:cNvSpPr txBox="1"/>
          <p:nvPr/>
        </p:nvSpPr>
        <p:spPr>
          <a:xfrm>
            <a:off x="6591942" y="882071"/>
            <a:ext cx="4048125" cy="2308324"/>
          </a:xfrm>
          <a:prstGeom prst="rect">
            <a:avLst/>
          </a:prstGeom>
          <a:noFill/>
        </p:spPr>
        <p:txBody>
          <a:bodyPr wrap="square" rtlCol="0">
            <a:spAutoFit/>
          </a:bodyPr>
          <a:lstStyle/>
          <a:p>
            <a:pPr algn="ctr"/>
            <a:r>
              <a:rPr lang="en-GB" sz="4800" b="1" dirty="0">
                <a:latin typeface="Century Gothic" panose="020B0502020202020204" pitchFamily="34" charset="0"/>
              </a:rPr>
              <a:t>What do you see in the picture?</a:t>
            </a:r>
          </a:p>
        </p:txBody>
      </p:sp>
      <p:pic>
        <p:nvPicPr>
          <p:cNvPr id="19" name="Picture 18">
            <a:extLst>
              <a:ext uri="{FF2B5EF4-FFF2-40B4-BE49-F238E27FC236}">
                <a16:creationId xmlns:a16="http://schemas.microsoft.com/office/drawing/2014/main" id="{793FA870-8832-4438-9014-F35598B7382F}"/>
              </a:ext>
            </a:extLst>
          </p:cNvPr>
          <p:cNvPicPr>
            <a:picLocks noChangeAspect="1"/>
          </p:cNvPicPr>
          <p:nvPr/>
        </p:nvPicPr>
        <p:blipFill>
          <a:blip r:embed="rId2"/>
          <a:stretch>
            <a:fillRect/>
          </a:stretch>
        </p:blipFill>
        <p:spPr>
          <a:xfrm>
            <a:off x="11204362" y="5417942"/>
            <a:ext cx="987638" cy="1249788"/>
          </a:xfrm>
          <a:prstGeom prst="rect">
            <a:avLst/>
          </a:prstGeom>
        </p:spPr>
      </p:pic>
      <p:sp>
        <p:nvSpPr>
          <p:cNvPr id="13" name="Rectangle: Rounded Corners 12">
            <a:extLst>
              <a:ext uri="{FF2B5EF4-FFF2-40B4-BE49-F238E27FC236}">
                <a16:creationId xmlns:a16="http://schemas.microsoft.com/office/drawing/2014/main" id="{FC5527CC-54EE-43AC-9420-952365576B1D}"/>
              </a:ext>
            </a:extLst>
          </p:cNvPr>
          <p:cNvSpPr/>
          <p:nvPr/>
        </p:nvSpPr>
        <p:spPr>
          <a:xfrm>
            <a:off x="1074597" y="3709477"/>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3200" b="1" dirty="0">
                <a:latin typeface="Century Gothic" panose="020B0502020202020204" pitchFamily="34" charset="0"/>
              </a:rPr>
              <a:t>Can you make a prediction about what we are going to talk about today?</a:t>
            </a:r>
          </a:p>
          <a:p>
            <a:pPr algn="ctr"/>
            <a:endParaRPr lang="en-GB" dirty="0"/>
          </a:p>
        </p:txBody>
      </p:sp>
      <p:sp>
        <p:nvSpPr>
          <p:cNvPr id="14" name="Rectangle: Rounded Corners 13">
            <a:extLst>
              <a:ext uri="{FF2B5EF4-FFF2-40B4-BE49-F238E27FC236}">
                <a16:creationId xmlns:a16="http://schemas.microsoft.com/office/drawing/2014/main" id="{25584953-1ADF-4EB2-B636-BD4C68A796B0}"/>
              </a:ext>
            </a:extLst>
          </p:cNvPr>
          <p:cNvSpPr/>
          <p:nvPr/>
        </p:nvSpPr>
        <p:spPr>
          <a:xfrm>
            <a:off x="6373953" y="3667604"/>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2800" b="1" dirty="0">
                <a:latin typeface="Century Gothic" panose="020B0502020202020204" pitchFamily="34" charset="0"/>
              </a:rPr>
              <a:t>What questions do you have about this picture?</a:t>
            </a:r>
          </a:p>
          <a:p>
            <a:pPr algn="ctr"/>
            <a:endParaRPr lang="en-GB" sz="2800" b="1" dirty="0">
              <a:latin typeface="Century Gothic" panose="020B0502020202020204" pitchFamily="34" charset="0"/>
            </a:endParaRPr>
          </a:p>
          <a:p>
            <a:pPr algn="ctr"/>
            <a:r>
              <a:rPr lang="en-GB" sz="2800" dirty="0">
                <a:latin typeface="Century Gothic" panose="020B0502020202020204" pitchFamily="34" charset="0"/>
                <a:cs typeface="Segoe UI" panose="020B0502040204020203" pitchFamily="34" charset="0"/>
              </a:rPr>
              <a:t>Come up with three questions.</a:t>
            </a:r>
          </a:p>
          <a:p>
            <a:pPr algn="ctr"/>
            <a:endParaRPr lang="en-GB" dirty="0"/>
          </a:p>
        </p:txBody>
      </p:sp>
      <p:pic>
        <p:nvPicPr>
          <p:cNvPr id="8" name="Picture 2" descr="Pharmacy Queue Managment-What Every Pharmacy Should Know">
            <a:extLst>
              <a:ext uri="{FF2B5EF4-FFF2-40B4-BE49-F238E27FC236}">
                <a16:creationId xmlns:a16="http://schemas.microsoft.com/office/drawing/2014/main" id="{1E70D4C7-CA3F-425F-8343-2DA1AB18CB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1117" y="643467"/>
            <a:ext cx="4830409" cy="287842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3506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Bible Passage </a:t>
            </a:r>
            <a:r>
              <a:rPr lang="en-GB" sz="1800" b="1" dirty="0">
                <a:latin typeface="Century Gothic" panose="020B0502020202020204" pitchFamily="34" charset="0"/>
                <a:cs typeface="Segoe UI" panose="020B0502040204020203" pitchFamily="34" charset="0"/>
              </a:rPr>
              <a:t>(Genesis 17 &amp; 18</a:t>
            </a:r>
            <a:r>
              <a:rPr lang="en-GB" sz="1800" dirty="0">
                <a:latin typeface="Century Gothic" panose="020B0502020202020204" pitchFamily="34" charset="0"/>
                <a:cs typeface="Segoe UI" panose="020B0502040204020203" pitchFamily="34" charset="0"/>
              </a:rPr>
              <a:t>)</a:t>
            </a:r>
          </a:p>
        </p:txBody>
      </p:sp>
      <p:sp>
        <p:nvSpPr>
          <p:cNvPr id="6" name="TextBox 5">
            <a:extLst>
              <a:ext uri="{FF2B5EF4-FFF2-40B4-BE49-F238E27FC236}">
                <a16:creationId xmlns:a16="http://schemas.microsoft.com/office/drawing/2014/main" id="{06522E7C-F767-49E7-B951-42425C5AA4F5}"/>
              </a:ext>
            </a:extLst>
          </p:cNvPr>
          <p:cNvSpPr txBox="1"/>
          <p:nvPr/>
        </p:nvSpPr>
        <p:spPr>
          <a:xfrm>
            <a:off x="575894" y="2057924"/>
            <a:ext cx="11177742" cy="4154984"/>
          </a:xfrm>
          <a:prstGeom prst="rect">
            <a:avLst/>
          </a:prstGeom>
          <a:noFill/>
        </p:spPr>
        <p:txBody>
          <a:bodyPr wrap="square">
            <a:spAutoFit/>
          </a:bodyPr>
          <a:lstStyle/>
          <a:p>
            <a:pPr algn="l"/>
            <a:r>
              <a:rPr lang="en-GB" sz="2200" b="0" i="0" dirty="0">
                <a:solidFill>
                  <a:srgbClr val="000000"/>
                </a:solidFill>
                <a:effectLst/>
                <a:latin typeface="Century Gothic" panose="020B0502020202020204" pitchFamily="34" charset="0"/>
              </a:rPr>
              <a:t>When Abram was 99 years old, the Lord appeared to him. The Lord said, “I am God All-Powerful. Obey me and do what is right. </a:t>
            </a:r>
            <a:r>
              <a:rPr lang="en-GB" sz="2200" b="1" i="0" baseline="30000" dirty="0">
                <a:solidFill>
                  <a:srgbClr val="000000"/>
                </a:solidFill>
                <a:effectLst/>
                <a:latin typeface="Century Gothic" panose="020B0502020202020204" pitchFamily="34" charset="0"/>
              </a:rPr>
              <a:t>2 </a:t>
            </a:r>
            <a:r>
              <a:rPr lang="en-GB" sz="2200" b="0" i="0" dirty="0">
                <a:solidFill>
                  <a:srgbClr val="000000"/>
                </a:solidFill>
                <a:effectLst/>
                <a:latin typeface="Century Gothic" panose="020B0502020202020204" pitchFamily="34" charset="0"/>
              </a:rPr>
              <a:t>I will make an agreement between us. I will make you the ancestor of many people.”</a:t>
            </a:r>
          </a:p>
          <a:p>
            <a:pPr algn="l"/>
            <a:r>
              <a:rPr lang="en-GB" sz="2200" b="1" i="0" baseline="30000" dirty="0">
                <a:solidFill>
                  <a:srgbClr val="000000"/>
                </a:solidFill>
                <a:effectLst/>
                <a:latin typeface="Century Gothic" panose="020B0502020202020204" pitchFamily="34" charset="0"/>
              </a:rPr>
              <a:t>3 </a:t>
            </a:r>
            <a:r>
              <a:rPr lang="en-GB" sz="2200" b="0" i="0" dirty="0">
                <a:solidFill>
                  <a:srgbClr val="000000"/>
                </a:solidFill>
                <a:effectLst/>
                <a:latin typeface="Century Gothic" panose="020B0502020202020204" pitchFamily="34" charset="0"/>
              </a:rPr>
              <a:t>Then Abram bowed facedown on the ground. God said to him, </a:t>
            </a:r>
            <a:r>
              <a:rPr lang="en-GB" sz="2200" b="1" i="0" baseline="30000" dirty="0">
                <a:solidFill>
                  <a:srgbClr val="000000"/>
                </a:solidFill>
                <a:effectLst/>
                <a:latin typeface="Century Gothic" panose="020B0502020202020204" pitchFamily="34" charset="0"/>
              </a:rPr>
              <a:t>4 </a:t>
            </a:r>
            <a:r>
              <a:rPr lang="en-GB" sz="2200" b="0" i="0" dirty="0">
                <a:solidFill>
                  <a:srgbClr val="000000"/>
                </a:solidFill>
                <a:effectLst/>
                <a:latin typeface="Century Gothic" panose="020B0502020202020204" pitchFamily="34" charset="0"/>
              </a:rPr>
              <a:t>“I am making my agreement with you: I will make you the father of many nations. </a:t>
            </a:r>
            <a:r>
              <a:rPr lang="en-GB" sz="2200" b="1" i="0" baseline="30000" dirty="0">
                <a:solidFill>
                  <a:srgbClr val="000000"/>
                </a:solidFill>
                <a:effectLst/>
                <a:latin typeface="Century Gothic" panose="020B0502020202020204" pitchFamily="34" charset="0"/>
              </a:rPr>
              <a:t>5 </a:t>
            </a:r>
            <a:r>
              <a:rPr lang="en-GB" sz="2200" b="0" i="0" dirty="0">
                <a:solidFill>
                  <a:srgbClr val="000000"/>
                </a:solidFill>
                <a:effectLst/>
                <a:latin typeface="Century Gothic" panose="020B0502020202020204" pitchFamily="34" charset="0"/>
              </a:rPr>
              <a:t>I am changing your name from Abram</a:t>
            </a:r>
            <a:r>
              <a:rPr lang="en-GB" sz="2200" b="0" i="0" baseline="30000" dirty="0">
                <a:solidFill>
                  <a:srgbClr val="000000"/>
                </a:solidFill>
                <a:effectLst/>
                <a:latin typeface="Century Gothic" panose="020B0502020202020204" pitchFamily="34" charset="0"/>
              </a:rPr>
              <a:t>[</a:t>
            </a:r>
            <a:r>
              <a:rPr lang="en-GB" sz="2200" b="0" i="0" baseline="30000" dirty="0">
                <a:solidFill>
                  <a:srgbClr val="517E90"/>
                </a:solidFill>
                <a:effectLst/>
                <a:latin typeface="Century Gothic" panose="020B0502020202020204" pitchFamily="34" charset="0"/>
                <a:hlinkClick r:id="rId2" tooltip="See footnote a"/>
              </a:rPr>
              <a:t>a</a:t>
            </a:r>
            <a:r>
              <a:rPr lang="en-GB" sz="2200" b="0" i="0" baseline="30000" dirty="0">
                <a:solidFill>
                  <a:srgbClr val="000000"/>
                </a:solidFill>
                <a:effectLst/>
                <a:latin typeface="Century Gothic" panose="020B0502020202020204" pitchFamily="34" charset="0"/>
              </a:rPr>
              <a:t>]</a:t>
            </a:r>
            <a:r>
              <a:rPr lang="en-GB" sz="2200" b="0" i="0" dirty="0">
                <a:solidFill>
                  <a:srgbClr val="000000"/>
                </a:solidFill>
                <a:effectLst/>
                <a:latin typeface="Century Gothic" panose="020B0502020202020204" pitchFamily="34" charset="0"/>
              </a:rPr>
              <a:t> to Abraham.</a:t>
            </a:r>
            <a:r>
              <a:rPr lang="en-GB" sz="2200" b="0" i="0" baseline="30000" dirty="0">
                <a:solidFill>
                  <a:srgbClr val="000000"/>
                </a:solidFill>
                <a:effectLst/>
                <a:latin typeface="Century Gothic" panose="020B0502020202020204" pitchFamily="34" charset="0"/>
              </a:rPr>
              <a:t>[</a:t>
            </a:r>
            <a:r>
              <a:rPr lang="en-GB" sz="2200" b="0" i="0" baseline="30000" dirty="0">
                <a:solidFill>
                  <a:srgbClr val="517E90"/>
                </a:solidFill>
                <a:effectLst/>
                <a:latin typeface="Century Gothic" panose="020B0502020202020204" pitchFamily="34" charset="0"/>
                <a:hlinkClick r:id="rId3" tooltip="See footnote b"/>
              </a:rPr>
              <a:t>b</a:t>
            </a:r>
            <a:r>
              <a:rPr lang="en-GB" sz="2200" b="0" i="0" baseline="30000" dirty="0">
                <a:solidFill>
                  <a:srgbClr val="000000"/>
                </a:solidFill>
                <a:effectLst/>
                <a:latin typeface="Century Gothic" panose="020B0502020202020204" pitchFamily="34" charset="0"/>
              </a:rPr>
              <a:t>]</a:t>
            </a:r>
            <a:r>
              <a:rPr lang="en-GB" sz="2200" b="0" i="0" dirty="0">
                <a:solidFill>
                  <a:srgbClr val="000000"/>
                </a:solidFill>
                <a:effectLst/>
                <a:latin typeface="Century Gothic" panose="020B0502020202020204" pitchFamily="34" charset="0"/>
              </a:rPr>
              <a:t> This is because I am making you a father of many nations. </a:t>
            </a:r>
            <a:r>
              <a:rPr lang="en-GB" sz="2200" b="1" i="0" baseline="30000" dirty="0">
                <a:solidFill>
                  <a:srgbClr val="000000"/>
                </a:solidFill>
                <a:effectLst/>
                <a:latin typeface="Century Gothic" panose="020B0502020202020204" pitchFamily="34" charset="0"/>
              </a:rPr>
              <a:t>6 </a:t>
            </a:r>
            <a:r>
              <a:rPr lang="en-GB" sz="2200" b="0" i="0" dirty="0">
                <a:solidFill>
                  <a:srgbClr val="000000"/>
                </a:solidFill>
                <a:effectLst/>
                <a:latin typeface="Century Gothic" panose="020B0502020202020204" pitchFamily="34" charset="0"/>
              </a:rPr>
              <a:t>I will give you many descendants. New nations will be born from you. Kings will come from you. </a:t>
            </a:r>
            <a:r>
              <a:rPr lang="en-GB" sz="2200" b="1" i="0" baseline="30000" dirty="0">
                <a:solidFill>
                  <a:srgbClr val="000000"/>
                </a:solidFill>
                <a:effectLst/>
                <a:latin typeface="Century Gothic" panose="020B0502020202020204" pitchFamily="34" charset="0"/>
              </a:rPr>
              <a:t>7 </a:t>
            </a:r>
            <a:r>
              <a:rPr lang="en-GB" sz="2200" b="0" i="0" dirty="0">
                <a:solidFill>
                  <a:srgbClr val="000000"/>
                </a:solidFill>
                <a:effectLst/>
                <a:latin typeface="Century Gothic" panose="020B0502020202020204" pitchFamily="34" charset="0"/>
              </a:rPr>
              <a:t>And I will make an agreement between me and you and all your descendants from now on: I will be your God and the God of all your descendants. </a:t>
            </a:r>
            <a:r>
              <a:rPr lang="en-GB" sz="2200" b="1" i="0" baseline="30000" dirty="0">
                <a:solidFill>
                  <a:srgbClr val="000000"/>
                </a:solidFill>
                <a:effectLst/>
                <a:latin typeface="Century Gothic" panose="020B0502020202020204" pitchFamily="34" charset="0"/>
              </a:rPr>
              <a:t>8 </a:t>
            </a:r>
            <a:r>
              <a:rPr lang="en-GB" sz="2200" b="0" i="0" dirty="0">
                <a:solidFill>
                  <a:srgbClr val="000000"/>
                </a:solidFill>
                <a:effectLst/>
                <a:latin typeface="Century Gothic" panose="020B0502020202020204" pitchFamily="34" charset="0"/>
              </a:rPr>
              <a:t>You live in the land of Canaan now as a stranger. But I will give you and your descendants all this land forever. And I will be the God of your descendants.”</a:t>
            </a:r>
          </a:p>
        </p:txBody>
      </p:sp>
    </p:spTree>
    <p:extLst>
      <p:ext uri="{BB962C8B-B14F-4D97-AF65-F5344CB8AC3E}">
        <p14:creationId xmlns:p14="http://schemas.microsoft.com/office/powerpoint/2010/main" val="35126249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Bible Passage </a:t>
            </a:r>
            <a:r>
              <a:rPr lang="en-GB" sz="1800" b="1" dirty="0">
                <a:latin typeface="Century Gothic" panose="020B0502020202020204" pitchFamily="34" charset="0"/>
                <a:cs typeface="Segoe UI" panose="020B0502040204020203" pitchFamily="34" charset="0"/>
              </a:rPr>
              <a:t>(Genesis 17 &amp; 18</a:t>
            </a:r>
            <a:r>
              <a:rPr lang="en-GB" sz="1800" dirty="0">
                <a:latin typeface="Century Gothic" panose="020B0502020202020204" pitchFamily="34" charset="0"/>
                <a:cs typeface="Segoe UI" panose="020B0502040204020203" pitchFamily="34" charset="0"/>
              </a:rPr>
              <a:t>)</a:t>
            </a:r>
          </a:p>
        </p:txBody>
      </p:sp>
      <p:sp>
        <p:nvSpPr>
          <p:cNvPr id="6" name="TextBox 5">
            <a:extLst>
              <a:ext uri="{FF2B5EF4-FFF2-40B4-BE49-F238E27FC236}">
                <a16:creationId xmlns:a16="http://schemas.microsoft.com/office/drawing/2014/main" id="{06522E7C-F767-49E7-B951-42425C5AA4F5}"/>
              </a:ext>
            </a:extLst>
          </p:cNvPr>
          <p:cNvSpPr txBox="1"/>
          <p:nvPr/>
        </p:nvSpPr>
        <p:spPr>
          <a:xfrm>
            <a:off x="575894" y="2057924"/>
            <a:ext cx="6636564" cy="4524315"/>
          </a:xfrm>
          <a:prstGeom prst="rect">
            <a:avLst/>
          </a:prstGeom>
          <a:noFill/>
        </p:spPr>
        <p:txBody>
          <a:bodyPr wrap="square">
            <a:spAutoFit/>
          </a:bodyPr>
          <a:lstStyle/>
          <a:p>
            <a:pPr algn="l"/>
            <a:r>
              <a:rPr lang="en-GB" sz="2400" b="1" i="0" baseline="30000" dirty="0">
                <a:solidFill>
                  <a:srgbClr val="000000"/>
                </a:solidFill>
                <a:effectLst/>
                <a:latin typeface="Century Gothic" panose="020B0502020202020204" pitchFamily="34" charset="0"/>
              </a:rPr>
              <a:t>17 </a:t>
            </a:r>
            <a:r>
              <a:rPr lang="en-GB" sz="2400" b="0" i="0" dirty="0">
                <a:solidFill>
                  <a:srgbClr val="000000"/>
                </a:solidFill>
                <a:effectLst/>
                <a:latin typeface="Century Gothic" panose="020B0502020202020204" pitchFamily="34" charset="0"/>
              </a:rPr>
              <a:t>Abraham bowed facedown on the ground and laughed. He said to himself, “Can a man have a child when he is 100 years old? Can Sarah give birth to a child when she is 90?” </a:t>
            </a:r>
            <a:r>
              <a:rPr lang="en-GB" sz="2400" b="1" i="0" baseline="30000" dirty="0">
                <a:solidFill>
                  <a:srgbClr val="000000"/>
                </a:solidFill>
                <a:effectLst/>
                <a:latin typeface="Century Gothic" panose="020B0502020202020204" pitchFamily="34" charset="0"/>
              </a:rPr>
              <a:t>18 </a:t>
            </a:r>
            <a:r>
              <a:rPr lang="en-GB" sz="2400" b="0" i="0" dirty="0">
                <a:solidFill>
                  <a:srgbClr val="000000"/>
                </a:solidFill>
                <a:effectLst/>
                <a:latin typeface="Century Gothic" panose="020B0502020202020204" pitchFamily="34" charset="0"/>
              </a:rPr>
              <a:t>Then Abraham said to God, “Please let Ishmael be the son you promised.”</a:t>
            </a:r>
          </a:p>
          <a:p>
            <a:pPr algn="l"/>
            <a:r>
              <a:rPr lang="en-GB" sz="2400" b="1" i="0" baseline="30000" dirty="0">
                <a:solidFill>
                  <a:srgbClr val="000000"/>
                </a:solidFill>
                <a:effectLst/>
                <a:latin typeface="Century Gothic" panose="020B0502020202020204" pitchFamily="34" charset="0"/>
              </a:rPr>
              <a:t>19 </a:t>
            </a:r>
            <a:r>
              <a:rPr lang="en-GB" sz="2400" b="0" i="0" dirty="0">
                <a:solidFill>
                  <a:srgbClr val="000000"/>
                </a:solidFill>
                <a:effectLst/>
                <a:latin typeface="Century Gothic" panose="020B0502020202020204" pitchFamily="34" charset="0"/>
              </a:rPr>
              <a:t>God said, “No. Sarah your wife will have a son, and you will name him Isaac.</a:t>
            </a:r>
            <a:r>
              <a:rPr lang="en-GB" sz="2400" b="0" i="0" baseline="30000" dirty="0">
                <a:solidFill>
                  <a:srgbClr val="000000"/>
                </a:solidFill>
                <a:effectLst/>
                <a:latin typeface="Century Gothic" panose="020B0502020202020204" pitchFamily="34" charset="0"/>
              </a:rPr>
              <a:t>[</a:t>
            </a:r>
            <a:r>
              <a:rPr lang="en-GB" sz="2400" b="0" i="0" baseline="30000" dirty="0">
                <a:solidFill>
                  <a:srgbClr val="517E90"/>
                </a:solidFill>
                <a:effectLst/>
                <a:latin typeface="Century Gothic" panose="020B0502020202020204" pitchFamily="34" charset="0"/>
                <a:hlinkClick r:id="rId2" tooltip="See footnote e"/>
              </a:rPr>
              <a:t>e</a:t>
            </a:r>
            <a:r>
              <a:rPr lang="en-GB" sz="2400" b="0" i="0" baseline="30000" dirty="0">
                <a:solidFill>
                  <a:srgbClr val="000000"/>
                </a:solidFill>
                <a:effectLst/>
                <a:latin typeface="Century Gothic" panose="020B0502020202020204" pitchFamily="34" charset="0"/>
              </a:rPr>
              <a:t>]</a:t>
            </a:r>
            <a:r>
              <a:rPr lang="en-GB" sz="2400" b="0" i="0" dirty="0">
                <a:solidFill>
                  <a:srgbClr val="000000"/>
                </a:solidFill>
                <a:effectLst/>
                <a:latin typeface="Century Gothic" panose="020B0502020202020204" pitchFamily="34" charset="0"/>
              </a:rPr>
              <a:t> I will make my agreement with him. It will be an agreement that continues forever with all his descendants.</a:t>
            </a:r>
          </a:p>
        </p:txBody>
      </p:sp>
      <p:pic>
        <p:nvPicPr>
          <p:cNvPr id="3" name="Picture 2">
            <a:extLst>
              <a:ext uri="{FF2B5EF4-FFF2-40B4-BE49-F238E27FC236}">
                <a16:creationId xmlns:a16="http://schemas.microsoft.com/office/drawing/2014/main" id="{F099EE13-54B8-42B5-B8E1-E18D3FEAB47B}"/>
              </a:ext>
            </a:extLst>
          </p:cNvPr>
          <p:cNvPicPr>
            <a:picLocks noChangeAspect="1"/>
          </p:cNvPicPr>
          <p:nvPr/>
        </p:nvPicPr>
        <p:blipFill>
          <a:blip r:embed="rId3"/>
          <a:stretch>
            <a:fillRect/>
          </a:stretch>
        </p:blipFill>
        <p:spPr>
          <a:xfrm>
            <a:off x="6952450" y="2417005"/>
            <a:ext cx="4948449" cy="3711337"/>
          </a:xfrm>
          <a:prstGeom prst="rect">
            <a:avLst/>
          </a:prstGeom>
        </p:spPr>
      </p:pic>
    </p:spTree>
    <p:extLst>
      <p:ext uri="{BB962C8B-B14F-4D97-AF65-F5344CB8AC3E}">
        <p14:creationId xmlns:p14="http://schemas.microsoft.com/office/powerpoint/2010/main" val="3445300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Bible Passage </a:t>
            </a:r>
            <a:r>
              <a:rPr lang="en-GB" sz="1800" b="1" dirty="0">
                <a:latin typeface="Century Gothic" panose="020B0502020202020204" pitchFamily="34" charset="0"/>
                <a:cs typeface="Segoe UI" panose="020B0502040204020203" pitchFamily="34" charset="0"/>
              </a:rPr>
              <a:t>(Genesis 17 &amp; 18</a:t>
            </a:r>
            <a:r>
              <a:rPr lang="en-GB" sz="1800" dirty="0">
                <a:latin typeface="Century Gothic" panose="020B0502020202020204" pitchFamily="34" charset="0"/>
                <a:cs typeface="Segoe UI" panose="020B0502040204020203" pitchFamily="34" charset="0"/>
              </a:rPr>
              <a:t>)</a:t>
            </a:r>
          </a:p>
        </p:txBody>
      </p:sp>
      <p:sp>
        <p:nvSpPr>
          <p:cNvPr id="6" name="TextBox 5">
            <a:extLst>
              <a:ext uri="{FF2B5EF4-FFF2-40B4-BE49-F238E27FC236}">
                <a16:creationId xmlns:a16="http://schemas.microsoft.com/office/drawing/2014/main" id="{06522E7C-F767-49E7-B951-42425C5AA4F5}"/>
              </a:ext>
            </a:extLst>
          </p:cNvPr>
          <p:cNvSpPr txBox="1"/>
          <p:nvPr/>
        </p:nvSpPr>
        <p:spPr>
          <a:xfrm>
            <a:off x="575894" y="2057924"/>
            <a:ext cx="11177742" cy="3785652"/>
          </a:xfrm>
          <a:prstGeom prst="rect">
            <a:avLst/>
          </a:prstGeom>
          <a:noFill/>
        </p:spPr>
        <p:txBody>
          <a:bodyPr wrap="square">
            <a:spAutoFit/>
          </a:bodyPr>
          <a:lstStyle/>
          <a:p>
            <a:pPr algn="l"/>
            <a:r>
              <a:rPr lang="en-GB" sz="2400" b="0" i="0" dirty="0">
                <a:solidFill>
                  <a:srgbClr val="000000"/>
                </a:solidFill>
                <a:effectLst/>
                <a:latin typeface="Century Gothic" panose="020B0502020202020204" pitchFamily="34" charset="0"/>
              </a:rPr>
              <a:t>Later, the Lord again appeared to Abraham near the great trees of </a:t>
            </a:r>
            <a:r>
              <a:rPr lang="en-GB" sz="2400" b="0" i="0" dirty="0" err="1">
                <a:solidFill>
                  <a:srgbClr val="000000"/>
                </a:solidFill>
                <a:effectLst/>
                <a:latin typeface="Century Gothic" panose="020B0502020202020204" pitchFamily="34" charset="0"/>
              </a:rPr>
              <a:t>Mamre</a:t>
            </a:r>
            <a:r>
              <a:rPr lang="en-GB" sz="2400" b="0" i="0" dirty="0">
                <a:solidFill>
                  <a:srgbClr val="000000"/>
                </a:solidFill>
                <a:effectLst/>
                <a:latin typeface="Century Gothic" panose="020B0502020202020204" pitchFamily="34" charset="0"/>
              </a:rPr>
              <a:t>. At that time Abraham was sitting at the door of his tent. It was during the hottest part of the day. </a:t>
            </a:r>
            <a:r>
              <a:rPr lang="en-GB" sz="2400" b="1" i="0" baseline="30000" dirty="0">
                <a:solidFill>
                  <a:srgbClr val="000000"/>
                </a:solidFill>
                <a:effectLst/>
                <a:latin typeface="Century Gothic" panose="020B0502020202020204" pitchFamily="34" charset="0"/>
              </a:rPr>
              <a:t>2 </a:t>
            </a:r>
            <a:r>
              <a:rPr lang="en-GB" sz="2400" b="0" i="0" dirty="0">
                <a:solidFill>
                  <a:srgbClr val="000000"/>
                </a:solidFill>
                <a:effectLst/>
                <a:latin typeface="Century Gothic" panose="020B0502020202020204" pitchFamily="34" charset="0"/>
              </a:rPr>
              <a:t>He looked up and saw three men standing near him. When Abraham saw them, he ran from his tent to meet them. He bowed facedown on the ground before them. </a:t>
            </a:r>
            <a:r>
              <a:rPr lang="en-GB" sz="2400" b="1" i="0" baseline="30000" dirty="0">
                <a:solidFill>
                  <a:srgbClr val="000000"/>
                </a:solidFill>
                <a:effectLst/>
                <a:latin typeface="Century Gothic" panose="020B0502020202020204" pitchFamily="34" charset="0"/>
              </a:rPr>
              <a:t>3 </a:t>
            </a:r>
            <a:r>
              <a:rPr lang="en-GB" sz="2400" b="0" i="0" dirty="0">
                <a:solidFill>
                  <a:srgbClr val="000000"/>
                </a:solidFill>
                <a:effectLst/>
                <a:latin typeface="Century Gothic" panose="020B0502020202020204" pitchFamily="34" charset="0"/>
              </a:rPr>
              <a:t>Abraham said, “Sir, if you think well of me, please stay awhile with me, your servant. </a:t>
            </a:r>
            <a:r>
              <a:rPr lang="en-GB" sz="2400" b="1" i="0" baseline="30000" dirty="0">
                <a:solidFill>
                  <a:srgbClr val="000000"/>
                </a:solidFill>
                <a:effectLst/>
                <a:latin typeface="Century Gothic" panose="020B0502020202020204" pitchFamily="34" charset="0"/>
              </a:rPr>
              <a:t>4 </a:t>
            </a:r>
            <a:r>
              <a:rPr lang="en-GB" sz="2400" b="0" i="0" dirty="0">
                <a:solidFill>
                  <a:srgbClr val="000000"/>
                </a:solidFill>
                <a:effectLst/>
                <a:latin typeface="Century Gothic" panose="020B0502020202020204" pitchFamily="34" charset="0"/>
              </a:rPr>
              <a:t>I will bring some water so all of you can wash your feet. You may rest under the tree. </a:t>
            </a:r>
            <a:r>
              <a:rPr lang="en-GB" sz="2400" b="1" i="0" baseline="30000" dirty="0">
                <a:solidFill>
                  <a:srgbClr val="000000"/>
                </a:solidFill>
                <a:effectLst/>
                <a:latin typeface="Century Gothic" panose="020B0502020202020204" pitchFamily="34" charset="0"/>
              </a:rPr>
              <a:t>5 </a:t>
            </a:r>
            <a:r>
              <a:rPr lang="en-GB" sz="2400" b="0" i="0" dirty="0">
                <a:solidFill>
                  <a:srgbClr val="000000"/>
                </a:solidFill>
                <a:effectLst/>
                <a:latin typeface="Century Gothic" panose="020B0502020202020204" pitchFamily="34" charset="0"/>
              </a:rPr>
              <a:t>I will get some bread for you, so you can regain your strength. Then you may continue your journey.”</a:t>
            </a:r>
          </a:p>
          <a:p>
            <a:pPr algn="l"/>
            <a:r>
              <a:rPr lang="en-GB" sz="2400" b="0" i="0" dirty="0">
                <a:solidFill>
                  <a:srgbClr val="000000"/>
                </a:solidFill>
                <a:effectLst/>
                <a:latin typeface="Century Gothic" panose="020B0502020202020204" pitchFamily="34" charset="0"/>
              </a:rPr>
              <a:t>The three men said, “That is fine. Do as you said.”</a:t>
            </a:r>
          </a:p>
        </p:txBody>
      </p:sp>
    </p:spTree>
    <p:extLst>
      <p:ext uri="{BB962C8B-B14F-4D97-AF65-F5344CB8AC3E}">
        <p14:creationId xmlns:p14="http://schemas.microsoft.com/office/powerpoint/2010/main" val="1859810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23E49AB-D19A-4389-AA44-EE72EA66135C}"/>
              </a:ext>
            </a:extLst>
          </p:cNvPr>
          <p:cNvPicPr>
            <a:picLocks noChangeAspect="1"/>
          </p:cNvPicPr>
          <p:nvPr/>
        </p:nvPicPr>
        <p:blipFill>
          <a:blip r:embed="rId2"/>
          <a:stretch>
            <a:fillRect/>
          </a:stretch>
        </p:blipFill>
        <p:spPr>
          <a:xfrm>
            <a:off x="2051406" y="657546"/>
            <a:ext cx="8089187" cy="6066890"/>
          </a:xfrm>
          <a:prstGeom prst="rect">
            <a:avLst/>
          </a:prstGeom>
        </p:spPr>
      </p:pic>
    </p:spTree>
    <p:extLst>
      <p:ext uri="{BB962C8B-B14F-4D97-AF65-F5344CB8AC3E}">
        <p14:creationId xmlns:p14="http://schemas.microsoft.com/office/powerpoint/2010/main" val="23440947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Bible Passage </a:t>
            </a:r>
            <a:r>
              <a:rPr lang="en-GB" sz="1800" b="1" dirty="0">
                <a:latin typeface="Century Gothic" panose="020B0502020202020204" pitchFamily="34" charset="0"/>
                <a:cs typeface="Segoe UI" panose="020B0502040204020203" pitchFamily="34" charset="0"/>
              </a:rPr>
              <a:t>(Genesis 17 &amp; 18</a:t>
            </a:r>
            <a:r>
              <a:rPr lang="en-GB" sz="1800" dirty="0">
                <a:latin typeface="Century Gothic" panose="020B0502020202020204" pitchFamily="34" charset="0"/>
                <a:cs typeface="Segoe UI" panose="020B0502040204020203" pitchFamily="34" charset="0"/>
              </a:rPr>
              <a:t>)</a:t>
            </a:r>
          </a:p>
        </p:txBody>
      </p:sp>
      <p:sp>
        <p:nvSpPr>
          <p:cNvPr id="6" name="TextBox 5">
            <a:extLst>
              <a:ext uri="{FF2B5EF4-FFF2-40B4-BE49-F238E27FC236}">
                <a16:creationId xmlns:a16="http://schemas.microsoft.com/office/drawing/2014/main" id="{06522E7C-F767-49E7-B951-42425C5AA4F5}"/>
              </a:ext>
            </a:extLst>
          </p:cNvPr>
          <p:cNvSpPr txBox="1"/>
          <p:nvPr/>
        </p:nvSpPr>
        <p:spPr>
          <a:xfrm>
            <a:off x="575894" y="2057924"/>
            <a:ext cx="11177742" cy="4493538"/>
          </a:xfrm>
          <a:prstGeom prst="rect">
            <a:avLst/>
          </a:prstGeom>
          <a:noFill/>
        </p:spPr>
        <p:txBody>
          <a:bodyPr wrap="square">
            <a:spAutoFit/>
          </a:bodyPr>
          <a:lstStyle/>
          <a:p>
            <a:pPr algn="l"/>
            <a:r>
              <a:rPr lang="en-GB" sz="2200" b="1" i="0" baseline="30000" dirty="0">
                <a:solidFill>
                  <a:srgbClr val="000000"/>
                </a:solidFill>
                <a:effectLst/>
                <a:latin typeface="Century Gothic" panose="020B0502020202020204" pitchFamily="34" charset="0"/>
              </a:rPr>
              <a:t>9 </a:t>
            </a:r>
            <a:r>
              <a:rPr lang="en-GB" sz="2200" b="0" i="0" dirty="0">
                <a:solidFill>
                  <a:srgbClr val="000000"/>
                </a:solidFill>
                <a:effectLst/>
                <a:latin typeface="Century Gothic" panose="020B0502020202020204" pitchFamily="34" charset="0"/>
              </a:rPr>
              <a:t>The men asked Abraham, “Where is your wife Sarah?”</a:t>
            </a:r>
          </a:p>
          <a:p>
            <a:pPr algn="l"/>
            <a:r>
              <a:rPr lang="en-GB" sz="2200" b="0" i="0" dirty="0">
                <a:solidFill>
                  <a:srgbClr val="000000"/>
                </a:solidFill>
                <a:effectLst/>
                <a:latin typeface="Century Gothic" panose="020B0502020202020204" pitchFamily="34" charset="0"/>
              </a:rPr>
              <a:t>“There, in the tent,” said Abraham.</a:t>
            </a:r>
          </a:p>
          <a:p>
            <a:pPr algn="l"/>
            <a:r>
              <a:rPr lang="en-GB" sz="2200" b="1" i="0" baseline="30000" dirty="0">
                <a:solidFill>
                  <a:srgbClr val="000000"/>
                </a:solidFill>
                <a:effectLst/>
                <a:latin typeface="Century Gothic" panose="020B0502020202020204" pitchFamily="34" charset="0"/>
              </a:rPr>
              <a:t>10 </a:t>
            </a:r>
            <a:r>
              <a:rPr lang="en-GB" sz="2200" b="0" i="0" dirty="0">
                <a:solidFill>
                  <a:srgbClr val="000000"/>
                </a:solidFill>
                <a:effectLst/>
                <a:latin typeface="Century Gothic" panose="020B0502020202020204" pitchFamily="34" charset="0"/>
              </a:rPr>
              <a:t>Then the Lord said, “I will certainly return to you about this time a year from now. At that time your wife Sarah will have a son.”</a:t>
            </a:r>
          </a:p>
          <a:p>
            <a:pPr algn="l"/>
            <a:r>
              <a:rPr lang="en-GB" sz="2200" b="0" i="0" dirty="0">
                <a:solidFill>
                  <a:srgbClr val="000000"/>
                </a:solidFill>
                <a:effectLst/>
                <a:latin typeface="Century Gothic" panose="020B0502020202020204" pitchFamily="34" charset="0"/>
              </a:rPr>
              <a:t>Sarah was listening at the entrance of the tent which was behind him. </a:t>
            </a:r>
            <a:r>
              <a:rPr lang="en-GB" sz="2200" b="1" i="0" baseline="30000" dirty="0">
                <a:solidFill>
                  <a:srgbClr val="000000"/>
                </a:solidFill>
                <a:effectLst/>
                <a:latin typeface="Century Gothic" panose="020B0502020202020204" pitchFamily="34" charset="0"/>
              </a:rPr>
              <a:t>11 </a:t>
            </a:r>
            <a:r>
              <a:rPr lang="en-GB" sz="2200" b="0" i="0" dirty="0">
                <a:solidFill>
                  <a:srgbClr val="000000"/>
                </a:solidFill>
                <a:effectLst/>
                <a:latin typeface="Century Gothic" panose="020B0502020202020204" pitchFamily="34" charset="0"/>
              </a:rPr>
              <a:t>Abraham and Sarah were very old. Sarah was past the age when women normally have children. </a:t>
            </a:r>
            <a:r>
              <a:rPr lang="en-GB" sz="2200" b="1" i="0" baseline="30000" dirty="0">
                <a:solidFill>
                  <a:srgbClr val="000000"/>
                </a:solidFill>
                <a:effectLst/>
                <a:latin typeface="Century Gothic" panose="020B0502020202020204" pitchFamily="34" charset="0"/>
              </a:rPr>
              <a:t>12 </a:t>
            </a:r>
            <a:r>
              <a:rPr lang="en-GB" sz="2200" b="0" i="0" dirty="0">
                <a:solidFill>
                  <a:srgbClr val="000000"/>
                </a:solidFill>
                <a:effectLst/>
                <a:latin typeface="Century Gothic" panose="020B0502020202020204" pitchFamily="34" charset="0"/>
              </a:rPr>
              <a:t>So she laughed to herself, “My husband and I are too old to have a baby.”</a:t>
            </a:r>
          </a:p>
          <a:p>
            <a:pPr algn="l"/>
            <a:r>
              <a:rPr lang="en-GB" sz="2200" b="1" i="0" baseline="30000" dirty="0">
                <a:solidFill>
                  <a:srgbClr val="000000"/>
                </a:solidFill>
                <a:effectLst/>
                <a:latin typeface="Century Gothic" panose="020B0502020202020204" pitchFamily="34" charset="0"/>
              </a:rPr>
              <a:t>13 </a:t>
            </a:r>
            <a:r>
              <a:rPr lang="en-GB" sz="2200" b="0" i="0" dirty="0">
                <a:solidFill>
                  <a:srgbClr val="000000"/>
                </a:solidFill>
                <a:effectLst/>
                <a:latin typeface="Century Gothic" panose="020B0502020202020204" pitchFamily="34" charset="0"/>
              </a:rPr>
              <a:t>Then the Lord said to Abraham, “Why did Sarah laugh? Why did she say, ‘I am too old to have a baby’? </a:t>
            </a:r>
            <a:r>
              <a:rPr lang="en-GB" sz="2200" b="1" i="0" baseline="30000" dirty="0">
                <a:solidFill>
                  <a:srgbClr val="000000"/>
                </a:solidFill>
                <a:effectLst/>
                <a:latin typeface="Century Gothic" panose="020B0502020202020204" pitchFamily="34" charset="0"/>
              </a:rPr>
              <a:t>14 </a:t>
            </a:r>
            <a:r>
              <a:rPr lang="en-GB" sz="2200" b="0" i="0" dirty="0">
                <a:solidFill>
                  <a:srgbClr val="000000"/>
                </a:solidFill>
                <a:effectLst/>
                <a:latin typeface="Century Gothic" panose="020B0502020202020204" pitchFamily="34" charset="0"/>
              </a:rPr>
              <a:t>Is anything too hard for the Lord? No! I will return to you at the right time a year from now. And Sarah will have a son.”</a:t>
            </a:r>
          </a:p>
          <a:p>
            <a:pPr algn="l"/>
            <a:r>
              <a:rPr lang="en-GB" sz="2200" b="1" i="0" baseline="30000" dirty="0">
                <a:solidFill>
                  <a:srgbClr val="000000"/>
                </a:solidFill>
                <a:effectLst/>
                <a:latin typeface="Century Gothic" panose="020B0502020202020204" pitchFamily="34" charset="0"/>
              </a:rPr>
              <a:t>15 </a:t>
            </a:r>
            <a:r>
              <a:rPr lang="en-GB" sz="2200" b="0" i="0" dirty="0">
                <a:solidFill>
                  <a:srgbClr val="000000"/>
                </a:solidFill>
                <a:effectLst/>
                <a:latin typeface="Century Gothic" panose="020B0502020202020204" pitchFamily="34" charset="0"/>
              </a:rPr>
              <a:t>Sarah was afraid. So she lied and said, “I didn’t laugh.”</a:t>
            </a:r>
          </a:p>
          <a:p>
            <a:pPr algn="l"/>
            <a:r>
              <a:rPr lang="en-GB" sz="2200" b="0" i="0" dirty="0">
                <a:solidFill>
                  <a:srgbClr val="000000"/>
                </a:solidFill>
                <a:effectLst/>
                <a:latin typeface="Century Gothic" panose="020B0502020202020204" pitchFamily="34" charset="0"/>
              </a:rPr>
              <a:t>But the Lord said, “No. You did laugh.”</a:t>
            </a:r>
          </a:p>
        </p:txBody>
      </p:sp>
    </p:spTree>
    <p:extLst>
      <p:ext uri="{BB962C8B-B14F-4D97-AF65-F5344CB8AC3E}">
        <p14:creationId xmlns:p14="http://schemas.microsoft.com/office/powerpoint/2010/main" val="7535949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99A769B-FAC0-4D90-BAA1-E7172F315EFC}"/>
              </a:ext>
            </a:extLst>
          </p:cNvPr>
          <p:cNvPicPr>
            <a:picLocks noChangeAspect="1"/>
          </p:cNvPicPr>
          <p:nvPr/>
        </p:nvPicPr>
        <p:blipFill>
          <a:blip r:embed="rId2"/>
          <a:stretch>
            <a:fillRect/>
          </a:stretch>
        </p:blipFill>
        <p:spPr>
          <a:xfrm>
            <a:off x="2059969" y="675526"/>
            <a:ext cx="8072062" cy="6054047"/>
          </a:xfrm>
          <a:prstGeom prst="rect">
            <a:avLst/>
          </a:prstGeom>
        </p:spPr>
      </p:pic>
    </p:spTree>
    <p:extLst>
      <p:ext uri="{BB962C8B-B14F-4D97-AF65-F5344CB8AC3E}">
        <p14:creationId xmlns:p14="http://schemas.microsoft.com/office/powerpoint/2010/main" val="25870880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Bible Passage </a:t>
            </a:r>
            <a:r>
              <a:rPr lang="en-GB" sz="1800" b="1" dirty="0">
                <a:latin typeface="Century Gothic" panose="020B0502020202020204" pitchFamily="34" charset="0"/>
                <a:cs typeface="Segoe UI" panose="020B0502040204020203" pitchFamily="34" charset="0"/>
              </a:rPr>
              <a:t>(Genesis 17 &amp; 18</a:t>
            </a:r>
            <a:r>
              <a:rPr lang="en-GB" sz="1800" dirty="0">
                <a:latin typeface="Century Gothic" panose="020B0502020202020204" pitchFamily="34" charset="0"/>
                <a:cs typeface="Segoe UI" panose="020B0502040204020203" pitchFamily="34" charset="0"/>
              </a:rPr>
              <a:t>)</a:t>
            </a:r>
          </a:p>
        </p:txBody>
      </p:sp>
      <p:pic>
        <p:nvPicPr>
          <p:cNvPr id="3" name="Online Media 2" title="Son of Laughter ~ Abraham, Sarah, &amp; Isaac">
            <a:hlinkClick r:id="" action="ppaction://media"/>
            <a:extLst>
              <a:ext uri="{FF2B5EF4-FFF2-40B4-BE49-F238E27FC236}">
                <a16:creationId xmlns:a16="http://schemas.microsoft.com/office/drawing/2014/main" id="{EBAD2184-33DB-473D-9DBB-1B8BA2945FCF}"/>
              </a:ext>
            </a:extLst>
          </p:cNvPr>
          <p:cNvPicPr>
            <a:picLocks noRot="1" noChangeAspect="1"/>
          </p:cNvPicPr>
          <p:nvPr>
            <a:videoFile r:link="rId1"/>
          </p:nvPr>
        </p:nvPicPr>
        <p:blipFill>
          <a:blip r:embed="rId3"/>
          <a:stretch>
            <a:fillRect/>
          </a:stretch>
        </p:blipFill>
        <p:spPr>
          <a:xfrm>
            <a:off x="2558265" y="2330950"/>
            <a:ext cx="7127638" cy="4009296"/>
          </a:xfrm>
          <a:prstGeom prst="roundRect">
            <a:avLst/>
          </a:prstGeom>
        </p:spPr>
      </p:pic>
    </p:spTree>
    <p:extLst>
      <p:ext uri="{BB962C8B-B14F-4D97-AF65-F5344CB8AC3E}">
        <p14:creationId xmlns:p14="http://schemas.microsoft.com/office/powerpoint/2010/main" val="599861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Bible Passage </a:t>
            </a:r>
            <a:r>
              <a:rPr lang="en-GB" sz="1800" b="1" dirty="0">
                <a:latin typeface="Century Gothic" panose="020B0502020202020204" pitchFamily="34" charset="0"/>
                <a:cs typeface="Segoe UI" panose="020B0502040204020203" pitchFamily="34" charset="0"/>
              </a:rPr>
              <a:t>(Genesis 17 &amp; 18</a:t>
            </a:r>
            <a:r>
              <a:rPr lang="en-GB" sz="1800" dirty="0">
                <a:latin typeface="Century Gothic" panose="020B0502020202020204" pitchFamily="34" charset="0"/>
                <a:cs typeface="Segoe UI" panose="020B0502040204020203" pitchFamily="34" charset="0"/>
              </a:rPr>
              <a:t>)</a:t>
            </a:r>
          </a:p>
        </p:txBody>
      </p:sp>
      <p:sp>
        <p:nvSpPr>
          <p:cNvPr id="6" name="TextBox 5">
            <a:extLst>
              <a:ext uri="{FF2B5EF4-FFF2-40B4-BE49-F238E27FC236}">
                <a16:creationId xmlns:a16="http://schemas.microsoft.com/office/drawing/2014/main" id="{06522E7C-F767-49E7-B951-42425C5AA4F5}"/>
              </a:ext>
            </a:extLst>
          </p:cNvPr>
          <p:cNvSpPr txBox="1"/>
          <p:nvPr/>
        </p:nvSpPr>
        <p:spPr>
          <a:xfrm>
            <a:off x="575894" y="2345602"/>
            <a:ext cx="11177742" cy="4247317"/>
          </a:xfrm>
          <a:prstGeom prst="rect">
            <a:avLst/>
          </a:prstGeom>
          <a:noFill/>
        </p:spPr>
        <p:txBody>
          <a:bodyPr wrap="square">
            <a:spAutoFit/>
          </a:bodyPr>
          <a:lstStyle/>
          <a:p>
            <a:pPr algn="l"/>
            <a:r>
              <a:rPr lang="en-GB" sz="5400" b="1" baseline="30000" dirty="0">
                <a:solidFill>
                  <a:srgbClr val="002060"/>
                </a:solidFill>
                <a:latin typeface="Century Gothic" panose="020B0502020202020204" pitchFamily="34" charset="0"/>
              </a:rPr>
              <a:t>Abraham and Sarah waited an incredibly long time to have a baby.  </a:t>
            </a:r>
          </a:p>
          <a:p>
            <a:pPr marL="685800" indent="-685800" algn="l">
              <a:buFont typeface="Arial" panose="020B0604020202020204" pitchFamily="34" charset="0"/>
              <a:buChar char="•"/>
            </a:pPr>
            <a:r>
              <a:rPr lang="en-GB" sz="5400" i="0" baseline="30000" dirty="0">
                <a:solidFill>
                  <a:srgbClr val="002060"/>
                </a:solidFill>
                <a:effectLst/>
                <a:latin typeface="Century Gothic" panose="020B0502020202020204" pitchFamily="34" charset="0"/>
              </a:rPr>
              <a:t>Do you think they waited patiently?</a:t>
            </a:r>
          </a:p>
          <a:p>
            <a:pPr marL="685800" indent="-685800" algn="l">
              <a:buFont typeface="Arial" panose="020B0604020202020204" pitchFamily="34" charset="0"/>
              <a:buChar char="•"/>
            </a:pPr>
            <a:r>
              <a:rPr lang="en-GB" sz="5400" i="0" baseline="30000" dirty="0">
                <a:solidFill>
                  <a:srgbClr val="002060"/>
                </a:solidFill>
                <a:effectLst/>
                <a:latin typeface="Century Gothic" panose="020B0502020202020204" pitchFamily="34" charset="0"/>
              </a:rPr>
              <a:t>Think about the way they both reacted to the news?  </a:t>
            </a:r>
          </a:p>
          <a:p>
            <a:pPr marL="685800" indent="-685800" algn="l">
              <a:buFont typeface="Arial" panose="020B0604020202020204" pitchFamily="34" charset="0"/>
              <a:buChar char="•"/>
            </a:pPr>
            <a:r>
              <a:rPr lang="en-GB" sz="5400" i="0" baseline="30000" dirty="0">
                <a:solidFill>
                  <a:srgbClr val="002060"/>
                </a:solidFill>
                <a:effectLst/>
                <a:latin typeface="Century Gothic" panose="020B0502020202020204" pitchFamily="34" charset="0"/>
              </a:rPr>
              <a:t>Did they really believe that their patience would be rewarded?</a:t>
            </a:r>
            <a:endParaRPr lang="en-GB" sz="6000" i="0" dirty="0">
              <a:solidFill>
                <a:srgbClr val="002060"/>
              </a:solidFill>
              <a:effectLst/>
              <a:latin typeface="Century Gothic" panose="020B0502020202020204" pitchFamily="34" charset="0"/>
            </a:endParaRPr>
          </a:p>
        </p:txBody>
      </p:sp>
    </p:spTree>
    <p:extLst>
      <p:ext uri="{BB962C8B-B14F-4D97-AF65-F5344CB8AC3E}">
        <p14:creationId xmlns:p14="http://schemas.microsoft.com/office/powerpoint/2010/main" val="38316062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Responding</a:t>
            </a:r>
            <a:r>
              <a:rPr lang="en-GB" b="1" dirty="0"/>
              <a:t> </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GB" dirty="0"/>
          </a:p>
        </p:txBody>
      </p:sp>
      <p:sp>
        <p:nvSpPr>
          <p:cNvPr id="5" name="TextBox 4">
            <a:extLst>
              <a:ext uri="{FF2B5EF4-FFF2-40B4-BE49-F238E27FC236}">
                <a16:creationId xmlns:a16="http://schemas.microsoft.com/office/drawing/2014/main" id="{67118D01-90CC-4AE8-8871-0E41A97E204C}"/>
              </a:ext>
            </a:extLst>
          </p:cNvPr>
          <p:cNvSpPr txBox="1"/>
          <p:nvPr/>
        </p:nvSpPr>
        <p:spPr>
          <a:xfrm>
            <a:off x="1171038" y="2914650"/>
            <a:ext cx="9839325" cy="2800767"/>
          </a:xfrm>
          <a:prstGeom prst="rect">
            <a:avLst/>
          </a:prstGeom>
          <a:noFill/>
        </p:spPr>
        <p:txBody>
          <a:bodyPr wrap="square" rtlCol="0">
            <a:spAutoFit/>
          </a:bodyPr>
          <a:lstStyle/>
          <a:p>
            <a:pPr algn="ctr"/>
            <a:r>
              <a:rPr lang="en-GB" sz="4400" b="1" dirty="0">
                <a:latin typeface="Century Gothic" panose="020B0502020202020204" pitchFamily="34" charset="0"/>
              </a:rPr>
              <a:t>What can we learn from this story?</a:t>
            </a:r>
          </a:p>
          <a:p>
            <a:pPr algn="ctr"/>
            <a:endParaRPr lang="en-GB" sz="4400" b="1" dirty="0">
              <a:latin typeface="Century Gothic" panose="020B0502020202020204" pitchFamily="34" charset="0"/>
            </a:endParaRPr>
          </a:p>
          <a:p>
            <a:pPr algn="ctr"/>
            <a:r>
              <a:rPr lang="en-GB" sz="4400" b="1" dirty="0">
                <a:latin typeface="Century Gothic" panose="020B0502020202020204" pitchFamily="34" charset="0"/>
              </a:rPr>
              <a:t>What do you find encouraging?</a:t>
            </a:r>
          </a:p>
          <a:p>
            <a:pPr algn="ctr"/>
            <a:r>
              <a:rPr lang="en-GB" sz="4400" b="1" dirty="0">
                <a:latin typeface="Century Gothic" panose="020B0502020202020204" pitchFamily="34" charset="0"/>
              </a:rPr>
              <a:t>What do you find challenging? </a:t>
            </a: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41169" y="5103248"/>
            <a:ext cx="1278686" cy="1653252"/>
          </a:xfrm>
          <a:prstGeom prst="rect">
            <a:avLst/>
          </a:prstGeom>
        </p:spPr>
      </p:pic>
    </p:spTree>
    <p:extLst>
      <p:ext uri="{BB962C8B-B14F-4D97-AF65-F5344CB8AC3E}">
        <p14:creationId xmlns:p14="http://schemas.microsoft.com/office/powerpoint/2010/main" val="29345370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Prayer</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r>
              <a:rPr lang="en-GB" sz="2000" b="1" dirty="0">
                <a:solidFill>
                  <a:srgbClr val="002060"/>
                </a:solidFill>
                <a:latin typeface="Century Gothic" panose="020B0502020202020204" pitchFamily="34" charset="0"/>
                <a:cs typeface="Segoe UI" panose="020B0502040204020203" pitchFamily="34" charset="0"/>
              </a:rPr>
              <a:t>Encourage the pupils to respond with their own prayers first or through the prayer space and if appropriate use the Lord’s prayer.</a:t>
            </a:r>
          </a:p>
          <a:p>
            <a:endParaRPr lang="en-GB" sz="2000" b="1" dirty="0">
              <a:solidFill>
                <a:srgbClr val="002060"/>
              </a:solidFill>
              <a:latin typeface="Century Gothic" panose="020B0502020202020204" pitchFamily="34" charset="0"/>
              <a:cs typeface="Segoe UI" panose="020B0502040204020203" pitchFamily="34" charset="0"/>
            </a:endParaRPr>
          </a:p>
          <a:p>
            <a:pPr algn="ctr"/>
            <a:r>
              <a:rPr lang="en-GB" sz="2000" b="1" dirty="0">
                <a:solidFill>
                  <a:srgbClr val="002060"/>
                </a:solidFill>
                <a:latin typeface="Century Gothic" panose="020B0502020202020204" pitchFamily="34" charset="0"/>
                <a:cs typeface="Segoe UI" panose="020B0502040204020203" pitchFamily="34" charset="0"/>
              </a:rPr>
              <a:t>Our Father, in heaven,</a:t>
            </a:r>
          </a:p>
          <a:p>
            <a:pPr algn="ctr"/>
            <a:r>
              <a:rPr lang="en-GB" sz="2000" b="1" dirty="0">
                <a:solidFill>
                  <a:srgbClr val="002060"/>
                </a:solidFill>
                <a:latin typeface="Century Gothic" panose="020B0502020202020204" pitchFamily="34" charset="0"/>
                <a:cs typeface="Segoe UI" panose="020B0502040204020203" pitchFamily="34" charset="0"/>
              </a:rPr>
              <a:t>Holy is your name.</a:t>
            </a:r>
          </a:p>
          <a:p>
            <a:pPr algn="ctr"/>
            <a:r>
              <a:rPr lang="en-GB" sz="2000" b="1" dirty="0">
                <a:solidFill>
                  <a:srgbClr val="002060"/>
                </a:solidFill>
                <a:latin typeface="Century Gothic" panose="020B0502020202020204" pitchFamily="34" charset="0"/>
                <a:cs typeface="Segoe UI" panose="020B0502040204020203" pitchFamily="34" charset="0"/>
              </a:rPr>
              <a:t>Your Kingdom come,</a:t>
            </a:r>
          </a:p>
          <a:p>
            <a:pPr algn="ctr"/>
            <a:r>
              <a:rPr lang="en-GB" sz="2000" b="1" dirty="0">
                <a:solidFill>
                  <a:srgbClr val="002060"/>
                </a:solidFill>
                <a:latin typeface="Century Gothic" panose="020B0502020202020204" pitchFamily="34" charset="0"/>
                <a:cs typeface="Segoe UI" panose="020B0502040204020203" pitchFamily="34" charset="0"/>
              </a:rPr>
              <a:t>Your will be done on earth, as it is in heaven.</a:t>
            </a:r>
          </a:p>
          <a:p>
            <a:pPr algn="ctr"/>
            <a:r>
              <a:rPr lang="en-GB" sz="2000" b="1" dirty="0">
                <a:solidFill>
                  <a:srgbClr val="002060"/>
                </a:solidFill>
                <a:latin typeface="Century Gothic" panose="020B0502020202020204" pitchFamily="34" charset="0"/>
                <a:cs typeface="Segoe UI" panose="020B0502040204020203" pitchFamily="34" charset="0"/>
              </a:rPr>
              <a:t>Give us this day our daily bread,</a:t>
            </a:r>
          </a:p>
          <a:p>
            <a:pPr algn="ctr"/>
            <a:r>
              <a:rPr lang="en-GB" sz="2000" b="1" dirty="0">
                <a:solidFill>
                  <a:srgbClr val="002060"/>
                </a:solidFill>
                <a:latin typeface="Century Gothic" panose="020B0502020202020204" pitchFamily="34" charset="0"/>
                <a:cs typeface="Segoe UI" panose="020B0502040204020203" pitchFamily="34" charset="0"/>
              </a:rPr>
              <a:t>And forgive us our sins,</a:t>
            </a:r>
          </a:p>
          <a:p>
            <a:pPr algn="ctr"/>
            <a:r>
              <a:rPr lang="en-GB" sz="2000" b="1" dirty="0">
                <a:solidFill>
                  <a:srgbClr val="002060"/>
                </a:solidFill>
                <a:latin typeface="Century Gothic" panose="020B0502020202020204" pitchFamily="34" charset="0"/>
                <a:cs typeface="Segoe UI" panose="020B0502040204020203" pitchFamily="34" charset="0"/>
              </a:rPr>
              <a:t>As we forgive those who sin against us,</a:t>
            </a:r>
          </a:p>
          <a:p>
            <a:pPr algn="ctr"/>
            <a:r>
              <a:rPr lang="en-GB" sz="2000" b="1" dirty="0">
                <a:solidFill>
                  <a:srgbClr val="002060"/>
                </a:solidFill>
                <a:latin typeface="Century Gothic" panose="020B0502020202020204" pitchFamily="34" charset="0"/>
                <a:cs typeface="Segoe UI" panose="020B0502040204020203" pitchFamily="34" charset="0"/>
              </a:rPr>
              <a:t>And lead us not into temptation,</a:t>
            </a:r>
          </a:p>
          <a:p>
            <a:pPr algn="ctr"/>
            <a:r>
              <a:rPr lang="en-GB" sz="2000" b="1" dirty="0">
                <a:solidFill>
                  <a:srgbClr val="002060"/>
                </a:solidFill>
                <a:latin typeface="Century Gothic" panose="020B0502020202020204" pitchFamily="34" charset="0"/>
                <a:cs typeface="Segoe UI" panose="020B0502040204020203" pitchFamily="34" charset="0"/>
              </a:rPr>
              <a:t>But deliver us from evil.</a:t>
            </a:r>
          </a:p>
          <a:p>
            <a:pPr algn="ctr"/>
            <a:r>
              <a:rPr lang="en-GB" sz="2000" b="1" dirty="0">
                <a:solidFill>
                  <a:srgbClr val="002060"/>
                </a:solidFill>
                <a:latin typeface="Century Gothic" panose="020B0502020202020204" pitchFamily="34" charset="0"/>
                <a:cs typeface="Segoe UI" panose="020B0502040204020203" pitchFamily="34" charset="0"/>
              </a:rPr>
              <a:t>Amen.</a:t>
            </a: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06623" y="5521607"/>
            <a:ext cx="938542" cy="1213469"/>
          </a:xfrm>
          <a:prstGeom prst="rect">
            <a:avLst/>
          </a:prstGeom>
        </p:spPr>
      </p:pic>
    </p:spTree>
    <p:extLst>
      <p:ext uri="{BB962C8B-B14F-4D97-AF65-F5344CB8AC3E}">
        <p14:creationId xmlns:p14="http://schemas.microsoft.com/office/powerpoint/2010/main" val="7806411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indoor, monitor, photo, sitting&#10;&#10;Description automatically generated">
            <a:extLst>
              <a:ext uri="{FF2B5EF4-FFF2-40B4-BE49-F238E27FC236}">
                <a16:creationId xmlns:a16="http://schemas.microsoft.com/office/drawing/2014/main" id="{BA311D33-1474-47AA-98BC-F6A16AC14352}"/>
              </a:ext>
            </a:extLst>
          </p:cNvPr>
          <p:cNvPicPr>
            <a:picLocks noChangeAspect="1"/>
          </p:cNvPicPr>
          <p:nvPr/>
        </p:nvPicPr>
        <p:blipFill>
          <a:blip r:embed="rId2"/>
          <a:stretch>
            <a:fillRect/>
          </a:stretch>
        </p:blipFill>
        <p:spPr>
          <a:xfrm>
            <a:off x="2129321" y="1208531"/>
            <a:ext cx="4122490" cy="4735069"/>
          </a:xfrm>
          <a:prstGeom prst="rect">
            <a:avLst/>
          </a:prstGeom>
        </p:spPr>
      </p:pic>
      <p:sp>
        <p:nvSpPr>
          <p:cNvPr id="20" name="Rectangle 1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Tuesday</a:t>
            </a:r>
          </a:p>
        </p:txBody>
      </p:sp>
    </p:spTree>
    <p:extLst>
      <p:ext uri="{BB962C8B-B14F-4D97-AF65-F5344CB8AC3E}">
        <p14:creationId xmlns:p14="http://schemas.microsoft.com/office/powerpoint/2010/main" val="131166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Engage… </a:t>
            </a:r>
            <a:r>
              <a:rPr kumimoji="0" lang="en-GB" sz="1800" b="1" i="0" u="none" strike="noStrike" kern="1200" cap="all" spc="0" normalizeH="0" baseline="0" noProof="0" dirty="0">
                <a:ln>
                  <a:noFill/>
                </a:ln>
                <a:solidFill>
                  <a:prstClr val="white"/>
                </a:solidFill>
                <a:effectLst/>
                <a:uLnTx/>
                <a:uFillTx/>
                <a:latin typeface="Century Gothic" panose="020B0502020202020204" pitchFamily="34" charset="0"/>
                <a:ea typeface="+mj-ea"/>
                <a:cs typeface="Segoe UI" panose="020B0502040204020203" pitchFamily="34" charset="0"/>
              </a:rPr>
              <a:t>(</a:t>
            </a:r>
            <a:r>
              <a:rPr lang="en-GB" sz="1800" b="1" dirty="0">
                <a:latin typeface="Century Gothic" panose="020B0502020202020204" pitchFamily="34" charset="0"/>
                <a:cs typeface="Segoe UI" panose="020B0502040204020203" pitchFamily="34" charset="0"/>
              </a:rPr>
              <a:t>based on GENESIS 17 &amp; 18</a:t>
            </a:r>
            <a:r>
              <a:rPr kumimoji="0" lang="en-GB" sz="1800" b="0" i="0" u="none" strike="noStrike" kern="1200" cap="all" spc="0" normalizeH="0" baseline="0" noProof="0" dirty="0">
                <a:ln>
                  <a:noFill/>
                </a:ln>
                <a:solidFill>
                  <a:prstClr val="white"/>
                </a:solidFill>
                <a:effectLst/>
                <a:uLnTx/>
                <a:uFillTx/>
                <a:latin typeface="Century Gothic" panose="020B0502020202020204" pitchFamily="34" charset="0"/>
                <a:ea typeface="+mj-ea"/>
                <a:cs typeface="Segoe UI" panose="020B0502040204020203" pitchFamily="34" charset="0"/>
              </a:rPr>
              <a:t>)</a:t>
            </a:r>
            <a:endParaRPr lang="en-GB" b="1" dirty="0">
              <a:latin typeface="Century Gothic" panose="020B0502020202020204" pitchFamily="34" charset="0"/>
            </a:endParaRPr>
          </a:p>
        </p:txBody>
      </p:sp>
      <p:pic>
        <p:nvPicPr>
          <p:cNvPr id="10" name="Picture 9">
            <a:extLst>
              <a:ext uri="{FF2B5EF4-FFF2-40B4-BE49-F238E27FC236}">
                <a16:creationId xmlns:a16="http://schemas.microsoft.com/office/drawing/2014/main" id="{00189ABD-5484-446E-9E4C-7B92793D8D68}"/>
              </a:ext>
            </a:extLst>
          </p:cNvPr>
          <p:cNvPicPr>
            <a:picLocks noChangeAspect="1"/>
          </p:cNvPicPr>
          <p:nvPr/>
        </p:nvPicPr>
        <p:blipFill>
          <a:blip r:embed="rId3"/>
          <a:stretch>
            <a:fillRect/>
          </a:stretch>
        </p:blipFill>
        <p:spPr>
          <a:xfrm>
            <a:off x="11169031" y="5608212"/>
            <a:ext cx="987638" cy="1249788"/>
          </a:xfrm>
          <a:prstGeom prst="rect">
            <a:avLst/>
          </a:prstGeom>
        </p:spPr>
      </p:pic>
      <p:pic>
        <p:nvPicPr>
          <p:cNvPr id="3" name="Online Media 2" title="The Marshmallow Test | Igniter Media | Church Video">
            <a:hlinkClick r:id="" action="ppaction://media"/>
            <a:extLst>
              <a:ext uri="{FF2B5EF4-FFF2-40B4-BE49-F238E27FC236}">
                <a16:creationId xmlns:a16="http://schemas.microsoft.com/office/drawing/2014/main" id="{12709F67-EC29-4A52-899D-D7F2629C2F1E}"/>
              </a:ext>
            </a:extLst>
          </p:cNvPr>
          <p:cNvPicPr>
            <a:picLocks noRot="1" noChangeAspect="1"/>
          </p:cNvPicPr>
          <p:nvPr>
            <a:videoFile r:link="rId1"/>
          </p:nvPr>
        </p:nvPicPr>
        <p:blipFill>
          <a:blip r:embed="rId4"/>
          <a:stretch>
            <a:fillRect/>
          </a:stretch>
        </p:blipFill>
        <p:spPr>
          <a:xfrm>
            <a:off x="2424702" y="2239060"/>
            <a:ext cx="6883686" cy="3889282"/>
          </a:xfrm>
          <a:prstGeom prst="roundRect">
            <a:avLst>
              <a:gd name="adj" fmla="val 5439"/>
            </a:avLst>
          </a:prstGeom>
          <a:ln>
            <a:noFill/>
          </a:ln>
          <a:effectLst>
            <a:innerShdw blurRad="114300" dist="50800">
              <a:srgbClr val="000000">
                <a:alpha val="0"/>
              </a:srgbClr>
            </a:innerShdw>
          </a:effectLst>
        </p:spPr>
      </p:pic>
    </p:spTree>
    <p:extLst>
      <p:ext uri="{BB962C8B-B14F-4D97-AF65-F5344CB8AC3E}">
        <p14:creationId xmlns:p14="http://schemas.microsoft.com/office/powerpoint/2010/main" val="2905551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BIBLE PASSAGE… </a:t>
            </a:r>
            <a:r>
              <a:rPr lang="en-GB" sz="1800" b="1" dirty="0">
                <a:solidFill>
                  <a:prstClr val="white"/>
                </a:solidFill>
                <a:latin typeface="Century Gothic" panose="020B0502020202020204" pitchFamily="34" charset="0"/>
                <a:cs typeface="Segoe UI" panose="020B0502040204020203" pitchFamily="34" charset="0"/>
              </a:rPr>
              <a:t>(linked to</a:t>
            </a:r>
            <a:r>
              <a:rPr lang="en-GB" sz="1800" b="1" dirty="0">
                <a:latin typeface="Century Gothic" panose="020B0502020202020204" pitchFamily="34" charset="0"/>
                <a:cs typeface="Segoe UI" panose="020B0502040204020203" pitchFamily="34" charset="0"/>
              </a:rPr>
              <a:t> GENESIS 17 &amp; 18</a:t>
            </a:r>
            <a:r>
              <a:rPr kumimoji="0" lang="en-GB" sz="1800" b="0" i="0" u="none" strike="noStrike" kern="1200" cap="all" spc="0" normalizeH="0" baseline="0" noProof="0" dirty="0">
                <a:ln>
                  <a:noFill/>
                </a:ln>
                <a:solidFill>
                  <a:prstClr val="white"/>
                </a:solidFill>
                <a:effectLst/>
                <a:uLnTx/>
                <a:uFillTx/>
                <a:latin typeface="Century Gothic" panose="020B0502020202020204" pitchFamily="34" charset="0"/>
                <a:ea typeface="+mj-ea"/>
                <a:cs typeface="Segoe UI" panose="020B0502040204020203" pitchFamily="34" charset="0"/>
              </a:rPr>
              <a:t>)</a:t>
            </a:r>
            <a:endParaRPr lang="en-GB" b="1" dirty="0">
              <a:latin typeface="Century Gothic" panose="020B0502020202020204" pitchFamily="34" charset="0"/>
            </a:endParaRP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5812" y="1912883"/>
            <a:ext cx="10620375" cy="4740165"/>
          </a:xfrm>
          <a:prstGeom prst="roundRect">
            <a:avLst/>
          </a:prstGeom>
          <a:solidFill>
            <a:schemeClr val="bg2">
              <a:lumMod val="90000"/>
            </a:schemeClr>
          </a:solidFill>
          <a:ln/>
        </p:spPr>
        <p:style>
          <a:lnRef idx="1">
            <a:schemeClr val="accent2"/>
          </a:lnRef>
          <a:fillRef idx="2">
            <a:schemeClr val="accent2"/>
          </a:fillRef>
          <a:effectRef idx="1">
            <a:schemeClr val="accent2"/>
          </a:effectRef>
          <a:fontRef idx="minor">
            <a:schemeClr val="dk1"/>
          </a:fontRef>
        </p:style>
        <p:txBody>
          <a:bodyPr rtlCol="0" anchor="ctr"/>
          <a:lstStyle/>
          <a:p>
            <a:endParaRPr lang="en-GB" sz="4000" dirty="0">
              <a:latin typeface="Century Gothic" panose="020B0502020202020204" pitchFamily="34" charset="0"/>
            </a:endParaRPr>
          </a:p>
        </p:txBody>
      </p:sp>
      <p:pic>
        <p:nvPicPr>
          <p:cNvPr id="10" name="Picture 9">
            <a:extLst>
              <a:ext uri="{FF2B5EF4-FFF2-40B4-BE49-F238E27FC236}">
                <a16:creationId xmlns:a16="http://schemas.microsoft.com/office/drawing/2014/main" id="{00189ABD-5484-446E-9E4C-7B92793D8D68}"/>
              </a:ext>
            </a:extLst>
          </p:cNvPr>
          <p:cNvPicPr>
            <a:picLocks noChangeAspect="1"/>
          </p:cNvPicPr>
          <p:nvPr/>
        </p:nvPicPr>
        <p:blipFill>
          <a:blip r:embed="rId2"/>
          <a:stretch>
            <a:fillRect/>
          </a:stretch>
        </p:blipFill>
        <p:spPr>
          <a:xfrm>
            <a:off x="11169031" y="5608212"/>
            <a:ext cx="987638" cy="1249788"/>
          </a:xfrm>
          <a:prstGeom prst="rect">
            <a:avLst/>
          </a:prstGeom>
        </p:spPr>
      </p:pic>
      <p:pic>
        <p:nvPicPr>
          <p:cNvPr id="4" name="Picture 3">
            <a:extLst>
              <a:ext uri="{FF2B5EF4-FFF2-40B4-BE49-F238E27FC236}">
                <a16:creationId xmlns:a16="http://schemas.microsoft.com/office/drawing/2014/main" id="{D79094C3-395B-4C22-A584-DBB824202E92}"/>
              </a:ext>
            </a:extLst>
          </p:cNvPr>
          <p:cNvPicPr>
            <a:picLocks noChangeAspect="1"/>
          </p:cNvPicPr>
          <p:nvPr/>
        </p:nvPicPr>
        <p:blipFill>
          <a:blip r:embed="rId3"/>
          <a:stretch>
            <a:fillRect/>
          </a:stretch>
        </p:blipFill>
        <p:spPr>
          <a:xfrm>
            <a:off x="3996647" y="2022650"/>
            <a:ext cx="4520630" cy="4520630"/>
          </a:xfrm>
          <a:prstGeom prst="rect">
            <a:avLst/>
          </a:prstGeom>
        </p:spPr>
      </p:pic>
    </p:spTree>
    <p:extLst>
      <p:ext uri="{BB962C8B-B14F-4D97-AF65-F5344CB8AC3E}">
        <p14:creationId xmlns:p14="http://schemas.microsoft.com/office/powerpoint/2010/main" val="15554476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Reflection question</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4" y="2080435"/>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6000" b="1" dirty="0">
                <a:latin typeface="Century Gothic" panose="020B0502020202020204" pitchFamily="34" charset="0"/>
              </a:rPr>
              <a:t>Is it easy to be patient?</a:t>
            </a:r>
          </a:p>
        </p:txBody>
      </p:sp>
      <p:pic>
        <p:nvPicPr>
          <p:cNvPr id="10" name="Picture 9">
            <a:extLst>
              <a:ext uri="{FF2B5EF4-FFF2-40B4-BE49-F238E27FC236}">
                <a16:creationId xmlns:a16="http://schemas.microsoft.com/office/drawing/2014/main" id="{00189ABD-5484-446E-9E4C-7B92793D8D68}"/>
              </a:ext>
            </a:extLst>
          </p:cNvPr>
          <p:cNvPicPr>
            <a:picLocks noChangeAspect="1"/>
          </p:cNvPicPr>
          <p:nvPr/>
        </p:nvPicPr>
        <p:blipFill>
          <a:blip r:embed="rId2"/>
          <a:stretch>
            <a:fillRect/>
          </a:stretch>
        </p:blipFill>
        <p:spPr>
          <a:xfrm>
            <a:off x="11169031" y="5608212"/>
            <a:ext cx="987638" cy="1249788"/>
          </a:xfrm>
          <a:prstGeom prst="rect">
            <a:avLst/>
          </a:prstGeom>
        </p:spPr>
      </p:pic>
      <p:pic>
        <p:nvPicPr>
          <p:cNvPr id="5" name="Picture 4">
            <a:extLst>
              <a:ext uri="{FF2B5EF4-FFF2-40B4-BE49-F238E27FC236}">
                <a16:creationId xmlns:a16="http://schemas.microsoft.com/office/drawing/2014/main" id="{59190619-E9E9-482D-94C7-5723784121FE}"/>
              </a:ext>
            </a:extLst>
          </p:cNvPr>
          <p:cNvPicPr>
            <a:picLocks noChangeAspect="1"/>
          </p:cNvPicPr>
          <p:nvPr/>
        </p:nvPicPr>
        <p:blipFill>
          <a:blip r:embed="rId3"/>
          <a:stretch>
            <a:fillRect/>
          </a:stretch>
        </p:blipFill>
        <p:spPr>
          <a:xfrm>
            <a:off x="140376" y="5069895"/>
            <a:ext cx="1280271" cy="1652159"/>
          </a:xfrm>
          <a:prstGeom prst="rect">
            <a:avLst/>
          </a:prstGeom>
        </p:spPr>
      </p:pic>
    </p:spTree>
    <p:extLst>
      <p:ext uri="{BB962C8B-B14F-4D97-AF65-F5344CB8AC3E}">
        <p14:creationId xmlns:p14="http://schemas.microsoft.com/office/powerpoint/2010/main" val="41015051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Reflection question</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4" y="2080435"/>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6000" b="1" dirty="0">
                <a:latin typeface="Century Gothic" panose="020B0502020202020204" pitchFamily="34" charset="0"/>
              </a:rPr>
              <a:t>Have you ever had to wait a long time for something?</a:t>
            </a:r>
          </a:p>
        </p:txBody>
      </p:sp>
      <p:pic>
        <p:nvPicPr>
          <p:cNvPr id="10" name="Picture 9">
            <a:extLst>
              <a:ext uri="{FF2B5EF4-FFF2-40B4-BE49-F238E27FC236}">
                <a16:creationId xmlns:a16="http://schemas.microsoft.com/office/drawing/2014/main" id="{00189ABD-5484-446E-9E4C-7B92793D8D68}"/>
              </a:ext>
            </a:extLst>
          </p:cNvPr>
          <p:cNvPicPr>
            <a:picLocks noChangeAspect="1"/>
          </p:cNvPicPr>
          <p:nvPr/>
        </p:nvPicPr>
        <p:blipFill>
          <a:blip r:embed="rId2"/>
          <a:stretch>
            <a:fillRect/>
          </a:stretch>
        </p:blipFill>
        <p:spPr>
          <a:xfrm>
            <a:off x="11169031" y="5608212"/>
            <a:ext cx="987638" cy="1249788"/>
          </a:xfrm>
          <a:prstGeom prst="rect">
            <a:avLst/>
          </a:prstGeom>
        </p:spPr>
      </p:pic>
      <p:pic>
        <p:nvPicPr>
          <p:cNvPr id="5" name="Picture 4">
            <a:extLst>
              <a:ext uri="{FF2B5EF4-FFF2-40B4-BE49-F238E27FC236}">
                <a16:creationId xmlns:a16="http://schemas.microsoft.com/office/drawing/2014/main" id="{59190619-E9E9-482D-94C7-5723784121FE}"/>
              </a:ext>
            </a:extLst>
          </p:cNvPr>
          <p:cNvPicPr>
            <a:picLocks noChangeAspect="1"/>
          </p:cNvPicPr>
          <p:nvPr/>
        </p:nvPicPr>
        <p:blipFill>
          <a:blip r:embed="rId3"/>
          <a:stretch>
            <a:fillRect/>
          </a:stretch>
        </p:blipFill>
        <p:spPr>
          <a:xfrm>
            <a:off x="140376" y="5069895"/>
            <a:ext cx="1280271" cy="1652159"/>
          </a:xfrm>
          <a:prstGeom prst="rect">
            <a:avLst/>
          </a:prstGeom>
        </p:spPr>
      </p:pic>
    </p:spTree>
    <p:extLst>
      <p:ext uri="{BB962C8B-B14F-4D97-AF65-F5344CB8AC3E}">
        <p14:creationId xmlns:p14="http://schemas.microsoft.com/office/powerpoint/2010/main" val="39092897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Prayer</a:t>
            </a:r>
          </a:p>
        </p:txBody>
      </p:sp>
      <p:sp>
        <p:nvSpPr>
          <p:cNvPr id="7" name="Rectangle: Rounded Corners 6">
            <a:extLst>
              <a:ext uri="{FF2B5EF4-FFF2-40B4-BE49-F238E27FC236}">
                <a16:creationId xmlns:a16="http://schemas.microsoft.com/office/drawing/2014/main" id="{0A2E508A-8117-4645-ABD8-B53493E69158}"/>
              </a:ext>
            </a:extLst>
          </p:cNvPr>
          <p:cNvSpPr/>
          <p:nvPr/>
        </p:nvSpPr>
        <p:spPr>
          <a:xfrm>
            <a:off x="780512" y="2122721"/>
            <a:ext cx="10620375" cy="4352925"/>
          </a:xfrm>
          <a:prstGeom prst="roundRect">
            <a:avLst/>
          </a:prstGeom>
          <a:solidFill>
            <a:schemeClr val="bg2">
              <a:lumMod val="90000"/>
            </a:schemeClr>
          </a:solidFill>
          <a:ln w="76200">
            <a:solidFill>
              <a:schemeClr val="accent1">
                <a:lumMod val="40000"/>
                <a:lumOff val="60000"/>
              </a:schemeClr>
            </a:solidFill>
          </a:ln>
        </p:spPr>
        <p:style>
          <a:lnRef idx="2">
            <a:schemeClr val="accent6"/>
          </a:lnRef>
          <a:fillRef idx="1">
            <a:schemeClr val="lt1"/>
          </a:fillRef>
          <a:effectRef idx="0">
            <a:schemeClr val="accent6"/>
          </a:effectRef>
          <a:fontRef idx="minor">
            <a:schemeClr val="dk1"/>
          </a:fontRef>
        </p:style>
        <p:txBody>
          <a:bodyPr rtlCol="0" anchor="ctr"/>
          <a:lstStyle/>
          <a:p>
            <a:r>
              <a:rPr lang="en-GB" sz="2000" dirty="0">
                <a:solidFill>
                  <a:srgbClr val="002060"/>
                </a:solidFill>
                <a:latin typeface="Century Gothic" panose="020B0502020202020204" pitchFamily="34" charset="0"/>
                <a:cs typeface="Segoe UI" panose="020B0502040204020203" pitchFamily="34" charset="0"/>
              </a:rPr>
              <a:t>Encourage the pupils to respond with their own prayers first or through the pray space and if appropriate use the Lord’s prayer.</a:t>
            </a:r>
          </a:p>
          <a:p>
            <a:endParaRPr lang="en-GB" sz="2000" b="1" dirty="0">
              <a:solidFill>
                <a:srgbClr val="002060"/>
              </a:solidFill>
              <a:latin typeface="Century Gothic" panose="020B0502020202020204" pitchFamily="34" charset="0"/>
              <a:cs typeface="Segoe UI" panose="020B0502040204020203" pitchFamily="34" charset="0"/>
            </a:endParaRPr>
          </a:p>
          <a:p>
            <a:pPr algn="ctr"/>
            <a:r>
              <a:rPr lang="en-GB" sz="2000" b="1" dirty="0">
                <a:solidFill>
                  <a:srgbClr val="002060"/>
                </a:solidFill>
                <a:latin typeface="Century Gothic" panose="020B0502020202020204" pitchFamily="34" charset="0"/>
                <a:cs typeface="Segoe UI" panose="020B0502040204020203" pitchFamily="34" charset="0"/>
              </a:rPr>
              <a:t>Our Father, in heaven,</a:t>
            </a:r>
          </a:p>
          <a:p>
            <a:pPr algn="ctr"/>
            <a:r>
              <a:rPr lang="en-GB" sz="2000" b="1" dirty="0">
                <a:solidFill>
                  <a:srgbClr val="002060"/>
                </a:solidFill>
                <a:latin typeface="Century Gothic" panose="020B0502020202020204" pitchFamily="34" charset="0"/>
                <a:cs typeface="Segoe UI" panose="020B0502040204020203" pitchFamily="34" charset="0"/>
              </a:rPr>
              <a:t>Holy is your name.</a:t>
            </a:r>
          </a:p>
          <a:p>
            <a:pPr algn="ctr"/>
            <a:r>
              <a:rPr lang="en-GB" sz="2000" b="1" dirty="0">
                <a:solidFill>
                  <a:srgbClr val="002060"/>
                </a:solidFill>
                <a:latin typeface="Century Gothic" panose="020B0502020202020204" pitchFamily="34" charset="0"/>
                <a:cs typeface="Segoe UI" panose="020B0502040204020203" pitchFamily="34" charset="0"/>
              </a:rPr>
              <a:t>Your Kingdom come,</a:t>
            </a:r>
          </a:p>
          <a:p>
            <a:pPr algn="ctr"/>
            <a:r>
              <a:rPr lang="en-GB" sz="2000" b="1" dirty="0">
                <a:solidFill>
                  <a:srgbClr val="002060"/>
                </a:solidFill>
                <a:latin typeface="Century Gothic" panose="020B0502020202020204" pitchFamily="34" charset="0"/>
                <a:cs typeface="Segoe UI" panose="020B0502040204020203" pitchFamily="34" charset="0"/>
              </a:rPr>
              <a:t>Your will be done on earth, as it is in heaven.</a:t>
            </a:r>
          </a:p>
          <a:p>
            <a:pPr algn="ctr"/>
            <a:r>
              <a:rPr lang="en-GB" sz="2000" b="1" dirty="0">
                <a:solidFill>
                  <a:srgbClr val="002060"/>
                </a:solidFill>
                <a:latin typeface="Century Gothic" panose="020B0502020202020204" pitchFamily="34" charset="0"/>
                <a:cs typeface="Segoe UI" panose="020B0502040204020203" pitchFamily="34" charset="0"/>
              </a:rPr>
              <a:t>Give us this day our daily bread,</a:t>
            </a:r>
          </a:p>
          <a:p>
            <a:pPr algn="ctr"/>
            <a:r>
              <a:rPr lang="en-GB" sz="2000" b="1" dirty="0">
                <a:solidFill>
                  <a:srgbClr val="002060"/>
                </a:solidFill>
                <a:latin typeface="Century Gothic" panose="020B0502020202020204" pitchFamily="34" charset="0"/>
                <a:cs typeface="Segoe UI" panose="020B0502040204020203" pitchFamily="34" charset="0"/>
              </a:rPr>
              <a:t>And forgive us our sins,</a:t>
            </a:r>
          </a:p>
          <a:p>
            <a:pPr algn="ctr"/>
            <a:r>
              <a:rPr lang="en-GB" sz="2000" b="1" dirty="0">
                <a:solidFill>
                  <a:srgbClr val="002060"/>
                </a:solidFill>
                <a:latin typeface="Century Gothic" panose="020B0502020202020204" pitchFamily="34" charset="0"/>
                <a:cs typeface="Segoe UI" panose="020B0502040204020203" pitchFamily="34" charset="0"/>
              </a:rPr>
              <a:t>As we forgive those who sin against us,</a:t>
            </a:r>
          </a:p>
          <a:p>
            <a:pPr algn="ctr"/>
            <a:r>
              <a:rPr lang="en-GB" sz="2000" b="1" dirty="0">
                <a:solidFill>
                  <a:srgbClr val="002060"/>
                </a:solidFill>
                <a:latin typeface="Century Gothic" panose="020B0502020202020204" pitchFamily="34" charset="0"/>
                <a:cs typeface="Segoe UI" panose="020B0502040204020203" pitchFamily="34" charset="0"/>
              </a:rPr>
              <a:t>And lead us not into temptation,</a:t>
            </a:r>
          </a:p>
          <a:p>
            <a:pPr algn="ctr"/>
            <a:r>
              <a:rPr lang="en-GB" sz="2000" b="1" dirty="0">
                <a:solidFill>
                  <a:srgbClr val="002060"/>
                </a:solidFill>
                <a:latin typeface="Century Gothic" panose="020B0502020202020204" pitchFamily="34" charset="0"/>
                <a:cs typeface="Segoe UI" panose="020B0502040204020203" pitchFamily="34" charset="0"/>
              </a:rPr>
              <a:t>But deliver us from evil.</a:t>
            </a:r>
          </a:p>
          <a:p>
            <a:pPr algn="ctr"/>
            <a:r>
              <a:rPr lang="en-GB" sz="2000" b="1" dirty="0">
                <a:solidFill>
                  <a:srgbClr val="002060"/>
                </a:solidFill>
                <a:latin typeface="Century Gothic" panose="020B0502020202020204" pitchFamily="34" charset="0"/>
                <a:cs typeface="Segoe UI" panose="020B0502040204020203" pitchFamily="34" charset="0"/>
              </a:rPr>
              <a:t>Amen.</a:t>
            </a: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41169" y="5103248"/>
            <a:ext cx="1278686" cy="1653252"/>
          </a:xfrm>
          <a:prstGeom prst="rect">
            <a:avLst/>
          </a:prstGeom>
        </p:spPr>
      </p:pic>
    </p:spTree>
    <p:extLst>
      <p:ext uri="{BB962C8B-B14F-4D97-AF65-F5344CB8AC3E}">
        <p14:creationId xmlns:p14="http://schemas.microsoft.com/office/powerpoint/2010/main" val="35888898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sitting, computer&#10;&#10;Description automatically generated">
            <a:extLst>
              <a:ext uri="{FF2B5EF4-FFF2-40B4-BE49-F238E27FC236}">
                <a16:creationId xmlns:a16="http://schemas.microsoft.com/office/drawing/2014/main" id="{7A348043-2C3F-4802-AABD-E3E86DD5F5F3}"/>
              </a:ext>
            </a:extLst>
          </p:cNvPr>
          <p:cNvPicPr>
            <a:picLocks noChangeAspect="1"/>
          </p:cNvPicPr>
          <p:nvPr/>
        </p:nvPicPr>
        <p:blipFill>
          <a:blip r:embed="rId2"/>
          <a:stretch>
            <a:fillRect/>
          </a:stretch>
        </p:blipFill>
        <p:spPr>
          <a:xfrm>
            <a:off x="2461780" y="1208531"/>
            <a:ext cx="3457572" cy="4735069"/>
          </a:xfrm>
          <a:prstGeom prst="rect">
            <a:avLst/>
          </a:prstGeom>
        </p:spPr>
      </p:pic>
      <p:sp>
        <p:nvSpPr>
          <p:cNvPr id="20" name="Rectangle 1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4" y="1419225"/>
            <a:ext cx="3225165"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Wednesday</a:t>
            </a:r>
          </a:p>
        </p:txBody>
      </p:sp>
    </p:spTree>
    <p:extLst>
      <p:ext uri="{BB962C8B-B14F-4D97-AF65-F5344CB8AC3E}">
        <p14:creationId xmlns:p14="http://schemas.microsoft.com/office/powerpoint/2010/main" val="35361108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1" name="Rectangle 110">
            <a:extLst>
              <a:ext uri="{FF2B5EF4-FFF2-40B4-BE49-F238E27FC236}">
                <a16:creationId xmlns:a16="http://schemas.microsoft.com/office/drawing/2014/main" id="{7A1EB241-0852-428A-8A50-67737CA93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3" name="Rectangle 112">
            <a:extLst>
              <a:ext uri="{FF2B5EF4-FFF2-40B4-BE49-F238E27FC236}">
                <a16:creationId xmlns:a16="http://schemas.microsoft.com/office/drawing/2014/main" id="{7A23EDC2-E1E5-4C5D-9C74-714516AF52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5" name="Rectangle 114">
            <a:extLst>
              <a:ext uri="{FF2B5EF4-FFF2-40B4-BE49-F238E27FC236}">
                <a16:creationId xmlns:a16="http://schemas.microsoft.com/office/drawing/2014/main" id="{B2781548-0E4F-4401-A909-82EDF50DBE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17" name="Rectangle 116">
            <a:extLst>
              <a:ext uri="{FF2B5EF4-FFF2-40B4-BE49-F238E27FC236}">
                <a16:creationId xmlns:a16="http://schemas.microsoft.com/office/drawing/2014/main" id="{33030110-5A0B-4476-9070-A890E19879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581191" y="4610099"/>
            <a:ext cx="10993549" cy="1066801"/>
          </a:xfrm>
        </p:spPr>
        <p:txBody>
          <a:bodyPr vert="horz" lIns="91440" tIns="45720" rIns="91440" bIns="45720" rtlCol="0" anchor="b">
            <a:normAutofit/>
          </a:bodyPr>
          <a:lstStyle/>
          <a:p>
            <a:r>
              <a:rPr lang="en-US" sz="3600"/>
              <a:t>Prompted to action - challenge</a:t>
            </a:r>
          </a:p>
        </p:txBody>
      </p:sp>
      <p:sp useBgFill="1">
        <p:nvSpPr>
          <p:cNvPr id="119" name="Rectangle 118">
            <a:extLst>
              <a:ext uri="{FF2B5EF4-FFF2-40B4-BE49-F238E27FC236}">
                <a16:creationId xmlns:a16="http://schemas.microsoft.com/office/drawing/2014/main" id="{0A08DAED-6222-40F8-97FA-1474D91F18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23900"/>
            <a:ext cx="12192000" cy="370817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E496E631-F01E-4CFA-8F1B-6C90527E8CA5}"/>
              </a:ext>
            </a:extLst>
          </p:cNvPr>
          <p:cNvPicPr>
            <a:picLocks noChangeAspect="1"/>
          </p:cNvPicPr>
          <p:nvPr/>
        </p:nvPicPr>
        <p:blipFill>
          <a:blip r:embed="rId3"/>
          <a:stretch>
            <a:fillRect/>
          </a:stretch>
        </p:blipFill>
        <p:spPr>
          <a:xfrm>
            <a:off x="775361" y="988290"/>
            <a:ext cx="3014297" cy="3014297"/>
          </a:xfrm>
          <a:prstGeom prst="rect">
            <a:avLst/>
          </a:prstGeom>
        </p:spPr>
      </p:pic>
      <p:sp>
        <p:nvSpPr>
          <p:cNvPr id="121" name="Rectangle 120">
            <a:extLst>
              <a:ext uri="{FF2B5EF4-FFF2-40B4-BE49-F238E27FC236}">
                <a16:creationId xmlns:a16="http://schemas.microsoft.com/office/drawing/2014/main" id="{B9EA7D0C-D986-4DAE-813C-903CF7A31A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4392" y="641102"/>
            <a:ext cx="3666744" cy="3698516"/>
          </a:xfrm>
          <a:prstGeom prst="rect">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10926761-57EF-4321-8E4D-A5671E56D369}"/>
              </a:ext>
            </a:extLst>
          </p:cNvPr>
          <p:cNvPicPr>
            <a:picLocks noChangeAspect="1"/>
          </p:cNvPicPr>
          <p:nvPr/>
        </p:nvPicPr>
        <p:blipFill>
          <a:blip r:embed="rId4"/>
          <a:stretch>
            <a:fillRect/>
          </a:stretch>
        </p:blipFill>
        <p:spPr>
          <a:xfrm>
            <a:off x="6454229" y="974331"/>
            <a:ext cx="3072636" cy="3042214"/>
          </a:xfrm>
          <a:prstGeom prst="rect">
            <a:avLst/>
          </a:prstGeom>
        </p:spPr>
      </p:pic>
      <p:sp>
        <p:nvSpPr>
          <p:cNvPr id="123" name="Rectangle 122">
            <a:extLst>
              <a:ext uri="{FF2B5EF4-FFF2-40B4-BE49-F238E27FC236}">
                <a16:creationId xmlns:a16="http://schemas.microsoft.com/office/drawing/2014/main" id="{C0FEAC2C-4B4A-4DAB-9021-A018374472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8704" y="642071"/>
            <a:ext cx="7475220" cy="3701443"/>
          </a:xfrm>
          <a:prstGeom prst="rect">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Rectangle 124">
            <a:extLst>
              <a:ext uri="{FF2B5EF4-FFF2-40B4-BE49-F238E27FC236}">
                <a16:creationId xmlns:a16="http://schemas.microsoft.com/office/drawing/2014/main" id="{7D04E7CE-C66B-49FC-8E37-3A08EF9A5C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648660" y="4432079"/>
            <a:ext cx="83731" cy="196077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00189ABD-5484-446E-9E4C-7B92793D8D68}"/>
              </a:ext>
            </a:extLst>
          </p:cNvPr>
          <p:cNvPicPr>
            <a:picLocks noChangeAspect="1"/>
          </p:cNvPicPr>
          <p:nvPr/>
        </p:nvPicPr>
        <p:blipFill>
          <a:blip r:embed="rId5"/>
          <a:stretch>
            <a:fillRect/>
          </a:stretch>
        </p:blipFill>
        <p:spPr>
          <a:xfrm>
            <a:off x="11169031" y="5608212"/>
            <a:ext cx="987638" cy="1249788"/>
          </a:xfrm>
          <a:prstGeom prst="rect">
            <a:avLst/>
          </a:prstGeom>
        </p:spPr>
      </p:pic>
    </p:spTree>
    <p:extLst>
      <p:ext uri="{BB962C8B-B14F-4D97-AF65-F5344CB8AC3E}">
        <p14:creationId xmlns:p14="http://schemas.microsoft.com/office/powerpoint/2010/main" val="25870730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9" name="Rectangle 129">
            <a:extLst>
              <a:ext uri="{FF2B5EF4-FFF2-40B4-BE49-F238E27FC236}">
                <a16:creationId xmlns:a16="http://schemas.microsoft.com/office/drawing/2014/main" id="{A078A52F-85EA-4C0B-962B-D9D9DD4DD7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50" name="Rectangle 131">
            <a:extLst>
              <a:ext uri="{FF2B5EF4-FFF2-40B4-BE49-F238E27FC236}">
                <a16:creationId xmlns:a16="http://schemas.microsoft.com/office/drawing/2014/main" id="{919797D5-5700-4683-B30A-5B4D56CB82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51" name="Rectangle 133">
            <a:extLst>
              <a:ext uri="{FF2B5EF4-FFF2-40B4-BE49-F238E27FC236}">
                <a16:creationId xmlns:a16="http://schemas.microsoft.com/office/drawing/2014/main" id="{4856A7B9-9801-42EC-A4C9-7E22A56EF5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52" name="Rectangle 135">
            <a:extLst>
              <a:ext uri="{FF2B5EF4-FFF2-40B4-BE49-F238E27FC236}">
                <a16:creationId xmlns:a16="http://schemas.microsoft.com/office/drawing/2014/main" id="{8AD54DB8-C150-4290-85D6-F5B0262BFE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53" name="Rectangle 137">
            <a:extLst>
              <a:ext uri="{FF2B5EF4-FFF2-40B4-BE49-F238E27FC236}">
                <a16:creationId xmlns:a16="http://schemas.microsoft.com/office/drawing/2014/main" id="{379F11E2-8BA5-4C5C-AE7C-361E5EA01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3F6B77F1-F406-4E01-A5D4-4778C8C5C6FF}"/>
              </a:ext>
            </a:extLst>
          </p:cNvPr>
          <p:cNvPicPr>
            <a:picLocks noChangeAspect="1"/>
          </p:cNvPicPr>
          <p:nvPr/>
        </p:nvPicPr>
        <p:blipFill rotWithShape="1">
          <a:blip r:embed="rId3"/>
          <a:srcRect t="10716" r="2" b="13580"/>
          <a:stretch/>
        </p:blipFill>
        <p:spPr>
          <a:xfrm>
            <a:off x="446534" y="723899"/>
            <a:ext cx="7498616" cy="5676901"/>
          </a:xfrm>
          <a:prstGeom prst="rect">
            <a:avLst/>
          </a:prstGeom>
        </p:spPr>
      </p:pic>
      <p:sp>
        <p:nvSpPr>
          <p:cNvPr id="154" name="Rectangle 139">
            <a:extLst>
              <a:ext uri="{FF2B5EF4-FFF2-40B4-BE49-F238E27FC236}">
                <a16:creationId xmlns:a16="http://schemas.microsoft.com/office/drawing/2014/main" id="{7C00E1DA-EC7C-40FC-95E3-11FDCD2E42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a:solidFill>
                  <a:srgbClr val="FFFFFF"/>
                </a:solidFill>
              </a:rPr>
              <a:t>Prompted to action - challenge</a:t>
            </a:r>
          </a:p>
        </p:txBody>
      </p:sp>
      <p:grpSp>
        <p:nvGrpSpPr>
          <p:cNvPr id="155" name="Group 141">
            <a:extLst>
              <a:ext uri="{FF2B5EF4-FFF2-40B4-BE49-F238E27FC236}">
                <a16:creationId xmlns:a16="http://schemas.microsoft.com/office/drawing/2014/main" id="{9A421166-2996-41A7-B094-AE5316F347D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143" name="Rectangle 142">
              <a:extLst>
                <a:ext uri="{FF2B5EF4-FFF2-40B4-BE49-F238E27FC236}">
                  <a16:creationId xmlns:a16="http://schemas.microsoft.com/office/drawing/2014/main" id="{FDBB1B92-A3EB-43E4-8FAB-D20E8ED14C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56" name="Rectangle 143">
              <a:extLst>
                <a:ext uri="{FF2B5EF4-FFF2-40B4-BE49-F238E27FC236}">
                  <a16:creationId xmlns:a16="http://schemas.microsoft.com/office/drawing/2014/main" id="{3F3972F4-FE7E-48EA-AAD8-9BE5750A66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5" name="Rectangle 144">
              <a:extLst>
                <a:ext uri="{FF2B5EF4-FFF2-40B4-BE49-F238E27FC236}">
                  <a16:creationId xmlns:a16="http://schemas.microsoft.com/office/drawing/2014/main" id="{221614E5-870B-4D5E-A43B-8FF7E53234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pic>
        <p:nvPicPr>
          <p:cNvPr id="10" name="Picture 9">
            <a:extLst>
              <a:ext uri="{FF2B5EF4-FFF2-40B4-BE49-F238E27FC236}">
                <a16:creationId xmlns:a16="http://schemas.microsoft.com/office/drawing/2014/main" id="{00189ABD-5484-446E-9E4C-7B92793D8D68}"/>
              </a:ext>
            </a:extLst>
          </p:cNvPr>
          <p:cNvPicPr>
            <a:picLocks noChangeAspect="1"/>
          </p:cNvPicPr>
          <p:nvPr/>
        </p:nvPicPr>
        <p:blipFill>
          <a:blip r:embed="rId4"/>
          <a:stretch>
            <a:fillRect/>
          </a:stretch>
        </p:blipFill>
        <p:spPr>
          <a:xfrm>
            <a:off x="11169031" y="5608212"/>
            <a:ext cx="987638" cy="1249788"/>
          </a:xfrm>
          <a:prstGeom prst="rect">
            <a:avLst/>
          </a:prstGeom>
        </p:spPr>
      </p:pic>
    </p:spTree>
    <p:extLst>
      <p:ext uri="{BB962C8B-B14F-4D97-AF65-F5344CB8AC3E}">
        <p14:creationId xmlns:p14="http://schemas.microsoft.com/office/powerpoint/2010/main" val="27137190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Prompted to action - challenge</a:t>
            </a:r>
          </a:p>
        </p:txBody>
      </p:sp>
      <p:sp>
        <p:nvSpPr>
          <p:cNvPr id="7" name="Rectangle: Rounded Corners 6">
            <a:extLst>
              <a:ext uri="{FF2B5EF4-FFF2-40B4-BE49-F238E27FC236}">
                <a16:creationId xmlns:a16="http://schemas.microsoft.com/office/drawing/2014/main" id="{C2AB926F-0C10-4970-9429-B6AD772B3A1E}"/>
              </a:ext>
            </a:extLst>
          </p:cNvPr>
          <p:cNvSpPr/>
          <p:nvPr/>
        </p:nvSpPr>
        <p:spPr>
          <a:xfrm>
            <a:off x="785812" y="2090945"/>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6000" b="1" dirty="0">
                <a:latin typeface="Century Gothic" panose="020B0502020202020204" pitchFamily="34" charset="0"/>
              </a:rPr>
              <a:t>Is it easy to be patient with other people?</a:t>
            </a:r>
          </a:p>
        </p:txBody>
      </p:sp>
      <p:pic>
        <p:nvPicPr>
          <p:cNvPr id="8" name="Picture 7">
            <a:extLst>
              <a:ext uri="{FF2B5EF4-FFF2-40B4-BE49-F238E27FC236}">
                <a16:creationId xmlns:a16="http://schemas.microsoft.com/office/drawing/2014/main" id="{B40FE7D9-17A2-4BAE-AB94-79B8306C74BC}"/>
              </a:ext>
            </a:extLst>
          </p:cNvPr>
          <p:cNvPicPr>
            <a:picLocks noChangeAspect="1"/>
          </p:cNvPicPr>
          <p:nvPr/>
        </p:nvPicPr>
        <p:blipFill>
          <a:blip r:embed="rId2"/>
          <a:stretch>
            <a:fillRect/>
          </a:stretch>
        </p:blipFill>
        <p:spPr>
          <a:xfrm>
            <a:off x="35330" y="4998776"/>
            <a:ext cx="1280271" cy="1652159"/>
          </a:xfrm>
          <a:prstGeom prst="rect">
            <a:avLst/>
          </a:prstGeom>
        </p:spPr>
      </p:pic>
    </p:spTree>
    <p:extLst>
      <p:ext uri="{BB962C8B-B14F-4D97-AF65-F5344CB8AC3E}">
        <p14:creationId xmlns:p14="http://schemas.microsoft.com/office/powerpoint/2010/main" val="14613468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Prompted to action - challenge</a:t>
            </a:r>
          </a:p>
        </p:txBody>
      </p:sp>
      <p:sp>
        <p:nvSpPr>
          <p:cNvPr id="7" name="Rectangle: Rounded Corners 6">
            <a:extLst>
              <a:ext uri="{FF2B5EF4-FFF2-40B4-BE49-F238E27FC236}">
                <a16:creationId xmlns:a16="http://schemas.microsoft.com/office/drawing/2014/main" id="{C2AB926F-0C10-4970-9429-B6AD772B3A1E}"/>
              </a:ext>
            </a:extLst>
          </p:cNvPr>
          <p:cNvSpPr/>
          <p:nvPr/>
        </p:nvSpPr>
        <p:spPr>
          <a:xfrm>
            <a:off x="785812" y="2090945"/>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6000" b="1" dirty="0">
                <a:latin typeface="Century Gothic" panose="020B0502020202020204" pitchFamily="34" charset="0"/>
              </a:rPr>
              <a:t>When is being patient with others a challenge?</a:t>
            </a:r>
          </a:p>
        </p:txBody>
      </p:sp>
      <p:pic>
        <p:nvPicPr>
          <p:cNvPr id="8" name="Picture 7">
            <a:extLst>
              <a:ext uri="{FF2B5EF4-FFF2-40B4-BE49-F238E27FC236}">
                <a16:creationId xmlns:a16="http://schemas.microsoft.com/office/drawing/2014/main" id="{B40FE7D9-17A2-4BAE-AB94-79B8306C74BC}"/>
              </a:ext>
            </a:extLst>
          </p:cNvPr>
          <p:cNvPicPr>
            <a:picLocks noChangeAspect="1"/>
          </p:cNvPicPr>
          <p:nvPr/>
        </p:nvPicPr>
        <p:blipFill>
          <a:blip r:embed="rId2"/>
          <a:stretch>
            <a:fillRect/>
          </a:stretch>
        </p:blipFill>
        <p:spPr>
          <a:xfrm>
            <a:off x="35330" y="4998776"/>
            <a:ext cx="1280271" cy="1652159"/>
          </a:xfrm>
          <a:prstGeom prst="rect">
            <a:avLst/>
          </a:prstGeom>
        </p:spPr>
      </p:pic>
    </p:spTree>
    <p:extLst>
      <p:ext uri="{BB962C8B-B14F-4D97-AF65-F5344CB8AC3E}">
        <p14:creationId xmlns:p14="http://schemas.microsoft.com/office/powerpoint/2010/main" val="41829824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Prompted to action - challenge</a:t>
            </a:r>
          </a:p>
        </p:txBody>
      </p:sp>
      <p:sp>
        <p:nvSpPr>
          <p:cNvPr id="7" name="Rectangle: Rounded Corners 6">
            <a:extLst>
              <a:ext uri="{FF2B5EF4-FFF2-40B4-BE49-F238E27FC236}">
                <a16:creationId xmlns:a16="http://schemas.microsoft.com/office/drawing/2014/main" id="{C2AB926F-0C10-4970-9429-B6AD772B3A1E}"/>
              </a:ext>
            </a:extLst>
          </p:cNvPr>
          <p:cNvSpPr/>
          <p:nvPr/>
        </p:nvSpPr>
        <p:spPr>
          <a:xfrm>
            <a:off x="785812" y="2090945"/>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6000" b="1" dirty="0">
                <a:latin typeface="Century Gothic" panose="020B0502020202020204" pitchFamily="34" charset="0"/>
              </a:rPr>
              <a:t>Some activities to help you practice patience…</a:t>
            </a:r>
          </a:p>
        </p:txBody>
      </p:sp>
      <p:pic>
        <p:nvPicPr>
          <p:cNvPr id="8" name="Picture 7">
            <a:extLst>
              <a:ext uri="{FF2B5EF4-FFF2-40B4-BE49-F238E27FC236}">
                <a16:creationId xmlns:a16="http://schemas.microsoft.com/office/drawing/2014/main" id="{B40FE7D9-17A2-4BAE-AB94-79B8306C74BC}"/>
              </a:ext>
            </a:extLst>
          </p:cNvPr>
          <p:cNvPicPr>
            <a:picLocks noChangeAspect="1"/>
          </p:cNvPicPr>
          <p:nvPr/>
        </p:nvPicPr>
        <p:blipFill>
          <a:blip r:embed="rId2"/>
          <a:stretch>
            <a:fillRect/>
          </a:stretch>
        </p:blipFill>
        <p:spPr>
          <a:xfrm>
            <a:off x="35330" y="4998776"/>
            <a:ext cx="1280271" cy="1652159"/>
          </a:xfrm>
          <a:prstGeom prst="rect">
            <a:avLst/>
          </a:prstGeom>
        </p:spPr>
      </p:pic>
    </p:spTree>
    <p:extLst>
      <p:ext uri="{BB962C8B-B14F-4D97-AF65-F5344CB8AC3E}">
        <p14:creationId xmlns:p14="http://schemas.microsoft.com/office/powerpoint/2010/main" val="36636791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Prompted to action - challenge</a:t>
            </a:r>
          </a:p>
        </p:txBody>
      </p:sp>
      <p:sp>
        <p:nvSpPr>
          <p:cNvPr id="7" name="Rectangle: Rounded Corners 6">
            <a:extLst>
              <a:ext uri="{FF2B5EF4-FFF2-40B4-BE49-F238E27FC236}">
                <a16:creationId xmlns:a16="http://schemas.microsoft.com/office/drawing/2014/main" id="{C2AB926F-0C10-4970-9429-B6AD772B3A1E}"/>
              </a:ext>
            </a:extLst>
          </p:cNvPr>
          <p:cNvSpPr/>
          <p:nvPr/>
        </p:nvSpPr>
        <p:spPr>
          <a:xfrm>
            <a:off x="785812" y="2090945"/>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GB" sz="6000" b="1" dirty="0">
              <a:latin typeface="Century Gothic" panose="020B0502020202020204" pitchFamily="34" charset="0"/>
            </a:endParaRPr>
          </a:p>
        </p:txBody>
      </p:sp>
      <p:pic>
        <p:nvPicPr>
          <p:cNvPr id="8" name="Picture 7">
            <a:extLst>
              <a:ext uri="{FF2B5EF4-FFF2-40B4-BE49-F238E27FC236}">
                <a16:creationId xmlns:a16="http://schemas.microsoft.com/office/drawing/2014/main" id="{B40FE7D9-17A2-4BAE-AB94-79B8306C74BC}"/>
              </a:ext>
            </a:extLst>
          </p:cNvPr>
          <p:cNvPicPr>
            <a:picLocks noChangeAspect="1"/>
          </p:cNvPicPr>
          <p:nvPr/>
        </p:nvPicPr>
        <p:blipFill>
          <a:blip r:embed="rId2"/>
          <a:stretch>
            <a:fillRect/>
          </a:stretch>
        </p:blipFill>
        <p:spPr>
          <a:xfrm>
            <a:off x="35330" y="4998776"/>
            <a:ext cx="1280271" cy="1652159"/>
          </a:xfrm>
          <a:prstGeom prst="rect">
            <a:avLst/>
          </a:prstGeom>
        </p:spPr>
      </p:pic>
      <p:pic>
        <p:nvPicPr>
          <p:cNvPr id="4" name="Picture 3">
            <a:extLst>
              <a:ext uri="{FF2B5EF4-FFF2-40B4-BE49-F238E27FC236}">
                <a16:creationId xmlns:a16="http://schemas.microsoft.com/office/drawing/2014/main" id="{0CF91DF8-053E-428C-A941-F73FF2F20122}"/>
              </a:ext>
            </a:extLst>
          </p:cNvPr>
          <p:cNvPicPr>
            <a:picLocks noChangeAspect="1"/>
          </p:cNvPicPr>
          <p:nvPr/>
        </p:nvPicPr>
        <p:blipFill>
          <a:blip r:embed="rId3"/>
          <a:stretch>
            <a:fillRect/>
          </a:stretch>
        </p:blipFill>
        <p:spPr>
          <a:xfrm>
            <a:off x="5164285" y="2941152"/>
            <a:ext cx="2632770" cy="2442503"/>
          </a:xfrm>
          <a:prstGeom prst="rect">
            <a:avLst/>
          </a:prstGeom>
        </p:spPr>
      </p:pic>
      <p:pic>
        <p:nvPicPr>
          <p:cNvPr id="6" name="Picture 5">
            <a:extLst>
              <a:ext uri="{FF2B5EF4-FFF2-40B4-BE49-F238E27FC236}">
                <a16:creationId xmlns:a16="http://schemas.microsoft.com/office/drawing/2014/main" id="{68DD8022-2B8C-4B22-8ED1-EFCA6A46C65B}"/>
              </a:ext>
            </a:extLst>
          </p:cNvPr>
          <p:cNvPicPr>
            <a:picLocks noChangeAspect="1"/>
          </p:cNvPicPr>
          <p:nvPr/>
        </p:nvPicPr>
        <p:blipFill>
          <a:blip r:embed="rId4"/>
          <a:stretch>
            <a:fillRect/>
          </a:stretch>
        </p:blipFill>
        <p:spPr>
          <a:xfrm>
            <a:off x="1835967" y="2941153"/>
            <a:ext cx="2807952" cy="2442502"/>
          </a:xfrm>
          <a:prstGeom prst="rect">
            <a:avLst/>
          </a:prstGeom>
        </p:spPr>
      </p:pic>
      <p:pic>
        <p:nvPicPr>
          <p:cNvPr id="10" name="Picture 9">
            <a:extLst>
              <a:ext uri="{FF2B5EF4-FFF2-40B4-BE49-F238E27FC236}">
                <a16:creationId xmlns:a16="http://schemas.microsoft.com/office/drawing/2014/main" id="{5D6C7AED-AABC-41EF-B4D9-72100897B070}"/>
              </a:ext>
            </a:extLst>
          </p:cNvPr>
          <p:cNvPicPr>
            <a:picLocks noChangeAspect="1"/>
          </p:cNvPicPr>
          <p:nvPr/>
        </p:nvPicPr>
        <p:blipFill>
          <a:blip r:embed="rId5"/>
          <a:stretch>
            <a:fillRect/>
          </a:stretch>
        </p:blipFill>
        <p:spPr>
          <a:xfrm>
            <a:off x="8273325" y="2941154"/>
            <a:ext cx="2627610" cy="2442504"/>
          </a:xfrm>
          <a:prstGeom prst="rect">
            <a:avLst/>
          </a:prstGeom>
        </p:spPr>
      </p:pic>
    </p:spTree>
    <p:extLst>
      <p:ext uri="{BB962C8B-B14F-4D97-AF65-F5344CB8AC3E}">
        <p14:creationId xmlns:p14="http://schemas.microsoft.com/office/powerpoint/2010/main" val="30664568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Prompted to action - challenge</a:t>
            </a:r>
          </a:p>
        </p:txBody>
      </p:sp>
      <p:sp>
        <p:nvSpPr>
          <p:cNvPr id="7" name="Rectangle: Rounded Corners 6">
            <a:extLst>
              <a:ext uri="{FF2B5EF4-FFF2-40B4-BE49-F238E27FC236}">
                <a16:creationId xmlns:a16="http://schemas.microsoft.com/office/drawing/2014/main" id="{C2AB926F-0C10-4970-9429-B6AD772B3A1E}"/>
              </a:ext>
            </a:extLst>
          </p:cNvPr>
          <p:cNvSpPr/>
          <p:nvPr/>
        </p:nvSpPr>
        <p:spPr>
          <a:xfrm>
            <a:off x="785812" y="2090945"/>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GB" sz="6000" b="1" dirty="0">
              <a:latin typeface="Century Gothic" panose="020B0502020202020204" pitchFamily="34" charset="0"/>
            </a:endParaRPr>
          </a:p>
        </p:txBody>
      </p:sp>
      <p:pic>
        <p:nvPicPr>
          <p:cNvPr id="8" name="Picture 7">
            <a:extLst>
              <a:ext uri="{FF2B5EF4-FFF2-40B4-BE49-F238E27FC236}">
                <a16:creationId xmlns:a16="http://schemas.microsoft.com/office/drawing/2014/main" id="{B40FE7D9-17A2-4BAE-AB94-79B8306C74BC}"/>
              </a:ext>
            </a:extLst>
          </p:cNvPr>
          <p:cNvPicPr>
            <a:picLocks noChangeAspect="1"/>
          </p:cNvPicPr>
          <p:nvPr/>
        </p:nvPicPr>
        <p:blipFill>
          <a:blip r:embed="rId2"/>
          <a:stretch>
            <a:fillRect/>
          </a:stretch>
        </p:blipFill>
        <p:spPr>
          <a:xfrm>
            <a:off x="35330" y="4998776"/>
            <a:ext cx="1280271" cy="1652159"/>
          </a:xfrm>
          <a:prstGeom prst="rect">
            <a:avLst/>
          </a:prstGeom>
        </p:spPr>
      </p:pic>
      <p:pic>
        <p:nvPicPr>
          <p:cNvPr id="2050" name="Picture 2" descr="Cotton Bud Painting">
            <a:extLst>
              <a:ext uri="{FF2B5EF4-FFF2-40B4-BE49-F238E27FC236}">
                <a16:creationId xmlns:a16="http://schemas.microsoft.com/office/drawing/2014/main" id="{2CAD6BB8-C948-4421-BA26-9B99E45524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5812" y="3225203"/>
            <a:ext cx="4220458" cy="281363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333288F-EA35-4B13-A183-AC383F8BF6ED}"/>
              </a:ext>
            </a:extLst>
          </p:cNvPr>
          <p:cNvPicPr>
            <a:picLocks noChangeAspect="1"/>
          </p:cNvPicPr>
          <p:nvPr/>
        </p:nvPicPr>
        <p:blipFill>
          <a:blip r:embed="rId4"/>
          <a:stretch>
            <a:fillRect/>
          </a:stretch>
        </p:blipFill>
        <p:spPr>
          <a:xfrm>
            <a:off x="4864974" y="3059343"/>
            <a:ext cx="2785628" cy="3276921"/>
          </a:xfrm>
          <a:prstGeom prst="rect">
            <a:avLst/>
          </a:prstGeom>
          <a:effectLst>
            <a:softEdge rad="63500"/>
          </a:effectLst>
        </p:spPr>
      </p:pic>
      <p:sp>
        <p:nvSpPr>
          <p:cNvPr id="3" name="TextBox 2">
            <a:extLst>
              <a:ext uri="{FF2B5EF4-FFF2-40B4-BE49-F238E27FC236}">
                <a16:creationId xmlns:a16="http://schemas.microsoft.com/office/drawing/2014/main" id="{D3F2DD52-7C7D-43DD-87B8-4D6EF1B1801F}"/>
              </a:ext>
            </a:extLst>
          </p:cNvPr>
          <p:cNvSpPr txBox="1"/>
          <p:nvPr/>
        </p:nvSpPr>
        <p:spPr>
          <a:xfrm>
            <a:off x="1315601" y="2305406"/>
            <a:ext cx="9770724" cy="830997"/>
          </a:xfrm>
          <a:prstGeom prst="rect">
            <a:avLst/>
          </a:prstGeom>
          <a:noFill/>
        </p:spPr>
        <p:txBody>
          <a:bodyPr wrap="square" rtlCol="0">
            <a:spAutoFit/>
          </a:bodyPr>
          <a:lstStyle/>
          <a:p>
            <a:r>
              <a:rPr lang="en-GB" sz="2400" b="1" i="0" baseline="30000" dirty="0">
                <a:solidFill>
                  <a:srgbClr val="000000"/>
                </a:solidFill>
                <a:effectLst/>
                <a:latin typeface="system-ui"/>
              </a:rPr>
              <a:t> </a:t>
            </a:r>
            <a:r>
              <a:rPr lang="en-GB" sz="2400" b="0" i="0" dirty="0">
                <a:solidFill>
                  <a:srgbClr val="000000"/>
                </a:solidFill>
                <a:effectLst/>
                <a:latin typeface="Century Gothic" panose="020B0502020202020204" pitchFamily="34" charset="0"/>
              </a:rPr>
              <a:t>I will give you many descendants. They will be as hard to count as the stars in the sky. Genesis 26:4</a:t>
            </a:r>
            <a:endParaRPr lang="en-GB" sz="2400" dirty="0">
              <a:latin typeface="Century Gothic" panose="020B0502020202020204" pitchFamily="34" charset="0"/>
            </a:endParaRPr>
          </a:p>
        </p:txBody>
      </p:sp>
      <p:sp>
        <p:nvSpPr>
          <p:cNvPr id="11" name="TextBox 10">
            <a:extLst>
              <a:ext uri="{FF2B5EF4-FFF2-40B4-BE49-F238E27FC236}">
                <a16:creationId xmlns:a16="http://schemas.microsoft.com/office/drawing/2014/main" id="{BA23625D-5F3F-4AE5-9CA4-0CE62EF97B9B}"/>
              </a:ext>
            </a:extLst>
          </p:cNvPr>
          <p:cNvSpPr txBox="1"/>
          <p:nvPr/>
        </p:nvSpPr>
        <p:spPr>
          <a:xfrm>
            <a:off x="8052255" y="3429000"/>
            <a:ext cx="2952278" cy="2246769"/>
          </a:xfrm>
          <a:prstGeom prst="rect">
            <a:avLst/>
          </a:prstGeom>
          <a:noFill/>
        </p:spPr>
        <p:txBody>
          <a:bodyPr wrap="square" rtlCol="0">
            <a:spAutoFit/>
          </a:bodyPr>
          <a:lstStyle/>
          <a:p>
            <a:pPr algn="ctr"/>
            <a:r>
              <a:rPr lang="en-GB" b="1" i="0" baseline="30000" dirty="0">
                <a:solidFill>
                  <a:srgbClr val="000000"/>
                </a:solidFill>
                <a:effectLst/>
                <a:latin typeface="system-ui"/>
              </a:rPr>
              <a:t> </a:t>
            </a:r>
            <a:r>
              <a:rPr lang="en-GB" sz="2800" b="0" i="0" dirty="0">
                <a:solidFill>
                  <a:srgbClr val="000000"/>
                </a:solidFill>
                <a:effectLst/>
                <a:latin typeface="Century Gothic" panose="020B0502020202020204" pitchFamily="34" charset="0"/>
              </a:rPr>
              <a:t>Can you patiently create a ‘cotton bud painted’ star?</a:t>
            </a:r>
            <a:endParaRPr lang="en-GB" dirty="0">
              <a:latin typeface="Century Gothic" panose="020B0502020202020204" pitchFamily="34" charset="0"/>
            </a:endParaRPr>
          </a:p>
        </p:txBody>
      </p:sp>
    </p:spTree>
    <p:extLst>
      <p:ext uri="{BB962C8B-B14F-4D97-AF65-F5344CB8AC3E}">
        <p14:creationId xmlns:p14="http://schemas.microsoft.com/office/powerpoint/2010/main" val="1903418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Prayer</a:t>
            </a:r>
          </a:p>
        </p:txBody>
      </p:sp>
      <p:sp>
        <p:nvSpPr>
          <p:cNvPr id="5" name="TextBox 4">
            <a:extLst>
              <a:ext uri="{FF2B5EF4-FFF2-40B4-BE49-F238E27FC236}">
                <a16:creationId xmlns:a16="http://schemas.microsoft.com/office/drawing/2014/main" id="{67118D01-90CC-4AE8-8871-0E41A97E204C}"/>
              </a:ext>
            </a:extLst>
          </p:cNvPr>
          <p:cNvSpPr txBox="1"/>
          <p:nvPr/>
        </p:nvSpPr>
        <p:spPr>
          <a:xfrm>
            <a:off x="1066261" y="2460943"/>
            <a:ext cx="9839325" cy="523220"/>
          </a:xfrm>
          <a:prstGeom prst="rect">
            <a:avLst/>
          </a:prstGeom>
          <a:noFill/>
        </p:spPr>
        <p:txBody>
          <a:bodyPr wrap="square" rtlCol="0">
            <a:spAutoFit/>
          </a:bodyPr>
          <a:lstStyle/>
          <a:p>
            <a:endParaRPr lang="en-GB" sz="1400" b="1" dirty="0"/>
          </a:p>
          <a:p>
            <a:endParaRPr lang="en-GB" sz="1400" b="1" dirty="0"/>
          </a:p>
        </p:txBody>
      </p:sp>
      <p:sp>
        <p:nvSpPr>
          <p:cNvPr id="8" name="Rectangle: Rounded Corners 7">
            <a:extLst>
              <a:ext uri="{FF2B5EF4-FFF2-40B4-BE49-F238E27FC236}">
                <a16:creationId xmlns:a16="http://schemas.microsoft.com/office/drawing/2014/main" id="{AEB2208B-DC1F-44A9-8339-10403C383C75}"/>
              </a:ext>
            </a:extLst>
          </p:cNvPr>
          <p:cNvSpPr/>
          <p:nvPr/>
        </p:nvSpPr>
        <p:spPr>
          <a:xfrm>
            <a:off x="850180" y="1993692"/>
            <a:ext cx="10824993" cy="4762808"/>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r>
              <a:rPr lang="en-GB" sz="2000" dirty="0">
                <a:solidFill>
                  <a:srgbClr val="002060"/>
                </a:solidFill>
                <a:latin typeface="Century Gothic" panose="020B0502020202020204" pitchFamily="34" charset="0"/>
                <a:cs typeface="Segoe UI" panose="020B0502040204020203" pitchFamily="34" charset="0"/>
              </a:rPr>
              <a:t>Encourage the pupils to respond with their own prayers first or through the pray space and if appropriate use the Lord’s prayer.</a:t>
            </a:r>
          </a:p>
          <a:p>
            <a:endParaRPr lang="en-GB" sz="2000" b="1" dirty="0">
              <a:solidFill>
                <a:srgbClr val="002060"/>
              </a:solidFill>
              <a:latin typeface="Century Gothic" panose="020B0502020202020204" pitchFamily="34" charset="0"/>
              <a:cs typeface="Segoe UI" panose="020B0502040204020203" pitchFamily="34" charset="0"/>
            </a:endParaRPr>
          </a:p>
          <a:p>
            <a:pPr algn="ctr"/>
            <a:r>
              <a:rPr lang="en-GB" sz="2000" b="1" dirty="0">
                <a:solidFill>
                  <a:srgbClr val="002060"/>
                </a:solidFill>
                <a:latin typeface="Century Gothic" panose="020B0502020202020204" pitchFamily="34" charset="0"/>
                <a:cs typeface="Segoe UI" panose="020B0502040204020203" pitchFamily="34" charset="0"/>
              </a:rPr>
              <a:t>Our Father, in heaven,</a:t>
            </a:r>
          </a:p>
          <a:p>
            <a:pPr algn="ctr"/>
            <a:r>
              <a:rPr lang="en-GB" sz="2000" b="1" dirty="0">
                <a:solidFill>
                  <a:srgbClr val="002060"/>
                </a:solidFill>
                <a:latin typeface="Century Gothic" panose="020B0502020202020204" pitchFamily="34" charset="0"/>
                <a:cs typeface="Segoe UI" panose="020B0502040204020203" pitchFamily="34" charset="0"/>
              </a:rPr>
              <a:t>Holy is your name.</a:t>
            </a:r>
          </a:p>
          <a:p>
            <a:pPr algn="ctr"/>
            <a:r>
              <a:rPr lang="en-GB" sz="2000" b="1" dirty="0">
                <a:solidFill>
                  <a:srgbClr val="002060"/>
                </a:solidFill>
                <a:latin typeface="Century Gothic" panose="020B0502020202020204" pitchFamily="34" charset="0"/>
                <a:cs typeface="Segoe UI" panose="020B0502040204020203" pitchFamily="34" charset="0"/>
              </a:rPr>
              <a:t>Your Kingdom come,</a:t>
            </a:r>
          </a:p>
          <a:p>
            <a:pPr algn="ctr"/>
            <a:r>
              <a:rPr lang="en-GB" sz="2000" b="1" dirty="0">
                <a:solidFill>
                  <a:srgbClr val="002060"/>
                </a:solidFill>
                <a:latin typeface="Century Gothic" panose="020B0502020202020204" pitchFamily="34" charset="0"/>
                <a:cs typeface="Segoe UI" panose="020B0502040204020203" pitchFamily="34" charset="0"/>
              </a:rPr>
              <a:t>Your will be done on earth, as it is in heaven.</a:t>
            </a:r>
          </a:p>
          <a:p>
            <a:pPr algn="ctr"/>
            <a:r>
              <a:rPr lang="en-GB" sz="2000" b="1" dirty="0">
                <a:solidFill>
                  <a:srgbClr val="002060"/>
                </a:solidFill>
                <a:latin typeface="Century Gothic" panose="020B0502020202020204" pitchFamily="34" charset="0"/>
                <a:cs typeface="Segoe UI" panose="020B0502040204020203" pitchFamily="34" charset="0"/>
              </a:rPr>
              <a:t>Give us this day our daily bread,</a:t>
            </a:r>
          </a:p>
          <a:p>
            <a:pPr algn="ctr"/>
            <a:r>
              <a:rPr lang="en-GB" sz="2000" b="1" dirty="0">
                <a:solidFill>
                  <a:srgbClr val="002060"/>
                </a:solidFill>
                <a:latin typeface="Century Gothic" panose="020B0502020202020204" pitchFamily="34" charset="0"/>
                <a:cs typeface="Segoe UI" panose="020B0502040204020203" pitchFamily="34" charset="0"/>
              </a:rPr>
              <a:t>And forgive us our sins,</a:t>
            </a:r>
          </a:p>
          <a:p>
            <a:pPr algn="ctr"/>
            <a:r>
              <a:rPr lang="en-GB" sz="2000" b="1" dirty="0">
                <a:solidFill>
                  <a:srgbClr val="002060"/>
                </a:solidFill>
                <a:latin typeface="Century Gothic" panose="020B0502020202020204" pitchFamily="34" charset="0"/>
                <a:cs typeface="Segoe UI" panose="020B0502040204020203" pitchFamily="34" charset="0"/>
              </a:rPr>
              <a:t>As we forgive those who sin against us,</a:t>
            </a:r>
          </a:p>
          <a:p>
            <a:pPr algn="ctr"/>
            <a:r>
              <a:rPr lang="en-GB" sz="2000" b="1" dirty="0">
                <a:solidFill>
                  <a:srgbClr val="002060"/>
                </a:solidFill>
                <a:latin typeface="Century Gothic" panose="020B0502020202020204" pitchFamily="34" charset="0"/>
                <a:cs typeface="Segoe UI" panose="020B0502040204020203" pitchFamily="34" charset="0"/>
              </a:rPr>
              <a:t>And lead us not into temptation,</a:t>
            </a:r>
          </a:p>
          <a:p>
            <a:pPr algn="ctr"/>
            <a:r>
              <a:rPr lang="en-GB" sz="2000" b="1" dirty="0">
                <a:solidFill>
                  <a:srgbClr val="002060"/>
                </a:solidFill>
                <a:latin typeface="Century Gothic" panose="020B0502020202020204" pitchFamily="34" charset="0"/>
                <a:cs typeface="Segoe UI" panose="020B0502040204020203" pitchFamily="34" charset="0"/>
              </a:rPr>
              <a:t>But deliver us from evil.</a:t>
            </a:r>
          </a:p>
          <a:p>
            <a:pPr algn="ctr"/>
            <a:r>
              <a:rPr lang="en-GB" sz="2000" b="1" dirty="0">
                <a:solidFill>
                  <a:srgbClr val="002060"/>
                </a:solidFill>
                <a:latin typeface="Century Gothic" panose="020B0502020202020204" pitchFamily="34" charset="0"/>
                <a:cs typeface="Segoe UI" panose="020B0502040204020203" pitchFamily="34" charset="0"/>
              </a:rPr>
              <a:t>Amen.</a:t>
            </a:r>
          </a:p>
          <a:p>
            <a:endParaRPr lang="en-GB" sz="2400" dirty="0">
              <a:latin typeface="Segoe UI" panose="020B0502040204020203" pitchFamily="34" charset="0"/>
              <a:cs typeface="Segoe UI" panose="020B0502040204020203" pitchFamily="34" charset="0"/>
            </a:endParaRP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41169" y="5103248"/>
            <a:ext cx="1278686" cy="1653252"/>
          </a:xfrm>
          <a:prstGeom prst="rect">
            <a:avLst/>
          </a:prstGeom>
        </p:spPr>
      </p:pic>
    </p:spTree>
    <p:extLst>
      <p:ext uri="{BB962C8B-B14F-4D97-AF65-F5344CB8AC3E}">
        <p14:creationId xmlns:p14="http://schemas.microsoft.com/office/powerpoint/2010/main" val="20780601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Icon&#10;&#10;Description automatically generated">
            <a:extLst>
              <a:ext uri="{FF2B5EF4-FFF2-40B4-BE49-F238E27FC236}">
                <a16:creationId xmlns:a16="http://schemas.microsoft.com/office/drawing/2014/main" id="{21F98A14-C471-4F62-BD64-15FDC07CCC5A}"/>
              </a:ext>
            </a:extLst>
          </p:cNvPr>
          <p:cNvPicPr>
            <a:picLocks noChangeAspect="1"/>
          </p:cNvPicPr>
          <p:nvPr/>
        </p:nvPicPr>
        <p:blipFill>
          <a:blip r:embed="rId2"/>
          <a:stretch>
            <a:fillRect/>
          </a:stretch>
        </p:blipFill>
        <p:spPr>
          <a:xfrm>
            <a:off x="1640087" y="1208531"/>
            <a:ext cx="5100958" cy="4735069"/>
          </a:xfrm>
          <a:prstGeom prst="rect">
            <a:avLst/>
          </a:prstGeom>
        </p:spPr>
      </p:pic>
      <p:sp>
        <p:nvSpPr>
          <p:cNvPr id="20" name="Rectangle 1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Thursday</a:t>
            </a:r>
          </a:p>
        </p:txBody>
      </p:sp>
    </p:spTree>
    <p:extLst>
      <p:ext uri="{BB962C8B-B14F-4D97-AF65-F5344CB8AC3E}">
        <p14:creationId xmlns:p14="http://schemas.microsoft.com/office/powerpoint/2010/main" val="26514177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5" name="Rectangle 134">
            <a:extLst>
              <a:ext uri="{FF2B5EF4-FFF2-40B4-BE49-F238E27FC236}">
                <a16:creationId xmlns:a16="http://schemas.microsoft.com/office/drawing/2014/main" id="{7A1EB241-0852-428A-8A50-67737CA93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37" name="Rectangle 136">
            <a:extLst>
              <a:ext uri="{FF2B5EF4-FFF2-40B4-BE49-F238E27FC236}">
                <a16:creationId xmlns:a16="http://schemas.microsoft.com/office/drawing/2014/main" id="{7A23EDC2-E1E5-4C5D-9C74-714516AF52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39" name="Rectangle 138">
            <a:extLst>
              <a:ext uri="{FF2B5EF4-FFF2-40B4-BE49-F238E27FC236}">
                <a16:creationId xmlns:a16="http://schemas.microsoft.com/office/drawing/2014/main" id="{B2781548-0E4F-4401-A909-82EDF50DBE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41" name="Rectangle 140">
            <a:extLst>
              <a:ext uri="{FF2B5EF4-FFF2-40B4-BE49-F238E27FC236}">
                <a16:creationId xmlns:a16="http://schemas.microsoft.com/office/drawing/2014/main" id="{33030110-5A0B-4476-9070-A890E19879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43" name="Rectangle 142">
            <a:extLst>
              <a:ext uri="{FF2B5EF4-FFF2-40B4-BE49-F238E27FC236}">
                <a16:creationId xmlns:a16="http://schemas.microsoft.com/office/drawing/2014/main" id="{B1906140-F973-439A-8156-4F48FCE47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Rectangle 144">
            <a:extLst>
              <a:ext uri="{FF2B5EF4-FFF2-40B4-BE49-F238E27FC236}">
                <a16:creationId xmlns:a16="http://schemas.microsoft.com/office/drawing/2014/main" id="{143BD0C5-D845-4004-ACB7-BD2F9174DD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6851" y="638175"/>
            <a:ext cx="7485542" cy="575239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4642843" y="3695230"/>
            <a:ext cx="6798608" cy="2085869"/>
          </a:xfrm>
        </p:spPr>
        <p:txBody>
          <a:bodyPr vert="horz" lIns="91440" tIns="45720" rIns="91440" bIns="45720" rtlCol="0" anchor="b">
            <a:noAutofit/>
          </a:bodyPr>
          <a:lstStyle/>
          <a:p>
            <a:pPr>
              <a:lnSpc>
                <a:spcPct val="90000"/>
              </a:lnSpc>
            </a:pPr>
            <a:r>
              <a:rPr lang="en-US" sz="2000" dirty="0">
                <a:solidFill>
                  <a:srgbClr val="FFFFFF"/>
                </a:solidFill>
                <a:latin typeface="Century Gothic" panose="020B0502020202020204" pitchFamily="34" charset="0"/>
              </a:rPr>
              <a:t>Use the Meditation resource alongside the Spiritual Encounters – bible-based meditation teacher’s pack:</a:t>
            </a:r>
            <a:br>
              <a:rPr lang="en-US" sz="2000" dirty="0">
                <a:solidFill>
                  <a:srgbClr val="FFFFFF"/>
                </a:solidFill>
                <a:latin typeface="Century Gothic" panose="020B0502020202020204" pitchFamily="34" charset="0"/>
              </a:rPr>
            </a:br>
            <a:br>
              <a:rPr lang="en-US" sz="2000" dirty="0">
                <a:solidFill>
                  <a:srgbClr val="FFFFFF"/>
                </a:solidFill>
                <a:latin typeface="Century Gothic" panose="020B0502020202020204" pitchFamily="34" charset="0"/>
              </a:rPr>
            </a:br>
            <a:r>
              <a:rPr lang="en-US" sz="2000" dirty="0">
                <a:solidFill>
                  <a:srgbClr val="FFFFFF"/>
                </a:solidFill>
                <a:latin typeface="Century Gothic" panose="020B0502020202020204" pitchFamily="34" charset="0"/>
                <a:hlinkClick r:id="rId2">
                  <a:extLst>
                    <a:ext uri="{A12FA001-AC4F-418D-AE19-62706E023703}">
                      <ahyp:hlinkClr xmlns:ahyp="http://schemas.microsoft.com/office/drawing/2018/hyperlinkcolor" val="tx"/>
                    </a:ext>
                  </a:extLst>
                </a:hlinkClick>
              </a:rPr>
              <a:t>http://www.ldbe.co.uk/about/guidance- resources/worship-and-meditation/</a:t>
            </a:r>
            <a:r>
              <a:rPr lang="en-US" sz="2000" dirty="0">
                <a:solidFill>
                  <a:srgbClr val="FFFFFF"/>
                </a:solidFill>
                <a:latin typeface="Century Gothic" panose="020B0502020202020204" pitchFamily="34" charset="0"/>
              </a:rPr>
              <a:t>  </a:t>
            </a:r>
            <a:br>
              <a:rPr lang="en-US" sz="2000" dirty="0">
                <a:solidFill>
                  <a:srgbClr val="FFFFFF"/>
                </a:solidFill>
                <a:latin typeface="Century Gothic" panose="020B0502020202020204" pitchFamily="34" charset="0"/>
              </a:rPr>
            </a:br>
            <a:br>
              <a:rPr lang="en-US" sz="2000" dirty="0">
                <a:solidFill>
                  <a:srgbClr val="FFFFFF"/>
                </a:solidFill>
                <a:latin typeface="Century Gothic" panose="020B0502020202020204" pitchFamily="34" charset="0"/>
              </a:rPr>
            </a:br>
            <a:r>
              <a:rPr lang="en-US" sz="2000" dirty="0">
                <a:solidFill>
                  <a:srgbClr val="FFFFFF"/>
                </a:solidFill>
                <a:latin typeface="Century Gothic" panose="020B0502020202020204" pitchFamily="34" charset="0"/>
              </a:rPr>
              <a:t>(This can be adapted for use with all ages) </a:t>
            </a:r>
            <a:br>
              <a:rPr lang="en-US" sz="2000" dirty="0">
                <a:solidFill>
                  <a:srgbClr val="FFFFFF"/>
                </a:solidFill>
                <a:latin typeface="Century Gothic" panose="020B0502020202020204" pitchFamily="34" charset="0"/>
              </a:rPr>
            </a:br>
            <a:br>
              <a:rPr lang="en-US" sz="2000" dirty="0">
                <a:solidFill>
                  <a:srgbClr val="FFFFFF"/>
                </a:solidFill>
                <a:latin typeface="Century Gothic" panose="020B0502020202020204" pitchFamily="34" charset="0"/>
              </a:rPr>
            </a:br>
            <a:br>
              <a:rPr lang="en-US" sz="2000" dirty="0">
                <a:solidFill>
                  <a:srgbClr val="FFFFFF"/>
                </a:solidFill>
                <a:latin typeface="Century Gothic" panose="020B0502020202020204" pitchFamily="34" charset="0"/>
              </a:rPr>
            </a:br>
            <a:br>
              <a:rPr lang="en-US" sz="1050" dirty="0">
                <a:solidFill>
                  <a:srgbClr val="FFFFFF"/>
                </a:solidFill>
              </a:rPr>
            </a:br>
            <a:br>
              <a:rPr lang="en-US" sz="1050" dirty="0">
                <a:solidFill>
                  <a:srgbClr val="FFFFFF"/>
                </a:solidFill>
              </a:rPr>
            </a:br>
            <a:br>
              <a:rPr lang="en-US" sz="1050" dirty="0">
                <a:solidFill>
                  <a:srgbClr val="FFFFFF"/>
                </a:solidFill>
              </a:rPr>
            </a:br>
            <a:br>
              <a:rPr lang="en-US" sz="1050" dirty="0">
                <a:solidFill>
                  <a:srgbClr val="FFFFFF"/>
                </a:solidFill>
              </a:rPr>
            </a:br>
            <a:br>
              <a:rPr lang="en-US" sz="1050" dirty="0">
                <a:solidFill>
                  <a:srgbClr val="FFFFFF"/>
                </a:solidFill>
              </a:rPr>
            </a:br>
            <a:br>
              <a:rPr lang="en-US" sz="1050" dirty="0">
                <a:solidFill>
                  <a:srgbClr val="FFFFFF"/>
                </a:solidFill>
              </a:rPr>
            </a:br>
            <a:br>
              <a:rPr lang="en-US" sz="1050" dirty="0">
                <a:solidFill>
                  <a:srgbClr val="FFFFFF"/>
                </a:solidFill>
              </a:rPr>
            </a:br>
            <a:br>
              <a:rPr lang="en-US" sz="1050" dirty="0">
                <a:solidFill>
                  <a:srgbClr val="FFFFFF"/>
                </a:solidFill>
              </a:rPr>
            </a:br>
            <a:endParaRPr lang="en-US" sz="1050" dirty="0">
              <a:solidFill>
                <a:srgbClr val="FFFFFF"/>
              </a:solidFill>
            </a:endParaRPr>
          </a:p>
        </p:txBody>
      </p:sp>
      <p:pic>
        <p:nvPicPr>
          <p:cNvPr id="3" name="Picture 2" descr="Icon&#10;&#10;Description automatically generated">
            <a:extLst>
              <a:ext uri="{FF2B5EF4-FFF2-40B4-BE49-F238E27FC236}">
                <a16:creationId xmlns:a16="http://schemas.microsoft.com/office/drawing/2014/main" id="{21F98A14-C471-4F62-BD64-15FDC07CCC5A}"/>
              </a:ext>
            </a:extLst>
          </p:cNvPr>
          <p:cNvPicPr>
            <a:picLocks noChangeAspect="1"/>
          </p:cNvPicPr>
          <p:nvPr/>
        </p:nvPicPr>
        <p:blipFill>
          <a:blip r:embed="rId3"/>
          <a:stretch>
            <a:fillRect/>
          </a:stretch>
        </p:blipFill>
        <p:spPr>
          <a:xfrm>
            <a:off x="1138136" y="974331"/>
            <a:ext cx="2327531" cy="2160579"/>
          </a:xfrm>
          <a:prstGeom prst="rect">
            <a:avLst/>
          </a:prstGeom>
        </p:spPr>
      </p:pic>
      <p:sp>
        <p:nvSpPr>
          <p:cNvPr id="147" name="Rectangle 146">
            <a:extLst>
              <a:ext uri="{FF2B5EF4-FFF2-40B4-BE49-F238E27FC236}">
                <a16:creationId xmlns:a16="http://schemas.microsoft.com/office/drawing/2014/main" id="{C984B34C-CF6A-4647-B112-F6F8B68FE0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4391" y="641102"/>
            <a:ext cx="3695019" cy="2827037"/>
          </a:xfrm>
          <a:prstGeom prst="rect">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Word of the Week: PATIENCE – Brien Shamp's Fitness, Nutrition &amp; Coaching">
            <a:extLst>
              <a:ext uri="{FF2B5EF4-FFF2-40B4-BE49-F238E27FC236}">
                <a16:creationId xmlns:a16="http://schemas.microsoft.com/office/drawing/2014/main" id="{148CF376-8E91-4F12-A86D-5D5AAE63CE7F}"/>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498404" y="3881184"/>
            <a:ext cx="1606995" cy="2186388"/>
          </a:xfrm>
          <a:prstGeom prst="rect">
            <a:avLst/>
          </a:prstGeom>
          <a:noFill/>
          <a:extLst>
            <a:ext uri="{909E8E84-426E-40DD-AFC4-6F175D3DCCD1}">
              <a14:hiddenFill xmlns:a14="http://schemas.microsoft.com/office/drawing/2010/main">
                <a:solidFill>
                  <a:srgbClr val="FFFFFF"/>
                </a:solidFill>
              </a14:hiddenFill>
            </a:ext>
          </a:extLst>
        </p:spPr>
      </p:pic>
      <p:sp>
        <p:nvSpPr>
          <p:cNvPr id="149" name="Rectangle 148">
            <a:extLst>
              <a:ext uri="{FF2B5EF4-FFF2-40B4-BE49-F238E27FC236}">
                <a16:creationId xmlns:a16="http://schemas.microsoft.com/office/drawing/2014/main" id="{0B7740F6-2D83-4574-9A7F-04A98094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5134" y="3557674"/>
            <a:ext cx="3695019" cy="2827037"/>
          </a:xfrm>
          <a:prstGeom prst="rect">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19027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9" name="Rectangle 18">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C7249EEA-BC2E-4468-8249-D70D484952BB}"/>
              </a:ext>
            </a:extLst>
          </p:cNvPr>
          <p:cNvPicPr>
            <a:picLocks noChangeAspect="1"/>
          </p:cNvPicPr>
          <p:nvPr/>
        </p:nvPicPr>
        <p:blipFill>
          <a:blip r:embed="rId2"/>
          <a:stretch>
            <a:fillRect/>
          </a:stretch>
        </p:blipFill>
        <p:spPr>
          <a:xfrm>
            <a:off x="1125796" y="1208531"/>
            <a:ext cx="6129539" cy="4735069"/>
          </a:xfrm>
          <a:prstGeom prst="rect">
            <a:avLst/>
          </a:prstGeom>
        </p:spPr>
      </p:pic>
      <p:sp>
        <p:nvSpPr>
          <p:cNvPr id="21" name="Rectangle 20">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Friday</a:t>
            </a:r>
          </a:p>
        </p:txBody>
      </p:sp>
    </p:spTree>
    <p:extLst>
      <p:ext uri="{BB962C8B-B14F-4D97-AF65-F5344CB8AC3E}">
        <p14:creationId xmlns:p14="http://schemas.microsoft.com/office/powerpoint/2010/main" val="33870721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8F404549-B4DC-481C-926C-DED3EF1C5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14406"/>
            <a:ext cx="12192000" cy="62435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E8FD5CD-351E-4B06-8B78-BD5102D00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377" y="614407"/>
            <a:ext cx="3707477" cy="56117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601255" y="702156"/>
            <a:ext cx="3409783" cy="1013800"/>
          </a:xfrm>
        </p:spPr>
        <p:txBody>
          <a:bodyPr vert="horz" lIns="91440" tIns="45720" rIns="91440" bIns="45720" rtlCol="0" anchor="b">
            <a:normAutofit/>
          </a:bodyPr>
          <a:lstStyle/>
          <a:p>
            <a:br>
              <a:rPr lang="en-US"/>
            </a:br>
            <a:endParaRPr lang="en-US"/>
          </a:p>
        </p:txBody>
      </p:sp>
      <p:sp>
        <p:nvSpPr>
          <p:cNvPr id="17" name="TextBox 16">
            <a:extLst>
              <a:ext uri="{FF2B5EF4-FFF2-40B4-BE49-F238E27FC236}">
                <a16:creationId xmlns:a16="http://schemas.microsoft.com/office/drawing/2014/main" id="{B7DBD0C3-6AFE-46BD-8ABC-CDC8962CCE63}"/>
              </a:ext>
            </a:extLst>
          </p:cNvPr>
          <p:cNvSpPr txBox="1"/>
          <p:nvPr/>
        </p:nvSpPr>
        <p:spPr>
          <a:xfrm>
            <a:off x="591224" y="1119035"/>
            <a:ext cx="3409782" cy="4647954"/>
          </a:xfrm>
          <a:prstGeom prst="rect">
            <a:avLst/>
          </a:prstGeom>
        </p:spPr>
        <p:txBody>
          <a:bodyPr vert="horz" lIns="91440" tIns="45720" rIns="91440" bIns="45720" rtlCol="0" anchor="ctr">
            <a:normAutofit fontScale="92500" lnSpcReduction="10000"/>
          </a:bodyPr>
          <a:lstStyle/>
          <a:p>
            <a:pPr>
              <a:spcBef>
                <a:spcPct val="20000"/>
              </a:spcBef>
              <a:spcAft>
                <a:spcPts val="600"/>
              </a:spcAft>
              <a:buClr>
                <a:schemeClr val="accent2"/>
              </a:buClr>
              <a:buSzPct val="92000"/>
            </a:pPr>
            <a:r>
              <a:rPr lang="en-US" sz="2000" dirty="0">
                <a:solidFill>
                  <a:schemeClr val="bg1"/>
                </a:solidFill>
                <a:latin typeface="Century Gothic" panose="020B0502020202020204" pitchFamily="34" charset="0"/>
                <a:cs typeface="Segoe UI" panose="020B0502040204020203" pitchFamily="34" charset="0"/>
              </a:rPr>
              <a:t>Take this time to celebrate what has happened during the week – you may want to give out awards. If possible, join the bubbles using Zoom or Teams so that the whole school can come together in a time of celebration.</a:t>
            </a:r>
            <a:br>
              <a:rPr lang="en-US" sz="2000" dirty="0">
                <a:solidFill>
                  <a:schemeClr val="bg1"/>
                </a:solidFill>
                <a:latin typeface="Century Gothic" panose="020B0502020202020204" pitchFamily="34" charset="0"/>
                <a:cs typeface="Segoe UI" panose="020B0502040204020203" pitchFamily="34" charset="0"/>
              </a:rPr>
            </a:br>
            <a:br>
              <a:rPr lang="en-US" sz="2000" dirty="0">
                <a:solidFill>
                  <a:schemeClr val="bg1"/>
                </a:solidFill>
                <a:latin typeface="Century Gothic" panose="020B0502020202020204" pitchFamily="34" charset="0"/>
                <a:cs typeface="Segoe UI" panose="020B0502040204020203" pitchFamily="34" charset="0"/>
              </a:rPr>
            </a:br>
            <a:r>
              <a:rPr lang="en-US" sz="2000" dirty="0">
                <a:solidFill>
                  <a:schemeClr val="bg1"/>
                </a:solidFill>
                <a:latin typeface="Century Gothic" panose="020B0502020202020204" pitchFamily="34" charset="0"/>
                <a:cs typeface="Segoe UI" panose="020B0502040204020203" pitchFamily="34" charset="0"/>
              </a:rPr>
              <a:t>Remember that this should also be a time of worship and celebration so begin with a gathering, include a prayer, a blessing, and a song of celebration.</a:t>
            </a:r>
          </a:p>
        </p:txBody>
      </p:sp>
      <p:pic>
        <p:nvPicPr>
          <p:cNvPr id="6" name="Picture 5">
            <a:extLst>
              <a:ext uri="{FF2B5EF4-FFF2-40B4-BE49-F238E27FC236}">
                <a16:creationId xmlns:a16="http://schemas.microsoft.com/office/drawing/2014/main" id="{C7249EEA-BC2E-4468-8249-D70D484952BB}"/>
              </a:ext>
            </a:extLst>
          </p:cNvPr>
          <p:cNvPicPr>
            <a:picLocks noChangeAspect="1"/>
          </p:cNvPicPr>
          <p:nvPr/>
        </p:nvPicPr>
        <p:blipFill>
          <a:blip r:embed="rId2"/>
          <a:stretch>
            <a:fillRect/>
          </a:stretch>
        </p:blipFill>
        <p:spPr>
          <a:xfrm>
            <a:off x="5023261" y="1111641"/>
            <a:ext cx="6026340" cy="4655348"/>
          </a:xfrm>
          <a:prstGeom prst="rect">
            <a:avLst/>
          </a:prstGeom>
        </p:spPr>
      </p:pic>
    </p:spTree>
    <p:extLst>
      <p:ext uri="{BB962C8B-B14F-4D97-AF65-F5344CB8AC3E}">
        <p14:creationId xmlns:p14="http://schemas.microsoft.com/office/powerpoint/2010/main" val="25017958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5AFF88B-B708-4FF1-86E7-87773B7C99BE}"/>
              </a:ext>
            </a:extLst>
          </p:cNvPr>
          <p:cNvPicPr>
            <a:picLocks noChangeAspect="1"/>
          </p:cNvPicPr>
          <p:nvPr/>
        </p:nvPicPr>
        <p:blipFill>
          <a:blip r:embed="rId2"/>
          <a:stretch>
            <a:fillRect/>
          </a:stretch>
        </p:blipFill>
        <p:spPr>
          <a:xfrm>
            <a:off x="8488177" y="5214711"/>
            <a:ext cx="2816596" cy="829128"/>
          </a:xfrm>
          <a:prstGeom prst="rect">
            <a:avLst/>
          </a:prstGeom>
        </p:spPr>
      </p:pic>
    </p:spTree>
    <p:extLst>
      <p:ext uri="{BB962C8B-B14F-4D97-AF65-F5344CB8AC3E}">
        <p14:creationId xmlns:p14="http://schemas.microsoft.com/office/powerpoint/2010/main" val="863528074"/>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2400</Words>
  <Application>Microsoft Office PowerPoint</Application>
  <PresentationFormat>Widescreen</PresentationFormat>
  <Paragraphs>204</Paragraphs>
  <Slides>45</Slides>
  <Notes>3</Notes>
  <HiddenSlides>0</HiddenSlides>
  <MMClips>2</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45</vt:i4>
      </vt:variant>
    </vt:vector>
  </HeadingPairs>
  <TitlesOfParts>
    <vt:vector size="54" baseType="lpstr">
      <vt:lpstr>Arial</vt:lpstr>
      <vt:lpstr>Arial Rounded MT Bold</vt:lpstr>
      <vt:lpstr>Calibri</vt:lpstr>
      <vt:lpstr>Century Gothic</vt:lpstr>
      <vt:lpstr>Gill Sans MT</vt:lpstr>
      <vt:lpstr>Segoe UI</vt:lpstr>
      <vt:lpstr>system-ui</vt:lpstr>
      <vt:lpstr>Wingdings 2</vt:lpstr>
      <vt:lpstr>Dividend</vt:lpstr>
      <vt:lpstr>Class Worship and Reflections</vt:lpstr>
      <vt:lpstr>     Church of England Colours for Worship      </vt:lpstr>
      <vt:lpstr>   Classroom Worship     </vt:lpstr>
      <vt:lpstr>Classroom Worship   Introduction for Teachers   </vt:lpstr>
      <vt:lpstr>Classroom Worship   Possible music   </vt:lpstr>
      <vt:lpstr>     Gathering   these can be used at the beginning of each session       </vt:lpstr>
      <vt:lpstr>     Gathering   these can be used at the beginning of each session       </vt:lpstr>
      <vt:lpstr>   Sending  these can be used at the End of each session     </vt:lpstr>
      <vt:lpstr>   Sending  these can be used at the End of each session     </vt:lpstr>
      <vt:lpstr>PATIENCE</vt:lpstr>
      <vt:lpstr>Classroom Worship   Reflection Space  Patience  Genesis 17 &amp; 18   </vt:lpstr>
      <vt:lpstr>PowerPoint Presentation</vt:lpstr>
      <vt:lpstr>Monday</vt:lpstr>
      <vt:lpstr>PowerPoint Presentation</vt:lpstr>
      <vt:lpstr>PowerPoint Presentation</vt:lpstr>
      <vt:lpstr>Bible Passage (Genesis 17 &amp; 18)</vt:lpstr>
      <vt:lpstr>Bible Passage (Genesis 17 &amp; 18)</vt:lpstr>
      <vt:lpstr>Bible Passage (Genesis 17 &amp; 18)</vt:lpstr>
      <vt:lpstr>PowerPoint Presentation</vt:lpstr>
      <vt:lpstr>Bible Passage (Genesis 17 &amp; 18)</vt:lpstr>
      <vt:lpstr>PowerPoint Presentation</vt:lpstr>
      <vt:lpstr>Bible Passage (Genesis 17 &amp; 18)</vt:lpstr>
      <vt:lpstr>Bible Passage (Genesis 17 &amp; 18)</vt:lpstr>
      <vt:lpstr>Responding </vt:lpstr>
      <vt:lpstr>Prayer</vt:lpstr>
      <vt:lpstr>Tuesday</vt:lpstr>
      <vt:lpstr>Engage… (based on GENESIS 17 &amp; 18)</vt:lpstr>
      <vt:lpstr>BIBLE PASSAGE… (linked to GENESIS 17 &amp; 18)</vt:lpstr>
      <vt:lpstr>Reflection question</vt:lpstr>
      <vt:lpstr>Reflection question</vt:lpstr>
      <vt:lpstr>Prayer</vt:lpstr>
      <vt:lpstr>Wednesday</vt:lpstr>
      <vt:lpstr>Prompted to action - challenge</vt:lpstr>
      <vt:lpstr>Prompted to action - challenge</vt:lpstr>
      <vt:lpstr>Prompted to action - challenge</vt:lpstr>
      <vt:lpstr>Prompted to action - challenge</vt:lpstr>
      <vt:lpstr>Prompted to action - challenge</vt:lpstr>
      <vt:lpstr>Prompted to action - challenge</vt:lpstr>
      <vt:lpstr>Prompted to action - challenge</vt:lpstr>
      <vt:lpstr>Prayer</vt:lpstr>
      <vt:lpstr>Thursday</vt:lpstr>
      <vt:lpstr>Use the Meditation resource alongside the Spiritual Encounters – bible-based meditation teacher’s pack:  http://www.ldbe.co.uk/about/guidance- resources/worship-and-meditation/    (This can be adapted for use with all ages)            </vt:lpstr>
      <vt:lpstr>Friday</vt:lpstr>
      <vt:lpstr>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 Worship and Reflections</dc:title>
  <dc:creator>Vickie Longson</dc:creator>
  <cp:lastModifiedBy>Alex Wolvers</cp:lastModifiedBy>
  <cp:revision>2</cp:revision>
  <dcterms:created xsi:type="dcterms:W3CDTF">2020-12-14T13:53:43Z</dcterms:created>
  <dcterms:modified xsi:type="dcterms:W3CDTF">2020-12-14T14:04:06Z</dcterms:modified>
</cp:coreProperties>
</file>