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2"/>
  </p:notesMasterIdLst>
  <p:sldIdLst>
    <p:sldId id="256" r:id="rId2"/>
    <p:sldId id="267" r:id="rId3"/>
    <p:sldId id="257" r:id="rId4"/>
    <p:sldId id="270" r:id="rId5"/>
    <p:sldId id="296" r:id="rId6"/>
    <p:sldId id="268" r:id="rId7"/>
    <p:sldId id="289" r:id="rId8"/>
    <p:sldId id="269" r:id="rId9"/>
    <p:sldId id="290" r:id="rId10"/>
    <p:sldId id="292" r:id="rId11"/>
    <p:sldId id="277" r:id="rId12"/>
    <p:sldId id="293" r:id="rId13"/>
    <p:sldId id="294" r:id="rId14"/>
    <p:sldId id="271" r:id="rId15"/>
    <p:sldId id="266" r:id="rId16"/>
    <p:sldId id="258" r:id="rId17"/>
    <p:sldId id="260" r:id="rId18"/>
    <p:sldId id="298" r:id="rId19"/>
    <p:sldId id="299" r:id="rId20"/>
    <p:sldId id="297" r:id="rId21"/>
    <p:sldId id="276" r:id="rId22"/>
    <p:sldId id="272" r:id="rId23"/>
    <p:sldId id="263" r:id="rId24"/>
    <p:sldId id="295" r:id="rId25"/>
    <p:sldId id="262" r:id="rId26"/>
    <p:sldId id="285" r:id="rId27"/>
    <p:sldId id="302" r:id="rId28"/>
    <p:sldId id="279" r:id="rId29"/>
    <p:sldId id="273" r:id="rId30"/>
    <p:sldId id="286" r:id="rId31"/>
    <p:sldId id="300" r:id="rId32"/>
    <p:sldId id="303" r:id="rId33"/>
    <p:sldId id="287" r:id="rId34"/>
    <p:sldId id="301" r:id="rId35"/>
    <p:sldId id="282" r:id="rId36"/>
    <p:sldId id="274" r:id="rId37"/>
    <p:sldId id="283" r:id="rId38"/>
    <p:sldId id="275" r:id="rId39"/>
    <p:sldId id="284" r:id="rId40"/>
    <p:sldId id="288"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4E4"/>
    <a:srgbClr val="DAE9F1"/>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14/12/2020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30</a:t>
            </a:fld>
            <a:endParaRPr lang="en-GB"/>
          </a:p>
        </p:txBody>
      </p:sp>
    </p:spTree>
    <p:extLst>
      <p:ext uri="{BB962C8B-B14F-4D97-AF65-F5344CB8AC3E}">
        <p14:creationId xmlns:p14="http://schemas.microsoft.com/office/powerpoint/2010/main" val="3608029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31</a:t>
            </a:fld>
            <a:endParaRPr lang="en-GB"/>
          </a:p>
        </p:txBody>
      </p:sp>
    </p:spTree>
    <p:extLst>
      <p:ext uri="{BB962C8B-B14F-4D97-AF65-F5344CB8AC3E}">
        <p14:creationId xmlns:p14="http://schemas.microsoft.com/office/powerpoint/2010/main" val="3399730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1002576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reAlJKv7ptU"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hyperlink" Target="https://www.youtube.com/watch?v=hQS2HHayr38" TargetMode="External"/><Relationship Id="rId4" Type="http://schemas.openxmlformats.org/officeDocument/2006/relationships/hyperlink" Target="https://youtu.be/lTEadEftdn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video" Target="https://www.youtube.com/embed/nwAYpLVyeFU?list=PLE8F0F3tI6mVBSSrbLXl8zsE3DQThqGKU" TargetMode="Externa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24.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ldbe.co.uk/about/guidance-%20resources/worship-and-meditation/"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D8A8D3E-0E8F-4948-B17E-2D49FD63E6A9}"/>
              </a:ext>
            </a:extLst>
          </p:cNvPr>
          <p:cNvPicPr>
            <a:picLocks noChangeAspect="1"/>
          </p:cNvPicPr>
          <p:nvPr/>
        </p:nvPicPr>
        <p:blipFill>
          <a:blip r:embed="rId2"/>
          <a:stretch>
            <a:fillRect/>
          </a:stretch>
        </p:blipFill>
        <p:spPr>
          <a:xfrm>
            <a:off x="893269" y="2130425"/>
            <a:ext cx="5164834" cy="2582417"/>
          </a:xfrm>
          <a:prstGeom prst="rect">
            <a:avLst/>
          </a:prstGeom>
        </p:spPr>
      </p:pic>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3"/>
          <a:stretch>
            <a:fillRect/>
          </a:stretch>
        </p:blipFill>
        <p:spPr>
          <a:xfrm>
            <a:off x="8482135" y="5208256"/>
            <a:ext cx="2816596" cy="829128"/>
          </a:xfrm>
          <a:prstGeom prst="rect">
            <a:avLst/>
          </a:prstGeom>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RESPECT:</a:t>
            </a:r>
          </a:p>
          <a:p>
            <a:pPr marL="0" indent="0">
              <a:lnSpc>
                <a:spcPct val="90000"/>
              </a:lnSpc>
              <a:buNone/>
            </a:pPr>
            <a:r>
              <a:rPr lang="en-GB" sz="1700" b="1" dirty="0">
                <a:solidFill>
                  <a:srgbClr val="002060"/>
                </a:solidFill>
                <a:latin typeface="Century Gothic" panose="020B0502020202020204" pitchFamily="34" charset="0"/>
                <a:cs typeface="Segoe UI" panose="020B0502040204020203" pitchFamily="34" charset="0"/>
              </a:rPr>
              <a:t>Respect</a:t>
            </a:r>
            <a:br>
              <a:rPr lang="en-GB" sz="1700" b="1">
                <a:solidFill>
                  <a:srgbClr val="002060"/>
                </a:solidFill>
                <a:latin typeface="Century Gothic" panose="020B0502020202020204" pitchFamily="34" charset="0"/>
                <a:cs typeface="Segoe UI" panose="020B0502040204020203" pitchFamily="34" charset="0"/>
              </a:rPr>
            </a:br>
            <a:r>
              <a:rPr lang="en-GB" sz="1700" b="1">
                <a:solidFill>
                  <a:srgbClr val="002060"/>
                </a:solidFill>
                <a:latin typeface="Century Gothic" panose="020B0502020202020204" pitchFamily="34" charset="0"/>
                <a:cs typeface="Segoe UI" panose="020B0502040204020203" pitchFamily="34" charset="0"/>
              </a:rPr>
              <a:t>Equality</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Serve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Patience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Enjoy and </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Celebrate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Trust</a:t>
            </a:r>
            <a:br>
              <a:rPr lang="en-GB" sz="1700" dirty="0">
                <a:solidFill>
                  <a:schemeClr val="accent1"/>
                </a:solidFill>
              </a:rPr>
            </a:br>
            <a:endParaRPr lang="en-GB" sz="1700" dirty="0">
              <a:solidFill>
                <a:schemeClr val="accent1"/>
              </a:solidFill>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073032" y="1388029"/>
            <a:ext cx="6711259" cy="4075796"/>
          </a:xfrm>
          <a:prstGeom prst="rect">
            <a:avLst/>
          </a:prstGeom>
        </p:spPr>
        <p:txBody>
          <a:bodyPr wrap="square">
            <a:spAutoFit/>
          </a:bodyPr>
          <a:lstStyle/>
          <a:p>
            <a:r>
              <a:rPr lang="en-US" sz="2400" b="1" dirty="0">
                <a:solidFill>
                  <a:srgbClr val="002060"/>
                </a:solidFill>
                <a:latin typeface="Century Gothic" panose="020B0502020202020204" pitchFamily="34" charset="0"/>
              </a:rPr>
              <a:t>My Lighthouse</a:t>
            </a:r>
            <a:endParaRPr lang="en-GB" sz="2400" b="1" dirty="0">
              <a:solidFill>
                <a:srgbClr val="002060"/>
              </a:solidFill>
              <a:latin typeface="Century Gothic" panose="020B0502020202020204" pitchFamily="34" charset="0"/>
            </a:endParaRPr>
          </a:p>
          <a:p>
            <a:r>
              <a:rPr lang="en-US" sz="2400" u="sng"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https://www.youtube.com/watch?v=reAlJKv7ptU</a:t>
            </a:r>
            <a:endParaRPr lang="en-US" sz="2400" u="sng" dirty="0">
              <a:solidFill>
                <a:srgbClr val="002060"/>
              </a:solidFill>
              <a:latin typeface="Century Gothic" panose="020B0502020202020204" pitchFamily="34" charset="0"/>
            </a:endParaRPr>
          </a:p>
          <a:p>
            <a:endParaRPr lang="en-US" sz="2400" u="sng"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City on a Hill</a:t>
            </a:r>
          </a:p>
          <a:p>
            <a:r>
              <a:rPr lang="en-GB" sz="2400" dirty="0">
                <a:solidFill>
                  <a:srgbClr val="002060"/>
                </a:solidFill>
                <a:latin typeface="Century Gothic" panose="020B0502020202020204" pitchFamily="34" charset="0"/>
                <a:hlinkClick r:id="rId4" tooltip="Share link">
                  <a:extLst>
                    <a:ext uri="{A12FA001-AC4F-418D-AE19-62706E023703}">
                      <ahyp:hlinkClr xmlns:ahyp="http://schemas.microsoft.com/office/drawing/2018/hyperlinkcolor" val="tx"/>
                    </a:ext>
                  </a:extLst>
                </a:hlinkClick>
              </a:rPr>
              <a:t>https://youtu.be/lTEadEftdnM</a:t>
            </a:r>
            <a:endParaRPr lang="en-GB" sz="2400" dirty="0">
              <a:solidFill>
                <a:srgbClr val="002060"/>
              </a:solidFill>
              <a:latin typeface="Century Gothic" panose="020B0502020202020204" pitchFamily="34" charset="0"/>
            </a:endParaRPr>
          </a:p>
          <a:p>
            <a:endParaRPr lang="en-GB" sz="2400" b="1" dirty="0">
              <a:solidFill>
                <a:srgbClr val="002060"/>
              </a:solidFill>
              <a:latin typeface="Century Gothic" panose="020B0502020202020204" pitchFamily="34" charset="0"/>
            </a:endParaRPr>
          </a:p>
          <a:p>
            <a:r>
              <a:rPr lang="en-GB" sz="2400" b="1" dirty="0">
                <a:solidFill>
                  <a:srgbClr val="002060"/>
                </a:solidFill>
                <a:latin typeface="Century Gothic" panose="020B0502020202020204" pitchFamily="34" charset="0"/>
              </a:rPr>
              <a:t>All Through History</a:t>
            </a:r>
            <a:endParaRPr lang="en-GB" sz="2400" dirty="0">
              <a:latin typeface="Century Gothic" panose="020B0502020202020204" pitchFamily="34" charset="0"/>
            </a:endParaRPr>
          </a:p>
          <a:p>
            <a:r>
              <a:rPr lang="en-GB" sz="2400" dirty="0">
                <a:solidFill>
                  <a:srgbClr val="002060"/>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https://www.youtube.com/watch?v=hQS2HHayr38</a:t>
            </a:r>
            <a:endParaRPr lang="en-GB" sz="2400" dirty="0">
              <a:solidFill>
                <a:srgbClr val="002060"/>
              </a:solidFill>
              <a:latin typeface="Century Gothic" panose="020B0502020202020204" pitchFamily="34" charset="0"/>
            </a:endParaRPr>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747492D-57BC-4B93-8D29-16446D5FD8C4}"/>
              </a:ext>
            </a:extLst>
          </p:cNvPr>
          <p:cNvPicPr>
            <a:picLocks noChangeAspect="1"/>
          </p:cNvPicPr>
          <p:nvPr/>
        </p:nvPicPr>
        <p:blipFill rotWithShape="1">
          <a:blip r:embed="rId2"/>
          <a:srcRect t="9298" b="9683"/>
          <a:stretch/>
        </p:blipFill>
        <p:spPr>
          <a:xfrm>
            <a:off x="446534" y="723899"/>
            <a:ext cx="7498616" cy="5676901"/>
          </a:xfrm>
          <a:prstGeom prst="rect">
            <a:avLst/>
          </a:prstGeom>
        </p:spPr>
      </p:pic>
      <p:sp>
        <p:nvSpPr>
          <p:cNvPr id="85" name="Rectangle 84">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296275" y="1419225"/>
            <a:ext cx="3081576" cy="2085869"/>
          </a:xfrm>
        </p:spPr>
        <p:txBody>
          <a:bodyPr>
            <a:normAutofit/>
          </a:bodyPr>
          <a:lstStyle/>
          <a:p>
            <a:r>
              <a:rPr lang="en-GB" b="1" dirty="0">
                <a:solidFill>
                  <a:srgbClr val="FFFFFF"/>
                </a:solidFill>
                <a:latin typeface="Century Gothic" panose="020B0502020202020204" pitchFamily="34" charset="0"/>
              </a:rPr>
              <a:t>SERVE</a:t>
            </a:r>
          </a:p>
        </p:txBody>
      </p:sp>
      <p:grpSp>
        <p:nvGrpSpPr>
          <p:cNvPr id="87" name="Group 86">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88" name="Rectangle 87">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9" name="Rectangle 88">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89">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 name="Rectangle 94">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7" name="Rectangle 96">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8" name="Rectangle 98">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9" name="Rectangle 100">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0" name="Rectangle 102">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3E4F400-64C3-4EF2-8542-19FDBED7214C}"/>
              </a:ext>
            </a:extLst>
          </p:cNvPr>
          <p:cNvPicPr>
            <a:picLocks noChangeAspect="1"/>
          </p:cNvPicPr>
          <p:nvPr/>
        </p:nvPicPr>
        <p:blipFill>
          <a:blip r:embed="rId2"/>
          <a:stretch>
            <a:fillRect/>
          </a:stretch>
        </p:blipFill>
        <p:spPr>
          <a:xfrm>
            <a:off x="384697" y="883971"/>
            <a:ext cx="7530313" cy="5346521"/>
          </a:xfrm>
          <a:prstGeom prst="rect">
            <a:avLst/>
          </a:prstGeom>
        </p:spPr>
      </p:pic>
      <p:sp>
        <p:nvSpPr>
          <p:cNvPr id="161" name="Rectangle 104">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296275" y="1419225"/>
            <a:ext cx="3081576" cy="2085869"/>
          </a:xfrm>
        </p:spPr>
        <p:txBody>
          <a:bodyPr vert="horz" lIns="91440" tIns="45720" rIns="91440" bIns="45720" rtlCol="0" anchor="b">
            <a:normAutofit/>
          </a:bodyPr>
          <a:lstStyle/>
          <a:p>
            <a:pPr>
              <a:lnSpc>
                <a:spcPct val="90000"/>
              </a:lnSpc>
            </a:pPr>
            <a:r>
              <a:rPr lang="en-US" sz="2000" dirty="0">
                <a:solidFill>
                  <a:srgbClr val="FFFFFF"/>
                </a:solidFill>
                <a:latin typeface="Century Gothic" panose="020B0502020202020204" pitchFamily="34" charset="0"/>
              </a:rPr>
              <a:t>Classroom Worship </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rPr>
              <a:t>Reflection Space</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rPr>
              <a:t>Matthew 25:31-40</a:t>
            </a:r>
            <a:br>
              <a:rPr lang="en-US" sz="2000" dirty="0">
                <a:solidFill>
                  <a:srgbClr val="FFFFFF"/>
                </a:solidFill>
                <a:latin typeface="Century Gothic" panose="020B0502020202020204" pitchFamily="34" charset="0"/>
              </a:rPr>
            </a:br>
            <a:endParaRPr lang="en-US" sz="2000"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 name="Rectangle 19">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pic>
        <p:nvPicPr>
          <p:cNvPr id="7" name="Picture 6">
            <a:extLst>
              <a:ext uri="{FF2B5EF4-FFF2-40B4-BE49-F238E27FC236}">
                <a16:creationId xmlns:a16="http://schemas.microsoft.com/office/drawing/2014/main" id="{881AC622-96E9-4CB9-8CAF-3097406261F5}"/>
              </a:ext>
            </a:extLst>
          </p:cNvPr>
          <p:cNvPicPr>
            <a:picLocks noChangeAspect="1"/>
          </p:cNvPicPr>
          <p:nvPr/>
        </p:nvPicPr>
        <p:blipFill>
          <a:blip r:embed="rId2"/>
          <a:stretch>
            <a:fillRect/>
          </a:stretch>
        </p:blipFill>
        <p:spPr>
          <a:xfrm>
            <a:off x="4240242" y="727705"/>
            <a:ext cx="7623116" cy="5402589"/>
          </a:xfrm>
          <a:prstGeom prst="rect">
            <a:avLst/>
          </a:prstGeom>
        </p:spPr>
      </p:pic>
      <p:sp>
        <p:nvSpPr>
          <p:cNvPr id="18" name="Title 2">
            <a:extLst>
              <a:ext uri="{FF2B5EF4-FFF2-40B4-BE49-F238E27FC236}">
                <a16:creationId xmlns:a16="http://schemas.microsoft.com/office/drawing/2014/main" id="{62F65B8F-8F8C-434C-A205-7AFCEACE80F9}"/>
              </a:ext>
            </a:extLst>
          </p:cNvPr>
          <p:cNvSpPr>
            <a:spLocks noGrp="1"/>
          </p:cNvSpPr>
          <p:nvPr>
            <p:ph type="title"/>
          </p:nvPr>
        </p:nvSpPr>
        <p:spPr>
          <a:xfrm>
            <a:off x="748347" y="1419330"/>
            <a:ext cx="3081576" cy="2085869"/>
          </a:xfrm>
        </p:spPr>
        <p:txBody>
          <a:bodyPr vert="horz" lIns="91440" tIns="45720" rIns="91440" bIns="45720" rtlCol="0" anchor="b">
            <a:normAutofit/>
          </a:bodyPr>
          <a:lstStyle/>
          <a:p>
            <a:pPr>
              <a:lnSpc>
                <a:spcPct val="90000"/>
              </a:lnSpc>
            </a:pPr>
            <a:r>
              <a:rPr lang="en-US" sz="2000" dirty="0">
                <a:solidFill>
                  <a:srgbClr val="FFFFFF"/>
                </a:solidFill>
                <a:latin typeface="Century Gothic" panose="020B0502020202020204" pitchFamily="34" charset="0"/>
              </a:rPr>
              <a:t>Classroom Worship </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rPr>
              <a:t>Reflection Space</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rPr>
              <a:t>MATTHEW 25:31- 40</a:t>
            </a:r>
            <a:br>
              <a:rPr lang="en-US" sz="2000" dirty="0">
                <a:solidFill>
                  <a:srgbClr val="FFFFFF"/>
                </a:solidFill>
                <a:latin typeface="Century Gothic" panose="020B0502020202020204" pitchFamily="34" charset="0"/>
              </a:rPr>
            </a:br>
            <a:endParaRPr lang="en-US" sz="2000"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2729127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770563" y="3025479"/>
            <a:ext cx="3442264" cy="3118716"/>
          </a:xfrm>
        </p:spPr>
        <p:txBody>
          <a:bodyPr anchor="ctr">
            <a:normAutofit/>
          </a:bodyPr>
          <a:lstStyle/>
          <a:p>
            <a:r>
              <a:rPr lang="en-GB" sz="2400" dirty="0">
                <a:solidFill>
                  <a:srgbClr val="FFFFFF"/>
                </a:solidFill>
                <a:latin typeface="Century Gothic" panose="020B0502020202020204" pitchFamily="34" charset="0"/>
              </a:rPr>
              <a:t>Classroom Worship </a:t>
            </a:r>
            <a:br>
              <a:rPr lang="en-GB" sz="2400" dirty="0">
                <a:solidFill>
                  <a:srgbClr val="FFFFFF"/>
                </a:solidFill>
                <a:latin typeface="Century Gothic" panose="020B0502020202020204" pitchFamily="34" charset="0"/>
              </a:rPr>
            </a:br>
            <a:br>
              <a:rPr lang="en-GB" sz="2400" dirty="0">
                <a:solidFill>
                  <a:srgbClr val="FFFFFF"/>
                </a:solidFill>
                <a:latin typeface="Century Gothic" panose="020B0502020202020204" pitchFamily="34" charset="0"/>
              </a:rPr>
            </a:br>
            <a:r>
              <a:rPr lang="en-GB" sz="2400" dirty="0">
                <a:solidFill>
                  <a:srgbClr val="FFFFFF"/>
                </a:solidFill>
                <a:latin typeface="Century Gothic" panose="020B0502020202020204" pitchFamily="34" charset="0"/>
              </a:rPr>
              <a:t>Reflection Space</a:t>
            </a:r>
            <a:br>
              <a:rPr lang="en-GB" sz="2400" dirty="0">
                <a:solidFill>
                  <a:srgbClr val="FFFFFF"/>
                </a:solidFill>
                <a:latin typeface="Century Gothic" panose="020B0502020202020204" pitchFamily="34" charset="0"/>
              </a:rPr>
            </a:br>
            <a:br>
              <a:rPr lang="en-GB" sz="2400" dirty="0">
                <a:solidFill>
                  <a:srgbClr val="FFFFFF"/>
                </a:solidFill>
                <a:latin typeface="Century Gothic" panose="020B0502020202020204" pitchFamily="34" charset="0"/>
              </a:rPr>
            </a:br>
            <a:r>
              <a:rPr lang="en-GB" sz="2400" dirty="0">
                <a:solidFill>
                  <a:srgbClr val="FFFFFF"/>
                </a:solidFill>
                <a:latin typeface="Century Gothic" panose="020B0502020202020204" pitchFamily="34" charset="0"/>
              </a:rPr>
              <a:t>Matthew 25:31-40</a:t>
            </a:r>
            <a:endParaRPr lang="en-GB" sz="2400" dirty="0">
              <a:solidFill>
                <a:srgbClr val="FFFFFF"/>
              </a:solidFill>
            </a:endParaRPr>
          </a:p>
        </p:txBody>
      </p:sp>
      <p:pic>
        <p:nvPicPr>
          <p:cNvPr id="4" name="Picture 3">
            <a:extLst>
              <a:ext uri="{FF2B5EF4-FFF2-40B4-BE49-F238E27FC236}">
                <a16:creationId xmlns:a16="http://schemas.microsoft.com/office/drawing/2014/main" id="{8BD2035F-1861-4D22-8CCA-D93B9AE9DD4F}"/>
              </a:ext>
            </a:extLst>
          </p:cNvPr>
          <p:cNvPicPr>
            <a:picLocks noChangeAspect="1"/>
          </p:cNvPicPr>
          <p:nvPr/>
        </p:nvPicPr>
        <p:blipFill>
          <a:blip r:embed="rId2"/>
          <a:stretch>
            <a:fillRect/>
          </a:stretch>
        </p:blipFill>
        <p:spPr>
          <a:xfrm>
            <a:off x="4402569" y="1692667"/>
            <a:ext cx="7649236" cy="3690991"/>
          </a:xfrm>
          <a:prstGeom prst="rect">
            <a:avLst/>
          </a:prstGeom>
        </p:spPr>
      </p:pic>
      <p:pic>
        <p:nvPicPr>
          <p:cNvPr id="8" name="Picture 7">
            <a:extLst>
              <a:ext uri="{FF2B5EF4-FFF2-40B4-BE49-F238E27FC236}">
                <a16:creationId xmlns:a16="http://schemas.microsoft.com/office/drawing/2014/main" id="{93B38F47-77C4-4901-957B-BC678866786B}"/>
              </a:ext>
            </a:extLst>
          </p:cNvPr>
          <p:cNvPicPr>
            <a:picLocks noChangeAspect="1"/>
          </p:cNvPicPr>
          <p:nvPr/>
        </p:nvPicPr>
        <p:blipFill>
          <a:blip r:embed="rId3"/>
          <a:stretch>
            <a:fillRect/>
          </a:stretch>
        </p:blipFill>
        <p:spPr>
          <a:xfrm>
            <a:off x="1035544" y="627685"/>
            <a:ext cx="3094667" cy="2193226"/>
          </a:xfrm>
          <a:prstGeom prst="rect">
            <a:avLst/>
          </a:prstGeom>
        </p:spPr>
      </p:pic>
    </p:spTree>
    <p:extLst>
      <p:ext uri="{BB962C8B-B14F-4D97-AF65-F5344CB8AC3E}">
        <p14:creationId xmlns:p14="http://schemas.microsoft.com/office/powerpoint/2010/main" val="227259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2" name="Picture 1">
            <a:extLst>
              <a:ext uri="{FF2B5EF4-FFF2-40B4-BE49-F238E27FC236}">
                <a16:creationId xmlns:a16="http://schemas.microsoft.com/office/drawing/2014/main" id="{E1B81D0F-EA71-4FDD-8327-BEC227F3DBE0}"/>
              </a:ext>
            </a:extLst>
          </p:cNvPr>
          <p:cNvPicPr>
            <a:picLocks noChangeAspect="1"/>
          </p:cNvPicPr>
          <p:nvPr/>
        </p:nvPicPr>
        <p:blipFill>
          <a:blip r:embed="rId4"/>
          <a:stretch>
            <a:fillRect/>
          </a:stretch>
        </p:blipFill>
        <p:spPr>
          <a:xfrm>
            <a:off x="1952090" y="611082"/>
            <a:ext cx="7800225" cy="5200150"/>
          </a:xfrm>
          <a:prstGeom prst="rect">
            <a:avLst/>
          </a:prstGeom>
        </p:spPr>
      </p:pic>
    </p:spTree>
    <p:extLst>
      <p:ext uri="{BB962C8B-B14F-4D97-AF65-F5344CB8AC3E}">
        <p14:creationId xmlns:p14="http://schemas.microsoft.com/office/powerpoint/2010/main" val="427217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1074597" y="370947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8" name="Picture 7">
            <a:extLst>
              <a:ext uri="{FF2B5EF4-FFF2-40B4-BE49-F238E27FC236}">
                <a16:creationId xmlns:a16="http://schemas.microsoft.com/office/drawing/2014/main" id="{D10430EC-6593-458B-BDDC-66CFFA1C904B}"/>
              </a:ext>
            </a:extLst>
          </p:cNvPr>
          <p:cNvPicPr>
            <a:picLocks noChangeAspect="1"/>
          </p:cNvPicPr>
          <p:nvPr/>
        </p:nvPicPr>
        <p:blipFill>
          <a:blip r:embed="rId3"/>
          <a:stretch>
            <a:fillRect/>
          </a:stretch>
        </p:blipFill>
        <p:spPr>
          <a:xfrm>
            <a:off x="1258509" y="643467"/>
            <a:ext cx="4310085" cy="28733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7" name="Rectangle 136">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9" name="Rectangle 138">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140">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Bible Passage (based on MATTHEW 25:31-40)</a:t>
            </a:r>
          </a:p>
        </p:txBody>
      </p:sp>
      <p:sp>
        <p:nvSpPr>
          <p:cNvPr id="143" name="Rectangle 142">
            <a:extLst>
              <a:ext uri="{FF2B5EF4-FFF2-40B4-BE49-F238E27FC236}">
                <a16:creationId xmlns:a16="http://schemas.microsoft.com/office/drawing/2014/main" id="{2E32075D-9299-4657-87D7-B9987B7FD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arable of the Sheep and the Goats">
            <a:extLst>
              <a:ext uri="{FF2B5EF4-FFF2-40B4-BE49-F238E27FC236}">
                <a16:creationId xmlns:a16="http://schemas.microsoft.com/office/drawing/2014/main" id="{43F43C71-11AC-4212-9F7D-E0E5B6F31B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53" r="13252" b="-1"/>
          <a:stretch/>
        </p:blipFill>
        <p:spPr bwMode="auto">
          <a:xfrm>
            <a:off x="657225" y="2361056"/>
            <a:ext cx="4962525" cy="364921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4B29929-A37F-45E6-8EF2-3C6DF7B50CCE}"/>
              </a:ext>
            </a:extLst>
          </p:cNvPr>
          <p:cNvSpPr txBox="1"/>
          <p:nvPr/>
        </p:nvSpPr>
        <p:spPr>
          <a:xfrm>
            <a:off x="5989833" y="2106202"/>
            <a:ext cx="5755633" cy="4417888"/>
          </a:xfrm>
          <a:prstGeom prst="rect">
            <a:avLst/>
          </a:prstGeom>
        </p:spPr>
        <p:txBody>
          <a:bodyPr vert="horz" lIns="91440" tIns="45720" rIns="91440" bIns="45720" rtlCol="0" anchor="ctr">
            <a:normAutofit fontScale="92500"/>
          </a:bodyPr>
          <a:lstStyle/>
          <a:p>
            <a:pPr>
              <a:spcBef>
                <a:spcPct val="20000"/>
              </a:spcBef>
              <a:spcAft>
                <a:spcPts val="600"/>
              </a:spcAft>
              <a:buClr>
                <a:schemeClr val="accent2"/>
              </a:buClr>
              <a:buSzPct val="92000"/>
            </a:pPr>
            <a:r>
              <a:rPr lang="en-US" sz="2000" b="1" i="0" baseline="30000" dirty="0">
                <a:effectLst/>
                <a:latin typeface="Century Gothic" panose="020B0502020202020204" pitchFamily="34" charset="0"/>
              </a:rPr>
              <a:t>31 </a:t>
            </a:r>
            <a:r>
              <a:rPr lang="en-US" sz="2000" b="0" i="0" dirty="0">
                <a:effectLst/>
                <a:latin typeface="Century Gothic" panose="020B0502020202020204" pitchFamily="34" charset="0"/>
              </a:rPr>
              <a:t>“The Son of Man will come again in his great glory. All his angels will come with him. He will be King and sit on his great throne. </a:t>
            </a:r>
          </a:p>
          <a:p>
            <a:pPr>
              <a:spcBef>
                <a:spcPct val="20000"/>
              </a:spcBef>
              <a:spcAft>
                <a:spcPts val="600"/>
              </a:spcAft>
              <a:buClr>
                <a:schemeClr val="accent2"/>
              </a:buClr>
              <a:buSzPct val="92000"/>
            </a:pPr>
            <a:r>
              <a:rPr lang="en-US" sz="2000" b="1" i="0" baseline="30000" dirty="0">
                <a:effectLst/>
                <a:latin typeface="Century Gothic" panose="020B0502020202020204" pitchFamily="34" charset="0"/>
              </a:rPr>
              <a:t>32 </a:t>
            </a:r>
            <a:r>
              <a:rPr lang="en-US" sz="2000" b="0" i="0" dirty="0">
                <a:effectLst/>
                <a:latin typeface="Century Gothic" panose="020B0502020202020204" pitchFamily="34" charset="0"/>
              </a:rPr>
              <a:t>All the people of the world will be gathered before him. Then he will separate them into two groups as a shepherd separates the sheep from the goats. </a:t>
            </a:r>
            <a:r>
              <a:rPr lang="en-US" sz="2000" b="1" i="0" baseline="30000" dirty="0">
                <a:effectLst/>
                <a:latin typeface="Century Gothic" panose="020B0502020202020204" pitchFamily="34" charset="0"/>
              </a:rPr>
              <a:t>33 </a:t>
            </a:r>
            <a:r>
              <a:rPr lang="en-US" sz="2000" b="0" i="0" dirty="0">
                <a:effectLst/>
                <a:latin typeface="Century Gothic" panose="020B0502020202020204" pitchFamily="34" charset="0"/>
              </a:rPr>
              <a:t>The Son of Man will put the sheep, the good people, on his right and the goats, the bad people, on his left.</a:t>
            </a:r>
          </a:p>
          <a:p>
            <a:pPr>
              <a:spcBef>
                <a:spcPct val="20000"/>
              </a:spcBef>
              <a:spcAft>
                <a:spcPts val="600"/>
              </a:spcAft>
              <a:buClr>
                <a:schemeClr val="accent2"/>
              </a:buClr>
              <a:buSzPct val="92000"/>
            </a:pPr>
            <a:r>
              <a:rPr lang="en-US" sz="2000" b="1" i="0" baseline="30000" dirty="0">
                <a:effectLst/>
                <a:latin typeface="Century Gothic" panose="020B0502020202020204" pitchFamily="34" charset="0"/>
              </a:rPr>
              <a:t>34 </a:t>
            </a:r>
            <a:r>
              <a:rPr lang="en-US" sz="2000" b="0" i="0" dirty="0">
                <a:effectLst/>
                <a:latin typeface="Century Gothic" panose="020B0502020202020204" pitchFamily="34" charset="0"/>
              </a:rPr>
              <a:t>“Then the King will say to the good people on his right, ‘Come. My Father has given you his blessing. Come and receive the kingdom God has prepared for you since the world was made. </a:t>
            </a:r>
          </a:p>
        </p:txBody>
      </p:sp>
    </p:spTree>
    <p:extLst>
      <p:ext uri="{BB962C8B-B14F-4D97-AF65-F5344CB8AC3E}">
        <p14:creationId xmlns:p14="http://schemas.microsoft.com/office/powerpoint/2010/main" val="3512624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Bible Passage (based on MATTHEW 25:31-40)</a:t>
            </a:r>
          </a:p>
        </p:txBody>
      </p:sp>
      <p:sp>
        <p:nvSpPr>
          <p:cNvPr id="6" name="TextBox 5">
            <a:extLst>
              <a:ext uri="{FF2B5EF4-FFF2-40B4-BE49-F238E27FC236}">
                <a16:creationId xmlns:a16="http://schemas.microsoft.com/office/drawing/2014/main" id="{A4B29929-A37F-45E6-8EF2-3C6DF7B50CCE}"/>
              </a:ext>
            </a:extLst>
          </p:cNvPr>
          <p:cNvSpPr txBox="1"/>
          <p:nvPr/>
        </p:nvSpPr>
        <p:spPr>
          <a:xfrm>
            <a:off x="581192" y="2180496"/>
            <a:ext cx="7225075" cy="4194904"/>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pPr>
            <a:r>
              <a:rPr lang="en-US" sz="2800" b="1" i="0" baseline="30000" dirty="0">
                <a:effectLst/>
                <a:latin typeface="Century Gothic" panose="020B0502020202020204" pitchFamily="34" charset="0"/>
              </a:rPr>
              <a:t>35 </a:t>
            </a:r>
            <a:r>
              <a:rPr lang="en-US" sz="2800" b="0" i="0" dirty="0">
                <a:effectLst/>
                <a:latin typeface="Century Gothic" panose="020B0502020202020204" pitchFamily="34" charset="0"/>
              </a:rPr>
              <a:t>I was hungry, and you gave me food. I was thirsty, and you gave me something to drink. I was alone and away from home, and you invited me into your house. </a:t>
            </a:r>
          </a:p>
          <a:p>
            <a:pPr>
              <a:spcBef>
                <a:spcPct val="20000"/>
              </a:spcBef>
              <a:spcAft>
                <a:spcPts val="600"/>
              </a:spcAft>
              <a:buClr>
                <a:schemeClr val="accent2"/>
              </a:buClr>
              <a:buSzPct val="92000"/>
            </a:pPr>
            <a:r>
              <a:rPr lang="en-US" sz="2800" b="1" i="0" baseline="30000" dirty="0">
                <a:effectLst/>
                <a:latin typeface="Century Gothic" panose="020B0502020202020204" pitchFamily="34" charset="0"/>
              </a:rPr>
              <a:t>36 </a:t>
            </a:r>
            <a:r>
              <a:rPr lang="en-US" sz="2800" b="0" i="0" dirty="0">
                <a:effectLst/>
                <a:latin typeface="Century Gothic" panose="020B0502020202020204" pitchFamily="34" charset="0"/>
              </a:rPr>
              <a:t>I was without clothes, and you gave me something to wear. I was sick, and you cared for me. I was in prison, and you visited me.’</a:t>
            </a:r>
          </a:p>
        </p:txBody>
      </p:sp>
      <p:pic>
        <p:nvPicPr>
          <p:cNvPr id="4" name="Picture 3">
            <a:extLst>
              <a:ext uri="{FF2B5EF4-FFF2-40B4-BE49-F238E27FC236}">
                <a16:creationId xmlns:a16="http://schemas.microsoft.com/office/drawing/2014/main" id="{254AC58C-09DF-4916-8914-D7AADF724A00}"/>
              </a:ext>
            </a:extLst>
          </p:cNvPr>
          <p:cNvPicPr>
            <a:picLocks noChangeAspect="1"/>
          </p:cNvPicPr>
          <p:nvPr/>
        </p:nvPicPr>
        <p:blipFill rotWithShape="1">
          <a:blip r:embed="rId2"/>
          <a:srcRect l="21376" r="20774" b="-1"/>
          <a:stretch/>
        </p:blipFill>
        <p:spPr>
          <a:xfrm>
            <a:off x="8051799" y="1871133"/>
            <a:ext cx="3683001" cy="4504267"/>
          </a:xfrm>
          <a:prstGeom prst="rect">
            <a:avLst/>
          </a:prstGeom>
        </p:spPr>
      </p:pic>
    </p:spTree>
    <p:extLst>
      <p:ext uri="{BB962C8B-B14F-4D97-AF65-F5344CB8AC3E}">
        <p14:creationId xmlns:p14="http://schemas.microsoft.com/office/powerpoint/2010/main" val="164811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Bible Passage (based on MATTHEW 25:31-40)</a:t>
            </a:r>
          </a:p>
        </p:txBody>
      </p:sp>
      <p:sp>
        <p:nvSpPr>
          <p:cNvPr id="6" name="TextBox 5">
            <a:extLst>
              <a:ext uri="{FF2B5EF4-FFF2-40B4-BE49-F238E27FC236}">
                <a16:creationId xmlns:a16="http://schemas.microsoft.com/office/drawing/2014/main" id="{A4B29929-A37F-45E6-8EF2-3C6DF7B50CCE}"/>
              </a:ext>
            </a:extLst>
          </p:cNvPr>
          <p:cNvSpPr txBox="1"/>
          <p:nvPr/>
        </p:nvSpPr>
        <p:spPr>
          <a:xfrm>
            <a:off x="440286" y="2023289"/>
            <a:ext cx="7225075" cy="4220304"/>
          </a:xfrm>
          <a:prstGeom prst="rect">
            <a:avLst/>
          </a:prstGeom>
        </p:spPr>
        <p:txBody>
          <a:bodyPr vert="horz" lIns="91440" tIns="45720" rIns="91440" bIns="45720" rtlCol="0" anchor="ctr">
            <a:normAutofit lnSpcReduction="10000"/>
          </a:bodyPr>
          <a:lstStyle/>
          <a:p>
            <a:pPr>
              <a:spcBef>
                <a:spcPct val="20000"/>
              </a:spcBef>
              <a:spcAft>
                <a:spcPts val="600"/>
              </a:spcAft>
              <a:buClr>
                <a:schemeClr val="accent2"/>
              </a:buClr>
              <a:buSzPct val="92000"/>
            </a:pPr>
            <a:r>
              <a:rPr lang="en-US" sz="2400" b="1" i="0" baseline="30000" dirty="0">
                <a:effectLst/>
                <a:latin typeface="Century Gothic" panose="020B0502020202020204" pitchFamily="34" charset="0"/>
              </a:rPr>
              <a:t>37 </a:t>
            </a:r>
            <a:r>
              <a:rPr lang="en-US" sz="2400" b="0" i="0" dirty="0">
                <a:effectLst/>
                <a:latin typeface="Century Gothic" panose="020B0502020202020204" pitchFamily="34" charset="0"/>
              </a:rPr>
              <a:t>“Then the good people will answer, ‘Lord, when did we see you hungry and give you food? When did we see you thirsty and give you something to drink? </a:t>
            </a:r>
            <a:r>
              <a:rPr lang="en-US" sz="2400" b="1" i="0" baseline="30000" dirty="0">
                <a:effectLst/>
                <a:latin typeface="Century Gothic" panose="020B0502020202020204" pitchFamily="34" charset="0"/>
              </a:rPr>
              <a:t>38 </a:t>
            </a:r>
            <a:r>
              <a:rPr lang="en-US" sz="2400" b="0" i="0" dirty="0">
                <a:effectLst/>
                <a:latin typeface="Century Gothic" panose="020B0502020202020204" pitchFamily="34" charset="0"/>
              </a:rPr>
              <a:t>When did we see you alone and away from home and invite you into our house? When did we see you without clothes and give you something to wear? </a:t>
            </a:r>
            <a:r>
              <a:rPr lang="en-US" sz="2400" b="1" i="0" baseline="30000" dirty="0">
                <a:effectLst/>
                <a:latin typeface="Century Gothic" panose="020B0502020202020204" pitchFamily="34" charset="0"/>
              </a:rPr>
              <a:t>39 </a:t>
            </a:r>
            <a:r>
              <a:rPr lang="en-US" sz="2400" b="0" i="0" dirty="0">
                <a:effectLst/>
                <a:latin typeface="Century Gothic" panose="020B0502020202020204" pitchFamily="34" charset="0"/>
              </a:rPr>
              <a:t>When did we see you sick or in prison and care for you?’</a:t>
            </a:r>
          </a:p>
          <a:p>
            <a:pPr>
              <a:spcBef>
                <a:spcPct val="20000"/>
              </a:spcBef>
              <a:spcAft>
                <a:spcPts val="600"/>
              </a:spcAft>
              <a:buClr>
                <a:schemeClr val="accent2"/>
              </a:buClr>
              <a:buSzPct val="92000"/>
            </a:pPr>
            <a:r>
              <a:rPr lang="en-US" sz="2400" b="1" i="0" baseline="30000" dirty="0">
                <a:effectLst/>
                <a:latin typeface="Century Gothic" panose="020B0502020202020204" pitchFamily="34" charset="0"/>
              </a:rPr>
              <a:t>40 </a:t>
            </a:r>
            <a:r>
              <a:rPr lang="en-US" sz="2400" b="0" i="0" dirty="0">
                <a:effectLst/>
                <a:latin typeface="Century Gothic" panose="020B0502020202020204" pitchFamily="34" charset="0"/>
              </a:rPr>
              <a:t>“Then the King will answer, ‘I tell you the truth. Anything you did for any of my people here, you also did for me.’</a:t>
            </a:r>
          </a:p>
        </p:txBody>
      </p:sp>
      <p:pic>
        <p:nvPicPr>
          <p:cNvPr id="4" name="Picture 3">
            <a:extLst>
              <a:ext uri="{FF2B5EF4-FFF2-40B4-BE49-F238E27FC236}">
                <a16:creationId xmlns:a16="http://schemas.microsoft.com/office/drawing/2014/main" id="{B12226A9-9E4F-4A5B-B27F-C9663047B4EA}"/>
              </a:ext>
            </a:extLst>
          </p:cNvPr>
          <p:cNvPicPr>
            <a:picLocks noChangeAspect="1"/>
          </p:cNvPicPr>
          <p:nvPr/>
        </p:nvPicPr>
        <p:blipFill rotWithShape="1">
          <a:blip r:embed="rId2"/>
          <a:srcRect t="1669" r="3" b="16393"/>
          <a:stretch/>
        </p:blipFill>
        <p:spPr>
          <a:xfrm>
            <a:off x="8051799" y="1871133"/>
            <a:ext cx="3683001" cy="4504267"/>
          </a:xfrm>
          <a:prstGeom prst="rect">
            <a:avLst/>
          </a:prstGeom>
        </p:spPr>
      </p:pic>
    </p:spTree>
    <p:extLst>
      <p:ext uri="{BB962C8B-B14F-4D97-AF65-F5344CB8AC3E}">
        <p14:creationId xmlns:p14="http://schemas.microsoft.com/office/powerpoint/2010/main" val="3929819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What can we learn from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first or through the prayer space or use the prayer below:</a:t>
            </a:r>
          </a:p>
          <a:p>
            <a:endParaRPr lang="en-GB" sz="2200" b="1" dirty="0">
              <a:latin typeface="Century Gothic" panose="020B0502020202020204" pitchFamily="34" charset="0"/>
              <a:cs typeface="Segoe UI" panose="020B0502040204020203" pitchFamily="34" charset="0"/>
            </a:endParaRPr>
          </a:p>
          <a:p>
            <a:pPr indent="357188"/>
            <a:r>
              <a:rPr lang="en-GB" sz="2200" b="1" dirty="0">
                <a:latin typeface="Century Gothic" panose="020B0502020202020204" pitchFamily="34" charset="0"/>
                <a:cs typeface="Segoe UI" panose="020B0502040204020203" pitchFamily="34" charset="0"/>
              </a:rPr>
              <a:t>Dear God,</a:t>
            </a:r>
          </a:p>
          <a:p>
            <a:pPr indent="357188"/>
            <a:r>
              <a:rPr lang="en-GB" sz="2200" b="1" dirty="0">
                <a:latin typeface="Century Gothic" panose="020B0502020202020204" pitchFamily="34" charset="0"/>
                <a:cs typeface="Segoe UI" panose="020B0502040204020203" pitchFamily="34" charset="0"/>
              </a:rPr>
              <a:t>Help us to see the need in our world.</a:t>
            </a:r>
          </a:p>
          <a:p>
            <a:pPr indent="357188"/>
            <a:r>
              <a:rPr lang="en-GB" sz="2200" b="1" dirty="0">
                <a:latin typeface="Century Gothic" panose="020B0502020202020204" pitchFamily="34" charset="0"/>
                <a:cs typeface="Segoe UI" panose="020B0502040204020203" pitchFamily="34" charset="0"/>
              </a:rPr>
              <a:t>Help us to show compassion and love to others.</a:t>
            </a:r>
          </a:p>
          <a:p>
            <a:pPr indent="357188"/>
            <a:r>
              <a:rPr lang="en-GB" sz="2200" b="1" dirty="0">
                <a:latin typeface="Century Gothic" panose="020B0502020202020204" pitchFamily="34" charset="0"/>
                <a:cs typeface="Segoe UI" panose="020B0502040204020203" pitchFamily="34" charset="0"/>
              </a:rPr>
              <a:t>Help us to put others’ needs before our own.</a:t>
            </a:r>
          </a:p>
          <a:p>
            <a:pPr indent="357188"/>
            <a:r>
              <a:rPr lang="en-GB" sz="2200" b="1" dirty="0">
                <a:latin typeface="Century Gothic" panose="020B0502020202020204" pitchFamily="34" charset="0"/>
                <a:cs typeface="Segoe UI" panose="020B0502040204020203" pitchFamily="34" charset="0"/>
              </a:rPr>
              <a:t>Help us to be stirred into action.</a:t>
            </a:r>
          </a:p>
          <a:p>
            <a:pPr indent="536575"/>
            <a:r>
              <a:rPr lang="en-GB" sz="22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Engage…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r>
              <a:rPr lang="en-GB" sz="1800" b="1" dirty="0">
                <a:latin typeface="Century Gothic" panose="020B0502020202020204" pitchFamily="34" charset="0"/>
                <a:cs typeface="Segoe UI" panose="020B0502040204020203" pitchFamily="34" charset="0"/>
              </a:rPr>
              <a:t>MATTHEW 25:31-40</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3" name="Online Media 2" title="Life Vest Inside - Kindness Boomerang - &quot;One Day&quot;">
            <a:hlinkClick r:id="" action="ppaction://media"/>
            <a:extLst>
              <a:ext uri="{FF2B5EF4-FFF2-40B4-BE49-F238E27FC236}">
                <a16:creationId xmlns:a16="http://schemas.microsoft.com/office/drawing/2014/main" id="{3A7606DC-6B06-42C8-991C-D79755D7AA56}"/>
              </a:ext>
            </a:extLst>
          </p:cNvPr>
          <p:cNvPicPr>
            <a:picLocks noRot="1" noChangeAspect="1"/>
          </p:cNvPicPr>
          <p:nvPr>
            <a:videoFile r:link="rId1"/>
          </p:nvPr>
        </p:nvPicPr>
        <p:blipFill>
          <a:blip r:embed="rId4"/>
          <a:stretch>
            <a:fillRect/>
          </a:stretch>
        </p:blipFill>
        <p:spPr>
          <a:xfrm>
            <a:off x="2336413" y="2187112"/>
            <a:ext cx="7198006" cy="4048878"/>
          </a:xfrm>
          <a:prstGeom prst="roundRect">
            <a:avLst/>
          </a:prstGeom>
        </p:spPr>
      </p:pic>
    </p:spTree>
    <p:extLst>
      <p:ext uri="{BB962C8B-B14F-4D97-AF65-F5344CB8AC3E}">
        <p14:creationId xmlns:p14="http://schemas.microsoft.com/office/powerpoint/2010/main" val="290555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r>
              <a:rPr lang="en-GB" sz="1800" b="1" dirty="0">
                <a:latin typeface="Century Gothic" panose="020B0502020202020204" pitchFamily="34" charset="0"/>
                <a:cs typeface="Segoe UI" panose="020B0502040204020203" pitchFamily="34" charset="0"/>
              </a:rPr>
              <a:t>MATTHEW 25: 40</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05666"/>
            <a:ext cx="10620375" cy="474016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sz="4400" b="0" i="0" dirty="0">
                <a:solidFill>
                  <a:schemeClr val="tx1"/>
                </a:solidFill>
                <a:effectLst/>
                <a:latin typeface="Century Gothic" panose="020B0502020202020204" pitchFamily="34" charset="0"/>
              </a:rPr>
              <a:t>“Then the King will answer, ‘I tell you the truth. Anything you did for any of my people here, you also did for me.’</a:t>
            </a:r>
            <a:endParaRPr lang="en-GB" sz="8800" dirty="0">
              <a:solidFill>
                <a:schemeClr val="tx1"/>
              </a:solidFill>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1555447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3446408"/>
            <a:ext cx="9839325" cy="1446550"/>
          </a:xfrm>
          <a:prstGeom prst="rect">
            <a:avLst/>
          </a:prstGeom>
          <a:noFill/>
        </p:spPr>
        <p:txBody>
          <a:bodyPr wrap="square" rtlCol="0">
            <a:spAutoFit/>
          </a:bodyPr>
          <a:lstStyle/>
          <a:p>
            <a:pPr algn="ctr"/>
            <a:r>
              <a:rPr lang="en-GB" sz="4400" b="1" dirty="0">
                <a:latin typeface="Century Gothic" panose="020B0502020202020204" pitchFamily="34" charset="0"/>
              </a:rPr>
              <a:t>What did Jesus mean when he said this?</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How does the person being served feel?</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4101505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How does the person that is serving feel?</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2585570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122721"/>
            <a:ext cx="10620375"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sz="2000" b="1" dirty="0">
              <a:latin typeface="Century Gothic" panose="020B0502020202020204" pitchFamily="34" charset="0"/>
              <a:cs typeface="Segoe UI" panose="020B0502040204020203" pitchFamily="34" charset="0"/>
            </a:endParaRPr>
          </a:p>
          <a:p>
            <a:pPr algn="ct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9CA8C65D-7200-4364-83A9-56FEE2B0C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5" name="Rectangle 114">
            <a:extLst>
              <a:ext uri="{FF2B5EF4-FFF2-40B4-BE49-F238E27FC236}">
                <a16:creationId xmlns:a16="http://schemas.microsoft.com/office/drawing/2014/main" id="{FBE0910E-BCC6-4CD1-9484-9DF343B84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7" name="Rectangle 116">
            <a:extLst>
              <a:ext uri="{FF2B5EF4-FFF2-40B4-BE49-F238E27FC236}">
                <a16:creationId xmlns:a16="http://schemas.microsoft.com/office/drawing/2014/main" id="{04D0C3A9-2770-4D11-B0E3-39390FEB3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118">
            <a:extLst>
              <a:ext uri="{FF2B5EF4-FFF2-40B4-BE49-F238E27FC236}">
                <a16:creationId xmlns:a16="http://schemas.microsoft.com/office/drawing/2014/main" id="{0CC8D560-7D8D-4328-BF6D-992C83ECB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21" name="Rectangle 120">
            <a:extLst>
              <a:ext uri="{FF2B5EF4-FFF2-40B4-BE49-F238E27FC236}">
                <a16:creationId xmlns:a16="http://schemas.microsoft.com/office/drawing/2014/main" id="{4CFB7F65-9106-4CAB-B5F1-B6B1476E7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5459786-2258-496F-90E2-B8A84907F693}"/>
              </a:ext>
            </a:extLst>
          </p:cNvPr>
          <p:cNvPicPr>
            <a:picLocks noChangeAspect="1"/>
          </p:cNvPicPr>
          <p:nvPr/>
        </p:nvPicPr>
        <p:blipFill rotWithShape="1">
          <a:blip r:embed="rId3"/>
          <a:srcRect l="12202" r="12202"/>
          <a:stretch/>
        </p:blipFill>
        <p:spPr>
          <a:xfrm>
            <a:off x="4226304" y="625854"/>
            <a:ext cx="3703322" cy="3465902"/>
          </a:xfrm>
          <a:prstGeom prst="rect">
            <a:avLst/>
          </a:prstGeom>
        </p:spPr>
      </p:pic>
      <p:grpSp>
        <p:nvGrpSpPr>
          <p:cNvPr id="123" name="Group 122">
            <a:extLst>
              <a:ext uri="{FF2B5EF4-FFF2-40B4-BE49-F238E27FC236}">
                <a16:creationId xmlns:a16="http://schemas.microsoft.com/office/drawing/2014/main" id="{DA46084B-0DB4-4217-8429-5BB07C7130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124" name="Rectangle 123">
              <a:extLst>
                <a:ext uri="{FF2B5EF4-FFF2-40B4-BE49-F238E27FC236}">
                  <a16:creationId xmlns:a16="http://schemas.microsoft.com/office/drawing/2014/main" id="{1C96A87B-A6AF-49F9-A35C-DBCD32934F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5" name="Rectangle 124">
              <a:extLst>
                <a:ext uri="{FF2B5EF4-FFF2-40B4-BE49-F238E27FC236}">
                  <a16:creationId xmlns:a16="http://schemas.microsoft.com/office/drawing/2014/main" id="{E0996FEB-A7FD-41B5-AC7B-E2ED8B7623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7F9DE51B-4C99-46DA-BAA8-AFBACAA90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2F3AC5DB-7693-457F-ACCC-7E0B50B98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1" y="4334837"/>
            <a:ext cx="10993549" cy="1140874"/>
          </a:xfrm>
        </p:spPr>
        <p:txBody>
          <a:bodyPr vert="horz" lIns="91440" tIns="45720" rIns="91440" bIns="45720" rtlCol="0" anchor="b">
            <a:normAutofit/>
          </a:bodyPr>
          <a:lstStyle/>
          <a:p>
            <a:r>
              <a:rPr lang="en-US" sz="3600">
                <a:solidFill>
                  <a:srgbClr val="FFFFFF"/>
                </a:solidFill>
              </a:rPr>
              <a:t>Prompted to action - challenge</a:t>
            </a:r>
          </a:p>
        </p:txBody>
      </p:sp>
      <p:pic>
        <p:nvPicPr>
          <p:cNvPr id="3" name="Picture 2">
            <a:extLst>
              <a:ext uri="{FF2B5EF4-FFF2-40B4-BE49-F238E27FC236}">
                <a16:creationId xmlns:a16="http://schemas.microsoft.com/office/drawing/2014/main" id="{75BB0996-C11E-4E1A-8B3B-87A64997AEF5}"/>
              </a:ext>
            </a:extLst>
          </p:cNvPr>
          <p:cNvPicPr>
            <a:picLocks noChangeAspect="1"/>
          </p:cNvPicPr>
          <p:nvPr/>
        </p:nvPicPr>
        <p:blipFill rotWithShape="1">
          <a:blip r:embed="rId4"/>
          <a:srcRect t="11287" r="-3" b="26007"/>
          <a:stretch/>
        </p:blipFill>
        <p:spPr>
          <a:xfrm>
            <a:off x="451778" y="601064"/>
            <a:ext cx="3703320" cy="3465902"/>
          </a:xfrm>
          <a:prstGeom prst="rect">
            <a:avLst/>
          </a:prstGeom>
        </p:spPr>
      </p:pic>
      <p:pic>
        <p:nvPicPr>
          <p:cNvPr id="5" name="Picture 4">
            <a:extLst>
              <a:ext uri="{FF2B5EF4-FFF2-40B4-BE49-F238E27FC236}">
                <a16:creationId xmlns:a16="http://schemas.microsoft.com/office/drawing/2014/main" id="{272CED9F-4809-40E6-9383-3AD63D3F4C25}"/>
              </a:ext>
            </a:extLst>
          </p:cNvPr>
          <p:cNvPicPr>
            <a:picLocks noChangeAspect="1"/>
          </p:cNvPicPr>
          <p:nvPr/>
        </p:nvPicPr>
        <p:blipFill rotWithShape="1">
          <a:blip r:embed="rId5"/>
          <a:srcRect r="20400" b="3"/>
          <a:stretch/>
        </p:blipFill>
        <p:spPr>
          <a:xfrm>
            <a:off x="8037125" y="641074"/>
            <a:ext cx="3703322" cy="3465930"/>
          </a:xfrm>
          <a:prstGeom prst="rect">
            <a:avLst/>
          </a:prstGeom>
        </p:spPr>
      </p:pic>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6"/>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258707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10" name="Rectangle 109">
            <a:extLst>
              <a:ext uri="{FF2B5EF4-FFF2-40B4-BE49-F238E27FC236}">
                <a16:creationId xmlns:a16="http://schemas.microsoft.com/office/drawing/2014/main" id="{9052E949-8C4B-400D-86F5-BC17BB392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2" name="Rectangle 111">
            <a:extLst>
              <a:ext uri="{FF2B5EF4-FFF2-40B4-BE49-F238E27FC236}">
                <a16:creationId xmlns:a16="http://schemas.microsoft.com/office/drawing/2014/main" id="{C5F32A9A-DB0A-486D-AB9B-38C96D782C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4" name="Rectangle 113">
            <a:extLst>
              <a:ext uri="{FF2B5EF4-FFF2-40B4-BE49-F238E27FC236}">
                <a16:creationId xmlns:a16="http://schemas.microsoft.com/office/drawing/2014/main" id="{3DC37282-6825-4315-97BC-FBF347BC0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6" name="Rectangle 115">
            <a:extLst>
              <a:ext uri="{FF2B5EF4-FFF2-40B4-BE49-F238E27FC236}">
                <a16:creationId xmlns:a16="http://schemas.microsoft.com/office/drawing/2014/main" id="{F153A912-83A9-46BB-A233-6A4703520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18" name="Rectangle 117">
            <a:extLst>
              <a:ext uri="{FF2B5EF4-FFF2-40B4-BE49-F238E27FC236}">
                <a16:creationId xmlns:a16="http://schemas.microsoft.com/office/drawing/2014/main" id="{7BB84176-588C-42EC-B359-A76802AF1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1F71763A-051A-44FE-AA97-53842C033A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257" y="638175"/>
            <a:ext cx="3696153" cy="57523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713292" y="1419225"/>
            <a:ext cx="3081576" cy="2085869"/>
          </a:xfrm>
        </p:spPr>
        <p:txBody>
          <a:bodyPr vert="horz" lIns="91440" tIns="45720" rIns="91440" bIns="45720" rtlCol="0" anchor="b">
            <a:normAutofit/>
          </a:bodyPr>
          <a:lstStyle/>
          <a:p>
            <a:pPr>
              <a:lnSpc>
                <a:spcPct val="90000"/>
              </a:lnSpc>
            </a:pPr>
            <a:r>
              <a:rPr lang="en-US" sz="3600" dirty="0">
                <a:solidFill>
                  <a:srgbClr val="FFFFFF"/>
                </a:solidFill>
              </a:rPr>
              <a:t>Prompted to action – </a:t>
            </a:r>
            <a:br>
              <a:rPr lang="en-US" sz="3600" dirty="0">
                <a:solidFill>
                  <a:srgbClr val="FFFFFF"/>
                </a:solidFill>
              </a:rPr>
            </a:br>
            <a:r>
              <a:rPr lang="en-US" sz="3600" dirty="0">
                <a:solidFill>
                  <a:srgbClr val="FFFFFF"/>
                </a:solidFill>
              </a:rPr>
              <a:t>Mother Teresa</a:t>
            </a:r>
          </a:p>
        </p:txBody>
      </p:sp>
      <p:sp>
        <p:nvSpPr>
          <p:cNvPr id="134" name="Rectangle 121">
            <a:extLst>
              <a:ext uri="{FF2B5EF4-FFF2-40B4-BE49-F238E27FC236}">
                <a16:creationId xmlns:a16="http://schemas.microsoft.com/office/drawing/2014/main" id="{A708D103-8672-4EB5-A491-552A7D9D4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3641" y="638174"/>
            <a:ext cx="3680469" cy="2828423"/>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1FF9DAB-FAEF-438E-AB63-0FCA60203548}"/>
              </a:ext>
            </a:extLst>
          </p:cNvPr>
          <p:cNvPicPr>
            <a:picLocks noChangeAspect="1"/>
          </p:cNvPicPr>
          <p:nvPr/>
        </p:nvPicPr>
        <p:blipFill>
          <a:blip r:embed="rId3"/>
          <a:stretch>
            <a:fillRect/>
          </a:stretch>
        </p:blipFill>
        <p:spPr>
          <a:xfrm>
            <a:off x="4642382" y="971404"/>
            <a:ext cx="2872167" cy="2132584"/>
          </a:xfrm>
          <a:prstGeom prst="rect">
            <a:avLst/>
          </a:prstGeom>
        </p:spPr>
      </p:pic>
      <p:sp>
        <p:nvSpPr>
          <p:cNvPr id="135" name="Rectangle 123">
            <a:extLst>
              <a:ext uri="{FF2B5EF4-FFF2-40B4-BE49-F238E27FC236}">
                <a16:creationId xmlns:a16="http://schemas.microsoft.com/office/drawing/2014/main" id="{11921AC5-F2E7-4775-A4AD-50FFA6F5E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9024" y="3568647"/>
            <a:ext cx="3680469" cy="2828423"/>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D89D594-5BB9-40E2-B4F1-6EFEB1B1CAEA}"/>
              </a:ext>
            </a:extLst>
          </p:cNvPr>
          <p:cNvPicPr>
            <a:picLocks noChangeAspect="1"/>
          </p:cNvPicPr>
          <p:nvPr/>
        </p:nvPicPr>
        <p:blipFill>
          <a:blip r:embed="rId4"/>
          <a:stretch>
            <a:fillRect/>
          </a:stretch>
        </p:blipFill>
        <p:spPr>
          <a:xfrm>
            <a:off x="4560992" y="4035743"/>
            <a:ext cx="3033384" cy="1880698"/>
          </a:xfrm>
          <a:prstGeom prst="rect">
            <a:avLst/>
          </a:prstGeom>
        </p:spPr>
      </p:pic>
      <p:sp>
        <p:nvSpPr>
          <p:cNvPr id="136" name="Rectangle 125">
            <a:extLst>
              <a:ext uri="{FF2B5EF4-FFF2-40B4-BE49-F238E27FC236}">
                <a16:creationId xmlns:a16="http://schemas.microsoft.com/office/drawing/2014/main" id="{E534FDBA-3A96-48D7-BCD9-6F9A16FA1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38509" y="641101"/>
            <a:ext cx="3695019" cy="5749463"/>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6A019D2-AA60-462F-9EA7-6C0EF76DD9BE}"/>
              </a:ext>
            </a:extLst>
          </p:cNvPr>
          <p:cNvPicPr>
            <a:picLocks noChangeAspect="1"/>
          </p:cNvPicPr>
          <p:nvPr/>
        </p:nvPicPr>
        <p:blipFill>
          <a:blip r:embed="rId5"/>
          <a:stretch>
            <a:fillRect/>
          </a:stretch>
        </p:blipFill>
        <p:spPr>
          <a:xfrm>
            <a:off x="8369988" y="2038314"/>
            <a:ext cx="3032061" cy="2965275"/>
          </a:xfrm>
          <a:prstGeom prst="rect">
            <a:avLst/>
          </a:prstGeom>
        </p:spPr>
      </p:pic>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6"/>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3633347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9" name="Rectangle 128">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1" name="Rectangle 130">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Prompted to action – </a:t>
            </a:r>
            <a:br>
              <a:rPr lang="en-US"/>
            </a:br>
            <a:r>
              <a:rPr lang="en-US"/>
              <a:t>Mother Teresa</a:t>
            </a:r>
          </a:p>
        </p:txBody>
      </p:sp>
      <p:sp>
        <p:nvSpPr>
          <p:cNvPr id="133" name="Rectangle 132">
            <a:extLst>
              <a:ext uri="{FF2B5EF4-FFF2-40B4-BE49-F238E27FC236}">
                <a16:creationId xmlns:a16="http://schemas.microsoft.com/office/drawing/2014/main" id="{3FE9758B-E361-4084-8D9F-729FA6C4A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BBF734C-4BB4-4F5F-9121-31ED7DDD479F}"/>
              </a:ext>
            </a:extLst>
          </p:cNvPr>
          <p:cNvSpPr txBox="1"/>
          <p:nvPr/>
        </p:nvSpPr>
        <p:spPr>
          <a:xfrm>
            <a:off x="6335805" y="2180496"/>
            <a:ext cx="5275001" cy="4045683"/>
          </a:xfrm>
          <a:prstGeom prst="rect">
            <a:avLst/>
          </a:prstGeom>
        </p:spPr>
        <p:txBody>
          <a:bodyPr vert="horz" lIns="91440" tIns="45720" rIns="91440" bIns="45720" rtlCol="0" anchor="ctr">
            <a:normAutofit lnSpcReduction="10000"/>
          </a:bodyPr>
          <a:lstStyle/>
          <a:p>
            <a:pPr>
              <a:spcBef>
                <a:spcPct val="20000"/>
              </a:spcBef>
              <a:spcAft>
                <a:spcPts val="600"/>
              </a:spcAft>
              <a:buClr>
                <a:schemeClr val="accent2"/>
              </a:buClr>
              <a:buSzPct val="92000"/>
            </a:pPr>
            <a:r>
              <a:rPr lang="en-US" sz="2400" dirty="0">
                <a:effectLst/>
                <a:latin typeface="Century Gothic" panose="020B0502020202020204" pitchFamily="34" charset="0"/>
              </a:rPr>
              <a:t>“At the end of life we will not be judged by how many diplomas we have received, how much money we have made, how many great things we have done. </a:t>
            </a:r>
          </a:p>
          <a:p>
            <a:pPr>
              <a:spcBef>
                <a:spcPct val="20000"/>
              </a:spcBef>
              <a:spcAft>
                <a:spcPts val="600"/>
              </a:spcAft>
              <a:buClr>
                <a:schemeClr val="accent2"/>
              </a:buClr>
              <a:buSzPct val="92000"/>
            </a:pPr>
            <a:r>
              <a:rPr lang="en-US" sz="2400" dirty="0">
                <a:effectLst/>
                <a:latin typeface="Century Gothic" panose="020B0502020202020204" pitchFamily="34" charset="0"/>
              </a:rPr>
              <a:t>We will be judged by “I was hungry, and you gave me something to eat, I was naked and you clothed me. I was homeless, and you took me in.”</a:t>
            </a:r>
          </a:p>
          <a:p>
            <a:pPr>
              <a:spcBef>
                <a:spcPct val="20000"/>
              </a:spcBef>
              <a:spcAft>
                <a:spcPts val="600"/>
              </a:spcAft>
              <a:buClr>
                <a:schemeClr val="accent2"/>
              </a:buClr>
              <a:buSzPct val="92000"/>
            </a:pPr>
            <a:r>
              <a:rPr lang="en-US" sz="2400" dirty="0">
                <a:latin typeface="Century Gothic" panose="020B0502020202020204" pitchFamily="34" charset="0"/>
              </a:rPr>
              <a:t>Mother Teresa</a:t>
            </a:r>
            <a:endParaRPr lang="en-US" sz="2400" dirty="0">
              <a:effectLst/>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32" name="Picture 31">
            <a:extLst>
              <a:ext uri="{FF2B5EF4-FFF2-40B4-BE49-F238E27FC236}">
                <a16:creationId xmlns:a16="http://schemas.microsoft.com/office/drawing/2014/main" id="{017C499D-AEC9-409E-B0AB-A6573C323F5B}"/>
              </a:ext>
            </a:extLst>
          </p:cNvPr>
          <p:cNvPicPr>
            <a:picLocks noChangeAspect="1"/>
          </p:cNvPicPr>
          <p:nvPr/>
        </p:nvPicPr>
        <p:blipFill>
          <a:blip r:embed="rId4"/>
          <a:stretch>
            <a:fillRect/>
          </a:stretch>
        </p:blipFill>
        <p:spPr>
          <a:xfrm>
            <a:off x="532103" y="2989780"/>
            <a:ext cx="5195632" cy="2506893"/>
          </a:xfrm>
          <a:prstGeom prst="rect">
            <a:avLst/>
          </a:prstGeom>
        </p:spPr>
      </p:pic>
    </p:spTree>
    <p:extLst>
      <p:ext uri="{BB962C8B-B14F-4D97-AF65-F5344CB8AC3E}">
        <p14:creationId xmlns:p14="http://schemas.microsoft.com/office/powerpoint/2010/main" val="27545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How could you serve in your school and community?</a:t>
            </a: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spTree>
    <p:extLst>
      <p:ext uri="{BB962C8B-B14F-4D97-AF65-F5344CB8AC3E}">
        <p14:creationId xmlns:p14="http://schemas.microsoft.com/office/powerpoint/2010/main" val="1461346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Can you learn more about Mother Teresa and her life of service?</a:t>
            </a: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spTree>
    <p:extLst>
      <p:ext uri="{BB962C8B-B14F-4D97-AF65-F5344CB8AC3E}">
        <p14:creationId xmlns:p14="http://schemas.microsoft.com/office/powerpoint/2010/main" val="4142411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400" dirty="0">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prayer below.</a:t>
            </a:r>
          </a:p>
          <a:p>
            <a:r>
              <a:rPr lang="en-GB" sz="2400" dirty="0">
                <a:latin typeface="Century Gothic" panose="020B0502020202020204" pitchFamily="34" charset="0"/>
                <a:cs typeface="Segoe UI" panose="020B0502040204020203" pitchFamily="34" charset="0"/>
              </a:rPr>
              <a:t>	</a:t>
            </a:r>
            <a:r>
              <a:rPr lang="en-GB" sz="2400" b="1" dirty="0">
                <a:latin typeface="Century Gothic" panose="020B0502020202020204" pitchFamily="34" charset="0"/>
                <a:cs typeface="Segoe UI" panose="020B0502040204020203" pitchFamily="34" charset="0"/>
              </a:rPr>
              <a:t>Dear God,</a:t>
            </a:r>
          </a:p>
          <a:p>
            <a:r>
              <a:rPr lang="en-GB" sz="2400" b="1" dirty="0">
                <a:latin typeface="Century Gothic" panose="020B0502020202020204" pitchFamily="34" charset="0"/>
                <a:cs typeface="Segoe UI" panose="020B0502040204020203" pitchFamily="34" charset="0"/>
              </a:rPr>
              <a:t>	Please show me how to spend this day,</a:t>
            </a:r>
          </a:p>
          <a:p>
            <a:r>
              <a:rPr lang="en-GB" sz="2400" b="1" dirty="0">
                <a:latin typeface="Century Gothic" panose="020B0502020202020204" pitchFamily="34" charset="0"/>
                <a:cs typeface="Segoe UI" panose="020B0502040204020203" pitchFamily="34" charset="0"/>
              </a:rPr>
              <a:t>	Sharing your LOVE in every way.</a:t>
            </a:r>
          </a:p>
          <a:p>
            <a:r>
              <a:rPr lang="en-GB" sz="2400" b="1" dirty="0">
                <a:latin typeface="Century Gothic" panose="020B0502020202020204" pitchFamily="34" charset="0"/>
                <a:cs typeface="Segoe UI" panose="020B0502040204020203" pitchFamily="34" charset="0"/>
              </a:rPr>
              <a:t>	Help me be kind to everyone,</a:t>
            </a:r>
          </a:p>
          <a:p>
            <a:r>
              <a:rPr lang="en-GB" sz="2400" b="1" dirty="0">
                <a:latin typeface="Century Gothic" panose="020B0502020202020204" pitchFamily="34" charset="0"/>
                <a:cs typeface="Segoe UI" panose="020B0502040204020203" pitchFamily="34" charset="0"/>
              </a:rPr>
              <a:t>	To play and to laugh and have lots of fun.</a:t>
            </a:r>
          </a:p>
          <a:p>
            <a:r>
              <a:rPr lang="en-GB" sz="2400" b="1" dirty="0">
                <a:latin typeface="Century Gothic" panose="020B0502020202020204" pitchFamily="34" charset="0"/>
                <a:cs typeface="Segoe UI" panose="020B0502040204020203" pitchFamily="34" charset="0"/>
              </a:rPr>
              <a:t>	Shining your light and giving your grace, </a:t>
            </a:r>
          </a:p>
          <a:p>
            <a:r>
              <a:rPr lang="en-GB" sz="2400" b="1" dirty="0">
                <a:latin typeface="Century Gothic" panose="020B0502020202020204" pitchFamily="34" charset="0"/>
                <a:cs typeface="Segoe UI" panose="020B0502040204020203" pitchFamily="34" charset="0"/>
              </a:rPr>
              <a:t>	Sharing your joy with a smile on my face!</a:t>
            </a:r>
          </a:p>
          <a:p>
            <a:r>
              <a:rPr lang="en-GB" sz="2400" b="1" dirty="0">
                <a:latin typeface="Century Gothic" panose="020B0502020202020204" pitchFamily="34" charset="0"/>
                <a:cs typeface="Segoe UI" panose="020B0502040204020203" pitchFamily="34" charset="0"/>
              </a:rPr>
              <a:t>	Amen</a:t>
            </a:r>
          </a:p>
          <a:p>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931166" y="2315051"/>
            <a:ext cx="2716911" cy="2522028"/>
          </a:xfrm>
          <a:prstGeom prst="rect">
            <a:avLst/>
          </a:prstGeom>
        </p:spPr>
      </p:pic>
      <p:sp>
        <p:nvSpPr>
          <p:cNvPr id="8" name="TextBox 7">
            <a:extLst>
              <a:ext uri="{FF2B5EF4-FFF2-40B4-BE49-F238E27FC236}">
                <a16:creationId xmlns:a16="http://schemas.microsoft.com/office/drawing/2014/main" id="{2EB361A8-0D11-425F-B108-C9C45B3CDD7E}"/>
              </a:ext>
            </a:extLst>
          </p:cNvPr>
          <p:cNvSpPr txBox="1"/>
          <p:nvPr/>
        </p:nvSpPr>
        <p:spPr>
          <a:xfrm>
            <a:off x="4525145" y="3634502"/>
            <a:ext cx="7184255" cy="2585323"/>
          </a:xfrm>
          <a:prstGeom prst="rect">
            <a:avLst/>
          </a:prstGeom>
          <a:noFill/>
        </p:spPr>
        <p:txBody>
          <a:bodyPr wrap="square" rtlCol="0">
            <a:spAutoFit/>
          </a:bodyPr>
          <a:lstStyle/>
          <a:p>
            <a:r>
              <a:rPr lang="en-GB" sz="1800" b="0" i="0" dirty="0">
                <a:solidFill>
                  <a:schemeClr val="bg1"/>
                </a:solidFill>
                <a:effectLst/>
                <a:latin typeface="Century Gothic" panose="020B0502020202020204" pitchFamily="34" charset="0"/>
              </a:rPr>
              <a:t>Prayer in action is love, and love in action is service. Try to give unconditionally whatever a person needs in the moment. The point is to do something, however small and show you care through your actions by giving your time … We are all God’s children so it is important to share His gifts. Do not worry about why problems exist in the world – just respond to people’s needs … We feel what we are doing is just a drop in the ocean, but that ocean would be less without that drop.’</a:t>
            </a:r>
            <a:br>
              <a:rPr lang="en-GB" sz="1800" b="0" i="0" dirty="0">
                <a:solidFill>
                  <a:schemeClr val="bg1"/>
                </a:solidFill>
                <a:effectLst/>
                <a:latin typeface="Century Gothic" panose="020B0502020202020204" pitchFamily="34" charset="0"/>
              </a:rPr>
            </a:br>
            <a:r>
              <a:rPr lang="en-GB" sz="1800" b="0" i="0" dirty="0">
                <a:solidFill>
                  <a:schemeClr val="bg1"/>
                </a:solidFill>
                <a:effectLst/>
                <a:latin typeface="Century Gothic" panose="020B0502020202020204" pitchFamily="34" charset="0"/>
              </a:rPr>
              <a:t>(Mother Teresa)</a:t>
            </a:r>
            <a:endParaRPr lang="en-GB" dirty="0">
              <a:solidFill>
                <a:schemeClr val="bg1"/>
              </a:solidFill>
            </a:endParaRPr>
          </a:p>
        </p:txBody>
      </p:sp>
      <p:sp>
        <p:nvSpPr>
          <p:cNvPr id="19" name="TextBox 18">
            <a:extLst>
              <a:ext uri="{FF2B5EF4-FFF2-40B4-BE49-F238E27FC236}">
                <a16:creationId xmlns:a16="http://schemas.microsoft.com/office/drawing/2014/main" id="{2A718341-FF03-44E3-856E-A4B1FA02285A}"/>
              </a:ext>
            </a:extLst>
          </p:cNvPr>
          <p:cNvSpPr txBox="1"/>
          <p:nvPr/>
        </p:nvSpPr>
        <p:spPr>
          <a:xfrm>
            <a:off x="4692722" y="862099"/>
            <a:ext cx="6783512" cy="2862322"/>
          </a:xfrm>
          <a:prstGeom prst="rect">
            <a:avLst/>
          </a:prstGeom>
          <a:noFill/>
        </p:spPr>
        <p:txBody>
          <a:bodyPr wrap="square">
            <a:spAutoFit/>
          </a:bodyPr>
          <a:lstStyle/>
          <a:p>
            <a:pPr algn="ctr"/>
            <a:r>
              <a:rPr lang="en-US" sz="18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1800" cap="none" dirty="0">
                <a:solidFill>
                  <a:srgbClr val="FFFFFF"/>
                </a:solidFill>
                <a:latin typeface="Century Gothic" panose="020B0502020202020204" pitchFamily="34" charset="0"/>
                <a:cs typeface="Segoe UI" panose="020B0502040204020203" pitchFamily="34" charset="0"/>
              </a:rPr>
            </a:br>
            <a:br>
              <a:rPr lang="en-US" sz="18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http://www.ldbe.co.uk/about/guidance- resources/worship-and-meditation/</a:t>
            </a:r>
            <a:r>
              <a:rPr lang="en-US" sz="1800" cap="none" dirty="0">
                <a:solidFill>
                  <a:srgbClr val="FFFFFF"/>
                </a:solidFill>
                <a:latin typeface="Century Gothic" panose="020B0502020202020204" pitchFamily="34" charset="0"/>
                <a:cs typeface="Segoe UI" panose="020B0502040204020203" pitchFamily="34" charset="0"/>
              </a:rPr>
              <a:t>  </a:t>
            </a:r>
            <a:br>
              <a:rPr lang="en-US" sz="1800" cap="none" dirty="0">
                <a:solidFill>
                  <a:srgbClr val="FFFFFF"/>
                </a:solidFill>
                <a:latin typeface="Century Gothic" panose="020B0502020202020204" pitchFamily="34" charset="0"/>
                <a:cs typeface="Segoe UI" panose="020B0502040204020203" pitchFamily="34" charset="0"/>
              </a:rPr>
            </a:br>
            <a:br>
              <a:rPr lang="en-US" sz="18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rPr>
              <a:t>(This can be adapted for use with all ages) </a:t>
            </a:r>
            <a:br>
              <a:rPr lang="en-GB" sz="1800" cap="none" dirty="0">
                <a:solidFill>
                  <a:srgbClr val="FFFFFF"/>
                </a:solidFill>
                <a:latin typeface="Century Gothic" panose="020B0502020202020204" pitchFamily="34" charset="0"/>
                <a:cs typeface="Segoe UI" panose="020B0502040204020203" pitchFamily="34" charset="0"/>
              </a:rPr>
            </a:br>
            <a:br>
              <a:rPr lang="en-US" sz="18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rPr>
              <a:t>You may want to use the following reflection:</a:t>
            </a:r>
            <a:br>
              <a:rPr lang="en-US" sz="700" dirty="0">
                <a:solidFill>
                  <a:srgbClr val="FFFFFF"/>
                </a:solidFill>
              </a:rPr>
            </a:br>
            <a:endParaRPr lang="en-GB" dirty="0"/>
          </a:p>
        </p:txBody>
      </p:sp>
    </p:spTree>
    <p:extLst>
      <p:ext uri="{BB962C8B-B14F-4D97-AF65-F5344CB8AC3E}">
        <p14:creationId xmlns:p14="http://schemas.microsoft.com/office/powerpoint/2010/main" val="271902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770</TotalTime>
  <Words>2131</Words>
  <Application>Microsoft Office PowerPoint</Application>
  <PresentationFormat>Widescreen</PresentationFormat>
  <Paragraphs>182</Paragraphs>
  <Slides>40</Slides>
  <Notes>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SERVE</vt:lpstr>
      <vt:lpstr>Classroom Worship   Reflection Space   Matthew 25:31-40 </vt:lpstr>
      <vt:lpstr>Classroom Worship   Reflection Space   MATTHEW 25:31- 40 </vt:lpstr>
      <vt:lpstr>Classroom Worship   Reflection Space  Matthew 25:31-40</vt:lpstr>
      <vt:lpstr>Monday</vt:lpstr>
      <vt:lpstr>PowerPoint Presentation</vt:lpstr>
      <vt:lpstr>PowerPoint Presentation</vt:lpstr>
      <vt:lpstr>Bible Passage (based on MATTHEW 25:31-40)</vt:lpstr>
      <vt:lpstr>Bible Passage (based on MATTHEW 25:31-40)</vt:lpstr>
      <vt:lpstr>Bible Passage (based on MATTHEW 25:31-40)</vt:lpstr>
      <vt:lpstr>Responding </vt:lpstr>
      <vt:lpstr>Prayer</vt:lpstr>
      <vt:lpstr>Tuesday</vt:lpstr>
      <vt:lpstr>Engage… (MATTHEW 25:31-40)</vt:lpstr>
      <vt:lpstr>BIBLE PASSAGE… (MATTHEW 25: 40)</vt:lpstr>
      <vt:lpstr>Responding </vt:lpstr>
      <vt:lpstr>Reflection question</vt:lpstr>
      <vt:lpstr>Reflection question</vt:lpstr>
      <vt:lpstr>Prayer</vt:lpstr>
      <vt:lpstr>Wednesday</vt:lpstr>
      <vt:lpstr>Prompted to action - challenge</vt:lpstr>
      <vt:lpstr>Prompted to action –  Mother Teresa</vt:lpstr>
      <vt:lpstr>Prompted to action –  Mother Teresa</vt:lpstr>
      <vt:lpstr>Prompted to action - challenge</vt:lpstr>
      <vt:lpstr>Prompted to action - challenge</vt:lpstr>
      <vt:lpstr>Prayer</vt:lpstr>
      <vt:lpstr>Thursday</vt:lpstr>
      <vt:lpstr>PowerPoint Presentation</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Vickie Longson</dc:creator>
  <cp:lastModifiedBy>Alex Wolvers</cp:lastModifiedBy>
  <cp:revision>6</cp:revision>
  <dcterms:created xsi:type="dcterms:W3CDTF">2020-12-13T21:30:51Z</dcterms:created>
  <dcterms:modified xsi:type="dcterms:W3CDTF">2020-12-14T14:03:22Z</dcterms:modified>
</cp:coreProperties>
</file>