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8"/>
  </p:notesMasterIdLst>
  <p:sldIdLst>
    <p:sldId id="256" r:id="rId2"/>
    <p:sldId id="267" r:id="rId3"/>
    <p:sldId id="257" r:id="rId4"/>
    <p:sldId id="270" r:id="rId5"/>
    <p:sldId id="296" r:id="rId6"/>
    <p:sldId id="268" r:id="rId7"/>
    <p:sldId id="289" r:id="rId8"/>
    <p:sldId id="269" r:id="rId9"/>
    <p:sldId id="290" r:id="rId10"/>
    <p:sldId id="292" r:id="rId11"/>
    <p:sldId id="277" r:id="rId12"/>
    <p:sldId id="293" r:id="rId13"/>
    <p:sldId id="294" r:id="rId14"/>
    <p:sldId id="271" r:id="rId15"/>
    <p:sldId id="266" r:id="rId16"/>
    <p:sldId id="258" r:id="rId17"/>
    <p:sldId id="260" r:id="rId18"/>
    <p:sldId id="297" r:id="rId19"/>
    <p:sldId id="276" r:id="rId20"/>
    <p:sldId id="272" r:id="rId21"/>
    <p:sldId id="295" r:id="rId22"/>
    <p:sldId id="299" r:id="rId23"/>
    <p:sldId id="285" r:id="rId24"/>
    <p:sldId id="298" r:id="rId25"/>
    <p:sldId id="264" r:id="rId26"/>
    <p:sldId id="262" r:id="rId27"/>
    <p:sldId id="279" r:id="rId28"/>
    <p:sldId id="273" r:id="rId29"/>
    <p:sldId id="286" r:id="rId30"/>
    <p:sldId id="301" r:id="rId31"/>
    <p:sldId id="282" r:id="rId32"/>
    <p:sldId id="274" r:id="rId33"/>
    <p:sldId id="283" r:id="rId34"/>
    <p:sldId id="275" r:id="rId35"/>
    <p:sldId id="284" r:id="rId36"/>
    <p:sldId id="288"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62" d="100"/>
          <a:sy n="62" d="100"/>
        </p:scale>
        <p:origin x="8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08/12/2020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theme is trust. Encourage children to notice the trust in the image.</a:t>
            </a:r>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369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1789870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reAlJKv7ptU"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hyperlink" Target="https://www.youtube.com/watch?v=M9GcyHpptMk&amp;feature=youtu.be" TargetMode="External"/><Relationship Id="rId4" Type="http://schemas.openxmlformats.org/officeDocument/2006/relationships/hyperlink" Target="https://www.youtube.com/watch?v=Dg56EmUG6nc"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video" Target="https://www.youtube.com/embed/c4R00iD817E?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Zr-IY99BuLw?feature=oembed" TargetMode="External"/><Relationship Id="rId5" Type="http://schemas.openxmlformats.org/officeDocument/2006/relationships/image" Target="../media/image19.jpe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a:solidFill>
                  <a:srgbClr val="002060"/>
                </a:solidFill>
                <a:latin typeface="Century Gothic" panose="020B0502020202020204" pitchFamily="34" charset="0"/>
                <a:cs typeface="Segoe UI" panose="020B0502040204020203" pitchFamily="34" charset="0"/>
              </a:rPr>
            </a:br>
            <a:r>
              <a:rPr lang="en-GB" sz="1700" b="1">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091458"/>
          </a:xfrm>
          <a:prstGeom prst="rect">
            <a:avLst/>
          </a:prstGeom>
        </p:spPr>
        <p:txBody>
          <a:bodyPr wrap="square">
            <a:spAutoFit/>
          </a:bodyPr>
          <a:lstStyle/>
          <a:p>
            <a:r>
              <a:rPr lang="en-US" sz="2400" b="1" dirty="0">
                <a:solidFill>
                  <a:schemeClr val="accent1">
                    <a:lumMod val="75000"/>
                  </a:schemeClr>
                </a:solidFill>
                <a:latin typeface="Century Gothic" panose="020B0502020202020204" pitchFamily="34" charset="0"/>
              </a:rPr>
              <a:t>My Lighthouse</a:t>
            </a:r>
            <a:endParaRPr lang="en-GB" sz="2400" b="1" dirty="0">
              <a:solidFill>
                <a:schemeClr val="accent1">
                  <a:lumMod val="75000"/>
                </a:schemeClr>
              </a:solidFill>
              <a:latin typeface="Century Gothic" panose="020B0502020202020204" pitchFamily="34" charset="0"/>
            </a:endParaRPr>
          </a:p>
          <a:p>
            <a:r>
              <a:rPr lang="en-US" sz="2400" u="sng" dirty="0">
                <a:solidFill>
                  <a:schemeClr val="accent1">
                    <a:lumMod val="75000"/>
                  </a:schemeClr>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https://www.youtube.com/watch?v=reAlJKv7ptU</a:t>
            </a:r>
            <a:endParaRPr lang="en-US" sz="2400" u="sng" dirty="0">
              <a:solidFill>
                <a:schemeClr val="accent1">
                  <a:lumMod val="75000"/>
                </a:schemeClr>
              </a:solidFill>
              <a:latin typeface="Century Gothic" panose="020B0502020202020204" pitchFamily="34" charset="0"/>
            </a:endParaRPr>
          </a:p>
          <a:p>
            <a:endParaRPr lang="en-US" sz="2400" u="sng" dirty="0">
              <a:solidFill>
                <a:schemeClr val="accent1">
                  <a:lumMod val="75000"/>
                </a:schemeClr>
              </a:solidFill>
              <a:latin typeface="Century Gothic" panose="020B0502020202020204" pitchFamily="34" charset="0"/>
            </a:endParaRPr>
          </a:p>
          <a:p>
            <a:r>
              <a:rPr lang="en-US" sz="2400" b="1" dirty="0">
                <a:solidFill>
                  <a:schemeClr val="accent1">
                    <a:lumMod val="75000"/>
                  </a:schemeClr>
                </a:solidFill>
                <a:latin typeface="Century Gothic" panose="020B0502020202020204" pitchFamily="34" charset="0"/>
              </a:rPr>
              <a:t>You are my peace</a:t>
            </a:r>
          </a:p>
          <a:p>
            <a:r>
              <a:rPr lang="en-US" sz="2400" u="sng" dirty="0">
                <a:solidFill>
                  <a:schemeClr val="accent1">
                    <a:lumMod val="75000"/>
                  </a:schemeClr>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https://www.youtube.com/watch?v=Dg56EmUG6nc</a:t>
            </a:r>
            <a:endParaRPr lang="en-US" sz="2400" u="sng" dirty="0">
              <a:solidFill>
                <a:schemeClr val="accent1">
                  <a:lumMod val="75000"/>
                </a:schemeClr>
              </a:solidFill>
              <a:latin typeface="Century Gothic" panose="020B0502020202020204" pitchFamily="34" charset="0"/>
            </a:endParaRPr>
          </a:p>
          <a:p>
            <a:endParaRPr lang="en-US" sz="2400" u="sng" dirty="0">
              <a:solidFill>
                <a:schemeClr val="accent1">
                  <a:lumMod val="75000"/>
                </a:schemeClr>
              </a:solidFill>
              <a:latin typeface="Century Gothic" panose="020B0502020202020204" pitchFamily="34" charset="0"/>
            </a:endParaRPr>
          </a:p>
          <a:p>
            <a:r>
              <a:rPr lang="en-US" sz="2400" b="1" dirty="0">
                <a:solidFill>
                  <a:schemeClr val="accent1">
                    <a:lumMod val="75000"/>
                  </a:schemeClr>
                </a:solidFill>
                <a:latin typeface="Century Gothic" panose="020B0502020202020204" pitchFamily="34" charset="0"/>
              </a:rPr>
              <a:t>Oceans</a:t>
            </a:r>
          </a:p>
          <a:p>
            <a:r>
              <a:rPr lang="en-US" sz="2400" dirty="0">
                <a:solidFill>
                  <a:schemeClr val="accent1">
                    <a:lumMod val="75000"/>
                  </a:schemeClr>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https://www.youtube.com/watch?v=M9GcyHpptMk&amp;feature=youtu.be</a:t>
            </a:r>
            <a:endParaRPr lang="en-US" sz="2400" dirty="0">
              <a:solidFill>
                <a:schemeClr val="accent1">
                  <a:lumMod val="75000"/>
                </a:schemeClr>
              </a:solidFill>
              <a:latin typeface="Century Gothic" panose="020B0502020202020204" pitchFamily="34" charset="0"/>
            </a:endParaRPr>
          </a:p>
          <a:p>
            <a:endParaRPr lang="en-US" sz="2400" b="1" dirty="0">
              <a:solidFill>
                <a:srgbClr val="002060"/>
              </a:solidFill>
              <a:latin typeface="Century Gothic" panose="020B0502020202020204" pitchFamily="34" charset="0"/>
            </a:endParaRPr>
          </a:p>
          <a:p>
            <a:endParaRPr lang="en-GB" b="1" dirty="0"/>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0" name="Rectangle 136">
            <a:extLst>
              <a:ext uri="{FF2B5EF4-FFF2-40B4-BE49-F238E27FC236}">
                <a16:creationId xmlns:a16="http://schemas.microsoft.com/office/drawing/2014/main" id="{1858541D-2420-42BA-AE82-6F4C2C953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1" name="Group 138">
            <a:extLst>
              <a:ext uri="{FF2B5EF4-FFF2-40B4-BE49-F238E27FC236}">
                <a16:creationId xmlns:a16="http://schemas.microsoft.com/office/drawing/2014/main" id="{78305D22-9D29-496C-9D4A-9ED19F72DA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140" name="Rectangle 139">
              <a:extLst>
                <a:ext uri="{FF2B5EF4-FFF2-40B4-BE49-F238E27FC236}">
                  <a16:creationId xmlns:a16="http://schemas.microsoft.com/office/drawing/2014/main" id="{A27040C2-2DE8-458B-B7BC-1ED5AE84A7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199BD303-D1E8-4AF0-AB64-E765E7F09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141">
              <a:extLst>
                <a:ext uri="{FF2B5EF4-FFF2-40B4-BE49-F238E27FC236}">
                  <a16:creationId xmlns:a16="http://schemas.microsoft.com/office/drawing/2014/main" id="{713A7C3E-79D5-4261-ACEF-01D0DA633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3" name="Rectangle 142">
              <a:extLst>
                <a:ext uri="{FF2B5EF4-FFF2-40B4-BE49-F238E27FC236}">
                  <a16:creationId xmlns:a16="http://schemas.microsoft.com/office/drawing/2014/main" id="{C198D765-9CF7-454B-A89D-67139D11E2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1191" y="4000698"/>
            <a:ext cx="10993549" cy="1475013"/>
          </a:xfrm>
        </p:spPr>
        <p:txBody>
          <a:bodyPr>
            <a:normAutofit/>
          </a:bodyPr>
          <a:lstStyle/>
          <a:p>
            <a:r>
              <a:rPr lang="en-GB" b="1">
                <a:solidFill>
                  <a:schemeClr val="bg1"/>
                </a:solidFill>
                <a:latin typeface="Century Gothic" panose="020B0502020202020204" pitchFamily="34" charset="0"/>
              </a:rPr>
              <a:t>TRust</a:t>
            </a:r>
          </a:p>
        </p:txBody>
      </p:sp>
      <p:pic>
        <p:nvPicPr>
          <p:cNvPr id="6148" name="Picture 4" descr="You Have to Trust Everyone You Work With -- Including the Ones You Don't  Like">
            <a:extLst>
              <a:ext uri="{FF2B5EF4-FFF2-40B4-BE49-F238E27FC236}">
                <a16:creationId xmlns:a16="http://schemas.microsoft.com/office/drawing/2014/main" id="{65B8629C-2D08-4E94-B89D-236E9D9D94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959" r="-1" b="24846"/>
          <a:stretch/>
        </p:blipFill>
        <p:spPr bwMode="auto">
          <a:xfrm>
            <a:off x="446532" y="599725"/>
            <a:ext cx="11292143" cy="3557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3" name="Rectangle 192">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4" name="Rectangle 193">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5" name="Rectangle 194">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6" name="Rectangle 195">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DFE15F03-B5B2-499C-9BBE-892D0E975F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758" r="8573" b="13672"/>
          <a:stretch/>
        </p:blipFill>
        <p:spPr bwMode="auto">
          <a:xfrm>
            <a:off x="-18023" y="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97" name="Group 196">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98" name="Rectangle 197">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99" name="Rectangle 198">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2142067"/>
            <a:ext cx="3412067" cy="2971801"/>
          </a:xfrm>
        </p:spPr>
        <p:txBody>
          <a:bodyPr vert="horz" lIns="91440" tIns="45720" rIns="91440" bIns="45720" rtlCol="0" anchor="b">
            <a:normAutofit fontScale="90000"/>
          </a:bodyPr>
          <a:lstStyle/>
          <a:p>
            <a:pPr>
              <a:lnSpc>
                <a:spcPct val="90000"/>
              </a:lnSpc>
            </a:pPr>
            <a:r>
              <a:rPr lang="en-US" sz="2700" b="1" dirty="0"/>
              <a:t>Classroom Worship </a:t>
            </a:r>
            <a:br>
              <a:rPr lang="en-US" sz="2700" b="1" dirty="0"/>
            </a:br>
            <a:br>
              <a:rPr lang="en-US" sz="2700" b="1" dirty="0"/>
            </a:br>
            <a:r>
              <a:rPr lang="en-US" sz="2700" b="1" dirty="0"/>
              <a:t>Reflection Space</a:t>
            </a:r>
            <a:br>
              <a:rPr lang="en-US" sz="2000" dirty="0"/>
            </a:br>
            <a:br>
              <a:rPr lang="en-US" sz="2000" dirty="0"/>
            </a:br>
            <a:br>
              <a:rPr lang="en-US" sz="2000" dirty="0"/>
            </a:br>
            <a:br>
              <a:rPr lang="en-US" sz="2000" dirty="0"/>
            </a:br>
            <a:br>
              <a:rPr lang="en-US" sz="2000" dirty="0"/>
            </a:br>
            <a:br>
              <a:rPr lang="en-US" sz="2000" dirty="0"/>
            </a:br>
            <a:endParaRPr lang="en-US" sz="20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4200" y="5145513"/>
            <a:ext cx="3412067" cy="738820"/>
          </a:xfrm>
        </p:spPr>
        <p:txBody>
          <a:bodyPr vert="horz" lIns="91440" tIns="45720" rIns="91440" bIns="45720" rtlCol="0" anchor="t">
            <a:normAutofit/>
          </a:bodyPr>
          <a:lstStyle/>
          <a:p>
            <a:pPr marL="0" indent="0">
              <a:buNone/>
            </a:pPr>
            <a:r>
              <a:rPr lang="en-US" sz="1600" b="1" cap="all">
                <a:solidFill>
                  <a:srgbClr val="7A7AFA"/>
                </a:solidFill>
              </a:rPr>
              <a:t>. </a:t>
            </a:r>
          </a:p>
        </p:txBody>
      </p:sp>
      <p:sp>
        <p:nvSpPr>
          <p:cNvPr id="27" name="Speech Bubble: Oval 26">
            <a:extLst>
              <a:ext uri="{FF2B5EF4-FFF2-40B4-BE49-F238E27FC236}">
                <a16:creationId xmlns:a16="http://schemas.microsoft.com/office/drawing/2014/main" id="{D8F845E5-7BEE-4A68-A7F7-85B06D5DAD77}"/>
              </a:ext>
            </a:extLst>
          </p:cNvPr>
          <p:cNvSpPr/>
          <p:nvPr/>
        </p:nvSpPr>
        <p:spPr>
          <a:xfrm>
            <a:off x="7644368" y="304777"/>
            <a:ext cx="4317157" cy="2476211"/>
          </a:xfrm>
          <a:prstGeom prst="wedgeEllipseCallout">
            <a:avLst>
              <a:gd name="adj1" fmla="val -55598"/>
              <a:gd name="adj2" fmla="val 47108"/>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2400" b="1" dirty="0">
                <a:latin typeface="Century Gothic" panose="020B0502020202020204" pitchFamily="34" charset="0"/>
              </a:rPr>
              <a:t>What are the things you find hardest to trust people with?</a:t>
            </a:r>
          </a:p>
          <a:p>
            <a:pPr algn="ctr">
              <a:spcAft>
                <a:spcPts val="600"/>
              </a:spcAft>
            </a:pPr>
            <a:endParaRPr lang="en-GB" dirty="0"/>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a:extLst>
              <a:ext uri="{FF2B5EF4-FFF2-40B4-BE49-F238E27FC236}">
                <a16:creationId xmlns:a16="http://schemas.microsoft.com/office/drawing/2014/main" id="{DD82D6BD-3420-4E1D-9E83-31285F5A30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70" r="8573" b="1456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5" name="Rectangle 74">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76" name="Rectangle 75">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006956"/>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900" dirty="0"/>
            </a:br>
            <a:br>
              <a:rPr lang="en-US" sz="900" dirty="0"/>
            </a:br>
            <a:br>
              <a:rPr lang="en-US" sz="900" dirty="0"/>
            </a:br>
            <a:br>
              <a:rPr lang="en-US" sz="900" dirty="0"/>
            </a:br>
            <a:br>
              <a:rPr lang="en-US" sz="900" dirty="0"/>
            </a:br>
            <a:br>
              <a:rPr lang="en-US" sz="900" dirty="0"/>
            </a:br>
            <a:endParaRPr lang="en-US" sz="900" dirty="0"/>
          </a:p>
        </p:txBody>
      </p:sp>
      <p:sp>
        <p:nvSpPr>
          <p:cNvPr id="11" name="Rectangle: Rounded Corners 10">
            <a:extLst>
              <a:ext uri="{FF2B5EF4-FFF2-40B4-BE49-F238E27FC236}">
                <a16:creationId xmlns:a16="http://schemas.microsoft.com/office/drawing/2014/main" id="{70D0F26E-6AB9-4E0E-8B4E-56FCC5AD6B98}"/>
              </a:ext>
            </a:extLst>
          </p:cNvPr>
          <p:cNvSpPr/>
          <p:nvPr/>
        </p:nvSpPr>
        <p:spPr>
          <a:xfrm>
            <a:off x="581193" y="2438399"/>
            <a:ext cx="3415074" cy="3564467"/>
          </a:xfrm>
          <a:prstGeom prst="roundRect">
            <a:avLst/>
          </a:prstGeo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pPr>
            <a:r>
              <a:rPr lang="en-US" b="1" dirty="0">
                <a:solidFill>
                  <a:schemeClr val="accent1">
                    <a:lumMod val="75000"/>
                  </a:schemeClr>
                </a:solidFill>
                <a:latin typeface="Century Gothic" panose="020B0502020202020204" pitchFamily="34" charset="0"/>
              </a:rPr>
              <a:t>You will need:</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accent1">
                    <a:lumMod val="75000"/>
                  </a:schemeClr>
                </a:solidFill>
                <a:latin typeface="Century Gothic" panose="020B0502020202020204" pitchFamily="34" charset="0"/>
              </a:rPr>
              <a:t>A large bottle (carboy) the narrow neck is important like this one.</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accent1">
                    <a:lumMod val="75000"/>
                  </a:schemeClr>
                </a:solidFill>
                <a:latin typeface="Century Gothic" panose="020B0502020202020204" pitchFamily="34" charset="0"/>
              </a:rPr>
              <a:t>A4 paper cut into four pieces.</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accent1">
                    <a:lumMod val="75000"/>
                  </a:schemeClr>
                </a:solidFill>
                <a:latin typeface="Century Gothic" panose="020B0502020202020204" pitchFamily="34" charset="0"/>
              </a:rPr>
              <a:t>Narrow ribbon</a:t>
            </a:r>
          </a:p>
        </p:txBody>
      </p:sp>
    </p:spTree>
    <p:extLst>
      <p:ext uri="{BB962C8B-B14F-4D97-AF65-F5344CB8AC3E}">
        <p14:creationId xmlns:p14="http://schemas.microsoft.com/office/powerpoint/2010/main" val="2729127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27209" y="4099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Aft>
                <a:spcPts val="600"/>
              </a:spcAft>
            </a:pPr>
            <a:r>
              <a:rPr lang="en-GB" sz="3600" b="1" dirty="0">
                <a:solidFill>
                  <a:srgbClr val="002060"/>
                </a:solidFill>
                <a:latin typeface="Century Gothic" panose="020B0502020202020204" pitchFamily="34" charset="0"/>
              </a:rPr>
              <a:t>The scrolls in the bottle are out of reach and you can’t take them back</a:t>
            </a:r>
            <a:r>
              <a:rPr lang="en-GB" sz="2800" b="1" dirty="0">
                <a:solidFill>
                  <a:srgbClr val="002060"/>
                </a:solidFill>
                <a:latin typeface="Century Gothic" panose="020B0502020202020204" pitchFamily="34" charset="0"/>
              </a:rPr>
              <a:t>.</a:t>
            </a:r>
          </a:p>
          <a:p>
            <a:pPr algn="ctr">
              <a:spcAft>
                <a:spcPts val="600"/>
              </a:spcAft>
            </a:pPr>
            <a:endParaRPr lang="en-GB" sz="2400" b="1" dirty="0">
              <a:solidFill>
                <a:srgbClr val="002060"/>
              </a:solidFill>
              <a:latin typeface="Century Gothic" panose="020B0502020202020204" pitchFamily="34" charset="0"/>
            </a:endParaRPr>
          </a:p>
          <a:p>
            <a:pPr algn="ctr">
              <a:spcAft>
                <a:spcPts val="600"/>
              </a:spcAft>
            </a:pPr>
            <a:endParaRPr lang="en-GB" sz="3200" b="1" dirty="0">
              <a:solidFill>
                <a:srgbClr val="002060"/>
              </a:solidFill>
              <a:latin typeface="Century Gothic" panose="020B0502020202020204" pitchFamily="34" charset="0"/>
            </a:endParaRPr>
          </a:p>
          <a:p>
            <a:pPr algn="ctr">
              <a:spcAft>
                <a:spcPts val="600"/>
              </a:spcAft>
            </a:pPr>
            <a:r>
              <a:rPr lang="en-GB" sz="3200" i="1" dirty="0">
                <a:solidFill>
                  <a:srgbClr val="002060"/>
                </a:solidFill>
                <a:latin typeface="Century Gothic" panose="020B0502020202020204" pitchFamily="34" charset="0"/>
              </a:rPr>
              <a:t>If you would like, take a scroll to write on. As you drop it in the bottle, you might like to trust it to God.</a:t>
            </a:r>
          </a:p>
          <a:p>
            <a:pPr algn="ctr">
              <a:spcAft>
                <a:spcPts val="600"/>
              </a:spcAft>
            </a:pPr>
            <a:r>
              <a:rPr lang="en-GB" sz="2400" b="1" dirty="0">
                <a:latin typeface="Century Gothic" panose="020B0502020202020204" pitchFamily="34" charset="0"/>
              </a:rPr>
              <a:t> </a:t>
            </a:r>
            <a:endParaRPr lang="en-GB" sz="2400" b="1" dirty="0"/>
          </a:p>
        </p:txBody>
      </p:sp>
    </p:spTree>
    <p:extLst>
      <p:ext uri="{BB962C8B-B14F-4D97-AF65-F5344CB8AC3E}">
        <p14:creationId xmlns:p14="http://schemas.microsoft.com/office/powerpoint/2010/main" val="227259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4"/>
          <a:stretch>
            <a:fillRect/>
          </a:stretch>
        </p:blipFill>
        <p:spPr>
          <a:xfrm>
            <a:off x="10925766" y="5248781"/>
            <a:ext cx="993734" cy="1249788"/>
          </a:xfrm>
          <a:prstGeom prst="rect">
            <a:avLst/>
          </a:prstGeom>
        </p:spPr>
      </p:pic>
      <p:pic>
        <p:nvPicPr>
          <p:cNvPr id="7170" name="Picture 2" descr="Trust">
            <a:extLst>
              <a:ext uri="{FF2B5EF4-FFF2-40B4-BE49-F238E27FC236}">
                <a16:creationId xmlns:a16="http://schemas.microsoft.com/office/drawing/2014/main" id="{C428578D-F77F-4D7E-B93B-791C386DCF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5124" y="751007"/>
            <a:ext cx="8914958" cy="50146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8194" name="Picture 2" descr="Trust">
            <a:extLst>
              <a:ext uri="{FF2B5EF4-FFF2-40B4-BE49-F238E27FC236}">
                <a16:creationId xmlns:a16="http://schemas.microsoft.com/office/drawing/2014/main" id="{FD918CB3-F6CC-4550-B817-6FE50845AD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57" y="643467"/>
            <a:ext cx="4952059" cy="2785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a:t>
            </a:r>
            <a:r>
              <a:rPr lang="en-GB" sz="1800" b="1" dirty="0" err="1">
                <a:latin typeface="Century Gothic" panose="020B0502020202020204" pitchFamily="34" charset="0"/>
                <a:cs typeface="Segoe UI" panose="020B0502040204020203" pitchFamily="34" charset="0"/>
              </a:rPr>
              <a:t>matthew</a:t>
            </a:r>
            <a:r>
              <a:rPr lang="en-GB" sz="1800" b="1" dirty="0">
                <a:latin typeface="Century Gothic" panose="020B0502020202020204" pitchFamily="34" charset="0"/>
                <a:cs typeface="Segoe UI" panose="020B0502040204020203" pitchFamily="34" charset="0"/>
              </a:rPr>
              <a:t> 14: 22 - 34</a:t>
            </a:r>
            <a:r>
              <a:rPr lang="en-GB" sz="1800" dirty="0">
                <a:latin typeface="Century Gothic" panose="020B0502020202020204" pitchFamily="34" charset="0"/>
                <a:cs typeface="Segoe UI" panose="020B0502040204020203" pitchFamily="34" charset="0"/>
              </a:rPr>
              <a:t>)</a:t>
            </a:r>
          </a:p>
        </p:txBody>
      </p:sp>
      <p:pic>
        <p:nvPicPr>
          <p:cNvPr id="4" name="Online Media 3" title="Peter Walks on the Water to Jesus">
            <a:hlinkClick r:id="" action="ppaction://media"/>
            <a:extLst>
              <a:ext uri="{FF2B5EF4-FFF2-40B4-BE49-F238E27FC236}">
                <a16:creationId xmlns:a16="http://schemas.microsoft.com/office/drawing/2014/main" id="{DC9D077E-E9EE-42ED-8036-73791EA737E3}"/>
              </a:ext>
            </a:extLst>
          </p:cNvPr>
          <p:cNvPicPr>
            <a:picLocks noRot="1" noChangeAspect="1"/>
          </p:cNvPicPr>
          <p:nvPr>
            <a:videoFile r:link="rId1"/>
          </p:nvPr>
        </p:nvPicPr>
        <p:blipFill>
          <a:blip r:embed="rId3"/>
          <a:stretch>
            <a:fillRect/>
          </a:stretch>
        </p:blipFill>
        <p:spPr>
          <a:xfrm>
            <a:off x="3042702" y="2699342"/>
            <a:ext cx="6096000" cy="3429000"/>
          </a:xfrm>
          <a:prstGeom prst="rect">
            <a:avLst/>
          </a:prstGeom>
        </p:spPr>
      </p:pic>
    </p:spTree>
    <p:extLst>
      <p:ext uri="{BB962C8B-B14F-4D97-AF65-F5344CB8AC3E}">
        <p14:creationId xmlns:p14="http://schemas.microsoft.com/office/powerpoint/2010/main" val="351262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r>
              <a:rPr lang="en-GB" sz="2200" b="1" dirty="0">
                <a:latin typeface="Century Gothic" panose="020B0502020202020204" pitchFamily="34" charset="0"/>
                <a:cs typeface="Segoe UI" panose="020B0502040204020203" pitchFamily="34" charset="0"/>
              </a:rPr>
              <a:t>Dear God,</a:t>
            </a:r>
          </a:p>
          <a:p>
            <a:r>
              <a:rPr lang="en-GB" sz="2200" b="1" dirty="0">
                <a:latin typeface="Century Gothic" panose="020B0502020202020204" pitchFamily="34" charset="0"/>
                <a:cs typeface="Segoe UI" panose="020B0502040204020203" pitchFamily="34" charset="0"/>
              </a:rPr>
              <a:t>Thank you for the example of Peter and all that we can learn about trust from his life.</a:t>
            </a:r>
          </a:p>
          <a:p>
            <a:r>
              <a:rPr lang="en-GB" sz="2200" b="1" dirty="0">
                <a:latin typeface="Century Gothic" panose="020B0502020202020204" pitchFamily="34" charset="0"/>
                <a:cs typeface="Segoe UI" panose="020B0502040204020203" pitchFamily="34" charset="0"/>
              </a:rPr>
              <a:t>May you help us to trust.</a:t>
            </a:r>
          </a:p>
          <a:p>
            <a:r>
              <a:rPr lang="en-GB" sz="2200" b="1" dirty="0">
                <a:latin typeface="Century Gothic" panose="020B0502020202020204" pitchFamily="34" charset="0"/>
                <a:cs typeface="Segoe UI" panose="020B0502040204020203" pitchFamily="34" charset="0"/>
              </a:rPr>
              <a:t>Help us to be surrounded by those we can trust.</a:t>
            </a:r>
          </a:p>
          <a:p>
            <a:r>
              <a:rPr lang="en-GB" sz="2200" b="1" dirty="0">
                <a:latin typeface="Century Gothic" panose="020B0502020202020204" pitchFamily="34" charset="0"/>
                <a:cs typeface="Segoe UI" panose="020B0502040204020203" pitchFamily="34" charset="0"/>
              </a:rPr>
              <a:t>Help us to be people who can be trusted by others.</a:t>
            </a:r>
          </a:p>
          <a:p>
            <a:r>
              <a:rPr lang="en-GB" sz="2200" b="1" dirty="0">
                <a:latin typeface="Century Gothic" panose="020B0502020202020204" pitchFamily="34" charset="0"/>
                <a:cs typeface="Segoe UI" panose="020B0502040204020203" pitchFamily="34" charset="0"/>
              </a:rPr>
              <a:t>Help us to be willing to step into the unknown and try new experiences.</a:t>
            </a:r>
          </a:p>
          <a:p>
            <a:r>
              <a:rPr lang="en-GB" sz="2200" b="1" dirty="0">
                <a:latin typeface="Century Gothic" panose="020B0502020202020204" pitchFamily="34" charset="0"/>
                <a:cs typeface="Segoe UI" panose="020B0502040204020203" pitchFamily="34" charset="0"/>
              </a:rPr>
              <a:t>Thank you that you promise to be with us wherever we go.</a:t>
            </a:r>
          </a:p>
          <a:p>
            <a:r>
              <a:rPr lang="en-GB" sz="2200" b="1" dirty="0">
                <a:latin typeface="Century Gothic" panose="020B0502020202020204" pitchFamily="34" charset="0"/>
                <a:cs typeface="Segoe UI" panose="020B0502040204020203" pitchFamily="34" charset="0"/>
              </a:rPr>
              <a:t>Amen.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based on Isaiah 41:13</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1912883"/>
            <a:ext cx="10620375" cy="474016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rPr>
              <a:t>13</a:t>
            </a:r>
            <a:r>
              <a:rPr lang="en-GB" sz="4800" dirty="0">
                <a:latin typeface="Century Gothic" panose="020B0502020202020204" pitchFamily="34" charset="0"/>
              </a:rPr>
              <a:t> I am the Lord your God.</a:t>
            </a:r>
          </a:p>
          <a:p>
            <a:r>
              <a:rPr lang="en-GB" sz="4800" dirty="0">
                <a:latin typeface="Century Gothic" panose="020B0502020202020204" pitchFamily="34" charset="0"/>
              </a:rPr>
              <a:t>    I am holding your right hand.</a:t>
            </a:r>
          </a:p>
          <a:p>
            <a:r>
              <a:rPr lang="en-GB" sz="4800" dirty="0">
                <a:latin typeface="Century Gothic" panose="020B0502020202020204" pitchFamily="34" charset="0"/>
              </a:rPr>
              <a:t>And I tell you, ‘Don’t be afraid.</a:t>
            </a:r>
          </a:p>
          <a:p>
            <a:r>
              <a:rPr lang="en-GB" sz="4800" dirty="0">
                <a:latin typeface="Century Gothic" panose="020B0502020202020204" pitchFamily="34" charset="0"/>
              </a:rPr>
              <a:t>    I will help you.’</a:t>
            </a:r>
            <a:endParaRPr lang="en-GB" sz="9600"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3076" name="Picture 4" descr="Hold My Hand – Peace Be With U">
            <a:extLst>
              <a:ext uri="{FF2B5EF4-FFF2-40B4-BE49-F238E27FC236}">
                <a16:creationId xmlns:a16="http://schemas.microsoft.com/office/drawing/2014/main" id="{3424ED27-F5CB-49E6-ACBC-E73ED6D334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551"/>
          <a:stretch/>
        </p:blipFill>
        <p:spPr bwMode="auto">
          <a:xfrm>
            <a:off x="6866164" y="5028547"/>
            <a:ext cx="3516469" cy="1426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447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ENGAGE</a:t>
            </a:r>
          </a:p>
        </p:txBody>
      </p:sp>
      <p:sp>
        <p:nvSpPr>
          <p:cNvPr id="6" name="Rectangle: Rounded Corners 5">
            <a:extLst>
              <a:ext uri="{FF2B5EF4-FFF2-40B4-BE49-F238E27FC236}">
                <a16:creationId xmlns:a16="http://schemas.microsoft.com/office/drawing/2014/main" id="{15CA67FF-5C32-434B-941C-3A25E4056CB3}"/>
              </a:ext>
            </a:extLst>
          </p:cNvPr>
          <p:cNvSpPr/>
          <p:nvPr/>
        </p:nvSpPr>
        <p:spPr>
          <a:xfrm>
            <a:off x="780514" y="1945787"/>
            <a:ext cx="10620375" cy="474016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endParaRPr lang="en-GB" sz="9600"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169031" y="5608212"/>
            <a:ext cx="987638" cy="1249788"/>
          </a:xfrm>
          <a:prstGeom prst="rect">
            <a:avLst/>
          </a:prstGeom>
        </p:spPr>
      </p:pic>
      <p:pic>
        <p:nvPicPr>
          <p:cNvPr id="5" name="Online Media 4" title="Despicable me clip 2">
            <a:hlinkClick r:id="" action="ppaction://media"/>
            <a:extLst>
              <a:ext uri="{FF2B5EF4-FFF2-40B4-BE49-F238E27FC236}">
                <a16:creationId xmlns:a16="http://schemas.microsoft.com/office/drawing/2014/main" id="{FF18207C-AFEA-467B-903E-A5C336B55631}"/>
              </a:ext>
            </a:extLst>
          </p:cNvPr>
          <p:cNvPicPr>
            <a:picLocks noRot="1" noChangeAspect="1"/>
          </p:cNvPicPr>
          <p:nvPr>
            <a:videoFile r:link="rId1"/>
          </p:nvPr>
        </p:nvPicPr>
        <p:blipFill>
          <a:blip r:embed="rId5"/>
          <a:stretch>
            <a:fillRect/>
          </a:stretch>
        </p:blipFill>
        <p:spPr>
          <a:xfrm>
            <a:off x="3176051" y="2131469"/>
            <a:ext cx="5829300" cy="4368800"/>
          </a:xfrm>
          <a:prstGeom prst="rect">
            <a:avLst/>
          </a:prstGeom>
        </p:spPr>
      </p:pic>
    </p:spTree>
    <p:extLst>
      <p:ext uri="{BB962C8B-B14F-4D97-AF65-F5344CB8AC3E}">
        <p14:creationId xmlns:p14="http://schemas.microsoft.com/office/powerpoint/2010/main" val="51984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Who do you trust?</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4101505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Why is it important for us to trust people?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1314056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sp>
        <p:nvSpPr>
          <p:cNvPr id="7" name="Rectangle: Rounded Corners 6">
            <a:extLst>
              <a:ext uri="{FF2B5EF4-FFF2-40B4-BE49-F238E27FC236}">
                <a16:creationId xmlns:a16="http://schemas.microsoft.com/office/drawing/2014/main" id="{87656B52-CC67-491C-BCBA-8AF0BFD198D1}"/>
              </a:ext>
            </a:extLst>
          </p:cNvPr>
          <p:cNvSpPr/>
          <p:nvPr/>
        </p:nvSpPr>
        <p:spPr>
          <a:xfrm>
            <a:off x="687841" y="2090945"/>
            <a:ext cx="10620375" cy="435292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Why is it so difficult for some people to trust others?</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2"/>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3397167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979714" y="2914650"/>
            <a:ext cx="10254343" cy="2123658"/>
          </a:xfrm>
          <a:prstGeom prst="rect">
            <a:avLst/>
          </a:prstGeom>
          <a:noFill/>
        </p:spPr>
        <p:txBody>
          <a:bodyPr wrap="square" rtlCol="0">
            <a:spAutoFit/>
          </a:bodyPr>
          <a:lstStyle/>
          <a:p>
            <a:pPr algn="ctr"/>
            <a:r>
              <a:rPr lang="en-GB" sz="4400" b="1" dirty="0">
                <a:latin typeface="Century Gothic" panose="020B0502020202020204" pitchFamily="34" charset="0"/>
              </a:rPr>
              <a:t>In the Bible there are many times where people are asked to trust God.</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through the prayer space or with the prayer below:</a:t>
            </a:r>
          </a:p>
          <a:p>
            <a:pPr algn="ctr"/>
            <a:r>
              <a:rPr lang="en-GB" sz="2800" b="1" dirty="0">
                <a:latin typeface="Century Gothic" panose="020B0502020202020204" pitchFamily="34" charset="0"/>
                <a:cs typeface="Segoe UI" panose="020B0502040204020203" pitchFamily="34" charset="0"/>
              </a:rPr>
              <a:t>Father God,</a:t>
            </a:r>
          </a:p>
          <a:p>
            <a:pPr algn="ctr"/>
            <a:r>
              <a:rPr lang="en-GB" sz="2800" b="1" dirty="0">
                <a:latin typeface="Century Gothic" panose="020B0502020202020204" pitchFamily="34" charset="0"/>
                <a:cs typeface="Segoe UI" panose="020B0502040204020203" pitchFamily="34" charset="0"/>
              </a:rPr>
              <a:t>Thank you for being a safe place </a:t>
            </a:r>
          </a:p>
          <a:p>
            <a:pPr algn="ctr"/>
            <a:r>
              <a:rPr lang="en-GB" sz="2800" b="1" dirty="0">
                <a:latin typeface="Century Gothic" panose="020B0502020202020204" pitchFamily="34" charset="0"/>
                <a:cs typeface="Segoe UI" panose="020B0502040204020203" pitchFamily="34" charset="0"/>
              </a:rPr>
              <a:t>When things are hard.</a:t>
            </a:r>
          </a:p>
          <a:p>
            <a:pPr algn="ctr"/>
            <a:r>
              <a:rPr lang="en-GB" sz="2800" b="1" dirty="0">
                <a:latin typeface="Century Gothic" panose="020B0502020202020204" pitchFamily="34" charset="0"/>
                <a:cs typeface="Segoe UI" panose="020B0502040204020203" pitchFamily="34" charset="0"/>
              </a:rPr>
              <a:t>Help me to trust that you are by my side.</a:t>
            </a:r>
          </a:p>
          <a:p>
            <a:pPr algn="ctr"/>
            <a:r>
              <a:rPr lang="en-GB" sz="28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096000" y="1972638"/>
            <a:ext cx="5514806" cy="4428162"/>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400" b="1" dirty="0">
                <a:solidFill>
                  <a:schemeClr val="tx2"/>
                </a:solidFill>
                <a:latin typeface="Century Gothic" panose="020B0502020202020204" pitchFamily="34" charset="0"/>
              </a:rPr>
              <a:t>Remind people of the theme for the week and of the Bible story and Bible verse.               </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400" b="1" dirty="0">
                <a:solidFill>
                  <a:schemeClr val="tx2"/>
                </a:solidFill>
                <a:latin typeface="Century Gothic" panose="020B0502020202020204" pitchFamily="34" charset="0"/>
              </a:rPr>
              <a:t>Challenge yourself to trust your worries to another person or to God.</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400" b="1" dirty="0">
                <a:solidFill>
                  <a:schemeClr val="tx2"/>
                </a:solidFill>
                <a:latin typeface="Century Gothic" panose="020B0502020202020204" pitchFamily="34" charset="0"/>
              </a:rPr>
              <a:t>Add your worries to the cargo net/rope.</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11" name="Picture 2" descr="Trust">
            <a:extLst>
              <a:ext uri="{FF2B5EF4-FFF2-40B4-BE49-F238E27FC236}">
                <a16:creationId xmlns:a16="http://schemas.microsoft.com/office/drawing/2014/main" id="{941FE9CC-CA93-47E1-90FD-34C958386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192" y="2793952"/>
            <a:ext cx="4952059" cy="2785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2"/>
          <a:stretch>
            <a:fillRect/>
          </a:stretch>
        </p:blipFill>
        <p:spPr>
          <a:xfrm>
            <a:off x="246538" y="4853244"/>
            <a:ext cx="1368513" cy="1766034"/>
          </a:xfrm>
          <a:prstGeom prst="rect">
            <a:avLst/>
          </a:prstGeom>
        </p:spPr>
      </p:pic>
      <p:pic>
        <p:nvPicPr>
          <p:cNvPr id="4100" name="Picture 4" descr="Natural Playgrounds Store | Natural playground, Backyard playground, Kids  playground">
            <a:extLst>
              <a:ext uri="{FF2B5EF4-FFF2-40B4-BE49-F238E27FC236}">
                <a16:creationId xmlns:a16="http://schemas.microsoft.com/office/drawing/2014/main" id="{FEAD90F4-E9E0-4838-A817-1F2060371B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1846" y="2427470"/>
            <a:ext cx="5135880" cy="3851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54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prayer below:</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(This can be adapted for use with all ages) </a:t>
            </a:r>
            <a:br>
              <a:rPr lang="en-US" sz="2200" cap="none" dirty="0">
                <a:solidFill>
                  <a:srgbClr val="FFFFFF"/>
                </a:solidFill>
                <a:latin typeface="Century Gothic" panose="020B0502020202020204" pitchFamily="34" charset="0"/>
                <a:cs typeface="Segoe UI" panose="020B0502040204020203" pitchFamily="34" charset="0"/>
              </a:rPr>
            </a:br>
            <a:r>
              <a:rPr lang="en-GB" sz="2200" cap="none" dirty="0">
                <a:solidFill>
                  <a:srgbClr val="FFFFFF"/>
                </a:solidFill>
                <a:latin typeface="Century Gothic" panose="020B0502020202020204" pitchFamily="34" charset="0"/>
                <a:cs typeface="Segoe UI" panose="020B0502040204020203" pitchFamily="34" charset="0"/>
              </a:rPr>
              <a:t>Joy</a:t>
            </a: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You may want to use the following reflection:</a:t>
            </a: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r>
              <a:rPr lang="en-GB" dirty="0"/>
              <a:t>Psalm 121</a:t>
            </a: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1755</Words>
  <Application>Microsoft Office PowerPoint</Application>
  <PresentationFormat>Widescreen</PresentationFormat>
  <Paragraphs>191</Paragraphs>
  <Slides>36</Slides>
  <Notes>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TRust</vt:lpstr>
      <vt:lpstr>Classroom Worship   Reflection Space      </vt:lpstr>
      <vt:lpstr>Classroom Worship   Reflection Space      </vt:lpstr>
      <vt:lpstr>Classroom Worship   Reflection Space    </vt:lpstr>
      <vt:lpstr>Monday</vt:lpstr>
      <vt:lpstr>PowerPoint Presentation</vt:lpstr>
      <vt:lpstr>PowerPoint Presentation</vt:lpstr>
      <vt:lpstr>Bible Passage (based on matthew 14: 22 - 34)</vt:lpstr>
      <vt:lpstr>Responding </vt:lpstr>
      <vt:lpstr>Prayer</vt:lpstr>
      <vt:lpstr>Tuesday</vt:lpstr>
      <vt:lpstr>BIBLE PASSAGE… (based on Isaiah 41:13)</vt:lpstr>
      <vt:lpstr>ENGAGE</vt:lpstr>
      <vt:lpstr>Reflection question</vt:lpstr>
      <vt:lpstr>Reflection question</vt:lpstr>
      <vt:lpstr>Reflection Challenge</vt:lpstr>
      <vt:lpstr>Responding </vt:lpstr>
      <vt:lpstr>Prayer</vt:lpstr>
      <vt:lpstr>Wednesday</vt:lpstr>
      <vt:lpstr>Prompted to action - challenge</vt:lpstr>
      <vt:lpstr>Prompted to action – challenge ideas</vt:lpstr>
      <vt:lpstr>Prayer</vt:lpstr>
      <vt:lpstr>Thursday</vt:lpstr>
      <vt:lpstr>Use the Meditation resource alongside the Spiritual Encounters – bible-based meditation teacher’s pack:  http://www.ldbe.co.uk/about/guidance- resources/worship-and-meditation/    (This can be adapted for use with all ages)  Joy  You may want to use the following reflection:       Psalm 121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Alex Wolvers</cp:lastModifiedBy>
  <cp:revision>17</cp:revision>
  <dcterms:created xsi:type="dcterms:W3CDTF">2020-11-30T09:57:36Z</dcterms:created>
  <dcterms:modified xsi:type="dcterms:W3CDTF">2020-12-08T16:58:27Z</dcterms:modified>
</cp:coreProperties>
</file>