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37"/>
  </p:notesMasterIdLst>
  <p:sldIdLst>
    <p:sldId id="256" r:id="rId2"/>
    <p:sldId id="267" r:id="rId3"/>
    <p:sldId id="257" r:id="rId4"/>
    <p:sldId id="270" r:id="rId5"/>
    <p:sldId id="296" r:id="rId6"/>
    <p:sldId id="268" r:id="rId7"/>
    <p:sldId id="289" r:id="rId8"/>
    <p:sldId id="269" r:id="rId9"/>
    <p:sldId id="290" r:id="rId10"/>
    <p:sldId id="292" r:id="rId11"/>
    <p:sldId id="294" r:id="rId12"/>
    <p:sldId id="277" r:id="rId13"/>
    <p:sldId id="293" r:id="rId14"/>
    <p:sldId id="271" r:id="rId15"/>
    <p:sldId id="266" r:id="rId16"/>
    <p:sldId id="258" r:id="rId17"/>
    <p:sldId id="260" r:id="rId18"/>
    <p:sldId id="297" r:id="rId19"/>
    <p:sldId id="276" r:id="rId20"/>
    <p:sldId id="272" r:id="rId21"/>
    <p:sldId id="263" r:id="rId22"/>
    <p:sldId id="295" r:id="rId23"/>
    <p:sldId id="262" r:id="rId24"/>
    <p:sldId id="285" r:id="rId25"/>
    <p:sldId id="264" r:id="rId26"/>
    <p:sldId id="279" r:id="rId27"/>
    <p:sldId id="273" r:id="rId28"/>
    <p:sldId id="286" r:id="rId29"/>
    <p:sldId id="287" r:id="rId30"/>
    <p:sldId id="282" r:id="rId31"/>
    <p:sldId id="274" r:id="rId32"/>
    <p:sldId id="283" r:id="rId33"/>
    <p:sldId id="275" r:id="rId34"/>
    <p:sldId id="284" r:id="rId35"/>
    <p:sldId id="288"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08/12/2020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15</a:t>
            </a:fld>
            <a:endParaRPr lang="en-GB"/>
          </a:p>
        </p:txBody>
      </p:sp>
    </p:spTree>
    <p:extLst>
      <p:ext uri="{BB962C8B-B14F-4D97-AF65-F5344CB8AC3E}">
        <p14:creationId xmlns:p14="http://schemas.microsoft.com/office/powerpoint/2010/main" val="2731224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images show people enjoying life with one another. </a:t>
            </a:r>
          </a:p>
        </p:txBody>
      </p:sp>
      <p:sp>
        <p:nvSpPr>
          <p:cNvPr id="4" name="Slide Number Placeholder 3"/>
          <p:cNvSpPr>
            <a:spLocks noGrp="1"/>
          </p:cNvSpPr>
          <p:nvPr>
            <p:ph type="sldNum" sz="quarter" idx="5"/>
          </p:nvPr>
        </p:nvSpPr>
        <p:spPr/>
        <p:txBody>
          <a:bodyPr/>
          <a:lstStyle/>
          <a:p>
            <a:fld id="{8983D5FD-25CE-4835-9DE9-7F9AD34F8985}" type="slidenum">
              <a:rPr lang="en-GB" smtClean="0"/>
              <a:t>28</a:t>
            </a:fld>
            <a:endParaRPr lang="en-GB"/>
          </a:p>
        </p:txBody>
      </p:sp>
    </p:spTree>
    <p:extLst>
      <p:ext uri="{BB962C8B-B14F-4D97-AF65-F5344CB8AC3E}">
        <p14:creationId xmlns:p14="http://schemas.microsoft.com/office/powerpoint/2010/main" val="3608029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12/8/2020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QTCNPZEsLF0"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www.youtube.com/watch?v=pffr3OZ4FEk" TargetMode="External"/><Relationship Id="rId5" Type="http://schemas.openxmlformats.org/officeDocument/2006/relationships/hyperlink" Target="https://youtu.be/lTEadEftdnM" TargetMode="External"/><Relationship Id="rId4" Type="http://schemas.openxmlformats.org/officeDocument/2006/relationships/hyperlink" Target="https://www.youtube.com/watch?v=reAlJKv7ptU"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6.xml"/><Relationship Id="rId1" Type="http://schemas.openxmlformats.org/officeDocument/2006/relationships/video" Target="https://www.youtube.com/embed/s_Cbk4i37HM?feature=oembed"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6.xml"/><Relationship Id="rId1" Type="http://schemas.openxmlformats.org/officeDocument/2006/relationships/video" Target="https://www.youtube.com/embed/ZbZSe6N_BXs?feature=oembed" TargetMode="Externa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23.jpe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D8A8D3E-0E8F-4948-B17E-2D49FD63E6A9}"/>
              </a:ext>
            </a:extLst>
          </p:cNvPr>
          <p:cNvPicPr>
            <a:picLocks noChangeAspect="1"/>
          </p:cNvPicPr>
          <p:nvPr/>
        </p:nvPicPr>
        <p:blipFill>
          <a:blip r:embed="rId2"/>
          <a:stretch>
            <a:fillRect/>
          </a:stretch>
        </p:blipFill>
        <p:spPr>
          <a:xfrm>
            <a:off x="893269" y="2130425"/>
            <a:ext cx="5164834" cy="2582417"/>
          </a:xfrm>
          <a:prstGeom prst="rect">
            <a:avLst/>
          </a:prstGeom>
        </p:spPr>
      </p:pic>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3"/>
          <a:stretch>
            <a:fillRect/>
          </a:stretch>
        </p:blipFill>
        <p:spPr>
          <a:xfrm>
            <a:off x="8482135" y="5208256"/>
            <a:ext cx="2816596" cy="829128"/>
          </a:xfrm>
          <a:prstGeom prst="rect">
            <a:avLst/>
          </a:prstGeom>
        </p:spPr>
      </p:pic>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AEA">
            <a:alpha val="0"/>
          </a:srgb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6755769" y="1033390"/>
            <a:ext cx="4855037" cy="4825409"/>
          </a:xfrm>
          <a:solidFill>
            <a:schemeClr val="bg2"/>
          </a:solidFill>
          <a:ln w="57150">
            <a:noFill/>
          </a:ln>
        </p:spPr>
        <p:txBody>
          <a:bodyPr anchor="ctr">
            <a:normAutofit/>
          </a:bodyPr>
          <a:lstStyle/>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None/>
            </a:pPr>
            <a:r>
              <a:rPr lang="en-GB" sz="17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RESPECT:</a:t>
            </a:r>
          </a:p>
          <a:p>
            <a:pPr marL="0" indent="0">
              <a:lnSpc>
                <a:spcPct val="90000"/>
              </a:lnSpc>
              <a:buNone/>
            </a:pPr>
            <a:r>
              <a:rPr lang="en-GB" sz="1700" b="1" dirty="0">
                <a:solidFill>
                  <a:srgbClr val="002060"/>
                </a:solidFill>
                <a:latin typeface="Century Gothic" panose="020B0502020202020204" pitchFamily="34" charset="0"/>
                <a:cs typeface="Segoe UI" panose="020B0502040204020203" pitchFamily="34" charset="0"/>
              </a:rPr>
              <a:t>Respect</a:t>
            </a:r>
            <a:br>
              <a:rPr lang="en-GB" sz="1700" b="1">
                <a:solidFill>
                  <a:srgbClr val="002060"/>
                </a:solidFill>
                <a:latin typeface="Century Gothic" panose="020B0502020202020204" pitchFamily="34" charset="0"/>
                <a:cs typeface="Segoe UI" panose="020B0502040204020203" pitchFamily="34" charset="0"/>
              </a:rPr>
            </a:br>
            <a:r>
              <a:rPr lang="en-GB" sz="1700" b="1">
                <a:solidFill>
                  <a:srgbClr val="002060"/>
                </a:solidFill>
                <a:latin typeface="Century Gothic" panose="020B0502020202020204" pitchFamily="34" charset="0"/>
                <a:cs typeface="Segoe UI" panose="020B0502040204020203" pitchFamily="34" charset="0"/>
              </a:rPr>
              <a:t>Equality</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Serve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Patience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Enjoy and </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Celebrate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Trust</a:t>
            </a:r>
            <a:br>
              <a:rPr lang="en-GB" sz="1700" dirty="0">
                <a:solidFill>
                  <a:schemeClr val="accent1"/>
                </a:solidFill>
              </a:rPr>
            </a:br>
            <a:endParaRPr lang="en-GB" sz="1700" dirty="0">
              <a:solidFill>
                <a:schemeClr val="accent1"/>
              </a:solidFill>
            </a:endParaRPr>
          </a:p>
        </p:txBody>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Preparing </a:t>
            </a:r>
            <a:r>
              <a:rPr lang="en-GB" sz="1200" dirty="0">
                <a:solidFill>
                  <a:srgbClr val="002060"/>
                </a:solidFill>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Create calm, quiet atmosphere </a:t>
            </a:r>
            <a:r>
              <a:rPr lang="en-GB" sz="1200" dirty="0">
                <a:solidFill>
                  <a:srgbClr val="002060"/>
                </a:solidFill>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A worship focus- </a:t>
            </a:r>
            <a:r>
              <a:rPr lang="en-GB" sz="1200" dirty="0">
                <a:solidFill>
                  <a:srgbClr val="002060"/>
                </a:solidFill>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Structure </a:t>
            </a:r>
            <a:r>
              <a:rPr lang="en-GB" sz="1200" dirty="0">
                <a:solidFill>
                  <a:srgbClr val="002060"/>
                </a:solidFill>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solidFill>
                  <a:srgbClr val="002060"/>
                </a:solidFill>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5698804"/>
          </a:xfrm>
          <a:prstGeom prst="rect">
            <a:avLst/>
          </a:prstGeom>
        </p:spPr>
        <p:txBody>
          <a:bodyPr wrap="square">
            <a:spAutoFit/>
          </a:bodyPr>
          <a:lstStyle/>
          <a:p>
            <a:pPr>
              <a:lnSpc>
                <a:spcPct val="115000"/>
              </a:lnSpc>
              <a:spcAft>
                <a:spcPts val="1000"/>
              </a:spcAft>
            </a:pPr>
            <a:r>
              <a:rPr lang="en-US" sz="2400" b="1"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Let your light shine with </a:t>
            </a:r>
            <a:r>
              <a:rPr lang="en-US" sz="2400" b="1" dirty="0" err="1">
                <a:solidFill>
                  <a:srgbClr val="002060"/>
                </a:solidFill>
                <a:latin typeface="Century Gothic" panose="020B0502020202020204" pitchFamily="34" charset="0"/>
                <a:ea typeface="Calibri" panose="020F0502020204030204" pitchFamily="34" charset="0"/>
                <a:cs typeface="Times New Roman" panose="02020603050405020304" pitchFamily="18" charset="0"/>
              </a:rPr>
              <a:t>Kb</a:t>
            </a:r>
            <a:r>
              <a:rPr lang="en-US" sz="2400" b="1"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 Mo</a:t>
            </a:r>
            <a:endParaRPr lang="en-GB" sz="2400" b="1"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400" u="sng"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https://www.youtube.com/watch?v=QTCNPZEsLF0</a:t>
            </a:r>
            <a:endParaRPr lang="en-US" sz="2400" u="sng"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r>
              <a:rPr lang="en-US" sz="2400" b="1" dirty="0">
                <a:solidFill>
                  <a:srgbClr val="002060"/>
                </a:solidFill>
                <a:latin typeface="Century Gothic" panose="020B0502020202020204" pitchFamily="34" charset="0"/>
              </a:rPr>
              <a:t>My Lighthouse</a:t>
            </a:r>
            <a:endParaRPr lang="en-GB" sz="2400" b="1" dirty="0">
              <a:solidFill>
                <a:srgbClr val="002060"/>
              </a:solidFill>
              <a:latin typeface="Century Gothic" panose="020B0502020202020204" pitchFamily="34" charset="0"/>
            </a:endParaRPr>
          </a:p>
          <a:p>
            <a:r>
              <a:rPr lang="en-US" sz="2400" u="sng"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https://www.youtube.com/watch?v=reAlJKv7ptU</a:t>
            </a:r>
            <a:endParaRPr lang="en-US" sz="2400" u="sng" dirty="0">
              <a:solidFill>
                <a:srgbClr val="002060"/>
              </a:solidFill>
              <a:latin typeface="Century Gothic" panose="020B0502020202020204" pitchFamily="34" charset="0"/>
            </a:endParaRPr>
          </a:p>
          <a:p>
            <a:endParaRPr lang="en-US" sz="2400" u="sng" dirty="0">
              <a:solidFill>
                <a:srgbClr val="002060"/>
              </a:solidFill>
              <a:latin typeface="Century Gothic" panose="020B0502020202020204" pitchFamily="34" charset="0"/>
            </a:endParaRPr>
          </a:p>
          <a:p>
            <a:r>
              <a:rPr lang="en-US" sz="2400" b="1" dirty="0">
                <a:solidFill>
                  <a:srgbClr val="002060"/>
                </a:solidFill>
                <a:latin typeface="Century Gothic" panose="020B0502020202020204" pitchFamily="34" charset="0"/>
              </a:rPr>
              <a:t>City on a Hill</a:t>
            </a:r>
          </a:p>
          <a:p>
            <a:r>
              <a:rPr lang="en-GB" sz="2400" dirty="0">
                <a:solidFill>
                  <a:srgbClr val="002060"/>
                </a:solidFill>
                <a:latin typeface="Century Gothic" panose="020B0502020202020204" pitchFamily="34" charset="0"/>
                <a:hlinkClick r:id="rId5" tooltip="Share link">
                  <a:extLst>
                    <a:ext uri="{A12FA001-AC4F-418D-AE19-62706E023703}">
                      <ahyp:hlinkClr xmlns:ahyp="http://schemas.microsoft.com/office/drawing/2018/hyperlinkcolor" val="tx"/>
                    </a:ext>
                  </a:extLst>
                </a:hlinkClick>
              </a:rPr>
              <a:t>https://youtu.be/lTEadEftdnM</a:t>
            </a:r>
            <a:endParaRPr lang="en-GB" sz="2400" dirty="0">
              <a:solidFill>
                <a:srgbClr val="002060"/>
              </a:solidFill>
              <a:latin typeface="Century Gothic" panose="020B0502020202020204" pitchFamily="34" charset="0"/>
            </a:endParaRPr>
          </a:p>
          <a:p>
            <a:endParaRPr lang="en-GB" sz="2400" b="1" dirty="0">
              <a:solidFill>
                <a:srgbClr val="002060"/>
              </a:solidFill>
              <a:latin typeface="Century Gothic" panose="020B0502020202020204" pitchFamily="34" charset="0"/>
            </a:endParaRPr>
          </a:p>
          <a:p>
            <a:r>
              <a:rPr lang="en-GB" sz="2400" b="1" dirty="0">
                <a:solidFill>
                  <a:srgbClr val="002060"/>
                </a:solidFill>
                <a:latin typeface="Century Gothic" panose="020B0502020202020204" pitchFamily="34" charset="0"/>
              </a:rPr>
              <a:t>I came to Praise (Just Dance)</a:t>
            </a:r>
          </a:p>
          <a:p>
            <a:r>
              <a:rPr lang="en-GB" sz="2000" dirty="0">
                <a:solidFill>
                  <a:srgbClr val="002060"/>
                </a:solidFill>
                <a:latin typeface="Century Gothic" panose="020B0502020202020204" pitchFamily="34" charset="0"/>
                <a:hlinkClick r:id="rId6">
                  <a:extLst>
                    <a:ext uri="{A12FA001-AC4F-418D-AE19-62706E023703}">
                      <ahyp:hlinkClr xmlns:ahyp="http://schemas.microsoft.com/office/drawing/2018/hyperlinkcolor" val="tx"/>
                    </a:ext>
                  </a:extLst>
                </a:hlinkClick>
              </a:rPr>
              <a:t>https://www.youtube.com/watch?v=pffr3OZ4FEk</a:t>
            </a:r>
            <a:endParaRPr lang="en-GB" sz="2000" dirty="0">
              <a:solidFill>
                <a:srgbClr val="002060"/>
              </a:solidFill>
              <a:latin typeface="Century Gothic" panose="020B0502020202020204" pitchFamily="34" charset="0"/>
            </a:endParaRPr>
          </a:p>
          <a:p>
            <a:endParaRPr lang="en-GB" dirty="0">
              <a:latin typeface="Century Gothic" panose="020B0502020202020204" pitchFamily="34" charset="0"/>
            </a:endParaRPr>
          </a:p>
          <a:p>
            <a:endParaRPr lang="en-GB" dirty="0"/>
          </a:p>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Celebrate World Emoji Day - Language Magazine">
            <a:extLst>
              <a:ext uri="{FF2B5EF4-FFF2-40B4-BE49-F238E27FC236}">
                <a16:creationId xmlns:a16="http://schemas.microsoft.com/office/drawing/2014/main" id="{9E2C49D9-F4A7-42B6-AC5A-1144D0F263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554" b="-2"/>
          <a:stretch/>
        </p:blipFill>
        <p:spPr bwMode="auto">
          <a:xfrm>
            <a:off x="446534" y="723899"/>
            <a:ext cx="7498616" cy="5676901"/>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8296275" y="1419225"/>
            <a:ext cx="3081576" cy="2085869"/>
          </a:xfrm>
        </p:spPr>
        <p:txBody>
          <a:bodyPr>
            <a:normAutofit/>
          </a:bodyPr>
          <a:lstStyle/>
          <a:p>
            <a:r>
              <a:rPr lang="en-GB" b="1">
                <a:solidFill>
                  <a:srgbClr val="FFFFFF"/>
                </a:solidFill>
                <a:latin typeface="Century Gothic" panose="020B0502020202020204" pitchFamily="34" charset="0"/>
              </a:rPr>
              <a:t>ENJOY &amp; CELEBRATE</a:t>
            </a:r>
          </a:p>
        </p:txBody>
      </p:sp>
      <p:grpSp>
        <p:nvGrpSpPr>
          <p:cNvPr id="75" name="Group 74">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76" name="Rectangle 75">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76">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77">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1923389"/>
            <a:ext cx="3269749" cy="4624327"/>
          </a:xfrm>
        </p:spPr>
        <p:txBody>
          <a:bodyPr anchor="ctr">
            <a:normAutofit fontScale="90000"/>
          </a:bodyPr>
          <a:lstStyle/>
          <a:p>
            <a:r>
              <a:rPr lang="en-GB" sz="3200" b="1" dirty="0">
                <a:solidFill>
                  <a:srgbClr val="FFFFFF"/>
                </a:solidFill>
                <a:latin typeface="Century Gothic" panose="020B0502020202020204" pitchFamily="34" charset="0"/>
              </a:rPr>
              <a:t>Classroom Worship </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3200" b="1" dirty="0">
                <a:solidFill>
                  <a:srgbClr val="FFFFFF"/>
                </a:solidFill>
                <a:latin typeface="Century Gothic" panose="020B0502020202020204" pitchFamily="34" charset="0"/>
              </a:rPr>
              <a:t>Reflection Space</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2200" b="1" cap="none" dirty="0">
                <a:latin typeface="Century Gothic" panose="020B0502020202020204" pitchFamily="34" charset="0"/>
                <a:cs typeface="Segoe UI" panose="020B0502040204020203" pitchFamily="34" charset="0"/>
              </a:rPr>
              <a:t>The Wedding at Cana</a:t>
            </a:r>
            <a:br>
              <a:rPr lang="en-GB" sz="2200" b="1" cap="none" dirty="0">
                <a:latin typeface="Century Gothic" panose="020B0502020202020204" pitchFamily="34" charset="0"/>
                <a:cs typeface="Segoe UI" panose="020B0502040204020203" pitchFamily="34" charset="0"/>
              </a:rPr>
            </a:br>
            <a:r>
              <a:rPr lang="en-GB" sz="2000" b="1" cap="none" dirty="0">
                <a:latin typeface="Century Gothic" panose="020B0502020202020204" pitchFamily="34" charset="0"/>
                <a:cs typeface="Segoe UI" panose="020B0502040204020203" pitchFamily="34" charset="0"/>
              </a:rPr>
              <a:t>John 2: 1-12</a:t>
            </a:r>
            <a:br>
              <a:rPr lang="en-GB" sz="3200" dirty="0">
                <a:solidFill>
                  <a:srgbClr val="FFFFFF"/>
                </a:solidFill>
              </a:rPr>
            </a:br>
            <a:br>
              <a:rPr lang="en-GB" sz="3200" dirty="0">
                <a:solidFill>
                  <a:srgbClr val="FFFFFF"/>
                </a:solidFill>
              </a:rPr>
            </a:br>
            <a:br>
              <a:rPr lang="en-GB" sz="3200" dirty="0">
                <a:solidFill>
                  <a:srgbClr val="FFFFFF"/>
                </a:solidFill>
              </a:rPr>
            </a:br>
            <a:endParaRPr lang="en-GB" sz="3200" dirty="0">
              <a:solidFill>
                <a:srgbClr val="FFFFFF"/>
              </a:solidFill>
            </a:endParaRPr>
          </a:p>
        </p:txBody>
      </p:sp>
      <p:sp>
        <p:nvSpPr>
          <p:cNvPr id="11" name="Rectangle: Rounded Corners 10">
            <a:extLst>
              <a:ext uri="{FF2B5EF4-FFF2-40B4-BE49-F238E27FC236}">
                <a16:creationId xmlns:a16="http://schemas.microsoft.com/office/drawing/2014/main" id="{F590CE4F-D385-4B49-ACED-AC3255EA560B}"/>
              </a:ext>
            </a:extLst>
          </p:cNvPr>
          <p:cNvSpPr/>
          <p:nvPr/>
        </p:nvSpPr>
        <p:spPr>
          <a:xfrm>
            <a:off x="5027209" y="409904"/>
            <a:ext cx="6373678" cy="6081592"/>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400" dirty="0">
                <a:latin typeface="Century Gothic" panose="020B0502020202020204" pitchFamily="34" charset="0"/>
              </a:rPr>
              <a:t>Weddings are very special celebrations with lots of food and drink, singing and dancing. In Jesus’ day, they would last for days.</a:t>
            </a:r>
          </a:p>
          <a:p>
            <a:endParaRPr lang="en-GB" sz="2400" dirty="0">
              <a:latin typeface="Century Gothic" panose="020B0502020202020204" pitchFamily="34" charset="0"/>
            </a:endParaRPr>
          </a:p>
          <a:p>
            <a:r>
              <a:rPr lang="en-GB" sz="2400" dirty="0">
                <a:latin typeface="Century Gothic" panose="020B0502020202020204" pitchFamily="34" charset="0"/>
              </a:rPr>
              <a:t>Jesus was a guest at this wedding. He knew how important it was to enjoy and celebrate this special time.</a:t>
            </a:r>
          </a:p>
          <a:p>
            <a:endParaRPr lang="en-GB" sz="2400" dirty="0">
              <a:latin typeface="Century Gothic" panose="020B0502020202020204" pitchFamily="34" charset="0"/>
            </a:endParaRPr>
          </a:p>
          <a:p>
            <a:r>
              <a:rPr lang="en-GB" sz="2400" dirty="0">
                <a:latin typeface="Century Gothic" panose="020B0502020202020204" pitchFamily="34" charset="0"/>
              </a:rPr>
              <a:t>At this wedding, the wine ran out. Jesus performed a miracle and turned the water into wine to share with everyone. He saved the day!</a:t>
            </a:r>
          </a:p>
        </p:txBody>
      </p:sp>
    </p:spTree>
    <p:extLst>
      <p:ext uri="{BB962C8B-B14F-4D97-AF65-F5344CB8AC3E}">
        <p14:creationId xmlns:p14="http://schemas.microsoft.com/office/powerpoint/2010/main" val="2272590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1" name="Rectangle 140">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3" name="Rectangle 142">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5" name="Rectangle 144">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47" name="Rectangle 146">
            <a:extLst>
              <a:ext uri="{FF2B5EF4-FFF2-40B4-BE49-F238E27FC236}">
                <a16:creationId xmlns:a16="http://schemas.microsoft.com/office/drawing/2014/main" id="{49DC0F7B-EA19-435F-BA38-A576FE1A6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8523F451-F10A-4328-8198-58E5C61667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2873" y="734134"/>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062828" y="1563788"/>
            <a:ext cx="2555024" cy="2680080"/>
          </a:xfrm>
        </p:spPr>
        <p:txBody>
          <a:bodyPr vert="horz" lIns="91440" tIns="45720" rIns="91440" bIns="45720" rtlCol="0" anchor="b">
            <a:normAutofit fontScale="90000"/>
          </a:bodyPr>
          <a:lstStyle/>
          <a:p>
            <a:pPr>
              <a:lnSpc>
                <a:spcPct val="90000"/>
              </a:lnSpc>
            </a:pPr>
            <a:r>
              <a:rPr lang="en-US" sz="2700" b="1" dirty="0">
                <a:solidFill>
                  <a:srgbClr val="FFFFFF"/>
                </a:solidFill>
                <a:latin typeface="Century Gothic" panose="020B0502020202020204" pitchFamily="34" charset="0"/>
              </a:rPr>
              <a:t>Classroom Worship </a:t>
            </a:r>
            <a:br>
              <a:rPr lang="en-US" sz="2700" b="1" dirty="0">
                <a:solidFill>
                  <a:srgbClr val="FFFFFF"/>
                </a:solidFill>
                <a:latin typeface="Century Gothic" panose="020B0502020202020204" pitchFamily="34" charset="0"/>
              </a:rPr>
            </a:br>
            <a:br>
              <a:rPr lang="en-US" sz="2700" b="1" dirty="0">
                <a:solidFill>
                  <a:srgbClr val="FFFFFF"/>
                </a:solidFill>
                <a:latin typeface="Century Gothic" panose="020B0502020202020204" pitchFamily="34" charset="0"/>
              </a:rPr>
            </a:br>
            <a:r>
              <a:rPr lang="en-US" sz="2700" b="1" dirty="0">
                <a:solidFill>
                  <a:srgbClr val="FFFFFF"/>
                </a:solidFill>
                <a:latin typeface="Century Gothic" panose="020B0502020202020204" pitchFamily="34" charset="0"/>
              </a:rPr>
              <a:t>Reflection Space</a:t>
            </a: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br>
              <a:rPr lang="en-US" sz="2000" dirty="0">
                <a:solidFill>
                  <a:srgbClr val="FFFFFF"/>
                </a:solidFill>
              </a:rPr>
            </a:br>
            <a:r>
              <a:rPr lang="en-US" sz="2000" dirty="0">
                <a:solidFill>
                  <a:srgbClr val="FFFFFF"/>
                </a:solidFill>
                <a:latin typeface="Century Gothic" panose="020B0502020202020204" pitchFamily="34" charset="0"/>
              </a:rPr>
              <a:t>The Wedding at Cana</a:t>
            </a:r>
            <a:br>
              <a:rPr lang="en-US" sz="2000" dirty="0">
                <a:solidFill>
                  <a:srgbClr val="FFFFFF"/>
                </a:solidFill>
                <a:latin typeface="Century Gothic" panose="020B0502020202020204" pitchFamily="34" charset="0"/>
              </a:rPr>
            </a:br>
            <a:r>
              <a:rPr lang="en-US" sz="2000" dirty="0">
                <a:solidFill>
                  <a:srgbClr val="FFFFFF"/>
                </a:solidFill>
                <a:latin typeface="Century Gothic" panose="020B0502020202020204" pitchFamily="34" charset="0"/>
              </a:rPr>
              <a:t>John 2: 1-12</a:t>
            </a:r>
            <a:br>
              <a:rPr lang="en-US" sz="900" dirty="0">
                <a:solidFill>
                  <a:srgbClr val="FFFFFF"/>
                </a:solidFill>
                <a:latin typeface="Century Gothic" panose="020B0502020202020204" pitchFamily="34" charset="0"/>
              </a:rPr>
            </a:br>
            <a:br>
              <a:rPr lang="en-US" sz="900" dirty="0">
                <a:solidFill>
                  <a:srgbClr val="FFFFFF"/>
                </a:solidFill>
                <a:latin typeface="Century Gothic" panose="020B0502020202020204" pitchFamily="34" charset="0"/>
              </a:rPr>
            </a:br>
            <a:br>
              <a:rPr lang="en-US" sz="900" dirty="0">
                <a:solidFill>
                  <a:srgbClr val="FFFFFF"/>
                </a:solidFill>
              </a:rPr>
            </a:br>
            <a:endParaRPr lang="en-US" sz="9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579243" y="3505095"/>
            <a:ext cx="6798608" cy="1733655"/>
          </a:xfrm>
        </p:spPr>
        <p:txBody>
          <a:bodyPr vert="horz" lIns="91440" tIns="45720" rIns="91440" bIns="45720" rtlCol="0" anchor="t">
            <a:normAutofit/>
          </a:bodyPr>
          <a:lstStyle/>
          <a:p>
            <a:pPr marL="0" indent="0">
              <a:buNone/>
            </a:pPr>
            <a:r>
              <a:rPr lang="en-US" sz="1600" b="1" cap="all" dirty="0">
                <a:solidFill>
                  <a:schemeClr val="bg2"/>
                </a:solidFill>
              </a:rPr>
              <a:t>. </a:t>
            </a:r>
          </a:p>
        </p:txBody>
      </p:sp>
      <p:grpSp>
        <p:nvGrpSpPr>
          <p:cNvPr id="151" name="Group 150">
            <a:extLst>
              <a:ext uri="{FF2B5EF4-FFF2-40B4-BE49-F238E27FC236}">
                <a16:creationId xmlns:a16="http://schemas.microsoft.com/office/drawing/2014/main" id="{BDAE63F2-766D-44DB-AAC5-B4B4F123BB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2" name="Rectangle 151">
              <a:extLst>
                <a:ext uri="{FF2B5EF4-FFF2-40B4-BE49-F238E27FC236}">
                  <a16:creationId xmlns:a16="http://schemas.microsoft.com/office/drawing/2014/main" id="{E7293047-1267-4462-B411-F1045BED6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3" name="Rectangle 152">
              <a:extLst>
                <a:ext uri="{FF2B5EF4-FFF2-40B4-BE49-F238E27FC236}">
                  <a16:creationId xmlns:a16="http://schemas.microsoft.com/office/drawing/2014/main" id="{651A4987-1513-4534-8894-FD82F7CDF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4" name="Rectangle 153">
              <a:extLst>
                <a:ext uri="{FF2B5EF4-FFF2-40B4-BE49-F238E27FC236}">
                  <a16:creationId xmlns:a16="http://schemas.microsoft.com/office/drawing/2014/main" id="{D49D1510-6EE8-4974-892D-67ECDC560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3078" name="Picture 6" descr="The Wedding feast at Cana The Keur Moussa abbey church fresco was designed and painted in 1963 by Dom Georges Saget">
            <a:extLst>
              <a:ext uri="{FF2B5EF4-FFF2-40B4-BE49-F238E27FC236}">
                <a16:creationId xmlns:a16="http://schemas.microsoft.com/office/drawing/2014/main" id="{A75227C3-68F5-427A-8BC4-3F2B96A93E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31" r="-2" b="-2"/>
          <a:stretch/>
        </p:blipFill>
        <p:spPr bwMode="auto">
          <a:xfrm>
            <a:off x="478172" y="723899"/>
            <a:ext cx="3671681" cy="5676901"/>
          </a:xfrm>
          <a:prstGeom prst="rect">
            <a:avLst/>
          </a:prstGeom>
          <a:noFill/>
          <a:extLst>
            <a:ext uri="{909E8E84-426E-40DD-AFC4-6F175D3DCCD1}">
              <a14:hiddenFill xmlns:a14="http://schemas.microsoft.com/office/drawing/2010/main">
                <a:solidFill>
                  <a:srgbClr val="FFFFFF"/>
                </a:solidFill>
              </a14:hiddenFill>
            </a:ext>
          </a:extLst>
        </p:spPr>
      </p:pic>
      <p:sp>
        <p:nvSpPr>
          <p:cNvPr id="2" name="Speech Bubble: Oval 1">
            <a:extLst>
              <a:ext uri="{FF2B5EF4-FFF2-40B4-BE49-F238E27FC236}">
                <a16:creationId xmlns:a16="http://schemas.microsoft.com/office/drawing/2014/main" id="{FACA2ACE-3FEE-4169-86E2-C355E8388E6E}"/>
              </a:ext>
            </a:extLst>
          </p:cNvPr>
          <p:cNvSpPr/>
          <p:nvPr/>
        </p:nvSpPr>
        <p:spPr>
          <a:xfrm>
            <a:off x="4149853" y="790188"/>
            <a:ext cx="4785360" cy="2680080"/>
          </a:xfrm>
          <a:prstGeom prst="wedgeEllipseCallout">
            <a:avLst>
              <a:gd name="adj1" fmla="val -55598"/>
              <a:gd name="adj2" fmla="val 47108"/>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sz="2400" b="1" dirty="0">
                <a:latin typeface="Century Gothic" panose="020B0502020202020204" pitchFamily="34" charset="0"/>
              </a:rPr>
              <a:t>How can we be generous to those around us and share the good things that we have?</a:t>
            </a:r>
          </a:p>
          <a:p>
            <a:pPr algn="ctr">
              <a:spcAft>
                <a:spcPts val="600"/>
              </a:spcAft>
            </a:pPr>
            <a:endParaRPr lang="en-GB" dirty="0"/>
          </a:p>
        </p:txBody>
      </p:sp>
      <p:sp>
        <p:nvSpPr>
          <p:cNvPr id="4" name="Thought Bubble: Cloud 3">
            <a:extLst>
              <a:ext uri="{FF2B5EF4-FFF2-40B4-BE49-F238E27FC236}">
                <a16:creationId xmlns:a16="http://schemas.microsoft.com/office/drawing/2014/main" id="{5924B29D-4E5B-48BC-B54F-A36B45B7E9EC}"/>
              </a:ext>
            </a:extLst>
          </p:cNvPr>
          <p:cNvSpPr/>
          <p:nvPr/>
        </p:nvSpPr>
        <p:spPr>
          <a:xfrm>
            <a:off x="6700491" y="3873659"/>
            <a:ext cx="3771522" cy="2222882"/>
          </a:xfrm>
          <a:prstGeom prst="cloudCallout">
            <a:avLst>
              <a:gd name="adj1" fmla="val 57285"/>
              <a:gd name="adj2" fmla="val 5159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sz="2000" dirty="0">
                <a:latin typeface="Century Gothic" panose="020B0502020202020204" pitchFamily="34" charset="0"/>
              </a:rPr>
              <a:t>Or think of something that you could do to be generous to someone.</a:t>
            </a:r>
            <a:endParaRPr lang="en-GB" sz="2000">
              <a:latin typeface="Century Gothic" panose="020B0502020202020204" pitchFamily="34" charset="0"/>
            </a:endParaRPr>
          </a:p>
        </p:txBody>
      </p:sp>
      <p:sp>
        <p:nvSpPr>
          <p:cNvPr id="8" name="Thought Bubble: Cloud 7">
            <a:extLst>
              <a:ext uri="{FF2B5EF4-FFF2-40B4-BE49-F238E27FC236}">
                <a16:creationId xmlns:a16="http://schemas.microsoft.com/office/drawing/2014/main" id="{49B4EC7F-327F-42E5-8111-4BAD1AE093DA}"/>
              </a:ext>
            </a:extLst>
          </p:cNvPr>
          <p:cNvSpPr/>
          <p:nvPr/>
        </p:nvSpPr>
        <p:spPr>
          <a:xfrm>
            <a:off x="2720667" y="3376670"/>
            <a:ext cx="4622800" cy="2316480"/>
          </a:xfrm>
          <a:prstGeom prst="cloudCallout">
            <a:avLst>
              <a:gd name="adj1" fmla="val -50772"/>
              <a:gd name="adj2" fmla="val 66970"/>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sz="2000" dirty="0">
                <a:latin typeface="Century Gothic" panose="020B0502020202020204" pitchFamily="34" charset="0"/>
              </a:rPr>
              <a:t>Think of something that you have that you could share with your friends and family. </a:t>
            </a:r>
            <a:endParaRPr lang="en-GB" sz="2000"/>
          </a:p>
        </p:txBody>
      </p:sp>
    </p:spTree>
    <p:extLst>
      <p:ext uri="{BB962C8B-B14F-4D97-AF65-F5344CB8AC3E}">
        <p14:creationId xmlns:p14="http://schemas.microsoft.com/office/powerpoint/2010/main" val="715417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E8F476E-DF55-4960-B9C2-A1D410C89048}"/>
              </a:ext>
            </a:extLst>
          </p:cNvPr>
          <p:cNvPicPr>
            <a:picLocks noChangeAspect="1"/>
          </p:cNvPicPr>
          <p:nvPr/>
        </p:nvPicPr>
        <p:blipFill rotWithShape="1">
          <a:blip r:embed="rId2"/>
          <a:srcRect t="14311" b="14033"/>
          <a:stretch/>
        </p:blipFill>
        <p:spPr>
          <a:xfrm>
            <a:off x="20" y="10"/>
            <a:ext cx="12191980" cy="6857990"/>
          </a:xfrm>
          <a:prstGeom prst="rect">
            <a:avLst/>
          </a:prstGeom>
        </p:spPr>
      </p:pic>
      <p:grpSp>
        <p:nvGrpSpPr>
          <p:cNvPr id="19" name="Group 18">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0" name="Rectangle 19">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006956"/>
            <a:ext cx="3412067" cy="1372177"/>
          </a:xfrm>
        </p:spPr>
        <p:txBody>
          <a:bodyPr vert="horz" lIns="91440" tIns="45720" rIns="91440" bIns="45720" rtlCol="0" anchor="ctr">
            <a:normAutofit fontScale="90000"/>
          </a:bodyPr>
          <a:lstStyle/>
          <a:p>
            <a:pPr>
              <a:lnSpc>
                <a:spcPct val="90000"/>
              </a:lnSpc>
            </a:pPr>
            <a:r>
              <a:rPr lang="en-US" sz="2000" b="1" dirty="0">
                <a:latin typeface="Century Gothic" panose="020B0502020202020204" pitchFamily="34" charset="0"/>
              </a:rPr>
              <a:t>Classroom Worship </a:t>
            </a:r>
            <a:br>
              <a:rPr lang="en-US" sz="2000" b="1" dirty="0">
                <a:latin typeface="Century Gothic" panose="020B0502020202020204" pitchFamily="34" charset="0"/>
              </a:rPr>
            </a:br>
            <a:br>
              <a:rPr lang="en-US" sz="2000" b="1" dirty="0">
                <a:latin typeface="Century Gothic" panose="020B0502020202020204" pitchFamily="34" charset="0"/>
              </a:rPr>
            </a:br>
            <a:r>
              <a:rPr lang="en-US" sz="2000" b="1" dirty="0">
                <a:latin typeface="Century Gothic" panose="020B0502020202020204" pitchFamily="34" charset="0"/>
              </a:rPr>
              <a:t>Reflection Space</a:t>
            </a:r>
            <a:br>
              <a:rPr lang="en-US" sz="2000" b="1" dirty="0">
                <a:latin typeface="Century Gothic" panose="020B0502020202020204" pitchFamily="34" charset="0"/>
              </a:rPr>
            </a:br>
            <a:br>
              <a:rPr lang="en-US" sz="2000" b="1" dirty="0">
                <a:latin typeface="Century Gothic" panose="020B0502020202020204" pitchFamily="34" charset="0"/>
              </a:rPr>
            </a:br>
            <a:r>
              <a:rPr lang="en-US" sz="2000" b="1" dirty="0">
                <a:latin typeface="Century Gothic" panose="020B0502020202020204" pitchFamily="34" charset="0"/>
              </a:rPr>
              <a:t>The Wedding at Cana</a:t>
            </a:r>
            <a:br>
              <a:rPr lang="en-US" sz="2000" b="1" dirty="0">
                <a:latin typeface="Century Gothic" panose="020B0502020202020204" pitchFamily="34" charset="0"/>
              </a:rPr>
            </a:br>
            <a:r>
              <a:rPr lang="en-US" sz="2000" b="1" dirty="0">
                <a:latin typeface="Century Gothic" panose="020B0502020202020204" pitchFamily="34" charset="0"/>
              </a:rPr>
              <a:t>John 2: 1-12</a:t>
            </a:r>
            <a:br>
              <a:rPr lang="en-US" sz="900" dirty="0"/>
            </a:br>
            <a:br>
              <a:rPr lang="en-US" sz="900" dirty="0"/>
            </a:br>
            <a:br>
              <a:rPr lang="en-US" sz="900" dirty="0"/>
            </a:br>
            <a:br>
              <a:rPr lang="en-US" sz="900" dirty="0"/>
            </a:br>
            <a:endParaRPr lang="en-US" sz="900" dirty="0"/>
          </a:p>
        </p:txBody>
      </p:sp>
      <p:sp>
        <p:nvSpPr>
          <p:cNvPr id="11" name="Rectangle: Rounded Corners 10">
            <a:extLst>
              <a:ext uri="{FF2B5EF4-FFF2-40B4-BE49-F238E27FC236}">
                <a16:creationId xmlns:a16="http://schemas.microsoft.com/office/drawing/2014/main" id="{70D0F26E-6AB9-4E0E-8B4E-56FCC5AD6B98}"/>
              </a:ext>
            </a:extLst>
          </p:cNvPr>
          <p:cNvSpPr/>
          <p:nvPr/>
        </p:nvSpPr>
        <p:spPr>
          <a:xfrm>
            <a:off x="581193" y="2438399"/>
            <a:ext cx="3415074" cy="3564467"/>
          </a:xfrm>
          <a:prstGeom prst="roundRect">
            <a:avLst/>
          </a:prstGeom>
          <a:solidFill>
            <a:schemeClr val="bg2">
              <a:lumMod val="90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lnSpcReduction="10000"/>
          </a:bodyPr>
          <a:lstStyle/>
          <a:p>
            <a:pPr>
              <a:spcBef>
                <a:spcPct val="20000"/>
              </a:spcBef>
              <a:spcAft>
                <a:spcPts val="600"/>
              </a:spcAft>
              <a:buClr>
                <a:schemeClr val="accent2"/>
              </a:buClr>
              <a:buSzPct val="92000"/>
            </a:pPr>
            <a:r>
              <a:rPr lang="en-US" sz="2400" dirty="0">
                <a:solidFill>
                  <a:srgbClr val="002060"/>
                </a:solidFill>
                <a:latin typeface="Century Gothic" panose="020B0502020202020204" pitchFamily="34" charset="0"/>
              </a:rPr>
              <a:t>Decorate the bunting. </a:t>
            </a:r>
          </a:p>
          <a:p>
            <a:pPr>
              <a:spcBef>
                <a:spcPct val="20000"/>
              </a:spcBef>
              <a:spcAft>
                <a:spcPts val="600"/>
              </a:spcAft>
              <a:buClr>
                <a:schemeClr val="accent2"/>
              </a:buClr>
              <a:buSzPct val="92000"/>
            </a:pPr>
            <a:endParaRPr lang="en-US" sz="2400" dirty="0">
              <a:solidFill>
                <a:srgbClr val="002060"/>
              </a:solidFill>
              <a:latin typeface="Century Gothic" panose="020B0502020202020204" pitchFamily="34" charset="0"/>
            </a:endParaRPr>
          </a:p>
          <a:p>
            <a:pPr>
              <a:spcBef>
                <a:spcPct val="20000"/>
              </a:spcBef>
              <a:spcAft>
                <a:spcPts val="600"/>
              </a:spcAft>
              <a:buClr>
                <a:schemeClr val="accent2"/>
              </a:buClr>
              <a:buSzPct val="92000"/>
            </a:pPr>
            <a:r>
              <a:rPr lang="en-US" sz="2400" dirty="0">
                <a:solidFill>
                  <a:srgbClr val="002060"/>
                </a:solidFill>
                <a:latin typeface="Century Gothic" panose="020B0502020202020204" pitchFamily="34" charset="0"/>
              </a:rPr>
              <a:t>Draw or write the things you could share onto it. Add it to the string with everyone else’s</a:t>
            </a:r>
            <a:r>
              <a:rPr lang="en-US" dirty="0">
                <a:solidFill>
                  <a:srgbClr val="002060"/>
                </a:solidFill>
                <a:latin typeface="Century Gothic" panose="020B0502020202020204" pitchFamily="34" charset="0"/>
              </a:rPr>
              <a:t>.</a:t>
            </a:r>
          </a:p>
        </p:txBody>
      </p:sp>
    </p:spTree>
    <p:extLst>
      <p:ext uri="{BB962C8B-B14F-4D97-AF65-F5344CB8AC3E}">
        <p14:creationId xmlns:p14="http://schemas.microsoft.com/office/powerpoint/2010/main" val="2729127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3" name="Picture 2" descr="A picture containing indoor, colorful, several&#10;&#10;Description automatically generated">
            <a:extLst>
              <a:ext uri="{FF2B5EF4-FFF2-40B4-BE49-F238E27FC236}">
                <a16:creationId xmlns:a16="http://schemas.microsoft.com/office/drawing/2014/main" id="{C4574F0B-AD7F-4E61-A10A-BD2741BA6C8F}"/>
              </a:ext>
            </a:extLst>
          </p:cNvPr>
          <p:cNvPicPr>
            <a:picLocks noChangeAspect="1"/>
          </p:cNvPicPr>
          <p:nvPr/>
        </p:nvPicPr>
        <p:blipFill>
          <a:blip r:embed="rId4"/>
          <a:stretch>
            <a:fillRect/>
          </a:stretch>
        </p:blipFill>
        <p:spPr>
          <a:xfrm>
            <a:off x="1422667" y="615051"/>
            <a:ext cx="9230599" cy="51922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7217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2"/>
          <a:stretch>
            <a:fillRect/>
          </a:stretch>
        </p:blipFill>
        <p:spPr>
          <a:xfrm>
            <a:off x="11204362" y="5417942"/>
            <a:ext cx="987638" cy="1249788"/>
          </a:xfrm>
          <a:prstGeom prst="rect">
            <a:avLst/>
          </a:prstGeom>
        </p:spPr>
      </p:pic>
      <p:pic>
        <p:nvPicPr>
          <p:cNvPr id="7" name="Picture 6" descr="A picture containing indoor, colorful, several&#10;&#10;Description automatically generated">
            <a:extLst>
              <a:ext uri="{FF2B5EF4-FFF2-40B4-BE49-F238E27FC236}">
                <a16:creationId xmlns:a16="http://schemas.microsoft.com/office/drawing/2014/main" id="{28DCCDB6-7158-4C0F-8F9A-3B549205BA89}"/>
              </a:ext>
            </a:extLst>
          </p:cNvPr>
          <p:cNvPicPr>
            <a:picLocks noChangeAspect="1"/>
          </p:cNvPicPr>
          <p:nvPr/>
        </p:nvPicPr>
        <p:blipFill>
          <a:blip r:embed="rId3"/>
          <a:stretch>
            <a:fillRect/>
          </a:stretch>
        </p:blipFill>
        <p:spPr>
          <a:xfrm>
            <a:off x="921849" y="692998"/>
            <a:ext cx="4974768" cy="27983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1074597" y="370947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a:p>
            <a:pPr algn="ctr"/>
            <a:endParaRPr lang="en-GB" dirty="0"/>
          </a:p>
        </p:txBody>
      </p:sp>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(based on JOHN 2:1-12</a:t>
            </a:r>
            <a:r>
              <a:rPr lang="en-GB" sz="1800" dirty="0">
                <a:latin typeface="Century Gothic" panose="020B0502020202020204" pitchFamily="34" charset="0"/>
                <a:cs typeface="Segoe UI" panose="020B0502040204020203" pitchFamily="34" charset="0"/>
              </a:rPr>
              <a:t>)</a:t>
            </a:r>
          </a:p>
        </p:txBody>
      </p:sp>
      <p:pic>
        <p:nvPicPr>
          <p:cNvPr id="5" name="Online Media 4" title="MIRACLE AT CANA">
            <a:hlinkClick r:id="" action="ppaction://media"/>
            <a:extLst>
              <a:ext uri="{FF2B5EF4-FFF2-40B4-BE49-F238E27FC236}">
                <a16:creationId xmlns:a16="http://schemas.microsoft.com/office/drawing/2014/main" id="{A939D8F4-49CC-44BD-AB06-311AC07B1AFF}"/>
              </a:ext>
            </a:extLst>
          </p:cNvPr>
          <p:cNvPicPr>
            <a:picLocks noRot="1" noChangeAspect="1"/>
          </p:cNvPicPr>
          <p:nvPr>
            <a:videoFile r:link="rId1"/>
          </p:nvPr>
        </p:nvPicPr>
        <p:blipFill>
          <a:blip r:embed="rId3"/>
          <a:stretch>
            <a:fillRect/>
          </a:stretch>
        </p:blipFill>
        <p:spPr>
          <a:xfrm>
            <a:off x="2423410" y="2332198"/>
            <a:ext cx="7345180" cy="4131664"/>
          </a:xfrm>
          <a:prstGeom prst="rect">
            <a:avLst/>
          </a:prstGeom>
        </p:spPr>
      </p:pic>
    </p:spTree>
    <p:extLst>
      <p:ext uri="{BB962C8B-B14F-4D97-AF65-F5344CB8AC3E}">
        <p14:creationId xmlns:p14="http://schemas.microsoft.com/office/powerpoint/2010/main" val="351262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latin typeface="Century Gothic" panose="020B0502020202020204" pitchFamily="34" charset="0"/>
              </a:rPr>
              <a:t>What can we learn from this story?</a:t>
            </a:r>
          </a:p>
          <a:p>
            <a:pPr algn="ctr"/>
            <a:endParaRPr lang="en-GB" sz="4400" b="1" dirty="0">
              <a:latin typeface="Century Gothic" panose="020B0502020202020204" pitchFamily="34" charset="0"/>
            </a:endParaRPr>
          </a:p>
          <a:p>
            <a:pPr algn="ctr"/>
            <a:r>
              <a:rPr lang="en-GB" sz="4400" b="1" dirty="0">
                <a:latin typeface="Century Gothic" panose="020B0502020202020204" pitchFamily="34" charset="0"/>
              </a:rPr>
              <a:t>What do you find encouraging?</a:t>
            </a:r>
          </a:p>
          <a:p>
            <a:pPr algn="ctr"/>
            <a:r>
              <a:rPr lang="en-GB" sz="4400" b="1" dirty="0">
                <a:latin typeface="Century Gothic" panose="020B0502020202020204" pitchFamily="34" charset="0"/>
              </a:rPr>
              <a:t>What do you find challenging?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200" dirty="0">
                <a:latin typeface="Century Gothic" panose="020B0502020202020204" pitchFamily="34" charset="0"/>
                <a:cs typeface="Segoe UI" panose="020B0502040204020203" pitchFamily="34" charset="0"/>
              </a:rPr>
              <a:t>Encourage the pupils to respond with their own prayers first or through the prayer space or use the prayer below:</a:t>
            </a:r>
          </a:p>
          <a:p>
            <a:endParaRPr lang="en-GB" sz="2200" b="1" dirty="0">
              <a:latin typeface="Century Gothic" panose="020B0502020202020204" pitchFamily="34" charset="0"/>
              <a:cs typeface="Segoe UI" panose="020B0502040204020203" pitchFamily="34" charset="0"/>
            </a:endParaRPr>
          </a:p>
          <a:p>
            <a:pPr indent="357188"/>
            <a:r>
              <a:rPr lang="en-GB" sz="2200" b="1" dirty="0">
                <a:latin typeface="Century Gothic" panose="020B0502020202020204" pitchFamily="34" charset="0"/>
                <a:cs typeface="Segoe UI" panose="020B0502040204020203" pitchFamily="34" charset="0"/>
              </a:rPr>
              <a:t>Dear God,</a:t>
            </a:r>
          </a:p>
          <a:p>
            <a:pPr indent="357188"/>
            <a:r>
              <a:rPr lang="en-GB" sz="2200" b="1" dirty="0">
                <a:latin typeface="Century Gothic" panose="020B0502020202020204" pitchFamily="34" charset="0"/>
                <a:cs typeface="Segoe UI" panose="020B0502040204020203" pitchFamily="34" charset="0"/>
              </a:rPr>
              <a:t>Help us to see the importance of laughing and having fun with others.</a:t>
            </a:r>
          </a:p>
          <a:p>
            <a:pPr indent="357188"/>
            <a:r>
              <a:rPr lang="en-GB" sz="2200" b="1" dirty="0">
                <a:latin typeface="Century Gothic" panose="020B0502020202020204" pitchFamily="34" charset="0"/>
                <a:cs typeface="Segoe UI" panose="020B0502040204020203" pitchFamily="34" charset="0"/>
              </a:rPr>
              <a:t>Help us to appreciate the feelings of joy, excitement and happiness.</a:t>
            </a:r>
          </a:p>
          <a:p>
            <a:pPr indent="357188"/>
            <a:r>
              <a:rPr lang="en-GB" sz="2200" b="1" dirty="0">
                <a:latin typeface="Century Gothic" panose="020B0502020202020204" pitchFamily="34" charset="0"/>
                <a:cs typeface="Segoe UI" panose="020B0502040204020203" pitchFamily="34" charset="0"/>
              </a:rPr>
              <a:t>Help our happiness to be infectious.</a:t>
            </a:r>
          </a:p>
          <a:p>
            <a:pPr indent="357188"/>
            <a:r>
              <a:rPr lang="en-GB" sz="2200" b="1" dirty="0">
                <a:latin typeface="Century Gothic" panose="020B0502020202020204" pitchFamily="34" charset="0"/>
                <a:cs typeface="Segoe UI" panose="020B0502040204020203" pitchFamily="34" charset="0"/>
              </a:rPr>
              <a:t>Help us to spot those who are sad and to do our best to cheer them up.</a:t>
            </a:r>
          </a:p>
          <a:p>
            <a:pPr indent="536575"/>
            <a:r>
              <a:rPr lang="en-GB" sz="2200" b="1" dirty="0">
                <a:latin typeface="Century Gothic" panose="020B0502020202020204" pitchFamily="34" charset="0"/>
                <a:cs typeface="Segoe UI" panose="020B0502040204020203"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6623" y="5521607"/>
            <a:ext cx="938542" cy="1213469"/>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Engage… </a:t>
            </a:r>
            <a:r>
              <a:rPr kumimoji="0" lang="en-GB" sz="18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r>
              <a:rPr lang="en-GB" sz="1800" b="1" dirty="0">
                <a:latin typeface="Century Gothic" panose="020B0502020202020204" pitchFamily="34" charset="0"/>
                <a:cs typeface="Segoe UI" panose="020B0502040204020203" pitchFamily="34" charset="0"/>
              </a:rPr>
              <a:t>based on Ecclesiastes 3: 12 -14</a:t>
            </a:r>
            <a:r>
              <a:rPr kumimoji="0" lang="en-GB" sz="1800" b="0"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endParaRPr lang="en-GB" b="1" dirty="0">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pic>
        <p:nvPicPr>
          <p:cNvPr id="4" name="Online Media 3" title="Pharrell Williams - Happy (Official Music Video)">
            <a:hlinkClick r:id="" action="ppaction://media"/>
            <a:extLst>
              <a:ext uri="{FF2B5EF4-FFF2-40B4-BE49-F238E27FC236}">
                <a16:creationId xmlns:a16="http://schemas.microsoft.com/office/drawing/2014/main" id="{A9D099AD-09B0-403B-A2AD-BD8A2D338FE2}"/>
              </a:ext>
            </a:extLst>
          </p:cNvPr>
          <p:cNvPicPr>
            <a:picLocks noRot="1" noChangeAspect="1"/>
          </p:cNvPicPr>
          <p:nvPr>
            <a:videoFile r:link="rId1"/>
          </p:nvPr>
        </p:nvPicPr>
        <p:blipFill>
          <a:blip r:embed="rId4"/>
          <a:stretch>
            <a:fillRect/>
          </a:stretch>
        </p:blipFill>
        <p:spPr>
          <a:xfrm>
            <a:off x="2227632" y="2138827"/>
            <a:ext cx="7736736" cy="4351914"/>
          </a:xfrm>
          <a:prstGeom prst="ellipse">
            <a:avLst/>
          </a:prstGeom>
          <a:ln>
            <a:noFill/>
          </a:ln>
          <a:effectLst>
            <a:softEdge rad="112500"/>
          </a:effectLst>
        </p:spPr>
      </p:pic>
    </p:spTree>
    <p:extLst>
      <p:ext uri="{BB962C8B-B14F-4D97-AF65-F5344CB8AC3E}">
        <p14:creationId xmlns:p14="http://schemas.microsoft.com/office/powerpoint/2010/main" val="290555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kumimoji="0" lang="en-GB" sz="18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r>
              <a:rPr lang="en-GB" sz="1800" b="1" dirty="0">
                <a:latin typeface="Century Gothic" panose="020B0502020202020204" pitchFamily="34" charset="0"/>
                <a:cs typeface="Segoe UI" panose="020B0502040204020203" pitchFamily="34" charset="0"/>
              </a:rPr>
              <a:t>based on Ecclesiastes 3: 12 -14</a:t>
            </a:r>
            <a:r>
              <a:rPr kumimoji="0" lang="en-GB" sz="1800" b="0"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endParaRPr lang="en-GB" b="1" dirty="0">
              <a:latin typeface="Century Gothic" panose="020B0502020202020204" pitchFamily="34" charset="0"/>
            </a:endParaRP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5812" y="1912883"/>
            <a:ext cx="10620375" cy="4740165"/>
          </a:xfrm>
          <a:prstGeom prst="roundRect">
            <a:avLst/>
          </a:prstGeom>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1600" dirty="0">
                <a:latin typeface="Century Gothic" panose="020B0502020202020204" pitchFamily="34" charset="0"/>
              </a:rPr>
              <a:t>12</a:t>
            </a:r>
            <a:r>
              <a:rPr lang="en-GB" sz="4000" dirty="0">
                <a:latin typeface="Century Gothic" panose="020B0502020202020204" pitchFamily="34" charset="0"/>
              </a:rPr>
              <a:t> So I realise that the best thing for people is to be happy. They should enjoy themselves as long as they live. </a:t>
            </a:r>
          </a:p>
          <a:p>
            <a:r>
              <a:rPr lang="en-GB" sz="1600" dirty="0">
                <a:latin typeface="Century Gothic" panose="020B0502020202020204" pitchFamily="34" charset="0"/>
              </a:rPr>
              <a:t>13</a:t>
            </a:r>
            <a:r>
              <a:rPr lang="en-GB" sz="4000" dirty="0">
                <a:latin typeface="Century Gothic" panose="020B0502020202020204" pitchFamily="34" charset="0"/>
              </a:rPr>
              <a:t> God wants everyone to eat and drink and be happy in his work. These are gifts from God.</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spTree>
    <p:extLst>
      <p:ext uri="{BB962C8B-B14F-4D97-AF65-F5344CB8AC3E}">
        <p14:creationId xmlns:p14="http://schemas.microsoft.com/office/powerpoint/2010/main" val="1555447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latin typeface="Century Gothic" panose="020B0502020202020204" pitchFamily="34" charset="0"/>
              </a:rPr>
              <a:t>In the Bible there are many celebrations and we are told to enjoy life. Jesus is often enjoying a gathering with friends.</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437609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8043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What things in life do you enjoy?</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3"/>
          <a:stretch>
            <a:fillRect/>
          </a:stretch>
        </p:blipFill>
        <p:spPr>
          <a:xfrm>
            <a:off x="140376" y="5069895"/>
            <a:ext cx="1280271" cy="1652159"/>
          </a:xfrm>
          <a:prstGeom prst="rect">
            <a:avLst/>
          </a:prstGeom>
        </p:spPr>
      </p:pic>
    </p:spTree>
    <p:extLst>
      <p:ext uri="{BB962C8B-B14F-4D97-AF65-F5344CB8AC3E}">
        <p14:creationId xmlns:p14="http://schemas.microsoft.com/office/powerpoint/2010/main" val="4101505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Challenge</a:t>
            </a:r>
          </a:p>
        </p:txBody>
      </p:sp>
      <p:sp>
        <p:nvSpPr>
          <p:cNvPr id="7" name="Rectangle: Rounded Corners 6">
            <a:extLst>
              <a:ext uri="{FF2B5EF4-FFF2-40B4-BE49-F238E27FC236}">
                <a16:creationId xmlns:a16="http://schemas.microsoft.com/office/drawing/2014/main" id="{87656B52-CC67-491C-BCBA-8AF0BFD198D1}"/>
              </a:ext>
            </a:extLst>
          </p:cNvPr>
          <p:cNvSpPr/>
          <p:nvPr/>
        </p:nvSpPr>
        <p:spPr>
          <a:xfrm>
            <a:off x="785812" y="2090945"/>
            <a:ext cx="10620375" cy="4352925"/>
          </a:xfrm>
          <a:prstGeom prst="roundRect">
            <a:avLst/>
          </a:prstGeom>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How can you enjoy life when things get tricky?</a:t>
            </a:r>
          </a:p>
        </p:txBody>
      </p:sp>
      <p:pic>
        <p:nvPicPr>
          <p:cNvPr id="6" name="Picture 5">
            <a:extLst>
              <a:ext uri="{FF2B5EF4-FFF2-40B4-BE49-F238E27FC236}">
                <a16:creationId xmlns:a16="http://schemas.microsoft.com/office/drawing/2014/main" id="{A2D7E4D2-9384-4642-B7CD-5275364E10BF}"/>
              </a:ext>
            </a:extLst>
          </p:cNvPr>
          <p:cNvPicPr>
            <a:picLocks noChangeAspect="1"/>
          </p:cNvPicPr>
          <p:nvPr/>
        </p:nvPicPr>
        <p:blipFill>
          <a:blip r:embed="rId2"/>
          <a:stretch>
            <a:fillRect/>
          </a:stretch>
        </p:blipFill>
        <p:spPr>
          <a:xfrm>
            <a:off x="140376" y="5069895"/>
            <a:ext cx="1280271" cy="1652159"/>
          </a:xfrm>
          <a:prstGeom prst="rect">
            <a:avLst/>
          </a:prstGeom>
        </p:spPr>
      </p:pic>
    </p:spTree>
    <p:extLst>
      <p:ext uri="{BB962C8B-B14F-4D97-AF65-F5344CB8AC3E}">
        <p14:creationId xmlns:p14="http://schemas.microsoft.com/office/powerpoint/2010/main" val="3397167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780512" y="2122721"/>
            <a:ext cx="10620375"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or through the pray space and if appropriate use the Lord’s prayer.</a:t>
            </a:r>
          </a:p>
          <a:p>
            <a:endParaRPr lang="en-GB" sz="2000" b="1" dirty="0">
              <a:latin typeface="Century Gothic" panose="020B0502020202020204" pitchFamily="34" charset="0"/>
              <a:cs typeface="Segoe UI" panose="020B0502040204020203" pitchFamily="34" charset="0"/>
            </a:endParaRPr>
          </a:p>
          <a:p>
            <a:pPr algn="ctr"/>
            <a:r>
              <a:rPr lang="en-GB" sz="2000" b="1" dirty="0">
                <a:latin typeface="Century Gothic" panose="020B0502020202020204" pitchFamily="34" charset="0"/>
                <a:cs typeface="Segoe UI" panose="020B0502040204020203" pitchFamily="34" charset="0"/>
              </a:rPr>
              <a:t>Our Father, in heaven,</a:t>
            </a:r>
          </a:p>
          <a:p>
            <a:pPr algn="ctr"/>
            <a:r>
              <a:rPr lang="en-GB" sz="2000" b="1" dirty="0">
                <a:latin typeface="Century Gothic" panose="020B0502020202020204" pitchFamily="34" charset="0"/>
                <a:cs typeface="Segoe UI" panose="020B0502040204020203" pitchFamily="34" charset="0"/>
              </a:rPr>
              <a:t>Holy is your name.</a:t>
            </a:r>
          </a:p>
          <a:p>
            <a:pPr algn="ctr"/>
            <a:r>
              <a:rPr lang="en-GB" sz="2000" b="1" dirty="0">
                <a:latin typeface="Century Gothic" panose="020B0502020202020204" pitchFamily="34" charset="0"/>
                <a:cs typeface="Segoe UI" panose="020B0502040204020203" pitchFamily="34" charset="0"/>
              </a:rPr>
              <a:t>Your Kingdom come,</a:t>
            </a:r>
          </a:p>
          <a:p>
            <a:pPr algn="ctr"/>
            <a:r>
              <a:rPr lang="en-GB" sz="2000" b="1" dirty="0">
                <a:latin typeface="Century Gothic" panose="020B0502020202020204" pitchFamily="34" charset="0"/>
                <a:cs typeface="Segoe UI" panose="020B0502040204020203" pitchFamily="34" charset="0"/>
              </a:rPr>
              <a:t>Your will be done on earth, as it is in heaven.</a:t>
            </a:r>
          </a:p>
          <a:p>
            <a:pPr algn="ctr"/>
            <a:r>
              <a:rPr lang="en-GB" sz="2000" b="1" dirty="0">
                <a:latin typeface="Century Gothic" panose="020B0502020202020204" pitchFamily="34" charset="0"/>
                <a:cs typeface="Segoe UI" panose="020B0502040204020203" pitchFamily="34" charset="0"/>
              </a:rPr>
              <a:t>Give us this day our daily bread,</a:t>
            </a:r>
          </a:p>
          <a:p>
            <a:pPr algn="ctr"/>
            <a:r>
              <a:rPr lang="en-GB" sz="2000" b="1" dirty="0">
                <a:latin typeface="Century Gothic" panose="020B0502020202020204" pitchFamily="34" charset="0"/>
                <a:cs typeface="Segoe UI" panose="020B0502040204020203" pitchFamily="34" charset="0"/>
              </a:rPr>
              <a:t>And forgive us our sins,</a:t>
            </a:r>
          </a:p>
          <a:p>
            <a:pPr algn="ctr"/>
            <a:r>
              <a:rPr lang="en-GB" sz="2000" b="1" dirty="0">
                <a:latin typeface="Century Gothic" panose="020B0502020202020204" pitchFamily="34" charset="0"/>
                <a:cs typeface="Segoe UI" panose="020B0502040204020203" pitchFamily="34" charset="0"/>
              </a:rPr>
              <a:t>As we forgive those who sin against us,</a:t>
            </a:r>
          </a:p>
          <a:p>
            <a:pPr algn="ctr"/>
            <a:r>
              <a:rPr lang="en-GB" sz="2000" b="1" dirty="0">
                <a:latin typeface="Century Gothic" panose="020B0502020202020204" pitchFamily="34" charset="0"/>
                <a:cs typeface="Segoe UI" panose="020B0502040204020203" pitchFamily="34" charset="0"/>
              </a:rPr>
              <a:t>And lead us not into temptation,</a:t>
            </a:r>
          </a:p>
          <a:p>
            <a:pPr algn="ctr"/>
            <a:r>
              <a:rPr lang="en-GB" sz="2000" b="1" dirty="0">
                <a:latin typeface="Century Gothic" panose="020B0502020202020204" pitchFamily="34" charset="0"/>
                <a:cs typeface="Segoe UI" panose="020B0502040204020203" pitchFamily="34" charset="0"/>
              </a:rPr>
              <a:t>But deliver us from evil.</a:t>
            </a:r>
          </a:p>
          <a:p>
            <a:pPr algn="ctr"/>
            <a:r>
              <a:rPr lang="en-GB" sz="2000" b="1" dirty="0">
                <a:latin typeface="Century Gothic" panose="020B0502020202020204" pitchFamily="34" charset="0"/>
                <a:cs typeface="Segoe UI" panose="020B0502040204020203"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9CA8C65D-7200-4364-83A9-56FEE2B0C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1" name="Rectangle 80">
            <a:extLst>
              <a:ext uri="{FF2B5EF4-FFF2-40B4-BE49-F238E27FC236}">
                <a16:creationId xmlns:a16="http://schemas.microsoft.com/office/drawing/2014/main" id="{FBE0910E-BCC6-4CD1-9484-9DF343B84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83" name="Rectangle 82">
            <a:extLst>
              <a:ext uri="{FF2B5EF4-FFF2-40B4-BE49-F238E27FC236}">
                <a16:creationId xmlns:a16="http://schemas.microsoft.com/office/drawing/2014/main" id="{04D0C3A9-2770-4D11-B0E3-39390FEB3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85" name="Rectangle 84">
            <a:extLst>
              <a:ext uri="{FF2B5EF4-FFF2-40B4-BE49-F238E27FC236}">
                <a16:creationId xmlns:a16="http://schemas.microsoft.com/office/drawing/2014/main" id="{0CC8D560-7D8D-4328-BF6D-992C83ECB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7" name="Rectangle 86">
            <a:extLst>
              <a:ext uri="{FF2B5EF4-FFF2-40B4-BE49-F238E27FC236}">
                <a16:creationId xmlns:a16="http://schemas.microsoft.com/office/drawing/2014/main" id="{CB2C2501-B64D-4866-AF9F-64F65F7CC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0"/>
            <a:ext cx="4772545"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128" name="Picture 8" descr="15 Essentials to Pack for Any Picnic | Mental Floss">
            <a:extLst>
              <a:ext uri="{FF2B5EF4-FFF2-40B4-BE49-F238E27FC236}">
                <a16:creationId xmlns:a16="http://schemas.microsoft.com/office/drawing/2014/main" id="{E7BACA05-FF09-408B-B6DE-84BAEFED4E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570" r="17005" b="3"/>
          <a:stretch/>
        </p:blipFill>
        <p:spPr bwMode="auto">
          <a:xfrm>
            <a:off x="20" y="10"/>
            <a:ext cx="4544548" cy="421968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Let's Go Fly a Kite">
            <a:extLst>
              <a:ext uri="{FF2B5EF4-FFF2-40B4-BE49-F238E27FC236}">
                <a16:creationId xmlns:a16="http://schemas.microsoft.com/office/drawing/2014/main" id="{74C19CF0-D253-4776-AF6E-FF13FD44663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557" b="923"/>
          <a:stretch/>
        </p:blipFill>
        <p:spPr bwMode="auto">
          <a:xfrm>
            <a:off x="4628829" y="10"/>
            <a:ext cx="7563171" cy="4266944"/>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12 Best Family Board Games for 2020 | Family Vacation Critic">
            <a:extLst>
              <a:ext uri="{FF2B5EF4-FFF2-40B4-BE49-F238E27FC236}">
                <a16:creationId xmlns:a16="http://schemas.microsoft.com/office/drawing/2014/main" id="{40F6A9A5-82D9-4C36-AD98-CBA7FBD4249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0793" b="-3"/>
          <a:stretch/>
        </p:blipFill>
        <p:spPr bwMode="auto">
          <a:xfrm>
            <a:off x="20" y="4310260"/>
            <a:ext cx="4544548" cy="2547280"/>
          </a:xfrm>
          <a:prstGeom prst="rect">
            <a:avLst/>
          </a:prstGeom>
          <a:noFill/>
          <a:extLst>
            <a:ext uri="{909E8E84-426E-40DD-AFC4-6F175D3DCCD1}">
              <a14:hiddenFill xmlns:a14="http://schemas.microsoft.com/office/drawing/2010/main">
                <a:solidFill>
                  <a:srgbClr val="FFFFFF"/>
                </a:solidFill>
              </a14:hiddenFill>
            </a:ext>
          </a:extLst>
        </p:spPr>
      </p:pic>
      <p:sp>
        <p:nvSpPr>
          <p:cNvPr id="89" name="Rectangle 88">
            <a:extLst>
              <a:ext uri="{FF2B5EF4-FFF2-40B4-BE49-F238E27FC236}">
                <a16:creationId xmlns:a16="http://schemas.microsoft.com/office/drawing/2014/main" id="{B496DDB9-0BC9-40CD-B3AE-B57DC71D74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498" y="4267831"/>
            <a:ext cx="7552502" cy="2590169"/>
          </a:xfrm>
          <a:prstGeom prst="rect">
            <a:avLst/>
          </a:prstGeom>
          <a:solidFill>
            <a:schemeClr val="accent1"/>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089842" y="4571122"/>
            <a:ext cx="6591957" cy="1037907"/>
          </a:xfrm>
        </p:spPr>
        <p:txBody>
          <a:bodyPr vert="horz" lIns="91440" tIns="45720" rIns="91440" bIns="45720" rtlCol="0" anchor="b">
            <a:normAutofit/>
          </a:bodyPr>
          <a:lstStyle/>
          <a:p>
            <a:pPr>
              <a:lnSpc>
                <a:spcPct val="90000"/>
              </a:lnSpc>
            </a:pPr>
            <a:r>
              <a:rPr lang="en-US" sz="3300" b="1" dirty="0">
                <a:solidFill>
                  <a:srgbClr val="FFFFFF"/>
                </a:solidFill>
                <a:latin typeface="Century Gothic" panose="020B0502020202020204" pitchFamily="34" charset="0"/>
              </a:rPr>
              <a:t>Prompted to action - challenge</a:t>
            </a:r>
          </a:p>
        </p:txBody>
      </p:sp>
      <p:sp>
        <p:nvSpPr>
          <p:cNvPr id="91" name="Rectangle 90">
            <a:extLst>
              <a:ext uri="{FF2B5EF4-FFF2-40B4-BE49-F238E27FC236}">
                <a16:creationId xmlns:a16="http://schemas.microsoft.com/office/drawing/2014/main" id="{03F4845B-54A6-46F4-B0A0-95B580A9F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05326" y="4220158"/>
            <a:ext cx="7689094" cy="901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6"/>
          <a:stretch>
            <a:fillRect/>
          </a:stretch>
        </p:blipFill>
        <p:spPr>
          <a:xfrm>
            <a:off x="11169031" y="5608212"/>
            <a:ext cx="987638" cy="1249788"/>
          </a:xfrm>
          <a:prstGeom prst="rect">
            <a:avLst/>
          </a:prstGeom>
        </p:spPr>
      </p:pic>
    </p:spTree>
    <p:extLst>
      <p:ext uri="{BB962C8B-B14F-4D97-AF65-F5344CB8AC3E}">
        <p14:creationId xmlns:p14="http://schemas.microsoft.com/office/powerpoint/2010/main" val="2587073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Prompted to action - challenge</a:t>
            </a:r>
          </a:p>
        </p:txBody>
      </p:sp>
      <p:sp>
        <p:nvSpPr>
          <p:cNvPr id="7" name="Rectangle: Rounded Corners 6">
            <a:extLst>
              <a:ext uri="{FF2B5EF4-FFF2-40B4-BE49-F238E27FC236}">
                <a16:creationId xmlns:a16="http://schemas.microsoft.com/office/drawing/2014/main" id="{C2AB926F-0C10-4970-9429-B6AD772B3A1E}"/>
              </a:ext>
            </a:extLst>
          </p:cNvPr>
          <p:cNvSpPr/>
          <p:nvPr/>
        </p:nvSpPr>
        <p:spPr>
          <a:xfrm>
            <a:off x="785812" y="209094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How could you enjoy life with one another?</a:t>
            </a:r>
          </a:p>
        </p:txBody>
      </p:sp>
      <p:pic>
        <p:nvPicPr>
          <p:cNvPr id="8" name="Picture 7">
            <a:extLst>
              <a:ext uri="{FF2B5EF4-FFF2-40B4-BE49-F238E27FC236}">
                <a16:creationId xmlns:a16="http://schemas.microsoft.com/office/drawing/2014/main" id="{B40FE7D9-17A2-4BAE-AB94-79B8306C74BC}"/>
              </a:ext>
            </a:extLst>
          </p:cNvPr>
          <p:cNvPicPr>
            <a:picLocks noChangeAspect="1"/>
          </p:cNvPicPr>
          <p:nvPr/>
        </p:nvPicPr>
        <p:blipFill>
          <a:blip r:embed="rId2"/>
          <a:stretch>
            <a:fillRect/>
          </a:stretch>
        </p:blipFill>
        <p:spPr>
          <a:xfrm>
            <a:off x="35330" y="4998776"/>
            <a:ext cx="1280271" cy="1652159"/>
          </a:xfrm>
          <a:prstGeom prst="rect">
            <a:avLst/>
          </a:prstGeom>
        </p:spPr>
      </p:pic>
    </p:spTree>
    <p:extLst>
      <p:ext uri="{BB962C8B-B14F-4D97-AF65-F5344CB8AC3E}">
        <p14:creationId xmlns:p14="http://schemas.microsoft.com/office/powerpoint/2010/main" val="14613468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400" dirty="0">
                <a:latin typeface="Century Gothic" panose="020B0502020202020204" pitchFamily="34" charset="0"/>
                <a:cs typeface="Segoe UI" panose="020B0502040204020203" pitchFamily="34" charset="0"/>
              </a:rPr>
              <a:t>Encourage the pupils to respond with their own prayers first or through the prayer space. You could use the school’s prayer or the prayer below.</a:t>
            </a:r>
          </a:p>
          <a:p>
            <a:r>
              <a:rPr lang="en-GB" sz="2400" dirty="0">
                <a:latin typeface="Century Gothic" panose="020B0502020202020204" pitchFamily="34" charset="0"/>
                <a:cs typeface="Segoe UI" panose="020B0502040204020203" pitchFamily="34" charset="0"/>
              </a:rPr>
              <a:t>	</a:t>
            </a:r>
            <a:r>
              <a:rPr lang="en-GB" sz="2400" b="1" dirty="0">
                <a:latin typeface="Century Gothic" panose="020B0502020202020204" pitchFamily="34" charset="0"/>
                <a:cs typeface="Segoe UI" panose="020B0502040204020203" pitchFamily="34" charset="0"/>
              </a:rPr>
              <a:t>Dear God,</a:t>
            </a:r>
          </a:p>
          <a:p>
            <a:r>
              <a:rPr lang="en-GB" sz="2400" b="1" dirty="0">
                <a:latin typeface="Century Gothic" panose="020B0502020202020204" pitchFamily="34" charset="0"/>
                <a:cs typeface="Segoe UI" panose="020B0502040204020203" pitchFamily="34" charset="0"/>
              </a:rPr>
              <a:t>	Please show me how to spend this day,</a:t>
            </a:r>
          </a:p>
          <a:p>
            <a:r>
              <a:rPr lang="en-GB" sz="2400" b="1" dirty="0">
                <a:latin typeface="Century Gothic" panose="020B0502020202020204" pitchFamily="34" charset="0"/>
                <a:cs typeface="Segoe UI" panose="020B0502040204020203" pitchFamily="34" charset="0"/>
              </a:rPr>
              <a:t>	Sharing your LOVE in every way.</a:t>
            </a:r>
          </a:p>
          <a:p>
            <a:r>
              <a:rPr lang="en-GB" sz="2400" b="1" dirty="0">
                <a:latin typeface="Century Gothic" panose="020B0502020202020204" pitchFamily="34" charset="0"/>
                <a:cs typeface="Segoe UI" panose="020B0502040204020203" pitchFamily="34" charset="0"/>
              </a:rPr>
              <a:t>	Help me be kind to everyone,</a:t>
            </a:r>
          </a:p>
          <a:p>
            <a:r>
              <a:rPr lang="en-GB" sz="2400" b="1" dirty="0">
                <a:latin typeface="Century Gothic" panose="020B0502020202020204" pitchFamily="34" charset="0"/>
                <a:cs typeface="Segoe UI" panose="020B0502040204020203" pitchFamily="34" charset="0"/>
              </a:rPr>
              <a:t>	To play and to laugh and have lots of fun.</a:t>
            </a:r>
          </a:p>
          <a:p>
            <a:r>
              <a:rPr lang="en-GB" sz="2400" b="1" dirty="0">
                <a:latin typeface="Century Gothic" panose="020B0502020202020204" pitchFamily="34" charset="0"/>
                <a:cs typeface="Segoe UI" panose="020B0502040204020203" pitchFamily="34" charset="0"/>
              </a:rPr>
              <a:t>	Shining your light and giving your grace, </a:t>
            </a:r>
          </a:p>
          <a:p>
            <a:r>
              <a:rPr lang="en-GB" sz="2400" b="1" dirty="0">
                <a:latin typeface="Century Gothic" panose="020B0502020202020204" pitchFamily="34" charset="0"/>
                <a:cs typeface="Segoe UI" panose="020B0502040204020203" pitchFamily="34" charset="0"/>
              </a:rPr>
              <a:t>	Sharing your joy with a smile on my face!</a:t>
            </a:r>
          </a:p>
          <a:p>
            <a:r>
              <a:rPr lang="en-GB" sz="2400" b="1" dirty="0">
                <a:latin typeface="Century Gothic" panose="020B0502020202020204" pitchFamily="34" charset="0"/>
                <a:cs typeface="Segoe UI" panose="020B0502040204020203" pitchFamily="34" charset="0"/>
              </a:rPr>
              <a:t>	Amen</a:t>
            </a:r>
          </a:p>
          <a:p>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4133956"/>
            <a:ext cx="6798608" cy="2085869"/>
          </a:xfrm>
        </p:spPr>
        <p:txBody>
          <a:bodyPr vert="horz" lIns="91440" tIns="45720" rIns="91440" bIns="45720" rtlCol="0" anchor="b">
            <a:normAutofit fontScale="90000"/>
          </a:bodyPr>
          <a:lstStyle/>
          <a:p>
            <a:pPr>
              <a:lnSpc>
                <a:spcPct val="90000"/>
              </a:lnSpc>
            </a:pPr>
            <a:r>
              <a:rPr lang="en-US" sz="22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r>
              <a:rPr lang="en-US" sz="2200" cap="none" dirty="0">
                <a:solidFill>
                  <a:srgbClr val="FFFFFF"/>
                </a:solidFill>
                <a:latin typeface="Century Gothic" panose="020B0502020202020204" pitchFamily="34" charset="0"/>
                <a:cs typeface="Segoe UI" panose="020B0502040204020203" pitchFamily="34" charset="0"/>
              </a:rPr>
              <a:t>  </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rPr>
              <a:t>(This can be adapted for use with all ages) </a:t>
            </a:r>
            <a:br>
              <a:rPr lang="en-US" sz="2200" cap="none" dirty="0">
                <a:solidFill>
                  <a:srgbClr val="FFFFFF"/>
                </a:solidFill>
                <a:latin typeface="Century Gothic" panose="020B0502020202020204" pitchFamily="34" charset="0"/>
                <a:cs typeface="Segoe UI" panose="020B0502040204020203" pitchFamily="34" charset="0"/>
              </a:rPr>
            </a:br>
            <a:r>
              <a:rPr lang="en-GB" sz="2200" cap="none" dirty="0">
                <a:solidFill>
                  <a:srgbClr val="FFFFFF"/>
                </a:solidFill>
                <a:latin typeface="Century Gothic" panose="020B0502020202020204" pitchFamily="34" charset="0"/>
                <a:cs typeface="Segoe UI" panose="020B0502040204020203" pitchFamily="34" charset="0"/>
              </a:rPr>
              <a:t>Joy</a:t>
            </a:r>
            <a:br>
              <a:rPr lang="en-GB"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rPr>
              <a:t>You may want to use the following reflection:</a:t>
            </a: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900" dirty="0">
                <a:solidFill>
                  <a:srgbClr val="FFFFFF"/>
                </a:solidFill>
              </a:rPr>
            </a:br>
            <a:br>
              <a:rPr lang="en-US" sz="2700" dirty="0">
                <a:solidFill>
                  <a:srgbClr val="FFFFFF"/>
                </a:solidFill>
                <a:latin typeface="Century Gothic" panose="020B0502020202020204" pitchFamily="34" charset="0"/>
              </a:rPr>
            </a:br>
            <a:r>
              <a:rPr lang="en-GB" sz="2700" b="1" cap="none" dirty="0">
                <a:solidFill>
                  <a:srgbClr val="FFFFFF"/>
                </a:solidFill>
                <a:latin typeface="Century Gothic" panose="020B0502020202020204" pitchFamily="34" charset="0"/>
                <a:cs typeface="Segoe UI" panose="020B0502040204020203" pitchFamily="34" charset="0"/>
              </a:rPr>
              <a:t>Joy is a gift to share</a:t>
            </a:r>
            <a:br>
              <a:rPr lang="en-GB" sz="2700" b="1" cap="none" dirty="0">
                <a:solidFill>
                  <a:srgbClr val="FFFFFF"/>
                </a:solidFill>
                <a:latin typeface="Century Gothic" panose="020B0502020202020204" pitchFamily="34" charset="0"/>
                <a:cs typeface="Segoe UI" panose="020B0502040204020203" pitchFamily="34" charset="0"/>
              </a:rPr>
            </a:br>
            <a:r>
              <a:rPr lang="en-GB" sz="2700" b="1" cap="none" dirty="0">
                <a:solidFill>
                  <a:srgbClr val="FFFFFF"/>
                </a:solidFill>
                <a:latin typeface="Century Gothic" panose="020B0502020202020204" pitchFamily="34" charset="0"/>
                <a:cs typeface="Segoe UI" panose="020B0502040204020203" pitchFamily="34" charset="0"/>
              </a:rPr>
              <a:t>The quiet joy of knowing that all will be well</a:t>
            </a:r>
            <a:br>
              <a:rPr lang="en-GB" sz="2700" b="1" cap="none" dirty="0">
                <a:solidFill>
                  <a:srgbClr val="FFFFFF"/>
                </a:solidFill>
                <a:latin typeface="Century Gothic" panose="020B0502020202020204" pitchFamily="34" charset="0"/>
                <a:cs typeface="Segoe UI" panose="020B0502040204020203" pitchFamily="34" charset="0"/>
              </a:rPr>
            </a:br>
            <a:r>
              <a:rPr lang="en-GB" sz="2700" b="1" cap="none" dirty="0">
                <a:solidFill>
                  <a:srgbClr val="FFFFFF"/>
                </a:solidFill>
                <a:latin typeface="Century Gothic" panose="020B0502020202020204" pitchFamily="34" charset="0"/>
                <a:cs typeface="Segoe UI" panose="020B0502040204020203" pitchFamily="34" charset="0"/>
              </a:rPr>
              <a:t>The noisy joy of a party with friends</a:t>
            </a:r>
            <a:br>
              <a:rPr lang="en-GB" sz="2700" b="1" cap="none" dirty="0">
                <a:solidFill>
                  <a:srgbClr val="FFFFFF"/>
                </a:solidFill>
                <a:latin typeface="Century Gothic" panose="020B0502020202020204" pitchFamily="34" charset="0"/>
                <a:cs typeface="Segoe UI" panose="020B0502040204020203" pitchFamily="34" charset="0"/>
              </a:rPr>
            </a:br>
            <a:r>
              <a:rPr lang="en-GB" sz="2700" b="1" cap="none" dirty="0">
                <a:solidFill>
                  <a:srgbClr val="FFFFFF"/>
                </a:solidFill>
                <a:latin typeface="Century Gothic" panose="020B0502020202020204" pitchFamily="34" charset="0"/>
                <a:cs typeface="Segoe UI" panose="020B0502040204020203" pitchFamily="34" charset="0"/>
              </a:rPr>
              <a:t>The joy of neighbours becoming friends</a:t>
            </a: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spTree>
    <p:extLst>
      <p:ext uri="{BB962C8B-B14F-4D97-AF65-F5344CB8AC3E}">
        <p14:creationId xmlns:p14="http://schemas.microsoft.com/office/powerpoint/2010/main" val="271902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1893</Words>
  <Application>Microsoft Office PowerPoint</Application>
  <PresentationFormat>Widescreen</PresentationFormat>
  <Paragraphs>184</Paragraphs>
  <Slides>35</Slides>
  <Notes>2</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Arial Rounded MT Bold</vt:lpstr>
      <vt:lpstr>Calibri</vt:lpstr>
      <vt:lpstr>Century Gothic</vt:lpstr>
      <vt:lpstr>Gill Sans MT</vt:lpstr>
      <vt:lpstr>Segoe UI</vt:lpstr>
      <vt:lpstr>Wingdings 2</vt:lpstr>
      <vt:lpstr>Dividend</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ENJOY &amp; CELEBRATE</vt:lpstr>
      <vt:lpstr>Classroom Worship   Reflection Space  The Wedding at Cana John 2: 1-12   </vt:lpstr>
      <vt:lpstr>Classroom Worship   Reflection Space   The Wedding at Cana John 2: 1-12   </vt:lpstr>
      <vt:lpstr>Classroom Worship   Reflection Space  The Wedding at Cana John 2: 1-12    </vt:lpstr>
      <vt:lpstr>Monday</vt:lpstr>
      <vt:lpstr>PowerPoint Presentation</vt:lpstr>
      <vt:lpstr>PowerPoint Presentation</vt:lpstr>
      <vt:lpstr>Bible Passage (based on JOHN 2:1-12)</vt:lpstr>
      <vt:lpstr>Responding </vt:lpstr>
      <vt:lpstr>Prayer</vt:lpstr>
      <vt:lpstr>Tuesday</vt:lpstr>
      <vt:lpstr>Engage… (based on Ecclesiastes 3: 12 -14)</vt:lpstr>
      <vt:lpstr>BIBLE PASSAGE… (based on Ecclesiastes 3: 12 -14)</vt:lpstr>
      <vt:lpstr>Responding </vt:lpstr>
      <vt:lpstr>Reflection question</vt:lpstr>
      <vt:lpstr>Reflection Challenge</vt:lpstr>
      <vt:lpstr>Prayer</vt:lpstr>
      <vt:lpstr>Wednesday</vt:lpstr>
      <vt:lpstr>Prompted to action - challenge</vt:lpstr>
      <vt:lpstr>Prompted to action - challenge</vt:lpstr>
      <vt:lpstr>Prayer</vt:lpstr>
      <vt:lpstr>Thursday</vt:lpstr>
      <vt:lpstr>Use the Meditation resource alongside the Spiritual Encounters – bible-based meditation teacher’s pack:  http://www.ldbe.co.uk/about/guidance- resources/worship-and-meditation/    (This can be adapted for use with all ages)  Joy  You may want to use the following reflection:        Joy is a gift to share The quiet joy of knowing that all will be well The noisy joy of a party with friends The joy of neighbours becoming friends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Lynsay Jennings</dc:creator>
  <cp:lastModifiedBy>Alex Wolvers</cp:lastModifiedBy>
  <cp:revision>3</cp:revision>
  <dcterms:created xsi:type="dcterms:W3CDTF">2020-11-24T13:27:37Z</dcterms:created>
  <dcterms:modified xsi:type="dcterms:W3CDTF">2020-12-08T16:57:51Z</dcterms:modified>
</cp:coreProperties>
</file>