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67" r:id="rId3"/>
    <p:sldId id="257" r:id="rId4"/>
    <p:sldId id="270" r:id="rId5"/>
    <p:sldId id="296" r:id="rId6"/>
    <p:sldId id="268" r:id="rId7"/>
    <p:sldId id="289" r:id="rId8"/>
    <p:sldId id="269" r:id="rId9"/>
    <p:sldId id="290" r:id="rId10"/>
    <p:sldId id="292" r:id="rId11"/>
    <p:sldId id="277" r:id="rId12"/>
    <p:sldId id="298" r:id="rId13"/>
    <p:sldId id="271" r:id="rId14"/>
    <p:sldId id="266" r:id="rId15"/>
    <p:sldId id="258" r:id="rId16"/>
    <p:sldId id="260" r:id="rId17"/>
    <p:sldId id="302" r:id="rId18"/>
    <p:sldId id="299" r:id="rId19"/>
    <p:sldId id="303" r:id="rId20"/>
    <p:sldId id="300" r:id="rId21"/>
    <p:sldId id="304" r:id="rId22"/>
    <p:sldId id="262" r:id="rId23"/>
    <p:sldId id="276" r:id="rId24"/>
    <p:sldId id="272" r:id="rId25"/>
    <p:sldId id="263" r:id="rId26"/>
    <p:sldId id="285" r:id="rId27"/>
    <p:sldId id="295" r:id="rId28"/>
    <p:sldId id="264" r:id="rId29"/>
    <p:sldId id="279" r:id="rId30"/>
    <p:sldId id="273" r:id="rId31"/>
    <p:sldId id="305" r:id="rId32"/>
    <p:sldId id="297" r:id="rId33"/>
    <p:sldId id="306" r:id="rId34"/>
    <p:sldId id="265" r:id="rId35"/>
    <p:sldId id="282" r:id="rId36"/>
    <p:sldId id="274" r:id="rId37"/>
    <p:sldId id="283" r:id="rId38"/>
    <p:sldId id="275" r:id="rId39"/>
    <p:sldId id="284" r:id="rId40"/>
    <p:sldId id="288"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 Wolvers" initials="AW" lastIdx="1" clrIdx="0">
    <p:extLst>
      <p:ext uri="{19B8F6BF-5375-455C-9EA6-DF929625EA0E}">
        <p15:presenceInfo xmlns:p15="http://schemas.microsoft.com/office/powerpoint/2012/main" userId="S::Alex.Wolvers@lichfield.anglican.org::b712f541-27b8-44a5-8ac8-29586596d7a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2" autoAdjust="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bc.co.uk/teach/school-radio/primary-school-songs-assembly-collective-worship-chain-of-love/z6dvp4j"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www.bbc.co.uk/teach/school-radio/primary-school-songs-assembly-collective-worship-being-a-friend/z8vmwnb" TargetMode="External"/><Relationship Id="rId4" Type="http://schemas.openxmlformats.org/officeDocument/2006/relationships/hyperlink" Target="https://www.bbc.co.uk/teach/school-radio/primary-school-songs-all-together-as-a-familly/zj3xjsg"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prayerspacesinschools.com/resources/168"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hyperlink" Target="https://www.freebibleimages.org/illustrations/peter-cornelius/"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hyperlink" Target="https://www.youtube.com/watch?v=-QSLlEt_LJY" TargetMode="External"/><Relationship Id="rId4" Type="http://schemas.openxmlformats.org/officeDocument/2006/relationships/hyperlink" Target="https://youtu.be/WpYeekQkAdc"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hyperlink" Target="https://www.paralympic.org/the-ipc/paralympic-school-day"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D8A8D3E-0E8F-4948-B17E-2D49FD63E6A9}"/>
              </a:ext>
            </a:extLst>
          </p:cNvPr>
          <p:cNvPicPr>
            <a:picLocks noChangeAspect="1"/>
          </p:cNvPicPr>
          <p:nvPr/>
        </p:nvPicPr>
        <p:blipFill>
          <a:blip r:embed="rId2"/>
          <a:stretch>
            <a:fillRect/>
          </a:stretch>
        </p:blipFill>
        <p:spPr>
          <a:xfrm>
            <a:off x="893269" y="2130425"/>
            <a:ext cx="5164834" cy="2582417"/>
          </a:xfrm>
          <a:prstGeom prst="rect">
            <a:avLst/>
          </a:prstGeom>
        </p:spPr>
      </p:pic>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3"/>
          <a:stretch>
            <a:fillRect/>
          </a:stretch>
        </p:blipFill>
        <p:spPr>
          <a:xfrm>
            <a:off x="8482135" y="5208256"/>
            <a:ext cx="2816596" cy="829128"/>
          </a:xfrm>
          <a:prstGeom prst="rect">
            <a:avLst/>
          </a:prstGeom>
        </p:spPr>
      </p:pic>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ln w="57150">
            <a:noFill/>
          </a:ln>
        </p:spPr>
        <p:txBody>
          <a:bodyPr anchor="ctr">
            <a:normAutofit/>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RESPECT:</a:t>
            </a:r>
          </a:p>
          <a:p>
            <a:pPr marL="0" indent="0">
              <a:lnSpc>
                <a:spcPct val="90000"/>
              </a:lnSpc>
              <a:buNone/>
            </a:pPr>
            <a:r>
              <a:rPr lang="en-GB" sz="1700" b="1" dirty="0">
                <a:solidFill>
                  <a:srgbClr val="002060"/>
                </a:solidFill>
                <a:latin typeface="Century Gothic" panose="020B0502020202020204" pitchFamily="34" charset="0"/>
                <a:cs typeface="Segoe UI" panose="020B0502040204020203" pitchFamily="34" charset="0"/>
              </a:rPr>
              <a:t>Respect</a:t>
            </a:r>
            <a:br>
              <a:rPr lang="en-GB" sz="1700" b="1">
                <a:solidFill>
                  <a:srgbClr val="002060"/>
                </a:solidFill>
                <a:latin typeface="Century Gothic" panose="020B0502020202020204" pitchFamily="34" charset="0"/>
                <a:cs typeface="Segoe UI" panose="020B0502040204020203" pitchFamily="34" charset="0"/>
              </a:rPr>
            </a:br>
            <a:r>
              <a:rPr lang="en-GB" sz="1700" b="1">
                <a:solidFill>
                  <a:srgbClr val="002060"/>
                </a:solidFill>
                <a:latin typeface="Century Gothic" panose="020B0502020202020204" pitchFamily="34" charset="0"/>
                <a:cs typeface="Segoe UI" panose="020B0502040204020203" pitchFamily="34" charset="0"/>
              </a:rPr>
              <a:t>Equality</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Serve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Patience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Enjoy and </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Celebrate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Trust</a:t>
            </a:r>
            <a:br>
              <a:rPr lang="en-GB" sz="1700" dirty="0">
                <a:solidFill>
                  <a:schemeClr val="accent1"/>
                </a:solidFill>
              </a:rPr>
            </a:br>
            <a:endParaRPr lang="en-GB" sz="1700" dirty="0">
              <a:solidFill>
                <a:schemeClr val="accent1"/>
              </a:solidFill>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latin typeface="Century Gothic" panose="020B0502020202020204" pitchFamily="34" charset="0"/>
                <a:cs typeface="Segoe UI" panose="020B0502040204020203" pitchFamily="34" charset="0"/>
              </a:rPr>
              <a:t>Preparing </a:t>
            </a:r>
            <a:r>
              <a:rPr lang="en-GB" sz="1200" dirty="0">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latin typeface="Century Gothic" panose="020B0502020202020204" pitchFamily="34" charset="0"/>
                <a:cs typeface="Segoe UI" panose="020B0502040204020203" pitchFamily="34" charset="0"/>
              </a:rPr>
              <a:t>Create calm, quiet atmosphere </a:t>
            </a:r>
            <a:r>
              <a:rPr lang="en-GB" sz="1200" dirty="0">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latin typeface="Century Gothic" panose="020B0502020202020204" pitchFamily="34" charset="0"/>
                <a:cs typeface="Segoe UI" panose="020B0502040204020203" pitchFamily="34" charset="0"/>
              </a:rPr>
              <a:t>A worship focus- </a:t>
            </a:r>
            <a:r>
              <a:rPr lang="en-GB" sz="1200" dirty="0">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latin typeface="Century Gothic" panose="020B0502020202020204" pitchFamily="34" charset="0"/>
                <a:cs typeface="Segoe UI" panose="020B0502040204020203" pitchFamily="34" charset="0"/>
              </a:rPr>
              <a:t>Structure </a:t>
            </a:r>
            <a:r>
              <a:rPr lang="en-GB" sz="1200" dirty="0">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endParaRPr lang="en-GB" sz="3000" dirty="0">
              <a:solidFill>
                <a:srgbClr val="FFFFFF"/>
              </a:solidFill>
            </a:endParaRPr>
          </a:p>
        </p:txBody>
      </p:sp>
      <p:pic>
        <p:nvPicPr>
          <p:cNvPr id="2" name="Picture 1">
            <a:extLst>
              <a:ext uri="{FF2B5EF4-FFF2-40B4-BE49-F238E27FC236}">
                <a16:creationId xmlns:a16="http://schemas.microsoft.com/office/drawing/2014/main" id="{8DB7C56C-9A0B-42A5-B1CF-B44B1A03BC54}"/>
              </a:ext>
            </a:extLst>
          </p:cNvPr>
          <p:cNvPicPr>
            <a:picLocks noChangeAspect="1"/>
          </p:cNvPicPr>
          <p:nvPr/>
        </p:nvPicPr>
        <p:blipFill>
          <a:blip r:embed="rId2"/>
          <a:stretch>
            <a:fillRect/>
          </a:stretch>
        </p:blipFill>
        <p:spPr>
          <a:xfrm>
            <a:off x="782320" y="3835427"/>
            <a:ext cx="3444539" cy="2292295"/>
          </a:xfrm>
          <a:prstGeom prst="rect">
            <a:avLst/>
          </a:prstGeom>
        </p:spPr>
      </p:pic>
      <p:sp>
        <p:nvSpPr>
          <p:cNvPr id="8" name="Content Placeholder 7">
            <a:extLst>
              <a:ext uri="{FF2B5EF4-FFF2-40B4-BE49-F238E27FC236}">
                <a16:creationId xmlns:a16="http://schemas.microsoft.com/office/drawing/2014/main" id="{5470CB1B-D3F9-46D9-9723-BE27172BDB34}"/>
              </a:ext>
            </a:extLst>
          </p:cNvPr>
          <p:cNvSpPr>
            <a:spLocks noGrp="1"/>
          </p:cNvSpPr>
          <p:nvPr>
            <p:ph idx="1"/>
          </p:nvPr>
        </p:nvSpPr>
        <p:spPr>
          <a:xfrm>
            <a:off x="4942509" y="485678"/>
            <a:ext cx="6744356" cy="5888772"/>
          </a:xfrm>
        </p:spPr>
        <p:txBody>
          <a:bodyPr>
            <a:normAutofit/>
          </a:bodyPr>
          <a:lstStyle/>
          <a:p>
            <a:r>
              <a:rPr lang="en-GB" sz="2400" b="1" dirty="0">
                <a:latin typeface="Century Gothic" panose="020B0502020202020204" pitchFamily="34" charset="0"/>
              </a:rPr>
              <a:t>Chain of Love </a:t>
            </a:r>
            <a:r>
              <a:rPr lang="en-GB" sz="2400" dirty="0">
                <a:solidFill>
                  <a:schemeClr val="accent1"/>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https://www.bbc.co.uk/teach/school-radio/primary-school-songs-assembly-collective-worship-chain-of-love/z6dvp4j</a:t>
            </a:r>
            <a:r>
              <a:rPr lang="en-GB" sz="2400" dirty="0">
                <a:solidFill>
                  <a:schemeClr val="accent1"/>
                </a:solidFill>
                <a:latin typeface="Century Gothic" panose="020B0502020202020204" pitchFamily="34" charset="0"/>
              </a:rPr>
              <a:t> </a:t>
            </a:r>
          </a:p>
          <a:p>
            <a:r>
              <a:rPr lang="en-GB" sz="2400" b="1" dirty="0">
                <a:solidFill>
                  <a:schemeClr val="tx1"/>
                </a:solidFill>
                <a:latin typeface="Century Gothic" panose="020B0502020202020204" pitchFamily="34" charset="0"/>
              </a:rPr>
              <a:t>All together as a family </a:t>
            </a:r>
            <a:r>
              <a:rPr lang="en-GB" sz="2400" dirty="0">
                <a:solidFill>
                  <a:schemeClr val="accent1"/>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https://www.bbc.co.uk/teach/school-radio/primary-school-songs-all-together-as-a-familly/zj3xjsg</a:t>
            </a:r>
            <a:r>
              <a:rPr lang="en-GB" sz="2400" dirty="0">
                <a:solidFill>
                  <a:schemeClr val="accent1"/>
                </a:solidFill>
                <a:latin typeface="Century Gothic" panose="020B0502020202020204" pitchFamily="34" charset="0"/>
              </a:rPr>
              <a:t> </a:t>
            </a:r>
          </a:p>
          <a:p>
            <a:r>
              <a:rPr lang="en-GB" sz="2400" b="1" dirty="0">
                <a:solidFill>
                  <a:schemeClr val="tx1"/>
                </a:solidFill>
                <a:latin typeface="Century Gothic" panose="020B0502020202020204" pitchFamily="34" charset="0"/>
              </a:rPr>
              <a:t>Being a friend </a:t>
            </a:r>
            <a:r>
              <a:rPr lang="en-GB" sz="2400" dirty="0">
                <a:solidFill>
                  <a:schemeClr val="accent1"/>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https://www.bbc.co.uk/teach/school-radio/primary-school-songs-assembly-collective-worship-being-a-friend/z8vmwnb</a:t>
            </a:r>
            <a:r>
              <a:rPr lang="en-GB" sz="2400" dirty="0">
                <a:solidFill>
                  <a:schemeClr val="accent1"/>
                </a:solidFill>
                <a:latin typeface="Century Gothic" panose="020B0502020202020204" pitchFamily="34" charset="0"/>
              </a:rPr>
              <a:t> </a:t>
            </a:r>
          </a:p>
          <a:p>
            <a:pPr marL="0" indent="0">
              <a:buNone/>
            </a:pPr>
            <a:endParaRPr lang="en-GB" sz="24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685698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     Pupils:  And also with you.</a:t>
            </a:r>
          </a:p>
          <a:p>
            <a:pPr>
              <a:lnSpc>
                <a:spcPct val="120000"/>
              </a:lnSpc>
              <a:spcBef>
                <a:spcPts val="0"/>
              </a:spcBef>
              <a:spcAft>
                <a:spcPts val="0"/>
              </a:spcAft>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     Pupils: It is good to be here together</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a:t>
            </a:r>
            <a:r>
              <a:rPr lang="en-GB" b="1" dirty="0">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a:t>
            </a:r>
            <a:r>
              <a:rPr lang="en-GB" b="1" dirty="0">
                <a:latin typeface="Century Gothic" panose="020B0502020202020204" pitchFamily="34" charset="0"/>
                <a:cs typeface="Segoe UI" panose="020B0502040204020203" pitchFamily="34" charset="0"/>
              </a:rPr>
              <a:t>and to show a bit of heaven to everyone we meet.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For the whole of the day.  </a:t>
            </a:r>
            <a:r>
              <a:rPr lang="en-GB" sz="16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As we share peace with each other.  </a:t>
            </a:r>
            <a:r>
              <a:rPr lang="en-GB" sz="16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And our hands towards serving those in need. </a:t>
            </a:r>
            <a:r>
              <a:rPr lang="en-GB" sz="16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The Lord bless us and watch over us, he is kind and helps us to show peace. </a:t>
            </a:r>
            <a:r>
              <a:rPr lang="en-GB" sz="20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858541D-2420-42BA-AE82-6F4C2C953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78305D22-9D29-496C-9D4A-9ED19F72DA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3" y="453643"/>
            <a:ext cx="11298934" cy="5936922"/>
            <a:chOff x="446533" y="453643"/>
            <a:chExt cx="11298934" cy="5936922"/>
          </a:xfrm>
        </p:grpSpPr>
        <p:sp>
          <p:nvSpPr>
            <p:cNvPr id="27" name="Rectangle 26">
              <a:extLst>
                <a:ext uri="{FF2B5EF4-FFF2-40B4-BE49-F238E27FC236}">
                  <a16:creationId xmlns:a16="http://schemas.microsoft.com/office/drawing/2014/main" id="{A27040C2-2DE8-458B-B7BC-1ED5AE84A7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199BD303-D1E8-4AF0-AB64-E765E7F09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713A7C3E-79D5-4261-ACEF-01D0DA633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C198D765-9CF7-454B-A89D-67139D11E2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1191" y="4000698"/>
            <a:ext cx="10993549" cy="1475013"/>
          </a:xfrm>
        </p:spPr>
        <p:txBody>
          <a:bodyPr>
            <a:normAutofit/>
          </a:bodyPr>
          <a:lstStyle/>
          <a:p>
            <a:r>
              <a:rPr lang="en-GB" b="1">
                <a:solidFill>
                  <a:schemeClr val="bg1"/>
                </a:solidFill>
                <a:latin typeface="Century Gothic" panose="020B0502020202020204" pitchFamily="34" charset="0"/>
              </a:rPr>
              <a:t>Equality </a:t>
            </a:r>
          </a:p>
        </p:txBody>
      </p:sp>
      <p:pic>
        <p:nvPicPr>
          <p:cNvPr id="4" name="Picture 3" descr="A picture containing building, table&#10;&#10;Description automatically generated">
            <a:extLst>
              <a:ext uri="{FF2B5EF4-FFF2-40B4-BE49-F238E27FC236}">
                <a16:creationId xmlns:a16="http://schemas.microsoft.com/office/drawing/2014/main" id="{978384DE-22A3-4C3A-BED1-EB57D78AF78D}"/>
              </a:ext>
            </a:extLst>
          </p:cNvPr>
          <p:cNvPicPr>
            <a:picLocks noChangeAspect="1"/>
          </p:cNvPicPr>
          <p:nvPr/>
        </p:nvPicPr>
        <p:blipFill rotWithShape="1">
          <a:blip r:embed="rId2"/>
          <a:srcRect t="18177" r="-1" b="-1"/>
          <a:stretch/>
        </p:blipFill>
        <p:spPr>
          <a:xfrm>
            <a:off x="446532" y="599725"/>
            <a:ext cx="11292143" cy="3557252"/>
          </a:xfrm>
          <a:prstGeom prst="rect">
            <a:avLst/>
          </a:prstGeom>
        </p:spPr>
      </p:pic>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fontScale="90000"/>
          </a:bodyPr>
          <a:lstStyle/>
          <a:p>
            <a:r>
              <a:rPr lang="en-GB" sz="3200" b="1">
                <a:solidFill>
                  <a:srgbClr val="FFFFFF"/>
                </a:solidFill>
                <a:latin typeface="Century Gothic" panose="020B0502020202020204" pitchFamily="34" charset="0"/>
              </a:rPr>
              <a:t>Classroom Worship </a:t>
            </a:r>
            <a:br>
              <a:rPr lang="en-GB" sz="3200" b="1">
                <a:solidFill>
                  <a:srgbClr val="FFFFFF"/>
                </a:solidFill>
                <a:latin typeface="Century Gothic" panose="020B0502020202020204" pitchFamily="34" charset="0"/>
              </a:rPr>
            </a:br>
            <a:br>
              <a:rPr lang="en-GB" sz="3200" b="1">
                <a:solidFill>
                  <a:srgbClr val="FFFFFF"/>
                </a:solidFill>
                <a:latin typeface="Century Gothic" panose="020B0502020202020204" pitchFamily="34" charset="0"/>
              </a:rPr>
            </a:br>
            <a:r>
              <a:rPr lang="en-GB" sz="3200" b="1">
                <a:solidFill>
                  <a:srgbClr val="FFFFFF"/>
                </a:solidFill>
                <a:latin typeface="Century Gothic" panose="020B0502020202020204" pitchFamily="34" charset="0"/>
              </a:rPr>
              <a:t>Reflection Space</a:t>
            </a:r>
            <a:br>
              <a:rPr lang="en-GB" sz="3200" b="1">
                <a:solidFill>
                  <a:srgbClr val="FFFFFF"/>
                </a:solidFill>
                <a:latin typeface="Century Gothic" panose="020B0502020202020204" pitchFamily="34" charset="0"/>
              </a:rPr>
            </a:br>
            <a:br>
              <a:rPr lang="en-GB" sz="3200" b="1">
                <a:solidFill>
                  <a:srgbClr val="FFFFFF"/>
                </a:solidFill>
                <a:latin typeface="Century Gothic" panose="020B0502020202020204" pitchFamily="34" charset="0"/>
              </a:rPr>
            </a:br>
            <a:r>
              <a:rPr lang="en-GB" sz="1600" b="1">
                <a:solidFill>
                  <a:srgbClr val="FFFFFF"/>
                </a:solidFill>
                <a:latin typeface="Century Gothic" panose="020B0502020202020204" pitchFamily="34" charset="0"/>
              </a:rPr>
              <a:t>Acts 10:34-35 </a:t>
            </a:r>
            <a:br>
              <a:rPr lang="en-GB" sz="1600" b="1">
                <a:solidFill>
                  <a:srgbClr val="FFFFFF"/>
                </a:solidFill>
                <a:latin typeface="Century Gothic" panose="020B0502020202020204" pitchFamily="34" charset="0"/>
              </a:rPr>
            </a:br>
            <a:r>
              <a:rPr lang="en-GB" sz="1600" b="1">
                <a:solidFill>
                  <a:srgbClr val="FFFFFF"/>
                </a:solidFill>
                <a:latin typeface="Century Gothic" panose="020B0502020202020204" pitchFamily="34" charset="0"/>
              </a:rPr>
              <a:t>Then Peter began to speak: “I now realise how true it is that God does not show favouritism but accepts from every nation the one who fears him and does what is right.</a:t>
            </a:r>
            <a:br>
              <a:rPr lang="en-GB" sz="1200" b="1">
                <a:solidFill>
                  <a:srgbClr val="FFFFFF"/>
                </a:solidFill>
                <a:latin typeface="Century Gothic" panose="020B0502020202020204" pitchFamily="34" charset="0"/>
              </a:rPr>
            </a:br>
            <a:br>
              <a:rPr lang="en-GB" sz="1200" b="1">
                <a:solidFill>
                  <a:srgbClr val="FFFFFF"/>
                </a:solidFill>
                <a:latin typeface="Century Gothic" panose="020B0502020202020204" pitchFamily="34" charset="0"/>
              </a:rPr>
            </a:br>
            <a:br>
              <a:rPr lang="en-GB" sz="1200">
                <a:solidFill>
                  <a:srgbClr val="FFFFFF"/>
                </a:solidFill>
                <a:latin typeface="Century Gothic" panose="020B0502020202020204" pitchFamily="34" charset="0"/>
              </a:rPr>
            </a:br>
            <a:br>
              <a:rPr lang="en-GB" sz="1200">
                <a:solidFill>
                  <a:srgbClr val="FFFFFF"/>
                </a:solidFill>
                <a:latin typeface="Century Gothic" panose="020B0502020202020204" pitchFamily="34" charset="0"/>
              </a:rPr>
            </a:br>
            <a:br>
              <a:rPr lang="en-GB" sz="1200">
                <a:solidFill>
                  <a:srgbClr val="FFFFFF"/>
                </a:solidFill>
                <a:latin typeface="Century Gothic" panose="020B0502020202020204" pitchFamily="34" charset="0"/>
              </a:rPr>
            </a:br>
            <a:endParaRPr lang="en-GB" sz="1200" dirty="0">
              <a:solidFill>
                <a:srgbClr val="FFFFFF"/>
              </a:solidFill>
              <a:latin typeface="Century Gothic" panose="020B0502020202020204" pitchFamily="34" charset="0"/>
            </a:endParaRPr>
          </a:p>
        </p:txBody>
      </p:sp>
      <p:pic>
        <p:nvPicPr>
          <p:cNvPr id="2" name="Picture 1">
            <a:extLst>
              <a:ext uri="{FF2B5EF4-FFF2-40B4-BE49-F238E27FC236}">
                <a16:creationId xmlns:a16="http://schemas.microsoft.com/office/drawing/2014/main" id="{2C93ECB6-8E4B-49C7-91E4-FFC43127553C}"/>
              </a:ext>
            </a:extLst>
          </p:cNvPr>
          <p:cNvPicPr>
            <a:picLocks noChangeAspect="1"/>
          </p:cNvPicPr>
          <p:nvPr/>
        </p:nvPicPr>
        <p:blipFill>
          <a:blip r:embed="rId2"/>
          <a:stretch>
            <a:fillRect/>
          </a:stretch>
        </p:blipFill>
        <p:spPr>
          <a:xfrm>
            <a:off x="4767208" y="750013"/>
            <a:ext cx="7215729" cy="5184660"/>
          </a:xfrm>
          <a:prstGeom prst="rect">
            <a:avLst/>
          </a:prstGeom>
        </p:spPr>
      </p:pic>
      <p:sp>
        <p:nvSpPr>
          <p:cNvPr id="18" name="TextBox 17">
            <a:extLst>
              <a:ext uri="{FF2B5EF4-FFF2-40B4-BE49-F238E27FC236}">
                <a16:creationId xmlns:a16="http://schemas.microsoft.com/office/drawing/2014/main" id="{B042A948-BB63-4489-AFFE-1B4056C6D368}"/>
              </a:ext>
            </a:extLst>
          </p:cNvPr>
          <p:cNvSpPr txBox="1"/>
          <p:nvPr/>
        </p:nvSpPr>
        <p:spPr>
          <a:xfrm>
            <a:off x="6320537" y="6211670"/>
            <a:ext cx="6097712" cy="369332"/>
          </a:xfrm>
          <a:prstGeom prst="rect">
            <a:avLst/>
          </a:prstGeom>
          <a:noFill/>
        </p:spPr>
        <p:txBody>
          <a:bodyPr wrap="square">
            <a:spAutoFit/>
          </a:bodyPr>
          <a:lstStyle/>
          <a:p>
            <a:r>
              <a:rPr lang="en-GB" dirty="0">
                <a:hlinkClick r:id="rId3"/>
              </a:rPr>
              <a:t>https://www.prayerspacesinschools.com/resources/168</a:t>
            </a:r>
            <a:r>
              <a:rPr lang="en-GB" dirty="0"/>
              <a:t> </a:t>
            </a:r>
          </a:p>
        </p:txBody>
      </p:sp>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imeline&#10;&#10;Description automatically generated">
            <a:extLst>
              <a:ext uri="{FF2B5EF4-FFF2-40B4-BE49-F238E27FC236}">
                <a16:creationId xmlns:a16="http://schemas.microsoft.com/office/drawing/2014/main" id="{973A8089-2418-4057-99DF-7D373B670AF8}"/>
              </a:ext>
            </a:extLst>
          </p:cNvPr>
          <p:cNvPicPr>
            <a:picLocks noChangeAspect="1"/>
          </p:cNvPicPr>
          <p:nvPr/>
        </p:nvPicPr>
        <p:blipFill>
          <a:blip r:embed="rId2"/>
          <a:stretch>
            <a:fillRect/>
          </a:stretch>
        </p:blipFill>
        <p:spPr>
          <a:xfrm>
            <a:off x="931166" y="1290386"/>
            <a:ext cx="6518800" cy="4571359"/>
          </a:xfrm>
          <a:prstGeom prst="rect">
            <a:avLst/>
          </a:prstGeom>
        </p:spPr>
      </p:pic>
      <p:sp>
        <p:nvSpPr>
          <p:cNvPr id="27" name="Rectangle 26">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296275" y="1419225"/>
            <a:ext cx="3081576" cy="2085869"/>
          </a:xfrm>
        </p:spPr>
        <p:txBody>
          <a:bodyPr vert="horz" lIns="91440" tIns="45720" rIns="91440" bIns="45720" rtlCol="0" anchor="b">
            <a:normAutofit/>
          </a:bodyPr>
          <a:lstStyle/>
          <a:p>
            <a:pPr>
              <a:lnSpc>
                <a:spcPct val="90000"/>
              </a:lnSpc>
            </a:pPr>
            <a:r>
              <a:rPr lang="en-US" sz="900">
                <a:solidFill>
                  <a:srgbClr val="FFFFFF"/>
                </a:solidFill>
              </a:rPr>
              <a:t>Classroom Worship </a:t>
            </a:r>
            <a:br>
              <a:rPr lang="en-US" sz="900">
                <a:solidFill>
                  <a:srgbClr val="FFFFFF"/>
                </a:solidFill>
              </a:rPr>
            </a:br>
            <a:br>
              <a:rPr lang="en-US" sz="900">
                <a:solidFill>
                  <a:srgbClr val="FFFFFF"/>
                </a:solidFill>
              </a:rPr>
            </a:br>
            <a:r>
              <a:rPr lang="en-US" sz="900">
                <a:solidFill>
                  <a:srgbClr val="FFFFFF"/>
                </a:solidFill>
              </a:rPr>
              <a:t>Reflection Space</a:t>
            </a:r>
            <a:br>
              <a:rPr lang="en-US" sz="900">
                <a:solidFill>
                  <a:srgbClr val="FFFFFF"/>
                </a:solidFill>
              </a:rPr>
            </a:br>
            <a:br>
              <a:rPr lang="en-US" sz="900">
                <a:solidFill>
                  <a:srgbClr val="FFFFFF"/>
                </a:solidFill>
              </a:rPr>
            </a:br>
            <a:r>
              <a:rPr lang="en-US" sz="900">
                <a:solidFill>
                  <a:srgbClr val="FFFFFF"/>
                </a:solidFill>
              </a:rPr>
              <a:t>Acts 10:34-35 </a:t>
            </a:r>
            <a:br>
              <a:rPr lang="en-US" sz="900">
                <a:solidFill>
                  <a:srgbClr val="FFFFFF"/>
                </a:solidFill>
              </a:rPr>
            </a:br>
            <a:r>
              <a:rPr lang="en-US" sz="900">
                <a:solidFill>
                  <a:srgbClr val="FFFFFF"/>
                </a:solidFill>
              </a:rPr>
              <a:t>Then Peter began to speak: “I now realise how true it is that God does not show favouritism but accepts from every nation the one who fears him and does what is right.</a:t>
            </a:r>
            <a:br>
              <a:rPr lang="en-US" sz="900">
                <a:solidFill>
                  <a:srgbClr val="FFFFFF"/>
                </a:solidFill>
              </a:rPr>
            </a:br>
            <a:br>
              <a:rPr lang="en-US" sz="900">
                <a:solidFill>
                  <a:srgbClr val="FFFFFF"/>
                </a:solidFill>
              </a:rPr>
            </a:br>
            <a:br>
              <a:rPr lang="en-US" sz="900">
                <a:solidFill>
                  <a:srgbClr val="FFFFFF"/>
                </a:solidFill>
              </a:rPr>
            </a:br>
            <a:br>
              <a:rPr lang="en-US" sz="900">
                <a:solidFill>
                  <a:srgbClr val="FFFFFF"/>
                </a:solidFill>
              </a:rPr>
            </a:br>
            <a:br>
              <a:rPr lang="en-US" sz="900">
                <a:solidFill>
                  <a:srgbClr val="FFFFFF"/>
                </a:solidFill>
              </a:rPr>
            </a:br>
            <a:endParaRPr lang="en-US" sz="900">
              <a:solidFill>
                <a:srgbClr val="FFFFFF"/>
              </a:solidFill>
            </a:endParaRPr>
          </a:p>
        </p:txBody>
      </p:sp>
    </p:spTree>
    <p:extLst>
      <p:ext uri="{BB962C8B-B14F-4D97-AF65-F5344CB8AC3E}">
        <p14:creationId xmlns:p14="http://schemas.microsoft.com/office/powerpoint/2010/main" val="13351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2">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4">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C3EBAFF2-43C9-4379-B8F5-3BEB62F79B0A}"/>
              </a:ext>
            </a:extLst>
          </p:cNvPr>
          <p:cNvPicPr>
            <a:picLocks noChangeAspect="1"/>
          </p:cNvPicPr>
          <p:nvPr/>
        </p:nvPicPr>
        <p:blipFill>
          <a:blip r:embed="rId2"/>
          <a:stretch>
            <a:fillRect/>
          </a:stretch>
        </p:blipFill>
        <p:spPr>
          <a:xfrm>
            <a:off x="10925766" y="5140777"/>
            <a:ext cx="993734" cy="1249788"/>
          </a:xfrm>
          <a:prstGeom prst="rect">
            <a:avLst/>
          </a:prstGeom>
        </p:spPr>
      </p:pic>
      <p:pic>
        <p:nvPicPr>
          <p:cNvPr id="5" name="Picture 4" descr="Diagram&#10;&#10;Description automatically generated">
            <a:extLst>
              <a:ext uri="{FF2B5EF4-FFF2-40B4-BE49-F238E27FC236}">
                <a16:creationId xmlns:a16="http://schemas.microsoft.com/office/drawing/2014/main" id="{89E08070-142F-43AB-BDA7-C6B361F7E767}"/>
              </a:ext>
            </a:extLst>
          </p:cNvPr>
          <p:cNvPicPr>
            <a:picLocks noChangeAspect="1"/>
          </p:cNvPicPr>
          <p:nvPr/>
        </p:nvPicPr>
        <p:blipFill>
          <a:blip r:embed="rId3"/>
          <a:stretch>
            <a:fillRect/>
          </a:stretch>
        </p:blipFill>
        <p:spPr>
          <a:xfrm>
            <a:off x="1780854" y="752050"/>
            <a:ext cx="8630291" cy="4971196"/>
          </a:xfrm>
          <a:prstGeom prst="rect">
            <a:avLst/>
          </a:prstGeom>
        </p:spPr>
      </p:pic>
    </p:spTree>
    <p:extLst>
      <p:ext uri="{BB962C8B-B14F-4D97-AF65-F5344CB8AC3E}">
        <p14:creationId xmlns:p14="http://schemas.microsoft.com/office/powerpoint/2010/main" val="427217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BC4D2E8-5882-4889-920C-E76C62E834E9}"/>
              </a:ext>
            </a:extLst>
          </p:cNvPr>
          <p:cNvPicPr>
            <a:picLocks noChangeAspect="1"/>
          </p:cNvPicPr>
          <p:nvPr/>
        </p:nvPicPr>
        <p:blipFill>
          <a:blip r:embed="rId2"/>
          <a:stretch>
            <a:fillRect/>
          </a:stretch>
        </p:blipFill>
        <p:spPr>
          <a:xfrm>
            <a:off x="1048541" y="3600956"/>
            <a:ext cx="4755292" cy="2798307"/>
          </a:xfrm>
          <a:prstGeom prst="rect">
            <a:avLst/>
          </a:prstGeom>
        </p:spPr>
      </p:pic>
      <p:pic>
        <p:nvPicPr>
          <p:cNvPr id="6" name="Picture 5">
            <a:extLst>
              <a:ext uri="{FF2B5EF4-FFF2-40B4-BE49-F238E27FC236}">
                <a16:creationId xmlns:a16="http://schemas.microsoft.com/office/drawing/2014/main" id="{E5BB8093-4807-44A3-9DD1-4BC81A4F7A93}"/>
              </a:ext>
            </a:extLst>
          </p:cNvPr>
          <p:cNvPicPr>
            <a:picLocks noChangeAspect="1"/>
          </p:cNvPicPr>
          <p:nvPr/>
        </p:nvPicPr>
        <p:blipFill>
          <a:blip r:embed="rId2"/>
          <a:stretch>
            <a:fillRect/>
          </a:stretch>
        </p:blipFill>
        <p:spPr>
          <a:xfrm>
            <a:off x="6388168" y="3602968"/>
            <a:ext cx="4755292" cy="2798307"/>
          </a:xfrm>
          <a:prstGeom prst="rect">
            <a:avLst/>
          </a:prstGeom>
        </p:spPr>
      </p:pic>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21679" y="3678977"/>
            <a:ext cx="4410074"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talk about today?</a:t>
            </a:r>
          </a:p>
        </p:txBody>
      </p:sp>
      <p:sp>
        <p:nvSpPr>
          <p:cNvPr id="17" name="TextBox 16">
            <a:extLst>
              <a:ext uri="{FF2B5EF4-FFF2-40B4-BE49-F238E27FC236}">
                <a16:creationId xmlns:a16="http://schemas.microsoft.com/office/drawing/2014/main" id="{D7ADC6E6-9AFE-4FFB-954C-364BAC172515}"/>
              </a:ext>
            </a:extLst>
          </p:cNvPr>
          <p:cNvSpPr txBox="1"/>
          <p:nvPr/>
        </p:nvSpPr>
        <p:spPr>
          <a:xfrm>
            <a:off x="6675151" y="3602968"/>
            <a:ext cx="4152899" cy="2677656"/>
          </a:xfrm>
          <a:prstGeom prst="rect">
            <a:avLst/>
          </a:prstGeom>
          <a:noFill/>
        </p:spPr>
        <p:txBody>
          <a:bodyPr wrap="square">
            <a:spAutoFit/>
          </a:bodyP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pic>
        <p:nvPicPr>
          <p:cNvPr id="3" name="Picture 2">
            <a:extLst>
              <a:ext uri="{FF2B5EF4-FFF2-40B4-BE49-F238E27FC236}">
                <a16:creationId xmlns:a16="http://schemas.microsoft.com/office/drawing/2014/main" id="{774C6197-53F8-404B-8482-4E6B5FA837DA}"/>
              </a:ext>
            </a:extLst>
          </p:cNvPr>
          <p:cNvPicPr>
            <a:picLocks noChangeAspect="1"/>
          </p:cNvPicPr>
          <p:nvPr/>
        </p:nvPicPr>
        <p:blipFill>
          <a:blip r:embed="rId4"/>
          <a:stretch>
            <a:fillRect/>
          </a:stretch>
        </p:blipFill>
        <p:spPr>
          <a:xfrm>
            <a:off x="1048541" y="822296"/>
            <a:ext cx="4523398" cy="2606704"/>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dirty="0">
                <a:latin typeface="Century Gothic" panose="020B0502020202020204" pitchFamily="34" charset="0"/>
              </a:rPr>
              <a:t>(Acts 10) </a:t>
            </a:r>
            <a:br>
              <a:rPr lang="en-GB" sz="1800" dirty="0">
                <a:latin typeface="Century Gothic" panose="020B0502020202020204" pitchFamily="34" charset="0"/>
              </a:rPr>
            </a:br>
            <a:r>
              <a:rPr lang="en-GB" sz="1800" b="1" dirty="0">
                <a:latin typeface="Century Gothic" panose="020B0502020202020204" pitchFamily="34" charset="0"/>
                <a:hlinkClick r:id="rId2">
                  <a:extLst>
                    <a:ext uri="{A12FA001-AC4F-418D-AE19-62706E023703}">
                      <ahyp:hlinkClr xmlns:ahyp="http://schemas.microsoft.com/office/drawing/2018/hyperlinkcolor" val="tx"/>
                    </a:ext>
                  </a:extLst>
                </a:hlinkClick>
              </a:rPr>
              <a:t>https://www.freebibleimages.org/illustrations/peter-cornelius/</a:t>
            </a:r>
            <a:r>
              <a:rPr lang="en-GB" sz="1800" b="1" dirty="0">
                <a:latin typeface="Century Gothic" panose="020B0502020202020204" pitchFamily="34" charset="0"/>
              </a:rPr>
              <a:t> </a:t>
            </a:r>
            <a:endParaRPr lang="en-GB" sz="1800" b="1" dirty="0">
              <a:latin typeface="Century Gothic" panose="020B0502020202020204" pitchFamily="34" charset="0"/>
              <a:cs typeface="Segoe UI" panose="020B0502040204020203" pitchFamily="34" charset="0"/>
            </a:endParaRPr>
          </a:p>
        </p:txBody>
      </p:sp>
      <p:sp>
        <p:nvSpPr>
          <p:cNvPr id="4" name="TextBox 3">
            <a:extLst>
              <a:ext uri="{FF2B5EF4-FFF2-40B4-BE49-F238E27FC236}">
                <a16:creationId xmlns:a16="http://schemas.microsoft.com/office/drawing/2014/main" id="{E5934ACD-674D-4278-89BF-0D96A81D2666}"/>
              </a:ext>
            </a:extLst>
          </p:cNvPr>
          <p:cNvSpPr txBox="1"/>
          <p:nvPr/>
        </p:nvSpPr>
        <p:spPr>
          <a:xfrm>
            <a:off x="462337" y="2157573"/>
            <a:ext cx="11291299" cy="3970318"/>
          </a:xfrm>
          <a:prstGeom prst="rect">
            <a:avLst/>
          </a:prstGeom>
          <a:noFill/>
        </p:spPr>
        <p:txBody>
          <a:bodyPr wrap="square" rtlCol="0">
            <a:spAutoFit/>
          </a:bodyPr>
          <a:lstStyle/>
          <a:p>
            <a:r>
              <a:rPr lang="en-GB" dirty="0">
                <a:latin typeface="Century Gothic" panose="020B0502020202020204" pitchFamily="34" charset="0"/>
              </a:rPr>
              <a:t>There was a man named Cornelius who lived in Caesarea, he was a captain of the Roman Guard stationed there. He was a really good man. He had encouraged everyone in his house to live in the way that God would want them to live, he  was always helping people in need, and would often pray. One day about three o’clock in the afternoon he had a vision. An angel of God, as real as his next-door neighbour, came in and said, “Cornelius.”</a:t>
            </a:r>
          </a:p>
          <a:p>
            <a:endParaRPr lang="en-GB" dirty="0">
              <a:latin typeface="Century Gothic" panose="020B0502020202020204" pitchFamily="34" charset="0"/>
            </a:endParaRPr>
          </a:p>
          <a:p>
            <a:r>
              <a:rPr lang="en-GB" dirty="0">
                <a:latin typeface="Century Gothic" panose="020B0502020202020204" pitchFamily="34" charset="0"/>
              </a:rPr>
              <a:t>Cornelius stared hard, wondering if he was seeing things. Then he said, “What do you want, sir?”</a:t>
            </a:r>
          </a:p>
          <a:p>
            <a:endParaRPr lang="en-GB" dirty="0">
              <a:latin typeface="Century Gothic" panose="020B0502020202020204" pitchFamily="34" charset="0"/>
            </a:endParaRPr>
          </a:p>
          <a:p>
            <a:r>
              <a:rPr lang="en-GB" dirty="0">
                <a:latin typeface="Century Gothic" panose="020B0502020202020204" pitchFamily="34" charset="0"/>
              </a:rPr>
              <a:t>The angel said, “God has heard your prayers and seen your good works. Here’s what you are to do. Send men to Joppa to get Simon, the one everyone calls Peter. He is staying with Simon the Tanner, whose house is down by the sea.”</a:t>
            </a:r>
          </a:p>
          <a:p>
            <a:endParaRPr lang="en-GB" dirty="0">
              <a:latin typeface="Century Gothic" panose="020B0502020202020204" pitchFamily="34" charset="0"/>
            </a:endParaRPr>
          </a:p>
          <a:p>
            <a:r>
              <a:rPr lang="en-GB" dirty="0">
                <a:latin typeface="Century Gothic" panose="020B0502020202020204" pitchFamily="34" charset="0"/>
              </a:rPr>
              <a:t>As soon as the angel was gone, Cornelius called two servants and one of his soldiers from the guard. He told them what had happened and sent them to find Peter.</a:t>
            </a:r>
          </a:p>
        </p:txBody>
      </p:sp>
    </p:spTree>
    <p:extLst>
      <p:ext uri="{BB962C8B-B14F-4D97-AF65-F5344CB8AC3E}">
        <p14:creationId xmlns:p14="http://schemas.microsoft.com/office/powerpoint/2010/main" val="3512624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65BF37D6-9B47-4E16-8FB9-47743A4B5D44}"/>
              </a:ext>
            </a:extLst>
          </p:cNvPr>
          <p:cNvPicPr>
            <a:picLocks noChangeAspect="1"/>
          </p:cNvPicPr>
          <p:nvPr/>
        </p:nvPicPr>
        <p:blipFill rotWithShape="1">
          <a:blip r:embed="rId2"/>
          <a:srcRect t="8514" b="16486"/>
          <a:stretch/>
        </p:blipFill>
        <p:spPr>
          <a:xfrm>
            <a:off x="20" y="10"/>
            <a:ext cx="12191980" cy="6857990"/>
          </a:xfrm>
          <a:prstGeom prst="rect">
            <a:avLst/>
          </a:prstGeom>
        </p:spPr>
      </p:pic>
    </p:spTree>
    <p:extLst>
      <p:ext uri="{BB962C8B-B14F-4D97-AF65-F5344CB8AC3E}">
        <p14:creationId xmlns:p14="http://schemas.microsoft.com/office/powerpoint/2010/main" val="770055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dirty="0">
                <a:latin typeface="Century Gothic" panose="020B0502020202020204" pitchFamily="34" charset="0"/>
              </a:rPr>
              <a:t>(Acts 10)</a:t>
            </a:r>
            <a:endParaRPr lang="en-GB" sz="1800" dirty="0">
              <a:latin typeface="Century Gothic" panose="020B0502020202020204" pitchFamily="34" charset="0"/>
              <a:cs typeface="Segoe UI" panose="020B0502040204020203" pitchFamily="34" charset="0"/>
            </a:endParaRPr>
          </a:p>
        </p:txBody>
      </p:sp>
      <p:sp>
        <p:nvSpPr>
          <p:cNvPr id="4" name="TextBox 3">
            <a:extLst>
              <a:ext uri="{FF2B5EF4-FFF2-40B4-BE49-F238E27FC236}">
                <a16:creationId xmlns:a16="http://schemas.microsoft.com/office/drawing/2014/main" id="{E5934ACD-674D-4278-89BF-0D96A81D2666}"/>
              </a:ext>
            </a:extLst>
          </p:cNvPr>
          <p:cNvSpPr txBox="1"/>
          <p:nvPr/>
        </p:nvSpPr>
        <p:spPr>
          <a:xfrm>
            <a:off x="445052" y="2056686"/>
            <a:ext cx="11291299" cy="4801314"/>
          </a:xfrm>
          <a:prstGeom prst="rect">
            <a:avLst/>
          </a:prstGeom>
          <a:noFill/>
        </p:spPr>
        <p:txBody>
          <a:bodyPr wrap="square" rtlCol="0">
            <a:spAutoFit/>
          </a:bodyPr>
          <a:lstStyle/>
          <a:p>
            <a:r>
              <a:rPr lang="en-GB" dirty="0">
                <a:latin typeface="Century Gothic" panose="020B0502020202020204" pitchFamily="34" charset="0"/>
              </a:rPr>
              <a:t>The next day as the three travellers were approaching the town, Peter went out on the balcony to pray. It was about noon. Peter got hungry and started thinking about lunch. While lunch was being prepared, he had a dream. He saw the skies open up. Something that looked like a huge blanket lowered by ropes at its four corners settled on the ground. Every kind of animal and reptile and bird you could think of was on it. Then a voice came: “Go to it, Peter—kill and eat.”</a:t>
            </a:r>
          </a:p>
          <a:p>
            <a:endParaRPr lang="en-GB" dirty="0">
              <a:latin typeface="Century Gothic" panose="020B0502020202020204" pitchFamily="34" charset="0"/>
            </a:endParaRPr>
          </a:p>
          <a:p>
            <a:r>
              <a:rPr lang="en-GB" dirty="0">
                <a:latin typeface="Century Gothic" panose="020B0502020202020204" pitchFamily="34" charset="0"/>
              </a:rPr>
              <a:t>Peter said, “Oh, no, Lord. I’ve never so much as tasted food that was not clean”</a:t>
            </a:r>
          </a:p>
          <a:p>
            <a:endParaRPr lang="en-GB" dirty="0">
              <a:latin typeface="Century Gothic" panose="020B0502020202020204" pitchFamily="34" charset="0"/>
            </a:endParaRPr>
          </a:p>
          <a:p>
            <a:r>
              <a:rPr lang="en-GB" dirty="0">
                <a:latin typeface="Century Gothic" panose="020B0502020202020204" pitchFamily="34" charset="0"/>
              </a:rPr>
              <a:t>The voice came a second time: “If God says it’s okay, it’s okay.”</a:t>
            </a:r>
          </a:p>
          <a:p>
            <a:endParaRPr lang="en-GB" dirty="0">
              <a:latin typeface="Century Gothic" panose="020B0502020202020204" pitchFamily="34" charset="0"/>
            </a:endParaRPr>
          </a:p>
          <a:p>
            <a:r>
              <a:rPr lang="en-GB" dirty="0">
                <a:latin typeface="Century Gothic" panose="020B0502020202020204" pitchFamily="34" charset="0"/>
              </a:rPr>
              <a:t>This happened three times, and then the blanket was pulled back up into the skies.</a:t>
            </a:r>
          </a:p>
          <a:p>
            <a:endParaRPr lang="en-GB" dirty="0">
              <a:latin typeface="Century Gothic" panose="020B0502020202020204" pitchFamily="34" charset="0"/>
            </a:endParaRPr>
          </a:p>
          <a:p>
            <a:r>
              <a:rPr lang="en-GB" dirty="0">
                <a:latin typeface="Century Gothic" panose="020B0502020202020204" pitchFamily="34" charset="0"/>
              </a:rPr>
              <a:t> As Peter sat there trying to work out what it all meant, the men sent by Cornelius showed up at Simon’s front door. They called in, asking if there was a Simon, also called Peter, staying there. Peter, lost in thought, didn’t hear them, so the Spirit whispered to him, “Three men are knocking at the door looking for you. Get down there and go with them. Don’t ask any questions. I sent them to get you.”</a:t>
            </a:r>
          </a:p>
        </p:txBody>
      </p:sp>
    </p:spTree>
    <p:extLst>
      <p:ext uri="{BB962C8B-B14F-4D97-AF65-F5344CB8AC3E}">
        <p14:creationId xmlns:p14="http://schemas.microsoft.com/office/powerpoint/2010/main" val="3070316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327B6C8E-0DCD-4546-B9CA-6D17437096DA}"/>
              </a:ext>
            </a:extLst>
          </p:cNvPr>
          <p:cNvPicPr>
            <a:picLocks noChangeAspect="1"/>
          </p:cNvPicPr>
          <p:nvPr/>
        </p:nvPicPr>
        <p:blipFill rotWithShape="1">
          <a:blip r:embed="rId2"/>
          <a:srcRect b="25000"/>
          <a:stretch/>
        </p:blipFill>
        <p:spPr>
          <a:xfrm>
            <a:off x="20" y="10"/>
            <a:ext cx="12191980" cy="6857990"/>
          </a:xfrm>
          <a:prstGeom prst="rect">
            <a:avLst/>
          </a:prstGeom>
        </p:spPr>
      </p:pic>
    </p:spTree>
    <p:extLst>
      <p:ext uri="{BB962C8B-B14F-4D97-AF65-F5344CB8AC3E}">
        <p14:creationId xmlns:p14="http://schemas.microsoft.com/office/powerpoint/2010/main" val="652722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dirty="0">
                <a:latin typeface="Century Gothic" panose="020B0502020202020204" pitchFamily="34" charset="0"/>
              </a:rPr>
              <a:t>(Acts 10)</a:t>
            </a:r>
            <a:endParaRPr lang="en-GB" sz="1800" dirty="0">
              <a:latin typeface="Century Gothic" panose="020B0502020202020204" pitchFamily="34" charset="0"/>
              <a:cs typeface="Segoe UI" panose="020B0502040204020203" pitchFamily="34" charset="0"/>
            </a:endParaRPr>
          </a:p>
        </p:txBody>
      </p:sp>
      <p:sp>
        <p:nvSpPr>
          <p:cNvPr id="4" name="TextBox 3">
            <a:extLst>
              <a:ext uri="{FF2B5EF4-FFF2-40B4-BE49-F238E27FC236}">
                <a16:creationId xmlns:a16="http://schemas.microsoft.com/office/drawing/2014/main" id="{E5934ACD-674D-4278-89BF-0D96A81D2666}"/>
              </a:ext>
            </a:extLst>
          </p:cNvPr>
          <p:cNvSpPr txBox="1"/>
          <p:nvPr/>
        </p:nvSpPr>
        <p:spPr>
          <a:xfrm>
            <a:off x="462337" y="2157573"/>
            <a:ext cx="11291299" cy="3970318"/>
          </a:xfrm>
          <a:prstGeom prst="rect">
            <a:avLst/>
          </a:prstGeom>
          <a:noFill/>
        </p:spPr>
        <p:txBody>
          <a:bodyPr wrap="square" rtlCol="0">
            <a:spAutoFit/>
          </a:bodyPr>
          <a:lstStyle/>
          <a:p>
            <a:r>
              <a:rPr lang="en-GB" dirty="0">
                <a:latin typeface="Century Gothic" panose="020B0502020202020204" pitchFamily="34" charset="0"/>
              </a:rPr>
              <a:t>Peter went down and said to the men, “I think I’m the man you’re looking for. What’s up?”</a:t>
            </a:r>
          </a:p>
          <a:p>
            <a:endParaRPr lang="en-GB" dirty="0">
              <a:latin typeface="Century Gothic" panose="020B0502020202020204" pitchFamily="34" charset="0"/>
            </a:endParaRPr>
          </a:p>
          <a:p>
            <a:r>
              <a:rPr lang="en-GB" dirty="0">
                <a:latin typeface="Century Gothic" panose="020B0502020202020204" pitchFamily="34" charset="0"/>
              </a:rPr>
              <a:t>They said, “Captain Cornelius, a God-fearing man well-known for his good heart was told by an angel to get you and bring you to his house so he could hear what you had to say.” Peter invited them in and made them feel at home.</a:t>
            </a:r>
          </a:p>
          <a:p>
            <a:endParaRPr lang="en-GB" dirty="0">
              <a:latin typeface="Century Gothic" panose="020B0502020202020204" pitchFamily="34" charset="0"/>
            </a:endParaRPr>
          </a:p>
          <a:p>
            <a:r>
              <a:rPr lang="en-GB" dirty="0">
                <a:latin typeface="Century Gothic" panose="020B0502020202020204" pitchFamily="34" charset="0"/>
              </a:rPr>
              <a:t>The next day Peter travelled to Cornelius’ house where the two men talked about what God had done.</a:t>
            </a:r>
          </a:p>
          <a:p>
            <a:endParaRPr lang="en-GB" dirty="0">
              <a:latin typeface="Century Gothic" panose="020B0502020202020204" pitchFamily="34" charset="0"/>
            </a:endParaRPr>
          </a:p>
          <a:p>
            <a:r>
              <a:rPr lang="en-GB" b="1" dirty="0">
                <a:solidFill>
                  <a:srgbClr val="C00000"/>
                </a:solidFill>
                <a:latin typeface="Century Gothic" panose="020B0502020202020204" pitchFamily="34" charset="0"/>
              </a:rPr>
              <a:t>Peter was really excited to hear about what had happened with Cornelius and said: “It’s God’s own truth, nothing could be plainer: God plays no favourites! He sees everyone as equal. It makes no difference who you are or where you’re from—God loves you.’</a:t>
            </a:r>
          </a:p>
          <a:p>
            <a:endParaRPr lang="en-GB" b="1" dirty="0">
              <a:solidFill>
                <a:srgbClr val="C00000"/>
              </a:solidFill>
              <a:latin typeface="Century Gothic" panose="020B0502020202020204" pitchFamily="34" charset="0"/>
            </a:endParaRPr>
          </a:p>
          <a:p>
            <a:r>
              <a:rPr lang="en-GB" b="1" dirty="0">
                <a:solidFill>
                  <a:srgbClr val="C00000"/>
                </a:solidFill>
                <a:latin typeface="Century Gothic" panose="020B0502020202020204" pitchFamily="34" charset="0"/>
              </a:rPr>
              <a:t>Peter knew that he had been wrong not to see people as equal.</a:t>
            </a:r>
          </a:p>
        </p:txBody>
      </p:sp>
    </p:spTree>
    <p:extLst>
      <p:ext uri="{BB962C8B-B14F-4D97-AF65-F5344CB8AC3E}">
        <p14:creationId xmlns:p14="http://schemas.microsoft.com/office/powerpoint/2010/main" val="1303276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FE7F2809-0A8D-4B84-833C-40CB963C693E}"/>
              </a:ext>
            </a:extLst>
          </p:cNvPr>
          <p:cNvPicPr>
            <a:picLocks noChangeAspect="1"/>
          </p:cNvPicPr>
          <p:nvPr/>
        </p:nvPicPr>
        <p:blipFill rotWithShape="1">
          <a:blip r:embed="rId2"/>
          <a:srcRect t="7167" b="17833"/>
          <a:stretch/>
        </p:blipFill>
        <p:spPr>
          <a:xfrm>
            <a:off x="20" y="10"/>
            <a:ext cx="12191980" cy="6857990"/>
          </a:xfrm>
          <a:prstGeom prst="rect">
            <a:avLst/>
          </a:prstGeom>
        </p:spPr>
      </p:pic>
    </p:spTree>
    <p:extLst>
      <p:ext uri="{BB962C8B-B14F-4D97-AF65-F5344CB8AC3E}">
        <p14:creationId xmlns:p14="http://schemas.microsoft.com/office/powerpoint/2010/main" val="2391496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How do you feel about this story?</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do you find encouraging?</a:t>
            </a:r>
          </a:p>
          <a:p>
            <a:pPr algn="ctr"/>
            <a:r>
              <a:rPr lang="en-GB" sz="4400" b="1" dirty="0">
                <a:latin typeface="Century Gothic" panose="020B0502020202020204" pitchFamily="34" charset="0"/>
              </a:rPr>
              <a:t>What do you find challenging?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437609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4555093"/>
          </a:xfrm>
          <a:prstGeom prst="rect">
            <a:avLst/>
          </a:prstGeom>
          <a:noFill/>
        </p:spPr>
        <p:txBody>
          <a:bodyPr wrap="square" rtlCol="0">
            <a:spAutoFit/>
          </a:bodyPr>
          <a:lstStyle/>
          <a:p>
            <a:r>
              <a:rPr lang="en-GB" b="1" dirty="0">
                <a:latin typeface="Century Gothic" panose="020B0502020202020204" pitchFamily="34" charset="0"/>
                <a:cs typeface="Segoe UI" panose="020B0502040204020203" pitchFamily="34" charset="0"/>
              </a:rPr>
              <a:t>Encourage the pupils to respond with their own prayers first or through the pray space and if appropriate use the Lord’s prayer.</a:t>
            </a:r>
          </a:p>
          <a:p>
            <a:endParaRPr lang="en-GB" b="1" dirty="0">
              <a:latin typeface="Century Gothic" panose="020B0502020202020204" pitchFamily="34" charset="0"/>
              <a:cs typeface="Segoe UI" panose="020B0502040204020203" pitchFamily="34" charset="0"/>
            </a:endParaRPr>
          </a:p>
          <a:p>
            <a:pPr algn="ctr"/>
            <a:r>
              <a:rPr lang="en-GB" b="1" dirty="0">
                <a:latin typeface="Century Gothic" panose="020B0502020202020204" pitchFamily="34" charset="0"/>
                <a:cs typeface="Segoe UI" panose="020B0502040204020203" pitchFamily="34" charset="0"/>
              </a:rPr>
              <a:t>Our Father, in heaven,</a:t>
            </a:r>
          </a:p>
          <a:p>
            <a:pPr algn="ctr"/>
            <a:r>
              <a:rPr lang="en-GB" b="1" dirty="0">
                <a:latin typeface="Century Gothic" panose="020B0502020202020204" pitchFamily="34" charset="0"/>
                <a:cs typeface="Segoe UI" panose="020B0502040204020203" pitchFamily="34" charset="0"/>
              </a:rPr>
              <a:t>Holy is your name.</a:t>
            </a:r>
          </a:p>
          <a:p>
            <a:pPr algn="ctr"/>
            <a:r>
              <a:rPr lang="en-GB" b="1" dirty="0">
                <a:latin typeface="Century Gothic" panose="020B0502020202020204" pitchFamily="34" charset="0"/>
                <a:cs typeface="Segoe UI" panose="020B0502040204020203" pitchFamily="34" charset="0"/>
              </a:rPr>
              <a:t>Your Kingdom come,</a:t>
            </a:r>
          </a:p>
          <a:p>
            <a:pPr algn="ctr"/>
            <a:r>
              <a:rPr lang="en-GB" b="1" dirty="0">
                <a:latin typeface="Century Gothic" panose="020B0502020202020204" pitchFamily="34" charset="0"/>
                <a:cs typeface="Segoe UI" panose="020B0502040204020203" pitchFamily="34" charset="0"/>
              </a:rPr>
              <a:t>Your will be done on earth, as it is in heaven.</a:t>
            </a:r>
          </a:p>
          <a:p>
            <a:pPr algn="ctr"/>
            <a:r>
              <a:rPr lang="en-GB" b="1" dirty="0">
                <a:latin typeface="Century Gothic" panose="020B0502020202020204" pitchFamily="34" charset="0"/>
                <a:cs typeface="Segoe UI" panose="020B0502040204020203" pitchFamily="34" charset="0"/>
              </a:rPr>
              <a:t>Give us this day our daily bread,</a:t>
            </a:r>
          </a:p>
          <a:p>
            <a:pPr algn="ctr"/>
            <a:r>
              <a:rPr lang="en-GB" b="1" dirty="0">
                <a:latin typeface="Century Gothic" panose="020B0502020202020204" pitchFamily="34" charset="0"/>
                <a:cs typeface="Segoe UI" panose="020B0502040204020203" pitchFamily="34" charset="0"/>
              </a:rPr>
              <a:t>And forgive us our sins,</a:t>
            </a:r>
          </a:p>
          <a:p>
            <a:pPr algn="ctr"/>
            <a:r>
              <a:rPr lang="en-GB" b="1" dirty="0">
                <a:latin typeface="Century Gothic" panose="020B0502020202020204" pitchFamily="34" charset="0"/>
                <a:cs typeface="Segoe UI" panose="020B0502040204020203" pitchFamily="34" charset="0"/>
              </a:rPr>
              <a:t>As we forgive those who sin against us,</a:t>
            </a:r>
          </a:p>
          <a:p>
            <a:pPr algn="ctr"/>
            <a:r>
              <a:rPr lang="en-GB" b="1" dirty="0">
                <a:latin typeface="Century Gothic" panose="020B0502020202020204" pitchFamily="34" charset="0"/>
                <a:cs typeface="Segoe UI" panose="020B0502040204020203" pitchFamily="34" charset="0"/>
              </a:rPr>
              <a:t>And lead us not into temptation,</a:t>
            </a:r>
          </a:p>
          <a:p>
            <a:pPr algn="ctr"/>
            <a:r>
              <a:rPr lang="en-GB" b="1" dirty="0">
                <a:latin typeface="Century Gothic" panose="020B0502020202020204" pitchFamily="34" charset="0"/>
                <a:cs typeface="Segoe UI" panose="020B0502040204020203" pitchFamily="34" charset="0"/>
              </a:rPr>
              <a:t>But deliver us from evil.</a:t>
            </a:r>
          </a:p>
          <a:p>
            <a:pPr algn="ctr"/>
            <a:r>
              <a:rPr lang="en-GB" b="1" dirty="0">
                <a:latin typeface="Century Gothic" panose="020B0502020202020204" pitchFamily="34" charset="0"/>
                <a:cs typeface="Segoe UI" panose="020B0502040204020203" pitchFamily="34" charset="0"/>
              </a:rPr>
              <a:t>Amen.</a:t>
            </a:r>
          </a:p>
          <a:p>
            <a:pPr algn="ctr"/>
            <a:endParaRPr lang="en-GB" sz="1400" b="1" dirty="0"/>
          </a:p>
          <a:p>
            <a:r>
              <a:rPr lang="en-GB" sz="1400" b="1" dirty="0"/>
              <a:t>Y</a:t>
            </a:r>
          </a:p>
          <a:p>
            <a:endParaRPr lang="en-GB" sz="1400" b="1" dirty="0"/>
          </a:p>
          <a:p>
            <a:endParaRPr lang="en-GB" sz="1400"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 ~ Think back to yesterday’s story</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29300"/>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sp>
        <p:nvSpPr>
          <p:cNvPr id="6" name="TextBox 5">
            <a:extLst>
              <a:ext uri="{FF2B5EF4-FFF2-40B4-BE49-F238E27FC236}">
                <a16:creationId xmlns:a16="http://schemas.microsoft.com/office/drawing/2014/main" id="{B3138210-C588-46FD-8A08-9FFB1F11A3FF}"/>
              </a:ext>
            </a:extLst>
          </p:cNvPr>
          <p:cNvSpPr txBox="1"/>
          <p:nvPr/>
        </p:nvSpPr>
        <p:spPr>
          <a:xfrm>
            <a:off x="3976099" y="2352782"/>
            <a:ext cx="7315200" cy="2585323"/>
          </a:xfrm>
          <a:prstGeom prst="rect">
            <a:avLst/>
          </a:prstGeom>
          <a:noFill/>
        </p:spPr>
        <p:txBody>
          <a:bodyPr wrap="square" rtlCol="0">
            <a:spAutoFit/>
          </a:bodyPr>
          <a:lstStyle/>
          <a:p>
            <a:r>
              <a:rPr lang="en-GB" b="1" dirty="0">
                <a:latin typeface="Century Gothic" panose="020B0502020202020204" pitchFamily="34" charset="0"/>
              </a:rPr>
              <a:t>Can you remember what Peter saw in the sheet coming down from heaven?</a:t>
            </a:r>
          </a:p>
          <a:p>
            <a:endParaRPr lang="en-GB" b="1" dirty="0">
              <a:latin typeface="Century Gothic" panose="020B0502020202020204" pitchFamily="34" charset="0"/>
            </a:endParaRPr>
          </a:p>
          <a:p>
            <a:r>
              <a:rPr lang="en-GB" b="1" dirty="0">
                <a:latin typeface="Century Gothic" panose="020B0502020202020204" pitchFamily="34" charset="0"/>
              </a:rPr>
              <a:t>When Peter was on the rooftop of the house he saw a sheet coming down from heaven and it was full of all animals that according to his background he should not eat; yet Peter heard God tell him to eat.</a:t>
            </a:r>
          </a:p>
          <a:p>
            <a:endParaRPr lang="en-GB" b="1" dirty="0">
              <a:latin typeface="Century Gothic" panose="020B0502020202020204" pitchFamily="34" charset="0"/>
            </a:endParaRPr>
          </a:p>
          <a:p>
            <a:endParaRPr lang="en-GB" b="1" dirty="0">
              <a:latin typeface="Century Gothic" panose="020B0502020202020204" pitchFamily="34" charset="0"/>
            </a:endParaRPr>
          </a:p>
        </p:txBody>
      </p:sp>
      <p:sp>
        <p:nvSpPr>
          <p:cNvPr id="7" name="TextBox 6">
            <a:extLst>
              <a:ext uri="{FF2B5EF4-FFF2-40B4-BE49-F238E27FC236}">
                <a16:creationId xmlns:a16="http://schemas.microsoft.com/office/drawing/2014/main" id="{A9BCA44C-C905-49AF-84F3-4F3A805C6E8C}"/>
              </a:ext>
            </a:extLst>
          </p:cNvPr>
          <p:cNvSpPr txBox="1"/>
          <p:nvPr/>
        </p:nvSpPr>
        <p:spPr>
          <a:xfrm>
            <a:off x="1032391" y="4513327"/>
            <a:ext cx="10256259" cy="369332"/>
          </a:xfrm>
          <a:prstGeom prst="rect">
            <a:avLst/>
          </a:prstGeom>
          <a:noFill/>
        </p:spPr>
        <p:txBody>
          <a:bodyPr wrap="square" rtlCol="0">
            <a:spAutoFit/>
          </a:bodyPr>
          <a:lstStyle/>
          <a:p>
            <a:endParaRPr lang="en-GB" dirty="0"/>
          </a:p>
        </p:txBody>
      </p:sp>
      <p:sp>
        <p:nvSpPr>
          <p:cNvPr id="8" name="TextBox 7">
            <a:extLst>
              <a:ext uri="{FF2B5EF4-FFF2-40B4-BE49-F238E27FC236}">
                <a16:creationId xmlns:a16="http://schemas.microsoft.com/office/drawing/2014/main" id="{3293A4FD-B681-4542-B11D-D1635C9DC66F}"/>
              </a:ext>
            </a:extLst>
          </p:cNvPr>
          <p:cNvSpPr txBox="1"/>
          <p:nvPr/>
        </p:nvSpPr>
        <p:spPr>
          <a:xfrm>
            <a:off x="1130157" y="4520382"/>
            <a:ext cx="10136640" cy="1200329"/>
          </a:xfrm>
          <a:prstGeom prst="rect">
            <a:avLst/>
          </a:prstGeom>
          <a:noFill/>
        </p:spPr>
        <p:txBody>
          <a:bodyPr wrap="square" rtlCol="0">
            <a:spAutoFit/>
          </a:bodyPr>
          <a:lstStyle/>
          <a:p>
            <a:r>
              <a:rPr lang="en-GB" b="1" dirty="0">
                <a:latin typeface="Century Gothic" panose="020B0502020202020204" pitchFamily="34" charset="0"/>
              </a:rPr>
              <a:t>At first Peter thought that God was just talking about the food he could and couldn’t eat but that wasn’t the case. God was trying to teach Peter a much more important lesson.</a:t>
            </a:r>
          </a:p>
          <a:p>
            <a:endParaRPr lang="en-GB" b="1" dirty="0">
              <a:latin typeface="Century Gothic" panose="020B0502020202020204" pitchFamily="34" charset="0"/>
            </a:endParaRPr>
          </a:p>
          <a:p>
            <a:pPr algn="ctr"/>
            <a:r>
              <a:rPr lang="en-GB" b="1" dirty="0">
                <a:solidFill>
                  <a:srgbClr val="C00000"/>
                </a:solidFill>
                <a:latin typeface="Century Gothic" panose="020B0502020202020204" pitchFamily="34" charset="0"/>
              </a:rPr>
              <a:t>What lesson do you think God was  trying to teach Peter? </a:t>
            </a:r>
          </a:p>
        </p:txBody>
      </p:sp>
      <p:pic>
        <p:nvPicPr>
          <p:cNvPr id="9" name="Picture 8">
            <a:extLst>
              <a:ext uri="{FF2B5EF4-FFF2-40B4-BE49-F238E27FC236}">
                <a16:creationId xmlns:a16="http://schemas.microsoft.com/office/drawing/2014/main" id="{1AD17862-C65C-4083-B738-E1B72EBFB982}"/>
              </a:ext>
            </a:extLst>
          </p:cNvPr>
          <p:cNvPicPr>
            <a:picLocks noChangeAspect="1"/>
          </p:cNvPicPr>
          <p:nvPr/>
        </p:nvPicPr>
        <p:blipFill>
          <a:blip r:embed="rId3"/>
          <a:stretch>
            <a:fillRect/>
          </a:stretch>
        </p:blipFill>
        <p:spPr>
          <a:xfrm>
            <a:off x="1130157" y="2236537"/>
            <a:ext cx="2819452" cy="2114589"/>
          </a:xfrm>
          <a:prstGeom prst="rect">
            <a:avLst/>
          </a:prstGeom>
        </p:spPr>
      </p:pic>
    </p:spTree>
    <p:extLst>
      <p:ext uri="{BB962C8B-B14F-4D97-AF65-F5344CB8AC3E}">
        <p14:creationId xmlns:p14="http://schemas.microsoft.com/office/powerpoint/2010/main" val="290555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500"/>
                                        <p:tgtEl>
                                          <p:spTgt spid="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fade">
                                      <p:cBhvr>
                                        <p:cTn id="18"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1" y="976238"/>
            <a:ext cx="11029616" cy="988332"/>
          </a:xfrm>
        </p:spPr>
        <p:txBody>
          <a:bodyPr>
            <a:normAutofit fontScale="90000"/>
          </a:bodyPr>
          <a:lstStyle/>
          <a:p>
            <a:br>
              <a:rPr lang="en-GB" b="1" dirty="0">
                <a:latin typeface="Century Gothic" panose="020B0502020202020204" pitchFamily="34" charset="0"/>
              </a:rPr>
            </a:br>
            <a:br>
              <a:rPr lang="en-GB" b="1" dirty="0">
                <a:latin typeface="Century Gothic" panose="020B0502020202020204" pitchFamily="34" charset="0"/>
              </a:rPr>
            </a:br>
            <a:br>
              <a:rPr lang="en-GB" b="1" dirty="0">
                <a:latin typeface="Century Gothic" panose="020B0502020202020204" pitchFamily="34" charset="0"/>
              </a:rPr>
            </a:br>
            <a:br>
              <a:rPr lang="en-GB" b="1" dirty="0">
                <a:latin typeface="Century Gothic" panose="020B0502020202020204" pitchFamily="34" charset="0"/>
              </a:rPr>
            </a:br>
            <a:br>
              <a:rPr lang="en-GB" b="1" dirty="0">
                <a:latin typeface="Century Gothic" panose="020B0502020202020204" pitchFamily="34" charset="0"/>
              </a:rPr>
            </a:br>
            <a:br>
              <a:rPr lang="en-GB" b="1" dirty="0">
                <a:latin typeface="Century Gothic" panose="020B0502020202020204" pitchFamily="34" charset="0"/>
              </a:rPr>
            </a:br>
            <a:br>
              <a:rPr lang="en-GB" b="1" dirty="0">
                <a:latin typeface="Century Gothic" panose="020B0502020202020204" pitchFamily="34" charset="0"/>
              </a:rPr>
            </a:br>
            <a:br>
              <a:rPr lang="en-GB" b="1" dirty="0">
                <a:latin typeface="Century Gothic" panose="020B0502020202020204" pitchFamily="34" charset="0"/>
              </a:rPr>
            </a:br>
            <a:r>
              <a:rPr lang="en-GB" b="1" dirty="0">
                <a:latin typeface="Century Gothic" panose="020B0502020202020204" pitchFamily="34" charset="0"/>
              </a:rPr>
              <a:t>Reflection question ~ </a:t>
            </a:r>
            <a:br>
              <a:rPr lang="en-GB" b="1" dirty="0">
                <a:latin typeface="Century Gothic" panose="020B0502020202020204" pitchFamily="34" charset="0"/>
              </a:rPr>
            </a:br>
            <a:r>
              <a:rPr lang="en-GB" b="1" dirty="0">
                <a:latin typeface="Century Gothic" panose="020B0502020202020204" pitchFamily="34" charset="0"/>
              </a:rPr>
              <a:t>What lesson do you think God was  trying to teach Peter? </a:t>
            </a:r>
            <a:br>
              <a:rPr lang="en-GB" b="1" dirty="0">
                <a:latin typeface="Century Gothic" panose="020B0502020202020204" pitchFamily="34" charset="0"/>
              </a:rPr>
            </a:br>
            <a:endParaRPr lang="en-GB" b="1" dirty="0">
              <a:latin typeface="Century Gothic" panose="020B0502020202020204" pitchFamily="34" charset="0"/>
            </a:endParaRP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62016" y="1964570"/>
            <a:ext cx="11373813" cy="4723906"/>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229653" y="5684926"/>
            <a:ext cx="927015" cy="1173074"/>
          </a:xfrm>
          <a:prstGeom prst="rect">
            <a:avLst/>
          </a:prstGeom>
        </p:spPr>
      </p:pic>
      <p:sp>
        <p:nvSpPr>
          <p:cNvPr id="6" name="TextBox 5">
            <a:extLst>
              <a:ext uri="{FF2B5EF4-FFF2-40B4-BE49-F238E27FC236}">
                <a16:creationId xmlns:a16="http://schemas.microsoft.com/office/drawing/2014/main" id="{7461F1CC-2A45-46A0-BDD9-26D37A7856AD}"/>
              </a:ext>
            </a:extLst>
          </p:cNvPr>
          <p:cNvSpPr txBox="1"/>
          <p:nvPr/>
        </p:nvSpPr>
        <p:spPr>
          <a:xfrm>
            <a:off x="633234" y="2064365"/>
            <a:ext cx="11029616" cy="4801314"/>
          </a:xfrm>
          <a:prstGeom prst="rect">
            <a:avLst/>
          </a:prstGeom>
          <a:noFill/>
        </p:spPr>
        <p:txBody>
          <a:bodyPr wrap="square" rtlCol="0">
            <a:spAutoFit/>
          </a:bodyPr>
          <a:lstStyle/>
          <a:p>
            <a:r>
              <a:rPr lang="en-GB" b="1" dirty="0">
                <a:latin typeface="Century Gothic" panose="020B0502020202020204" pitchFamily="34" charset="0"/>
              </a:rPr>
              <a:t>After Jesus had returned to heaven Peter became one of the leaders of the new church. He was a very good leader but there was one major thing that God wanted Peter to change. Not only were there foods that Peter wouldn’t eat there were also people that he wouldn’t be friends with – Peter did not treat everyone equally.</a:t>
            </a:r>
          </a:p>
          <a:p>
            <a:endParaRPr lang="en-GB" b="1" dirty="0">
              <a:latin typeface="Century Gothic" panose="020B0502020202020204" pitchFamily="34" charset="0"/>
            </a:endParaRPr>
          </a:p>
          <a:p>
            <a:r>
              <a:rPr lang="en-GB" b="1" dirty="0">
                <a:latin typeface="Century Gothic" panose="020B0502020202020204" pitchFamily="34" charset="0"/>
              </a:rPr>
              <a:t>One group that Peter definitely didn’t get on with were the Romans. Some may say that there were good reasons why Peter didn’t like the Romans – the main one being that they were the ones who crucified Jesus. Yet God wanted to see a change of heart in Peter. God wanted His church to be made up of people who treated everyone equally and showed no favouritism. No matter who they were or the background they came from God loved them.</a:t>
            </a:r>
          </a:p>
          <a:p>
            <a:endParaRPr lang="en-GB" b="1" dirty="0">
              <a:latin typeface="Century Gothic" panose="020B0502020202020204" pitchFamily="34" charset="0"/>
            </a:endParaRPr>
          </a:p>
          <a:p>
            <a:r>
              <a:rPr lang="en-GB" b="1" dirty="0">
                <a:latin typeface="Century Gothic" panose="020B0502020202020204" pitchFamily="34" charset="0"/>
              </a:rPr>
              <a:t>Once Peter met Cornelius he knew what God had been saying to him, ‘God is telling me that people of all different nations can be part of His family… Certainly, I now understand that God shows no favouritism.’ </a:t>
            </a:r>
          </a:p>
          <a:p>
            <a:endParaRPr lang="en-GB" dirty="0">
              <a:latin typeface="Century Gothic" panose="020B0502020202020204" pitchFamily="34" charset="0"/>
            </a:endParaRPr>
          </a:p>
          <a:p>
            <a:pPr algn="ctr"/>
            <a:r>
              <a:rPr lang="en-GB" b="1" dirty="0">
                <a:solidFill>
                  <a:srgbClr val="C00000"/>
                </a:solidFill>
                <a:latin typeface="Century Gothic" panose="020B0502020202020204" pitchFamily="34" charset="0"/>
              </a:rPr>
              <a:t>Peter had learned a big lesson.</a:t>
            </a:r>
          </a:p>
          <a:p>
            <a:endParaRPr lang="en-GB" dirty="0">
              <a:latin typeface="Century Gothic" panose="020B0502020202020204" pitchFamily="34" charset="0"/>
            </a:endParaRPr>
          </a:p>
        </p:txBody>
      </p:sp>
    </p:spTree>
    <p:extLst>
      <p:ext uri="{BB962C8B-B14F-4D97-AF65-F5344CB8AC3E}">
        <p14:creationId xmlns:p14="http://schemas.microsoft.com/office/powerpoint/2010/main" val="4101505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5812" y="2176670"/>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sp>
        <p:nvSpPr>
          <p:cNvPr id="5" name="TextBox 4">
            <a:extLst>
              <a:ext uri="{FF2B5EF4-FFF2-40B4-BE49-F238E27FC236}">
                <a16:creationId xmlns:a16="http://schemas.microsoft.com/office/drawing/2014/main" id="{2052D93D-1F51-4CFA-8557-ABE18813C14E}"/>
              </a:ext>
            </a:extLst>
          </p:cNvPr>
          <p:cNvSpPr txBox="1"/>
          <p:nvPr/>
        </p:nvSpPr>
        <p:spPr>
          <a:xfrm>
            <a:off x="893852" y="2462771"/>
            <a:ext cx="9884761" cy="2862322"/>
          </a:xfrm>
          <a:prstGeom prst="rect">
            <a:avLst/>
          </a:prstGeom>
          <a:noFill/>
        </p:spPr>
        <p:txBody>
          <a:bodyPr wrap="square" rtlCol="0">
            <a:spAutoFit/>
          </a:bodyPr>
          <a:lstStyle/>
          <a:p>
            <a:r>
              <a:rPr lang="en-GB" b="1" dirty="0">
                <a:latin typeface="Century Gothic" panose="020B0502020202020204" pitchFamily="34" charset="0"/>
              </a:rPr>
              <a:t>Sometimes people grow up to be uncertain of those who are different from them. This may be because of who or what a person likes, what they look like, where they live or how they talk. This kind of attitude can lead to behaviour that is not right, when people see those who are different from them as less important – not equal to themselves.</a:t>
            </a:r>
          </a:p>
          <a:p>
            <a:endParaRPr lang="en-GB" b="1" dirty="0">
              <a:latin typeface="Century Gothic" panose="020B0502020202020204" pitchFamily="34" charset="0"/>
            </a:endParaRPr>
          </a:p>
          <a:p>
            <a:r>
              <a:rPr lang="en-GB" b="1" dirty="0">
                <a:latin typeface="Century Gothic" panose="020B0502020202020204" pitchFamily="34" charset="0"/>
              </a:rPr>
              <a:t>If we all followed the example of Peter, and learn the lesson he learned – this behaviour would never happen in our world.</a:t>
            </a:r>
          </a:p>
          <a:p>
            <a:endParaRPr lang="en-GB" b="1" dirty="0">
              <a:latin typeface="Century Gothic" panose="020B0502020202020204" pitchFamily="34" charset="0"/>
            </a:endParaRPr>
          </a:p>
          <a:p>
            <a:endParaRPr lang="en-GB" b="1" dirty="0">
              <a:latin typeface="Century Gothic" panose="020B0502020202020204" pitchFamily="34" charset="0"/>
            </a:endParaRPr>
          </a:p>
          <a:p>
            <a:pPr algn="ctr"/>
            <a:r>
              <a:rPr lang="en-GB" b="1" dirty="0">
                <a:solidFill>
                  <a:srgbClr val="C00000"/>
                </a:solidFill>
                <a:latin typeface="Century Gothic" panose="020B0502020202020204" pitchFamily="34" charset="0"/>
              </a:rPr>
              <a:t>Take some time to think what a world like this would be like.</a:t>
            </a:r>
          </a:p>
        </p:txBody>
      </p:sp>
    </p:spTree>
    <p:extLst>
      <p:ext uri="{BB962C8B-B14F-4D97-AF65-F5344CB8AC3E}">
        <p14:creationId xmlns:p14="http://schemas.microsoft.com/office/powerpoint/2010/main" val="2442753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EB1FB4-3496-4378-B346-1528096826B9}"/>
              </a:ext>
            </a:extLst>
          </p:cNvPr>
          <p:cNvPicPr>
            <a:picLocks noChangeAspect="1"/>
          </p:cNvPicPr>
          <p:nvPr/>
        </p:nvPicPr>
        <p:blipFill>
          <a:blip r:embed="rId2"/>
          <a:stretch>
            <a:fillRect/>
          </a:stretch>
        </p:blipFill>
        <p:spPr>
          <a:xfrm>
            <a:off x="780511" y="2069403"/>
            <a:ext cx="10632346" cy="4365114"/>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Challenge</a:t>
            </a:r>
          </a:p>
        </p:txBody>
      </p:sp>
      <p:pic>
        <p:nvPicPr>
          <p:cNvPr id="6" name="Picture 5">
            <a:extLst>
              <a:ext uri="{FF2B5EF4-FFF2-40B4-BE49-F238E27FC236}">
                <a16:creationId xmlns:a16="http://schemas.microsoft.com/office/drawing/2014/main" id="{A2D7E4D2-9384-4642-B7CD-5275364E10BF}"/>
              </a:ext>
            </a:extLst>
          </p:cNvPr>
          <p:cNvPicPr>
            <a:picLocks noChangeAspect="1"/>
          </p:cNvPicPr>
          <p:nvPr/>
        </p:nvPicPr>
        <p:blipFill>
          <a:blip r:embed="rId3"/>
          <a:stretch>
            <a:fillRect/>
          </a:stretch>
        </p:blipFill>
        <p:spPr>
          <a:xfrm>
            <a:off x="140376" y="5069895"/>
            <a:ext cx="1280271" cy="1652159"/>
          </a:xfrm>
          <a:prstGeom prst="rect">
            <a:avLst/>
          </a:prstGeom>
        </p:spPr>
      </p:pic>
      <p:sp>
        <p:nvSpPr>
          <p:cNvPr id="5" name="TextBox 4">
            <a:extLst>
              <a:ext uri="{FF2B5EF4-FFF2-40B4-BE49-F238E27FC236}">
                <a16:creationId xmlns:a16="http://schemas.microsoft.com/office/drawing/2014/main" id="{78E5DE41-005B-4BD4-B005-58C3CBBB1EC0}"/>
              </a:ext>
            </a:extLst>
          </p:cNvPr>
          <p:cNvSpPr txBox="1"/>
          <p:nvPr/>
        </p:nvSpPr>
        <p:spPr>
          <a:xfrm>
            <a:off x="1616454" y="2424108"/>
            <a:ext cx="8448675" cy="646331"/>
          </a:xfrm>
          <a:prstGeom prst="rect">
            <a:avLst/>
          </a:prstGeom>
          <a:noFill/>
        </p:spPr>
        <p:txBody>
          <a:bodyPr wrap="square" rtlCol="0">
            <a:spAutoFit/>
          </a:bodyPr>
          <a:lstStyle/>
          <a:p>
            <a:endParaRPr lang="en-GB" dirty="0"/>
          </a:p>
          <a:p>
            <a:endParaRPr lang="en-GB" dirty="0"/>
          </a:p>
        </p:txBody>
      </p:sp>
      <p:sp>
        <p:nvSpPr>
          <p:cNvPr id="3" name="Speech Bubble: Rectangle with Corners Rounded 2">
            <a:extLst>
              <a:ext uri="{FF2B5EF4-FFF2-40B4-BE49-F238E27FC236}">
                <a16:creationId xmlns:a16="http://schemas.microsoft.com/office/drawing/2014/main" id="{F48A3899-4B6C-47C7-977C-7010B52E6011}"/>
              </a:ext>
            </a:extLst>
          </p:cNvPr>
          <p:cNvSpPr/>
          <p:nvPr/>
        </p:nvSpPr>
        <p:spPr>
          <a:xfrm>
            <a:off x="2880188" y="2245895"/>
            <a:ext cx="6431623" cy="1541667"/>
          </a:xfrm>
          <a:prstGeom prst="wedgeRound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b="1" dirty="0">
                <a:latin typeface="Century Gothic" panose="020B0502020202020204" pitchFamily="34" charset="0"/>
              </a:rPr>
              <a:t>Have you ever thought or behaved like Peter did at the beginning of this story?</a:t>
            </a:r>
          </a:p>
          <a:p>
            <a:pPr algn="ctr"/>
            <a:endParaRPr lang="en-GB" b="1" dirty="0">
              <a:latin typeface="Century Gothic" panose="020B0502020202020204" pitchFamily="34" charset="0"/>
            </a:endParaRPr>
          </a:p>
          <a:p>
            <a:pPr algn="ctr"/>
            <a:r>
              <a:rPr lang="en-GB" b="1" dirty="0">
                <a:latin typeface="Century Gothic" panose="020B0502020202020204" pitchFamily="34" charset="0"/>
              </a:rPr>
              <a:t>How have you been challenged by Peter’s story?</a:t>
            </a:r>
          </a:p>
          <a:p>
            <a:pPr algn="ctr"/>
            <a:endParaRPr lang="en-GB" b="1" dirty="0">
              <a:latin typeface="Century Gothic" panose="020B0502020202020204" pitchFamily="34" charset="0"/>
            </a:endParaRPr>
          </a:p>
          <a:p>
            <a:pPr algn="ctr"/>
            <a:r>
              <a:rPr lang="en-GB" b="1" dirty="0">
                <a:latin typeface="Century Gothic" panose="020B0502020202020204" pitchFamily="34" charset="0"/>
              </a:rPr>
              <a:t>What have you learned from Peter’s story?</a:t>
            </a:r>
          </a:p>
        </p:txBody>
      </p:sp>
      <p:sp>
        <p:nvSpPr>
          <p:cNvPr id="7" name="TextBox 6">
            <a:extLst>
              <a:ext uri="{FF2B5EF4-FFF2-40B4-BE49-F238E27FC236}">
                <a16:creationId xmlns:a16="http://schemas.microsoft.com/office/drawing/2014/main" id="{2E10CCD5-B804-4F10-942C-4E990730165A}"/>
              </a:ext>
            </a:extLst>
          </p:cNvPr>
          <p:cNvSpPr txBox="1"/>
          <p:nvPr/>
        </p:nvSpPr>
        <p:spPr>
          <a:xfrm>
            <a:off x="1705510" y="4138975"/>
            <a:ext cx="9606337" cy="2308324"/>
          </a:xfrm>
          <a:prstGeom prst="rect">
            <a:avLst/>
          </a:prstGeom>
          <a:noFill/>
        </p:spPr>
        <p:txBody>
          <a:bodyPr wrap="square" rtlCol="0">
            <a:spAutoFit/>
          </a:bodyPr>
          <a:lstStyle/>
          <a:p>
            <a:r>
              <a:rPr lang="en-GB" dirty="0">
                <a:latin typeface="Century Gothic" panose="020B0502020202020204" pitchFamily="34" charset="0"/>
              </a:rPr>
              <a:t>Take time to listen to one of these clips and think about how we should be treating others…</a:t>
            </a:r>
          </a:p>
          <a:p>
            <a:endParaRPr lang="en-GB" dirty="0">
              <a:latin typeface="Century Gothic" panose="020B0502020202020204" pitchFamily="34" charset="0"/>
            </a:endParaRPr>
          </a:p>
          <a:p>
            <a:r>
              <a:rPr lang="en-GB" dirty="0">
                <a:latin typeface="Century Gothic" panose="020B0502020202020204" pitchFamily="34" charset="0"/>
              </a:rPr>
              <a:t>The Black Eyed Peas:  ‘Where is the Love’ </a:t>
            </a:r>
            <a:r>
              <a:rPr lang="en-GB" b="1" dirty="0">
                <a:solidFill>
                  <a:schemeClr val="accent1"/>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https://youtu.be/WpYeekQkAdc</a:t>
            </a:r>
            <a:r>
              <a:rPr lang="en-GB" b="1" dirty="0">
                <a:solidFill>
                  <a:schemeClr val="accent1"/>
                </a:solidFill>
                <a:latin typeface="Century Gothic" panose="020B0502020202020204" pitchFamily="34" charset="0"/>
              </a:rPr>
              <a:t> </a:t>
            </a:r>
          </a:p>
          <a:p>
            <a:endParaRPr lang="en-GB" b="1" dirty="0">
              <a:solidFill>
                <a:schemeClr val="accent1"/>
              </a:solidFill>
              <a:latin typeface="Century Gothic" panose="020B0502020202020204" pitchFamily="34" charset="0"/>
            </a:endParaRPr>
          </a:p>
          <a:p>
            <a:r>
              <a:rPr lang="en-GB" dirty="0">
                <a:latin typeface="Century Gothic" panose="020B0502020202020204" pitchFamily="34" charset="0"/>
              </a:rPr>
              <a:t>Lanny Sherwin's "Everyone Is Different“ </a:t>
            </a:r>
          </a:p>
          <a:p>
            <a:r>
              <a:rPr lang="en-GB" b="1" dirty="0">
                <a:solidFill>
                  <a:schemeClr val="accent1"/>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https://www.youtube.com/watch?v=-QSLlEt_LJY</a:t>
            </a:r>
            <a:r>
              <a:rPr lang="en-GB" b="1" dirty="0">
                <a:solidFill>
                  <a:schemeClr val="accent1"/>
                </a:solidFill>
                <a:latin typeface="Century Gothic" panose="020B0502020202020204" pitchFamily="34" charset="0"/>
              </a:rPr>
              <a:t> </a:t>
            </a:r>
          </a:p>
          <a:p>
            <a:endParaRPr lang="en-GB" b="1" dirty="0">
              <a:solidFill>
                <a:schemeClr val="accent1"/>
              </a:solidFill>
            </a:endParaRPr>
          </a:p>
        </p:txBody>
      </p:sp>
    </p:spTree>
    <p:extLst>
      <p:ext uri="{BB962C8B-B14F-4D97-AF65-F5344CB8AC3E}">
        <p14:creationId xmlns:p14="http://schemas.microsoft.com/office/powerpoint/2010/main" val="3397167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75891" y="766420"/>
            <a:ext cx="11029616" cy="988332"/>
          </a:xfrm>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4555093"/>
          </a:xfrm>
          <a:prstGeom prst="rect">
            <a:avLst/>
          </a:prstGeom>
          <a:noFill/>
        </p:spPr>
        <p:txBody>
          <a:bodyPr wrap="square" rtlCol="0">
            <a:spAutoFit/>
          </a:bodyPr>
          <a:lstStyle/>
          <a:p>
            <a:r>
              <a:rPr lang="en-GB" b="1" dirty="0">
                <a:latin typeface="Century Gothic" panose="020B0502020202020204" pitchFamily="34" charset="0"/>
                <a:cs typeface="Segoe UI" panose="020B0502040204020203" pitchFamily="34" charset="0"/>
              </a:rPr>
              <a:t>Encourage the pupils to respond with their own prayers first or through the pray space and if appropriate use the Lord’s prayer.</a:t>
            </a:r>
          </a:p>
          <a:p>
            <a:endParaRPr lang="en-GB" b="1" dirty="0">
              <a:latin typeface="Century Gothic" panose="020B0502020202020204" pitchFamily="34" charset="0"/>
              <a:cs typeface="Segoe UI" panose="020B0502040204020203" pitchFamily="34" charset="0"/>
            </a:endParaRPr>
          </a:p>
          <a:p>
            <a:pPr algn="ctr"/>
            <a:r>
              <a:rPr lang="en-GB" b="1" dirty="0">
                <a:latin typeface="Century Gothic" panose="020B0502020202020204" pitchFamily="34" charset="0"/>
                <a:cs typeface="Segoe UI" panose="020B0502040204020203" pitchFamily="34" charset="0"/>
              </a:rPr>
              <a:t>Our Father, in heaven,</a:t>
            </a:r>
          </a:p>
          <a:p>
            <a:pPr algn="ctr"/>
            <a:r>
              <a:rPr lang="en-GB" b="1" dirty="0">
                <a:latin typeface="Century Gothic" panose="020B0502020202020204" pitchFamily="34" charset="0"/>
                <a:cs typeface="Segoe UI" panose="020B0502040204020203" pitchFamily="34" charset="0"/>
              </a:rPr>
              <a:t>Holy is your name.</a:t>
            </a:r>
          </a:p>
          <a:p>
            <a:pPr algn="ctr"/>
            <a:r>
              <a:rPr lang="en-GB" b="1" dirty="0">
                <a:latin typeface="Century Gothic" panose="020B0502020202020204" pitchFamily="34" charset="0"/>
                <a:cs typeface="Segoe UI" panose="020B0502040204020203" pitchFamily="34" charset="0"/>
              </a:rPr>
              <a:t>Your Kingdom come,</a:t>
            </a:r>
          </a:p>
          <a:p>
            <a:pPr algn="ctr"/>
            <a:r>
              <a:rPr lang="en-GB" b="1" dirty="0">
                <a:latin typeface="Century Gothic" panose="020B0502020202020204" pitchFamily="34" charset="0"/>
                <a:cs typeface="Segoe UI" panose="020B0502040204020203" pitchFamily="34" charset="0"/>
              </a:rPr>
              <a:t>Your will be done on earth, as it is in heaven.</a:t>
            </a:r>
          </a:p>
          <a:p>
            <a:pPr algn="ctr"/>
            <a:r>
              <a:rPr lang="en-GB" b="1" dirty="0">
                <a:latin typeface="Century Gothic" panose="020B0502020202020204" pitchFamily="34" charset="0"/>
                <a:cs typeface="Segoe UI" panose="020B0502040204020203" pitchFamily="34" charset="0"/>
              </a:rPr>
              <a:t>Give us this day our daily bread,</a:t>
            </a:r>
          </a:p>
          <a:p>
            <a:pPr algn="ctr"/>
            <a:r>
              <a:rPr lang="en-GB" b="1" dirty="0">
                <a:latin typeface="Century Gothic" panose="020B0502020202020204" pitchFamily="34" charset="0"/>
                <a:cs typeface="Segoe UI" panose="020B0502040204020203" pitchFamily="34" charset="0"/>
              </a:rPr>
              <a:t>And forgive us our sins,</a:t>
            </a:r>
          </a:p>
          <a:p>
            <a:pPr algn="ctr"/>
            <a:r>
              <a:rPr lang="en-GB" b="1" dirty="0">
                <a:latin typeface="Century Gothic" panose="020B0502020202020204" pitchFamily="34" charset="0"/>
                <a:cs typeface="Segoe UI" panose="020B0502040204020203" pitchFamily="34" charset="0"/>
              </a:rPr>
              <a:t>As we forgive those who sin against us,</a:t>
            </a:r>
          </a:p>
          <a:p>
            <a:pPr algn="ctr"/>
            <a:r>
              <a:rPr lang="en-GB" b="1" dirty="0">
                <a:latin typeface="Century Gothic" panose="020B0502020202020204" pitchFamily="34" charset="0"/>
                <a:cs typeface="Segoe UI" panose="020B0502040204020203" pitchFamily="34" charset="0"/>
              </a:rPr>
              <a:t>And lead us not into temptation,</a:t>
            </a:r>
          </a:p>
          <a:p>
            <a:pPr algn="ctr"/>
            <a:r>
              <a:rPr lang="en-GB" b="1" dirty="0">
                <a:latin typeface="Century Gothic" panose="020B0502020202020204" pitchFamily="34" charset="0"/>
                <a:cs typeface="Segoe UI" panose="020B0502040204020203" pitchFamily="34" charset="0"/>
              </a:rPr>
              <a:t>But deliver us from evil.</a:t>
            </a:r>
          </a:p>
          <a:p>
            <a:pPr algn="ctr"/>
            <a:r>
              <a:rPr lang="en-GB" b="1" dirty="0">
                <a:latin typeface="Century Gothic" panose="020B0502020202020204" pitchFamily="34" charset="0"/>
                <a:cs typeface="Segoe UI" panose="020B0502040204020203" pitchFamily="34" charset="0"/>
              </a:rPr>
              <a:t>Amen.</a:t>
            </a:r>
          </a:p>
          <a:p>
            <a:pPr algn="ctr"/>
            <a:endParaRPr lang="en-GB" sz="1400" b="1" dirty="0"/>
          </a:p>
          <a:p>
            <a:r>
              <a:rPr lang="en-GB" sz="1400" b="1" dirty="0"/>
              <a:t>Y</a:t>
            </a:r>
          </a:p>
          <a:p>
            <a:endParaRPr lang="en-GB" sz="1400" b="1" dirty="0"/>
          </a:p>
          <a:p>
            <a:endParaRPr lang="en-GB" sz="1400"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dirty="0">
                <a:solidFill>
                  <a:srgbClr val="FFFFFF"/>
                </a:solidFill>
                <a:latin typeface="Arial Rounded MT Bold" panose="020F070403050403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4D367-AFE0-47C2-B5B7-B99B9BF9C6A7}"/>
              </a:ext>
            </a:extLst>
          </p:cNvPr>
          <p:cNvSpPr>
            <a:spLocks noGrp="1"/>
          </p:cNvSpPr>
          <p:nvPr>
            <p:ph type="title"/>
          </p:nvPr>
        </p:nvSpPr>
        <p:spPr/>
        <p:txBody>
          <a:bodyPr/>
          <a:lstStyle/>
          <a:p>
            <a:r>
              <a:rPr lang="en-GB"/>
              <a:t>Prompted to action - challenge</a:t>
            </a:r>
            <a:endParaRPr lang="en-GB" dirty="0"/>
          </a:p>
        </p:txBody>
      </p:sp>
      <p:pic>
        <p:nvPicPr>
          <p:cNvPr id="5" name="Picture 4">
            <a:extLst>
              <a:ext uri="{FF2B5EF4-FFF2-40B4-BE49-F238E27FC236}">
                <a16:creationId xmlns:a16="http://schemas.microsoft.com/office/drawing/2014/main" id="{592D9A31-F898-4C26-9417-7D268F9F983A}"/>
              </a:ext>
            </a:extLst>
          </p:cNvPr>
          <p:cNvPicPr>
            <a:picLocks noChangeAspect="1"/>
          </p:cNvPicPr>
          <p:nvPr/>
        </p:nvPicPr>
        <p:blipFill>
          <a:blip r:embed="rId2"/>
          <a:stretch>
            <a:fillRect/>
          </a:stretch>
        </p:blipFill>
        <p:spPr>
          <a:xfrm>
            <a:off x="5035262" y="2429250"/>
            <a:ext cx="6751786" cy="3894089"/>
          </a:xfrm>
          <a:prstGeom prst="rect">
            <a:avLst/>
          </a:prstGeom>
        </p:spPr>
      </p:pic>
      <p:sp>
        <p:nvSpPr>
          <p:cNvPr id="6" name="TextBox 5">
            <a:extLst>
              <a:ext uri="{FF2B5EF4-FFF2-40B4-BE49-F238E27FC236}">
                <a16:creationId xmlns:a16="http://schemas.microsoft.com/office/drawing/2014/main" id="{FC4AFF3B-D03A-4433-A280-94F72F577E96}"/>
              </a:ext>
            </a:extLst>
          </p:cNvPr>
          <p:cNvSpPr txBox="1"/>
          <p:nvPr/>
        </p:nvSpPr>
        <p:spPr>
          <a:xfrm>
            <a:off x="181775" y="2186055"/>
            <a:ext cx="4853487" cy="5355312"/>
          </a:xfrm>
          <a:prstGeom prst="rect">
            <a:avLst/>
          </a:prstGeom>
          <a:noFill/>
        </p:spPr>
        <p:txBody>
          <a:bodyPr wrap="square" rtlCol="0">
            <a:spAutoFit/>
          </a:bodyPr>
          <a:lstStyle/>
          <a:p>
            <a:r>
              <a:rPr lang="en-GB" b="1" dirty="0">
                <a:latin typeface="Century Gothic" panose="020B0502020202020204" pitchFamily="34" charset="0"/>
              </a:rPr>
              <a:t>Take a close look at the picture again.</a:t>
            </a:r>
          </a:p>
          <a:p>
            <a:endParaRPr lang="en-GB" dirty="0">
              <a:latin typeface="Century Gothic" panose="020B0502020202020204" pitchFamily="34" charset="0"/>
            </a:endParaRPr>
          </a:p>
          <a:p>
            <a:r>
              <a:rPr lang="en-GB" dirty="0">
                <a:latin typeface="Century Gothic" panose="020B0502020202020204" pitchFamily="34" charset="0"/>
              </a:rPr>
              <a:t>Are the people all treated the same in the second picture?</a:t>
            </a:r>
          </a:p>
          <a:p>
            <a:endParaRPr lang="en-GB" dirty="0">
              <a:latin typeface="Century Gothic" panose="020B0502020202020204" pitchFamily="34" charset="0"/>
            </a:endParaRPr>
          </a:p>
          <a:p>
            <a:r>
              <a:rPr lang="en-GB" dirty="0">
                <a:latin typeface="Century Gothic" panose="020B0502020202020204" pitchFamily="34" charset="0"/>
              </a:rPr>
              <a:t>What is different? Does this mean that they are not treated equally?</a:t>
            </a:r>
          </a:p>
          <a:p>
            <a:endParaRPr lang="en-GB" dirty="0">
              <a:latin typeface="Century Gothic" panose="020B0502020202020204" pitchFamily="34" charset="0"/>
            </a:endParaRPr>
          </a:p>
          <a:p>
            <a:r>
              <a:rPr lang="en-GB" dirty="0">
                <a:latin typeface="Century Gothic" panose="020B0502020202020204" pitchFamily="34" charset="0"/>
              </a:rPr>
              <a:t>By treating people equally it doesn’t mean that we treat people the same as we all have different needs. What it does mean is making sure we all have equal opportunities to flourish and live life to the full. </a:t>
            </a:r>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p:txBody>
      </p:sp>
      <p:pic>
        <p:nvPicPr>
          <p:cNvPr id="9" name="Picture 8">
            <a:extLst>
              <a:ext uri="{FF2B5EF4-FFF2-40B4-BE49-F238E27FC236}">
                <a16:creationId xmlns:a16="http://schemas.microsoft.com/office/drawing/2014/main" id="{C1CAC0A9-563C-404C-BD15-90446BC18F99}"/>
              </a:ext>
            </a:extLst>
          </p:cNvPr>
          <p:cNvPicPr>
            <a:picLocks noChangeAspect="1"/>
          </p:cNvPicPr>
          <p:nvPr/>
        </p:nvPicPr>
        <p:blipFill>
          <a:blip r:embed="rId3"/>
          <a:stretch>
            <a:fillRect/>
          </a:stretch>
        </p:blipFill>
        <p:spPr>
          <a:xfrm>
            <a:off x="11204362" y="5608212"/>
            <a:ext cx="987638" cy="1249788"/>
          </a:xfrm>
          <a:prstGeom prst="rect">
            <a:avLst/>
          </a:prstGeom>
        </p:spPr>
      </p:pic>
    </p:spTree>
    <p:extLst>
      <p:ext uri="{BB962C8B-B14F-4D97-AF65-F5344CB8AC3E}">
        <p14:creationId xmlns:p14="http://schemas.microsoft.com/office/powerpoint/2010/main" val="414546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a:latin typeface="Arial Rounded MT Bold" panose="020F0704030504030204" pitchFamily="34" charset="0"/>
              </a:rPr>
              <a:t>Prompted to action – challenge</a:t>
            </a:r>
            <a:endParaRPr lang="en-GB" dirty="0">
              <a:latin typeface="Arial Rounded MT Bold" panose="020F0704030504030204" pitchFamily="34" charset="0"/>
            </a:endParaRP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17079" y="3088118"/>
            <a:ext cx="4046667" cy="2398281"/>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4" name="TextBox 3">
            <a:extLst>
              <a:ext uri="{FF2B5EF4-FFF2-40B4-BE49-F238E27FC236}">
                <a16:creationId xmlns:a16="http://schemas.microsoft.com/office/drawing/2014/main" id="{1AAF970F-252A-41F3-B7E5-FCA76A8E9041}"/>
              </a:ext>
            </a:extLst>
          </p:cNvPr>
          <p:cNvSpPr txBox="1"/>
          <p:nvPr/>
        </p:nvSpPr>
        <p:spPr>
          <a:xfrm>
            <a:off x="724750" y="3514139"/>
            <a:ext cx="3044257" cy="1477328"/>
          </a:xfrm>
          <a:prstGeom prst="rect">
            <a:avLst/>
          </a:prstGeom>
          <a:noFill/>
        </p:spPr>
        <p:txBody>
          <a:bodyPr wrap="square" rtlCol="0">
            <a:spAutoFit/>
          </a:bodyPr>
          <a:lstStyle/>
          <a:p>
            <a:r>
              <a:rPr lang="en-GB" dirty="0">
                <a:latin typeface="Century Gothic" panose="020B0502020202020204" pitchFamily="34" charset="0"/>
              </a:rPr>
              <a:t>Design a ‘Welcome’ poster for your school that expresses the ideas on equality that we have been talking about.</a:t>
            </a:r>
          </a:p>
        </p:txBody>
      </p:sp>
      <p:pic>
        <p:nvPicPr>
          <p:cNvPr id="6" name="Picture 5" descr="A picture containing application&#10;&#10;Description automatically generated">
            <a:extLst>
              <a:ext uri="{FF2B5EF4-FFF2-40B4-BE49-F238E27FC236}">
                <a16:creationId xmlns:a16="http://schemas.microsoft.com/office/drawing/2014/main" id="{DE68CDD4-8A45-4F41-91BE-0451BB15A4E9}"/>
              </a:ext>
            </a:extLst>
          </p:cNvPr>
          <p:cNvPicPr>
            <a:picLocks noChangeAspect="1"/>
          </p:cNvPicPr>
          <p:nvPr/>
        </p:nvPicPr>
        <p:blipFill>
          <a:blip r:embed="rId2"/>
          <a:stretch>
            <a:fillRect/>
          </a:stretch>
        </p:blipFill>
        <p:spPr>
          <a:xfrm>
            <a:off x="4875101" y="2140141"/>
            <a:ext cx="5717555" cy="4504236"/>
          </a:xfrm>
          <a:prstGeom prst="rect">
            <a:avLst/>
          </a:prstGeom>
        </p:spPr>
      </p:pic>
      <p:pic>
        <p:nvPicPr>
          <p:cNvPr id="7" name="Picture 6">
            <a:extLst>
              <a:ext uri="{FF2B5EF4-FFF2-40B4-BE49-F238E27FC236}">
                <a16:creationId xmlns:a16="http://schemas.microsoft.com/office/drawing/2014/main" id="{8AEEA0F7-FFC4-45E2-A49B-BF7592D23771}"/>
              </a:ext>
            </a:extLst>
          </p:cNvPr>
          <p:cNvPicPr>
            <a:picLocks noChangeAspect="1"/>
          </p:cNvPicPr>
          <p:nvPr/>
        </p:nvPicPr>
        <p:blipFill>
          <a:blip r:embed="rId3"/>
          <a:stretch>
            <a:fillRect/>
          </a:stretch>
        </p:blipFill>
        <p:spPr>
          <a:xfrm>
            <a:off x="11096684" y="5454968"/>
            <a:ext cx="957155" cy="1237595"/>
          </a:xfrm>
          <a:prstGeom prst="rect">
            <a:avLst/>
          </a:prstGeom>
        </p:spPr>
      </p:pic>
    </p:spTree>
    <p:extLst>
      <p:ext uri="{BB962C8B-B14F-4D97-AF65-F5344CB8AC3E}">
        <p14:creationId xmlns:p14="http://schemas.microsoft.com/office/powerpoint/2010/main" val="1171254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a:latin typeface="Arial Rounded MT Bold" panose="020F0704030504030204" pitchFamily="34" charset="0"/>
              </a:rPr>
              <a:t>Prompted to action – challenge</a:t>
            </a:r>
            <a:endParaRPr lang="en-GB" dirty="0">
              <a:latin typeface="Arial Rounded MT Bold" panose="020F0704030504030204" pitchFamily="34" charset="0"/>
            </a:endParaRPr>
          </a:p>
        </p:txBody>
      </p:sp>
      <p:pic>
        <p:nvPicPr>
          <p:cNvPr id="8" name="Picture 7" descr="Text, icon&#10;&#10;Description automatically generated">
            <a:extLst>
              <a:ext uri="{FF2B5EF4-FFF2-40B4-BE49-F238E27FC236}">
                <a16:creationId xmlns:a16="http://schemas.microsoft.com/office/drawing/2014/main" id="{063C1A71-FF69-4CEF-A3D0-B3A77C2E7FFC}"/>
              </a:ext>
            </a:extLst>
          </p:cNvPr>
          <p:cNvPicPr>
            <a:picLocks noChangeAspect="1"/>
          </p:cNvPicPr>
          <p:nvPr/>
        </p:nvPicPr>
        <p:blipFill>
          <a:blip r:embed="rId2"/>
          <a:stretch>
            <a:fillRect/>
          </a:stretch>
        </p:blipFill>
        <p:spPr>
          <a:xfrm>
            <a:off x="8733034" y="2242336"/>
            <a:ext cx="3000054" cy="3154529"/>
          </a:xfrm>
          <a:prstGeom prst="rect">
            <a:avLst/>
          </a:prstGeom>
        </p:spPr>
      </p:pic>
      <p:pic>
        <p:nvPicPr>
          <p:cNvPr id="9" name="Picture 8">
            <a:extLst>
              <a:ext uri="{FF2B5EF4-FFF2-40B4-BE49-F238E27FC236}">
                <a16:creationId xmlns:a16="http://schemas.microsoft.com/office/drawing/2014/main" id="{C79A5C57-44A0-437A-B30A-767AC802BD6E}"/>
              </a:ext>
            </a:extLst>
          </p:cNvPr>
          <p:cNvPicPr>
            <a:picLocks noChangeAspect="1"/>
          </p:cNvPicPr>
          <p:nvPr/>
        </p:nvPicPr>
        <p:blipFill>
          <a:blip r:embed="rId3"/>
          <a:stretch>
            <a:fillRect/>
          </a:stretch>
        </p:blipFill>
        <p:spPr>
          <a:xfrm>
            <a:off x="11233417" y="5616977"/>
            <a:ext cx="958583" cy="1241023"/>
          </a:xfrm>
          <a:prstGeom prst="rect">
            <a:avLst/>
          </a:prstGeom>
        </p:spPr>
      </p:pic>
      <p:sp>
        <p:nvSpPr>
          <p:cNvPr id="10" name="TextBox 9">
            <a:extLst>
              <a:ext uri="{FF2B5EF4-FFF2-40B4-BE49-F238E27FC236}">
                <a16:creationId xmlns:a16="http://schemas.microsoft.com/office/drawing/2014/main" id="{84BD0350-F2D9-4FFB-AFDB-2A72822CCA43}"/>
              </a:ext>
            </a:extLst>
          </p:cNvPr>
          <p:cNvSpPr txBox="1"/>
          <p:nvPr/>
        </p:nvSpPr>
        <p:spPr>
          <a:xfrm>
            <a:off x="261311" y="2052814"/>
            <a:ext cx="8245691" cy="4801314"/>
          </a:xfrm>
          <a:prstGeom prst="rect">
            <a:avLst/>
          </a:prstGeom>
          <a:noFill/>
        </p:spPr>
        <p:txBody>
          <a:bodyPr wrap="square" rtlCol="0">
            <a:spAutoFit/>
          </a:bodyPr>
          <a:lstStyle/>
          <a:p>
            <a:r>
              <a:rPr lang="en-GB" dirty="0">
                <a:latin typeface="Century Gothic" panose="020B0502020202020204" pitchFamily="34" charset="0"/>
              </a:rPr>
              <a:t>Find out more about organisations that battle for equality in our society, ensuring all have the opportunities to flourish and live life to the full. </a:t>
            </a:r>
          </a:p>
          <a:p>
            <a:endParaRPr lang="en-GB" dirty="0">
              <a:latin typeface="Century Gothic" panose="020B0502020202020204" pitchFamily="34" charset="0"/>
            </a:endParaRPr>
          </a:p>
          <a:p>
            <a:r>
              <a:rPr lang="en-GB" b="1" dirty="0">
                <a:latin typeface="Century Gothic" panose="020B0502020202020204" pitchFamily="34" charset="0"/>
              </a:rPr>
              <a:t>You could even try out a Paralympic School Day</a:t>
            </a:r>
            <a:r>
              <a:rPr lang="en-GB" dirty="0">
                <a:latin typeface="Century Gothic" panose="020B0502020202020204" pitchFamily="34" charset="0"/>
              </a:rPr>
              <a:t>.</a:t>
            </a:r>
          </a:p>
          <a:p>
            <a:r>
              <a:rPr lang="en-GB" dirty="0">
                <a:latin typeface="Century Gothic" panose="020B0502020202020204" pitchFamily="34" charset="0"/>
              </a:rPr>
              <a:t>A Paralympic School Day kit contains a set of activities and background information, which can be used to educate children and youth about Paralympic sport, individual differences and disability issues in a fun and playful environment.</a:t>
            </a:r>
          </a:p>
          <a:p>
            <a:endParaRPr lang="en-GB" dirty="0">
              <a:latin typeface="Century Gothic" panose="020B0502020202020204" pitchFamily="34" charset="0"/>
            </a:endParaRPr>
          </a:p>
          <a:p>
            <a:r>
              <a:rPr lang="en-GB" dirty="0">
                <a:latin typeface="Century Gothic" panose="020B0502020202020204" pitchFamily="34" charset="0"/>
              </a:rPr>
              <a:t>Created by specialists in Paralympic sport, disability and pedagogy, the kit provides the skills, knowledge and resources to conduct a successful Paralympic School Day. It mainly consists of a Paralympic School Day manual and a series of activity cards. </a:t>
            </a:r>
            <a:r>
              <a:rPr lang="en-GB" b="1" dirty="0">
                <a:solidFill>
                  <a:schemeClr val="accent1"/>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https://www.paralympic.org/the-ipc/paralympic-school-day</a:t>
            </a:r>
            <a:r>
              <a:rPr lang="en-GB" b="1" dirty="0">
                <a:solidFill>
                  <a:schemeClr val="accent1"/>
                </a:solidFill>
                <a:latin typeface="Century Gothic" panose="020B0502020202020204" pitchFamily="34" charset="0"/>
              </a:rPr>
              <a:t> </a:t>
            </a:r>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b="1" dirty="0">
              <a:solidFill>
                <a:schemeClr val="accent1"/>
              </a:solidFill>
              <a:latin typeface="Century Gothic" panose="020B0502020202020204" pitchFamily="34" charset="0"/>
            </a:endParaRPr>
          </a:p>
        </p:txBody>
      </p:sp>
    </p:spTree>
    <p:extLst>
      <p:ext uri="{BB962C8B-B14F-4D97-AF65-F5344CB8AC3E}">
        <p14:creationId xmlns:p14="http://schemas.microsoft.com/office/powerpoint/2010/main" val="946940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Links with 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latin typeface="Arial Rounded MT Bold" panose="020F0704030504030204" pitchFamily="34" charset="0"/>
              </a:rPr>
              <a:t>Respect</a:t>
            </a:r>
          </a:p>
          <a:p>
            <a:pPr algn="ctr"/>
            <a:r>
              <a:rPr lang="en-GB" sz="4000" dirty="0">
                <a:latin typeface="Segoe UI" panose="020B0502040204020203" pitchFamily="34" charset="0"/>
                <a:cs typeface="Segoe UI" panose="020B0502040204020203" pitchFamily="34" charset="0"/>
              </a:rPr>
              <a:t>We respect others</a:t>
            </a:r>
          </a:p>
          <a:p>
            <a:pPr algn="ctr"/>
            <a:r>
              <a:rPr lang="en-GB" sz="4000" dirty="0">
                <a:latin typeface="Segoe UI" panose="020B0502040204020203" pitchFamily="34" charset="0"/>
                <a:cs typeface="Segoe UI" panose="020B0502040204020203" pitchFamily="34" charset="0"/>
              </a:rPr>
              <a:t>We know that we are all special</a:t>
            </a:r>
          </a:p>
          <a:p>
            <a:pPr algn="ctr"/>
            <a:r>
              <a:rPr lang="en-GB" sz="4000" dirty="0">
                <a:latin typeface="Segoe UI" panose="020B0502040204020203" pitchFamily="34" charset="0"/>
                <a:cs typeface="Segoe UI" panose="020B0502040204020203" pitchFamily="34" charset="0"/>
              </a:rPr>
              <a:t>We understand the consequences of our actions</a:t>
            </a:r>
          </a:p>
          <a:p>
            <a:pPr algn="ctr"/>
            <a:r>
              <a:rPr lang="en-GB" sz="4000" dirty="0">
                <a:latin typeface="Segoe UI" panose="020B0502040204020203" pitchFamily="34" charset="0"/>
                <a:cs typeface="Segoe UI" panose="020B0502040204020203" pitchFamily="34" charset="0"/>
              </a:rPr>
              <a:t>We treat everybody equally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dirty="0">
                <a:hlinkClick r:id="rId3" tooltip="https://commons.wikimedia.org/wiki/File:United_Kingdom_Flag_Background.svg"/>
              </a:rPr>
              <a:t>This Photo</a:t>
            </a:r>
            <a:r>
              <a:rPr lang="en-GB" sz="900" dirty="0"/>
              <a:t> by Unknown Author is licensed under </a:t>
            </a:r>
            <a:r>
              <a:rPr lang="en-GB" sz="900" dirty="0">
                <a:hlinkClick r:id="rId4" tooltip="https://creativecommons.org/licenses/by-sa/3.0/"/>
              </a:rPr>
              <a:t>CC BY-SA</a:t>
            </a:r>
            <a:endParaRPr lang="en-GB" sz="900" dirty="0"/>
          </a:p>
        </p:txBody>
      </p:sp>
    </p:spTree>
    <p:extLst>
      <p:ext uri="{BB962C8B-B14F-4D97-AF65-F5344CB8AC3E}">
        <p14:creationId xmlns:p14="http://schemas.microsoft.com/office/powerpoint/2010/main" val="2910595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FDB808-A3A8-4FEC-A4AF-E7E96A7C8254}"/>
              </a:ext>
            </a:extLst>
          </p:cNvPr>
          <p:cNvPicPr>
            <a:picLocks noChangeAspect="1"/>
          </p:cNvPicPr>
          <p:nvPr/>
        </p:nvPicPr>
        <p:blipFill>
          <a:blip r:embed="rId2"/>
          <a:stretch>
            <a:fillRect/>
          </a:stretch>
        </p:blipFill>
        <p:spPr>
          <a:xfrm>
            <a:off x="663653" y="2171641"/>
            <a:ext cx="10644539" cy="4377307"/>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4555093"/>
          </a:xfrm>
          <a:prstGeom prst="rect">
            <a:avLst/>
          </a:prstGeom>
          <a:noFill/>
        </p:spPr>
        <p:txBody>
          <a:bodyPr wrap="square" rtlCol="0">
            <a:spAutoFit/>
          </a:bodyPr>
          <a:lstStyle/>
          <a:p>
            <a:r>
              <a:rPr lang="en-GB" b="1" dirty="0">
                <a:latin typeface="Segoe UI" panose="020B0502040204020203" pitchFamily="34" charset="0"/>
                <a:cs typeface="Segoe UI" panose="020B0502040204020203" pitchFamily="34" charset="0"/>
              </a:rPr>
              <a:t>Encourage the pupils to respond with their own prayers first or through the pray space and if appropriate use the Lord’s prayer.</a:t>
            </a:r>
          </a:p>
          <a:p>
            <a:endParaRPr lang="en-GB" b="1" dirty="0">
              <a:latin typeface="Segoe UI" panose="020B0502040204020203" pitchFamily="34" charset="0"/>
              <a:cs typeface="Segoe UI" panose="020B0502040204020203" pitchFamily="34" charset="0"/>
            </a:endParaRPr>
          </a:p>
          <a:p>
            <a:pPr algn="ctr"/>
            <a:r>
              <a:rPr lang="en-GB" b="1" dirty="0">
                <a:latin typeface="Segoe UI" panose="020B0502040204020203" pitchFamily="34" charset="0"/>
                <a:cs typeface="Segoe UI" panose="020B0502040204020203" pitchFamily="34" charset="0"/>
              </a:rPr>
              <a:t>Our Father, in heaven,</a:t>
            </a:r>
          </a:p>
          <a:p>
            <a:pPr algn="ctr"/>
            <a:r>
              <a:rPr lang="en-GB" b="1" dirty="0">
                <a:latin typeface="Segoe UI" panose="020B0502040204020203" pitchFamily="34" charset="0"/>
                <a:cs typeface="Segoe UI" panose="020B0502040204020203" pitchFamily="34" charset="0"/>
              </a:rPr>
              <a:t>Holy is your name.</a:t>
            </a:r>
          </a:p>
          <a:p>
            <a:pPr algn="ctr"/>
            <a:r>
              <a:rPr lang="en-GB" b="1" dirty="0">
                <a:latin typeface="Segoe UI" panose="020B0502040204020203" pitchFamily="34" charset="0"/>
                <a:cs typeface="Segoe UI" panose="020B0502040204020203" pitchFamily="34" charset="0"/>
              </a:rPr>
              <a:t>Your Kingdom come,</a:t>
            </a:r>
          </a:p>
          <a:p>
            <a:pPr algn="ctr"/>
            <a:r>
              <a:rPr lang="en-GB" b="1" dirty="0">
                <a:latin typeface="Segoe UI" panose="020B0502040204020203" pitchFamily="34" charset="0"/>
                <a:cs typeface="Segoe UI" panose="020B0502040204020203" pitchFamily="34" charset="0"/>
              </a:rPr>
              <a:t>Your will be done on earth, as it is in heaven.</a:t>
            </a:r>
          </a:p>
          <a:p>
            <a:pPr algn="ctr"/>
            <a:r>
              <a:rPr lang="en-GB" b="1" dirty="0">
                <a:latin typeface="Segoe UI" panose="020B0502040204020203" pitchFamily="34" charset="0"/>
                <a:cs typeface="Segoe UI" panose="020B0502040204020203" pitchFamily="34" charset="0"/>
              </a:rPr>
              <a:t>Give us this day our daily bread,</a:t>
            </a:r>
          </a:p>
          <a:p>
            <a:pPr algn="ctr"/>
            <a:r>
              <a:rPr lang="en-GB" b="1" dirty="0">
                <a:latin typeface="Segoe UI" panose="020B0502040204020203" pitchFamily="34" charset="0"/>
                <a:cs typeface="Segoe UI" panose="020B0502040204020203" pitchFamily="34" charset="0"/>
              </a:rPr>
              <a:t>And forgive us our sins,</a:t>
            </a:r>
          </a:p>
          <a:p>
            <a:pPr algn="ctr"/>
            <a:r>
              <a:rPr lang="en-GB" b="1" dirty="0">
                <a:latin typeface="Segoe UI" panose="020B0502040204020203" pitchFamily="34" charset="0"/>
                <a:cs typeface="Segoe UI" panose="020B0502040204020203" pitchFamily="34" charset="0"/>
              </a:rPr>
              <a:t>As we forgive those who sin against us,</a:t>
            </a:r>
          </a:p>
          <a:p>
            <a:pPr algn="ctr"/>
            <a:r>
              <a:rPr lang="en-GB" b="1" dirty="0">
                <a:latin typeface="Segoe UI" panose="020B0502040204020203" pitchFamily="34" charset="0"/>
                <a:cs typeface="Segoe UI" panose="020B0502040204020203" pitchFamily="34" charset="0"/>
              </a:rPr>
              <a:t>And lead us not into temptation,</a:t>
            </a:r>
          </a:p>
          <a:p>
            <a:pPr algn="ctr"/>
            <a:r>
              <a:rPr lang="en-GB" b="1" dirty="0">
                <a:latin typeface="Segoe UI" panose="020B0502040204020203" pitchFamily="34" charset="0"/>
                <a:cs typeface="Segoe UI" panose="020B0502040204020203" pitchFamily="34" charset="0"/>
              </a:rPr>
              <a:t>But deliver us from evil.</a:t>
            </a:r>
          </a:p>
          <a:p>
            <a:pPr algn="ctr"/>
            <a:r>
              <a:rPr lang="en-GB" b="1" dirty="0">
                <a:latin typeface="Segoe UI" panose="020B0502040204020203" pitchFamily="34" charset="0"/>
                <a:cs typeface="Segoe UI" panose="020B0502040204020203" pitchFamily="34" charset="0"/>
              </a:rPr>
              <a:t>Amen.</a:t>
            </a:r>
          </a:p>
          <a:p>
            <a:pPr algn="ctr"/>
            <a:endParaRPr lang="en-GB" sz="1400" b="1" dirty="0"/>
          </a:p>
          <a:p>
            <a:r>
              <a:rPr lang="en-GB" sz="1400" b="1" dirty="0"/>
              <a:t>Y</a:t>
            </a:r>
          </a:p>
          <a:p>
            <a:endParaRPr lang="en-GB" sz="1400" b="1" dirty="0"/>
          </a:p>
          <a:p>
            <a:endParaRPr lang="en-GB" sz="1400"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dirty="0">
                <a:solidFill>
                  <a:srgbClr val="FFFFFF"/>
                </a:solidFill>
                <a:latin typeface="Arial Rounded MT Bold" panose="020F070403050403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2705152"/>
            <a:ext cx="6798608" cy="2085869"/>
          </a:xfrm>
        </p:spPr>
        <p:txBody>
          <a:bodyPr vert="horz" lIns="91440" tIns="45720" rIns="91440" bIns="45720" rtlCol="0" anchor="b">
            <a:normAutofit fontScale="90000"/>
          </a:bodyPr>
          <a:lstStyle/>
          <a:p>
            <a:pPr>
              <a:lnSpc>
                <a:spcPct val="90000"/>
              </a:lnSpc>
            </a:pPr>
            <a:r>
              <a:rPr lang="en-US" sz="1800" dirty="0">
                <a:solidFill>
                  <a:srgbClr val="FFFFFF"/>
                </a:solidFill>
                <a:latin typeface="Segoe UI" panose="020B0502040204020203" pitchFamily="34" charset="0"/>
                <a:cs typeface="Segoe UI" panose="020B0502040204020203" pitchFamily="34" charset="0"/>
              </a:rPr>
              <a:t>Use the Meditation resource alongside the Spiritual Encounters – bible-based meditation teacher’s pack:</a:t>
            </a:r>
            <a:br>
              <a:rPr lang="en-US" sz="1800" dirty="0">
                <a:solidFill>
                  <a:srgbClr val="FFFFFF"/>
                </a:solidFill>
                <a:latin typeface="Segoe UI" panose="020B0502040204020203" pitchFamily="34" charset="0"/>
                <a:cs typeface="Segoe UI" panose="020B0502040204020203" pitchFamily="34" charset="0"/>
              </a:rPr>
            </a:br>
            <a:br>
              <a:rPr lang="en-US" sz="1800" dirty="0">
                <a:solidFill>
                  <a:srgbClr val="FFFFFF"/>
                </a:solidFill>
                <a:latin typeface="Segoe UI" panose="020B0502040204020203" pitchFamily="34" charset="0"/>
                <a:cs typeface="Segoe UI" panose="020B0502040204020203" pitchFamily="34" charset="0"/>
              </a:rPr>
            </a:br>
            <a:r>
              <a:rPr lang="en-US" sz="1800" dirty="0">
                <a:solidFill>
                  <a:srgbClr val="FFFFFF"/>
                </a:solidFill>
                <a:latin typeface="Segoe UI" panose="020B0502040204020203"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r>
              <a:rPr lang="en-US" sz="1800" dirty="0">
                <a:solidFill>
                  <a:srgbClr val="FFFFFF"/>
                </a:solidFill>
                <a:latin typeface="Segoe UI" panose="020B0502040204020203" pitchFamily="34" charset="0"/>
                <a:cs typeface="Segoe UI" panose="020B0502040204020203" pitchFamily="34" charset="0"/>
              </a:rPr>
              <a:t>  </a:t>
            </a:r>
            <a:br>
              <a:rPr lang="en-US" sz="1800" dirty="0">
                <a:solidFill>
                  <a:srgbClr val="FFFFFF"/>
                </a:solidFill>
                <a:latin typeface="Segoe UI" panose="020B0502040204020203" pitchFamily="34" charset="0"/>
                <a:cs typeface="Segoe UI" panose="020B0502040204020203" pitchFamily="34" charset="0"/>
              </a:rPr>
            </a:br>
            <a:br>
              <a:rPr lang="en-US" sz="1800" dirty="0">
                <a:solidFill>
                  <a:srgbClr val="FFFFFF"/>
                </a:solidFill>
                <a:latin typeface="Segoe UI" panose="020B0502040204020203" pitchFamily="34" charset="0"/>
                <a:cs typeface="Segoe UI" panose="020B0502040204020203" pitchFamily="34" charset="0"/>
              </a:rPr>
            </a:br>
            <a:r>
              <a:rPr lang="en-US" sz="1800" dirty="0">
                <a:solidFill>
                  <a:srgbClr val="FFFFFF"/>
                </a:solidFill>
                <a:latin typeface="Segoe UI" panose="020B0502040204020203" pitchFamily="34" charset="0"/>
                <a:cs typeface="Segoe UI" panose="020B0502040204020203" pitchFamily="34" charset="0"/>
              </a:rPr>
              <a:t>(This can be adapted for use with all ages) </a:t>
            </a:r>
            <a:br>
              <a:rPr lang="en-US" sz="1800" dirty="0">
                <a:solidFill>
                  <a:srgbClr val="FFFFFF"/>
                </a:solidFill>
                <a:latin typeface="Segoe UI" panose="020B0502040204020203" pitchFamily="34" charset="0"/>
                <a:cs typeface="Segoe UI" panose="020B0502040204020203" pitchFamily="34" charset="0"/>
              </a:rPr>
            </a:br>
            <a:br>
              <a:rPr lang="en-US" sz="1800" dirty="0">
                <a:solidFill>
                  <a:srgbClr val="FFFFFF"/>
                </a:solidFill>
                <a:latin typeface="Segoe UI" panose="020B0502040204020203" pitchFamily="34" charset="0"/>
                <a:cs typeface="Segoe UI" panose="020B0502040204020203" pitchFamily="34" charset="0"/>
              </a:rPr>
            </a:br>
            <a:r>
              <a:rPr lang="en-US" sz="1800" dirty="0">
                <a:solidFill>
                  <a:srgbClr val="FFFFFF"/>
                </a:solidFill>
                <a:latin typeface="Segoe UI" panose="020B0502040204020203" pitchFamily="34" charset="0"/>
                <a:cs typeface="Segoe UI" panose="020B0502040204020203" pitchFamily="34" charset="0"/>
              </a:rPr>
              <a:t>You may want to use the following reflection:</a:t>
            </a: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dirty="0">
                <a:solidFill>
                  <a:srgbClr val="FFFFFF"/>
                </a:solidFill>
                <a:latin typeface="Arial Rounded MT Bold" panose="020F070403050403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6"/>
            <a:ext cx="3409782" cy="4036582"/>
          </a:xfrm>
          <a:prstGeom prst="rect">
            <a:avLst/>
          </a:prstGeom>
        </p:spPr>
        <p:txBody>
          <a:bodyPr vert="horz" lIns="91440" tIns="45720" rIns="91440" bIns="45720" rtlCol="0" anchor="ctr">
            <a:normAutofit lnSpcReduction="10000"/>
          </a:bodyPr>
          <a:lstStyle/>
          <a:p>
            <a:pPr>
              <a:spcBef>
                <a:spcPct val="20000"/>
              </a:spcBef>
              <a:spcAft>
                <a:spcPts val="600"/>
              </a:spcAft>
              <a:buClr>
                <a:schemeClr val="accent2"/>
              </a:buClr>
              <a:buSzPct val="92000"/>
            </a:pPr>
            <a:r>
              <a:rPr lang="en-US" dirty="0">
                <a:solidFill>
                  <a:schemeClr val="bg1"/>
                </a:solidFill>
                <a:latin typeface="Segoe UI" panose="020B0502040204020203"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dirty="0">
                <a:solidFill>
                  <a:schemeClr val="bg1"/>
                </a:solidFill>
                <a:latin typeface="Segoe UI" panose="020B0502040204020203" pitchFamily="34" charset="0"/>
                <a:cs typeface="Segoe UI" panose="020B0502040204020203" pitchFamily="34" charset="0"/>
              </a:rPr>
            </a:br>
            <a:br>
              <a:rPr lang="en-US"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otalTime>399</TotalTime>
  <Words>3077</Words>
  <Application>Microsoft Office PowerPoint</Application>
  <PresentationFormat>Widescreen</PresentationFormat>
  <Paragraphs>246</Paragraphs>
  <Slides>40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Arial Rounded MT Bold</vt:lpstr>
      <vt:lpstr>Century Gothic</vt:lpstr>
      <vt:lpstr>Gill Sans MT</vt:lpstr>
      <vt:lpstr>Segoe UI</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Equality </vt:lpstr>
      <vt:lpstr>Classroom Worship   Reflection Space  Acts 10:34-35  Then Peter began to speak: “I now realise how true it is that God does not show favouritism but accepts from every nation the one who fears him and does what is right.     </vt:lpstr>
      <vt:lpstr>Classroom Worship   Reflection Space  Acts 10:34-35  Then Peter began to speak: “I now realise how true it is that God does not show favouritism but accepts from every nation the one who fears him and does what is right.     </vt:lpstr>
      <vt:lpstr>Monday</vt:lpstr>
      <vt:lpstr>PowerPoint Presentation</vt:lpstr>
      <vt:lpstr>PowerPoint Presentation</vt:lpstr>
      <vt:lpstr>Bible Passage (Acts 10)  https://www.freebibleimages.org/illustrations/peter-cornelius/ </vt:lpstr>
      <vt:lpstr>PowerPoint Presentation</vt:lpstr>
      <vt:lpstr>Bible Passage (Acts 10)</vt:lpstr>
      <vt:lpstr>PowerPoint Presentation</vt:lpstr>
      <vt:lpstr>Bible Passage (Acts 10)</vt:lpstr>
      <vt:lpstr>PowerPoint Presentation</vt:lpstr>
      <vt:lpstr>Responding </vt:lpstr>
      <vt:lpstr>Prayer</vt:lpstr>
      <vt:lpstr>Tuesday</vt:lpstr>
      <vt:lpstr>Prompt ~ Think back to yesterday’s story</vt:lpstr>
      <vt:lpstr>        Reflection question ~  What lesson do you think God was  trying to teach Peter?  </vt:lpstr>
      <vt:lpstr>Reflection question</vt:lpstr>
      <vt:lpstr>Reflection Challenge</vt:lpstr>
      <vt:lpstr>Prayer</vt:lpstr>
      <vt:lpstr>Wednesday</vt:lpstr>
      <vt:lpstr>Prompted to action - challenge</vt:lpstr>
      <vt:lpstr>Prompted to action – challenge</vt:lpstr>
      <vt:lpstr>Prompted to action – challenge</vt:lpstr>
      <vt:lpstr>Links with British Values</vt:lpstr>
      <vt:lpstr>Prayer</vt:lpstr>
      <vt:lpstr>Thursday</vt:lpstr>
      <vt:lpstr>Use the Meditation resource alongside the Spiritual Encounters – bible-based meditation teacher’s pack:  http://www.ldbe.co.uk/about/guidance- resources/worship-and-meditation/    (This can be adapted for use with all ages)   You may want to use the following reflection: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Alex Wolvers</dc:creator>
  <cp:lastModifiedBy>Alex Wolvers</cp:lastModifiedBy>
  <cp:revision>10</cp:revision>
  <dcterms:created xsi:type="dcterms:W3CDTF">2020-12-08T09:23:30Z</dcterms:created>
  <dcterms:modified xsi:type="dcterms:W3CDTF">2020-12-08T16:54:49Z</dcterms:modified>
</cp:coreProperties>
</file>