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sldIdLst>
    <p:sldId id="256" r:id="rId2"/>
    <p:sldId id="267" r:id="rId3"/>
    <p:sldId id="257" r:id="rId4"/>
    <p:sldId id="270" r:id="rId5"/>
    <p:sldId id="296" r:id="rId6"/>
    <p:sldId id="268" r:id="rId7"/>
    <p:sldId id="289" r:id="rId8"/>
    <p:sldId id="269" r:id="rId9"/>
    <p:sldId id="290" r:id="rId10"/>
    <p:sldId id="292" r:id="rId11"/>
    <p:sldId id="277" r:id="rId12"/>
    <p:sldId id="294" r:id="rId13"/>
    <p:sldId id="293" r:id="rId14"/>
    <p:sldId id="271" r:id="rId15"/>
    <p:sldId id="266" r:id="rId16"/>
    <p:sldId id="258" r:id="rId17"/>
    <p:sldId id="260" r:id="rId18"/>
    <p:sldId id="262" r:id="rId19"/>
    <p:sldId id="276" r:id="rId20"/>
    <p:sldId id="272" r:id="rId21"/>
    <p:sldId id="263" r:id="rId22"/>
    <p:sldId id="285" r:id="rId23"/>
    <p:sldId id="295" r:id="rId24"/>
    <p:sldId id="264" r:id="rId25"/>
    <p:sldId id="279" r:id="rId26"/>
    <p:sldId id="273" r:id="rId27"/>
    <p:sldId id="286" r:id="rId28"/>
    <p:sldId id="297" r:id="rId29"/>
    <p:sldId id="265" r:id="rId30"/>
    <p:sldId id="282" r:id="rId31"/>
    <p:sldId id="274" r:id="rId32"/>
    <p:sldId id="283" r:id="rId33"/>
    <p:sldId id="275" r:id="rId34"/>
    <p:sldId id="284" r:id="rId35"/>
    <p:sldId id="288"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792" autoAdjust="0"/>
  </p:normalViewPr>
  <p:slideViewPr>
    <p:cSldViewPr snapToGrid="0">
      <p:cViewPr varScale="1">
        <p:scale>
          <a:sx n="62" d="100"/>
          <a:sy n="62" d="100"/>
        </p:scale>
        <p:origin x="82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diagrams/_rels/data1.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diagrams/_rels/data2.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diagrams/_rels/drawing1.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diagrams/_rels/drawing2.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CFC9E43-FAA9-4679-9349-40D668DDE41A}"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029A47E9-826C-4431-B0E2-A3A566C5CD76}">
      <dgm:prSet/>
      <dgm:spPr/>
      <dgm:t>
        <a:bodyPr/>
        <a:lstStyle/>
        <a:p>
          <a:pPr>
            <a:lnSpc>
              <a:spcPct val="100000"/>
            </a:lnSpc>
          </a:pPr>
          <a:r>
            <a:rPr lang="en-GB"/>
            <a:t>How do you feel when you see this image?</a:t>
          </a:r>
          <a:endParaRPr lang="en-US"/>
        </a:p>
      </dgm:t>
    </dgm:pt>
    <dgm:pt modelId="{07A2FA35-3883-4823-862F-6B45ADAE9058}" type="parTrans" cxnId="{EDA8E732-4A5F-4DCD-9FEA-497950309B9A}">
      <dgm:prSet/>
      <dgm:spPr/>
      <dgm:t>
        <a:bodyPr/>
        <a:lstStyle/>
        <a:p>
          <a:endParaRPr lang="en-US"/>
        </a:p>
      </dgm:t>
    </dgm:pt>
    <dgm:pt modelId="{E454F066-A0E1-4AA2-A5C1-F3A1E9BDE756}" type="sibTrans" cxnId="{EDA8E732-4A5F-4DCD-9FEA-497950309B9A}">
      <dgm:prSet/>
      <dgm:spPr/>
      <dgm:t>
        <a:bodyPr/>
        <a:lstStyle/>
        <a:p>
          <a:pPr>
            <a:lnSpc>
              <a:spcPct val="100000"/>
            </a:lnSpc>
          </a:pPr>
          <a:endParaRPr lang="en-US"/>
        </a:p>
      </dgm:t>
    </dgm:pt>
    <dgm:pt modelId="{2D0FA6B1-0286-423C-AB4F-6716FDA1B283}">
      <dgm:prSet/>
      <dgm:spPr/>
      <dgm:t>
        <a:bodyPr/>
        <a:lstStyle/>
        <a:p>
          <a:pPr>
            <a:lnSpc>
              <a:spcPct val="100000"/>
            </a:lnSpc>
          </a:pPr>
          <a:r>
            <a:rPr lang="en-GB"/>
            <a:t>How would you describe what is happening?</a:t>
          </a:r>
          <a:endParaRPr lang="en-US"/>
        </a:p>
      </dgm:t>
    </dgm:pt>
    <dgm:pt modelId="{2FA56A1D-D810-41D2-A899-AFEAC0723D96}" type="parTrans" cxnId="{7FF0B795-091F-489F-A2F3-10C80CBA9927}">
      <dgm:prSet/>
      <dgm:spPr/>
      <dgm:t>
        <a:bodyPr/>
        <a:lstStyle/>
        <a:p>
          <a:endParaRPr lang="en-US"/>
        </a:p>
      </dgm:t>
    </dgm:pt>
    <dgm:pt modelId="{7143CFAA-6633-4A1A-A25F-77D6E6BACD9D}" type="sibTrans" cxnId="{7FF0B795-091F-489F-A2F3-10C80CBA9927}">
      <dgm:prSet/>
      <dgm:spPr/>
      <dgm:t>
        <a:bodyPr/>
        <a:lstStyle/>
        <a:p>
          <a:pPr>
            <a:lnSpc>
              <a:spcPct val="100000"/>
            </a:lnSpc>
          </a:pPr>
          <a:endParaRPr lang="en-US"/>
        </a:p>
      </dgm:t>
    </dgm:pt>
    <dgm:pt modelId="{086316E7-CC82-4E8C-9C9D-7F22CC83E8E1}">
      <dgm:prSet/>
      <dgm:spPr/>
      <dgm:t>
        <a:bodyPr/>
        <a:lstStyle/>
        <a:p>
          <a:pPr>
            <a:lnSpc>
              <a:spcPct val="100000"/>
            </a:lnSpc>
          </a:pPr>
          <a:r>
            <a:rPr lang="en-GB"/>
            <a:t>Does this feel like a positive picture?</a:t>
          </a:r>
          <a:endParaRPr lang="en-US"/>
        </a:p>
      </dgm:t>
    </dgm:pt>
    <dgm:pt modelId="{B6FFA75D-52E8-4B10-A0E6-D02A89E52140}" type="parTrans" cxnId="{F1219BDD-2A0D-44F6-A099-5C578A09AE97}">
      <dgm:prSet/>
      <dgm:spPr/>
      <dgm:t>
        <a:bodyPr/>
        <a:lstStyle/>
        <a:p>
          <a:endParaRPr lang="en-US"/>
        </a:p>
      </dgm:t>
    </dgm:pt>
    <dgm:pt modelId="{9E35E967-D1C7-4E0F-A133-E254574983E1}" type="sibTrans" cxnId="{F1219BDD-2A0D-44F6-A099-5C578A09AE97}">
      <dgm:prSet/>
      <dgm:spPr/>
      <dgm:t>
        <a:bodyPr/>
        <a:lstStyle/>
        <a:p>
          <a:pPr>
            <a:lnSpc>
              <a:spcPct val="100000"/>
            </a:lnSpc>
          </a:pPr>
          <a:endParaRPr lang="en-US"/>
        </a:p>
      </dgm:t>
    </dgm:pt>
    <dgm:pt modelId="{6F9451EB-B8BE-4EBF-8D4C-98D711AB704E}">
      <dgm:prSet/>
      <dgm:spPr/>
      <dgm:t>
        <a:bodyPr/>
        <a:lstStyle/>
        <a:p>
          <a:pPr>
            <a:lnSpc>
              <a:spcPct val="100000"/>
            </a:lnSpc>
          </a:pPr>
          <a:r>
            <a:rPr lang="en-GB"/>
            <a:t>Why or why not?</a:t>
          </a:r>
          <a:endParaRPr lang="en-US"/>
        </a:p>
      </dgm:t>
    </dgm:pt>
    <dgm:pt modelId="{B5456B09-E28E-48C8-B5AC-486219A95493}" type="parTrans" cxnId="{D311EF93-5726-4372-BB57-B0E6233952B5}">
      <dgm:prSet/>
      <dgm:spPr/>
      <dgm:t>
        <a:bodyPr/>
        <a:lstStyle/>
        <a:p>
          <a:endParaRPr lang="en-US"/>
        </a:p>
      </dgm:t>
    </dgm:pt>
    <dgm:pt modelId="{F34795A9-937E-45F3-A259-35200AA57B5C}" type="sibTrans" cxnId="{D311EF93-5726-4372-BB57-B0E6233952B5}">
      <dgm:prSet/>
      <dgm:spPr/>
      <dgm:t>
        <a:bodyPr/>
        <a:lstStyle/>
        <a:p>
          <a:endParaRPr lang="en-US"/>
        </a:p>
      </dgm:t>
    </dgm:pt>
    <dgm:pt modelId="{1DE5ACFB-60B4-4530-8B1F-7FF0168C4CE3}" type="pres">
      <dgm:prSet presAssocID="{5CFC9E43-FAA9-4679-9349-40D668DDE41A}" presName="root" presStyleCnt="0">
        <dgm:presLayoutVars>
          <dgm:dir/>
          <dgm:resizeHandles val="exact"/>
        </dgm:presLayoutVars>
      </dgm:prSet>
      <dgm:spPr/>
    </dgm:pt>
    <dgm:pt modelId="{A84E3554-EC7C-43C4-BF8C-7C83167E13E3}" type="pres">
      <dgm:prSet presAssocID="{5CFC9E43-FAA9-4679-9349-40D668DDE41A}" presName="container" presStyleCnt="0">
        <dgm:presLayoutVars>
          <dgm:dir/>
          <dgm:resizeHandles val="exact"/>
        </dgm:presLayoutVars>
      </dgm:prSet>
      <dgm:spPr/>
    </dgm:pt>
    <dgm:pt modelId="{93BDABA2-3E7A-486C-9EE7-9D8E7CBA1ED2}" type="pres">
      <dgm:prSet presAssocID="{029A47E9-826C-4431-B0E2-A3A566C5CD76}" presName="compNode" presStyleCnt="0"/>
      <dgm:spPr/>
    </dgm:pt>
    <dgm:pt modelId="{6B997E1A-9F01-4479-99F0-BE525BB5D03F}" type="pres">
      <dgm:prSet presAssocID="{029A47E9-826C-4431-B0E2-A3A566C5CD76}" presName="iconBgRect" presStyleLbl="bgShp" presStyleIdx="0" presStyleCnt="4"/>
      <dgm:spPr/>
    </dgm:pt>
    <dgm:pt modelId="{6BA0B743-BD98-498E-A4AA-FF1A81402F84}" type="pres">
      <dgm:prSet presAssocID="{029A47E9-826C-4431-B0E2-A3A566C5CD7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Neutral Face with No Fill"/>
        </a:ext>
      </dgm:extLst>
    </dgm:pt>
    <dgm:pt modelId="{58638A7D-E010-48EF-91AF-11F1C1D1E233}" type="pres">
      <dgm:prSet presAssocID="{029A47E9-826C-4431-B0E2-A3A566C5CD76}" presName="spaceRect" presStyleCnt="0"/>
      <dgm:spPr/>
    </dgm:pt>
    <dgm:pt modelId="{3882FE05-1BBC-43CF-B439-5741AF6735FA}" type="pres">
      <dgm:prSet presAssocID="{029A47E9-826C-4431-B0E2-A3A566C5CD76}" presName="textRect" presStyleLbl="revTx" presStyleIdx="0" presStyleCnt="4">
        <dgm:presLayoutVars>
          <dgm:chMax val="1"/>
          <dgm:chPref val="1"/>
        </dgm:presLayoutVars>
      </dgm:prSet>
      <dgm:spPr/>
    </dgm:pt>
    <dgm:pt modelId="{41D9B4C7-D55C-4420-8803-448720D58E88}" type="pres">
      <dgm:prSet presAssocID="{E454F066-A0E1-4AA2-A5C1-F3A1E9BDE756}" presName="sibTrans" presStyleLbl="sibTrans2D1" presStyleIdx="0" presStyleCnt="0"/>
      <dgm:spPr/>
    </dgm:pt>
    <dgm:pt modelId="{8B77DF29-E868-417A-8F62-44BF9AE090EA}" type="pres">
      <dgm:prSet presAssocID="{2D0FA6B1-0286-423C-AB4F-6716FDA1B283}" presName="compNode" presStyleCnt="0"/>
      <dgm:spPr/>
    </dgm:pt>
    <dgm:pt modelId="{D9231412-D64B-4CDB-B15B-9D95FAC58D28}" type="pres">
      <dgm:prSet presAssocID="{2D0FA6B1-0286-423C-AB4F-6716FDA1B283}" presName="iconBgRect" presStyleLbl="bgShp" presStyleIdx="1" presStyleCnt="4"/>
      <dgm:spPr/>
    </dgm:pt>
    <dgm:pt modelId="{4044B77C-AC8B-4AC0-B999-E4053B975DE7}" type="pres">
      <dgm:prSet presAssocID="{2D0FA6B1-0286-423C-AB4F-6716FDA1B283}"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Questions"/>
        </a:ext>
      </dgm:extLst>
    </dgm:pt>
    <dgm:pt modelId="{87EF2049-9504-47B0-B98E-13662D298BBA}" type="pres">
      <dgm:prSet presAssocID="{2D0FA6B1-0286-423C-AB4F-6716FDA1B283}" presName="spaceRect" presStyleCnt="0"/>
      <dgm:spPr/>
    </dgm:pt>
    <dgm:pt modelId="{782A567E-DD2E-4CA2-B5CB-F4E112372A99}" type="pres">
      <dgm:prSet presAssocID="{2D0FA6B1-0286-423C-AB4F-6716FDA1B283}" presName="textRect" presStyleLbl="revTx" presStyleIdx="1" presStyleCnt="4">
        <dgm:presLayoutVars>
          <dgm:chMax val="1"/>
          <dgm:chPref val="1"/>
        </dgm:presLayoutVars>
      </dgm:prSet>
      <dgm:spPr/>
    </dgm:pt>
    <dgm:pt modelId="{AFD44B9A-FD7C-42B8-AF1D-ACCAB0163BB8}" type="pres">
      <dgm:prSet presAssocID="{7143CFAA-6633-4A1A-A25F-77D6E6BACD9D}" presName="sibTrans" presStyleLbl="sibTrans2D1" presStyleIdx="0" presStyleCnt="0"/>
      <dgm:spPr/>
    </dgm:pt>
    <dgm:pt modelId="{4F3BF636-51D9-43C7-B8D9-5E0038D1419E}" type="pres">
      <dgm:prSet presAssocID="{086316E7-CC82-4E8C-9C9D-7F22CC83E8E1}" presName="compNode" presStyleCnt="0"/>
      <dgm:spPr/>
    </dgm:pt>
    <dgm:pt modelId="{F3C33739-3F12-4E4E-AD5C-8E711495DB35}" type="pres">
      <dgm:prSet presAssocID="{086316E7-CC82-4E8C-9C9D-7F22CC83E8E1}" presName="iconBgRect" presStyleLbl="bgShp" presStyleIdx="2" presStyleCnt="4"/>
      <dgm:spPr/>
    </dgm:pt>
    <dgm:pt modelId="{10390279-4D7D-43B5-996E-DB48947F5BE0}" type="pres">
      <dgm:prSet presAssocID="{086316E7-CC82-4E8C-9C9D-7F22CC83E8E1}"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Thumbs Up Sign"/>
        </a:ext>
      </dgm:extLst>
    </dgm:pt>
    <dgm:pt modelId="{6055ACE0-99BB-47D3-9692-2D56ECF18743}" type="pres">
      <dgm:prSet presAssocID="{086316E7-CC82-4E8C-9C9D-7F22CC83E8E1}" presName="spaceRect" presStyleCnt="0"/>
      <dgm:spPr/>
    </dgm:pt>
    <dgm:pt modelId="{931280F4-4ABD-4A3E-A685-99D347F48BAE}" type="pres">
      <dgm:prSet presAssocID="{086316E7-CC82-4E8C-9C9D-7F22CC83E8E1}" presName="textRect" presStyleLbl="revTx" presStyleIdx="2" presStyleCnt="4">
        <dgm:presLayoutVars>
          <dgm:chMax val="1"/>
          <dgm:chPref val="1"/>
        </dgm:presLayoutVars>
      </dgm:prSet>
      <dgm:spPr/>
    </dgm:pt>
    <dgm:pt modelId="{807C599E-C5A1-4AD7-BB22-2DDAF81020A6}" type="pres">
      <dgm:prSet presAssocID="{9E35E967-D1C7-4E0F-A133-E254574983E1}" presName="sibTrans" presStyleLbl="sibTrans2D1" presStyleIdx="0" presStyleCnt="0"/>
      <dgm:spPr/>
    </dgm:pt>
    <dgm:pt modelId="{5BF63797-2335-4713-8B32-4C848F46990B}" type="pres">
      <dgm:prSet presAssocID="{6F9451EB-B8BE-4EBF-8D4C-98D711AB704E}" presName="compNode" presStyleCnt="0"/>
      <dgm:spPr/>
    </dgm:pt>
    <dgm:pt modelId="{7DDD2EBA-798D-42A8-8CC1-B00F8223D67E}" type="pres">
      <dgm:prSet presAssocID="{6F9451EB-B8BE-4EBF-8D4C-98D711AB704E}" presName="iconBgRect" presStyleLbl="bgShp" presStyleIdx="3" presStyleCnt="4"/>
      <dgm:spPr/>
    </dgm:pt>
    <dgm:pt modelId="{6B0FB220-A5C1-46B2-AC79-3048F399DEA2}" type="pres">
      <dgm:prSet presAssocID="{6F9451EB-B8BE-4EBF-8D4C-98D711AB704E}"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Question mark"/>
        </a:ext>
      </dgm:extLst>
    </dgm:pt>
    <dgm:pt modelId="{AA54496C-04BF-4ECF-B793-AC5EB0A2D9B3}" type="pres">
      <dgm:prSet presAssocID="{6F9451EB-B8BE-4EBF-8D4C-98D711AB704E}" presName="spaceRect" presStyleCnt="0"/>
      <dgm:spPr/>
    </dgm:pt>
    <dgm:pt modelId="{BB1C6551-6C2D-48DA-AABE-E3973B8ED693}" type="pres">
      <dgm:prSet presAssocID="{6F9451EB-B8BE-4EBF-8D4C-98D711AB704E}" presName="textRect" presStyleLbl="revTx" presStyleIdx="3" presStyleCnt="4">
        <dgm:presLayoutVars>
          <dgm:chMax val="1"/>
          <dgm:chPref val="1"/>
        </dgm:presLayoutVars>
      </dgm:prSet>
      <dgm:spPr/>
    </dgm:pt>
  </dgm:ptLst>
  <dgm:cxnLst>
    <dgm:cxn modelId="{EDD64A20-022C-4432-94B0-BDF811B92863}" type="presOf" srcId="{6F9451EB-B8BE-4EBF-8D4C-98D711AB704E}" destId="{BB1C6551-6C2D-48DA-AABE-E3973B8ED693}" srcOrd="0" destOrd="0" presId="urn:microsoft.com/office/officeart/2018/2/layout/IconCircleList"/>
    <dgm:cxn modelId="{7A62C92D-8C38-451C-B9B8-220590E3C700}" type="presOf" srcId="{7143CFAA-6633-4A1A-A25F-77D6E6BACD9D}" destId="{AFD44B9A-FD7C-42B8-AF1D-ACCAB0163BB8}" srcOrd="0" destOrd="0" presId="urn:microsoft.com/office/officeart/2018/2/layout/IconCircleList"/>
    <dgm:cxn modelId="{EDA8E732-4A5F-4DCD-9FEA-497950309B9A}" srcId="{5CFC9E43-FAA9-4679-9349-40D668DDE41A}" destId="{029A47E9-826C-4431-B0E2-A3A566C5CD76}" srcOrd="0" destOrd="0" parTransId="{07A2FA35-3883-4823-862F-6B45ADAE9058}" sibTransId="{E454F066-A0E1-4AA2-A5C1-F3A1E9BDE756}"/>
    <dgm:cxn modelId="{AC7ABA45-2037-4FFA-8D70-CB83D87CB188}" type="presOf" srcId="{E454F066-A0E1-4AA2-A5C1-F3A1E9BDE756}" destId="{41D9B4C7-D55C-4420-8803-448720D58E88}" srcOrd="0" destOrd="0" presId="urn:microsoft.com/office/officeart/2018/2/layout/IconCircleList"/>
    <dgm:cxn modelId="{C2B7938E-F91C-4EF7-B6B0-B268A6F1BFBE}" type="presOf" srcId="{2D0FA6B1-0286-423C-AB4F-6716FDA1B283}" destId="{782A567E-DD2E-4CA2-B5CB-F4E112372A99}" srcOrd="0" destOrd="0" presId="urn:microsoft.com/office/officeart/2018/2/layout/IconCircleList"/>
    <dgm:cxn modelId="{D311EF93-5726-4372-BB57-B0E6233952B5}" srcId="{5CFC9E43-FAA9-4679-9349-40D668DDE41A}" destId="{6F9451EB-B8BE-4EBF-8D4C-98D711AB704E}" srcOrd="3" destOrd="0" parTransId="{B5456B09-E28E-48C8-B5AC-486219A95493}" sibTransId="{F34795A9-937E-45F3-A259-35200AA57B5C}"/>
    <dgm:cxn modelId="{7FF0B795-091F-489F-A2F3-10C80CBA9927}" srcId="{5CFC9E43-FAA9-4679-9349-40D668DDE41A}" destId="{2D0FA6B1-0286-423C-AB4F-6716FDA1B283}" srcOrd="1" destOrd="0" parTransId="{2FA56A1D-D810-41D2-A899-AFEAC0723D96}" sibTransId="{7143CFAA-6633-4A1A-A25F-77D6E6BACD9D}"/>
    <dgm:cxn modelId="{1A69E9A9-2DF6-47F8-88CF-713A72826DCF}" type="presOf" srcId="{9E35E967-D1C7-4E0F-A133-E254574983E1}" destId="{807C599E-C5A1-4AD7-BB22-2DDAF81020A6}" srcOrd="0" destOrd="0" presId="urn:microsoft.com/office/officeart/2018/2/layout/IconCircleList"/>
    <dgm:cxn modelId="{E054A8BA-91F5-45E2-AD91-C59477E303C5}" type="presOf" srcId="{086316E7-CC82-4E8C-9C9D-7F22CC83E8E1}" destId="{931280F4-4ABD-4A3E-A685-99D347F48BAE}" srcOrd="0" destOrd="0" presId="urn:microsoft.com/office/officeart/2018/2/layout/IconCircleList"/>
    <dgm:cxn modelId="{F1219BDD-2A0D-44F6-A099-5C578A09AE97}" srcId="{5CFC9E43-FAA9-4679-9349-40D668DDE41A}" destId="{086316E7-CC82-4E8C-9C9D-7F22CC83E8E1}" srcOrd="2" destOrd="0" parTransId="{B6FFA75D-52E8-4B10-A0E6-D02A89E52140}" sibTransId="{9E35E967-D1C7-4E0F-A133-E254574983E1}"/>
    <dgm:cxn modelId="{A0E46BEA-06FF-43DC-A62B-4A261F69714D}" type="presOf" srcId="{029A47E9-826C-4431-B0E2-A3A566C5CD76}" destId="{3882FE05-1BBC-43CF-B439-5741AF6735FA}" srcOrd="0" destOrd="0" presId="urn:microsoft.com/office/officeart/2018/2/layout/IconCircleList"/>
    <dgm:cxn modelId="{7B5EFAFF-E624-48A9-99A5-3277FFA7F7F6}" type="presOf" srcId="{5CFC9E43-FAA9-4679-9349-40D668DDE41A}" destId="{1DE5ACFB-60B4-4530-8B1F-7FF0168C4CE3}" srcOrd="0" destOrd="0" presId="urn:microsoft.com/office/officeart/2018/2/layout/IconCircleList"/>
    <dgm:cxn modelId="{81A905EA-3483-49D3-8B46-9A910E2E082E}" type="presParOf" srcId="{1DE5ACFB-60B4-4530-8B1F-7FF0168C4CE3}" destId="{A84E3554-EC7C-43C4-BF8C-7C83167E13E3}" srcOrd="0" destOrd="0" presId="urn:microsoft.com/office/officeart/2018/2/layout/IconCircleList"/>
    <dgm:cxn modelId="{22B51800-A576-4CA4-9843-42ADE52B6DE7}" type="presParOf" srcId="{A84E3554-EC7C-43C4-BF8C-7C83167E13E3}" destId="{93BDABA2-3E7A-486C-9EE7-9D8E7CBA1ED2}" srcOrd="0" destOrd="0" presId="urn:microsoft.com/office/officeart/2018/2/layout/IconCircleList"/>
    <dgm:cxn modelId="{BDC751C0-6A5E-46BC-BBBB-7998F9B02E5A}" type="presParOf" srcId="{93BDABA2-3E7A-486C-9EE7-9D8E7CBA1ED2}" destId="{6B997E1A-9F01-4479-99F0-BE525BB5D03F}" srcOrd="0" destOrd="0" presId="urn:microsoft.com/office/officeart/2018/2/layout/IconCircleList"/>
    <dgm:cxn modelId="{C6E2D061-C7C8-499A-BF3A-D83058273F81}" type="presParOf" srcId="{93BDABA2-3E7A-486C-9EE7-9D8E7CBA1ED2}" destId="{6BA0B743-BD98-498E-A4AA-FF1A81402F84}" srcOrd="1" destOrd="0" presId="urn:microsoft.com/office/officeart/2018/2/layout/IconCircleList"/>
    <dgm:cxn modelId="{55F95552-4023-4221-878A-020C9CA41C5D}" type="presParOf" srcId="{93BDABA2-3E7A-486C-9EE7-9D8E7CBA1ED2}" destId="{58638A7D-E010-48EF-91AF-11F1C1D1E233}" srcOrd="2" destOrd="0" presId="urn:microsoft.com/office/officeart/2018/2/layout/IconCircleList"/>
    <dgm:cxn modelId="{9F3DCA4A-4449-4545-AD26-A81968B9CB56}" type="presParOf" srcId="{93BDABA2-3E7A-486C-9EE7-9D8E7CBA1ED2}" destId="{3882FE05-1BBC-43CF-B439-5741AF6735FA}" srcOrd="3" destOrd="0" presId="urn:microsoft.com/office/officeart/2018/2/layout/IconCircleList"/>
    <dgm:cxn modelId="{4AD3D9AE-B918-45EF-ADCE-8C60A423E86C}" type="presParOf" srcId="{A84E3554-EC7C-43C4-BF8C-7C83167E13E3}" destId="{41D9B4C7-D55C-4420-8803-448720D58E88}" srcOrd="1" destOrd="0" presId="urn:microsoft.com/office/officeart/2018/2/layout/IconCircleList"/>
    <dgm:cxn modelId="{A56128D8-B074-40C6-BF65-73C673130B69}" type="presParOf" srcId="{A84E3554-EC7C-43C4-BF8C-7C83167E13E3}" destId="{8B77DF29-E868-417A-8F62-44BF9AE090EA}" srcOrd="2" destOrd="0" presId="urn:microsoft.com/office/officeart/2018/2/layout/IconCircleList"/>
    <dgm:cxn modelId="{E4C5A053-9CA7-4F09-965D-71175E47FF56}" type="presParOf" srcId="{8B77DF29-E868-417A-8F62-44BF9AE090EA}" destId="{D9231412-D64B-4CDB-B15B-9D95FAC58D28}" srcOrd="0" destOrd="0" presId="urn:microsoft.com/office/officeart/2018/2/layout/IconCircleList"/>
    <dgm:cxn modelId="{96F58CEA-2466-48EE-A507-ECA0EB2DE359}" type="presParOf" srcId="{8B77DF29-E868-417A-8F62-44BF9AE090EA}" destId="{4044B77C-AC8B-4AC0-B999-E4053B975DE7}" srcOrd="1" destOrd="0" presId="urn:microsoft.com/office/officeart/2018/2/layout/IconCircleList"/>
    <dgm:cxn modelId="{5D6455D5-66BD-4D97-8B98-FC1A3AC7288A}" type="presParOf" srcId="{8B77DF29-E868-417A-8F62-44BF9AE090EA}" destId="{87EF2049-9504-47B0-B98E-13662D298BBA}" srcOrd="2" destOrd="0" presId="urn:microsoft.com/office/officeart/2018/2/layout/IconCircleList"/>
    <dgm:cxn modelId="{F84F59BC-06C8-4713-AA0E-860A7A37CFCF}" type="presParOf" srcId="{8B77DF29-E868-417A-8F62-44BF9AE090EA}" destId="{782A567E-DD2E-4CA2-B5CB-F4E112372A99}" srcOrd="3" destOrd="0" presId="urn:microsoft.com/office/officeart/2018/2/layout/IconCircleList"/>
    <dgm:cxn modelId="{40F106A0-D439-4655-ADA7-A6C87759F8EC}" type="presParOf" srcId="{A84E3554-EC7C-43C4-BF8C-7C83167E13E3}" destId="{AFD44B9A-FD7C-42B8-AF1D-ACCAB0163BB8}" srcOrd="3" destOrd="0" presId="urn:microsoft.com/office/officeart/2018/2/layout/IconCircleList"/>
    <dgm:cxn modelId="{7D621DA7-7B7F-4B16-8F1F-EB7D4A996DD7}" type="presParOf" srcId="{A84E3554-EC7C-43C4-BF8C-7C83167E13E3}" destId="{4F3BF636-51D9-43C7-B8D9-5E0038D1419E}" srcOrd="4" destOrd="0" presId="urn:microsoft.com/office/officeart/2018/2/layout/IconCircleList"/>
    <dgm:cxn modelId="{0C21FA89-D1CE-4976-A631-F402E967929B}" type="presParOf" srcId="{4F3BF636-51D9-43C7-B8D9-5E0038D1419E}" destId="{F3C33739-3F12-4E4E-AD5C-8E711495DB35}" srcOrd="0" destOrd="0" presId="urn:microsoft.com/office/officeart/2018/2/layout/IconCircleList"/>
    <dgm:cxn modelId="{493FAF16-A760-41F5-A625-F126B5A33B8F}" type="presParOf" srcId="{4F3BF636-51D9-43C7-B8D9-5E0038D1419E}" destId="{10390279-4D7D-43B5-996E-DB48947F5BE0}" srcOrd="1" destOrd="0" presId="urn:microsoft.com/office/officeart/2018/2/layout/IconCircleList"/>
    <dgm:cxn modelId="{0227B15B-6F7A-402E-BEBF-2D4F17AD5508}" type="presParOf" srcId="{4F3BF636-51D9-43C7-B8D9-5E0038D1419E}" destId="{6055ACE0-99BB-47D3-9692-2D56ECF18743}" srcOrd="2" destOrd="0" presId="urn:microsoft.com/office/officeart/2018/2/layout/IconCircleList"/>
    <dgm:cxn modelId="{4F152A23-2B17-4482-8E40-A8CEE5213C36}" type="presParOf" srcId="{4F3BF636-51D9-43C7-B8D9-5E0038D1419E}" destId="{931280F4-4ABD-4A3E-A685-99D347F48BAE}" srcOrd="3" destOrd="0" presId="urn:microsoft.com/office/officeart/2018/2/layout/IconCircleList"/>
    <dgm:cxn modelId="{5727423A-2AF5-42AE-A691-12CB9EEB1D70}" type="presParOf" srcId="{A84E3554-EC7C-43C4-BF8C-7C83167E13E3}" destId="{807C599E-C5A1-4AD7-BB22-2DDAF81020A6}" srcOrd="5" destOrd="0" presId="urn:microsoft.com/office/officeart/2018/2/layout/IconCircleList"/>
    <dgm:cxn modelId="{952F21B0-878B-47CD-9D27-09BE4E29AE38}" type="presParOf" srcId="{A84E3554-EC7C-43C4-BF8C-7C83167E13E3}" destId="{5BF63797-2335-4713-8B32-4C848F46990B}" srcOrd="6" destOrd="0" presId="urn:microsoft.com/office/officeart/2018/2/layout/IconCircleList"/>
    <dgm:cxn modelId="{990E17EC-76FA-418D-9332-E377EDF9BB51}" type="presParOf" srcId="{5BF63797-2335-4713-8B32-4C848F46990B}" destId="{7DDD2EBA-798D-42A8-8CC1-B00F8223D67E}" srcOrd="0" destOrd="0" presId="urn:microsoft.com/office/officeart/2018/2/layout/IconCircleList"/>
    <dgm:cxn modelId="{38288EE3-FFDA-49FB-B4FD-8235678BF9A8}" type="presParOf" srcId="{5BF63797-2335-4713-8B32-4C848F46990B}" destId="{6B0FB220-A5C1-46B2-AC79-3048F399DEA2}" srcOrd="1" destOrd="0" presId="urn:microsoft.com/office/officeart/2018/2/layout/IconCircleList"/>
    <dgm:cxn modelId="{6AE6DF9E-4C9E-4942-A747-52843B19AE99}" type="presParOf" srcId="{5BF63797-2335-4713-8B32-4C848F46990B}" destId="{AA54496C-04BF-4ECF-B793-AC5EB0A2D9B3}" srcOrd="2" destOrd="0" presId="urn:microsoft.com/office/officeart/2018/2/layout/IconCircleList"/>
    <dgm:cxn modelId="{292840B8-0F98-435D-98AA-464D80D37EB0}" type="presParOf" srcId="{5BF63797-2335-4713-8B32-4C848F46990B}" destId="{BB1C6551-6C2D-48DA-AABE-E3973B8ED693}" srcOrd="3" destOrd="0" presId="urn:microsoft.com/office/officeart/2018/2/layout/IconCircle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AB0D81C-0217-4AD4-B9D2-628080EC9703}"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3628787D-6550-4611-9FAC-963898C3529F}">
      <dgm:prSet/>
      <dgm:spPr/>
      <dgm:t>
        <a:bodyPr/>
        <a:lstStyle/>
        <a:p>
          <a:pPr>
            <a:lnSpc>
              <a:spcPct val="100000"/>
            </a:lnSpc>
          </a:pPr>
          <a:r>
            <a:rPr lang="en-GB"/>
            <a:t>How do you feel now that you can see the whole image?</a:t>
          </a:r>
          <a:endParaRPr lang="en-US"/>
        </a:p>
      </dgm:t>
    </dgm:pt>
    <dgm:pt modelId="{6B2BA925-A368-4D1A-B900-0CBE8A3F7FF3}" type="parTrans" cxnId="{AD693373-43FE-4181-860A-10FBC266F5DB}">
      <dgm:prSet/>
      <dgm:spPr/>
      <dgm:t>
        <a:bodyPr/>
        <a:lstStyle/>
        <a:p>
          <a:endParaRPr lang="en-US"/>
        </a:p>
      </dgm:t>
    </dgm:pt>
    <dgm:pt modelId="{47BE858E-C29D-4A6F-92AD-243E82A24ABE}" type="sibTrans" cxnId="{AD693373-43FE-4181-860A-10FBC266F5DB}">
      <dgm:prSet/>
      <dgm:spPr/>
      <dgm:t>
        <a:bodyPr/>
        <a:lstStyle/>
        <a:p>
          <a:pPr>
            <a:lnSpc>
              <a:spcPct val="100000"/>
            </a:lnSpc>
          </a:pPr>
          <a:endParaRPr lang="en-US"/>
        </a:p>
      </dgm:t>
    </dgm:pt>
    <dgm:pt modelId="{99B7D48A-250D-4396-B6EE-F69E0E108A2C}">
      <dgm:prSet/>
      <dgm:spPr/>
      <dgm:t>
        <a:bodyPr/>
        <a:lstStyle/>
        <a:p>
          <a:pPr>
            <a:lnSpc>
              <a:spcPct val="100000"/>
            </a:lnSpc>
          </a:pPr>
          <a:r>
            <a:rPr lang="en-GB"/>
            <a:t>How would you describe what is happening?</a:t>
          </a:r>
          <a:endParaRPr lang="en-US"/>
        </a:p>
      </dgm:t>
    </dgm:pt>
    <dgm:pt modelId="{C22F1768-5136-4F47-A2FA-AD6D62CF9592}" type="parTrans" cxnId="{F94C6EC9-2BDB-4489-A6F0-C4D4C1F3EAE0}">
      <dgm:prSet/>
      <dgm:spPr/>
      <dgm:t>
        <a:bodyPr/>
        <a:lstStyle/>
        <a:p>
          <a:endParaRPr lang="en-US"/>
        </a:p>
      </dgm:t>
    </dgm:pt>
    <dgm:pt modelId="{92D68094-F6B5-47B2-AA0D-C587C73E6316}" type="sibTrans" cxnId="{F94C6EC9-2BDB-4489-A6F0-C4D4C1F3EAE0}">
      <dgm:prSet/>
      <dgm:spPr/>
      <dgm:t>
        <a:bodyPr/>
        <a:lstStyle/>
        <a:p>
          <a:pPr>
            <a:lnSpc>
              <a:spcPct val="100000"/>
            </a:lnSpc>
          </a:pPr>
          <a:endParaRPr lang="en-US"/>
        </a:p>
      </dgm:t>
    </dgm:pt>
    <dgm:pt modelId="{5C108A9A-B8FE-4DF4-8D0D-5674E2525932}">
      <dgm:prSet/>
      <dgm:spPr/>
      <dgm:t>
        <a:bodyPr/>
        <a:lstStyle/>
        <a:p>
          <a:pPr>
            <a:lnSpc>
              <a:spcPct val="100000"/>
            </a:lnSpc>
          </a:pPr>
          <a:r>
            <a:rPr lang="en-GB"/>
            <a:t>Does this feel like a positive picture?</a:t>
          </a:r>
          <a:endParaRPr lang="en-US"/>
        </a:p>
      </dgm:t>
    </dgm:pt>
    <dgm:pt modelId="{BC75DE35-1314-4163-8D3B-436B0791DB1F}" type="parTrans" cxnId="{8A876227-2E23-4F51-B812-FED2159D556D}">
      <dgm:prSet/>
      <dgm:spPr/>
      <dgm:t>
        <a:bodyPr/>
        <a:lstStyle/>
        <a:p>
          <a:endParaRPr lang="en-US"/>
        </a:p>
      </dgm:t>
    </dgm:pt>
    <dgm:pt modelId="{ED003D99-7970-459E-A64C-C171E436CA38}" type="sibTrans" cxnId="{8A876227-2E23-4F51-B812-FED2159D556D}">
      <dgm:prSet/>
      <dgm:spPr/>
      <dgm:t>
        <a:bodyPr/>
        <a:lstStyle/>
        <a:p>
          <a:pPr>
            <a:lnSpc>
              <a:spcPct val="100000"/>
            </a:lnSpc>
          </a:pPr>
          <a:endParaRPr lang="en-US"/>
        </a:p>
      </dgm:t>
    </dgm:pt>
    <dgm:pt modelId="{B6F68C88-D0FC-4CAB-90A7-B7AE12397FEF}">
      <dgm:prSet/>
      <dgm:spPr/>
      <dgm:t>
        <a:bodyPr/>
        <a:lstStyle/>
        <a:p>
          <a:pPr>
            <a:lnSpc>
              <a:spcPct val="100000"/>
            </a:lnSpc>
          </a:pPr>
          <a:r>
            <a:rPr lang="en-GB"/>
            <a:t>Why or why not?</a:t>
          </a:r>
          <a:endParaRPr lang="en-US"/>
        </a:p>
      </dgm:t>
    </dgm:pt>
    <dgm:pt modelId="{51EEACE9-79F7-4EB0-AF10-E370D9B93B14}" type="parTrans" cxnId="{5B4E9071-1BAA-4B13-B0EF-68DFE78997AD}">
      <dgm:prSet/>
      <dgm:spPr/>
      <dgm:t>
        <a:bodyPr/>
        <a:lstStyle/>
        <a:p>
          <a:endParaRPr lang="en-US"/>
        </a:p>
      </dgm:t>
    </dgm:pt>
    <dgm:pt modelId="{F8F63064-8BDE-477E-AF00-6EA8AF811D17}" type="sibTrans" cxnId="{5B4E9071-1BAA-4B13-B0EF-68DFE78997AD}">
      <dgm:prSet/>
      <dgm:spPr/>
      <dgm:t>
        <a:bodyPr/>
        <a:lstStyle/>
        <a:p>
          <a:endParaRPr lang="en-US"/>
        </a:p>
      </dgm:t>
    </dgm:pt>
    <dgm:pt modelId="{0B9982A9-EE6E-4B8F-833A-DD6A8051E4FE}" type="pres">
      <dgm:prSet presAssocID="{5AB0D81C-0217-4AD4-B9D2-628080EC9703}" presName="root" presStyleCnt="0">
        <dgm:presLayoutVars>
          <dgm:dir/>
          <dgm:resizeHandles val="exact"/>
        </dgm:presLayoutVars>
      </dgm:prSet>
      <dgm:spPr/>
    </dgm:pt>
    <dgm:pt modelId="{F46872EB-645D-46BA-B602-ED6627B333BF}" type="pres">
      <dgm:prSet presAssocID="{5AB0D81C-0217-4AD4-B9D2-628080EC9703}" presName="container" presStyleCnt="0">
        <dgm:presLayoutVars>
          <dgm:dir/>
          <dgm:resizeHandles val="exact"/>
        </dgm:presLayoutVars>
      </dgm:prSet>
      <dgm:spPr/>
    </dgm:pt>
    <dgm:pt modelId="{62B25E32-36AE-4701-998A-30E4526838F3}" type="pres">
      <dgm:prSet presAssocID="{3628787D-6550-4611-9FAC-963898C3529F}" presName="compNode" presStyleCnt="0"/>
      <dgm:spPr/>
    </dgm:pt>
    <dgm:pt modelId="{CA6F4160-AE1D-435E-904E-C6D69A0076C8}" type="pres">
      <dgm:prSet presAssocID="{3628787D-6550-4611-9FAC-963898C3529F}" presName="iconBgRect" presStyleLbl="bgShp" presStyleIdx="0" presStyleCnt="4"/>
      <dgm:spPr/>
    </dgm:pt>
    <dgm:pt modelId="{41B623D5-48DA-48E4-A58F-C712C428FE79}" type="pres">
      <dgm:prSet presAssocID="{3628787D-6550-4611-9FAC-963898C3529F}"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Neutral Face with No Fill"/>
        </a:ext>
      </dgm:extLst>
    </dgm:pt>
    <dgm:pt modelId="{2065A18B-5EFF-4DE1-8816-F02187B36BFD}" type="pres">
      <dgm:prSet presAssocID="{3628787D-6550-4611-9FAC-963898C3529F}" presName="spaceRect" presStyleCnt="0"/>
      <dgm:spPr/>
    </dgm:pt>
    <dgm:pt modelId="{0FE76053-672A-42D2-A513-3142838C9B51}" type="pres">
      <dgm:prSet presAssocID="{3628787D-6550-4611-9FAC-963898C3529F}" presName="textRect" presStyleLbl="revTx" presStyleIdx="0" presStyleCnt="4">
        <dgm:presLayoutVars>
          <dgm:chMax val="1"/>
          <dgm:chPref val="1"/>
        </dgm:presLayoutVars>
      </dgm:prSet>
      <dgm:spPr/>
    </dgm:pt>
    <dgm:pt modelId="{7C7A657E-5B59-4D2D-85DA-EC9A63984CFF}" type="pres">
      <dgm:prSet presAssocID="{47BE858E-C29D-4A6F-92AD-243E82A24ABE}" presName="sibTrans" presStyleLbl="sibTrans2D1" presStyleIdx="0" presStyleCnt="0"/>
      <dgm:spPr/>
    </dgm:pt>
    <dgm:pt modelId="{F15D9804-68AA-4ACE-B655-8F0EC51DB3F4}" type="pres">
      <dgm:prSet presAssocID="{99B7D48A-250D-4396-B6EE-F69E0E108A2C}" presName="compNode" presStyleCnt="0"/>
      <dgm:spPr/>
    </dgm:pt>
    <dgm:pt modelId="{338F469F-7DD7-4FDD-8788-FBA554D2B3AB}" type="pres">
      <dgm:prSet presAssocID="{99B7D48A-250D-4396-B6EE-F69E0E108A2C}" presName="iconBgRect" presStyleLbl="bgShp" presStyleIdx="1" presStyleCnt="4"/>
      <dgm:spPr/>
    </dgm:pt>
    <dgm:pt modelId="{14D084AB-26B8-432E-A3E5-60F787D25BE4}" type="pres">
      <dgm:prSet presAssocID="{99B7D48A-250D-4396-B6EE-F69E0E108A2C}"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Questions"/>
        </a:ext>
      </dgm:extLst>
    </dgm:pt>
    <dgm:pt modelId="{01B8987D-3250-4B6D-86A2-DBBB6E0110BB}" type="pres">
      <dgm:prSet presAssocID="{99B7D48A-250D-4396-B6EE-F69E0E108A2C}" presName="spaceRect" presStyleCnt="0"/>
      <dgm:spPr/>
    </dgm:pt>
    <dgm:pt modelId="{C2368E28-C5D2-4605-97D3-543FBA2DCD5D}" type="pres">
      <dgm:prSet presAssocID="{99B7D48A-250D-4396-B6EE-F69E0E108A2C}" presName="textRect" presStyleLbl="revTx" presStyleIdx="1" presStyleCnt="4">
        <dgm:presLayoutVars>
          <dgm:chMax val="1"/>
          <dgm:chPref val="1"/>
        </dgm:presLayoutVars>
      </dgm:prSet>
      <dgm:spPr/>
    </dgm:pt>
    <dgm:pt modelId="{16D237D6-72AE-4B76-9057-F9565BBFAACC}" type="pres">
      <dgm:prSet presAssocID="{92D68094-F6B5-47B2-AA0D-C587C73E6316}" presName="sibTrans" presStyleLbl="sibTrans2D1" presStyleIdx="0" presStyleCnt="0"/>
      <dgm:spPr/>
    </dgm:pt>
    <dgm:pt modelId="{3B5EFB53-1966-4B33-9B7A-72E6218A3F08}" type="pres">
      <dgm:prSet presAssocID="{5C108A9A-B8FE-4DF4-8D0D-5674E2525932}" presName="compNode" presStyleCnt="0"/>
      <dgm:spPr/>
    </dgm:pt>
    <dgm:pt modelId="{581303B9-B3E3-4F13-BD00-4B7A43F78490}" type="pres">
      <dgm:prSet presAssocID="{5C108A9A-B8FE-4DF4-8D0D-5674E2525932}" presName="iconBgRect" presStyleLbl="bgShp" presStyleIdx="2" presStyleCnt="4"/>
      <dgm:spPr/>
    </dgm:pt>
    <dgm:pt modelId="{4737D572-5E8D-4B3F-984C-3282F7084CF6}" type="pres">
      <dgm:prSet presAssocID="{5C108A9A-B8FE-4DF4-8D0D-5674E2525932}"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Thumbs Up Sign"/>
        </a:ext>
      </dgm:extLst>
    </dgm:pt>
    <dgm:pt modelId="{FC86FE3A-9862-479D-A60F-D50E7103EEAA}" type="pres">
      <dgm:prSet presAssocID="{5C108A9A-B8FE-4DF4-8D0D-5674E2525932}" presName="spaceRect" presStyleCnt="0"/>
      <dgm:spPr/>
    </dgm:pt>
    <dgm:pt modelId="{506326FD-8848-440D-80D9-84D90C0E7DF8}" type="pres">
      <dgm:prSet presAssocID="{5C108A9A-B8FE-4DF4-8D0D-5674E2525932}" presName="textRect" presStyleLbl="revTx" presStyleIdx="2" presStyleCnt="4">
        <dgm:presLayoutVars>
          <dgm:chMax val="1"/>
          <dgm:chPref val="1"/>
        </dgm:presLayoutVars>
      </dgm:prSet>
      <dgm:spPr/>
    </dgm:pt>
    <dgm:pt modelId="{9BD7318C-2C34-420A-B02B-063D43B29E9E}" type="pres">
      <dgm:prSet presAssocID="{ED003D99-7970-459E-A64C-C171E436CA38}" presName="sibTrans" presStyleLbl="sibTrans2D1" presStyleIdx="0" presStyleCnt="0"/>
      <dgm:spPr/>
    </dgm:pt>
    <dgm:pt modelId="{C2A95445-B90F-457D-B8C7-6D8B93344FC1}" type="pres">
      <dgm:prSet presAssocID="{B6F68C88-D0FC-4CAB-90A7-B7AE12397FEF}" presName="compNode" presStyleCnt="0"/>
      <dgm:spPr/>
    </dgm:pt>
    <dgm:pt modelId="{F6A54230-C728-4046-B148-4DEA6BEB03A9}" type="pres">
      <dgm:prSet presAssocID="{B6F68C88-D0FC-4CAB-90A7-B7AE12397FEF}" presName="iconBgRect" presStyleLbl="bgShp" presStyleIdx="3" presStyleCnt="4"/>
      <dgm:spPr/>
    </dgm:pt>
    <dgm:pt modelId="{C4A23188-38AF-4916-BE6D-FB2CFA600AE3}" type="pres">
      <dgm:prSet presAssocID="{B6F68C88-D0FC-4CAB-90A7-B7AE12397FEF}"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Question mark"/>
        </a:ext>
      </dgm:extLst>
    </dgm:pt>
    <dgm:pt modelId="{6C9A04FC-166D-4FF7-99E9-CAB7EDAEF9BB}" type="pres">
      <dgm:prSet presAssocID="{B6F68C88-D0FC-4CAB-90A7-B7AE12397FEF}" presName="spaceRect" presStyleCnt="0"/>
      <dgm:spPr/>
    </dgm:pt>
    <dgm:pt modelId="{65523B7B-3275-412C-AB0C-A2D688E2CE30}" type="pres">
      <dgm:prSet presAssocID="{B6F68C88-D0FC-4CAB-90A7-B7AE12397FEF}" presName="textRect" presStyleLbl="revTx" presStyleIdx="3" presStyleCnt="4">
        <dgm:presLayoutVars>
          <dgm:chMax val="1"/>
          <dgm:chPref val="1"/>
        </dgm:presLayoutVars>
      </dgm:prSet>
      <dgm:spPr/>
    </dgm:pt>
  </dgm:ptLst>
  <dgm:cxnLst>
    <dgm:cxn modelId="{62DCB607-89FE-4428-A27D-CA646B6298FE}" type="presOf" srcId="{5C108A9A-B8FE-4DF4-8D0D-5674E2525932}" destId="{506326FD-8848-440D-80D9-84D90C0E7DF8}" srcOrd="0" destOrd="0" presId="urn:microsoft.com/office/officeart/2018/2/layout/IconCircleList"/>
    <dgm:cxn modelId="{8A876227-2E23-4F51-B812-FED2159D556D}" srcId="{5AB0D81C-0217-4AD4-B9D2-628080EC9703}" destId="{5C108A9A-B8FE-4DF4-8D0D-5674E2525932}" srcOrd="2" destOrd="0" parTransId="{BC75DE35-1314-4163-8D3B-436B0791DB1F}" sibTransId="{ED003D99-7970-459E-A64C-C171E436CA38}"/>
    <dgm:cxn modelId="{B64CF631-2DDB-4136-A95D-299DB6D85620}" type="presOf" srcId="{3628787D-6550-4611-9FAC-963898C3529F}" destId="{0FE76053-672A-42D2-A513-3142838C9B51}" srcOrd="0" destOrd="0" presId="urn:microsoft.com/office/officeart/2018/2/layout/IconCircleList"/>
    <dgm:cxn modelId="{5B1BF169-8225-4138-BE5A-45984611A847}" type="presOf" srcId="{ED003D99-7970-459E-A64C-C171E436CA38}" destId="{9BD7318C-2C34-420A-B02B-063D43B29E9E}" srcOrd="0" destOrd="0" presId="urn:microsoft.com/office/officeart/2018/2/layout/IconCircleList"/>
    <dgm:cxn modelId="{3FCFB66F-BD9B-417A-B47B-5176417824AB}" type="presOf" srcId="{47BE858E-C29D-4A6F-92AD-243E82A24ABE}" destId="{7C7A657E-5B59-4D2D-85DA-EC9A63984CFF}" srcOrd="0" destOrd="0" presId="urn:microsoft.com/office/officeart/2018/2/layout/IconCircleList"/>
    <dgm:cxn modelId="{5B4E9071-1BAA-4B13-B0EF-68DFE78997AD}" srcId="{5AB0D81C-0217-4AD4-B9D2-628080EC9703}" destId="{B6F68C88-D0FC-4CAB-90A7-B7AE12397FEF}" srcOrd="3" destOrd="0" parTransId="{51EEACE9-79F7-4EB0-AF10-E370D9B93B14}" sibTransId="{F8F63064-8BDE-477E-AF00-6EA8AF811D17}"/>
    <dgm:cxn modelId="{AD693373-43FE-4181-860A-10FBC266F5DB}" srcId="{5AB0D81C-0217-4AD4-B9D2-628080EC9703}" destId="{3628787D-6550-4611-9FAC-963898C3529F}" srcOrd="0" destOrd="0" parTransId="{6B2BA925-A368-4D1A-B900-0CBE8A3F7FF3}" sibTransId="{47BE858E-C29D-4A6F-92AD-243E82A24ABE}"/>
    <dgm:cxn modelId="{41967586-7B4E-4D26-A8F5-E81B007B1041}" type="presOf" srcId="{92D68094-F6B5-47B2-AA0D-C587C73E6316}" destId="{16D237D6-72AE-4B76-9057-F9565BBFAACC}" srcOrd="0" destOrd="0" presId="urn:microsoft.com/office/officeart/2018/2/layout/IconCircleList"/>
    <dgm:cxn modelId="{9427ADB0-0BAE-4A7A-BDDA-84C5C716B991}" type="presOf" srcId="{5AB0D81C-0217-4AD4-B9D2-628080EC9703}" destId="{0B9982A9-EE6E-4B8F-833A-DD6A8051E4FE}" srcOrd="0" destOrd="0" presId="urn:microsoft.com/office/officeart/2018/2/layout/IconCircleList"/>
    <dgm:cxn modelId="{583648C1-AA35-40A5-ACE7-7AE514D5D5BF}" type="presOf" srcId="{99B7D48A-250D-4396-B6EE-F69E0E108A2C}" destId="{C2368E28-C5D2-4605-97D3-543FBA2DCD5D}" srcOrd="0" destOrd="0" presId="urn:microsoft.com/office/officeart/2018/2/layout/IconCircleList"/>
    <dgm:cxn modelId="{F94C6EC9-2BDB-4489-A6F0-C4D4C1F3EAE0}" srcId="{5AB0D81C-0217-4AD4-B9D2-628080EC9703}" destId="{99B7D48A-250D-4396-B6EE-F69E0E108A2C}" srcOrd="1" destOrd="0" parTransId="{C22F1768-5136-4F47-A2FA-AD6D62CF9592}" sibTransId="{92D68094-F6B5-47B2-AA0D-C587C73E6316}"/>
    <dgm:cxn modelId="{9F4D73D9-8D4C-47C5-B023-D541E36672E2}" type="presOf" srcId="{B6F68C88-D0FC-4CAB-90A7-B7AE12397FEF}" destId="{65523B7B-3275-412C-AB0C-A2D688E2CE30}" srcOrd="0" destOrd="0" presId="urn:microsoft.com/office/officeart/2018/2/layout/IconCircleList"/>
    <dgm:cxn modelId="{41A742A6-0275-41F2-91BA-79C273D67C0D}" type="presParOf" srcId="{0B9982A9-EE6E-4B8F-833A-DD6A8051E4FE}" destId="{F46872EB-645D-46BA-B602-ED6627B333BF}" srcOrd="0" destOrd="0" presId="urn:microsoft.com/office/officeart/2018/2/layout/IconCircleList"/>
    <dgm:cxn modelId="{2EBCB760-1AE7-4FB7-9097-BF68D9F9D0BD}" type="presParOf" srcId="{F46872EB-645D-46BA-B602-ED6627B333BF}" destId="{62B25E32-36AE-4701-998A-30E4526838F3}" srcOrd="0" destOrd="0" presId="urn:microsoft.com/office/officeart/2018/2/layout/IconCircleList"/>
    <dgm:cxn modelId="{BD08744F-F8AB-45A6-9A6D-3DB88C9A5CED}" type="presParOf" srcId="{62B25E32-36AE-4701-998A-30E4526838F3}" destId="{CA6F4160-AE1D-435E-904E-C6D69A0076C8}" srcOrd="0" destOrd="0" presId="urn:microsoft.com/office/officeart/2018/2/layout/IconCircleList"/>
    <dgm:cxn modelId="{09530E2F-D3A7-4DA4-B7BA-EA6DC8D54D37}" type="presParOf" srcId="{62B25E32-36AE-4701-998A-30E4526838F3}" destId="{41B623D5-48DA-48E4-A58F-C712C428FE79}" srcOrd="1" destOrd="0" presId="urn:microsoft.com/office/officeart/2018/2/layout/IconCircleList"/>
    <dgm:cxn modelId="{4A4AB0E2-2660-487D-9626-E0FF9C84A1BE}" type="presParOf" srcId="{62B25E32-36AE-4701-998A-30E4526838F3}" destId="{2065A18B-5EFF-4DE1-8816-F02187B36BFD}" srcOrd="2" destOrd="0" presId="urn:microsoft.com/office/officeart/2018/2/layout/IconCircleList"/>
    <dgm:cxn modelId="{96EF61AC-670A-4221-A050-6D341CC78BC7}" type="presParOf" srcId="{62B25E32-36AE-4701-998A-30E4526838F3}" destId="{0FE76053-672A-42D2-A513-3142838C9B51}" srcOrd="3" destOrd="0" presId="urn:microsoft.com/office/officeart/2018/2/layout/IconCircleList"/>
    <dgm:cxn modelId="{3FCBF753-5776-4CAC-B074-90D009568751}" type="presParOf" srcId="{F46872EB-645D-46BA-B602-ED6627B333BF}" destId="{7C7A657E-5B59-4D2D-85DA-EC9A63984CFF}" srcOrd="1" destOrd="0" presId="urn:microsoft.com/office/officeart/2018/2/layout/IconCircleList"/>
    <dgm:cxn modelId="{00608876-DE1B-4EF3-86BB-2731CC37C8FF}" type="presParOf" srcId="{F46872EB-645D-46BA-B602-ED6627B333BF}" destId="{F15D9804-68AA-4ACE-B655-8F0EC51DB3F4}" srcOrd="2" destOrd="0" presId="urn:microsoft.com/office/officeart/2018/2/layout/IconCircleList"/>
    <dgm:cxn modelId="{19D7BBFC-114D-4ACC-BC35-9288623DEB38}" type="presParOf" srcId="{F15D9804-68AA-4ACE-B655-8F0EC51DB3F4}" destId="{338F469F-7DD7-4FDD-8788-FBA554D2B3AB}" srcOrd="0" destOrd="0" presId="urn:microsoft.com/office/officeart/2018/2/layout/IconCircleList"/>
    <dgm:cxn modelId="{7B53A581-21A6-40A6-ACC4-607934F25176}" type="presParOf" srcId="{F15D9804-68AA-4ACE-B655-8F0EC51DB3F4}" destId="{14D084AB-26B8-432E-A3E5-60F787D25BE4}" srcOrd="1" destOrd="0" presId="urn:microsoft.com/office/officeart/2018/2/layout/IconCircleList"/>
    <dgm:cxn modelId="{BCE51D3F-6059-4D7A-A211-237BF56C2071}" type="presParOf" srcId="{F15D9804-68AA-4ACE-B655-8F0EC51DB3F4}" destId="{01B8987D-3250-4B6D-86A2-DBBB6E0110BB}" srcOrd="2" destOrd="0" presId="urn:microsoft.com/office/officeart/2018/2/layout/IconCircleList"/>
    <dgm:cxn modelId="{4663D9CD-C7FF-44AA-9FEF-BD77D84BBFE3}" type="presParOf" srcId="{F15D9804-68AA-4ACE-B655-8F0EC51DB3F4}" destId="{C2368E28-C5D2-4605-97D3-543FBA2DCD5D}" srcOrd="3" destOrd="0" presId="urn:microsoft.com/office/officeart/2018/2/layout/IconCircleList"/>
    <dgm:cxn modelId="{5DC46DE4-624B-4248-95FF-6753E24AF9D5}" type="presParOf" srcId="{F46872EB-645D-46BA-B602-ED6627B333BF}" destId="{16D237D6-72AE-4B76-9057-F9565BBFAACC}" srcOrd="3" destOrd="0" presId="urn:microsoft.com/office/officeart/2018/2/layout/IconCircleList"/>
    <dgm:cxn modelId="{FF25E34A-D51F-4CF4-801E-C1A989CDB6CF}" type="presParOf" srcId="{F46872EB-645D-46BA-B602-ED6627B333BF}" destId="{3B5EFB53-1966-4B33-9B7A-72E6218A3F08}" srcOrd="4" destOrd="0" presId="urn:microsoft.com/office/officeart/2018/2/layout/IconCircleList"/>
    <dgm:cxn modelId="{2BA002B2-FB68-4D74-9242-425BD093DEC1}" type="presParOf" srcId="{3B5EFB53-1966-4B33-9B7A-72E6218A3F08}" destId="{581303B9-B3E3-4F13-BD00-4B7A43F78490}" srcOrd="0" destOrd="0" presId="urn:microsoft.com/office/officeart/2018/2/layout/IconCircleList"/>
    <dgm:cxn modelId="{775BC197-E9A7-434D-B627-5FF94EEF2B98}" type="presParOf" srcId="{3B5EFB53-1966-4B33-9B7A-72E6218A3F08}" destId="{4737D572-5E8D-4B3F-984C-3282F7084CF6}" srcOrd="1" destOrd="0" presId="urn:microsoft.com/office/officeart/2018/2/layout/IconCircleList"/>
    <dgm:cxn modelId="{AAC2978B-95C5-4146-AEE0-DF1A4DD9E171}" type="presParOf" srcId="{3B5EFB53-1966-4B33-9B7A-72E6218A3F08}" destId="{FC86FE3A-9862-479D-A60F-D50E7103EEAA}" srcOrd="2" destOrd="0" presId="urn:microsoft.com/office/officeart/2018/2/layout/IconCircleList"/>
    <dgm:cxn modelId="{59180E40-6836-4E83-8BE7-AEFF86AAD897}" type="presParOf" srcId="{3B5EFB53-1966-4B33-9B7A-72E6218A3F08}" destId="{506326FD-8848-440D-80D9-84D90C0E7DF8}" srcOrd="3" destOrd="0" presId="urn:microsoft.com/office/officeart/2018/2/layout/IconCircleList"/>
    <dgm:cxn modelId="{D53E574C-031F-408C-9116-DAAEAA81717A}" type="presParOf" srcId="{F46872EB-645D-46BA-B602-ED6627B333BF}" destId="{9BD7318C-2C34-420A-B02B-063D43B29E9E}" srcOrd="5" destOrd="0" presId="urn:microsoft.com/office/officeart/2018/2/layout/IconCircleList"/>
    <dgm:cxn modelId="{A37EDF64-715A-4BB4-8AEA-4C26F5AA93D7}" type="presParOf" srcId="{F46872EB-645D-46BA-B602-ED6627B333BF}" destId="{C2A95445-B90F-457D-B8C7-6D8B93344FC1}" srcOrd="6" destOrd="0" presId="urn:microsoft.com/office/officeart/2018/2/layout/IconCircleList"/>
    <dgm:cxn modelId="{19EA666C-9DB6-416D-B533-C8091A80BE4E}" type="presParOf" srcId="{C2A95445-B90F-457D-B8C7-6D8B93344FC1}" destId="{F6A54230-C728-4046-B148-4DEA6BEB03A9}" srcOrd="0" destOrd="0" presId="urn:microsoft.com/office/officeart/2018/2/layout/IconCircleList"/>
    <dgm:cxn modelId="{87A6D27C-E916-47A1-B58D-301FA307AAE5}" type="presParOf" srcId="{C2A95445-B90F-457D-B8C7-6D8B93344FC1}" destId="{C4A23188-38AF-4916-BE6D-FB2CFA600AE3}" srcOrd="1" destOrd="0" presId="urn:microsoft.com/office/officeart/2018/2/layout/IconCircleList"/>
    <dgm:cxn modelId="{037D6CE4-F224-4313-A22A-11BF316A4093}" type="presParOf" srcId="{C2A95445-B90F-457D-B8C7-6D8B93344FC1}" destId="{6C9A04FC-166D-4FF7-99E9-CAB7EDAEF9BB}" srcOrd="2" destOrd="0" presId="urn:microsoft.com/office/officeart/2018/2/layout/IconCircleList"/>
    <dgm:cxn modelId="{FF57E66E-6075-40C6-869F-4B08CCAC6AA7}" type="presParOf" srcId="{C2A95445-B90F-457D-B8C7-6D8B93344FC1}" destId="{65523B7B-3275-412C-AB0C-A2D688E2CE30}" srcOrd="3" destOrd="0" presId="urn:microsoft.com/office/officeart/2018/2/layout/IconCircle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997E1A-9F01-4479-99F0-BE525BB5D03F}">
      <dsp:nvSpPr>
        <dsp:cNvPr id="0" name=""/>
        <dsp:cNvSpPr/>
      </dsp:nvSpPr>
      <dsp:spPr>
        <a:xfrm>
          <a:off x="82352" y="971547"/>
          <a:ext cx="727224" cy="72722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BA0B743-BD98-498E-A4AA-FF1A81402F84}">
      <dsp:nvSpPr>
        <dsp:cNvPr id="0" name=""/>
        <dsp:cNvSpPr/>
      </dsp:nvSpPr>
      <dsp:spPr>
        <a:xfrm>
          <a:off x="235070" y="1124265"/>
          <a:ext cx="421790" cy="42179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882FE05-1BBC-43CF-B439-5741AF6735FA}">
      <dsp:nvSpPr>
        <dsp:cNvPr id="0" name=""/>
        <dsp:cNvSpPr/>
      </dsp:nvSpPr>
      <dsp:spPr>
        <a:xfrm>
          <a:off x="965411" y="971547"/>
          <a:ext cx="1714172" cy="7272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GB" sz="1600" kern="1200"/>
            <a:t>How do you feel when you see this image?</a:t>
          </a:r>
          <a:endParaRPr lang="en-US" sz="1600" kern="1200"/>
        </a:p>
      </dsp:txBody>
      <dsp:txXfrm>
        <a:off x="965411" y="971547"/>
        <a:ext cx="1714172" cy="727224"/>
      </dsp:txXfrm>
    </dsp:sp>
    <dsp:sp modelId="{D9231412-D64B-4CDB-B15B-9D95FAC58D28}">
      <dsp:nvSpPr>
        <dsp:cNvPr id="0" name=""/>
        <dsp:cNvSpPr/>
      </dsp:nvSpPr>
      <dsp:spPr>
        <a:xfrm>
          <a:off x="2978265" y="971547"/>
          <a:ext cx="727224" cy="72722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044B77C-AC8B-4AC0-B999-E4053B975DE7}">
      <dsp:nvSpPr>
        <dsp:cNvPr id="0" name=""/>
        <dsp:cNvSpPr/>
      </dsp:nvSpPr>
      <dsp:spPr>
        <a:xfrm>
          <a:off x="3130982" y="1124265"/>
          <a:ext cx="421790" cy="42179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82A567E-DD2E-4CA2-B5CB-F4E112372A99}">
      <dsp:nvSpPr>
        <dsp:cNvPr id="0" name=""/>
        <dsp:cNvSpPr/>
      </dsp:nvSpPr>
      <dsp:spPr>
        <a:xfrm>
          <a:off x="3861324" y="971547"/>
          <a:ext cx="1714172" cy="7272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GB" sz="1600" kern="1200"/>
            <a:t>How would you describe what is happening?</a:t>
          </a:r>
          <a:endParaRPr lang="en-US" sz="1600" kern="1200"/>
        </a:p>
      </dsp:txBody>
      <dsp:txXfrm>
        <a:off x="3861324" y="971547"/>
        <a:ext cx="1714172" cy="727224"/>
      </dsp:txXfrm>
    </dsp:sp>
    <dsp:sp modelId="{F3C33739-3F12-4E4E-AD5C-8E711495DB35}">
      <dsp:nvSpPr>
        <dsp:cNvPr id="0" name=""/>
        <dsp:cNvSpPr/>
      </dsp:nvSpPr>
      <dsp:spPr>
        <a:xfrm>
          <a:off x="82352" y="2394655"/>
          <a:ext cx="727224" cy="72722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390279-4D7D-43B5-996E-DB48947F5BE0}">
      <dsp:nvSpPr>
        <dsp:cNvPr id="0" name=""/>
        <dsp:cNvSpPr/>
      </dsp:nvSpPr>
      <dsp:spPr>
        <a:xfrm>
          <a:off x="235070" y="2547372"/>
          <a:ext cx="421790" cy="42179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1280F4-4ABD-4A3E-A685-99D347F48BAE}">
      <dsp:nvSpPr>
        <dsp:cNvPr id="0" name=""/>
        <dsp:cNvSpPr/>
      </dsp:nvSpPr>
      <dsp:spPr>
        <a:xfrm>
          <a:off x="965411" y="2394655"/>
          <a:ext cx="1714172" cy="7272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GB" sz="1600" kern="1200"/>
            <a:t>Does this feel like a positive picture?</a:t>
          </a:r>
          <a:endParaRPr lang="en-US" sz="1600" kern="1200"/>
        </a:p>
      </dsp:txBody>
      <dsp:txXfrm>
        <a:off x="965411" y="2394655"/>
        <a:ext cx="1714172" cy="727224"/>
      </dsp:txXfrm>
    </dsp:sp>
    <dsp:sp modelId="{7DDD2EBA-798D-42A8-8CC1-B00F8223D67E}">
      <dsp:nvSpPr>
        <dsp:cNvPr id="0" name=""/>
        <dsp:cNvSpPr/>
      </dsp:nvSpPr>
      <dsp:spPr>
        <a:xfrm>
          <a:off x="2978265" y="2394655"/>
          <a:ext cx="727224" cy="72722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B0FB220-A5C1-46B2-AC79-3048F399DEA2}">
      <dsp:nvSpPr>
        <dsp:cNvPr id="0" name=""/>
        <dsp:cNvSpPr/>
      </dsp:nvSpPr>
      <dsp:spPr>
        <a:xfrm>
          <a:off x="3130982" y="2547372"/>
          <a:ext cx="421790" cy="42179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1C6551-6C2D-48DA-AABE-E3973B8ED693}">
      <dsp:nvSpPr>
        <dsp:cNvPr id="0" name=""/>
        <dsp:cNvSpPr/>
      </dsp:nvSpPr>
      <dsp:spPr>
        <a:xfrm>
          <a:off x="3861324" y="2394655"/>
          <a:ext cx="1714172" cy="7272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GB" sz="1600" kern="1200"/>
            <a:t>Why or why not?</a:t>
          </a:r>
          <a:endParaRPr lang="en-US" sz="1600" kern="1200"/>
        </a:p>
      </dsp:txBody>
      <dsp:txXfrm>
        <a:off x="3861324" y="2394655"/>
        <a:ext cx="1714172" cy="7272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6F4160-AE1D-435E-904E-C6D69A0076C8}">
      <dsp:nvSpPr>
        <dsp:cNvPr id="0" name=""/>
        <dsp:cNvSpPr/>
      </dsp:nvSpPr>
      <dsp:spPr>
        <a:xfrm>
          <a:off x="82352" y="971547"/>
          <a:ext cx="727224" cy="72722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1B623D5-48DA-48E4-A58F-C712C428FE79}">
      <dsp:nvSpPr>
        <dsp:cNvPr id="0" name=""/>
        <dsp:cNvSpPr/>
      </dsp:nvSpPr>
      <dsp:spPr>
        <a:xfrm>
          <a:off x="235070" y="1124265"/>
          <a:ext cx="421790" cy="42179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FE76053-672A-42D2-A513-3142838C9B51}">
      <dsp:nvSpPr>
        <dsp:cNvPr id="0" name=""/>
        <dsp:cNvSpPr/>
      </dsp:nvSpPr>
      <dsp:spPr>
        <a:xfrm>
          <a:off x="965411" y="971547"/>
          <a:ext cx="1714172" cy="7272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GB" sz="1500" kern="1200"/>
            <a:t>How do you feel now that you can see the whole image?</a:t>
          </a:r>
          <a:endParaRPr lang="en-US" sz="1500" kern="1200"/>
        </a:p>
      </dsp:txBody>
      <dsp:txXfrm>
        <a:off x="965411" y="971547"/>
        <a:ext cx="1714172" cy="727224"/>
      </dsp:txXfrm>
    </dsp:sp>
    <dsp:sp modelId="{338F469F-7DD7-4FDD-8788-FBA554D2B3AB}">
      <dsp:nvSpPr>
        <dsp:cNvPr id="0" name=""/>
        <dsp:cNvSpPr/>
      </dsp:nvSpPr>
      <dsp:spPr>
        <a:xfrm>
          <a:off x="2978265" y="971547"/>
          <a:ext cx="727224" cy="72722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4D084AB-26B8-432E-A3E5-60F787D25BE4}">
      <dsp:nvSpPr>
        <dsp:cNvPr id="0" name=""/>
        <dsp:cNvSpPr/>
      </dsp:nvSpPr>
      <dsp:spPr>
        <a:xfrm>
          <a:off x="3130982" y="1124265"/>
          <a:ext cx="421790" cy="42179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2368E28-C5D2-4605-97D3-543FBA2DCD5D}">
      <dsp:nvSpPr>
        <dsp:cNvPr id="0" name=""/>
        <dsp:cNvSpPr/>
      </dsp:nvSpPr>
      <dsp:spPr>
        <a:xfrm>
          <a:off x="3861324" y="971547"/>
          <a:ext cx="1714172" cy="7272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GB" sz="1500" kern="1200"/>
            <a:t>How would you describe what is happening?</a:t>
          </a:r>
          <a:endParaRPr lang="en-US" sz="1500" kern="1200"/>
        </a:p>
      </dsp:txBody>
      <dsp:txXfrm>
        <a:off x="3861324" y="971547"/>
        <a:ext cx="1714172" cy="727224"/>
      </dsp:txXfrm>
    </dsp:sp>
    <dsp:sp modelId="{581303B9-B3E3-4F13-BD00-4B7A43F78490}">
      <dsp:nvSpPr>
        <dsp:cNvPr id="0" name=""/>
        <dsp:cNvSpPr/>
      </dsp:nvSpPr>
      <dsp:spPr>
        <a:xfrm>
          <a:off x="82352" y="2394655"/>
          <a:ext cx="727224" cy="72722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737D572-5E8D-4B3F-984C-3282F7084CF6}">
      <dsp:nvSpPr>
        <dsp:cNvPr id="0" name=""/>
        <dsp:cNvSpPr/>
      </dsp:nvSpPr>
      <dsp:spPr>
        <a:xfrm>
          <a:off x="235070" y="2547372"/>
          <a:ext cx="421790" cy="42179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06326FD-8848-440D-80D9-84D90C0E7DF8}">
      <dsp:nvSpPr>
        <dsp:cNvPr id="0" name=""/>
        <dsp:cNvSpPr/>
      </dsp:nvSpPr>
      <dsp:spPr>
        <a:xfrm>
          <a:off x="965411" y="2394655"/>
          <a:ext cx="1714172" cy="7272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GB" sz="1500" kern="1200"/>
            <a:t>Does this feel like a positive picture?</a:t>
          </a:r>
          <a:endParaRPr lang="en-US" sz="1500" kern="1200"/>
        </a:p>
      </dsp:txBody>
      <dsp:txXfrm>
        <a:off x="965411" y="2394655"/>
        <a:ext cx="1714172" cy="727224"/>
      </dsp:txXfrm>
    </dsp:sp>
    <dsp:sp modelId="{F6A54230-C728-4046-B148-4DEA6BEB03A9}">
      <dsp:nvSpPr>
        <dsp:cNvPr id="0" name=""/>
        <dsp:cNvSpPr/>
      </dsp:nvSpPr>
      <dsp:spPr>
        <a:xfrm>
          <a:off x="2978265" y="2394655"/>
          <a:ext cx="727224" cy="72722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A23188-38AF-4916-BE6D-FB2CFA600AE3}">
      <dsp:nvSpPr>
        <dsp:cNvPr id="0" name=""/>
        <dsp:cNvSpPr/>
      </dsp:nvSpPr>
      <dsp:spPr>
        <a:xfrm>
          <a:off x="3130982" y="2547372"/>
          <a:ext cx="421790" cy="42179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5523B7B-3275-412C-AB0C-A2D688E2CE30}">
      <dsp:nvSpPr>
        <dsp:cNvPr id="0" name=""/>
        <dsp:cNvSpPr/>
      </dsp:nvSpPr>
      <dsp:spPr>
        <a:xfrm>
          <a:off x="3861324" y="2394655"/>
          <a:ext cx="1714172" cy="7272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GB" sz="1500" kern="1200"/>
            <a:t>Why or why not?</a:t>
          </a:r>
          <a:endParaRPr lang="en-US" sz="1500" kern="1200"/>
        </a:p>
      </dsp:txBody>
      <dsp:txXfrm>
        <a:off x="3861324" y="2394655"/>
        <a:ext cx="1714172" cy="727224"/>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smtClean="0"/>
              <a:pPr/>
              <a:t>12/8/2020</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61330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13210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12/8/2020</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24313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46292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86509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smtClean="0"/>
              <a:pPr/>
              <a:t>12/8/2020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Tree>
    <p:extLst>
      <p:ext uri="{BB962C8B-B14F-4D97-AF65-F5344CB8AC3E}">
        <p14:creationId xmlns:p14="http://schemas.microsoft.com/office/powerpoint/2010/main" val="2906430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12/8/2020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95715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12/8/2020</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125935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878794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55137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smtClean="0"/>
              <a:pPr/>
              <a:t>12/8/2020</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9247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smtClean="0"/>
              <a:pPr/>
              <a:t>12/8/2020</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smtClean="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0514160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worshipworkshop.org.uk/projector?id=1504&amp;tracktype=full" TargetMode="External"/><Relationship Id="rId2" Type="http://schemas.openxmlformats.org/officeDocument/2006/relationships/hyperlink" Target="https://www.youtube.com/watch?v=O9FbdS4ddjY&amp;list=PLGXQK3aC61FSm_22oqfft0m2Oje499lC4&amp;index=4"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image" Target="../media/image9.emf"/><Relationship Id="rId1" Type="http://schemas.openxmlformats.org/officeDocument/2006/relationships/slideLayout" Target="../slideLayouts/slideLayout2.xml"/><Relationship Id="rId4" Type="http://schemas.openxmlformats.org/officeDocument/2006/relationships/image" Target="../media/image10.wmf"/></Relationships>
</file>

<file path=ppt/slides/_rels/slide13.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2.wmf"/></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1.PNG"/><Relationship Id="rId7" Type="http://schemas.openxmlformats.org/officeDocument/2006/relationships/diagramColors" Target="../diagrams/colors1.xml"/><Relationship Id="rId2" Type="http://schemas.openxmlformats.org/officeDocument/2006/relationships/image" Target="../media/image17.png"/><Relationship Id="rId1" Type="http://schemas.openxmlformats.org/officeDocument/2006/relationships/slideLayout" Target="../slideLayouts/slideLayout6.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0.PNG"/><Relationship Id="rId7" Type="http://schemas.openxmlformats.org/officeDocument/2006/relationships/diagramColors" Target="../diagrams/colors2.xml"/><Relationship Id="rId2" Type="http://schemas.openxmlformats.org/officeDocument/2006/relationships/image" Target="../media/image17.png"/><Relationship Id="rId1" Type="http://schemas.openxmlformats.org/officeDocument/2006/relationships/slideLayout" Target="../slideLayouts/slideLayout6.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6.xml"/><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youtube.com/watch?v=PT-HBl2TVtI" TargetMode="External"/><Relationship Id="rId2" Type="http://schemas.openxmlformats.org/officeDocument/2006/relationships/image" Target="../media/image14.PNG"/><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2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hyperlink" Target="https://commons.wikimedia.org/wiki/File:United_Kingdom_Flag_Background.svg" TargetMode="External"/><Relationship Id="rId2" Type="http://schemas.openxmlformats.org/officeDocument/2006/relationships/image" Target="../media/image35.png"/><Relationship Id="rId1" Type="http://schemas.openxmlformats.org/officeDocument/2006/relationships/slideLayout" Target="../slideLayouts/slideLayout6.xml"/><Relationship Id="rId4" Type="http://schemas.openxmlformats.org/officeDocument/2006/relationships/hyperlink" Target="https://creativecommons.org/licenses/by-sa/3.0/"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hyperlink" Target="http://www.ldbe.co.uk/about/guidance-%20resources/worship-and-meditation/"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4" name="Rectangle 19">
            <a:extLst>
              <a:ext uri="{FF2B5EF4-FFF2-40B4-BE49-F238E27FC236}">
                <a16:creationId xmlns:a16="http://schemas.microsoft.com/office/drawing/2014/main" id="{99D7C13F-A74A-458C-BD0A-E94D29F59A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D8A8D3E-0E8F-4948-B17E-2D49FD63E6A9}"/>
              </a:ext>
            </a:extLst>
          </p:cNvPr>
          <p:cNvPicPr>
            <a:picLocks noChangeAspect="1"/>
          </p:cNvPicPr>
          <p:nvPr/>
        </p:nvPicPr>
        <p:blipFill>
          <a:blip r:embed="rId2"/>
          <a:stretch>
            <a:fillRect/>
          </a:stretch>
        </p:blipFill>
        <p:spPr>
          <a:xfrm>
            <a:off x="893269" y="2130425"/>
            <a:ext cx="5164834" cy="2582417"/>
          </a:xfrm>
          <a:prstGeom prst="rect">
            <a:avLst/>
          </a:prstGeom>
        </p:spPr>
      </p:pic>
      <p:sp>
        <p:nvSpPr>
          <p:cNvPr id="25" name="Rectangle 21">
            <a:extLst>
              <a:ext uri="{FF2B5EF4-FFF2-40B4-BE49-F238E27FC236}">
                <a16:creationId xmlns:a16="http://schemas.microsoft.com/office/drawing/2014/main" id="{4EA0D2BB-E66C-43E1-9553-F0782C7093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6079" y="723899"/>
            <a:ext cx="5009388"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A6E2A6ED-D597-429E-A2B5-6ABED52E1BB5}"/>
              </a:ext>
            </a:extLst>
          </p:cNvPr>
          <p:cNvSpPr>
            <a:spLocks noGrp="1"/>
          </p:cNvSpPr>
          <p:nvPr>
            <p:ph type="ctrTitle"/>
          </p:nvPr>
        </p:nvSpPr>
        <p:spPr>
          <a:xfrm>
            <a:off x="7182814" y="2130425"/>
            <a:ext cx="4115917" cy="2085869"/>
          </a:xfrm>
        </p:spPr>
        <p:txBody>
          <a:bodyPr>
            <a:normAutofit/>
          </a:bodyPr>
          <a:lstStyle/>
          <a:p>
            <a:r>
              <a:rPr lang="en-GB" b="1" dirty="0">
                <a:solidFill>
                  <a:srgbClr val="FFFFFF"/>
                </a:solidFill>
                <a:latin typeface="Century Gothic" panose="020B0502020202020204" pitchFamily="34" charset="0"/>
              </a:rPr>
              <a:t>Class Worship and Reflections</a:t>
            </a:r>
          </a:p>
        </p:txBody>
      </p:sp>
      <p:pic>
        <p:nvPicPr>
          <p:cNvPr id="3" name="Picture 2">
            <a:extLst>
              <a:ext uri="{FF2B5EF4-FFF2-40B4-BE49-F238E27FC236}">
                <a16:creationId xmlns:a16="http://schemas.microsoft.com/office/drawing/2014/main" id="{D7ECC352-F3A9-46C5-8644-CE5AC3D552D0}"/>
              </a:ext>
            </a:extLst>
          </p:cNvPr>
          <p:cNvPicPr>
            <a:picLocks noChangeAspect="1"/>
          </p:cNvPicPr>
          <p:nvPr/>
        </p:nvPicPr>
        <p:blipFill>
          <a:blip r:embed="rId3"/>
          <a:stretch>
            <a:fillRect/>
          </a:stretch>
        </p:blipFill>
        <p:spPr>
          <a:xfrm>
            <a:off x="8482135" y="5208256"/>
            <a:ext cx="2816596" cy="829128"/>
          </a:xfrm>
          <a:prstGeom prst="rect">
            <a:avLst/>
          </a:prstGeom>
        </p:spPr>
      </p:pic>
    </p:spTree>
    <p:extLst>
      <p:ext uri="{BB962C8B-B14F-4D97-AF65-F5344CB8AC3E}">
        <p14:creationId xmlns:p14="http://schemas.microsoft.com/office/powerpoint/2010/main" val="3573394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7" name="Rectangle 16">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E2A35C00-F635-409C-8112-62A47921677C}"/>
              </a:ext>
            </a:extLst>
          </p:cNvPr>
          <p:cNvPicPr>
            <a:picLocks noGrp="1" noChangeAspect="1"/>
          </p:cNvPicPr>
          <p:nvPr>
            <p:ph idx="1"/>
          </p:nvPr>
        </p:nvPicPr>
        <p:blipFill>
          <a:blip r:embed="rId2"/>
          <a:stretch>
            <a:fillRect/>
          </a:stretch>
        </p:blipFill>
        <p:spPr>
          <a:xfrm>
            <a:off x="931166" y="1392438"/>
            <a:ext cx="6518800" cy="4367254"/>
          </a:xfrm>
          <a:prstGeom prst="rect">
            <a:avLst/>
          </a:prstGeom>
        </p:spPr>
      </p:pic>
      <p:sp>
        <p:nvSpPr>
          <p:cNvPr id="19" name="Rectangle 18">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8381132" y="2930816"/>
            <a:ext cx="3081576" cy="2085869"/>
          </a:xfrm>
        </p:spPr>
        <p:txBody>
          <a:bodyPr vert="horz" lIns="91440" tIns="45720" rIns="91440" bIns="45720" rtlCol="0" anchor="b">
            <a:normAutofit fontScale="90000"/>
          </a:bodyPr>
          <a:lstStyle/>
          <a:p>
            <a:pPr>
              <a:lnSpc>
                <a:spcPct val="90000"/>
              </a:lnSpc>
            </a:pP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3600" dirty="0">
                <a:solidFill>
                  <a:srgbClr val="FFFFFF"/>
                </a:solidFill>
                <a:latin typeface="Arial Rounded MT Bold" panose="020F0704030504030204" pitchFamily="34" charset="0"/>
              </a:rPr>
            </a:br>
            <a:r>
              <a:rPr lang="en-US" sz="3600" b="1" dirty="0">
                <a:solidFill>
                  <a:srgbClr val="FFFFFF"/>
                </a:solidFill>
                <a:latin typeface="Century Gothic" panose="020B0502020202020204" pitchFamily="34" charset="0"/>
              </a:rPr>
              <a:t>Church of England Colours for Worship </a:t>
            </a: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endParaRPr lang="en-US" sz="1200" dirty="0">
              <a:solidFill>
                <a:srgbClr val="FFFFFF"/>
              </a:solidFill>
            </a:endParaRPr>
          </a:p>
        </p:txBody>
      </p:sp>
      <p:pic>
        <p:nvPicPr>
          <p:cNvPr id="2" name="Picture 1">
            <a:extLst>
              <a:ext uri="{FF2B5EF4-FFF2-40B4-BE49-F238E27FC236}">
                <a16:creationId xmlns:a16="http://schemas.microsoft.com/office/drawing/2014/main" id="{7D39AFB3-5DC8-44D9-87A3-9258BAF4562E}"/>
              </a:ext>
            </a:extLst>
          </p:cNvPr>
          <p:cNvPicPr>
            <a:picLocks noChangeAspect="1"/>
          </p:cNvPicPr>
          <p:nvPr/>
        </p:nvPicPr>
        <p:blipFill>
          <a:blip r:embed="rId3"/>
          <a:stretch>
            <a:fillRect/>
          </a:stretch>
        </p:blipFill>
        <p:spPr>
          <a:xfrm>
            <a:off x="8513622" y="5016685"/>
            <a:ext cx="2816596" cy="829128"/>
          </a:xfrm>
          <a:prstGeom prst="rect">
            <a:avLst/>
          </a:prstGeom>
        </p:spPr>
      </p:pic>
    </p:spTree>
    <p:extLst>
      <p:ext uri="{BB962C8B-B14F-4D97-AF65-F5344CB8AC3E}">
        <p14:creationId xmlns:p14="http://schemas.microsoft.com/office/powerpoint/2010/main" val="1451668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A59258C-AAC2-41CD-973C-7439B122A3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Clr>
                <a:schemeClr val="accent1"/>
              </a:buClr>
              <a:buFont typeface="Arial" panose="020B0604020202020204" pitchFamily="34" charset="0"/>
              <a:buChar char="•"/>
            </a:pPr>
            <a:endParaRPr lang="en-US" dirty="0"/>
          </a:p>
        </p:txBody>
      </p:sp>
      <p:sp>
        <p:nvSpPr>
          <p:cNvPr id="12" name="Rectangle 11">
            <a:extLst>
              <a:ext uri="{FF2B5EF4-FFF2-40B4-BE49-F238E27FC236}">
                <a16:creationId xmlns:a16="http://schemas.microsoft.com/office/drawing/2014/main" id="{54516B72-0116-42B2-82A2-B11218A366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11319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643468" y="1033389"/>
            <a:ext cx="4826256" cy="4825409"/>
          </a:xfrm>
        </p:spPr>
        <p:txBody>
          <a:bodyPr anchor="ctr">
            <a:normAutofit fontScale="90000"/>
          </a:bodyPr>
          <a:lstStyle/>
          <a:p>
            <a:pPr>
              <a:lnSpc>
                <a:spcPct val="90000"/>
              </a:lnSpc>
            </a:pPr>
            <a:br>
              <a:rPr lang="en-GB" sz="4200" b="1" dirty="0">
                <a:solidFill>
                  <a:srgbClr val="FFFFFF"/>
                </a:solidFill>
                <a:latin typeface="Arial Rounded MT Bold" panose="020F0704030504030204" pitchFamily="34" charset="0"/>
              </a:rPr>
            </a:br>
            <a:br>
              <a:rPr lang="en-GB" sz="4200" b="1" dirty="0">
                <a:solidFill>
                  <a:srgbClr val="FFFFFF"/>
                </a:solidFill>
                <a:latin typeface="Arial Rounded MT Bold" panose="020F0704030504030204" pitchFamily="34" charset="0"/>
              </a:rPr>
            </a:br>
            <a:br>
              <a:rPr lang="en-GB" sz="4200" b="1" dirty="0">
                <a:solidFill>
                  <a:srgbClr val="FFFFFF"/>
                </a:solidFill>
                <a:latin typeface="Arial Rounded MT Bold" panose="020F0704030504030204" pitchFamily="34" charset="0"/>
              </a:rPr>
            </a:br>
            <a:r>
              <a:rPr lang="en-GB" sz="4200" b="1" dirty="0">
                <a:solidFill>
                  <a:srgbClr val="FFFFFF"/>
                </a:solidFill>
                <a:latin typeface="Century Gothic" panose="020B0502020202020204" pitchFamily="34" charset="0"/>
              </a:rPr>
              <a:t>Classroom Worship </a:t>
            </a:r>
            <a:br>
              <a:rPr lang="en-GB" sz="4200" b="1" dirty="0">
                <a:solidFill>
                  <a:srgbClr val="FFFFFF"/>
                </a:solidFill>
                <a:latin typeface="Arial Rounded MT Bold" panose="020F0704030504030204" pitchFamily="34" charset="0"/>
              </a:rPr>
            </a:br>
            <a:br>
              <a:rPr lang="en-GB" sz="4200" b="1" dirty="0">
                <a:solidFill>
                  <a:srgbClr val="FFFFFF"/>
                </a:solidFill>
                <a:latin typeface="Arial Rounded MT Bold" panose="020F0704030504030204" pitchFamily="34" charset="0"/>
              </a:rPr>
            </a:br>
            <a:br>
              <a:rPr lang="en-GB" sz="4200" dirty="0">
                <a:solidFill>
                  <a:srgbClr val="FFFFFF"/>
                </a:solidFill>
              </a:rPr>
            </a:br>
            <a:br>
              <a:rPr lang="en-GB" sz="4200" dirty="0">
                <a:solidFill>
                  <a:srgbClr val="FFFFFF"/>
                </a:solidFill>
              </a:rPr>
            </a:br>
            <a:endParaRPr lang="en-GB" sz="4200" dirty="0">
              <a:solidFill>
                <a:srgbClr val="FFFFFF"/>
              </a:solidFill>
            </a:endParaRPr>
          </a:p>
        </p:txBody>
      </p:sp>
      <p:sp>
        <p:nvSpPr>
          <p:cNvPr id="14" name="Rectangle 13">
            <a:extLst>
              <a:ext uri="{FF2B5EF4-FFF2-40B4-BE49-F238E27FC236}">
                <a16:creationId xmlns:a16="http://schemas.microsoft.com/office/drawing/2014/main" id="{7CDB507F-21B7-4C27-B0FC-D9C465C6DB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2579" y="460868"/>
            <a:ext cx="4828032" cy="11165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7AB1AE17-B7A3-4363-95CD-25441E2FF1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2774" y="460868"/>
            <a:ext cx="4828032" cy="11165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5" name="Content Placeholder 4">
            <a:extLst>
              <a:ext uri="{FF2B5EF4-FFF2-40B4-BE49-F238E27FC236}">
                <a16:creationId xmlns:a16="http://schemas.microsoft.com/office/drawing/2014/main" id="{E7A6BE65-F111-4901-953B-3CBC056F1FAA}"/>
              </a:ext>
            </a:extLst>
          </p:cNvPr>
          <p:cNvSpPr>
            <a:spLocks noGrp="1"/>
          </p:cNvSpPr>
          <p:nvPr>
            <p:ph idx="1"/>
          </p:nvPr>
        </p:nvSpPr>
        <p:spPr>
          <a:xfrm>
            <a:off x="6755769" y="1033390"/>
            <a:ext cx="4855037" cy="4825409"/>
          </a:xfrm>
          <a:ln w="57150">
            <a:noFill/>
          </a:ln>
        </p:spPr>
        <p:txBody>
          <a:bodyPr anchor="ctr">
            <a:normAutofit/>
          </a:bodyPr>
          <a:lstStyle/>
          <a:p>
            <a:pPr marL="0" indent="0">
              <a:lnSpc>
                <a:spcPct val="90000"/>
              </a:lnSpc>
              <a:buNone/>
            </a:pPr>
            <a:r>
              <a:rPr lang="en-GB" sz="1700" b="1" dirty="0">
                <a:solidFill>
                  <a:schemeClr val="accent2">
                    <a:lumMod val="50000"/>
                  </a:schemeClr>
                </a:solidFill>
                <a:latin typeface="Century Gothic" panose="020B0502020202020204" pitchFamily="34" charset="0"/>
                <a:cs typeface="Segoe UI" panose="020B0502040204020203" pitchFamily="34" charset="0"/>
              </a:rPr>
              <a:t>ABSTRACT</a:t>
            </a:r>
          </a:p>
          <a:p>
            <a:pPr marL="0" indent="0">
              <a:lnSpc>
                <a:spcPct val="90000"/>
              </a:lnSpc>
              <a:buNone/>
            </a:pPr>
            <a:r>
              <a:rPr lang="en-GB" sz="1700" dirty="0">
                <a:solidFill>
                  <a:schemeClr val="accent2">
                    <a:lumMod val="50000"/>
                  </a:schemeClr>
                </a:solidFill>
                <a:latin typeface="Century Gothic" panose="020B0502020202020204" pitchFamily="34" charset="0"/>
                <a:cs typeface="Segoe UI" panose="020B0502040204020203" pitchFamily="34" charset="0"/>
              </a:rPr>
              <a:t>Collective worship in a classroom has a different feel from worship in the hall.  The more intimate nature of the worship can make everyone feel more readily included. It is also the perfect setting to look at some of life’s big issues in a prayerful and reflective manner. This resource supports small group worship through the theme of RESPECT:</a:t>
            </a:r>
          </a:p>
          <a:p>
            <a:pPr marL="0" indent="0">
              <a:spcBef>
                <a:spcPts val="0"/>
              </a:spcBef>
              <a:spcAft>
                <a:spcPts val="0"/>
              </a:spcAft>
              <a:buNone/>
            </a:pPr>
            <a:r>
              <a:rPr lang="en-GB" sz="1700" b="1" dirty="0">
                <a:solidFill>
                  <a:srgbClr val="002060"/>
                </a:solidFill>
                <a:latin typeface="Century Gothic" panose="020B0502020202020204" pitchFamily="34" charset="0"/>
                <a:cs typeface="Segoe UI" panose="020B0502040204020203" pitchFamily="34" charset="0"/>
              </a:rPr>
              <a:t>Respect</a:t>
            </a:r>
            <a:br>
              <a:rPr lang="en-GB" sz="1700" b="1" dirty="0">
                <a:solidFill>
                  <a:srgbClr val="002060"/>
                </a:solidFill>
                <a:latin typeface="Century Gothic" panose="020B0502020202020204" pitchFamily="34" charset="0"/>
                <a:cs typeface="Segoe UI" panose="020B0502040204020203" pitchFamily="34" charset="0"/>
              </a:rPr>
            </a:br>
            <a:r>
              <a:rPr lang="en-GB" sz="1700" b="1" dirty="0">
                <a:solidFill>
                  <a:srgbClr val="002060"/>
                </a:solidFill>
                <a:latin typeface="Century Gothic" panose="020B0502020202020204" pitchFamily="34" charset="0"/>
                <a:cs typeface="Segoe UI" panose="020B0502040204020203" pitchFamily="34" charset="0"/>
              </a:rPr>
              <a:t>Equality</a:t>
            </a:r>
            <a:br>
              <a:rPr lang="en-GB" sz="1700" b="1" dirty="0">
                <a:solidFill>
                  <a:srgbClr val="002060"/>
                </a:solidFill>
                <a:latin typeface="Century Gothic" panose="020B0502020202020204" pitchFamily="34" charset="0"/>
                <a:cs typeface="Segoe UI" panose="020B0502040204020203" pitchFamily="34" charset="0"/>
              </a:rPr>
            </a:br>
            <a:r>
              <a:rPr lang="en-GB" sz="1700" b="1" dirty="0">
                <a:solidFill>
                  <a:srgbClr val="002060"/>
                </a:solidFill>
                <a:latin typeface="Century Gothic" panose="020B0502020202020204" pitchFamily="34" charset="0"/>
                <a:cs typeface="Segoe UI" panose="020B0502040204020203" pitchFamily="34" charset="0"/>
              </a:rPr>
              <a:t>Serve</a:t>
            </a:r>
            <a:br>
              <a:rPr lang="en-GB" sz="1700" b="1" dirty="0">
                <a:solidFill>
                  <a:srgbClr val="002060"/>
                </a:solidFill>
                <a:latin typeface="Century Gothic" panose="020B0502020202020204" pitchFamily="34" charset="0"/>
                <a:cs typeface="Segoe UI" panose="020B0502040204020203" pitchFamily="34" charset="0"/>
              </a:rPr>
            </a:br>
            <a:r>
              <a:rPr lang="en-GB" sz="1700" b="1" dirty="0">
                <a:solidFill>
                  <a:srgbClr val="002060"/>
                </a:solidFill>
                <a:latin typeface="Century Gothic" panose="020B0502020202020204" pitchFamily="34" charset="0"/>
                <a:cs typeface="Segoe UI" panose="020B0502040204020203" pitchFamily="34" charset="0"/>
              </a:rPr>
              <a:t>Patience</a:t>
            </a:r>
            <a:br>
              <a:rPr lang="en-GB" sz="1700" b="1" dirty="0">
                <a:solidFill>
                  <a:srgbClr val="002060"/>
                </a:solidFill>
                <a:latin typeface="Century Gothic" panose="020B0502020202020204" pitchFamily="34" charset="0"/>
                <a:cs typeface="Segoe UI" panose="020B0502040204020203" pitchFamily="34" charset="0"/>
              </a:rPr>
            </a:br>
            <a:r>
              <a:rPr lang="en-GB" sz="1700" b="1" dirty="0">
                <a:solidFill>
                  <a:srgbClr val="002060"/>
                </a:solidFill>
                <a:latin typeface="Century Gothic" panose="020B0502020202020204" pitchFamily="34" charset="0"/>
                <a:cs typeface="Segoe UI" panose="020B0502040204020203" pitchFamily="34" charset="0"/>
              </a:rPr>
              <a:t>Enjoy and </a:t>
            </a:r>
          </a:p>
          <a:p>
            <a:pPr marL="0" indent="0">
              <a:spcBef>
                <a:spcPts val="0"/>
              </a:spcBef>
              <a:spcAft>
                <a:spcPts val="0"/>
              </a:spcAft>
              <a:buNone/>
            </a:pPr>
            <a:r>
              <a:rPr lang="en-GB" sz="1700" b="1" dirty="0">
                <a:solidFill>
                  <a:srgbClr val="002060"/>
                </a:solidFill>
                <a:latin typeface="Century Gothic" panose="020B0502020202020204" pitchFamily="34" charset="0"/>
                <a:cs typeface="Segoe UI" panose="020B0502040204020203" pitchFamily="34" charset="0"/>
              </a:rPr>
              <a:t>Celebrate</a:t>
            </a:r>
            <a:br>
              <a:rPr lang="en-GB" sz="1700" b="1" dirty="0">
                <a:solidFill>
                  <a:srgbClr val="002060"/>
                </a:solidFill>
                <a:latin typeface="Century Gothic" panose="020B0502020202020204" pitchFamily="34" charset="0"/>
                <a:cs typeface="Segoe UI" panose="020B0502040204020203" pitchFamily="34" charset="0"/>
              </a:rPr>
            </a:br>
            <a:r>
              <a:rPr lang="en-GB" sz="1700" b="1" dirty="0">
                <a:solidFill>
                  <a:srgbClr val="002060"/>
                </a:solidFill>
                <a:latin typeface="Century Gothic" panose="020B0502020202020204" pitchFamily="34" charset="0"/>
                <a:cs typeface="Segoe UI" panose="020B0502040204020203" pitchFamily="34" charset="0"/>
              </a:rPr>
              <a:t>Trust</a:t>
            </a:r>
            <a:br>
              <a:rPr lang="en-GB" sz="1700" dirty="0">
                <a:solidFill>
                  <a:schemeClr val="accent1"/>
                </a:solidFill>
              </a:rPr>
            </a:br>
            <a:endParaRPr lang="en-GB" sz="1700" dirty="0">
              <a:solidFill>
                <a:schemeClr val="accent1"/>
              </a:solidFill>
            </a:endParaRPr>
          </a:p>
        </p:txBody>
      </p:sp>
      <p:pic>
        <p:nvPicPr>
          <p:cNvPr id="2" name="Picture 1">
            <a:extLst>
              <a:ext uri="{FF2B5EF4-FFF2-40B4-BE49-F238E27FC236}">
                <a16:creationId xmlns:a16="http://schemas.microsoft.com/office/drawing/2014/main" id="{9089FFD9-179B-4D1A-B2CD-D9FCA439F27A}"/>
              </a:ext>
            </a:extLst>
          </p:cNvPr>
          <p:cNvPicPr>
            <a:picLocks noChangeAspect="1"/>
          </p:cNvPicPr>
          <p:nvPr/>
        </p:nvPicPr>
        <p:blipFill>
          <a:blip r:embed="rId2"/>
          <a:stretch>
            <a:fillRect/>
          </a:stretch>
        </p:blipFill>
        <p:spPr>
          <a:xfrm>
            <a:off x="642579" y="5212080"/>
            <a:ext cx="2816596" cy="1008924"/>
          </a:xfrm>
          <a:prstGeom prst="rect">
            <a:avLst/>
          </a:prstGeom>
        </p:spPr>
      </p:pic>
    </p:spTree>
    <p:extLst>
      <p:ext uri="{BB962C8B-B14F-4D97-AF65-F5344CB8AC3E}">
        <p14:creationId xmlns:p14="http://schemas.microsoft.com/office/powerpoint/2010/main" val="2622346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r>
              <a:rPr lang="en-GB" sz="3000" b="1" dirty="0">
                <a:solidFill>
                  <a:srgbClr val="FFFFFF"/>
                </a:solidFill>
                <a:latin typeface="Century Gothic" panose="020B0502020202020204" pitchFamily="34" charset="0"/>
              </a:rPr>
              <a:t>Classroom Worship </a:t>
            </a:r>
            <a:br>
              <a:rPr lang="en-GB" sz="3000" b="1" dirty="0">
                <a:solidFill>
                  <a:srgbClr val="FFFFFF"/>
                </a:solidFill>
                <a:latin typeface="Century Gothic" panose="020B0502020202020204" pitchFamily="34" charset="0"/>
              </a:rPr>
            </a:br>
            <a:br>
              <a:rPr lang="en-GB" sz="3000" b="1" dirty="0">
                <a:solidFill>
                  <a:srgbClr val="FFFFFF"/>
                </a:solidFill>
                <a:latin typeface="Century Gothic" panose="020B0502020202020204" pitchFamily="34" charset="0"/>
              </a:rPr>
            </a:br>
            <a:r>
              <a:rPr lang="en-GB" sz="3000" dirty="0">
                <a:solidFill>
                  <a:srgbClr val="FFFFFF"/>
                </a:solidFill>
                <a:latin typeface="Century Gothic" panose="020B0502020202020204" pitchFamily="34" charset="0"/>
              </a:rPr>
              <a:t>Introduction for Teachers</a:t>
            </a:r>
            <a:br>
              <a:rPr lang="en-GB" sz="3000" dirty="0">
                <a:solidFill>
                  <a:srgbClr val="FFFFFF"/>
                </a:solidFill>
              </a:rPr>
            </a:br>
            <a:br>
              <a:rPr lang="en-GB" sz="3000" dirty="0">
                <a:solidFill>
                  <a:srgbClr val="FFFFFF"/>
                </a:solidFill>
              </a:rPr>
            </a:br>
            <a:br>
              <a:rPr lang="en-GB" sz="3000" dirty="0">
                <a:solidFill>
                  <a:srgbClr val="FFFFFF"/>
                </a:solidFill>
              </a:rPr>
            </a:br>
            <a:endParaRPr lang="en-GB" sz="3000" dirty="0">
              <a:solidFill>
                <a:srgbClr val="FFFFFF"/>
              </a:solidFill>
            </a:endParaRPr>
          </a:p>
        </p:txBody>
      </p:sp>
      <p:sp>
        <p:nvSpPr>
          <p:cNvPr id="5" name="Content Placeholder 4">
            <a:extLst>
              <a:ext uri="{FF2B5EF4-FFF2-40B4-BE49-F238E27FC236}">
                <a16:creationId xmlns:a16="http://schemas.microsoft.com/office/drawing/2014/main" id="{E7A6BE65-F111-4901-953B-3CBC056F1FAA}"/>
              </a:ext>
            </a:extLst>
          </p:cNvPr>
          <p:cNvSpPr>
            <a:spLocks noGrp="1"/>
          </p:cNvSpPr>
          <p:nvPr>
            <p:ph idx="1"/>
          </p:nvPr>
        </p:nvSpPr>
        <p:spPr>
          <a:xfrm>
            <a:off x="4871425" y="590623"/>
            <a:ext cx="6538255" cy="5657777"/>
          </a:xfrm>
        </p:spPr>
        <p:txBody>
          <a:bodyPr anchor="ctr">
            <a:normAutofit/>
          </a:bodyPr>
          <a:lstStyle/>
          <a:p>
            <a:pPr marL="0" indent="0">
              <a:lnSpc>
                <a:spcPct val="90000"/>
              </a:lnSpc>
              <a:buNone/>
            </a:pPr>
            <a:r>
              <a:rPr lang="en-GB" sz="1200" dirty="0">
                <a:latin typeface="Century Gothic" panose="020B0502020202020204" pitchFamily="34" charset="0"/>
                <a:cs typeface="Segoe UI" panose="020B0502040204020203" pitchFamily="34" charset="0"/>
              </a:rPr>
              <a:t>Classroom worship can be organised at any time of day which best suits the needs of the group. </a:t>
            </a:r>
          </a:p>
          <a:p>
            <a:pPr marL="0" indent="0">
              <a:lnSpc>
                <a:spcPct val="90000"/>
              </a:lnSpc>
              <a:buNone/>
            </a:pPr>
            <a:r>
              <a:rPr lang="en-GB" sz="1200" dirty="0">
                <a:latin typeface="Century Gothic" panose="020B0502020202020204" pitchFamily="34" charset="0"/>
                <a:cs typeface="Segoe UI" panose="020B0502040204020203" pitchFamily="34" charset="0"/>
              </a:rPr>
              <a:t>Collective worship in a classroom has a different feel from worship in the hall. The advantages of class worship are:</a:t>
            </a:r>
          </a:p>
          <a:p>
            <a:pPr marL="324000" lvl="1" indent="0">
              <a:lnSpc>
                <a:spcPct val="90000"/>
              </a:lnSpc>
              <a:buNone/>
            </a:pPr>
            <a:r>
              <a:rPr lang="en-GB" sz="1200" dirty="0">
                <a:latin typeface="Century Gothic" panose="020B0502020202020204" pitchFamily="34" charset="0"/>
                <a:cs typeface="Segoe UI" panose="020B0502040204020203" pitchFamily="34" charset="0"/>
              </a:rPr>
              <a:t>• The more intimate nature of the worship can make everyone feel more readily included—there is nobody on the far edge or at the remote back</a:t>
            </a:r>
          </a:p>
          <a:p>
            <a:pPr marL="324000" lvl="1" indent="0">
              <a:lnSpc>
                <a:spcPct val="90000"/>
              </a:lnSpc>
              <a:buNone/>
            </a:pPr>
            <a:r>
              <a:rPr lang="en-GB" sz="1200" dirty="0">
                <a:latin typeface="Century Gothic" panose="020B0502020202020204" pitchFamily="34" charset="0"/>
                <a:cs typeface="Segoe UI" panose="020B0502040204020203" pitchFamily="34" charset="0"/>
              </a:rPr>
              <a:t>• The worship can be planned to be more appropriate for the age and understanding of the children present than is possible in a large mixed age gathering</a:t>
            </a:r>
          </a:p>
          <a:p>
            <a:pPr marL="324000" lvl="1" indent="0">
              <a:lnSpc>
                <a:spcPct val="90000"/>
              </a:lnSpc>
              <a:buNone/>
            </a:pPr>
            <a:r>
              <a:rPr lang="en-GB" sz="1200" dirty="0">
                <a:latin typeface="Century Gothic" panose="020B0502020202020204" pitchFamily="34" charset="0"/>
                <a:cs typeface="Segoe UI" panose="020B0502040204020203" pitchFamily="34" charset="0"/>
              </a:rPr>
              <a:t>• Children and adults may feel happier at leading worship in a more familiar setting with their peers rather than in front of the whole school</a:t>
            </a:r>
          </a:p>
          <a:p>
            <a:pPr marL="0" indent="0">
              <a:lnSpc>
                <a:spcPct val="90000"/>
              </a:lnSpc>
              <a:buNone/>
            </a:pPr>
            <a:r>
              <a:rPr lang="en-GB" sz="1200" b="1" dirty="0">
                <a:latin typeface="Century Gothic" panose="020B0502020202020204" pitchFamily="34" charset="0"/>
                <a:cs typeface="Segoe UI" panose="020B0502040204020203" pitchFamily="34" charset="0"/>
              </a:rPr>
              <a:t>Preparing </a:t>
            </a:r>
            <a:r>
              <a:rPr lang="en-GB" sz="1200" dirty="0">
                <a:latin typeface="Century Gothic" panose="020B0502020202020204" pitchFamily="34" charset="0"/>
                <a:cs typeface="Segoe UI" panose="020B0502040204020203" pitchFamily="34" charset="0"/>
              </a:rPr>
              <a:t>for class worship is very important. If the pupils have been busy just before you are due to start encourage them now to pause and sit quietly, stilling themselves ready to begin.</a:t>
            </a:r>
          </a:p>
          <a:p>
            <a:pPr marL="0" indent="0">
              <a:lnSpc>
                <a:spcPct val="90000"/>
              </a:lnSpc>
              <a:buNone/>
            </a:pPr>
            <a:r>
              <a:rPr lang="en-GB" sz="1200" b="1" dirty="0">
                <a:latin typeface="Century Gothic" panose="020B0502020202020204" pitchFamily="34" charset="0"/>
                <a:cs typeface="Segoe UI" panose="020B0502040204020203" pitchFamily="34" charset="0"/>
              </a:rPr>
              <a:t>Create calm, quiet atmosphere </a:t>
            </a:r>
            <a:r>
              <a:rPr lang="en-GB" sz="1200" dirty="0">
                <a:latin typeface="Century Gothic" panose="020B0502020202020204" pitchFamily="34" charset="0"/>
                <a:cs typeface="Segoe UI" panose="020B0502040204020203" pitchFamily="34" charset="0"/>
              </a:rPr>
              <a:t>– this can be done through music or changing the lighting in the room</a:t>
            </a:r>
          </a:p>
          <a:p>
            <a:pPr marL="0" indent="0">
              <a:lnSpc>
                <a:spcPct val="90000"/>
              </a:lnSpc>
              <a:buNone/>
            </a:pPr>
            <a:r>
              <a:rPr lang="en-GB" sz="1200" b="1" dirty="0">
                <a:latin typeface="Century Gothic" panose="020B0502020202020204" pitchFamily="34" charset="0"/>
                <a:cs typeface="Segoe UI" panose="020B0502040204020203" pitchFamily="34" charset="0"/>
              </a:rPr>
              <a:t>A worship focus- </a:t>
            </a:r>
            <a:r>
              <a:rPr lang="en-GB" sz="1200" dirty="0">
                <a:latin typeface="Century Gothic" panose="020B0502020202020204" pitchFamily="34" charset="0"/>
                <a:cs typeface="Segoe UI" panose="020B0502040204020203" pitchFamily="34" charset="0"/>
              </a:rPr>
              <a:t>in all places of worship there is what may be termed a worship focus, in your own hall this may be a cross or a candle. It is helpful to have a worship focus for your class worship. This does not have to be a permanent feature but something that can be brought out just for the worship. Consider what would be an appropriate worship focus for your classroom e.g. a cloth, candle, cross, bible, ornament, prayer bear. You may want to have a number of appropriate worship foci in a basket that the pupils can choose and set out ready for worship.</a:t>
            </a:r>
          </a:p>
          <a:p>
            <a:pPr marL="0" indent="0">
              <a:lnSpc>
                <a:spcPct val="90000"/>
              </a:lnSpc>
              <a:buNone/>
            </a:pPr>
            <a:r>
              <a:rPr lang="en-GB" sz="1200" b="1" dirty="0">
                <a:latin typeface="Century Gothic" panose="020B0502020202020204" pitchFamily="34" charset="0"/>
                <a:cs typeface="Segoe UI" panose="020B0502040204020203" pitchFamily="34" charset="0"/>
              </a:rPr>
              <a:t>Structure </a:t>
            </a:r>
            <a:r>
              <a:rPr lang="en-GB" sz="1200" dirty="0">
                <a:latin typeface="Century Gothic" panose="020B0502020202020204" pitchFamily="34" charset="0"/>
                <a:cs typeface="Segoe UI" panose="020B0502040204020203" pitchFamily="34" charset="0"/>
              </a:rPr>
              <a:t>- you may well find it helpful to have a set structure to your worship. This enables even of youngest children to feel comfortable and confident with what is happening. Here we have used the gather, engage, respond, and send framework</a:t>
            </a:r>
            <a:r>
              <a:rPr lang="en-GB" sz="1200" dirty="0">
                <a:latin typeface="Segoe UI" panose="020B0502040204020203" pitchFamily="34" charset="0"/>
                <a:cs typeface="Segoe UI" panose="020B0502040204020203" pitchFamily="34" charset="0"/>
              </a:rPr>
              <a:t>.</a:t>
            </a:r>
          </a:p>
          <a:p>
            <a:pPr marL="0" indent="0">
              <a:lnSpc>
                <a:spcPct val="90000"/>
              </a:lnSpc>
              <a:buNone/>
            </a:pPr>
            <a:endParaRPr lang="en-GB" sz="1100" dirty="0"/>
          </a:p>
        </p:txBody>
      </p:sp>
      <p:pic>
        <p:nvPicPr>
          <p:cNvPr id="4" name="Picture 3">
            <a:extLst>
              <a:ext uri="{FF2B5EF4-FFF2-40B4-BE49-F238E27FC236}">
                <a16:creationId xmlns:a16="http://schemas.microsoft.com/office/drawing/2014/main" id="{B6ACFD11-F3E3-4649-A305-F4C8910F62F6}"/>
              </a:ext>
            </a:extLst>
          </p:cNvPr>
          <p:cNvPicPr>
            <a:picLocks noChangeAspect="1"/>
          </p:cNvPicPr>
          <p:nvPr/>
        </p:nvPicPr>
        <p:blipFill>
          <a:blip r:embed="rId2"/>
          <a:stretch>
            <a:fillRect/>
          </a:stretch>
        </p:blipFill>
        <p:spPr>
          <a:xfrm>
            <a:off x="2285910" y="4373629"/>
            <a:ext cx="2072820" cy="1682642"/>
          </a:xfrm>
          <a:prstGeom prst="rect">
            <a:avLst/>
          </a:prstGeom>
        </p:spPr>
      </p:pic>
    </p:spTree>
    <p:extLst>
      <p:ext uri="{BB962C8B-B14F-4D97-AF65-F5344CB8AC3E}">
        <p14:creationId xmlns:p14="http://schemas.microsoft.com/office/powerpoint/2010/main" val="412332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r>
              <a:rPr lang="en-GB" sz="3000" b="1" dirty="0">
                <a:solidFill>
                  <a:srgbClr val="FFFFFF"/>
                </a:solidFill>
                <a:latin typeface="Century Gothic" panose="020B0502020202020204" pitchFamily="34" charset="0"/>
              </a:rPr>
              <a:t>Classroom Worship </a:t>
            </a:r>
            <a:br>
              <a:rPr lang="en-GB" sz="3000" b="1" dirty="0">
                <a:solidFill>
                  <a:srgbClr val="FFFFFF"/>
                </a:solidFill>
                <a:latin typeface="Century Gothic" panose="020B0502020202020204" pitchFamily="34" charset="0"/>
              </a:rPr>
            </a:br>
            <a:br>
              <a:rPr lang="en-GB" sz="3000" b="1" dirty="0">
                <a:solidFill>
                  <a:srgbClr val="FFFFFF"/>
                </a:solidFill>
                <a:latin typeface="Century Gothic" panose="020B0502020202020204" pitchFamily="34" charset="0"/>
              </a:rPr>
            </a:br>
            <a:r>
              <a:rPr lang="en-GB" sz="2400" b="1" dirty="0">
                <a:solidFill>
                  <a:srgbClr val="FFFFFF"/>
                </a:solidFill>
                <a:latin typeface="Century Gothic" panose="020B0502020202020204" pitchFamily="34" charset="0"/>
              </a:rPr>
              <a:t>Possible music</a:t>
            </a:r>
            <a:br>
              <a:rPr lang="en-GB" sz="3000" dirty="0">
                <a:solidFill>
                  <a:srgbClr val="FFFFFF"/>
                </a:solidFill>
              </a:rPr>
            </a:br>
            <a:br>
              <a:rPr lang="en-GB" sz="3000" dirty="0">
                <a:solidFill>
                  <a:srgbClr val="FFFFFF"/>
                </a:solidFill>
              </a:rPr>
            </a:br>
            <a:endParaRPr lang="en-GB" sz="3000" dirty="0">
              <a:solidFill>
                <a:srgbClr val="FFFFFF"/>
              </a:solidFill>
            </a:endParaRPr>
          </a:p>
        </p:txBody>
      </p:sp>
      <p:sp>
        <p:nvSpPr>
          <p:cNvPr id="5" name="Content Placeholder 4">
            <a:extLst>
              <a:ext uri="{FF2B5EF4-FFF2-40B4-BE49-F238E27FC236}">
                <a16:creationId xmlns:a16="http://schemas.microsoft.com/office/drawing/2014/main" id="{E7A6BE65-F111-4901-953B-3CBC056F1FAA}"/>
              </a:ext>
            </a:extLst>
          </p:cNvPr>
          <p:cNvSpPr>
            <a:spLocks noGrp="1"/>
          </p:cNvSpPr>
          <p:nvPr>
            <p:ph idx="1"/>
          </p:nvPr>
        </p:nvSpPr>
        <p:spPr>
          <a:xfrm>
            <a:off x="4871425" y="590623"/>
            <a:ext cx="6538255" cy="5657777"/>
          </a:xfrm>
        </p:spPr>
        <p:txBody>
          <a:bodyPr anchor="ctr">
            <a:normAutofit/>
          </a:bodyPr>
          <a:lstStyle/>
          <a:p>
            <a:pPr marL="0" indent="0">
              <a:lnSpc>
                <a:spcPct val="90000"/>
              </a:lnSpc>
              <a:buNone/>
            </a:pPr>
            <a:r>
              <a:rPr lang="en-GB" sz="2000" b="1" dirty="0">
                <a:solidFill>
                  <a:schemeClr val="tx1"/>
                </a:solidFill>
                <a:latin typeface="Century Gothic" panose="020B0502020202020204" pitchFamily="34" charset="0"/>
                <a:hlinkClick r:id="rId2">
                  <a:extLst>
                    <a:ext uri="{A12FA001-AC4F-418D-AE19-62706E023703}">
                      <ahyp:hlinkClr xmlns:ahyp="http://schemas.microsoft.com/office/drawing/2018/hyperlinkcolor" val="tx"/>
                    </a:ext>
                  </a:extLst>
                </a:hlinkClick>
              </a:rPr>
              <a:t>Rend Co. Kids - Feels Good </a:t>
            </a:r>
          </a:p>
          <a:p>
            <a:pPr marL="0" indent="0">
              <a:lnSpc>
                <a:spcPct val="90000"/>
              </a:lnSpc>
              <a:buNone/>
            </a:pPr>
            <a:r>
              <a:rPr lang="en-GB" sz="2000" dirty="0">
                <a:solidFill>
                  <a:schemeClr val="tx1"/>
                </a:solidFill>
                <a:latin typeface="Century Gothic" panose="020B0502020202020204" pitchFamily="34" charset="0"/>
                <a:hlinkClick r:id="rId2">
                  <a:extLst>
                    <a:ext uri="{A12FA001-AC4F-418D-AE19-62706E023703}">
                      <ahyp:hlinkClr xmlns:ahyp="http://schemas.microsoft.com/office/drawing/2018/hyperlinkcolor" val="tx"/>
                    </a:ext>
                  </a:extLst>
                </a:hlinkClick>
              </a:rPr>
              <a:t>https://www.youtube.com/watch?v=LJxVHzARMmE&amp;list=PLGXQK3aC61FSm_22oqfft0m2Oje499lC4&amp;index=1  </a:t>
            </a:r>
          </a:p>
          <a:p>
            <a:pPr marL="0" indent="0">
              <a:lnSpc>
                <a:spcPct val="90000"/>
              </a:lnSpc>
              <a:buNone/>
            </a:pPr>
            <a:endParaRPr lang="en-GB" sz="2000" dirty="0">
              <a:solidFill>
                <a:schemeClr val="tx1"/>
              </a:solidFill>
              <a:latin typeface="Century Gothic" panose="020B0502020202020204" pitchFamily="34" charset="0"/>
              <a:hlinkClick r:id="rId2">
                <a:extLst>
                  <a:ext uri="{A12FA001-AC4F-418D-AE19-62706E023703}">
                    <ahyp:hlinkClr xmlns:ahyp="http://schemas.microsoft.com/office/drawing/2018/hyperlinkcolor" val="tx"/>
                  </a:ext>
                </a:extLst>
              </a:hlinkClick>
            </a:endParaRPr>
          </a:p>
          <a:p>
            <a:pPr marL="0" indent="0">
              <a:lnSpc>
                <a:spcPct val="90000"/>
              </a:lnSpc>
              <a:buNone/>
            </a:pPr>
            <a:r>
              <a:rPr lang="en-GB" sz="2000" b="1" dirty="0">
                <a:solidFill>
                  <a:schemeClr val="tx1"/>
                </a:solidFill>
                <a:latin typeface="Century Gothic" panose="020B0502020202020204" pitchFamily="34" charset="0"/>
                <a:hlinkClick r:id="rId2">
                  <a:extLst>
                    <a:ext uri="{A12FA001-AC4F-418D-AE19-62706E023703}">
                      <ahyp:hlinkClr xmlns:ahyp="http://schemas.microsoft.com/office/drawing/2018/hyperlinkcolor" val="tx"/>
                    </a:ext>
                  </a:extLst>
                </a:hlinkClick>
              </a:rPr>
              <a:t>Rend Co. Kids - FUN  </a:t>
            </a:r>
            <a:r>
              <a:rPr lang="en-GB" sz="2000" dirty="0">
                <a:solidFill>
                  <a:schemeClr val="tx1"/>
                </a:solidFill>
                <a:latin typeface="Century Gothic" panose="020B0502020202020204" pitchFamily="34" charset="0"/>
                <a:hlinkClick r:id="rId2">
                  <a:extLst>
                    <a:ext uri="{A12FA001-AC4F-418D-AE19-62706E023703}">
                      <ahyp:hlinkClr xmlns:ahyp="http://schemas.microsoft.com/office/drawing/2018/hyperlinkcolor" val="tx"/>
                    </a:ext>
                  </a:extLst>
                </a:hlinkClick>
              </a:rPr>
              <a:t>https://www.youtube.com/watch?v=O9FbdS4ddjY&amp;list=PLGXQK3aC61FSm_22oqfft0m2Oje499lC4&amp;index=4</a:t>
            </a:r>
            <a:r>
              <a:rPr lang="en-GB" sz="2000" dirty="0">
                <a:solidFill>
                  <a:schemeClr val="tx1"/>
                </a:solidFill>
                <a:latin typeface="Century Gothic" panose="020B0502020202020204" pitchFamily="34" charset="0"/>
              </a:rPr>
              <a:t> </a:t>
            </a:r>
          </a:p>
          <a:p>
            <a:pPr marL="0" indent="0">
              <a:lnSpc>
                <a:spcPct val="90000"/>
              </a:lnSpc>
              <a:buNone/>
            </a:pPr>
            <a:endParaRPr lang="en-GB" sz="2000" dirty="0">
              <a:solidFill>
                <a:schemeClr val="tx1"/>
              </a:solidFill>
              <a:latin typeface="Century Gothic" panose="020B0502020202020204" pitchFamily="34" charset="0"/>
            </a:endParaRPr>
          </a:p>
          <a:p>
            <a:pPr marL="0" indent="0">
              <a:lnSpc>
                <a:spcPct val="90000"/>
              </a:lnSpc>
              <a:buNone/>
            </a:pPr>
            <a:r>
              <a:rPr lang="en-GB" sz="2000" b="1" dirty="0">
                <a:solidFill>
                  <a:schemeClr val="tx1"/>
                </a:solidFill>
                <a:latin typeface="Century Gothic" panose="020B0502020202020204" pitchFamily="34" charset="0"/>
              </a:rPr>
              <a:t>If I was a Butterfly</a:t>
            </a:r>
          </a:p>
          <a:p>
            <a:pPr marL="0" indent="0">
              <a:lnSpc>
                <a:spcPct val="90000"/>
              </a:lnSpc>
              <a:buNone/>
            </a:pPr>
            <a:r>
              <a:rPr lang="en-GB" sz="2000" dirty="0">
                <a:solidFill>
                  <a:schemeClr val="tx1"/>
                </a:solidFill>
                <a:latin typeface="Century Gothic" panose="020B0502020202020204" pitchFamily="34" charset="0"/>
                <a:hlinkClick r:id="rId3">
                  <a:extLst>
                    <a:ext uri="{A12FA001-AC4F-418D-AE19-62706E023703}">
                      <ahyp:hlinkClr xmlns:ahyp="http://schemas.microsoft.com/office/drawing/2018/hyperlinkcolor" val="tx"/>
                    </a:ext>
                  </a:extLst>
                </a:hlinkClick>
              </a:rPr>
              <a:t>https://www.worshipworkshop.org.uk/projector?id=1504&amp;tracktype=full</a:t>
            </a:r>
            <a:r>
              <a:rPr lang="en-GB" sz="2000" dirty="0">
                <a:solidFill>
                  <a:schemeClr val="tx1"/>
                </a:solidFill>
                <a:latin typeface="Century Gothic" panose="020B0502020202020204" pitchFamily="34" charset="0"/>
              </a:rPr>
              <a:t> </a:t>
            </a:r>
          </a:p>
          <a:p>
            <a:pPr marL="0" indent="0">
              <a:lnSpc>
                <a:spcPct val="90000"/>
              </a:lnSpc>
              <a:buNone/>
            </a:pPr>
            <a:endParaRPr lang="en-GB" sz="2000" dirty="0">
              <a:solidFill>
                <a:schemeClr val="tx1"/>
              </a:solidFill>
              <a:latin typeface="Century Gothic" panose="020B0502020202020204" pitchFamily="34" charset="0"/>
            </a:endParaRPr>
          </a:p>
        </p:txBody>
      </p:sp>
      <p:pic>
        <p:nvPicPr>
          <p:cNvPr id="2" name="Picture 1">
            <a:extLst>
              <a:ext uri="{FF2B5EF4-FFF2-40B4-BE49-F238E27FC236}">
                <a16:creationId xmlns:a16="http://schemas.microsoft.com/office/drawing/2014/main" id="{8DB7C56C-9A0B-42A5-B1CF-B44B1A03BC54}"/>
              </a:ext>
            </a:extLst>
          </p:cNvPr>
          <p:cNvPicPr>
            <a:picLocks noChangeAspect="1"/>
          </p:cNvPicPr>
          <p:nvPr/>
        </p:nvPicPr>
        <p:blipFill>
          <a:blip r:embed="rId4"/>
          <a:stretch>
            <a:fillRect/>
          </a:stretch>
        </p:blipFill>
        <p:spPr>
          <a:xfrm>
            <a:off x="782320" y="3835427"/>
            <a:ext cx="3444539" cy="2292295"/>
          </a:xfrm>
          <a:prstGeom prst="rect">
            <a:avLst/>
          </a:prstGeom>
        </p:spPr>
      </p:pic>
    </p:spTree>
    <p:extLst>
      <p:ext uri="{BB962C8B-B14F-4D97-AF65-F5344CB8AC3E}">
        <p14:creationId xmlns:p14="http://schemas.microsoft.com/office/powerpoint/2010/main" val="36856988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43077" y="971524"/>
            <a:ext cx="3269749" cy="4624327"/>
          </a:xfrm>
        </p:spPr>
        <p:txBody>
          <a:bodyPr anchor="ctr">
            <a:normAutofit fontScale="90000"/>
          </a:bodyPr>
          <a:lstStyle/>
          <a:p>
            <a:pPr>
              <a:lnSpc>
                <a:spcPct val="90000"/>
              </a:lnSpc>
            </a:pP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r>
              <a:rPr lang="en-GB" sz="2700" b="1" dirty="0">
                <a:solidFill>
                  <a:srgbClr val="FFFFFF"/>
                </a:solidFill>
                <a:latin typeface="Century Gothic" panose="020B0502020202020204" pitchFamily="34" charset="0"/>
              </a:rPr>
              <a:t>Gathering </a:t>
            </a:r>
            <a:br>
              <a:rPr lang="en-GB" sz="2700" b="1" dirty="0">
                <a:solidFill>
                  <a:srgbClr val="FFFFFF"/>
                </a:solidFill>
                <a:latin typeface="Century Gothic" panose="020B0502020202020204" pitchFamily="34" charset="0"/>
              </a:rPr>
            </a:br>
            <a:br>
              <a:rPr lang="en-GB" sz="2700" b="1" dirty="0">
                <a:solidFill>
                  <a:srgbClr val="FFFFFF"/>
                </a:solidFill>
                <a:latin typeface="Century Gothic" panose="020B0502020202020204" pitchFamily="34" charset="0"/>
              </a:rPr>
            </a:br>
            <a:r>
              <a:rPr lang="en-GB" sz="2700" b="1" dirty="0">
                <a:solidFill>
                  <a:srgbClr val="FFFFFF"/>
                </a:solidFill>
                <a:latin typeface="Century Gothic" panose="020B0502020202020204" pitchFamily="34" charset="0"/>
              </a:rPr>
              <a:t>these can be used at the beginning of each session </a:t>
            </a: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dirty="0">
                <a:solidFill>
                  <a:srgbClr val="FFFFFF"/>
                </a:solidFill>
              </a:rPr>
            </a:br>
            <a:br>
              <a:rPr lang="en-GB" sz="2200" dirty="0">
                <a:solidFill>
                  <a:srgbClr val="FFFFFF"/>
                </a:solidFill>
              </a:rPr>
            </a:br>
            <a:br>
              <a:rPr lang="en-GB" sz="2200" dirty="0">
                <a:solidFill>
                  <a:srgbClr val="FFFFFF"/>
                </a:solidFill>
              </a:rPr>
            </a:br>
            <a:endParaRPr lang="en-GB" sz="22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5155905" y="571403"/>
            <a:ext cx="6436655" cy="5888772"/>
          </a:xfrm>
        </p:spPr>
        <p:txBody>
          <a:bodyPr anchor="ctr">
            <a:normAutofit fontScale="70000" lnSpcReduction="20000"/>
          </a:bodyPr>
          <a:lstStyle/>
          <a:p>
            <a:pPr marL="0" indent="0">
              <a:lnSpc>
                <a:spcPct val="120000"/>
              </a:lnSpc>
              <a:spcBef>
                <a:spcPts val="0"/>
              </a:spcBef>
              <a:spcAft>
                <a:spcPts val="0"/>
              </a:spcAft>
              <a:buNone/>
            </a:pPr>
            <a:r>
              <a:rPr lang="en-GB" sz="2900" dirty="0">
                <a:latin typeface="Century Gothic" panose="020B0502020202020204" pitchFamily="34" charset="0"/>
                <a:cs typeface="Segoe UI" panose="020B0502040204020203" pitchFamily="34" charset="0"/>
              </a:rPr>
              <a:t>Once everyone is set up ready for worship you may want to start by lighting a candle, followed by one of these:</a:t>
            </a:r>
          </a:p>
          <a:p>
            <a:pPr marL="0" indent="0">
              <a:lnSpc>
                <a:spcPct val="120000"/>
              </a:lnSpc>
              <a:spcBef>
                <a:spcPts val="0"/>
              </a:spcBef>
              <a:spcAft>
                <a:spcPts val="0"/>
              </a:spcAft>
              <a:buNone/>
            </a:pPr>
            <a:endParaRPr lang="en-GB" sz="2900" dirty="0">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latin typeface="Century Gothic" panose="020B0502020202020204" pitchFamily="34" charset="0"/>
                <a:cs typeface="Segoe UI" panose="020B0502040204020203" pitchFamily="34" charset="0"/>
              </a:rPr>
              <a:t>Leader: Peace be with you.</a:t>
            </a:r>
          </a:p>
          <a:p>
            <a:pPr marL="0" indent="0">
              <a:lnSpc>
                <a:spcPct val="120000"/>
              </a:lnSpc>
              <a:spcBef>
                <a:spcPts val="0"/>
              </a:spcBef>
              <a:spcAft>
                <a:spcPts val="0"/>
              </a:spcAft>
              <a:buNone/>
            </a:pPr>
            <a:r>
              <a:rPr lang="en-GB" sz="2900" dirty="0">
                <a:latin typeface="Century Gothic" panose="020B0502020202020204" pitchFamily="34" charset="0"/>
                <a:cs typeface="Segoe UI" panose="020B0502040204020203" pitchFamily="34" charset="0"/>
              </a:rPr>
              <a:t>     Pupils:  And also with you.</a:t>
            </a:r>
          </a:p>
          <a:p>
            <a:pPr>
              <a:lnSpc>
                <a:spcPct val="120000"/>
              </a:lnSpc>
              <a:spcBef>
                <a:spcPts val="0"/>
              </a:spcBef>
              <a:spcAft>
                <a:spcPts val="0"/>
              </a:spcAft>
            </a:pPr>
            <a:endParaRPr lang="en-GB" sz="2900" dirty="0">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latin typeface="Century Gothic" panose="020B0502020202020204" pitchFamily="34" charset="0"/>
                <a:cs typeface="Segoe UI" panose="020B0502040204020203" pitchFamily="34" charset="0"/>
              </a:rPr>
              <a:t>Leader: Welcome everyone</a:t>
            </a:r>
          </a:p>
          <a:p>
            <a:pPr marL="0" indent="0">
              <a:lnSpc>
                <a:spcPct val="120000"/>
              </a:lnSpc>
              <a:spcBef>
                <a:spcPts val="0"/>
              </a:spcBef>
              <a:spcAft>
                <a:spcPts val="0"/>
              </a:spcAft>
              <a:buNone/>
            </a:pPr>
            <a:r>
              <a:rPr lang="en-GB" sz="2900" dirty="0">
                <a:latin typeface="Century Gothic" panose="020B0502020202020204" pitchFamily="34" charset="0"/>
                <a:cs typeface="Segoe UI" panose="020B0502040204020203" pitchFamily="34" charset="0"/>
              </a:rPr>
              <a:t>     Pupils: It is good to be here together</a:t>
            </a:r>
          </a:p>
          <a:p>
            <a:pPr marL="0" indent="0">
              <a:lnSpc>
                <a:spcPct val="120000"/>
              </a:lnSpc>
              <a:spcBef>
                <a:spcPts val="0"/>
              </a:spcBef>
              <a:spcAft>
                <a:spcPts val="0"/>
              </a:spcAft>
              <a:buNone/>
            </a:pPr>
            <a:endParaRPr lang="en-GB" sz="2900" dirty="0">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latin typeface="Century Gothic" panose="020B0502020202020204" pitchFamily="34" charset="0"/>
                <a:cs typeface="Segoe UI" panose="020B0502040204020203" pitchFamily="34" charset="0"/>
              </a:rPr>
              <a:t>Play a ‘Welcome’ song as children settle.  </a:t>
            </a:r>
          </a:p>
          <a:p>
            <a:pPr marL="0" indent="0">
              <a:lnSpc>
                <a:spcPct val="120000"/>
              </a:lnSpc>
              <a:spcBef>
                <a:spcPts val="0"/>
              </a:spcBef>
              <a:spcAft>
                <a:spcPts val="0"/>
              </a:spcAft>
              <a:buNone/>
            </a:pPr>
            <a:endParaRPr lang="en-GB" sz="2900" dirty="0">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latin typeface="Century Gothic" panose="020B0502020202020204" pitchFamily="34" charset="0"/>
                <a:cs typeface="Segoe UI" panose="020B0502040204020203" pitchFamily="34" charset="0"/>
              </a:rPr>
              <a:t>We meet in the name of God:</a:t>
            </a:r>
          </a:p>
          <a:p>
            <a:pPr marL="324000" lvl="1" indent="0">
              <a:lnSpc>
                <a:spcPct val="120000"/>
              </a:lnSpc>
              <a:spcBef>
                <a:spcPts val="0"/>
              </a:spcBef>
              <a:spcAft>
                <a:spcPts val="0"/>
              </a:spcAft>
              <a:buNone/>
            </a:pPr>
            <a:r>
              <a:rPr lang="en-GB" sz="2900" dirty="0">
                <a:latin typeface="Century Gothic" panose="020B0502020202020204" pitchFamily="34" charset="0"/>
                <a:cs typeface="Segoe UI" panose="020B0502040204020203" pitchFamily="34" charset="0"/>
              </a:rPr>
              <a:t>God the Father,</a:t>
            </a:r>
          </a:p>
          <a:p>
            <a:pPr marL="324000" lvl="1" indent="0">
              <a:lnSpc>
                <a:spcPct val="120000"/>
              </a:lnSpc>
              <a:spcBef>
                <a:spcPts val="0"/>
              </a:spcBef>
              <a:spcAft>
                <a:spcPts val="0"/>
              </a:spcAft>
              <a:buNone/>
            </a:pPr>
            <a:r>
              <a:rPr lang="en-GB" sz="2900" dirty="0">
                <a:latin typeface="Century Gothic" panose="020B0502020202020204" pitchFamily="34" charset="0"/>
                <a:cs typeface="Segoe UI" panose="020B0502040204020203" pitchFamily="34" charset="0"/>
              </a:rPr>
              <a:t>God the Son,</a:t>
            </a:r>
          </a:p>
          <a:p>
            <a:pPr marL="324000" lvl="1" indent="0">
              <a:lnSpc>
                <a:spcPct val="120000"/>
              </a:lnSpc>
              <a:spcBef>
                <a:spcPts val="0"/>
              </a:spcBef>
              <a:spcAft>
                <a:spcPts val="0"/>
              </a:spcAft>
              <a:buNone/>
            </a:pPr>
            <a:r>
              <a:rPr lang="en-GB" sz="2900" dirty="0">
                <a:latin typeface="Century Gothic" panose="020B0502020202020204" pitchFamily="34" charset="0"/>
                <a:cs typeface="Segoe UI" panose="020B0502040204020203" pitchFamily="34" charset="0"/>
              </a:rPr>
              <a:t>God the Spirit:</a:t>
            </a:r>
          </a:p>
          <a:p>
            <a:pPr marL="324000" lvl="1" indent="0">
              <a:lnSpc>
                <a:spcPct val="120000"/>
              </a:lnSpc>
              <a:spcBef>
                <a:spcPts val="0"/>
              </a:spcBef>
              <a:spcAft>
                <a:spcPts val="0"/>
              </a:spcAft>
              <a:buNone/>
            </a:pPr>
            <a:r>
              <a:rPr lang="en-GB" sz="2900" dirty="0">
                <a:latin typeface="Century Gothic" panose="020B0502020202020204" pitchFamily="34" charset="0"/>
                <a:cs typeface="Segoe UI" panose="020B0502040204020203" pitchFamily="34" charset="0"/>
              </a:rPr>
              <a:t>God is one.</a:t>
            </a:r>
          </a:p>
          <a:p>
            <a:pPr marL="0" indent="0">
              <a:lnSpc>
                <a:spcPct val="120000"/>
              </a:lnSpc>
              <a:spcBef>
                <a:spcPts val="0"/>
              </a:spcBef>
              <a:spcAft>
                <a:spcPts val="0"/>
              </a:spcAft>
              <a:buNone/>
            </a:pPr>
            <a:endParaRPr lang="en-GB" sz="2900" dirty="0">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latin typeface="Century Gothic" panose="020B0502020202020204" pitchFamily="34" charset="0"/>
                <a:cs typeface="Segoe UI" panose="020B0502040204020203" pitchFamily="34" charset="0"/>
              </a:rPr>
              <a:t>Sign: ‘Welcome everybody here’ in BSL</a:t>
            </a:r>
          </a:p>
          <a:p>
            <a:pPr marL="0" indent="0">
              <a:lnSpc>
                <a:spcPct val="120000"/>
              </a:lnSpc>
              <a:spcBef>
                <a:spcPts val="0"/>
              </a:spcBef>
              <a:spcAft>
                <a:spcPts val="0"/>
              </a:spcAft>
              <a:buNone/>
            </a:pPr>
            <a:endParaRPr lang="en-GB" sz="2900" dirty="0"/>
          </a:p>
          <a:p>
            <a:pPr marL="0" indent="0">
              <a:lnSpc>
                <a:spcPct val="90000"/>
              </a:lnSpc>
              <a:buNone/>
            </a:pPr>
            <a:endParaRPr lang="en-GB" sz="1100" dirty="0"/>
          </a:p>
        </p:txBody>
      </p:sp>
      <p:pic>
        <p:nvPicPr>
          <p:cNvPr id="4" name="Picture 3">
            <a:extLst>
              <a:ext uri="{FF2B5EF4-FFF2-40B4-BE49-F238E27FC236}">
                <a16:creationId xmlns:a16="http://schemas.microsoft.com/office/drawing/2014/main" id="{CC0D0413-29BD-4473-8832-3D2A945F1B1E}"/>
              </a:ext>
            </a:extLst>
          </p:cNvPr>
          <p:cNvPicPr>
            <a:picLocks noChangeAspect="1"/>
          </p:cNvPicPr>
          <p:nvPr/>
        </p:nvPicPr>
        <p:blipFill>
          <a:blip r:embed="rId2"/>
          <a:stretch>
            <a:fillRect/>
          </a:stretch>
        </p:blipFill>
        <p:spPr>
          <a:xfrm>
            <a:off x="3041513" y="4466075"/>
            <a:ext cx="1432684" cy="1755800"/>
          </a:xfrm>
          <a:prstGeom prst="rect">
            <a:avLst/>
          </a:prstGeom>
        </p:spPr>
      </p:pic>
    </p:spTree>
    <p:extLst>
      <p:ext uri="{BB962C8B-B14F-4D97-AF65-F5344CB8AC3E}">
        <p14:creationId xmlns:p14="http://schemas.microsoft.com/office/powerpoint/2010/main" val="1802504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43077" y="971524"/>
            <a:ext cx="3269749" cy="4624327"/>
          </a:xfrm>
        </p:spPr>
        <p:txBody>
          <a:bodyPr anchor="ctr">
            <a:normAutofit fontScale="90000"/>
          </a:bodyPr>
          <a:lstStyle/>
          <a:p>
            <a:pPr>
              <a:lnSpc>
                <a:spcPct val="90000"/>
              </a:lnSpc>
            </a:pP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r>
              <a:rPr lang="en-GB" sz="2700" b="1" dirty="0">
                <a:solidFill>
                  <a:srgbClr val="FFFFFF"/>
                </a:solidFill>
                <a:latin typeface="Century Gothic" panose="020B0502020202020204" pitchFamily="34" charset="0"/>
              </a:rPr>
              <a:t>Gathering </a:t>
            </a:r>
            <a:br>
              <a:rPr lang="en-GB" sz="2700" b="1" dirty="0">
                <a:solidFill>
                  <a:srgbClr val="FFFFFF"/>
                </a:solidFill>
                <a:latin typeface="Century Gothic" panose="020B0502020202020204" pitchFamily="34" charset="0"/>
              </a:rPr>
            </a:br>
            <a:br>
              <a:rPr lang="en-GB" sz="2700" b="1" dirty="0">
                <a:solidFill>
                  <a:srgbClr val="FFFFFF"/>
                </a:solidFill>
                <a:latin typeface="Century Gothic" panose="020B0502020202020204" pitchFamily="34" charset="0"/>
              </a:rPr>
            </a:br>
            <a:r>
              <a:rPr lang="en-GB" sz="2700" b="1" dirty="0">
                <a:solidFill>
                  <a:srgbClr val="FFFFFF"/>
                </a:solidFill>
                <a:latin typeface="Century Gothic" panose="020B0502020202020204" pitchFamily="34" charset="0"/>
              </a:rPr>
              <a:t>these can be used at the beginning of each session </a:t>
            </a: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dirty="0">
                <a:solidFill>
                  <a:srgbClr val="FFFFFF"/>
                </a:solidFill>
              </a:rPr>
            </a:br>
            <a:br>
              <a:rPr lang="en-GB" sz="2200" dirty="0">
                <a:solidFill>
                  <a:srgbClr val="FFFFFF"/>
                </a:solidFill>
              </a:rPr>
            </a:br>
            <a:br>
              <a:rPr lang="en-GB" sz="2200" dirty="0">
                <a:solidFill>
                  <a:srgbClr val="FFFFFF"/>
                </a:solidFill>
              </a:rPr>
            </a:br>
            <a:endParaRPr lang="en-GB" sz="22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5155905" y="485678"/>
            <a:ext cx="6436655" cy="5888772"/>
          </a:xfrm>
        </p:spPr>
        <p:txBody>
          <a:bodyPr anchor="ctr">
            <a:normAutofit/>
          </a:bodyPr>
          <a:lstStyle/>
          <a:p>
            <a:pPr>
              <a:lnSpc>
                <a:spcPct val="120000"/>
              </a:lnSpc>
              <a:spcBef>
                <a:spcPts val="0"/>
              </a:spcBef>
              <a:spcAft>
                <a:spcPts val="0"/>
              </a:spcAft>
            </a:pPr>
            <a:r>
              <a:rPr lang="en-GB" dirty="0">
                <a:latin typeface="Century Gothic" panose="020B0502020202020204" pitchFamily="34" charset="0"/>
                <a:cs typeface="Segoe UI" panose="020B0502040204020203" pitchFamily="34" charset="0"/>
              </a:rPr>
              <a:t>Christ the light of the world is here</a:t>
            </a:r>
          </a:p>
          <a:p>
            <a:pPr marL="0" indent="0">
              <a:lnSpc>
                <a:spcPct val="120000"/>
              </a:lnSpc>
              <a:spcBef>
                <a:spcPts val="0"/>
              </a:spcBef>
              <a:spcAft>
                <a:spcPts val="0"/>
              </a:spcAft>
              <a:buNone/>
            </a:pPr>
            <a:r>
              <a:rPr lang="en-GB" dirty="0">
                <a:latin typeface="Century Gothic" panose="020B0502020202020204" pitchFamily="34" charset="0"/>
                <a:cs typeface="Segoe UI" panose="020B0502040204020203" pitchFamily="34" charset="0"/>
              </a:rPr>
              <a:t>     God help us to speak positive words</a:t>
            </a:r>
          </a:p>
          <a:p>
            <a:pPr marL="0" indent="0">
              <a:lnSpc>
                <a:spcPct val="120000"/>
              </a:lnSpc>
              <a:spcBef>
                <a:spcPts val="0"/>
              </a:spcBef>
              <a:spcAft>
                <a:spcPts val="0"/>
              </a:spcAft>
              <a:buNone/>
            </a:pPr>
            <a:r>
              <a:rPr lang="en-GB" dirty="0">
                <a:latin typeface="Century Gothic" panose="020B0502020202020204" pitchFamily="34" charset="0"/>
                <a:cs typeface="Segoe UI" panose="020B0502040204020203" pitchFamily="34" charset="0"/>
              </a:rPr>
              <a:t>     To share peace with everyone </a:t>
            </a:r>
          </a:p>
          <a:p>
            <a:pPr marL="0" indent="0">
              <a:lnSpc>
                <a:spcPct val="120000"/>
              </a:lnSpc>
              <a:spcBef>
                <a:spcPts val="0"/>
              </a:spcBef>
              <a:spcAft>
                <a:spcPts val="0"/>
              </a:spcAft>
              <a:buNone/>
            </a:pPr>
            <a:r>
              <a:rPr lang="en-GB" dirty="0">
                <a:latin typeface="Century Gothic" panose="020B0502020202020204" pitchFamily="34" charset="0"/>
                <a:cs typeface="Segoe UI" panose="020B0502040204020203" pitchFamily="34" charset="0"/>
              </a:rPr>
              <a:t>     To remember that you are with us</a:t>
            </a:r>
          </a:p>
          <a:p>
            <a:pPr marL="0" indent="0">
              <a:lnSpc>
                <a:spcPct val="120000"/>
              </a:lnSpc>
              <a:spcBef>
                <a:spcPts val="0"/>
              </a:spcBef>
              <a:spcAft>
                <a:spcPts val="0"/>
              </a:spcAft>
              <a:buNone/>
            </a:pPr>
            <a:r>
              <a:rPr lang="en-GB" dirty="0">
                <a:latin typeface="Century Gothic" panose="020B0502020202020204" pitchFamily="34" charset="0"/>
                <a:cs typeface="Segoe UI" panose="020B0502040204020203" pitchFamily="34" charset="0"/>
              </a:rPr>
              <a:t>     </a:t>
            </a:r>
            <a:r>
              <a:rPr lang="en-GB" b="1" dirty="0">
                <a:latin typeface="Century Gothic" panose="020B0502020202020204" pitchFamily="34" charset="0"/>
                <a:cs typeface="Segoe UI" panose="020B0502040204020203" pitchFamily="34" charset="0"/>
              </a:rPr>
              <a:t>Let us celebrate what God has made</a:t>
            </a:r>
          </a:p>
          <a:p>
            <a:pPr marL="0" indent="0">
              <a:lnSpc>
                <a:spcPct val="120000"/>
              </a:lnSpc>
              <a:spcBef>
                <a:spcPts val="0"/>
              </a:spcBef>
              <a:spcAft>
                <a:spcPts val="0"/>
              </a:spcAft>
              <a:buNone/>
            </a:pPr>
            <a:endParaRPr lang="en-GB" dirty="0">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dirty="0">
                <a:latin typeface="Century Gothic" panose="020B0502020202020204" pitchFamily="34" charset="0"/>
                <a:cs typeface="Segoe UI" panose="020B0502040204020203" pitchFamily="34" charset="0"/>
              </a:rPr>
              <a:t>Let’s remember to show God’s love, </a:t>
            </a:r>
          </a:p>
          <a:p>
            <a:pPr marL="0" indent="0">
              <a:lnSpc>
                <a:spcPct val="120000"/>
              </a:lnSpc>
              <a:spcBef>
                <a:spcPts val="0"/>
              </a:spcBef>
              <a:spcAft>
                <a:spcPts val="0"/>
              </a:spcAft>
              <a:buNone/>
            </a:pPr>
            <a:r>
              <a:rPr lang="en-GB" dirty="0">
                <a:latin typeface="Century Gothic" panose="020B0502020202020204" pitchFamily="34" charset="0"/>
                <a:cs typeface="Segoe UI" panose="020B0502040204020203" pitchFamily="34" charset="0"/>
              </a:rPr>
              <a:t>     </a:t>
            </a:r>
            <a:r>
              <a:rPr lang="en-GB" b="1" dirty="0">
                <a:latin typeface="Century Gothic" panose="020B0502020202020204" pitchFamily="34" charset="0"/>
                <a:cs typeface="Segoe UI" panose="020B0502040204020203" pitchFamily="34" charset="0"/>
              </a:rPr>
              <a:t>and to show a bit of heaven to everyone we meet.</a:t>
            </a:r>
          </a:p>
          <a:p>
            <a:pPr marL="0" indent="0">
              <a:lnSpc>
                <a:spcPct val="120000"/>
              </a:lnSpc>
              <a:spcBef>
                <a:spcPts val="0"/>
              </a:spcBef>
              <a:spcAft>
                <a:spcPts val="0"/>
              </a:spcAft>
              <a:buNone/>
            </a:pPr>
            <a:r>
              <a:rPr lang="en-GB" dirty="0">
                <a:latin typeface="Segoe UI" panose="020B0502040204020203" pitchFamily="34" charset="0"/>
                <a:cs typeface="Segoe UI" panose="020B0502040204020203" pitchFamily="34" charset="0"/>
              </a:rPr>
              <a:t>                                                                                        </a:t>
            </a:r>
            <a:endParaRPr lang="en-GB" sz="2900" dirty="0">
              <a:latin typeface="Segoe UI" panose="020B0502040204020203" pitchFamily="34" charset="0"/>
              <a:cs typeface="Segoe UI" panose="020B0502040204020203" pitchFamily="34" charset="0"/>
            </a:endParaRPr>
          </a:p>
          <a:p>
            <a:pPr marL="0" indent="0">
              <a:lnSpc>
                <a:spcPct val="120000"/>
              </a:lnSpc>
              <a:spcBef>
                <a:spcPts val="0"/>
              </a:spcBef>
              <a:spcAft>
                <a:spcPts val="0"/>
              </a:spcAft>
              <a:buNone/>
            </a:pPr>
            <a:endParaRPr lang="en-GB" sz="2900" dirty="0"/>
          </a:p>
          <a:p>
            <a:pPr marL="0" indent="0">
              <a:lnSpc>
                <a:spcPct val="90000"/>
              </a:lnSpc>
              <a:buNone/>
            </a:pPr>
            <a:endParaRPr lang="en-GB" sz="1100" dirty="0"/>
          </a:p>
        </p:txBody>
      </p:sp>
      <p:pic>
        <p:nvPicPr>
          <p:cNvPr id="4" name="Picture 3">
            <a:extLst>
              <a:ext uri="{FF2B5EF4-FFF2-40B4-BE49-F238E27FC236}">
                <a16:creationId xmlns:a16="http://schemas.microsoft.com/office/drawing/2014/main" id="{CC0D0413-29BD-4473-8832-3D2A945F1B1E}"/>
              </a:ext>
            </a:extLst>
          </p:cNvPr>
          <p:cNvPicPr>
            <a:picLocks noChangeAspect="1"/>
          </p:cNvPicPr>
          <p:nvPr/>
        </p:nvPicPr>
        <p:blipFill>
          <a:blip r:embed="rId2"/>
          <a:stretch>
            <a:fillRect/>
          </a:stretch>
        </p:blipFill>
        <p:spPr>
          <a:xfrm>
            <a:off x="3041513" y="4466075"/>
            <a:ext cx="1432684" cy="1755800"/>
          </a:xfrm>
          <a:prstGeom prst="rect">
            <a:avLst/>
          </a:prstGeom>
        </p:spPr>
      </p:pic>
    </p:spTree>
    <p:extLst>
      <p:ext uri="{BB962C8B-B14F-4D97-AF65-F5344CB8AC3E}">
        <p14:creationId xmlns:p14="http://schemas.microsoft.com/office/powerpoint/2010/main" val="29980549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pPr>
              <a:lnSpc>
                <a:spcPct val="90000"/>
              </a:lnSpc>
            </a:pPr>
            <a:br>
              <a:rPr lang="en-GB" sz="2500" b="1" dirty="0">
                <a:solidFill>
                  <a:srgbClr val="FFFFFF"/>
                </a:solidFill>
              </a:rPr>
            </a:br>
            <a:br>
              <a:rPr lang="en-GB" sz="2500" b="1" dirty="0">
                <a:solidFill>
                  <a:srgbClr val="FFFFFF"/>
                </a:solidFill>
              </a:rPr>
            </a:br>
            <a:br>
              <a:rPr lang="en-GB" sz="2500" b="1" dirty="0">
                <a:solidFill>
                  <a:srgbClr val="FFFFFF"/>
                </a:solidFill>
                <a:latin typeface="Arial Rounded MT Bold" panose="020F0704030504030204" pitchFamily="34" charset="0"/>
              </a:rPr>
            </a:br>
            <a:r>
              <a:rPr lang="en-GB" sz="2500" b="1" dirty="0">
                <a:solidFill>
                  <a:srgbClr val="FFFFFF"/>
                </a:solidFill>
                <a:latin typeface="Century Gothic" panose="020B0502020202020204" pitchFamily="34" charset="0"/>
              </a:rPr>
              <a:t>Sending</a:t>
            </a:r>
            <a:br>
              <a:rPr lang="en-GB" sz="2500" b="1" dirty="0">
                <a:solidFill>
                  <a:srgbClr val="FFFFFF"/>
                </a:solidFill>
                <a:latin typeface="Century Gothic" panose="020B0502020202020204" pitchFamily="34" charset="0"/>
              </a:rPr>
            </a:br>
            <a:br>
              <a:rPr lang="en-GB" sz="2500" b="1" dirty="0">
                <a:solidFill>
                  <a:srgbClr val="FFFFFF"/>
                </a:solidFill>
                <a:latin typeface="Century Gothic" panose="020B0502020202020204" pitchFamily="34" charset="0"/>
              </a:rPr>
            </a:br>
            <a:r>
              <a:rPr kumimoji="0" lang="en-GB" sz="2500" b="1" i="0" u="none" strike="noStrike" kern="1200" cap="all" spc="0" normalizeH="0" baseline="0" noProof="0" dirty="0">
                <a:ln>
                  <a:noFill/>
                </a:ln>
                <a:solidFill>
                  <a:srgbClr val="FFFFFF"/>
                </a:solidFill>
                <a:effectLst/>
                <a:uLnTx/>
                <a:uFillTx/>
                <a:latin typeface="Century Gothic" panose="020B0502020202020204" pitchFamily="34" charset="0"/>
              </a:rPr>
              <a:t>these can be used at the End of each session</a:t>
            </a:r>
            <a:br>
              <a:rPr lang="en-GB" sz="2500" b="1" dirty="0">
                <a:solidFill>
                  <a:srgbClr val="FFFFFF"/>
                </a:solidFill>
                <a:latin typeface="Arial Rounded MT Bold" panose="020F0704030504030204" pitchFamily="34" charset="0"/>
              </a:rPr>
            </a:br>
            <a:br>
              <a:rPr lang="en-GB" sz="2500" b="1" dirty="0">
                <a:solidFill>
                  <a:srgbClr val="FFFFFF"/>
                </a:solidFill>
                <a:latin typeface="Arial Rounded MT Bold" panose="020F0704030504030204" pitchFamily="34" charset="0"/>
              </a:rPr>
            </a:br>
            <a:br>
              <a:rPr lang="en-GB" sz="2500" dirty="0">
                <a:solidFill>
                  <a:srgbClr val="FFFFFF"/>
                </a:solidFill>
                <a:latin typeface="Arial Rounded MT Bold" panose="020F0704030504030204" pitchFamily="34" charset="0"/>
              </a:rPr>
            </a:br>
            <a:br>
              <a:rPr lang="en-GB" sz="2500" dirty="0">
                <a:solidFill>
                  <a:srgbClr val="FFFFFF"/>
                </a:solidFill>
              </a:rPr>
            </a:br>
            <a:br>
              <a:rPr lang="en-GB" sz="2500" dirty="0">
                <a:solidFill>
                  <a:srgbClr val="FFFFFF"/>
                </a:solidFill>
              </a:rPr>
            </a:br>
            <a:endParaRPr lang="en-GB" sz="25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4886199" y="969228"/>
            <a:ext cx="6346644" cy="5888772"/>
          </a:xfrm>
        </p:spPr>
        <p:txBody>
          <a:bodyPr anchor="ctr">
            <a:normAutofit lnSpcReduction="10000"/>
          </a:bodyPr>
          <a:lstStyle/>
          <a:p>
            <a:pPr marL="0" indent="0">
              <a:lnSpc>
                <a:spcPct val="90000"/>
              </a:lnSpc>
              <a:spcBef>
                <a:spcPts val="0"/>
              </a:spcBef>
              <a:buNone/>
            </a:pPr>
            <a:r>
              <a:rPr lang="en-GB" sz="1600" dirty="0">
                <a:latin typeface="Century Gothic" panose="020B0502020202020204" pitchFamily="34" charset="0"/>
                <a:cs typeface="Segoe UI" panose="020B0502040204020203" pitchFamily="34" charset="0"/>
              </a:rPr>
              <a:t>You may want to end your time together with one of these short prayers or blessings:</a:t>
            </a:r>
          </a:p>
          <a:p>
            <a:pPr marL="0" indent="0">
              <a:lnSpc>
                <a:spcPct val="90000"/>
              </a:lnSpc>
              <a:spcBef>
                <a:spcPts val="0"/>
              </a:spcBef>
              <a:buNone/>
            </a:pPr>
            <a:endParaRPr lang="en-GB" sz="1600" dirty="0">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latin typeface="Century Gothic" panose="020B0502020202020204" pitchFamily="34" charset="0"/>
                <a:cs typeface="Segoe UI" panose="020B0502040204020203" pitchFamily="34" charset="0"/>
              </a:rPr>
              <a:t>As we end this time</a:t>
            </a:r>
          </a:p>
          <a:p>
            <a:pPr marL="0" indent="0">
              <a:lnSpc>
                <a:spcPct val="90000"/>
              </a:lnSpc>
              <a:spcBef>
                <a:spcPts val="0"/>
              </a:spcBef>
              <a:buNone/>
            </a:pPr>
            <a:r>
              <a:rPr lang="en-GB" sz="1600" dirty="0">
                <a:latin typeface="Century Gothic" panose="020B0502020202020204" pitchFamily="34" charset="0"/>
                <a:cs typeface="Segoe UI" panose="020B0502040204020203" pitchFamily="34" charset="0"/>
              </a:rPr>
              <a:t>May we live with your love </a:t>
            </a:r>
          </a:p>
          <a:p>
            <a:pPr marL="0" indent="0">
              <a:lnSpc>
                <a:spcPct val="90000"/>
              </a:lnSpc>
              <a:spcBef>
                <a:spcPts val="0"/>
              </a:spcBef>
              <a:buNone/>
            </a:pPr>
            <a:r>
              <a:rPr lang="en-GB" sz="1600" dirty="0">
                <a:latin typeface="Century Gothic" panose="020B0502020202020204" pitchFamily="34" charset="0"/>
                <a:cs typeface="Segoe UI" panose="020B0502040204020203" pitchFamily="34" charset="0"/>
              </a:rPr>
              <a:t>Build on your truth</a:t>
            </a:r>
          </a:p>
          <a:p>
            <a:pPr marL="0" indent="0">
              <a:lnSpc>
                <a:spcPct val="90000"/>
              </a:lnSpc>
              <a:spcBef>
                <a:spcPts val="0"/>
              </a:spcBef>
              <a:buNone/>
            </a:pPr>
            <a:r>
              <a:rPr lang="en-GB" sz="1600" dirty="0">
                <a:latin typeface="Century Gothic" panose="020B0502020202020204" pitchFamily="34" charset="0"/>
                <a:cs typeface="Segoe UI" panose="020B0502040204020203" pitchFamily="34" charset="0"/>
              </a:rPr>
              <a:t>Share your forgiveness </a:t>
            </a:r>
          </a:p>
          <a:p>
            <a:pPr marL="0" indent="0">
              <a:lnSpc>
                <a:spcPct val="90000"/>
              </a:lnSpc>
              <a:spcBef>
                <a:spcPts val="0"/>
              </a:spcBef>
              <a:buNone/>
            </a:pPr>
            <a:r>
              <a:rPr lang="en-GB" sz="1600" dirty="0">
                <a:latin typeface="Century Gothic" panose="020B0502020202020204" pitchFamily="34" charset="0"/>
                <a:cs typeface="Segoe UI" panose="020B0502040204020203" pitchFamily="34" charset="0"/>
              </a:rPr>
              <a:t>Rest in your peace</a:t>
            </a:r>
          </a:p>
          <a:p>
            <a:pPr marL="0" indent="0">
              <a:lnSpc>
                <a:spcPct val="90000"/>
              </a:lnSpc>
              <a:spcBef>
                <a:spcPts val="0"/>
              </a:spcBef>
              <a:buNone/>
            </a:pPr>
            <a:r>
              <a:rPr lang="en-GB" sz="1600" dirty="0">
                <a:latin typeface="Century Gothic" panose="020B0502020202020204" pitchFamily="34" charset="0"/>
                <a:cs typeface="Segoe UI" panose="020B0502040204020203" pitchFamily="34" charset="0"/>
              </a:rPr>
              <a:t>For the whole of the day.  </a:t>
            </a:r>
            <a:r>
              <a:rPr lang="en-GB" sz="1600" b="1" dirty="0">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600" dirty="0">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latin typeface="Century Gothic" panose="020B0502020202020204" pitchFamily="34" charset="0"/>
                <a:cs typeface="Segoe UI" panose="020B0502040204020203" pitchFamily="34" charset="0"/>
              </a:rPr>
              <a:t>Thank you for this day, </a:t>
            </a:r>
          </a:p>
          <a:p>
            <a:pPr marL="0" indent="0">
              <a:lnSpc>
                <a:spcPct val="90000"/>
              </a:lnSpc>
              <a:spcBef>
                <a:spcPts val="0"/>
              </a:spcBef>
              <a:buNone/>
            </a:pPr>
            <a:r>
              <a:rPr lang="en-GB" sz="1600" dirty="0">
                <a:latin typeface="Century Gothic" panose="020B0502020202020204" pitchFamily="34" charset="0"/>
                <a:cs typeface="Segoe UI" panose="020B0502040204020203" pitchFamily="34" charset="0"/>
              </a:rPr>
              <a:t>For fun, friendship and learning. </a:t>
            </a:r>
          </a:p>
          <a:p>
            <a:pPr marL="0" indent="0">
              <a:lnSpc>
                <a:spcPct val="90000"/>
              </a:lnSpc>
              <a:spcBef>
                <a:spcPts val="0"/>
              </a:spcBef>
              <a:buNone/>
            </a:pPr>
            <a:r>
              <a:rPr lang="en-GB" sz="1600" dirty="0">
                <a:latin typeface="Century Gothic" panose="020B0502020202020204" pitchFamily="34" charset="0"/>
                <a:cs typeface="Segoe UI" panose="020B0502040204020203" pitchFamily="34" charset="0"/>
              </a:rPr>
              <a:t>We give thanks for this time </a:t>
            </a:r>
          </a:p>
          <a:p>
            <a:pPr marL="0" indent="0">
              <a:lnSpc>
                <a:spcPct val="90000"/>
              </a:lnSpc>
              <a:spcBef>
                <a:spcPts val="0"/>
              </a:spcBef>
              <a:buNone/>
            </a:pPr>
            <a:r>
              <a:rPr lang="en-GB" sz="1600" dirty="0">
                <a:latin typeface="Century Gothic" panose="020B0502020202020204" pitchFamily="34" charset="0"/>
                <a:cs typeface="Segoe UI" panose="020B0502040204020203" pitchFamily="34" charset="0"/>
              </a:rPr>
              <a:t>As we share peace with each other.  </a:t>
            </a:r>
            <a:r>
              <a:rPr lang="en-GB" sz="1600" b="1" dirty="0">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600" dirty="0">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latin typeface="Century Gothic" panose="020B0502020202020204" pitchFamily="34" charset="0"/>
                <a:cs typeface="Segoe UI" panose="020B0502040204020203" pitchFamily="34" charset="0"/>
              </a:rPr>
              <a:t>Help us as we as we move on</a:t>
            </a:r>
          </a:p>
          <a:p>
            <a:pPr marL="0" indent="0">
              <a:lnSpc>
                <a:spcPct val="90000"/>
              </a:lnSpc>
              <a:spcBef>
                <a:spcPts val="0"/>
              </a:spcBef>
              <a:buNone/>
            </a:pPr>
            <a:r>
              <a:rPr lang="en-GB" sz="1600" dirty="0">
                <a:latin typeface="Century Gothic" panose="020B0502020202020204" pitchFamily="34" charset="0"/>
                <a:cs typeface="Segoe UI" panose="020B0502040204020203" pitchFamily="34" charset="0"/>
              </a:rPr>
              <a:t>To carry hope in us for the day</a:t>
            </a:r>
          </a:p>
          <a:p>
            <a:pPr marL="0" indent="0">
              <a:lnSpc>
                <a:spcPct val="90000"/>
              </a:lnSpc>
              <a:spcBef>
                <a:spcPts val="0"/>
              </a:spcBef>
              <a:buNone/>
            </a:pPr>
            <a:r>
              <a:rPr lang="en-GB" sz="1600" dirty="0">
                <a:latin typeface="Century Gothic" panose="020B0502020202020204" pitchFamily="34" charset="0"/>
                <a:cs typeface="Segoe UI" panose="020B0502040204020203" pitchFamily="34" charset="0"/>
              </a:rPr>
              <a:t>Turning our thoughts towards others,</a:t>
            </a:r>
          </a:p>
          <a:p>
            <a:pPr marL="0" indent="0">
              <a:lnSpc>
                <a:spcPct val="90000"/>
              </a:lnSpc>
              <a:spcBef>
                <a:spcPts val="0"/>
              </a:spcBef>
              <a:buNone/>
            </a:pPr>
            <a:r>
              <a:rPr lang="en-GB" sz="1600" dirty="0">
                <a:latin typeface="Century Gothic" panose="020B0502020202020204" pitchFamily="34" charset="0"/>
                <a:cs typeface="Segoe UI" panose="020B0502040204020203" pitchFamily="34" charset="0"/>
              </a:rPr>
              <a:t>Our hearts towards love,</a:t>
            </a:r>
          </a:p>
          <a:p>
            <a:pPr marL="0" indent="0">
              <a:lnSpc>
                <a:spcPct val="90000"/>
              </a:lnSpc>
              <a:spcBef>
                <a:spcPts val="0"/>
              </a:spcBef>
              <a:buNone/>
            </a:pPr>
            <a:r>
              <a:rPr lang="en-GB" sz="1600" dirty="0">
                <a:latin typeface="Century Gothic" panose="020B0502020202020204" pitchFamily="34" charset="0"/>
                <a:cs typeface="Segoe UI" panose="020B0502040204020203" pitchFamily="34" charset="0"/>
              </a:rPr>
              <a:t>And our hands towards serving those in need. </a:t>
            </a:r>
            <a:r>
              <a:rPr lang="en-GB" sz="1600" b="1" dirty="0">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p:txBody>
      </p:sp>
      <p:pic>
        <p:nvPicPr>
          <p:cNvPr id="4" name="Picture 3">
            <a:extLst>
              <a:ext uri="{FF2B5EF4-FFF2-40B4-BE49-F238E27FC236}">
                <a16:creationId xmlns:a16="http://schemas.microsoft.com/office/drawing/2014/main" id="{156FA1BC-FC3D-4092-8A91-F0D549A67FAE}"/>
              </a:ext>
            </a:extLst>
          </p:cNvPr>
          <p:cNvPicPr>
            <a:picLocks noChangeAspect="1"/>
          </p:cNvPicPr>
          <p:nvPr/>
        </p:nvPicPr>
        <p:blipFill>
          <a:blip r:embed="rId2"/>
          <a:stretch>
            <a:fillRect/>
          </a:stretch>
        </p:blipFill>
        <p:spPr>
          <a:xfrm>
            <a:off x="2815649" y="4333845"/>
            <a:ext cx="1542422" cy="1889924"/>
          </a:xfrm>
          <a:prstGeom prst="rect">
            <a:avLst/>
          </a:prstGeom>
        </p:spPr>
      </p:pic>
    </p:spTree>
    <p:extLst>
      <p:ext uri="{BB962C8B-B14F-4D97-AF65-F5344CB8AC3E}">
        <p14:creationId xmlns:p14="http://schemas.microsoft.com/office/powerpoint/2010/main" val="3603259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pPr>
              <a:lnSpc>
                <a:spcPct val="90000"/>
              </a:lnSpc>
            </a:pPr>
            <a:br>
              <a:rPr lang="en-GB" sz="2500" b="1" dirty="0">
                <a:solidFill>
                  <a:srgbClr val="FFFFFF"/>
                </a:solidFill>
              </a:rPr>
            </a:br>
            <a:br>
              <a:rPr lang="en-GB" sz="2500" b="1" dirty="0">
                <a:solidFill>
                  <a:srgbClr val="FFFFFF"/>
                </a:solidFill>
              </a:rPr>
            </a:br>
            <a:br>
              <a:rPr lang="en-GB" sz="2500" b="1" dirty="0">
                <a:solidFill>
                  <a:srgbClr val="FFFFFF"/>
                </a:solidFill>
                <a:latin typeface="Century Gothic" panose="020B0502020202020204" pitchFamily="34" charset="0"/>
              </a:rPr>
            </a:br>
            <a:r>
              <a:rPr lang="en-GB" sz="2500" b="1" dirty="0">
                <a:solidFill>
                  <a:srgbClr val="FFFFFF"/>
                </a:solidFill>
                <a:latin typeface="Century Gothic" panose="020B0502020202020204" pitchFamily="34" charset="0"/>
              </a:rPr>
              <a:t>Sending</a:t>
            </a:r>
            <a:br>
              <a:rPr lang="en-GB" sz="2500" b="1" dirty="0">
                <a:solidFill>
                  <a:srgbClr val="FFFFFF"/>
                </a:solidFill>
                <a:latin typeface="Century Gothic" panose="020B0502020202020204" pitchFamily="34" charset="0"/>
              </a:rPr>
            </a:br>
            <a:br>
              <a:rPr lang="en-GB" sz="2500" b="1" dirty="0">
                <a:solidFill>
                  <a:srgbClr val="FFFFFF"/>
                </a:solidFill>
                <a:latin typeface="Century Gothic" panose="020B0502020202020204" pitchFamily="34" charset="0"/>
              </a:rPr>
            </a:br>
            <a:r>
              <a:rPr kumimoji="0" lang="en-GB" sz="2500" b="1" i="0" u="none" strike="noStrike" kern="1200" cap="all" spc="0" normalizeH="0" baseline="0" noProof="0" dirty="0">
                <a:ln>
                  <a:noFill/>
                </a:ln>
                <a:solidFill>
                  <a:srgbClr val="FFFFFF"/>
                </a:solidFill>
                <a:effectLst/>
                <a:uLnTx/>
                <a:uFillTx/>
                <a:latin typeface="Century Gothic" panose="020B0502020202020204" pitchFamily="34" charset="0"/>
              </a:rPr>
              <a:t>these can be used at the End of each session</a:t>
            </a:r>
            <a:br>
              <a:rPr lang="en-GB" sz="2500" b="1" dirty="0">
                <a:solidFill>
                  <a:srgbClr val="FFFFFF"/>
                </a:solidFill>
                <a:latin typeface="Century Gothic" panose="020B0502020202020204" pitchFamily="34" charset="0"/>
              </a:rPr>
            </a:br>
            <a:br>
              <a:rPr lang="en-GB" sz="2500" b="1" dirty="0">
                <a:solidFill>
                  <a:srgbClr val="FFFFFF"/>
                </a:solidFill>
                <a:latin typeface="Arial Rounded MT Bold" panose="020F0704030504030204" pitchFamily="34" charset="0"/>
              </a:rPr>
            </a:br>
            <a:br>
              <a:rPr lang="en-GB" sz="2500" dirty="0">
                <a:solidFill>
                  <a:srgbClr val="FFFFFF"/>
                </a:solidFill>
                <a:latin typeface="Arial Rounded MT Bold" panose="020F0704030504030204" pitchFamily="34" charset="0"/>
              </a:rPr>
            </a:br>
            <a:br>
              <a:rPr lang="en-GB" sz="2500" dirty="0">
                <a:solidFill>
                  <a:srgbClr val="FFFFFF"/>
                </a:solidFill>
              </a:rPr>
            </a:br>
            <a:br>
              <a:rPr lang="en-GB" sz="2500" dirty="0">
                <a:solidFill>
                  <a:srgbClr val="FFFFFF"/>
                </a:solidFill>
              </a:rPr>
            </a:br>
            <a:endParaRPr lang="en-GB" sz="25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4886199" y="869854"/>
            <a:ext cx="6346644" cy="5888772"/>
          </a:xfrm>
        </p:spPr>
        <p:txBody>
          <a:bodyPr anchor="ctr">
            <a:normAutofit lnSpcReduction="10000"/>
          </a:bodyPr>
          <a:lstStyle/>
          <a:p>
            <a:pPr marL="0" indent="0">
              <a:lnSpc>
                <a:spcPct val="90000"/>
              </a:lnSpc>
              <a:spcBef>
                <a:spcPts val="0"/>
              </a:spcBef>
              <a:buNone/>
            </a:pPr>
            <a:r>
              <a:rPr lang="en-GB" sz="2000" dirty="0">
                <a:latin typeface="Century Gothic" panose="020B0502020202020204" pitchFamily="34" charset="0"/>
                <a:cs typeface="Segoe UI" panose="020B0502040204020203" pitchFamily="34" charset="0"/>
              </a:rPr>
              <a:t>The Lord bless us and watch over us, he is kind and helps us to show peace. </a:t>
            </a:r>
            <a:r>
              <a:rPr lang="en-GB" sz="2000" b="1" dirty="0">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2000" dirty="0">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2000" dirty="0">
                <a:latin typeface="Century Gothic" panose="020B0502020202020204" pitchFamily="34" charset="0"/>
                <a:cs typeface="Segoe UI" panose="020B0502040204020203" pitchFamily="34" charset="0"/>
              </a:rPr>
              <a:t>Let’s remember today to show peace and love</a:t>
            </a:r>
          </a:p>
          <a:p>
            <a:pPr marL="0" indent="0">
              <a:lnSpc>
                <a:spcPct val="90000"/>
              </a:lnSpc>
              <a:spcBef>
                <a:spcPts val="0"/>
              </a:spcBef>
              <a:buNone/>
            </a:pPr>
            <a:r>
              <a:rPr lang="en-GB" sz="2000" dirty="0">
                <a:latin typeface="Century Gothic" panose="020B0502020202020204" pitchFamily="34" charset="0"/>
                <a:cs typeface="Segoe UI" panose="020B0502040204020203" pitchFamily="34" charset="0"/>
              </a:rPr>
              <a:t>To forgive when others upset us</a:t>
            </a:r>
          </a:p>
          <a:p>
            <a:pPr marL="0" indent="0">
              <a:lnSpc>
                <a:spcPct val="90000"/>
              </a:lnSpc>
              <a:spcBef>
                <a:spcPts val="0"/>
              </a:spcBef>
              <a:buNone/>
            </a:pPr>
            <a:r>
              <a:rPr lang="en-GB" sz="2000" dirty="0">
                <a:latin typeface="Century Gothic" panose="020B0502020202020204" pitchFamily="34" charset="0"/>
                <a:cs typeface="Segoe UI" panose="020B0502040204020203" pitchFamily="34" charset="0"/>
              </a:rPr>
              <a:t>To remember that we are all equal to God</a:t>
            </a:r>
          </a:p>
          <a:p>
            <a:pPr marL="0" indent="0">
              <a:lnSpc>
                <a:spcPct val="90000"/>
              </a:lnSpc>
              <a:spcBef>
                <a:spcPts val="0"/>
              </a:spcBef>
              <a:buNone/>
            </a:pPr>
            <a:r>
              <a:rPr lang="en-GB" sz="2000" dirty="0">
                <a:latin typeface="Century Gothic" panose="020B0502020202020204" pitchFamily="34" charset="0"/>
                <a:cs typeface="Segoe UI" panose="020B0502040204020203" pitchFamily="34" charset="0"/>
              </a:rPr>
              <a:t>To think about what we say before we say it </a:t>
            </a:r>
          </a:p>
          <a:p>
            <a:pPr marL="0" indent="0">
              <a:lnSpc>
                <a:spcPct val="90000"/>
              </a:lnSpc>
              <a:spcBef>
                <a:spcPts val="0"/>
              </a:spcBef>
              <a:buNone/>
            </a:pPr>
            <a:r>
              <a:rPr lang="en-GB" sz="2000" dirty="0">
                <a:latin typeface="Century Gothic" panose="020B0502020202020204" pitchFamily="34" charset="0"/>
                <a:cs typeface="Segoe UI" panose="020B0502040204020203" pitchFamily="34" charset="0"/>
              </a:rPr>
              <a:t>To thank God for a new day</a:t>
            </a:r>
          </a:p>
          <a:p>
            <a:pPr marL="0" indent="0">
              <a:lnSpc>
                <a:spcPct val="90000"/>
              </a:lnSpc>
              <a:spcBef>
                <a:spcPts val="0"/>
              </a:spcBef>
              <a:buNone/>
            </a:pPr>
            <a:r>
              <a:rPr lang="en-GB" sz="2000" b="1" dirty="0">
                <a:latin typeface="Century Gothic" panose="020B0502020202020204" pitchFamily="34" charset="0"/>
                <a:cs typeface="Segoe UI" panose="020B0502040204020203" pitchFamily="34" charset="0"/>
              </a:rPr>
              <a:t>Thank you God for all your good gifts</a:t>
            </a:r>
          </a:p>
          <a:p>
            <a:pPr marL="0" indent="0">
              <a:lnSpc>
                <a:spcPct val="90000"/>
              </a:lnSpc>
              <a:spcBef>
                <a:spcPts val="0"/>
              </a:spcBef>
              <a:buNone/>
            </a:pPr>
            <a:endParaRPr lang="en-GB" sz="2000" dirty="0">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2000" dirty="0">
                <a:latin typeface="Century Gothic" panose="020B0502020202020204" pitchFamily="34" charset="0"/>
                <a:cs typeface="Segoe UI" panose="020B0502040204020203" pitchFamily="34" charset="0"/>
              </a:rPr>
              <a:t>Christ our Lord,</a:t>
            </a:r>
          </a:p>
          <a:p>
            <a:pPr marL="0" indent="0">
              <a:lnSpc>
                <a:spcPct val="90000"/>
              </a:lnSpc>
              <a:spcBef>
                <a:spcPts val="0"/>
              </a:spcBef>
              <a:buNone/>
            </a:pPr>
            <a:r>
              <a:rPr lang="en-GB" sz="2000" dirty="0">
                <a:latin typeface="Century Gothic" panose="020B0502020202020204" pitchFamily="34" charset="0"/>
                <a:cs typeface="Segoe UI" panose="020B0502040204020203" pitchFamily="34" charset="0"/>
              </a:rPr>
              <a:t>Just as kings bowed down and offered you gifts,</a:t>
            </a:r>
          </a:p>
          <a:p>
            <a:pPr marL="0" indent="0">
              <a:lnSpc>
                <a:spcPct val="90000"/>
              </a:lnSpc>
              <a:spcBef>
                <a:spcPts val="0"/>
              </a:spcBef>
              <a:buNone/>
            </a:pPr>
            <a:r>
              <a:rPr lang="en-GB" sz="2000" dirty="0">
                <a:latin typeface="Century Gothic" panose="020B0502020202020204" pitchFamily="34" charset="0"/>
                <a:cs typeface="Segoe UI" panose="020B0502040204020203" pitchFamily="34" charset="0"/>
              </a:rPr>
              <a:t>May we know your strength and peace</a:t>
            </a:r>
          </a:p>
          <a:p>
            <a:pPr marL="0" indent="0">
              <a:lnSpc>
                <a:spcPct val="90000"/>
              </a:lnSpc>
              <a:spcBef>
                <a:spcPts val="0"/>
              </a:spcBef>
              <a:buNone/>
            </a:pPr>
            <a:r>
              <a:rPr lang="en-GB" sz="2000" dirty="0">
                <a:latin typeface="Century Gothic" panose="020B0502020202020204" pitchFamily="34" charset="0"/>
                <a:cs typeface="Segoe UI" panose="020B0502040204020203" pitchFamily="34" charset="0"/>
              </a:rPr>
              <a:t>And see all the free gifts you have given to us</a:t>
            </a:r>
          </a:p>
          <a:p>
            <a:pPr marL="0" indent="0">
              <a:lnSpc>
                <a:spcPct val="90000"/>
              </a:lnSpc>
              <a:spcBef>
                <a:spcPts val="0"/>
              </a:spcBef>
              <a:buNone/>
            </a:pPr>
            <a:r>
              <a:rPr lang="en-GB" sz="2000" b="1" dirty="0">
                <a:latin typeface="Century Gothic" panose="020B0502020202020204" pitchFamily="34" charset="0"/>
                <a:cs typeface="Segoe UI" panose="020B0502040204020203" pitchFamily="34" charset="0"/>
              </a:rPr>
              <a:t>and the blessing of the Father, Son and Holy Spirit,</a:t>
            </a:r>
          </a:p>
          <a:p>
            <a:pPr marL="0" indent="0">
              <a:lnSpc>
                <a:spcPct val="90000"/>
              </a:lnSpc>
              <a:spcBef>
                <a:spcPts val="0"/>
              </a:spcBef>
              <a:buNone/>
            </a:pPr>
            <a:r>
              <a:rPr lang="en-GB" sz="2000" b="1" dirty="0">
                <a:latin typeface="Century Gothic" panose="020B0502020202020204" pitchFamily="34" charset="0"/>
                <a:cs typeface="Segoe UI" panose="020B0502040204020203" pitchFamily="34" charset="0"/>
              </a:rPr>
              <a:t>be with you all, evermore</a:t>
            </a:r>
          </a:p>
          <a:p>
            <a:pPr marL="0" indent="0">
              <a:lnSpc>
                <a:spcPct val="90000"/>
              </a:lnSpc>
              <a:spcBef>
                <a:spcPts val="0"/>
              </a:spcBef>
              <a:buNone/>
            </a:pPr>
            <a:r>
              <a:rPr lang="en-GB" sz="2000" b="1" dirty="0">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p:txBody>
      </p:sp>
      <p:pic>
        <p:nvPicPr>
          <p:cNvPr id="4" name="Picture 3">
            <a:extLst>
              <a:ext uri="{FF2B5EF4-FFF2-40B4-BE49-F238E27FC236}">
                <a16:creationId xmlns:a16="http://schemas.microsoft.com/office/drawing/2014/main" id="{156FA1BC-FC3D-4092-8A91-F0D549A67FAE}"/>
              </a:ext>
            </a:extLst>
          </p:cNvPr>
          <p:cNvPicPr>
            <a:picLocks noChangeAspect="1"/>
          </p:cNvPicPr>
          <p:nvPr/>
        </p:nvPicPr>
        <p:blipFill>
          <a:blip r:embed="rId2"/>
          <a:stretch>
            <a:fillRect/>
          </a:stretch>
        </p:blipFill>
        <p:spPr>
          <a:xfrm>
            <a:off x="2815649" y="4333845"/>
            <a:ext cx="1542422" cy="1889924"/>
          </a:xfrm>
          <a:prstGeom prst="rect">
            <a:avLst/>
          </a:prstGeom>
        </p:spPr>
      </p:pic>
    </p:spTree>
    <p:extLst>
      <p:ext uri="{BB962C8B-B14F-4D97-AF65-F5344CB8AC3E}">
        <p14:creationId xmlns:p14="http://schemas.microsoft.com/office/powerpoint/2010/main" val="39545158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7">
            <a:extLst>
              <a:ext uri="{FF2B5EF4-FFF2-40B4-BE49-F238E27FC236}">
                <a16:creationId xmlns:a16="http://schemas.microsoft.com/office/drawing/2014/main" id="{493D4EDA-58E0-40CC-B3CA-14CDEB349D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A9AFF7F-26B6-40A7-946D-ADC0D57C392C}"/>
              </a:ext>
            </a:extLst>
          </p:cNvPr>
          <p:cNvPicPr>
            <a:picLocks noChangeAspect="1"/>
          </p:cNvPicPr>
          <p:nvPr/>
        </p:nvPicPr>
        <p:blipFill rotWithShape="1">
          <a:blip r:embed="rId2"/>
          <a:srcRect l="8077" t="9091" r="5053" b="-1"/>
          <a:stretch/>
        </p:blipFill>
        <p:spPr>
          <a:xfrm>
            <a:off x="20" y="10"/>
            <a:ext cx="12191980" cy="6857990"/>
          </a:xfrm>
          <a:prstGeom prst="rect">
            <a:avLst/>
          </a:prstGeom>
        </p:spPr>
      </p:pic>
      <p:grpSp>
        <p:nvGrpSpPr>
          <p:cNvPr id="18" name="Group 9">
            <a:extLst>
              <a:ext uri="{FF2B5EF4-FFF2-40B4-BE49-F238E27FC236}">
                <a16:creationId xmlns:a16="http://schemas.microsoft.com/office/drawing/2014/main" id="{AA9EB0BC-A85E-4C26-B355-5DFCEF6CCB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11" name="Rectangle 10">
              <a:extLst>
                <a:ext uri="{FF2B5EF4-FFF2-40B4-BE49-F238E27FC236}">
                  <a16:creationId xmlns:a16="http://schemas.microsoft.com/office/drawing/2014/main" id="{3643E56B-BD42-413D-B17D-7958270F5D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FEC974"/>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11">
              <a:extLst>
                <a:ext uri="{FF2B5EF4-FFF2-40B4-BE49-F238E27FC236}">
                  <a16:creationId xmlns:a16="http://schemas.microsoft.com/office/drawing/2014/main" id="{96C04F74-9467-4FA5-95DC-8D481A2974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FEC974"/>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D73DE1C3-5C37-42E9-A3F0-256F193832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rgbClr val="FEC974"/>
            </a:solidFill>
            <a:ln>
              <a:noFill/>
            </a:ln>
            <a:effectLst/>
          </p:spPr>
          <p:style>
            <a:lnRef idx="1">
              <a:schemeClr val="accent1"/>
            </a:lnRef>
            <a:fillRef idx="3">
              <a:schemeClr val="accent1"/>
            </a:fillRef>
            <a:effectRef idx="2">
              <a:schemeClr val="accent1"/>
            </a:effectRef>
            <a:fontRef idx="minor">
              <a:schemeClr val="lt1"/>
            </a:fontRef>
          </p:style>
        </p:sp>
      </p:grpSp>
      <p:sp>
        <p:nvSpPr>
          <p:cNvPr id="15" name="Rectangle 14">
            <a:extLst>
              <a:ext uri="{FF2B5EF4-FFF2-40B4-BE49-F238E27FC236}">
                <a16:creationId xmlns:a16="http://schemas.microsoft.com/office/drawing/2014/main" id="{4A2E7EC3-E07C-46CE-9B25-41865A5068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732" y="4428067"/>
            <a:ext cx="11260667" cy="1962497"/>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CE12F48A-0055-4DF2-852E-6230BD32A103}"/>
              </a:ext>
            </a:extLst>
          </p:cNvPr>
          <p:cNvSpPr>
            <a:spLocks noGrp="1"/>
          </p:cNvSpPr>
          <p:nvPr>
            <p:ph type="ctrTitle"/>
          </p:nvPr>
        </p:nvSpPr>
        <p:spPr>
          <a:xfrm>
            <a:off x="581191" y="4572000"/>
            <a:ext cx="10993549" cy="895244"/>
          </a:xfrm>
        </p:spPr>
        <p:txBody>
          <a:bodyPr>
            <a:normAutofit/>
          </a:bodyPr>
          <a:lstStyle/>
          <a:p>
            <a:r>
              <a:rPr lang="en-GB" sz="4000" b="1">
                <a:solidFill>
                  <a:schemeClr val="bg1"/>
                </a:solidFill>
                <a:latin typeface="Century Gothic" panose="020B0502020202020204" pitchFamily="34" charset="0"/>
              </a:rPr>
              <a:t>Respect</a:t>
            </a:r>
          </a:p>
        </p:txBody>
      </p:sp>
    </p:spTree>
    <p:extLst>
      <p:ext uri="{BB962C8B-B14F-4D97-AF65-F5344CB8AC3E}">
        <p14:creationId xmlns:p14="http://schemas.microsoft.com/office/powerpoint/2010/main" val="14042398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43077" y="1923389"/>
            <a:ext cx="3269749" cy="4624327"/>
          </a:xfrm>
        </p:spPr>
        <p:txBody>
          <a:bodyPr anchor="ctr">
            <a:normAutofit fontScale="90000"/>
          </a:bodyPr>
          <a:lstStyle/>
          <a:p>
            <a:r>
              <a:rPr lang="en-GB" sz="3200" b="1" dirty="0">
                <a:solidFill>
                  <a:srgbClr val="FFFFFF"/>
                </a:solidFill>
                <a:latin typeface="Century Gothic" panose="020B0502020202020204" pitchFamily="34" charset="0"/>
              </a:rPr>
              <a:t>Classroom Worship </a:t>
            </a:r>
            <a:br>
              <a:rPr lang="en-GB" sz="3200" b="1" dirty="0">
                <a:solidFill>
                  <a:srgbClr val="FFFFFF"/>
                </a:solidFill>
                <a:latin typeface="Century Gothic" panose="020B0502020202020204" pitchFamily="34" charset="0"/>
              </a:rPr>
            </a:br>
            <a:br>
              <a:rPr lang="en-GB" sz="3200" b="1" dirty="0">
                <a:solidFill>
                  <a:srgbClr val="FFFFFF"/>
                </a:solidFill>
                <a:latin typeface="Century Gothic" panose="020B0502020202020204" pitchFamily="34" charset="0"/>
              </a:rPr>
            </a:br>
            <a:r>
              <a:rPr lang="en-GB" sz="3200" b="1" dirty="0">
                <a:solidFill>
                  <a:srgbClr val="FFFFFF"/>
                </a:solidFill>
                <a:latin typeface="Century Gothic" panose="020B0502020202020204" pitchFamily="34" charset="0"/>
              </a:rPr>
              <a:t>Reflection Space</a:t>
            </a:r>
            <a:br>
              <a:rPr lang="en-GB" sz="3200" b="1" dirty="0">
                <a:solidFill>
                  <a:srgbClr val="FFFFFF"/>
                </a:solidFill>
                <a:latin typeface="Century Gothic" panose="020B0502020202020204" pitchFamily="34" charset="0"/>
              </a:rPr>
            </a:br>
            <a:br>
              <a:rPr lang="en-GB" sz="3200" b="1" dirty="0">
                <a:solidFill>
                  <a:srgbClr val="FFFFFF"/>
                </a:solidFill>
                <a:latin typeface="Century Gothic" panose="020B0502020202020204" pitchFamily="34" charset="0"/>
              </a:rPr>
            </a:br>
            <a:r>
              <a:rPr lang="en-GB" sz="2000" b="1" dirty="0">
                <a:solidFill>
                  <a:srgbClr val="FFFFFF"/>
                </a:solidFill>
                <a:latin typeface="Century Gothic" panose="020B0502020202020204" pitchFamily="34" charset="0"/>
                <a:cs typeface="Segoe UI" panose="020B0502040204020203" pitchFamily="34" charset="0"/>
              </a:rPr>
              <a:t>1 Peter 2:17</a:t>
            </a:r>
            <a:br>
              <a:rPr lang="en-GB" sz="2000" b="1" dirty="0">
                <a:solidFill>
                  <a:srgbClr val="FFFFFF"/>
                </a:solidFill>
                <a:latin typeface="Century Gothic" panose="020B0502020202020204" pitchFamily="34" charset="0"/>
                <a:cs typeface="Segoe UI" panose="020B0502040204020203" pitchFamily="34" charset="0"/>
              </a:rPr>
            </a:br>
            <a:r>
              <a:rPr lang="en-GB" sz="2000" b="1" dirty="0">
                <a:solidFill>
                  <a:srgbClr val="FFFFFF"/>
                </a:solidFill>
                <a:latin typeface="Century Gothic" panose="020B0502020202020204" pitchFamily="34" charset="0"/>
                <a:cs typeface="Segoe UI" panose="020B0502040204020203" pitchFamily="34" charset="0"/>
              </a:rPr>
              <a:t>‘Show proper respect to everyone.’</a:t>
            </a:r>
            <a:br>
              <a:rPr lang="en-GB" sz="3200" dirty="0">
                <a:solidFill>
                  <a:srgbClr val="FFFFFF"/>
                </a:solidFill>
              </a:rPr>
            </a:br>
            <a:br>
              <a:rPr lang="en-GB" sz="3200" dirty="0">
                <a:solidFill>
                  <a:srgbClr val="FFFFFF"/>
                </a:solidFill>
              </a:rPr>
            </a:br>
            <a:br>
              <a:rPr lang="en-GB" sz="3200" dirty="0">
                <a:solidFill>
                  <a:srgbClr val="FFFFFF"/>
                </a:solidFill>
              </a:rPr>
            </a:br>
            <a:endParaRPr lang="en-GB" sz="3200" dirty="0">
              <a:solidFill>
                <a:srgbClr val="FFFFFF"/>
              </a:solidFill>
            </a:endParaRPr>
          </a:p>
        </p:txBody>
      </p:sp>
      <p:sp>
        <p:nvSpPr>
          <p:cNvPr id="5" name="Content Placeholder 4">
            <a:extLst>
              <a:ext uri="{FF2B5EF4-FFF2-40B4-BE49-F238E27FC236}">
                <a16:creationId xmlns:a16="http://schemas.microsoft.com/office/drawing/2014/main" id="{E7A6BE65-F111-4901-953B-3CBC056F1FAA}"/>
              </a:ext>
            </a:extLst>
          </p:cNvPr>
          <p:cNvSpPr>
            <a:spLocks noGrp="1"/>
          </p:cNvSpPr>
          <p:nvPr>
            <p:ph idx="1"/>
          </p:nvPr>
        </p:nvSpPr>
        <p:spPr>
          <a:xfrm>
            <a:off x="5155905" y="1113764"/>
            <a:ext cx="6108179" cy="4624327"/>
          </a:xfrm>
        </p:spPr>
        <p:txBody>
          <a:bodyPr anchor="ctr">
            <a:normAutofit fontScale="77500" lnSpcReduction="20000"/>
          </a:bodyPr>
          <a:lstStyle/>
          <a:p>
            <a:pPr marL="0" indent="0">
              <a:buNone/>
            </a:pPr>
            <a:r>
              <a:rPr lang="en-GB" dirty="0">
                <a:latin typeface="Century Gothic" panose="020B0502020202020204" pitchFamily="34" charset="0"/>
                <a:cs typeface="Segoe UI" panose="020B0502040204020203" pitchFamily="34" charset="0"/>
              </a:rPr>
              <a:t>This activity uses parts of C.S. Lewis' Narnia tales to encourage pupils to think about their differences, how they are unique and how each in their uniqueness deserves respect.</a:t>
            </a:r>
          </a:p>
          <a:p>
            <a:pPr marL="0" indent="0">
              <a:buNone/>
            </a:pPr>
            <a:endParaRPr lang="en-GB" dirty="0">
              <a:latin typeface="Century Gothic" panose="020B0502020202020204" pitchFamily="34" charset="0"/>
              <a:cs typeface="Segoe UI" panose="020B0502040204020203" pitchFamily="34" charset="0"/>
            </a:endParaRPr>
          </a:p>
          <a:p>
            <a:pPr marL="0" indent="0">
              <a:buNone/>
            </a:pPr>
            <a:r>
              <a:rPr lang="en-GB" dirty="0">
                <a:latin typeface="Century Gothic" panose="020B0502020202020204" pitchFamily="34" charset="0"/>
                <a:cs typeface="Segoe UI" panose="020B0502040204020203" pitchFamily="34" charset="0"/>
              </a:rPr>
              <a:t>When Lucy first fumbled her way through the coats and out of the back of the wardrobe, she was surprised to find herself standing beside a lamp-post, surrounded by beautiful snow-covered trees. She'd arrived in Narnia. </a:t>
            </a:r>
          </a:p>
          <a:p>
            <a:pPr marL="0" indent="0">
              <a:buNone/>
            </a:pPr>
            <a:endParaRPr lang="en-GB" dirty="0">
              <a:latin typeface="Century Gothic" panose="020B0502020202020204" pitchFamily="34" charset="0"/>
              <a:cs typeface="Segoe UI" panose="020B0502040204020203" pitchFamily="34" charset="0"/>
            </a:endParaRPr>
          </a:p>
          <a:p>
            <a:pPr marL="0" indent="0">
              <a:buNone/>
            </a:pPr>
            <a:r>
              <a:rPr lang="en-GB" dirty="0">
                <a:latin typeface="Century Gothic" panose="020B0502020202020204" pitchFamily="34" charset="0"/>
                <a:cs typeface="Segoe UI" panose="020B0502040204020203" pitchFamily="34" charset="0"/>
              </a:rPr>
              <a:t>Shortly after this, she met a faun who introduced himself as Mr Tumnus. Lucy and Mr Tumnus were very different, but they became the best of friends (and stayed friends to the end of CS Lewis's final Narnia Book) and respected one another. </a:t>
            </a:r>
          </a:p>
          <a:p>
            <a:pPr marL="0" indent="0">
              <a:buNone/>
            </a:pPr>
            <a:endParaRPr lang="en-GB" dirty="0">
              <a:latin typeface="Century Gothic" panose="020B0502020202020204" pitchFamily="34" charset="0"/>
              <a:cs typeface="Segoe UI" panose="020B0502040204020203" pitchFamily="34" charset="0"/>
            </a:endParaRPr>
          </a:p>
          <a:p>
            <a:pPr marL="0" indent="0">
              <a:buNone/>
            </a:pPr>
            <a:r>
              <a:rPr lang="en-GB" dirty="0">
                <a:latin typeface="Century Gothic" panose="020B0502020202020204" pitchFamily="34" charset="0"/>
                <a:cs typeface="Segoe UI" panose="020B0502040204020203" pitchFamily="34" charset="0"/>
              </a:rPr>
              <a:t>Scientists say that every snowflake is unique. No two snowflakes are the same. </a:t>
            </a:r>
          </a:p>
          <a:p>
            <a:pPr marL="0" indent="0">
              <a:buNone/>
            </a:pPr>
            <a:endParaRPr lang="en-GB" dirty="0">
              <a:latin typeface="Century Gothic" panose="020B0502020202020204" pitchFamily="34" charset="0"/>
              <a:cs typeface="Segoe UI" panose="020B0502040204020203" pitchFamily="34" charset="0"/>
            </a:endParaRPr>
          </a:p>
          <a:p>
            <a:pPr marL="0" indent="0">
              <a:buNone/>
            </a:pPr>
            <a:r>
              <a:rPr lang="en-GB" dirty="0">
                <a:latin typeface="Century Gothic" panose="020B0502020202020204" pitchFamily="34" charset="0"/>
                <a:cs typeface="Segoe UI" panose="020B0502040204020203" pitchFamily="34" charset="0"/>
              </a:rPr>
              <a:t>And people are unique too. No two people are the same. No two people have exactly the </a:t>
            </a:r>
            <a:r>
              <a:rPr lang="en-GB" dirty="0">
                <a:latin typeface="Segoe UI" panose="020B0502040204020203" pitchFamily="34" charset="0"/>
                <a:cs typeface="Segoe UI" panose="020B0502040204020203" pitchFamily="34" charset="0"/>
              </a:rPr>
              <a:t>same story, the same looks, the same likes... not even identical twins! </a:t>
            </a:r>
          </a:p>
        </p:txBody>
      </p:sp>
    </p:spTree>
    <p:extLst>
      <p:ext uri="{BB962C8B-B14F-4D97-AF65-F5344CB8AC3E}">
        <p14:creationId xmlns:p14="http://schemas.microsoft.com/office/powerpoint/2010/main" val="7154172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43077" y="1923389"/>
            <a:ext cx="3269749" cy="4624327"/>
          </a:xfrm>
        </p:spPr>
        <p:txBody>
          <a:bodyPr anchor="ctr">
            <a:normAutofit fontScale="90000"/>
          </a:bodyPr>
          <a:lstStyle/>
          <a:p>
            <a:r>
              <a:rPr lang="en-GB" sz="3200" b="1" dirty="0">
                <a:solidFill>
                  <a:srgbClr val="FFFFFF"/>
                </a:solidFill>
                <a:latin typeface="Century Gothic" panose="020B0502020202020204" pitchFamily="34" charset="0"/>
              </a:rPr>
              <a:t>Classroom Worship </a:t>
            </a:r>
            <a:br>
              <a:rPr lang="en-GB" sz="3200" b="1" dirty="0">
                <a:solidFill>
                  <a:srgbClr val="FFFFFF"/>
                </a:solidFill>
                <a:latin typeface="Century Gothic" panose="020B0502020202020204" pitchFamily="34" charset="0"/>
              </a:rPr>
            </a:br>
            <a:br>
              <a:rPr lang="en-GB" sz="3200" b="1" dirty="0">
                <a:solidFill>
                  <a:srgbClr val="FFFFFF"/>
                </a:solidFill>
                <a:latin typeface="Century Gothic" panose="020B0502020202020204" pitchFamily="34" charset="0"/>
              </a:rPr>
            </a:br>
            <a:r>
              <a:rPr lang="en-GB" sz="3200" b="1" dirty="0">
                <a:solidFill>
                  <a:srgbClr val="FFFFFF"/>
                </a:solidFill>
                <a:latin typeface="Century Gothic" panose="020B0502020202020204" pitchFamily="34" charset="0"/>
              </a:rPr>
              <a:t>Reflection Space</a:t>
            </a:r>
            <a:br>
              <a:rPr lang="en-GB" sz="3200" b="1" dirty="0">
                <a:solidFill>
                  <a:srgbClr val="FFFFFF"/>
                </a:solidFill>
                <a:latin typeface="Century Gothic" panose="020B0502020202020204" pitchFamily="34" charset="0"/>
              </a:rPr>
            </a:br>
            <a:br>
              <a:rPr lang="en-GB" sz="3200" b="1" dirty="0">
                <a:solidFill>
                  <a:srgbClr val="FFFFFF"/>
                </a:solidFill>
                <a:latin typeface="Century Gothic" panose="020B0502020202020204" pitchFamily="34" charset="0"/>
              </a:rPr>
            </a:br>
            <a:r>
              <a:rPr lang="en-GB" sz="2000" b="1" dirty="0">
                <a:solidFill>
                  <a:srgbClr val="FFFFFF"/>
                </a:solidFill>
                <a:latin typeface="Century Gothic" panose="020B0502020202020204" pitchFamily="34" charset="0"/>
                <a:cs typeface="Segoe UI" panose="020B0502040204020203" pitchFamily="34" charset="0"/>
              </a:rPr>
              <a:t>1 Peter 2:17</a:t>
            </a:r>
            <a:br>
              <a:rPr lang="en-GB" sz="2000" b="1" dirty="0">
                <a:solidFill>
                  <a:srgbClr val="FFFFFF"/>
                </a:solidFill>
                <a:latin typeface="Century Gothic" panose="020B0502020202020204" pitchFamily="34" charset="0"/>
                <a:cs typeface="Segoe UI" panose="020B0502040204020203" pitchFamily="34" charset="0"/>
              </a:rPr>
            </a:br>
            <a:r>
              <a:rPr lang="en-GB" sz="2000" b="1" dirty="0">
                <a:solidFill>
                  <a:srgbClr val="FFFFFF"/>
                </a:solidFill>
                <a:latin typeface="Century Gothic" panose="020B0502020202020204" pitchFamily="34" charset="0"/>
                <a:cs typeface="Segoe UI" panose="020B0502040204020203" pitchFamily="34" charset="0"/>
              </a:rPr>
              <a:t>‘Show proper respect to everyone.’</a:t>
            </a:r>
            <a:br>
              <a:rPr lang="en-GB" sz="2000" b="1" dirty="0">
                <a:solidFill>
                  <a:srgbClr val="FFFFFF"/>
                </a:solidFill>
                <a:latin typeface="Segoe UI" panose="020B0502040204020203" pitchFamily="34" charset="0"/>
                <a:cs typeface="Segoe UI" panose="020B0502040204020203" pitchFamily="34" charset="0"/>
              </a:rPr>
            </a:br>
            <a:br>
              <a:rPr lang="en-GB" sz="3200" dirty="0">
                <a:solidFill>
                  <a:srgbClr val="FFFFFF"/>
                </a:solidFill>
              </a:rPr>
            </a:br>
            <a:br>
              <a:rPr lang="en-GB" sz="3200" dirty="0">
                <a:solidFill>
                  <a:srgbClr val="FFFFFF"/>
                </a:solidFill>
              </a:rPr>
            </a:br>
            <a:br>
              <a:rPr lang="en-GB" sz="3200" dirty="0">
                <a:solidFill>
                  <a:srgbClr val="FFFFFF"/>
                </a:solidFill>
              </a:rPr>
            </a:br>
            <a:endParaRPr lang="en-GB" sz="3200" dirty="0">
              <a:solidFill>
                <a:srgbClr val="FFFFFF"/>
              </a:solidFill>
            </a:endParaRPr>
          </a:p>
        </p:txBody>
      </p:sp>
      <p:pic>
        <p:nvPicPr>
          <p:cNvPr id="2" name="Picture 1">
            <a:extLst>
              <a:ext uri="{FF2B5EF4-FFF2-40B4-BE49-F238E27FC236}">
                <a16:creationId xmlns:a16="http://schemas.microsoft.com/office/drawing/2014/main" id="{8AFC5E2C-89A2-4C69-8EAE-2289E59DBB48}"/>
              </a:ext>
            </a:extLst>
          </p:cNvPr>
          <p:cNvPicPr>
            <a:picLocks noChangeAspect="1"/>
          </p:cNvPicPr>
          <p:nvPr/>
        </p:nvPicPr>
        <p:blipFill>
          <a:blip r:embed="rId2"/>
          <a:stretch>
            <a:fillRect/>
          </a:stretch>
        </p:blipFill>
        <p:spPr>
          <a:xfrm>
            <a:off x="4519655" y="483550"/>
            <a:ext cx="7566639" cy="5433290"/>
          </a:xfrm>
          <a:prstGeom prst="rect">
            <a:avLst/>
          </a:prstGeom>
        </p:spPr>
      </p:pic>
      <p:graphicFrame>
        <p:nvGraphicFramePr>
          <p:cNvPr id="4" name="Object 3">
            <a:extLst>
              <a:ext uri="{FF2B5EF4-FFF2-40B4-BE49-F238E27FC236}">
                <a16:creationId xmlns:a16="http://schemas.microsoft.com/office/drawing/2014/main" id="{5AB77D9B-2768-495E-B992-8F6A6D8CD717}"/>
              </a:ext>
            </a:extLst>
          </p:cNvPr>
          <p:cNvGraphicFramePr>
            <a:graphicFrameLocks noChangeAspect="1"/>
          </p:cNvGraphicFramePr>
          <p:nvPr>
            <p:extLst>
              <p:ext uri="{D42A27DB-BD31-4B8C-83A1-F6EECF244321}">
                <p14:modId xmlns:p14="http://schemas.microsoft.com/office/powerpoint/2010/main" val="1244741188"/>
              </p:ext>
            </p:extLst>
          </p:nvPr>
        </p:nvGraphicFramePr>
        <p:xfrm>
          <a:off x="10501778" y="5724031"/>
          <a:ext cx="914400" cy="806450"/>
        </p:xfrm>
        <a:graphic>
          <a:graphicData uri="http://schemas.openxmlformats.org/presentationml/2006/ole">
            <mc:AlternateContent xmlns:mc="http://schemas.openxmlformats.org/markup-compatibility/2006">
              <mc:Choice xmlns:v="urn:schemas-microsoft-com:vml" Requires="v">
                <p:oleObj name="Document" showAsIcon="1" r:id="rId3" imgW="914400" imgH="806400" progId="Word.Document.12">
                  <p:embed/>
                </p:oleObj>
              </mc:Choice>
              <mc:Fallback>
                <p:oleObj name="Document" showAsIcon="1" r:id="rId3" imgW="914400" imgH="806400" progId="Word.Document.12">
                  <p:embed/>
                  <p:pic>
                    <p:nvPicPr>
                      <p:cNvPr id="0" name=""/>
                      <p:cNvPicPr/>
                      <p:nvPr/>
                    </p:nvPicPr>
                    <p:blipFill>
                      <a:blip r:embed="rId4"/>
                      <a:stretch>
                        <a:fillRect/>
                      </a:stretch>
                    </p:blipFill>
                    <p:spPr>
                      <a:xfrm>
                        <a:off x="10501778" y="5724031"/>
                        <a:ext cx="914400" cy="806450"/>
                      </a:xfrm>
                      <a:prstGeom prst="rect">
                        <a:avLst/>
                      </a:prstGeom>
                    </p:spPr>
                  </p:pic>
                </p:oleObj>
              </mc:Fallback>
            </mc:AlternateContent>
          </a:graphicData>
        </a:graphic>
      </p:graphicFrame>
    </p:spTree>
    <p:extLst>
      <p:ext uri="{BB962C8B-B14F-4D97-AF65-F5344CB8AC3E}">
        <p14:creationId xmlns:p14="http://schemas.microsoft.com/office/powerpoint/2010/main" val="22725904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43077" y="1923389"/>
            <a:ext cx="3269749" cy="4624327"/>
          </a:xfrm>
        </p:spPr>
        <p:txBody>
          <a:bodyPr anchor="ctr">
            <a:normAutofit fontScale="90000"/>
          </a:bodyPr>
          <a:lstStyle/>
          <a:p>
            <a:r>
              <a:rPr lang="en-GB" sz="3200" b="1" dirty="0">
                <a:solidFill>
                  <a:srgbClr val="FFFFFF"/>
                </a:solidFill>
                <a:latin typeface="Century Gothic" panose="020B0502020202020204" pitchFamily="34" charset="0"/>
              </a:rPr>
              <a:t>Classroom Worship </a:t>
            </a:r>
            <a:br>
              <a:rPr lang="en-GB" sz="3200" b="1" dirty="0">
                <a:solidFill>
                  <a:srgbClr val="FFFFFF"/>
                </a:solidFill>
                <a:latin typeface="Century Gothic" panose="020B0502020202020204" pitchFamily="34" charset="0"/>
              </a:rPr>
            </a:br>
            <a:br>
              <a:rPr lang="en-GB" sz="3200" b="1" dirty="0">
                <a:solidFill>
                  <a:srgbClr val="FFFFFF"/>
                </a:solidFill>
                <a:latin typeface="Century Gothic" panose="020B0502020202020204" pitchFamily="34" charset="0"/>
              </a:rPr>
            </a:br>
            <a:r>
              <a:rPr lang="en-GB" sz="3200" b="1" dirty="0">
                <a:solidFill>
                  <a:srgbClr val="FFFFFF"/>
                </a:solidFill>
                <a:latin typeface="Century Gothic" panose="020B0502020202020204" pitchFamily="34" charset="0"/>
              </a:rPr>
              <a:t>Reflection Space</a:t>
            </a:r>
            <a:br>
              <a:rPr lang="en-GB" sz="3200" b="1" dirty="0">
                <a:solidFill>
                  <a:srgbClr val="FFFFFF"/>
                </a:solidFill>
                <a:latin typeface="Century Gothic" panose="020B0502020202020204" pitchFamily="34" charset="0"/>
              </a:rPr>
            </a:br>
            <a:br>
              <a:rPr lang="en-GB" sz="3200" b="1" dirty="0">
                <a:solidFill>
                  <a:srgbClr val="FFFFFF"/>
                </a:solidFill>
                <a:latin typeface="Century Gothic" panose="020B0502020202020204" pitchFamily="34" charset="0"/>
              </a:rPr>
            </a:br>
            <a:r>
              <a:rPr lang="en-GB" sz="2000" b="1" dirty="0">
                <a:solidFill>
                  <a:srgbClr val="FFFFFF"/>
                </a:solidFill>
                <a:latin typeface="Century Gothic" panose="020B0502020202020204" pitchFamily="34" charset="0"/>
                <a:cs typeface="Segoe UI" panose="020B0502040204020203" pitchFamily="34" charset="0"/>
              </a:rPr>
              <a:t>1 Peter 2:17</a:t>
            </a:r>
            <a:br>
              <a:rPr lang="en-GB" sz="2000" b="1" dirty="0">
                <a:solidFill>
                  <a:srgbClr val="FFFFFF"/>
                </a:solidFill>
                <a:latin typeface="Century Gothic" panose="020B0502020202020204" pitchFamily="34" charset="0"/>
                <a:cs typeface="Segoe UI" panose="020B0502040204020203" pitchFamily="34" charset="0"/>
              </a:rPr>
            </a:br>
            <a:r>
              <a:rPr lang="en-GB" sz="2000" b="1" dirty="0">
                <a:solidFill>
                  <a:srgbClr val="FFFFFF"/>
                </a:solidFill>
                <a:latin typeface="Century Gothic" panose="020B0502020202020204" pitchFamily="34" charset="0"/>
                <a:cs typeface="Segoe UI" panose="020B0502040204020203" pitchFamily="34" charset="0"/>
              </a:rPr>
              <a:t>‘Show proper respect to everyone.’</a:t>
            </a:r>
            <a:br>
              <a:rPr lang="en-GB" sz="2000" b="1" dirty="0">
                <a:solidFill>
                  <a:srgbClr val="FFFFFF"/>
                </a:solidFill>
                <a:latin typeface="Segoe UI" panose="020B0502040204020203" pitchFamily="34" charset="0"/>
                <a:cs typeface="Segoe UI" panose="020B0502040204020203" pitchFamily="34" charset="0"/>
              </a:rPr>
            </a:br>
            <a:br>
              <a:rPr lang="en-GB" sz="3200" dirty="0">
                <a:solidFill>
                  <a:srgbClr val="FFFFFF"/>
                </a:solidFill>
              </a:rPr>
            </a:br>
            <a:br>
              <a:rPr lang="en-GB" sz="3200" dirty="0">
                <a:solidFill>
                  <a:srgbClr val="FFFFFF"/>
                </a:solidFill>
              </a:rPr>
            </a:br>
            <a:br>
              <a:rPr lang="en-GB" sz="3200" dirty="0">
                <a:solidFill>
                  <a:srgbClr val="FFFFFF"/>
                </a:solidFill>
              </a:rPr>
            </a:br>
            <a:endParaRPr lang="en-GB" sz="3200" dirty="0">
              <a:solidFill>
                <a:srgbClr val="FFFFFF"/>
              </a:solidFill>
            </a:endParaRPr>
          </a:p>
        </p:txBody>
      </p:sp>
      <p:pic>
        <p:nvPicPr>
          <p:cNvPr id="8" name="Picture 7" descr="Graphical user interface, text, application, email&#10;&#10;Description automatically generated">
            <a:extLst>
              <a:ext uri="{FF2B5EF4-FFF2-40B4-BE49-F238E27FC236}">
                <a16:creationId xmlns:a16="http://schemas.microsoft.com/office/drawing/2014/main" id="{483FDD46-CE92-4B7A-A710-54EE3D0E36FC}"/>
              </a:ext>
            </a:extLst>
          </p:cNvPr>
          <p:cNvPicPr>
            <a:picLocks noChangeAspect="1"/>
          </p:cNvPicPr>
          <p:nvPr/>
        </p:nvPicPr>
        <p:blipFill>
          <a:blip r:embed="rId2"/>
          <a:stretch>
            <a:fillRect/>
          </a:stretch>
        </p:blipFill>
        <p:spPr>
          <a:xfrm>
            <a:off x="4796670" y="485678"/>
            <a:ext cx="7263984" cy="4749884"/>
          </a:xfrm>
          <a:prstGeom prst="rect">
            <a:avLst/>
          </a:prstGeom>
        </p:spPr>
      </p:pic>
      <p:graphicFrame>
        <p:nvGraphicFramePr>
          <p:cNvPr id="9" name="Object 8">
            <a:extLst>
              <a:ext uri="{FF2B5EF4-FFF2-40B4-BE49-F238E27FC236}">
                <a16:creationId xmlns:a16="http://schemas.microsoft.com/office/drawing/2014/main" id="{360EB59E-A048-45AD-97BC-79BF8BBF4967}"/>
              </a:ext>
            </a:extLst>
          </p:cNvPr>
          <p:cNvGraphicFramePr>
            <a:graphicFrameLocks noChangeAspect="1"/>
          </p:cNvGraphicFramePr>
          <p:nvPr>
            <p:extLst>
              <p:ext uri="{D42A27DB-BD31-4B8C-83A1-F6EECF244321}">
                <p14:modId xmlns:p14="http://schemas.microsoft.com/office/powerpoint/2010/main" val="3600528486"/>
              </p:ext>
            </p:extLst>
          </p:nvPr>
        </p:nvGraphicFramePr>
        <p:xfrm>
          <a:off x="10334523" y="5565872"/>
          <a:ext cx="914400" cy="806450"/>
        </p:xfrm>
        <a:graphic>
          <a:graphicData uri="http://schemas.openxmlformats.org/presentationml/2006/ole">
            <mc:AlternateContent xmlns:mc="http://schemas.openxmlformats.org/markup-compatibility/2006">
              <mc:Choice xmlns:v="urn:schemas-microsoft-com:vml" Requires="v">
                <p:oleObj name="Document" showAsIcon="1" r:id="rId3" imgW="914400" imgH="806400" progId="Word.Document.12">
                  <p:embed/>
                </p:oleObj>
              </mc:Choice>
              <mc:Fallback>
                <p:oleObj name="Document" showAsIcon="1" r:id="rId3" imgW="914400" imgH="806400" progId="Word.Document.12">
                  <p:embed/>
                  <p:pic>
                    <p:nvPicPr>
                      <p:cNvPr id="0" name=""/>
                      <p:cNvPicPr/>
                      <p:nvPr/>
                    </p:nvPicPr>
                    <p:blipFill>
                      <a:blip r:embed="rId4"/>
                      <a:stretch>
                        <a:fillRect/>
                      </a:stretch>
                    </p:blipFill>
                    <p:spPr>
                      <a:xfrm>
                        <a:off x="10334523" y="5565872"/>
                        <a:ext cx="914400" cy="806450"/>
                      </a:xfrm>
                      <a:prstGeom prst="rect">
                        <a:avLst/>
                      </a:prstGeom>
                    </p:spPr>
                  </p:pic>
                </p:oleObj>
              </mc:Fallback>
            </mc:AlternateContent>
          </a:graphicData>
        </a:graphic>
      </p:graphicFrame>
    </p:spTree>
    <p:extLst>
      <p:ext uri="{BB962C8B-B14F-4D97-AF65-F5344CB8AC3E}">
        <p14:creationId xmlns:p14="http://schemas.microsoft.com/office/powerpoint/2010/main" val="27291275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18">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21" name="Rectangle 20">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window, clock&#10;&#10;Description automatically generated">
            <a:extLst>
              <a:ext uri="{FF2B5EF4-FFF2-40B4-BE49-F238E27FC236}">
                <a16:creationId xmlns:a16="http://schemas.microsoft.com/office/drawing/2014/main" id="{6496E400-8232-44C6-AD56-AADF8770A836}"/>
              </a:ext>
            </a:extLst>
          </p:cNvPr>
          <p:cNvPicPr>
            <a:picLocks noChangeAspect="1"/>
          </p:cNvPicPr>
          <p:nvPr/>
        </p:nvPicPr>
        <p:blipFill>
          <a:blip r:embed="rId2"/>
          <a:stretch>
            <a:fillRect/>
          </a:stretch>
        </p:blipFill>
        <p:spPr>
          <a:xfrm>
            <a:off x="1675637" y="1208531"/>
            <a:ext cx="5029858" cy="4735069"/>
          </a:xfrm>
          <a:prstGeom prst="rect">
            <a:avLst/>
          </a:prstGeom>
        </p:spPr>
      </p:pic>
      <p:sp>
        <p:nvSpPr>
          <p:cNvPr id="23" name="Rectangle 22">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Monday</a:t>
            </a:r>
          </a:p>
        </p:txBody>
      </p:sp>
    </p:spTree>
    <p:extLst>
      <p:ext uri="{BB962C8B-B14F-4D97-AF65-F5344CB8AC3E}">
        <p14:creationId xmlns:p14="http://schemas.microsoft.com/office/powerpoint/2010/main" val="15178669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9">
            <a:extLst>
              <a:ext uri="{FF2B5EF4-FFF2-40B4-BE49-F238E27FC236}">
                <a16:creationId xmlns:a16="http://schemas.microsoft.com/office/drawing/2014/main" id="{8C266B9D-DC87-430A-8D3A-2E83639A1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1">
            <a:extLst>
              <a:ext uri="{FF2B5EF4-FFF2-40B4-BE49-F238E27FC236}">
                <a16:creationId xmlns:a16="http://schemas.microsoft.com/office/drawing/2014/main" id="{69282F36-261B-49B3-8CA9-FB857C475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5422"/>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B87215C3-3B83-4BE7-9213-26E084BD61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4341"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13A105D4-2907-419E-8223-4C266BA1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pic>
        <p:nvPicPr>
          <p:cNvPr id="5" name="Picture 4" descr="A picture containing indoor, cake, table, birthday&#10;&#10;Description automatically generated">
            <a:extLst>
              <a:ext uri="{FF2B5EF4-FFF2-40B4-BE49-F238E27FC236}">
                <a16:creationId xmlns:a16="http://schemas.microsoft.com/office/drawing/2014/main" id="{CC932D42-D792-46CB-A055-1E70634FEFEC}"/>
              </a:ext>
            </a:extLst>
          </p:cNvPr>
          <p:cNvPicPr>
            <a:picLocks noChangeAspect="1"/>
          </p:cNvPicPr>
          <p:nvPr/>
        </p:nvPicPr>
        <p:blipFill>
          <a:blip r:embed="rId2"/>
          <a:stretch>
            <a:fillRect/>
          </a:stretch>
        </p:blipFill>
        <p:spPr>
          <a:xfrm>
            <a:off x="2324254" y="599724"/>
            <a:ext cx="7536698" cy="5200321"/>
          </a:xfrm>
          <a:prstGeom prst="rect">
            <a:avLst/>
          </a:prstGeom>
        </p:spPr>
      </p:pic>
      <p:sp>
        <p:nvSpPr>
          <p:cNvPr id="18" name="Rectangle 17">
            <a:extLst>
              <a:ext uri="{FF2B5EF4-FFF2-40B4-BE49-F238E27FC236}">
                <a16:creationId xmlns:a16="http://schemas.microsoft.com/office/drawing/2014/main" id="{1EEE7F17-8E08-4C69-8E22-661908E6DF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5873675"/>
            <a:ext cx="11296733" cy="51689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6" name="Picture 5">
            <a:extLst>
              <a:ext uri="{FF2B5EF4-FFF2-40B4-BE49-F238E27FC236}">
                <a16:creationId xmlns:a16="http://schemas.microsoft.com/office/drawing/2014/main" id="{74663768-3CE7-4276-B210-EB7E417702BA}"/>
              </a:ext>
            </a:extLst>
          </p:cNvPr>
          <p:cNvPicPr>
            <a:picLocks noChangeAspect="1"/>
          </p:cNvPicPr>
          <p:nvPr/>
        </p:nvPicPr>
        <p:blipFill>
          <a:blip r:embed="rId3"/>
          <a:stretch>
            <a:fillRect/>
          </a:stretch>
        </p:blipFill>
        <p:spPr>
          <a:xfrm>
            <a:off x="10925766" y="5248781"/>
            <a:ext cx="993734" cy="1249788"/>
          </a:xfrm>
          <a:prstGeom prst="rect">
            <a:avLst/>
          </a:prstGeom>
        </p:spPr>
      </p:pic>
    </p:spTree>
    <p:extLst>
      <p:ext uri="{BB962C8B-B14F-4D97-AF65-F5344CB8AC3E}">
        <p14:creationId xmlns:p14="http://schemas.microsoft.com/office/powerpoint/2010/main" val="4272175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BC4D2E8-5882-4889-920C-E76C62E834E9}"/>
              </a:ext>
            </a:extLst>
          </p:cNvPr>
          <p:cNvPicPr>
            <a:picLocks noChangeAspect="1"/>
          </p:cNvPicPr>
          <p:nvPr/>
        </p:nvPicPr>
        <p:blipFill>
          <a:blip r:embed="rId2"/>
          <a:stretch>
            <a:fillRect/>
          </a:stretch>
        </p:blipFill>
        <p:spPr>
          <a:xfrm>
            <a:off x="1048541" y="3600956"/>
            <a:ext cx="4755292" cy="2798307"/>
          </a:xfrm>
          <a:prstGeom prst="rect">
            <a:avLst/>
          </a:prstGeom>
        </p:spPr>
      </p:pic>
      <p:pic>
        <p:nvPicPr>
          <p:cNvPr id="6" name="Picture 5">
            <a:extLst>
              <a:ext uri="{FF2B5EF4-FFF2-40B4-BE49-F238E27FC236}">
                <a16:creationId xmlns:a16="http://schemas.microsoft.com/office/drawing/2014/main" id="{E5BB8093-4807-44A3-9DD1-4BC81A4F7A93}"/>
              </a:ext>
            </a:extLst>
          </p:cNvPr>
          <p:cNvPicPr>
            <a:picLocks noChangeAspect="1"/>
          </p:cNvPicPr>
          <p:nvPr/>
        </p:nvPicPr>
        <p:blipFill>
          <a:blip r:embed="rId2"/>
          <a:stretch>
            <a:fillRect/>
          </a:stretch>
        </p:blipFill>
        <p:spPr>
          <a:xfrm>
            <a:off x="6388168" y="3602968"/>
            <a:ext cx="4755292" cy="2798307"/>
          </a:xfrm>
          <a:prstGeom prst="rect">
            <a:avLst/>
          </a:prstGeom>
        </p:spPr>
      </p:pic>
      <p:sp>
        <p:nvSpPr>
          <p:cNvPr id="2" name="Rectangle: Rounded Corners 1">
            <a:extLst>
              <a:ext uri="{FF2B5EF4-FFF2-40B4-BE49-F238E27FC236}">
                <a16:creationId xmlns:a16="http://schemas.microsoft.com/office/drawing/2014/main" id="{5424E717-F3D1-4318-B517-549319F5FA22}"/>
              </a:ext>
            </a:extLst>
          </p:cNvPr>
          <p:cNvSpPr/>
          <p:nvPr/>
        </p:nvSpPr>
        <p:spPr>
          <a:xfrm>
            <a:off x="6303057" y="643467"/>
            <a:ext cx="4743450" cy="2785533"/>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sp>
        <p:nvSpPr>
          <p:cNvPr id="9" name="TextBox 8">
            <a:extLst>
              <a:ext uri="{FF2B5EF4-FFF2-40B4-BE49-F238E27FC236}">
                <a16:creationId xmlns:a16="http://schemas.microsoft.com/office/drawing/2014/main" id="{6F0058EC-6A97-46A2-9502-DEFBE4F8A053}"/>
              </a:ext>
            </a:extLst>
          </p:cNvPr>
          <p:cNvSpPr txBox="1"/>
          <p:nvPr/>
        </p:nvSpPr>
        <p:spPr>
          <a:xfrm>
            <a:off x="6591942" y="882071"/>
            <a:ext cx="4048125" cy="2308324"/>
          </a:xfrm>
          <a:prstGeom prst="rect">
            <a:avLst/>
          </a:prstGeom>
          <a:noFill/>
        </p:spPr>
        <p:txBody>
          <a:bodyPr wrap="square" rtlCol="0">
            <a:spAutoFit/>
          </a:bodyPr>
          <a:lstStyle/>
          <a:p>
            <a:pPr algn="ctr"/>
            <a:r>
              <a:rPr lang="en-GB" sz="4800" b="1" dirty="0">
                <a:latin typeface="Century Gothic" panose="020B0502020202020204" pitchFamily="34" charset="0"/>
              </a:rPr>
              <a:t>What do you see in the picture?</a:t>
            </a:r>
          </a:p>
        </p:txBody>
      </p:sp>
      <p:sp>
        <p:nvSpPr>
          <p:cNvPr id="12" name="TextBox 11">
            <a:extLst>
              <a:ext uri="{FF2B5EF4-FFF2-40B4-BE49-F238E27FC236}">
                <a16:creationId xmlns:a16="http://schemas.microsoft.com/office/drawing/2014/main" id="{E83FB7E7-E7DF-4DCE-851E-1C2C6B682080}"/>
              </a:ext>
            </a:extLst>
          </p:cNvPr>
          <p:cNvSpPr txBox="1"/>
          <p:nvPr/>
        </p:nvSpPr>
        <p:spPr>
          <a:xfrm>
            <a:off x="1121679" y="3678977"/>
            <a:ext cx="4410074" cy="2708434"/>
          </a:xfrm>
          <a:prstGeom prst="rect">
            <a:avLst/>
          </a:prstGeom>
          <a:noFill/>
        </p:spPr>
        <p:txBody>
          <a:bodyPr wrap="square" rtlCol="0">
            <a:spAutoFit/>
          </a:bodyPr>
          <a:lstStyle/>
          <a:p>
            <a:pPr algn="ctr"/>
            <a:r>
              <a:rPr lang="en-GB" sz="3400" b="1" dirty="0">
                <a:latin typeface="Century Gothic" panose="020B0502020202020204" pitchFamily="34" charset="0"/>
              </a:rPr>
              <a:t>Can you make a prediction about what we are going to talk about today?</a:t>
            </a:r>
          </a:p>
        </p:txBody>
      </p:sp>
      <p:sp>
        <p:nvSpPr>
          <p:cNvPr id="17" name="TextBox 16">
            <a:extLst>
              <a:ext uri="{FF2B5EF4-FFF2-40B4-BE49-F238E27FC236}">
                <a16:creationId xmlns:a16="http://schemas.microsoft.com/office/drawing/2014/main" id="{D7ADC6E6-9AFE-4FFB-954C-364BAC172515}"/>
              </a:ext>
            </a:extLst>
          </p:cNvPr>
          <p:cNvSpPr txBox="1"/>
          <p:nvPr/>
        </p:nvSpPr>
        <p:spPr>
          <a:xfrm>
            <a:off x="6675151" y="3602968"/>
            <a:ext cx="4152899" cy="2677656"/>
          </a:xfrm>
          <a:prstGeom prst="rect">
            <a:avLst/>
          </a:prstGeom>
          <a:noFill/>
        </p:spPr>
        <p:txBody>
          <a:bodyPr wrap="square">
            <a:spAutoFit/>
          </a:bodyPr>
          <a:lstStyle/>
          <a:p>
            <a:pPr algn="ctr"/>
            <a:r>
              <a:rPr lang="en-GB" sz="2800" b="1" dirty="0">
                <a:latin typeface="Century Gothic" panose="020B0502020202020204" pitchFamily="34" charset="0"/>
              </a:rPr>
              <a:t>What questions do you have about this picture?</a:t>
            </a:r>
          </a:p>
          <a:p>
            <a:pPr algn="ctr"/>
            <a:endParaRPr lang="en-GB" sz="2800" b="1" dirty="0">
              <a:latin typeface="Century Gothic" panose="020B0502020202020204" pitchFamily="34" charset="0"/>
            </a:endParaRPr>
          </a:p>
          <a:p>
            <a:pPr algn="ctr"/>
            <a:r>
              <a:rPr lang="en-GB" sz="2800" dirty="0">
                <a:latin typeface="Century Gothic" panose="020B0502020202020204" pitchFamily="34" charset="0"/>
                <a:cs typeface="Segoe UI" panose="020B0502040204020203" pitchFamily="34" charset="0"/>
              </a:rPr>
              <a:t>Come up with three questions.</a:t>
            </a:r>
          </a:p>
        </p:txBody>
      </p:sp>
      <p:pic>
        <p:nvPicPr>
          <p:cNvPr id="19" name="Picture 18">
            <a:extLst>
              <a:ext uri="{FF2B5EF4-FFF2-40B4-BE49-F238E27FC236}">
                <a16:creationId xmlns:a16="http://schemas.microsoft.com/office/drawing/2014/main" id="{793FA870-8832-4438-9014-F35598B7382F}"/>
              </a:ext>
            </a:extLst>
          </p:cNvPr>
          <p:cNvPicPr>
            <a:picLocks noChangeAspect="1"/>
          </p:cNvPicPr>
          <p:nvPr/>
        </p:nvPicPr>
        <p:blipFill>
          <a:blip r:embed="rId3"/>
          <a:stretch>
            <a:fillRect/>
          </a:stretch>
        </p:blipFill>
        <p:spPr>
          <a:xfrm>
            <a:off x="11204362" y="5417942"/>
            <a:ext cx="987638" cy="1249788"/>
          </a:xfrm>
          <a:prstGeom prst="rect">
            <a:avLst/>
          </a:prstGeom>
        </p:spPr>
      </p:pic>
      <p:pic>
        <p:nvPicPr>
          <p:cNvPr id="4" name="Picture 3">
            <a:extLst>
              <a:ext uri="{FF2B5EF4-FFF2-40B4-BE49-F238E27FC236}">
                <a16:creationId xmlns:a16="http://schemas.microsoft.com/office/drawing/2014/main" id="{0E98F6E2-A225-43B8-B484-559675CDBE60}"/>
              </a:ext>
            </a:extLst>
          </p:cNvPr>
          <p:cNvPicPr>
            <a:picLocks noChangeAspect="1"/>
          </p:cNvPicPr>
          <p:nvPr/>
        </p:nvPicPr>
        <p:blipFill>
          <a:blip r:embed="rId4"/>
          <a:stretch>
            <a:fillRect/>
          </a:stretch>
        </p:blipFill>
        <p:spPr>
          <a:xfrm>
            <a:off x="1337837" y="697823"/>
            <a:ext cx="3977759" cy="2742949"/>
          </a:xfrm>
          <a:prstGeom prst="rect">
            <a:avLst/>
          </a:prstGeom>
        </p:spPr>
      </p:pic>
    </p:spTree>
    <p:extLst>
      <p:ext uri="{BB962C8B-B14F-4D97-AF65-F5344CB8AC3E}">
        <p14:creationId xmlns:p14="http://schemas.microsoft.com/office/powerpoint/2010/main" val="1723506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Bible Passage </a:t>
            </a:r>
            <a:r>
              <a:rPr lang="en-GB" sz="1800" b="1" dirty="0">
                <a:latin typeface="Century Gothic" panose="020B0502020202020204" pitchFamily="34" charset="0"/>
                <a:cs typeface="Segoe UI" panose="020B0502040204020203" pitchFamily="34" charset="0"/>
              </a:rPr>
              <a:t>(based on 1 Corinthians 12</a:t>
            </a:r>
            <a:r>
              <a:rPr lang="en-GB" sz="1800" dirty="0">
                <a:latin typeface="Century Gothic" panose="020B0502020202020204" pitchFamily="34" charset="0"/>
                <a:cs typeface="Segoe UI" panose="020B0502040204020203" pitchFamily="34" charset="0"/>
              </a:rPr>
              <a:t>)</a:t>
            </a:r>
          </a:p>
        </p:txBody>
      </p:sp>
      <p:sp>
        <p:nvSpPr>
          <p:cNvPr id="3" name="TextBox 2">
            <a:extLst>
              <a:ext uri="{FF2B5EF4-FFF2-40B4-BE49-F238E27FC236}">
                <a16:creationId xmlns:a16="http://schemas.microsoft.com/office/drawing/2014/main" id="{E575B6F2-F3E9-4C08-9210-04BB457084AB}"/>
              </a:ext>
            </a:extLst>
          </p:cNvPr>
          <p:cNvSpPr txBox="1"/>
          <p:nvPr/>
        </p:nvSpPr>
        <p:spPr>
          <a:xfrm>
            <a:off x="404277" y="1895475"/>
            <a:ext cx="11372850" cy="4801314"/>
          </a:xfrm>
          <a:prstGeom prst="rect">
            <a:avLst/>
          </a:prstGeom>
          <a:noFill/>
        </p:spPr>
        <p:txBody>
          <a:bodyPr wrap="square" rtlCol="0">
            <a:spAutoFit/>
          </a:bodyPr>
          <a:lstStyle/>
          <a:p>
            <a:r>
              <a:rPr lang="en-GB" dirty="0">
                <a:latin typeface="Century Gothic" panose="020B0502020202020204" pitchFamily="34" charset="0"/>
              </a:rPr>
              <a:t>One day the different parts of the body were having an argument to see who should be valued most. The brain said, “I do all the thinking so I’m the most important and I should have the greatest value.”</a:t>
            </a:r>
          </a:p>
          <a:p>
            <a:endParaRPr lang="en-GB" dirty="0">
              <a:latin typeface="Century Gothic" panose="020B0502020202020204" pitchFamily="34" charset="0"/>
            </a:endParaRPr>
          </a:p>
          <a:p>
            <a:r>
              <a:rPr lang="en-GB" dirty="0">
                <a:latin typeface="Century Gothic" panose="020B0502020202020204" pitchFamily="34" charset="0"/>
              </a:rPr>
              <a:t>The eyes said, “No, no, no! I see everything and let the rest of you know where we are, so I’m the most important and I should be in charge. I am the most important ”</a:t>
            </a:r>
          </a:p>
          <a:p>
            <a:endParaRPr lang="en-GB" dirty="0">
              <a:latin typeface="Century Gothic" panose="020B0502020202020204" pitchFamily="34" charset="0"/>
            </a:endParaRPr>
          </a:p>
          <a:p>
            <a:r>
              <a:rPr lang="en-GB" dirty="0">
                <a:latin typeface="Century Gothic" panose="020B0502020202020204" pitchFamily="34" charset="0"/>
              </a:rPr>
              <a:t>The hands said, “Without me we wouldn’t be able to pick anything up or move anything – just think how difficult it would be to eat without me. So I’m the most important and I should be in charge.”</a:t>
            </a:r>
          </a:p>
          <a:p>
            <a:endParaRPr lang="en-GB" dirty="0">
              <a:latin typeface="Century Gothic" panose="020B0502020202020204" pitchFamily="34" charset="0"/>
            </a:endParaRPr>
          </a:p>
          <a:p>
            <a:r>
              <a:rPr lang="en-GB" dirty="0">
                <a:latin typeface="Century Gothic" panose="020B0502020202020204" pitchFamily="34" charset="0"/>
              </a:rPr>
              <a:t>The stomach said, “I turn the food we eat into energy for the rest of you. Without me, we’d starve. So I’m the most important and I should be in charge.”</a:t>
            </a:r>
          </a:p>
          <a:p>
            <a:endParaRPr lang="en-GB" dirty="0">
              <a:latin typeface="Century Gothic" panose="020B0502020202020204" pitchFamily="34" charset="0"/>
            </a:endParaRPr>
          </a:p>
          <a:p>
            <a:r>
              <a:rPr lang="en-GB" dirty="0">
                <a:latin typeface="Century Gothic" panose="020B0502020202020204" pitchFamily="34" charset="0"/>
              </a:rPr>
              <a:t>The heart said, “Wait a minute – you all have it wrong. If it wasn’t for me you wouldn’t have blood flowing through your body. I am the one that should be valued most.”</a:t>
            </a:r>
          </a:p>
          <a:p>
            <a:endParaRPr lang="en-GB" dirty="0">
              <a:latin typeface="Century Gothic" panose="020B0502020202020204" pitchFamily="34" charset="0"/>
            </a:endParaRPr>
          </a:p>
          <a:p>
            <a:r>
              <a:rPr lang="en-GB" dirty="0">
                <a:latin typeface="Century Gothic" panose="020B0502020202020204" pitchFamily="34" charset="0"/>
              </a:rPr>
              <a:t>The argument continued…</a:t>
            </a:r>
          </a:p>
        </p:txBody>
      </p:sp>
    </p:spTree>
    <p:extLst>
      <p:ext uri="{BB962C8B-B14F-4D97-AF65-F5344CB8AC3E}">
        <p14:creationId xmlns:p14="http://schemas.microsoft.com/office/powerpoint/2010/main" val="35126249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Responding</a:t>
            </a:r>
            <a:r>
              <a:rPr lang="en-GB" b="1" dirty="0"/>
              <a:t> </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sp>
        <p:nvSpPr>
          <p:cNvPr id="5" name="TextBox 4">
            <a:extLst>
              <a:ext uri="{FF2B5EF4-FFF2-40B4-BE49-F238E27FC236}">
                <a16:creationId xmlns:a16="http://schemas.microsoft.com/office/drawing/2014/main" id="{67118D01-90CC-4AE8-8871-0E41A97E204C}"/>
              </a:ext>
            </a:extLst>
          </p:cNvPr>
          <p:cNvSpPr txBox="1"/>
          <p:nvPr/>
        </p:nvSpPr>
        <p:spPr>
          <a:xfrm>
            <a:off x="1171038" y="2914650"/>
            <a:ext cx="9839325" cy="2800767"/>
          </a:xfrm>
          <a:prstGeom prst="rect">
            <a:avLst/>
          </a:prstGeom>
          <a:noFill/>
        </p:spPr>
        <p:txBody>
          <a:bodyPr wrap="square" rtlCol="0">
            <a:spAutoFit/>
          </a:bodyPr>
          <a:lstStyle/>
          <a:p>
            <a:pPr algn="ctr"/>
            <a:r>
              <a:rPr lang="en-GB" sz="4400" b="1" dirty="0">
                <a:latin typeface="Century Gothic" panose="020B0502020202020204" pitchFamily="34" charset="0"/>
              </a:rPr>
              <a:t>How do you feel about this story?</a:t>
            </a:r>
          </a:p>
          <a:p>
            <a:pPr algn="ctr"/>
            <a:endParaRPr lang="en-GB" sz="4400" b="1" dirty="0">
              <a:latin typeface="Century Gothic" panose="020B0502020202020204" pitchFamily="34" charset="0"/>
            </a:endParaRPr>
          </a:p>
          <a:p>
            <a:pPr algn="ctr"/>
            <a:r>
              <a:rPr lang="en-GB" sz="4400" b="1" dirty="0">
                <a:latin typeface="Century Gothic" panose="020B0502020202020204" pitchFamily="34" charset="0"/>
              </a:rPr>
              <a:t>What do you find encouraging?</a:t>
            </a:r>
          </a:p>
          <a:p>
            <a:pPr algn="ctr"/>
            <a:r>
              <a:rPr lang="en-GB" sz="4400" b="1" dirty="0">
                <a:latin typeface="Century Gothic" panose="020B0502020202020204" pitchFamily="34" charset="0"/>
              </a:rPr>
              <a:t>What do you find challenging? </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103248"/>
            <a:ext cx="1278686" cy="1653252"/>
          </a:xfrm>
          <a:prstGeom prst="rect">
            <a:avLst/>
          </a:prstGeom>
        </p:spPr>
      </p:pic>
    </p:spTree>
    <p:extLst>
      <p:ext uri="{BB962C8B-B14F-4D97-AF65-F5344CB8AC3E}">
        <p14:creationId xmlns:p14="http://schemas.microsoft.com/office/powerpoint/2010/main" val="4376090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Prayer</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sp>
        <p:nvSpPr>
          <p:cNvPr id="5" name="TextBox 4">
            <a:extLst>
              <a:ext uri="{FF2B5EF4-FFF2-40B4-BE49-F238E27FC236}">
                <a16:creationId xmlns:a16="http://schemas.microsoft.com/office/drawing/2014/main" id="{67118D01-90CC-4AE8-8871-0E41A97E204C}"/>
              </a:ext>
            </a:extLst>
          </p:cNvPr>
          <p:cNvSpPr txBox="1"/>
          <p:nvPr/>
        </p:nvSpPr>
        <p:spPr>
          <a:xfrm>
            <a:off x="1066261" y="2460943"/>
            <a:ext cx="9839325" cy="4555093"/>
          </a:xfrm>
          <a:prstGeom prst="rect">
            <a:avLst/>
          </a:prstGeom>
          <a:noFill/>
        </p:spPr>
        <p:txBody>
          <a:bodyPr wrap="square" rtlCol="0">
            <a:spAutoFit/>
          </a:bodyPr>
          <a:lstStyle/>
          <a:p>
            <a:r>
              <a:rPr lang="en-GB" b="1" dirty="0">
                <a:latin typeface="Century Gothic" panose="020B0502020202020204" pitchFamily="34" charset="0"/>
                <a:cs typeface="Segoe UI" panose="020B0502040204020203" pitchFamily="34" charset="0"/>
              </a:rPr>
              <a:t>Encourage the pupils to respond with their own prayers first or through the pray space and if appropriate use the Lord’s prayer.</a:t>
            </a:r>
          </a:p>
          <a:p>
            <a:endParaRPr lang="en-GB" b="1" dirty="0">
              <a:latin typeface="Century Gothic" panose="020B0502020202020204" pitchFamily="34" charset="0"/>
              <a:cs typeface="Segoe UI" panose="020B0502040204020203" pitchFamily="34" charset="0"/>
            </a:endParaRPr>
          </a:p>
          <a:p>
            <a:pPr algn="ctr"/>
            <a:r>
              <a:rPr lang="en-GB" b="1" dirty="0">
                <a:latin typeface="Century Gothic" panose="020B0502020202020204" pitchFamily="34" charset="0"/>
                <a:cs typeface="Segoe UI" panose="020B0502040204020203" pitchFamily="34" charset="0"/>
              </a:rPr>
              <a:t>Our Father, in heaven,</a:t>
            </a:r>
          </a:p>
          <a:p>
            <a:pPr algn="ctr"/>
            <a:r>
              <a:rPr lang="en-GB" b="1" dirty="0">
                <a:latin typeface="Century Gothic" panose="020B0502020202020204" pitchFamily="34" charset="0"/>
                <a:cs typeface="Segoe UI" panose="020B0502040204020203" pitchFamily="34" charset="0"/>
              </a:rPr>
              <a:t>Holy is your name.</a:t>
            </a:r>
          </a:p>
          <a:p>
            <a:pPr algn="ctr"/>
            <a:r>
              <a:rPr lang="en-GB" b="1" dirty="0">
                <a:latin typeface="Century Gothic" panose="020B0502020202020204" pitchFamily="34" charset="0"/>
                <a:cs typeface="Segoe UI" panose="020B0502040204020203" pitchFamily="34" charset="0"/>
              </a:rPr>
              <a:t>Your Kingdom come,</a:t>
            </a:r>
          </a:p>
          <a:p>
            <a:pPr algn="ctr"/>
            <a:r>
              <a:rPr lang="en-GB" b="1" dirty="0">
                <a:latin typeface="Century Gothic" panose="020B0502020202020204" pitchFamily="34" charset="0"/>
                <a:cs typeface="Segoe UI" panose="020B0502040204020203" pitchFamily="34" charset="0"/>
              </a:rPr>
              <a:t>Your will be done on earth, as it is in heaven.</a:t>
            </a:r>
          </a:p>
          <a:p>
            <a:pPr algn="ctr"/>
            <a:r>
              <a:rPr lang="en-GB" b="1" dirty="0">
                <a:latin typeface="Century Gothic" panose="020B0502020202020204" pitchFamily="34" charset="0"/>
                <a:cs typeface="Segoe UI" panose="020B0502040204020203" pitchFamily="34" charset="0"/>
              </a:rPr>
              <a:t>Give us this day our daily bread,</a:t>
            </a:r>
          </a:p>
          <a:p>
            <a:pPr algn="ctr"/>
            <a:r>
              <a:rPr lang="en-GB" b="1" dirty="0">
                <a:latin typeface="Century Gothic" panose="020B0502020202020204" pitchFamily="34" charset="0"/>
                <a:cs typeface="Segoe UI" panose="020B0502040204020203" pitchFamily="34" charset="0"/>
              </a:rPr>
              <a:t>And forgive us our sins,</a:t>
            </a:r>
          </a:p>
          <a:p>
            <a:pPr algn="ctr"/>
            <a:r>
              <a:rPr lang="en-GB" b="1" dirty="0">
                <a:latin typeface="Century Gothic" panose="020B0502020202020204" pitchFamily="34" charset="0"/>
                <a:cs typeface="Segoe UI" panose="020B0502040204020203" pitchFamily="34" charset="0"/>
              </a:rPr>
              <a:t>As we forgive those who sin against us,</a:t>
            </a:r>
          </a:p>
          <a:p>
            <a:pPr algn="ctr"/>
            <a:r>
              <a:rPr lang="en-GB" b="1" dirty="0">
                <a:latin typeface="Century Gothic" panose="020B0502020202020204" pitchFamily="34" charset="0"/>
                <a:cs typeface="Segoe UI" panose="020B0502040204020203" pitchFamily="34" charset="0"/>
              </a:rPr>
              <a:t>And lead us not into temptation,</a:t>
            </a:r>
          </a:p>
          <a:p>
            <a:pPr algn="ctr"/>
            <a:r>
              <a:rPr lang="en-GB" b="1" dirty="0">
                <a:latin typeface="Century Gothic" panose="020B0502020202020204" pitchFamily="34" charset="0"/>
                <a:cs typeface="Segoe UI" panose="020B0502040204020203" pitchFamily="34" charset="0"/>
              </a:rPr>
              <a:t>But deliver us from evil.</a:t>
            </a:r>
          </a:p>
          <a:p>
            <a:pPr algn="ctr"/>
            <a:r>
              <a:rPr lang="en-GB" b="1" dirty="0">
                <a:latin typeface="Century Gothic" panose="020B0502020202020204" pitchFamily="34" charset="0"/>
                <a:cs typeface="Segoe UI" panose="020B0502040204020203" pitchFamily="34" charset="0"/>
              </a:rPr>
              <a:t>Amen.</a:t>
            </a:r>
          </a:p>
          <a:p>
            <a:pPr algn="ctr"/>
            <a:endParaRPr lang="en-GB" sz="1400" b="1" dirty="0"/>
          </a:p>
          <a:p>
            <a:r>
              <a:rPr lang="en-GB" sz="1400" b="1" dirty="0"/>
              <a:t>Y</a:t>
            </a:r>
          </a:p>
          <a:p>
            <a:endParaRPr lang="en-GB" sz="1400" b="1" dirty="0"/>
          </a:p>
          <a:p>
            <a:endParaRPr lang="en-GB" sz="1400" b="1" dirty="0"/>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103248"/>
            <a:ext cx="1278686" cy="1653252"/>
          </a:xfrm>
          <a:prstGeom prst="rect">
            <a:avLst/>
          </a:prstGeom>
        </p:spPr>
      </p:pic>
    </p:spTree>
    <p:extLst>
      <p:ext uri="{BB962C8B-B14F-4D97-AF65-F5344CB8AC3E}">
        <p14:creationId xmlns:p14="http://schemas.microsoft.com/office/powerpoint/2010/main" val="7806411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indoor, monitor, photo, sitting&#10;&#10;Description automatically generated">
            <a:extLst>
              <a:ext uri="{FF2B5EF4-FFF2-40B4-BE49-F238E27FC236}">
                <a16:creationId xmlns:a16="http://schemas.microsoft.com/office/drawing/2014/main" id="{BA311D33-1474-47AA-98BC-F6A16AC14352}"/>
              </a:ext>
            </a:extLst>
          </p:cNvPr>
          <p:cNvPicPr>
            <a:picLocks noChangeAspect="1"/>
          </p:cNvPicPr>
          <p:nvPr/>
        </p:nvPicPr>
        <p:blipFill>
          <a:blip r:embed="rId2"/>
          <a:stretch>
            <a:fillRect/>
          </a:stretch>
        </p:blipFill>
        <p:spPr>
          <a:xfrm>
            <a:off x="2129321" y="1208531"/>
            <a:ext cx="4122490"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Tuesday</a:t>
            </a:r>
          </a:p>
        </p:txBody>
      </p:sp>
    </p:spTree>
    <p:extLst>
      <p:ext uri="{BB962C8B-B14F-4D97-AF65-F5344CB8AC3E}">
        <p14:creationId xmlns:p14="http://schemas.microsoft.com/office/powerpoint/2010/main" val="131166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prompt… </a:t>
            </a:r>
            <a:r>
              <a:rPr kumimoji="0" lang="en-GB" sz="1800" b="1" i="0" u="none" strike="noStrike" kern="1200" cap="all" spc="0" normalizeH="0" baseline="0" noProof="0" dirty="0">
                <a:ln>
                  <a:noFill/>
                </a:ln>
                <a:solidFill>
                  <a:prstClr val="white"/>
                </a:solidFill>
                <a:effectLst/>
                <a:uLnTx/>
                <a:uFillTx/>
                <a:latin typeface="Century Gothic" panose="020B0502020202020204" pitchFamily="34" charset="0"/>
                <a:ea typeface="+mj-ea"/>
                <a:cs typeface="Segoe UI" panose="020B0502040204020203" pitchFamily="34" charset="0"/>
              </a:rPr>
              <a:t>(1 Corinthians 12:12-21</a:t>
            </a:r>
            <a:r>
              <a:rPr kumimoji="0" lang="en-GB" sz="1800" b="0" i="0" u="none" strike="noStrike" kern="1200" cap="all" spc="0" normalizeH="0" baseline="0" noProof="0" dirty="0">
                <a:ln>
                  <a:noFill/>
                </a:ln>
                <a:solidFill>
                  <a:prstClr val="white"/>
                </a:solidFill>
                <a:effectLst/>
                <a:uLnTx/>
                <a:uFillTx/>
                <a:latin typeface="Century Gothic" panose="020B0502020202020204" pitchFamily="34" charset="0"/>
                <a:ea typeface="+mj-ea"/>
                <a:cs typeface="Segoe UI" panose="020B0502040204020203" pitchFamily="34" charset="0"/>
              </a:rPr>
              <a:t>)</a:t>
            </a:r>
            <a:endParaRPr lang="en-GB" b="1" dirty="0">
              <a:latin typeface="Century Gothic" panose="020B0502020202020204" pitchFamily="34" charset="0"/>
            </a:endParaRP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5812" y="2090945"/>
            <a:ext cx="10620375" cy="4352925"/>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2"/>
          <a:stretch>
            <a:fillRect/>
          </a:stretch>
        </p:blipFill>
        <p:spPr>
          <a:xfrm>
            <a:off x="11169031" y="5608212"/>
            <a:ext cx="987638" cy="1249788"/>
          </a:xfrm>
          <a:prstGeom prst="rect">
            <a:avLst/>
          </a:prstGeom>
        </p:spPr>
      </p:pic>
      <p:sp>
        <p:nvSpPr>
          <p:cNvPr id="5" name="TextBox 4">
            <a:extLst>
              <a:ext uri="{FF2B5EF4-FFF2-40B4-BE49-F238E27FC236}">
                <a16:creationId xmlns:a16="http://schemas.microsoft.com/office/drawing/2014/main" id="{F1EDE529-2F34-4ECC-9FC4-6A1332CF662D}"/>
              </a:ext>
            </a:extLst>
          </p:cNvPr>
          <p:cNvSpPr txBox="1"/>
          <p:nvPr/>
        </p:nvSpPr>
        <p:spPr>
          <a:xfrm>
            <a:off x="1143000" y="2295526"/>
            <a:ext cx="9788876" cy="4093428"/>
          </a:xfrm>
          <a:prstGeom prst="rect">
            <a:avLst/>
          </a:prstGeom>
          <a:noFill/>
        </p:spPr>
        <p:txBody>
          <a:bodyPr wrap="square" rtlCol="0">
            <a:spAutoFit/>
          </a:bodyPr>
          <a:lstStyle/>
          <a:p>
            <a:r>
              <a:rPr lang="en-GB" sz="2000" dirty="0">
                <a:latin typeface="Century Gothic" panose="020B0502020202020204" pitchFamily="34" charset="0"/>
              </a:rPr>
              <a:t>12 Just as a body, though one, has many parts, but all its many parts form one body, so it is with Christ. </a:t>
            </a:r>
          </a:p>
          <a:p>
            <a:endParaRPr lang="en-GB" sz="2000" dirty="0">
              <a:latin typeface="Century Gothic" panose="020B0502020202020204" pitchFamily="34" charset="0"/>
            </a:endParaRPr>
          </a:p>
          <a:p>
            <a:r>
              <a:rPr lang="en-GB" sz="2000" dirty="0">
                <a:latin typeface="Century Gothic" panose="020B0502020202020204" pitchFamily="34" charset="0"/>
              </a:rPr>
              <a:t>15 Now if the foot should say, ‘Because I am not a hand, I do not belong to the body,’ it would not for that reason stop being part of the body. 16 And if the ear should say, ‘Because I am not an eye, I do not belong to the body,’ it would not for that reason stop being part of the body. 17 If the whole body were an eye, where would the sense of hearing be? If the whole body were an ear, where would the sense of smell be? 18 But in fact God has placed the parts in the body, every one of them, just as he wanted them to be. 19 If they were all one part, where would the body be? 20 As it is, there are many parts, but one body. 21 The eye cannot say to the hand, ‘I don’t need you!’ And the head cannot say to the feet, ‘I don’t need you!’</a:t>
            </a:r>
            <a:endParaRPr lang="en-GB" sz="2000" dirty="0"/>
          </a:p>
        </p:txBody>
      </p:sp>
    </p:spTree>
    <p:extLst>
      <p:ext uri="{BB962C8B-B14F-4D97-AF65-F5344CB8AC3E}">
        <p14:creationId xmlns:p14="http://schemas.microsoft.com/office/powerpoint/2010/main" val="29055513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Reflection question</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5812" y="2176670"/>
            <a:ext cx="10620375" cy="4352925"/>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2"/>
          <a:stretch>
            <a:fillRect/>
          </a:stretch>
        </p:blipFill>
        <p:spPr>
          <a:xfrm>
            <a:off x="11169031" y="5608212"/>
            <a:ext cx="987638" cy="1249788"/>
          </a:xfrm>
          <a:prstGeom prst="rect">
            <a:avLst/>
          </a:prstGeom>
        </p:spPr>
      </p:pic>
      <p:pic>
        <p:nvPicPr>
          <p:cNvPr id="9" name="Picture 8" descr="A picture containing drawing&#10;&#10;Description automatically generated">
            <a:extLst>
              <a:ext uri="{FF2B5EF4-FFF2-40B4-BE49-F238E27FC236}">
                <a16:creationId xmlns:a16="http://schemas.microsoft.com/office/drawing/2014/main" id="{DE1F74B6-7DCA-4FBD-82EE-DC36CB1BEB76}"/>
              </a:ext>
            </a:extLst>
          </p:cNvPr>
          <p:cNvPicPr>
            <a:picLocks noChangeAspect="1"/>
          </p:cNvPicPr>
          <p:nvPr/>
        </p:nvPicPr>
        <p:blipFill>
          <a:blip r:embed="rId3"/>
          <a:stretch>
            <a:fillRect/>
          </a:stretch>
        </p:blipFill>
        <p:spPr>
          <a:xfrm>
            <a:off x="1441425" y="2447506"/>
            <a:ext cx="3367686" cy="3898211"/>
          </a:xfrm>
          <a:prstGeom prst="rect">
            <a:avLst/>
          </a:prstGeom>
        </p:spPr>
      </p:pic>
      <p:graphicFrame>
        <p:nvGraphicFramePr>
          <p:cNvPr id="16" name="TextBox 11">
            <a:extLst>
              <a:ext uri="{FF2B5EF4-FFF2-40B4-BE49-F238E27FC236}">
                <a16:creationId xmlns:a16="http://schemas.microsoft.com/office/drawing/2014/main" id="{E25A58FD-856E-45C5-8F9A-4889E84C9A4E}"/>
              </a:ext>
            </a:extLst>
          </p:cNvPr>
          <p:cNvGraphicFramePr/>
          <p:nvPr/>
        </p:nvGraphicFramePr>
        <p:xfrm>
          <a:off x="5160146" y="2292592"/>
          <a:ext cx="5657850" cy="409342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1015051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Reflection question</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5812" y="2176670"/>
            <a:ext cx="10620375" cy="4352925"/>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2"/>
          <a:stretch>
            <a:fillRect/>
          </a:stretch>
        </p:blipFill>
        <p:spPr>
          <a:xfrm>
            <a:off x="11169031" y="5608212"/>
            <a:ext cx="987638" cy="1249788"/>
          </a:xfrm>
          <a:prstGeom prst="rect">
            <a:avLst/>
          </a:prstGeom>
        </p:spPr>
      </p:pic>
      <p:pic>
        <p:nvPicPr>
          <p:cNvPr id="5" name="Picture 4" descr="A picture containing drawing&#10;&#10;Description automatically generated">
            <a:extLst>
              <a:ext uri="{FF2B5EF4-FFF2-40B4-BE49-F238E27FC236}">
                <a16:creationId xmlns:a16="http://schemas.microsoft.com/office/drawing/2014/main" id="{B020219D-FA46-4B14-8902-1E1240A1A873}"/>
              </a:ext>
            </a:extLst>
          </p:cNvPr>
          <p:cNvPicPr>
            <a:picLocks noChangeAspect="1"/>
          </p:cNvPicPr>
          <p:nvPr/>
        </p:nvPicPr>
        <p:blipFill>
          <a:blip r:embed="rId3"/>
          <a:stretch>
            <a:fillRect/>
          </a:stretch>
        </p:blipFill>
        <p:spPr>
          <a:xfrm>
            <a:off x="1013557" y="2578072"/>
            <a:ext cx="4018367" cy="3155978"/>
          </a:xfrm>
          <a:prstGeom prst="rect">
            <a:avLst/>
          </a:prstGeom>
        </p:spPr>
      </p:pic>
      <p:graphicFrame>
        <p:nvGraphicFramePr>
          <p:cNvPr id="14" name="TextBox 11">
            <a:extLst>
              <a:ext uri="{FF2B5EF4-FFF2-40B4-BE49-F238E27FC236}">
                <a16:creationId xmlns:a16="http://schemas.microsoft.com/office/drawing/2014/main" id="{4B2F5AAC-DA26-49D9-854F-A6E4E374C932}"/>
              </a:ext>
            </a:extLst>
          </p:cNvPr>
          <p:cNvGraphicFramePr/>
          <p:nvPr/>
        </p:nvGraphicFramePr>
        <p:xfrm>
          <a:off x="5160146" y="2355930"/>
          <a:ext cx="5657850" cy="409342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4427535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2EB1FB4-3496-4378-B346-1528096826B9}"/>
              </a:ext>
            </a:extLst>
          </p:cNvPr>
          <p:cNvPicPr>
            <a:picLocks noChangeAspect="1"/>
          </p:cNvPicPr>
          <p:nvPr/>
        </p:nvPicPr>
        <p:blipFill>
          <a:blip r:embed="rId2"/>
          <a:stretch>
            <a:fillRect/>
          </a:stretch>
        </p:blipFill>
        <p:spPr>
          <a:xfrm>
            <a:off x="780511" y="2069403"/>
            <a:ext cx="10632346" cy="4365114"/>
          </a:xfrm>
          <a:prstGeom prst="rect">
            <a:avLst/>
          </a:prstGeom>
        </p:spPr>
      </p:pic>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Reflection Challenge</a:t>
            </a:r>
          </a:p>
        </p:txBody>
      </p:sp>
      <p:pic>
        <p:nvPicPr>
          <p:cNvPr id="6" name="Picture 5">
            <a:extLst>
              <a:ext uri="{FF2B5EF4-FFF2-40B4-BE49-F238E27FC236}">
                <a16:creationId xmlns:a16="http://schemas.microsoft.com/office/drawing/2014/main" id="{A2D7E4D2-9384-4642-B7CD-5275364E10BF}"/>
              </a:ext>
            </a:extLst>
          </p:cNvPr>
          <p:cNvPicPr>
            <a:picLocks noChangeAspect="1"/>
          </p:cNvPicPr>
          <p:nvPr/>
        </p:nvPicPr>
        <p:blipFill>
          <a:blip r:embed="rId3"/>
          <a:stretch>
            <a:fillRect/>
          </a:stretch>
        </p:blipFill>
        <p:spPr>
          <a:xfrm>
            <a:off x="140376" y="5069895"/>
            <a:ext cx="1280271" cy="1652159"/>
          </a:xfrm>
          <a:prstGeom prst="rect">
            <a:avLst/>
          </a:prstGeom>
        </p:spPr>
      </p:pic>
      <p:sp>
        <p:nvSpPr>
          <p:cNvPr id="5" name="TextBox 4">
            <a:extLst>
              <a:ext uri="{FF2B5EF4-FFF2-40B4-BE49-F238E27FC236}">
                <a16:creationId xmlns:a16="http://schemas.microsoft.com/office/drawing/2014/main" id="{78E5DE41-005B-4BD4-B005-58C3CBBB1EC0}"/>
              </a:ext>
            </a:extLst>
          </p:cNvPr>
          <p:cNvSpPr txBox="1"/>
          <p:nvPr/>
        </p:nvSpPr>
        <p:spPr>
          <a:xfrm>
            <a:off x="1616454" y="2424108"/>
            <a:ext cx="8448675" cy="4031873"/>
          </a:xfrm>
          <a:prstGeom prst="rect">
            <a:avLst/>
          </a:prstGeom>
          <a:noFill/>
        </p:spPr>
        <p:txBody>
          <a:bodyPr wrap="square" rtlCol="0">
            <a:spAutoFit/>
          </a:bodyPr>
          <a:lstStyle/>
          <a:p>
            <a:r>
              <a:rPr lang="en-GB" sz="2000" dirty="0">
                <a:latin typeface="Century Gothic" panose="020B0502020202020204" pitchFamily="34" charset="0"/>
              </a:rPr>
              <a:t>It can be hard to feel like the outsider especially when people don’t accept us for who we are. </a:t>
            </a:r>
          </a:p>
          <a:p>
            <a:endParaRPr lang="en-GB" sz="2000" dirty="0">
              <a:latin typeface="Century Gothic" panose="020B0502020202020204" pitchFamily="34" charset="0"/>
            </a:endParaRPr>
          </a:p>
          <a:p>
            <a:r>
              <a:rPr lang="en-GB" sz="2000" dirty="0">
                <a:latin typeface="Century Gothic" panose="020B0502020202020204" pitchFamily="34" charset="0"/>
              </a:rPr>
              <a:t>Take some time to think about the times that we have felt left out or when we have left others out. </a:t>
            </a:r>
          </a:p>
          <a:p>
            <a:endParaRPr lang="en-GB" sz="2000" dirty="0">
              <a:latin typeface="Century Gothic" panose="020B0502020202020204" pitchFamily="34" charset="0"/>
            </a:endParaRPr>
          </a:p>
          <a:p>
            <a:r>
              <a:rPr lang="en-GB" sz="2000" dirty="0">
                <a:latin typeface="Century Gothic" panose="020B0502020202020204" pitchFamily="34" charset="0"/>
              </a:rPr>
              <a:t>What ideas could we take from the passage in 1 Corinthians 12 to help in such situations?</a:t>
            </a:r>
          </a:p>
          <a:p>
            <a:endParaRPr lang="en-GB" sz="2000" dirty="0">
              <a:latin typeface="Century Gothic" panose="020B0502020202020204" pitchFamily="34" charset="0"/>
            </a:endParaRPr>
          </a:p>
          <a:p>
            <a:r>
              <a:rPr lang="en-GB" sz="2000" dirty="0">
                <a:latin typeface="Century Gothic" panose="020B0502020202020204" pitchFamily="34" charset="0"/>
              </a:rPr>
              <a:t>Why is it important to respect all people regardless of whether they are the same as us or not?</a:t>
            </a:r>
          </a:p>
          <a:p>
            <a:endParaRPr lang="en-GB" dirty="0"/>
          </a:p>
          <a:p>
            <a:endParaRPr lang="en-GB" dirty="0"/>
          </a:p>
        </p:txBody>
      </p:sp>
      <p:pic>
        <p:nvPicPr>
          <p:cNvPr id="7" name="Picture 6">
            <a:extLst>
              <a:ext uri="{FF2B5EF4-FFF2-40B4-BE49-F238E27FC236}">
                <a16:creationId xmlns:a16="http://schemas.microsoft.com/office/drawing/2014/main" id="{A4DDCBAB-CAEB-4AA6-AC59-A6F35B27EFF5}"/>
              </a:ext>
            </a:extLst>
          </p:cNvPr>
          <p:cNvPicPr>
            <a:picLocks noChangeAspect="1"/>
          </p:cNvPicPr>
          <p:nvPr/>
        </p:nvPicPr>
        <p:blipFill>
          <a:blip r:embed="rId4"/>
          <a:stretch>
            <a:fillRect/>
          </a:stretch>
        </p:blipFill>
        <p:spPr>
          <a:xfrm>
            <a:off x="10260937" y="5069895"/>
            <a:ext cx="1790687" cy="1407551"/>
          </a:xfrm>
          <a:prstGeom prst="rect">
            <a:avLst/>
          </a:prstGeom>
        </p:spPr>
      </p:pic>
    </p:spTree>
    <p:extLst>
      <p:ext uri="{BB962C8B-B14F-4D97-AF65-F5344CB8AC3E}">
        <p14:creationId xmlns:p14="http://schemas.microsoft.com/office/powerpoint/2010/main" val="33971674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575891" y="766420"/>
            <a:ext cx="11029616" cy="988332"/>
          </a:xfrm>
        </p:spPr>
        <p:txBody>
          <a:bodyPr/>
          <a:lstStyle/>
          <a:p>
            <a:r>
              <a:rPr lang="en-GB" b="1" dirty="0">
                <a:latin typeface="Century Gothic" panose="020B0502020202020204" pitchFamily="34" charset="0"/>
              </a:rPr>
              <a:t>Prayer</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sp>
        <p:nvSpPr>
          <p:cNvPr id="5" name="TextBox 4">
            <a:extLst>
              <a:ext uri="{FF2B5EF4-FFF2-40B4-BE49-F238E27FC236}">
                <a16:creationId xmlns:a16="http://schemas.microsoft.com/office/drawing/2014/main" id="{67118D01-90CC-4AE8-8871-0E41A97E204C}"/>
              </a:ext>
            </a:extLst>
          </p:cNvPr>
          <p:cNvSpPr txBox="1"/>
          <p:nvPr/>
        </p:nvSpPr>
        <p:spPr>
          <a:xfrm>
            <a:off x="1066261" y="2460943"/>
            <a:ext cx="9839325" cy="4555093"/>
          </a:xfrm>
          <a:prstGeom prst="rect">
            <a:avLst/>
          </a:prstGeom>
          <a:noFill/>
        </p:spPr>
        <p:txBody>
          <a:bodyPr wrap="square" rtlCol="0">
            <a:spAutoFit/>
          </a:bodyPr>
          <a:lstStyle/>
          <a:p>
            <a:r>
              <a:rPr lang="en-GB" b="1" dirty="0">
                <a:latin typeface="Century Gothic" panose="020B0502020202020204" pitchFamily="34" charset="0"/>
                <a:cs typeface="Segoe UI" panose="020B0502040204020203" pitchFamily="34" charset="0"/>
              </a:rPr>
              <a:t>Encourage the pupils to respond with their own prayers first or through the pray space and if appropriate use the Lord’s prayer.</a:t>
            </a:r>
          </a:p>
          <a:p>
            <a:endParaRPr lang="en-GB" b="1" dirty="0">
              <a:latin typeface="Century Gothic" panose="020B0502020202020204" pitchFamily="34" charset="0"/>
              <a:cs typeface="Segoe UI" panose="020B0502040204020203" pitchFamily="34" charset="0"/>
            </a:endParaRPr>
          </a:p>
          <a:p>
            <a:pPr algn="ctr"/>
            <a:r>
              <a:rPr lang="en-GB" b="1" dirty="0">
                <a:latin typeface="Century Gothic" panose="020B0502020202020204" pitchFamily="34" charset="0"/>
                <a:cs typeface="Segoe UI" panose="020B0502040204020203" pitchFamily="34" charset="0"/>
              </a:rPr>
              <a:t>Our Father, in heaven,</a:t>
            </a:r>
          </a:p>
          <a:p>
            <a:pPr algn="ctr"/>
            <a:r>
              <a:rPr lang="en-GB" b="1" dirty="0">
                <a:latin typeface="Century Gothic" panose="020B0502020202020204" pitchFamily="34" charset="0"/>
                <a:cs typeface="Segoe UI" panose="020B0502040204020203" pitchFamily="34" charset="0"/>
              </a:rPr>
              <a:t>Holy is your name.</a:t>
            </a:r>
          </a:p>
          <a:p>
            <a:pPr algn="ctr"/>
            <a:r>
              <a:rPr lang="en-GB" b="1" dirty="0">
                <a:latin typeface="Century Gothic" panose="020B0502020202020204" pitchFamily="34" charset="0"/>
                <a:cs typeface="Segoe UI" panose="020B0502040204020203" pitchFamily="34" charset="0"/>
              </a:rPr>
              <a:t>Your Kingdom come,</a:t>
            </a:r>
          </a:p>
          <a:p>
            <a:pPr algn="ctr"/>
            <a:r>
              <a:rPr lang="en-GB" b="1" dirty="0">
                <a:latin typeface="Century Gothic" panose="020B0502020202020204" pitchFamily="34" charset="0"/>
                <a:cs typeface="Segoe UI" panose="020B0502040204020203" pitchFamily="34" charset="0"/>
              </a:rPr>
              <a:t>Your will be done on earth, as it is in heaven.</a:t>
            </a:r>
          </a:p>
          <a:p>
            <a:pPr algn="ctr"/>
            <a:r>
              <a:rPr lang="en-GB" b="1" dirty="0">
                <a:latin typeface="Century Gothic" panose="020B0502020202020204" pitchFamily="34" charset="0"/>
                <a:cs typeface="Segoe UI" panose="020B0502040204020203" pitchFamily="34" charset="0"/>
              </a:rPr>
              <a:t>Give us this day our daily bread,</a:t>
            </a:r>
          </a:p>
          <a:p>
            <a:pPr algn="ctr"/>
            <a:r>
              <a:rPr lang="en-GB" b="1" dirty="0">
                <a:latin typeface="Century Gothic" panose="020B0502020202020204" pitchFamily="34" charset="0"/>
                <a:cs typeface="Segoe UI" panose="020B0502040204020203" pitchFamily="34" charset="0"/>
              </a:rPr>
              <a:t>And forgive us our sins,</a:t>
            </a:r>
          </a:p>
          <a:p>
            <a:pPr algn="ctr"/>
            <a:r>
              <a:rPr lang="en-GB" b="1" dirty="0">
                <a:latin typeface="Century Gothic" panose="020B0502020202020204" pitchFamily="34" charset="0"/>
                <a:cs typeface="Segoe UI" panose="020B0502040204020203" pitchFamily="34" charset="0"/>
              </a:rPr>
              <a:t>As we forgive those who sin against us,</a:t>
            </a:r>
          </a:p>
          <a:p>
            <a:pPr algn="ctr"/>
            <a:r>
              <a:rPr lang="en-GB" b="1" dirty="0">
                <a:latin typeface="Century Gothic" panose="020B0502020202020204" pitchFamily="34" charset="0"/>
                <a:cs typeface="Segoe UI" panose="020B0502040204020203" pitchFamily="34" charset="0"/>
              </a:rPr>
              <a:t>And lead us not into temptation,</a:t>
            </a:r>
          </a:p>
          <a:p>
            <a:pPr algn="ctr"/>
            <a:r>
              <a:rPr lang="en-GB" b="1" dirty="0">
                <a:latin typeface="Century Gothic" panose="020B0502020202020204" pitchFamily="34" charset="0"/>
                <a:cs typeface="Segoe UI" panose="020B0502040204020203" pitchFamily="34" charset="0"/>
              </a:rPr>
              <a:t>But deliver us from evil.</a:t>
            </a:r>
          </a:p>
          <a:p>
            <a:pPr algn="ctr"/>
            <a:r>
              <a:rPr lang="en-GB" b="1" dirty="0">
                <a:latin typeface="Century Gothic" panose="020B0502020202020204" pitchFamily="34" charset="0"/>
                <a:cs typeface="Segoe UI" panose="020B0502040204020203" pitchFamily="34" charset="0"/>
              </a:rPr>
              <a:t>Amen.</a:t>
            </a:r>
          </a:p>
          <a:p>
            <a:pPr algn="ctr"/>
            <a:endParaRPr lang="en-GB" sz="1400" b="1" dirty="0"/>
          </a:p>
          <a:p>
            <a:r>
              <a:rPr lang="en-GB" sz="1400" b="1" dirty="0"/>
              <a:t>Y</a:t>
            </a:r>
          </a:p>
          <a:p>
            <a:endParaRPr lang="en-GB" sz="1400" b="1" dirty="0"/>
          </a:p>
          <a:p>
            <a:endParaRPr lang="en-GB" sz="1400" b="1" dirty="0"/>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103248"/>
            <a:ext cx="1278686" cy="1653252"/>
          </a:xfrm>
          <a:prstGeom prst="rect">
            <a:avLst/>
          </a:prstGeom>
        </p:spPr>
      </p:pic>
    </p:spTree>
    <p:extLst>
      <p:ext uri="{BB962C8B-B14F-4D97-AF65-F5344CB8AC3E}">
        <p14:creationId xmlns:p14="http://schemas.microsoft.com/office/powerpoint/2010/main" val="35888898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sitting, computer&#10;&#10;Description automatically generated">
            <a:extLst>
              <a:ext uri="{FF2B5EF4-FFF2-40B4-BE49-F238E27FC236}">
                <a16:creationId xmlns:a16="http://schemas.microsoft.com/office/drawing/2014/main" id="{7A348043-2C3F-4802-AABD-E3E86DD5F5F3}"/>
              </a:ext>
            </a:extLst>
          </p:cNvPr>
          <p:cNvPicPr>
            <a:picLocks noChangeAspect="1"/>
          </p:cNvPicPr>
          <p:nvPr/>
        </p:nvPicPr>
        <p:blipFill>
          <a:blip r:embed="rId2"/>
          <a:stretch>
            <a:fillRect/>
          </a:stretch>
        </p:blipFill>
        <p:spPr>
          <a:xfrm>
            <a:off x="2461780" y="1208531"/>
            <a:ext cx="3457572"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4" y="1419225"/>
            <a:ext cx="3225165" cy="2085869"/>
          </a:xfrm>
        </p:spPr>
        <p:txBody>
          <a:bodyPr vert="horz" lIns="91440" tIns="45720" rIns="91440" bIns="45720" rtlCol="0" anchor="b">
            <a:normAutofit/>
          </a:bodyPr>
          <a:lstStyle/>
          <a:p>
            <a:r>
              <a:rPr lang="en-US" sz="3600" dirty="0">
                <a:solidFill>
                  <a:srgbClr val="FFFFFF"/>
                </a:solidFill>
                <a:latin typeface="Arial Rounded MT Bold" panose="020F0704030504030204" pitchFamily="34" charset="0"/>
              </a:rPr>
              <a:t>Wednesday</a:t>
            </a:r>
          </a:p>
        </p:txBody>
      </p:sp>
    </p:spTree>
    <p:extLst>
      <p:ext uri="{BB962C8B-B14F-4D97-AF65-F5344CB8AC3E}">
        <p14:creationId xmlns:p14="http://schemas.microsoft.com/office/powerpoint/2010/main" val="35361108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 name="Rectangle 37">
            <a:extLst>
              <a:ext uri="{FF2B5EF4-FFF2-40B4-BE49-F238E27FC236}">
                <a16:creationId xmlns:a16="http://schemas.microsoft.com/office/drawing/2014/main" id="{A078A52F-85EA-4C0B-962B-D9D9DD4DD7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7" name="Rectangle 39">
            <a:extLst>
              <a:ext uri="{FF2B5EF4-FFF2-40B4-BE49-F238E27FC236}">
                <a16:creationId xmlns:a16="http://schemas.microsoft.com/office/drawing/2014/main" id="{919797D5-5700-4683-B30A-5B4D56CB82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58" name="Rectangle 41">
            <a:extLst>
              <a:ext uri="{FF2B5EF4-FFF2-40B4-BE49-F238E27FC236}">
                <a16:creationId xmlns:a16="http://schemas.microsoft.com/office/drawing/2014/main" id="{4856A7B9-9801-42EC-A4C9-7E22A56EF5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59" name="Rectangle 43">
            <a:extLst>
              <a:ext uri="{FF2B5EF4-FFF2-40B4-BE49-F238E27FC236}">
                <a16:creationId xmlns:a16="http://schemas.microsoft.com/office/drawing/2014/main" id="{A8D10092-A860-4EFB-963F-A14DA36488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a:t>Prompted to action - challenge</a:t>
            </a:r>
          </a:p>
        </p:txBody>
      </p:sp>
      <p:sp>
        <p:nvSpPr>
          <p:cNvPr id="60" name="Rectangle 45">
            <a:extLst>
              <a:ext uri="{FF2B5EF4-FFF2-40B4-BE49-F238E27FC236}">
                <a16:creationId xmlns:a16="http://schemas.microsoft.com/office/drawing/2014/main" id="{2E32075D-9299-4657-87D7-B9987B7FDE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2180496"/>
            <a:ext cx="5404639" cy="4045683"/>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picture containing indoor, cake, table, birthday&#10;&#10;Description automatically generated">
            <a:extLst>
              <a:ext uri="{FF2B5EF4-FFF2-40B4-BE49-F238E27FC236}">
                <a16:creationId xmlns:a16="http://schemas.microsoft.com/office/drawing/2014/main" id="{80178125-43A8-4C8D-A97E-4999FACBFBD4}"/>
              </a:ext>
            </a:extLst>
          </p:cNvPr>
          <p:cNvPicPr>
            <a:picLocks noChangeAspect="1"/>
          </p:cNvPicPr>
          <p:nvPr/>
        </p:nvPicPr>
        <p:blipFill rotWithShape="1">
          <a:blip r:embed="rId2"/>
          <a:srcRect l="6168" r="1" b="1"/>
          <a:stretch/>
        </p:blipFill>
        <p:spPr>
          <a:xfrm>
            <a:off x="657225" y="2361056"/>
            <a:ext cx="4962525" cy="3649219"/>
          </a:xfrm>
          <a:prstGeom prst="rect">
            <a:avLst/>
          </a:prstGeom>
        </p:spPr>
      </p:pic>
      <p:sp>
        <p:nvSpPr>
          <p:cNvPr id="6" name="TextBox 5">
            <a:extLst>
              <a:ext uri="{FF2B5EF4-FFF2-40B4-BE49-F238E27FC236}">
                <a16:creationId xmlns:a16="http://schemas.microsoft.com/office/drawing/2014/main" id="{4B77AA67-70BB-4B78-9DBC-E9C60B15A2F9}"/>
              </a:ext>
            </a:extLst>
          </p:cNvPr>
          <p:cNvSpPr txBox="1"/>
          <p:nvPr/>
        </p:nvSpPr>
        <p:spPr>
          <a:xfrm>
            <a:off x="6096000" y="1972638"/>
            <a:ext cx="5514806" cy="4428162"/>
          </a:xfrm>
          <a:prstGeom prst="rect">
            <a:avLst/>
          </a:prstGeom>
        </p:spPr>
        <p:txBody>
          <a:bodyPr vert="horz" lIns="91440" tIns="45720" rIns="91440" bIns="45720" rtlCol="0" anchor="ctr">
            <a:normAutofit fontScale="92500" lnSpcReduction="20000"/>
          </a:bodyPr>
          <a:lstStyle/>
          <a:p>
            <a:pPr>
              <a:lnSpc>
                <a:spcPct val="90000"/>
              </a:lnSpc>
              <a:spcBef>
                <a:spcPct val="20000"/>
              </a:spcBef>
              <a:spcAft>
                <a:spcPts val="600"/>
              </a:spcAft>
              <a:buClr>
                <a:schemeClr val="accent2"/>
              </a:buClr>
              <a:buSzPct val="92000"/>
              <a:buFont typeface="Wingdings 2" panose="05020102010507070707" pitchFamily="18" charset="2"/>
              <a:buChar char=""/>
            </a:pPr>
            <a:endParaRPr lang="en-US" sz="1300" b="1" dirty="0">
              <a:solidFill>
                <a:schemeClr val="tx2"/>
              </a:solidFill>
              <a:hlinkClick r:id="rId3">
                <a:extLst>
                  <a:ext uri="{A12FA001-AC4F-418D-AE19-62706E023703}">
                    <ahyp:hlinkClr xmlns:ahyp="http://schemas.microsoft.com/office/drawing/2018/hyperlinkcolor" val="tx"/>
                  </a:ext>
                </a:extLst>
              </a:hlinkClick>
            </a:endParaRPr>
          </a:p>
          <a:p>
            <a:pPr>
              <a:lnSpc>
                <a:spcPct val="90000"/>
              </a:lnSpc>
              <a:spcBef>
                <a:spcPct val="20000"/>
              </a:spcBef>
              <a:spcAft>
                <a:spcPts val="600"/>
              </a:spcAft>
              <a:buClr>
                <a:schemeClr val="accent2"/>
              </a:buClr>
              <a:buSzPct val="92000"/>
              <a:buFont typeface="Wingdings 2" panose="05020102010507070707" pitchFamily="18" charset="2"/>
              <a:buChar char=""/>
            </a:pPr>
            <a:r>
              <a:rPr lang="en-US" sz="1600" b="1" dirty="0">
                <a:solidFill>
                  <a:schemeClr val="tx2"/>
                </a:solidFill>
                <a:latin typeface="Century Gothic" panose="020B0502020202020204" pitchFamily="34" charset="0"/>
              </a:rPr>
              <a:t>Remind people of the theme for the week and of the bible verse                  </a:t>
            </a:r>
            <a:endParaRPr lang="en-US" sz="1600" b="1" dirty="0">
              <a:solidFill>
                <a:schemeClr val="tx2"/>
              </a:solidFill>
              <a:latin typeface="Century Gothic" panose="020B0502020202020204" pitchFamily="34" charset="0"/>
              <a:hlinkClick r:id="rId3">
                <a:extLst>
                  <a:ext uri="{A12FA001-AC4F-418D-AE19-62706E023703}">
                    <ahyp:hlinkClr xmlns:ahyp="http://schemas.microsoft.com/office/drawing/2018/hyperlinkcolor" val="tx"/>
                  </a:ext>
                </a:extLst>
              </a:hlinkClick>
            </a:endParaRPr>
          </a:p>
          <a:p>
            <a:pPr>
              <a:lnSpc>
                <a:spcPct val="90000"/>
              </a:lnSpc>
              <a:spcBef>
                <a:spcPct val="20000"/>
              </a:spcBef>
              <a:spcAft>
                <a:spcPts val="600"/>
              </a:spcAft>
              <a:buClr>
                <a:schemeClr val="accent2"/>
              </a:buClr>
              <a:buSzPct val="92000"/>
              <a:buFont typeface="Wingdings 2" panose="05020102010507070707" pitchFamily="18" charset="2"/>
              <a:buChar char=""/>
            </a:pPr>
            <a:endParaRPr lang="en-US" sz="1600" b="1" dirty="0">
              <a:solidFill>
                <a:schemeClr val="tx2"/>
              </a:solidFill>
              <a:latin typeface="Century Gothic" panose="020B0502020202020204" pitchFamily="34" charset="0"/>
              <a:hlinkClick r:id="rId3">
                <a:extLst>
                  <a:ext uri="{A12FA001-AC4F-418D-AE19-62706E023703}">
                    <ahyp:hlinkClr xmlns:ahyp="http://schemas.microsoft.com/office/drawing/2018/hyperlinkcolor" val="tx"/>
                  </a:ext>
                </a:extLst>
              </a:hlinkClick>
            </a:endParaRPr>
          </a:p>
          <a:p>
            <a:pPr>
              <a:lnSpc>
                <a:spcPct val="90000"/>
              </a:lnSpc>
              <a:spcBef>
                <a:spcPct val="20000"/>
              </a:spcBef>
              <a:spcAft>
                <a:spcPts val="600"/>
              </a:spcAft>
              <a:buClr>
                <a:schemeClr val="accent2"/>
              </a:buClr>
              <a:buSzPct val="92000"/>
              <a:buFont typeface="Wingdings 2" panose="05020102010507070707" pitchFamily="18" charset="2"/>
              <a:buChar char=""/>
            </a:pPr>
            <a:r>
              <a:rPr lang="en-US" sz="1600" b="1" dirty="0">
                <a:solidFill>
                  <a:schemeClr val="tx2"/>
                </a:solidFill>
                <a:latin typeface="Century Gothic" panose="020B0502020202020204" pitchFamily="34" charset="0"/>
              </a:rPr>
              <a:t>Watch the film clip. </a:t>
            </a:r>
          </a:p>
          <a:p>
            <a:pPr>
              <a:lnSpc>
                <a:spcPct val="90000"/>
              </a:lnSpc>
              <a:spcBef>
                <a:spcPct val="20000"/>
              </a:spcBef>
              <a:spcAft>
                <a:spcPts val="600"/>
              </a:spcAft>
              <a:buClr>
                <a:schemeClr val="accent2"/>
              </a:buClr>
              <a:buSzPct val="92000"/>
              <a:buFont typeface="Wingdings 2" panose="05020102010507070707" pitchFamily="18" charset="2"/>
              <a:buChar char=""/>
            </a:pPr>
            <a:r>
              <a:rPr lang="en-US" sz="1600" b="1" dirty="0">
                <a:solidFill>
                  <a:srgbClr val="C00000"/>
                </a:solidFill>
                <a:latin typeface="Century Gothic" panose="020B0502020202020204" pitchFamily="34" charset="0"/>
                <a:hlinkClick r:id="rId3">
                  <a:extLst>
                    <a:ext uri="{A12FA001-AC4F-418D-AE19-62706E023703}">
                      <ahyp:hlinkClr xmlns:ahyp="http://schemas.microsoft.com/office/drawing/2018/hyperlinkcolor" val="tx"/>
                    </a:ext>
                  </a:extLst>
                </a:hlinkClick>
              </a:rPr>
              <a:t>https://www.youtube.com/watch?v=PT-HBl2TVtI</a:t>
            </a:r>
            <a:r>
              <a:rPr lang="en-US" sz="1600" b="1" dirty="0">
                <a:solidFill>
                  <a:srgbClr val="C00000"/>
                </a:solidFill>
                <a:latin typeface="Century Gothic" panose="020B0502020202020204" pitchFamily="34" charset="0"/>
              </a:rPr>
              <a:t> </a:t>
            </a:r>
          </a:p>
          <a:p>
            <a:pPr>
              <a:lnSpc>
                <a:spcPct val="90000"/>
              </a:lnSpc>
              <a:spcBef>
                <a:spcPct val="20000"/>
              </a:spcBef>
              <a:spcAft>
                <a:spcPts val="600"/>
              </a:spcAft>
              <a:buClr>
                <a:schemeClr val="accent2"/>
              </a:buClr>
              <a:buSzPct val="92000"/>
              <a:buFont typeface="Wingdings 2" panose="05020102010507070707" pitchFamily="18" charset="2"/>
              <a:buChar char=""/>
            </a:pPr>
            <a:endParaRPr lang="en-US" sz="1600" b="1" dirty="0">
              <a:solidFill>
                <a:schemeClr val="tx2"/>
              </a:solidFill>
              <a:latin typeface="Century Gothic" panose="020B0502020202020204" pitchFamily="34" charset="0"/>
            </a:endParaRPr>
          </a:p>
          <a:p>
            <a:pPr>
              <a:lnSpc>
                <a:spcPct val="90000"/>
              </a:lnSpc>
              <a:spcBef>
                <a:spcPct val="20000"/>
              </a:spcBef>
              <a:spcAft>
                <a:spcPts val="600"/>
              </a:spcAft>
              <a:buClr>
                <a:schemeClr val="accent2"/>
              </a:buClr>
              <a:buSzPct val="92000"/>
              <a:buFont typeface="Wingdings 2" panose="05020102010507070707" pitchFamily="18" charset="2"/>
              <a:buChar char=""/>
            </a:pPr>
            <a:r>
              <a:rPr lang="en-US" sz="1600" b="1" dirty="0">
                <a:solidFill>
                  <a:schemeClr val="tx2"/>
                </a:solidFill>
                <a:latin typeface="Century Gothic" panose="020B0502020202020204" pitchFamily="34" charset="0"/>
              </a:rPr>
              <a:t>Think about how one person, by showing respect to someone else, could have  such a positive impact on so many people.</a:t>
            </a:r>
          </a:p>
          <a:p>
            <a:pPr>
              <a:lnSpc>
                <a:spcPct val="90000"/>
              </a:lnSpc>
              <a:spcBef>
                <a:spcPct val="20000"/>
              </a:spcBef>
              <a:spcAft>
                <a:spcPts val="600"/>
              </a:spcAft>
              <a:buClr>
                <a:schemeClr val="accent2"/>
              </a:buClr>
              <a:buSzPct val="92000"/>
              <a:buFont typeface="Wingdings 2" panose="05020102010507070707" pitchFamily="18" charset="2"/>
              <a:buChar char=""/>
            </a:pPr>
            <a:endParaRPr lang="en-US" sz="1600" b="1" dirty="0">
              <a:solidFill>
                <a:schemeClr val="tx2"/>
              </a:solidFill>
              <a:latin typeface="Century Gothic" panose="020B0502020202020204" pitchFamily="34" charset="0"/>
            </a:endParaRPr>
          </a:p>
          <a:p>
            <a:pPr>
              <a:lnSpc>
                <a:spcPct val="90000"/>
              </a:lnSpc>
              <a:spcBef>
                <a:spcPct val="20000"/>
              </a:spcBef>
              <a:spcAft>
                <a:spcPts val="600"/>
              </a:spcAft>
              <a:buClr>
                <a:schemeClr val="accent2"/>
              </a:buClr>
              <a:buSzPct val="92000"/>
              <a:buFont typeface="Wingdings 2" panose="05020102010507070707" pitchFamily="18" charset="2"/>
              <a:buChar char=""/>
            </a:pPr>
            <a:r>
              <a:rPr lang="en-US" sz="1600" b="1" dirty="0">
                <a:solidFill>
                  <a:schemeClr val="tx2"/>
                </a:solidFill>
                <a:latin typeface="Century Gothic" panose="020B0502020202020204" pitchFamily="34" charset="0"/>
              </a:rPr>
              <a:t>Set yourself some challenges today. Think about ways that you can show respect, you never know how many people you may impact. Make a pledge card to remind yourself of your challenge.</a:t>
            </a:r>
          </a:p>
          <a:p>
            <a:pPr>
              <a:lnSpc>
                <a:spcPct val="90000"/>
              </a:lnSpc>
              <a:spcBef>
                <a:spcPct val="20000"/>
              </a:spcBef>
              <a:spcAft>
                <a:spcPts val="600"/>
              </a:spcAft>
              <a:buClr>
                <a:schemeClr val="accent2"/>
              </a:buClr>
              <a:buSzPct val="92000"/>
              <a:buFont typeface="Wingdings 2" panose="05020102010507070707" pitchFamily="18" charset="2"/>
              <a:buChar char=""/>
            </a:pPr>
            <a:endParaRPr lang="en-US" sz="1600" b="1" dirty="0">
              <a:solidFill>
                <a:schemeClr val="tx2"/>
              </a:solidFill>
              <a:latin typeface="Century Gothic" panose="020B0502020202020204" pitchFamily="34" charset="0"/>
            </a:endParaRPr>
          </a:p>
          <a:p>
            <a:pPr>
              <a:lnSpc>
                <a:spcPct val="90000"/>
              </a:lnSpc>
              <a:spcBef>
                <a:spcPct val="20000"/>
              </a:spcBef>
              <a:spcAft>
                <a:spcPts val="600"/>
              </a:spcAft>
              <a:buClr>
                <a:schemeClr val="accent2"/>
              </a:buClr>
              <a:buSzPct val="92000"/>
              <a:buFont typeface="Wingdings 2" panose="05020102010507070707" pitchFamily="18" charset="2"/>
              <a:buChar char=""/>
            </a:pPr>
            <a:r>
              <a:rPr lang="en-US" sz="1600" b="1" dirty="0">
                <a:solidFill>
                  <a:schemeClr val="tx2"/>
                </a:solidFill>
                <a:latin typeface="Century Gothic" panose="020B0502020202020204" pitchFamily="34" charset="0"/>
              </a:rPr>
              <a:t>There are some ideas on the next slide…</a:t>
            </a:r>
          </a:p>
          <a:p>
            <a:pPr>
              <a:lnSpc>
                <a:spcPct val="90000"/>
              </a:lnSpc>
              <a:spcBef>
                <a:spcPct val="20000"/>
              </a:spcBef>
              <a:spcAft>
                <a:spcPts val="600"/>
              </a:spcAft>
              <a:buClr>
                <a:schemeClr val="accent2"/>
              </a:buClr>
              <a:buSzPct val="92000"/>
              <a:buFont typeface="Wingdings 2" panose="05020102010507070707" pitchFamily="18" charset="2"/>
              <a:buChar char=""/>
            </a:pPr>
            <a:endParaRPr lang="en-US" sz="1300" b="1" dirty="0">
              <a:solidFill>
                <a:schemeClr val="tx2"/>
              </a:solidFill>
            </a:endParaRPr>
          </a:p>
        </p:txBody>
      </p:sp>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4"/>
          <a:stretch>
            <a:fillRect/>
          </a:stretch>
        </p:blipFill>
        <p:spPr>
          <a:xfrm>
            <a:off x="11169031" y="5608212"/>
            <a:ext cx="987638" cy="1249788"/>
          </a:xfrm>
          <a:prstGeom prst="rect">
            <a:avLst/>
          </a:prstGeom>
        </p:spPr>
      </p:pic>
    </p:spTree>
    <p:extLst>
      <p:ext uri="{BB962C8B-B14F-4D97-AF65-F5344CB8AC3E}">
        <p14:creationId xmlns:p14="http://schemas.microsoft.com/office/powerpoint/2010/main" val="25870730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latin typeface="Arial Rounded MT Bold" panose="020F0704030504030204" pitchFamily="34" charset="0"/>
              </a:rPr>
              <a:t>Prompted to action – challenge ideas</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66762" y="2195720"/>
            <a:ext cx="10620375" cy="4352925"/>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sp>
        <p:nvSpPr>
          <p:cNvPr id="4" name="Cloud 3">
            <a:extLst>
              <a:ext uri="{FF2B5EF4-FFF2-40B4-BE49-F238E27FC236}">
                <a16:creationId xmlns:a16="http://schemas.microsoft.com/office/drawing/2014/main" id="{F613FA34-B0C8-4B41-94B7-C14FEC8CD594}"/>
              </a:ext>
            </a:extLst>
          </p:cNvPr>
          <p:cNvSpPr/>
          <p:nvPr/>
        </p:nvSpPr>
        <p:spPr>
          <a:xfrm>
            <a:off x="8389321" y="3886615"/>
            <a:ext cx="3273530" cy="2662030"/>
          </a:xfrm>
          <a:prstGeom prst="cloud">
            <a:avLst/>
          </a:prstGeom>
          <a:solidFill>
            <a:srgbClr val="00B050"/>
          </a:solidFill>
        </p:spPr>
        <p:style>
          <a:lnRef idx="3">
            <a:schemeClr val="lt1"/>
          </a:lnRef>
          <a:fillRef idx="1">
            <a:schemeClr val="accent6"/>
          </a:fillRef>
          <a:effectRef idx="1">
            <a:schemeClr val="accent6"/>
          </a:effectRef>
          <a:fontRef idx="minor">
            <a:schemeClr val="lt1"/>
          </a:fontRef>
        </p:style>
        <p:txBody>
          <a:bodyPr rtlCol="0" anchor="ctr"/>
          <a:lstStyle/>
          <a:p>
            <a:pPr algn="ctr"/>
            <a:endParaRPr lang="en-GB"/>
          </a:p>
        </p:txBody>
      </p:sp>
      <p:sp>
        <p:nvSpPr>
          <p:cNvPr id="15" name="Cloud 14">
            <a:extLst>
              <a:ext uri="{FF2B5EF4-FFF2-40B4-BE49-F238E27FC236}">
                <a16:creationId xmlns:a16="http://schemas.microsoft.com/office/drawing/2014/main" id="{09F3D51A-91CE-4E46-9D48-68B478BC0EBE}"/>
              </a:ext>
            </a:extLst>
          </p:cNvPr>
          <p:cNvSpPr/>
          <p:nvPr/>
        </p:nvSpPr>
        <p:spPr>
          <a:xfrm>
            <a:off x="5025963" y="4236018"/>
            <a:ext cx="3782450" cy="2431153"/>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Cloud 15">
            <a:extLst>
              <a:ext uri="{FF2B5EF4-FFF2-40B4-BE49-F238E27FC236}">
                <a16:creationId xmlns:a16="http://schemas.microsoft.com/office/drawing/2014/main" id="{E36AE86B-AAA3-4AA1-BECD-FBB92FD86D4B}"/>
              </a:ext>
            </a:extLst>
          </p:cNvPr>
          <p:cNvSpPr/>
          <p:nvPr/>
        </p:nvSpPr>
        <p:spPr>
          <a:xfrm>
            <a:off x="1870129" y="4429365"/>
            <a:ext cx="3590925" cy="2260546"/>
          </a:xfrm>
          <a:prstGeom prst="cloud">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Cloud 16">
            <a:extLst>
              <a:ext uri="{FF2B5EF4-FFF2-40B4-BE49-F238E27FC236}">
                <a16:creationId xmlns:a16="http://schemas.microsoft.com/office/drawing/2014/main" id="{31A08A7E-C98F-4431-823B-A5483E6AB6B7}"/>
              </a:ext>
            </a:extLst>
          </p:cNvPr>
          <p:cNvSpPr/>
          <p:nvPr/>
        </p:nvSpPr>
        <p:spPr>
          <a:xfrm>
            <a:off x="505760" y="2100334"/>
            <a:ext cx="3038475" cy="2520843"/>
          </a:xfrm>
          <a:prstGeom prst="cloud">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solidFill>
                  <a:sysClr val="windowText" lastClr="000000"/>
                </a:solidFill>
              </a:ln>
            </a:endParaRPr>
          </a:p>
        </p:txBody>
      </p:sp>
      <p:sp>
        <p:nvSpPr>
          <p:cNvPr id="18" name="Cloud 17">
            <a:extLst>
              <a:ext uri="{FF2B5EF4-FFF2-40B4-BE49-F238E27FC236}">
                <a16:creationId xmlns:a16="http://schemas.microsoft.com/office/drawing/2014/main" id="{39B188AE-B610-44E6-8378-D09C87AA4783}"/>
              </a:ext>
            </a:extLst>
          </p:cNvPr>
          <p:cNvSpPr/>
          <p:nvPr/>
        </p:nvSpPr>
        <p:spPr>
          <a:xfrm>
            <a:off x="3512992" y="1907138"/>
            <a:ext cx="3339397" cy="2939403"/>
          </a:xfrm>
          <a:prstGeom prst="cloud">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Cloud 18">
            <a:extLst>
              <a:ext uri="{FF2B5EF4-FFF2-40B4-BE49-F238E27FC236}">
                <a16:creationId xmlns:a16="http://schemas.microsoft.com/office/drawing/2014/main" id="{E125855A-831D-41AA-8189-7803F1F85032}"/>
              </a:ext>
            </a:extLst>
          </p:cNvPr>
          <p:cNvSpPr/>
          <p:nvPr/>
        </p:nvSpPr>
        <p:spPr>
          <a:xfrm>
            <a:off x="6795571" y="1657448"/>
            <a:ext cx="3782450" cy="2760200"/>
          </a:xfrm>
          <a:prstGeom prst="cloud">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588C11FD-C4FF-4475-945D-EC3EBA792C36}"/>
              </a:ext>
            </a:extLst>
          </p:cNvPr>
          <p:cNvSpPr txBox="1"/>
          <p:nvPr/>
        </p:nvSpPr>
        <p:spPr>
          <a:xfrm>
            <a:off x="860571" y="2869248"/>
            <a:ext cx="2328852" cy="646331"/>
          </a:xfrm>
          <a:prstGeom prst="rect">
            <a:avLst/>
          </a:prstGeom>
          <a:noFill/>
        </p:spPr>
        <p:txBody>
          <a:bodyPr wrap="square" rtlCol="0">
            <a:spAutoFit/>
          </a:bodyPr>
          <a:lstStyle/>
          <a:p>
            <a:pPr algn="ctr"/>
            <a:r>
              <a:rPr lang="en-GB" dirty="0"/>
              <a:t>Help someone who is </a:t>
            </a:r>
          </a:p>
          <a:p>
            <a:pPr algn="ctr"/>
            <a:r>
              <a:rPr lang="en-GB" dirty="0"/>
              <a:t>struggling</a:t>
            </a:r>
          </a:p>
        </p:txBody>
      </p:sp>
      <p:sp>
        <p:nvSpPr>
          <p:cNvPr id="21" name="TextBox 20">
            <a:extLst>
              <a:ext uri="{FF2B5EF4-FFF2-40B4-BE49-F238E27FC236}">
                <a16:creationId xmlns:a16="http://schemas.microsoft.com/office/drawing/2014/main" id="{41EAA42A-4D38-4309-9B22-F5179659452A}"/>
              </a:ext>
            </a:extLst>
          </p:cNvPr>
          <p:cNvSpPr txBox="1"/>
          <p:nvPr/>
        </p:nvSpPr>
        <p:spPr>
          <a:xfrm>
            <a:off x="3949903" y="2712378"/>
            <a:ext cx="2328587" cy="1200329"/>
          </a:xfrm>
          <a:prstGeom prst="rect">
            <a:avLst/>
          </a:prstGeom>
          <a:noFill/>
        </p:spPr>
        <p:txBody>
          <a:bodyPr wrap="square" rtlCol="0">
            <a:spAutoFit/>
          </a:bodyPr>
          <a:lstStyle/>
          <a:p>
            <a:pPr algn="ctr"/>
            <a:r>
              <a:rPr lang="en-GB" dirty="0"/>
              <a:t>Make three people smile by doing something nice for them</a:t>
            </a:r>
          </a:p>
        </p:txBody>
      </p:sp>
      <p:sp>
        <p:nvSpPr>
          <p:cNvPr id="22" name="TextBox 21">
            <a:extLst>
              <a:ext uri="{FF2B5EF4-FFF2-40B4-BE49-F238E27FC236}">
                <a16:creationId xmlns:a16="http://schemas.microsoft.com/office/drawing/2014/main" id="{738926F7-E8BB-49CC-AB23-7CACC151585D}"/>
              </a:ext>
            </a:extLst>
          </p:cNvPr>
          <p:cNvSpPr txBox="1"/>
          <p:nvPr/>
        </p:nvSpPr>
        <p:spPr>
          <a:xfrm>
            <a:off x="7184870" y="2248938"/>
            <a:ext cx="2604597" cy="1200329"/>
          </a:xfrm>
          <a:prstGeom prst="rect">
            <a:avLst/>
          </a:prstGeom>
          <a:noFill/>
        </p:spPr>
        <p:txBody>
          <a:bodyPr wrap="square" rtlCol="0">
            <a:spAutoFit/>
          </a:bodyPr>
          <a:lstStyle/>
          <a:p>
            <a:pPr algn="ctr"/>
            <a:r>
              <a:rPr lang="en-GB" dirty="0"/>
              <a:t>Volunteer to help your teacher or someone at home even before you are asked to</a:t>
            </a:r>
          </a:p>
        </p:txBody>
      </p:sp>
      <p:sp>
        <p:nvSpPr>
          <p:cNvPr id="23" name="TextBox 22">
            <a:extLst>
              <a:ext uri="{FF2B5EF4-FFF2-40B4-BE49-F238E27FC236}">
                <a16:creationId xmlns:a16="http://schemas.microsoft.com/office/drawing/2014/main" id="{630DBA7C-0CB6-4AB2-B8F5-C39B8E39D577}"/>
              </a:ext>
            </a:extLst>
          </p:cNvPr>
          <p:cNvSpPr txBox="1"/>
          <p:nvPr/>
        </p:nvSpPr>
        <p:spPr>
          <a:xfrm>
            <a:off x="8917969" y="4688403"/>
            <a:ext cx="2317867" cy="646331"/>
          </a:xfrm>
          <a:prstGeom prst="rect">
            <a:avLst/>
          </a:prstGeom>
          <a:noFill/>
        </p:spPr>
        <p:txBody>
          <a:bodyPr wrap="square" rtlCol="0">
            <a:spAutoFit/>
          </a:bodyPr>
          <a:lstStyle/>
          <a:p>
            <a:pPr algn="ctr"/>
            <a:r>
              <a:rPr lang="en-GB" dirty="0"/>
              <a:t>Raise some money for a local charity</a:t>
            </a:r>
          </a:p>
        </p:txBody>
      </p:sp>
      <p:sp>
        <p:nvSpPr>
          <p:cNvPr id="24" name="TextBox 23">
            <a:extLst>
              <a:ext uri="{FF2B5EF4-FFF2-40B4-BE49-F238E27FC236}">
                <a16:creationId xmlns:a16="http://schemas.microsoft.com/office/drawing/2014/main" id="{ACE2BB1B-6127-4ADC-A45A-F7F1CF155BFC}"/>
              </a:ext>
            </a:extLst>
          </p:cNvPr>
          <p:cNvSpPr txBox="1"/>
          <p:nvPr/>
        </p:nvSpPr>
        <p:spPr>
          <a:xfrm>
            <a:off x="5764390" y="4786709"/>
            <a:ext cx="2466738" cy="1200329"/>
          </a:xfrm>
          <a:prstGeom prst="rect">
            <a:avLst/>
          </a:prstGeom>
          <a:noFill/>
        </p:spPr>
        <p:txBody>
          <a:bodyPr wrap="square" rtlCol="0">
            <a:spAutoFit/>
          </a:bodyPr>
          <a:lstStyle/>
          <a:p>
            <a:pPr algn="ctr"/>
            <a:r>
              <a:rPr lang="en-GB" dirty="0">
                <a:solidFill>
                  <a:schemeClr val="bg1"/>
                </a:solidFill>
              </a:rPr>
              <a:t>Make friends with someone you do not know so well in your school</a:t>
            </a:r>
          </a:p>
        </p:txBody>
      </p:sp>
      <p:sp>
        <p:nvSpPr>
          <p:cNvPr id="25" name="TextBox 24">
            <a:extLst>
              <a:ext uri="{FF2B5EF4-FFF2-40B4-BE49-F238E27FC236}">
                <a16:creationId xmlns:a16="http://schemas.microsoft.com/office/drawing/2014/main" id="{944A2C49-EAEC-4652-9D0B-7BF1613CF68B}"/>
              </a:ext>
            </a:extLst>
          </p:cNvPr>
          <p:cNvSpPr txBox="1"/>
          <p:nvPr/>
        </p:nvSpPr>
        <p:spPr>
          <a:xfrm>
            <a:off x="2549783" y="5031072"/>
            <a:ext cx="2397083" cy="923330"/>
          </a:xfrm>
          <a:prstGeom prst="rect">
            <a:avLst/>
          </a:prstGeom>
          <a:noFill/>
        </p:spPr>
        <p:txBody>
          <a:bodyPr wrap="square" rtlCol="0">
            <a:spAutoFit/>
          </a:bodyPr>
          <a:lstStyle/>
          <a:p>
            <a:pPr algn="ctr"/>
            <a:r>
              <a:rPr lang="en-GB" dirty="0"/>
              <a:t>Write a letter or make a card for someone who is lonely</a:t>
            </a:r>
          </a:p>
        </p:txBody>
      </p:sp>
      <p:pic>
        <p:nvPicPr>
          <p:cNvPr id="26" name="Picture 25">
            <a:extLst>
              <a:ext uri="{FF2B5EF4-FFF2-40B4-BE49-F238E27FC236}">
                <a16:creationId xmlns:a16="http://schemas.microsoft.com/office/drawing/2014/main" id="{D6B0881D-54D1-42DC-8338-FE085C947757}"/>
              </a:ext>
            </a:extLst>
          </p:cNvPr>
          <p:cNvPicPr>
            <a:picLocks noChangeAspect="1"/>
          </p:cNvPicPr>
          <p:nvPr/>
        </p:nvPicPr>
        <p:blipFill>
          <a:blip r:embed="rId2"/>
          <a:stretch>
            <a:fillRect/>
          </a:stretch>
        </p:blipFill>
        <p:spPr>
          <a:xfrm>
            <a:off x="246538" y="4853244"/>
            <a:ext cx="1368513" cy="1766034"/>
          </a:xfrm>
          <a:prstGeom prst="rect">
            <a:avLst/>
          </a:prstGeom>
        </p:spPr>
      </p:pic>
    </p:spTree>
    <p:extLst>
      <p:ext uri="{BB962C8B-B14F-4D97-AF65-F5344CB8AC3E}">
        <p14:creationId xmlns:p14="http://schemas.microsoft.com/office/powerpoint/2010/main" val="11712546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Logo, company name&#10;&#10;Description automatically generated">
            <a:extLst>
              <a:ext uri="{FF2B5EF4-FFF2-40B4-BE49-F238E27FC236}">
                <a16:creationId xmlns:a16="http://schemas.microsoft.com/office/drawing/2014/main" id="{3F3FEC4F-2ADA-4713-A0E5-1B234CA01081}"/>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0" y="381000"/>
            <a:ext cx="12192000" cy="6096000"/>
          </a:xfrm>
          <a:prstGeom prst="rect">
            <a:avLst/>
          </a:prstGeom>
        </p:spPr>
      </p:pic>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latin typeface="Arial Rounded MT Bold" panose="020F0704030504030204" pitchFamily="34" charset="0"/>
              </a:rPr>
              <a:t>Links with British Values</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dirty="0"/>
          </a:p>
        </p:txBody>
      </p:sp>
      <p:sp>
        <p:nvSpPr>
          <p:cNvPr id="5" name="TextBox 4">
            <a:extLst>
              <a:ext uri="{FF2B5EF4-FFF2-40B4-BE49-F238E27FC236}">
                <a16:creationId xmlns:a16="http://schemas.microsoft.com/office/drawing/2014/main" id="{67118D01-90CC-4AE8-8871-0E41A97E204C}"/>
              </a:ext>
            </a:extLst>
          </p:cNvPr>
          <p:cNvSpPr txBox="1"/>
          <p:nvPr/>
        </p:nvSpPr>
        <p:spPr>
          <a:xfrm>
            <a:off x="1080549" y="2422206"/>
            <a:ext cx="10020300" cy="3785652"/>
          </a:xfrm>
          <a:prstGeom prst="rect">
            <a:avLst/>
          </a:prstGeom>
          <a:noFill/>
        </p:spPr>
        <p:txBody>
          <a:bodyPr wrap="square" rtlCol="0">
            <a:spAutoFit/>
          </a:bodyPr>
          <a:lstStyle/>
          <a:p>
            <a:pPr algn="ctr"/>
            <a:r>
              <a:rPr lang="en-GB" sz="4000" b="1" dirty="0">
                <a:latin typeface="Arial Rounded MT Bold" panose="020F0704030504030204" pitchFamily="34" charset="0"/>
              </a:rPr>
              <a:t>Respect</a:t>
            </a:r>
          </a:p>
          <a:p>
            <a:pPr algn="ctr"/>
            <a:r>
              <a:rPr lang="en-GB" sz="4000" dirty="0">
                <a:latin typeface="Segoe UI" panose="020B0502040204020203" pitchFamily="34" charset="0"/>
                <a:cs typeface="Segoe UI" panose="020B0502040204020203" pitchFamily="34" charset="0"/>
              </a:rPr>
              <a:t>We respect others</a:t>
            </a:r>
          </a:p>
          <a:p>
            <a:pPr algn="ctr"/>
            <a:r>
              <a:rPr lang="en-GB" sz="4000" dirty="0">
                <a:latin typeface="Segoe UI" panose="020B0502040204020203" pitchFamily="34" charset="0"/>
                <a:cs typeface="Segoe UI" panose="020B0502040204020203" pitchFamily="34" charset="0"/>
              </a:rPr>
              <a:t>We know that we are all special</a:t>
            </a:r>
          </a:p>
          <a:p>
            <a:pPr algn="ctr"/>
            <a:r>
              <a:rPr lang="en-GB" sz="4000" dirty="0">
                <a:latin typeface="Segoe UI" panose="020B0502040204020203" pitchFamily="34" charset="0"/>
                <a:cs typeface="Segoe UI" panose="020B0502040204020203" pitchFamily="34" charset="0"/>
              </a:rPr>
              <a:t>We understand the consequences of our actions</a:t>
            </a:r>
          </a:p>
          <a:p>
            <a:pPr algn="ctr"/>
            <a:r>
              <a:rPr lang="en-GB" sz="4000" dirty="0">
                <a:latin typeface="Segoe UI" panose="020B0502040204020203" pitchFamily="34" charset="0"/>
                <a:cs typeface="Segoe UI" panose="020B0502040204020203" pitchFamily="34" charset="0"/>
              </a:rPr>
              <a:t>We treat everybody equally</a:t>
            </a:r>
          </a:p>
        </p:txBody>
      </p:sp>
      <p:sp>
        <p:nvSpPr>
          <p:cNvPr id="7" name="TextBox 6">
            <a:extLst>
              <a:ext uri="{FF2B5EF4-FFF2-40B4-BE49-F238E27FC236}">
                <a16:creationId xmlns:a16="http://schemas.microsoft.com/office/drawing/2014/main" id="{5A39F38C-610D-4AC5-9012-987C8E2CC2CF}"/>
              </a:ext>
            </a:extLst>
          </p:cNvPr>
          <p:cNvSpPr txBox="1"/>
          <p:nvPr/>
        </p:nvSpPr>
        <p:spPr>
          <a:xfrm>
            <a:off x="0" y="6477000"/>
            <a:ext cx="12192000" cy="230832"/>
          </a:xfrm>
          <a:prstGeom prst="rect">
            <a:avLst/>
          </a:prstGeom>
          <a:noFill/>
        </p:spPr>
        <p:txBody>
          <a:bodyPr wrap="square" rtlCol="0">
            <a:spAutoFit/>
          </a:bodyPr>
          <a:lstStyle/>
          <a:p>
            <a:r>
              <a:rPr lang="en-GB" sz="900" dirty="0">
                <a:hlinkClick r:id="rId3" tooltip="https://commons.wikimedia.org/wiki/File:United_Kingdom_Flag_Background.svg"/>
              </a:rPr>
              <a:t>This Photo</a:t>
            </a:r>
            <a:r>
              <a:rPr lang="en-GB" sz="900" dirty="0"/>
              <a:t> by Unknown Author is licensed under </a:t>
            </a:r>
            <a:r>
              <a:rPr lang="en-GB" sz="900" dirty="0">
                <a:hlinkClick r:id="rId4" tooltip="https://creativecommons.org/licenses/by-sa/3.0/"/>
              </a:rPr>
              <a:t>CC BY-SA</a:t>
            </a:r>
            <a:endParaRPr lang="en-GB" sz="900" dirty="0"/>
          </a:p>
        </p:txBody>
      </p:sp>
    </p:spTree>
    <p:extLst>
      <p:ext uri="{BB962C8B-B14F-4D97-AF65-F5344CB8AC3E}">
        <p14:creationId xmlns:p14="http://schemas.microsoft.com/office/powerpoint/2010/main" val="29105955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AFDB808-A3A8-4FEC-A4AF-E7E96A7C8254}"/>
              </a:ext>
            </a:extLst>
          </p:cNvPr>
          <p:cNvPicPr>
            <a:picLocks noChangeAspect="1"/>
          </p:cNvPicPr>
          <p:nvPr/>
        </p:nvPicPr>
        <p:blipFill>
          <a:blip r:embed="rId2"/>
          <a:stretch>
            <a:fillRect/>
          </a:stretch>
        </p:blipFill>
        <p:spPr>
          <a:xfrm>
            <a:off x="663653" y="2171641"/>
            <a:ext cx="10644539" cy="4377307"/>
          </a:xfrm>
          <a:prstGeom prst="rect">
            <a:avLst/>
          </a:prstGeom>
        </p:spPr>
      </p:pic>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latin typeface="Arial Rounded MT Bold" panose="020F0704030504030204" pitchFamily="34" charset="0"/>
              </a:rPr>
              <a:t>Prayer</a:t>
            </a:r>
          </a:p>
        </p:txBody>
      </p:sp>
      <p:sp>
        <p:nvSpPr>
          <p:cNvPr id="5" name="TextBox 4">
            <a:extLst>
              <a:ext uri="{FF2B5EF4-FFF2-40B4-BE49-F238E27FC236}">
                <a16:creationId xmlns:a16="http://schemas.microsoft.com/office/drawing/2014/main" id="{67118D01-90CC-4AE8-8871-0E41A97E204C}"/>
              </a:ext>
            </a:extLst>
          </p:cNvPr>
          <p:cNvSpPr txBox="1"/>
          <p:nvPr/>
        </p:nvSpPr>
        <p:spPr>
          <a:xfrm>
            <a:off x="1066261" y="2460943"/>
            <a:ext cx="9839325" cy="4555093"/>
          </a:xfrm>
          <a:prstGeom prst="rect">
            <a:avLst/>
          </a:prstGeom>
          <a:noFill/>
        </p:spPr>
        <p:txBody>
          <a:bodyPr wrap="square" rtlCol="0">
            <a:spAutoFit/>
          </a:bodyPr>
          <a:lstStyle/>
          <a:p>
            <a:r>
              <a:rPr lang="en-GB" b="1" dirty="0">
                <a:latin typeface="Segoe UI" panose="020B0502040204020203" pitchFamily="34" charset="0"/>
                <a:cs typeface="Segoe UI" panose="020B0502040204020203" pitchFamily="34" charset="0"/>
              </a:rPr>
              <a:t>Encourage the pupils to respond with their own prayers first or through the pray space and if appropriate use the Lord’s prayer.</a:t>
            </a:r>
          </a:p>
          <a:p>
            <a:endParaRPr lang="en-GB" b="1" dirty="0">
              <a:latin typeface="Segoe UI" panose="020B0502040204020203" pitchFamily="34" charset="0"/>
              <a:cs typeface="Segoe UI" panose="020B0502040204020203" pitchFamily="34" charset="0"/>
            </a:endParaRPr>
          </a:p>
          <a:p>
            <a:pPr algn="ctr"/>
            <a:r>
              <a:rPr lang="en-GB" b="1" dirty="0">
                <a:latin typeface="Segoe UI" panose="020B0502040204020203" pitchFamily="34" charset="0"/>
                <a:cs typeface="Segoe UI" panose="020B0502040204020203" pitchFamily="34" charset="0"/>
              </a:rPr>
              <a:t>Our Father, in heaven,</a:t>
            </a:r>
          </a:p>
          <a:p>
            <a:pPr algn="ctr"/>
            <a:r>
              <a:rPr lang="en-GB" b="1" dirty="0">
                <a:latin typeface="Segoe UI" panose="020B0502040204020203" pitchFamily="34" charset="0"/>
                <a:cs typeface="Segoe UI" panose="020B0502040204020203" pitchFamily="34" charset="0"/>
              </a:rPr>
              <a:t>Holy is your name.</a:t>
            </a:r>
          </a:p>
          <a:p>
            <a:pPr algn="ctr"/>
            <a:r>
              <a:rPr lang="en-GB" b="1" dirty="0">
                <a:latin typeface="Segoe UI" panose="020B0502040204020203" pitchFamily="34" charset="0"/>
                <a:cs typeface="Segoe UI" panose="020B0502040204020203" pitchFamily="34" charset="0"/>
              </a:rPr>
              <a:t>Your Kingdom come,</a:t>
            </a:r>
          </a:p>
          <a:p>
            <a:pPr algn="ctr"/>
            <a:r>
              <a:rPr lang="en-GB" b="1" dirty="0">
                <a:latin typeface="Segoe UI" panose="020B0502040204020203" pitchFamily="34" charset="0"/>
                <a:cs typeface="Segoe UI" panose="020B0502040204020203" pitchFamily="34" charset="0"/>
              </a:rPr>
              <a:t>Your will be done on earth, as it is in heaven.</a:t>
            </a:r>
          </a:p>
          <a:p>
            <a:pPr algn="ctr"/>
            <a:r>
              <a:rPr lang="en-GB" b="1" dirty="0">
                <a:latin typeface="Segoe UI" panose="020B0502040204020203" pitchFamily="34" charset="0"/>
                <a:cs typeface="Segoe UI" panose="020B0502040204020203" pitchFamily="34" charset="0"/>
              </a:rPr>
              <a:t>Give us this day our daily bread,</a:t>
            </a:r>
          </a:p>
          <a:p>
            <a:pPr algn="ctr"/>
            <a:r>
              <a:rPr lang="en-GB" b="1" dirty="0">
                <a:latin typeface="Segoe UI" panose="020B0502040204020203" pitchFamily="34" charset="0"/>
                <a:cs typeface="Segoe UI" panose="020B0502040204020203" pitchFamily="34" charset="0"/>
              </a:rPr>
              <a:t>And forgive us our sins,</a:t>
            </a:r>
          </a:p>
          <a:p>
            <a:pPr algn="ctr"/>
            <a:r>
              <a:rPr lang="en-GB" b="1" dirty="0">
                <a:latin typeface="Segoe UI" panose="020B0502040204020203" pitchFamily="34" charset="0"/>
                <a:cs typeface="Segoe UI" panose="020B0502040204020203" pitchFamily="34" charset="0"/>
              </a:rPr>
              <a:t>As we forgive those who sin against us,</a:t>
            </a:r>
          </a:p>
          <a:p>
            <a:pPr algn="ctr"/>
            <a:r>
              <a:rPr lang="en-GB" b="1" dirty="0">
                <a:latin typeface="Segoe UI" panose="020B0502040204020203" pitchFamily="34" charset="0"/>
                <a:cs typeface="Segoe UI" panose="020B0502040204020203" pitchFamily="34" charset="0"/>
              </a:rPr>
              <a:t>And lead us not into temptation,</a:t>
            </a:r>
          </a:p>
          <a:p>
            <a:pPr algn="ctr"/>
            <a:r>
              <a:rPr lang="en-GB" b="1" dirty="0">
                <a:latin typeface="Segoe UI" panose="020B0502040204020203" pitchFamily="34" charset="0"/>
                <a:cs typeface="Segoe UI" panose="020B0502040204020203" pitchFamily="34" charset="0"/>
              </a:rPr>
              <a:t>But deliver us from evil.</a:t>
            </a:r>
          </a:p>
          <a:p>
            <a:pPr algn="ctr"/>
            <a:r>
              <a:rPr lang="en-GB" b="1" dirty="0">
                <a:latin typeface="Segoe UI" panose="020B0502040204020203" pitchFamily="34" charset="0"/>
                <a:cs typeface="Segoe UI" panose="020B0502040204020203" pitchFamily="34" charset="0"/>
              </a:rPr>
              <a:t>Amen.</a:t>
            </a:r>
          </a:p>
          <a:p>
            <a:pPr algn="ctr"/>
            <a:endParaRPr lang="en-GB" sz="1400" b="1" dirty="0"/>
          </a:p>
          <a:p>
            <a:r>
              <a:rPr lang="en-GB" sz="1400" b="1" dirty="0"/>
              <a:t>Y</a:t>
            </a:r>
          </a:p>
          <a:p>
            <a:endParaRPr lang="en-GB" sz="1400" b="1" dirty="0"/>
          </a:p>
          <a:p>
            <a:endParaRPr lang="en-GB" sz="1400" b="1" dirty="0"/>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3"/>
          <a:stretch>
            <a:fillRect/>
          </a:stretch>
        </p:blipFill>
        <p:spPr>
          <a:xfrm>
            <a:off x="141169" y="5103248"/>
            <a:ext cx="1278686" cy="1653252"/>
          </a:xfrm>
          <a:prstGeom prst="rect">
            <a:avLst/>
          </a:prstGeom>
        </p:spPr>
      </p:pic>
    </p:spTree>
    <p:extLst>
      <p:ext uri="{BB962C8B-B14F-4D97-AF65-F5344CB8AC3E}">
        <p14:creationId xmlns:p14="http://schemas.microsoft.com/office/powerpoint/2010/main" val="20780601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Icon&#10;&#10;Description automatically generated">
            <a:extLst>
              <a:ext uri="{FF2B5EF4-FFF2-40B4-BE49-F238E27FC236}">
                <a16:creationId xmlns:a16="http://schemas.microsoft.com/office/drawing/2014/main" id="{21F98A14-C471-4F62-BD64-15FDC07CCC5A}"/>
              </a:ext>
            </a:extLst>
          </p:cNvPr>
          <p:cNvPicPr>
            <a:picLocks noChangeAspect="1"/>
          </p:cNvPicPr>
          <p:nvPr/>
        </p:nvPicPr>
        <p:blipFill>
          <a:blip r:embed="rId2"/>
          <a:stretch>
            <a:fillRect/>
          </a:stretch>
        </p:blipFill>
        <p:spPr>
          <a:xfrm>
            <a:off x="1640087" y="1208531"/>
            <a:ext cx="5100958"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dirty="0">
                <a:solidFill>
                  <a:srgbClr val="FFFFFF"/>
                </a:solidFill>
                <a:latin typeface="Arial Rounded MT Bold" panose="020F0704030504030204" pitchFamily="34" charset="0"/>
              </a:rPr>
              <a:t>Thursday</a:t>
            </a:r>
          </a:p>
        </p:txBody>
      </p:sp>
    </p:spTree>
    <p:extLst>
      <p:ext uri="{BB962C8B-B14F-4D97-AF65-F5344CB8AC3E}">
        <p14:creationId xmlns:p14="http://schemas.microsoft.com/office/powerpoint/2010/main" val="26514177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5CC2B463-6BD5-411E-A3CA-67A9FE003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83E6F24-3E64-4893-9F13-7BEE01C841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6851" y="723899"/>
            <a:ext cx="7498616"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4642843" y="2705152"/>
            <a:ext cx="6798608" cy="2085869"/>
          </a:xfrm>
        </p:spPr>
        <p:txBody>
          <a:bodyPr vert="horz" lIns="91440" tIns="45720" rIns="91440" bIns="45720" rtlCol="0" anchor="b">
            <a:normAutofit fontScale="90000"/>
          </a:bodyPr>
          <a:lstStyle/>
          <a:p>
            <a:pPr>
              <a:lnSpc>
                <a:spcPct val="90000"/>
              </a:lnSpc>
            </a:pPr>
            <a:r>
              <a:rPr lang="en-US" sz="1800" dirty="0">
                <a:solidFill>
                  <a:srgbClr val="FFFFFF"/>
                </a:solidFill>
                <a:latin typeface="Segoe UI" panose="020B0502040204020203" pitchFamily="34" charset="0"/>
                <a:cs typeface="Segoe UI" panose="020B0502040204020203" pitchFamily="34" charset="0"/>
              </a:rPr>
              <a:t>Use the Meditation resource alongside the Spiritual Encounters – bible-based meditation teacher’s pack:</a:t>
            </a:r>
            <a:br>
              <a:rPr lang="en-US" sz="1800" dirty="0">
                <a:solidFill>
                  <a:srgbClr val="FFFFFF"/>
                </a:solidFill>
                <a:latin typeface="Segoe UI" panose="020B0502040204020203" pitchFamily="34" charset="0"/>
                <a:cs typeface="Segoe UI" panose="020B0502040204020203" pitchFamily="34" charset="0"/>
              </a:rPr>
            </a:br>
            <a:br>
              <a:rPr lang="en-US" sz="1800" dirty="0">
                <a:solidFill>
                  <a:srgbClr val="FFFFFF"/>
                </a:solidFill>
                <a:latin typeface="Segoe UI" panose="020B0502040204020203" pitchFamily="34" charset="0"/>
                <a:cs typeface="Segoe UI" panose="020B0502040204020203" pitchFamily="34" charset="0"/>
              </a:rPr>
            </a:br>
            <a:r>
              <a:rPr lang="en-US" sz="1800" dirty="0">
                <a:solidFill>
                  <a:srgbClr val="FFFFFF"/>
                </a:solidFill>
                <a:latin typeface="Segoe UI" panose="020B0502040204020203" pitchFamily="34" charset="0"/>
                <a:cs typeface="Segoe UI" panose="020B0502040204020203" pitchFamily="34" charset="0"/>
                <a:hlinkClick r:id="rId2">
                  <a:extLst>
                    <a:ext uri="{A12FA001-AC4F-418D-AE19-62706E023703}">
                      <ahyp:hlinkClr xmlns:ahyp="http://schemas.microsoft.com/office/drawing/2018/hyperlinkcolor" val="tx"/>
                    </a:ext>
                  </a:extLst>
                </a:hlinkClick>
              </a:rPr>
              <a:t>http://www.ldbe.co.uk/about/guidance- resources/worship-and-meditation/</a:t>
            </a:r>
            <a:r>
              <a:rPr lang="en-US" sz="1800" dirty="0">
                <a:solidFill>
                  <a:srgbClr val="FFFFFF"/>
                </a:solidFill>
                <a:latin typeface="Segoe UI" panose="020B0502040204020203" pitchFamily="34" charset="0"/>
                <a:cs typeface="Segoe UI" panose="020B0502040204020203" pitchFamily="34" charset="0"/>
              </a:rPr>
              <a:t>  </a:t>
            </a:r>
            <a:br>
              <a:rPr lang="en-US" sz="1800" dirty="0">
                <a:solidFill>
                  <a:srgbClr val="FFFFFF"/>
                </a:solidFill>
                <a:latin typeface="Segoe UI" panose="020B0502040204020203" pitchFamily="34" charset="0"/>
                <a:cs typeface="Segoe UI" panose="020B0502040204020203" pitchFamily="34" charset="0"/>
              </a:rPr>
            </a:br>
            <a:br>
              <a:rPr lang="en-US" sz="1800" dirty="0">
                <a:solidFill>
                  <a:srgbClr val="FFFFFF"/>
                </a:solidFill>
                <a:latin typeface="Segoe UI" panose="020B0502040204020203" pitchFamily="34" charset="0"/>
                <a:cs typeface="Segoe UI" panose="020B0502040204020203" pitchFamily="34" charset="0"/>
              </a:rPr>
            </a:br>
            <a:r>
              <a:rPr lang="en-US" sz="1800" dirty="0">
                <a:solidFill>
                  <a:srgbClr val="FFFFFF"/>
                </a:solidFill>
                <a:latin typeface="Segoe UI" panose="020B0502040204020203" pitchFamily="34" charset="0"/>
                <a:cs typeface="Segoe UI" panose="020B0502040204020203" pitchFamily="34" charset="0"/>
              </a:rPr>
              <a:t>(This can be adapted for use with all ages) </a:t>
            </a:r>
            <a:br>
              <a:rPr lang="en-US" sz="1800" dirty="0">
                <a:solidFill>
                  <a:srgbClr val="FFFFFF"/>
                </a:solidFill>
                <a:latin typeface="Segoe UI" panose="020B0502040204020203" pitchFamily="34" charset="0"/>
                <a:cs typeface="Segoe UI" panose="020B0502040204020203" pitchFamily="34" charset="0"/>
              </a:rPr>
            </a:br>
            <a:br>
              <a:rPr lang="en-US" sz="1800" dirty="0">
                <a:solidFill>
                  <a:srgbClr val="FFFFFF"/>
                </a:solidFill>
                <a:latin typeface="Segoe UI" panose="020B0502040204020203" pitchFamily="34" charset="0"/>
                <a:cs typeface="Segoe UI" panose="020B0502040204020203" pitchFamily="34" charset="0"/>
              </a:rPr>
            </a:br>
            <a:r>
              <a:rPr lang="en-US" sz="1800" dirty="0">
                <a:solidFill>
                  <a:srgbClr val="FFFFFF"/>
                </a:solidFill>
                <a:latin typeface="Segoe UI" panose="020B0502040204020203" pitchFamily="34" charset="0"/>
                <a:cs typeface="Segoe UI" panose="020B0502040204020203" pitchFamily="34" charset="0"/>
              </a:rPr>
              <a:t>You may want to use the following reflection:</a:t>
            </a:r>
            <a:br>
              <a:rPr lang="en-US" sz="900" dirty="0">
                <a:solidFill>
                  <a:srgbClr val="FFFFFF"/>
                </a:solidFill>
              </a:rPr>
            </a:br>
            <a:br>
              <a:rPr lang="en-US" sz="900" dirty="0">
                <a:solidFill>
                  <a:srgbClr val="FFFFFF"/>
                </a:solidFill>
              </a:rPr>
            </a:br>
            <a:br>
              <a:rPr lang="en-US" sz="900" dirty="0">
                <a:solidFill>
                  <a:srgbClr val="FFFFFF"/>
                </a:solidFill>
              </a:rPr>
            </a:br>
            <a:br>
              <a:rPr lang="en-US" sz="900" dirty="0">
                <a:solidFill>
                  <a:srgbClr val="FFFFFF"/>
                </a:solidFill>
              </a:rPr>
            </a:br>
            <a:br>
              <a:rPr lang="en-US" sz="900" dirty="0">
                <a:solidFill>
                  <a:srgbClr val="FFFFFF"/>
                </a:solidFill>
              </a:rPr>
            </a:br>
            <a:br>
              <a:rPr lang="en-US" sz="900" dirty="0">
                <a:solidFill>
                  <a:srgbClr val="FFFFFF"/>
                </a:solidFill>
              </a:rPr>
            </a:br>
            <a:br>
              <a:rPr lang="en-US" sz="900" dirty="0">
                <a:solidFill>
                  <a:srgbClr val="FFFFFF"/>
                </a:solidFill>
              </a:rPr>
            </a:br>
            <a:br>
              <a:rPr lang="en-US" sz="900" dirty="0">
                <a:solidFill>
                  <a:srgbClr val="FFFFFF"/>
                </a:solidFill>
              </a:rPr>
            </a:br>
            <a:br>
              <a:rPr lang="en-US" sz="900" dirty="0">
                <a:solidFill>
                  <a:srgbClr val="FFFFFF"/>
                </a:solidFill>
              </a:rPr>
            </a:br>
            <a:endParaRPr lang="en-US" sz="900" dirty="0">
              <a:solidFill>
                <a:srgbClr val="FFFFFF"/>
              </a:solidFill>
            </a:endParaRPr>
          </a:p>
        </p:txBody>
      </p:sp>
      <p:pic>
        <p:nvPicPr>
          <p:cNvPr id="3" name="Picture 2" descr="Icon&#10;&#10;Description automatically generated">
            <a:extLst>
              <a:ext uri="{FF2B5EF4-FFF2-40B4-BE49-F238E27FC236}">
                <a16:creationId xmlns:a16="http://schemas.microsoft.com/office/drawing/2014/main" id="{21F98A14-C471-4F62-BD64-15FDC07CCC5A}"/>
              </a:ext>
            </a:extLst>
          </p:cNvPr>
          <p:cNvPicPr>
            <a:picLocks noChangeAspect="1"/>
          </p:cNvPicPr>
          <p:nvPr/>
        </p:nvPicPr>
        <p:blipFill>
          <a:blip r:embed="rId3"/>
          <a:stretch>
            <a:fillRect/>
          </a:stretch>
        </p:blipFill>
        <p:spPr>
          <a:xfrm>
            <a:off x="931166" y="2315051"/>
            <a:ext cx="2716911" cy="2522028"/>
          </a:xfrm>
          <a:prstGeom prst="rect">
            <a:avLst/>
          </a:prstGeom>
        </p:spPr>
      </p:pic>
    </p:spTree>
    <p:extLst>
      <p:ext uri="{BB962C8B-B14F-4D97-AF65-F5344CB8AC3E}">
        <p14:creationId xmlns:p14="http://schemas.microsoft.com/office/powerpoint/2010/main" val="2719027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9" name="Rectangle 18">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7249EEA-BC2E-4468-8249-D70D484952BB}"/>
              </a:ext>
            </a:extLst>
          </p:cNvPr>
          <p:cNvPicPr>
            <a:picLocks noChangeAspect="1"/>
          </p:cNvPicPr>
          <p:nvPr/>
        </p:nvPicPr>
        <p:blipFill>
          <a:blip r:embed="rId2"/>
          <a:stretch>
            <a:fillRect/>
          </a:stretch>
        </p:blipFill>
        <p:spPr>
          <a:xfrm>
            <a:off x="1125796" y="1208531"/>
            <a:ext cx="6129539" cy="4735069"/>
          </a:xfrm>
          <a:prstGeom prst="rect">
            <a:avLst/>
          </a:prstGeom>
        </p:spPr>
      </p:pic>
      <p:sp>
        <p:nvSpPr>
          <p:cNvPr id="21" name="Rectangle 20">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dirty="0">
                <a:solidFill>
                  <a:srgbClr val="FFFFFF"/>
                </a:solidFill>
                <a:latin typeface="Arial Rounded MT Bold" panose="020F0704030504030204" pitchFamily="34" charset="0"/>
              </a:rPr>
              <a:t>Friday</a:t>
            </a:r>
          </a:p>
        </p:txBody>
      </p:sp>
    </p:spTree>
    <p:extLst>
      <p:ext uri="{BB962C8B-B14F-4D97-AF65-F5344CB8AC3E}">
        <p14:creationId xmlns:p14="http://schemas.microsoft.com/office/powerpoint/2010/main" val="33870721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8F404549-B4DC-481C-926C-DED3EF1C5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06"/>
            <a:ext cx="12192000" cy="62435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E8FD5CD-351E-4B06-8B78-BD5102D00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370747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601255" y="702156"/>
            <a:ext cx="3409783" cy="1013800"/>
          </a:xfrm>
        </p:spPr>
        <p:txBody>
          <a:bodyPr vert="horz" lIns="91440" tIns="45720" rIns="91440" bIns="45720" rtlCol="0" anchor="b">
            <a:normAutofit/>
          </a:bodyPr>
          <a:lstStyle/>
          <a:p>
            <a:br>
              <a:rPr lang="en-US"/>
            </a:br>
            <a:endParaRPr lang="en-US"/>
          </a:p>
        </p:txBody>
      </p:sp>
      <p:sp>
        <p:nvSpPr>
          <p:cNvPr id="17" name="TextBox 16">
            <a:extLst>
              <a:ext uri="{FF2B5EF4-FFF2-40B4-BE49-F238E27FC236}">
                <a16:creationId xmlns:a16="http://schemas.microsoft.com/office/drawing/2014/main" id="{B7DBD0C3-6AFE-46BD-8ABC-CDC8962CCE63}"/>
              </a:ext>
            </a:extLst>
          </p:cNvPr>
          <p:cNvSpPr txBox="1"/>
          <p:nvPr/>
        </p:nvSpPr>
        <p:spPr>
          <a:xfrm>
            <a:off x="591224" y="1119036"/>
            <a:ext cx="3409782" cy="4036582"/>
          </a:xfrm>
          <a:prstGeom prst="rect">
            <a:avLst/>
          </a:prstGeom>
        </p:spPr>
        <p:txBody>
          <a:bodyPr vert="horz" lIns="91440" tIns="45720" rIns="91440" bIns="45720" rtlCol="0" anchor="ctr">
            <a:normAutofit lnSpcReduction="10000"/>
          </a:bodyPr>
          <a:lstStyle/>
          <a:p>
            <a:pPr>
              <a:spcBef>
                <a:spcPct val="20000"/>
              </a:spcBef>
              <a:spcAft>
                <a:spcPts val="600"/>
              </a:spcAft>
              <a:buClr>
                <a:schemeClr val="accent2"/>
              </a:buClr>
              <a:buSzPct val="92000"/>
            </a:pPr>
            <a:r>
              <a:rPr lang="en-US" dirty="0">
                <a:solidFill>
                  <a:schemeClr val="bg1"/>
                </a:solidFill>
                <a:latin typeface="Segoe UI" panose="020B0502040204020203" pitchFamily="34" charset="0"/>
                <a:cs typeface="Segoe UI" panose="020B0502040204020203" pitchFamily="34" charset="0"/>
              </a:rPr>
              <a:t>Take this time to celebrate what has happened during the week – you may want to give out awards. If possible, join the bubbles using Zoom or Teams so that the whole school can come together in a time of celebration.</a:t>
            </a:r>
            <a:br>
              <a:rPr lang="en-US" dirty="0">
                <a:solidFill>
                  <a:schemeClr val="bg1"/>
                </a:solidFill>
                <a:latin typeface="Segoe UI" panose="020B0502040204020203" pitchFamily="34" charset="0"/>
                <a:cs typeface="Segoe UI" panose="020B0502040204020203" pitchFamily="34" charset="0"/>
              </a:rPr>
            </a:br>
            <a:br>
              <a:rPr lang="en-US" dirty="0">
                <a:solidFill>
                  <a:schemeClr val="bg1"/>
                </a:solidFill>
                <a:latin typeface="Segoe UI" panose="020B0502040204020203" pitchFamily="34" charset="0"/>
                <a:cs typeface="Segoe UI" panose="020B0502040204020203" pitchFamily="34" charset="0"/>
              </a:rPr>
            </a:br>
            <a:r>
              <a:rPr lang="en-US" dirty="0">
                <a:solidFill>
                  <a:schemeClr val="bg1"/>
                </a:solidFill>
                <a:latin typeface="Segoe UI" panose="020B0502040204020203" pitchFamily="34" charset="0"/>
                <a:cs typeface="Segoe UI" panose="020B0502040204020203" pitchFamily="34" charset="0"/>
              </a:rPr>
              <a:t>Remember that this should also be a time of worship and celebration so begin with a gathering, include a prayer, a blessing, and a song of celebration.</a:t>
            </a:r>
          </a:p>
        </p:txBody>
      </p:sp>
      <p:pic>
        <p:nvPicPr>
          <p:cNvPr id="6" name="Picture 5">
            <a:extLst>
              <a:ext uri="{FF2B5EF4-FFF2-40B4-BE49-F238E27FC236}">
                <a16:creationId xmlns:a16="http://schemas.microsoft.com/office/drawing/2014/main" id="{C7249EEA-BC2E-4468-8249-D70D484952BB}"/>
              </a:ext>
            </a:extLst>
          </p:cNvPr>
          <p:cNvPicPr>
            <a:picLocks noChangeAspect="1"/>
          </p:cNvPicPr>
          <p:nvPr/>
        </p:nvPicPr>
        <p:blipFill>
          <a:blip r:embed="rId2"/>
          <a:stretch>
            <a:fillRect/>
          </a:stretch>
        </p:blipFill>
        <p:spPr>
          <a:xfrm>
            <a:off x="5023261" y="1111641"/>
            <a:ext cx="6026340" cy="4655348"/>
          </a:xfrm>
          <a:prstGeom prst="rect">
            <a:avLst/>
          </a:prstGeom>
        </p:spPr>
      </p:pic>
    </p:spTree>
    <p:extLst>
      <p:ext uri="{BB962C8B-B14F-4D97-AF65-F5344CB8AC3E}">
        <p14:creationId xmlns:p14="http://schemas.microsoft.com/office/powerpoint/2010/main" val="25017958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5AFF88B-B708-4FF1-86E7-87773B7C99BE}"/>
              </a:ext>
            </a:extLst>
          </p:cNvPr>
          <p:cNvPicPr>
            <a:picLocks noChangeAspect="1"/>
          </p:cNvPicPr>
          <p:nvPr/>
        </p:nvPicPr>
        <p:blipFill>
          <a:blip r:embed="rId2"/>
          <a:stretch>
            <a:fillRect/>
          </a:stretch>
        </p:blipFill>
        <p:spPr>
          <a:xfrm>
            <a:off x="8488177" y="5214711"/>
            <a:ext cx="2816596" cy="829128"/>
          </a:xfrm>
          <a:prstGeom prst="rect">
            <a:avLst/>
          </a:prstGeom>
        </p:spPr>
      </p:pic>
    </p:spTree>
    <p:extLst>
      <p:ext uri="{BB962C8B-B14F-4D97-AF65-F5344CB8AC3E}">
        <p14:creationId xmlns:p14="http://schemas.microsoft.com/office/powerpoint/2010/main" val="863528074"/>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docProps/app.xml><?xml version="1.0" encoding="utf-8"?>
<Properties xmlns="http://schemas.openxmlformats.org/officeDocument/2006/extended-properties" xmlns:vt="http://schemas.openxmlformats.org/officeDocument/2006/docPropsVTypes">
  <TotalTime>3</TotalTime>
  <Words>2558</Words>
  <Application>Microsoft Office PowerPoint</Application>
  <PresentationFormat>Widescreen</PresentationFormat>
  <Paragraphs>231</Paragraphs>
  <Slides>35</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35</vt:i4>
      </vt:variant>
    </vt:vector>
  </HeadingPairs>
  <TitlesOfParts>
    <vt:vector size="43" baseType="lpstr">
      <vt:lpstr>Arial</vt:lpstr>
      <vt:lpstr>Arial Rounded MT Bold</vt:lpstr>
      <vt:lpstr>Century Gothic</vt:lpstr>
      <vt:lpstr>Gill Sans MT</vt:lpstr>
      <vt:lpstr>Segoe UI</vt:lpstr>
      <vt:lpstr>Wingdings 2</vt:lpstr>
      <vt:lpstr>Dividend</vt:lpstr>
      <vt:lpstr>Document</vt:lpstr>
      <vt:lpstr>Class Worship and Reflections</vt:lpstr>
      <vt:lpstr>     Church of England Colours for Worship      </vt:lpstr>
      <vt:lpstr>   Classroom Worship     </vt:lpstr>
      <vt:lpstr>Classroom Worship   Introduction for Teachers   </vt:lpstr>
      <vt:lpstr>Classroom Worship   Possible music  </vt:lpstr>
      <vt:lpstr>     Gathering   these can be used at the beginning of each session       </vt:lpstr>
      <vt:lpstr>     Gathering   these can be used at the beginning of each session       </vt:lpstr>
      <vt:lpstr>   Sending  these can be used at the End of each session     </vt:lpstr>
      <vt:lpstr>   Sending  these can be used at the End of each session     </vt:lpstr>
      <vt:lpstr>Respect</vt:lpstr>
      <vt:lpstr>Classroom Worship   Reflection Space  1 Peter 2:17 ‘Show proper respect to everyone.’   </vt:lpstr>
      <vt:lpstr>Classroom Worship   Reflection Space  1 Peter 2:17 ‘Show proper respect to everyone.’    </vt:lpstr>
      <vt:lpstr>Classroom Worship   Reflection Space  1 Peter 2:17 ‘Show proper respect to everyone.’    </vt:lpstr>
      <vt:lpstr>Monday</vt:lpstr>
      <vt:lpstr>PowerPoint Presentation</vt:lpstr>
      <vt:lpstr>PowerPoint Presentation</vt:lpstr>
      <vt:lpstr>Bible Passage (based on 1 Corinthians 12)</vt:lpstr>
      <vt:lpstr>Responding </vt:lpstr>
      <vt:lpstr>Prayer</vt:lpstr>
      <vt:lpstr>Tuesday</vt:lpstr>
      <vt:lpstr>prompt… (1 Corinthians 12:12-21)</vt:lpstr>
      <vt:lpstr>Reflection question</vt:lpstr>
      <vt:lpstr>Reflection question</vt:lpstr>
      <vt:lpstr>Reflection Challenge</vt:lpstr>
      <vt:lpstr>Prayer</vt:lpstr>
      <vt:lpstr>Wednesday</vt:lpstr>
      <vt:lpstr>Prompted to action - challenge</vt:lpstr>
      <vt:lpstr>Prompted to action – challenge ideas</vt:lpstr>
      <vt:lpstr>Links with British Values</vt:lpstr>
      <vt:lpstr>Prayer</vt:lpstr>
      <vt:lpstr>Thursday</vt:lpstr>
      <vt:lpstr>Use the Meditation resource alongside the Spiritual Encounters – bible-based meditation teacher’s pack:  http://www.ldbe.co.uk/about/guidance- resources/worship-and-meditation/    (This can be adapted for use with all ages)   You may want to use the following reflection:         </vt:lpstr>
      <vt:lpstr>Friday</vt:lpstr>
      <vt:lpstr>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Worship and Reflections</dc:title>
  <dc:creator>Alex Wolvers</dc:creator>
  <cp:lastModifiedBy>Alex Wolvers</cp:lastModifiedBy>
  <cp:revision>3</cp:revision>
  <dcterms:created xsi:type="dcterms:W3CDTF">2020-11-30T14:20:03Z</dcterms:created>
  <dcterms:modified xsi:type="dcterms:W3CDTF">2020-12-08T16:53:18Z</dcterms:modified>
</cp:coreProperties>
</file>