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28" r:id="rId5"/>
    <p:sldId id="330" r:id="rId6"/>
    <p:sldId id="331" r:id="rId7"/>
    <p:sldId id="332" r:id="rId8"/>
    <p:sldId id="333" r:id="rId9"/>
    <p:sldId id="334" r:id="rId10"/>
    <p:sldId id="335" r:id="rId11"/>
    <p:sldId id="336" r:id="rId12"/>
    <p:sldId id="33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76AF-FABC-4EE5-B94B-23C30FFFD1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4C803B-3303-4815-B166-736E1FB8B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EE7A90-4953-4B6F-81DD-484CEA3C9B0C}"/>
              </a:ext>
            </a:extLst>
          </p:cNvPr>
          <p:cNvSpPr>
            <a:spLocks noGrp="1"/>
          </p:cNvSpPr>
          <p:nvPr>
            <p:ph type="dt" sz="half" idx="10"/>
          </p:nvPr>
        </p:nvSpPr>
        <p:spPr/>
        <p:txBody>
          <a:bodyPr/>
          <a:lstStyle/>
          <a:p>
            <a:fld id="{2ABE3791-EFAB-4E6A-8BD3-815B581BDD2F}" type="datetimeFigureOut">
              <a:rPr lang="en-GB" smtClean="0"/>
              <a:t>07/01/2021</a:t>
            </a:fld>
            <a:endParaRPr lang="en-GB"/>
          </a:p>
        </p:txBody>
      </p:sp>
      <p:sp>
        <p:nvSpPr>
          <p:cNvPr id="5" name="Footer Placeholder 4">
            <a:extLst>
              <a:ext uri="{FF2B5EF4-FFF2-40B4-BE49-F238E27FC236}">
                <a16:creationId xmlns:a16="http://schemas.microsoft.com/office/drawing/2014/main" id="{543470A6-0059-4FA4-9DDE-522E95021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F369C3-4434-4935-B098-2203AA3D4937}"/>
              </a:ext>
            </a:extLst>
          </p:cNvPr>
          <p:cNvSpPr>
            <a:spLocks noGrp="1"/>
          </p:cNvSpPr>
          <p:nvPr>
            <p:ph type="sldNum" sz="quarter" idx="12"/>
          </p:nvPr>
        </p:nvSpPr>
        <p:spPr/>
        <p:txBody>
          <a:bodyPr/>
          <a:lstStyle/>
          <a:p>
            <a:fld id="{BBEEC3D9-F7CE-4A07-BF8A-279A70C7C86E}" type="slidenum">
              <a:rPr lang="en-GB" smtClean="0"/>
              <a:t>‹#›</a:t>
            </a:fld>
            <a:endParaRPr lang="en-GB"/>
          </a:p>
        </p:txBody>
      </p:sp>
    </p:spTree>
    <p:extLst>
      <p:ext uri="{BB962C8B-B14F-4D97-AF65-F5344CB8AC3E}">
        <p14:creationId xmlns:p14="http://schemas.microsoft.com/office/powerpoint/2010/main" val="344145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DD12-DA3F-4423-8A02-F5BD27157C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A989FC-C5DA-43E1-93B9-E07FFB0D96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1E6F1-DF3D-46BF-881E-9EB4FF254AF7}"/>
              </a:ext>
            </a:extLst>
          </p:cNvPr>
          <p:cNvSpPr>
            <a:spLocks noGrp="1"/>
          </p:cNvSpPr>
          <p:nvPr>
            <p:ph type="dt" sz="half" idx="10"/>
          </p:nvPr>
        </p:nvSpPr>
        <p:spPr/>
        <p:txBody>
          <a:bodyPr/>
          <a:lstStyle/>
          <a:p>
            <a:fld id="{2ABE3791-EFAB-4E6A-8BD3-815B581BDD2F}" type="datetimeFigureOut">
              <a:rPr lang="en-GB" smtClean="0"/>
              <a:t>07/01/2021</a:t>
            </a:fld>
            <a:endParaRPr lang="en-GB"/>
          </a:p>
        </p:txBody>
      </p:sp>
      <p:sp>
        <p:nvSpPr>
          <p:cNvPr id="5" name="Footer Placeholder 4">
            <a:extLst>
              <a:ext uri="{FF2B5EF4-FFF2-40B4-BE49-F238E27FC236}">
                <a16:creationId xmlns:a16="http://schemas.microsoft.com/office/drawing/2014/main" id="{3FA17235-D933-4221-A274-26DEF65FBA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6BD5F3-6408-48AC-9BAA-1C491139E2F0}"/>
              </a:ext>
            </a:extLst>
          </p:cNvPr>
          <p:cNvSpPr>
            <a:spLocks noGrp="1"/>
          </p:cNvSpPr>
          <p:nvPr>
            <p:ph type="sldNum" sz="quarter" idx="12"/>
          </p:nvPr>
        </p:nvSpPr>
        <p:spPr/>
        <p:txBody>
          <a:bodyPr/>
          <a:lstStyle/>
          <a:p>
            <a:fld id="{BBEEC3D9-F7CE-4A07-BF8A-279A70C7C86E}" type="slidenum">
              <a:rPr lang="en-GB" smtClean="0"/>
              <a:t>‹#›</a:t>
            </a:fld>
            <a:endParaRPr lang="en-GB"/>
          </a:p>
        </p:txBody>
      </p:sp>
    </p:spTree>
    <p:extLst>
      <p:ext uri="{BB962C8B-B14F-4D97-AF65-F5344CB8AC3E}">
        <p14:creationId xmlns:p14="http://schemas.microsoft.com/office/powerpoint/2010/main" val="10714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A8E72-262A-49B2-BF5B-4BC2FA85AC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38E3A4-C67A-4A47-A32A-C458B61ED7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01F52F-736A-4960-A06F-F49FA9F0E14B}"/>
              </a:ext>
            </a:extLst>
          </p:cNvPr>
          <p:cNvSpPr>
            <a:spLocks noGrp="1"/>
          </p:cNvSpPr>
          <p:nvPr>
            <p:ph type="dt" sz="half" idx="10"/>
          </p:nvPr>
        </p:nvSpPr>
        <p:spPr/>
        <p:txBody>
          <a:bodyPr/>
          <a:lstStyle/>
          <a:p>
            <a:fld id="{2ABE3791-EFAB-4E6A-8BD3-815B581BDD2F}" type="datetimeFigureOut">
              <a:rPr lang="en-GB" smtClean="0"/>
              <a:t>07/01/2021</a:t>
            </a:fld>
            <a:endParaRPr lang="en-GB"/>
          </a:p>
        </p:txBody>
      </p:sp>
      <p:sp>
        <p:nvSpPr>
          <p:cNvPr id="5" name="Footer Placeholder 4">
            <a:extLst>
              <a:ext uri="{FF2B5EF4-FFF2-40B4-BE49-F238E27FC236}">
                <a16:creationId xmlns:a16="http://schemas.microsoft.com/office/drawing/2014/main" id="{B13F573B-9362-4CDF-8A75-DCF5464DA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2FB72-1C02-42A9-9B72-2806782EA77A}"/>
              </a:ext>
            </a:extLst>
          </p:cNvPr>
          <p:cNvSpPr>
            <a:spLocks noGrp="1"/>
          </p:cNvSpPr>
          <p:nvPr>
            <p:ph type="sldNum" sz="quarter" idx="12"/>
          </p:nvPr>
        </p:nvSpPr>
        <p:spPr/>
        <p:txBody>
          <a:bodyPr/>
          <a:lstStyle/>
          <a:p>
            <a:fld id="{BBEEC3D9-F7CE-4A07-BF8A-279A70C7C86E}" type="slidenum">
              <a:rPr lang="en-GB" smtClean="0"/>
              <a:t>‹#›</a:t>
            </a:fld>
            <a:endParaRPr lang="en-GB"/>
          </a:p>
        </p:txBody>
      </p:sp>
    </p:spTree>
    <p:extLst>
      <p:ext uri="{BB962C8B-B14F-4D97-AF65-F5344CB8AC3E}">
        <p14:creationId xmlns:p14="http://schemas.microsoft.com/office/powerpoint/2010/main" val="201559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601F-F741-4254-9878-1EC5D147C7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BDC217-6F0E-4570-9F38-1BDBE3F07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DE9222-A14B-4460-8285-07F558DB7D2F}"/>
              </a:ext>
            </a:extLst>
          </p:cNvPr>
          <p:cNvSpPr>
            <a:spLocks noGrp="1"/>
          </p:cNvSpPr>
          <p:nvPr>
            <p:ph type="dt" sz="half" idx="10"/>
          </p:nvPr>
        </p:nvSpPr>
        <p:spPr/>
        <p:txBody>
          <a:bodyPr/>
          <a:lstStyle/>
          <a:p>
            <a:fld id="{2ABE3791-EFAB-4E6A-8BD3-815B581BDD2F}" type="datetimeFigureOut">
              <a:rPr lang="en-GB" smtClean="0"/>
              <a:t>07/01/2021</a:t>
            </a:fld>
            <a:endParaRPr lang="en-GB"/>
          </a:p>
        </p:txBody>
      </p:sp>
      <p:sp>
        <p:nvSpPr>
          <p:cNvPr id="5" name="Footer Placeholder 4">
            <a:extLst>
              <a:ext uri="{FF2B5EF4-FFF2-40B4-BE49-F238E27FC236}">
                <a16:creationId xmlns:a16="http://schemas.microsoft.com/office/drawing/2014/main" id="{FA937E74-8E9B-45A6-BC1D-DF0E3264DC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B9516C-E5F8-4D62-9C57-8199574A76B0}"/>
              </a:ext>
            </a:extLst>
          </p:cNvPr>
          <p:cNvSpPr>
            <a:spLocks noGrp="1"/>
          </p:cNvSpPr>
          <p:nvPr>
            <p:ph type="sldNum" sz="quarter" idx="12"/>
          </p:nvPr>
        </p:nvSpPr>
        <p:spPr/>
        <p:txBody>
          <a:bodyPr/>
          <a:lstStyle/>
          <a:p>
            <a:fld id="{BBEEC3D9-F7CE-4A07-BF8A-279A70C7C86E}" type="slidenum">
              <a:rPr lang="en-GB" smtClean="0"/>
              <a:t>‹#›</a:t>
            </a:fld>
            <a:endParaRPr lang="en-GB"/>
          </a:p>
        </p:txBody>
      </p:sp>
    </p:spTree>
    <p:extLst>
      <p:ext uri="{BB962C8B-B14F-4D97-AF65-F5344CB8AC3E}">
        <p14:creationId xmlns:p14="http://schemas.microsoft.com/office/powerpoint/2010/main" val="260191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8658-C50B-4EFC-A324-6CCB5117C1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630CD5-1CB1-4670-8A77-4E03B047F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9B5B8E-451D-45E7-AF8F-252FA4CE9BD2}"/>
              </a:ext>
            </a:extLst>
          </p:cNvPr>
          <p:cNvSpPr>
            <a:spLocks noGrp="1"/>
          </p:cNvSpPr>
          <p:nvPr>
            <p:ph type="dt" sz="half" idx="10"/>
          </p:nvPr>
        </p:nvSpPr>
        <p:spPr/>
        <p:txBody>
          <a:bodyPr/>
          <a:lstStyle/>
          <a:p>
            <a:fld id="{2ABE3791-EFAB-4E6A-8BD3-815B581BDD2F}" type="datetimeFigureOut">
              <a:rPr lang="en-GB" smtClean="0"/>
              <a:t>07/01/2021</a:t>
            </a:fld>
            <a:endParaRPr lang="en-GB"/>
          </a:p>
        </p:txBody>
      </p:sp>
      <p:sp>
        <p:nvSpPr>
          <p:cNvPr id="5" name="Footer Placeholder 4">
            <a:extLst>
              <a:ext uri="{FF2B5EF4-FFF2-40B4-BE49-F238E27FC236}">
                <a16:creationId xmlns:a16="http://schemas.microsoft.com/office/drawing/2014/main" id="{154B80FF-F44C-496A-9ED0-606B2DF441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716EBD-89DA-487E-ADEC-234AE984E200}"/>
              </a:ext>
            </a:extLst>
          </p:cNvPr>
          <p:cNvSpPr>
            <a:spLocks noGrp="1"/>
          </p:cNvSpPr>
          <p:nvPr>
            <p:ph type="sldNum" sz="quarter" idx="12"/>
          </p:nvPr>
        </p:nvSpPr>
        <p:spPr/>
        <p:txBody>
          <a:bodyPr/>
          <a:lstStyle/>
          <a:p>
            <a:fld id="{BBEEC3D9-F7CE-4A07-BF8A-279A70C7C86E}" type="slidenum">
              <a:rPr lang="en-GB" smtClean="0"/>
              <a:t>‹#›</a:t>
            </a:fld>
            <a:endParaRPr lang="en-GB"/>
          </a:p>
        </p:txBody>
      </p:sp>
    </p:spTree>
    <p:extLst>
      <p:ext uri="{BB962C8B-B14F-4D97-AF65-F5344CB8AC3E}">
        <p14:creationId xmlns:p14="http://schemas.microsoft.com/office/powerpoint/2010/main" val="333363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A57D-080C-46A9-8E7B-44C59BE745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D3421C-35D1-415F-8514-BCA96C0B09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318BAD-4EE4-41FC-83B7-9A6B5473B6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E119A3-0562-4BC0-BB95-30FE1168027A}"/>
              </a:ext>
            </a:extLst>
          </p:cNvPr>
          <p:cNvSpPr>
            <a:spLocks noGrp="1"/>
          </p:cNvSpPr>
          <p:nvPr>
            <p:ph type="dt" sz="half" idx="10"/>
          </p:nvPr>
        </p:nvSpPr>
        <p:spPr/>
        <p:txBody>
          <a:bodyPr/>
          <a:lstStyle/>
          <a:p>
            <a:fld id="{2ABE3791-EFAB-4E6A-8BD3-815B581BDD2F}" type="datetimeFigureOut">
              <a:rPr lang="en-GB" smtClean="0"/>
              <a:t>07/01/2021</a:t>
            </a:fld>
            <a:endParaRPr lang="en-GB"/>
          </a:p>
        </p:txBody>
      </p:sp>
      <p:sp>
        <p:nvSpPr>
          <p:cNvPr id="6" name="Footer Placeholder 5">
            <a:extLst>
              <a:ext uri="{FF2B5EF4-FFF2-40B4-BE49-F238E27FC236}">
                <a16:creationId xmlns:a16="http://schemas.microsoft.com/office/drawing/2014/main" id="{953089C9-8107-496F-A92A-714094DB71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B48A1B-7913-4C01-B5CA-C26C6347E165}"/>
              </a:ext>
            </a:extLst>
          </p:cNvPr>
          <p:cNvSpPr>
            <a:spLocks noGrp="1"/>
          </p:cNvSpPr>
          <p:nvPr>
            <p:ph type="sldNum" sz="quarter" idx="12"/>
          </p:nvPr>
        </p:nvSpPr>
        <p:spPr/>
        <p:txBody>
          <a:bodyPr/>
          <a:lstStyle/>
          <a:p>
            <a:fld id="{BBEEC3D9-F7CE-4A07-BF8A-279A70C7C86E}" type="slidenum">
              <a:rPr lang="en-GB" smtClean="0"/>
              <a:t>‹#›</a:t>
            </a:fld>
            <a:endParaRPr lang="en-GB"/>
          </a:p>
        </p:txBody>
      </p:sp>
    </p:spTree>
    <p:extLst>
      <p:ext uri="{BB962C8B-B14F-4D97-AF65-F5344CB8AC3E}">
        <p14:creationId xmlns:p14="http://schemas.microsoft.com/office/powerpoint/2010/main" val="194500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B375-C49B-4AE3-935F-38F7693AF6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D27980-5E0D-4C16-A354-8D85426FD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1BEF9F-FEC9-4685-9E0C-C99CFA8316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32FCD8-A8F6-4AC8-ACEB-31A70D938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DF3BC0-A1E1-4104-9E4E-A97FA2CCA7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9D7ACF-4383-4CCC-AFFD-EB351FD38B13}"/>
              </a:ext>
            </a:extLst>
          </p:cNvPr>
          <p:cNvSpPr>
            <a:spLocks noGrp="1"/>
          </p:cNvSpPr>
          <p:nvPr>
            <p:ph type="dt" sz="half" idx="10"/>
          </p:nvPr>
        </p:nvSpPr>
        <p:spPr/>
        <p:txBody>
          <a:bodyPr/>
          <a:lstStyle/>
          <a:p>
            <a:fld id="{2ABE3791-EFAB-4E6A-8BD3-815B581BDD2F}" type="datetimeFigureOut">
              <a:rPr lang="en-GB" smtClean="0"/>
              <a:t>07/01/2021</a:t>
            </a:fld>
            <a:endParaRPr lang="en-GB"/>
          </a:p>
        </p:txBody>
      </p:sp>
      <p:sp>
        <p:nvSpPr>
          <p:cNvPr id="8" name="Footer Placeholder 7">
            <a:extLst>
              <a:ext uri="{FF2B5EF4-FFF2-40B4-BE49-F238E27FC236}">
                <a16:creationId xmlns:a16="http://schemas.microsoft.com/office/drawing/2014/main" id="{21F3623E-5348-40AA-B094-C0E2C907B3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119097-A896-4A0B-80DD-B39BC9CF0C22}"/>
              </a:ext>
            </a:extLst>
          </p:cNvPr>
          <p:cNvSpPr>
            <a:spLocks noGrp="1"/>
          </p:cNvSpPr>
          <p:nvPr>
            <p:ph type="sldNum" sz="quarter" idx="12"/>
          </p:nvPr>
        </p:nvSpPr>
        <p:spPr/>
        <p:txBody>
          <a:bodyPr/>
          <a:lstStyle/>
          <a:p>
            <a:fld id="{BBEEC3D9-F7CE-4A07-BF8A-279A70C7C86E}" type="slidenum">
              <a:rPr lang="en-GB" smtClean="0"/>
              <a:t>‹#›</a:t>
            </a:fld>
            <a:endParaRPr lang="en-GB"/>
          </a:p>
        </p:txBody>
      </p:sp>
    </p:spTree>
    <p:extLst>
      <p:ext uri="{BB962C8B-B14F-4D97-AF65-F5344CB8AC3E}">
        <p14:creationId xmlns:p14="http://schemas.microsoft.com/office/powerpoint/2010/main" val="367604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7286-AEFB-4857-806D-2C638FB392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28D9BE-92EB-4ACE-B6A9-6C8979E08EBB}"/>
              </a:ext>
            </a:extLst>
          </p:cNvPr>
          <p:cNvSpPr>
            <a:spLocks noGrp="1"/>
          </p:cNvSpPr>
          <p:nvPr>
            <p:ph type="dt" sz="half" idx="10"/>
          </p:nvPr>
        </p:nvSpPr>
        <p:spPr/>
        <p:txBody>
          <a:bodyPr/>
          <a:lstStyle/>
          <a:p>
            <a:fld id="{2ABE3791-EFAB-4E6A-8BD3-815B581BDD2F}" type="datetimeFigureOut">
              <a:rPr lang="en-GB" smtClean="0"/>
              <a:t>07/01/2021</a:t>
            </a:fld>
            <a:endParaRPr lang="en-GB"/>
          </a:p>
        </p:txBody>
      </p:sp>
      <p:sp>
        <p:nvSpPr>
          <p:cNvPr id="4" name="Footer Placeholder 3">
            <a:extLst>
              <a:ext uri="{FF2B5EF4-FFF2-40B4-BE49-F238E27FC236}">
                <a16:creationId xmlns:a16="http://schemas.microsoft.com/office/drawing/2014/main" id="{2AEF89EE-27DF-4493-B265-20378C841C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A7B72E-93D4-473B-BDA1-FF81A39D5F56}"/>
              </a:ext>
            </a:extLst>
          </p:cNvPr>
          <p:cNvSpPr>
            <a:spLocks noGrp="1"/>
          </p:cNvSpPr>
          <p:nvPr>
            <p:ph type="sldNum" sz="quarter" idx="12"/>
          </p:nvPr>
        </p:nvSpPr>
        <p:spPr/>
        <p:txBody>
          <a:bodyPr/>
          <a:lstStyle/>
          <a:p>
            <a:fld id="{BBEEC3D9-F7CE-4A07-BF8A-279A70C7C86E}" type="slidenum">
              <a:rPr lang="en-GB" smtClean="0"/>
              <a:t>‹#›</a:t>
            </a:fld>
            <a:endParaRPr lang="en-GB"/>
          </a:p>
        </p:txBody>
      </p:sp>
    </p:spTree>
    <p:extLst>
      <p:ext uri="{BB962C8B-B14F-4D97-AF65-F5344CB8AC3E}">
        <p14:creationId xmlns:p14="http://schemas.microsoft.com/office/powerpoint/2010/main" val="364632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7710F7-7442-4A1D-ADE3-0036752C40AB}"/>
              </a:ext>
            </a:extLst>
          </p:cNvPr>
          <p:cNvSpPr>
            <a:spLocks noGrp="1"/>
          </p:cNvSpPr>
          <p:nvPr>
            <p:ph type="dt" sz="half" idx="10"/>
          </p:nvPr>
        </p:nvSpPr>
        <p:spPr/>
        <p:txBody>
          <a:bodyPr/>
          <a:lstStyle/>
          <a:p>
            <a:fld id="{2ABE3791-EFAB-4E6A-8BD3-815B581BDD2F}" type="datetimeFigureOut">
              <a:rPr lang="en-GB" smtClean="0"/>
              <a:t>07/01/2021</a:t>
            </a:fld>
            <a:endParaRPr lang="en-GB"/>
          </a:p>
        </p:txBody>
      </p:sp>
      <p:sp>
        <p:nvSpPr>
          <p:cNvPr id="3" name="Footer Placeholder 2">
            <a:extLst>
              <a:ext uri="{FF2B5EF4-FFF2-40B4-BE49-F238E27FC236}">
                <a16:creationId xmlns:a16="http://schemas.microsoft.com/office/drawing/2014/main" id="{8F077CAE-B569-4F1F-99D0-D8223A5B44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D32C61-1C0E-4CC6-BCD9-52DE08443617}"/>
              </a:ext>
            </a:extLst>
          </p:cNvPr>
          <p:cNvSpPr>
            <a:spLocks noGrp="1"/>
          </p:cNvSpPr>
          <p:nvPr>
            <p:ph type="sldNum" sz="quarter" idx="12"/>
          </p:nvPr>
        </p:nvSpPr>
        <p:spPr/>
        <p:txBody>
          <a:bodyPr/>
          <a:lstStyle/>
          <a:p>
            <a:fld id="{BBEEC3D9-F7CE-4A07-BF8A-279A70C7C86E}" type="slidenum">
              <a:rPr lang="en-GB" smtClean="0"/>
              <a:t>‹#›</a:t>
            </a:fld>
            <a:endParaRPr lang="en-GB"/>
          </a:p>
        </p:txBody>
      </p:sp>
    </p:spTree>
    <p:extLst>
      <p:ext uri="{BB962C8B-B14F-4D97-AF65-F5344CB8AC3E}">
        <p14:creationId xmlns:p14="http://schemas.microsoft.com/office/powerpoint/2010/main" val="68560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40B1-4F9C-4540-98E1-291BB3BD8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784C42-C55A-4A38-BDF8-8AD176945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9DB509-1384-4A67-8123-72E510E76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8E9F0-7BD1-483B-BB66-A56F9421BA98}"/>
              </a:ext>
            </a:extLst>
          </p:cNvPr>
          <p:cNvSpPr>
            <a:spLocks noGrp="1"/>
          </p:cNvSpPr>
          <p:nvPr>
            <p:ph type="dt" sz="half" idx="10"/>
          </p:nvPr>
        </p:nvSpPr>
        <p:spPr/>
        <p:txBody>
          <a:bodyPr/>
          <a:lstStyle/>
          <a:p>
            <a:fld id="{2ABE3791-EFAB-4E6A-8BD3-815B581BDD2F}" type="datetimeFigureOut">
              <a:rPr lang="en-GB" smtClean="0"/>
              <a:t>07/01/2021</a:t>
            </a:fld>
            <a:endParaRPr lang="en-GB"/>
          </a:p>
        </p:txBody>
      </p:sp>
      <p:sp>
        <p:nvSpPr>
          <p:cNvPr id="6" name="Footer Placeholder 5">
            <a:extLst>
              <a:ext uri="{FF2B5EF4-FFF2-40B4-BE49-F238E27FC236}">
                <a16:creationId xmlns:a16="http://schemas.microsoft.com/office/drawing/2014/main" id="{FF27C813-A381-4D28-B179-DD666474C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C312D0-79DB-4265-B3E1-41DB10AD44AB}"/>
              </a:ext>
            </a:extLst>
          </p:cNvPr>
          <p:cNvSpPr>
            <a:spLocks noGrp="1"/>
          </p:cNvSpPr>
          <p:nvPr>
            <p:ph type="sldNum" sz="quarter" idx="12"/>
          </p:nvPr>
        </p:nvSpPr>
        <p:spPr/>
        <p:txBody>
          <a:bodyPr/>
          <a:lstStyle/>
          <a:p>
            <a:fld id="{BBEEC3D9-F7CE-4A07-BF8A-279A70C7C86E}" type="slidenum">
              <a:rPr lang="en-GB" smtClean="0"/>
              <a:t>‹#›</a:t>
            </a:fld>
            <a:endParaRPr lang="en-GB"/>
          </a:p>
        </p:txBody>
      </p:sp>
    </p:spTree>
    <p:extLst>
      <p:ext uri="{BB962C8B-B14F-4D97-AF65-F5344CB8AC3E}">
        <p14:creationId xmlns:p14="http://schemas.microsoft.com/office/powerpoint/2010/main" val="315837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8FA6-FD1C-460F-8102-9392DDF4F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9AED08-870F-4959-BFFB-F890F2987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9CD58B-D308-41A9-BACD-F00A82139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81150-BBE5-49D1-9EB2-AC763ED4AE09}"/>
              </a:ext>
            </a:extLst>
          </p:cNvPr>
          <p:cNvSpPr>
            <a:spLocks noGrp="1"/>
          </p:cNvSpPr>
          <p:nvPr>
            <p:ph type="dt" sz="half" idx="10"/>
          </p:nvPr>
        </p:nvSpPr>
        <p:spPr/>
        <p:txBody>
          <a:bodyPr/>
          <a:lstStyle/>
          <a:p>
            <a:fld id="{2ABE3791-EFAB-4E6A-8BD3-815B581BDD2F}" type="datetimeFigureOut">
              <a:rPr lang="en-GB" smtClean="0"/>
              <a:t>07/01/2021</a:t>
            </a:fld>
            <a:endParaRPr lang="en-GB"/>
          </a:p>
        </p:txBody>
      </p:sp>
      <p:sp>
        <p:nvSpPr>
          <p:cNvPr id="6" name="Footer Placeholder 5">
            <a:extLst>
              <a:ext uri="{FF2B5EF4-FFF2-40B4-BE49-F238E27FC236}">
                <a16:creationId xmlns:a16="http://schemas.microsoft.com/office/drawing/2014/main" id="{DEFD5901-45E7-41F6-8E18-832BEC8AC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27AB2C-AD75-47DF-A2C6-3153B195F922}"/>
              </a:ext>
            </a:extLst>
          </p:cNvPr>
          <p:cNvSpPr>
            <a:spLocks noGrp="1"/>
          </p:cNvSpPr>
          <p:nvPr>
            <p:ph type="sldNum" sz="quarter" idx="12"/>
          </p:nvPr>
        </p:nvSpPr>
        <p:spPr/>
        <p:txBody>
          <a:bodyPr/>
          <a:lstStyle/>
          <a:p>
            <a:fld id="{BBEEC3D9-F7CE-4A07-BF8A-279A70C7C86E}" type="slidenum">
              <a:rPr lang="en-GB" smtClean="0"/>
              <a:t>‹#›</a:t>
            </a:fld>
            <a:endParaRPr lang="en-GB"/>
          </a:p>
        </p:txBody>
      </p:sp>
    </p:spTree>
    <p:extLst>
      <p:ext uri="{BB962C8B-B14F-4D97-AF65-F5344CB8AC3E}">
        <p14:creationId xmlns:p14="http://schemas.microsoft.com/office/powerpoint/2010/main" val="71615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D2EA45-7AA8-408F-9685-8C16E8038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6B2FFF-F68C-40E4-A995-7FCEF204D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F7A1F2-4810-4BF5-B22B-FB2B64C4C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E3791-EFAB-4E6A-8BD3-815B581BDD2F}" type="datetimeFigureOut">
              <a:rPr lang="en-GB" smtClean="0"/>
              <a:t>07/01/2021</a:t>
            </a:fld>
            <a:endParaRPr lang="en-GB"/>
          </a:p>
        </p:txBody>
      </p:sp>
      <p:sp>
        <p:nvSpPr>
          <p:cNvPr id="5" name="Footer Placeholder 4">
            <a:extLst>
              <a:ext uri="{FF2B5EF4-FFF2-40B4-BE49-F238E27FC236}">
                <a16:creationId xmlns:a16="http://schemas.microsoft.com/office/drawing/2014/main" id="{82F1B49B-E82F-4621-8E60-E2BBE38B6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9BF01C-CE7C-40B7-AE93-95D7113527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EC3D9-F7CE-4A07-BF8A-279A70C7C86E}" type="slidenum">
              <a:rPr lang="en-GB" smtClean="0"/>
              <a:t>‹#›</a:t>
            </a:fld>
            <a:endParaRPr lang="en-GB"/>
          </a:p>
        </p:txBody>
      </p:sp>
    </p:spTree>
    <p:extLst>
      <p:ext uri="{BB962C8B-B14F-4D97-AF65-F5344CB8AC3E}">
        <p14:creationId xmlns:p14="http://schemas.microsoft.com/office/powerpoint/2010/main" val="1282958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CBB38144-AB4A-4E58-9F91-2587166AA0F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6" name="Rectangle 5">
            <a:extLst>
              <a:ext uri="{FF2B5EF4-FFF2-40B4-BE49-F238E27FC236}">
                <a16:creationId xmlns:a16="http://schemas.microsoft.com/office/drawing/2014/main" id="{D5F8E87F-903D-4058-9F0D-DBA211B21DF8}"/>
              </a:ext>
            </a:extLst>
          </p:cNvPr>
          <p:cNvSpPr/>
          <p:nvPr/>
        </p:nvSpPr>
        <p:spPr>
          <a:xfrm>
            <a:off x="1985639" y="2183340"/>
            <a:ext cx="8220722" cy="21214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BA2D15-54B6-4031-8DF3-1615A3188721}"/>
              </a:ext>
            </a:extLst>
          </p:cNvPr>
          <p:cNvSpPr>
            <a:spLocks noGrp="1"/>
          </p:cNvSpPr>
          <p:nvPr>
            <p:ph type="ctrTitle"/>
          </p:nvPr>
        </p:nvSpPr>
        <p:spPr>
          <a:xfrm>
            <a:off x="1524000" y="1758312"/>
            <a:ext cx="9144000" cy="2387600"/>
          </a:xfrm>
        </p:spPr>
        <p:txBody>
          <a:bodyPr>
            <a:normAutofit/>
          </a:bodyPr>
          <a:lstStyle/>
          <a:p>
            <a:r>
              <a:rPr lang="en-GB" b="1" dirty="0">
                <a:latin typeface="+mn-lt"/>
              </a:rPr>
              <a:t>Remembering the </a:t>
            </a:r>
            <a:br>
              <a:rPr lang="en-GB" b="1" dirty="0">
                <a:latin typeface="+mn-lt"/>
              </a:rPr>
            </a:br>
            <a:r>
              <a:rPr lang="en-GB" b="1" dirty="0">
                <a:latin typeface="+mn-lt"/>
              </a:rPr>
              <a:t>Holocaust</a:t>
            </a:r>
          </a:p>
        </p:txBody>
      </p:sp>
      <p:pic>
        <p:nvPicPr>
          <p:cNvPr id="8" name="Picture 7" descr="A picture containing shape&#10;&#10;Description automatically generated">
            <a:extLst>
              <a:ext uri="{FF2B5EF4-FFF2-40B4-BE49-F238E27FC236}">
                <a16:creationId xmlns:a16="http://schemas.microsoft.com/office/drawing/2014/main" id="{63FC9E2A-B447-4DCF-A144-9B4F08D03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0062" y="5099688"/>
            <a:ext cx="1583439" cy="1656591"/>
          </a:xfrm>
          <a:prstGeom prst="rect">
            <a:avLst/>
          </a:prstGeom>
        </p:spPr>
      </p:pic>
    </p:spTree>
    <p:extLst>
      <p:ext uri="{BB962C8B-B14F-4D97-AF65-F5344CB8AC3E}">
        <p14:creationId xmlns:p14="http://schemas.microsoft.com/office/powerpoint/2010/main" val="1921518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8A1419C8-8E95-47EF-8B43-B5036FD67D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10" name="Rectangle 9">
            <a:extLst>
              <a:ext uri="{FF2B5EF4-FFF2-40B4-BE49-F238E27FC236}">
                <a16:creationId xmlns:a16="http://schemas.microsoft.com/office/drawing/2014/main" id="{900337A3-DB61-4098-8E45-F8604E18E89A}"/>
              </a:ext>
            </a:extLst>
          </p:cNvPr>
          <p:cNvSpPr/>
          <p:nvPr/>
        </p:nvSpPr>
        <p:spPr>
          <a:xfrm>
            <a:off x="701336" y="568171"/>
            <a:ext cx="10750858" cy="5637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D0ED7A-8B5B-41BB-A730-1375B98DCDC6}"/>
              </a:ext>
            </a:extLst>
          </p:cNvPr>
          <p:cNvSpPr>
            <a:spLocks noGrp="1"/>
          </p:cNvSpPr>
          <p:nvPr>
            <p:ph type="title"/>
          </p:nvPr>
        </p:nvSpPr>
        <p:spPr>
          <a:xfrm>
            <a:off x="818965" y="568171"/>
            <a:ext cx="10515600" cy="1325563"/>
          </a:xfrm>
        </p:spPr>
        <p:txBody>
          <a:bodyPr/>
          <a:lstStyle/>
          <a:p>
            <a:pPr algn="ctr"/>
            <a:r>
              <a:rPr lang="en-GB" dirty="0"/>
              <a:t>What can we do?</a:t>
            </a:r>
          </a:p>
        </p:txBody>
      </p:sp>
      <p:sp>
        <p:nvSpPr>
          <p:cNvPr id="4" name="TextBox 3">
            <a:extLst>
              <a:ext uri="{FF2B5EF4-FFF2-40B4-BE49-F238E27FC236}">
                <a16:creationId xmlns:a16="http://schemas.microsoft.com/office/drawing/2014/main" id="{2BBD2BE0-5BB1-4C70-BE58-D09556648CB5}"/>
              </a:ext>
            </a:extLst>
          </p:cNvPr>
          <p:cNvSpPr txBox="1"/>
          <p:nvPr/>
        </p:nvSpPr>
        <p:spPr>
          <a:xfrm>
            <a:off x="1211801" y="2000531"/>
            <a:ext cx="10009573" cy="1477328"/>
          </a:xfrm>
          <a:prstGeom prst="rect">
            <a:avLst/>
          </a:prstGeom>
          <a:noFill/>
        </p:spPr>
        <p:txBody>
          <a:bodyPr wrap="square" rtlCol="0">
            <a:spAutoFit/>
          </a:bodyPr>
          <a:lstStyle/>
          <a:p>
            <a:r>
              <a:rPr lang="en-GB" dirty="0"/>
              <a:t>You could do any of the activities that you have just read about, but you have already begun to commemorate and remember the Holocaust by taking part in this lesson today.</a:t>
            </a:r>
          </a:p>
          <a:p>
            <a:endParaRPr lang="en-GB" dirty="0"/>
          </a:p>
          <a:p>
            <a:r>
              <a:rPr lang="en-GB" dirty="0"/>
              <a:t>You can also watch Lichfield Cathedral’s online Holocaust Memorial Day service and take part in an act of remembrance and reflection.</a:t>
            </a:r>
          </a:p>
        </p:txBody>
      </p:sp>
      <p:pic>
        <p:nvPicPr>
          <p:cNvPr id="14" name="Picture 2" descr="Holocaust Memorial Day Trust | HMD logos">
            <a:extLst>
              <a:ext uri="{FF2B5EF4-FFF2-40B4-BE49-F238E27FC236}">
                <a16:creationId xmlns:a16="http://schemas.microsoft.com/office/drawing/2014/main" id="{3AB73670-ACF0-4E0D-BDF8-49E784D73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71" y="3907883"/>
            <a:ext cx="1113188" cy="154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3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8A1419C8-8E95-47EF-8B43-B5036FD67D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10" name="Rectangle 9">
            <a:extLst>
              <a:ext uri="{FF2B5EF4-FFF2-40B4-BE49-F238E27FC236}">
                <a16:creationId xmlns:a16="http://schemas.microsoft.com/office/drawing/2014/main" id="{900337A3-DB61-4098-8E45-F8604E18E89A}"/>
              </a:ext>
            </a:extLst>
          </p:cNvPr>
          <p:cNvSpPr/>
          <p:nvPr/>
        </p:nvSpPr>
        <p:spPr>
          <a:xfrm>
            <a:off x="701336" y="568171"/>
            <a:ext cx="10750858" cy="5637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D0ED7A-8B5B-41BB-A730-1375B98DCDC6}"/>
              </a:ext>
            </a:extLst>
          </p:cNvPr>
          <p:cNvSpPr>
            <a:spLocks noGrp="1"/>
          </p:cNvSpPr>
          <p:nvPr>
            <p:ph type="title"/>
          </p:nvPr>
        </p:nvSpPr>
        <p:spPr>
          <a:xfrm>
            <a:off x="818965" y="568171"/>
            <a:ext cx="10515600" cy="1325563"/>
          </a:xfrm>
        </p:spPr>
        <p:txBody>
          <a:bodyPr/>
          <a:lstStyle/>
          <a:p>
            <a:pPr algn="ctr"/>
            <a:r>
              <a:rPr lang="en-GB" dirty="0"/>
              <a:t>Lesson activity: hot air balloon debate</a:t>
            </a:r>
          </a:p>
        </p:txBody>
      </p:sp>
      <p:sp>
        <p:nvSpPr>
          <p:cNvPr id="4" name="TextBox 3">
            <a:extLst>
              <a:ext uri="{FF2B5EF4-FFF2-40B4-BE49-F238E27FC236}">
                <a16:creationId xmlns:a16="http://schemas.microsoft.com/office/drawing/2014/main" id="{2BBD2BE0-5BB1-4C70-BE58-D09556648CB5}"/>
              </a:ext>
            </a:extLst>
          </p:cNvPr>
          <p:cNvSpPr txBox="1"/>
          <p:nvPr/>
        </p:nvSpPr>
        <p:spPr>
          <a:xfrm>
            <a:off x="1211801" y="1582340"/>
            <a:ext cx="10009573" cy="4247317"/>
          </a:xfrm>
          <a:prstGeom prst="rect">
            <a:avLst/>
          </a:prstGeom>
          <a:noFill/>
        </p:spPr>
        <p:txBody>
          <a:bodyPr wrap="square" rtlCol="0">
            <a:spAutoFit/>
          </a:bodyPr>
          <a:lstStyle/>
          <a:p>
            <a:r>
              <a:rPr lang="en-GB" dirty="0"/>
              <a:t>It can be hard to admit that we all have our own prejudices - these are often informed by propaganda and media messages. </a:t>
            </a:r>
          </a:p>
          <a:p>
            <a:endParaRPr lang="en-GB" dirty="0"/>
          </a:p>
          <a:p>
            <a:r>
              <a:rPr lang="en-GB" dirty="0"/>
              <a:t>We can explore these prejudices and the perceived value that people have in society by using the hot air balloon debate.</a:t>
            </a:r>
          </a:p>
          <a:p>
            <a:endParaRPr lang="en-GB" dirty="0"/>
          </a:p>
          <a:p>
            <a:pPr marL="285750" indent="-285750">
              <a:buFont typeface="Arial" panose="020B0604020202020204" pitchFamily="34" charset="0"/>
              <a:buChar char="•"/>
            </a:pPr>
            <a:r>
              <a:rPr lang="en-GB" dirty="0"/>
              <a:t>Divide into groups of 5. Each person in your group will be assigned a different character with a specific role in society.</a:t>
            </a:r>
          </a:p>
          <a:p>
            <a:pPr marL="285750" indent="-285750">
              <a:buFont typeface="Arial" panose="020B0604020202020204" pitchFamily="34" charset="0"/>
              <a:buChar char="•"/>
            </a:pPr>
            <a:r>
              <a:rPr lang="en-GB" dirty="0"/>
              <a:t>Imagine that you are all enjoying a hot air balloon ride over a mountain range. Unfortunately you don’t have enough fuel and will crash unless you eject one (or more) of the passengers. To get to decide who lives you must have a debate.</a:t>
            </a:r>
          </a:p>
          <a:p>
            <a:pPr marL="285750" indent="-285750">
              <a:buFont typeface="Arial" panose="020B0604020202020204" pitchFamily="34" charset="0"/>
              <a:buChar char="•"/>
            </a:pPr>
            <a:r>
              <a:rPr lang="en-GB" dirty="0"/>
              <a:t>Each of you must put your case forward. Consider questions such as ‘how does your job help people’ and ‘what will you give back to society if you survive’. You can also suggest other people to be ejected and give reasons why.</a:t>
            </a:r>
          </a:p>
          <a:p>
            <a:pPr marL="285750" indent="-285750">
              <a:buFont typeface="Arial" panose="020B0604020202020204" pitchFamily="34" charset="0"/>
              <a:buChar char="•"/>
            </a:pPr>
            <a:r>
              <a:rPr lang="en-GB" dirty="0"/>
              <a:t>Finally, hold a vote to decide who gets to be thrown out of the balloon.</a:t>
            </a:r>
          </a:p>
        </p:txBody>
      </p:sp>
    </p:spTree>
    <p:extLst>
      <p:ext uri="{BB962C8B-B14F-4D97-AF65-F5344CB8AC3E}">
        <p14:creationId xmlns:p14="http://schemas.microsoft.com/office/powerpoint/2010/main" val="65246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8A1419C8-8E95-47EF-8B43-B5036FD67D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10" name="Rectangle 9">
            <a:extLst>
              <a:ext uri="{FF2B5EF4-FFF2-40B4-BE49-F238E27FC236}">
                <a16:creationId xmlns:a16="http://schemas.microsoft.com/office/drawing/2014/main" id="{900337A3-DB61-4098-8E45-F8604E18E89A}"/>
              </a:ext>
            </a:extLst>
          </p:cNvPr>
          <p:cNvSpPr/>
          <p:nvPr/>
        </p:nvSpPr>
        <p:spPr>
          <a:xfrm>
            <a:off x="701336" y="568171"/>
            <a:ext cx="10750858" cy="5637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D0ED7A-8B5B-41BB-A730-1375B98DCDC6}"/>
              </a:ext>
            </a:extLst>
          </p:cNvPr>
          <p:cNvSpPr>
            <a:spLocks noGrp="1"/>
          </p:cNvSpPr>
          <p:nvPr>
            <p:ph type="title"/>
          </p:nvPr>
        </p:nvSpPr>
        <p:spPr>
          <a:xfrm>
            <a:off x="739806" y="317973"/>
            <a:ext cx="10515600" cy="1325563"/>
          </a:xfrm>
        </p:spPr>
        <p:txBody>
          <a:bodyPr/>
          <a:lstStyle/>
          <a:p>
            <a:pPr algn="ctr"/>
            <a:r>
              <a:rPr lang="en-GB" dirty="0"/>
              <a:t>Example characters</a:t>
            </a:r>
          </a:p>
        </p:txBody>
      </p:sp>
      <p:sp>
        <p:nvSpPr>
          <p:cNvPr id="4" name="TextBox 3">
            <a:extLst>
              <a:ext uri="{FF2B5EF4-FFF2-40B4-BE49-F238E27FC236}">
                <a16:creationId xmlns:a16="http://schemas.microsoft.com/office/drawing/2014/main" id="{2BBD2BE0-5BB1-4C70-BE58-D09556648CB5}"/>
              </a:ext>
            </a:extLst>
          </p:cNvPr>
          <p:cNvSpPr txBox="1"/>
          <p:nvPr/>
        </p:nvSpPr>
        <p:spPr>
          <a:xfrm>
            <a:off x="1129683" y="1366896"/>
            <a:ext cx="3475609" cy="2246769"/>
          </a:xfrm>
          <a:prstGeom prst="rect">
            <a:avLst/>
          </a:prstGeom>
          <a:noFill/>
          <a:ln>
            <a:solidFill>
              <a:schemeClr val="tx1"/>
            </a:solidFill>
          </a:ln>
        </p:spPr>
        <p:txBody>
          <a:bodyPr wrap="square" rtlCol="0">
            <a:spAutoFit/>
          </a:bodyPr>
          <a:lstStyle/>
          <a:p>
            <a:pPr algn="l"/>
            <a:r>
              <a:rPr lang="en-GB" sz="1400" b="1" i="0" dirty="0">
                <a:effectLst/>
                <a:latin typeface="Ink Free" panose="03080402000500000000" pitchFamily="66" charset="0"/>
              </a:rPr>
              <a:t>The scientist</a:t>
            </a:r>
          </a:p>
          <a:p>
            <a:pPr algn="l"/>
            <a:r>
              <a:rPr lang="en-GB" sz="1400" b="0" i="0" dirty="0">
                <a:effectLst/>
                <a:latin typeface="Ink Free" panose="03080402000500000000" pitchFamily="66" charset="0"/>
              </a:rPr>
              <a:t>You are a researcher at a major university. You had a scientific breakthrough ten years ago when you discovered how to treat a rare disease. Presently you are focused on curing cancer. However, after ten years of research, you don’t appear to be any closer to a solution. You are divorced and never had children.</a:t>
            </a:r>
          </a:p>
          <a:p>
            <a:endParaRPr lang="en-GB" sz="1400" dirty="0">
              <a:latin typeface="Ink Free" panose="03080402000500000000" pitchFamily="66" charset="0"/>
            </a:endParaRPr>
          </a:p>
        </p:txBody>
      </p:sp>
      <p:sp>
        <p:nvSpPr>
          <p:cNvPr id="7" name="TextBox 6">
            <a:extLst>
              <a:ext uri="{FF2B5EF4-FFF2-40B4-BE49-F238E27FC236}">
                <a16:creationId xmlns:a16="http://schemas.microsoft.com/office/drawing/2014/main" id="{9724A427-A039-4A17-9B32-D150BDD31E62}"/>
              </a:ext>
            </a:extLst>
          </p:cNvPr>
          <p:cNvSpPr txBox="1"/>
          <p:nvPr/>
        </p:nvSpPr>
        <p:spPr>
          <a:xfrm>
            <a:off x="4995169" y="1394307"/>
            <a:ext cx="3475609" cy="1815882"/>
          </a:xfrm>
          <a:prstGeom prst="rect">
            <a:avLst/>
          </a:prstGeom>
          <a:noFill/>
          <a:ln>
            <a:solidFill>
              <a:schemeClr val="tx1"/>
            </a:solidFill>
          </a:ln>
        </p:spPr>
        <p:txBody>
          <a:bodyPr wrap="square" rtlCol="0">
            <a:spAutoFit/>
          </a:bodyPr>
          <a:lstStyle/>
          <a:p>
            <a:pPr algn="l"/>
            <a:r>
              <a:rPr lang="en-GB" sz="1400" b="1" i="0" dirty="0">
                <a:effectLst/>
                <a:latin typeface="Ink Free" panose="03080402000500000000" pitchFamily="66" charset="0"/>
              </a:rPr>
              <a:t>The doctor</a:t>
            </a:r>
          </a:p>
          <a:p>
            <a:pPr algn="l"/>
            <a:r>
              <a:rPr lang="en-GB" sz="1400" b="0" i="0" dirty="0">
                <a:effectLst/>
                <a:latin typeface="Ink Free" panose="03080402000500000000" pitchFamily="66" charset="0"/>
              </a:rPr>
              <a:t>You are a sixty year old surgeon. Last week you saved three people who had been in a horrible car accident. You have been in medicine for thirty five years, but you will retire in the next few years to spend time with your wife, children and grandchildren.</a:t>
            </a:r>
          </a:p>
          <a:p>
            <a:endParaRPr lang="en-GB" sz="1400" dirty="0">
              <a:latin typeface="Ink Free" panose="03080402000500000000" pitchFamily="66" charset="0"/>
            </a:endParaRPr>
          </a:p>
        </p:txBody>
      </p:sp>
      <p:sp>
        <p:nvSpPr>
          <p:cNvPr id="9" name="TextBox 8">
            <a:extLst>
              <a:ext uri="{FF2B5EF4-FFF2-40B4-BE49-F238E27FC236}">
                <a16:creationId xmlns:a16="http://schemas.microsoft.com/office/drawing/2014/main" id="{67436634-E693-49D8-9921-73611B986F66}"/>
              </a:ext>
            </a:extLst>
          </p:cNvPr>
          <p:cNvSpPr txBox="1"/>
          <p:nvPr/>
        </p:nvSpPr>
        <p:spPr>
          <a:xfrm>
            <a:off x="1129683" y="3786193"/>
            <a:ext cx="3475609" cy="2246769"/>
          </a:xfrm>
          <a:prstGeom prst="rect">
            <a:avLst/>
          </a:prstGeom>
          <a:noFill/>
          <a:ln>
            <a:solidFill>
              <a:schemeClr val="tx1"/>
            </a:solidFill>
          </a:ln>
        </p:spPr>
        <p:txBody>
          <a:bodyPr wrap="square" rtlCol="0">
            <a:spAutoFit/>
          </a:bodyPr>
          <a:lstStyle/>
          <a:p>
            <a:pPr algn="l"/>
            <a:r>
              <a:rPr lang="en-GB" sz="1400" b="1" i="0" dirty="0">
                <a:effectLst/>
                <a:latin typeface="Ink Free" panose="03080402000500000000" pitchFamily="66" charset="0"/>
              </a:rPr>
              <a:t>The factory worker</a:t>
            </a:r>
          </a:p>
          <a:p>
            <a:pPr algn="l"/>
            <a:r>
              <a:rPr lang="en-GB" sz="1400" b="0" i="0" dirty="0">
                <a:effectLst/>
                <a:latin typeface="Ink Free" panose="03080402000500000000" pitchFamily="66" charset="0"/>
              </a:rPr>
              <a:t>You are a low level employee in a big factory. You are married with five children. Your oldest child starts university soon. In your spare time, you are an active member of your community – coaching a children’s football team, helping out at a homeless shelter and driving a minibus for blind people.</a:t>
            </a:r>
          </a:p>
          <a:p>
            <a:endParaRPr lang="en-GB" sz="1400" dirty="0">
              <a:latin typeface="Ink Free" panose="03080402000500000000" pitchFamily="66" charset="0"/>
            </a:endParaRPr>
          </a:p>
        </p:txBody>
      </p:sp>
      <p:sp>
        <p:nvSpPr>
          <p:cNvPr id="11" name="TextBox 10">
            <a:extLst>
              <a:ext uri="{FF2B5EF4-FFF2-40B4-BE49-F238E27FC236}">
                <a16:creationId xmlns:a16="http://schemas.microsoft.com/office/drawing/2014/main" id="{DF351A9D-4AD2-4ABB-B187-2EBA849759CB}"/>
              </a:ext>
            </a:extLst>
          </p:cNvPr>
          <p:cNvSpPr txBox="1"/>
          <p:nvPr/>
        </p:nvSpPr>
        <p:spPr>
          <a:xfrm>
            <a:off x="8814785" y="1397674"/>
            <a:ext cx="2440621" cy="2031326"/>
          </a:xfrm>
          <a:prstGeom prst="rect">
            <a:avLst/>
          </a:prstGeom>
          <a:noFill/>
          <a:ln>
            <a:solidFill>
              <a:schemeClr val="tx1"/>
            </a:solidFill>
          </a:ln>
        </p:spPr>
        <p:txBody>
          <a:bodyPr wrap="square" rtlCol="0">
            <a:spAutoFit/>
          </a:bodyPr>
          <a:lstStyle/>
          <a:p>
            <a:pPr algn="l"/>
            <a:r>
              <a:rPr lang="en-GB" sz="1400" b="1" i="0" dirty="0">
                <a:effectLst/>
                <a:latin typeface="Ink Free" panose="03080402000500000000" pitchFamily="66" charset="0"/>
              </a:rPr>
              <a:t>The footballer</a:t>
            </a:r>
          </a:p>
          <a:p>
            <a:pPr algn="l"/>
            <a:r>
              <a:rPr lang="en-GB" sz="1400" b="0" i="0" dirty="0">
                <a:effectLst/>
                <a:latin typeface="Ink Free" panose="03080402000500000000" pitchFamily="66" charset="0"/>
              </a:rPr>
              <a:t>You are a young, gifted footballer with the potential to play for the biggest clubs. Already you earn a lot of money, but you have spent it all on cars and parties. You are single with no children.</a:t>
            </a:r>
          </a:p>
          <a:p>
            <a:endParaRPr lang="en-GB" sz="1400" dirty="0">
              <a:latin typeface="Ink Free" panose="03080402000500000000" pitchFamily="66" charset="0"/>
            </a:endParaRPr>
          </a:p>
        </p:txBody>
      </p:sp>
      <p:sp>
        <p:nvSpPr>
          <p:cNvPr id="12" name="TextBox 11">
            <a:extLst>
              <a:ext uri="{FF2B5EF4-FFF2-40B4-BE49-F238E27FC236}">
                <a16:creationId xmlns:a16="http://schemas.microsoft.com/office/drawing/2014/main" id="{E245D1B2-51FE-42BD-A426-AAA71E47F7C3}"/>
              </a:ext>
            </a:extLst>
          </p:cNvPr>
          <p:cNvSpPr txBox="1"/>
          <p:nvPr/>
        </p:nvSpPr>
        <p:spPr>
          <a:xfrm>
            <a:off x="4995168" y="3802258"/>
            <a:ext cx="3475609" cy="2031325"/>
          </a:xfrm>
          <a:prstGeom prst="rect">
            <a:avLst/>
          </a:prstGeom>
          <a:noFill/>
          <a:ln>
            <a:solidFill>
              <a:schemeClr val="tx1"/>
            </a:solidFill>
          </a:ln>
        </p:spPr>
        <p:txBody>
          <a:bodyPr wrap="square" rtlCol="0">
            <a:spAutoFit/>
          </a:bodyPr>
          <a:lstStyle/>
          <a:p>
            <a:pPr algn="l"/>
            <a:r>
              <a:rPr lang="en-GB" sz="1400" b="1" i="0" dirty="0">
                <a:effectLst/>
                <a:latin typeface="Ink Free" panose="03080402000500000000" pitchFamily="66" charset="0"/>
              </a:rPr>
              <a:t>The politician</a:t>
            </a:r>
          </a:p>
          <a:p>
            <a:pPr algn="l"/>
            <a:r>
              <a:rPr lang="en-GB" sz="1400" b="0" i="0" dirty="0">
                <a:effectLst/>
                <a:latin typeface="Ink Free" panose="03080402000500000000" pitchFamily="66" charset="0"/>
              </a:rPr>
              <a:t>You are a local politician who has been in office for five years. You are married and have two children at university. Recently you voted on several unpopular decisions, which has turned local people against you. However, you believe the decisions you made were in the best interests of the city.</a:t>
            </a:r>
          </a:p>
          <a:p>
            <a:endParaRPr lang="en-GB" sz="1400" dirty="0">
              <a:latin typeface="Ink Free" panose="03080402000500000000" pitchFamily="66" charset="0"/>
            </a:endParaRPr>
          </a:p>
        </p:txBody>
      </p:sp>
    </p:spTree>
    <p:extLst>
      <p:ext uri="{BB962C8B-B14F-4D97-AF65-F5344CB8AC3E}">
        <p14:creationId xmlns:p14="http://schemas.microsoft.com/office/powerpoint/2010/main" val="418957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8A1419C8-8E95-47EF-8B43-B5036FD67D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10" name="Rectangle 9">
            <a:extLst>
              <a:ext uri="{FF2B5EF4-FFF2-40B4-BE49-F238E27FC236}">
                <a16:creationId xmlns:a16="http://schemas.microsoft.com/office/drawing/2014/main" id="{900337A3-DB61-4098-8E45-F8604E18E89A}"/>
              </a:ext>
            </a:extLst>
          </p:cNvPr>
          <p:cNvSpPr/>
          <p:nvPr/>
        </p:nvSpPr>
        <p:spPr>
          <a:xfrm>
            <a:off x="701336" y="568171"/>
            <a:ext cx="10750858" cy="5637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D0ED7A-8B5B-41BB-A730-1375B98DCDC6}"/>
              </a:ext>
            </a:extLst>
          </p:cNvPr>
          <p:cNvSpPr>
            <a:spLocks noGrp="1"/>
          </p:cNvSpPr>
          <p:nvPr>
            <p:ph type="title"/>
          </p:nvPr>
        </p:nvSpPr>
        <p:spPr>
          <a:xfrm>
            <a:off x="818965" y="568171"/>
            <a:ext cx="10515600" cy="1325563"/>
          </a:xfrm>
        </p:spPr>
        <p:txBody>
          <a:bodyPr/>
          <a:lstStyle/>
          <a:p>
            <a:pPr algn="ctr"/>
            <a:r>
              <a:rPr lang="en-GB" b="1" dirty="0">
                <a:latin typeface="+mn-lt"/>
              </a:rPr>
              <a:t>Can you define these words?</a:t>
            </a:r>
          </a:p>
        </p:txBody>
      </p:sp>
      <p:sp>
        <p:nvSpPr>
          <p:cNvPr id="6" name="TextBox 5">
            <a:extLst>
              <a:ext uri="{FF2B5EF4-FFF2-40B4-BE49-F238E27FC236}">
                <a16:creationId xmlns:a16="http://schemas.microsoft.com/office/drawing/2014/main" id="{0231E0D5-9692-4E33-AFC2-4387F9D5BE6C}"/>
              </a:ext>
            </a:extLst>
          </p:cNvPr>
          <p:cNvSpPr txBox="1"/>
          <p:nvPr/>
        </p:nvSpPr>
        <p:spPr>
          <a:xfrm>
            <a:off x="1077157" y="3094443"/>
            <a:ext cx="3018408" cy="584775"/>
          </a:xfrm>
          <a:prstGeom prst="rect">
            <a:avLst/>
          </a:prstGeom>
          <a:noFill/>
          <a:ln w="57150">
            <a:solidFill>
              <a:schemeClr val="tx1"/>
            </a:solidFill>
          </a:ln>
          <a:effectLst>
            <a:outerShdw blurRad="50800" dist="38100" dir="2700000" algn="tl" rotWithShape="0">
              <a:prstClr val="black">
                <a:alpha val="40000"/>
              </a:prstClr>
            </a:outerShdw>
          </a:effectLst>
        </p:spPr>
        <p:txBody>
          <a:bodyPr wrap="square" rtlCol="0">
            <a:spAutoFit/>
          </a:bodyPr>
          <a:lstStyle/>
          <a:p>
            <a:r>
              <a:rPr lang="en-GB" sz="3200" dirty="0">
                <a:latin typeface="Comic Sans MS" panose="030F0702030302020204" pitchFamily="66" charset="0"/>
              </a:rPr>
              <a:t>The Holocaust</a:t>
            </a:r>
          </a:p>
        </p:txBody>
      </p:sp>
      <p:sp>
        <p:nvSpPr>
          <p:cNvPr id="7" name="TextBox 6">
            <a:extLst>
              <a:ext uri="{FF2B5EF4-FFF2-40B4-BE49-F238E27FC236}">
                <a16:creationId xmlns:a16="http://schemas.microsoft.com/office/drawing/2014/main" id="{6598BDB5-22D0-48F0-BD99-02782169E406}"/>
              </a:ext>
            </a:extLst>
          </p:cNvPr>
          <p:cNvSpPr txBox="1"/>
          <p:nvPr/>
        </p:nvSpPr>
        <p:spPr>
          <a:xfrm>
            <a:off x="2478349" y="5016459"/>
            <a:ext cx="1995996" cy="584775"/>
          </a:xfrm>
          <a:prstGeom prst="rect">
            <a:avLst/>
          </a:prstGeom>
          <a:noFill/>
          <a:ln w="57150">
            <a:solidFill>
              <a:schemeClr val="tx1"/>
            </a:solidFill>
          </a:ln>
          <a:effectLst>
            <a:outerShdw blurRad="50800" dist="38100" dir="2700000" algn="tl" rotWithShape="0">
              <a:prstClr val="black">
                <a:alpha val="40000"/>
              </a:prstClr>
            </a:outerShdw>
          </a:effectLst>
        </p:spPr>
        <p:txBody>
          <a:bodyPr wrap="square" rtlCol="0">
            <a:spAutoFit/>
          </a:bodyPr>
          <a:lstStyle/>
          <a:p>
            <a:r>
              <a:rPr lang="en-GB" sz="3200" dirty="0">
                <a:latin typeface="Comic Sans MS" panose="030F0702030302020204" pitchFamily="66" charset="0"/>
              </a:rPr>
              <a:t>Genocide</a:t>
            </a:r>
          </a:p>
        </p:txBody>
      </p:sp>
      <p:sp>
        <p:nvSpPr>
          <p:cNvPr id="8" name="TextBox 7">
            <a:extLst>
              <a:ext uri="{FF2B5EF4-FFF2-40B4-BE49-F238E27FC236}">
                <a16:creationId xmlns:a16="http://schemas.microsoft.com/office/drawing/2014/main" id="{5B26B3FA-4B90-434B-9BF1-ADF2DC393835}"/>
              </a:ext>
            </a:extLst>
          </p:cNvPr>
          <p:cNvSpPr txBox="1"/>
          <p:nvPr/>
        </p:nvSpPr>
        <p:spPr>
          <a:xfrm>
            <a:off x="6368250" y="4009460"/>
            <a:ext cx="1532876" cy="584775"/>
          </a:xfrm>
          <a:prstGeom prst="rect">
            <a:avLst/>
          </a:prstGeom>
          <a:noFill/>
          <a:ln w="57150">
            <a:solidFill>
              <a:schemeClr val="tx1"/>
            </a:solidFill>
          </a:ln>
          <a:effectLst>
            <a:outerShdw blurRad="50800" dist="38100" dir="2700000" algn="tl" rotWithShape="0">
              <a:prstClr val="black">
                <a:alpha val="40000"/>
              </a:prstClr>
            </a:outerShdw>
          </a:effectLst>
        </p:spPr>
        <p:txBody>
          <a:bodyPr wrap="square" rtlCol="0">
            <a:spAutoFit/>
          </a:bodyPr>
          <a:lstStyle/>
          <a:p>
            <a:r>
              <a:rPr lang="en-GB" sz="3200" dirty="0">
                <a:latin typeface="Comic Sans MS" panose="030F0702030302020204" pitchFamily="66" charset="0"/>
              </a:rPr>
              <a:t>Jewish</a:t>
            </a:r>
          </a:p>
        </p:txBody>
      </p:sp>
      <p:sp>
        <p:nvSpPr>
          <p:cNvPr id="9" name="TextBox 8">
            <a:extLst>
              <a:ext uri="{FF2B5EF4-FFF2-40B4-BE49-F238E27FC236}">
                <a16:creationId xmlns:a16="http://schemas.microsoft.com/office/drawing/2014/main" id="{DAEF7596-83A1-419A-AE12-82243A12DABA}"/>
              </a:ext>
            </a:extLst>
          </p:cNvPr>
          <p:cNvSpPr txBox="1"/>
          <p:nvPr/>
        </p:nvSpPr>
        <p:spPr>
          <a:xfrm>
            <a:off x="7318163" y="5025912"/>
            <a:ext cx="3616908" cy="584775"/>
          </a:xfrm>
          <a:prstGeom prst="rect">
            <a:avLst/>
          </a:prstGeom>
          <a:noFill/>
          <a:ln w="57150">
            <a:solidFill>
              <a:schemeClr val="tx1"/>
            </a:solidFill>
          </a:ln>
          <a:effectLst>
            <a:outerShdw blurRad="50800" dist="38100" dir="2700000" algn="tl" rotWithShape="0">
              <a:prstClr val="black">
                <a:alpha val="40000"/>
              </a:prstClr>
            </a:outerShdw>
          </a:effectLst>
        </p:spPr>
        <p:txBody>
          <a:bodyPr wrap="square" rtlCol="0">
            <a:spAutoFit/>
          </a:bodyPr>
          <a:lstStyle/>
          <a:p>
            <a:r>
              <a:rPr lang="en-GB" sz="3200" dirty="0">
                <a:latin typeface="Comic Sans MS" panose="030F0702030302020204" pitchFamily="66" charset="0"/>
              </a:rPr>
              <a:t>Nazi Persecution</a:t>
            </a:r>
          </a:p>
        </p:txBody>
      </p:sp>
      <p:sp>
        <p:nvSpPr>
          <p:cNvPr id="11" name="TextBox 10">
            <a:extLst>
              <a:ext uri="{FF2B5EF4-FFF2-40B4-BE49-F238E27FC236}">
                <a16:creationId xmlns:a16="http://schemas.microsoft.com/office/drawing/2014/main" id="{7D756A54-C739-4B71-A36A-BAEBD1FE1B06}"/>
              </a:ext>
            </a:extLst>
          </p:cNvPr>
          <p:cNvSpPr txBox="1"/>
          <p:nvPr/>
        </p:nvSpPr>
        <p:spPr>
          <a:xfrm>
            <a:off x="7825668" y="3136612"/>
            <a:ext cx="2428041" cy="584775"/>
          </a:xfrm>
          <a:prstGeom prst="rect">
            <a:avLst/>
          </a:prstGeom>
          <a:noFill/>
          <a:ln w="57150">
            <a:solidFill>
              <a:schemeClr val="tx1"/>
            </a:solidFill>
          </a:ln>
          <a:effectLst>
            <a:outerShdw blurRad="50800" dist="38100" dir="2700000" algn="tl" rotWithShape="0">
              <a:prstClr val="black">
                <a:alpha val="40000"/>
              </a:prstClr>
            </a:outerShdw>
          </a:effectLst>
        </p:spPr>
        <p:txBody>
          <a:bodyPr wrap="square" rtlCol="0">
            <a:spAutoFit/>
          </a:bodyPr>
          <a:lstStyle/>
          <a:p>
            <a:r>
              <a:rPr lang="en-GB" sz="3200" dirty="0">
                <a:latin typeface="Comic Sans MS" panose="030F0702030302020204" pitchFamily="66" charset="0"/>
              </a:rPr>
              <a:t>Persecution</a:t>
            </a:r>
          </a:p>
        </p:txBody>
      </p:sp>
      <p:sp>
        <p:nvSpPr>
          <p:cNvPr id="3" name="TextBox 2">
            <a:extLst>
              <a:ext uri="{FF2B5EF4-FFF2-40B4-BE49-F238E27FC236}">
                <a16:creationId xmlns:a16="http://schemas.microsoft.com/office/drawing/2014/main" id="{7AEA73F6-4197-43E2-B436-50F28A525D52}"/>
              </a:ext>
            </a:extLst>
          </p:cNvPr>
          <p:cNvSpPr txBox="1"/>
          <p:nvPr/>
        </p:nvSpPr>
        <p:spPr>
          <a:xfrm>
            <a:off x="1479611" y="1819917"/>
            <a:ext cx="9232777" cy="923330"/>
          </a:xfrm>
          <a:prstGeom prst="rect">
            <a:avLst/>
          </a:prstGeom>
          <a:noFill/>
        </p:spPr>
        <p:txBody>
          <a:bodyPr wrap="square" rtlCol="0">
            <a:spAutoFit/>
          </a:bodyPr>
          <a:lstStyle/>
          <a:p>
            <a:pPr marL="285750" indent="-285750">
              <a:buFont typeface="Arial" panose="020B0604020202020204" pitchFamily="34" charset="0"/>
              <a:buChar char="•"/>
            </a:pPr>
            <a:r>
              <a:rPr lang="en-GB" dirty="0"/>
              <a:t>Have you heard any of these words or phrases before? </a:t>
            </a:r>
          </a:p>
          <a:p>
            <a:pPr marL="285750" indent="-285750">
              <a:buFont typeface="Arial" panose="020B0604020202020204" pitchFamily="34" charset="0"/>
              <a:buChar char="•"/>
            </a:pPr>
            <a:r>
              <a:rPr lang="en-GB" dirty="0"/>
              <a:t>What do you think it means?</a:t>
            </a:r>
          </a:p>
          <a:p>
            <a:pPr marL="285750" indent="-285750">
              <a:buFont typeface="Arial" panose="020B0604020202020204" pitchFamily="34" charset="0"/>
              <a:buChar char="•"/>
            </a:pPr>
            <a:r>
              <a:rPr lang="en-GB" dirty="0"/>
              <a:t>Are there any which you don’t recognise? Can you guess what they might mean?</a:t>
            </a:r>
          </a:p>
        </p:txBody>
      </p:sp>
      <p:sp>
        <p:nvSpPr>
          <p:cNvPr id="12" name="TextBox 11">
            <a:extLst>
              <a:ext uri="{FF2B5EF4-FFF2-40B4-BE49-F238E27FC236}">
                <a16:creationId xmlns:a16="http://schemas.microsoft.com/office/drawing/2014/main" id="{25BBC4C7-6092-4CB4-9349-6162F68A3559}"/>
              </a:ext>
            </a:extLst>
          </p:cNvPr>
          <p:cNvSpPr txBox="1"/>
          <p:nvPr/>
        </p:nvSpPr>
        <p:spPr>
          <a:xfrm>
            <a:off x="3632448" y="4035427"/>
            <a:ext cx="1995996" cy="584775"/>
          </a:xfrm>
          <a:prstGeom prst="rect">
            <a:avLst/>
          </a:prstGeom>
          <a:noFill/>
          <a:ln w="57150">
            <a:solidFill>
              <a:schemeClr val="tx1"/>
            </a:solidFill>
          </a:ln>
          <a:effectLst>
            <a:outerShdw blurRad="50800" dist="38100" dir="2700000" algn="tl" rotWithShape="0">
              <a:prstClr val="black">
                <a:alpha val="40000"/>
              </a:prstClr>
            </a:outerShdw>
          </a:effectLst>
        </p:spPr>
        <p:txBody>
          <a:bodyPr wrap="square" rtlCol="0">
            <a:spAutoFit/>
          </a:bodyPr>
          <a:lstStyle/>
          <a:p>
            <a:r>
              <a:rPr lang="en-GB" sz="3200" dirty="0">
                <a:latin typeface="Comic Sans MS" panose="030F0702030302020204" pitchFamily="66" charset="0"/>
              </a:rPr>
              <a:t>Prejudice</a:t>
            </a:r>
          </a:p>
        </p:txBody>
      </p:sp>
    </p:spTree>
    <p:extLst>
      <p:ext uri="{BB962C8B-B14F-4D97-AF65-F5344CB8AC3E}">
        <p14:creationId xmlns:p14="http://schemas.microsoft.com/office/powerpoint/2010/main" val="1083181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8A1419C8-8E95-47EF-8B43-B5036FD67D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10" name="Rectangle 9">
            <a:extLst>
              <a:ext uri="{FF2B5EF4-FFF2-40B4-BE49-F238E27FC236}">
                <a16:creationId xmlns:a16="http://schemas.microsoft.com/office/drawing/2014/main" id="{900337A3-DB61-4098-8E45-F8604E18E89A}"/>
              </a:ext>
            </a:extLst>
          </p:cNvPr>
          <p:cNvSpPr/>
          <p:nvPr/>
        </p:nvSpPr>
        <p:spPr>
          <a:xfrm>
            <a:off x="701336" y="568171"/>
            <a:ext cx="10750858" cy="5637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D0ED7A-8B5B-41BB-A730-1375B98DCDC6}"/>
              </a:ext>
            </a:extLst>
          </p:cNvPr>
          <p:cNvSpPr>
            <a:spLocks noGrp="1"/>
          </p:cNvSpPr>
          <p:nvPr>
            <p:ph type="title"/>
          </p:nvPr>
        </p:nvSpPr>
        <p:spPr>
          <a:xfrm>
            <a:off x="818965" y="568171"/>
            <a:ext cx="10515600" cy="1325563"/>
          </a:xfrm>
        </p:spPr>
        <p:txBody>
          <a:bodyPr/>
          <a:lstStyle/>
          <a:p>
            <a:pPr algn="ctr"/>
            <a:r>
              <a:rPr lang="en-GB" b="1" dirty="0">
                <a:latin typeface="+mn-lt"/>
              </a:rPr>
              <a:t>The Holocaust</a:t>
            </a:r>
          </a:p>
        </p:txBody>
      </p:sp>
      <p:sp>
        <p:nvSpPr>
          <p:cNvPr id="3" name="TextBox 2">
            <a:extLst>
              <a:ext uri="{FF2B5EF4-FFF2-40B4-BE49-F238E27FC236}">
                <a16:creationId xmlns:a16="http://schemas.microsoft.com/office/drawing/2014/main" id="{7AEA73F6-4197-43E2-B436-50F28A525D52}"/>
              </a:ext>
            </a:extLst>
          </p:cNvPr>
          <p:cNvSpPr txBox="1"/>
          <p:nvPr/>
        </p:nvSpPr>
        <p:spPr>
          <a:xfrm>
            <a:off x="1177769" y="1550239"/>
            <a:ext cx="5897733" cy="4401205"/>
          </a:xfrm>
          <a:prstGeom prst="rect">
            <a:avLst/>
          </a:prstGeom>
          <a:noFill/>
        </p:spPr>
        <p:txBody>
          <a:bodyPr wrap="square" rtlCol="0">
            <a:spAutoFit/>
          </a:bodyPr>
          <a:lstStyle/>
          <a:p>
            <a:pPr>
              <a:spcBef>
                <a:spcPts val="600"/>
              </a:spcBef>
              <a:defRPr/>
            </a:pPr>
            <a:r>
              <a:rPr lang="en-GB" sz="1600" dirty="0"/>
              <a:t>The Holocaust describes the killing of over six-million Jews before and during World War II.</a:t>
            </a:r>
          </a:p>
          <a:p>
            <a:pPr>
              <a:spcBef>
                <a:spcPts val="600"/>
              </a:spcBef>
              <a:defRPr/>
            </a:pPr>
            <a:endParaRPr lang="en-GB" sz="1600" dirty="0"/>
          </a:p>
          <a:p>
            <a:pPr>
              <a:spcBef>
                <a:spcPts val="600"/>
              </a:spcBef>
              <a:defRPr/>
            </a:pPr>
            <a:r>
              <a:rPr lang="en-GB" sz="1600" dirty="0"/>
              <a:t>These killings were organised by the German Nazi party and were directed by the party leader, Adolf Hitler. </a:t>
            </a:r>
          </a:p>
          <a:p>
            <a:pPr>
              <a:spcBef>
                <a:spcPts val="600"/>
              </a:spcBef>
              <a:defRPr/>
            </a:pPr>
            <a:endParaRPr lang="en-GB" sz="1600" dirty="0"/>
          </a:p>
          <a:p>
            <a:pPr>
              <a:spcBef>
                <a:spcPts val="600"/>
              </a:spcBef>
              <a:defRPr/>
            </a:pPr>
            <a:r>
              <a:rPr lang="en-GB" sz="1600" dirty="0"/>
              <a:t>Hitler blamed the Jews for Germany losing the First World War and for the financial problems in Germany during the 1920s. In fact, Hitler sought to blame the Jews for many of his country’s problems.</a:t>
            </a:r>
          </a:p>
          <a:p>
            <a:pPr>
              <a:spcBef>
                <a:spcPts val="600"/>
              </a:spcBef>
              <a:defRPr/>
            </a:pPr>
            <a:endParaRPr lang="en-GB" sz="1600" dirty="0"/>
          </a:p>
          <a:p>
            <a:pPr>
              <a:spcBef>
                <a:spcPts val="600"/>
              </a:spcBef>
              <a:defRPr/>
            </a:pPr>
            <a:r>
              <a:rPr lang="en-GB" sz="1600" dirty="0"/>
              <a:t>He made the Jews a scapegoat and sought to promote a widespread public hatred of them. Jews had to wear a symbol called the Star of David so that others could recognise them. </a:t>
            </a:r>
          </a:p>
          <a:p>
            <a:pPr>
              <a:spcBef>
                <a:spcPts val="600"/>
              </a:spcBef>
              <a:defRPr/>
            </a:pPr>
            <a:endParaRPr lang="en-GB" sz="1600" dirty="0"/>
          </a:p>
          <a:p>
            <a:pPr>
              <a:spcBef>
                <a:spcPts val="600"/>
              </a:spcBef>
              <a:defRPr/>
            </a:pPr>
            <a:r>
              <a:rPr lang="en-GB" sz="1600" dirty="0"/>
              <a:t>This prejudice against Jews is called antisemitism. </a:t>
            </a:r>
          </a:p>
        </p:txBody>
      </p:sp>
      <p:sp>
        <p:nvSpPr>
          <p:cNvPr id="4" name="TextBox 3">
            <a:extLst>
              <a:ext uri="{FF2B5EF4-FFF2-40B4-BE49-F238E27FC236}">
                <a16:creationId xmlns:a16="http://schemas.microsoft.com/office/drawing/2014/main" id="{1A00D12D-B66D-4464-9186-C57FAB806628}"/>
              </a:ext>
            </a:extLst>
          </p:cNvPr>
          <p:cNvSpPr txBox="1"/>
          <p:nvPr/>
        </p:nvSpPr>
        <p:spPr>
          <a:xfrm>
            <a:off x="9685538" y="5854169"/>
            <a:ext cx="1766656" cy="307777"/>
          </a:xfrm>
          <a:prstGeom prst="rect">
            <a:avLst/>
          </a:prstGeom>
          <a:noFill/>
        </p:spPr>
        <p:txBody>
          <a:bodyPr wrap="square" rtlCol="0">
            <a:spAutoFit/>
          </a:bodyPr>
          <a:lstStyle/>
          <a:p>
            <a:r>
              <a:rPr lang="en-GB" sz="1400" i="1" dirty="0"/>
              <a:t>Text source: Twinkl</a:t>
            </a:r>
          </a:p>
        </p:txBody>
      </p:sp>
      <p:pic>
        <p:nvPicPr>
          <p:cNvPr id="2050" name="Picture 2" descr="Anti-Semitism - Definition, Meaning &amp; Reasons For - HISTORY">
            <a:extLst>
              <a:ext uri="{FF2B5EF4-FFF2-40B4-BE49-F238E27FC236}">
                <a16:creationId xmlns:a16="http://schemas.microsoft.com/office/drawing/2014/main" id="{ED5D234C-C5AA-41A2-A91E-7719DC698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598" y="2157477"/>
            <a:ext cx="3746500" cy="27131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28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8A1419C8-8E95-47EF-8B43-B5036FD67D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10" name="Rectangle 9">
            <a:extLst>
              <a:ext uri="{FF2B5EF4-FFF2-40B4-BE49-F238E27FC236}">
                <a16:creationId xmlns:a16="http://schemas.microsoft.com/office/drawing/2014/main" id="{900337A3-DB61-4098-8E45-F8604E18E89A}"/>
              </a:ext>
            </a:extLst>
          </p:cNvPr>
          <p:cNvSpPr/>
          <p:nvPr/>
        </p:nvSpPr>
        <p:spPr>
          <a:xfrm>
            <a:off x="701336" y="568171"/>
            <a:ext cx="10750858" cy="5637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D0ED7A-8B5B-41BB-A730-1375B98DCDC6}"/>
              </a:ext>
            </a:extLst>
          </p:cNvPr>
          <p:cNvSpPr>
            <a:spLocks noGrp="1"/>
          </p:cNvSpPr>
          <p:nvPr>
            <p:ph type="title"/>
          </p:nvPr>
        </p:nvSpPr>
        <p:spPr>
          <a:xfrm>
            <a:off x="818965" y="568171"/>
            <a:ext cx="10515600" cy="1325563"/>
          </a:xfrm>
        </p:spPr>
        <p:txBody>
          <a:bodyPr/>
          <a:lstStyle/>
          <a:p>
            <a:pPr algn="ctr"/>
            <a:r>
              <a:rPr lang="en-GB" b="1" dirty="0">
                <a:latin typeface="+mn-lt"/>
              </a:rPr>
              <a:t>The Holocaust</a:t>
            </a:r>
          </a:p>
        </p:txBody>
      </p:sp>
      <p:sp>
        <p:nvSpPr>
          <p:cNvPr id="3" name="TextBox 2">
            <a:extLst>
              <a:ext uri="{FF2B5EF4-FFF2-40B4-BE49-F238E27FC236}">
                <a16:creationId xmlns:a16="http://schemas.microsoft.com/office/drawing/2014/main" id="{7AEA73F6-4197-43E2-B436-50F28A525D52}"/>
              </a:ext>
            </a:extLst>
          </p:cNvPr>
          <p:cNvSpPr txBox="1"/>
          <p:nvPr/>
        </p:nvSpPr>
        <p:spPr>
          <a:xfrm>
            <a:off x="1148177" y="3825630"/>
            <a:ext cx="10073197" cy="1930389"/>
          </a:xfrm>
          <a:prstGeom prst="rect">
            <a:avLst/>
          </a:prstGeom>
          <a:noFill/>
        </p:spPr>
        <p:txBody>
          <a:bodyPr wrap="square" rtlCol="0">
            <a:spAutoFit/>
          </a:bodyPr>
          <a:lstStyle/>
          <a:p>
            <a:pPr>
              <a:lnSpc>
                <a:spcPct val="100000"/>
              </a:lnSpc>
              <a:spcBef>
                <a:spcPct val="0"/>
              </a:spcBef>
              <a:spcAft>
                <a:spcPts val="300"/>
              </a:spcAft>
              <a:buNone/>
            </a:pPr>
            <a:r>
              <a:rPr lang="en-GB" altLang="en-US" sz="1600" dirty="0">
                <a:solidFill>
                  <a:schemeClr val="tx1"/>
                </a:solidFill>
              </a:rPr>
              <a:t>The Jewish people lived in constant fear of being captured. Those who tried to fight back were shot or publicly humiliated and tortured by the Nazi soldiers. Jews found in hiding were rounded up and sent on cramped buses and trains to meet an unknown fate. Families were often separated.</a:t>
            </a:r>
          </a:p>
          <a:p>
            <a:pPr>
              <a:lnSpc>
                <a:spcPct val="100000"/>
              </a:lnSpc>
              <a:spcBef>
                <a:spcPct val="0"/>
              </a:spcBef>
              <a:spcAft>
                <a:spcPts val="300"/>
              </a:spcAft>
              <a:buNone/>
            </a:pPr>
            <a:endParaRPr lang="en-GB" altLang="en-US" sz="1600" dirty="0">
              <a:solidFill>
                <a:schemeClr val="tx1"/>
              </a:solidFill>
            </a:endParaRPr>
          </a:p>
          <a:p>
            <a:pPr>
              <a:lnSpc>
                <a:spcPct val="100000"/>
              </a:lnSpc>
              <a:spcBef>
                <a:spcPct val="0"/>
              </a:spcBef>
              <a:spcAft>
                <a:spcPts val="300"/>
              </a:spcAft>
              <a:buNone/>
            </a:pPr>
            <a:r>
              <a:rPr lang="en-GB" altLang="en-US" sz="1600" dirty="0">
                <a:solidFill>
                  <a:schemeClr val="tx1"/>
                </a:solidFill>
              </a:rPr>
              <a:t>Many Jews were sent to concentration camps where they were forced to work like slaves. Many died through infection, starvation or exhaustion. Others were sent to death camps where they were killed in gas chambers. This form of mass killing is called genocide.</a:t>
            </a:r>
          </a:p>
        </p:txBody>
      </p:sp>
      <p:sp>
        <p:nvSpPr>
          <p:cNvPr id="6" name="TextBox 5">
            <a:extLst>
              <a:ext uri="{FF2B5EF4-FFF2-40B4-BE49-F238E27FC236}">
                <a16:creationId xmlns:a16="http://schemas.microsoft.com/office/drawing/2014/main" id="{72AF9B03-2BF8-430C-9E5E-AAE65999738E}"/>
              </a:ext>
            </a:extLst>
          </p:cNvPr>
          <p:cNvSpPr txBox="1"/>
          <p:nvPr/>
        </p:nvSpPr>
        <p:spPr>
          <a:xfrm>
            <a:off x="9685538" y="5854169"/>
            <a:ext cx="1766656" cy="307777"/>
          </a:xfrm>
          <a:prstGeom prst="rect">
            <a:avLst/>
          </a:prstGeom>
          <a:noFill/>
        </p:spPr>
        <p:txBody>
          <a:bodyPr wrap="square" rtlCol="0">
            <a:spAutoFit/>
          </a:bodyPr>
          <a:lstStyle/>
          <a:p>
            <a:r>
              <a:rPr lang="en-GB" sz="1400" i="1" dirty="0"/>
              <a:t>Text source: Twinkl</a:t>
            </a:r>
          </a:p>
        </p:txBody>
      </p:sp>
      <p:pic>
        <p:nvPicPr>
          <p:cNvPr id="1026" name="Picture 2" descr="After a coronavirus pause, Auschwitz reopens to visitors | Culture| Arts,  music and lifestyle reporting from Germany | DW | 30.06.2020">
            <a:extLst>
              <a:ext uri="{FF2B5EF4-FFF2-40B4-BE49-F238E27FC236}">
                <a16:creationId xmlns:a16="http://schemas.microsoft.com/office/drawing/2014/main" id="{94F82BB7-E04C-4B1C-8544-18C913E41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06" y="1654512"/>
            <a:ext cx="3682938" cy="20729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32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8A1419C8-8E95-47EF-8B43-B5036FD67D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10" name="Rectangle 9">
            <a:extLst>
              <a:ext uri="{FF2B5EF4-FFF2-40B4-BE49-F238E27FC236}">
                <a16:creationId xmlns:a16="http://schemas.microsoft.com/office/drawing/2014/main" id="{900337A3-DB61-4098-8E45-F8604E18E89A}"/>
              </a:ext>
            </a:extLst>
          </p:cNvPr>
          <p:cNvSpPr/>
          <p:nvPr/>
        </p:nvSpPr>
        <p:spPr>
          <a:xfrm>
            <a:off x="701336" y="568171"/>
            <a:ext cx="10750858" cy="5637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D0ED7A-8B5B-41BB-A730-1375B98DCDC6}"/>
              </a:ext>
            </a:extLst>
          </p:cNvPr>
          <p:cNvSpPr>
            <a:spLocks noGrp="1"/>
          </p:cNvSpPr>
          <p:nvPr>
            <p:ph type="title"/>
          </p:nvPr>
        </p:nvSpPr>
        <p:spPr>
          <a:xfrm>
            <a:off x="818965" y="568171"/>
            <a:ext cx="10515600" cy="1325563"/>
          </a:xfrm>
        </p:spPr>
        <p:txBody>
          <a:bodyPr/>
          <a:lstStyle/>
          <a:p>
            <a:pPr algn="ctr"/>
            <a:r>
              <a:rPr lang="en-GB" b="1" dirty="0">
                <a:latin typeface="+mn-lt"/>
              </a:rPr>
              <a:t>The Holocaust</a:t>
            </a:r>
          </a:p>
        </p:txBody>
      </p:sp>
      <p:sp>
        <p:nvSpPr>
          <p:cNvPr id="3" name="TextBox 2">
            <a:extLst>
              <a:ext uri="{FF2B5EF4-FFF2-40B4-BE49-F238E27FC236}">
                <a16:creationId xmlns:a16="http://schemas.microsoft.com/office/drawing/2014/main" id="{7AEA73F6-4197-43E2-B436-50F28A525D52}"/>
              </a:ext>
            </a:extLst>
          </p:cNvPr>
          <p:cNvSpPr txBox="1"/>
          <p:nvPr/>
        </p:nvSpPr>
        <p:spPr>
          <a:xfrm>
            <a:off x="1177770" y="1620678"/>
            <a:ext cx="5391719" cy="4170372"/>
          </a:xfrm>
          <a:prstGeom prst="rect">
            <a:avLst/>
          </a:prstGeom>
          <a:noFill/>
        </p:spPr>
        <p:txBody>
          <a:bodyPr wrap="square" rtlCol="0">
            <a:spAutoFit/>
          </a:bodyPr>
          <a:lstStyle/>
          <a:p>
            <a:pPr>
              <a:lnSpc>
                <a:spcPct val="100000"/>
              </a:lnSpc>
              <a:spcBef>
                <a:spcPts val="600"/>
              </a:spcBef>
              <a:buNone/>
            </a:pPr>
            <a:r>
              <a:rPr lang="en-GB" altLang="en-US" sz="1600" dirty="0">
                <a:solidFill>
                  <a:schemeClr val="tx1"/>
                </a:solidFill>
              </a:rPr>
              <a:t>At the end of the war, mass graves were revealed containing the bodies of thousands of people, who had been mercilessly executed. </a:t>
            </a:r>
          </a:p>
          <a:p>
            <a:pPr>
              <a:lnSpc>
                <a:spcPct val="100000"/>
              </a:lnSpc>
              <a:spcBef>
                <a:spcPts val="600"/>
              </a:spcBef>
              <a:buNone/>
            </a:pPr>
            <a:br>
              <a:rPr lang="en-GB" altLang="en-US" sz="1600" dirty="0">
                <a:solidFill>
                  <a:schemeClr val="tx1"/>
                </a:solidFill>
              </a:rPr>
            </a:br>
            <a:r>
              <a:rPr lang="en-GB" altLang="en-US" sz="1600" dirty="0">
                <a:solidFill>
                  <a:schemeClr val="tx1"/>
                </a:solidFill>
              </a:rPr>
              <a:t>The Jews and prisoners of war living in concentration camps were liberated and revealed the horrific truth about their treatment. Most were starving and badly beaten.</a:t>
            </a:r>
          </a:p>
          <a:p>
            <a:pPr>
              <a:lnSpc>
                <a:spcPct val="100000"/>
              </a:lnSpc>
              <a:spcBef>
                <a:spcPts val="600"/>
              </a:spcBef>
              <a:buNone/>
            </a:pPr>
            <a:endParaRPr lang="en-GB" altLang="en-US" sz="1600" dirty="0">
              <a:solidFill>
                <a:schemeClr val="tx1"/>
              </a:solidFill>
            </a:endParaRPr>
          </a:p>
          <a:p>
            <a:pPr>
              <a:lnSpc>
                <a:spcPct val="100000"/>
              </a:lnSpc>
              <a:spcBef>
                <a:spcPts val="600"/>
              </a:spcBef>
              <a:buNone/>
            </a:pPr>
            <a:r>
              <a:rPr lang="en-GB" altLang="en-US" sz="1600" dirty="0">
                <a:solidFill>
                  <a:schemeClr val="tx1"/>
                </a:solidFill>
              </a:rPr>
              <a:t>It was not just Jewish people that were victims. Hitler also targeted people from certain countries like Poland and the Soviet Union and minority groups, such as homosexuals and disabled people.</a:t>
            </a:r>
          </a:p>
          <a:p>
            <a:pPr>
              <a:lnSpc>
                <a:spcPct val="100000"/>
              </a:lnSpc>
              <a:spcBef>
                <a:spcPts val="600"/>
              </a:spcBef>
              <a:buNone/>
            </a:pPr>
            <a:endParaRPr lang="en-GB" altLang="en-US" sz="1600" dirty="0">
              <a:solidFill>
                <a:schemeClr val="tx1"/>
              </a:solidFill>
            </a:endParaRPr>
          </a:p>
          <a:p>
            <a:pPr>
              <a:lnSpc>
                <a:spcPct val="100000"/>
              </a:lnSpc>
              <a:spcBef>
                <a:spcPts val="600"/>
              </a:spcBef>
              <a:buNone/>
            </a:pPr>
            <a:r>
              <a:rPr lang="en-GB" altLang="en-US" sz="1600" dirty="0">
                <a:solidFill>
                  <a:schemeClr val="tx1"/>
                </a:solidFill>
              </a:rPr>
              <a:t>The atrocities committed during the Holocaust are still as shocking today as they were during the war.</a:t>
            </a:r>
          </a:p>
        </p:txBody>
      </p:sp>
      <p:sp>
        <p:nvSpPr>
          <p:cNvPr id="6" name="TextBox 5">
            <a:extLst>
              <a:ext uri="{FF2B5EF4-FFF2-40B4-BE49-F238E27FC236}">
                <a16:creationId xmlns:a16="http://schemas.microsoft.com/office/drawing/2014/main" id="{F424E580-C47D-4401-8DEF-A5AF6C4CB0A0}"/>
              </a:ext>
            </a:extLst>
          </p:cNvPr>
          <p:cNvSpPr txBox="1"/>
          <p:nvPr/>
        </p:nvSpPr>
        <p:spPr>
          <a:xfrm>
            <a:off x="9685538" y="5854169"/>
            <a:ext cx="1766656" cy="307777"/>
          </a:xfrm>
          <a:prstGeom prst="rect">
            <a:avLst/>
          </a:prstGeom>
          <a:noFill/>
        </p:spPr>
        <p:txBody>
          <a:bodyPr wrap="square" rtlCol="0">
            <a:spAutoFit/>
          </a:bodyPr>
          <a:lstStyle/>
          <a:p>
            <a:r>
              <a:rPr lang="en-GB" sz="1400" i="1" dirty="0"/>
              <a:t>Text source: Twinkl</a:t>
            </a:r>
          </a:p>
        </p:txBody>
      </p:sp>
      <p:pic>
        <p:nvPicPr>
          <p:cNvPr id="3074" name="Picture 2" descr="Auschwitz: How death camp became centre of Nazi Holocaust - BBC News">
            <a:extLst>
              <a:ext uri="{FF2B5EF4-FFF2-40B4-BE49-F238E27FC236}">
                <a16:creationId xmlns:a16="http://schemas.microsoft.com/office/drawing/2014/main" id="{1F9A3C48-03B3-454D-8878-1DC58E2F6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07" y="2153475"/>
            <a:ext cx="4290107" cy="24131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56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8A1419C8-8E95-47EF-8B43-B5036FD67D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10" name="Rectangle 9">
            <a:extLst>
              <a:ext uri="{FF2B5EF4-FFF2-40B4-BE49-F238E27FC236}">
                <a16:creationId xmlns:a16="http://schemas.microsoft.com/office/drawing/2014/main" id="{900337A3-DB61-4098-8E45-F8604E18E89A}"/>
              </a:ext>
            </a:extLst>
          </p:cNvPr>
          <p:cNvSpPr/>
          <p:nvPr/>
        </p:nvSpPr>
        <p:spPr>
          <a:xfrm>
            <a:off x="701336" y="568171"/>
            <a:ext cx="10750858" cy="5637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1908AA0-346A-4C7D-AB3E-A1CBC2831A9F}"/>
              </a:ext>
            </a:extLst>
          </p:cNvPr>
          <p:cNvPicPr>
            <a:picLocks noChangeAspect="1"/>
          </p:cNvPicPr>
          <p:nvPr/>
        </p:nvPicPr>
        <p:blipFill rotWithShape="1">
          <a:blip r:embed="rId3"/>
          <a:srcRect l="27160" t="32751" r="28349" b="48349"/>
          <a:stretch/>
        </p:blipFill>
        <p:spPr>
          <a:xfrm>
            <a:off x="2697923" y="2476868"/>
            <a:ext cx="6575987" cy="1571349"/>
          </a:xfrm>
          <a:prstGeom prst="rect">
            <a:avLst/>
          </a:prstGeom>
          <a:ln w="28575">
            <a:solidFill>
              <a:srgbClr val="7030A0"/>
            </a:solidFill>
          </a:ln>
        </p:spPr>
      </p:pic>
      <p:sp>
        <p:nvSpPr>
          <p:cNvPr id="9" name="TextBox 8">
            <a:extLst>
              <a:ext uri="{FF2B5EF4-FFF2-40B4-BE49-F238E27FC236}">
                <a16:creationId xmlns:a16="http://schemas.microsoft.com/office/drawing/2014/main" id="{3596AFD0-D147-4A0B-B04A-A12F026CE18E}"/>
              </a:ext>
            </a:extLst>
          </p:cNvPr>
          <p:cNvSpPr txBox="1"/>
          <p:nvPr/>
        </p:nvSpPr>
        <p:spPr>
          <a:xfrm>
            <a:off x="1305017" y="1278384"/>
            <a:ext cx="9650028" cy="923330"/>
          </a:xfrm>
          <a:prstGeom prst="rect">
            <a:avLst/>
          </a:prstGeom>
          <a:noFill/>
        </p:spPr>
        <p:txBody>
          <a:bodyPr wrap="square" rtlCol="0">
            <a:spAutoFit/>
          </a:bodyPr>
          <a:lstStyle/>
          <a:p>
            <a:r>
              <a:rPr lang="en-GB" dirty="0"/>
              <a:t>These quotations were written by two survivors of the Holocaust, who were imprisoned in a camp called Auschwitz-Birkenau. Both went on to become famous writers and wrote about their experiences during the Holocaust.</a:t>
            </a:r>
          </a:p>
        </p:txBody>
      </p:sp>
      <p:sp>
        <p:nvSpPr>
          <p:cNvPr id="11" name="TextBox 10">
            <a:extLst>
              <a:ext uri="{FF2B5EF4-FFF2-40B4-BE49-F238E27FC236}">
                <a16:creationId xmlns:a16="http://schemas.microsoft.com/office/drawing/2014/main" id="{BF53C70B-1188-4584-9C26-CBB46A0A8B9F}"/>
              </a:ext>
            </a:extLst>
          </p:cNvPr>
          <p:cNvSpPr txBox="1"/>
          <p:nvPr/>
        </p:nvSpPr>
        <p:spPr>
          <a:xfrm>
            <a:off x="1305017" y="4413681"/>
            <a:ext cx="9650028" cy="1200329"/>
          </a:xfrm>
          <a:prstGeom prst="rect">
            <a:avLst/>
          </a:prstGeom>
          <a:noFill/>
        </p:spPr>
        <p:txBody>
          <a:bodyPr wrap="square" rtlCol="0">
            <a:spAutoFit/>
          </a:bodyPr>
          <a:lstStyle/>
          <a:p>
            <a:pPr marL="285750" indent="-285750">
              <a:buFont typeface="Arial" panose="020B0604020202020204" pitchFamily="34" charset="0"/>
              <a:buChar char="•"/>
            </a:pPr>
            <a:r>
              <a:rPr lang="en-GB" dirty="0"/>
              <a:t>What do the quotations mean?</a:t>
            </a:r>
          </a:p>
          <a:p>
            <a:pPr marL="285750" indent="-285750">
              <a:buFont typeface="Arial" panose="020B0604020202020204" pitchFamily="34" charset="0"/>
              <a:buChar char="•"/>
            </a:pPr>
            <a:r>
              <a:rPr lang="en-GB" dirty="0"/>
              <a:t>Do you agree or disagree with the quotations?</a:t>
            </a:r>
          </a:p>
          <a:p>
            <a:pPr marL="285750" indent="-285750">
              <a:buFont typeface="Arial" panose="020B0604020202020204" pitchFamily="34" charset="0"/>
              <a:buChar char="•"/>
            </a:pPr>
            <a:r>
              <a:rPr lang="en-GB" dirty="0"/>
              <a:t>Why might the two men have said these things?</a:t>
            </a:r>
          </a:p>
          <a:p>
            <a:pPr marL="285750" indent="-285750">
              <a:buFont typeface="Arial" panose="020B0604020202020204" pitchFamily="34" charset="0"/>
              <a:buChar char="•"/>
            </a:pPr>
            <a:r>
              <a:rPr lang="en-GB" dirty="0"/>
              <a:t>What can these quotations tell us about why we should learn about and remember the Holocaust?</a:t>
            </a:r>
          </a:p>
        </p:txBody>
      </p:sp>
      <p:sp>
        <p:nvSpPr>
          <p:cNvPr id="12" name="TextBox 11">
            <a:extLst>
              <a:ext uri="{FF2B5EF4-FFF2-40B4-BE49-F238E27FC236}">
                <a16:creationId xmlns:a16="http://schemas.microsoft.com/office/drawing/2014/main" id="{E4D4A8CD-7DCA-45E3-9668-C2B30959E928}"/>
              </a:ext>
            </a:extLst>
          </p:cNvPr>
          <p:cNvSpPr txBox="1"/>
          <p:nvPr/>
        </p:nvSpPr>
        <p:spPr>
          <a:xfrm>
            <a:off x="8087557" y="5854169"/>
            <a:ext cx="3364637" cy="307777"/>
          </a:xfrm>
          <a:prstGeom prst="rect">
            <a:avLst/>
          </a:prstGeom>
          <a:noFill/>
        </p:spPr>
        <p:txBody>
          <a:bodyPr wrap="square" rtlCol="0">
            <a:spAutoFit/>
          </a:bodyPr>
          <a:lstStyle/>
          <a:p>
            <a:r>
              <a:rPr lang="en-GB" sz="1400" i="1" dirty="0"/>
              <a:t>Text source: Holocaust Memorial Day Trust</a:t>
            </a:r>
          </a:p>
        </p:txBody>
      </p:sp>
    </p:spTree>
    <p:extLst>
      <p:ext uri="{BB962C8B-B14F-4D97-AF65-F5344CB8AC3E}">
        <p14:creationId xmlns:p14="http://schemas.microsoft.com/office/powerpoint/2010/main" val="301884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8A1419C8-8E95-47EF-8B43-B5036FD67D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10" name="Rectangle 9">
            <a:extLst>
              <a:ext uri="{FF2B5EF4-FFF2-40B4-BE49-F238E27FC236}">
                <a16:creationId xmlns:a16="http://schemas.microsoft.com/office/drawing/2014/main" id="{900337A3-DB61-4098-8E45-F8604E18E89A}"/>
              </a:ext>
            </a:extLst>
          </p:cNvPr>
          <p:cNvSpPr/>
          <p:nvPr/>
        </p:nvSpPr>
        <p:spPr>
          <a:xfrm>
            <a:off x="701336" y="568171"/>
            <a:ext cx="10750858" cy="5637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D0ED7A-8B5B-41BB-A730-1375B98DCDC6}"/>
              </a:ext>
            </a:extLst>
          </p:cNvPr>
          <p:cNvSpPr>
            <a:spLocks noGrp="1"/>
          </p:cNvSpPr>
          <p:nvPr>
            <p:ph type="title"/>
          </p:nvPr>
        </p:nvSpPr>
        <p:spPr>
          <a:xfrm>
            <a:off x="818965" y="568171"/>
            <a:ext cx="10515600" cy="1325563"/>
          </a:xfrm>
        </p:spPr>
        <p:txBody>
          <a:bodyPr/>
          <a:lstStyle/>
          <a:p>
            <a:pPr algn="ctr"/>
            <a:r>
              <a:rPr lang="en-GB" b="1" dirty="0">
                <a:latin typeface="+mn-lt"/>
              </a:rPr>
              <a:t>Holocaust Memorial Day</a:t>
            </a:r>
          </a:p>
        </p:txBody>
      </p:sp>
      <p:sp>
        <p:nvSpPr>
          <p:cNvPr id="3" name="TextBox 2">
            <a:extLst>
              <a:ext uri="{FF2B5EF4-FFF2-40B4-BE49-F238E27FC236}">
                <a16:creationId xmlns:a16="http://schemas.microsoft.com/office/drawing/2014/main" id="{7AEA73F6-4197-43E2-B436-50F28A525D52}"/>
              </a:ext>
            </a:extLst>
          </p:cNvPr>
          <p:cNvSpPr txBox="1"/>
          <p:nvPr/>
        </p:nvSpPr>
        <p:spPr>
          <a:xfrm>
            <a:off x="1247831" y="1534947"/>
            <a:ext cx="9635232" cy="4124206"/>
          </a:xfrm>
          <a:prstGeom prst="rect">
            <a:avLst/>
          </a:prstGeom>
          <a:noFill/>
        </p:spPr>
        <p:txBody>
          <a:bodyPr wrap="square" rtlCol="0">
            <a:spAutoFit/>
          </a:bodyPr>
          <a:lstStyle/>
          <a:p>
            <a:pPr>
              <a:lnSpc>
                <a:spcPct val="100000"/>
              </a:lnSpc>
              <a:spcBef>
                <a:spcPts val="600"/>
              </a:spcBef>
              <a:buNone/>
            </a:pPr>
            <a:r>
              <a:rPr lang="en-GB" altLang="en-US" sz="1600" dirty="0"/>
              <a:t>Holocaust Memorial Day takes place each year on 27 January. </a:t>
            </a:r>
            <a:r>
              <a:rPr lang="en-GB" sz="1600" b="0" i="0" dirty="0">
                <a:effectLst/>
              </a:rPr>
              <a:t>It is a time to remember </a:t>
            </a:r>
          </a:p>
          <a:p>
            <a:pPr>
              <a:lnSpc>
                <a:spcPct val="100000"/>
              </a:lnSpc>
              <a:spcBef>
                <a:spcPts val="600"/>
              </a:spcBef>
              <a:buNone/>
            </a:pPr>
            <a:r>
              <a:rPr lang="en-GB" sz="1600" b="0" i="0" dirty="0">
                <a:effectLst/>
              </a:rPr>
              <a:t>the millions of people murdered during the Holocaust, under Nazi Persecution and in the </a:t>
            </a:r>
          </a:p>
          <a:p>
            <a:pPr>
              <a:lnSpc>
                <a:spcPct val="100000"/>
              </a:lnSpc>
              <a:spcBef>
                <a:spcPts val="600"/>
              </a:spcBef>
              <a:buNone/>
            </a:pPr>
            <a:r>
              <a:rPr lang="en-GB" sz="1600" b="0" i="0" dirty="0">
                <a:effectLst/>
              </a:rPr>
              <a:t>genocides which followed in Cambodia, Rwanda, Bosnia and Darfur.</a:t>
            </a:r>
          </a:p>
          <a:p>
            <a:pPr algn="l" fontAlgn="base"/>
            <a:endParaRPr lang="en-GB" sz="1600" b="0" i="0" dirty="0">
              <a:effectLst/>
            </a:endParaRPr>
          </a:p>
          <a:p>
            <a:pPr algn="l" fontAlgn="base"/>
            <a:r>
              <a:rPr lang="en-GB" sz="1600" dirty="0"/>
              <a:t>The Holocaust Memorial Day Trust says that:</a:t>
            </a:r>
          </a:p>
          <a:p>
            <a:pPr algn="l" fontAlgn="base"/>
            <a:endParaRPr lang="en-GB" sz="1600" b="0" i="0" dirty="0">
              <a:effectLst/>
            </a:endParaRPr>
          </a:p>
          <a:p>
            <a:pPr algn="l" fontAlgn="base"/>
            <a:r>
              <a:rPr lang="en-GB" b="0" dirty="0">
                <a:solidFill>
                  <a:srgbClr val="7030A0"/>
                </a:solidFill>
                <a:effectLst/>
              </a:rPr>
              <a:t>‘Holocaust Memorial Day is a time when we seek to learn the lessons of the past and recognise that genocide does not just take place on its own - it’s a steady process which can begin if discrimination, racism and hatred are not checked and prevented. We’re fortunate here in the UK; we are not at immediate risk of genocide. However, discrimination has not ended, nor has the use of the language of hatred or exclusion. There is still much to do to create a safer future and HMD is an opportunity to start this process.’</a:t>
            </a:r>
          </a:p>
          <a:p>
            <a:pPr algn="l" fontAlgn="base"/>
            <a:endParaRPr lang="en-GB" sz="1600" b="0" dirty="0">
              <a:effectLst/>
            </a:endParaRPr>
          </a:p>
          <a:p>
            <a:pPr algn="l" fontAlgn="base"/>
            <a:r>
              <a:rPr lang="en-GB" sz="1600" b="0" dirty="0">
                <a:effectLst/>
              </a:rPr>
              <a:t>Each year thousands of activities take place for HMD, bringing people from all backgrounds together to learn lessons from the past in creative, reflective and inspiring ways. </a:t>
            </a:r>
            <a:endParaRPr lang="en-GB" altLang="en-US" sz="1600" dirty="0"/>
          </a:p>
        </p:txBody>
      </p:sp>
      <p:sp>
        <p:nvSpPr>
          <p:cNvPr id="8" name="TextBox 7">
            <a:extLst>
              <a:ext uri="{FF2B5EF4-FFF2-40B4-BE49-F238E27FC236}">
                <a16:creationId xmlns:a16="http://schemas.microsoft.com/office/drawing/2014/main" id="{32A2CCED-13FF-4599-8B79-0B762366E778}"/>
              </a:ext>
            </a:extLst>
          </p:cNvPr>
          <p:cNvSpPr txBox="1"/>
          <p:nvPr/>
        </p:nvSpPr>
        <p:spPr>
          <a:xfrm>
            <a:off x="8087557" y="5854169"/>
            <a:ext cx="3364637" cy="307777"/>
          </a:xfrm>
          <a:prstGeom prst="rect">
            <a:avLst/>
          </a:prstGeom>
          <a:noFill/>
        </p:spPr>
        <p:txBody>
          <a:bodyPr wrap="square" rtlCol="0">
            <a:spAutoFit/>
          </a:bodyPr>
          <a:lstStyle/>
          <a:p>
            <a:r>
              <a:rPr lang="en-GB" sz="1400" i="1" dirty="0"/>
              <a:t>Text source: Holocaust Memorial Day Trust</a:t>
            </a:r>
          </a:p>
        </p:txBody>
      </p:sp>
      <p:pic>
        <p:nvPicPr>
          <p:cNvPr id="4098" name="Picture 2" descr="Holocaust Memorial Day Trust | HMD logos">
            <a:extLst>
              <a:ext uri="{FF2B5EF4-FFF2-40B4-BE49-F238E27FC236}">
                <a16:creationId xmlns:a16="http://schemas.microsoft.com/office/drawing/2014/main" id="{E01351A3-4E90-42C2-A8BF-322C26381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875" y="696054"/>
            <a:ext cx="1113188" cy="154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9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8A1419C8-8E95-47EF-8B43-B5036FD67D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10" name="Rectangle 9">
            <a:extLst>
              <a:ext uri="{FF2B5EF4-FFF2-40B4-BE49-F238E27FC236}">
                <a16:creationId xmlns:a16="http://schemas.microsoft.com/office/drawing/2014/main" id="{900337A3-DB61-4098-8E45-F8604E18E89A}"/>
              </a:ext>
            </a:extLst>
          </p:cNvPr>
          <p:cNvSpPr/>
          <p:nvPr/>
        </p:nvSpPr>
        <p:spPr>
          <a:xfrm>
            <a:off x="701336" y="568171"/>
            <a:ext cx="10750858" cy="5637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AEA73F6-4197-43E2-B436-50F28A525D52}"/>
              </a:ext>
            </a:extLst>
          </p:cNvPr>
          <p:cNvSpPr txBox="1"/>
          <p:nvPr/>
        </p:nvSpPr>
        <p:spPr>
          <a:xfrm>
            <a:off x="1177770" y="1277330"/>
            <a:ext cx="9635232" cy="369332"/>
          </a:xfrm>
          <a:prstGeom prst="rect">
            <a:avLst/>
          </a:prstGeom>
          <a:noFill/>
        </p:spPr>
        <p:txBody>
          <a:bodyPr wrap="square" rtlCol="0">
            <a:spAutoFit/>
          </a:bodyPr>
          <a:lstStyle/>
          <a:p>
            <a:pPr>
              <a:lnSpc>
                <a:spcPct val="100000"/>
              </a:lnSpc>
              <a:spcBef>
                <a:spcPts val="600"/>
              </a:spcBef>
              <a:buNone/>
            </a:pPr>
            <a:r>
              <a:rPr lang="en-GB" altLang="en-US" dirty="0"/>
              <a:t>The theme for Holocaust Memorial Day 2021 is:</a:t>
            </a:r>
          </a:p>
        </p:txBody>
      </p:sp>
      <p:sp>
        <p:nvSpPr>
          <p:cNvPr id="8" name="TextBox 7">
            <a:extLst>
              <a:ext uri="{FF2B5EF4-FFF2-40B4-BE49-F238E27FC236}">
                <a16:creationId xmlns:a16="http://schemas.microsoft.com/office/drawing/2014/main" id="{32A2CCED-13FF-4599-8B79-0B762366E778}"/>
              </a:ext>
            </a:extLst>
          </p:cNvPr>
          <p:cNvSpPr txBox="1"/>
          <p:nvPr/>
        </p:nvSpPr>
        <p:spPr>
          <a:xfrm>
            <a:off x="8087557" y="5854169"/>
            <a:ext cx="3364637" cy="307777"/>
          </a:xfrm>
          <a:prstGeom prst="rect">
            <a:avLst/>
          </a:prstGeom>
          <a:noFill/>
        </p:spPr>
        <p:txBody>
          <a:bodyPr wrap="square" rtlCol="0">
            <a:spAutoFit/>
          </a:bodyPr>
          <a:lstStyle/>
          <a:p>
            <a:r>
              <a:rPr lang="en-GB" sz="1400" i="1" dirty="0"/>
              <a:t>Text source: Holocaust Memorial Day Trust</a:t>
            </a:r>
          </a:p>
        </p:txBody>
      </p:sp>
      <p:sp>
        <p:nvSpPr>
          <p:cNvPr id="7" name="TextBox 6">
            <a:extLst>
              <a:ext uri="{FF2B5EF4-FFF2-40B4-BE49-F238E27FC236}">
                <a16:creationId xmlns:a16="http://schemas.microsoft.com/office/drawing/2014/main" id="{1F7277BA-FB11-4816-B2FE-2B303EFA0EDD}"/>
              </a:ext>
            </a:extLst>
          </p:cNvPr>
          <p:cNvSpPr txBox="1"/>
          <p:nvPr/>
        </p:nvSpPr>
        <p:spPr>
          <a:xfrm>
            <a:off x="1731145" y="2066639"/>
            <a:ext cx="8966447" cy="646331"/>
          </a:xfrm>
          <a:prstGeom prst="rect">
            <a:avLst/>
          </a:prstGeom>
          <a:solidFill>
            <a:srgbClr val="7030A0"/>
          </a:solidFill>
        </p:spPr>
        <p:txBody>
          <a:bodyPr wrap="square" rtlCol="0">
            <a:spAutoFit/>
          </a:bodyPr>
          <a:lstStyle/>
          <a:p>
            <a:r>
              <a:rPr lang="en-GB" sz="3600" dirty="0">
                <a:solidFill>
                  <a:schemeClr val="bg1"/>
                </a:solidFill>
                <a:latin typeface="Arial Black" panose="020B0A04020102020204" pitchFamily="34" charset="0"/>
              </a:rPr>
              <a:t>BE THE LIGHT IN THE DARKNESS</a:t>
            </a:r>
          </a:p>
        </p:txBody>
      </p:sp>
      <p:sp>
        <p:nvSpPr>
          <p:cNvPr id="11" name="TextBox 10">
            <a:extLst>
              <a:ext uri="{FF2B5EF4-FFF2-40B4-BE49-F238E27FC236}">
                <a16:creationId xmlns:a16="http://schemas.microsoft.com/office/drawing/2014/main" id="{7A186641-BABC-49B6-AC8E-B57715D70B56}"/>
              </a:ext>
            </a:extLst>
          </p:cNvPr>
          <p:cNvSpPr txBox="1"/>
          <p:nvPr/>
        </p:nvSpPr>
        <p:spPr>
          <a:xfrm>
            <a:off x="1177770" y="3244334"/>
            <a:ext cx="9635232" cy="369332"/>
          </a:xfrm>
          <a:prstGeom prst="rect">
            <a:avLst/>
          </a:prstGeom>
          <a:noFill/>
        </p:spPr>
        <p:txBody>
          <a:bodyPr wrap="square" rtlCol="0">
            <a:spAutoFit/>
          </a:bodyPr>
          <a:lstStyle/>
          <a:p>
            <a:pPr>
              <a:lnSpc>
                <a:spcPct val="100000"/>
              </a:lnSpc>
              <a:spcBef>
                <a:spcPts val="600"/>
              </a:spcBef>
              <a:buNone/>
            </a:pPr>
            <a:r>
              <a:rPr lang="en-GB" altLang="en-US" dirty="0"/>
              <a:t>What do you think this means?</a:t>
            </a:r>
          </a:p>
        </p:txBody>
      </p:sp>
      <p:sp>
        <p:nvSpPr>
          <p:cNvPr id="12" name="TextBox 11">
            <a:extLst>
              <a:ext uri="{FF2B5EF4-FFF2-40B4-BE49-F238E27FC236}">
                <a16:creationId xmlns:a16="http://schemas.microsoft.com/office/drawing/2014/main" id="{AA8EB27B-31EF-4C0A-A68A-CA2745007D5B}"/>
              </a:ext>
            </a:extLst>
          </p:cNvPr>
          <p:cNvSpPr txBox="1"/>
          <p:nvPr/>
        </p:nvSpPr>
        <p:spPr>
          <a:xfrm>
            <a:off x="1177770" y="3818282"/>
            <a:ext cx="9635232" cy="1277273"/>
          </a:xfrm>
          <a:prstGeom prst="rect">
            <a:avLst/>
          </a:prstGeom>
          <a:noFill/>
        </p:spPr>
        <p:txBody>
          <a:bodyPr wrap="square" rtlCol="0">
            <a:spAutoFit/>
          </a:bodyPr>
          <a:lstStyle/>
          <a:p>
            <a:pPr>
              <a:lnSpc>
                <a:spcPct val="100000"/>
              </a:lnSpc>
              <a:spcBef>
                <a:spcPts val="600"/>
              </a:spcBef>
              <a:buNone/>
            </a:pPr>
            <a:r>
              <a:rPr lang="en-GB" altLang="en-US" dirty="0"/>
              <a:t>The Holocaust Memorial Day Trust says that:</a:t>
            </a:r>
          </a:p>
          <a:p>
            <a:pPr>
              <a:lnSpc>
                <a:spcPct val="100000"/>
              </a:lnSpc>
              <a:spcBef>
                <a:spcPts val="600"/>
              </a:spcBef>
              <a:buNone/>
            </a:pPr>
            <a:r>
              <a:rPr lang="en-GB" b="1" i="0" dirty="0">
                <a:effectLst/>
              </a:rPr>
              <a:t>‘Be the light in the darkness</a:t>
            </a:r>
            <a:r>
              <a:rPr lang="en-GB" b="0" i="0" dirty="0">
                <a:effectLst/>
              </a:rPr>
              <a:t> … asks us to consider </a:t>
            </a:r>
            <a:r>
              <a:rPr lang="en-GB" b="1" i="0" dirty="0">
                <a:effectLst/>
              </a:rPr>
              <a:t>different kinds of ‘darkness’, </a:t>
            </a:r>
            <a:r>
              <a:rPr lang="en-GB" b="0" i="0" dirty="0">
                <a:effectLst/>
              </a:rPr>
              <a:t>for example, identity-based persecution, misinformation, denial of justice; and </a:t>
            </a:r>
            <a:r>
              <a:rPr lang="en-GB" b="1" i="0" dirty="0">
                <a:effectLst/>
              </a:rPr>
              <a:t>different ways of ‘being the light’</a:t>
            </a:r>
            <a:r>
              <a:rPr lang="en-GB" b="0" i="0" dirty="0">
                <a:effectLst/>
              </a:rPr>
              <a:t>, for example, resistance, acts of solidarity, rescue and illuminating mistruths.’</a:t>
            </a:r>
            <a:endParaRPr lang="en-GB" altLang="en-US" dirty="0"/>
          </a:p>
        </p:txBody>
      </p:sp>
    </p:spTree>
    <p:extLst>
      <p:ext uri="{BB962C8B-B14F-4D97-AF65-F5344CB8AC3E}">
        <p14:creationId xmlns:p14="http://schemas.microsoft.com/office/powerpoint/2010/main" val="28315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automatically generated">
            <a:extLst>
              <a:ext uri="{FF2B5EF4-FFF2-40B4-BE49-F238E27FC236}">
                <a16:creationId xmlns:a16="http://schemas.microsoft.com/office/drawing/2014/main" id="{8A1419C8-8E95-47EF-8B43-B5036FD67D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259" b="-9259"/>
          <a:stretch/>
        </p:blipFill>
        <p:spPr>
          <a:xfrm>
            <a:off x="0" y="-635000"/>
            <a:ext cx="12192000" cy="8128000"/>
          </a:xfrm>
          <a:prstGeom prst="rect">
            <a:avLst/>
          </a:prstGeom>
        </p:spPr>
      </p:pic>
      <p:sp>
        <p:nvSpPr>
          <p:cNvPr id="10" name="Rectangle 9">
            <a:extLst>
              <a:ext uri="{FF2B5EF4-FFF2-40B4-BE49-F238E27FC236}">
                <a16:creationId xmlns:a16="http://schemas.microsoft.com/office/drawing/2014/main" id="{900337A3-DB61-4098-8E45-F8604E18E89A}"/>
              </a:ext>
            </a:extLst>
          </p:cNvPr>
          <p:cNvSpPr/>
          <p:nvPr/>
        </p:nvSpPr>
        <p:spPr>
          <a:xfrm>
            <a:off x="701336" y="568171"/>
            <a:ext cx="10750858" cy="5637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D0ED7A-8B5B-41BB-A730-1375B98DCDC6}"/>
              </a:ext>
            </a:extLst>
          </p:cNvPr>
          <p:cNvSpPr>
            <a:spLocks noGrp="1"/>
          </p:cNvSpPr>
          <p:nvPr>
            <p:ph type="title"/>
          </p:nvPr>
        </p:nvSpPr>
        <p:spPr>
          <a:xfrm>
            <a:off x="818965" y="568171"/>
            <a:ext cx="10515600" cy="1325563"/>
          </a:xfrm>
        </p:spPr>
        <p:txBody>
          <a:bodyPr/>
          <a:lstStyle/>
          <a:p>
            <a:pPr algn="ctr"/>
            <a:r>
              <a:rPr lang="en-GB" dirty="0"/>
              <a:t>What do people do on HMD?</a:t>
            </a:r>
          </a:p>
        </p:txBody>
      </p:sp>
      <p:sp>
        <p:nvSpPr>
          <p:cNvPr id="8" name="TextBox 7">
            <a:extLst>
              <a:ext uri="{FF2B5EF4-FFF2-40B4-BE49-F238E27FC236}">
                <a16:creationId xmlns:a16="http://schemas.microsoft.com/office/drawing/2014/main" id="{32A2CCED-13FF-4599-8B79-0B762366E778}"/>
              </a:ext>
            </a:extLst>
          </p:cNvPr>
          <p:cNvSpPr txBox="1"/>
          <p:nvPr/>
        </p:nvSpPr>
        <p:spPr>
          <a:xfrm>
            <a:off x="8087557" y="5854169"/>
            <a:ext cx="3364637" cy="307777"/>
          </a:xfrm>
          <a:prstGeom prst="rect">
            <a:avLst/>
          </a:prstGeom>
          <a:noFill/>
        </p:spPr>
        <p:txBody>
          <a:bodyPr wrap="square" rtlCol="0">
            <a:spAutoFit/>
          </a:bodyPr>
          <a:lstStyle/>
          <a:p>
            <a:r>
              <a:rPr lang="en-GB" sz="1400" i="1" dirty="0"/>
              <a:t>Images: Holocaust Memorial Day Trust</a:t>
            </a:r>
          </a:p>
        </p:txBody>
      </p:sp>
      <p:sp>
        <p:nvSpPr>
          <p:cNvPr id="4" name="TextBox 3">
            <a:extLst>
              <a:ext uri="{FF2B5EF4-FFF2-40B4-BE49-F238E27FC236}">
                <a16:creationId xmlns:a16="http://schemas.microsoft.com/office/drawing/2014/main" id="{2BBD2BE0-5BB1-4C70-BE58-D09556648CB5}"/>
              </a:ext>
            </a:extLst>
          </p:cNvPr>
          <p:cNvSpPr txBox="1"/>
          <p:nvPr/>
        </p:nvSpPr>
        <p:spPr>
          <a:xfrm>
            <a:off x="1052004" y="2018287"/>
            <a:ext cx="2565646" cy="2031325"/>
          </a:xfrm>
          <a:prstGeom prst="rect">
            <a:avLst/>
          </a:prstGeom>
          <a:noFill/>
        </p:spPr>
        <p:txBody>
          <a:bodyPr wrap="square" rtlCol="0">
            <a:spAutoFit/>
          </a:bodyPr>
          <a:lstStyle/>
          <a:p>
            <a:r>
              <a:rPr lang="en-GB" b="1" dirty="0"/>
              <a:t>Music and Art</a:t>
            </a:r>
          </a:p>
          <a:p>
            <a:pPr marL="285750" indent="-285750">
              <a:buFont typeface="Arial" panose="020B0604020202020204" pitchFamily="34" charset="0"/>
              <a:buChar char="•"/>
            </a:pPr>
            <a:r>
              <a:rPr lang="en-GB" dirty="0"/>
              <a:t>Create or watch films</a:t>
            </a:r>
          </a:p>
          <a:p>
            <a:pPr marL="285750" indent="-285750">
              <a:buFont typeface="Arial" panose="020B0604020202020204" pitchFamily="34" charset="0"/>
              <a:buChar char="•"/>
            </a:pPr>
            <a:r>
              <a:rPr lang="en-GB" dirty="0"/>
              <a:t>Write songs</a:t>
            </a:r>
          </a:p>
          <a:p>
            <a:pPr marL="285750" indent="-285750">
              <a:buFont typeface="Arial" panose="020B0604020202020204" pitchFamily="34" charset="0"/>
              <a:buChar char="•"/>
            </a:pPr>
            <a:r>
              <a:rPr lang="en-GB" dirty="0"/>
              <a:t>Listen to music</a:t>
            </a:r>
          </a:p>
          <a:p>
            <a:pPr marL="285750" indent="-285750">
              <a:buFont typeface="Arial" panose="020B0604020202020204" pitchFamily="34" charset="0"/>
              <a:buChar char="•"/>
            </a:pPr>
            <a:r>
              <a:rPr lang="en-GB" dirty="0"/>
              <a:t>Community art projects</a:t>
            </a:r>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BC282EB1-669F-4674-897F-57C30C78E4A3}"/>
              </a:ext>
            </a:extLst>
          </p:cNvPr>
          <p:cNvSpPr txBox="1"/>
          <p:nvPr/>
        </p:nvSpPr>
        <p:spPr>
          <a:xfrm>
            <a:off x="3781887" y="1970867"/>
            <a:ext cx="2565646" cy="1477328"/>
          </a:xfrm>
          <a:prstGeom prst="rect">
            <a:avLst/>
          </a:prstGeom>
          <a:noFill/>
        </p:spPr>
        <p:txBody>
          <a:bodyPr wrap="square" rtlCol="0">
            <a:spAutoFit/>
          </a:bodyPr>
          <a:lstStyle/>
          <a:p>
            <a:r>
              <a:rPr lang="en-GB" b="1" dirty="0"/>
              <a:t>Ceremonies</a:t>
            </a:r>
          </a:p>
          <a:p>
            <a:pPr marL="285750" indent="-285750">
              <a:buFont typeface="Arial" panose="020B0604020202020204" pitchFamily="34" charset="0"/>
              <a:buChar char="•"/>
            </a:pPr>
            <a:r>
              <a:rPr lang="en-GB" dirty="0"/>
              <a:t>Light a candle</a:t>
            </a:r>
          </a:p>
          <a:p>
            <a:pPr marL="285750" indent="-285750">
              <a:buFont typeface="Arial" panose="020B0604020202020204" pitchFamily="34" charset="0"/>
              <a:buChar char="•"/>
            </a:pPr>
            <a:r>
              <a:rPr lang="en-GB" dirty="0"/>
              <a:t>Reflect together</a:t>
            </a:r>
          </a:p>
          <a:p>
            <a:pPr marL="285750" indent="-285750">
              <a:buFont typeface="Arial" panose="020B0604020202020204" pitchFamily="34" charset="0"/>
              <a:buChar char="•"/>
            </a:pPr>
            <a:r>
              <a:rPr lang="en-GB" dirty="0"/>
              <a:t>Install a plaque or memorial</a:t>
            </a:r>
          </a:p>
        </p:txBody>
      </p:sp>
      <p:sp>
        <p:nvSpPr>
          <p:cNvPr id="11" name="TextBox 10">
            <a:extLst>
              <a:ext uri="{FF2B5EF4-FFF2-40B4-BE49-F238E27FC236}">
                <a16:creationId xmlns:a16="http://schemas.microsoft.com/office/drawing/2014/main" id="{F1002FB9-D61A-4378-B9A3-012EDA700EEC}"/>
              </a:ext>
            </a:extLst>
          </p:cNvPr>
          <p:cNvSpPr txBox="1"/>
          <p:nvPr/>
        </p:nvSpPr>
        <p:spPr>
          <a:xfrm>
            <a:off x="6198092" y="1951672"/>
            <a:ext cx="2565646" cy="2031325"/>
          </a:xfrm>
          <a:prstGeom prst="rect">
            <a:avLst/>
          </a:prstGeom>
          <a:noFill/>
        </p:spPr>
        <p:txBody>
          <a:bodyPr wrap="square" rtlCol="0">
            <a:spAutoFit/>
          </a:bodyPr>
          <a:lstStyle/>
          <a:p>
            <a:r>
              <a:rPr lang="en-GB" b="1" dirty="0"/>
              <a:t>Writing</a:t>
            </a:r>
          </a:p>
          <a:p>
            <a:pPr marL="285750" indent="-285750">
              <a:buFont typeface="Arial" panose="020B0604020202020204" pitchFamily="34" charset="0"/>
              <a:buChar char="•"/>
            </a:pPr>
            <a:r>
              <a:rPr lang="en-GB" dirty="0"/>
              <a:t>Write poetry or stories</a:t>
            </a:r>
          </a:p>
          <a:p>
            <a:pPr marL="285750" indent="-285750">
              <a:buFont typeface="Arial" panose="020B0604020202020204" pitchFamily="34" charset="0"/>
              <a:buChar char="•"/>
            </a:pPr>
            <a:r>
              <a:rPr lang="en-GB" dirty="0"/>
              <a:t>Think about the experiences of others</a:t>
            </a:r>
          </a:p>
          <a:p>
            <a:pPr marL="285750" indent="-285750">
              <a:buFont typeface="Arial" panose="020B0604020202020204" pitchFamily="34" charset="0"/>
              <a:buChar char="•"/>
            </a:pPr>
            <a:r>
              <a:rPr lang="en-GB" dirty="0"/>
              <a:t>Write an article for a website or magazine</a:t>
            </a:r>
          </a:p>
        </p:txBody>
      </p:sp>
      <p:sp>
        <p:nvSpPr>
          <p:cNvPr id="12" name="TextBox 11">
            <a:extLst>
              <a:ext uri="{FF2B5EF4-FFF2-40B4-BE49-F238E27FC236}">
                <a16:creationId xmlns:a16="http://schemas.microsoft.com/office/drawing/2014/main" id="{0F2ED4E1-87D6-4B65-9BC0-D4630586A24C}"/>
              </a:ext>
            </a:extLst>
          </p:cNvPr>
          <p:cNvSpPr txBox="1"/>
          <p:nvPr/>
        </p:nvSpPr>
        <p:spPr>
          <a:xfrm>
            <a:off x="8825143" y="1966416"/>
            <a:ext cx="2565646" cy="2031325"/>
          </a:xfrm>
          <a:prstGeom prst="rect">
            <a:avLst/>
          </a:prstGeom>
          <a:noFill/>
        </p:spPr>
        <p:txBody>
          <a:bodyPr wrap="square" rtlCol="0">
            <a:spAutoFit/>
          </a:bodyPr>
          <a:lstStyle/>
          <a:p>
            <a:r>
              <a:rPr lang="en-GB" b="1" dirty="0"/>
              <a:t>Sharing</a:t>
            </a:r>
          </a:p>
          <a:p>
            <a:pPr marL="285750" indent="-285750">
              <a:buFont typeface="Arial" panose="020B0604020202020204" pitchFamily="34" charset="0"/>
              <a:buChar char="•"/>
            </a:pPr>
            <a:r>
              <a:rPr lang="en-GB" dirty="0"/>
              <a:t>Hear stories from Holocaust survivors</a:t>
            </a:r>
          </a:p>
          <a:p>
            <a:pPr marL="285750" indent="-285750">
              <a:buFont typeface="Arial" panose="020B0604020202020204" pitchFamily="34" charset="0"/>
              <a:buChar char="•"/>
            </a:pPr>
            <a:r>
              <a:rPr lang="en-GB" dirty="0"/>
              <a:t>Discuss your thoughts and experiences</a:t>
            </a:r>
          </a:p>
          <a:p>
            <a:pPr marL="285750" indent="-285750">
              <a:buFont typeface="Arial" panose="020B0604020202020204" pitchFamily="34" charset="0"/>
              <a:buChar char="•"/>
            </a:pPr>
            <a:r>
              <a:rPr lang="en-GB" dirty="0"/>
              <a:t>Pass stories onto others</a:t>
            </a:r>
          </a:p>
        </p:txBody>
      </p:sp>
      <p:pic>
        <p:nvPicPr>
          <p:cNvPr id="5122" name="Picture 2">
            <a:extLst>
              <a:ext uri="{FF2B5EF4-FFF2-40B4-BE49-F238E27FC236}">
                <a16:creationId xmlns:a16="http://schemas.microsoft.com/office/drawing/2014/main" id="{B0130A1F-EEFD-402D-8FF3-0893D1156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751" y="4056876"/>
            <a:ext cx="1969771" cy="14773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Hosting a ceremony for Holocaust Memorial Day">
            <a:extLst>
              <a:ext uri="{FF2B5EF4-FFF2-40B4-BE49-F238E27FC236}">
                <a16:creationId xmlns:a16="http://schemas.microsoft.com/office/drawing/2014/main" id="{841F40DB-3B5B-4DFB-91CD-9828E3655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419" y="4056876"/>
            <a:ext cx="2207581" cy="1471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descr="75 Memorial Flames">
            <a:extLst>
              <a:ext uri="{FF2B5EF4-FFF2-40B4-BE49-F238E27FC236}">
                <a16:creationId xmlns:a16="http://schemas.microsoft.com/office/drawing/2014/main" id="{321A1BF4-2102-4EF8-999D-6B2EC59897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1087" y="4049612"/>
            <a:ext cx="2207581" cy="14710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8" name="Picture 8" descr="Ivor Perl BEM">
            <a:extLst>
              <a:ext uri="{FF2B5EF4-FFF2-40B4-BE49-F238E27FC236}">
                <a16:creationId xmlns:a16="http://schemas.microsoft.com/office/drawing/2014/main" id="{673F96A7-6C47-40F8-891C-3CD6909287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219" t="6602" r="836" b="21295"/>
          <a:stretch/>
        </p:blipFill>
        <p:spPr bwMode="auto">
          <a:xfrm>
            <a:off x="9154353" y="4036572"/>
            <a:ext cx="1455199" cy="14913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430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1378</Words>
  <Application>Microsoft Office PowerPoint</Application>
  <PresentationFormat>Widescreen</PresentationFormat>
  <Paragraphs>101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Calibri Light</vt:lpstr>
      <vt:lpstr>Comic Sans MS</vt:lpstr>
      <vt:lpstr>Ink Free</vt:lpstr>
      <vt:lpstr>Office Theme</vt:lpstr>
      <vt:lpstr>Remembering the  Holocaust</vt:lpstr>
      <vt:lpstr>Can you define these words?</vt:lpstr>
      <vt:lpstr>The Holocaust</vt:lpstr>
      <vt:lpstr>The Holocaust</vt:lpstr>
      <vt:lpstr>The Holocaust</vt:lpstr>
      <vt:lpstr>PowerPoint Presentation</vt:lpstr>
      <vt:lpstr>Holocaust Memorial Day</vt:lpstr>
      <vt:lpstr>PowerPoint Presentation</vt:lpstr>
      <vt:lpstr>What do people do on HMD?</vt:lpstr>
      <vt:lpstr>What can we do?</vt:lpstr>
      <vt:lpstr>Lesson activity: hot air balloon debate</vt:lpstr>
      <vt:lpstr>Example characters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Signs and Symbols at Lichfield Cathedral</dc:title>
  <dc:creator>Alex Dziegiel</dc:creator>
  <cp:lastModifiedBy>Alex Dziegiel</cp:lastModifiedBy>
  <cp:revision>37</cp:revision>
  <dcterms:created xsi:type="dcterms:W3CDTF">2020-11-10T14:18:48Z</dcterms:created>
  <dcterms:modified xsi:type="dcterms:W3CDTF">2021-01-07T20:33:48Z</dcterms:modified>
</cp:coreProperties>
</file>