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61" r:id="rId5"/>
    <p:sldId id="264" r:id="rId6"/>
    <p:sldId id="269" r:id="rId7"/>
    <p:sldId id="262" r:id="rId8"/>
    <p:sldId id="263" r:id="rId9"/>
    <p:sldId id="270" r:id="rId10"/>
    <p:sldId id="271" r:id="rId11"/>
    <p:sldId id="272" r:id="rId12"/>
    <p:sldId id="273" r:id="rId13"/>
    <p:sldId id="265" r:id="rId14"/>
    <p:sldId id="274" r:id="rId15"/>
    <p:sldId id="275" r:id="rId16"/>
    <p:sldId id="288" r:id="rId17"/>
    <p:sldId id="276" r:id="rId18"/>
    <p:sldId id="277" r:id="rId19"/>
    <p:sldId id="290" r:id="rId20"/>
    <p:sldId id="278" r:id="rId21"/>
    <p:sldId id="279" r:id="rId22"/>
    <p:sldId id="280" r:id="rId23"/>
    <p:sldId id="282" r:id="rId24"/>
    <p:sldId id="281" r:id="rId25"/>
    <p:sldId id="283" r:id="rId26"/>
    <p:sldId id="284" r:id="rId27"/>
    <p:sldId id="285" r:id="rId28"/>
    <p:sldId id="286" r:id="rId29"/>
    <p:sldId id="287" r:id="rId30"/>
    <p:sldId id="289" r:id="rId31"/>
    <p:sldId id="258" r:id="rId32"/>
    <p:sldId id="260"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83" d="100"/>
          <a:sy n="83" d="100"/>
        </p:scale>
        <p:origin x="45" y="2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A028E-A0D1-4529-97AF-2A8C1C58C5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266B84B-5B81-4CD5-BD02-4877943DF1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3989A3E-FADF-468C-8A60-16CA134388C1}"/>
              </a:ext>
            </a:extLst>
          </p:cNvPr>
          <p:cNvSpPr>
            <a:spLocks noGrp="1"/>
          </p:cNvSpPr>
          <p:nvPr>
            <p:ph type="dt" sz="half" idx="10"/>
          </p:nvPr>
        </p:nvSpPr>
        <p:spPr/>
        <p:txBody>
          <a:bodyPr/>
          <a:lstStyle/>
          <a:p>
            <a:fld id="{FB527858-C612-4095-89F4-F6100AE70D87}" type="datetimeFigureOut">
              <a:rPr lang="en-GB" smtClean="0"/>
              <a:t>28/05/2021</a:t>
            </a:fld>
            <a:endParaRPr lang="en-GB"/>
          </a:p>
        </p:txBody>
      </p:sp>
      <p:sp>
        <p:nvSpPr>
          <p:cNvPr id="5" name="Footer Placeholder 4">
            <a:extLst>
              <a:ext uri="{FF2B5EF4-FFF2-40B4-BE49-F238E27FC236}">
                <a16:creationId xmlns:a16="http://schemas.microsoft.com/office/drawing/2014/main" id="{1997A912-8564-42FD-AB4F-9E605B537C6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D211F3-B7E5-4801-BBFA-44D290824B58}"/>
              </a:ext>
            </a:extLst>
          </p:cNvPr>
          <p:cNvSpPr>
            <a:spLocks noGrp="1"/>
          </p:cNvSpPr>
          <p:nvPr>
            <p:ph type="sldNum" sz="quarter" idx="12"/>
          </p:nvPr>
        </p:nvSpPr>
        <p:spPr/>
        <p:txBody>
          <a:bodyPr/>
          <a:lstStyle/>
          <a:p>
            <a:fld id="{842ED66D-EC84-44FF-A58D-5097EA00522B}" type="slidenum">
              <a:rPr lang="en-GB" smtClean="0"/>
              <a:t>‹#›</a:t>
            </a:fld>
            <a:endParaRPr lang="en-GB"/>
          </a:p>
        </p:txBody>
      </p:sp>
    </p:spTree>
    <p:extLst>
      <p:ext uri="{BB962C8B-B14F-4D97-AF65-F5344CB8AC3E}">
        <p14:creationId xmlns:p14="http://schemas.microsoft.com/office/powerpoint/2010/main" val="1224298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0BCA1-3817-4078-B94A-CA37D04DC68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02D3939-C1FC-4786-9BE0-F99CD2AB1C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914FAD9-0BB9-41C5-A04E-132B93CB2BFF}"/>
              </a:ext>
            </a:extLst>
          </p:cNvPr>
          <p:cNvSpPr>
            <a:spLocks noGrp="1"/>
          </p:cNvSpPr>
          <p:nvPr>
            <p:ph type="dt" sz="half" idx="10"/>
          </p:nvPr>
        </p:nvSpPr>
        <p:spPr/>
        <p:txBody>
          <a:bodyPr/>
          <a:lstStyle/>
          <a:p>
            <a:fld id="{FB527858-C612-4095-89F4-F6100AE70D87}" type="datetimeFigureOut">
              <a:rPr lang="en-GB" smtClean="0"/>
              <a:t>28/05/2021</a:t>
            </a:fld>
            <a:endParaRPr lang="en-GB"/>
          </a:p>
        </p:txBody>
      </p:sp>
      <p:sp>
        <p:nvSpPr>
          <p:cNvPr id="5" name="Footer Placeholder 4">
            <a:extLst>
              <a:ext uri="{FF2B5EF4-FFF2-40B4-BE49-F238E27FC236}">
                <a16:creationId xmlns:a16="http://schemas.microsoft.com/office/drawing/2014/main" id="{12407982-EA02-4CA8-9A30-D2DC8D0B52B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41E766-ABB1-412D-95A9-3BE857D32EFD}"/>
              </a:ext>
            </a:extLst>
          </p:cNvPr>
          <p:cNvSpPr>
            <a:spLocks noGrp="1"/>
          </p:cNvSpPr>
          <p:nvPr>
            <p:ph type="sldNum" sz="quarter" idx="12"/>
          </p:nvPr>
        </p:nvSpPr>
        <p:spPr/>
        <p:txBody>
          <a:bodyPr/>
          <a:lstStyle/>
          <a:p>
            <a:fld id="{842ED66D-EC84-44FF-A58D-5097EA00522B}" type="slidenum">
              <a:rPr lang="en-GB" smtClean="0"/>
              <a:t>‹#›</a:t>
            </a:fld>
            <a:endParaRPr lang="en-GB"/>
          </a:p>
        </p:txBody>
      </p:sp>
    </p:spTree>
    <p:extLst>
      <p:ext uri="{BB962C8B-B14F-4D97-AF65-F5344CB8AC3E}">
        <p14:creationId xmlns:p14="http://schemas.microsoft.com/office/powerpoint/2010/main" val="205926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17AF6-3CD9-42CC-8BEB-FAA38E075BE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6DAEEEB-4469-4C96-BB96-4AEBDAF111E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E47277B-6F88-4B05-9DBD-3272095A7AB1}"/>
              </a:ext>
            </a:extLst>
          </p:cNvPr>
          <p:cNvSpPr>
            <a:spLocks noGrp="1"/>
          </p:cNvSpPr>
          <p:nvPr>
            <p:ph type="dt" sz="half" idx="10"/>
          </p:nvPr>
        </p:nvSpPr>
        <p:spPr/>
        <p:txBody>
          <a:bodyPr/>
          <a:lstStyle/>
          <a:p>
            <a:fld id="{FB527858-C612-4095-89F4-F6100AE70D87}" type="datetimeFigureOut">
              <a:rPr lang="en-GB" smtClean="0"/>
              <a:t>28/05/2021</a:t>
            </a:fld>
            <a:endParaRPr lang="en-GB"/>
          </a:p>
        </p:txBody>
      </p:sp>
      <p:sp>
        <p:nvSpPr>
          <p:cNvPr id="5" name="Footer Placeholder 4">
            <a:extLst>
              <a:ext uri="{FF2B5EF4-FFF2-40B4-BE49-F238E27FC236}">
                <a16:creationId xmlns:a16="http://schemas.microsoft.com/office/drawing/2014/main" id="{68EBD047-3436-4F1A-840F-6C18CE3FD7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560579C-9A54-4AE2-A54F-D7CDE7F17588}"/>
              </a:ext>
            </a:extLst>
          </p:cNvPr>
          <p:cNvSpPr>
            <a:spLocks noGrp="1"/>
          </p:cNvSpPr>
          <p:nvPr>
            <p:ph type="sldNum" sz="quarter" idx="12"/>
          </p:nvPr>
        </p:nvSpPr>
        <p:spPr/>
        <p:txBody>
          <a:bodyPr/>
          <a:lstStyle/>
          <a:p>
            <a:fld id="{842ED66D-EC84-44FF-A58D-5097EA00522B}" type="slidenum">
              <a:rPr lang="en-GB" smtClean="0"/>
              <a:t>‹#›</a:t>
            </a:fld>
            <a:endParaRPr lang="en-GB"/>
          </a:p>
        </p:txBody>
      </p:sp>
    </p:spTree>
    <p:extLst>
      <p:ext uri="{BB962C8B-B14F-4D97-AF65-F5344CB8AC3E}">
        <p14:creationId xmlns:p14="http://schemas.microsoft.com/office/powerpoint/2010/main" val="216089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AB7D9-4B33-4EE3-9952-ED6830C3527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08CBEBF-EB75-4A3E-85CF-94DE559D22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1CE9050-C963-494A-917C-3E7611C25A8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C9C37F8-F37D-4318-BE9D-78A6D23CDE1A}"/>
              </a:ext>
            </a:extLst>
          </p:cNvPr>
          <p:cNvSpPr>
            <a:spLocks noGrp="1"/>
          </p:cNvSpPr>
          <p:nvPr>
            <p:ph type="dt" sz="half" idx="10"/>
          </p:nvPr>
        </p:nvSpPr>
        <p:spPr/>
        <p:txBody>
          <a:bodyPr/>
          <a:lstStyle/>
          <a:p>
            <a:fld id="{FB527858-C612-4095-89F4-F6100AE70D87}" type="datetimeFigureOut">
              <a:rPr lang="en-GB" smtClean="0"/>
              <a:t>28/05/2021</a:t>
            </a:fld>
            <a:endParaRPr lang="en-GB"/>
          </a:p>
        </p:txBody>
      </p:sp>
      <p:sp>
        <p:nvSpPr>
          <p:cNvPr id="6" name="Footer Placeholder 5">
            <a:extLst>
              <a:ext uri="{FF2B5EF4-FFF2-40B4-BE49-F238E27FC236}">
                <a16:creationId xmlns:a16="http://schemas.microsoft.com/office/drawing/2014/main" id="{E72A809C-FE81-4414-8EE5-2FF50470485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BDDE509-3E8E-42AA-BF94-B89682FC1374}"/>
              </a:ext>
            </a:extLst>
          </p:cNvPr>
          <p:cNvSpPr>
            <a:spLocks noGrp="1"/>
          </p:cNvSpPr>
          <p:nvPr>
            <p:ph type="sldNum" sz="quarter" idx="12"/>
          </p:nvPr>
        </p:nvSpPr>
        <p:spPr/>
        <p:txBody>
          <a:bodyPr/>
          <a:lstStyle/>
          <a:p>
            <a:fld id="{842ED66D-EC84-44FF-A58D-5097EA00522B}" type="slidenum">
              <a:rPr lang="en-GB" smtClean="0"/>
              <a:t>‹#›</a:t>
            </a:fld>
            <a:endParaRPr lang="en-GB"/>
          </a:p>
        </p:txBody>
      </p:sp>
    </p:spTree>
    <p:extLst>
      <p:ext uri="{BB962C8B-B14F-4D97-AF65-F5344CB8AC3E}">
        <p14:creationId xmlns:p14="http://schemas.microsoft.com/office/powerpoint/2010/main" val="3230923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2D01E-864A-49BD-93C4-8DE62BE6FB8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211216B-3F41-49F2-9779-30F235C015F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79C83D3-A403-47FD-BAA9-BD01A93F15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6156399-326D-459C-BDE1-2545B262890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A3864AF-C930-4393-841C-710AEDD1614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7E645E3-49C7-4C51-9C68-0574FB49FB3B}"/>
              </a:ext>
            </a:extLst>
          </p:cNvPr>
          <p:cNvSpPr>
            <a:spLocks noGrp="1"/>
          </p:cNvSpPr>
          <p:nvPr>
            <p:ph type="dt" sz="half" idx="10"/>
          </p:nvPr>
        </p:nvSpPr>
        <p:spPr/>
        <p:txBody>
          <a:bodyPr/>
          <a:lstStyle/>
          <a:p>
            <a:fld id="{FB527858-C612-4095-89F4-F6100AE70D87}" type="datetimeFigureOut">
              <a:rPr lang="en-GB" smtClean="0"/>
              <a:t>28/05/2021</a:t>
            </a:fld>
            <a:endParaRPr lang="en-GB"/>
          </a:p>
        </p:txBody>
      </p:sp>
      <p:sp>
        <p:nvSpPr>
          <p:cNvPr id="8" name="Footer Placeholder 7">
            <a:extLst>
              <a:ext uri="{FF2B5EF4-FFF2-40B4-BE49-F238E27FC236}">
                <a16:creationId xmlns:a16="http://schemas.microsoft.com/office/drawing/2014/main" id="{4DE87FB7-72F0-4CFE-AAB6-600CC2D77AE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03F0414-989F-465D-BE15-7BA1BC1F3B93}"/>
              </a:ext>
            </a:extLst>
          </p:cNvPr>
          <p:cNvSpPr>
            <a:spLocks noGrp="1"/>
          </p:cNvSpPr>
          <p:nvPr>
            <p:ph type="sldNum" sz="quarter" idx="12"/>
          </p:nvPr>
        </p:nvSpPr>
        <p:spPr/>
        <p:txBody>
          <a:bodyPr/>
          <a:lstStyle/>
          <a:p>
            <a:fld id="{842ED66D-EC84-44FF-A58D-5097EA00522B}" type="slidenum">
              <a:rPr lang="en-GB" smtClean="0"/>
              <a:t>‹#›</a:t>
            </a:fld>
            <a:endParaRPr lang="en-GB"/>
          </a:p>
        </p:txBody>
      </p:sp>
    </p:spTree>
    <p:extLst>
      <p:ext uri="{BB962C8B-B14F-4D97-AF65-F5344CB8AC3E}">
        <p14:creationId xmlns:p14="http://schemas.microsoft.com/office/powerpoint/2010/main" val="27480582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30B5B-DF76-4862-AC5D-EE48B198796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B23A6B0-009E-4F7A-9293-5772831BAE9F}"/>
              </a:ext>
            </a:extLst>
          </p:cNvPr>
          <p:cNvSpPr>
            <a:spLocks noGrp="1"/>
          </p:cNvSpPr>
          <p:nvPr>
            <p:ph type="dt" sz="half" idx="10"/>
          </p:nvPr>
        </p:nvSpPr>
        <p:spPr/>
        <p:txBody>
          <a:bodyPr/>
          <a:lstStyle/>
          <a:p>
            <a:fld id="{FB527858-C612-4095-89F4-F6100AE70D87}" type="datetimeFigureOut">
              <a:rPr lang="en-GB" smtClean="0"/>
              <a:t>28/05/2021</a:t>
            </a:fld>
            <a:endParaRPr lang="en-GB"/>
          </a:p>
        </p:txBody>
      </p:sp>
      <p:sp>
        <p:nvSpPr>
          <p:cNvPr id="4" name="Footer Placeholder 3">
            <a:extLst>
              <a:ext uri="{FF2B5EF4-FFF2-40B4-BE49-F238E27FC236}">
                <a16:creationId xmlns:a16="http://schemas.microsoft.com/office/drawing/2014/main" id="{B98FDA68-A803-4216-8429-1B69F1CCB90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B1DB021-9FAB-437A-9AB8-92D13E2928CF}"/>
              </a:ext>
            </a:extLst>
          </p:cNvPr>
          <p:cNvSpPr>
            <a:spLocks noGrp="1"/>
          </p:cNvSpPr>
          <p:nvPr>
            <p:ph type="sldNum" sz="quarter" idx="12"/>
          </p:nvPr>
        </p:nvSpPr>
        <p:spPr/>
        <p:txBody>
          <a:bodyPr/>
          <a:lstStyle/>
          <a:p>
            <a:fld id="{842ED66D-EC84-44FF-A58D-5097EA00522B}" type="slidenum">
              <a:rPr lang="en-GB" smtClean="0"/>
              <a:t>‹#›</a:t>
            </a:fld>
            <a:endParaRPr lang="en-GB"/>
          </a:p>
        </p:txBody>
      </p:sp>
    </p:spTree>
    <p:extLst>
      <p:ext uri="{BB962C8B-B14F-4D97-AF65-F5344CB8AC3E}">
        <p14:creationId xmlns:p14="http://schemas.microsoft.com/office/powerpoint/2010/main" val="169931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669336-BC3A-47D7-A785-3AA71C8F294E}"/>
              </a:ext>
            </a:extLst>
          </p:cNvPr>
          <p:cNvSpPr>
            <a:spLocks noGrp="1"/>
          </p:cNvSpPr>
          <p:nvPr>
            <p:ph type="dt" sz="half" idx="10"/>
          </p:nvPr>
        </p:nvSpPr>
        <p:spPr/>
        <p:txBody>
          <a:bodyPr/>
          <a:lstStyle/>
          <a:p>
            <a:fld id="{FB527858-C612-4095-89F4-F6100AE70D87}" type="datetimeFigureOut">
              <a:rPr lang="en-GB" smtClean="0"/>
              <a:t>28/05/2021</a:t>
            </a:fld>
            <a:endParaRPr lang="en-GB"/>
          </a:p>
        </p:txBody>
      </p:sp>
      <p:sp>
        <p:nvSpPr>
          <p:cNvPr id="3" name="Footer Placeholder 2">
            <a:extLst>
              <a:ext uri="{FF2B5EF4-FFF2-40B4-BE49-F238E27FC236}">
                <a16:creationId xmlns:a16="http://schemas.microsoft.com/office/drawing/2014/main" id="{3FA54658-65E7-4308-A51E-58175147542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2BC0710-D58F-431C-9D0B-E43EC2642362}"/>
              </a:ext>
            </a:extLst>
          </p:cNvPr>
          <p:cNvSpPr>
            <a:spLocks noGrp="1"/>
          </p:cNvSpPr>
          <p:nvPr>
            <p:ph type="sldNum" sz="quarter" idx="12"/>
          </p:nvPr>
        </p:nvSpPr>
        <p:spPr/>
        <p:txBody>
          <a:bodyPr/>
          <a:lstStyle/>
          <a:p>
            <a:fld id="{842ED66D-EC84-44FF-A58D-5097EA00522B}" type="slidenum">
              <a:rPr lang="en-GB" smtClean="0"/>
              <a:t>‹#›</a:t>
            </a:fld>
            <a:endParaRPr lang="en-GB"/>
          </a:p>
        </p:txBody>
      </p:sp>
    </p:spTree>
    <p:extLst>
      <p:ext uri="{BB962C8B-B14F-4D97-AF65-F5344CB8AC3E}">
        <p14:creationId xmlns:p14="http://schemas.microsoft.com/office/powerpoint/2010/main" val="2814715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45A17-7C6D-4B6C-85E6-46BA88F7E2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FD9D2E7-A32B-461E-998F-3DCE73B293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3630E9B-D033-4478-9AA7-02E4347593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907FFD-4B08-445F-BC1D-9412AAC36BEE}"/>
              </a:ext>
            </a:extLst>
          </p:cNvPr>
          <p:cNvSpPr>
            <a:spLocks noGrp="1"/>
          </p:cNvSpPr>
          <p:nvPr>
            <p:ph type="dt" sz="half" idx="10"/>
          </p:nvPr>
        </p:nvSpPr>
        <p:spPr/>
        <p:txBody>
          <a:bodyPr/>
          <a:lstStyle/>
          <a:p>
            <a:fld id="{FB527858-C612-4095-89F4-F6100AE70D87}" type="datetimeFigureOut">
              <a:rPr lang="en-GB" smtClean="0"/>
              <a:t>28/05/2021</a:t>
            </a:fld>
            <a:endParaRPr lang="en-GB"/>
          </a:p>
        </p:txBody>
      </p:sp>
      <p:sp>
        <p:nvSpPr>
          <p:cNvPr id="6" name="Footer Placeholder 5">
            <a:extLst>
              <a:ext uri="{FF2B5EF4-FFF2-40B4-BE49-F238E27FC236}">
                <a16:creationId xmlns:a16="http://schemas.microsoft.com/office/drawing/2014/main" id="{648D3576-0DB5-4B66-8CFB-028867C6046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8BD3B69-9A41-409B-AFE5-E3F7CCC32CB4}"/>
              </a:ext>
            </a:extLst>
          </p:cNvPr>
          <p:cNvSpPr>
            <a:spLocks noGrp="1"/>
          </p:cNvSpPr>
          <p:nvPr>
            <p:ph type="sldNum" sz="quarter" idx="12"/>
          </p:nvPr>
        </p:nvSpPr>
        <p:spPr/>
        <p:txBody>
          <a:bodyPr/>
          <a:lstStyle/>
          <a:p>
            <a:fld id="{842ED66D-EC84-44FF-A58D-5097EA00522B}" type="slidenum">
              <a:rPr lang="en-GB" smtClean="0"/>
              <a:t>‹#›</a:t>
            </a:fld>
            <a:endParaRPr lang="en-GB"/>
          </a:p>
        </p:txBody>
      </p:sp>
    </p:spTree>
    <p:extLst>
      <p:ext uri="{BB962C8B-B14F-4D97-AF65-F5344CB8AC3E}">
        <p14:creationId xmlns:p14="http://schemas.microsoft.com/office/powerpoint/2010/main" val="1707784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17133-3170-41E8-AC1D-E2A5D763E9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CB698A9-C9D7-4A63-89E9-1D0C011CCF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6F82CDA-CF60-489C-A6A4-E6EF67AEAE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5118C5-2899-46C5-BB24-22482BEE53A1}"/>
              </a:ext>
            </a:extLst>
          </p:cNvPr>
          <p:cNvSpPr>
            <a:spLocks noGrp="1"/>
          </p:cNvSpPr>
          <p:nvPr>
            <p:ph type="dt" sz="half" idx="10"/>
          </p:nvPr>
        </p:nvSpPr>
        <p:spPr/>
        <p:txBody>
          <a:bodyPr/>
          <a:lstStyle/>
          <a:p>
            <a:fld id="{FB527858-C612-4095-89F4-F6100AE70D87}" type="datetimeFigureOut">
              <a:rPr lang="en-GB" smtClean="0"/>
              <a:t>28/05/2021</a:t>
            </a:fld>
            <a:endParaRPr lang="en-GB"/>
          </a:p>
        </p:txBody>
      </p:sp>
      <p:sp>
        <p:nvSpPr>
          <p:cNvPr id="6" name="Footer Placeholder 5">
            <a:extLst>
              <a:ext uri="{FF2B5EF4-FFF2-40B4-BE49-F238E27FC236}">
                <a16:creationId xmlns:a16="http://schemas.microsoft.com/office/drawing/2014/main" id="{B8E40E2F-FCA4-4744-827A-07727C0A7D1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37C2061-B9DA-41A4-822E-7944338034EC}"/>
              </a:ext>
            </a:extLst>
          </p:cNvPr>
          <p:cNvSpPr>
            <a:spLocks noGrp="1"/>
          </p:cNvSpPr>
          <p:nvPr>
            <p:ph type="sldNum" sz="quarter" idx="12"/>
          </p:nvPr>
        </p:nvSpPr>
        <p:spPr/>
        <p:txBody>
          <a:bodyPr/>
          <a:lstStyle/>
          <a:p>
            <a:fld id="{842ED66D-EC84-44FF-A58D-5097EA00522B}" type="slidenum">
              <a:rPr lang="en-GB" smtClean="0"/>
              <a:t>‹#›</a:t>
            </a:fld>
            <a:endParaRPr lang="en-GB"/>
          </a:p>
        </p:txBody>
      </p:sp>
    </p:spTree>
    <p:extLst>
      <p:ext uri="{BB962C8B-B14F-4D97-AF65-F5344CB8AC3E}">
        <p14:creationId xmlns:p14="http://schemas.microsoft.com/office/powerpoint/2010/main" val="1065098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A9369-0A31-4DFC-AEA9-5603092B99A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C54DE11-FDC6-4EB3-A4D8-94DBB444D25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15444F4-02B4-4B34-A48B-F859793A5F8C}"/>
              </a:ext>
            </a:extLst>
          </p:cNvPr>
          <p:cNvSpPr>
            <a:spLocks noGrp="1"/>
          </p:cNvSpPr>
          <p:nvPr>
            <p:ph type="dt" sz="half" idx="10"/>
          </p:nvPr>
        </p:nvSpPr>
        <p:spPr/>
        <p:txBody>
          <a:bodyPr/>
          <a:lstStyle/>
          <a:p>
            <a:fld id="{FB527858-C612-4095-89F4-F6100AE70D87}" type="datetimeFigureOut">
              <a:rPr lang="en-GB" smtClean="0"/>
              <a:t>28/05/2021</a:t>
            </a:fld>
            <a:endParaRPr lang="en-GB"/>
          </a:p>
        </p:txBody>
      </p:sp>
      <p:sp>
        <p:nvSpPr>
          <p:cNvPr id="5" name="Footer Placeholder 4">
            <a:extLst>
              <a:ext uri="{FF2B5EF4-FFF2-40B4-BE49-F238E27FC236}">
                <a16:creationId xmlns:a16="http://schemas.microsoft.com/office/drawing/2014/main" id="{8A8B0D84-9482-4A75-81BA-62D475AD29D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A3D741C-2707-4FCD-A731-608DC9FFDE57}"/>
              </a:ext>
            </a:extLst>
          </p:cNvPr>
          <p:cNvSpPr>
            <a:spLocks noGrp="1"/>
          </p:cNvSpPr>
          <p:nvPr>
            <p:ph type="sldNum" sz="quarter" idx="12"/>
          </p:nvPr>
        </p:nvSpPr>
        <p:spPr/>
        <p:txBody>
          <a:bodyPr/>
          <a:lstStyle/>
          <a:p>
            <a:fld id="{842ED66D-EC84-44FF-A58D-5097EA00522B}" type="slidenum">
              <a:rPr lang="en-GB" smtClean="0"/>
              <a:t>‹#›</a:t>
            </a:fld>
            <a:endParaRPr lang="en-GB"/>
          </a:p>
        </p:txBody>
      </p:sp>
    </p:spTree>
    <p:extLst>
      <p:ext uri="{BB962C8B-B14F-4D97-AF65-F5344CB8AC3E}">
        <p14:creationId xmlns:p14="http://schemas.microsoft.com/office/powerpoint/2010/main" val="2488110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47660B-9847-480B-B759-681F39C1DA6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71F2EEC-46E7-4DEF-ADBE-7D015CF54C5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9238112-A1D3-42C7-BB34-C1AEABA3DC43}"/>
              </a:ext>
            </a:extLst>
          </p:cNvPr>
          <p:cNvSpPr>
            <a:spLocks noGrp="1"/>
          </p:cNvSpPr>
          <p:nvPr>
            <p:ph type="dt" sz="half" idx="10"/>
          </p:nvPr>
        </p:nvSpPr>
        <p:spPr/>
        <p:txBody>
          <a:bodyPr/>
          <a:lstStyle/>
          <a:p>
            <a:fld id="{FB527858-C612-4095-89F4-F6100AE70D87}" type="datetimeFigureOut">
              <a:rPr lang="en-GB" smtClean="0"/>
              <a:t>28/05/2021</a:t>
            </a:fld>
            <a:endParaRPr lang="en-GB"/>
          </a:p>
        </p:txBody>
      </p:sp>
      <p:sp>
        <p:nvSpPr>
          <p:cNvPr id="5" name="Footer Placeholder 4">
            <a:extLst>
              <a:ext uri="{FF2B5EF4-FFF2-40B4-BE49-F238E27FC236}">
                <a16:creationId xmlns:a16="http://schemas.microsoft.com/office/drawing/2014/main" id="{B8AF3F0C-DECD-4A7B-87DF-438D26DAC92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3527B67-5B1C-48CA-B279-F90B4A4486AC}"/>
              </a:ext>
            </a:extLst>
          </p:cNvPr>
          <p:cNvSpPr>
            <a:spLocks noGrp="1"/>
          </p:cNvSpPr>
          <p:nvPr>
            <p:ph type="sldNum" sz="quarter" idx="12"/>
          </p:nvPr>
        </p:nvSpPr>
        <p:spPr/>
        <p:txBody>
          <a:bodyPr/>
          <a:lstStyle/>
          <a:p>
            <a:fld id="{842ED66D-EC84-44FF-A58D-5097EA00522B}" type="slidenum">
              <a:rPr lang="en-GB" smtClean="0"/>
              <a:t>‹#›</a:t>
            </a:fld>
            <a:endParaRPr lang="en-GB"/>
          </a:p>
        </p:txBody>
      </p:sp>
    </p:spTree>
    <p:extLst>
      <p:ext uri="{BB962C8B-B14F-4D97-AF65-F5344CB8AC3E}">
        <p14:creationId xmlns:p14="http://schemas.microsoft.com/office/powerpoint/2010/main" val="398201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177149-055B-45CF-9CB7-D4A6585D0F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1FF0BDE-93CD-4A16-9504-882A732CD9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1957872-F89A-4CCF-B619-3CE9EA7C31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527858-C612-4095-89F4-F6100AE70D87}" type="datetimeFigureOut">
              <a:rPr lang="en-GB" smtClean="0"/>
              <a:t>28/05/2021</a:t>
            </a:fld>
            <a:endParaRPr lang="en-GB"/>
          </a:p>
        </p:txBody>
      </p:sp>
      <p:sp>
        <p:nvSpPr>
          <p:cNvPr id="5" name="Footer Placeholder 4">
            <a:extLst>
              <a:ext uri="{FF2B5EF4-FFF2-40B4-BE49-F238E27FC236}">
                <a16:creationId xmlns:a16="http://schemas.microsoft.com/office/drawing/2014/main" id="{E377CD67-97AE-430E-A224-301F003C61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64426CB-63D8-4B4B-9F35-27E4F7C982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2ED66D-EC84-44FF-A58D-5097EA00522B}" type="slidenum">
              <a:rPr lang="en-GB" smtClean="0"/>
              <a:t>‹#›</a:t>
            </a:fld>
            <a:endParaRPr lang="en-GB"/>
          </a:p>
        </p:txBody>
      </p:sp>
    </p:spTree>
    <p:extLst>
      <p:ext uri="{BB962C8B-B14F-4D97-AF65-F5344CB8AC3E}">
        <p14:creationId xmlns:p14="http://schemas.microsoft.com/office/powerpoint/2010/main" val="8113782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jpg"/><Relationship Id="rId7"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hyperlink" Target="https://followthecamino.com/en/camino-de-santiago-routes/"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s://caminoways.com/camino-de-santiago" TargetMode="External"/><Relationship Id="rId5" Type="http://schemas.openxmlformats.org/officeDocument/2006/relationships/image" Target="../media/image8.png"/><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8.png"/><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jpg"/><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8.png"/><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jpg"/><Relationship Id="rId7" Type="http://schemas.openxmlformats.org/officeDocument/2006/relationships/hyperlink" Target="http://saintchads.weebly.com/saint-chad.html"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s://www.twosaintsway.co.uk/st-chad.html" TargetMode="External"/><Relationship Id="rId5" Type="http://schemas.openxmlformats.org/officeDocument/2006/relationships/hyperlink" Target="https://www.lichfield-cathedral.org/what-s-on/st-chad-statue-the-hope-garden" TargetMode="External"/><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8" Type="http://schemas.openxmlformats.org/officeDocument/2006/relationships/hyperlink" Target="http://www.twosaintsway.co.uk/" TargetMode="External"/><Relationship Id="rId3" Type="http://schemas.openxmlformats.org/officeDocument/2006/relationships/image" Target="../media/image1.png"/><Relationship Id="rId7" Type="http://schemas.openxmlformats.org/officeDocument/2006/relationships/image" Target="../media/image17.png"/><Relationship Id="rId2" Type="http://schemas.openxmlformats.org/officeDocument/2006/relationships/slideLayout" Target="../slideLayouts/slideLayout1.xml"/><Relationship Id="rId1" Type="http://schemas.openxmlformats.org/officeDocument/2006/relationships/video" Target="https://www.youtube.com/embed/B0JJLafzHJI?feature=oembed" TargetMode="External"/><Relationship Id="rId6" Type="http://schemas.openxmlformats.org/officeDocument/2006/relationships/image" Target="../media/image18.png"/><Relationship Id="rId5" Type="http://schemas.openxmlformats.org/officeDocument/2006/relationships/image" Target="../media/image3.jpeg"/><Relationship Id="rId4" Type="http://schemas.openxmlformats.org/officeDocument/2006/relationships/image" Target="../media/image2.jpg"/><Relationship Id="rId9"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20.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request.org.uk/life/spirituality/pilgrim-diaries-the-two-saints-way/" TargetMode="External"/><Relationship Id="rId5" Type="http://schemas.openxmlformats.org/officeDocument/2006/relationships/hyperlink" Target="http://request.org.uk/life/spirituality/two-saints-pilgrimage-way/" TargetMode="External"/><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hyperlink" Target="http://request.org.uk/life/spirituality/pilgrim-diaries-the-two-saints-way/" TargetMode="External"/><Relationship Id="rId4" Type="http://schemas.openxmlformats.org/officeDocument/2006/relationships/image" Target="../media/image3.jpeg"/></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hyperlink" Target="https://www.festivalstoke.co.uk/werburgh--the-wild-goose.html" TargetMode="External"/><Relationship Id="rId4" Type="http://schemas.openxmlformats.org/officeDocument/2006/relationships/image" Target="../media/image3.jpeg"/></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3.jpeg"/></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s://www.lichfield-cathedral.org/welcome-back/a-virtual-visit" TargetMode="External"/><Relationship Id="rId5" Type="http://schemas.openxmlformats.org/officeDocument/2006/relationships/image" Target="../media/image25.png"/><Relationship Id="rId4" Type="http://schemas.openxmlformats.org/officeDocument/2006/relationships/image" Target="../media/image3.jpeg"/></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s://www.lichfield-cathedral.org/downloads/whats-on/self-guided-tour-july-2020-a3.pdf" TargetMode="External"/><Relationship Id="rId5" Type="http://schemas.openxmlformats.org/officeDocument/2006/relationships/image" Target="../media/image26.png"/><Relationship Id="rId4" Type="http://schemas.openxmlformats.org/officeDocument/2006/relationships/image" Target="../media/image3.jpeg"/></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7.jpeg"/><Relationship Id="rId5" Type="http://schemas.openxmlformats.org/officeDocument/2006/relationships/image" Target="../media/image24.png"/><Relationship Id="rId4" Type="http://schemas.openxmlformats.org/officeDocument/2006/relationships/image" Target="../media/image3.jpeg"/></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7.jpeg"/><Relationship Id="rId4" Type="http://schemas.openxmlformats.org/officeDocument/2006/relationships/image" Target="../media/image3.jpeg"/></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3.jpeg"/></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3.jpeg"/></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3.jpeg"/></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4.jpeg"/><Relationship Id="rId2" Type="http://schemas.openxmlformats.org/officeDocument/2006/relationships/slideLayout" Target="../slideLayouts/slideLayout1.xml"/><Relationship Id="rId1" Type="http://schemas.openxmlformats.org/officeDocument/2006/relationships/video" Target="https://www.youtube.com/embed/IMyW8hBxPPw?feature=oembed" TargetMode="External"/><Relationship Id="rId6" Type="http://schemas.openxmlformats.org/officeDocument/2006/relationships/image" Target="../media/image33.png"/><Relationship Id="rId5" Type="http://schemas.openxmlformats.org/officeDocument/2006/relationships/image" Target="../media/image3.jpeg"/><Relationship Id="rId4" Type="http://schemas.openxmlformats.org/officeDocument/2006/relationships/image" Target="../media/image2.jp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4.jpeg"/><Relationship Id="rId2" Type="http://schemas.openxmlformats.org/officeDocument/2006/relationships/slideLayout" Target="../slideLayouts/slideLayout1.xml"/><Relationship Id="rId1" Type="http://schemas.openxmlformats.org/officeDocument/2006/relationships/video" Target="https://www.youtube.com/embed/IMyW8hBxPPw?feature=oembed" TargetMode="External"/><Relationship Id="rId6" Type="http://schemas.openxmlformats.org/officeDocument/2006/relationships/image" Target="../media/image33.png"/><Relationship Id="rId5" Type="http://schemas.openxmlformats.org/officeDocument/2006/relationships/image" Target="../media/image3.jpe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337223AD-BB1A-496B-9FED-E92016874D09}"/>
              </a:ext>
            </a:extLst>
          </p:cNvPr>
          <p:cNvPicPr>
            <a:picLocks noChangeAspect="1"/>
          </p:cNvPicPr>
          <p:nvPr/>
        </p:nvPicPr>
        <p:blipFill rotWithShape="1">
          <a:blip r:embed="rId2"/>
          <a:srcRect t="15429"/>
          <a:stretch/>
        </p:blipFill>
        <p:spPr>
          <a:xfrm>
            <a:off x="20" y="1282"/>
            <a:ext cx="12191980" cy="6856718"/>
          </a:xfrm>
          <a:prstGeom prst="rect">
            <a:avLst/>
          </a:prstGeom>
        </p:spPr>
      </p:pic>
      <p:sp>
        <p:nvSpPr>
          <p:cNvPr id="5" name="TextBox 4">
            <a:extLst>
              <a:ext uri="{FF2B5EF4-FFF2-40B4-BE49-F238E27FC236}">
                <a16:creationId xmlns:a16="http://schemas.microsoft.com/office/drawing/2014/main" id="{44FDD749-4494-4AB1-91BA-CB47AAF90854}"/>
              </a:ext>
            </a:extLst>
          </p:cNvPr>
          <p:cNvSpPr txBox="1"/>
          <p:nvPr/>
        </p:nvSpPr>
        <p:spPr>
          <a:xfrm>
            <a:off x="115021" y="119610"/>
            <a:ext cx="3651847" cy="1076586"/>
          </a:xfrm>
          <a:prstGeom prst="roundRect">
            <a:avLst/>
          </a:prstGeom>
          <a:noFill/>
          <a:ln w="28575" cap="flat" cmpd="sng" algn="ctr">
            <a:solidFill>
              <a:schemeClr val="accent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GB" sz="2800" dirty="0">
                <a:solidFill>
                  <a:schemeClr val="accent1">
                    <a:lumMod val="50000"/>
                  </a:schemeClr>
                </a:solidFill>
                <a:latin typeface="Modern Love Caps" panose="04070805081001020A01" pitchFamily="82" charset="0"/>
              </a:rPr>
              <a:t>PILGRIMAGE: </a:t>
            </a:r>
          </a:p>
          <a:p>
            <a:pPr algn="ctr"/>
            <a:r>
              <a:rPr lang="en-GB" sz="2800" dirty="0">
                <a:solidFill>
                  <a:schemeClr val="accent1">
                    <a:lumMod val="50000"/>
                  </a:schemeClr>
                </a:solidFill>
                <a:latin typeface="Modern Love Caps" panose="04070805081001020A01" pitchFamily="82" charset="0"/>
              </a:rPr>
              <a:t>A JOURNEY OF HOPE</a:t>
            </a:r>
          </a:p>
        </p:txBody>
      </p:sp>
      <p:pic>
        <p:nvPicPr>
          <p:cNvPr id="7" name="Picture 6" descr="A picture containing text, clipart&#10;&#10;Description automatically generated">
            <a:extLst>
              <a:ext uri="{FF2B5EF4-FFF2-40B4-BE49-F238E27FC236}">
                <a16:creationId xmlns:a16="http://schemas.microsoft.com/office/drawing/2014/main" id="{991A2D25-BDFA-43A3-A0B5-E1BA96E2BE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3831" y="5771855"/>
            <a:ext cx="2652028" cy="999136"/>
          </a:xfrm>
          <a:prstGeom prst="rect">
            <a:avLst/>
          </a:prstGeom>
        </p:spPr>
      </p:pic>
      <p:sp>
        <p:nvSpPr>
          <p:cNvPr id="8" name="TextBox 4">
            <a:extLst>
              <a:ext uri="{FF2B5EF4-FFF2-40B4-BE49-F238E27FC236}">
                <a16:creationId xmlns:a16="http://schemas.microsoft.com/office/drawing/2014/main" id="{4B9AAB9F-79BE-4562-9C9E-3F405E0B67EA}"/>
              </a:ext>
            </a:extLst>
          </p:cNvPr>
          <p:cNvSpPr txBox="1"/>
          <p:nvPr/>
        </p:nvSpPr>
        <p:spPr>
          <a:xfrm>
            <a:off x="579999" y="1497581"/>
            <a:ext cx="2721890" cy="1762894"/>
          </a:xfrm>
          <a:prstGeom prst="roundRect">
            <a:avLst/>
          </a:prstGeom>
          <a:noFill/>
          <a:ln w="28575" cap="flat">
            <a:solidFill>
              <a:srgbClr val="203864"/>
            </a:solidFill>
            <a:prstDash val="solid"/>
            <a:round/>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0" i="0" u="none" strike="noStrike" kern="1200" cap="none" spc="0" baseline="0" dirty="0">
                <a:solidFill>
                  <a:srgbClr val="203864"/>
                </a:solidFill>
                <a:uFillTx/>
                <a:latin typeface="Modern Love Caps" pitchFamily="82"/>
              </a:rPr>
              <a:t>How do people find hope on Pilgrimage?</a:t>
            </a:r>
          </a:p>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2400" b="0" i="0" u="none" strike="noStrike" kern="1200" cap="none" spc="0" baseline="0" dirty="0">
                <a:solidFill>
                  <a:srgbClr val="203864"/>
                </a:solidFill>
                <a:uFillTx/>
                <a:latin typeface="Modern Love Caps" pitchFamily="82"/>
              </a:rPr>
              <a:t>Year 8 </a:t>
            </a:r>
          </a:p>
        </p:txBody>
      </p:sp>
      <p:pic>
        <p:nvPicPr>
          <p:cNvPr id="10" name="Picture 9" descr="Inspire Logo JPG">
            <a:extLst>
              <a:ext uri="{FF2B5EF4-FFF2-40B4-BE49-F238E27FC236}">
                <a16:creationId xmlns:a16="http://schemas.microsoft.com/office/drawing/2014/main" id="{8BE5F51A-92CD-4B03-8248-175954C905BC}"/>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69496" y="119861"/>
            <a:ext cx="1493520" cy="1282065"/>
          </a:xfrm>
          <a:prstGeom prst="rect">
            <a:avLst/>
          </a:prstGeom>
          <a:noFill/>
          <a:ln>
            <a:noFill/>
          </a:ln>
          <a:effectLst>
            <a:softEdge rad="12700"/>
          </a:effectLst>
        </p:spPr>
      </p:pic>
    </p:spTree>
    <p:extLst>
      <p:ext uri="{BB962C8B-B14F-4D97-AF65-F5344CB8AC3E}">
        <p14:creationId xmlns:p14="http://schemas.microsoft.com/office/powerpoint/2010/main" val="2319126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337223AD-BB1A-496B-9FED-E92016874D09}"/>
              </a:ext>
            </a:extLst>
          </p:cNvPr>
          <p:cNvPicPr>
            <a:picLocks noChangeAspect="1"/>
          </p:cNvPicPr>
          <p:nvPr/>
        </p:nvPicPr>
        <p:blipFill rotWithShape="1">
          <a:blip r:embed="rId2"/>
          <a:srcRect t="15429"/>
          <a:stretch/>
        </p:blipFill>
        <p:spPr>
          <a:xfrm>
            <a:off x="20" y="1282"/>
            <a:ext cx="12191980" cy="6856718"/>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991A2D25-BDFA-43A3-A0B5-E1BA96E2BE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56605" y="6153411"/>
            <a:ext cx="1639253" cy="617579"/>
          </a:xfrm>
          <a:prstGeom prst="rect">
            <a:avLst/>
          </a:prstGeom>
        </p:spPr>
      </p:pic>
      <p:pic>
        <p:nvPicPr>
          <p:cNvPr id="11" name="Picture 10" descr="Inspire Logo JPG">
            <a:extLst>
              <a:ext uri="{FF2B5EF4-FFF2-40B4-BE49-F238E27FC236}">
                <a16:creationId xmlns:a16="http://schemas.microsoft.com/office/drawing/2014/main" id="{84BEB8F3-497A-414A-BF70-BD589E2A163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141" y="6216445"/>
            <a:ext cx="663401" cy="554546"/>
          </a:xfrm>
          <a:prstGeom prst="rect">
            <a:avLst/>
          </a:prstGeom>
          <a:noFill/>
          <a:ln>
            <a:noFill/>
          </a:ln>
          <a:effectLst>
            <a:softEdge rad="12700"/>
          </a:effectLst>
        </p:spPr>
      </p:pic>
      <p:sp>
        <p:nvSpPr>
          <p:cNvPr id="8" name="TextBox 7">
            <a:extLst>
              <a:ext uri="{FF2B5EF4-FFF2-40B4-BE49-F238E27FC236}">
                <a16:creationId xmlns:a16="http://schemas.microsoft.com/office/drawing/2014/main" id="{D32894A6-180D-436C-8978-F46042A2C10F}"/>
              </a:ext>
            </a:extLst>
          </p:cNvPr>
          <p:cNvSpPr txBox="1"/>
          <p:nvPr/>
        </p:nvSpPr>
        <p:spPr>
          <a:xfrm>
            <a:off x="2104845" y="119610"/>
            <a:ext cx="7292197" cy="578882"/>
          </a:xfrm>
          <a:prstGeom prst="roundRect">
            <a:avLst/>
          </a:prstGeom>
          <a:noFill/>
          <a:ln w="28575" cap="flat" cmpd="sng" algn="ctr">
            <a:solidFill>
              <a:schemeClr val="accent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GB" sz="2800" dirty="0">
                <a:solidFill>
                  <a:schemeClr val="accent1">
                    <a:lumMod val="50000"/>
                  </a:schemeClr>
                </a:solidFill>
                <a:latin typeface="Modern Love Caps" panose="04070805081001020A01" pitchFamily="82" charset="0"/>
              </a:rPr>
              <a:t>INTRODUCTION</a:t>
            </a:r>
          </a:p>
        </p:txBody>
      </p:sp>
      <p:sp>
        <p:nvSpPr>
          <p:cNvPr id="10" name="Rectangle: Rounded Corners 9">
            <a:extLst>
              <a:ext uri="{FF2B5EF4-FFF2-40B4-BE49-F238E27FC236}">
                <a16:creationId xmlns:a16="http://schemas.microsoft.com/office/drawing/2014/main" id="{E754B0A8-D3E2-4BC9-B07F-09F28913F4CC}"/>
              </a:ext>
            </a:extLst>
          </p:cNvPr>
          <p:cNvSpPr/>
          <p:nvPr/>
        </p:nvSpPr>
        <p:spPr>
          <a:xfrm>
            <a:off x="214459" y="1380226"/>
            <a:ext cx="11763082" cy="1972574"/>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fontAlgn="base"/>
            <a:r>
              <a:rPr lang="en-GB" b="0" i="0" dirty="0">
                <a:solidFill>
                  <a:schemeClr val="accent1">
                    <a:lumMod val="50000"/>
                  </a:schemeClr>
                </a:solidFill>
                <a:effectLst/>
                <a:latin typeface="Century Gothic" panose="020B0502020202020204" pitchFamily="34" charset="0"/>
              </a:rPr>
              <a:t>This pack offers a range of activities linked to the theme of Pilgrimage.  Teachers have the option of using the activities in sequence or offering them in ‘carousel’ form to the pupils.</a:t>
            </a:r>
          </a:p>
          <a:p>
            <a:pPr fontAlgn="base"/>
            <a:endParaRPr lang="en-GB" b="0" i="0" dirty="0">
              <a:solidFill>
                <a:schemeClr val="accent1">
                  <a:lumMod val="50000"/>
                </a:schemeClr>
              </a:solidFill>
              <a:effectLst/>
              <a:latin typeface="Century Gothic" panose="020B0502020202020204" pitchFamily="34" charset="0"/>
            </a:endParaRPr>
          </a:p>
          <a:p>
            <a:pPr fontAlgn="base"/>
            <a:r>
              <a:rPr lang="en-GB" dirty="0">
                <a:solidFill>
                  <a:schemeClr val="accent1">
                    <a:lumMod val="50000"/>
                  </a:schemeClr>
                </a:solidFill>
                <a:latin typeface="Century Gothic" panose="020B0502020202020204" pitchFamily="34" charset="0"/>
              </a:rPr>
              <a:t>The activities may provide a starting point for larger projects and the theme lends itself to becoming part of a transition project, as pupils move to the next year group or to a new school.</a:t>
            </a:r>
          </a:p>
        </p:txBody>
      </p:sp>
    </p:spTree>
    <p:extLst>
      <p:ext uri="{BB962C8B-B14F-4D97-AF65-F5344CB8AC3E}">
        <p14:creationId xmlns:p14="http://schemas.microsoft.com/office/powerpoint/2010/main" val="74278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337223AD-BB1A-496B-9FED-E92016874D09}"/>
              </a:ext>
            </a:extLst>
          </p:cNvPr>
          <p:cNvPicPr>
            <a:picLocks noChangeAspect="1"/>
          </p:cNvPicPr>
          <p:nvPr/>
        </p:nvPicPr>
        <p:blipFill rotWithShape="1">
          <a:blip r:embed="rId2"/>
          <a:srcRect t="15429"/>
          <a:stretch/>
        </p:blipFill>
        <p:spPr>
          <a:xfrm>
            <a:off x="20" y="1282"/>
            <a:ext cx="12191980" cy="6856718"/>
          </a:xfrm>
          <a:prstGeom prst="rect">
            <a:avLst/>
          </a:prstGeom>
        </p:spPr>
      </p:pic>
      <p:sp>
        <p:nvSpPr>
          <p:cNvPr id="5" name="TextBox 4">
            <a:extLst>
              <a:ext uri="{FF2B5EF4-FFF2-40B4-BE49-F238E27FC236}">
                <a16:creationId xmlns:a16="http://schemas.microsoft.com/office/drawing/2014/main" id="{44FDD749-4494-4AB1-91BA-CB47AAF90854}"/>
              </a:ext>
            </a:extLst>
          </p:cNvPr>
          <p:cNvSpPr txBox="1"/>
          <p:nvPr/>
        </p:nvSpPr>
        <p:spPr>
          <a:xfrm>
            <a:off x="3433313" y="119610"/>
            <a:ext cx="4577751" cy="578882"/>
          </a:xfrm>
          <a:prstGeom prst="roundRect">
            <a:avLst/>
          </a:prstGeom>
          <a:noFill/>
          <a:ln w="28575" cap="flat" cmpd="sng" algn="ctr">
            <a:solidFill>
              <a:schemeClr val="accent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GB" sz="2800" dirty="0">
                <a:solidFill>
                  <a:schemeClr val="accent1">
                    <a:lumMod val="50000"/>
                  </a:schemeClr>
                </a:solidFill>
                <a:latin typeface="Modern Love Caps" panose="04070805081001020A01" pitchFamily="82" charset="0"/>
              </a:rPr>
              <a:t>What is a Pilgrimage?</a:t>
            </a:r>
          </a:p>
        </p:txBody>
      </p:sp>
      <p:pic>
        <p:nvPicPr>
          <p:cNvPr id="7" name="Picture 6" descr="A picture containing text, clipart&#10;&#10;Description automatically generated">
            <a:extLst>
              <a:ext uri="{FF2B5EF4-FFF2-40B4-BE49-F238E27FC236}">
                <a16:creationId xmlns:a16="http://schemas.microsoft.com/office/drawing/2014/main" id="{991A2D25-BDFA-43A3-A0B5-E1BA96E2BE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56605" y="56874"/>
            <a:ext cx="1639253" cy="617579"/>
          </a:xfrm>
          <a:prstGeom prst="rect">
            <a:avLst/>
          </a:prstGeom>
        </p:spPr>
      </p:pic>
      <p:pic>
        <p:nvPicPr>
          <p:cNvPr id="11" name="Picture 10" descr="Inspire Logo JPG">
            <a:extLst>
              <a:ext uri="{FF2B5EF4-FFF2-40B4-BE49-F238E27FC236}">
                <a16:creationId xmlns:a16="http://schemas.microsoft.com/office/drawing/2014/main" id="{84BEB8F3-497A-414A-BF70-BD589E2A163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9095" y="127947"/>
            <a:ext cx="663401" cy="554546"/>
          </a:xfrm>
          <a:prstGeom prst="rect">
            <a:avLst/>
          </a:prstGeom>
          <a:noFill/>
          <a:ln>
            <a:noFill/>
          </a:ln>
          <a:effectLst>
            <a:softEdge rad="12700"/>
          </a:effectLst>
        </p:spPr>
      </p:pic>
      <p:sp>
        <p:nvSpPr>
          <p:cNvPr id="12" name="Rectangle: Rounded Corners 11">
            <a:extLst>
              <a:ext uri="{FF2B5EF4-FFF2-40B4-BE49-F238E27FC236}">
                <a16:creationId xmlns:a16="http://schemas.microsoft.com/office/drawing/2014/main" id="{B7C7041C-DDDB-449F-91F3-C4E85E08C7F9}"/>
              </a:ext>
            </a:extLst>
          </p:cNvPr>
          <p:cNvSpPr/>
          <p:nvPr/>
        </p:nvSpPr>
        <p:spPr>
          <a:xfrm>
            <a:off x="245483" y="792781"/>
            <a:ext cx="11763082" cy="5937272"/>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fontAlgn="base"/>
            <a:r>
              <a:rPr lang="en-GB" b="0" i="0" dirty="0">
                <a:solidFill>
                  <a:schemeClr val="accent1">
                    <a:lumMod val="50000"/>
                  </a:schemeClr>
                </a:solidFill>
                <a:effectLst/>
                <a:latin typeface="Century Gothic" panose="020B0502020202020204" pitchFamily="34" charset="0"/>
              </a:rPr>
              <a:t>Pilgrimage (n.): A journey with purpose on foot to holy/wholesome/special places.</a:t>
            </a:r>
          </a:p>
          <a:p>
            <a:pPr fontAlgn="base"/>
            <a:endParaRPr lang="en-GB" b="0" i="0" dirty="0">
              <a:solidFill>
                <a:schemeClr val="accent1">
                  <a:lumMod val="50000"/>
                </a:schemeClr>
              </a:solidFill>
              <a:effectLst/>
              <a:latin typeface="Century Gothic" panose="020B0502020202020204" pitchFamily="34" charset="0"/>
            </a:endParaRPr>
          </a:p>
          <a:p>
            <a:pPr algn="l" fontAlgn="base"/>
            <a:r>
              <a:rPr lang="en-GB" b="0" i="0" dirty="0">
                <a:solidFill>
                  <a:schemeClr val="accent1">
                    <a:lumMod val="50000"/>
                  </a:schemeClr>
                </a:solidFill>
                <a:effectLst/>
                <a:latin typeface="Century Gothic" panose="020B0502020202020204" pitchFamily="34" charset="0"/>
              </a:rPr>
              <a:t>People have made pilgrimage across countless geographies, cultures and eras.</a:t>
            </a:r>
          </a:p>
          <a:p>
            <a:pPr algn="l" fontAlgn="base"/>
            <a:r>
              <a:rPr lang="en-GB" b="0" i="0" dirty="0">
                <a:solidFill>
                  <a:schemeClr val="accent1">
                    <a:lumMod val="50000"/>
                  </a:schemeClr>
                </a:solidFill>
                <a:effectLst/>
                <a:latin typeface="Century Gothic" panose="020B0502020202020204" pitchFamily="34" charset="0"/>
              </a:rPr>
              <a:t>To turn a walk into a pilgrimage, at the beginning set your private ‘intention’ – dedicate your journey to something that you want help with, or for which you want to give thanks.</a:t>
            </a:r>
          </a:p>
          <a:p>
            <a:pPr algn="l" fontAlgn="base"/>
            <a:endParaRPr lang="en-GB" dirty="0">
              <a:solidFill>
                <a:schemeClr val="accent1">
                  <a:lumMod val="50000"/>
                </a:schemeClr>
              </a:solidFill>
              <a:latin typeface="Century Gothic" panose="020B0502020202020204" pitchFamily="34" charset="0"/>
            </a:endParaRPr>
          </a:p>
          <a:p>
            <a:pPr algn="l" fontAlgn="base"/>
            <a:r>
              <a:rPr lang="en-GB" b="0" i="0" dirty="0">
                <a:solidFill>
                  <a:schemeClr val="accent1">
                    <a:lumMod val="50000"/>
                  </a:schemeClr>
                </a:solidFill>
                <a:effectLst/>
                <a:latin typeface="Century Gothic" panose="020B0502020202020204" pitchFamily="34" charset="0"/>
              </a:rPr>
              <a:t>People who use their journeys to reflect on their relationship with God are called pilgrims.  People from many different faiths do different kinds of pilgrimages – it often involves physically travellin</a:t>
            </a:r>
            <a:r>
              <a:rPr lang="en-GB" dirty="0">
                <a:solidFill>
                  <a:schemeClr val="accent1">
                    <a:lumMod val="50000"/>
                  </a:schemeClr>
                </a:solidFill>
                <a:latin typeface="Century Gothic" panose="020B0502020202020204" pitchFamily="34" charset="0"/>
              </a:rPr>
              <a:t>g, often walking, alone or with other people.  It can be a challenge and hard work but is often an enlightening experience.  The time that pilgrims spend with God and their experiences on the way are just as important as arriving at the final destination.  This is because of what they discover about God, themselves and other people along the way.</a:t>
            </a:r>
          </a:p>
          <a:p>
            <a:pPr algn="l" fontAlgn="base"/>
            <a:endParaRPr lang="en-GB" dirty="0">
              <a:solidFill>
                <a:schemeClr val="accent1">
                  <a:lumMod val="50000"/>
                </a:schemeClr>
              </a:solidFill>
              <a:latin typeface="Century Gothic" panose="020B0502020202020204" pitchFamily="34" charset="0"/>
            </a:endParaRPr>
          </a:p>
          <a:p>
            <a:pPr algn="l" fontAlgn="base"/>
            <a:r>
              <a:rPr lang="en-GB" dirty="0">
                <a:solidFill>
                  <a:schemeClr val="accent1">
                    <a:lumMod val="50000"/>
                  </a:schemeClr>
                </a:solidFill>
                <a:latin typeface="Century Gothic" panose="020B0502020202020204" pitchFamily="34" charset="0"/>
              </a:rPr>
              <a:t>Taking time to reflect and pause along the way can help to shed a light on a difficult situation or problem.  A new discovery can be like a light shining in the darkness helping the pilgrim to find a way or a new way of being.  It can also help the pilgrim to be a light shining in the darkness for others.</a:t>
            </a:r>
          </a:p>
        </p:txBody>
      </p:sp>
    </p:spTree>
    <p:extLst>
      <p:ext uri="{BB962C8B-B14F-4D97-AF65-F5344CB8AC3E}">
        <p14:creationId xmlns:p14="http://schemas.microsoft.com/office/powerpoint/2010/main" val="2931330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337223AD-BB1A-496B-9FED-E92016874D09}"/>
              </a:ext>
            </a:extLst>
          </p:cNvPr>
          <p:cNvPicPr>
            <a:picLocks noChangeAspect="1"/>
          </p:cNvPicPr>
          <p:nvPr/>
        </p:nvPicPr>
        <p:blipFill rotWithShape="1">
          <a:blip r:embed="rId2"/>
          <a:srcRect t="15429"/>
          <a:stretch/>
        </p:blipFill>
        <p:spPr>
          <a:xfrm>
            <a:off x="20" y="1282"/>
            <a:ext cx="12191980" cy="6856718"/>
          </a:xfrm>
          <a:prstGeom prst="rect">
            <a:avLst/>
          </a:prstGeom>
        </p:spPr>
      </p:pic>
      <p:sp>
        <p:nvSpPr>
          <p:cNvPr id="5" name="TextBox 4">
            <a:extLst>
              <a:ext uri="{FF2B5EF4-FFF2-40B4-BE49-F238E27FC236}">
                <a16:creationId xmlns:a16="http://schemas.microsoft.com/office/drawing/2014/main" id="{44FDD749-4494-4AB1-91BA-CB47AAF90854}"/>
              </a:ext>
            </a:extLst>
          </p:cNvPr>
          <p:cNvSpPr txBox="1"/>
          <p:nvPr/>
        </p:nvSpPr>
        <p:spPr>
          <a:xfrm>
            <a:off x="3433313" y="119610"/>
            <a:ext cx="4577751" cy="578882"/>
          </a:xfrm>
          <a:prstGeom prst="roundRect">
            <a:avLst/>
          </a:prstGeom>
          <a:noFill/>
          <a:ln w="28575" cap="flat" cmpd="sng" algn="ctr">
            <a:solidFill>
              <a:schemeClr val="accent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GB" sz="2800" dirty="0">
                <a:solidFill>
                  <a:schemeClr val="accent1">
                    <a:lumMod val="50000"/>
                  </a:schemeClr>
                </a:solidFill>
                <a:latin typeface="Modern Love Caps" panose="04070805081001020A01" pitchFamily="82" charset="0"/>
              </a:rPr>
              <a:t>What is a Pilgrimage?</a:t>
            </a:r>
          </a:p>
        </p:txBody>
      </p:sp>
      <p:pic>
        <p:nvPicPr>
          <p:cNvPr id="7" name="Picture 6" descr="A picture containing text, clipart&#10;&#10;Description automatically generated">
            <a:extLst>
              <a:ext uri="{FF2B5EF4-FFF2-40B4-BE49-F238E27FC236}">
                <a16:creationId xmlns:a16="http://schemas.microsoft.com/office/drawing/2014/main" id="{991A2D25-BDFA-43A3-A0B5-E1BA96E2BE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56605" y="56874"/>
            <a:ext cx="1639253" cy="617579"/>
          </a:xfrm>
          <a:prstGeom prst="rect">
            <a:avLst/>
          </a:prstGeom>
        </p:spPr>
      </p:pic>
      <p:pic>
        <p:nvPicPr>
          <p:cNvPr id="11" name="Picture 10" descr="Inspire Logo JPG">
            <a:extLst>
              <a:ext uri="{FF2B5EF4-FFF2-40B4-BE49-F238E27FC236}">
                <a16:creationId xmlns:a16="http://schemas.microsoft.com/office/drawing/2014/main" id="{84BEB8F3-497A-414A-BF70-BD589E2A163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9095" y="127947"/>
            <a:ext cx="663401" cy="554546"/>
          </a:xfrm>
          <a:prstGeom prst="rect">
            <a:avLst/>
          </a:prstGeom>
          <a:noFill/>
          <a:ln>
            <a:noFill/>
          </a:ln>
          <a:effectLst>
            <a:softEdge rad="12700"/>
          </a:effectLst>
        </p:spPr>
      </p:pic>
      <p:graphicFrame>
        <p:nvGraphicFramePr>
          <p:cNvPr id="6" name="Table 11">
            <a:extLst>
              <a:ext uri="{FF2B5EF4-FFF2-40B4-BE49-F238E27FC236}">
                <a16:creationId xmlns:a16="http://schemas.microsoft.com/office/drawing/2014/main" id="{5F02B5EA-272B-40B5-804D-0DEFB60839B4}"/>
              </a:ext>
            </a:extLst>
          </p:cNvPr>
          <p:cNvGraphicFramePr>
            <a:graphicFrameLocks noGrp="1"/>
          </p:cNvGraphicFramePr>
          <p:nvPr/>
        </p:nvGraphicFramePr>
        <p:xfrm>
          <a:off x="457199" y="1430246"/>
          <a:ext cx="11277601" cy="4647922"/>
        </p:xfrm>
        <a:graphic>
          <a:graphicData uri="http://schemas.openxmlformats.org/drawingml/2006/table">
            <a:tbl>
              <a:tblPr firstRow="1" bandRow="1">
                <a:tableStyleId>{5C22544A-7EE6-4342-B048-85BDC9FD1C3A}</a:tableStyleId>
              </a:tblPr>
              <a:tblGrid>
                <a:gridCol w="3956640">
                  <a:extLst>
                    <a:ext uri="{9D8B030D-6E8A-4147-A177-3AD203B41FA5}">
                      <a16:colId xmlns:a16="http://schemas.microsoft.com/office/drawing/2014/main" val="1411064507"/>
                    </a:ext>
                  </a:extLst>
                </a:gridCol>
                <a:gridCol w="7320961">
                  <a:extLst>
                    <a:ext uri="{9D8B030D-6E8A-4147-A177-3AD203B41FA5}">
                      <a16:colId xmlns:a16="http://schemas.microsoft.com/office/drawing/2014/main" val="598695367"/>
                    </a:ext>
                  </a:extLst>
                </a:gridCol>
              </a:tblGrid>
              <a:tr h="354371">
                <a:tc gridSpan="2">
                  <a:txBody>
                    <a:bodyPr/>
                    <a:lstStyle/>
                    <a:p>
                      <a:pPr algn="ctr"/>
                      <a:r>
                        <a:rPr lang="en-GB" dirty="0">
                          <a:latin typeface="Century Gothic" panose="020B0502020202020204" pitchFamily="34" charset="0"/>
                        </a:rPr>
                        <a:t>Pilgrimage Vocabulary</a:t>
                      </a:r>
                    </a:p>
                  </a:txBody>
                  <a:tcPr anchor="ctr"/>
                </a:tc>
                <a:tc hMerge="1">
                  <a:txBody>
                    <a:bodyPr/>
                    <a:lstStyle/>
                    <a:p>
                      <a:endParaRPr lang="en-GB" dirty="0"/>
                    </a:p>
                  </a:txBody>
                  <a:tcPr/>
                </a:tc>
                <a:extLst>
                  <a:ext uri="{0D108BD9-81ED-4DB2-BD59-A6C34878D82A}">
                    <a16:rowId xmlns:a16="http://schemas.microsoft.com/office/drawing/2014/main" val="3537777819"/>
                  </a:ext>
                </a:extLst>
              </a:tr>
              <a:tr h="308660">
                <a:tc>
                  <a:txBody>
                    <a:bodyPr/>
                    <a:lstStyle/>
                    <a:p>
                      <a:r>
                        <a:rPr lang="en-GB" sz="1200" dirty="0">
                          <a:latin typeface="Century Gothic" panose="020B0502020202020204" pitchFamily="34" charset="0"/>
                        </a:rPr>
                        <a:t>Pilgrim</a:t>
                      </a:r>
                    </a:p>
                  </a:txBody>
                  <a:tcPr/>
                </a:tc>
                <a:tc>
                  <a:txBody>
                    <a:bodyPr/>
                    <a:lstStyle/>
                    <a:p>
                      <a:pPr>
                        <a:lnSpc>
                          <a:spcPct val="115000"/>
                        </a:lnSpc>
                        <a:spcAft>
                          <a:spcPts val="1000"/>
                        </a:spcAft>
                      </a:pPr>
                      <a:r>
                        <a:rPr lang="en-GB" sz="1200" dirty="0">
                          <a:solidFill>
                            <a:srgbClr val="000000"/>
                          </a:solidFill>
                          <a:effectLst/>
                          <a:latin typeface="Century Gothic" panose="020B0502020202020204" pitchFamily="34" charset="0"/>
                          <a:ea typeface="Calibri" panose="020F0502020204030204" pitchFamily="34" charset="0"/>
                        </a:rPr>
                        <a:t>A person who journeys to a sacred place for religious reasons.</a:t>
                      </a:r>
                    </a:p>
                  </a:txBody>
                  <a:tcPr marL="63500" marR="63500" marT="63500" marB="63500"/>
                </a:tc>
                <a:extLst>
                  <a:ext uri="{0D108BD9-81ED-4DB2-BD59-A6C34878D82A}">
                    <a16:rowId xmlns:a16="http://schemas.microsoft.com/office/drawing/2014/main" val="434820378"/>
                  </a:ext>
                </a:extLst>
              </a:tr>
              <a:tr h="265778">
                <a:tc>
                  <a:txBody>
                    <a:bodyPr/>
                    <a:lstStyle/>
                    <a:p>
                      <a:r>
                        <a:rPr lang="en-GB" sz="1200" dirty="0">
                          <a:latin typeface="Century Gothic" panose="020B0502020202020204" pitchFamily="34" charset="0"/>
                        </a:rPr>
                        <a:t>Pilgrimage</a:t>
                      </a:r>
                    </a:p>
                  </a:txBody>
                  <a:tcPr/>
                </a:tc>
                <a:tc>
                  <a:txBody>
                    <a:bodyPr/>
                    <a:lstStyle/>
                    <a:p>
                      <a:r>
                        <a:rPr lang="en-GB" sz="1200" dirty="0">
                          <a:latin typeface="Century Gothic" panose="020B0502020202020204" pitchFamily="34" charset="0"/>
                        </a:rPr>
                        <a:t>A pilgrim’s journey.</a:t>
                      </a:r>
                    </a:p>
                  </a:txBody>
                  <a:tcPr/>
                </a:tc>
                <a:extLst>
                  <a:ext uri="{0D108BD9-81ED-4DB2-BD59-A6C34878D82A}">
                    <a16:rowId xmlns:a16="http://schemas.microsoft.com/office/drawing/2014/main" val="3250929430"/>
                  </a:ext>
                </a:extLst>
              </a:tr>
              <a:tr h="491082">
                <a:tc>
                  <a:txBody>
                    <a:bodyPr/>
                    <a:lstStyle/>
                    <a:p>
                      <a:r>
                        <a:rPr lang="en-GB" sz="1200" dirty="0">
                          <a:latin typeface="Century Gothic" panose="020B0502020202020204" pitchFamily="34" charset="0"/>
                        </a:rPr>
                        <a:t>Hajj</a:t>
                      </a:r>
                    </a:p>
                  </a:txBody>
                  <a:tcPr/>
                </a:tc>
                <a:tc>
                  <a:txBody>
                    <a:bodyPr/>
                    <a:lstStyle/>
                    <a:p>
                      <a:r>
                        <a:rPr lang="en-GB" sz="1200" kern="1200" dirty="0">
                          <a:solidFill>
                            <a:schemeClr val="dk1"/>
                          </a:solidFill>
                          <a:effectLst/>
                          <a:latin typeface="Century Gothic" panose="020B0502020202020204" pitchFamily="34" charset="0"/>
                          <a:ea typeface="+mn-ea"/>
                          <a:cs typeface="+mn-cs"/>
                        </a:rPr>
                        <a:t>The fifth pillar of Islam. Muslims should perform a pilgrimage to Mecca at least once in their lifetime, or pay for someone to go on their behalf.</a:t>
                      </a:r>
                      <a:endParaRPr lang="en-GB" sz="1200" dirty="0">
                        <a:latin typeface="Century Gothic" panose="020B0502020202020204" pitchFamily="34" charset="0"/>
                      </a:endParaRPr>
                    </a:p>
                  </a:txBody>
                  <a:tcPr/>
                </a:tc>
                <a:extLst>
                  <a:ext uri="{0D108BD9-81ED-4DB2-BD59-A6C34878D82A}">
                    <a16:rowId xmlns:a16="http://schemas.microsoft.com/office/drawing/2014/main" val="2711860419"/>
                  </a:ext>
                </a:extLst>
              </a:tr>
              <a:tr h="484277">
                <a:tc>
                  <a:txBody>
                    <a:bodyPr/>
                    <a:lstStyle/>
                    <a:p>
                      <a:r>
                        <a:rPr lang="en-GB" sz="1200" dirty="0">
                          <a:latin typeface="Century Gothic" panose="020B0502020202020204" pitchFamily="34" charset="0"/>
                        </a:rPr>
                        <a:t>The Vatican</a:t>
                      </a:r>
                    </a:p>
                  </a:txBody>
                  <a:tcPr/>
                </a:tc>
                <a:tc>
                  <a:txBody>
                    <a:bodyPr/>
                    <a:lstStyle/>
                    <a:p>
                      <a:r>
                        <a:rPr lang="en-GB" sz="1200" kern="1200" dirty="0">
                          <a:solidFill>
                            <a:schemeClr val="dk1"/>
                          </a:solidFill>
                          <a:effectLst/>
                          <a:latin typeface="Century Gothic" panose="020B0502020202020204" pitchFamily="34" charset="0"/>
                          <a:ea typeface="+mn-ea"/>
                          <a:cs typeface="+mn-cs"/>
                        </a:rPr>
                        <a:t>This is a separate state situated in the city of Rome. It is the residence of the Pope, the leader of the Roman Catholic Church. A centre of pilgrimage for Roman Catholic Christians.</a:t>
                      </a:r>
                      <a:endParaRPr lang="en-GB" sz="1000" dirty="0">
                        <a:latin typeface="Century Gothic" panose="020B0502020202020204" pitchFamily="34" charset="0"/>
                      </a:endParaRPr>
                    </a:p>
                  </a:txBody>
                  <a:tcPr/>
                </a:tc>
                <a:extLst>
                  <a:ext uri="{0D108BD9-81ED-4DB2-BD59-A6C34878D82A}">
                    <a16:rowId xmlns:a16="http://schemas.microsoft.com/office/drawing/2014/main" val="1310554456"/>
                  </a:ext>
                </a:extLst>
              </a:tr>
              <a:tr h="492266">
                <a:tc>
                  <a:txBody>
                    <a:bodyPr/>
                    <a:lstStyle/>
                    <a:p>
                      <a:r>
                        <a:rPr lang="en-GB" sz="1200" dirty="0">
                          <a:latin typeface="Century Gothic" panose="020B0502020202020204" pitchFamily="34" charset="0"/>
                        </a:rPr>
                        <a:t>Lourdes</a:t>
                      </a:r>
                    </a:p>
                  </a:txBody>
                  <a:tcPr/>
                </a:tc>
                <a:tc>
                  <a:txBody>
                    <a:bodyPr/>
                    <a:lstStyle/>
                    <a:p>
                      <a:r>
                        <a:rPr lang="en-GB" sz="1200" kern="1200" dirty="0">
                          <a:solidFill>
                            <a:schemeClr val="dk1"/>
                          </a:solidFill>
                          <a:effectLst/>
                          <a:latin typeface="Century Gothic" panose="020B0502020202020204" pitchFamily="34" charset="0"/>
                          <a:ea typeface="+mn-ea"/>
                          <a:cs typeface="+mn-cs"/>
                        </a:rPr>
                        <a:t>This is a pilgrimage site in France for Roman Catholics and some Anglicans. It is associated with a vision of Mary by a young girl called Bernadette. It is associated with modern day miracles.</a:t>
                      </a:r>
                      <a:endParaRPr lang="en-GB" sz="1000" dirty="0">
                        <a:latin typeface="Century Gothic" panose="020B0502020202020204" pitchFamily="34" charset="0"/>
                      </a:endParaRPr>
                    </a:p>
                  </a:txBody>
                  <a:tcPr/>
                </a:tc>
                <a:extLst>
                  <a:ext uri="{0D108BD9-81ED-4DB2-BD59-A6C34878D82A}">
                    <a16:rowId xmlns:a16="http://schemas.microsoft.com/office/drawing/2014/main" val="4015624564"/>
                  </a:ext>
                </a:extLst>
              </a:tr>
              <a:tr h="484277">
                <a:tc>
                  <a:txBody>
                    <a:bodyPr/>
                    <a:lstStyle/>
                    <a:p>
                      <a:r>
                        <a:rPr lang="en-GB" sz="1200" kern="1200" dirty="0">
                          <a:solidFill>
                            <a:schemeClr val="dk1"/>
                          </a:solidFill>
                          <a:effectLst/>
                          <a:latin typeface="Century Gothic" panose="020B0502020202020204" pitchFamily="34" charset="0"/>
                          <a:ea typeface="+mn-ea"/>
                          <a:cs typeface="+mn-cs"/>
                        </a:rPr>
                        <a:t>Western/Wailing Wall, Jerusalem</a:t>
                      </a:r>
                      <a:endParaRPr lang="en-GB" sz="1000" dirty="0">
                        <a:latin typeface="Century Gothic" panose="020B0502020202020204" pitchFamily="34" charset="0"/>
                      </a:endParaRPr>
                    </a:p>
                  </a:txBody>
                  <a:tcPr/>
                </a:tc>
                <a:tc>
                  <a:txBody>
                    <a:bodyPr/>
                    <a:lstStyle/>
                    <a:p>
                      <a:r>
                        <a:rPr lang="en-GB" sz="1200" kern="1200" dirty="0">
                          <a:solidFill>
                            <a:schemeClr val="dk1"/>
                          </a:solidFill>
                          <a:effectLst/>
                          <a:latin typeface="Century Gothic" panose="020B0502020202020204" pitchFamily="34" charset="0"/>
                          <a:ea typeface="+mn-ea"/>
                          <a:cs typeface="+mn-cs"/>
                        </a:rPr>
                        <a:t>This is a very important pilgrimage site for Jews. It is the remains of the last Temple to worship Yahweh. This temple was destroyed by the Romans in AD70.</a:t>
                      </a:r>
                      <a:endParaRPr lang="en-GB" sz="1200" dirty="0">
                        <a:latin typeface="Century Gothic" panose="020B0502020202020204" pitchFamily="34" charset="0"/>
                      </a:endParaRPr>
                    </a:p>
                  </a:txBody>
                  <a:tcPr/>
                </a:tc>
                <a:extLst>
                  <a:ext uri="{0D108BD9-81ED-4DB2-BD59-A6C34878D82A}">
                    <a16:rowId xmlns:a16="http://schemas.microsoft.com/office/drawing/2014/main" val="3162680821"/>
                  </a:ext>
                </a:extLst>
              </a:tr>
              <a:tr h="622642">
                <a:tc>
                  <a:txBody>
                    <a:bodyPr/>
                    <a:lstStyle/>
                    <a:p>
                      <a:r>
                        <a:rPr lang="en-GB" sz="1200" dirty="0">
                          <a:latin typeface="Century Gothic" panose="020B0502020202020204" pitchFamily="34" charset="0"/>
                        </a:rPr>
                        <a:t>Harmandir Sahib, Amritsar, North India</a:t>
                      </a:r>
                    </a:p>
                  </a:txBody>
                  <a:tcPr/>
                </a:tc>
                <a:tc>
                  <a:txBody>
                    <a:bodyPr/>
                    <a:lstStyle/>
                    <a:p>
                      <a:r>
                        <a:rPr lang="en-GB" sz="1200" b="0" i="0" kern="1200" dirty="0">
                          <a:solidFill>
                            <a:schemeClr val="dk1"/>
                          </a:solidFill>
                          <a:effectLst/>
                          <a:latin typeface="Century Gothic" panose="020B0502020202020204" pitchFamily="34" charset="0"/>
                          <a:ea typeface="+mn-ea"/>
                          <a:cs typeface="+mn-cs"/>
                        </a:rPr>
                        <a:t>The Harmandir Sahib is surrounded by a pool of clear water that is sacred to Sikhs. The sacred water is believed to have healing powers. It is also known as the Golden Temple and is the most famous place of worship for Sikhs.</a:t>
                      </a:r>
                      <a:endParaRPr lang="en-GB" sz="1000" dirty="0">
                        <a:latin typeface="Century Gothic" panose="020B0502020202020204" pitchFamily="34" charset="0"/>
                      </a:endParaRPr>
                    </a:p>
                  </a:txBody>
                  <a:tcPr/>
                </a:tc>
                <a:extLst>
                  <a:ext uri="{0D108BD9-81ED-4DB2-BD59-A6C34878D82A}">
                    <a16:rowId xmlns:a16="http://schemas.microsoft.com/office/drawing/2014/main" val="3370928688"/>
                  </a:ext>
                </a:extLst>
              </a:tr>
              <a:tr h="354371">
                <a:tc>
                  <a:txBody>
                    <a:bodyPr/>
                    <a:lstStyle/>
                    <a:p>
                      <a:r>
                        <a:rPr lang="en-GB" sz="1200" kern="1200" dirty="0" err="1">
                          <a:solidFill>
                            <a:schemeClr val="dk1"/>
                          </a:solidFill>
                          <a:effectLst/>
                          <a:latin typeface="Century Gothic" panose="020B0502020202020204" pitchFamily="34" charset="0"/>
                          <a:ea typeface="+mn-ea"/>
                          <a:cs typeface="+mn-cs"/>
                        </a:rPr>
                        <a:t>Varansai</a:t>
                      </a:r>
                      <a:r>
                        <a:rPr lang="en-GB" sz="1200" kern="1200" dirty="0">
                          <a:solidFill>
                            <a:schemeClr val="dk1"/>
                          </a:solidFill>
                          <a:effectLst/>
                          <a:latin typeface="Century Gothic" panose="020B0502020202020204" pitchFamily="34" charset="0"/>
                          <a:ea typeface="+mn-ea"/>
                          <a:cs typeface="+mn-cs"/>
                        </a:rPr>
                        <a:t>, India</a:t>
                      </a:r>
                      <a:endParaRPr lang="en-GB" sz="1000" dirty="0">
                        <a:latin typeface="Century Gothic" panose="020B0502020202020204" pitchFamily="34" charset="0"/>
                      </a:endParaRPr>
                    </a:p>
                  </a:txBody>
                  <a:tcPr/>
                </a:tc>
                <a:tc>
                  <a:txBody>
                    <a:bodyPr/>
                    <a:lstStyle/>
                    <a:p>
                      <a:r>
                        <a:rPr lang="en-GB" sz="1200" kern="1200" dirty="0">
                          <a:solidFill>
                            <a:schemeClr val="dk1"/>
                          </a:solidFill>
                          <a:effectLst/>
                          <a:latin typeface="Century Gothic" panose="020B0502020202020204" pitchFamily="34" charset="0"/>
                          <a:ea typeface="+mn-ea"/>
                          <a:cs typeface="+mn-cs"/>
                        </a:rPr>
                        <a:t>This is a pilgrimage site for Hindus. Many either want to die here or be cremated here on the banks of the River Ganges.</a:t>
                      </a:r>
                      <a:endParaRPr lang="en-GB" sz="1000" dirty="0">
                        <a:latin typeface="Century Gothic" panose="020B0502020202020204" pitchFamily="34" charset="0"/>
                      </a:endParaRPr>
                    </a:p>
                  </a:txBody>
                  <a:tcPr/>
                </a:tc>
                <a:extLst>
                  <a:ext uri="{0D108BD9-81ED-4DB2-BD59-A6C34878D82A}">
                    <a16:rowId xmlns:a16="http://schemas.microsoft.com/office/drawing/2014/main" val="3998723875"/>
                  </a:ext>
                </a:extLst>
              </a:tr>
              <a:tr h="2657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000000"/>
                          </a:solidFill>
                          <a:effectLst/>
                          <a:latin typeface="Century Gothic" panose="020B0502020202020204" pitchFamily="34" charset="0"/>
                          <a:ea typeface="Calibri" panose="020F0502020204030204" pitchFamily="34" charset="0"/>
                        </a:rPr>
                        <a:t>Two Saints Way</a:t>
                      </a:r>
                      <a:endParaRPr lang="en-GB" sz="1100" dirty="0">
                        <a:solidFill>
                          <a:srgbClr val="000000"/>
                        </a:solidFill>
                        <a:effectLst/>
                        <a:latin typeface="Century Gothic" panose="020B0502020202020204" pitchFamily="34" charset="0"/>
                        <a:ea typeface="Calibri" panose="020F0502020204030204" pitchFamily="34" charset="0"/>
                      </a:endParaRPr>
                    </a:p>
                    <a:p>
                      <a:endParaRPr lang="en-GB" sz="1200" dirty="0">
                        <a:latin typeface="Century Gothic" panose="020B0502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000000"/>
                          </a:solidFill>
                          <a:effectLst/>
                          <a:latin typeface="Century Gothic" panose="020B0502020202020204" pitchFamily="34" charset="0"/>
                          <a:ea typeface="Calibri" panose="020F0502020204030204" pitchFamily="34" charset="0"/>
                        </a:rPr>
                        <a:t>This is the pilgrimage route used by Christians from the Middle Ages, and today, between the Shrines of St Chad, Lichfield and St </a:t>
                      </a:r>
                      <a:r>
                        <a:rPr lang="en-GB" sz="1200" dirty="0" err="1">
                          <a:solidFill>
                            <a:srgbClr val="000000"/>
                          </a:solidFill>
                          <a:effectLst/>
                          <a:latin typeface="Century Gothic" panose="020B0502020202020204" pitchFamily="34" charset="0"/>
                          <a:ea typeface="Calibri" panose="020F0502020204030204" pitchFamily="34" charset="0"/>
                        </a:rPr>
                        <a:t>Werburgh</a:t>
                      </a:r>
                      <a:r>
                        <a:rPr lang="en-GB" sz="1200" dirty="0">
                          <a:solidFill>
                            <a:srgbClr val="000000"/>
                          </a:solidFill>
                          <a:effectLst/>
                          <a:latin typeface="Century Gothic" panose="020B0502020202020204" pitchFamily="34" charset="0"/>
                          <a:ea typeface="Calibri" panose="020F0502020204030204" pitchFamily="34" charset="0"/>
                        </a:rPr>
                        <a:t>, Chester.</a:t>
                      </a:r>
                      <a:endParaRPr lang="en-GB" sz="1100" dirty="0">
                        <a:solidFill>
                          <a:srgbClr val="000000"/>
                        </a:solidFill>
                        <a:effectLst/>
                        <a:latin typeface="Century Gothic" panose="020B0502020202020204" pitchFamily="34" charset="0"/>
                        <a:ea typeface="Calibri" panose="020F0502020204030204" pitchFamily="34" charset="0"/>
                      </a:endParaRPr>
                    </a:p>
                    <a:p>
                      <a:endParaRPr lang="en-GB" sz="1200" dirty="0">
                        <a:latin typeface="Century Gothic" panose="020B0502020202020204" pitchFamily="34" charset="0"/>
                      </a:endParaRPr>
                    </a:p>
                  </a:txBody>
                  <a:tcPr/>
                </a:tc>
                <a:extLst>
                  <a:ext uri="{0D108BD9-81ED-4DB2-BD59-A6C34878D82A}">
                    <a16:rowId xmlns:a16="http://schemas.microsoft.com/office/drawing/2014/main" val="2961228630"/>
                  </a:ext>
                </a:extLst>
              </a:tr>
            </a:tbl>
          </a:graphicData>
        </a:graphic>
      </p:graphicFrame>
    </p:spTree>
    <p:extLst>
      <p:ext uri="{BB962C8B-B14F-4D97-AF65-F5344CB8AC3E}">
        <p14:creationId xmlns:p14="http://schemas.microsoft.com/office/powerpoint/2010/main" val="352538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337223AD-BB1A-496B-9FED-E92016874D09}"/>
              </a:ext>
            </a:extLst>
          </p:cNvPr>
          <p:cNvPicPr>
            <a:picLocks noChangeAspect="1"/>
          </p:cNvPicPr>
          <p:nvPr/>
        </p:nvPicPr>
        <p:blipFill rotWithShape="1">
          <a:blip r:embed="rId2"/>
          <a:srcRect t="15429"/>
          <a:stretch/>
        </p:blipFill>
        <p:spPr>
          <a:xfrm>
            <a:off x="20" y="1282"/>
            <a:ext cx="12191980" cy="6856718"/>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991A2D25-BDFA-43A3-A0B5-E1BA96E2BE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21633" y="105803"/>
            <a:ext cx="1639253" cy="617579"/>
          </a:xfrm>
          <a:prstGeom prst="rect">
            <a:avLst/>
          </a:prstGeom>
        </p:spPr>
      </p:pic>
      <p:pic>
        <p:nvPicPr>
          <p:cNvPr id="11" name="Picture 10" descr="Inspire Logo JPG">
            <a:extLst>
              <a:ext uri="{FF2B5EF4-FFF2-40B4-BE49-F238E27FC236}">
                <a16:creationId xmlns:a16="http://schemas.microsoft.com/office/drawing/2014/main" id="{84BEB8F3-497A-414A-BF70-BD589E2A163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8926" y="125152"/>
            <a:ext cx="663401" cy="554546"/>
          </a:xfrm>
          <a:prstGeom prst="rect">
            <a:avLst/>
          </a:prstGeom>
          <a:noFill/>
          <a:ln>
            <a:noFill/>
          </a:ln>
          <a:effectLst>
            <a:softEdge rad="12700"/>
          </a:effectLst>
        </p:spPr>
      </p:pic>
      <p:sp>
        <p:nvSpPr>
          <p:cNvPr id="12" name="Rectangle: Rounded Corners 11">
            <a:extLst>
              <a:ext uri="{FF2B5EF4-FFF2-40B4-BE49-F238E27FC236}">
                <a16:creationId xmlns:a16="http://schemas.microsoft.com/office/drawing/2014/main" id="{67F783ED-6E10-4F03-B714-3C90474DF491}"/>
              </a:ext>
            </a:extLst>
          </p:cNvPr>
          <p:cNvSpPr/>
          <p:nvPr/>
        </p:nvSpPr>
        <p:spPr>
          <a:xfrm>
            <a:off x="96140" y="876072"/>
            <a:ext cx="11999719" cy="919875"/>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base"/>
            <a:r>
              <a:rPr lang="en-GB" sz="1600" b="1" i="0" dirty="0">
                <a:solidFill>
                  <a:schemeClr val="accent1">
                    <a:lumMod val="50000"/>
                  </a:schemeClr>
                </a:solidFill>
                <a:effectLst/>
                <a:latin typeface="Century Gothic" panose="020B0502020202020204" pitchFamily="34" charset="0"/>
              </a:rPr>
              <a:t>“To turn a walk into a pilgrimage, at the beginning set your personal ‘intention’ – dedicate your journey to something that you want help with, or for which you want to give thanks.”</a:t>
            </a:r>
          </a:p>
        </p:txBody>
      </p:sp>
      <p:sp>
        <p:nvSpPr>
          <p:cNvPr id="15" name="Thought Bubble: Cloud 14">
            <a:extLst>
              <a:ext uri="{FF2B5EF4-FFF2-40B4-BE49-F238E27FC236}">
                <a16:creationId xmlns:a16="http://schemas.microsoft.com/office/drawing/2014/main" id="{47DE5F3F-A655-4675-AC8A-187CF993307F}"/>
              </a:ext>
            </a:extLst>
          </p:cNvPr>
          <p:cNvSpPr/>
          <p:nvPr/>
        </p:nvSpPr>
        <p:spPr>
          <a:xfrm>
            <a:off x="-1499" y="1735703"/>
            <a:ext cx="3117947" cy="1870069"/>
          </a:xfrm>
          <a:prstGeom prst="cloudCallout">
            <a:avLst>
              <a:gd name="adj1" fmla="val 34149"/>
              <a:gd name="adj2" fmla="val 83277"/>
            </a:avLst>
          </a:prstGeom>
          <a:solidFill>
            <a:schemeClr val="accent2">
              <a:alpha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a:solidFill>
                  <a:schemeClr val="accent1">
                    <a:lumMod val="50000"/>
                  </a:schemeClr>
                </a:solidFill>
                <a:latin typeface="Century Gothic" panose="020B0502020202020204" pitchFamily="34" charset="0"/>
              </a:rPr>
              <a:t>If you were to set off on a pilgrimage, what would be your reason? </a:t>
            </a:r>
          </a:p>
        </p:txBody>
      </p:sp>
      <p:pic>
        <p:nvPicPr>
          <p:cNvPr id="2" name="Picture 1">
            <a:extLst>
              <a:ext uri="{FF2B5EF4-FFF2-40B4-BE49-F238E27FC236}">
                <a16:creationId xmlns:a16="http://schemas.microsoft.com/office/drawing/2014/main" id="{8AEEFFB2-0888-4EC6-A9E6-74C2EA897127}"/>
              </a:ext>
            </a:extLst>
          </p:cNvPr>
          <p:cNvPicPr>
            <a:picLocks noChangeAspect="1"/>
          </p:cNvPicPr>
          <p:nvPr/>
        </p:nvPicPr>
        <p:blipFill>
          <a:blip r:embed="rId5"/>
          <a:stretch>
            <a:fillRect/>
          </a:stretch>
        </p:blipFill>
        <p:spPr>
          <a:xfrm>
            <a:off x="6417046" y="3566643"/>
            <a:ext cx="5317015" cy="2990821"/>
          </a:xfrm>
          <a:prstGeom prst="rect">
            <a:avLst/>
          </a:prstGeom>
        </p:spPr>
      </p:pic>
      <p:sp>
        <p:nvSpPr>
          <p:cNvPr id="14" name="Thought Bubble: Cloud 13">
            <a:extLst>
              <a:ext uri="{FF2B5EF4-FFF2-40B4-BE49-F238E27FC236}">
                <a16:creationId xmlns:a16="http://schemas.microsoft.com/office/drawing/2014/main" id="{4638188C-5182-4BB7-AF9B-8E978949882D}"/>
              </a:ext>
            </a:extLst>
          </p:cNvPr>
          <p:cNvSpPr/>
          <p:nvPr/>
        </p:nvSpPr>
        <p:spPr>
          <a:xfrm>
            <a:off x="3722237" y="1992321"/>
            <a:ext cx="3339921" cy="1981581"/>
          </a:xfrm>
          <a:prstGeom prst="cloudCallout">
            <a:avLst>
              <a:gd name="adj1" fmla="val -65637"/>
              <a:gd name="adj2" fmla="val 72514"/>
            </a:avLst>
          </a:prstGeom>
          <a:solidFill>
            <a:schemeClr val="accent2">
              <a:alpha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GB" sz="2200" dirty="0">
                <a:solidFill>
                  <a:schemeClr val="accent1">
                    <a:lumMod val="50000"/>
                  </a:schemeClr>
                </a:solidFill>
                <a:latin typeface="Century Gothic" panose="020B0502020202020204" pitchFamily="34" charset="0"/>
              </a:rPr>
              <a:t>Where would you travel to? </a:t>
            </a:r>
          </a:p>
        </p:txBody>
      </p:sp>
      <p:sp>
        <p:nvSpPr>
          <p:cNvPr id="17" name="TextBox 16">
            <a:extLst>
              <a:ext uri="{FF2B5EF4-FFF2-40B4-BE49-F238E27FC236}">
                <a16:creationId xmlns:a16="http://schemas.microsoft.com/office/drawing/2014/main" id="{3E188471-5278-44B8-BF5F-29F7FBF47954}"/>
              </a:ext>
            </a:extLst>
          </p:cNvPr>
          <p:cNvSpPr txBox="1"/>
          <p:nvPr/>
        </p:nvSpPr>
        <p:spPr>
          <a:xfrm>
            <a:off x="1562793" y="125152"/>
            <a:ext cx="7968374" cy="578882"/>
          </a:xfrm>
          <a:prstGeom prst="roundRect">
            <a:avLst/>
          </a:prstGeom>
          <a:noFill/>
          <a:ln w="28575" cap="flat" cmpd="sng" algn="ctr">
            <a:solidFill>
              <a:schemeClr val="accent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GB" sz="2800" dirty="0">
                <a:solidFill>
                  <a:schemeClr val="accent1">
                    <a:lumMod val="50000"/>
                  </a:schemeClr>
                </a:solidFill>
                <a:latin typeface="Modern Love Caps" panose="04070805081001020A01" pitchFamily="82" charset="0"/>
              </a:rPr>
              <a:t>Activity 1: To be a Pilgrim…</a:t>
            </a:r>
          </a:p>
        </p:txBody>
      </p:sp>
    </p:spTree>
    <p:extLst>
      <p:ext uri="{BB962C8B-B14F-4D97-AF65-F5344CB8AC3E}">
        <p14:creationId xmlns:p14="http://schemas.microsoft.com/office/powerpoint/2010/main" val="9641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C2F5E49-F131-46F8-8D3E-076FC42205B8}"/>
              </a:ext>
            </a:extLst>
          </p:cNvPr>
          <p:cNvPicPr>
            <a:picLocks noChangeAspect="1"/>
          </p:cNvPicPr>
          <p:nvPr/>
        </p:nvPicPr>
        <p:blipFill>
          <a:blip r:embed="rId2"/>
          <a:stretch>
            <a:fillRect/>
          </a:stretch>
        </p:blipFill>
        <p:spPr>
          <a:xfrm>
            <a:off x="0" y="-4953"/>
            <a:ext cx="12192000" cy="6862953"/>
          </a:xfrm>
          <a:prstGeom prst="rect">
            <a:avLst/>
          </a:prstGeom>
        </p:spPr>
      </p:pic>
      <p:sp>
        <p:nvSpPr>
          <p:cNvPr id="5" name="Rectangle: Rounded Corners 4">
            <a:extLst>
              <a:ext uri="{FF2B5EF4-FFF2-40B4-BE49-F238E27FC236}">
                <a16:creationId xmlns:a16="http://schemas.microsoft.com/office/drawing/2014/main" id="{1FFEDB8A-5864-4239-8124-15A4A9A653CC}"/>
              </a:ext>
            </a:extLst>
          </p:cNvPr>
          <p:cNvSpPr/>
          <p:nvPr/>
        </p:nvSpPr>
        <p:spPr>
          <a:xfrm>
            <a:off x="523335" y="718868"/>
            <a:ext cx="4882551" cy="5578415"/>
          </a:xfrm>
          <a:prstGeom prst="roundRect">
            <a:avLst/>
          </a:prstGeom>
          <a:solidFill>
            <a:schemeClr val="accent3">
              <a:alpha val="50000"/>
            </a:schemeClr>
          </a:solidFill>
          <a:ln>
            <a:solidFill>
              <a:schemeClr val="accent1">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dirty="0">
              <a:latin typeface="Century Gothic" panose="020B0502020202020204" pitchFamily="34" charset="0"/>
            </a:endParaRPr>
          </a:p>
        </p:txBody>
      </p:sp>
      <p:sp>
        <p:nvSpPr>
          <p:cNvPr id="7" name="TextBox 6">
            <a:extLst>
              <a:ext uri="{FF2B5EF4-FFF2-40B4-BE49-F238E27FC236}">
                <a16:creationId xmlns:a16="http://schemas.microsoft.com/office/drawing/2014/main" id="{C823C868-D541-41DE-9010-8F800CF11A46}"/>
              </a:ext>
            </a:extLst>
          </p:cNvPr>
          <p:cNvSpPr txBox="1"/>
          <p:nvPr/>
        </p:nvSpPr>
        <p:spPr>
          <a:xfrm>
            <a:off x="856891" y="902898"/>
            <a:ext cx="4215441" cy="584775"/>
          </a:xfrm>
          <a:prstGeom prst="rect">
            <a:avLst/>
          </a:prstGeom>
          <a:noFill/>
        </p:spPr>
        <p:txBody>
          <a:bodyPr wrap="square" rtlCol="0">
            <a:spAutoFit/>
          </a:bodyPr>
          <a:lstStyle/>
          <a:p>
            <a:pPr algn="ctr"/>
            <a:r>
              <a:rPr lang="en-GB" sz="1600" b="1" dirty="0">
                <a:solidFill>
                  <a:schemeClr val="accent1">
                    <a:lumMod val="50000"/>
                  </a:schemeClr>
                </a:solidFill>
                <a:latin typeface="Century Gothic" panose="020B0502020202020204" pitchFamily="34" charset="0"/>
              </a:rPr>
              <a:t>Why are you setting out on a pilgrimage?</a:t>
            </a:r>
          </a:p>
        </p:txBody>
      </p:sp>
      <p:grpSp>
        <p:nvGrpSpPr>
          <p:cNvPr id="9" name="Group 8">
            <a:extLst>
              <a:ext uri="{FF2B5EF4-FFF2-40B4-BE49-F238E27FC236}">
                <a16:creationId xmlns:a16="http://schemas.microsoft.com/office/drawing/2014/main" id="{2F5B7B57-777A-4469-86F7-D05A1ADFCD94}"/>
              </a:ext>
            </a:extLst>
          </p:cNvPr>
          <p:cNvGrpSpPr/>
          <p:nvPr/>
        </p:nvGrpSpPr>
        <p:grpSpPr>
          <a:xfrm>
            <a:off x="6581956" y="718868"/>
            <a:ext cx="4882551" cy="5578415"/>
            <a:chOff x="6581956" y="718868"/>
            <a:chExt cx="4882551" cy="5578415"/>
          </a:xfrm>
        </p:grpSpPr>
        <p:sp>
          <p:nvSpPr>
            <p:cNvPr id="6" name="Rectangle: Rounded Corners 5">
              <a:extLst>
                <a:ext uri="{FF2B5EF4-FFF2-40B4-BE49-F238E27FC236}">
                  <a16:creationId xmlns:a16="http://schemas.microsoft.com/office/drawing/2014/main" id="{302A40AF-02A3-42C9-A8D7-EC77FE743D0A}"/>
                </a:ext>
              </a:extLst>
            </p:cNvPr>
            <p:cNvSpPr/>
            <p:nvPr/>
          </p:nvSpPr>
          <p:spPr>
            <a:xfrm>
              <a:off x="6581956" y="718868"/>
              <a:ext cx="4882551" cy="5578415"/>
            </a:xfrm>
            <a:prstGeom prst="roundRect">
              <a:avLst/>
            </a:prstGeom>
            <a:solidFill>
              <a:schemeClr val="accent3">
                <a:alpha val="50000"/>
              </a:schemeClr>
            </a:solidFill>
            <a:ln>
              <a:solidFill>
                <a:schemeClr val="accent1">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7B2020FA-ED3D-4857-982A-6E0DBA966071}"/>
                </a:ext>
              </a:extLst>
            </p:cNvPr>
            <p:cNvSpPr txBox="1"/>
            <p:nvPr/>
          </p:nvSpPr>
          <p:spPr>
            <a:xfrm>
              <a:off x="6892506" y="897946"/>
              <a:ext cx="4215441" cy="338554"/>
            </a:xfrm>
            <a:prstGeom prst="rect">
              <a:avLst/>
            </a:prstGeom>
            <a:noFill/>
          </p:spPr>
          <p:txBody>
            <a:bodyPr wrap="square" rtlCol="0">
              <a:spAutoFit/>
            </a:bodyPr>
            <a:lstStyle/>
            <a:p>
              <a:pPr algn="ctr"/>
              <a:r>
                <a:rPr lang="en-GB" sz="1600" b="1" dirty="0">
                  <a:solidFill>
                    <a:schemeClr val="accent1">
                      <a:lumMod val="50000"/>
                    </a:schemeClr>
                  </a:solidFill>
                  <a:latin typeface="Century Gothic" panose="020B0502020202020204" pitchFamily="34" charset="0"/>
                </a:rPr>
                <a:t>Where are you travelling to and why?</a:t>
              </a:r>
            </a:p>
          </p:txBody>
        </p:sp>
      </p:grpSp>
    </p:spTree>
    <p:extLst>
      <p:ext uri="{BB962C8B-B14F-4D97-AF65-F5344CB8AC3E}">
        <p14:creationId xmlns:p14="http://schemas.microsoft.com/office/powerpoint/2010/main" val="3739773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337223AD-BB1A-496B-9FED-E92016874D09}"/>
              </a:ext>
            </a:extLst>
          </p:cNvPr>
          <p:cNvPicPr>
            <a:picLocks noChangeAspect="1"/>
          </p:cNvPicPr>
          <p:nvPr/>
        </p:nvPicPr>
        <p:blipFill rotWithShape="1">
          <a:blip r:embed="rId2"/>
          <a:srcRect t="15429"/>
          <a:stretch/>
        </p:blipFill>
        <p:spPr>
          <a:xfrm>
            <a:off x="20" y="1282"/>
            <a:ext cx="12191980" cy="6856718"/>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991A2D25-BDFA-43A3-A0B5-E1BA96E2BE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21633" y="105803"/>
            <a:ext cx="1639253" cy="617579"/>
          </a:xfrm>
          <a:prstGeom prst="rect">
            <a:avLst/>
          </a:prstGeom>
        </p:spPr>
      </p:pic>
      <p:pic>
        <p:nvPicPr>
          <p:cNvPr id="11" name="Picture 10" descr="Inspire Logo JPG">
            <a:extLst>
              <a:ext uri="{FF2B5EF4-FFF2-40B4-BE49-F238E27FC236}">
                <a16:creationId xmlns:a16="http://schemas.microsoft.com/office/drawing/2014/main" id="{84BEB8F3-497A-414A-BF70-BD589E2A163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8926" y="125152"/>
            <a:ext cx="663401" cy="554546"/>
          </a:xfrm>
          <a:prstGeom prst="rect">
            <a:avLst/>
          </a:prstGeom>
          <a:noFill/>
          <a:ln>
            <a:noFill/>
          </a:ln>
          <a:effectLst>
            <a:softEdge rad="12700"/>
          </a:effectLst>
        </p:spPr>
      </p:pic>
      <p:sp>
        <p:nvSpPr>
          <p:cNvPr id="12" name="Rectangle: Rounded Corners 11">
            <a:extLst>
              <a:ext uri="{FF2B5EF4-FFF2-40B4-BE49-F238E27FC236}">
                <a16:creationId xmlns:a16="http://schemas.microsoft.com/office/drawing/2014/main" id="{67F783ED-6E10-4F03-B714-3C90474DF491}"/>
              </a:ext>
            </a:extLst>
          </p:cNvPr>
          <p:cNvSpPr/>
          <p:nvPr/>
        </p:nvSpPr>
        <p:spPr>
          <a:xfrm>
            <a:off x="96140" y="876072"/>
            <a:ext cx="11999719" cy="919875"/>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base"/>
            <a:r>
              <a:rPr lang="en-GB" sz="1600" b="1" i="0" dirty="0">
                <a:solidFill>
                  <a:schemeClr val="accent1">
                    <a:lumMod val="50000"/>
                  </a:schemeClr>
                </a:solidFill>
                <a:effectLst/>
                <a:latin typeface="Century Gothic" panose="020B0502020202020204" pitchFamily="34" charset="0"/>
              </a:rPr>
              <a:t>To turn a walk into a pilgrimage, at the beginning set your private ‘intention’ – dedicate your journey to something that you want help with, or for which you want to give thanks.</a:t>
            </a:r>
          </a:p>
        </p:txBody>
      </p:sp>
      <p:sp>
        <p:nvSpPr>
          <p:cNvPr id="13" name="TextBox 12">
            <a:extLst>
              <a:ext uri="{FF2B5EF4-FFF2-40B4-BE49-F238E27FC236}">
                <a16:creationId xmlns:a16="http://schemas.microsoft.com/office/drawing/2014/main" id="{1C9CE94E-BD32-4297-A792-AAA7FF5F851E}"/>
              </a:ext>
            </a:extLst>
          </p:cNvPr>
          <p:cNvSpPr txBox="1"/>
          <p:nvPr/>
        </p:nvSpPr>
        <p:spPr>
          <a:xfrm>
            <a:off x="1562793" y="125152"/>
            <a:ext cx="7968374" cy="578882"/>
          </a:xfrm>
          <a:prstGeom prst="roundRect">
            <a:avLst/>
          </a:prstGeom>
          <a:noFill/>
          <a:ln w="28575" cap="flat" cmpd="sng" algn="ctr">
            <a:solidFill>
              <a:schemeClr val="accent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GB" sz="2800" dirty="0">
                <a:solidFill>
                  <a:schemeClr val="accent1">
                    <a:lumMod val="50000"/>
                  </a:schemeClr>
                </a:solidFill>
                <a:latin typeface="Modern Love Caps" panose="04070805081001020A01" pitchFamily="82" charset="0"/>
              </a:rPr>
              <a:t>Activity 1: To be a Pilgrim…</a:t>
            </a:r>
          </a:p>
        </p:txBody>
      </p:sp>
      <p:pic>
        <p:nvPicPr>
          <p:cNvPr id="14" name="Picture 13">
            <a:extLst>
              <a:ext uri="{FF2B5EF4-FFF2-40B4-BE49-F238E27FC236}">
                <a16:creationId xmlns:a16="http://schemas.microsoft.com/office/drawing/2014/main" id="{F49B72AD-BAEA-4D18-B326-3F9B7733DA72}"/>
              </a:ext>
            </a:extLst>
          </p:cNvPr>
          <p:cNvPicPr>
            <a:picLocks noChangeAspect="1"/>
          </p:cNvPicPr>
          <p:nvPr/>
        </p:nvPicPr>
        <p:blipFill>
          <a:blip r:embed="rId5"/>
          <a:stretch>
            <a:fillRect/>
          </a:stretch>
        </p:blipFill>
        <p:spPr>
          <a:xfrm>
            <a:off x="3674482" y="2133145"/>
            <a:ext cx="4210164" cy="4210164"/>
          </a:xfrm>
          <a:prstGeom prst="rect">
            <a:avLst/>
          </a:prstGeom>
        </p:spPr>
      </p:pic>
      <p:sp>
        <p:nvSpPr>
          <p:cNvPr id="16" name="Thought Bubble: Cloud 15">
            <a:extLst>
              <a:ext uri="{FF2B5EF4-FFF2-40B4-BE49-F238E27FC236}">
                <a16:creationId xmlns:a16="http://schemas.microsoft.com/office/drawing/2014/main" id="{3B8A022C-C503-48DB-8B04-74BB27A0B4DE}"/>
              </a:ext>
            </a:extLst>
          </p:cNvPr>
          <p:cNvSpPr/>
          <p:nvPr/>
        </p:nvSpPr>
        <p:spPr>
          <a:xfrm>
            <a:off x="7495890" y="1358141"/>
            <a:ext cx="4599969" cy="2880086"/>
          </a:xfrm>
          <a:prstGeom prst="cloudCallout">
            <a:avLst>
              <a:gd name="adj1" fmla="val -66485"/>
              <a:gd name="adj2" fmla="val 54757"/>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2400" dirty="0">
                <a:solidFill>
                  <a:schemeClr val="accent1">
                    <a:lumMod val="50000"/>
                  </a:schemeClr>
                </a:solidFill>
                <a:latin typeface="Century Gothic" panose="020B0502020202020204" pitchFamily="34" charset="0"/>
              </a:rPr>
              <a:t>Do you agree with this statement?  </a:t>
            </a:r>
          </a:p>
          <a:p>
            <a:pPr algn="ctr"/>
            <a:r>
              <a:rPr lang="en-GB" sz="2400" dirty="0">
                <a:solidFill>
                  <a:schemeClr val="accent1">
                    <a:lumMod val="50000"/>
                  </a:schemeClr>
                </a:solidFill>
                <a:latin typeface="Century Gothic" panose="020B0502020202020204" pitchFamily="34" charset="0"/>
              </a:rPr>
              <a:t>Which is more important, the destination or the journey?</a:t>
            </a:r>
          </a:p>
        </p:txBody>
      </p:sp>
    </p:spTree>
    <p:extLst>
      <p:ext uri="{BB962C8B-B14F-4D97-AF65-F5344CB8AC3E}">
        <p14:creationId xmlns:p14="http://schemas.microsoft.com/office/powerpoint/2010/main" val="12027033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337223AD-BB1A-496B-9FED-E92016874D09}"/>
              </a:ext>
            </a:extLst>
          </p:cNvPr>
          <p:cNvPicPr>
            <a:picLocks noChangeAspect="1"/>
          </p:cNvPicPr>
          <p:nvPr/>
        </p:nvPicPr>
        <p:blipFill rotWithShape="1">
          <a:blip r:embed="rId2"/>
          <a:srcRect t="15429"/>
          <a:stretch/>
        </p:blipFill>
        <p:spPr>
          <a:xfrm>
            <a:off x="20" y="1282"/>
            <a:ext cx="12191980" cy="6856718"/>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991A2D25-BDFA-43A3-A0B5-E1BA96E2BE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21633" y="105803"/>
            <a:ext cx="1639253" cy="617579"/>
          </a:xfrm>
          <a:prstGeom prst="rect">
            <a:avLst/>
          </a:prstGeom>
        </p:spPr>
      </p:pic>
      <p:pic>
        <p:nvPicPr>
          <p:cNvPr id="11" name="Picture 10" descr="Inspire Logo JPG">
            <a:extLst>
              <a:ext uri="{FF2B5EF4-FFF2-40B4-BE49-F238E27FC236}">
                <a16:creationId xmlns:a16="http://schemas.microsoft.com/office/drawing/2014/main" id="{84BEB8F3-497A-414A-BF70-BD589E2A163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8926" y="125152"/>
            <a:ext cx="663401" cy="554546"/>
          </a:xfrm>
          <a:prstGeom prst="rect">
            <a:avLst/>
          </a:prstGeom>
          <a:noFill/>
          <a:ln>
            <a:noFill/>
          </a:ln>
          <a:effectLst>
            <a:softEdge rad="12700"/>
          </a:effectLst>
        </p:spPr>
      </p:pic>
      <p:sp>
        <p:nvSpPr>
          <p:cNvPr id="12" name="Rectangle: Rounded Corners 11">
            <a:extLst>
              <a:ext uri="{FF2B5EF4-FFF2-40B4-BE49-F238E27FC236}">
                <a16:creationId xmlns:a16="http://schemas.microsoft.com/office/drawing/2014/main" id="{67F783ED-6E10-4F03-B714-3C90474DF491}"/>
              </a:ext>
            </a:extLst>
          </p:cNvPr>
          <p:cNvSpPr/>
          <p:nvPr/>
        </p:nvSpPr>
        <p:spPr>
          <a:xfrm>
            <a:off x="96140" y="876072"/>
            <a:ext cx="11999719" cy="919875"/>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base"/>
            <a:r>
              <a:rPr lang="en-GB" sz="1600" b="1" i="0" dirty="0">
                <a:solidFill>
                  <a:schemeClr val="accent1">
                    <a:lumMod val="50000"/>
                  </a:schemeClr>
                </a:solidFill>
                <a:effectLst/>
                <a:latin typeface="Century Gothic" panose="020B0502020202020204" pitchFamily="34" charset="0"/>
              </a:rPr>
              <a:t>The Scallop Shell is the symbol of Pilgrimage.  It is also the symbol of St James and you can see it used as a way marker along a famous pilgrimage route – the Camino de Santiago (The Way of St James), which has many routes that all end at Santiago de Compostela in Northern Spain.    </a:t>
            </a:r>
          </a:p>
        </p:txBody>
      </p:sp>
      <p:sp>
        <p:nvSpPr>
          <p:cNvPr id="13" name="TextBox 12">
            <a:extLst>
              <a:ext uri="{FF2B5EF4-FFF2-40B4-BE49-F238E27FC236}">
                <a16:creationId xmlns:a16="http://schemas.microsoft.com/office/drawing/2014/main" id="{1C9CE94E-BD32-4297-A792-AAA7FF5F851E}"/>
              </a:ext>
            </a:extLst>
          </p:cNvPr>
          <p:cNvSpPr txBox="1"/>
          <p:nvPr/>
        </p:nvSpPr>
        <p:spPr>
          <a:xfrm>
            <a:off x="1562793" y="125152"/>
            <a:ext cx="7968374" cy="578882"/>
          </a:xfrm>
          <a:prstGeom prst="roundRect">
            <a:avLst/>
          </a:prstGeom>
          <a:noFill/>
          <a:ln w="28575" cap="flat" cmpd="sng" algn="ctr">
            <a:solidFill>
              <a:schemeClr val="accent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GB" sz="2800" dirty="0">
                <a:solidFill>
                  <a:schemeClr val="accent1">
                    <a:lumMod val="50000"/>
                  </a:schemeClr>
                </a:solidFill>
                <a:latin typeface="Modern Love Caps" panose="04070805081001020A01" pitchFamily="82" charset="0"/>
              </a:rPr>
              <a:t>Activity 1: To Be A Pilgrim…</a:t>
            </a:r>
          </a:p>
        </p:txBody>
      </p:sp>
      <p:pic>
        <p:nvPicPr>
          <p:cNvPr id="3" name="Picture 2">
            <a:extLst>
              <a:ext uri="{FF2B5EF4-FFF2-40B4-BE49-F238E27FC236}">
                <a16:creationId xmlns:a16="http://schemas.microsoft.com/office/drawing/2014/main" id="{45FE5A2E-3F99-4963-BB9A-C13648C8CD52}"/>
              </a:ext>
            </a:extLst>
          </p:cNvPr>
          <p:cNvPicPr>
            <a:picLocks noChangeAspect="1"/>
          </p:cNvPicPr>
          <p:nvPr/>
        </p:nvPicPr>
        <p:blipFill>
          <a:blip r:embed="rId5"/>
          <a:stretch>
            <a:fillRect/>
          </a:stretch>
        </p:blipFill>
        <p:spPr>
          <a:xfrm>
            <a:off x="8453729" y="4692736"/>
            <a:ext cx="2999339" cy="1997962"/>
          </a:xfrm>
          <a:prstGeom prst="rect">
            <a:avLst/>
          </a:prstGeom>
        </p:spPr>
      </p:pic>
      <p:pic>
        <p:nvPicPr>
          <p:cNvPr id="5" name="Picture 4">
            <a:extLst>
              <a:ext uri="{FF2B5EF4-FFF2-40B4-BE49-F238E27FC236}">
                <a16:creationId xmlns:a16="http://schemas.microsoft.com/office/drawing/2014/main" id="{32F1F8AB-83BF-4FCC-AB9F-41CF0F1AAC21}"/>
              </a:ext>
            </a:extLst>
          </p:cNvPr>
          <p:cNvPicPr>
            <a:picLocks noChangeAspect="1"/>
          </p:cNvPicPr>
          <p:nvPr/>
        </p:nvPicPr>
        <p:blipFill>
          <a:blip r:embed="rId6"/>
          <a:stretch>
            <a:fillRect/>
          </a:stretch>
        </p:blipFill>
        <p:spPr>
          <a:xfrm>
            <a:off x="3540525" y="2198608"/>
            <a:ext cx="3446870" cy="3493109"/>
          </a:xfrm>
          <a:prstGeom prst="rect">
            <a:avLst/>
          </a:prstGeom>
        </p:spPr>
      </p:pic>
      <p:pic>
        <p:nvPicPr>
          <p:cNvPr id="6" name="Picture 5">
            <a:extLst>
              <a:ext uri="{FF2B5EF4-FFF2-40B4-BE49-F238E27FC236}">
                <a16:creationId xmlns:a16="http://schemas.microsoft.com/office/drawing/2014/main" id="{FB27E116-F095-4E33-8E67-A1305074ED5B}"/>
              </a:ext>
            </a:extLst>
          </p:cNvPr>
          <p:cNvPicPr>
            <a:picLocks noChangeAspect="1"/>
          </p:cNvPicPr>
          <p:nvPr/>
        </p:nvPicPr>
        <p:blipFill>
          <a:blip r:embed="rId7"/>
          <a:stretch>
            <a:fillRect/>
          </a:stretch>
        </p:blipFill>
        <p:spPr>
          <a:xfrm>
            <a:off x="399301" y="2373687"/>
            <a:ext cx="2326983" cy="1745237"/>
          </a:xfrm>
          <a:prstGeom prst="rect">
            <a:avLst/>
          </a:prstGeom>
        </p:spPr>
      </p:pic>
      <p:pic>
        <p:nvPicPr>
          <p:cNvPr id="8" name="Picture 7">
            <a:extLst>
              <a:ext uri="{FF2B5EF4-FFF2-40B4-BE49-F238E27FC236}">
                <a16:creationId xmlns:a16="http://schemas.microsoft.com/office/drawing/2014/main" id="{F05AC1F4-2CFD-4C82-BF82-F234104ABFF8}"/>
              </a:ext>
            </a:extLst>
          </p:cNvPr>
          <p:cNvPicPr>
            <a:picLocks noChangeAspect="1"/>
          </p:cNvPicPr>
          <p:nvPr/>
        </p:nvPicPr>
        <p:blipFill>
          <a:blip r:embed="rId8"/>
          <a:stretch>
            <a:fillRect/>
          </a:stretch>
        </p:blipFill>
        <p:spPr>
          <a:xfrm>
            <a:off x="8235350" y="2265947"/>
            <a:ext cx="3358551" cy="2307178"/>
          </a:xfrm>
          <a:prstGeom prst="rect">
            <a:avLst/>
          </a:prstGeom>
        </p:spPr>
      </p:pic>
    </p:spTree>
    <p:extLst>
      <p:ext uri="{BB962C8B-B14F-4D97-AF65-F5344CB8AC3E}">
        <p14:creationId xmlns:p14="http://schemas.microsoft.com/office/powerpoint/2010/main" val="1704380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337223AD-BB1A-496B-9FED-E92016874D09}"/>
              </a:ext>
            </a:extLst>
          </p:cNvPr>
          <p:cNvPicPr>
            <a:picLocks noChangeAspect="1"/>
          </p:cNvPicPr>
          <p:nvPr/>
        </p:nvPicPr>
        <p:blipFill rotWithShape="1">
          <a:blip r:embed="rId2"/>
          <a:srcRect t="15429"/>
          <a:stretch/>
        </p:blipFill>
        <p:spPr>
          <a:xfrm>
            <a:off x="20" y="1282"/>
            <a:ext cx="12191980" cy="6856718"/>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991A2D25-BDFA-43A3-A0B5-E1BA96E2BE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21633" y="105803"/>
            <a:ext cx="1639253" cy="617579"/>
          </a:xfrm>
          <a:prstGeom prst="rect">
            <a:avLst/>
          </a:prstGeom>
        </p:spPr>
      </p:pic>
      <p:pic>
        <p:nvPicPr>
          <p:cNvPr id="11" name="Picture 10" descr="Inspire Logo JPG">
            <a:extLst>
              <a:ext uri="{FF2B5EF4-FFF2-40B4-BE49-F238E27FC236}">
                <a16:creationId xmlns:a16="http://schemas.microsoft.com/office/drawing/2014/main" id="{84BEB8F3-497A-414A-BF70-BD589E2A163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8926" y="125152"/>
            <a:ext cx="663401" cy="554546"/>
          </a:xfrm>
          <a:prstGeom prst="rect">
            <a:avLst/>
          </a:prstGeom>
          <a:noFill/>
          <a:ln>
            <a:noFill/>
          </a:ln>
          <a:effectLst>
            <a:softEdge rad="12700"/>
          </a:effectLst>
        </p:spPr>
      </p:pic>
      <p:sp>
        <p:nvSpPr>
          <p:cNvPr id="12" name="Rectangle: Rounded Corners 11">
            <a:extLst>
              <a:ext uri="{FF2B5EF4-FFF2-40B4-BE49-F238E27FC236}">
                <a16:creationId xmlns:a16="http://schemas.microsoft.com/office/drawing/2014/main" id="{67F783ED-6E10-4F03-B714-3C90474DF491}"/>
              </a:ext>
            </a:extLst>
          </p:cNvPr>
          <p:cNvSpPr/>
          <p:nvPr/>
        </p:nvSpPr>
        <p:spPr>
          <a:xfrm>
            <a:off x="96140" y="876072"/>
            <a:ext cx="11371241" cy="1136758"/>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base"/>
            <a:r>
              <a:rPr lang="en-GB" sz="1600" b="1" i="0" dirty="0">
                <a:solidFill>
                  <a:schemeClr val="accent1">
                    <a:lumMod val="50000"/>
                  </a:schemeClr>
                </a:solidFill>
                <a:effectLst/>
                <a:latin typeface="Century Gothic" panose="020B0502020202020204" pitchFamily="34" charset="0"/>
              </a:rPr>
              <a:t>The Scallop Shell is worn by pilgrims, especially on the Camino de Santiago.</a:t>
            </a:r>
          </a:p>
          <a:p>
            <a:pPr algn="ctr" fontAlgn="base"/>
            <a:r>
              <a:rPr lang="en-GB" sz="1600" b="1" dirty="0">
                <a:solidFill>
                  <a:schemeClr val="accent1">
                    <a:lumMod val="50000"/>
                  </a:schemeClr>
                </a:solidFill>
                <a:latin typeface="Century Gothic" panose="020B0502020202020204" pitchFamily="34" charset="0"/>
              </a:rPr>
              <a:t>What would you wear or carry as a symbol of your journey?  It might be a special object, item of clothing or piece of jewellery.  It may have religious significance or sentimental value.</a:t>
            </a:r>
            <a:endParaRPr lang="en-GB" sz="1600" b="1" i="0" dirty="0">
              <a:solidFill>
                <a:schemeClr val="accent1">
                  <a:lumMod val="50000"/>
                </a:schemeClr>
              </a:solidFill>
              <a:effectLst/>
              <a:latin typeface="Century Gothic" panose="020B0502020202020204" pitchFamily="34" charset="0"/>
            </a:endParaRPr>
          </a:p>
        </p:txBody>
      </p:sp>
      <p:sp>
        <p:nvSpPr>
          <p:cNvPr id="13" name="TextBox 12">
            <a:extLst>
              <a:ext uri="{FF2B5EF4-FFF2-40B4-BE49-F238E27FC236}">
                <a16:creationId xmlns:a16="http://schemas.microsoft.com/office/drawing/2014/main" id="{1C9CE94E-BD32-4297-A792-AAA7FF5F851E}"/>
              </a:ext>
            </a:extLst>
          </p:cNvPr>
          <p:cNvSpPr txBox="1"/>
          <p:nvPr/>
        </p:nvSpPr>
        <p:spPr>
          <a:xfrm>
            <a:off x="1562793" y="125152"/>
            <a:ext cx="7968374" cy="578882"/>
          </a:xfrm>
          <a:prstGeom prst="roundRect">
            <a:avLst/>
          </a:prstGeom>
          <a:noFill/>
          <a:ln w="28575" cap="flat" cmpd="sng" algn="ctr">
            <a:solidFill>
              <a:schemeClr val="accent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GB" sz="2800" dirty="0">
                <a:solidFill>
                  <a:schemeClr val="accent1">
                    <a:lumMod val="50000"/>
                  </a:schemeClr>
                </a:solidFill>
                <a:latin typeface="Modern Love Caps" panose="04070805081001020A01" pitchFamily="82" charset="0"/>
              </a:rPr>
              <a:t>Activity 1: To Be A Pilgrim…</a:t>
            </a:r>
          </a:p>
        </p:txBody>
      </p:sp>
      <p:pic>
        <p:nvPicPr>
          <p:cNvPr id="5" name="Picture 4">
            <a:extLst>
              <a:ext uri="{FF2B5EF4-FFF2-40B4-BE49-F238E27FC236}">
                <a16:creationId xmlns:a16="http://schemas.microsoft.com/office/drawing/2014/main" id="{32F1F8AB-83BF-4FCC-AB9F-41CF0F1AAC21}"/>
              </a:ext>
            </a:extLst>
          </p:cNvPr>
          <p:cNvPicPr>
            <a:picLocks noChangeAspect="1"/>
          </p:cNvPicPr>
          <p:nvPr/>
        </p:nvPicPr>
        <p:blipFill>
          <a:blip r:embed="rId5"/>
          <a:stretch>
            <a:fillRect/>
          </a:stretch>
        </p:blipFill>
        <p:spPr>
          <a:xfrm>
            <a:off x="8208510" y="2720197"/>
            <a:ext cx="3826245" cy="3877572"/>
          </a:xfrm>
          <a:prstGeom prst="rect">
            <a:avLst/>
          </a:prstGeom>
        </p:spPr>
      </p:pic>
      <p:sp>
        <p:nvSpPr>
          <p:cNvPr id="15" name="Thought Bubble: Cloud 14">
            <a:extLst>
              <a:ext uri="{FF2B5EF4-FFF2-40B4-BE49-F238E27FC236}">
                <a16:creationId xmlns:a16="http://schemas.microsoft.com/office/drawing/2014/main" id="{B9C1374F-B542-485B-BC39-994E64BE4098}"/>
              </a:ext>
            </a:extLst>
          </p:cNvPr>
          <p:cNvSpPr/>
          <p:nvPr/>
        </p:nvSpPr>
        <p:spPr>
          <a:xfrm>
            <a:off x="4114337" y="1926565"/>
            <a:ext cx="3442404" cy="2225397"/>
          </a:xfrm>
          <a:prstGeom prst="cloudCallout">
            <a:avLst>
              <a:gd name="adj1" fmla="val -78346"/>
              <a:gd name="adj2" fmla="val 53465"/>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2000" dirty="0">
                <a:solidFill>
                  <a:schemeClr val="accent1">
                    <a:lumMod val="50000"/>
                  </a:schemeClr>
                </a:solidFill>
                <a:latin typeface="Century Gothic" panose="020B0502020202020204" pitchFamily="34" charset="0"/>
              </a:rPr>
              <a:t>Can you design a special symbol for your own personal journey?</a:t>
            </a:r>
          </a:p>
        </p:txBody>
      </p:sp>
      <p:sp>
        <p:nvSpPr>
          <p:cNvPr id="17" name="Rectangle: Rounded Corners 16">
            <a:extLst>
              <a:ext uri="{FF2B5EF4-FFF2-40B4-BE49-F238E27FC236}">
                <a16:creationId xmlns:a16="http://schemas.microsoft.com/office/drawing/2014/main" id="{4BCEE8A9-AB9C-47AC-A861-6A69795E0359}"/>
              </a:ext>
            </a:extLst>
          </p:cNvPr>
          <p:cNvSpPr/>
          <p:nvPr/>
        </p:nvSpPr>
        <p:spPr>
          <a:xfrm>
            <a:off x="96141" y="5474898"/>
            <a:ext cx="7891920" cy="1277299"/>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base"/>
            <a:r>
              <a:rPr lang="en-GB" sz="1600" b="1" i="0" dirty="0">
                <a:solidFill>
                  <a:schemeClr val="accent1">
                    <a:lumMod val="50000"/>
                  </a:schemeClr>
                </a:solidFill>
                <a:effectLst/>
                <a:latin typeface="Century Gothic" panose="020B0502020202020204" pitchFamily="34" charset="0"/>
              </a:rPr>
              <a:t>You can find out more about the Camino de Santiago here:</a:t>
            </a:r>
          </a:p>
          <a:p>
            <a:pPr algn="ctr" fontAlgn="base"/>
            <a:r>
              <a:rPr lang="en-GB" dirty="0">
                <a:solidFill>
                  <a:schemeClr val="accent1">
                    <a:lumMod val="50000"/>
                  </a:schemeClr>
                </a:solidFill>
                <a:latin typeface="Century Gothic" panose="020B0502020202020204" pitchFamily="34" charset="0"/>
                <a:hlinkClick r:id="rId6"/>
              </a:rPr>
              <a:t>https://caminoways.com/camino-de-santiago</a:t>
            </a:r>
            <a:endParaRPr lang="en-GB" dirty="0">
              <a:solidFill>
                <a:schemeClr val="accent1">
                  <a:lumMod val="50000"/>
                </a:schemeClr>
              </a:solidFill>
              <a:latin typeface="Century Gothic" panose="020B0502020202020204" pitchFamily="34" charset="0"/>
            </a:endParaRPr>
          </a:p>
          <a:p>
            <a:pPr algn="ctr" fontAlgn="base"/>
            <a:r>
              <a:rPr lang="en-GB" dirty="0">
                <a:solidFill>
                  <a:schemeClr val="accent1">
                    <a:lumMod val="50000"/>
                  </a:schemeClr>
                </a:solidFill>
                <a:latin typeface="Century Gothic" panose="020B0502020202020204" pitchFamily="34" charset="0"/>
                <a:hlinkClick r:id="rId7"/>
              </a:rPr>
              <a:t>https://followthecamino.com/en/camino-de-santiago-routes/</a:t>
            </a:r>
            <a:endParaRPr lang="en-GB" dirty="0">
              <a:solidFill>
                <a:schemeClr val="accent1">
                  <a:lumMod val="50000"/>
                </a:schemeClr>
              </a:solidFill>
              <a:latin typeface="Century Gothic" panose="020B0502020202020204" pitchFamily="34" charset="0"/>
            </a:endParaRPr>
          </a:p>
        </p:txBody>
      </p:sp>
    </p:spTree>
    <p:extLst>
      <p:ext uri="{BB962C8B-B14F-4D97-AF65-F5344CB8AC3E}">
        <p14:creationId xmlns:p14="http://schemas.microsoft.com/office/powerpoint/2010/main" val="102998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337223AD-BB1A-496B-9FED-E92016874D09}"/>
              </a:ext>
            </a:extLst>
          </p:cNvPr>
          <p:cNvPicPr>
            <a:picLocks noChangeAspect="1"/>
          </p:cNvPicPr>
          <p:nvPr/>
        </p:nvPicPr>
        <p:blipFill rotWithShape="1">
          <a:blip r:embed="rId2"/>
          <a:srcRect t="15429"/>
          <a:stretch/>
        </p:blipFill>
        <p:spPr>
          <a:xfrm>
            <a:off x="20" y="1282"/>
            <a:ext cx="12191980" cy="6856718"/>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991A2D25-BDFA-43A3-A0B5-E1BA96E2BE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21633" y="105803"/>
            <a:ext cx="1639253" cy="617579"/>
          </a:xfrm>
          <a:prstGeom prst="rect">
            <a:avLst/>
          </a:prstGeom>
        </p:spPr>
      </p:pic>
      <p:pic>
        <p:nvPicPr>
          <p:cNvPr id="11" name="Picture 10" descr="Inspire Logo JPG">
            <a:extLst>
              <a:ext uri="{FF2B5EF4-FFF2-40B4-BE49-F238E27FC236}">
                <a16:creationId xmlns:a16="http://schemas.microsoft.com/office/drawing/2014/main" id="{84BEB8F3-497A-414A-BF70-BD589E2A163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8926" y="125152"/>
            <a:ext cx="663401" cy="554546"/>
          </a:xfrm>
          <a:prstGeom prst="rect">
            <a:avLst/>
          </a:prstGeom>
          <a:noFill/>
          <a:ln>
            <a:noFill/>
          </a:ln>
          <a:effectLst>
            <a:softEdge rad="12700"/>
          </a:effectLst>
        </p:spPr>
      </p:pic>
      <p:sp>
        <p:nvSpPr>
          <p:cNvPr id="12" name="Rectangle: Rounded Corners 11">
            <a:extLst>
              <a:ext uri="{FF2B5EF4-FFF2-40B4-BE49-F238E27FC236}">
                <a16:creationId xmlns:a16="http://schemas.microsoft.com/office/drawing/2014/main" id="{67F783ED-6E10-4F03-B714-3C90474DF491}"/>
              </a:ext>
            </a:extLst>
          </p:cNvPr>
          <p:cNvSpPr/>
          <p:nvPr/>
        </p:nvSpPr>
        <p:spPr>
          <a:xfrm>
            <a:off x="96140" y="843707"/>
            <a:ext cx="11371241" cy="1136758"/>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base"/>
            <a:r>
              <a:rPr lang="en-GB" sz="1600" b="1" i="0" dirty="0">
                <a:solidFill>
                  <a:schemeClr val="accent1">
                    <a:lumMod val="50000"/>
                  </a:schemeClr>
                </a:solidFill>
                <a:effectLst/>
                <a:latin typeface="Century Gothic" panose="020B0502020202020204" pitchFamily="34" charset="0"/>
              </a:rPr>
              <a:t>The Scallop shell is also often used in Christian baptism.  The shell is used to scoop the water up from the font before pouring it on the head of the person being baptised.</a:t>
            </a:r>
          </a:p>
        </p:txBody>
      </p:sp>
      <p:sp>
        <p:nvSpPr>
          <p:cNvPr id="13" name="TextBox 12">
            <a:extLst>
              <a:ext uri="{FF2B5EF4-FFF2-40B4-BE49-F238E27FC236}">
                <a16:creationId xmlns:a16="http://schemas.microsoft.com/office/drawing/2014/main" id="{1C9CE94E-BD32-4297-A792-AAA7FF5F851E}"/>
              </a:ext>
            </a:extLst>
          </p:cNvPr>
          <p:cNvSpPr txBox="1"/>
          <p:nvPr/>
        </p:nvSpPr>
        <p:spPr>
          <a:xfrm>
            <a:off x="1562793" y="125152"/>
            <a:ext cx="7968374" cy="578882"/>
          </a:xfrm>
          <a:prstGeom prst="roundRect">
            <a:avLst/>
          </a:prstGeom>
          <a:noFill/>
          <a:ln w="28575" cap="flat" cmpd="sng" algn="ctr">
            <a:solidFill>
              <a:schemeClr val="accent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GB" sz="2800" dirty="0">
                <a:solidFill>
                  <a:schemeClr val="accent1">
                    <a:lumMod val="50000"/>
                  </a:schemeClr>
                </a:solidFill>
                <a:latin typeface="Modern Love Caps" panose="04070805081001020A01" pitchFamily="82" charset="0"/>
              </a:rPr>
              <a:t>Activity 1: To Be A Pilgrim…</a:t>
            </a:r>
          </a:p>
        </p:txBody>
      </p:sp>
      <p:pic>
        <p:nvPicPr>
          <p:cNvPr id="5" name="Picture 4">
            <a:extLst>
              <a:ext uri="{FF2B5EF4-FFF2-40B4-BE49-F238E27FC236}">
                <a16:creationId xmlns:a16="http://schemas.microsoft.com/office/drawing/2014/main" id="{32F1F8AB-83BF-4FCC-AB9F-41CF0F1AAC21}"/>
              </a:ext>
            </a:extLst>
          </p:cNvPr>
          <p:cNvPicPr>
            <a:picLocks noChangeAspect="1"/>
          </p:cNvPicPr>
          <p:nvPr/>
        </p:nvPicPr>
        <p:blipFill>
          <a:blip r:embed="rId5"/>
          <a:stretch>
            <a:fillRect/>
          </a:stretch>
        </p:blipFill>
        <p:spPr>
          <a:xfrm>
            <a:off x="308926" y="2264961"/>
            <a:ext cx="1945444" cy="1971541"/>
          </a:xfrm>
          <a:prstGeom prst="rect">
            <a:avLst/>
          </a:prstGeom>
        </p:spPr>
      </p:pic>
      <p:pic>
        <p:nvPicPr>
          <p:cNvPr id="2" name="Picture 1">
            <a:extLst>
              <a:ext uri="{FF2B5EF4-FFF2-40B4-BE49-F238E27FC236}">
                <a16:creationId xmlns:a16="http://schemas.microsoft.com/office/drawing/2014/main" id="{BA21D5AB-E5BB-435A-B7C1-5BD59511FF3B}"/>
              </a:ext>
            </a:extLst>
          </p:cNvPr>
          <p:cNvPicPr>
            <a:picLocks noChangeAspect="1"/>
          </p:cNvPicPr>
          <p:nvPr/>
        </p:nvPicPr>
        <p:blipFill>
          <a:blip r:embed="rId6"/>
          <a:stretch>
            <a:fillRect/>
          </a:stretch>
        </p:blipFill>
        <p:spPr>
          <a:xfrm>
            <a:off x="8499088" y="2049971"/>
            <a:ext cx="3339875" cy="2224357"/>
          </a:xfrm>
          <a:prstGeom prst="rect">
            <a:avLst/>
          </a:prstGeom>
        </p:spPr>
      </p:pic>
      <p:pic>
        <p:nvPicPr>
          <p:cNvPr id="3" name="Picture 2">
            <a:extLst>
              <a:ext uri="{FF2B5EF4-FFF2-40B4-BE49-F238E27FC236}">
                <a16:creationId xmlns:a16="http://schemas.microsoft.com/office/drawing/2014/main" id="{77DD14E8-95AB-496A-BB72-BB598DA65B92}"/>
              </a:ext>
            </a:extLst>
          </p:cNvPr>
          <p:cNvPicPr>
            <a:picLocks noChangeAspect="1"/>
          </p:cNvPicPr>
          <p:nvPr/>
        </p:nvPicPr>
        <p:blipFill>
          <a:blip r:embed="rId7"/>
          <a:stretch>
            <a:fillRect/>
          </a:stretch>
        </p:blipFill>
        <p:spPr>
          <a:xfrm>
            <a:off x="7896765" y="4343834"/>
            <a:ext cx="3720142" cy="2480095"/>
          </a:xfrm>
          <a:prstGeom prst="rect">
            <a:avLst/>
          </a:prstGeom>
        </p:spPr>
      </p:pic>
      <p:sp>
        <p:nvSpPr>
          <p:cNvPr id="14" name="Thought Bubble: Cloud 13">
            <a:extLst>
              <a:ext uri="{FF2B5EF4-FFF2-40B4-BE49-F238E27FC236}">
                <a16:creationId xmlns:a16="http://schemas.microsoft.com/office/drawing/2014/main" id="{9924DB64-D3AC-4264-9945-32CA7643F998}"/>
              </a:ext>
            </a:extLst>
          </p:cNvPr>
          <p:cNvSpPr/>
          <p:nvPr/>
        </p:nvSpPr>
        <p:spPr>
          <a:xfrm>
            <a:off x="3795623" y="1874809"/>
            <a:ext cx="4099618" cy="2875470"/>
          </a:xfrm>
          <a:prstGeom prst="cloudCallout">
            <a:avLst>
              <a:gd name="adj1" fmla="val -74636"/>
              <a:gd name="adj2" fmla="val 32265"/>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2000" dirty="0">
                <a:solidFill>
                  <a:schemeClr val="accent1">
                    <a:lumMod val="50000"/>
                  </a:schemeClr>
                </a:solidFill>
                <a:latin typeface="Century Gothic" panose="020B0502020202020204" pitchFamily="34" charset="0"/>
              </a:rPr>
              <a:t>Can you think of any reason why the symbol of the shell could connect baptism and pilgrimage?</a:t>
            </a:r>
          </a:p>
        </p:txBody>
      </p:sp>
    </p:spTree>
    <p:extLst>
      <p:ext uri="{BB962C8B-B14F-4D97-AF65-F5344CB8AC3E}">
        <p14:creationId xmlns:p14="http://schemas.microsoft.com/office/powerpoint/2010/main" val="825594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337223AD-BB1A-496B-9FED-E92016874D09}"/>
              </a:ext>
            </a:extLst>
          </p:cNvPr>
          <p:cNvPicPr>
            <a:picLocks noChangeAspect="1"/>
          </p:cNvPicPr>
          <p:nvPr/>
        </p:nvPicPr>
        <p:blipFill rotWithShape="1">
          <a:blip r:embed="rId2"/>
          <a:srcRect t="15429"/>
          <a:stretch/>
        </p:blipFill>
        <p:spPr>
          <a:xfrm>
            <a:off x="20" y="1282"/>
            <a:ext cx="12191980" cy="6856718"/>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991A2D25-BDFA-43A3-A0B5-E1BA96E2BE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21633" y="105803"/>
            <a:ext cx="1639253" cy="617579"/>
          </a:xfrm>
          <a:prstGeom prst="rect">
            <a:avLst/>
          </a:prstGeom>
        </p:spPr>
      </p:pic>
      <p:pic>
        <p:nvPicPr>
          <p:cNvPr id="11" name="Picture 10" descr="Inspire Logo JPG">
            <a:extLst>
              <a:ext uri="{FF2B5EF4-FFF2-40B4-BE49-F238E27FC236}">
                <a16:creationId xmlns:a16="http://schemas.microsoft.com/office/drawing/2014/main" id="{84BEB8F3-497A-414A-BF70-BD589E2A163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8926" y="125152"/>
            <a:ext cx="663401" cy="554546"/>
          </a:xfrm>
          <a:prstGeom prst="rect">
            <a:avLst/>
          </a:prstGeom>
          <a:noFill/>
          <a:ln>
            <a:noFill/>
          </a:ln>
          <a:effectLst>
            <a:softEdge rad="12700"/>
          </a:effectLst>
        </p:spPr>
      </p:pic>
      <p:sp>
        <p:nvSpPr>
          <p:cNvPr id="12" name="Rectangle: Rounded Corners 11">
            <a:extLst>
              <a:ext uri="{FF2B5EF4-FFF2-40B4-BE49-F238E27FC236}">
                <a16:creationId xmlns:a16="http://schemas.microsoft.com/office/drawing/2014/main" id="{67F783ED-6E10-4F03-B714-3C90474DF491}"/>
              </a:ext>
            </a:extLst>
          </p:cNvPr>
          <p:cNvSpPr/>
          <p:nvPr/>
        </p:nvSpPr>
        <p:spPr>
          <a:xfrm>
            <a:off x="96140" y="843707"/>
            <a:ext cx="4326335" cy="818316"/>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fontAlgn="base"/>
            <a:r>
              <a:rPr lang="en-GB" sz="1600" b="1" i="0" dirty="0">
                <a:solidFill>
                  <a:schemeClr val="accent1">
                    <a:lumMod val="50000"/>
                  </a:schemeClr>
                </a:solidFill>
                <a:effectLst/>
                <a:latin typeface="Century Gothic" panose="020B0502020202020204" pitchFamily="34" charset="0"/>
              </a:rPr>
              <a:t>This is what happens in one church…</a:t>
            </a:r>
          </a:p>
        </p:txBody>
      </p:sp>
      <p:sp>
        <p:nvSpPr>
          <p:cNvPr id="13" name="TextBox 12">
            <a:extLst>
              <a:ext uri="{FF2B5EF4-FFF2-40B4-BE49-F238E27FC236}">
                <a16:creationId xmlns:a16="http://schemas.microsoft.com/office/drawing/2014/main" id="{1C9CE94E-BD32-4297-A792-AAA7FF5F851E}"/>
              </a:ext>
            </a:extLst>
          </p:cNvPr>
          <p:cNvSpPr txBox="1"/>
          <p:nvPr/>
        </p:nvSpPr>
        <p:spPr>
          <a:xfrm>
            <a:off x="1562793" y="125152"/>
            <a:ext cx="7968374" cy="578882"/>
          </a:xfrm>
          <a:prstGeom prst="roundRect">
            <a:avLst/>
          </a:prstGeom>
          <a:noFill/>
          <a:ln w="28575" cap="flat" cmpd="sng" algn="ctr">
            <a:solidFill>
              <a:schemeClr val="accent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GB" sz="2800" dirty="0">
                <a:solidFill>
                  <a:schemeClr val="accent1">
                    <a:lumMod val="50000"/>
                  </a:schemeClr>
                </a:solidFill>
                <a:latin typeface="Modern Love Caps" panose="04070805081001020A01" pitchFamily="82" charset="0"/>
              </a:rPr>
              <a:t>Activity 1: To Be A Pilgrim…</a:t>
            </a:r>
          </a:p>
        </p:txBody>
      </p:sp>
      <p:pic>
        <p:nvPicPr>
          <p:cNvPr id="5" name="Picture 4">
            <a:extLst>
              <a:ext uri="{FF2B5EF4-FFF2-40B4-BE49-F238E27FC236}">
                <a16:creationId xmlns:a16="http://schemas.microsoft.com/office/drawing/2014/main" id="{32F1F8AB-83BF-4FCC-AB9F-41CF0F1AAC21}"/>
              </a:ext>
            </a:extLst>
          </p:cNvPr>
          <p:cNvPicPr>
            <a:picLocks noChangeAspect="1"/>
          </p:cNvPicPr>
          <p:nvPr/>
        </p:nvPicPr>
        <p:blipFill>
          <a:blip r:embed="rId5"/>
          <a:stretch>
            <a:fillRect/>
          </a:stretch>
        </p:blipFill>
        <p:spPr>
          <a:xfrm>
            <a:off x="136521" y="1801696"/>
            <a:ext cx="1671611" cy="1694035"/>
          </a:xfrm>
          <a:prstGeom prst="rect">
            <a:avLst/>
          </a:prstGeom>
        </p:spPr>
      </p:pic>
      <p:pic>
        <p:nvPicPr>
          <p:cNvPr id="2" name="Picture 1">
            <a:extLst>
              <a:ext uri="{FF2B5EF4-FFF2-40B4-BE49-F238E27FC236}">
                <a16:creationId xmlns:a16="http://schemas.microsoft.com/office/drawing/2014/main" id="{BA21D5AB-E5BB-435A-B7C1-5BD59511FF3B}"/>
              </a:ext>
            </a:extLst>
          </p:cNvPr>
          <p:cNvPicPr>
            <a:picLocks noChangeAspect="1"/>
          </p:cNvPicPr>
          <p:nvPr/>
        </p:nvPicPr>
        <p:blipFill>
          <a:blip r:embed="rId6"/>
          <a:stretch>
            <a:fillRect/>
          </a:stretch>
        </p:blipFill>
        <p:spPr>
          <a:xfrm>
            <a:off x="221890" y="4324030"/>
            <a:ext cx="3165415" cy="2108166"/>
          </a:xfrm>
          <a:prstGeom prst="rect">
            <a:avLst/>
          </a:prstGeom>
        </p:spPr>
      </p:pic>
      <p:pic>
        <p:nvPicPr>
          <p:cNvPr id="3" name="Picture 2">
            <a:extLst>
              <a:ext uri="{FF2B5EF4-FFF2-40B4-BE49-F238E27FC236}">
                <a16:creationId xmlns:a16="http://schemas.microsoft.com/office/drawing/2014/main" id="{77DD14E8-95AB-496A-BB72-BB598DA65B92}"/>
              </a:ext>
            </a:extLst>
          </p:cNvPr>
          <p:cNvPicPr>
            <a:picLocks noChangeAspect="1"/>
          </p:cNvPicPr>
          <p:nvPr/>
        </p:nvPicPr>
        <p:blipFill>
          <a:blip r:embed="rId7"/>
          <a:stretch>
            <a:fillRect/>
          </a:stretch>
        </p:blipFill>
        <p:spPr>
          <a:xfrm>
            <a:off x="1998790" y="2504448"/>
            <a:ext cx="2608410" cy="1738940"/>
          </a:xfrm>
          <a:prstGeom prst="rect">
            <a:avLst/>
          </a:prstGeom>
        </p:spPr>
      </p:pic>
      <p:pic>
        <p:nvPicPr>
          <p:cNvPr id="8" name="Picture 7">
            <a:extLst>
              <a:ext uri="{FF2B5EF4-FFF2-40B4-BE49-F238E27FC236}">
                <a16:creationId xmlns:a16="http://schemas.microsoft.com/office/drawing/2014/main" id="{C2F5C740-332C-404E-B8C7-DB0AC1A6126F}"/>
              </a:ext>
            </a:extLst>
          </p:cNvPr>
          <p:cNvPicPr>
            <a:picLocks noChangeAspect="1"/>
          </p:cNvPicPr>
          <p:nvPr/>
        </p:nvPicPr>
        <p:blipFill>
          <a:blip r:embed="rId8"/>
          <a:stretch>
            <a:fillRect/>
          </a:stretch>
        </p:blipFill>
        <p:spPr>
          <a:xfrm>
            <a:off x="5384570" y="842831"/>
            <a:ext cx="5960401" cy="5801582"/>
          </a:xfrm>
          <a:prstGeom prst="rect">
            <a:avLst/>
          </a:prstGeom>
        </p:spPr>
      </p:pic>
    </p:spTree>
    <p:extLst>
      <p:ext uri="{BB962C8B-B14F-4D97-AF65-F5344CB8AC3E}">
        <p14:creationId xmlns:p14="http://schemas.microsoft.com/office/powerpoint/2010/main" val="2347955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337223AD-BB1A-496B-9FED-E92016874D09}"/>
              </a:ext>
            </a:extLst>
          </p:cNvPr>
          <p:cNvPicPr>
            <a:picLocks noChangeAspect="1"/>
          </p:cNvPicPr>
          <p:nvPr/>
        </p:nvPicPr>
        <p:blipFill rotWithShape="1">
          <a:blip r:embed="rId2"/>
          <a:srcRect t="15429"/>
          <a:stretch/>
        </p:blipFill>
        <p:spPr>
          <a:xfrm>
            <a:off x="20" y="1282"/>
            <a:ext cx="12191980" cy="6856718"/>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991A2D25-BDFA-43A3-A0B5-E1BA96E2BE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57368" y="86455"/>
            <a:ext cx="1639253" cy="617579"/>
          </a:xfrm>
          <a:prstGeom prst="rect">
            <a:avLst/>
          </a:prstGeom>
        </p:spPr>
      </p:pic>
      <p:pic>
        <p:nvPicPr>
          <p:cNvPr id="11" name="Picture 10" descr="Inspire Logo JPG">
            <a:extLst>
              <a:ext uri="{FF2B5EF4-FFF2-40B4-BE49-F238E27FC236}">
                <a16:creationId xmlns:a16="http://schemas.microsoft.com/office/drawing/2014/main" id="{84BEB8F3-497A-414A-BF70-BD589E2A163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8926" y="125152"/>
            <a:ext cx="663401" cy="554546"/>
          </a:xfrm>
          <a:prstGeom prst="rect">
            <a:avLst/>
          </a:prstGeom>
          <a:noFill/>
          <a:ln>
            <a:noFill/>
          </a:ln>
          <a:effectLst>
            <a:softEdge rad="12700"/>
          </a:effectLst>
        </p:spPr>
      </p:pic>
      <p:sp>
        <p:nvSpPr>
          <p:cNvPr id="13" name="TextBox 12">
            <a:extLst>
              <a:ext uri="{FF2B5EF4-FFF2-40B4-BE49-F238E27FC236}">
                <a16:creationId xmlns:a16="http://schemas.microsoft.com/office/drawing/2014/main" id="{1C9CE94E-BD32-4297-A792-AAA7FF5F851E}"/>
              </a:ext>
            </a:extLst>
          </p:cNvPr>
          <p:cNvSpPr txBox="1"/>
          <p:nvPr/>
        </p:nvSpPr>
        <p:spPr>
          <a:xfrm>
            <a:off x="1562793" y="125152"/>
            <a:ext cx="7968374" cy="578882"/>
          </a:xfrm>
          <a:prstGeom prst="roundRect">
            <a:avLst/>
          </a:prstGeom>
          <a:noFill/>
          <a:ln w="28575" cap="flat" cmpd="sng" algn="ctr">
            <a:solidFill>
              <a:schemeClr val="accent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GB" sz="2800" dirty="0">
                <a:solidFill>
                  <a:schemeClr val="accent1">
                    <a:lumMod val="50000"/>
                  </a:schemeClr>
                </a:solidFill>
                <a:latin typeface="Modern Love Caps" panose="04070805081001020A01" pitchFamily="82" charset="0"/>
              </a:rPr>
              <a:t>Activity 1: To Be A Pilgrim…</a:t>
            </a:r>
          </a:p>
        </p:txBody>
      </p:sp>
      <p:pic>
        <p:nvPicPr>
          <p:cNvPr id="14" name="Picture 2" descr="Path road with pin map navigation 1270937 Vector Art at Vecteezy">
            <a:extLst>
              <a:ext uri="{FF2B5EF4-FFF2-40B4-BE49-F238E27FC236}">
                <a16:creationId xmlns:a16="http://schemas.microsoft.com/office/drawing/2014/main" id="{DCA1D954-1979-4CA3-8EAC-778BBEECB4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95650" y="854385"/>
            <a:ext cx="9386074" cy="5866296"/>
          </a:xfrm>
          <a:prstGeom prst="rect">
            <a:avLst/>
          </a:prstGeom>
          <a:noFill/>
          <a:extLst>
            <a:ext uri="{909E8E84-426E-40DD-AFC4-6F175D3DCCD1}">
              <a14:hiddenFill xmlns:a14="http://schemas.microsoft.com/office/drawing/2010/main">
                <a:solidFill>
                  <a:srgbClr val="FFFFFF"/>
                </a:solidFill>
              </a14:hiddenFill>
            </a:ext>
          </a:extLst>
        </p:spPr>
      </p:pic>
      <p:sp>
        <p:nvSpPr>
          <p:cNvPr id="15" name="Thought Bubble: Cloud 14">
            <a:extLst>
              <a:ext uri="{FF2B5EF4-FFF2-40B4-BE49-F238E27FC236}">
                <a16:creationId xmlns:a16="http://schemas.microsoft.com/office/drawing/2014/main" id="{5A6B5600-7F55-4B5E-BC1A-C6DAB7F49368}"/>
              </a:ext>
            </a:extLst>
          </p:cNvPr>
          <p:cNvSpPr/>
          <p:nvPr/>
        </p:nvSpPr>
        <p:spPr>
          <a:xfrm>
            <a:off x="9080740" y="679698"/>
            <a:ext cx="2800985" cy="1685696"/>
          </a:xfrm>
          <a:prstGeom prst="cloudCallout">
            <a:avLst>
              <a:gd name="adj1" fmla="val -45911"/>
              <a:gd name="adj2" fmla="val 69565"/>
            </a:avLst>
          </a:prstGeom>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1200" dirty="0">
                <a:solidFill>
                  <a:schemeClr val="accent1">
                    <a:lumMod val="50000"/>
                  </a:schemeClr>
                </a:solidFill>
                <a:latin typeface="Century Gothic" panose="020B0502020202020204" pitchFamily="34" charset="0"/>
              </a:rPr>
              <a:t>Create your life journey so far.  You might have a clear destination in mind…or not.  Record the key milestones along the way.</a:t>
            </a:r>
          </a:p>
        </p:txBody>
      </p:sp>
      <p:sp>
        <p:nvSpPr>
          <p:cNvPr id="16" name="Rectangle: Rounded Corners 15">
            <a:extLst>
              <a:ext uri="{FF2B5EF4-FFF2-40B4-BE49-F238E27FC236}">
                <a16:creationId xmlns:a16="http://schemas.microsoft.com/office/drawing/2014/main" id="{538FB477-A843-439A-B888-0AB518A260A4}"/>
              </a:ext>
            </a:extLst>
          </p:cNvPr>
          <p:cNvSpPr/>
          <p:nvPr/>
        </p:nvSpPr>
        <p:spPr>
          <a:xfrm>
            <a:off x="96141" y="854385"/>
            <a:ext cx="2285680" cy="5740607"/>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accent1">
                    <a:lumMod val="50000"/>
                  </a:schemeClr>
                </a:solidFill>
                <a:latin typeface="Century Gothic" panose="020B0502020202020204" pitchFamily="34" charset="0"/>
              </a:rPr>
              <a:t>Reflect on the journey that you have taken through life to the point you are at now…you could be about to embark on a time of change, possibly to a new school or a new year group.</a:t>
            </a:r>
          </a:p>
          <a:p>
            <a:pPr algn="ctr"/>
            <a:r>
              <a:rPr lang="en-GB" sz="1600" dirty="0">
                <a:solidFill>
                  <a:schemeClr val="accent1">
                    <a:lumMod val="50000"/>
                  </a:schemeClr>
                </a:solidFill>
                <a:latin typeface="Century Gothic" panose="020B0502020202020204" pitchFamily="34" charset="0"/>
              </a:rPr>
              <a:t>Think about all that you have learned along the way, the people you’ve met, the significant events and the moments that have shaped and changed you…</a:t>
            </a:r>
          </a:p>
        </p:txBody>
      </p:sp>
    </p:spTree>
    <p:extLst>
      <p:ext uri="{BB962C8B-B14F-4D97-AF65-F5344CB8AC3E}">
        <p14:creationId xmlns:p14="http://schemas.microsoft.com/office/powerpoint/2010/main" val="3122116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337223AD-BB1A-496B-9FED-E92016874D09}"/>
              </a:ext>
            </a:extLst>
          </p:cNvPr>
          <p:cNvPicPr>
            <a:picLocks noChangeAspect="1"/>
          </p:cNvPicPr>
          <p:nvPr/>
        </p:nvPicPr>
        <p:blipFill rotWithShape="1">
          <a:blip r:embed="rId2"/>
          <a:srcRect t="15429"/>
          <a:stretch/>
        </p:blipFill>
        <p:spPr>
          <a:xfrm>
            <a:off x="20" y="1282"/>
            <a:ext cx="12191980" cy="6856718"/>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991A2D25-BDFA-43A3-A0B5-E1BA96E2BE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21633" y="105803"/>
            <a:ext cx="1639253" cy="617579"/>
          </a:xfrm>
          <a:prstGeom prst="rect">
            <a:avLst/>
          </a:prstGeom>
        </p:spPr>
      </p:pic>
      <p:pic>
        <p:nvPicPr>
          <p:cNvPr id="11" name="Picture 10" descr="Inspire Logo JPG">
            <a:extLst>
              <a:ext uri="{FF2B5EF4-FFF2-40B4-BE49-F238E27FC236}">
                <a16:creationId xmlns:a16="http://schemas.microsoft.com/office/drawing/2014/main" id="{84BEB8F3-497A-414A-BF70-BD589E2A163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8926" y="125152"/>
            <a:ext cx="663401" cy="554546"/>
          </a:xfrm>
          <a:prstGeom prst="rect">
            <a:avLst/>
          </a:prstGeom>
          <a:noFill/>
          <a:ln>
            <a:noFill/>
          </a:ln>
          <a:effectLst>
            <a:softEdge rad="12700"/>
          </a:effectLst>
        </p:spPr>
      </p:pic>
      <p:sp>
        <p:nvSpPr>
          <p:cNvPr id="12" name="Rectangle: Rounded Corners 11">
            <a:extLst>
              <a:ext uri="{FF2B5EF4-FFF2-40B4-BE49-F238E27FC236}">
                <a16:creationId xmlns:a16="http://schemas.microsoft.com/office/drawing/2014/main" id="{67F783ED-6E10-4F03-B714-3C90474DF491}"/>
              </a:ext>
            </a:extLst>
          </p:cNvPr>
          <p:cNvSpPr/>
          <p:nvPr/>
        </p:nvSpPr>
        <p:spPr>
          <a:xfrm>
            <a:off x="96140" y="876072"/>
            <a:ext cx="11999719" cy="919875"/>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accent1">
                    <a:lumMod val="50000"/>
                  </a:schemeClr>
                </a:solidFill>
                <a:effectLst/>
                <a:latin typeface="Century Gothic" panose="020B0502020202020204" pitchFamily="34" charset="0"/>
                <a:ea typeface="Calibri" panose="020F0502020204030204" pitchFamily="34" charset="0"/>
              </a:rPr>
              <a:t>The </a:t>
            </a:r>
            <a:r>
              <a:rPr lang="en-GB" sz="1600" b="1" dirty="0">
                <a:solidFill>
                  <a:schemeClr val="accent1">
                    <a:lumMod val="50000"/>
                  </a:schemeClr>
                </a:solidFill>
                <a:effectLst/>
                <a:latin typeface="Century Gothic" panose="020B0502020202020204" pitchFamily="34" charset="0"/>
                <a:ea typeface="Calibri" panose="020F0502020204030204" pitchFamily="34" charset="0"/>
              </a:rPr>
              <a:t>Bishop of Lichfield</a:t>
            </a:r>
            <a:r>
              <a:rPr lang="en-GB" sz="1600" dirty="0">
                <a:solidFill>
                  <a:schemeClr val="accent1">
                    <a:lumMod val="50000"/>
                  </a:schemeClr>
                </a:solidFill>
                <a:effectLst/>
                <a:latin typeface="Century Gothic" panose="020B0502020202020204" pitchFamily="34" charset="0"/>
                <a:ea typeface="Calibri" panose="020F0502020204030204" pitchFamily="34" charset="0"/>
              </a:rPr>
              <a:t>, </a:t>
            </a:r>
            <a:r>
              <a:rPr lang="en-GB" sz="1600" b="1" dirty="0">
                <a:solidFill>
                  <a:schemeClr val="accent1">
                    <a:lumMod val="50000"/>
                  </a:schemeClr>
                </a:solidFill>
                <a:effectLst/>
                <a:latin typeface="Century Gothic" panose="020B0502020202020204" pitchFamily="34" charset="0"/>
                <a:ea typeface="Calibri" panose="020F0502020204030204" pitchFamily="34" charset="0"/>
              </a:rPr>
              <a:t>Bishop Michael</a:t>
            </a:r>
            <a:r>
              <a:rPr lang="en-GB" sz="1600" dirty="0">
                <a:solidFill>
                  <a:schemeClr val="accent1">
                    <a:lumMod val="50000"/>
                  </a:schemeClr>
                </a:solidFill>
                <a:effectLst/>
                <a:latin typeface="Century Gothic" panose="020B0502020202020204" pitchFamily="34" charset="0"/>
                <a:ea typeface="Calibri" panose="020F0502020204030204" pitchFamily="34" charset="0"/>
              </a:rPr>
              <a:t>, chose St Chad as the focus for Lichfield Diocese with the strapline, </a:t>
            </a:r>
          </a:p>
          <a:p>
            <a:pPr algn="ctr"/>
            <a:r>
              <a:rPr lang="en-GB" sz="1600" b="1" i="1" dirty="0">
                <a:solidFill>
                  <a:schemeClr val="accent1">
                    <a:lumMod val="50000"/>
                  </a:schemeClr>
                </a:solidFill>
                <a:effectLst/>
                <a:latin typeface="Century Gothic" panose="020B0502020202020204" pitchFamily="34" charset="0"/>
                <a:ea typeface="Calibri" panose="020F0502020204030204" pitchFamily="34" charset="0"/>
              </a:rPr>
              <a:t>“Come follow Christ in the footsteps of St Chad.”</a:t>
            </a:r>
            <a:endParaRPr lang="en-GB" sz="1600" dirty="0">
              <a:solidFill>
                <a:schemeClr val="accent1">
                  <a:lumMod val="50000"/>
                </a:schemeClr>
              </a:solidFill>
              <a:latin typeface="Century Gothic" panose="020B0502020202020204" pitchFamily="34" charset="0"/>
            </a:endParaRPr>
          </a:p>
        </p:txBody>
      </p:sp>
      <p:sp>
        <p:nvSpPr>
          <p:cNvPr id="13" name="TextBox 12">
            <a:extLst>
              <a:ext uri="{FF2B5EF4-FFF2-40B4-BE49-F238E27FC236}">
                <a16:creationId xmlns:a16="http://schemas.microsoft.com/office/drawing/2014/main" id="{1C9CE94E-BD32-4297-A792-AAA7FF5F851E}"/>
              </a:ext>
            </a:extLst>
          </p:cNvPr>
          <p:cNvSpPr txBox="1"/>
          <p:nvPr/>
        </p:nvSpPr>
        <p:spPr>
          <a:xfrm>
            <a:off x="1562793" y="125152"/>
            <a:ext cx="7968374" cy="578882"/>
          </a:xfrm>
          <a:prstGeom prst="roundRect">
            <a:avLst/>
          </a:prstGeom>
          <a:noFill/>
          <a:ln w="28575" cap="flat" cmpd="sng" algn="ctr">
            <a:solidFill>
              <a:schemeClr val="accent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GB" sz="2800" dirty="0">
                <a:solidFill>
                  <a:schemeClr val="accent1">
                    <a:lumMod val="50000"/>
                  </a:schemeClr>
                </a:solidFill>
                <a:latin typeface="Modern Love Caps" panose="04070805081001020A01" pitchFamily="82" charset="0"/>
              </a:rPr>
              <a:t>Activity 2: Following in the Footsteps of St Chad</a:t>
            </a:r>
          </a:p>
        </p:txBody>
      </p:sp>
      <p:pic>
        <p:nvPicPr>
          <p:cNvPr id="10" name="Picture 9">
            <a:extLst>
              <a:ext uri="{FF2B5EF4-FFF2-40B4-BE49-F238E27FC236}">
                <a16:creationId xmlns:a16="http://schemas.microsoft.com/office/drawing/2014/main" id="{E6013E93-5A2A-4A81-83B1-07B803E4FAC7}"/>
              </a:ext>
            </a:extLst>
          </p:cNvPr>
          <p:cNvPicPr>
            <a:picLocks noChangeAspect="1"/>
          </p:cNvPicPr>
          <p:nvPr/>
        </p:nvPicPr>
        <p:blipFill>
          <a:blip r:embed="rId5"/>
          <a:stretch>
            <a:fillRect/>
          </a:stretch>
        </p:blipFill>
        <p:spPr>
          <a:xfrm>
            <a:off x="8386024" y="2316555"/>
            <a:ext cx="1543021" cy="3956465"/>
          </a:xfrm>
          <a:prstGeom prst="rect">
            <a:avLst/>
          </a:prstGeom>
        </p:spPr>
      </p:pic>
      <p:sp>
        <p:nvSpPr>
          <p:cNvPr id="14" name="Rectangle: Rounded Corners 13">
            <a:extLst>
              <a:ext uri="{FF2B5EF4-FFF2-40B4-BE49-F238E27FC236}">
                <a16:creationId xmlns:a16="http://schemas.microsoft.com/office/drawing/2014/main" id="{50161973-922B-4763-9BE8-041E42128BE8}"/>
              </a:ext>
            </a:extLst>
          </p:cNvPr>
          <p:cNvSpPr/>
          <p:nvPr/>
        </p:nvSpPr>
        <p:spPr>
          <a:xfrm>
            <a:off x="10184334" y="1942786"/>
            <a:ext cx="1911525" cy="4790062"/>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600" b="0" i="0" dirty="0">
                <a:solidFill>
                  <a:schemeClr val="accent1">
                    <a:lumMod val="50000"/>
                  </a:schemeClr>
                </a:solidFill>
                <a:effectLst/>
                <a:latin typeface="Century Gothic" panose="020B0502020202020204" pitchFamily="34" charset="0"/>
              </a:rPr>
              <a:t>Lichfield Cathedral has commissioned local sculptor and its Artist-in-Residence, Peter Walker, to create a major new public sculpture of St Chad. </a:t>
            </a:r>
          </a:p>
          <a:p>
            <a:pPr algn="ctr"/>
            <a:r>
              <a:rPr lang="en-GB" sz="1600" b="0" i="0" dirty="0">
                <a:solidFill>
                  <a:schemeClr val="accent1">
                    <a:lumMod val="50000"/>
                  </a:schemeClr>
                </a:solidFill>
                <a:effectLst/>
                <a:latin typeface="Century Gothic" panose="020B0502020202020204" pitchFamily="34" charset="0"/>
              </a:rPr>
              <a:t>It will be unveiled with a new ‘hope garden’ in the Cathedral grounds.</a:t>
            </a:r>
            <a:endParaRPr lang="en-GB" sz="1600" dirty="0">
              <a:solidFill>
                <a:schemeClr val="accent1">
                  <a:lumMod val="50000"/>
                </a:schemeClr>
              </a:solidFill>
              <a:latin typeface="Century Gothic" panose="020B0502020202020204" pitchFamily="34" charset="0"/>
            </a:endParaRPr>
          </a:p>
        </p:txBody>
      </p:sp>
      <p:sp>
        <p:nvSpPr>
          <p:cNvPr id="17" name="Thought Bubble: Cloud 16">
            <a:extLst>
              <a:ext uri="{FF2B5EF4-FFF2-40B4-BE49-F238E27FC236}">
                <a16:creationId xmlns:a16="http://schemas.microsoft.com/office/drawing/2014/main" id="{9D1555A9-ECEF-4A90-9663-E9A3D35DCB75}"/>
              </a:ext>
            </a:extLst>
          </p:cNvPr>
          <p:cNvSpPr/>
          <p:nvPr/>
        </p:nvSpPr>
        <p:spPr>
          <a:xfrm>
            <a:off x="1613035" y="1578825"/>
            <a:ext cx="5943086" cy="3529770"/>
          </a:xfrm>
          <a:prstGeom prst="cloudCallout">
            <a:avLst>
              <a:gd name="adj1" fmla="val -64537"/>
              <a:gd name="adj2" fmla="val 63558"/>
            </a:avLst>
          </a:prstGeom>
          <a:solidFill>
            <a:schemeClr val="accent1">
              <a:alpha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GB" sz="3200" dirty="0">
                <a:solidFill>
                  <a:schemeClr val="accent1">
                    <a:lumMod val="50000"/>
                  </a:schemeClr>
                </a:solidFill>
                <a:latin typeface="Century Gothic" panose="020B0502020202020204" pitchFamily="34" charset="0"/>
              </a:rPr>
              <a:t>Who was St Chad and why can we link him to the idea of pilgrimage?</a:t>
            </a:r>
          </a:p>
        </p:txBody>
      </p:sp>
    </p:spTree>
    <p:extLst>
      <p:ext uri="{BB962C8B-B14F-4D97-AF65-F5344CB8AC3E}">
        <p14:creationId xmlns:p14="http://schemas.microsoft.com/office/powerpoint/2010/main" val="934711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337223AD-BB1A-496B-9FED-E92016874D09}"/>
              </a:ext>
            </a:extLst>
          </p:cNvPr>
          <p:cNvPicPr>
            <a:picLocks noChangeAspect="1"/>
          </p:cNvPicPr>
          <p:nvPr/>
        </p:nvPicPr>
        <p:blipFill rotWithShape="1">
          <a:blip r:embed="rId2"/>
          <a:srcRect t="15429"/>
          <a:stretch/>
        </p:blipFill>
        <p:spPr>
          <a:xfrm>
            <a:off x="20" y="1282"/>
            <a:ext cx="12191980" cy="6856718"/>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991A2D25-BDFA-43A3-A0B5-E1BA96E2BE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21633" y="105803"/>
            <a:ext cx="1639253" cy="617579"/>
          </a:xfrm>
          <a:prstGeom prst="rect">
            <a:avLst/>
          </a:prstGeom>
        </p:spPr>
      </p:pic>
      <p:pic>
        <p:nvPicPr>
          <p:cNvPr id="11" name="Picture 10" descr="Inspire Logo JPG">
            <a:extLst>
              <a:ext uri="{FF2B5EF4-FFF2-40B4-BE49-F238E27FC236}">
                <a16:creationId xmlns:a16="http://schemas.microsoft.com/office/drawing/2014/main" id="{84BEB8F3-497A-414A-BF70-BD589E2A163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8926" y="125152"/>
            <a:ext cx="663401" cy="554546"/>
          </a:xfrm>
          <a:prstGeom prst="rect">
            <a:avLst/>
          </a:prstGeom>
          <a:noFill/>
          <a:ln>
            <a:noFill/>
          </a:ln>
          <a:effectLst>
            <a:softEdge rad="12700"/>
          </a:effectLst>
        </p:spPr>
      </p:pic>
      <p:sp>
        <p:nvSpPr>
          <p:cNvPr id="13" name="TextBox 12">
            <a:extLst>
              <a:ext uri="{FF2B5EF4-FFF2-40B4-BE49-F238E27FC236}">
                <a16:creationId xmlns:a16="http://schemas.microsoft.com/office/drawing/2014/main" id="{1C9CE94E-BD32-4297-A792-AAA7FF5F851E}"/>
              </a:ext>
            </a:extLst>
          </p:cNvPr>
          <p:cNvSpPr txBox="1"/>
          <p:nvPr/>
        </p:nvSpPr>
        <p:spPr>
          <a:xfrm>
            <a:off x="1562793" y="125152"/>
            <a:ext cx="7968374" cy="578882"/>
          </a:xfrm>
          <a:prstGeom prst="roundRect">
            <a:avLst/>
          </a:prstGeom>
          <a:noFill/>
          <a:ln w="28575" cap="flat" cmpd="sng" algn="ctr">
            <a:solidFill>
              <a:schemeClr val="accent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GB" sz="2800" dirty="0">
                <a:solidFill>
                  <a:schemeClr val="accent1">
                    <a:lumMod val="50000"/>
                  </a:schemeClr>
                </a:solidFill>
                <a:latin typeface="Modern Love Caps" panose="04070805081001020A01" pitchFamily="82" charset="0"/>
              </a:rPr>
              <a:t>Activity 2: Following in the Footsteps of St Chad</a:t>
            </a:r>
          </a:p>
        </p:txBody>
      </p:sp>
      <p:sp>
        <p:nvSpPr>
          <p:cNvPr id="15" name="Rectangle: Rounded Corners 14">
            <a:extLst>
              <a:ext uri="{FF2B5EF4-FFF2-40B4-BE49-F238E27FC236}">
                <a16:creationId xmlns:a16="http://schemas.microsoft.com/office/drawing/2014/main" id="{42F79DD1-73D3-4C6B-9EAF-CF3514C70CEA}"/>
              </a:ext>
            </a:extLst>
          </p:cNvPr>
          <p:cNvSpPr/>
          <p:nvPr/>
        </p:nvSpPr>
        <p:spPr>
          <a:xfrm>
            <a:off x="96141" y="829186"/>
            <a:ext cx="2729191" cy="5839911"/>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GB" sz="1600" b="1" dirty="0">
                <a:solidFill>
                  <a:schemeClr val="accent1">
                    <a:lumMod val="50000"/>
                  </a:schemeClr>
                </a:solidFill>
                <a:effectLst/>
                <a:latin typeface="Century Gothic" panose="020B0502020202020204" pitchFamily="34" charset="0"/>
                <a:ea typeface="Calibri" panose="020F0502020204030204" pitchFamily="34" charset="0"/>
              </a:rPr>
              <a:t>Can you create a profile of St Chad?</a:t>
            </a:r>
          </a:p>
          <a:p>
            <a:r>
              <a:rPr lang="en-GB" sz="1600" b="1" dirty="0">
                <a:solidFill>
                  <a:schemeClr val="accent1">
                    <a:lumMod val="50000"/>
                  </a:schemeClr>
                </a:solidFill>
                <a:latin typeface="Century Gothic" panose="020B0502020202020204" pitchFamily="34" charset="0"/>
              </a:rPr>
              <a:t>Use the websites to find out about him and try to answer the key questions…be creative with your presentation…</a:t>
            </a:r>
          </a:p>
          <a:p>
            <a:endParaRPr lang="en-GB" sz="1600" b="1" dirty="0">
              <a:solidFill>
                <a:schemeClr val="accent1">
                  <a:lumMod val="50000"/>
                </a:schemeClr>
              </a:solidFill>
              <a:latin typeface="Century Gothic" panose="020B0502020202020204" pitchFamily="34" charset="0"/>
            </a:endParaRPr>
          </a:p>
          <a:p>
            <a:r>
              <a:rPr lang="en-GB" sz="1600" b="1" dirty="0">
                <a:solidFill>
                  <a:schemeClr val="accent1">
                    <a:lumMod val="50000"/>
                  </a:schemeClr>
                </a:solidFill>
                <a:latin typeface="Century Gothic" panose="020B0502020202020204" pitchFamily="34" charset="0"/>
              </a:rPr>
              <a:t>e.g. </a:t>
            </a:r>
          </a:p>
          <a:p>
            <a:pPr marL="285750" indent="-285750">
              <a:buFontTx/>
              <a:buChar char="-"/>
            </a:pPr>
            <a:r>
              <a:rPr lang="en-GB" sz="1600" b="1" dirty="0">
                <a:solidFill>
                  <a:schemeClr val="accent1">
                    <a:lumMod val="50000"/>
                  </a:schemeClr>
                </a:solidFill>
                <a:latin typeface="Century Gothic" panose="020B0502020202020204" pitchFamily="34" charset="0"/>
              </a:rPr>
              <a:t>If he were alive today, what would his Instagram posts or Tweets say?</a:t>
            </a:r>
          </a:p>
          <a:p>
            <a:pPr marL="285750" indent="-285750">
              <a:buFontTx/>
              <a:buChar char="-"/>
            </a:pPr>
            <a:r>
              <a:rPr lang="en-GB" sz="1600" b="1" dirty="0">
                <a:solidFill>
                  <a:schemeClr val="accent1">
                    <a:lumMod val="50000"/>
                  </a:schemeClr>
                </a:solidFill>
                <a:latin typeface="Century Gothic" panose="020B0502020202020204" pitchFamily="34" charset="0"/>
              </a:rPr>
              <a:t>If you were asked to create a sculpture or a piece of artwork of St Chad, what would you include to help people understand his character and faith?</a:t>
            </a:r>
          </a:p>
          <a:p>
            <a:endParaRPr lang="en-GB" sz="1600" dirty="0">
              <a:solidFill>
                <a:schemeClr val="accent1">
                  <a:lumMod val="50000"/>
                </a:schemeClr>
              </a:solidFill>
              <a:latin typeface="Century Gothic" panose="020B0502020202020204" pitchFamily="34" charset="0"/>
            </a:endParaRPr>
          </a:p>
        </p:txBody>
      </p:sp>
      <p:sp>
        <p:nvSpPr>
          <p:cNvPr id="16" name="Rectangle: Rounded Corners 15">
            <a:extLst>
              <a:ext uri="{FF2B5EF4-FFF2-40B4-BE49-F238E27FC236}">
                <a16:creationId xmlns:a16="http://schemas.microsoft.com/office/drawing/2014/main" id="{3BA3D4E2-1942-404C-ADB0-34C7752791AB}"/>
              </a:ext>
            </a:extLst>
          </p:cNvPr>
          <p:cNvSpPr/>
          <p:nvPr/>
        </p:nvSpPr>
        <p:spPr>
          <a:xfrm>
            <a:off x="3055301" y="5219494"/>
            <a:ext cx="8840940" cy="1449603"/>
          </a:xfrm>
          <a:prstGeom prst="roundRect">
            <a:avLst/>
          </a:prstGeom>
          <a:solidFill>
            <a:schemeClr val="accent1">
              <a:alpha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rtlCol="0" anchor="ctr"/>
          <a:lstStyle/>
          <a:p>
            <a:r>
              <a:rPr lang="en-GB" sz="1600" dirty="0">
                <a:solidFill>
                  <a:schemeClr val="accent1">
                    <a:lumMod val="50000"/>
                  </a:schemeClr>
                </a:solidFill>
                <a:latin typeface="Century Gothic" panose="020B0502020202020204" pitchFamily="34" charset="0"/>
              </a:rPr>
              <a:t>Useful Websites:</a:t>
            </a:r>
          </a:p>
          <a:p>
            <a:r>
              <a:rPr lang="en-GB" sz="1600" dirty="0">
                <a:solidFill>
                  <a:schemeClr val="accent1">
                    <a:lumMod val="50000"/>
                  </a:schemeClr>
                </a:solidFill>
                <a:latin typeface="Century Gothic" panose="020B0502020202020204" pitchFamily="34" charset="0"/>
                <a:hlinkClick r:id="rId5"/>
              </a:rPr>
              <a:t>https://www.lichfield-cathedral.org/what-s-on/st-chad-statue-the-hope-garden</a:t>
            </a:r>
            <a:r>
              <a:rPr lang="en-GB" sz="1600" dirty="0">
                <a:solidFill>
                  <a:schemeClr val="accent1">
                    <a:lumMod val="50000"/>
                  </a:schemeClr>
                </a:solidFill>
                <a:latin typeface="Century Gothic" panose="020B0502020202020204" pitchFamily="34" charset="0"/>
              </a:rPr>
              <a:t> </a:t>
            </a:r>
          </a:p>
          <a:p>
            <a:r>
              <a:rPr lang="en-GB" sz="1600" dirty="0">
                <a:solidFill>
                  <a:schemeClr val="accent1">
                    <a:lumMod val="50000"/>
                  </a:schemeClr>
                </a:solidFill>
                <a:latin typeface="Century Gothic" panose="020B0502020202020204" pitchFamily="34" charset="0"/>
                <a:hlinkClick r:id="rId6"/>
              </a:rPr>
              <a:t>https://www.twosaintsway.co.uk/st-chad.html</a:t>
            </a:r>
            <a:endParaRPr lang="en-GB" sz="1600" dirty="0">
              <a:solidFill>
                <a:schemeClr val="accent1">
                  <a:lumMod val="50000"/>
                </a:schemeClr>
              </a:solidFill>
              <a:latin typeface="Century Gothic" panose="020B0502020202020204" pitchFamily="34" charset="0"/>
            </a:endParaRPr>
          </a:p>
          <a:p>
            <a:r>
              <a:rPr lang="en-GB" sz="1600" dirty="0">
                <a:solidFill>
                  <a:schemeClr val="accent1">
                    <a:lumMod val="50000"/>
                  </a:schemeClr>
                </a:solidFill>
                <a:latin typeface="Century Gothic" panose="020B0502020202020204" pitchFamily="34" charset="0"/>
                <a:hlinkClick r:id="rId7"/>
              </a:rPr>
              <a:t>http://saintchads.weebly.com/saint-chad.html</a:t>
            </a:r>
            <a:endParaRPr lang="en-GB" sz="1600" dirty="0">
              <a:solidFill>
                <a:schemeClr val="accent1">
                  <a:lumMod val="50000"/>
                </a:schemeClr>
              </a:solidFill>
              <a:latin typeface="Century Gothic" panose="020B0502020202020204" pitchFamily="34" charset="0"/>
            </a:endParaRPr>
          </a:p>
        </p:txBody>
      </p:sp>
      <p:pic>
        <p:nvPicPr>
          <p:cNvPr id="18" name="Picture 17">
            <a:extLst>
              <a:ext uri="{FF2B5EF4-FFF2-40B4-BE49-F238E27FC236}">
                <a16:creationId xmlns:a16="http://schemas.microsoft.com/office/drawing/2014/main" id="{4CA377BE-57C0-4D77-B924-7A1472B24502}"/>
              </a:ext>
            </a:extLst>
          </p:cNvPr>
          <p:cNvPicPr>
            <a:picLocks noChangeAspect="1"/>
          </p:cNvPicPr>
          <p:nvPr/>
        </p:nvPicPr>
        <p:blipFill>
          <a:blip r:embed="rId8"/>
          <a:stretch>
            <a:fillRect/>
          </a:stretch>
        </p:blipFill>
        <p:spPr>
          <a:xfrm>
            <a:off x="6432857" y="991112"/>
            <a:ext cx="1485900" cy="3810000"/>
          </a:xfrm>
          <a:prstGeom prst="rect">
            <a:avLst/>
          </a:prstGeom>
        </p:spPr>
      </p:pic>
      <p:sp>
        <p:nvSpPr>
          <p:cNvPr id="19" name="Thought Bubble: Cloud 18">
            <a:extLst>
              <a:ext uri="{FF2B5EF4-FFF2-40B4-BE49-F238E27FC236}">
                <a16:creationId xmlns:a16="http://schemas.microsoft.com/office/drawing/2014/main" id="{4C0FC974-979F-4F87-AA5B-A1025DFFF107}"/>
              </a:ext>
            </a:extLst>
          </p:cNvPr>
          <p:cNvSpPr/>
          <p:nvPr/>
        </p:nvSpPr>
        <p:spPr>
          <a:xfrm>
            <a:off x="3055301" y="615677"/>
            <a:ext cx="1878079" cy="1328639"/>
          </a:xfrm>
          <a:prstGeom prst="cloudCallout">
            <a:avLst>
              <a:gd name="adj1" fmla="val 147113"/>
              <a:gd name="adj2" fmla="val 5835"/>
            </a:avLst>
          </a:prstGeom>
          <a:solidFill>
            <a:schemeClr val="accent2">
              <a:alpha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accent1">
                    <a:lumMod val="50000"/>
                  </a:schemeClr>
                </a:solidFill>
                <a:latin typeface="Century Gothic" panose="020B0502020202020204" pitchFamily="34" charset="0"/>
              </a:rPr>
              <a:t>Who was St Chad?</a:t>
            </a:r>
          </a:p>
        </p:txBody>
      </p:sp>
      <p:sp>
        <p:nvSpPr>
          <p:cNvPr id="20" name="Thought Bubble: Cloud 19">
            <a:extLst>
              <a:ext uri="{FF2B5EF4-FFF2-40B4-BE49-F238E27FC236}">
                <a16:creationId xmlns:a16="http://schemas.microsoft.com/office/drawing/2014/main" id="{FF4B7FFF-147C-4B67-BD22-FF865E692EFE}"/>
              </a:ext>
            </a:extLst>
          </p:cNvPr>
          <p:cNvSpPr/>
          <p:nvPr/>
        </p:nvSpPr>
        <p:spPr>
          <a:xfrm>
            <a:off x="2704873" y="2112424"/>
            <a:ext cx="2212990" cy="1328639"/>
          </a:xfrm>
          <a:prstGeom prst="cloudCallout">
            <a:avLst>
              <a:gd name="adj1" fmla="val 123344"/>
              <a:gd name="adj2" fmla="val -84829"/>
            </a:avLst>
          </a:prstGeom>
          <a:solidFill>
            <a:schemeClr val="accent2">
              <a:alpha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accent1">
                    <a:lumMod val="50000"/>
                  </a:schemeClr>
                </a:solidFill>
                <a:latin typeface="Century Gothic" panose="020B0502020202020204" pitchFamily="34" charset="0"/>
              </a:rPr>
              <a:t>Why was he important?</a:t>
            </a:r>
          </a:p>
        </p:txBody>
      </p:sp>
      <p:sp>
        <p:nvSpPr>
          <p:cNvPr id="21" name="Thought Bubble: Cloud 20">
            <a:extLst>
              <a:ext uri="{FF2B5EF4-FFF2-40B4-BE49-F238E27FC236}">
                <a16:creationId xmlns:a16="http://schemas.microsoft.com/office/drawing/2014/main" id="{3D6D2CC8-449A-41F4-8DD3-E55D1E97AE80}"/>
              </a:ext>
            </a:extLst>
          </p:cNvPr>
          <p:cNvSpPr/>
          <p:nvPr/>
        </p:nvSpPr>
        <p:spPr>
          <a:xfrm>
            <a:off x="3381555" y="3441063"/>
            <a:ext cx="2377589" cy="1328639"/>
          </a:xfrm>
          <a:prstGeom prst="cloudCallout">
            <a:avLst>
              <a:gd name="adj1" fmla="val 84252"/>
              <a:gd name="adj2" fmla="val -166427"/>
            </a:avLst>
          </a:prstGeom>
          <a:solidFill>
            <a:schemeClr val="accent2">
              <a:alpha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accent1">
                    <a:lumMod val="50000"/>
                  </a:schemeClr>
                </a:solidFill>
                <a:latin typeface="Century Gothic" panose="020B0502020202020204" pitchFamily="34" charset="0"/>
              </a:rPr>
              <a:t>How is he remembered today?</a:t>
            </a:r>
          </a:p>
        </p:txBody>
      </p:sp>
      <p:sp>
        <p:nvSpPr>
          <p:cNvPr id="22" name="Thought Bubble: Cloud 21">
            <a:extLst>
              <a:ext uri="{FF2B5EF4-FFF2-40B4-BE49-F238E27FC236}">
                <a16:creationId xmlns:a16="http://schemas.microsoft.com/office/drawing/2014/main" id="{A6A3E862-9952-4382-8051-1ADAC436F81D}"/>
              </a:ext>
            </a:extLst>
          </p:cNvPr>
          <p:cNvSpPr/>
          <p:nvPr/>
        </p:nvSpPr>
        <p:spPr>
          <a:xfrm>
            <a:off x="8751128" y="515655"/>
            <a:ext cx="1878079" cy="1328639"/>
          </a:xfrm>
          <a:prstGeom prst="cloudCallout">
            <a:avLst>
              <a:gd name="adj1" fmla="val -105422"/>
              <a:gd name="adj2" fmla="val 11144"/>
            </a:avLst>
          </a:prstGeom>
          <a:solidFill>
            <a:schemeClr val="accent2">
              <a:alpha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accent1">
                    <a:lumMod val="50000"/>
                  </a:schemeClr>
                </a:solidFill>
                <a:latin typeface="Century Gothic" panose="020B0502020202020204" pitchFamily="34" charset="0"/>
              </a:rPr>
              <a:t>What was his story?</a:t>
            </a:r>
          </a:p>
        </p:txBody>
      </p:sp>
      <p:sp>
        <p:nvSpPr>
          <p:cNvPr id="23" name="Thought Bubble: Cloud 22">
            <a:extLst>
              <a:ext uri="{FF2B5EF4-FFF2-40B4-BE49-F238E27FC236}">
                <a16:creationId xmlns:a16="http://schemas.microsoft.com/office/drawing/2014/main" id="{62FC07B7-210D-4D64-A335-E0A1DFD7332A}"/>
              </a:ext>
            </a:extLst>
          </p:cNvPr>
          <p:cNvSpPr/>
          <p:nvPr/>
        </p:nvSpPr>
        <p:spPr>
          <a:xfrm>
            <a:off x="8924705" y="1844294"/>
            <a:ext cx="2440683" cy="1407108"/>
          </a:xfrm>
          <a:prstGeom prst="cloudCallout">
            <a:avLst>
              <a:gd name="adj1" fmla="val -89293"/>
              <a:gd name="adj2" fmla="val -67583"/>
            </a:avLst>
          </a:prstGeom>
          <a:solidFill>
            <a:schemeClr val="accent2">
              <a:alpha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accent1">
                    <a:lumMod val="50000"/>
                  </a:schemeClr>
                </a:solidFill>
                <a:latin typeface="Century Gothic" panose="020B0502020202020204" pitchFamily="34" charset="0"/>
              </a:rPr>
              <a:t>What values shone through in his life and work?</a:t>
            </a:r>
          </a:p>
        </p:txBody>
      </p:sp>
      <p:sp>
        <p:nvSpPr>
          <p:cNvPr id="24" name="Thought Bubble: Cloud 23">
            <a:extLst>
              <a:ext uri="{FF2B5EF4-FFF2-40B4-BE49-F238E27FC236}">
                <a16:creationId xmlns:a16="http://schemas.microsoft.com/office/drawing/2014/main" id="{56344B70-AE4D-4115-B932-1FCBD87FF703}"/>
              </a:ext>
            </a:extLst>
          </p:cNvPr>
          <p:cNvSpPr/>
          <p:nvPr/>
        </p:nvSpPr>
        <p:spPr>
          <a:xfrm>
            <a:off x="8469825" y="3358664"/>
            <a:ext cx="2440683" cy="1407108"/>
          </a:xfrm>
          <a:prstGeom prst="cloudCallout">
            <a:avLst>
              <a:gd name="adj1" fmla="val -76955"/>
              <a:gd name="adj2" fmla="val -150467"/>
            </a:avLst>
          </a:prstGeom>
          <a:solidFill>
            <a:schemeClr val="accent2">
              <a:alpha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accent1">
                    <a:lumMod val="50000"/>
                  </a:schemeClr>
                </a:solidFill>
                <a:latin typeface="Century Gothic" panose="020B0502020202020204" pitchFamily="34" charset="0"/>
              </a:rPr>
              <a:t>Where does pilgrimage fit into his story?</a:t>
            </a:r>
          </a:p>
        </p:txBody>
      </p:sp>
    </p:spTree>
    <p:extLst>
      <p:ext uri="{BB962C8B-B14F-4D97-AF65-F5344CB8AC3E}">
        <p14:creationId xmlns:p14="http://schemas.microsoft.com/office/powerpoint/2010/main" val="526484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337223AD-BB1A-496B-9FED-E92016874D09}"/>
              </a:ext>
            </a:extLst>
          </p:cNvPr>
          <p:cNvPicPr>
            <a:picLocks noChangeAspect="1"/>
          </p:cNvPicPr>
          <p:nvPr/>
        </p:nvPicPr>
        <p:blipFill rotWithShape="1">
          <a:blip r:embed="rId2"/>
          <a:srcRect t="15429"/>
          <a:stretch/>
        </p:blipFill>
        <p:spPr>
          <a:xfrm>
            <a:off x="20" y="1282"/>
            <a:ext cx="12191980" cy="6856718"/>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991A2D25-BDFA-43A3-A0B5-E1BA96E2BE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21633" y="105803"/>
            <a:ext cx="1639253" cy="617579"/>
          </a:xfrm>
          <a:prstGeom prst="rect">
            <a:avLst/>
          </a:prstGeom>
        </p:spPr>
      </p:pic>
      <p:pic>
        <p:nvPicPr>
          <p:cNvPr id="11" name="Picture 10" descr="Inspire Logo JPG">
            <a:extLst>
              <a:ext uri="{FF2B5EF4-FFF2-40B4-BE49-F238E27FC236}">
                <a16:creationId xmlns:a16="http://schemas.microsoft.com/office/drawing/2014/main" id="{84BEB8F3-497A-414A-BF70-BD589E2A163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8926" y="125152"/>
            <a:ext cx="663401" cy="554546"/>
          </a:xfrm>
          <a:prstGeom prst="rect">
            <a:avLst/>
          </a:prstGeom>
          <a:noFill/>
          <a:ln>
            <a:noFill/>
          </a:ln>
          <a:effectLst>
            <a:softEdge rad="12700"/>
          </a:effectLst>
        </p:spPr>
      </p:pic>
      <p:sp>
        <p:nvSpPr>
          <p:cNvPr id="13" name="TextBox 12">
            <a:extLst>
              <a:ext uri="{FF2B5EF4-FFF2-40B4-BE49-F238E27FC236}">
                <a16:creationId xmlns:a16="http://schemas.microsoft.com/office/drawing/2014/main" id="{1C9CE94E-BD32-4297-A792-AAA7FF5F851E}"/>
              </a:ext>
            </a:extLst>
          </p:cNvPr>
          <p:cNvSpPr txBox="1"/>
          <p:nvPr/>
        </p:nvSpPr>
        <p:spPr>
          <a:xfrm>
            <a:off x="1562793" y="125152"/>
            <a:ext cx="7968374" cy="578882"/>
          </a:xfrm>
          <a:prstGeom prst="roundRect">
            <a:avLst/>
          </a:prstGeom>
          <a:noFill/>
          <a:ln w="28575" cap="flat" cmpd="sng" algn="ctr">
            <a:solidFill>
              <a:schemeClr val="accent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GB" sz="2800" dirty="0">
                <a:solidFill>
                  <a:schemeClr val="accent1">
                    <a:lumMod val="50000"/>
                  </a:schemeClr>
                </a:solidFill>
                <a:latin typeface="Modern Love Caps" panose="04070805081001020A01" pitchFamily="82" charset="0"/>
              </a:rPr>
              <a:t>Activity 2: Following in the Footsteps of St Chad</a:t>
            </a:r>
          </a:p>
        </p:txBody>
      </p:sp>
      <p:pic>
        <p:nvPicPr>
          <p:cNvPr id="3" name="Picture 2">
            <a:extLst>
              <a:ext uri="{FF2B5EF4-FFF2-40B4-BE49-F238E27FC236}">
                <a16:creationId xmlns:a16="http://schemas.microsoft.com/office/drawing/2014/main" id="{B50F180A-931C-45F4-B776-D61EEA84EB95}"/>
              </a:ext>
            </a:extLst>
          </p:cNvPr>
          <p:cNvPicPr>
            <a:picLocks noChangeAspect="1"/>
          </p:cNvPicPr>
          <p:nvPr/>
        </p:nvPicPr>
        <p:blipFill>
          <a:blip r:embed="rId5"/>
          <a:stretch>
            <a:fillRect/>
          </a:stretch>
        </p:blipFill>
        <p:spPr>
          <a:xfrm>
            <a:off x="868563" y="1025313"/>
            <a:ext cx="4209519" cy="2731368"/>
          </a:xfrm>
          <a:prstGeom prst="rect">
            <a:avLst/>
          </a:prstGeom>
        </p:spPr>
      </p:pic>
      <p:sp>
        <p:nvSpPr>
          <p:cNvPr id="27" name="Thought Bubble: Cloud 26">
            <a:extLst>
              <a:ext uri="{FF2B5EF4-FFF2-40B4-BE49-F238E27FC236}">
                <a16:creationId xmlns:a16="http://schemas.microsoft.com/office/drawing/2014/main" id="{6145EB03-4A25-4EF3-A5F8-9047C9322FC2}"/>
              </a:ext>
            </a:extLst>
          </p:cNvPr>
          <p:cNvSpPr/>
          <p:nvPr/>
        </p:nvSpPr>
        <p:spPr>
          <a:xfrm>
            <a:off x="6354793" y="1844294"/>
            <a:ext cx="5406093" cy="3009502"/>
          </a:xfrm>
          <a:prstGeom prst="cloudCallout">
            <a:avLst>
              <a:gd name="adj1" fmla="val -80226"/>
              <a:gd name="adj2" fmla="val -47739"/>
            </a:avLst>
          </a:prstGeom>
          <a:solidFill>
            <a:schemeClr val="accent2">
              <a:alpha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a:solidFill>
                  <a:schemeClr val="accent1">
                    <a:lumMod val="50000"/>
                  </a:schemeClr>
                </a:solidFill>
                <a:latin typeface="Century Gothic" panose="020B0502020202020204" pitchFamily="34" charset="0"/>
              </a:rPr>
              <a:t>How well does St Chad embody this verse from Micah?</a:t>
            </a:r>
          </a:p>
          <a:p>
            <a:pPr algn="ctr"/>
            <a:endParaRPr lang="en-GB" dirty="0">
              <a:solidFill>
                <a:schemeClr val="accent1">
                  <a:lumMod val="50000"/>
                </a:schemeClr>
              </a:solidFill>
              <a:latin typeface="Century Gothic" panose="020B0502020202020204" pitchFamily="34" charset="0"/>
            </a:endParaRPr>
          </a:p>
          <a:p>
            <a:pPr algn="ctr"/>
            <a:r>
              <a:rPr lang="en-GB" dirty="0">
                <a:solidFill>
                  <a:schemeClr val="accent1">
                    <a:lumMod val="50000"/>
                  </a:schemeClr>
                </a:solidFill>
                <a:latin typeface="Century Gothic" panose="020B0502020202020204" pitchFamily="34" charset="0"/>
              </a:rPr>
              <a:t>Think of practical ways that you could live out this verse as you journey through life.</a:t>
            </a:r>
          </a:p>
        </p:txBody>
      </p:sp>
    </p:spTree>
    <p:extLst>
      <p:ext uri="{BB962C8B-B14F-4D97-AF65-F5344CB8AC3E}">
        <p14:creationId xmlns:p14="http://schemas.microsoft.com/office/powerpoint/2010/main" val="29837234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337223AD-BB1A-496B-9FED-E92016874D09}"/>
              </a:ext>
            </a:extLst>
          </p:cNvPr>
          <p:cNvPicPr>
            <a:picLocks noChangeAspect="1"/>
          </p:cNvPicPr>
          <p:nvPr/>
        </p:nvPicPr>
        <p:blipFill rotWithShape="1">
          <a:blip r:embed="rId2"/>
          <a:srcRect t="15429"/>
          <a:stretch/>
        </p:blipFill>
        <p:spPr>
          <a:xfrm>
            <a:off x="20" y="1282"/>
            <a:ext cx="12191980" cy="6856718"/>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991A2D25-BDFA-43A3-A0B5-E1BA96E2BE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21633" y="105803"/>
            <a:ext cx="1639253" cy="617579"/>
          </a:xfrm>
          <a:prstGeom prst="rect">
            <a:avLst/>
          </a:prstGeom>
        </p:spPr>
      </p:pic>
      <p:pic>
        <p:nvPicPr>
          <p:cNvPr id="11" name="Picture 10" descr="Inspire Logo JPG">
            <a:extLst>
              <a:ext uri="{FF2B5EF4-FFF2-40B4-BE49-F238E27FC236}">
                <a16:creationId xmlns:a16="http://schemas.microsoft.com/office/drawing/2014/main" id="{84BEB8F3-497A-414A-BF70-BD589E2A163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8926" y="125152"/>
            <a:ext cx="663401" cy="554546"/>
          </a:xfrm>
          <a:prstGeom prst="rect">
            <a:avLst/>
          </a:prstGeom>
          <a:noFill/>
          <a:ln>
            <a:noFill/>
          </a:ln>
          <a:effectLst>
            <a:softEdge rad="12700"/>
          </a:effectLst>
        </p:spPr>
      </p:pic>
      <p:sp>
        <p:nvSpPr>
          <p:cNvPr id="13" name="TextBox 12">
            <a:extLst>
              <a:ext uri="{FF2B5EF4-FFF2-40B4-BE49-F238E27FC236}">
                <a16:creationId xmlns:a16="http://schemas.microsoft.com/office/drawing/2014/main" id="{1C9CE94E-BD32-4297-A792-AAA7FF5F851E}"/>
              </a:ext>
            </a:extLst>
          </p:cNvPr>
          <p:cNvSpPr txBox="1"/>
          <p:nvPr/>
        </p:nvSpPr>
        <p:spPr>
          <a:xfrm>
            <a:off x="1562793" y="125152"/>
            <a:ext cx="7968374" cy="578882"/>
          </a:xfrm>
          <a:prstGeom prst="roundRect">
            <a:avLst/>
          </a:prstGeom>
          <a:noFill/>
          <a:ln w="28575" cap="flat" cmpd="sng" algn="ctr">
            <a:solidFill>
              <a:schemeClr val="accent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GB" sz="2800" dirty="0">
                <a:solidFill>
                  <a:schemeClr val="accent1">
                    <a:lumMod val="50000"/>
                  </a:schemeClr>
                </a:solidFill>
                <a:latin typeface="Modern Love Caps" panose="04070805081001020A01" pitchFamily="82" charset="0"/>
              </a:rPr>
              <a:t>Activity 2: Following in the Footsteps of St Chad</a:t>
            </a:r>
          </a:p>
        </p:txBody>
      </p:sp>
      <p:sp>
        <p:nvSpPr>
          <p:cNvPr id="17" name="Rectangle: Rounded Corners 16">
            <a:extLst>
              <a:ext uri="{FF2B5EF4-FFF2-40B4-BE49-F238E27FC236}">
                <a16:creationId xmlns:a16="http://schemas.microsoft.com/office/drawing/2014/main" id="{492007A8-178B-47DC-8ED7-E3E474289D64}"/>
              </a:ext>
            </a:extLst>
          </p:cNvPr>
          <p:cNvSpPr/>
          <p:nvPr/>
        </p:nvSpPr>
        <p:spPr>
          <a:xfrm>
            <a:off x="241050" y="993923"/>
            <a:ext cx="4407149" cy="4217908"/>
          </a:xfrm>
          <a:prstGeom prst="roundRect">
            <a:avLst/>
          </a:prstGeom>
          <a:solidFill>
            <a:schemeClr val="accent1">
              <a:alpha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GB" sz="2000" b="0" i="0" dirty="0">
                <a:solidFill>
                  <a:schemeClr val="bg1"/>
                </a:solidFill>
                <a:effectLst/>
                <a:latin typeface="Century Gothic" panose="020B0502020202020204" pitchFamily="34" charset="0"/>
              </a:rPr>
              <a:t>The Two Saints Way is a 92-mile pilgrimage route between the cathedral cities of Chester and Lichfield. </a:t>
            </a:r>
          </a:p>
          <a:p>
            <a:pPr algn="ctr"/>
            <a:r>
              <a:rPr lang="en-GB" sz="2000" b="0" i="0" dirty="0">
                <a:solidFill>
                  <a:schemeClr val="bg1"/>
                </a:solidFill>
                <a:effectLst/>
                <a:latin typeface="Century Gothic" panose="020B0502020202020204" pitchFamily="34" charset="0"/>
              </a:rPr>
              <a:t>The route can be walked from either the north or the south, through the beautiful countryside of Cheshire and Staffordshire along footpaths, canal paths and lanes which link the villages, towns and cities along the way.</a:t>
            </a:r>
            <a:endParaRPr lang="en-GB" sz="2000" dirty="0">
              <a:solidFill>
                <a:schemeClr val="bg1"/>
              </a:solidFill>
              <a:latin typeface="Century Gothic" panose="020B0502020202020204" pitchFamily="34" charset="0"/>
            </a:endParaRPr>
          </a:p>
        </p:txBody>
      </p:sp>
      <p:pic>
        <p:nvPicPr>
          <p:cNvPr id="25" name="Picture 24">
            <a:extLst>
              <a:ext uri="{FF2B5EF4-FFF2-40B4-BE49-F238E27FC236}">
                <a16:creationId xmlns:a16="http://schemas.microsoft.com/office/drawing/2014/main" id="{48361AC7-6219-4F10-B28E-165C5DF5DE7D}"/>
              </a:ext>
            </a:extLst>
          </p:cNvPr>
          <p:cNvPicPr>
            <a:picLocks noChangeAspect="1"/>
          </p:cNvPicPr>
          <p:nvPr/>
        </p:nvPicPr>
        <p:blipFill>
          <a:blip r:embed="rId5"/>
          <a:stretch>
            <a:fillRect/>
          </a:stretch>
        </p:blipFill>
        <p:spPr>
          <a:xfrm>
            <a:off x="4841270" y="993923"/>
            <a:ext cx="7048515" cy="5474575"/>
          </a:xfrm>
          <a:prstGeom prst="rect">
            <a:avLst/>
          </a:prstGeom>
        </p:spPr>
      </p:pic>
      <p:pic>
        <p:nvPicPr>
          <p:cNvPr id="26" name="Picture 25">
            <a:extLst>
              <a:ext uri="{FF2B5EF4-FFF2-40B4-BE49-F238E27FC236}">
                <a16:creationId xmlns:a16="http://schemas.microsoft.com/office/drawing/2014/main" id="{46C08824-D413-42D3-B3CE-E9CF46B85BEE}"/>
              </a:ext>
            </a:extLst>
          </p:cNvPr>
          <p:cNvPicPr>
            <a:picLocks noChangeAspect="1"/>
          </p:cNvPicPr>
          <p:nvPr/>
        </p:nvPicPr>
        <p:blipFill>
          <a:blip r:embed="rId6"/>
          <a:stretch>
            <a:fillRect/>
          </a:stretch>
        </p:blipFill>
        <p:spPr>
          <a:xfrm>
            <a:off x="1832465" y="5353579"/>
            <a:ext cx="1390650" cy="1304925"/>
          </a:xfrm>
          <a:prstGeom prst="rect">
            <a:avLst/>
          </a:prstGeom>
        </p:spPr>
      </p:pic>
    </p:spTree>
    <p:extLst>
      <p:ext uri="{BB962C8B-B14F-4D97-AF65-F5344CB8AC3E}">
        <p14:creationId xmlns:p14="http://schemas.microsoft.com/office/powerpoint/2010/main" val="30482036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337223AD-BB1A-496B-9FED-E92016874D09}"/>
              </a:ext>
            </a:extLst>
          </p:cNvPr>
          <p:cNvPicPr>
            <a:picLocks noChangeAspect="1"/>
          </p:cNvPicPr>
          <p:nvPr/>
        </p:nvPicPr>
        <p:blipFill rotWithShape="1">
          <a:blip r:embed="rId3"/>
          <a:srcRect t="15429"/>
          <a:stretch/>
        </p:blipFill>
        <p:spPr>
          <a:xfrm>
            <a:off x="20" y="1282"/>
            <a:ext cx="12191980" cy="6856718"/>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991A2D25-BDFA-43A3-A0B5-E1BA96E2BE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21633" y="105803"/>
            <a:ext cx="1639253" cy="617579"/>
          </a:xfrm>
          <a:prstGeom prst="rect">
            <a:avLst/>
          </a:prstGeom>
        </p:spPr>
      </p:pic>
      <p:pic>
        <p:nvPicPr>
          <p:cNvPr id="11" name="Picture 10" descr="Inspire Logo JPG">
            <a:extLst>
              <a:ext uri="{FF2B5EF4-FFF2-40B4-BE49-F238E27FC236}">
                <a16:creationId xmlns:a16="http://schemas.microsoft.com/office/drawing/2014/main" id="{84BEB8F3-497A-414A-BF70-BD589E2A1637}"/>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8926" y="125152"/>
            <a:ext cx="663401" cy="554546"/>
          </a:xfrm>
          <a:prstGeom prst="rect">
            <a:avLst/>
          </a:prstGeom>
          <a:noFill/>
          <a:ln>
            <a:noFill/>
          </a:ln>
          <a:effectLst>
            <a:softEdge rad="12700"/>
          </a:effectLst>
        </p:spPr>
      </p:pic>
      <p:sp>
        <p:nvSpPr>
          <p:cNvPr id="13" name="TextBox 12">
            <a:extLst>
              <a:ext uri="{FF2B5EF4-FFF2-40B4-BE49-F238E27FC236}">
                <a16:creationId xmlns:a16="http://schemas.microsoft.com/office/drawing/2014/main" id="{1C9CE94E-BD32-4297-A792-AAA7FF5F851E}"/>
              </a:ext>
            </a:extLst>
          </p:cNvPr>
          <p:cNvSpPr txBox="1"/>
          <p:nvPr/>
        </p:nvSpPr>
        <p:spPr>
          <a:xfrm>
            <a:off x="1562793" y="125152"/>
            <a:ext cx="7968374" cy="578882"/>
          </a:xfrm>
          <a:prstGeom prst="roundRect">
            <a:avLst/>
          </a:prstGeom>
          <a:noFill/>
          <a:ln w="28575" cap="flat" cmpd="sng" algn="ctr">
            <a:solidFill>
              <a:schemeClr val="accent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GB" sz="2800" dirty="0">
                <a:solidFill>
                  <a:schemeClr val="accent1">
                    <a:lumMod val="50000"/>
                  </a:schemeClr>
                </a:solidFill>
                <a:latin typeface="Modern Love Caps" panose="04070805081001020A01" pitchFamily="82" charset="0"/>
              </a:rPr>
              <a:t>Activity 2: Following in the Footsteps of St Chad</a:t>
            </a:r>
          </a:p>
        </p:txBody>
      </p:sp>
      <p:pic>
        <p:nvPicPr>
          <p:cNvPr id="26" name="Picture 25">
            <a:extLst>
              <a:ext uri="{FF2B5EF4-FFF2-40B4-BE49-F238E27FC236}">
                <a16:creationId xmlns:a16="http://schemas.microsoft.com/office/drawing/2014/main" id="{46C08824-D413-42D3-B3CE-E9CF46B85BEE}"/>
              </a:ext>
            </a:extLst>
          </p:cNvPr>
          <p:cNvPicPr>
            <a:picLocks noChangeAspect="1"/>
          </p:cNvPicPr>
          <p:nvPr/>
        </p:nvPicPr>
        <p:blipFill>
          <a:blip r:embed="rId6"/>
          <a:stretch>
            <a:fillRect/>
          </a:stretch>
        </p:blipFill>
        <p:spPr>
          <a:xfrm>
            <a:off x="1159604" y="5697377"/>
            <a:ext cx="1094765" cy="1027279"/>
          </a:xfrm>
          <a:prstGeom prst="rect">
            <a:avLst/>
          </a:prstGeom>
        </p:spPr>
      </p:pic>
      <p:pic>
        <p:nvPicPr>
          <p:cNvPr id="10" name="Picture 9">
            <a:extLst>
              <a:ext uri="{FF2B5EF4-FFF2-40B4-BE49-F238E27FC236}">
                <a16:creationId xmlns:a16="http://schemas.microsoft.com/office/drawing/2014/main" id="{2FAE5632-5553-45D5-888D-6D27718E5FC9}"/>
              </a:ext>
            </a:extLst>
          </p:cNvPr>
          <p:cNvPicPr>
            <a:picLocks noChangeAspect="1"/>
          </p:cNvPicPr>
          <p:nvPr/>
        </p:nvPicPr>
        <p:blipFill>
          <a:blip r:embed="rId7"/>
          <a:stretch>
            <a:fillRect/>
          </a:stretch>
        </p:blipFill>
        <p:spPr>
          <a:xfrm>
            <a:off x="183730" y="959973"/>
            <a:ext cx="5996967" cy="4657838"/>
          </a:xfrm>
          <a:prstGeom prst="rect">
            <a:avLst/>
          </a:prstGeom>
        </p:spPr>
      </p:pic>
      <p:sp>
        <p:nvSpPr>
          <p:cNvPr id="12" name="Speech Bubble: Oval 11">
            <a:extLst>
              <a:ext uri="{FF2B5EF4-FFF2-40B4-BE49-F238E27FC236}">
                <a16:creationId xmlns:a16="http://schemas.microsoft.com/office/drawing/2014/main" id="{46E553B8-54DC-4FAA-B562-3B4FD8D8E38F}"/>
              </a:ext>
            </a:extLst>
          </p:cNvPr>
          <p:cNvSpPr/>
          <p:nvPr/>
        </p:nvSpPr>
        <p:spPr>
          <a:xfrm>
            <a:off x="6362900" y="822203"/>
            <a:ext cx="5508303" cy="2974199"/>
          </a:xfrm>
          <a:prstGeom prst="wedgeEllipseCallout">
            <a:avLst>
              <a:gd name="adj1" fmla="val -56037"/>
              <a:gd name="adj2" fmla="val 39988"/>
            </a:avLst>
          </a:prstGeom>
          <a:solidFill>
            <a:schemeClr val="accent1">
              <a:alpha val="50000"/>
            </a:schemeClr>
          </a:solidFill>
          <a:ln>
            <a:solidFill>
              <a:schemeClr val="accent1">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GB" sz="2800" dirty="0">
                <a:latin typeface="Century Gothic" panose="020B0502020202020204" pitchFamily="34" charset="0"/>
              </a:rPr>
              <a:t>Is your school close to the Two Saints Way?</a:t>
            </a:r>
          </a:p>
          <a:p>
            <a:pPr algn="ctr"/>
            <a:r>
              <a:rPr lang="en-GB" sz="2800" dirty="0">
                <a:latin typeface="Century Gothic" panose="020B0502020202020204" pitchFamily="34" charset="0"/>
              </a:rPr>
              <a:t>Perhaps your school is named after St Chad?</a:t>
            </a:r>
          </a:p>
        </p:txBody>
      </p:sp>
      <p:sp>
        <p:nvSpPr>
          <p:cNvPr id="14" name="Rectangle: Rounded Corners 13">
            <a:extLst>
              <a:ext uri="{FF2B5EF4-FFF2-40B4-BE49-F238E27FC236}">
                <a16:creationId xmlns:a16="http://schemas.microsoft.com/office/drawing/2014/main" id="{577C0C8F-C343-45EF-82A9-0C1EBBE35E71}"/>
              </a:ext>
            </a:extLst>
          </p:cNvPr>
          <p:cNvSpPr/>
          <p:nvPr/>
        </p:nvSpPr>
        <p:spPr>
          <a:xfrm>
            <a:off x="6556676" y="3975176"/>
            <a:ext cx="5412898" cy="892497"/>
          </a:xfrm>
          <a:prstGeom prst="roundRect">
            <a:avLst>
              <a:gd name="adj" fmla="val 50000"/>
            </a:avLst>
          </a:prstGeom>
          <a:solidFill>
            <a:schemeClr val="accent5">
              <a:alpha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rtlCol="0" anchor="ctr"/>
          <a:lstStyle/>
          <a:p>
            <a:r>
              <a:rPr lang="en-GB" sz="1600" dirty="0">
                <a:solidFill>
                  <a:schemeClr val="accent1">
                    <a:lumMod val="50000"/>
                  </a:schemeClr>
                </a:solidFill>
                <a:latin typeface="Century Gothic" panose="020B0502020202020204" pitchFamily="34" charset="0"/>
              </a:rPr>
              <a:t>You can find out more about the Two Saints Way here… </a:t>
            </a:r>
            <a:r>
              <a:rPr lang="en-GB" sz="1600" dirty="0">
                <a:solidFill>
                  <a:schemeClr val="accent1">
                    <a:lumMod val="50000"/>
                  </a:schemeClr>
                </a:solidFill>
                <a:latin typeface="Century Gothic" panose="020B0502020202020204" pitchFamily="34" charset="0"/>
                <a:hlinkClick r:id="rId8"/>
              </a:rPr>
              <a:t>www.twosaintsway.co.uk</a:t>
            </a:r>
            <a:r>
              <a:rPr lang="en-GB" sz="1600" dirty="0">
                <a:solidFill>
                  <a:schemeClr val="accent1">
                    <a:lumMod val="50000"/>
                  </a:schemeClr>
                </a:solidFill>
                <a:latin typeface="Century Gothic" panose="020B0502020202020204" pitchFamily="34" charset="0"/>
              </a:rPr>
              <a:t>  or by watching the video below.</a:t>
            </a:r>
          </a:p>
        </p:txBody>
      </p:sp>
      <p:pic>
        <p:nvPicPr>
          <p:cNvPr id="15" name="Online Media 3" title="St Chad Pilgrimage">
            <a:hlinkClick r:id="" action="ppaction://media"/>
            <a:extLst>
              <a:ext uri="{FF2B5EF4-FFF2-40B4-BE49-F238E27FC236}">
                <a16:creationId xmlns:a16="http://schemas.microsoft.com/office/drawing/2014/main" id="{B446FDA4-A8D0-48D4-9ACA-A6822B110345}"/>
              </a:ext>
            </a:extLst>
          </p:cNvPr>
          <p:cNvPicPr>
            <a:picLocks noRot="1" noChangeAspect="1"/>
          </p:cNvPicPr>
          <p:nvPr>
            <a:videoFile r:link="rId1"/>
          </p:nvPr>
        </p:nvPicPr>
        <p:blipFill>
          <a:blip r:embed="rId9"/>
          <a:stretch>
            <a:fillRect/>
          </a:stretch>
        </p:blipFill>
        <p:spPr>
          <a:xfrm>
            <a:off x="7610105" y="4908801"/>
            <a:ext cx="3133496" cy="1770425"/>
          </a:xfrm>
          <a:prstGeom prst="rect">
            <a:avLst/>
          </a:prstGeom>
        </p:spPr>
      </p:pic>
    </p:spTree>
    <p:extLst>
      <p:ext uri="{BB962C8B-B14F-4D97-AF65-F5344CB8AC3E}">
        <p14:creationId xmlns:p14="http://schemas.microsoft.com/office/powerpoint/2010/main" val="3552770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5"/>
                                        </p:tgtEl>
                                      </p:cBhvr>
                                    </p:cmd>
                                  </p:childTnLst>
                                </p:cTn>
                              </p:par>
                            </p:childTnLst>
                          </p:cTn>
                        </p:par>
                      </p:childTnLst>
                    </p:cTn>
                  </p:par>
                </p:childTnLst>
              </p:cTn>
              <p:nextCondLst>
                <p:cond evt="onClick" delay="0">
                  <p:tgtEl>
                    <p:spTgt spid="15"/>
                  </p:tgtEl>
                </p:cond>
              </p:nextCondLst>
            </p:seq>
            <p:video>
              <p:cMediaNode vol="80000">
                <p:cTn id="12" fill="hold" display="0">
                  <p:stCondLst>
                    <p:cond delay="indefinite"/>
                  </p:stCondLst>
                </p:cTn>
                <p:tgtEl>
                  <p:spTgt spid="15"/>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337223AD-BB1A-496B-9FED-E92016874D09}"/>
              </a:ext>
            </a:extLst>
          </p:cNvPr>
          <p:cNvPicPr>
            <a:picLocks noChangeAspect="1"/>
          </p:cNvPicPr>
          <p:nvPr/>
        </p:nvPicPr>
        <p:blipFill rotWithShape="1">
          <a:blip r:embed="rId2"/>
          <a:srcRect t="15429"/>
          <a:stretch/>
        </p:blipFill>
        <p:spPr>
          <a:xfrm>
            <a:off x="20" y="1282"/>
            <a:ext cx="12191980" cy="6856718"/>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991A2D25-BDFA-43A3-A0B5-E1BA96E2BE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21633" y="105803"/>
            <a:ext cx="1639253" cy="617579"/>
          </a:xfrm>
          <a:prstGeom prst="rect">
            <a:avLst/>
          </a:prstGeom>
        </p:spPr>
      </p:pic>
      <p:pic>
        <p:nvPicPr>
          <p:cNvPr id="11" name="Picture 10" descr="Inspire Logo JPG">
            <a:extLst>
              <a:ext uri="{FF2B5EF4-FFF2-40B4-BE49-F238E27FC236}">
                <a16:creationId xmlns:a16="http://schemas.microsoft.com/office/drawing/2014/main" id="{84BEB8F3-497A-414A-BF70-BD589E2A163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8926" y="125152"/>
            <a:ext cx="663401" cy="554546"/>
          </a:xfrm>
          <a:prstGeom prst="rect">
            <a:avLst/>
          </a:prstGeom>
          <a:noFill/>
          <a:ln>
            <a:noFill/>
          </a:ln>
          <a:effectLst>
            <a:softEdge rad="12700"/>
          </a:effectLst>
        </p:spPr>
      </p:pic>
      <p:sp>
        <p:nvSpPr>
          <p:cNvPr id="13" name="TextBox 12">
            <a:extLst>
              <a:ext uri="{FF2B5EF4-FFF2-40B4-BE49-F238E27FC236}">
                <a16:creationId xmlns:a16="http://schemas.microsoft.com/office/drawing/2014/main" id="{1C9CE94E-BD32-4297-A792-AAA7FF5F851E}"/>
              </a:ext>
            </a:extLst>
          </p:cNvPr>
          <p:cNvSpPr txBox="1"/>
          <p:nvPr/>
        </p:nvSpPr>
        <p:spPr>
          <a:xfrm>
            <a:off x="1562793" y="125152"/>
            <a:ext cx="7968374" cy="578882"/>
          </a:xfrm>
          <a:prstGeom prst="roundRect">
            <a:avLst/>
          </a:prstGeom>
          <a:noFill/>
          <a:ln w="28575" cap="flat" cmpd="sng" algn="ctr">
            <a:solidFill>
              <a:schemeClr val="accent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GB" sz="2800" dirty="0">
                <a:solidFill>
                  <a:schemeClr val="accent1">
                    <a:lumMod val="50000"/>
                  </a:schemeClr>
                </a:solidFill>
                <a:latin typeface="Modern Love Caps" panose="04070805081001020A01" pitchFamily="82" charset="0"/>
              </a:rPr>
              <a:t>Activity 2: Following in the Footsteps of St Chad</a:t>
            </a:r>
          </a:p>
        </p:txBody>
      </p:sp>
      <p:sp>
        <p:nvSpPr>
          <p:cNvPr id="16" name="Rectangle: Rounded Corners 15">
            <a:extLst>
              <a:ext uri="{FF2B5EF4-FFF2-40B4-BE49-F238E27FC236}">
                <a16:creationId xmlns:a16="http://schemas.microsoft.com/office/drawing/2014/main" id="{0576E5C7-0C08-4588-9D71-59268F5BB82B}"/>
              </a:ext>
            </a:extLst>
          </p:cNvPr>
          <p:cNvSpPr/>
          <p:nvPr/>
        </p:nvSpPr>
        <p:spPr>
          <a:xfrm>
            <a:off x="711326" y="866905"/>
            <a:ext cx="10611932" cy="888924"/>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a:latin typeface="Century Gothic" panose="020B0502020202020204" pitchFamily="34" charset="0"/>
                <a:hlinkClick r:id="rId5"/>
              </a:rPr>
              <a:t>http://request.org.uk/life/spirituality/two-saints-pilgrimage-way/#</a:t>
            </a:r>
            <a:endParaRPr lang="en-GB" dirty="0">
              <a:latin typeface="Century Gothic" panose="020B0502020202020204" pitchFamily="34" charset="0"/>
            </a:endParaRPr>
          </a:p>
          <a:p>
            <a:pPr algn="ctr"/>
            <a:endParaRPr lang="en-GB" dirty="0">
              <a:latin typeface="Century Gothic" panose="020B0502020202020204" pitchFamily="34" charset="0"/>
            </a:endParaRPr>
          </a:p>
          <a:p>
            <a:pPr algn="ctr"/>
            <a:r>
              <a:rPr lang="en-GB" dirty="0">
                <a:latin typeface="Century Gothic" panose="020B0502020202020204" pitchFamily="34" charset="0"/>
              </a:rPr>
              <a:t>Further information on the RE Quest website about the Two Saints Way</a:t>
            </a:r>
          </a:p>
        </p:txBody>
      </p:sp>
      <p:sp>
        <p:nvSpPr>
          <p:cNvPr id="17" name="Rectangle: Rounded Corners 16">
            <a:extLst>
              <a:ext uri="{FF2B5EF4-FFF2-40B4-BE49-F238E27FC236}">
                <a16:creationId xmlns:a16="http://schemas.microsoft.com/office/drawing/2014/main" id="{BF15FC19-1570-46E5-9B86-7E4A5FC0CA66}"/>
              </a:ext>
            </a:extLst>
          </p:cNvPr>
          <p:cNvSpPr/>
          <p:nvPr/>
        </p:nvSpPr>
        <p:spPr>
          <a:xfrm>
            <a:off x="711326" y="1854974"/>
            <a:ext cx="3271259" cy="4782405"/>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en-GB" dirty="0">
                <a:latin typeface="Century Gothic" panose="020B0502020202020204" pitchFamily="34" charset="0"/>
                <a:hlinkClick r:id="rId6"/>
              </a:rPr>
              <a:t>http://request.org.uk/life/spirituality/pilgrim-diaries-the-two-saints-way/#</a:t>
            </a:r>
            <a:endParaRPr lang="en-GB" dirty="0">
              <a:latin typeface="Century Gothic" panose="020B0502020202020204" pitchFamily="34" charset="0"/>
            </a:endParaRPr>
          </a:p>
          <a:p>
            <a:endParaRPr lang="en-GB" dirty="0">
              <a:latin typeface="Century Gothic" panose="020B0502020202020204" pitchFamily="34" charset="0"/>
            </a:endParaRPr>
          </a:p>
          <a:p>
            <a:r>
              <a:rPr lang="en-GB" b="0" i="0" dirty="0">
                <a:solidFill>
                  <a:srgbClr val="FFFFFF"/>
                </a:solidFill>
                <a:effectLst/>
                <a:latin typeface="Century Gothic" panose="020B0502020202020204" pitchFamily="34" charset="0"/>
              </a:rPr>
              <a:t>Watch this day-to-day diary of a group of men who decided to do the Two Saints Way Pilgrimage Walk from Chester to Lichfield. </a:t>
            </a:r>
          </a:p>
          <a:p>
            <a:r>
              <a:rPr lang="en-GB" b="0" i="0" dirty="0">
                <a:solidFill>
                  <a:srgbClr val="FFFFFF"/>
                </a:solidFill>
                <a:effectLst/>
                <a:latin typeface="Century Gothic" panose="020B0502020202020204" pitchFamily="34" charset="0"/>
              </a:rPr>
              <a:t>Discover the highs and lows of such an adventure as you travel along with them over the four days.</a:t>
            </a:r>
            <a:endParaRPr lang="en-GB" dirty="0">
              <a:latin typeface="Century Gothic" panose="020B0502020202020204" pitchFamily="34" charset="0"/>
            </a:endParaRPr>
          </a:p>
        </p:txBody>
      </p:sp>
      <p:pic>
        <p:nvPicPr>
          <p:cNvPr id="18" name="Picture 2" descr="Ancicraft A5 Refill Pages Wide Ruled Paper for Plain Classic Refillable  Leather Journal Notebook Diary (Refill Pages): Amazon.co.uk: Office Products">
            <a:extLst>
              <a:ext uri="{FF2B5EF4-FFF2-40B4-BE49-F238E27FC236}">
                <a16:creationId xmlns:a16="http://schemas.microsoft.com/office/drawing/2014/main" id="{3774A33A-9B0B-4C3F-945D-A5284E7E122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92387" y="1918700"/>
            <a:ext cx="6280932" cy="4654970"/>
          </a:xfrm>
          <a:prstGeom prst="rect">
            <a:avLst/>
          </a:prstGeom>
          <a:noFill/>
          <a:extLst>
            <a:ext uri="{909E8E84-426E-40DD-AFC4-6F175D3DCCD1}">
              <a14:hiddenFill xmlns:a14="http://schemas.microsoft.com/office/drawing/2010/main">
                <a:solidFill>
                  <a:srgbClr val="FFFFFF"/>
                </a:solidFill>
              </a14:hiddenFill>
            </a:ext>
          </a:extLst>
        </p:spPr>
      </p:pic>
      <p:sp>
        <p:nvSpPr>
          <p:cNvPr id="19" name="Speech Bubble: Oval 18">
            <a:extLst>
              <a:ext uri="{FF2B5EF4-FFF2-40B4-BE49-F238E27FC236}">
                <a16:creationId xmlns:a16="http://schemas.microsoft.com/office/drawing/2014/main" id="{1FC4404D-096C-408B-B8FC-54070F5F34C0}"/>
              </a:ext>
            </a:extLst>
          </p:cNvPr>
          <p:cNvSpPr/>
          <p:nvPr/>
        </p:nvSpPr>
        <p:spPr>
          <a:xfrm>
            <a:off x="8679016" y="2086945"/>
            <a:ext cx="2956314" cy="1726682"/>
          </a:xfrm>
          <a:prstGeom prst="wedgeEllipseCallout">
            <a:avLst>
              <a:gd name="adj1" fmla="val -64742"/>
              <a:gd name="adj2" fmla="val 60917"/>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latin typeface="Century Gothic" panose="020B0502020202020204" pitchFamily="34" charset="0"/>
              </a:rPr>
              <a:t>Could you write a diary entry as if you were one of the Pilgrims on the Two Saints Way?</a:t>
            </a:r>
          </a:p>
        </p:txBody>
      </p:sp>
    </p:spTree>
    <p:extLst>
      <p:ext uri="{BB962C8B-B14F-4D97-AF65-F5344CB8AC3E}">
        <p14:creationId xmlns:p14="http://schemas.microsoft.com/office/powerpoint/2010/main" val="30346565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337223AD-BB1A-496B-9FED-E92016874D09}"/>
              </a:ext>
            </a:extLst>
          </p:cNvPr>
          <p:cNvPicPr>
            <a:picLocks noChangeAspect="1"/>
          </p:cNvPicPr>
          <p:nvPr/>
        </p:nvPicPr>
        <p:blipFill rotWithShape="1">
          <a:blip r:embed="rId2"/>
          <a:srcRect t="15429"/>
          <a:stretch/>
        </p:blipFill>
        <p:spPr>
          <a:xfrm>
            <a:off x="20" y="0"/>
            <a:ext cx="12191980" cy="6856718"/>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991A2D25-BDFA-43A3-A0B5-E1BA96E2BE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21633" y="105803"/>
            <a:ext cx="1639253" cy="617579"/>
          </a:xfrm>
          <a:prstGeom prst="rect">
            <a:avLst/>
          </a:prstGeom>
        </p:spPr>
      </p:pic>
      <p:pic>
        <p:nvPicPr>
          <p:cNvPr id="11" name="Picture 10" descr="Inspire Logo JPG">
            <a:extLst>
              <a:ext uri="{FF2B5EF4-FFF2-40B4-BE49-F238E27FC236}">
                <a16:creationId xmlns:a16="http://schemas.microsoft.com/office/drawing/2014/main" id="{84BEB8F3-497A-414A-BF70-BD589E2A163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8926" y="125152"/>
            <a:ext cx="663401" cy="554546"/>
          </a:xfrm>
          <a:prstGeom prst="rect">
            <a:avLst/>
          </a:prstGeom>
          <a:noFill/>
          <a:ln>
            <a:noFill/>
          </a:ln>
          <a:effectLst>
            <a:softEdge rad="12700"/>
          </a:effectLst>
        </p:spPr>
      </p:pic>
      <p:sp>
        <p:nvSpPr>
          <p:cNvPr id="13" name="TextBox 12">
            <a:extLst>
              <a:ext uri="{FF2B5EF4-FFF2-40B4-BE49-F238E27FC236}">
                <a16:creationId xmlns:a16="http://schemas.microsoft.com/office/drawing/2014/main" id="{1C9CE94E-BD32-4297-A792-AAA7FF5F851E}"/>
              </a:ext>
            </a:extLst>
          </p:cNvPr>
          <p:cNvSpPr txBox="1"/>
          <p:nvPr/>
        </p:nvSpPr>
        <p:spPr>
          <a:xfrm>
            <a:off x="1562793" y="125152"/>
            <a:ext cx="7968374" cy="578882"/>
          </a:xfrm>
          <a:prstGeom prst="roundRect">
            <a:avLst/>
          </a:prstGeom>
          <a:noFill/>
          <a:ln w="28575" cap="flat" cmpd="sng" algn="ctr">
            <a:solidFill>
              <a:schemeClr val="accent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GB" sz="2800" dirty="0">
                <a:solidFill>
                  <a:schemeClr val="accent1">
                    <a:lumMod val="50000"/>
                  </a:schemeClr>
                </a:solidFill>
                <a:latin typeface="Modern Love Caps" panose="04070805081001020A01" pitchFamily="82" charset="0"/>
              </a:rPr>
              <a:t>Activity 2: Following in the Footsteps of St Chad</a:t>
            </a:r>
          </a:p>
        </p:txBody>
      </p:sp>
      <p:sp>
        <p:nvSpPr>
          <p:cNvPr id="17" name="Rectangle: Rounded Corners 16">
            <a:extLst>
              <a:ext uri="{FF2B5EF4-FFF2-40B4-BE49-F238E27FC236}">
                <a16:creationId xmlns:a16="http://schemas.microsoft.com/office/drawing/2014/main" id="{BF15FC19-1570-46E5-9B86-7E4A5FC0CA66}"/>
              </a:ext>
            </a:extLst>
          </p:cNvPr>
          <p:cNvSpPr/>
          <p:nvPr/>
        </p:nvSpPr>
        <p:spPr>
          <a:xfrm>
            <a:off x="308926" y="829185"/>
            <a:ext cx="11664538" cy="1221780"/>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a:latin typeface="Century Gothic" panose="020B0502020202020204" pitchFamily="34" charset="0"/>
                <a:hlinkClick r:id="rId5"/>
              </a:rPr>
              <a:t>http://request.org.uk/life/spirituality/pilgrim-diaries-the-two-saints-way/#</a:t>
            </a:r>
            <a:endParaRPr lang="en-GB" dirty="0">
              <a:latin typeface="Century Gothic" panose="020B0502020202020204" pitchFamily="34" charset="0"/>
            </a:endParaRPr>
          </a:p>
          <a:p>
            <a:pPr algn="ctr"/>
            <a:endParaRPr lang="en-GB" dirty="0">
              <a:latin typeface="Century Gothic" panose="020B0502020202020204" pitchFamily="34" charset="0"/>
            </a:endParaRPr>
          </a:p>
          <a:p>
            <a:pPr algn="ctr"/>
            <a:r>
              <a:rPr lang="en-GB" b="0" i="0" dirty="0">
                <a:solidFill>
                  <a:schemeClr val="accent1">
                    <a:lumMod val="50000"/>
                  </a:schemeClr>
                </a:solidFill>
                <a:effectLst/>
                <a:latin typeface="Century Gothic" panose="020B0502020202020204" pitchFamily="34" charset="0"/>
              </a:rPr>
              <a:t>At the end of the pilgrimage, the group of pilgrims sang a song of praise </a:t>
            </a:r>
            <a:r>
              <a:rPr lang="en-GB" b="1" i="0" dirty="0">
                <a:solidFill>
                  <a:schemeClr val="accent1">
                    <a:lumMod val="50000"/>
                  </a:schemeClr>
                </a:solidFill>
                <a:effectLst/>
                <a:latin typeface="Century Gothic" panose="020B0502020202020204" pitchFamily="34" charset="0"/>
              </a:rPr>
              <a:t>‘How Great is Our God’ </a:t>
            </a:r>
            <a:r>
              <a:rPr lang="en-GB" b="0" i="0" dirty="0">
                <a:solidFill>
                  <a:schemeClr val="accent1">
                    <a:lumMod val="50000"/>
                  </a:schemeClr>
                </a:solidFill>
                <a:effectLst/>
                <a:latin typeface="Century Gothic" panose="020B0502020202020204" pitchFamily="34" charset="0"/>
              </a:rPr>
              <a:t>as they walked towards their final destination, Lichfield Cathedral.</a:t>
            </a:r>
            <a:endParaRPr lang="en-GB" dirty="0">
              <a:solidFill>
                <a:schemeClr val="accent1">
                  <a:lumMod val="50000"/>
                </a:schemeClr>
              </a:solidFill>
              <a:latin typeface="Century Gothic" panose="020B0502020202020204" pitchFamily="34" charset="0"/>
            </a:endParaRPr>
          </a:p>
        </p:txBody>
      </p:sp>
      <p:pic>
        <p:nvPicPr>
          <p:cNvPr id="3" name="Picture 2">
            <a:extLst>
              <a:ext uri="{FF2B5EF4-FFF2-40B4-BE49-F238E27FC236}">
                <a16:creationId xmlns:a16="http://schemas.microsoft.com/office/drawing/2014/main" id="{0CDF5F22-AF1C-436B-B4C8-699DAEC92FD7}"/>
              </a:ext>
            </a:extLst>
          </p:cNvPr>
          <p:cNvPicPr>
            <a:picLocks noChangeAspect="1"/>
          </p:cNvPicPr>
          <p:nvPr/>
        </p:nvPicPr>
        <p:blipFill>
          <a:blip r:embed="rId6"/>
          <a:stretch>
            <a:fillRect/>
          </a:stretch>
        </p:blipFill>
        <p:spPr>
          <a:xfrm>
            <a:off x="455635" y="2181251"/>
            <a:ext cx="7917739" cy="4336418"/>
          </a:xfrm>
          <a:prstGeom prst="rect">
            <a:avLst/>
          </a:prstGeom>
        </p:spPr>
      </p:pic>
      <p:sp>
        <p:nvSpPr>
          <p:cNvPr id="14" name="Thought Bubble: Cloud 13">
            <a:extLst>
              <a:ext uri="{FF2B5EF4-FFF2-40B4-BE49-F238E27FC236}">
                <a16:creationId xmlns:a16="http://schemas.microsoft.com/office/drawing/2014/main" id="{2BD7B9CB-3F39-4AA9-9D32-D145961A83FA}"/>
              </a:ext>
            </a:extLst>
          </p:cNvPr>
          <p:cNvSpPr/>
          <p:nvPr/>
        </p:nvSpPr>
        <p:spPr>
          <a:xfrm>
            <a:off x="8108830" y="1844293"/>
            <a:ext cx="3933645" cy="4336417"/>
          </a:xfrm>
          <a:prstGeom prst="cloudCallout">
            <a:avLst>
              <a:gd name="adj1" fmla="val -89480"/>
              <a:gd name="adj2" fmla="val -27642"/>
            </a:avLst>
          </a:prstGeom>
          <a:solidFill>
            <a:schemeClr val="accent2">
              <a:alpha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accent1">
                    <a:lumMod val="50000"/>
                  </a:schemeClr>
                </a:solidFill>
                <a:latin typeface="Century Gothic" panose="020B0502020202020204" pitchFamily="34" charset="0"/>
              </a:rPr>
              <a:t>Create a play list for the pilgrimage journey…</a:t>
            </a:r>
          </a:p>
          <a:p>
            <a:pPr algn="ctr"/>
            <a:endParaRPr lang="en-GB" sz="1600" dirty="0">
              <a:solidFill>
                <a:schemeClr val="accent1">
                  <a:lumMod val="50000"/>
                </a:schemeClr>
              </a:solidFill>
              <a:latin typeface="Century Gothic" panose="020B0502020202020204" pitchFamily="34" charset="0"/>
            </a:endParaRPr>
          </a:p>
          <a:p>
            <a:pPr algn="ctr"/>
            <a:r>
              <a:rPr lang="en-GB" sz="1600" dirty="0">
                <a:solidFill>
                  <a:schemeClr val="accent1">
                    <a:lumMod val="50000"/>
                  </a:schemeClr>
                </a:solidFill>
                <a:latin typeface="Century Gothic" panose="020B0502020202020204" pitchFamily="34" charset="0"/>
              </a:rPr>
              <a:t>Which songs would you choose that would inspire you to be filled with hope for the journey?</a:t>
            </a:r>
          </a:p>
          <a:p>
            <a:pPr algn="ctr"/>
            <a:endParaRPr lang="en-GB" sz="1600" dirty="0">
              <a:solidFill>
                <a:schemeClr val="accent1">
                  <a:lumMod val="50000"/>
                </a:schemeClr>
              </a:solidFill>
              <a:latin typeface="Century Gothic" panose="020B0502020202020204" pitchFamily="34" charset="0"/>
            </a:endParaRPr>
          </a:p>
          <a:p>
            <a:pPr algn="ctr"/>
            <a:r>
              <a:rPr lang="en-GB" sz="1600" dirty="0">
                <a:solidFill>
                  <a:schemeClr val="accent1">
                    <a:lumMod val="50000"/>
                  </a:schemeClr>
                </a:solidFill>
                <a:latin typeface="Century Gothic" panose="020B0502020202020204" pitchFamily="34" charset="0"/>
              </a:rPr>
              <a:t>How would the music help you to reflect on your pilgrimage?</a:t>
            </a:r>
          </a:p>
        </p:txBody>
      </p:sp>
    </p:spTree>
    <p:extLst>
      <p:ext uri="{BB962C8B-B14F-4D97-AF65-F5344CB8AC3E}">
        <p14:creationId xmlns:p14="http://schemas.microsoft.com/office/powerpoint/2010/main" val="26371931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337223AD-BB1A-496B-9FED-E92016874D09}"/>
              </a:ext>
            </a:extLst>
          </p:cNvPr>
          <p:cNvPicPr>
            <a:picLocks noChangeAspect="1"/>
          </p:cNvPicPr>
          <p:nvPr/>
        </p:nvPicPr>
        <p:blipFill rotWithShape="1">
          <a:blip r:embed="rId2"/>
          <a:srcRect t="15429"/>
          <a:stretch/>
        </p:blipFill>
        <p:spPr>
          <a:xfrm>
            <a:off x="20" y="1282"/>
            <a:ext cx="12191980" cy="6856718"/>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991A2D25-BDFA-43A3-A0B5-E1BA96E2BE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21633" y="105803"/>
            <a:ext cx="1639253" cy="617579"/>
          </a:xfrm>
          <a:prstGeom prst="rect">
            <a:avLst/>
          </a:prstGeom>
        </p:spPr>
      </p:pic>
      <p:pic>
        <p:nvPicPr>
          <p:cNvPr id="11" name="Picture 10" descr="Inspire Logo JPG">
            <a:extLst>
              <a:ext uri="{FF2B5EF4-FFF2-40B4-BE49-F238E27FC236}">
                <a16:creationId xmlns:a16="http://schemas.microsoft.com/office/drawing/2014/main" id="{84BEB8F3-497A-414A-BF70-BD589E2A163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8926" y="125152"/>
            <a:ext cx="663401" cy="554546"/>
          </a:xfrm>
          <a:prstGeom prst="rect">
            <a:avLst/>
          </a:prstGeom>
          <a:noFill/>
          <a:ln>
            <a:noFill/>
          </a:ln>
          <a:effectLst>
            <a:softEdge rad="12700"/>
          </a:effectLst>
        </p:spPr>
      </p:pic>
      <p:sp>
        <p:nvSpPr>
          <p:cNvPr id="13" name="TextBox 12">
            <a:extLst>
              <a:ext uri="{FF2B5EF4-FFF2-40B4-BE49-F238E27FC236}">
                <a16:creationId xmlns:a16="http://schemas.microsoft.com/office/drawing/2014/main" id="{1C9CE94E-BD32-4297-A792-AAA7FF5F851E}"/>
              </a:ext>
            </a:extLst>
          </p:cNvPr>
          <p:cNvSpPr txBox="1"/>
          <p:nvPr/>
        </p:nvSpPr>
        <p:spPr>
          <a:xfrm>
            <a:off x="1562793" y="125152"/>
            <a:ext cx="7968374" cy="578882"/>
          </a:xfrm>
          <a:prstGeom prst="roundRect">
            <a:avLst/>
          </a:prstGeom>
          <a:noFill/>
          <a:ln w="28575" cap="flat" cmpd="sng" algn="ctr">
            <a:solidFill>
              <a:schemeClr val="accent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GB" sz="2800" dirty="0">
                <a:solidFill>
                  <a:schemeClr val="accent1">
                    <a:lumMod val="50000"/>
                  </a:schemeClr>
                </a:solidFill>
                <a:latin typeface="Modern Love Caps" panose="04070805081001020A01" pitchFamily="82" charset="0"/>
              </a:rPr>
              <a:t>Activity 2: Following in the Footsteps of St Chad</a:t>
            </a:r>
          </a:p>
        </p:txBody>
      </p:sp>
      <p:sp>
        <p:nvSpPr>
          <p:cNvPr id="12" name="Rectangle: Rounded Corners 11">
            <a:extLst>
              <a:ext uri="{FF2B5EF4-FFF2-40B4-BE49-F238E27FC236}">
                <a16:creationId xmlns:a16="http://schemas.microsoft.com/office/drawing/2014/main" id="{C5AE4ABC-AC38-4949-AA42-5D11743F7C58}"/>
              </a:ext>
            </a:extLst>
          </p:cNvPr>
          <p:cNvSpPr/>
          <p:nvPr/>
        </p:nvSpPr>
        <p:spPr>
          <a:xfrm>
            <a:off x="711326" y="1390765"/>
            <a:ext cx="6673147" cy="2807161"/>
          </a:xfrm>
          <a:prstGeom prst="roundRect">
            <a:avLst/>
          </a:prstGeom>
          <a:solidFill>
            <a:schemeClr val="accent5">
              <a:alpha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a:latin typeface="Century Gothic" panose="020B0502020202020204" pitchFamily="34" charset="0"/>
              </a:rPr>
              <a:t>You can find out about St </a:t>
            </a:r>
            <a:r>
              <a:rPr lang="en-GB" dirty="0" err="1">
                <a:latin typeface="Century Gothic" panose="020B0502020202020204" pitchFamily="34" charset="0"/>
              </a:rPr>
              <a:t>Werburgh</a:t>
            </a:r>
            <a:r>
              <a:rPr lang="en-GB" dirty="0">
                <a:latin typeface="Century Gothic" panose="020B0502020202020204" pitchFamily="34" charset="0"/>
              </a:rPr>
              <a:t>, the other saint of the Two Saints Way at these websites.  </a:t>
            </a:r>
          </a:p>
          <a:p>
            <a:pPr algn="ctr"/>
            <a:r>
              <a:rPr lang="en-GB" dirty="0">
                <a:latin typeface="Century Gothic" panose="020B0502020202020204" pitchFamily="34" charset="0"/>
              </a:rPr>
              <a:t>Find out about the significance of her goose!</a:t>
            </a:r>
          </a:p>
          <a:p>
            <a:pPr algn="ctr"/>
            <a:endParaRPr lang="en-GB" dirty="0">
              <a:latin typeface="Century Gothic" panose="020B0502020202020204" pitchFamily="34" charset="0"/>
              <a:hlinkClick r:id=""/>
            </a:endParaRPr>
          </a:p>
          <a:p>
            <a:r>
              <a:rPr lang="en-GB" dirty="0">
                <a:latin typeface="Century Gothic" panose="020B0502020202020204" pitchFamily="34" charset="0"/>
                <a:hlinkClick r:id=""/>
              </a:rPr>
              <a:t>https://www.twosaintsway.co.uk/st-werburgh.html</a:t>
            </a:r>
            <a:endParaRPr lang="en-GB" dirty="0">
              <a:latin typeface="Century Gothic" panose="020B0502020202020204" pitchFamily="34" charset="0"/>
            </a:endParaRPr>
          </a:p>
          <a:p>
            <a:r>
              <a:rPr lang="en-GB" dirty="0">
                <a:latin typeface="Century Gothic" panose="020B0502020202020204" pitchFamily="34" charset="0"/>
                <a:hlinkClick r:id="rId5"/>
              </a:rPr>
              <a:t>https://www.festivalstoke.co.uk/werburgh--the-wild-goose.html</a:t>
            </a:r>
            <a:endParaRPr lang="en-GB" dirty="0">
              <a:latin typeface="Century Gothic" panose="020B0502020202020204" pitchFamily="34" charset="0"/>
            </a:endParaRPr>
          </a:p>
          <a:p>
            <a:endParaRPr lang="en-GB" dirty="0">
              <a:latin typeface="Century Gothic" panose="020B0502020202020204" pitchFamily="34" charset="0"/>
            </a:endParaRPr>
          </a:p>
        </p:txBody>
      </p:sp>
      <p:pic>
        <p:nvPicPr>
          <p:cNvPr id="14" name="Picture 4" descr="Picture">
            <a:extLst>
              <a:ext uri="{FF2B5EF4-FFF2-40B4-BE49-F238E27FC236}">
                <a16:creationId xmlns:a16="http://schemas.microsoft.com/office/drawing/2014/main" id="{81AD5CDE-18C8-41B0-943A-4DC77D18090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42270" y="901074"/>
            <a:ext cx="3015261" cy="301526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Picture">
            <a:extLst>
              <a:ext uri="{FF2B5EF4-FFF2-40B4-BE49-F238E27FC236}">
                <a16:creationId xmlns:a16="http://schemas.microsoft.com/office/drawing/2014/main" id="{074ED16A-E9AB-49E0-8CF8-CEDBE10870F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75359" y="3352800"/>
            <a:ext cx="2504978" cy="33701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32738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337223AD-BB1A-496B-9FED-E92016874D09}"/>
              </a:ext>
            </a:extLst>
          </p:cNvPr>
          <p:cNvPicPr>
            <a:picLocks noChangeAspect="1"/>
          </p:cNvPicPr>
          <p:nvPr/>
        </p:nvPicPr>
        <p:blipFill rotWithShape="1">
          <a:blip r:embed="rId2"/>
          <a:srcRect t="15429"/>
          <a:stretch/>
        </p:blipFill>
        <p:spPr>
          <a:xfrm>
            <a:off x="20" y="0"/>
            <a:ext cx="12191980" cy="6856718"/>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991A2D25-BDFA-43A3-A0B5-E1BA96E2BE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21633" y="105803"/>
            <a:ext cx="1639253" cy="617579"/>
          </a:xfrm>
          <a:prstGeom prst="rect">
            <a:avLst/>
          </a:prstGeom>
        </p:spPr>
      </p:pic>
      <p:pic>
        <p:nvPicPr>
          <p:cNvPr id="11" name="Picture 10" descr="Inspire Logo JPG">
            <a:extLst>
              <a:ext uri="{FF2B5EF4-FFF2-40B4-BE49-F238E27FC236}">
                <a16:creationId xmlns:a16="http://schemas.microsoft.com/office/drawing/2014/main" id="{84BEB8F3-497A-414A-BF70-BD589E2A163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8926" y="125152"/>
            <a:ext cx="663401" cy="554546"/>
          </a:xfrm>
          <a:prstGeom prst="rect">
            <a:avLst/>
          </a:prstGeom>
          <a:noFill/>
          <a:ln>
            <a:noFill/>
          </a:ln>
          <a:effectLst>
            <a:softEdge rad="12700"/>
          </a:effectLst>
        </p:spPr>
      </p:pic>
      <p:sp>
        <p:nvSpPr>
          <p:cNvPr id="13" name="TextBox 12">
            <a:extLst>
              <a:ext uri="{FF2B5EF4-FFF2-40B4-BE49-F238E27FC236}">
                <a16:creationId xmlns:a16="http://schemas.microsoft.com/office/drawing/2014/main" id="{1C9CE94E-BD32-4297-A792-AAA7FF5F851E}"/>
              </a:ext>
            </a:extLst>
          </p:cNvPr>
          <p:cNvSpPr txBox="1"/>
          <p:nvPr/>
        </p:nvSpPr>
        <p:spPr>
          <a:xfrm>
            <a:off x="1562793" y="125152"/>
            <a:ext cx="7968374" cy="578882"/>
          </a:xfrm>
          <a:prstGeom prst="roundRect">
            <a:avLst/>
          </a:prstGeom>
          <a:noFill/>
          <a:ln w="28575" cap="flat" cmpd="sng" algn="ctr">
            <a:solidFill>
              <a:schemeClr val="accent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GB" sz="2800" dirty="0">
                <a:solidFill>
                  <a:schemeClr val="accent1">
                    <a:lumMod val="50000"/>
                  </a:schemeClr>
                </a:solidFill>
                <a:latin typeface="Modern Love Caps" panose="04070805081001020A01" pitchFamily="82" charset="0"/>
              </a:rPr>
              <a:t>Activity 3: Pilgrim’s Progress</a:t>
            </a:r>
          </a:p>
        </p:txBody>
      </p:sp>
      <p:sp>
        <p:nvSpPr>
          <p:cNvPr id="16" name="Rectangle: Rounded Corners 15">
            <a:extLst>
              <a:ext uri="{FF2B5EF4-FFF2-40B4-BE49-F238E27FC236}">
                <a16:creationId xmlns:a16="http://schemas.microsoft.com/office/drawing/2014/main" id="{0F096E35-6153-40C8-B4ED-D35878A71AA6}"/>
              </a:ext>
            </a:extLst>
          </p:cNvPr>
          <p:cNvSpPr/>
          <p:nvPr/>
        </p:nvSpPr>
        <p:spPr>
          <a:xfrm>
            <a:off x="571220" y="1062513"/>
            <a:ext cx="11049560" cy="749034"/>
          </a:xfrm>
          <a:prstGeom prst="roundRect">
            <a:avLst/>
          </a:prstGeom>
          <a:solidFill>
            <a:schemeClr val="accent5">
              <a:alpha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a:solidFill>
                  <a:schemeClr val="accent1">
                    <a:lumMod val="50000"/>
                  </a:schemeClr>
                </a:solidFill>
                <a:latin typeface="Century Gothic" panose="020B0502020202020204" pitchFamily="34" charset="0"/>
              </a:rPr>
              <a:t>Pilgrim’s travelling the Two Saints Way from Chester to Lichfield end their pilgrimage at Lichfield Cathedral.</a:t>
            </a:r>
          </a:p>
        </p:txBody>
      </p:sp>
      <p:pic>
        <p:nvPicPr>
          <p:cNvPr id="3" name="Picture 2">
            <a:extLst>
              <a:ext uri="{FF2B5EF4-FFF2-40B4-BE49-F238E27FC236}">
                <a16:creationId xmlns:a16="http://schemas.microsoft.com/office/drawing/2014/main" id="{6F0DF76A-7959-4568-A88C-33D712B4B20A}"/>
              </a:ext>
            </a:extLst>
          </p:cNvPr>
          <p:cNvPicPr>
            <a:picLocks noChangeAspect="1"/>
          </p:cNvPicPr>
          <p:nvPr/>
        </p:nvPicPr>
        <p:blipFill>
          <a:blip r:embed="rId5"/>
          <a:stretch>
            <a:fillRect/>
          </a:stretch>
        </p:blipFill>
        <p:spPr>
          <a:xfrm>
            <a:off x="7772545" y="2075386"/>
            <a:ext cx="3988341" cy="4089433"/>
          </a:xfrm>
          <a:prstGeom prst="rect">
            <a:avLst/>
          </a:prstGeom>
        </p:spPr>
      </p:pic>
      <p:sp>
        <p:nvSpPr>
          <p:cNvPr id="18" name="Speech Bubble: Oval 17">
            <a:extLst>
              <a:ext uri="{FF2B5EF4-FFF2-40B4-BE49-F238E27FC236}">
                <a16:creationId xmlns:a16="http://schemas.microsoft.com/office/drawing/2014/main" id="{4E276947-2960-4AD0-A5D8-A86F272CE2D4}"/>
              </a:ext>
            </a:extLst>
          </p:cNvPr>
          <p:cNvSpPr/>
          <p:nvPr/>
        </p:nvSpPr>
        <p:spPr>
          <a:xfrm>
            <a:off x="678612" y="1915065"/>
            <a:ext cx="6521570" cy="3778370"/>
          </a:xfrm>
          <a:prstGeom prst="wedgeEllipseCallout">
            <a:avLst>
              <a:gd name="adj1" fmla="val 60307"/>
              <a:gd name="adj2" fmla="val 36843"/>
            </a:avLst>
          </a:prstGeom>
          <a:solidFill>
            <a:schemeClr val="accent2">
              <a:alpha val="50000"/>
            </a:schemeClr>
          </a:solidFill>
          <a:ln>
            <a:solidFill>
              <a:schemeClr val="accent1">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GB" sz="2000" dirty="0">
                <a:solidFill>
                  <a:schemeClr val="accent1">
                    <a:lumMod val="50000"/>
                  </a:schemeClr>
                </a:solidFill>
                <a:latin typeface="Century Gothic" panose="020B0502020202020204" pitchFamily="34" charset="0"/>
              </a:rPr>
              <a:t>The cathedral is usually the venue for Inspire and you would have the opportunity to explore this ancient, amazing building, just as the pilgrims would have done on their arrival.</a:t>
            </a:r>
          </a:p>
          <a:p>
            <a:pPr algn="ctr"/>
            <a:r>
              <a:rPr lang="en-GB" sz="2000" dirty="0">
                <a:solidFill>
                  <a:schemeClr val="accent1">
                    <a:lumMod val="50000"/>
                  </a:schemeClr>
                </a:solidFill>
                <a:latin typeface="Century Gothic" panose="020B0502020202020204" pitchFamily="34" charset="0"/>
              </a:rPr>
              <a:t>We’re not able to be in Lichfield for Inspire in person this year, but you can explore the cathedral ‘virtually’!</a:t>
            </a:r>
          </a:p>
        </p:txBody>
      </p:sp>
    </p:spTree>
    <p:extLst>
      <p:ext uri="{BB962C8B-B14F-4D97-AF65-F5344CB8AC3E}">
        <p14:creationId xmlns:p14="http://schemas.microsoft.com/office/powerpoint/2010/main" val="33937558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337223AD-BB1A-496B-9FED-E92016874D09}"/>
              </a:ext>
            </a:extLst>
          </p:cNvPr>
          <p:cNvPicPr>
            <a:picLocks noChangeAspect="1"/>
          </p:cNvPicPr>
          <p:nvPr/>
        </p:nvPicPr>
        <p:blipFill rotWithShape="1">
          <a:blip r:embed="rId2"/>
          <a:srcRect t="15429"/>
          <a:stretch/>
        </p:blipFill>
        <p:spPr>
          <a:xfrm>
            <a:off x="8176" y="-103504"/>
            <a:ext cx="12191980" cy="6856718"/>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991A2D25-BDFA-43A3-A0B5-E1BA96E2BE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0088" y="6132591"/>
            <a:ext cx="1639253" cy="617579"/>
          </a:xfrm>
          <a:prstGeom prst="rect">
            <a:avLst/>
          </a:prstGeom>
        </p:spPr>
      </p:pic>
      <p:pic>
        <p:nvPicPr>
          <p:cNvPr id="11" name="Picture 10" descr="Inspire Logo JPG">
            <a:extLst>
              <a:ext uri="{FF2B5EF4-FFF2-40B4-BE49-F238E27FC236}">
                <a16:creationId xmlns:a16="http://schemas.microsoft.com/office/drawing/2014/main" id="{84BEB8F3-497A-414A-BF70-BD589E2A163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8926" y="125152"/>
            <a:ext cx="663401" cy="554546"/>
          </a:xfrm>
          <a:prstGeom prst="rect">
            <a:avLst/>
          </a:prstGeom>
          <a:noFill/>
          <a:ln>
            <a:noFill/>
          </a:ln>
          <a:effectLst>
            <a:softEdge rad="12700"/>
          </a:effectLst>
        </p:spPr>
      </p:pic>
      <p:sp>
        <p:nvSpPr>
          <p:cNvPr id="13" name="TextBox 12">
            <a:extLst>
              <a:ext uri="{FF2B5EF4-FFF2-40B4-BE49-F238E27FC236}">
                <a16:creationId xmlns:a16="http://schemas.microsoft.com/office/drawing/2014/main" id="{1C9CE94E-BD32-4297-A792-AAA7FF5F851E}"/>
              </a:ext>
            </a:extLst>
          </p:cNvPr>
          <p:cNvSpPr txBox="1"/>
          <p:nvPr/>
        </p:nvSpPr>
        <p:spPr>
          <a:xfrm>
            <a:off x="2461403" y="125152"/>
            <a:ext cx="5894717" cy="578882"/>
          </a:xfrm>
          <a:prstGeom prst="roundRect">
            <a:avLst/>
          </a:prstGeom>
          <a:noFill/>
          <a:ln w="28575" cap="flat" cmpd="sng" algn="ctr">
            <a:solidFill>
              <a:schemeClr val="accent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GB" sz="2800" dirty="0">
                <a:solidFill>
                  <a:schemeClr val="accent1">
                    <a:lumMod val="50000"/>
                  </a:schemeClr>
                </a:solidFill>
                <a:latin typeface="Modern Love Caps" panose="04070805081001020A01" pitchFamily="82" charset="0"/>
              </a:rPr>
              <a:t>Activity 3: </a:t>
            </a:r>
            <a:r>
              <a:rPr lang="en-GB" sz="2800">
                <a:solidFill>
                  <a:schemeClr val="accent1">
                    <a:lumMod val="50000"/>
                  </a:schemeClr>
                </a:solidFill>
                <a:latin typeface="Modern Love Caps" panose="04070805081001020A01" pitchFamily="82" charset="0"/>
              </a:rPr>
              <a:t>Pilgrim’s Progress</a:t>
            </a:r>
            <a:endParaRPr lang="en-GB" sz="2800" dirty="0">
              <a:solidFill>
                <a:schemeClr val="accent1">
                  <a:lumMod val="50000"/>
                </a:schemeClr>
              </a:solidFill>
              <a:latin typeface="Modern Love Caps" panose="04070805081001020A01" pitchFamily="82" charset="0"/>
            </a:endParaRPr>
          </a:p>
        </p:txBody>
      </p:sp>
      <p:pic>
        <p:nvPicPr>
          <p:cNvPr id="3" name="Picture 2">
            <a:extLst>
              <a:ext uri="{FF2B5EF4-FFF2-40B4-BE49-F238E27FC236}">
                <a16:creationId xmlns:a16="http://schemas.microsoft.com/office/drawing/2014/main" id="{CAD7AEA3-43A3-40BB-9D10-A69E992CFB98}"/>
              </a:ext>
            </a:extLst>
          </p:cNvPr>
          <p:cNvPicPr>
            <a:picLocks noChangeAspect="1"/>
          </p:cNvPicPr>
          <p:nvPr/>
        </p:nvPicPr>
        <p:blipFill>
          <a:blip r:embed="rId5"/>
          <a:stretch>
            <a:fillRect/>
          </a:stretch>
        </p:blipFill>
        <p:spPr>
          <a:xfrm>
            <a:off x="8629762" y="215660"/>
            <a:ext cx="3451808" cy="1984273"/>
          </a:xfrm>
          <a:prstGeom prst="rect">
            <a:avLst/>
          </a:prstGeom>
        </p:spPr>
      </p:pic>
      <p:sp>
        <p:nvSpPr>
          <p:cNvPr id="10" name="Rectangle: Rounded Corners 9">
            <a:extLst>
              <a:ext uri="{FF2B5EF4-FFF2-40B4-BE49-F238E27FC236}">
                <a16:creationId xmlns:a16="http://schemas.microsoft.com/office/drawing/2014/main" id="{D2FF1DF9-5DEE-4336-9403-8E14C053373D}"/>
              </a:ext>
            </a:extLst>
          </p:cNvPr>
          <p:cNvSpPr/>
          <p:nvPr/>
        </p:nvSpPr>
        <p:spPr>
          <a:xfrm>
            <a:off x="308926" y="827904"/>
            <a:ext cx="7460765" cy="1079690"/>
          </a:xfrm>
          <a:prstGeom prst="roundRect">
            <a:avLst/>
          </a:prstGeom>
          <a:solidFill>
            <a:schemeClr val="accent5">
              <a:alpha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rtlCol="0" anchor="ctr"/>
          <a:lstStyle/>
          <a:p>
            <a:r>
              <a:rPr lang="en-GB" dirty="0">
                <a:solidFill>
                  <a:schemeClr val="accent1">
                    <a:lumMod val="50000"/>
                  </a:schemeClr>
                </a:solidFill>
                <a:latin typeface="Century Gothic" panose="020B0502020202020204" pitchFamily="34" charset="0"/>
              </a:rPr>
              <a:t>Explore the cathedral using the Virtual Tour:</a:t>
            </a:r>
          </a:p>
          <a:p>
            <a:endParaRPr lang="en-GB" dirty="0">
              <a:solidFill>
                <a:schemeClr val="accent1">
                  <a:lumMod val="50000"/>
                </a:schemeClr>
              </a:solidFill>
              <a:latin typeface="Century Gothic" panose="020B0502020202020204" pitchFamily="34" charset="0"/>
            </a:endParaRPr>
          </a:p>
          <a:p>
            <a:r>
              <a:rPr lang="en-GB" dirty="0">
                <a:solidFill>
                  <a:schemeClr val="accent1">
                    <a:lumMod val="50000"/>
                  </a:schemeClr>
                </a:solidFill>
                <a:latin typeface="Century Gothic" panose="020B0502020202020204" pitchFamily="34" charset="0"/>
                <a:hlinkClick r:id="rId6"/>
              </a:rPr>
              <a:t>https://www.lichfield-cathedral.org/welcome-back/a-virtual-visit</a:t>
            </a:r>
            <a:r>
              <a:rPr lang="en-GB" dirty="0">
                <a:solidFill>
                  <a:schemeClr val="accent1">
                    <a:lumMod val="50000"/>
                  </a:schemeClr>
                </a:solidFill>
                <a:latin typeface="Century Gothic" panose="020B0502020202020204" pitchFamily="34" charset="0"/>
              </a:rPr>
              <a:t> </a:t>
            </a:r>
          </a:p>
        </p:txBody>
      </p:sp>
      <p:sp>
        <p:nvSpPr>
          <p:cNvPr id="12" name="Speech Bubble: Oval 11">
            <a:extLst>
              <a:ext uri="{FF2B5EF4-FFF2-40B4-BE49-F238E27FC236}">
                <a16:creationId xmlns:a16="http://schemas.microsoft.com/office/drawing/2014/main" id="{CDC9CFA5-2786-48E7-A554-FCDFBC026F7B}"/>
              </a:ext>
            </a:extLst>
          </p:cNvPr>
          <p:cNvSpPr/>
          <p:nvPr/>
        </p:nvSpPr>
        <p:spPr>
          <a:xfrm>
            <a:off x="3910642" y="2087592"/>
            <a:ext cx="6722852" cy="4554748"/>
          </a:xfrm>
          <a:prstGeom prst="wedgeEllipseCallout">
            <a:avLst>
              <a:gd name="adj1" fmla="val -64858"/>
              <a:gd name="adj2" fmla="val 439"/>
            </a:avLst>
          </a:prstGeom>
          <a:solidFill>
            <a:schemeClr val="accent2">
              <a:alpha val="50000"/>
            </a:schemeClr>
          </a:solidFill>
          <a:ln>
            <a:solidFill>
              <a:schemeClr val="accent1">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GB" sz="2000" dirty="0">
                <a:solidFill>
                  <a:schemeClr val="accent1">
                    <a:lumMod val="50000"/>
                  </a:schemeClr>
                </a:solidFill>
                <a:latin typeface="Century Gothic" panose="020B0502020202020204" pitchFamily="34" charset="0"/>
              </a:rPr>
              <a:t>Use the Matterport Virtual tour to design a guide for pilgrims arriving at Lichfield Cathedral.</a:t>
            </a:r>
          </a:p>
          <a:p>
            <a:pPr algn="ctr"/>
            <a:r>
              <a:rPr lang="en-GB" sz="2000" dirty="0">
                <a:solidFill>
                  <a:schemeClr val="accent1">
                    <a:lumMod val="50000"/>
                  </a:schemeClr>
                </a:solidFill>
                <a:latin typeface="Century Gothic" panose="020B0502020202020204" pitchFamily="34" charset="0"/>
              </a:rPr>
              <a:t>  </a:t>
            </a:r>
          </a:p>
          <a:p>
            <a:pPr algn="ctr"/>
            <a:r>
              <a:rPr lang="en-GB" sz="2000" dirty="0">
                <a:solidFill>
                  <a:schemeClr val="accent1">
                    <a:lumMod val="50000"/>
                  </a:schemeClr>
                </a:solidFill>
                <a:latin typeface="Century Gothic" panose="020B0502020202020204" pitchFamily="34" charset="0"/>
              </a:rPr>
              <a:t>Which key parts of the cathedral would you direct them to?  </a:t>
            </a:r>
          </a:p>
          <a:p>
            <a:pPr algn="ctr"/>
            <a:endParaRPr lang="en-GB" sz="2000" dirty="0">
              <a:solidFill>
                <a:schemeClr val="accent1">
                  <a:lumMod val="50000"/>
                </a:schemeClr>
              </a:solidFill>
              <a:latin typeface="Century Gothic" panose="020B0502020202020204" pitchFamily="34" charset="0"/>
            </a:endParaRPr>
          </a:p>
          <a:p>
            <a:pPr algn="ctr"/>
            <a:r>
              <a:rPr lang="en-GB" sz="2000" dirty="0">
                <a:solidFill>
                  <a:schemeClr val="accent1">
                    <a:lumMod val="50000"/>
                  </a:schemeClr>
                </a:solidFill>
                <a:latin typeface="Century Gothic" panose="020B0502020202020204" pitchFamily="34" charset="0"/>
              </a:rPr>
              <a:t>How would they discover St Chad through your guide? </a:t>
            </a:r>
          </a:p>
          <a:p>
            <a:pPr algn="ctr"/>
            <a:endParaRPr lang="en-GB" sz="2000" dirty="0">
              <a:solidFill>
                <a:schemeClr val="accent1">
                  <a:lumMod val="50000"/>
                </a:schemeClr>
              </a:solidFill>
              <a:latin typeface="Century Gothic" panose="020B0502020202020204" pitchFamily="34" charset="0"/>
            </a:endParaRPr>
          </a:p>
          <a:p>
            <a:pPr algn="ctr"/>
            <a:r>
              <a:rPr lang="en-GB" sz="2000" dirty="0">
                <a:solidFill>
                  <a:schemeClr val="accent1">
                    <a:lumMod val="50000"/>
                  </a:schemeClr>
                </a:solidFill>
                <a:latin typeface="Century Gothic" panose="020B0502020202020204" pitchFamily="34" charset="0"/>
              </a:rPr>
              <a:t>You could present your guide using IT, art or film/audio.</a:t>
            </a:r>
          </a:p>
        </p:txBody>
      </p:sp>
    </p:spTree>
    <p:extLst>
      <p:ext uri="{BB962C8B-B14F-4D97-AF65-F5344CB8AC3E}">
        <p14:creationId xmlns:p14="http://schemas.microsoft.com/office/powerpoint/2010/main" val="37073966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337223AD-BB1A-496B-9FED-E92016874D09}"/>
              </a:ext>
            </a:extLst>
          </p:cNvPr>
          <p:cNvPicPr>
            <a:picLocks noChangeAspect="1"/>
          </p:cNvPicPr>
          <p:nvPr/>
        </p:nvPicPr>
        <p:blipFill rotWithShape="1">
          <a:blip r:embed="rId2"/>
          <a:srcRect t="15429"/>
          <a:stretch/>
        </p:blipFill>
        <p:spPr>
          <a:xfrm>
            <a:off x="20" y="0"/>
            <a:ext cx="12191980" cy="6856718"/>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991A2D25-BDFA-43A3-A0B5-E1BA96E2BE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76135" y="148389"/>
            <a:ext cx="1639253" cy="617579"/>
          </a:xfrm>
          <a:prstGeom prst="rect">
            <a:avLst/>
          </a:prstGeom>
        </p:spPr>
      </p:pic>
      <p:pic>
        <p:nvPicPr>
          <p:cNvPr id="11" name="Picture 10" descr="Inspire Logo JPG">
            <a:extLst>
              <a:ext uri="{FF2B5EF4-FFF2-40B4-BE49-F238E27FC236}">
                <a16:creationId xmlns:a16="http://schemas.microsoft.com/office/drawing/2014/main" id="{84BEB8F3-497A-414A-BF70-BD589E2A163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8926" y="125152"/>
            <a:ext cx="663401" cy="554546"/>
          </a:xfrm>
          <a:prstGeom prst="rect">
            <a:avLst/>
          </a:prstGeom>
          <a:noFill/>
          <a:ln>
            <a:noFill/>
          </a:ln>
          <a:effectLst>
            <a:softEdge rad="12700"/>
          </a:effectLst>
        </p:spPr>
      </p:pic>
      <p:sp>
        <p:nvSpPr>
          <p:cNvPr id="13" name="TextBox 12">
            <a:extLst>
              <a:ext uri="{FF2B5EF4-FFF2-40B4-BE49-F238E27FC236}">
                <a16:creationId xmlns:a16="http://schemas.microsoft.com/office/drawing/2014/main" id="{1C9CE94E-BD32-4297-A792-AAA7FF5F851E}"/>
              </a:ext>
            </a:extLst>
          </p:cNvPr>
          <p:cNvSpPr txBox="1"/>
          <p:nvPr/>
        </p:nvSpPr>
        <p:spPr>
          <a:xfrm>
            <a:off x="2461403" y="125152"/>
            <a:ext cx="5894717" cy="578882"/>
          </a:xfrm>
          <a:prstGeom prst="roundRect">
            <a:avLst/>
          </a:prstGeom>
          <a:noFill/>
          <a:ln w="28575" cap="flat" cmpd="sng" algn="ctr">
            <a:solidFill>
              <a:schemeClr val="accent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GB" sz="2800" dirty="0">
                <a:solidFill>
                  <a:schemeClr val="accent1">
                    <a:lumMod val="50000"/>
                  </a:schemeClr>
                </a:solidFill>
                <a:latin typeface="Modern Love Caps" panose="04070805081001020A01" pitchFamily="82" charset="0"/>
              </a:rPr>
              <a:t>Activity 3: </a:t>
            </a:r>
            <a:r>
              <a:rPr lang="en-GB" sz="2800">
                <a:solidFill>
                  <a:schemeClr val="accent1">
                    <a:lumMod val="50000"/>
                  </a:schemeClr>
                </a:solidFill>
                <a:latin typeface="Modern Love Caps" panose="04070805081001020A01" pitchFamily="82" charset="0"/>
              </a:rPr>
              <a:t>Pilgrim’s Progress</a:t>
            </a:r>
            <a:endParaRPr lang="en-GB" sz="2800" dirty="0">
              <a:solidFill>
                <a:schemeClr val="accent1">
                  <a:lumMod val="50000"/>
                </a:schemeClr>
              </a:solidFill>
              <a:latin typeface="Modern Love Caps" panose="04070805081001020A01" pitchFamily="82" charset="0"/>
            </a:endParaRPr>
          </a:p>
        </p:txBody>
      </p:sp>
      <p:pic>
        <p:nvPicPr>
          <p:cNvPr id="5" name="Picture 4">
            <a:extLst>
              <a:ext uri="{FF2B5EF4-FFF2-40B4-BE49-F238E27FC236}">
                <a16:creationId xmlns:a16="http://schemas.microsoft.com/office/drawing/2014/main" id="{5708914C-A22A-4457-B81B-24E061FFE861}"/>
              </a:ext>
            </a:extLst>
          </p:cNvPr>
          <p:cNvPicPr>
            <a:picLocks noChangeAspect="1"/>
          </p:cNvPicPr>
          <p:nvPr/>
        </p:nvPicPr>
        <p:blipFill>
          <a:blip r:embed="rId5"/>
          <a:stretch>
            <a:fillRect/>
          </a:stretch>
        </p:blipFill>
        <p:spPr>
          <a:xfrm>
            <a:off x="7268752" y="827903"/>
            <a:ext cx="4090595" cy="5901452"/>
          </a:xfrm>
          <a:prstGeom prst="rect">
            <a:avLst/>
          </a:prstGeom>
        </p:spPr>
      </p:pic>
      <p:sp>
        <p:nvSpPr>
          <p:cNvPr id="14" name="Rectangle: Rounded Corners 13">
            <a:extLst>
              <a:ext uri="{FF2B5EF4-FFF2-40B4-BE49-F238E27FC236}">
                <a16:creationId xmlns:a16="http://schemas.microsoft.com/office/drawing/2014/main" id="{0FEEF2FC-B8F7-4E2E-81C4-7AFBF0E6721B}"/>
              </a:ext>
            </a:extLst>
          </p:cNvPr>
          <p:cNvSpPr/>
          <p:nvPr/>
        </p:nvSpPr>
        <p:spPr>
          <a:xfrm>
            <a:off x="366435" y="1328236"/>
            <a:ext cx="6396674" cy="2611160"/>
          </a:xfrm>
          <a:prstGeom prst="roundRect">
            <a:avLst/>
          </a:prstGeom>
          <a:solidFill>
            <a:schemeClr val="accent5">
              <a:alpha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rtlCol="0" anchor="ctr"/>
          <a:lstStyle/>
          <a:p>
            <a:r>
              <a:rPr lang="en-GB" dirty="0">
                <a:solidFill>
                  <a:schemeClr val="accent1">
                    <a:lumMod val="50000"/>
                  </a:schemeClr>
                </a:solidFill>
                <a:latin typeface="Century Gothic" panose="020B0502020202020204" pitchFamily="34" charset="0"/>
              </a:rPr>
              <a:t>This map of the cathedral may help you as you explore the Virtual Tour and create your Pilgrim’s Guide.</a:t>
            </a:r>
          </a:p>
          <a:p>
            <a:r>
              <a:rPr lang="en-GB" dirty="0">
                <a:solidFill>
                  <a:schemeClr val="accent1">
                    <a:lumMod val="50000"/>
                  </a:schemeClr>
                </a:solidFill>
                <a:latin typeface="Century Gothic" panose="020B0502020202020204" pitchFamily="34" charset="0"/>
                <a:hlinkClick r:id="rId6"/>
              </a:rPr>
              <a:t>https://www.lichfield-cathedral.org/downloads/whats-on/self-guided-tour-july-2020-a3.pdf</a:t>
            </a:r>
            <a:r>
              <a:rPr lang="en-GB" dirty="0">
                <a:solidFill>
                  <a:schemeClr val="accent1">
                    <a:lumMod val="50000"/>
                  </a:schemeClr>
                </a:solidFill>
                <a:latin typeface="Century Gothic" panose="020B0502020202020204" pitchFamily="34" charset="0"/>
              </a:rPr>
              <a:t> </a:t>
            </a:r>
          </a:p>
        </p:txBody>
      </p:sp>
    </p:spTree>
    <p:extLst>
      <p:ext uri="{BB962C8B-B14F-4D97-AF65-F5344CB8AC3E}">
        <p14:creationId xmlns:p14="http://schemas.microsoft.com/office/powerpoint/2010/main" val="12985869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337223AD-BB1A-496B-9FED-E92016874D09}"/>
              </a:ext>
            </a:extLst>
          </p:cNvPr>
          <p:cNvPicPr>
            <a:picLocks noChangeAspect="1"/>
          </p:cNvPicPr>
          <p:nvPr/>
        </p:nvPicPr>
        <p:blipFill rotWithShape="1">
          <a:blip r:embed="rId2"/>
          <a:srcRect t="15429"/>
          <a:stretch/>
        </p:blipFill>
        <p:spPr>
          <a:xfrm>
            <a:off x="20" y="0"/>
            <a:ext cx="12191980" cy="6856718"/>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991A2D25-BDFA-43A3-A0B5-E1BA96E2BE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21633" y="105803"/>
            <a:ext cx="1639253" cy="617579"/>
          </a:xfrm>
          <a:prstGeom prst="rect">
            <a:avLst/>
          </a:prstGeom>
        </p:spPr>
      </p:pic>
      <p:pic>
        <p:nvPicPr>
          <p:cNvPr id="11" name="Picture 10" descr="Inspire Logo JPG">
            <a:extLst>
              <a:ext uri="{FF2B5EF4-FFF2-40B4-BE49-F238E27FC236}">
                <a16:creationId xmlns:a16="http://schemas.microsoft.com/office/drawing/2014/main" id="{84BEB8F3-497A-414A-BF70-BD589E2A163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8926" y="125152"/>
            <a:ext cx="663401" cy="554546"/>
          </a:xfrm>
          <a:prstGeom prst="rect">
            <a:avLst/>
          </a:prstGeom>
          <a:noFill/>
          <a:ln>
            <a:noFill/>
          </a:ln>
          <a:effectLst>
            <a:softEdge rad="12700"/>
          </a:effectLst>
        </p:spPr>
      </p:pic>
      <p:sp>
        <p:nvSpPr>
          <p:cNvPr id="13" name="TextBox 12">
            <a:extLst>
              <a:ext uri="{FF2B5EF4-FFF2-40B4-BE49-F238E27FC236}">
                <a16:creationId xmlns:a16="http://schemas.microsoft.com/office/drawing/2014/main" id="{1C9CE94E-BD32-4297-A792-AAA7FF5F851E}"/>
              </a:ext>
            </a:extLst>
          </p:cNvPr>
          <p:cNvSpPr txBox="1"/>
          <p:nvPr/>
        </p:nvSpPr>
        <p:spPr>
          <a:xfrm>
            <a:off x="1562793" y="125152"/>
            <a:ext cx="7968374" cy="578882"/>
          </a:xfrm>
          <a:prstGeom prst="roundRect">
            <a:avLst/>
          </a:prstGeom>
          <a:noFill/>
          <a:ln w="28575" cap="flat" cmpd="sng" algn="ctr">
            <a:solidFill>
              <a:schemeClr val="accent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GB" sz="2800" dirty="0">
                <a:solidFill>
                  <a:schemeClr val="accent1">
                    <a:lumMod val="50000"/>
                  </a:schemeClr>
                </a:solidFill>
                <a:latin typeface="Modern Love Caps" panose="04070805081001020A01" pitchFamily="82" charset="0"/>
              </a:rPr>
              <a:t>Activity 3: Pilgrim’s Progress</a:t>
            </a:r>
          </a:p>
        </p:txBody>
      </p:sp>
      <p:sp>
        <p:nvSpPr>
          <p:cNvPr id="16" name="Rectangle: Rounded Corners 15">
            <a:extLst>
              <a:ext uri="{FF2B5EF4-FFF2-40B4-BE49-F238E27FC236}">
                <a16:creationId xmlns:a16="http://schemas.microsoft.com/office/drawing/2014/main" id="{0F096E35-6153-40C8-B4ED-D35878A71AA6}"/>
              </a:ext>
            </a:extLst>
          </p:cNvPr>
          <p:cNvSpPr/>
          <p:nvPr/>
        </p:nvSpPr>
        <p:spPr>
          <a:xfrm>
            <a:off x="571220" y="1062513"/>
            <a:ext cx="11049560" cy="749034"/>
          </a:xfrm>
          <a:prstGeom prst="roundRect">
            <a:avLst/>
          </a:prstGeom>
          <a:solidFill>
            <a:schemeClr val="accent5">
              <a:alpha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a:solidFill>
                  <a:schemeClr val="accent1">
                    <a:lumMod val="50000"/>
                  </a:schemeClr>
                </a:solidFill>
                <a:latin typeface="Century Gothic" panose="020B0502020202020204" pitchFamily="34" charset="0"/>
              </a:rPr>
              <a:t>Pilgrims would have been greeted on arrival at the cathedral and taken to the Pedilavium, where their feet would have been washed, in an act of service. </a:t>
            </a:r>
          </a:p>
        </p:txBody>
      </p:sp>
      <p:pic>
        <p:nvPicPr>
          <p:cNvPr id="3" name="Picture 2">
            <a:extLst>
              <a:ext uri="{FF2B5EF4-FFF2-40B4-BE49-F238E27FC236}">
                <a16:creationId xmlns:a16="http://schemas.microsoft.com/office/drawing/2014/main" id="{6F0DF76A-7959-4568-A88C-33D712B4B20A}"/>
              </a:ext>
            </a:extLst>
          </p:cNvPr>
          <p:cNvPicPr>
            <a:picLocks noChangeAspect="1"/>
          </p:cNvPicPr>
          <p:nvPr/>
        </p:nvPicPr>
        <p:blipFill>
          <a:blip r:embed="rId5"/>
          <a:stretch>
            <a:fillRect/>
          </a:stretch>
        </p:blipFill>
        <p:spPr>
          <a:xfrm>
            <a:off x="9531167" y="4250240"/>
            <a:ext cx="2421237" cy="2482608"/>
          </a:xfrm>
          <a:prstGeom prst="rect">
            <a:avLst/>
          </a:prstGeom>
        </p:spPr>
      </p:pic>
      <p:pic>
        <p:nvPicPr>
          <p:cNvPr id="2050" name="Picture 2">
            <a:extLst>
              <a:ext uri="{FF2B5EF4-FFF2-40B4-BE49-F238E27FC236}">
                <a16:creationId xmlns:a16="http://schemas.microsoft.com/office/drawing/2014/main" id="{E83A764E-E024-454C-9FB4-A56DA0EEB83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6558" y="2030394"/>
            <a:ext cx="5940725" cy="4455545"/>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Rounded Corners 11">
            <a:extLst>
              <a:ext uri="{FF2B5EF4-FFF2-40B4-BE49-F238E27FC236}">
                <a16:creationId xmlns:a16="http://schemas.microsoft.com/office/drawing/2014/main" id="{DDBA0818-8FD0-4940-8517-33A87860B9F1}"/>
              </a:ext>
            </a:extLst>
          </p:cNvPr>
          <p:cNvSpPr/>
          <p:nvPr/>
        </p:nvSpPr>
        <p:spPr>
          <a:xfrm>
            <a:off x="6652317" y="2280625"/>
            <a:ext cx="2154680" cy="3746363"/>
          </a:xfrm>
          <a:prstGeom prst="roundRect">
            <a:avLst/>
          </a:prstGeom>
          <a:solidFill>
            <a:schemeClr val="accent5">
              <a:alpha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a:solidFill>
                  <a:schemeClr val="accent1">
                    <a:lumMod val="50000"/>
                  </a:schemeClr>
                </a:solidFill>
                <a:latin typeface="Century Gothic" panose="020B0502020202020204" pitchFamily="34" charset="0"/>
              </a:rPr>
              <a:t>The Pedilavium was also the place where the monarch traditionally washed the feet of 12 poor men on Maundy Thursday.</a:t>
            </a:r>
          </a:p>
        </p:txBody>
      </p:sp>
      <p:sp>
        <p:nvSpPr>
          <p:cNvPr id="14" name="Thought Bubble: Cloud 13">
            <a:extLst>
              <a:ext uri="{FF2B5EF4-FFF2-40B4-BE49-F238E27FC236}">
                <a16:creationId xmlns:a16="http://schemas.microsoft.com/office/drawing/2014/main" id="{88709543-EC5B-4C5D-A593-B7DA0E005319}"/>
              </a:ext>
            </a:extLst>
          </p:cNvPr>
          <p:cNvSpPr/>
          <p:nvPr/>
        </p:nvSpPr>
        <p:spPr>
          <a:xfrm>
            <a:off x="8924705" y="1844294"/>
            <a:ext cx="3117770" cy="2282076"/>
          </a:xfrm>
          <a:prstGeom prst="cloudCallout">
            <a:avLst>
              <a:gd name="adj1" fmla="val -80865"/>
              <a:gd name="adj2" fmla="val -39333"/>
            </a:avLst>
          </a:prstGeom>
          <a:solidFill>
            <a:schemeClr val="accent2">
              <a:alpha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accent1">
                    <a:lumMod val="50000"/>
                  </a:schemeClr>
                </a:solidFill>
                <a:latin typeface="Century Gothic" panose="020B0502020202020204" pitchFamily="34" charset="0"/>
              </a:rPr>
              <a:t>Which part of the Bible do these two acts of service remind you of?  Can you make the connection?</a:t>
            </a:r>
          </a:p>
        </p:txBody>
      </p:sp>
    </p:spTree>
    <p:extLst>
      <p:ext uri="{BB962C8B-B14F-4D97-AF65-F5344CB8AC3E}">
        <p14:creationId xmlns:p14="http://schemas.microsoft.com/office/powerpoint/2010/main" val="4149324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337223AD-BB1A-496B-9FED-E92016874D09}"/>
              </a:ext>
            </a:extLst>
          </p:cNvPr>
          <p:cNvPicPr>
            <a:picLocks noChangeAspect="1"/>
          </p:cNvPicPr>
          <p:nvPr/>
        </p:nvPicPr>
        <p:blipFill rotWithShape="1">
          <a:blip r:embed="rId2"/>
          <a:srcRect t="15429"/>
          <a:stretch/>
        </p:blipFill>
        <p:spPr>
          <a:xfrm>
            <a:off x="-18197" y="1282"/>
            <a:ext cx="12191980" cy="6856718"/>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991A2D25-BDFA-43A3-A0B5-E1BA96E2BE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21633" y="105803"/>
            <a:ext cx="1639253" cy="617579"/>
          </a:xfrm>
          <a:prstGeom prst="rect">
            <a:avLst/>
          </a:prstGeom>
        </p:spPr>
      </p:pic>
      <p:pic>
        <p:nvPicPr>
          <p:cNvPr id="11" name="Picture 10" descr="Inspire Logo JPG">
            <a:extLst>
              <a:ext uri="{FF2B5EF4-FFF2-40B4-BE49-F238E27FC236}">
                <a16:creationId xmlns:a16="http://schemas.microsoft.com/office/drawing/2014/main" id="{84BEB8F3-497A-414A-BF70-BD589E2A163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8926" y="125152"/>
            <a:ext cx="663401" cy="554546"/>
          </a:xfrm>
          <a:prstGeom prst="rect">
            <a:avLst/>
          </a:prstGeom>
          <a:noFill/>
          <a:ln>
            <a:noFill/>
          </a:ln>
          <a:effectLst>
            <a:softEdge rad="12700"/>
          </a:effectLst>
        </p:spPr>
      </p:pic>
      <p:sp>
        <p:nvSpPr>
          <p:cNvPr id="13" name="TextBox 12">
            <a:extLst>
              <a:ext uri="{FF2B5EF4-FFF2-40B4-BE49-F238E27FC236}">
                <a16:creationId xmlns:a16="http://schemas.microsoft.com/office/drawing/2014/main" id="{1C9CE94E-BD32-4297-A792-AAA7FF5F851E}"/>
              </a:ext>
            </a:extLst>
          </p:cNvPr>
          <p:cNvSpPr txBox="1"/>
          <p:nvPr/>
        </p:nvSpPr>
        <p:spPr>
          <a:xfrm>
            <a:off x="1562793" y="125152"/>
            <a:ext cx="7968374" cy="578882"/>
          </a:xfrm>
          <a:prstGeom prst="roundRect">
            <a:avLst/>
          </a:prstGeom>
          <a:noFill/>
          <a:ln w="28575" cap="flat" cmpd="sng" algn="ctr">
            <a:solidFill>
              <a:schemeClr val="accent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GB" sz="2800" dirty="0">
                <a:solidFill>
                  <a:schemeClr val="accent1">
                    <a:lumMod val="50000"/>
                  </a:schemeClr>
                </a:solidFill>
                <a:latin typeface="Modern Love Caps" panose="04070805081001020A01" pitchFamily="82" charset="0"/>
              </a:rPr>
              <a:t>Activity 3: Pilgrim’s Progress</a:t>
            </a:r>
          </a:p>
        </p:txBody>
      </p:sp>
      <p:pic>
        <p:nvPicPr>
          <p:cNvPr id="2050" name="Picture 2">
            <a:extLst>
              <a:ext uri="{FF2B5EF4-FFF2-40B4-BE49-F238E27FC236}">
                <a16:creationId xmlns:a16="http://schemas.microsoft.com/office/drawing/2014/main" id="{E83A764E-E024-454C-9FB4-A56DA0EEB8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465" y="1823050"/>
            <a:ext cx="6155841" cy="461688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6F0DF76A-7959-4568-A88C-33D712B4B20A}"/>
              </a:ext>
            </a:extLst>
          </p:cNvPr>
          <p:cNvPicPr>
            <a:picLocks noChangeAspect="1"/>
          </p:cNvPicPr>
          <p:nvPr/>
        </p:nvPicPr>
        <p:blipFill>
          <a:blip r:embed="rId6"/>
          <a:stretch>
            <a:fillRect/>
          </a:stretch>
        </p:blipFill>
        <p:spPr>
          <a:xfrm>
            <a:off x="5503976" y="4958268"/>
            <a:ext cx="1730711" cy="1774580"/>
          </a:xfrm>
          <a:prstGeom prst="rect">
            <a:avLst/>
          </a:prstGeom>
        </p:spPr>
      </p:pic>
      <p:sp>
        <p:nvSpPr>
          <p:cNvPr id="12" name="Rectangle: Rounded Corners 11">
            <a:extLst>
              <a:ext uri="{FF2B5EF4-FFF2-40B4-BE49-F238E27FC236}">
                <a16:creationId xmlns:a16="http://schemas.microsoft.com/office/drawing/2014/main" id="{DDBA0818-8FD0-4940-8517-33A87860B9F1}"/>
              </a:ext>
            </a:extLst>
          </p:cNvPr>
          <p:cNvSpPr/>
          <p:nvPr/>
        </p:nvSpPr>
        <p:spPr>
          <a:xfrm>
            <a:off x="266465" y="804850"/>
            <a:ext cx="11622656" cy="762749"/>
          </a:xfrm>
          <a:prstGeom prst="roundRect">
            <a:avLst/>
          </a:prstGeom>
          <a:solidFill>
            <a:schemeClr val="accent5">
              <a:alpha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a:solidFill>
                  <a:schemeClr val="accent1">
                    <a:lumMod val="50000"/>
                  </a:schemeClr>
                </a:solidFill>
                <a:latin typeface="Century Gothic" panose="020B0502020202020204" pitchFamily="34" charset="0"/>
              </a:rPr>
              <a:t>Imagine arriving at Lichfield Cathedral as a pilgrim or being there to welcome pilgrims on their arrival…</a:t>
            </a:r>
          </a:p>
        </p:txBody>
      </p:sp>
      <p:sp>
        <p:nvSpPr>
          <p:cNvPr id="14" name="Thought Bubble: Cloud 13">
            <a:extLst>
              <a:ext uri="{FF2B5EF4-FFF2-40B4-BE49-F238E27FC236}">
                <a16:creationId xmlns:a16="http://schemas.microsoft.com/office/drawing/2014/main" id="{88709543-EC5B-4C5D-A593-B7DA0E005319}"/>
              </a:ext>
            </a:extLst>
          </p:cNvPr>
          <p:cNvSpPr/>
          <p:nvPr/>
        </p:nvSpPr>
        <p:spPr>
          <a:xfrm>
            <a:off x="7494235" y="1416947"/>
            <a:ext cx="4431300" cy="2714544"/>
          </a:xfrm>
          <a:prstGeom prst="cloudCallout">
            <a:avLst>
              <a:gd name="adj1" fmla="val -96175"/>
              <a:gd name="adj2" fmla="val 15100"/>
            </a:avLst>
          </a:prstGeom>
          <a:ln>
            <a:solidFill>
              <a:schemeClr val="accent1">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600" dirty="0">
                <a:solidFill>
                  <a:schemeClr val="accent1">
                    <a:lumMod val="50000"/>
                  </a:schemeClr>
                </a:solidFill>
                <a:latin typeface="Century Gothic" panose="020B0502020202020204" pitchFamily="34" charset="0"/>
              </a:rPr>
              <a:t>Would you appreciate having your feet washed as an act of service?</a:t>
            </a:r>
          </a:p>
          <a:p>
            <a:pPr algn="ctr"/>
            <a:endParaRPr lang="en-GB" sz="1600" dirty="0">
              <a:solidFill>
                <a:schemeClr val="accent1">
                  <a:lumMod val="50000"/>
                </a:schemeClr>
              </a:solidFill>
              <a:latin typeface="Century Gothic" panose="020B0502020202020204" pitchFamily="34" charset="0"/>
            </a:endParaRPr>
          </a:p>
          <a:p>
            <a:pPr algn="ctr"/>
            <a:r>
              <a:rPr lang="en-GB" sz="1600" dirty="0">
                <a:solidFill>
                  <a:schemeClr val="accent1">
                    <a:lumMod val="50000"/>
                  </a:schemeClr>
                </a:solidFill>
                <a:latin typeface="Century Gothic" panose="020B0502020202020204" pitchFamily="34" charset="0"/>
              </a:rPr>
              <a:t>If not, what would be a good welcome or act of service that you would value?</a:t>
            </a:r>
          </a:p>
        </p:txBody>
      </p:sp>
      <p:sp>
        <p:nvSpPr>
          <p:cNvPr id="19" name="Thought Bubble: Cloud 18">
            <a:extLst>
              <a:ext uri="{FF2B5EF4-FFF2-40B4-BE49-F238E27FC236}">
                <a16:creationId xmlns:a16="http://schemas.microsoft.com/office/drawing/2014/main" id="{593D70D4-B71A-49D5-9AB3-AA6EF41186E7}"/>
              </a:ext>
            </a:extLst>
          </p:cNvPr>
          <p:cNvSpPr/>
          <p:nvPr/>
        </p:nvSpPr>
        <p:spPr>
          <a:xfrm>
            <a:off x="7576389" y="4159847"/>
            <a:ext cx="4431300" cy="2556703"/>
          </a:xfrm>
          <a:prstGeom prst="cloudCallout">
            <a:avLst>
              <a:gd name="adj1" fmla="val -99471"/>
              <a:gd name="adj2" fmla="val -50063"/>
            </a:avLst>
          </a:prstGeom>
          <a:ln>
            <a:solidFill>
              <a:schemeClr val="accent1">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1600" dirty="0">
                <a:solidFill>
                  <a:schemeClr val="accent1">
                    <a:lumMod val="50000"/>
                  </a:schemeClr>
                </a:solidFill>
                <a:latin typeface="Century Gothic" panose="020B0502020202020204" pitchFamily="34" charset="0"/>
              </a:rPr>
              <a:t>As someone greeting pilgrims on their arrival at the cathedral, what would you be prepared to do as a welcoming act of service?  Wash their feet?</a:t>
            </a:r>
          </a:p>
        </p:txBody>
      </p:sp>
    </p:spTree>
    <p:extLst>
      <p:ext uri="{BB962C8B-B14F-4D97-AF65-F5344CB8AC3E}">
        <p14:creationId xmlns:p14="http://schemas.microsoft.com/office/powerpoint/2010/main" val="29655860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337223AD-BB1A-496B-9FED-E92016874D09}"/>
              </a:ext>
            </a:extLst>
          </p:cNvPr>
          <p:cNvPicPr>
            <a:picLocks noChangeAspect="1"/>
          </p:cNvPicPr>
          <p:nvPr/>
        </p:nvPicPr>
        <p:blipFill rotWithShape="1">
          <a:blip r:embed="rId2"/>
          <a:srcRect t="15429"/>
          <a:stretch/>
        </p:blipFill>
        <p:spPr>
          <a:xfrm>
            <a:off x="6586" y="0"/>
            <a:ext cx="12191980" cy="6856718"/>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991A2D25-BDFA-43A3-A0B5-E1BA96E2BE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21633" y="105803"/>
            <a:ext cx="1639253" cy="617579"/>
          </a:xfrm>
          <a:prstGeom prst="rect">
            <a:avLst/>
          </a:prstGeom>
        </p:spPr>
      </p:pic>
      <p:pic>
        <p:nvPicPr>
          <p:cNvPr id="11" name="Picture 10" descr="Inspire Logo JPG">
            <a:extLst>
              <a:ext uri="{FF2B5EF4-FFF2-40B4-BE49-F238E27FC236}">
                <a16:creationId xmlns:a16="http://schemas.microsoft.com/office/drawing/2014/main" id="{84BEB8F3-497A-414A-BF70-BD589E2A163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8926" y="125152"/>
            <a:ext cx="663401" cy="554546"/>
          </a:xfrm>
          <a:prstGeom prst="rect">
            <a:avLst/>
          </a:prstGeom>
          <a:noFill/>
          <a:ln>
            <a:noFill/>
          </a:ln>
          <a:effectLst>
            <a:softEdge rad="12700"/>
          </a:effectLst>
        </p:spPr>
      </p:pic>
      <p:sp>
        <p:nvSpPr>
          <p:cNvPr id="13" name="TextBox 12">
            <a:extLst>
              <a:ext uri="{FF2B5EF4-FFF2-40B4-BE49-F238E27FC236}">
                <a16:creationId xmlns:a16="http://schemas.microsoft.com/office/drawing/2014/main" id="{1C9CE94E-BD32-4297-A792-AAA7FF5F851E}"/>
              </a:ext>
            </a:extLst>
          </p:cNvPr>
          <p:cNvSpPr txBox="1"/>
          <p:nvPr/>
        </p:nvSpPr>
        <p:spPr>
          <a:xfrm>
            <a:off x="1562793" y="125152"/>
            <a:ext cx="7968374" cy="578882"/>
          </a:xfrm>
          <a:prstGeom prst="roundRect">
            <a:avLst/>
          </a:prstGeom>
          <a:noFill/>
          <a:ln w="28575" cap="flat" cmpd="sng" algn="ctr">
            <a:solidFill>
              <a:schemeClr val="accent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GB" sz="2800" dirty="0">
                <a:solidFill>
                  <a:schemeClr val="accent1">
                    <a:lumMod val="50000"/>
                  </a:schemeClr>
                </a:solidFill>
                <a:latin typeface="Modern Love Caps" panose="04070805081001020A01" pitchFamily="82" charset="0"/>
              </a:rPr>
              <a:t>Activity 4: A Journey of Hope</a:t>
            </a:r>
          </a:p>
        </p:txBody>
      </p:sp>
      <p:sp>
        <p:nvSpPr>
          <p:cNvPr id="12" name="Rectangle: Rounded Corners 11">
            <a:extLst>
              <a:ext uri="{FF2B5EF4-FFF2-40B4-BE49-F238E27FC236}">
                <a16:creationId xmlns:a16="http://schemas.microsoft.com/office/drawing/2014/main" id="{DDBA0818-8FD0-4940-8517-33A87860B9F1}"/>
              </a:ext>
            </a:extLst>
          </p:cNvPr>
          <p:cNvSpPr/>
          <p:nvPr/>
        </p:nvSpPr>
        <p:spPr>
          <a:xfrm>
            <a:off x="212786" y="809037"/>
            <a:ext cx="8223848" cy="3601937"/>
          </a:xfrm>
          <a:prstGeom prst="roundRect">
            <a:avLst/>
          </a:prstGeom>
          <a:solidFill>
            <a:schemeClr val="accent5">
              <a:alpha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600" dirty="0">
                <a:solidFill>
                  <a:schemeClr val="accent1">
                    <a:lumMod val="50000"/>
                  </a:schemeClr>
                </a:solidFill>
                <a:latin typeface="Century Gothic" panose="020B0502020202020204" pitchFamily="34" charset="0"/>
              </a:rPr>
              <a:t>Reaching the end of the pilgrimage gives a pilgrim hope that they can journey through challenges and obstacles.</a:t>
            </a:r>
          </a:p>
          <a:p>
            <a:pPr algn="ctr"/>
            <a:endParaRPr lang="en-GB" sz="1600" dirty="0">
              <a:solidFill>
                <a:schemeClr val="accent1">
                  <a:lumMod val="50000"/>
                </a:schemeClr>
              </a:solidFill>
              <a:latin typeface="Century Gothic" panose="020B0502020202020204" pitchFamily="34" charset="0"/>
            </a:endParaRPr>
          </a:p>
          <a:p>
            <a:pPr algn="ctr"/>
            <a:r>
              <a:rPr lang="en-GB" sz="1600" dirty="0">
                <a:solidFill>
                  <a:schemeClr val="accent1">
                    <a:lumMod val="50000"/>
                  </a:schemeClr>
                </a:solidFill>
                <a:latin typeface="Century Gothic" panose="020B0502020202020204" pitchFamily="34" charset="0"/>
              </a:rPr>
              <a:t>People often need hope as they journey through life – there will be moments when life is difficult and the journey takes us through valleys; but there are mountain top moments that we can celebrate.</a:t>
            </a:r>
          </a:p>
          <a:p>
            <a:pPr algn="ctr"/>
            <a:endParaRPr lang="en-GB" sz="1600" dirty="0">
              <a:solidFill>
                <a:schemeClr val="accent1">
                  <a:lumMod val="50000"/>
                </a:schemeClr>
              </a:solidFill>
              <a:latin typeface="Century Gothic" panose="020B0502020202020204" pitchFamily="34" charset="0"/>
            </a:endParaRPr>
          </a:p>
          <a:p>
            <a:pPr algn="ctr"/>
            <a:r>
              <a:rPr lang="en-GB" sz="1600" dirty="0">
                <a:solidFill>
                  <a:schemeClr val="accent1">
                    <a:lumMod val="50000"/>
                  </a:schemeClr>
                </a:solidFill>
                <a:latin typeface="Century Gothic" panose="020B0502020202020204" pitchFamily="34" charset="0"/>
              </a:rPr>
              <a:t>Since the first lockdown in spring 2020, people have longed to reach the end of a difficult journey, clinging to the hope that there will be better days ahead.</a:t>
            </a:r>
          </a:p>
          <a:p>
            <a:pPr algn="ctr"/>
            <a:endParaRPr lang="en-GB" sz="1600" dirty="0">
              <a:solidFill>
                <a:schemeClr val="accent1">
                  <a:lumMod val="50000"/>
                </a:schemeClr>
              </a:solidFill>
              <a:latin typeface="Century Gothic" panose="020B0502020202020204" pitchFamily="34" charset="0"/>
            </a:endParaRPr>
          </a:p>
          <a:p>
            <a:pPr algn="ctr"/>
            <a:r>
              <a:rPr lang="en-GB" sz="1600" dirty="0">
                <a:solidFill>
                  <a:schemeClr val="accent1">
                    <a:lumMod val="50000"/>
                  </a:schemeClr>
                </a:solidFill>
                <a:latin typeface="Century Gothic" panose="020B0502020202020204" pitchFamily="34" charset="0"/>
              </a:rPr>
              <a:t>On difficult days the pilgrim will draw strength from the fact that they have come so far…that is the same for each one of us at this time.</a:t>
            </a:r>
          </a:p>
        </p:txBody>
      </p:sp>
      <p:pic>
        <p:nvPicPr>
          <p:cNvPr id="13316" name="Picture 4" descr="May be an image of 1 person, food and outdoors">
            <a:extLst>
              <a:ext uri="{FF2B5EF4-FFF2-40B4-BE49-F238E27FC236}">
                <a16:creationId xmlns:a16="http://schemas.microsoft.com/office/drawing/2014/main" id="{4CE68483-EEFB-47C6-8187-59D63909ED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43880" y="1141697"/>
            <a:ext cx="3558027" cy="4574606"/>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Rounded Corners 15">
            <a:extLst>
              <a:ext uri="{FF2B5EF4-FFF2-40B4-BE49-F238E27FC236}">
                <a16:creationId xmlns:a16="http://schemas.microsoft.com/office/drawing/2014/main" id="{F3503ECB-66E9-4DFD-B5CD-32B6A3870EF2}"/>
              </a:ext>
            </a:extLst>
          </p:cNvPr>
          <p:cNvSpPr/>
          <p:nvPr/>
        </p:nvSpPr>
        <p:spPr>
          <a:xfrm>
            <a:off x="3648121" y="4796152"/>
            <a:ext cx="4025660" cy="1840301"/>
          </a:xfrm>
          <a:prstGeom prst="roundRect">
            <a:avLst/>
          </a:prstGeom>
          <a:solidFill>
            <a:schemeClr val="accent2">
              <a:alpha val="50000"/>
            </a:schemeClr>
          </a:solidFill>
          <a:ln>
            <a:solidFill>
              <a:schemeClr val="accent1">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600" b="0" i="0" dirty="0">
                <a:solidFill>
                  <a:schemeClr val="accent1">
                    <a:lumMod val="50000"/>
                  </a:schemeClr>
                </a:solidFill>
                <a:effectLst/>
                <a:latin typeface="Century Gothic" panose="020B0502020202020204" pitchFamily="34" charset="0"/>
              </a:rPr>
              <a:t>In early October 2020 planting began on the Hope Garden; a gift to the city of Lichfield and a reminder of the resilience of everyone, as it blooms each year around the anniversary of Lockdown.</a:t>
            </a:r>
            <a:endParaRPr lang="en-GB" sz="1600" dirty="0">
              <a:solidFill>
                <a:schemeClr val="accent1">
                  <a:lumMod val="50000"/>
                </a:schemeClr>
              </a:solidFill>
              <a:latin typeface="Century Gothic" panose="020B0502020202020204" pitchFamily="34" charset="0"/>
            </a:endParaRPr>
          </a:p>
        </p:txBody>
      </p:sp>
    </p:spTree>
    <p:extLst>
      <p:ext uri="{BB962C8B-B14F-4D97-AF65-F5344CB8AC3E}">
        <p14:creationId xmlns:p14="http://schemas.microsoft.com/office/powerpoint/2010/main" val="16402051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337223AD-BB1A-496B-9FED-E92016874D09}"/>
              </a:ext>
            </a:extLst>
          </p:cNvPr>
          <p:cNvPicPr>
            <a:picLocks noChangeAspect="1"/>
          </p:cNvPicPr>
          <p:nvPr/>
        </p:nvPicPr>
        <p:blipFill rotWithShape="1">
          <a:blip r:embed="rId2"/>
          <a:srcRect t="15429"/>
          <a:stretch/>
        </p:blipFill>
        <p:spPr>
          <a:xfrm>
            <a:off x="20" y="0"/>
            <a:ext cx="12191980" cy="6856718"/>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991A2D25-BDFA-43A3-A0B5-E1BA96E2BE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21633" y="105803"/>
            <a:ext cx="1639253" cy="617579"/>
          </a:xfrm>
          <a:prstGeom prst="rect">
            <a:avLst/>
          </a:prstGeom>
        </p:spPr>
      </p:pic>
      <p:pic>
        <p:nvPicPr>
          <p:cNvPr id="11" name="Picture 10" descr="Inspire Logo JPG">
            <a:extLst>
              <a:ext uri="{FF2B5EF4-FFF2-40B4-BE49-F238E27FC236}">
                <a16:creationId xmlns:a16="http://schemas.microsoft.com/office/drawing/2014/main" id="{84BEB8F3-497A-414A-BF70-BD589E2A163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8926" y="125152"/>
            <a:ext cx="663401" cy="554546"/>
          </a:xfrm>
          <a:prstGeom prst="rect">
            <a:avLst/>
          </a:prstGeom>
          <a:noFill/>
          <a:ln>
            <a:noFill/>
          </a:ln>
          <a:effectLst>
            <a:softEdge rad="12700"/>
          </a:effectLst>
        </p:spPr>
      </p:pic>
      <p:sp>
        <p:nvSpPr>
          <p:cNvPr id="13" name="TextBox 12">
            <a:extLst>
              <a:ext uri="{FF2B5EF4-FFF2-40B4-BE49-F238E27FC236}">
                <a16:creationId xmlns:a16="http://schemas.microsoft.com/office/drawing/2014/main" id="{1C9CE94E-BD32-4297-A792-AAA7FF5F851E}"/>
              </a:ext>
            </a:extLst>
          </p:cNvPr>
          <p:cNvSpPr txBox="1"/>
          <p:nvPr/>
        </p:nvSpPr>
        <p:spPr>
          <a:xfrm>
            <a:off x="1562793" y="125152"/>
            <a:ext cx="7968374" cy="578882"/>
          </a:xfrm>
          <a:prstGeom prst="roundRect">
            <a:avLst/>
          </a:prstGeom>
          <a:noFill/>
          <a:ln w="28575" cap="flat" cmpd="sng" algn="ctr">
            <a:solidFill>
              <a:schemeClr val="accent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GB" sz="2800" dirty="0">
                <a:solidFill>
                  <a:schemeClr val="accent1">
                    <a:lumMod val="50000"/>
                  </a:schemeClr>
                </a:solidFill>
                <a:latin typeface="Modern Love Caps" panose="04070805081001020A01" pitchFamily="82" charset="0"/>
              </a:rPr>
              <a:t>Activity 4: A Journey of Hope</a:t>
            </a:r>
          </a:p>
        </p:txBody>
      </p:sp>
      <p:pic>
        <p:nvPicPr>
          <p:cNvPr id="14340" name="Picture 4" descr="May be an image of flower and outdoors">
            <a:extLst>
              <a:ext uri="{FF2B5EF4-FFF2-40B4-BE49-F238E27FC236}">
                <a16:creationId xmlns:a16="http://schemas.microsoft.com/office/drawing/2014/main" id="{2D3E0781-FD45-4E31-BED5-A0E9220C1D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904" y="764314"/>
            <a:ext cx="4046036" cy="5881184"/>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Rounded Corners 11">
            <a:extLst>
              <a:ext uri="{FF2B5EF4-FFF2-40B4-BE49-F238E27FC236}">
                <a16:creationId xmlns:a16="http://schemas.microsoft.com/office/drawing/2014/main" id="{DDBA0818-8FD0-4940-8517-33A87860B9F1}"/>
              </a:ext>
            </a:extLst>
          </p:cNvPr>
          <p:cNvSpPr/>
          <p:nvPr/>
        </p:nvSpPr>
        <p:spPr>
          <a:xfrm>
            <a:off x="4487656" y="914118"/>
            <a:ext cx="7395919" cy="799663"/>
          </a:xfrm>
          <a:prstGeom prst="roundRect">
            <a:avLst/>
          </a:prstGeom>
          <a:solidFill>
            <a:schemeClr val="accent5">
              <a:alpha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a:solidFill>
                  <a:schemeClr val="accent1">
                    <a:lumMod val="50000"/>
                  </a:schemeClr>
                </a:solidFill>
                <a:latin typeface="Century Gothic" panose="020B0502020202020204" pitchFamily="34" charset="0"/>
              </a:rPr>
              <a:t>After a difficult winter for us all, the first blooms started to appear…</a:t>
            </a:r>
          </a:p>
        </p:txBody>
      </p:sp>
      <p:pic>
        <p:nvPicPr>
          <p:cNvPr id="5" name="Picture 4">
            <a:extLst>
              <a:ext uri="{FF2B5EF4-FFF2-40B4-BE49-F238E27FC236}">
                <a16:creationId xmlns:a16="http://schemas.microsoft.com/office/drawing/2014/main" id="{66ADB3E2-051B-4BA1-BADA-705DE40C6A83}"/>
              </a:ext>
            </a:extLst>
          </p:cNvPr>
          <p:cNvPicPr>
            <a:picLocks noChangeAspect="1"/>
          </p:cNvPicPr>
          <p:nvPr/>
        </p:nvPicPr>
        <p:blipFill>
          <a:blip r:embed="rId6"/>
          <a:stretch>
            <a:fillRect/>
          </a:stretch>
        </p:blipFill>
        <p:spPr>
          <a:xfrm>
            <a:off x="4692770" y="2270878"/>
            <a:ext cx="7395920" cy="3023149"/>
          </a:xfrm>
          <a:prstGeom prst="rect">
            <a:avLst/>
          </a:prstGeom>
        </p:spPr>
      </p:pic>
    </p:spTree>
    <p:extLst>
      <p:ext uri="{BB962C8B-B14F-4D97-AF65-F5344CB8AC3E}">
        <p14:creationId xmlns:p14="http://schemas.microsoft.com/office/powerpoint/2010/main" val="207172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May be an image of flower, outdoors and text that says &quot;the the HOPE GARDEN&quot;">
            <a:extLst>
              <a:ext uri="{FF2B5EF4-FFF2-40B4-BE49-F238E27FC236}">
                <a16:creationId xmlns:a16="http://schemas.microsoft.com/office/drawing/2014/main" id="{B553F36A-4D7B-481C-8AB0-2E5BA50FD5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202954" cy="685800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id="{F60B110C-6952-4DD0-B694-3E4F1441090D}"/>
              </a:ext>
            </a:extLst>
          </p:cNvPr>
          <p:cNvSpPr/>
          <p:nvPr/>
        </p:nvSpPr>
        <p:spPr>
          <a:xfrm>
            <a:off x="364230" y="299050"/>
            <a:ext cx="4759861" cy="1207698"/>
          </a:xfrm>
          <a:prstGeom prst="roundRect">
            <a:avLst/>
          </a:prstGeom>
          <a:ln/>
        </p:spPr>
        <p:style>
          <a:lnRef idx="3">
            <a:schemeClr val="lt1"/>
          </a:lnRef>
          <a:fillRef idx="1">
            <a:schemeClr val="accent5"/>
          </a:fillRef>
          <a:effectRef idx="1">
            <a:schemeClr val="accent5"/>
          </a:effectRef>
          <a:fontRef idx="minor">
            <a:schemeClr val="lt1"/>
          </a:fontRef>
        </p:style>
        <p:txBody>
          <a:bodyPr rtlCol="0" anchor="ctr"/>
          <a:lstStyle/>
          <a:p>
            <a:pPr algn="ctr"/>
            <a:r>
              <a:rPr lang="en-GB" dirty="0">
                <a:solidFill>
                  <a:schemeClr val="accent1">
                    <a:lumMod val="50000"/>
                  </a:schemeClr>
                </a:solidFill>
                <a:latin typeface="Century Gothic" panose="020B0502020202020204" pitchFamily="34" charset="0"/>
              </a:rPr>
              <a:t>…and in spring 2021, the Hope Garden was there to see in all its glory.</a:t>
            </a:r>
          </a:p>
        </p:txBody>
      </p:sp>
    </p:spTree>
    <p:extLst>
      <p:ext uri="{BB962C8B-B14F-4D97-AF65-F5344CB8AC3E}">
        <p14:creationId xmlns:p14="http://schemas.microsoft.com/office/powerpoint/2010/main" val="15687372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337223AD-BB1A-496B-9FED-E92016874D09}"/>
              </a:ext>
            </a:extLst>
          </p:cNvPr>
          <p:cNvPicPr>
            <a:picLocks noChangeAspect="1"/>
          </p:cNvPicPr>
          <p:nvPr/>
        </p:nvPicPr>
        <p:blipFill rotWithShape="1">
          <a:blip r:embed="rId2"/>
          <a:srcRect t="15429"/>
          <a:stretch/>
        </p:blipFill>
        <p:spPr>
          <a:xfrm>
            <a:off x="20" y="0"/>
            <a:ext cx="12191980" cy="6856718"/>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991A2D25-BDFA-43A3-A0B5-E1BA96E2BE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21633" y="105803"/>
            <a:ext cx="1639253" cy="617579"/>
          </a:xfrm>
          <a:prstGeom prst="rect">
            <a:avLst/>
          </a:prstGeom>
        </p:spPr>
      </p:pic>
      <p:pic>
        <p:nvPicPr>
          <p:cNvPr id="11" name="Picture 10" descr="Inspire Logo JPG">
            <a:extLst>
              <a:ext uri="{FF2B5EF4-FFF2-40B4-BE49-F238E27FC236}">
                <a16:creationId xmlns:a16="http://schemas.microsoft.com/office/drawing/2014/main" id="{84BEB8F3-497A-414A-BF70-BD589E2A163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8926" y="125152"/>
            <a:ext cx="663401" cy="554546"/>
          </a:xfrm>
          <a:prstGeom prst="rect">
            <a:avLst/>
          </a:prstGeom>
          <a:noFill/>
          <a:ln>
            <a:noFill/>
          </a:ln>
          <a:effectLst>
            <a:softEdge rad="12700"/>
          </a:effectLst>
        </p:spPr>
      </p:pic>
      <p:sp>
        <p:nvSpPr>
          <p:cNvPr id="13" name="TextBox 12">
            <a:extLst>
              <a:ext uri="{FF2B5EF4-FFF2-40B4-BE49-F238E27FC236}">
                <a16:creationId xmlns:a16="http://schemas.microsoft.com/office/drawing/2014/main" id="{1C9CE94E-BD32-4297-A792-AAA7FF5F851E}"/>
              </a:ext>
            </a:extLst>
          </p:cNvPr>
          <p:cNvSpPr txBox="1"/>
          <p:nvPr/>
        </p:nvSpPr>
        <p:spPr>
          <a:xfrm>
            <a:off x="1562793" y="125152"/>
            <a:ext cx="7968374" cy="578882"/>
          </a:xfrm>
          <a:prstGeom prst="roundRect">
            <a:avLst/>
          </a:prstGeom>
          <a:noFill/>
          <a:ln w="28575" cap="flat" cmpd="sng" algn="ctr">
            <a:solidFill>
              <a:schemeClr val="accent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GB" sz="2800" dirty="0">
                <a:solidFill>
                  <a:schemeClr val="accent1">
                    <a:lumMod val="50000"/>
                  </a:schemeClr>
                </a:solidFill>
                <a:latin typeface="Modern Love Caps" panose="04070805081001020A01" pitchFamily="82" charset="0"/>
              </a:rPr>
              <a:t>Activity 4: A Journey of Hope</a:t>
            </a:r>
          </a:p>
        </p:txBody>
      </p:sp>
      <p:sp>
        <p:nvSpPr>
          <p:cNvPr id="12" name="Rectangle: Rounded Corners 11">
            <a:extLst>
              <a:ext uri="{FF2B5EF4-FFF2-40B4-BE49-F238E27FC236}">
                <a16:creationId xmlns:a16="http://schemas.microsoft.com/office/drawing/2014/main" id="{DDBA0818-8FD0-4940-8517-33A87860B9F1}"/>
              </a:ext>
            </a:extLst>
          </p:cNvPr>
          <p:cNvSpPr/>
          <p:nvPr/>
        </p:nvSpPr>
        <p:spPr>
          <a:xfrm>
            <a:off x="308926" y="804850"/>
            <a:ext cx="11574649" cy="1248237"/>
          </a:xfrm>
          <a:prstGeom prst="roundRect">
            <a:avLst/>
          </a:prstGeom>
          <a:solidFill>
            <a:schemeClr val="accent5">
              <a:alpha val="50000"/>
            </a:schemeClr>
          </a:solidFill>
          <a:ln>
            <a:solidFill>
              <a:schemeClr val="accent1">
                <a:lumMod val="5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a:solidFill>
                  <a:schemeClr val="accent1">
                    <a:lumMod val="50000"/>
                  </a:schemeClr>
                </a:solidFill>
                <a:latin typeface="Century Gothic" panose="020B0502020202020204" pitchFamily="34" charset="0"/>
              </a:rPr>
              <a:t>The Hope Garden was in full bloom for the National Day of Reflection on 23</a:t>
            </a:r>
            <a:r>
              <a:rPr lang="en-GB" baseline="30000" dirty="0">
                <a:solidFill>
                  <a:schemeClr val="accent1">
                    <a:lumMod val="50000"/>
                  </a:schemeClr>
                </a:solidFill>
                <a:latin typeface="Century Gothic" panose="020B0502020202020204" pitchFamily="34" charset="0"/>
              </a:rPr>
              <a:t>rd</a:t>
            </a:r>
            <a:r>
              <a:rPr lang="en-GB" dirty="0">
                <a:solidFill>
                  <a:schemeClr val="accent1">
                    <a:lumMod val="50000"/>
                  </a:schemeClr>
                </a:solidFill>
                <a:latin typeface="Century Gothic" panose="020B0502020202020204" pitchFamily="34" charset="0"/>
              </a:rPr>
              <a:t> March, a year on since the start of the first lock down.  </a:t>
            </a:r>
          </a:p>
          <a:p>
            <a:pPr algn="ctr"/>
            <a:r>
              <a:rPr lang="en-GB" dirty="0">
                <a:solidFill>
                  <a:schemeClr val="accent1">
                    <a:lumMod val="50000"/>
                  </a:schemeClr>
                </a:solidFill>
                <a:latin typeface="Century Gothic" panose="020B0502020202020204" pitchFamily="34" charset="0"/>
              </a:rPr>
              <a:t>It was a day to reflect and remember the often sad and difficult year behind us, but the garden was a symbol of hope; that better days were ahead.</a:t>
            </a:r>
          </a:p>
        </p:txBody>
      </p:sp>
      <p:pic>
        <p:nvPicPr>
          <p:cNvPr id="15362" name="Picture 2" descr="May be an image of outdoors and text that says &quot;National Day of Reflection 23 March&quot;">
            <a:extLst>
              <a:ext uri="{FF2B5EF4-FFF2-40B4-BE49-F238E27FC236}">
                <a16:creationId xmlns:a16="http://schemas.microsoft.com/office/drawing/2014/main" id="{F2552F9D-BFE7-4306-A6B0-73DECA3718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4223" y="2191683"/>
            <a:ext cx="8649837" cy="4541165"/>
          </a:xfrm>
          <a:prstGeom prst="rect">
            <a:avLst/>
          </a:prstGeom>
          <a:noFill/>
          <a:extLst>
            <a:ext uri="{909E8E84-426E-40DD-AFC4-6F175D3DCCD1}">
              <a14:hiddenFill xmlns:a14="http://schemas.microsoft.com/office/drawing/2010/main">
                <a:solidFill>
                  <a:srgbClr val="FFFFFF"/>
                </a:solidFill>
              </a14:hiddenFill>
            </a:ext>
          </a:extLst>
        </p:spPr>
      </p:pic>
      <p:sp>
        <p:nvSpPr>
          <p:cNvPr id="14" name="Thought Bubble: Cloud 13">
            <a:extLst>
              <a:ext uri="{FF2B5EF4-FFF2-40B4-BE49-F238E27FC236}">
                <a16:creationId xmlns:a16="http://schemas.microsoft.com/office/drawing/2014/main" id="{173D7A98-E7E3-4AD5-A461-AE6634530E3B}"/>
              </a:ext>
            </a:extLst>
          </p:cNvPr>
          <p:cNvSpPr/>
          <p:nvPr/>
        </p:nvSpPr>
        <p:spPr>
          <a:xfrm>
            <a:off x="7373465" y="1920815"/>
            <a:ext cx="4715018" cy="3531079"/>
          </a:xfrm>
          <a:prstGeom prst="cloudCallout">
            <a:avLst>
              <a:gd name="adj1" fmla="val -82026"/>
              <a:gd name="adj2" fmla="val -22034"/>
            </a:avLst>
          </a:prstGeom>
          <a:ln>
            <a:solidFill>
              <a:schemeClr val="accent1">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1600" dirty="0">
              <a:solidFill>
                <a:schemeClr val="accent1">
                  <a:lumMod val="50000"/>
                </a:schemeClr>
              </a:solidFill>
              <a:latin typeface="Century Gothic" panose="020B0502020202020204" pitchFamily="34" charset="0"/>
            </a:endParaRPr>
          </a:p>
          <a:p>
            <a:pPr algn="ctr"/>
            <a:r>
              <a:rPr lang="en-GB" sz="1600" dirty="0">
                <a:solidFill>
                  <a:schemeClr val="accent1">
                    <a:lumMod val="50000"/>
                  </a:schemeClr>
                </a:solidFill>
                <a:latin typeface="Century Gothic" panose="020B0502020202020204" pitchFamily="34" charset="0"/>
              </a:rPr>
              <a:t>Could you create a Hope Garden in your school?  </a:t>
            </a:r>
          </a:p>
          <a:p>
            <a:pPr algn="ctr"/>
            <a:endParaRPr lang="en-GB" sz="1600" dirty="0">
              <a:solidFill>
                <a:schemeClr val="accent1">
                  <a:lumMod val="50000"/>
                </a:schemeClr>
              </a:solidFill>
              <a:latin typeface="Century Gothic" panose="020B0502020202020204" pitchFamily="34" charset="0"/>
            </a:endParaRPr>
          </a:p>
          <a:p>
            <a:pPr algn="ctr"/>
            <a:r>
              <a:rPr lang="en-GB" sz="1600" dirty="0">
                <a:solidFill>
                  <a:schemeClr val="accent1">
                    <a:lumMod val="50000"/>
                  </a:schemeClr>
                </a:solidFill>
                <a:latin typeface="Century Gothic" panose="020B0502020202020204" pitchFamily="34" charset="0"/>
              </a:rPr>
              <a:t>Is there a space where you could provide your school community with a place to reflect and also to look forward?</a:t>
            </a:r>
          </a:p>
          <a:p>
            <a:pPr algn="ctr"/>
            <a:endParaRPr lang="en-GB" sz="1600" dirty="0">
              <a:solidFill>
                <a:schemeClr val="accent1">
                  <a:lumMod val="50000"/>
                </a:schemeClr>
              </a:solidFill>
              <a:latin typeface="Century Gothic" panose="020B0502020202020204" pitchFamily="34" charset="0"/>
            </a:endParaRPr>
          </a:p>
          <a:p>
            <a:pPr algn="ctr"/>
            <a:r>
              <a:rPr lang="en-GB" sz="1600" dirty="0">
                <a:solidFill>
                  <a:schemeClr val="accent1">
                    <a:lumMod val="50000"/>
                  </a:schemeClr>
                </a:solidFill>
                <a:latin typeface="Century Gothic" panose="020B0502020202020204" pitchFamily="34" charset="0"/>
              </a:rPr>
              <a:t>What symbols of Hope would you include?</a:t>
            </a:r>
          </a:p>
        </p:txBody>
      </p:sp>
    </p:spTree>
    <p:extLst>
      <p:ext uri="{BB962C8B-B14F-4D97-AF65-F5344CB8AC3E}">
        <p14:creationId xmlns:p14="http://schemas.microsoft.com/office/powerpoint/2010/main" val="40180799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May be an image of flower, outdoors and text that says &quot;the the HOPE GARDEN&quot;">
            <a:extLst>
              <a:ext uri="{FF2B5EF4-FFF2-40B4-BE49-F238E27FC236}">
                <a16:creationId xmlns:a16="http://schemas.microsoft.com/office/drawing/2014/main" id="{B553F36A-4D7B-481C-8AB0-2E5BA50FD5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202954" cy="6858001"/>
          </a:xfrm>
          <a:prstGeom prst="rect">
            <a:avLst/>
          </a:prstGeom>
          <a:noFill/>
          <a:extLst>
            <a:ext uri="{909E8E84-426E-40DD-AFC4-6F175D3DCCD1}">
              <a14:hiddenFill xmlns:a14="http://schemas.microsoft.com/office/drawing/2010/main">
                <a:solidFill>
                  <a:srgbClr val="FFFFFF"/>
                </a:solidFill>
              </a14:hiddenFill>
            </a:ext>
          </a:extLst>
        </p:spPr>
      </p:pic>
      <p:sp>
        <p:nvSpPr>
          <p:cNvPr id="5" name="Thought Bubble: Cloud 4">
            <a:extLst>
              <a:ext uri="{FF2B5EF4-FFF2-40B4-BE49-F238E27FC236}">
                <a16:creationId xmlns:a16="http://schemas.microsoft.com/office/drawing/2014/main" id="{ECCF8284-FC47-4D99-873D-EBB79C5A7CF7}"/>
              </a:ext>
            </a:extLst>
          </p:cNvPr>
          <p:cNvSpPr/>
          <p:nvPr/>
        </p:nvSpPr>
        <p:spPr>
          <a:xfrm>
            <a:off x="127276" y="132271"/>
            <a:ext cx="3145011" cy="2300377"/>
          </a:xfrm>
          <a:prstGeom prst="cloudCallout">
            <a:avLst>
              <a:gd name="adj1" fmla="val 97271"/>
              <a:gd name="adj2" fmla="val 51093"/>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GB" sz="1600" dirty="0">
              <a:solidFill>
                <a:schemeClr val="accent1">
                  <a:lumMod val="50000"/>
                </a:schemeClr>
              </a:solidFill>
              <a:latin typeface="Century Gothic" panose="020B0502020202020204" pitchFamily="34" charset="0"/>
            </a:endParaRPr>
          </a:p>
          <a:p>
            <a:pPr algn="ctr"/>
            <a:r>
              <a:rPr lang="en-GB" sz="1600" dirty="0">
                <a:solidFill>
                  <a:schemeClr val="accent1">
                    <a:lumMod val="50000"/>
                  </a:schemeClr>
                </a:solidFill>
                <a:latin typeface="Century Gothic" panose="020B0502020202020204" pitchFamily="34" charset="0"/>
              </a:rPr>
              <a:t>How would you help people to pause and reflect in your Hope Garden?</a:t>
            </a:r>
          </a:p>
        </p:txBody>
      </p:sp>
      <p:sp>
        <p:nvSpPr>
          <p:cNvPr id="6" name="Thought Bubble: Cloud 5">
            <a:extLst>
              <a:ext uri="{FF2B5EF4-FFF2-40B4-BE49-F238E27FC236}">
                <a16:creationId xmlns:a16="http://schemas.microsoft.com/office/drawing/2014/main" id="{86B01C43-35AD-4D9F-90CC-F16A86348176}"/>
              </a:ext>
            </a:extLst>
          </p:cNvPr>
          <p:cNvSpPr/>
          <p:nvPr/>
        </p:nvSpPr>
        <p:spPr>
          <a:xfrm>
            <a:off x="8919715" y="77637"/>
            <a:ext cx="3145011" cy="2300377"/>
          </a:xfrm>
          <a:prstGeom prst="cloudCallout">
            <a:avLst>
              <a:gd name="adj1" fmla="val -74068"/>
              <a:gd name="adj2" fmla="val 61593"/>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GB" sz="1600" dirty="0">
              <a:solidFill>
                <a:schemeClr val="accent1">
                  <a:lumMod val="50000"/>
                </a:schemeClr>
              </a:solidFill>
              <a:latin typeface="Century Gothic" panose="020B0502020202020204" pitchFamily="34" charset="0"/>
            </a:endParaRPr>
          </a:p>
          <a:p>
            <a:pPr algn="ctr"/>
            <a:r>
              <a:rPr lang="en-GB" sz="1600" dirty="0">
                <a:solidFill>
                  <a:schemeClr val="accent1">
                    <a:lumMod val="50000"/>
                  </a:schemeClr>
                </a:solidFill>
                <a:latin typeface="Century Gothic" panose="020B0502020202020204" pitchFamily="34" charset="0"/>
              </a:rPr>
              <a:t>How could you help them to consider the journey they have been on?</a:t>
            </a:r>
          </a:p>
        </p:txBody>
      </p:sp>
      <p:sp>
        <p:nvSpPr>
          <p:cNvPr id="8" name="Thought Bubble: Cloud 7">
            <a:extLst>
              <a:ext uri="{FF2B5EF4-FFF2-40B4-BE49-F238E27FC236}">
                <a16:creationId xmlns:a16="http://schemas.microsoft.com/office/drawing/2014/main" id="{96832266-A57D-44A2-8F48-C295643CE50C}"/>
              </a:ext>
            </a:extLst>
          </p:cNvPr>
          <p:cNvSpPr/>
          <p:nvPr/>
        </p:nvSpPr>
        <p:spPr>
          <a:xfrm>
            <a:off x="348688" y="3833003"/>
            <a:ext cx="3145011" cy="2300377"/>
          </a:xfrm>
          <a:prstGeom prst="cloudCallout">
            <a:avLst>
              <a:gd name="adj1" fmla="val 104951"/>
              <a:gd name="adj2" fmla="val -32407"/>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en-GB" sz="1600" dirty="0">
              <a:solidFill>
                <a:schemeClr val="accent1">
                  <a:lumMod val="50000"/>
                </a:schemeClr>
              </a:solidFill>
              <a:latin typeface="Century Gothic" panose="020B0502020202020204" pitchFamily="34" charset="0"/>
            </a:endParaRPr>
          </a:p>
          <a:p>
            <a:pPr algn="ctr"/>
            <a:r>
              <a:rPr lang="en-GB" sz="1600" dirty="0">
                <a:solidFill>
                  <a:schemeClr val="accent1">
                    <a:lumMod val="50000"/>
                  </a:schemeClr>
                </a:solidFill>
                <a:latin typeface="Century Gothic" panose="020B0502020202020204" pitchFamily="34" charset="0"/>
              </a:rPr>
              <a:t>Could you write a prayer or reflection on the theme of hope, to be used in your garden?</a:t>
            </a:r>
          </a:p>
        </p:txBody>
      </p:sp>
    </p:spTree>
    <p:extLst>
      <p:ext uri="{BB962C8B-B14F-4D97-AF65-F5344CB8AC3E}">
        <p14:creationId xmlns:p14="http://schemas.microsoft.com/office/powerpoint/2010/main" val="4790179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337223AD-BB1A-496B-9FED-E92016874D09}"/>
              </a:ext>
            </a:extLst>
          </p:cNvPr>
          <p:cNvPicPr>
            <a:picLocks noChangeAspect="1"/>
          </p:cNvPicPr>
          <p:nvPr/>
        </p:nvPicPr>
        <p:blipFill rotWithShape="1">
          <a:blip r:embed="rId3"/>
          <a:srcRect t="15429"/>
          <a:stretch/>
        </p:blipFill>
        <p:spPr>
          <a:xfrm>
            <a:off x="20" y="1282"/>
            <a:ext cx="12191980" cy="6856718"/>
          </a:xfrm>
          <a:prstGeom prst="rect">
            <a:avLst/>
          </a:prstGeom>
        </p:spPr>
      </p:pic>
      <p:sp>
        <p:nvSpPr>
          <p:cNvPr id="5" name="TextBox 4">
            <a:extLst>
              <a:ext uri="{FF2B5EF4-FFF2-40B4-BE49-F238E27FC236}">
                <a16:creationId xmlns:a16="http://schemas.microsoft.com/office/drawing/2014/main" id="{44FDD749-4494-4AB1-91BA-CB47AAF90854}"/>
              </a:ext>
            </a:extLst>
          </p:cNvPr>
          <p:cNvSpPr txBox="1"/>
          <p:nvPr/>
        </p:nvSpPr>
        <p:spPr>
          <a:xfrm>
            <a:off x="3165284" y="119610"/>
            <a:ext cx="5440399" cy="578882"/>
          </a:xfrm>
          <a:prstGeom prst="roundRect">
            <a:avLst/>
          </a:prstGeom>
          <a:noFill/>
          <a:ln w="28575" cap="flat" cmpd="sng" algn="ctr">
            <a:solidFill>
              <a:schemeClr val="accent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GB" sz="2800" dirty="0">
                <a:solidFill>
                  <a:schemeClr val="accent1">
                    <a:lumMod val="50000"/>
                  </a:schemeClr>
                </a:solidFill>
                <a:latin typeface="Modern Love Caps" panose="04070805081001020A01" pitchFamily="82" charset="0"/>
              </a:rPr>
              <a:t>Activity 5: Spirited Arts Competition</a:t>
            </a:r>
          </a:p>
        </p:txBody>
      </p:sp>
      <p:pic>
        <p:nvPicPr>
          <p:cNvPr id="7" name="Picture 6" descr="A picture containing text, clipart&#10;&#10;Description automatically generated">
            <a:extLst>
              <a:ext uri="{FF2B5EF4-FFF2-40B4-BE49-F238E27FC236}">
                <a16:creationId xmlns:a16="http://schemas.microsoft.com/office/drawing/2014/main" id="{991A2D25-BDFA-43A3-A0B5-E1BA96E2BE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37968" y="111727"/>
            <a:ext cx="1639253" cy="617579"/>
          </a:xfrm>
          <a:prstGeom prst="rect">
            <a:avLst/>
          </a:prstGeom>
        </p:spPr>
      </p:pic>
      <p:pic>
        <p:nvPicPr>
          <p:cNvPr id="11" name="Picture 10" descr="Inspire Logo JPG">
            <a:extLst>
              <a:ext uri="{FF2B5EF4-FFF2-40B4-BE49-F238E27FC236}">
                <a16:creationId xmlns:a16="http://schemas.microsoft.com/office/drawing/2014/main" id="{84BEB8F3-497A-414A-BF70-BD589E2A1637}"/>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3701" y="111727"/>
            <a:ext cx="663401" cy="554546"/>
          </a:xfrm>
          <a:prstGeom prst="rect">
            <a:avLst/>
          </a:prstGeom>
          <a:noFill/>
          <a:ln>
            <a:noFill/>
          </a:ln>
          <a:effectLst>
            <a:softEdge rad="12700"/>
          </a:effectLst>
        </p:spPr>
      </p:pic>
      <p:sp>
        <p:nvSpPr>
          <p:cNvPr id="2" name="Rectangle: Rounded Corners 1">
            <a:extLst>
              <a:ext uri="{FF2B5EF4-FFF2-40B4-BE49-F238E27FC236}">
                <a16:creationId xmlns:a16="http://schemas.microsoft.com/office/drawing/2014/main" id="{B4179EB5-7F21-4E81-92A8-BDB6C4919132}"/>
              </a:ext>
            </a:extLst>
          </p:cNvPr>
          <p:cNvSpPr/>
          <p:nvPr/>
        </p:nvSpPr>
        <p:spPr>
          <a:xfrm>
            <a:off x="6327058" y="839752"/>
            <a:ext cx="5678129" cy="5906522"/>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600" b="1" dirty="0">
                <a:solidFill>
                  <a:schemeClr val="accent1">
                    <a:lumMod val="50000"/>
                  </a:schemeClr>
                </a:solidFill>
                <a:latin typeface="Century Gothic" panose="020B0502020202020204" pitchFamily="34" charset="0"/>
              </a:rPr>
              <a:t>OPTION 1</a:t>
            </a:r>
            <a:endParaRPr lang="en-GB" sz="1600" dirty="0">
              <a:solidFill>
                <a:schemeClr val="accent1">
                  <a:lumMod val="50000"/>
                </a:schemeClr>
              </a:solidFill>
              <a:latin typeface="Century Gothic" panose="020B0502020202020204" pitchFamily="34" charset="0"/>
            </a:endParaRPr>
          </a:p>
          <a:p>
            <a:pPr algn="ctr"/>
            <a:r>
              <a:rPr lang="en-GB" sz="1600" dirty="0">
                <a:solidFill>
                  <a:schemeClr val="accent1">
                    <a:lumMod val="50000"/>
                  </a:schemeClr>
                </a:solidFill>
                <a:latin typeface="Century Gothic" panose="020B0502020202020204" pitchFamily="34" charset="0"/>
              </a:rPr>
              <a:t>Do you believe in healing? Religions love to tell stories of healing, of body, mind and spirit. Jewish scripture has healing stories: God tells Moses ‘I am God who heals you.’ Sarah is healed so that she can have a child. Naaman, a foreigner, is cured of leprosy. In Christianity, Jesus is a famous healer, helping people with blindness, deafness or many afflictions. </a:t>
            </a:r>
          </a:p>
          <a:p>
            <a:pPr algn="ctr"/>
            <a:endParaRPr lang="en-GB" sz="1600" dirty="0">
              <a:solidFill>
                <a:schemeClr val="accent1">
                  <a:lumMod val="50000"/>
                </a:schemeClr>
              </a:solidFill>
              <a:latin typeface="Century Gothic" panose="020B0502020202020204" pitchFamily="34" charset="0"/>
            </a:endParaRPr>
          </a:p>
          <a:p>
            <a:pPr algn="ctr"/>
            <a:r>
              <a:rPr lang="en-GB" sz="1600" dirty="0">
                <a:solidFill>
                  <a:schemeClr val="accent1">
                    <a:lumMod val="50000"/>
                  </a:schemeClr>
                </a:solidFill>
                <a:latin typeface="Century Gothic" panose="020B0502020202020204" pitchFamily="34" charset="0"/>
              </a:rPr>
              <a:t>Hindus travel to the Balaji Mandir in Rajasthan seeking healing. Christians go to Lourdes, in France. </a:t>
            </a:r>
          </a:p>
          <a:p>
            <a:pPr algn="ctr"/>
            <a:endParaRPr lang="en-GB" sz="1600" dirty="0">
              <a:solidFill>
                <a:schemeClr val="accent1">
                  <a:lumMod val="50000"/>
                </a:schemeClr>
              </a:solidFill>
              <a:latin typeface="Century Gothic" panose="020B0502020202020204" pitchFamily="34" charset="0"/>
            </a:endParaRPr>
          </a:p>
          <a:p>
            <a:pPr algn="ctr"/>
            <a:r>
              <a:rPr lang="en-GB" sz="1600" dirty="0">
                <a:solidFill>
                  <a:schemeClr val="accent1">
                    <a:lumMod val="50000"/>
                  </a:schemeClr>
                </a:solidFill>
                <a:latin typeface="Century Gothic" panose="020B0502020202020204" pitchFamily="34" charset="0"/>
              </a:rPr>
              <a:t>But not everyone gets healed. And anyway, maybe having our minds or souls healed is more important that bodily healing. And some atheist philosophers argue that religious healing is always a con trick of some kind. </a:t>
            </a:r>
          </a:p>
          <a:p>
            <a:pPr algn="ctr"/>
            <a:endParaRPr lang="en-GB" sz="1600" dirty="0">
              <a:solidFill>
                <a:schemeClr val="accent1">
                  <a:lumMod val="50000"/>
                </a:schemeClr>
              </a:solidFill>
              <a:latin typeface="Century Gothic" panose="020B0502020202020204" pitchFamily="34" charset="0"/>
            </a:endParaRPr>
          </a:p>
          <a:p>
            <a:pPr algn="ctr"/>
            <a:r>
              <a:rPr lang="en-GB" sz="1600" b="1" dirty="0">
                <a:solidFill>
                  <a:schemeClr val="accent1">
                    <a:lumMod val="50000"/>
                  </a:schemeClr>
                </a:solidFill>
                <a:latin typeface="Century Gothic" panose="020B0502020202020204" pitchFamily="34" charset="0"/>
              </a:rPr>
              <a:t>Make a work of art that explores a story of healing, or the whole idea. Use methods from theology and philosophy to make sure your work is deep!</a:t>
            </a:r>
          </a:p>
        </p:txBody>
      </p:sp>
      <p:pic>
        <p:nvPicPr>
          <p:cNvPr id="6" name="Picture 5">
            <a:extLst>
              <a:ext uri="{FF2B5EF4-FFF2-40B4-BE49-F238E27FC236}">
                <a16:creationId xmlns:a16="http://schemas.microsoft.com/office/drawing/2014/main" id="{C51C427F-BAB2-4137-9969-4AE36C0D9E5A}"/>
              </a:ext>
            </a:extLst>
          </p:cNvPr>
          <p:cNvPicPr>
            <a:picLocks noChangeAspect="1"/>
          </p:cNvPicPr>
          <p:nvPr/>
        </p:nvPicPr>
        <p:blipFill>
          <a:blip r:embed="rId6"/>
          <a:stretch>
            <a:fillRect/>
          </a:stretch>
        </p:blipFill>
        <p:spPr>
          <a:xfrm>
            <a:off x="1035666" y="119610"/>
            <a:ext cx="1572491" cy="1144390"/>
          </a:xfrm>
          <a:prstGeom prst="rect">
            <a:avLst/>
          </a:prstGeom>
        </p:spPr>
      </p:pic>
      <p:pic>
        <p:nvPicPr>
          <p:cNvPr id="8" name="Online Media 7" title="Spirited Arts &amp; Poetry Competition 2021">
            <a:hlinkClick r:id="" action="ppaction://media"/>
            <a:extLst>
              <a:ext uri="{FF2B5EF4-FFF2-40B4-BE49-F238E27FC236}">
                <a16:creationId xmlns:a16="http://schemas.microsoft.com/office/drawing/2014/main" id="{7DAA8DD0-5580-4B94-BD32-A97AE9C77580}"/>
              </a:ext>
            </a:extLst>
          </p:cNvPr>
          <p:cNvPicPr>
            <a:picLocks noRot="1" noChangeAspect="1"/>
          </p:cNvPicPr>
          <p:nvPr>
            <a:videoFile r:link="rId1"/>
          </p:nvPr>
        </p:nvPicPr>
        <p:blipFill>
          <a:blip r:embed="rId7"/>
          <a:stretch>
            <a:fillRect/>
          </a:stretch>
        </p:blipFill>
        <p:spPr>
          <a:xfrm>
            <a:off x="1293962" y="2389580"/>
            <a:ext cx="3096345" cy="1749435"/>
          </a:xfrm>
          <a:prstGeom prst="rect">
            <a:avLst/>
          </a:prstGeom>
        </p:spPr>
      </p:pic>
      <p:sp>
        <p:nvSpPr>
          <p:cNvPr id="10" name="Rectangle: Rounded Corners 9">
            <a:extLst>
              <a:ext uri="{FF2B5EF4-FFF2-40B4-BE49-F238E27FC236}">
                <a16:creationId xmlns:a16="http://schemas.microsoft.com/office/drawing/2014/main" id="{463E35E0-8D70-4971-B27B-01FD530B98A7}"/>
              </a:ext>
            </a:extLst>
          </p:cNvPr>
          <p:cNvSpPr/>
          <p:nvPr/>
        </p:nvSpPr>
        <p:spPr>
          <a:xfrm>
            <a:off x="651067" y="1382328"/>
            <a:ext cx="4381055" cy="888924"/>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a:solidFill>
                  <a:schemeClr val="accent1">
                    <a:lumMod val="50000"/>
                  </a:schemeClr>
                </a:solidFill>
                <a:latin typeface="Century Gothic" panose="020B0502020202020204" pitchFamily="34" charset="0"/>
              </a:rPr>
              <a:t>Watch the video from 28:30 to 32:32 to find out more about this competition task</a:t>
            </a:r>
          </a:p>
        </p:txBody>
      </p:sp>
    </p:spTree>
    <p:extLst>
      <p:ext uri="{BB962C8B-B14F-4D97-AF65-F5344CB8AC3E}">
        <p14:creationId xmlns:p14="http://schemas.microsoft.com/office/powerpoint/2010/main" val="2484339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337223AD-BB1A-496B-9FED-E92016874D09}"/>
              </a:ext>
            </a:extLst>
          </p:cNvPr>
          <p:cNvPicPr>
            <a:picLocks noChangeAspect="1"/>
          </p:cNvPicPr>
          <p:nvPr/>
        </p:nvPicPr>
        <p:blipFill rotWithShape="1">
          <a:blip r:embed="rId3"/>
          <a:srcRect t="15429"/>
          <a:stretch/>
        </p:blipFill>
        <p:spPr>
          <a:xfrm>
            <a:off x="20" y="1282"/>
            <a:ext cx="12191980" cy="6856718"/>
          </a:xfrm>
          <a:prstGeom prst="rect">
            <a:avLst/>
          </a:prstGeom>
        </p:spPr>
      </p:pic>
      <p:pic>
        <p:nvPicPr>
          <p:cNvPr id="7" name="Picture 6" descr="A picture containing text, clipart&#10;&#10;Description automatically generated">
            <a:extLst>
              <a:ext uri="{FF2B5EF4-FFF2-40B4-BE49-F238E27FC236}">
                <a16:creationId xmlns:a16="http://schemas.microsoft.com/office/drawing/2014/main" id="{991A2D25-BDFA-43A3-A0B5-E1BA96E2BE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5934" y="100261"/>
            <a:ext cx="1639253" cy="617579"/>
          </a:xfrm>
          <a:prstGeom prst="rect">
            <a:avLst/>
          </a:prstGeom>
        </p:spPr>
      </p:pic>
      <p:pic>
        <p:nvPicPr>
          <p:cNvPr id="11" name="Picture 10" descr="Inspire Logo JPG">
            <a:extLst>
              <a:ext uri="{FF2B5EF4-FFF2-40B4-BE49-F238E27FC236}">
                <a16:creationId xmlns:a16="http://schemas.microsoft.com/office/drawing/2014/main" id="{84BEB8F3-497A-414A-BF70-BD589E2A1637}"/>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30646" y="100261"/>
            <a:ext cx="663401" cy="554546"/>
          </a:xfrm>
          <a:prstGeom prst="rect">
            <a:avLst/>
          </a:prstGeom>
          <a:noFill/>
          <a:ln>
            <a:noFill/>
          </a:ln>
          <a:effectLst>
            <a:softEdge rad="12700"/>
          </a:effectLst>
        </p:spPr>
      </p:pic>
      <p:sp>
        <p:nvSpPr>
          <p:cNvPr id="6" name="TextBox 5">
            <a:extLst>
              <a:ext uri="{FF2B5EF4-FFF2-40B4-BE49-F238E27FC236}">
                <a16:creationId xmlns:a16="http://schemas.microsoft.com/office/drawing/2014/main" id="{F645160B-9639-4C5A-870C-AFA605C2422D}"/>
              </a:ext>
            </a:extLst>
          </p:cNvPr>
          <p:cNvSpPr txBox="1"/>
          <p:nvPr/>
        </p:nvSpPr>
        <p:spPr>
          <a:xfrm>
            <a:off x="3165284" y="119610"/>
            <a:ext cx="5440399" cy="578882"/>
          </a:xfrm>
          <a:prstGeom prst="roundRect">
            <a:avLst/>
          </a:prstGeom>
          <a:noFill/>
          <a:ln w="28575" cap="flat" cmpd="sng" algn="ctr">
            <a:solidFill>
              <a:schemeClr val="accent1">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lang="en-GB" sz="2800" dirty="0">
                <a:solidFill>
                  <a:schemeClr val="accent1">
                    <a:lumMod val="50000"/>
                  </a:schemeClr>
                </a:solidFill>
                <a:latin typeface="Modern Love Caps" panose="04070805081001020A01" pitchFamily="82" charset="0"/>
              </a:rPr>
              <a:t>Activity 5: Spirited Arts Competition</a:t>
            </a:r>
          </a:p>
        </p:txBody>
      </p:sp>
      <p:sp>
        <p:nvSpPr>
          <p:cNvPr id="8" name="Rectangle: Rounded Corners 7">
            <a:extLst>
              <a:ext uri="{FF2B5EF4-FFF2-40B4-BE49-F238E27FC236}">
                <a16:creationId xmlns:a16="http://schemas.microsoft.com/office/drawing/2014/main" id="{4288A96D-169A-4A97-8B34-DC99663DAC13}"/>
              </a:ext>
            </a:extLst>
          </p:cNvPr>
          <p:cNvSpPr/>
          <p:nvPr/>
        </p:nvSpPr>
        <p:spPr>
          <a:xfrm>
            <a:off x="6327058" y="839752"/>
            <a:ext cx="5678129" cy="5906522"/>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sz="1600" b="1" dirty="0">
                <a:solidFill>
                  <a:schemeClr val="accent1">
                    <a:lumMod val="50000"/>
                  </a:schemeClr>
                </a:solidFill>
                <a:latin typeface="Century Gothic" panose="020B0502020202020204" pitchFamily="34" charset="0"/>
              </a:rPr>
              <a:t>OPTION 2</a:t>
            </a:r>
          </a:p>
          <a:p>
            <a:pPr algn="ctr"/>
            <a:endParaRPr lang="en-GB" sz="1600" dirty="0">
              <a:solidFill>
                <a:schemeClr val="accent1">
                  <a:lumMod val="50000"/>
                </a:schemeClr>
              </a:solidFill>
              <a:latin typeface="Century Gothic" panose="020B0502020202020204" pitchFamily="34" charset="0"/>
            </a:endParaRPr>
          </a:p>
          <a:p>
            <a:pPr algn="ctr"/>
            <a:r>
              <a:rPr lang="en-GB" sz="1600" dirty="0">
                <a:solidFill>
                  <a:schemeClr val="accent1">
                    <a:lumMod val="50000"/>
                  </a:schemeClr>
                </a:solidFill>
                <a:latin typeface="Century Gothic" panose="020B0502020202020204" pitchFamily="34" charset="0"/>
              </a:rPr>
              <a:t>What inspires you? A song? A quote? Another person’s life? </a:t>
            </a:r>
            <a:r>
              <a:rPr lang="en-GB" sz="1600" b="1" dirty="0">
                <a:solidFill>
                  <a:schemeClr val="accent1">
                    <a:lumMod val="50000"/>
                  </a:schemeClr>
                </a:solidFill>
                <a:latin typeface="Century Gothic" panose="020B0502020202020204" pitchFamily="34" charset="0"/>
              </a:rPr>
              <a:t>A place? </a:t>
            </a:r>
          </a:p>
          <a:p>
            <a:pPr algn="ctr"/>
            <a:endParaRPr lang="en-GB" sz="1600" b="1" dirty="0">
              <a:solidFill>
                <a:schemeClr val="accent1">
                  <a:lumMod val="50000"/>
                </a:schemeClr>
              </a:solidFill>
              <a:latin typeface="Century Gothic" panose="020B0502020202020204" pitchFamily="34" charset="0"/>
            </a:endParaRPr>
          </a:p>
          <a:p>
            <a:pPr algn="ctr"/>
            <a:r>
              <a:rPr lang="en-GB" sz="1600" dirty="0">
                <a:solidFill>
                  <a:schemeClr val="accent1">
                    <a:lumMod val="50000"/>
                  </a:schemeClr>
                </a:solidFill>
                <a:latin typeface="Century Gothic" panose="020B0502020202020204" pitchFamily="34" charset="0"/>
              </a:rPr>
              <a:t>Religion offers people inspiration to live. Sometimes an inspirational life, a person’s example, a text or a piece of music crystallizes our inspiration. </a:t>
            </a:r>
          </a:p>
          <a:p>
            <a:pPr algn="ctr"/>
            <a:endParaRPr lang="en-GB" sz="1600" dirty="0">
              <a:solidFill>
                <a:schemeClr val="accent1">
                  <a:lumMod val="50000"/>
                </a:schemeClr>
              </a:solidFill>
              <a:latin typeface="Century Gothic" panose="020B0502020202020204" pitchFamily="34" charset="0"/>
            </a:endParaRPr>
          </a:p>
          <a:p>
            <a:pPr algn="ctr"/>
            <a:r>
              <a:rPr lang="en-GB" sz="1600" dirty="0">
                <a:solidFill>
                  <a:schemeClr val="accent1">
                    <a:lumMod val="50000"/>
                  </a:schemeClr>
                </a:solidFill>
                <a:latin typeface="Century Gothic" panose="020B0502020202020204" pitchFamily="34" charset="0"/>
              </a:rPr>
              <a:t>In this theme, you are invited to identify what inspired you from a religion or from your own worldview – it doesn’t have to be your own faith, as inspiration tends to spill over the edges of religions. </a:t>
            </a:r>
          </a:p>
          <a:p>
            <a:pPr algn="ctr"/>
            <a:endParaRPr lang="en-GB" sz="1600" dirty="0">
              <a:solidFill>
                <a:schemeClr val="accent1">
                  <a:lumMod val="50000"/>
                </a:schemeClr>
              </a:solidFill>
              <a:latin typeface="Century Gothic" panose="020B0502020202020204" pitchFamily="34" charset="0"/>
            </a:endParaRPr>
          </a:p>
          <a:p>
            <a:pPr algn="ctr"/>
            <a:r>
              <a:rPr lang="en-GB" sz="1600" dirty="0">
                <a:solidFill>
                  <a:schemeClr val="accent1">
                    <a:lumMod val="50000"/>
                  </a:schemeClr>
                </a:solidFill>
                <a:latin typeface="Century Gothic" panose="020B0502020202020204" pitchFamily="34" charset="0"/>
              </a:rPr>
              <a:t>Explain through your art and text what connects your inspiration to spiritual or religious life. You might use methods from the creative arts that relate to spirituality as you understand it. </a:t>
            </a:r>
            <a:endParaRPr lang="en-GB" sz="1600" b="1" dirty="0">
              <a:solidFill>
                <a:schemeClr val="accent1">
                  <a:lumMod val="50000"/>
                </a:schemeClr>
              </a:solidFill>
              <a:latin typeface="Century Gothic" panose="020B0502020202020204" pitchFamily="34" charset="0"/>
            </a:endParaRPr>
          </a:p>
        </p:txBody>
      </p:sp>
      <p:pic>
        <p:nvPicPr>
          <p:cNvPr id="10" name="Picture 9">
            <a:extLst>
              <a:ext uri="{FF2B5EF4-FFF2-40B4-BE49-F238E27FC236}">
                <a16:creationId xmlns:a16="http://schemas.microsoft.com/office/drawing/2014/main" id="{0F1FCC6C-F6C1-41F1-B9E5-F0B1B9F5B883}"/>
              </a:ext>
            </a:extLst>
          </p:cNvPr>
          <p:cNvPicPr>
            <a:picLocks noChangeAspect="1"/>
          </p:cNvPicPr>
          <p:nvPr/>
        </p:nvPicPr>
        <p:blipFill>
          <a:blip r:embed="rId6"/>
          <a:stretch>
            <a:fillRect/>
          </a:stretch>
        </p:blipFill>
        <p:spPr>
          <a:xfrm>
            <a:off x="1035666" y="119610"/>
            <a:ext cx="1572491" cy="1144390"/>
          </a:xfrm>
          <a:prstGeom prst="rect">
            <a:avLst/>
          </a:prstGeom>
        </p:spPr>
      </p:pic>
      <p:sp>
        <p:nvSpPr>
          <p:cNvPr id="12" name="Rectangle: Rounded Corners 11">
            <a:extLst>
              <a:ext uri="{FF2B5EF4-FFF2-40B4-BE49-F238E27FC236}">
                <a16:creationId xmlns:a16="http://schemas.microsoft.com/office/drawing/2014/main" id="{683E1448-BAF5-4FFF-8817-9CE052C45107}"/>
              </a:ext>
            </a:extLst>
          </p:cNvPr>
          <p:cNvSpPr/>
          <p:nvPr/>
        </p:nvSpPr>
        <p:spPr>
          <a:xfrm>
            <a:off x="629166" y="1382329"/>
            <a:ext cx="4381055" cy="888924"/>
          </a:xfrm>
          <a:prstGeom prst="round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GB" dirty="0">
                <a:solidFill>
                  <a:schemeClr val="accent1">
                    <a:lumMod val="50000"/>
                  </a:schemeClr>
                </a:solidFill>
                <a:latin typeface="Century Gothic" panose="020B0502020202020204" pitchFamily="34" charset="0"/>
              </a:rPr>
              <a:t>Watch the video from 32:33 to 39:00 to find out more about this competition task</a:t>
            </a:r>
          </a:p>
        </p:txBody>
      </p:sp>
      <p:pic>
        <p:nvPicPr>
          <p:cNvPr id="2" name="Online Media 1" title="Spirited Arts &amp; Poetry Competition 2021">
            <a:hlinkClick r:id="" action="ppaction://media"/>
            <a:extLst>
              <a:ext uri="{FF2B5EF4-FFF2-40B4-BE49-F238E27FC236}">
                <a16:creationId xmlns:a16="http://schemas.microsoft.com/office/drawing/2014/main" id="{76E4AAEC-0B01-48AA-93E4-4DE0F9C48BF4}"/>
              </a:ext>
            </a:extLst>
          </p:cNvPr>
          <p:cNvPicPr>
            <a:picLocks noRot="1" noChangeAspect="1"/>
          </p:cNvPicPr>
          <p:nvPr>
            <a:videoFile r:link="rId1"/>
          </p:nvPr>
        </p:nvPicPr>
        <p:blipFill>
          <a:blip r:embed="rId7"/>
          <a:stretch>
            <a:fillRect/>
          </a:stretch>
        </p:blipFill>
        <p:spPr>
          <a:xfrm>
            <a:off x="1549693" y="2411976"/>
            <a:ext cx="2540000" cy="1435100"/>
          </a:xfrm>
          <a:prstGeom prst="rect">
            <a:avLst/>
          </a:prstGeom>
        </p:spPr>
      </p:pic>
    </p:spTree>
    <p:extLst>
      <p:ext uri="{BB962C8B-B14F-4D97-AF65-F5344CB8AC3E}">
        <p14:creationId xmlns:p14="http://schemas.microsoft.com/office/powerpoint/2010/main" val="894745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2864</Words>
  <Application>Microsoft Office PowerPoint</Application>
  <PresentationFormat>Widescreen</PresentationFormat>
  <Paragraphs>199</Paragraphs>
  <Slides>32</Slides>
  <Notes>0</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Calibri</vt:lpstr>
      <vt:lpstr>Calibri Light</vt:lpstr>
      <vt:lpstr>Century Gothic</vt:lpstr>
      <vt:lpstr>Modern Love Caps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Vickie Longson</dc:creator>
  <cp:lastModifiedBy>Vickie Longson</cp:lastModifiedBy>
  <cp:revision>49</cp:revision>
  <dcterms:created xsi:type="dcterms:W3CDTF">2021-05-28T09:19:20Z</dcterms:created>
  <dcterms:modified xsi:type="dcterms:W3CDTF">2021-06-02T22:14:35Z</dcterms:modified>
</cp:coreProperties>
</file>