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tags/tag6.xml" ContentType="application/vnd.openxmlformats-officedocument.presentationml.tags+xml"/>
  <Override PartName="/ppt/notesSlides/notesSlide7.xml" ContentType="application/vnd.openxmlformats-officedocument.presentationml.notesSlide+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notesSlides/notesSlide9.xml" ContentType="application/vnd.openxmlformats-officedocument.presentationml.notesSlide+xml"/>
  <Override PartName="/ppt/tags/tag9.xml" ContentType="application/vnd.openxmlformats-officedocument.presentationml.tags+xml"/>
  <Override PartName="/ppt/notesSlides/notesSlide10.xml" ContentType="application/vnd.openxmlformats-officedocument.presentationml.notesSlide+xml"/>
  <Override PartName="/ppt/tags/tag10.xml" ContentType="application/vnd.openxmlformats-officedocument.presentationml.tags+xml"/>
  <Override PartName="/ppt/notesSlides/notesSlide11.xml" ContentType="application/vnd.openxmlformats-officedocument.presentationml.notesSlide+xml"/>
  <Override PartName="/ppt/tags/tag11.xml" ContentType="application/vnd.openxmlformats-officedocument.presentationml.tags+xml"/>
  <Override PartName="/ppt/notesSlides/notesSlide12.xml" ContentType="application/vnd.openxmlformats-officedocument.presentationml.notesSlide+xml"/>
  <Override PartName="/ppt/tags/tag12.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3.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14.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15.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1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1"/>
  </p:notesMasterIdLst>
  <p:handoutMasterIdLst>
    <p:handoutMasterId r:id="rId32"/>
  </p:handoutMasterIdLst>
  <p:sldIdLst>
    <p:sldId id="287" r:id="rId3"/>
    <p:sldId id="418" r:id="rId4"/>
    <p:sldId id="451" r:id="rId5"/>
    <p:sldId id="316" r:id="rId6"/>
    <p:sldId id="423" r:id="rId7"/>
    <p:sldId id="457" r:id="rId8"/>
    <p:sldId id="425" r:id="rId9"/>
    <p:sldId id="458" r:id="rId10"/>
    <p:sldId id="427" r:id="rId11"/>
    <p:sldId id="426" r:id="rId12"/>
    <p:sldId id="295" r:id="rId13"/>
    <p:sldId id="428" r:id="rId14"/>
    <p:sldId id="437" r:id="rId15"/>
    <p:sldId id="429" r:id="rId16"/>
    <p:sldId id="436" r:id="rId17"/>
    <p:sldId id="430" r:id="rId18"/>
    <p:sldId id="452" r:id="rId19"/>
    <p:sldId id="453" r:id="rId20"/>
    <p:sldId id="459" r:id="rId21"/>
    <p:sldId id="435" r:id="rId22"/>
    <p:sldId id="439" r:id="rId23"/>
    <p:sldId id="441" r:id="rId24"/>
    <p:sldId id="442" r:id="rId25"/>
    <p:sldId id="460" r:id="rId26"/>
    <p:sldId id="446" r:id="rId27"/>
    <p:sldId id="449" r:id="rId28"/>
    <p:sldId id="450" r:id="rId29"/>
    <p:sldId id="424" r:id="rId30"/>
  </p:sldIdLst>
  <p:sldSz cx="9144000" cy="6858000" type="screen4x3"/>
  <p:notesSz cx="6888163" cy="100203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51FD54AC-4F12-4234-8E4C-1A91AF40E5AA}">
          <p14:sldIdLst>
            <p14:sldId id="287"/>
            <p14:sldId id="418"/>
            <p14:sldId id="451"/>
            <p14:sldId id="316"/>
          </p14:sldIdLst>
        </p14:section>
        <p14:section name="Lets get talking about spirituality" id="{9C7F707A-2A60-445F-86C9-6BBDC3B03B3B}">
          <p14:sldIdLst>
            <p14:sldId id="423"/>
            <p14:sldId id="457"/>
            <p14:sldId id="425"/>
            <p14:sldId id="458"/>
            <p14:sldId id="427"/>
            <p14:sldId id="426"/>
            <p14:sldId id="295"/>
            <p14:sldId id="428"/>
          </p14:sldIdLst>
        </p14:section>
        <p14:section name="Spirituality through music" id="{A849F202-979F-4958-B44C-15B99A780AE4}">
          <p14:sldIdLst>
            <p14:sldId id="437"/>
            <p14:sldId id="429"/>
            <p14:sldId id="436"/>
          </p14:sldIdLst>
        </p14:section>
        <p14:section name="Sprituality through our senses" id="{C8F88B9C-E60E-4860-95CA-6F658F022F0E}">
          <p14:sldIdLst>
            <p14:sldId id="430"/>
            <p14:sldId id="452"/>
            <p14:sldId id="453"/>
            <p14:sldId id="459"/>
            <p14:sldId id="435"/>
          </p14:sldIdLst>
        </p14:section>
        <p14:section name="Spirituality through creation" id="{A58CC26F-6355-4506-9188-660C4A77FC5F}">
          <p14:sldIdLst>
            <p14:sldId id="439"/>
            <p14:sldId id="441"/>
            <p14:sldId id="442"/>
            <p14:sldId id="460"/>
          </p14:sldIdLst>
        </p14:section>
        <p14:section name="Spirituality through stirring our minds" id="{08CC9716-D2EF-4707-8D02-8BBE3F61F363}">
          <p14:sldIdLst>
            <p14:sldId id="446"/>
            <p14:sldId id="449"/>
            <p14:sldId id="450"/>
            <p14:sldId id="424"/>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4FCFC"/>
    <a:srgbClr val="000066"/>
    <a:srgbClr val="CCECFF"/>
    <a:srgbClr val="D3C9E5"/>
    <a:srgbClr val="00FFFF"/>
    <a:srgbClr val="211651"/>
    <a:srgbClr val="6C256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377" autoAdjust="0"/>
    <p:restoredTop sz="84748" autoAdjust="0"/>
  </p:normalViewPr>
  <p:slideViewPr>
    <p:cSldViewPr>
      <p:cViewPr varScale="1">
        <p:scale>
          <a:sx n="69" d="100"/>
          <a:sy n="69" d="100"/>
        </p:scale>
        <p:origin x="998" y="5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360045" cy="360045"/>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 Id="rId8" Type="http://schemas.openxmlformats.org/officeDocument/2006/relationships/slide" Target="slides/slide6.xml"/></Relationships>
</file>

<file path=ppt/diagrams/_rels/data1.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hyperlink" Target="https://www.youtube.com/playlist?list=PLKmoVoqeac43A3xz4570IFozxWkiW_yjn" TargetMode="External"/><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slide" Target="../slides/slide14.xml"/></Relationships>
</file>

<file path=ppt/diagrams/_rels/drawing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svg"/><Relationship Id="rId1" Type="http://schemas.openxmlformats.org/officeDocument/2006/relationships/image" Target="../media/image23.png"/><Relationship Id="rId5" Type="http://schemas.openxmlformats.org/officeDocument/2006/relationships/hyperlink" Target="https://www.youtube.com/playlist?list=PLKmoVoqeac43A3xz4570IFozxWkiW_yjn" TargetMode="External"/><Relationship Id="rId4" Type="http://schemas.openxmlformats.org/officeDocument/2006/relationships/image" Target="../media/image26.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2DC9BA3-2EB7-4B4D-AC0D-E2DB4790F01B}"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EB4602B6-E5C9-4E9B-871F-6880ACC28E0A}">
      <dgm:prSet custT="1"/>
      <dgm:spPr/>
      <dgm:t>
        <a:bodyPr/>
        <a:lstStyle/>
        <a:p>
          <a:pPr>
            <a:lnSpc>
              <a:spcPct val="100000"/>
            </a:lnSpc>
          </a:pPr>
          <a:r>
            <a:rPr lang="en-GB" sz="1200" dirty="0">
              <a:solidFill>
                <a:schemeClr val="bg1"/>
              </a:solidFill>
              <a:latin typeface="Cavolini" panose="03000502040302020204" pitchFamily="66" charset="0"/>
              <a:cs typeface="Cavolini" panose="03000502040302020204" pitchFamily="66" charset="0"/>
            </a:rPr>
            <a:t>What was your favourite track from the previous activity? Can you listen again and respond through mark making? </a:t>
          </a:r>
          <a:endParaRPr lang="en-US" sz="1200" dirty="0">
            <a:solidFill>
              <a:schemeClr val="bg1"/>
            </a:solidFill>
            <a:latin typeface="Cavolini" panose="03000502040302020204" pitchFamily="66" charset="0"/>
            <a:cs typeface="Cavolini" panose="03000502040302020204" pitchFamily="66" charset="0"/>
          </a:endParaRPr>
        </a:p>
      </dgm:t>
    </dgm:pt>
    <dgm:pt modelId="{FF6BBB87-A3EA-4D84-A77C-C53CC005098E}" type="parTrans" cxnId="{108211D8-8834-4EB4-AF16-19167CA6A627}">
      <dgm:prSet/>
      <dgm:spPr/>
      <dgm:t>
        <a:bodyPr/>
        <a:lstStyle/>
        <a:p>
          <a:endParaRPr lang="en-US"/>
        </a:p>
      </dgm:t>
    </dgm:pt>
    <dgm:pt modelId="{715AF679-D52A-4B83-8C3E-C048EDFC3C3A}" type="sibTrans" cxnId="{108211D8-8834-4EB4-AF16-19167CA6A627}">
      <dgm:prSet/>
      <dgm:spPr/>
      <dgm:t>
        <a:bodyPr/>
        <a:lstStyle/>
        <a:p>
          <a:endParaRPr lang="en-US"/>
        </a:p>
      </dgm:t>
    </dgm:pt>
    <dgm:pt modelId="{FFB50AB5-4BFF-4827-9B39-815C14D96A60}">
      <dgm:prSet/>
      <dgm:spPr/>
      <dgm:t>
        <a:bodyPr/>
        <a:lstStyle/>
        <a:p>
          <a:pPr algn="ctr">
            <a:lnSpc>
              <a:spcPct val="100000"/>
            </a:lnSpc>
          </a:pPr>
          <a:r>
            <a:rPr lang="en-GB" dirty="0">
              <a:solidFill>
                <a:schemeClr val="bg1"/>
              </a:solidFill>
              <a:latin typeface="Cavolini" panose="03000502040302020204" pitchFamily="66" charset="0"/>
              <a:cs typeface="Cavolini" panose="03000502040302020204" pitchFamily="66" charset="0"/>
            </a:rPr>
            <a:t>You could use the tracks in the </a:t>
          </a:r>
          <a:r>
            <a:rPr lang="en-GB" b="1" dirty="0">
              <a:solidFill>
                <a:schemeClr val="accent1"/>
              </a:solidFill>
              <a:latin typeface="Cavolini" panose="03000502040302020204" pitchFamily="66" charset="0"/>
              <a:cs typeface="Cavolini" panose="03000502040302020204" pitchFamily="66" charset="0"/>
              <a:hlinkClick xmlns:r="http://schemas.openxmlformats.org/officeDocument/2006/relationships" r:id="rId1">
                <a:extLst>
                  <a:ext uri="{A12FA001-AC4F-418D-AE19-62706E023703}">
                    <ahyp:hlinkClr xmlns:ahyp="http://schemas.microsoft.com/office/drawing/2018/hyperlinkcolor" val="tx"/>
                  </a:ext>
                </a:extLst>
              </a:hlinkClick>
            </a:rPr>
            <a:t>playlist</a:t>
          </a:r>
          <a:r>
            <a:rPr lang="en-GB" dirty="0">
              <a:solidFill>
                <a:schemeClr val="bg1"/>
              </a:solidFill>
              <a:latin typeface="Cavolini" panose="03000502040302020204" pitchFamily="66" charset="0"/>
              <a:cs typeface="Cavolini" panose="03000502040302020204" pitchFamily="66" charset="0"/>
            </a:rPr>
            <a:t> to discuss further how music moves us emotionally. </a:t>
          </a:r>
          <a:endParaRPr lang="en-US" dirty="0">
            <a:solidFill>
              <a:schemeClr val="bg1"/>
            </a:solidFill>
            <a:latin typeface="Cavolini" panose="03000502040302020204" pitchFamily="66" charset="0"/>
            <a:cs typeface="Cavolini" panose="03000502040302020204" pitchFamily="66" charset="0"/>
          </a:endParaRPr>
        </a:p>
      </dgm:t>
    </dgm:pt>
    <dgm:pt modelId="{C73D0A2B-24C1-4BC8-9823-A72A137C2A5C}" type="parTrans" cxnId="{0CEAF3DE-0007-42FF-9B66-07D211A99716}">
      <dgm:prSet/>
      <dgm:spPr/>
      <dgm:t>
        <a:bodyPr/>
        <a:lstStyle/>
        <a:p>
          <a:endParaRPr lang="en-US"/>
        </a:p>
      </dgm:t>
    </dgm:pt>
    <dgm:pt modelId="{7929A9A6-33B1-402F-AF38-F6AD44603271}" type="sibTrans" cxnId="{0CEAF3DE-0007-42FF-9B66-07D211A99716}">
      <dgm:prSet/>
      <dgm:spPr/>
      <dgm:t>
        <a:bodyPr/>
        <a:lstStyle/>
        <a:p>
          <a:endParaRPr lang="en-US"/>
        </a:p>
      </dgm:t>
    </dgm:pt>
    <dgm:pt modelId="{68EF6B4C-7844-4767-B2A6-26721A8A41AF}" type="pres">
      <dgm:prSet presAssocID="{62DC9BA3-2EB7-4B4D-AC0D-E2DB4790F01B}" presName="root" presStyleCnt="0">
        <dgm:presLayoutVars>
          <dgm:dir/>
          <dgm:resizeHandles val="exact"/>
        </dgm:presLayoutVars>
      </dgm:prSet>
      <dgm:spPr/>
    </dgm:pt>
    <dgm:pt modelId="{CA236950-F882-4334-AFAC-F53263855E27}" type="pres">
      <dgm:prSet presAssocID="{EB4602B6-E5C9-4E9B-871F-6880ACC28E0A}" presName="compNode" presStyleCnt="0"/>
      <dgm:spPr/>
    </dgm:pt>
    <dgm:pt modelId="{279F3087-0952-44A8-B479-8C893629C642}" type="pres">
      <dgm:prSet presAssocID="{EB4602B6-E5C9-4E9B-871F-6880ACC28E0A}" presName="bgRect" presStyleLbl="bgShp" presStyleIdx="0" presStyleCnt="2"/>
      <dgm:spPr/>
    </dgm:pt>
    <dgm:pt modelId="{E19FB3FD-4871-4D55-87F8-2330FF20693C}" type="pres">
      <dgm:prSet presAssocID="{EB4602B6-E5C9-4E9B-871F-6880ACC28E0A}" presName="iconRect" presStyleLbl="node1" presStyleIdx="0" presStyleCnt="2" custLinFactNeighborX="-20640" custLinFactNeighborY="-13933"/>
      <dgm:spPr>
        <a:blipFill>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Volume">
            <a:hlinkClick xmlns:r="http://schemas.openxmlformats.org/officeDocument/2006/relationships" r:id="rId4" action="ppaction://hlinksldjump"/>
          </dgm14:cNvPr>
        </a:ext>
      </dgm:extLst>
    </dgm:pt>
    <dgm:pt modelId="{67DD7510-AA9B-485D-8B65-5C7C053F1EC3}" type="pres">
      <dgm:prSet presAssocID="{EB4602B6-E5C9-4E9B-871F-6880ACC28E0A}" presName="spaceRect" presStyleCnt="0"/>
      <dgm:spPr/>
    </dgm:pt>
    <dgm:pt modelId="{D77FA15D-CF9A-474A-9F13-3F79157D15EE}" type="pres">
      <dgm:prSet presAssocID="{EB4602B6-E5C9-4E9B-871F-6880ACC28E0A}" presName="parTx" presStyleLbl="revTx" presStyleIdx="0" presStyleCnt="2">
        <dgm:presLayoutVars>
          <dgm:chMax val="0"/>
          <dgm:chPref val="0"/>
        </dgm:presLayoutVars>
      </dgm:prSet>
      <dgm:spPr/>
    </dgm:pt>
    <dgm:pt modelId="{9F9EC555-5D65-4D5C-AFC0-8CABB038E64F}" type="pres">
      <dgm:prSet presAssocID="{715AF679-D52A-4B83-8C3E-C048EDFC3C3A}" presName="sibTrans" presStyleCnt="0"/>
      <dgm:spPr/>
    </dgm:pt>
    <dgm:pt modelId="{059D08EB-1DB0-4462-BADA-5739C3F689CB}" type="pres">
      <dgm:prSet presAssocID="{FFB50AB5-4BFF-4827-9B39-815C14D96A60}" presName="compNode" presStyleCnt="0"/>
      <dgm:spPr/>
    </dgm:pt>
    <dgm:pt modelId="{11E8B1CB-3FBD-4ECD-A176-03158C7D693C}" type="pres">
      <dgm:prSet presAssocID="{FFB50AB5-4BFF-4827-9B39-815C14D96A60}" presName="bgRect" presStyleLbl="bgShp" presStyleIdx="1" presStyleCnt="2"/>
      <dgm:spPr/>
    </dgm:pt>
    <dgm:pt modelId="{EA4589FA-6390-483A-848C-605F0246D53E}" type="pres">
      <dgm:prSet presAssocID="{FFB50AB5-4BFF-4827-9B39-815C14D96A60}" presName="iconRect" presStyleLbl="node1" presStyleIdx="1" presStyleCnt="2"/>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Music">
            <a:hlinkClick xmlns:r="http://schemas.openxmlformats.org/officeDocument/2006/relationships" r:id="rId1"/>
          </dgm14:cNvPr>
        </a:ext>
      </dgm:extLst>
    </dgm:pt>
    <dgm:pt modelId="{64ED4E0F-4404-4BCE-9546-DA1DA71B5C53}" type="pres">
      <dgm:prSet presAssocID="{FFB50AB5-4BFF-4827-9B39-815C14D96A60}" presName="spaceRect" presStyleCnt="0"/>
      <dgm:spPr/>
    </dgm:pt>
    <dgm:pt modelId="{29FC76DC-C26E-4F1D-855A-787311E4CA5C}" type="pres">
      <dgm:prSet presAssocID="{FFB50AB5-4BFF-4827-9B39-815C14D96A60}" presName="parTx" presStyleLbl="revTx" presStyleIdx="1" presStyleCnt="2">
        <dgm:presLayoutVars>
          <dgm:chMax val="0"/>
          <dgm:chPref val="0"/>
        </dgm:presLayoutVars>
      </dgm:prSet>
      <dgm:spPr/>
    </dgm:pt>
  </dgm:ptLst>
  <dgm:cxnLst>
    <dgm:cxn modelId="{3A051E1F-7118-4DB2-8F0C-04C704C601F7}" type="presOf" srcId="{62DC9BA3-2EB7-4B4D-AC0D-E2DB4790F01B}" destId="{68EF6B4C-7844-4767-B2A6-26721A8A41AF}" srcOrd="0" destOrd="0" presId="urn:microsoft.com/office/officeart/2018/2/layout/IconVerticalSolidList"/>
    <dgm:cxn modelId="{108211D8-8834-4EB4-AF16-19167CA6A627}" srcId="{62DC9BA3-2EB7-4B4D-AC0D-E2DB4790F01B}" destId="{EB4602B6-E5C9-4E9B-871F-6880ACC28E0A}" srcOrd="0" destOrd="0" parTransId="{FF6BBB87-A3EA-4D84-A77C-C53CC005098E}" sibTransId="{715AF679-D52A-4B83-8C3E-C048EDFC3C3A}"/>
    <dgm:cxn modelId="{0CEAF3DE-0007-42FF-9B66-07D211A99716}" srcId="{62DC9BA3-2EB7-4B4D-AC0D-E2DB4790F01B}" destId="{FFB50AB5-4BFF-4827-9B39-815C14D96A60}" srcOrd="1" destOrd="0" parTransId="{C73D0A2B-24C1-4BC8-9823-A72A137C2A5C}" sibTransId="{7929A9A6-33B1-402F-AF38-F6AD44603271}"/>
    <dgm:cxn modelId="{066A8AE0-C170-4233-A474-D100F86F0B2F}" type="presOf" srcId="{EB4602B6-E5C9-4E9B-871F-6880ACC28E0A}" destId="{D77FA15D-CF9A-474A-9F13-3F79157D15EE}" srcOrd="0" destOrd="0" presId="urn:microsoft.com/office/officeart/2018/2/layout/IconVerticalSolidList"/>
    <dgm:cxn modelId="{E0ED23E3-BDB4-4302-980F-BF7E7819F5C4}" type="presOf" srcId="{FFB50AB5-4BFF-4827-9B39-815C14D96A60}" destId="{29FC76DC-C26E-4F1D-855A-787311E4CA5C}" srcOrd="0" destOrd="0" presId="urn:microsoft.com/office/officeart/2018/2/layout/IconVerticalSolidList"/>
    <dgm:cxn modelId="{6FDD2D6E-B3D3-417F-BADB-E0730137C2A7}" type="presParOf" srcId="{68EF6B4C-7844-4767-B2A6-26721A8A41AF}" destId="{CA236950-F882-4334-AFAC-F53263855E27}" srcOrd="0" destOrd="0" presId="urn:microsoft.com/office/officeart/2018/2/layout/IconVerticalSolidList"/>
    <dgm:cxn modelId="{7482D8B5-6E48-4756-9588-D6E9D75213A8}" type="presParOf" srcId="{CA236950-F882-4334-AFAC-F53263855E27}" destId="{279F3087-0952-44A8-B479-8C893629C642}" srcOrd="0" destOrd="0" presId="urn:microsoft.com/office/officeart/2018/2/layout/IconVerticalSolidList"/>
    <dgm:cxn modelId="{7A64F34B-C103-41F9-958C-F1D78F56A62B}" type="presParOf" srcId="{CA236950-F882-4334-AFAC-F53263855E27}" destId="{E19FB3FD-4871-4D55-87F8-2330FF20693C}" srcOrd="1" destOrd="0" presId="urn:microsoft.com/office/officeart/2018/2/layout/IconVerticalSolidList"/>
    <dgm:cxn modelId="{BC276FA6-CB4B-48AC-BCEA-F0CD539DAF6F}" type="presParOf" srcId="{CA236950-F882-4334-AFAC-F53263855E27}" destId="{67DD7510-AA9B-485D-8B65-5C7C053F1EC3}" srcOrd="2" destOrd="0" presId="urn:microsoft.com/office/officeart/2018/2/layout/IconVerticalSolidList"/>
    <dgm:cxn modelId="{2077DCD6-015D-4AFC-8815-DC67EA20AF58}" type="presParOf" srcId="{CA236950-F882-4334-AFAC-F53263855E27}" destId="{D77FA15D-CF9A-474A-9F13-3F79157D15EE}" srcOrd="3" destOrd="0" presId="urn:microsoft.com/office/officeart/2018/2/layout/IconVerticalSolidList"/>
    <dgm:cxn modelId="{A7FB0871-CCCF-467B-BAE7-8FFBB8A6F6DD}" type="presParOf" srcId="{68EF6B4C-7844-4767-B2A6-26721A8A41AF}" destId="{9F9EC555-5D65-4D5C-AFC0-8CABB038E64F}" srcOrd="1" destOrd="0" presId="urn:microsoft.com/office/officeart/2018/2/layout/IconVerticalSolidList"/>
    <dgm:cxn modelId="{500C1E88-CE69-4A6A-9197-600F4FA8D1EE}" type="presParOf" srcId="{68EF6B4C-7844-4767-B2A6-26721A8A41AF}" destId="{059D08EB-1DB0-4462-BADA-5739C3F689CB}" srcOrd="2" destOrd="0" presId="urn:microsoft.com/office/officeart/2018/2/layout/IconVerticalSolidList"/>
    <dgm:cxn modelId="{D611462B-1091-4E28-B486-DB1A823BEE7A}" type="presParOf" srcId="{059D08EB-1DB0-4462-BADA-5739C3F689CB}" destId="{11E8B1CB-3FBD-4ECD-A176-03158C7D693C}" srcOrd="0" destOrd="0" presId="urn:microsoft.com/office/officeart/2018/2/layout/IconVerticalSolidList"/>
    <dgm:cxn modelId="{99F6395B-223E-42BF-AC01-A363C9EC480C}" type="presParOf" srcId="{059D08EB-1DB0-4462-BADA-5739C3F689CB}" destId="{EA4589FA-6390-483A-848C-605F0246D53E}" srcOrd="1" destOrd="0" presId="urn:microsoft.com/office/officeart/2018/2/layout/IconVerticalSolidList"/>
    <dgm:cxn modelId="{EA9A00B6-4F6C-4CA1-8EBC-F4587F5EC093}" type="presParOf" srcId="{059D08EB-1DB0-4462-BADA-5739C3F689CB}" destId="{64ED4E0F-4404-4BCE-9546-DA1DA71B5C53}" srcOrd="2" destOrd="0" presId="urn:microsoft.com/office/officeart/2018/2/layout/IconVerticalSolidList"/>
    <dgm:cxn modelId="{630E729F-134B-439F-A4EC-0AA7842BB357}" type="presParOf" srcId="{059D08EB-1DB0-4462-BADA-5739C3F689CB}" destId="{29FC76DC-C26E-4F1D-855A-787311E4CA5C}" srcOrd="3"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9F3087-0952-44A8-B479-8C893629C642}">
      <dsp:nvSpPr>
        <dsp:cNvPr id="0" name=""/>
        <dsp:cNvSpPr/>
      </dsp:nvSpPr>
      <dsp:spPr>
        <a:xfrm>
          <a:off x="0" y="570745"/>
          <a:ext cx="4041775" cy="125578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19FB3FD-4871-4D55-87F8-2330FF20693C}">
      <dsp:nvSpPr>
        <dsp:cNvPr id="0" name=""/>
        <dsp:cNvSpPr/>
      </dsp:nvSpPr>
      <dsp:spPr>
        <a:xfrm>
          <a:off x="237179" y="757064"/>
          <a:ext cx="691357" cy="69068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77FA15D-CF9A-474A-9F13-3F79157D15EE}">
      <dsp:nvSpPr>
        <dsp:cNvPr id="0" name=""/>
        <dsp:cNvSpPr/>
      </dsp:nvSpPr>
      <dsp:spPr>
        <a:xfrm>
          <a:off x="1451108" y="570745"/>
          <a:ext cx="2587827" cy="12570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034" tIns="133034" rIns="133034" bIns="133034" numCol="1" spcCol="1270" anchor="ctr" anchorCtr="0">
          <a:noAutofit/>
        </a:bodyPr>
        <a:lstStyle/>
        <a:p>
          <a:pPr marL="0" lvl="0" indent="0" algn="l" defTabSz="533400">
            <a:lnSpc>
              <a:spcPct val="100000"/>
            </a:lnSpc>
            <a:spcBef>
              <a:spcPct val="0"/>
            </a:spcBef>
            <a:spcAft>
              <a:spcPct val="35000"/>
            </a:spcAft>
            <a:buNone/>
          </a:pPr>
          <a:r>
            <a:rPr lang="en-GB" sz="1200" kern="1200" dirty="0">
              <a:solidFill>
                <a:schemeClr val="bg1"/>
              </a:solidFill>
              <a:latin typeface="Cavolini" panose="03000502040302020204" pitchFamily="66" charset="0"/>
              <a:cs typeface="Cavolini" panose="03000502040302020204" pitchFamily="66" charset="0"/>
            </a:rPr>
            <a:t>What was your favourite track from the previous activity? Can you listen again and respond through mark making? </a:t>
          </a:r>
          <a:endParaRPr lang="en-US" sz="1200" kern="1200" dirty="0">
            <a:solidFill>
              <a:schemeClr val="bg1"/>
            </a:solidFill>
            <a:latin typeface="Cavolini" panose="03000502040302020204" pitchFamily="66" charset="0"/>
            <a:cs typeface="Cavolini" panose="03000502040302020204" pitchFamily="66" charset="0"/>
          </a:endParaRPr>
        </a:p>
      </dsp:txBody>
      <dsp:txXfrm>
        <a:off x="1451108" y="570745"/>
        <a:ext cx="2587827" cy="1257014"/>
      </dsp:txXfrm>
    </dsp:sp>
    <dsp:sp modelId="{11E8B1CB-3FBD-4ECD-A176-03158C7D693C}">
      <dsp:nvSpPr>
        <dsp:cNvPr id="0" name=""/>
        <dsp:cNvSpPr/>
      </dsp:nvSpPr>
      <dsp:spPr>
        <a:xfrm>
          <a:off x="0" y="2123528"/>
          <a:ext cx="4041775" cy="125578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A4589FA-6390-483A-848C-605F0246D53E}">
      <dsp:nvSpPr>
        <dsp:cNvPr id="0" name=""/>
        <dsp:cNvSpPr/>
      </dsp:nvSpPr>
      <dsp:spPr>
        <a:xfrm>
          <a:off x="379875" y="2406080"/>
          <a:ext cx="691357" cy="69068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9FC76DC-C26E-4F1D-855A-787311E4CA5C}">
      <dsp:nvSpPr>
        <dsp:cNvPr id="0" name=""/>
        <dsp:cNvSpPr/>
      </dsp:nvSpPr>
      <dsp:spPr>
        <a:xfrm>
          <a:off x="1451108" y="2123528"/>
          <a:ext cx="2587827" cy="12570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034" tIns="133034" rIns="133034" bIns="133034" numCol="1" spcCol="1270" anchor="ctr" anchorCtr="0">
          <a:noAutofit/>
        </a:bodyPr>
        <a:lstStyle/>
        <a:p>
          <a:pPr marL="0" lvl="0" indent="0" algn="ctr" defTabSz="622300">
            <a:lnSpc>
              <a:spcPct val="100000"/>
            </a:lnSpc>
            <a:spcBef>
              <a:spcPct val="0"/>
            </a:spcBef>
            <a:spcAft>
              <a:spcPct val="35000"/>
            </a:spcAft>
            <a:buNone/>
          </a:pPr>
          <a:r>
            <a:rPr lang="en-GB" sz="1400" kern="1200" dirty="0">
              <a:solidFill>
                <a:schemeClr val="bg1"/>
              </a:solidFill>
              <a:latin typeface="Cavolini" panose="03000502040302020204" pitchFamily="66" charset="0"/>
              <a:cs typeface="Cavolini" panose="03000502040302020204" pitchFamily="66" charset="0"/>
            </a:rPr>
            <a:t>You could use the tracks in the </a:t>
          </a:r>
          <a:r>
            <a:rPr lang="en-GB" sz="1400" b="1" kern="1200" dirty="0">
              <a:solidFill>
                <a:schemeClr val="accent1"/>
              </a:solidFill>
              <a:latin typeface="Cavolini" panose="03000502040302020204" pitchFamily="66" charset="0"/>
              <a:cs typeface="Cavolini" panose="03000502040302020204" pitchFamily="66" charset="0"/>
              <a:hlinkClick xmlns:r="http://schemas.openxmlformats.org/officeDocument/2006/relationships" r:id="rId5">
                <a:extLst>
                  <a:ext uri="{A12FA001-AC4F-418D-AE19-62706E023703}">
                    <ahyp:hlinkClr xmlns:ahyp="http://schemas.microsoft.com/office/drawing/2018/hyperlinkcolor" val="tx"/>
                  </a:ext>
                </a:extLst>
              </a:hlinkClick>
            </a:rPr>
            <a:t>playlist</a:t>
          </a:r>
          <a:r>
            <a:rPr lang="en-GB" sz="1400" kern="1200" dirty="0">
              <a:solidFill>
                <a:schemeClr val="bg1"/>
              </a:solidFill>
              <a:latin typeface="Cavolini" panose="03000502040302020204" pitchFamily="66" charset="0"/>
              <a:cs typeface="Cavolini" panose="03000502040302020204" pitchFamily="66" charset="0"/>
            </a:rPr>
            <a:t> to discuss further how music moves us emotionally. </a:t>
          </a:r>
          <a:endParaRPr lang="en-US" sz="1400" kern="1200" dirty="0">
            <a:solidFill>
              <a:schemeClr val="bg1"/>
            </a:solidFill>
            <a:latin typeface="Cavolini" panose="03000502040302020204" pitchFamily="66" charset="0"/>
            <a:cs typeface="Cavolini" panose="03000502040302020204" pitchFamily="66" charset="0"/>
          </a:endParaRPr>
        </a:p>
      </dsp:txBody>
      <dsp:txXfrm>
        <a:off x="1451108" y="2123528"/>
        <a:ext cx="2587827" cy="1257014"/>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871" cy="501015"/>
          </a:xfrm>
          <a:prstGeom prst="rect">
            <a:avLst/>
          </a:prstGeom>
        </p:spPr>
        <p:txBody>
          <a:bodyPr vert="horz" lIns="96616" tIns="48308" rIns="96616" bIns="48308" rtlCol="0"/>
          <a:lstStyle>
            <a:lvl1pPr algn="l">
              <a:defRPr sz="1300"/>
            </a:lvl1pPr>
          </a:lstStyle>
          <a:p>
            <a:endParaRPr lang="en-GB"/>
          </a:p>
        </p:txBody>
      </p:sp>
      <p:sp>
        <p:nvSpPr>
          <p:cNvPr id="3" name="Date Placeholder 2"/>
          <p:cNvSpPr>
            <a:spLocks noGrp="1"/>
          </p:cNvSpPr>
          <p:nvPr>
            <p:ph type="dt" sz="quarter" idx="1"/>
          </p:nvPr>
        </p:nvSpPr>
        <p:spPr>
          <a:xfrm>
            <a:off x="3901698" y="0"/>
            <a:ext cx="2984871" cy="501015"/>
          </a:xfrm>
          <a:prstGeom prst="rect">
            <a:avLst/>
          </a:prstGeom>
        </p:spPr>
        <p:txBody>
          <a:bodyPr vert="horz" lIns="96616" tIns="48308" rIns="96616" bIns="48308" rtlCol="0"/>
          <a:lstStyle>
            <a:lvl1pPr algn="r">
              <a:defRPr sz="1300"/>
            </a:lvl1pPr>
          </a:lstStyle>
          <a:p>
            <a:fld id="{4E57337C-1CAD-4286-9FCF-C025A61FF5F6}" type="datetimeFigureOut">
              <a:rPr lang="en-GB" smtClean="0"/>
              <a:t>03/06/2021</a:t>
            </a:fld>
            <a:endParaRPr lang="en-GB"/>
          </a:p>
        </p:txBody>
      </p:sp>
      <p:sp>
        <p:nvSpPr>
          <p:cNvPr id="4" name="Footer Placeholder 3"/>
          <p:cNvSpPr>
            <a:spLocks noGrp="1"/>
          </p:cNvSpPr>
          <p:nvPr>
            <p:ph type="ftr" sz="quarter" idx="2"/>
          </p:nvPr>
        </p:nvSpPr>
        <p:spPr>
          <a:xfrm>
            <a:off x="0" y="9517546"/>
            <a:ext cx="2984871" cy="501015"/>
          </a:xfrm>
          <a:prstGeom prst="rect">
            <a:avLst/>
          </a:prstGeom>
        </p:spPr>
        <p:txBody>
          <a:bodyPr vert="horz" lIns="96616" tIns="48308" rIns="96616" bIns="48308" rtlCol="0" anchor="b"/>
          <a:lstStyle>
            <a:lvl1pPr algn="l">
              <a:defRPr sz="1300"/>
            </a:lvl1pPr>
          </a:lstStyle>
          <a:p>
            <a:endParaRPr lang="en-GB"/>
          </a:p>
        </p:txBody>
      </p:sp>
      <p:sp>
        <p:nvSpPr>
          <p:cNvPr id="5" name="Slide Number Placeholder 4"/>
          <p:cNvSpPr>
            <a:spLocks noGrp="1"/>
          </p:cNvSpPr>
          <p:nvPr>
            <p:ph type="sldNum" sz="quarter" idx="3"/>
          </p:nvPr>
        </p:nvSpPr>
        <p:spPr>
          <a:xfrm>
            <a:off x="3901698" y="9517546"/>
            <a:ext cx="2984871" cy="501015"/>
          </a:xfrm>
          <a:prstGeom prst="rect">
            <a:avLst/>
          </a:prstGeom>
        </p:spPr>
        <p:txBody>
          <a:bodyPr vert="horz" lIns="96616" tIns="48308" rIns="96616" bIns="48308" rtlCol="0" anchor="b"/>
          <a:lstStyle>
            <a:lvl1pPr algn="r">
              <a:defRPr sz="1300"/>
            </a:lvl1pPr>
          </a:lstStyle>
          <a:p>
            <a:fld id="{2D7230DF-0A02-4A59-A3D8-A0FACAA11BEA}" type="slidenum">
              <a:rPr lang="en-GB" smtClean="0"/>
              <a:t>‹#›</a:t>
            </a:fld>
            <a:endParaRPr lang="en-GB"/>
          </a:p>
        </p:txBody>
      </p:sp>
    </p:spTree>
    <p:extLst>
      <p:ext uri="{BB962C8B-B14F-4D97-AF65-F5344CB8AC3E}">
        <p14:creationId xmlns:p14="http://schemas.microsoft.com/office/powerpoint/2010/main" val="28824266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871" cy="501015"/>
          </a:xfrm>
          <a:prstGeom prst="rect">
            <a:avLst/>
          </a:prstGeom>
        </p:spPr>
        <p:txBody>
          <a:bodyPr vert="horz" lIns="96616" tIns="48308" rIns="96616" bIns="48308" rtlCol="0"/>
          <a:lstStyle>
            <a:lvl1pPr algn="l">
              <a:defRPr sz="1300"/>
            </a:lvl1pPr>
          </a:lstStyle>
          <a:p>
            <a:endParaRPr lang="en-GB"/>
          </a:p>
        </p:txBody>
      </p:sp>
      <p:sp>
        <p:nvSpPr>
          <p:cNvPr id="3" name="Date Placeholder 2"/>
          <p:cNvSpPr>
            <a:spLocks noGrp="1"/>
          </p:cNvSpPr>
          <p:nvPr>
            <p:ph type="dt" idx="1"/>
          </p:nvPr>
        </p:nvSpPr>
        <p:spPr>
          <a:xfrm>
            <a:off x="3901698" y="0"/>
            <a:ext cx="2984871" cy="501015"/>
          </a:xfrm>
          <a:prstGeom prst="rect">
            <a:avLst/>
          </a:prstGeom>
        </p:spPr>
        <p:txBody>
          <a:bodyPr vert="horz" lIns="96616" tIns="48308" rIns="96616" bIns="48308" rtlCol="0"/>
          <a:lstStyle>
            <a:lvl1pPr algn="r">
              <a:defRPr sz="1300"/>
            </a:lvl1pPr>
          </a:lstStyle>
          <a:p>
            <a:fld id="{A17C70BA-F77D-4619-A73B-60D0616B881D}" type="datetimeFigureOut">
              <a:rPr lang="en-GB" smtClean="0"/>
              <a:t>03/06/2021</a:t>
            </a:fld>
            <a:endParaRPr lang="en-GB"/>
          </a:p>
        </p:txBody>
      </p:sp>
      <p:sp>
        <p:nvSpPr>
          <p:cNvPr id="4" name="Slide Image Placeholder 3"/>
          <p:cNvSpPr>
            <a:spLocks noGrp="1" noRot="1" noChangeAspect="1"/>
          </p:cNvSpPr>
          <p:nvPr>
            <p:ph type="sldImg" idx="2"/>
          </p:nvPr>
        </p:nvSpPr>
        <p:spPr>
          <a:xfrm>
            <a:off x="939800" y="750888"/>
            <a:ext cx="5008563" cy="3757612"/>
          </a:xfrm>
          <a:prstGeom prst="rect">
            <a:avLst/>
          </a:prstGeom>
          <a:noFill/>
          <a:ln w="12700">
            <a:solidFill>
              <a:prstClr val="black"/>
            </a:solidFill>
          </a:ln>
        </p:spPr>
        <p:txBody>
          <a:bodyPr vert="horz" lIns="96616" tIns="48308" rIns="96616" bIns="48308" rtlCol="0" anchor="ctr"/>
          <a:lstStyle/>
          <a:p>
            <a:endParaRPr lang="en-GB"/>
          </a:p>
        </p:txBody>
      </p:sp>
      <p:sp>
        <p:nvSpPr>
          <p:cNvPr id="5" name="Notes Placeholder 4"/>
          <p:cNvSpPr>
            <a:spLocks noGrp="1"/>
          </p:cNvSpPr>
          <p:nvPr>
            <p:ph type="body" sz="quarter" idx="3"/>
          </p:nvPr>
        </p:nvSpPr>
        <p:spPr>
          <a:xfrm>
            <a:off x="688817" y="4759643"/>
            <a:ext cx="5510530" cy="4509135"/>
          </a:xfrm>
          <a:prstGeom prst="rect">
            <a:avLst/>
          </a:prstGeom>
        </p:spPr>
        <p:txBody>
          <a:bodyPr vert="horz" lIns="96616" tIns="48308" rIns="96616" bIns="4830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517546"/>
            <a:ext cx="2984871" cy="501015"/>
          </a:xfrm>
          <a:prstGeom prst="rect">
            <a:avLst/>
          </a:prstGeom>
        </p:spPr>
        <p:txBody>
          <a:bodyPr vert="horz" lIns="96616" tIns="48308" rIns="96616" bIns="48308" rtlCol="0" anchor="b"/>
          <a:lstStyle>
            <a:lvl1pPr algn="l">
              <a:defRPr sz="1300"/>
            </a:lvl1pPr>
          </a:lstStyle>
          <a:p>
            <a:endParaRPr lang="en-GB"/>
          </a:p>
        </p:txBody>
      </p:sp>
      <p:sp>
        <p:nvSpPr>
          <p:cNvPr id="7" name="Slide Number Placeholder 6"/>
          <p:cNvSpPr>
            <a:spLocks noGrp="1"/>
          </p:cNvSpPr>
          <p:nvPr>
            <p:ph type="sldNum" sz="quarter" idx="5"/>
          </p:nvPr>
        </p:nvSpPr>
        <p:spPr>
          <a:xfrm>
            <a:off x="3901698" y="9517546"/>
            <a:ext cx="2984871" cy="501015"/>
          </a:xfrm>
          <a:prstGeom prst="rect">
            <a:avLst/>
          </a:prstGeom>
        </p:spPr>
        <p:txBody>
          <a:bodyPr vert="horz" lIns="96616" tIns="48308" rIns="96616" bIns="48308" rtlCol="0" anchor="b"/>
          <a:lstStyle>
            <a:lvl1pPr algn="r">
              <a:defRPr sz="1300"/>
            </a:lvl1pPr>
          </a:lstStyle>
          <a:p>
            <a:fld id="{4CB027E2-FFC7-4358-8B92-FC9CD5E253E5}" type="slidenum">
              <a:rPr lang="en-GB" smtClean="0"/>
              <a:t>‹#›</a:t>
            </a:fld>
            <a:endParaRPr lang="en-GB"/>
          </a:p>
        </p:txBody>
      </p:sp>
    </p:spTree>
    <p:extLst>
      <p:ext uri="{BB962C8B-B14F-4D97-AF65-F5344CB8AC3E}">
        <p14:creationId xmlns:p14="http://schemas.microsoft.com/office/powerpoint/2010/main" val="42931865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nationalgallery.org.uk/media/31345/notes_rubens-automn-landscape.pdf"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tate.org.uk/art/create-artist"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tate.org.uk/visit/tate-modern/school-visits-tate-modern/s-speaking-truth" TargetMode="External"/><Relationship Id="rId2" Type="http://schemas.openxmlformats.org/officeDocument/2006/relationships/slide" Target="../slides/slide19.xml"/><Relationship Id="rId1" Type="http://schemas.openxmlformats.org/officeDocument/2006/relationships/notesMaster" Target="../notesMasters/notesMaster1.xml"/><Relationship Id="rId4" Type="http://schemas.openxmlformats.org/officeDocument/2006/relationships/hyperlink" Target="https://www.tate.org.uk/art/teaching-resource" TargetMode="Externa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natre.org.uk/about-natre/projects/spirited-arts/spirited-arts-gallery/2020/"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bbc.co.uk/teach/class-clips-video/geography-ks2-ks3-life-in-guyanas-rainforests/zv7scqt"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natgeokids.com/uk/dirtisgoodacademy/info/teacher"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www.hopeworksproject.com/assets/docs/Give-a-Hand.pdf"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Ricketts progression in spirituality grids (above) have been used to generate questions to develop pupils thinking about their own spirituality throughout these activities. The grids explore 4 aspects of spirituality – </a:t>
            </a:r>
            <a:r>
              <a:rPr lang="en-GB" b="1" dirty="0"/>
              <a:t>self, other, world and beauty  and beyond. </a:t>
            </a:r>
            <a:r>
              <a:rPr lang="en-GB" b="0" dirty="0"/>
              <a:t>Class teachers may wish to use these grids to explore, at a deeper level, reflection questions and encouraging pupils to search for meaning, engage in critical reasoning and asking big questions around the sessions that are put together in this presentation. </a:t>
            </a:r>
            <a:endParaRPr lang="en-GB" dirty="0"/>
          </a:p>
        </p:txBody>
      </p:sp>
      <p:sp>
        <p:nvSpPr>
          <p:cNvPr id="4" name="Slide Number Placeholder 3"/>
          <p:cNvSpPr>
            <a:spLocks noGrp="1"/>
          </p:cNvSpPr>
          <p:nvPr>
            <p:ph type="sldNum" sz="quarter" idx="5"/>
          </p:nvPr>
        </p:nvSpPr>
        <p:spPr/>
        <p:txBody>
          <a:bodyPr/>
          <a:lstStyle/>
          <a:p>
            <a:fld id="{4CB027E2-FFC7-4358-8B92-FC9CD5E253E5}" type="slidenum">
              <a:rPr lang="en-GB" smtClean="0"/>
              <a:t>3</a:t>
            </a:fld>
            <a:endParaRPr lang="en-GB"/>
          </a:p>
        </p:txBody>
      </p:sp>
    </p:spTree>
    <p:extLst>
      <p:ext uri="{BB962C8B-B14F-4D97-AF65-F5344CB8AC3E}">
        <p14:creationId xmlns:p14="http://schemas.microsoft.com/office/powerpoint/2010/main" val="6266802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42575DCB-A15C-4B60-BF04-A5A7CC075916}" type="slidenum">
              <a:rPr kumimoji="0" lang="en-GB" alt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auto" latinLnBrk="0" hangingPunct="1">
                <a:lnSpc>
                  <a:spcPct val="100000"/>
                </a:lnSpc>
                <a:spcBef>
                  <a:spcPct val="0"/>
                </a:spcBef>
                <a:spcAft>
                  <a:spcPts val="0"/>
                </a:spcAft>
                <a:buClrTx/>
                <a:buSzTx/>
                <a:buFontTx/>
                <a:buNone/>
                <a:tabLst/>
                <a:defRPr/>
              </a:pPr>
              <a:t>4</a:t>
            </a:fld>
            <a:endParaRPr kumimoji="0" lang="en-GB" alt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41987" name="Rectangle 7"/>
          <p:cNvSpPr txBox="1">
            <a:spLocks noGrp="1" noChangeArrowheads="1"/>
          </p:cNvSpPr>
          <p:nvPr/>
        </p:nvSpPr>
        <p:spPr bwMode="auto">
          <a:xfrm>
            <a:off x="3883852" y="8684826"/>
            <a:ext cx="2972547" cy="457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18242590-D55F-4BBA-BC77-37CD33151846}" type="slidenum">
              <a:rPr kumimoji="0" lang="en-GB" altLang="en-US" sz="1200" b="0" i="0" u="none" strike="noStrike" kern="1200" cap="none" spc="0" normalizeH="0" baseline="0" noProof="0">
                <a:ln>
                  <a:noFill/>
                </a:ln>
                <a:solidFill>
                  <a:prstClr val="black"/>
                </a:solidFill>
                <a:effectLst/>
                <a:uLnTx/>
                <a:uFillTx/>
                <a:latin typeface="Arial" charset="0"/>
                <a:ea typeface="+mn-ea"/>
                <a:cs typeface="Arial" charset="0"/>
              </a:rPr>
              <a:pPr marL="0" marR="0" lvl="0" indent="0" algn="r" defTabSz="914400" rtl="0" eaLnBrk="1" fontAlgn="auto" latinLnBrk="0" hangingPunct="1">
                <a:lnSpc>
                  <a:spcPct val="100000"/>
                </a:lnSpc>
                <a:spcBef>
                  <a:spcPct val="0"/>
                </a:spcBef>
                <a:spcAft>
                  <a:spcPts val="0"/>
                </a:spcAft>
                <a:buClrTx/>
                <a:buSzTx/>
                <a:buFontTx/>
                <a:buNone/>
                <a:tabLst/>
                <a:defRPr/>
              </a:pPr>
              <a:t>4</a:t>
            </a:fld>
            <a:endParaRPr kumimoji="0" lang="en-GB" alt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41988" name="Rectangle 2"/>
          <p:cNvSpPr>
            <a:spLocks noGrp="1" noRot="1" noChangeAspect="1" noChangeArrowheads="1" noTextEdit="1"/>
          </p:cNvSpPr>
          <p:nvPr>
            <p:ph type="sldImg"/>
          </p:nvPr>
        </p:nvSpPr>
        <p:spPr>
          <a:xfrm>
            <a:off x="1144588" y="685800"/>
            <a:ext cx="4572000" cy="3429000"/>
          </a:xfrm>
          <a:ln/>
        </p:spPr>
      </p:sp>
      <p:sp>
        <p:nvSpPr>
          <p:cNvPr id="4198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The activities used within this presentation are rooted in an inclusive approach to spiritual development identified as Sacred Pathways. This model is discussed further on p.27 – 31 of the Spiritual Development – Interpretations of spiritual development in the classroom document (as above). This approach aims to counter the view that spiritual development goes much wider than simply having ‘quiet time’. Sacred pathways explore how individuals find their own ‘sacred space’ through their own default mode of spirituality. If schools are to ensure that pupils flourish spiritually, it is essential that different spiritual temperaments or sacred pathways are provided within a range of different learning opportunities. This range of learning activities explores one approach to achieve this, but clearly these will be many others. </a:t>
            </a:r>
          </a:p>
        </p:txBody>
      </p:sp>
    </p:spTree>
    <p:extLst>
      <p:ext uri="{BB962C8B-B14F-4D97-AF65-F5344CB8AC3E}">
        <p14:creationId xmlns:p14="http://schemas.microsoft.com/office/powerpoint/2010/main" val="34053011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Spirituality is very difficult to define and it can be very challenging for both adults and pupils. To support teacher’s thinking a number of definitions are offered here: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ltLang="en-US" sz="1200" b="1" dirty="0">
                <a:solidFill>
                  <a:srgbClr val="211651"/>
                </a:solidFill>
                <a:latin typeface="Century Gothic" panose="020B0502020202020204" pitchFamily="34" charset="0"/>
              </a:rPr>
              <a:t>The search for God, in response to God’s search for us. Jo Anne Taylor (Theologian)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ltLang="en-US" sz="1200" b="1" dirty="0">
                <a:solidFill>
                  <a:srgbClr val="211651"/>
                </a:solidFill>
                <a:latin typeface="Century Gothic" panose="020B0502020202020204" pitchFamily="34" charset="0"/>
              </a:rPr>
              <a:t>Spirituality ranges from sensing of </a:t>
            </a:r>
            <a:r>
              <a:rPr lang="en-GB" altLang="en-US" sz="1200" b="1" dirty="0" err="1">
                <a:solidFill>
                  <a:srgbClr val="211651"/>
                </a:solidFill>
                <a:latin typeface="Century Gothic" panose="020B0502020202020204" pitchFamily="34" charset="0"/>
              </a:rPr>
              <a:t>devine</a:t>
            </a:r>
            <a:r>
              <a:rPr lang="en-GB" altLang="en-US" sz="1200" b="1" dirty="0">
                <a:solidFill>
                  <a:srgbClr val="211651"/>
                </a:solidFill>
                <a:latin typeface="Century Gothic" panose="020B0502020202020204" pitchFamily="34" charset="0"/>
              </a:rPr>
              <a:t> presence to the recognition of a heightened quality in an event or encounter and a response of awe and wonder. David Dixon (Educator).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ltLang="en-US" sz="1200" b="1" dirty="0">
                <a:solidFill>
                  <a:srgbClr val="211651"/>
                </a:solidFill>
                <a:latin typeface="Century Gothic" panose="020B0502020202020204" pitchFamily="34" charset="0"/>
              </a:rPr>
              <a:t>A belief that there is an unseen order, and that our supreme good lies in harmoniously adjusting ourselves thereto. William James (Psychologist).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ltLang="en-US" sz="1200" b="1" dirty="0">
                <a:solidFill>
                  <a:srgbClr val="211651"/>
                </a:solidFill>
                <a:latin typeface="Century Gothic" panose="020B0502020202020204" pitchFamily="34" charset="0"/>
              </a:rPr>
              <a:t>Spirituality is about opening up the possibility to people of an experience far beyond what they can see and see and touch. Above all an experience of God. A transcendent experience of the reality and presence of God, and amongst human beings that sense of mutual responsibility, not as an ethical duty but a deep sense of the sacredness of human life and of each human being, whoever they are. The change to see what is simply Infront of us, to have eyes that go beyond the surface of what we see is critical to developing human beings capable of empathy, of love, of sacrifice and imagination. (Archbishop of Canterbury – LDBE Leadership conference).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altLang="en-US" sz="1200" b="1" dirty="0">
              <a:solidFill>
                <a:srgbClr val="211651"/>
              </a:solidFill>
              <a:latin typeface="Century Gothic" panose="020B0502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altLang="en-US" sz="1200" b="1" dirty="0">
              <a:solidFill>
                <a:srgbClr val="211651"/>
              </a:solidFill>
              <a:latin typeface="Century Gothic" panose="020B0502020202020204" pitchFamily="34" charset="0"/>
            </a:endParaRPr>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5"/>
          </p:nvPr>
        </p:nvSpPr>
        <p:spPr/>
        <p:txBody>
          <a:bodyPr/>
          <a:lstStyle/>
          <a:p>
            <a:fld id="{4CB027E2-FFC7-4358-8B92-FC9CD5E253E5}" type="slidenum">
              <a:rPr lang="en-GB" smtClean="0"/>
              <a:t>5</a:t>
            </a:fld>
            <a:endParaRPr lang="en-GB"/>
          </a:p>
        </p:txBody>
      </p:sp>
    </p:spTree>
    <p:extLst>
      <p:ext uri="{BB962C8B-B14F-4D97-AF65-F5344CB8AC3E}">
        <p14:creationId xmlns:p14="http://schemas.microsoft.com/office/powerpoint/2010/main" val="18386134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Slide 6 – 12 The next three slides are offered as a stimulus to get pupils talking thinking about how they perceive spirituality, and consider if or when they believe they have had a spiritual moment and if they are willing to describe this to others. The concepts behind each of these will require a great deal of discussion and will challenge thinking about spirituality. Some slides may be easier to access for learners than others.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B027E2-FFC7-4358-8B92-FC9CD5E253E5}" type="slidenum">
              <a:rPr kumimoji="0" lang="en-GB"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423082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is one way that pupils may find helpful in thinking about how spirituality provides an opportunity to stop and think, before moving on. To what extent to the pupils understand this image of spirituality? Do they agree with this? </a:t>
            </a:r>
          </a:p>
        </p:txBody>
      </p:sp>
      <p:sp>
        <p:nvSpPr>
          <p:cNvPr id="4" name="Slide Number Placeholder 3"/>
          <p:cNvSpPr>
            <a:spLocks noGrp="1"/>
          </p:cNvSpPr>
          <p:nvPr>
            <p:ph type="sldNum" sz="quarter" idx="5"/>
          </p:nvPr>
        </p:nvSpPr>
        <p:spPr/>
        <p:txBody>
          <a:bodyPr/>
          <a:lstStyle/>
          <a:p>
            <a:fld id="{4CB027E2-FFC7-4358-8B92-FC9CD5E253E5}" type="slidenum">
              <a:rPr lang="en-GB" smtClean="0"/>
              <a:t>7</a:t>
            </a:fld>
            <a:endParaRPr lang="en-GB"/>
          </a:p>
        </p:txBody>
      </p:sp>
    </p:spTree>
    <p:extLst>
      <p:ext uri="{BB962C8B-B14F-4D97-AF65-F5344CB8AC3E}">
        <p14:creationId xmlns:p14="http://schemas.microsoft.com/office/powerpoint/2010/main" val="4698606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is one way that pupils may find helpful in thinking about how spirituality provides an opportunity to stop and think, before moving on. To what extent to the pupils understand this image of spirituality? Do they agree with this? </a:t>
            </a:r>
          </a:p>
        </p:txBody>
      </p:sp>
      <p:sp>
        <p:nvSpPr>
          <p:cNvPr id="4" name="Slide Number Placeholder 3"/>
          <p:cNvSpPr>
            <a:spLocks noGrp="1"/>
          </p:cNvSpPr>
          <p:nvPr>
            <p:ph type="sldNum" sz="quarter" idx="5"/>
          </p:nvPr>
        </p:nvSpPr>
        <p:spPr/>
        <p:txBody>
          <a:bodyPr/>
          <a:lstStyle/>
          <a:p>
            <a:fld id="{4CB027E2-FFC7-4358-8B92-FC9CD5E253E5}" type="slidenum">
              <a:rPr lang="en-GB" smtClean="0"/>
              <a:t>8</a:t>
            </a:fld>
            <a:endParaRPr lang="en-GB"/>
          </a:p>
        </p:txBody>
      </p:sp>
    </p:spTree>
    <p:extLst>
      <p:ext uri="{BB962C8B-B14F-4D97-AF65-F5344CB8AC3E}">
        <p14:creationId xmlns:p14="http://schemas.microsoft.com/office/powerpoint/2010/main" val="16511336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following pictures also aim to provide stimuli for pupils to discuss spiritual moments building on the sacred pathways. </a:t>
            </a:r>
          </a:p>
          <a:p>
            <a:r>
              <a:rPr lang="en-GB" dirty="0"/>
              <a:t>Spirituality in nature (Walkers) </a:t>
            </a:r>
          </a:p>
          <a:p>
            <a:r>
              <a:rPr lang="en-GB" dirty="0"/>
              <a:t>Spirituality in the senses – Candle smoke and melted chocolate </a:t>
            </a:r>
          </a:p>
          <a:p>
            <a:r>
              <a:rPr lang="en-GB" dirty="0"/>
              <a:t>Spirituality in prayer and reflection – Young person praying </a:t>
            </a:r>
          </a:p>
          <a:p>
            <a:r>
              <a:rPr lang="en-GB" dirty="0"/>
              <a:t>Spirituality in serving others / being intimate with God –Wheel barrow – volunteer programme. </a:t>
            </a:r>
          </a:p>
          <a:p>
            <a:r>
              <a:rPr lang="en-GB" b="1" dirty="0">
                <a:solidFill>
                  <a:srgbClr val="FF0000"/>
                </a:solidFill>
              </a:rPr>
              <a:t>The pupils may have many more interesting and insightful interpretations of spirituality in these pictures and beyond. </a:t>
            </a:r>
          </a:p>
        </p:txBody>
      </p:sp>
      <p:sp>
        <p:nvSpPr>
          <p:cNvPr id="4" name="Slide Number Placeholder 3"/>
          <p:cNvSpPr>
            <a:spLocks noGrp="1"/>
          </p:cNvSpPr>
          <p:nvPr>
            <p:ph type="sldNum" sz="quarter" idx="5"/>
          </p:nvPr>
        </p:nvSpPr>
        <p:spPr/>
        <p:txBody>
          <a:bodyPr/>
          <a:lstStyle/>
          <a:p>
            <a:fld id="{4CB027E2-FFC7-4358-8B92-FC9CD5E253E5}" type="slidenum">
              <a:rPr lang="en-GB" smtClean="0"/>
              <a:t>9</a:t>
            </a:fld>
            <a:endParaRPr lang="en-GB"/>
          </a:p>
        </p:txBody>
      </p:sp>
    </p:spTree>
    <p:extLst>
      <p:ext uri="{BB962C8B-B14F-4D97-AF65-F5344CB8AC3E}">
        <p14:creationId xmlns:p14="http://schemas.microsoft.com/office/powerpoint/2010/main" val="39597362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Slide 6 – 12 The next three slides are offered as a stimulus to get children talking thinking about how they perceive spirituality, and consider if or when they believe they have had a spiritual moment and if they are willing to describe this to others. </a:t>
            </a:r>
          </a:p>
          <a:p>
            <a:endParaRPr lang="en-GB" dirty="0"/>
          </a:p>
        </p:txBody>
      </p:sp>
      <p:sp>
        <p:nvSpPr>
          <p:cNvPr id="4" name="Slide Number Placeholder 3"/>
          <p:cNvSpPr>
            <a:spLocks noGrp="1"/>
          </p:cNvSpPr>
          <p:nvPr>
            <p:ph type="sldNum" sz="quarter" idx="5"/>
          </p:nvPr>
        </p:nvSpPr>
        <p:spPr/>
        <p:txBody>
          <a:bodyPr/>
          <a:lstStyle/>
          <a:p>
            <a:fld id="{4CB027E2-FFC7-4358-8B92-FC9CD5E253E5}" type="slidenum">
              <a:rPr lang="en-GB" smtClean="0"/>
              <a:t>10</a:t>
            </a:fld>
            <a:endParaRPr lang="en-GB"/>
          </a:p>
        </p:txBody>
      </p:sp>
    </p:spTree>
    <p:extLst>
      <p:ext uri="{BB962C8B-B14F-4D97-AF65-F5344CB8AC3E}">
        <p14:creationId xmlns:p14="http://schemas.microsoft.com/office/powerpoint/2010/main" val="28563054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slide aims to encourage pupils to think about how they look after their own wellbeing and consider what they understand by mental, physical, spiritual and emotional health and the positive approaches that can be taken to ensure that individuals take positive proactive measures to support positive well-being. </a:t>
            </a:r>
          </a:p>
        </p:txBody>
      </p:sp>
      <p:sp>
        <p:nvSpPr>
          <p:cNvPr id="4" name="Slide Number Placeholder 3"/>
          <p:cNvSpPr>
            <a:spLocks noGrp="1"/>
          </p:cNvSpPr>
          <p:nvPr>
            <p:ph type="sldNum" sz="quarter" idx="5"/>
          </p:nvPr>
        </p:nvSpPr>
        <p:spPr/>
        <p:txBody>
          <a:bodyPr/>
          <a:lstStyle/>
          <a:p>
            <a:fld id="{4CB027E2-FFC7-4358-8B92-FC9CD5E253E5}" type="slidenum">
              <a:rPr lang="en-GB" smtClean="0"/>
              <a:t>11</a:t>
            </a:fld>
            <a:endParaRPr lang="en-GB"/>
          </a:p>
        </p:txBody>
      </p:sp>
    </p:spTree>
    <p:extLst>
      <p:ext uri="{BB962C8B-B14F-4D97-AF65-F5344CB8AC3E}">
        <p14:creationId xmlns:p14="http://schemas.microsoft.com/office/powerpoint/2010/main" val="21002689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After considering what spirituality is and pupils experiences of spirituality, this slide aims to explore where pupils best meet their own spiritual needs. </a:t>
            </a:r>
          </a:p>
        </p:txBody>
      </p:sp>
      <p:sp>
        <p:nvSpPr>
          <p:cNvPr id="4" name="Slide Number Placeholder 3"/>
          <p:cNvSpPr>
            <a:spLocks noGrp="1"/>
          </p:cNvSpPr>
          <p:nvPr>
            <p:ph type="sldNum" sz="quarter" idx="5"/>
          </p:nvPr>
        </p:nvSpPr>
        <p:spPr/>
        <p:txBody>
          <a:bodyPr/>
          <a:lstStyle/>
          <a:p>
            <a:fld id="{4CB027E2-FFC7-4358-8B92-FC9CD5E253E5}" type="slidenum">
              <a:rPr lang="en-GB" smtClean="0"/>
              <a:t>12</a:t>
            </a:fld>
            <a:endParaRPr lang="en-GB"/>
          </a:p>
        </p:txBody>
      </p:sp>
    </p:spTree>
    <p:extLst>
      <p:ext uri="{BB962C8B-B14F-4D97-AF65-F5344CB8AC3E}">
        <p14:creationId xmlns:p14="http://schemas.microsoft.com/office/powerpoint/2010/main" val="23582879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dirty="0"/>
              <a:t>This session explores </a:t>
            </a:r>
            <a:r>
              <a:rPr lang="en-GB" sz="1800" b="1" i="0" u="none" strike="noStrike" baseline="0" dirty="0">
                <a:solidFill>
                  <a:srgbClr val="8F80FF"/>
                </a:solidFill>
                <a:latin typeface="GillSansMT-Bold"/>
              </a:rPr>
              <a:t>Enthusiasts: Loving God with Mystery and Celebration. </a:t>
            </a:r>
            <a:r>
              <a:rPr lang="en-GB" sz="1800" b="0" i="0" u="none" strike="noStrike" baseline="0" dirty="0">
                <a:solidFill>
                  <a:srgbClr val="000000"/>
                </a:solidFill>
                <a:latin typeface="GillSansMT"/>
              </a:rPr>
              <a:t>They love to celebrate. They want to be ‘cheerleaders’ for God - shouting, dancing, singing. They value experiencing God’s power. Contemporary worship such as Hillsong would be an Enthusiast approach.</a:t>
            </a:r>
          </a:p>
          <a:p>
            <a:pPr algn="l"/>
            <a:endParaRPr lang="en-GB" sz="1800" b="0" i="0" u="none" strike="noStrike" baseline="0" dirty="0">
              <a:solidFill>
                <a:srgbClr val="000000"/>
              </a:solidFill>
              <a:latin typeface="GillSansM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NC Link: Music </a:t>
            </a:r>
            <a:r>
              <a:rPr lang="en-GB" sz="1800" dirty="0">
                <a:effectLst/>
                <a:latin typeface="Calibri" panose="020F0502020204030204" pitchFamily="34" charset="0"/>
                <a:ea typeface="Calibri" panose="020F0502020204030204" pitchFamily="34" charset="0"/>
                <a:cs typeface="Times New Roman" panose="02020603050405020304" pitchFamily="18" charset="0"/>
              </a:rPr>
              <a:t>KS3: listen with increasing discrimination to a wide range of music from great composers and musicians</a:t>
            </a:r>
            <a:endParaRPr lang="en-GB" dirty="0"/>
          </a:p>
        </p:txBody>
      </p:sp>
      <p:sp>
        <p:nvSpPr>
          <p:cNvPr id="4" name="Slide Number Placeholder 3"/>
          <p:cNvSpPr>
            <a:spLocks noGrp="1"/>
          </p:cNvSpPr>
          <p:nvPr>
            <p:ph type="sldNum" sz="quarter" idx="5"/>
          </p:nvPr>
        </p:nvSpPr>
        <p:spPr/>
        <p:txBody>
          <a:bodyPr/>
          <a:lstStyle/>
          <a:p>
            <a:fld id="{4CB027E2-FFC7-4358-8B92-FC9CD5E253E5}" type="slidenum">
              <a:rPr lang="en-GB" smtClean="0"/>
              <a:t>13</a:t>
            </a:fld>
            <a:endParaRPr lang="en-GB"/>
          </a:p>
        </p:txBody>
      </p:sp>
    </p:spTree>
    <p:extLst>
      <p:ext uri="{BB962C8B-B14F-4D97-AF65-F5344CB8AC3E}">
        <p14:creationId xmlns:p14="http://schemas.microsoft.com/office/powerpoint/2010/main" val="23563590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Each of the 4 icons is linked to a piece of music that can be played with or without the video, alongside the accompanying questions taken from  the Ricketts Progression of Spiritual development – Y8 World and Beauty. The next slide also compliments this activity with an opportunity for pupils to mark make to the songs. </a:t>
            </a:r>
          </a:p>
          <a:p>
            <a:endParaRPr lang="en-GB" dirty="0"/>
          </a:p>
          <a:p>
            <a:r>
              <a:rPr lang="en-GB" dirty="0"/>
              <a:t>NC Link: Music </a:t>
            </a:r>
            <a:r>
              <a:rPr lang="en-GB" sz="1200" dirty="0">
                <a:effectLst/>
                <a:latin typeface="Calibri" panose="020F0502020204030204" pitchFamily="34" charset="0"/>
                <a:ea typeface="Calibri" panose="020F0502020204030204" pitchFamily="34" charset="0"/>
                <a:cs typeface="Times New Roman" panose="02020603050405020304" pitchFamily="18" charset="0"/>
              </a:rPr>
              <a:t>KS3: listen with increasing discrimination to a wide range of music from great composers and musicians</a:t>
            </a:r>
            <a:endParaRPr lang="en-GB" dirty="0"/>
          </a:p>
        </p:txBody>
      </p:sp>
      <p:sp>
        <p:nvSpPr>
          <p:cNvPr id="4" name="Slide Number Placeholder 3"/>
          <p:cNvSpPr>
            <a:spLocks noGrp="1"/>
          </p:cNvSpPr>
          <p:nvPr>
            <p:ph type="sldNum" sz="quarter" idx="5"/>
          </p:nvPr>
        </p:nvSpPr>
        <p:spPr/>
        <p:txBody>
          <a:bodyPr/>
          <a:lstStyle/>
          <a:p>
            <a:fld id="{4CB027E2-FFC7-4358-8B92-FC9CD5E253E5}" type="slidenum">
              <a:rPr lang="en-GB" smtClean="0"/>
              <a:t>14</a:t>
            </a:fld>
            <a:endParaRPr lang="en-GB"/>
          </a:p>
        </p:txBody>
      </p:sp>
    </p:spTree>
    <p:extLst>
      <p:ext uri="{BB962C8B-B14F-4D97-AF65-F5344CB8AC3E}">
        <p14:creationId xmlns:p14="http://schemas.microsoft.com/office/powerpoint/2010/main" val="3430123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dirty="0"/>
              <a:t>This session explores </a:t>
            </a:r>
            <a:r>
              <a:rPr lang="en-GB" sz="1800" b="1" i="0" u="none" strike="noStrike" baseline="0" dirty="0">
                <a:solidFill>
                  <a:srgbClr val="8F80FF"/>
                </a:solidFill>
                <a:latin typeface="GillSansMT-Bold"/>
              </a:rPr>
              <a:t>Sensates: Loving God with the senses. </a:t>
            </a:r>
            <a:r>
              <a:rPr lang="en-GB" sz="1800" b="0" i="0" u="none" strike="noStrike" baseline="0" dirty="0">
                <a:solidFill>
                  <a:srgbClr val="000000"/>
                </a:solidFill>
                <a:latin typeface="GillSansMT"/>
              </a:rPr>
              <a:t>They are often moved by sights, sounds and smells. They often love incense,</a:t>
            </a:r>
          </a:p>
          <a:p>
            <a:pPr algn="l"/>
            <a:r>
              <a:rPr lang="en-GB" sz="1800" b="0" i="0" u="none" strike="noStrike" baseline="0" dirty="0">
                <a:solidFill>
                  <a:srgbClr val="000000"/>
                </a:solidFill>
                <a:latin typeface="GillSansMT"/>
              </a:rPr>
              <a:t>beautiful architecture, liturgy and many forms of music. Visual imagery for Sensates is often particularly powerful. An example of a Sensate would be Michelangelo.</a:t>
            </a:r>
          </a:p>
          <a:p>
            <a:pPr algn="l"/>
            <a:endParaRPr lang="en-GB" sz="1800" b="0" i="0" u="none" strike="noStrike" baseline="0" dirty="0">
              <a:solidFill>
                <a:srgbClr val="000000"/>
              </a:solidFill>
              <a:latin typeface="GillSansMT"/>
            </a:endParaRPr>
          </a:p>
          <a:p>
            <a:pPr>
              <a:spcAft>
                <a:spcPts val="505"/>
              </a:spcAft>
            </a:pPr>
            <a:r>
              <a:rPr lang="en-GB" sz="1800" b="0" i="0" u="none" strike="noStrike" baseline="0" dirty="0">
                <a:solidFill>
                  <a:srgbClr val="000000"/>
                </a:solidFill>
                <a:latin typeface="GillSansMT"/>
              </a:rPr>
              <a:t>NC link: Art </a:t>
            </a:r>
            <a:r>
              <a:rPr lang="en-GB"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KS3</a:t>
            </a:r>
            <a:r>
              <a:rPr lang="en-GB" sz="1800" dirty="0">
                <a:solidFill>
                  <a:srgbClr val="000000"/>
                </a:solidFill>
                <a:effectLst/>
                <a:latin typeface="Calibri" panose="020F0502020204030204" pitchFamily="34" charset="0"/>
                <a:ea typeface="Calibri" panose="020F0502020204030204" pitchFamily="34" charset="0"/>
                <a:cs typeface="Wingdings" panose="05000000000000000000" pitchFamily="2" charset="2"/>
              </a:rPr>
              <a:t>: to use a range of techniques and media, including painting </a:t>
            </a:r>
          </a:p>
          <a:p>
            <a:pPr>
              <a:spcAft>
                <a:spcPts val="505"/>
              </a:spcAft>
            </a:pPr>
            <a:endParaRPr lang="en-GB" sz="1800" dirty="0">
              <a:solidFill>
                <a:srgbClr val="000000"/>
              </a:solidFill>
              <a:effectLst/>
              <a:latin typeface="Wingdings" panose="05000000000000000000" pitchFamily="2" charset="2"/>
              <a:ea typeface="Calibri" panose="020F0502020204030204" pitchFamily="34" charset="0"/>
              <a:cs typeface="Wingdings" panose="05000000000000000000" pitchFamily="2" charset="2"/>
            </a:endParaRPr>
          </a:p>
          <a:p>
            <a:pPr>
              <a:spcAft>
                <a:spcPts val="505"/>
              </a:spcAft>
            </a:pPr>
            <a:r>
              <a:rPr lang="en-GB" sz="1800" dirty="0">
                <a:solidFill>
                  <a:srgbClr val="000000"/>
                </a:solidFill>
                <a:effectLst/>
                <a:latin typeface="Calibri" panose="020F0502020204030204" pitchFamily="34" charset="0"/>
                <a:ea typeface="Calibri" panose="020F0502020204030204" pitchFamily="34" charset="0"/>
                <a:cs typeface="Wingdings" panose="05000000000000000000" pitchFamily="2" charset="2"/>
              </a:rPr>
              <a:t>KS3: to increase their proficiency in the handling of different materials </a:t>
            </a:r>
            <a:endParaRPr lang="en-GB" sz="1800" dirty="0">
              <a:solidFill>
                <a:srgbClr val="000000"/>
              </a:solidFill>
              <a:effectLst/>
              <a:latin typeface="Wingdings" panose="05000000000000000000" pitchFamily="2" charset="2"/>
              <a:ea typeface="Calibri" panose="020F0502020204030204" pitchFamily="34" charset="0"/>
              <a:cs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gn="l"/>
            <a:endParaRPr lang="en-GB" dirty="0"/>
          </a:p>
        </p:txBody>
      </p:sp>
      <p:sp>
        <p:nvSpPr>
          <p:cNvPr id="4" name="Slide Number Placeholder 3"/>
          <p:cNvSpPr>
            <a:spLocks noGrp="1"/>
          </p:cNvSpPr>
          <p:nvPr>
            <p:ph type="sldNum" sz="quarter" idx="5"/>
          </p:nvPr>
        </p:nvSpPr>
        <p:spPr/>
        <p:txBody>
          <a:bodyPr/>
          <a:lstStyle/>
          <a:p>
            <a:fld id="{4CB027E2-FFC7-4358-8B92-FC9CD5E253E5}" type="slidenum">
              <a:rPr lang="en-GB" smtClean="0"/>
              <a:t>16</a:t>
            </a:fld>
            <a:endParaRPr lang="en-GB"/>
          </a:p>
        </p:txBody>
      </p:sp>
    </p:spTree>
    <p:extLst>
      <p:ext uri="{BB962C8B-B14F-4D97-AF65-F5344CB8AC3E}">
        <p14:creationId xmlns:p14="http://schemas.microsoft.com/office/powerpoint/2010/main" val="7888974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questions used to think about this painting arise from Rickett’s spirituality grids – Y9 Spiritual development of others alongside world and beauty. These build on the activities within the Y6 presentation, which also may be useful. </a:t>
            </a:r>
          </a:p>
          <a:p>
            <a:endParaRPr lang="en-GB" dirty="0"/>
          </a:p>
          <a:p>
            <a:r>
              <a:rPr lang="en-GB" dirty="0"/>
              <a:t>Alongside this image you will find embedded primary teachers’ notes for An Autumn Landscape with a view of Het Steen in the Early Morning</a:t>
            </a:r>
          </a:p>
          <a:p>
            <a:r>
              <a:rPr lang="en-GB" dirty="0">
                <a:hlinkClick r:id="rId3"/>
              </a:rPr>
              <a:t>Primary Teachers' Notes: An Autumn Landscape with a View of Het Steen by Peter Paul Rubens (nationalgallery.org.uk)</a:t>
            </a:r>
            <a:r>
              <a:rPr lang="en-GB" dirty="0"/>
              <a:t> (Cut and paste into browser if needed). There are a range of useful activities in on P.2 to extend the pupil’s involvement within this picture which extend into KS3 learning. </a:t>
            </a:r>
          </a:p>
          <a:p>
            <a:endParaRPr lang="en-GB" dirty="0"/>
          </a:p>
        </p:txBody>
      </p:sp>
      <p:sp>
        <p:nvSpPr>
          <p:cNvPr id="4" name="Slide Number Placeholder 3"/>
          <p:cNvSpPr>
            <a:spLocks noGrp="1"/>
          </p:cNvSpPr>
          <p:nvPr>
            <p:ph type="sldNum" sz="quarter" idx="5"/>
          </p:nvPr>
        </p:nvSpPr>
        <p:spPr/>
        <p:txBody>
          <a:bodyPr/>
          <a:lstStyle/>
          <a:p>
            <a:fld id="{4CB027E2-FFC7-4358-8B92-FC9CD5E253E5}" type="slidenum">
              <a:rPr lang="en-GB" smtClean="0"/>
              <a:t>17</a:t>
            </a:fld>
            <a:endParaRPr lang="en-GB"/>
          </a:p>
        </p:txBody>
      </p:sp>
    </p:spTree>
    <p:extLst>
      <p:ext uri="{BB962C8B-B14F-4D97-AF65-F5344CB8AC3E}">
        <p14:creationId xmlns:p14="http://schemas.microsoft.com/office/powerpoint/2010/main" val="38626126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link embedded in create like an artist provides opportunities to create work in the same way a great artist would </a:t>
            </a:r>
            <a:r>
              <a:rPr lang="en-GB" dirty="0">
                <a:hlinkClick r:id="rId3"/>
              </a:rPr>
              <a:t>Create Like an Artist – How To | Tate</a:t>
            </a:r>
            <a:r>
              <a:rPr lang="en-GB" dirty="0"/>
              <a:t> </a:t>
            </a:r>
          </a:p>
        </p:txBody>
      </p:sp>
      <p:sp>
        <p:nvSpPr>
          <p:cNvPr id="4" name="Slide Number Placeholder 3"/>
          <p:cNvSpPr>
            <a:spLocks noGrp="1"/>
          </p:cNvSpPr>
          <p:nvPr>
            <p:ph type="sldNum" sz="quarter" idx="5"/>
          </p:nvPr>
        </p:nvSpPr>
        <p:spPr/>
        <p:txBody>
          <a:bodyPr/>
          <a:lstStyle/>
          <a:p>
            <a:fld id="{4CB027E2-FFC7-4358-8B92-FC9CD5E253E5}" type="slidenum">
              <a:rPr lang="en-GB" smtClean="0"/>
              <a:t>18</a:t>
            </a:fld>
            <a:endParaRPr lang="en-GB"/>
          </a:p>
        </p:txBody>
      </p:sp>
    </p:spTree>
    <p:extLst>
      <p:ext uri="{BB962C8B-B14F-4D97-AF65-F5344CB8AC3E}">
        <p14:creationId xmlns:p14="http://schemas.microsoft.com/office/powerpoint/2010/main" val="15329075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linked resource above has been developed to extend and deepen student learning through encounters with art and artwork. The questions in the resource can be used to frame group discussions when exploring art work online., and possibly through a physical visit (as intended). </a:t>
            </a:r>
          </a:p>
          <a:p>
            <a:r>
              <a:rPr lang="en-GB" dirty="0">
                <a:hlinkClick r:id="rId3"/>
              </a:rPr>
              <a:t>S is for Speaking Truth – Teaching Resource | Tate</a:t>
            </a:r>
            <a:r>
              <a:rPr lang="en-GB" dirty="0"/>
              <a:t> </a:t>
            </a:r>
          </a:p>
          <a:p>
            <a:endParaRPr lang="en-GB" dirty="0"/>
          </a:p>
          <a:p>
            <a:r>
              <a:rPr lang="en-GB" dirty="0"/>
              <a:t>There are a number of rich teaching resources to support further exploration of the concept of spiritual beauty and human creativity through Tate teaching resources: </a:t>
            </a:r>
            <a:r>
              <a:rPr lang="en-GB" dirty="0">
                <a:hlinkClick r:id="rId4"/>
              </a:rPr>
              <a:t>Teaching resources – Teaching Resource | Tate</a:t>
            </a:r>
            <a:r>
              <a:rPr lang="en-GB" dirty="0"/>
              <a:t> </a:t>
            </a:r>
          </a:p>
        </p:txBody>
      </p:sp>
      <p:sp>
        <p:nvSpPr>
          <p:cNvPr id="4" name="Slide Number Placeholder 3"/>
          <p:cNvSpPr>
            <a:spLocks noGrp="1"/>
          </p:cNvSpPr>
          <p:nvPr>
            <p:ph type="sldNum" sz="quarter" idx="5"/>
          </p:nvPr>
        </p:nvSpPr>
        <p:spPr/>
        <p:txBody>
          <a:bodyPr/>
          <a:lstStyle/>
          <a:p>
            <a:fld id="{4CB027E2-FFC7-4358-8B92-FC9CD5E253E5}" type="slidenum">
              <a:rPr lang="en-GB" smtClean="0"/>
              <a:t>19</a:t>
            </a:fld>
            <a:endParaRPr lang="en-GB"/>
          </a:p>
        </p:txBody>
      </p:sp>
    </p:spTree>
    <p:extLst>
      <p:ext uri="{BB962C8B-B14F-4D97-AF65-F5344CB8AC3E}">
        <p14:creationId xmlns:p14="http://schemas.microsoft.com/office/powerpoint/2010/main" val="40721103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For further inspiration from previous entries please visit the Art in Heaven 2020 gallery: </a:t>
            </a:r>
            <a:r>
              <a:rPr lang="en-GB" dirty="0">
                <a:hlinkClick r:id="rId3"/>
              </a:rPr>
              <a:t>Art in Heaven 2020 (natre.org.uk)</a:t>
            </a:r>
            <a:r>
              <a:rPr lang="en-GB" dirty="0"/>
              <a:t> </a:t>
            </a:r>
          </a:p>
          <a:p>
            <a:endParaRPr lang="en-GB" dirty="0"/>
          </a:p>
          <a:p>
            <a:endParaRPr lang="en-GB" dirty="0"/>
          </a:p>
        </p:txBody>
      </p:sp>
      <p:sp>
        <p:nvSpPr>
          <p:cNvPr id="4" name="Slide Number Placeholder 3"/>
          <p:cNvSpPr>
            <a:spLocks noGrp="1"/>
          </p:cNvSpPr>
          <p:nvPr>
            <p:ph type="sldNum" sz="quarter" idx="5"/>
          </p:nvPr>
        </p:nvSpPr>
        <p:spPr/>
        <p:txBody>
          <a:bodyPr/>
          <a:lstStyle/>
          <a:p>
            <a:fld id="{4CB027E2-FFC7-4358-8B92-FC9CD5E253E5}" type="slidenum">
              <a:rPr lang="en-GB" smtClean="0"/>
              <a:t>20</a:t>
            </a:fld>
            <a:endParaRPr lang="en-GB"/>
          </a:p>
        </p:txBody>
      </p:sp>
    </p:spTree>
    <p:extLst>
      <p:ext uri="{BB962C8B-B14F-4D97-AF65-F5344CB8AC3E}">
        <p14:creationId xmlns:p14="http://schemas.microsoft.com/office/powerpoint/2010/main" val="32341941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dirty="0"/>
              <a:t>This session explores </a:t>
            </a:r>
            <a:r>
              <a:rPr lang="en-GB" sz="1800" b="1" i="0" u="none" strike="noStrike" baseline="0" dirty="0">
                <a:solidFill>
                  <a:srgbClr val="8F80FF"/>
                </a:solidFill>
                <a:latin typeface="GillSansMT-Bold"/>
              </a:rPr>
              <a:t>Naturalists: Loving God outdoors. </a:t>
            </a:r>
            <a:r>
              <a:rPr lang="en-GB" sz="1800" b="0" i="0" u="none" strike="noStrike" baseline="0" dirty="0">
                <a:solidFill>
                  <a:srgbClr val="000000"/>
                </a:solidFill>
                <a:latin typeface="GillSansMT"/>
              </a:rPr>
              <a:t>They are moved by creation, particularly being outside but also through the use of</a:t>
            </a:r>
          </a:p>
          <a:p>
            <a:pPr algn="l"/>
            <a:r>
              <a:rPr lang="en-GB" sz="1800" b="0" i="0" u="none" strike="noStrike" baseline="0" dirty="0">
                <a:solidFill>
                  <a:srgbClr val="000000"/>
                </a:solidFill>
                <a:latin typeface="GillSansMT"/>
              </a:rPr>
              <a:t>the Psalms and other writings about God as creator and his creation. Naturalists love to surround themselves by what God has made. An example of a Naturalist would be St Francis of Assisi.</a:t>
            </a:r>
          </a:p>
          <a:p>
            <a:pPr algn="l"/>
            <a:endParaRPr lang="en-GB" sz="1800" b="0" i="0" u="none" strike="noStrike" baseline="0" dirty="0">
              <a:solidFill>
                <a:srgbClr val="000000"/>
              </a:solidFill>
              <a:latin typeface="GillSansMT"/>
            </a:endParaRPr>
          </a:p>
          <a:p>
            <a:pPr algn="l"/>
            <a:r>
              <a:rPr lang="en-GB" sz="1800" b="0" i="0" u="none" strike="noStrike" baseline="0" dirty="0">
                <a:solidFill>
                  <a:srgbClr val="000000"/>
                </a:solidFill>
                <a:latin typeface="GillSansMT"/>
              </a:rPr>
              <a:t>NC Links: Y8 Science: </a:t>
            </a:r>
            <a:r>
              <a:rPr lang="en-GB" sz="1800" dirty="0">
                <a:effectLst/>
                <a:latin typeface="Calibri" panose="020F0502020204030204" pitchFamily="34" charset="0"/>
                <a:ea typeface="Calibri" panose="020F0502020204030204" pitchFamily="34" charset="0"/>
              </a:rPr>
              <a:t>changes in the environment may leave individuals within a species, and some entire species, less well adapted to compete successfully and reproduce, which in turn may lead to extinction</a:t>
            </a:r>
            <a:endParaRPr lang="en-GB" dirty="0"/>
          </a:p>
        </p:txBody>
      </p:sp>
      <p:sp>
        <p:nvSpPr>
          <p:cNvPr id="4" name="Slide Number Placeholder 3"/>
          <p:cNvSpPr>
            <a:spLocks noGrp="1"/>
          </p:cNvSpPr>
          <p:nvPr>
            <p:ph type="sldNum" sz="quarter" idx="5"/>
          </p:nvPr>
        </p:nvSpPr>
        <p:spPr/>
        <p:txBody>
          <a:bodyPr/>
          <a:lstStyle/>
          <a:p>
            <a:fld id="{4CB027E2-FFC7-4358-8B92-FC9CD5E253E5}" type="slidenum">
              <a:rPr lang="en-GB" smtClean="0"/>
              <a:t>21</a:t>
            </a:fld>
            <a:endParaRPr lang="en-GB"/>
          </a:p>
        </p:txBody>
      </p:sp>
    </p:spTree>
    <p:extLst>
      <p:ext uri="{BB962C8B-B14F-4D97-AF65-F5344CB8AC3E}">
        <p14:creationId xmlns:p14="http://schemas.microsoft.com/office/powerpoint/2010/main" val="223690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linked BBC Video – Expedition to Guyana – life in the rainforest </a:t>
            </a:r>
            <a:r>
              <a:rPr lang="en-GB" dirty="0">
                <a:hlinkClick r:id="rId3"/>
              </a:rPr>
              <a:t>Geography KS2 &amp; KS3: Expedition to Guyana - life in the rainforest - BBC Teach</a:t>
            </a:r>
            <a:r>
              <a:rPr lang="en-GB" dirty="0"/>
              <a:t> provides a wide variety of opportunities to draw out discussions about the spiritual development and responses to the world and beauty. The Y9 Ricketts Progression Grids have been used to promote discussion around a range of reflection questions.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Tahoma" panose="020B0604030504040204" pitchFamily="34" charset="0"/>
                <a:ea typeface="Times New Roman" panose="02020603050405020304" pitchFamily="18" charset="0"/>
              </a:rPr>
              <a:t>Spiritual learners become increasingly aware of the concept of a physical and creative world – a growing relationship with beauty through the ability to respond emotionally to experiences of the wonder of the natural world and the results of human creativity. Spiritual learners explore their understanding beauty and the affect this has on their perception of and relationship with the world.</a:t>
            </a:r>
            <a:endParaRPr lang="en-GB" sz="1800" dirty="0">
              <a:effectLst/>
              <a:latin typeface="Times New Roman" panose="02020603050405020304" pitchFamily="18" charset="0"/>
              <a:ea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B027E2-FFC7-4358-8B92-FC9CD5E253E5}" type="slidenum">
              <a:rPr kumimoji="0" lang="en-GB"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GB"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152178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dirty="0"/>
              <a:t>This session explores </a:t>
            </a:r>
            <a:r>
              <a:rPr lang="en-GB" sz="1800" b="1" i="0" u="none" strike="noStrike" baseline="0" dirty="0">
                <a:solidFill>
                  <a:srgbClr val="8F80FF"/>
                </a:solidFill>
                <a:latin typeface="GillSansMT-Bold"/>
              </a:rPr>
              <a:t>Intellectuals: Loving God with the Mind. </a:t>
            </a:r>
            <a:r>
              <a:rPr lang="en-GB" sz="1800" b="0" i="0" u="none" strike="noStrike" baseline="0" dirty="0">
                <a:solidFill>
                  <a:srgbClr val="000000"/>
                </a:solidFill>
                <a:latin typeface="GillSansMT"/>
              </a:rPr>
              <a:t>They need their minds to be stirred. They like to study and read about their</a:t>
            </a:r>
          </a:p>
          <a:p>
            <a:pPr algn="l"/>
            <a:r>
              <a:rPr lang="en-GB" sz="1800" b="0" i="0" u="none" strike="noStrike" baseline="0" dirty="0">
                <a:solidFill>
                  <a:srgbClr val="000000"/>
                </a:solidFill>
                <a:latin typeface="GillSansMT"/>
              </a:rPr>
              <a:t>faith in order to understand it more deeply. An example of an Intellectual would be C.S Lewis.</a:t>
            </a:r>
          </a:p>
          <a:p>
            <a:pPr algn="l"/>
            <a:endParaRPr lang="en-GB" sz="1800" b="0" i="0" u="none" strike="noStrike" baseline="0" dirty="0">
              <a:solidFill>
                <a:srgbClr val="000000"/>
              </a:solidFill>
              <a:latin typeface="GillSansMT"/>
            </a:endParaRPr>
          </a:p>
          <a:p>
            <a:pPr algn="l"/>
            <a:endParaRPr lang="en-GB" dirty="0"/>
          </a:p>
        </p:txBody>
      </p:sp>
      <p:sp>
        <p:nvSpPr>
          <p:cNvPr id="4" name="Slide Number Placeholder 3"/>
          <p:cNvSpPr>
            <a:spLocks noGrp="1"/>
          </p:cNvSpPr>
          <p:nvPr>
            <p:ph type="sldNum" sz="quarter" idx="5"/>
          </p:nvPr>
        </p:nvSpPr>
        <p:spPr/>
        <p:txBody>
          <a:bodyPr/>
          <a:lstStyle/>
          <a:p>
            <a:fld id="{4CB027E2-FFC7-4358-8B92-FC9CD5E253E5}" type="slidenum">
              <a:rPr lang="en-GB" smtClean="0"/>
              <a:t>25</a:t>
            </a:fld>
            <a:endParaRPr lang="en-GB"/>
          </a:p>
        </p:txBody>
      </p:sp>
    </p:spTree>
    <p:extLst>
      <p:ext uri="{BB962C8B-B14F-4D97-AF65-F5344CB8AC3E}">
        <p14:creationId xmlns:p14="http://schemas.microsoft.com/office/powerpoint/2010/main" val="33421486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following activity aims to provide pupils with opportunities to understand what courageous advocacy is, and how they can take action on the environmental causes THEY care about. There is an opportunity for teachers to take this further by registering with the Dirt is Good academy. </a:t>
            </a:r>
            <a:r>
              <a:rPr lang="en-GB" dirty="0">
                <a:hlinkClick r:id="rId3"/>
              </a:rPr>
              <a:t>Dirt Is Good Academy - Teacher (natgeokids.com)</a:t>
            </a:r>
            <a:r>
              <a:rPr lang="en-GB" dirty="0"/>
              <a:t> </a:t>
            </a:r>
          </a:p>
          <a:p>
            <a:endParaRPr lang="en-GB" dirty="0"/>
          </a:p>
          <a:p>
            <a:endParaRPr lang="en-GB" dirty="0"/>
          </a:p>
        </p:txBody>
      </p:sp>
      <p:sp>
        <p:nvSpPr>
          <p:cNvPr id="4" name="Slide Number Placeholder 3"/>
          <p:cNvSpPr>
            <a:spLocks noGrp="1"/>
          </p:cNvSpPr>
          <p:nvPr>
            <p:ph type="sldNum" sz="quarter" idx="5"/>
          </p:nvPr>
        </p:nvSpPr>
        <p:spPr/>
        <p:txBody>
          <a:bodyPr/>
          <a:lstStyle/>
          <a:p>
            <a:fld id="{4CB027E2-FFC7-4358-8B92-FC9CD5E253E5}" type="slidenum">
              <a:rPr lang="en-GB" smtClean="0"/>
              <a:t>26</a:t>
            </a:fld>
            <a:endParaRPr lang="en-GB"/>
          </a:p>
        </p:txBody>
      </p:sp>
    </p:spTree>
    <p:extLst>
      <p:ext uri="{BB962C8B-B14F-4D97-AF65-F5344CB8AC3E}">
        <p14:creationId xmlns:p14="http://schemas.microsoft.com/office/powerpoint/2010/main" val="14563578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Tahoma" panose="020B0604030504040204" pitchFamily="34" charset="0"/>
                <a:ea typeface="Times New Roman" panose="02020603050405020304" pitchFamily="18" charset="0"/>
              </a:rPr>
              <a:t>This embedded hope works video is accompanied by a supportive resource to continue discussion about this video through exploring emotions, reasoning and actions (with an accompanying now try this set of activities). The link to these is embedded in the icon at the top of this slide, or through cutting and pasting the following link: </a:t>
            </a:r>
            <a:r>
              <a:rPr lang="en-GB" sz="2800" dirty="0">
                <a:hlinkClick r:id="rId3"/>
              </a:rPr>
              <a:t>Give-a-Hand.pdf (hopeworksproject.com)</a:t>
            </a:r>
            <a:r>
              <a:rPr lang="en-GB" sz="2800" dirty="0"/>
              <a:t> </a:t>
            </a:r>
            <a:endParaRPr lang="en-GB" sz="1800" dirty="0">
              <a:effectLst/>
              <a:latin typeface="Tahoma" panose="020B0604030504040204" pitchFamily="34"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4CB027E2-FFC7-4358-8B92-FC9CD5E253E5}" type="slidenum">
              <a:rPr lang="en-GB" smtClean="0"/>
              <a:t>27</a:t>
            </a:fld>
            <a:endParaRPr lang="en-GB"/>
          </a:p>
        </p:txBody>
      </p:sp>
    </p:spTree>
    <p:extLst>
      <p:ext uri="{BB962C8B-B14F-4D97-AF65-F5344CB8AC3E}">
        <p14:creationId xmlns:p14="http://schemas.microsoft.com/office/powerpoint/2010/main" val="11909172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a:t>Click to edit Master title style</a:t>
            </a:r>
            <a:endParaRPr lang="en-GB"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n-GB" dirty="0"/>
          </a:p>
        </p:txBody>
      </p:sp>
      <p:sp>
        <p:nvSpPr>
          <p:cNvPr id="4" name="Date Placeholder 3"/>
          <p:cNvSpPr>
            <a:spLocks noGrp="1"/>
          </p:cNvSpPr>
          <p:nvPr>
            <p:ph type="dt" sz="half" idx="10"/>
          </p:nvPr>
        </p:nvSpPr>
        <p:spPr/>
        <p:txBody>
          <a:bodyPr/>
          <a:lstStyle/>
          <a:p>
            <a:fld id="{B4F3F79B-3B89-4C2B-B50F-566296975B89}" type="datetimeFigureOut">
              <a:rPr lang="en-GB" smtClean="0"/>
              <a:t>03/06/2021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39242029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GB"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4F3F79B-3B89-4C2B-B50F-566296975B89}" type="datetimeFigureOut">
              <a:rPr lang="en-GB" smtClean="0"/>
              <a:t>03/06/2021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11347626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4F3F79B-3B89-4C2B-B50F-566296975B89}" type="datetimeFigureOut">
              <a:rPr lang="en-GB" smtClean="0"/>
              <a:t>03/06/2021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39239186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B4F3F79B-3B89-4C2B-B50F-566296975B89}" type="datetimeFigureOut">
              <a:rPr lang="en-GB" smtClean="0"/>
              <a:t>03/06/2021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31513664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B4F3F79B-3B89-4C2B-B50F-566296975B89}" type="datetimeFigureOut">
              <a:rPr lang="en-GB" smtClean="0"/>
              <a:t>03/06/2021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32252866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B4F3F79B-3B89-4C2B-B50F-566296975B89}" type="datetimeFigureOut">
              <a:rPr lang="en-GB" smtClean="0"/>
              <a:t>03/06/2021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9787898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F3F79B-3B89-4C2B-B50F-566296975B89}" type="datetimeFigureOut">
              <a:rPr lang="en-GB" smtClean="0"/>
              <a:t>03/06/2021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14770495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4F3F79B-3B89-4C2B-B50F-566296975B89}" type="datetimeFigureOut">
              <a:rPr lang="en-GB" smtClean="0"/>
              <a:t>03/06/2021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36358496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4F3F79B-3B89-4C2B-B50F-566296975B89}" type="datetimeFigureOut">
              <a:rPr lang="en-GB" smtClean="0"/>
              <a:t>03/06/2021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17032515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4F3F79B-3B89-4C2B-B50F-566296975B89}" type="datetimeFigureOut">
              <a:rPr lang="en-GB" smtClean="0"/>
              <a:t>03/06/2021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42428131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4F3F79B-3B89-4C2B-B50F-566296975B89}" type="datetimeFigureOut">
              <a:rPr lang="en-GB" smtClean="0"/>
              <a:t>03/06/2021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25768483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lvl1pPr>
              <a:defRPr>
                <a:solidFill>
                  <a:schemeClr val="tx2"/>
                </a:solidFill>
              </a:defRPr>
            </a:lvl1pPr>
          </a:lstStyle>
          <a:p>
            <a:r>
              <a:rPr lang="en-US"/>
              <a:t>Click to edit Master title style</a:t>
            </a:r>
            <a:endParaRPr lang="en-GB"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GB" dirty="0"/>
          </a:p>
        </p:txBody>
      </p:sp>
      <p:sp>
        <p:nvSpPr>
          <p:cNvPr id="4" name="Date Placeholder 3"/>
          <p:cNvSpPr>
            <a:spLocks noGrp="1"/>
          </p:cNvSpPr>
          <p:nvPr>
            <p:ph type="dt" sz="half" idx="10"/>
          </p:nvPr>
        </p:nvSpPr>
        <p:spPr/>
        <p:txBody>
          <a:bodyPr/>
          <a:lstStyle/>
          <a:p>
            <a:fld id="{B4F3F79B-3B89-4C2B-B50F-566296975B89}" type="datetimeFigureOut">
              <a:rPr lang="en-GB" smtClean="0"/>
              <a:t>03/06/2021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42087216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GB" dirty="0"/>
          </a:p>
        </p:txBody>
      </p:sp>
      <p:sp>
        <p:nvSpPr>
          <p:cNvPr id="3" name="Content Placeholder 2"/>
          <p:cNvSpPr>
            <a:spLocks noGrp="1"/>
          </p:cNvSpPr>
          <p:nvPr>
            <p:ph idx="1"/>
          </p:nvPr>
        </p:nvSpPr>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p:cNvSpPr>
            <a:spLocks noGrp="1"/>
          </p:cNvSpPr>
          <p:nvPr>
            <p:ph type="dt" sz="half" idx="10"/>
          </p:nvPr>
        </p:nvSpPr>
        <p:spPr/>
        <p:txBody>
          <a:bodyPr/>
          <a:lstStyle/>
          <a:p>
            <a:fld id="{B4F3F79B-3B89-4C2B-B50F-566296975B89}" type="datetimeFigureOut">
              <a:rPr lang="en-GB" smtClean="0"/>
              <a:t>03/06/2021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41620061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solidFill>
                  <a:schemeClr val="tx2"/>
                </a:solidFill>
              </a:defRPr>
            </a:lvl1pPr>
          </a:lstStyle>
          <a:p>
            <a:r>
              <a:rPr lang="en-US"/>
              <a:t>Click to edit Master title style</a:t>
            </a:r>
            <a:endParaRPr lang="en-GB"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4F3F79B-3B89-4C2B-B50F-566296975B89}" type="datetimeFigureOut">
              <a:rPr lang="en-GB" smtClean="0"/>
              <a:t>03/06/2021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9024881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GB" dirty="0"/>
          </a:p>
        </p:txBody>
      </p:sp>
      <p:sp>
        <p:nvSpPr>
          <p:cNvPr id="3" name="Content Placeholder 2"/>
          <p:cNvSpPr>
            <a:spLocks noGrp="1"/>
          </p:cNvSpPr>
          <p:nvPr>
            <p:ph sz="half" idx="1"/>
          </p:nvPr>
        </p:nvSpPr>
        <p:spPr>
          <a:xfrm>
            <a:off x="457200" y="1600202"/>
            <a:ext cx="4038600" cy="4525963"/>
          </a:xfrm>
        </p:spPr>
        <p:txBody>
          <a:bodyPr/>
          <a:lstStyle>
            <a:lvl1pPr>
              <a:defRPr sz="2100">
                <a:solidFill>
                  <a:schemeClr val="tx2"/>
                </a:solidFill>
              </a:defRPr>
            </a:lvl1pPr>
            <a:lvl2pPr>
              <a:defRPr sz="1800">
                <a:solidFill>
                  <a:schemeClr val="tx2"/>
                </a:solidFill>
              </a:defRPr>
            </a:lvl2pPr>
            <a:lvl3pPr>
              <a:defRPr sz="1500">
                <a:solidFill>
                  <a:schemeClr val="tx2"/>
                </a:solidFill>
              </a:defRPr>
            </a:lvl3pPr>
            <a:lvl4pPr>
              <a:defRPr sz="1350">
                <a:solidFill>
                  <a:schemeClr val="tx2"/>
                </a:solidFill>
              </a:defRPr>
            </a:lvl4pPr>
            <a:lvl5pPr>
              <a:defRPr sz="1350">
                <a:solidFill>
                  <a:schemeClr val="tx2"/>
                </a:solidFill>
              </a:defRPr>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p:cNvSpPr>
            <a:spLocks noGrp="1"/>
          </p:cNvSpPr>
          <p:nvPr>
            <p:ph sz="half" idx="2"/>
          </p:nvPr>
        </p:nvSpPr>
        <p:spPr>
          <a:xfrm>
            <a:off x="4648200" y="1600202"/>
            <a:ext cx="4038600" cy="4525963"/>
          </a:xfrm>
        </p:spPr>
        <p:txBody>
          <a:bodyPr/>
          <a:lstStyle>
            <a:lvl1pPr>
              <a:defRPr sz="2100">
                <a:solidFill>
                  <a:schemeClr val="tx2"/>
                </a:solidFill>
              </a:defRPr>
            </a:lvl1pPr>
            <a:lvl2pPr>
              <a:defRPr sz="1800">
                <a:solidFill>
                  <a:schemeClr val="tx2"/>
                </a:solidFill>
              </a:defRPr>
            </a:lvl2pPr>
            <a:lvl3pPr>
              <a:defRPr sz="1500">
                <a:solidFill>
                  <a:schemeClr val="tx2"/>
                </a:solidFill>
              </a:defRPr>
            </a:lvl3pPr>
            <a:lvl4pPr>
              <a:defRPr sz="1350">
                <a:solidFill>
                  <a:schemeClr val="tx2"/>
                </a:solidFill>
              </a:defRPr>
            </a:lvl4pPr>
            <a:lvl5pPr>
              <a:defRPr sz="1350">
                <a:solidFill>
                  <a:schemeClr val="tx2"/>
                </a:solidFill>
              </a:defRPr>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Date Placeholder 4"/>
          <p:cNvSpPr>
            <a:spLocks noGrp="1"/>
          </p:cNvSpPr>
          <p:nvPr>
            <p:ph type="dt" sz="half" idx="10"/>
          </p:nvPr>
        </p:nvSpPr>
        <p:spPr/>
        <p:txBody>
          <a:bodyPr/>
          <a:lstStyle/>
          <a:p>
            <a:fld id="{B4F3F79B-3B89-4C2B-B50F-566296975B89}" type="datetimeFigureOut">
              <a:rPr lang="en-GB" smtClean="0"/>
              <a:t>03/06/2021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27102858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GB"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solidFill>
                  <a:schemeClr val="tx2"/>
                </a:solidFill>
              </a:defRPr>
            </a:lvl1pPr>
            <a:lvl2pPr>
              <a:defRPr sz="1500">
                <a:solidFill>
                  <a:schemeClr val="tx2"/>
                </a:solidFill>
              </a:defRPr>
            </a:lvl2pPr>
            <a:lvl3pPr>
              <a:defRPr sz="1350">
                <a:solidFill>
                  <a:schemeClr val="tx2"/>
                </a:solidFill>
              </a:defRPr>
            </a:lvl3pPr>
            <a:lvl4pPr>
              <a:defRPr sz="1200">
                <a:solidFill>
                  <a:schemeClr val="tx2"/>
                </a:solidFill>
              </a:defRPr>
            </a:lvl4pPr>
            <a:lvl5pPr>
              <a:defRPr sz="1200">
                <a:solidFill>
                  <a:schemeClr val="tx2"/>
                </a:solidFill>
              </a:defRPr>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solidFill>
                  <a:schemeClr val="tx2"/>
                </a:solidFill>
              </a:defRPr>
            </a:lvl1pPr>
            <a:lvl2pPr>
              <a:defRPr sz="1500">
                <a:solidFill>
                  <a:schemeClr val="tx2"/>
                </a:solidFill>
              </a:defRPr>
            </a:lvl2pPr>
            <a:lvl3pPr>
              <a:defRPr sz="1350">
                <a:solidFill>
                  <a:schemeClr val="tx2"/>
                </a:solidFill>
              </a:defRPr>
            </a:lvl3pPr>
            <a:lvl4pPr>
              <a:defRPr sz="1200">
                <a:solidFill>
                  <a:schemeClr val="tx2"/>
                </a:solidFill>
              </a:defRPr>
            </a:lvl4pPr>
            <a:lvl5pPr>
              <a:defRPr sz="1200">
                <a:solidFill>
                  <a:schemeClr val="tx2"/>
                </a:solidFill>
              </a:defRPr>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Date Placeholder 6"/>
          <p:cNvSpPr>
            <a:spLocks noGrp="1"/>
          </p:cNvSpPr>
          <p:nvPr>
            <p:ph type="dt" sz="half" idx="10"/>
          </p:nvPr>
        </p:nvSpPr>
        <p:spPr/>
        <p:txBody>
          <a:bodyPr/>
          <a:lstStyle/>
          <a:p>
            <a:fld id="{B4F3F79B-3B89-4C2B-B50F-566296975B89}" type="datetimeFigureOut">
              <a:rPr lang="en-GB" smtClean="0"/>
              <a:t>03/06/2021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7640262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791527" y="274638"/>
            <a:ext cx="7723823" cy="1143000"/>
          </a:xfrm>
        </p:spPr>
        <p:txBody>
          <a:bodyPr/>
          <a:lstStyle>
            <a:lvl1pPr>
              <a:defRPr>
                <a:solidFill>
                  <a:schemeClr val="tx2"/>
                </a:solidFill>
              </a:defRPr>
            </a:lvl1pPr>
          </a:lstStyle>
          <a:p>
            <a:r>
              <a:rPr lang="en-US"/>
              <a:t>Click to edit Master title style</a:t>
            </a:r>
            <a:endParaRPr lang="en-GB" dirty="0"/>
          </a:p>
        </p:txBody>
      </p:sp>
      <p:sp>
        <p:nvSpPr>
          <p:cNvPr id="3" name="Date Placeholder 2"/>
          <p:cNvSpPr>
            <a:spLocks noGrp="1"/>
          </p:cNvSpPr>
          <p:nvPr>
            <p:ph type="dt" sz="half" idx="10"/>
          </p:nvPr>
        </p:nvSpPr>
        <p:spPr/>
        <p:txBody>
          <a:bodyPr/>
          <a:lstStyle/>
          <a:p>
            <a:fld id="{B4F3F79B-3B89-4C2B-B50F-566296975B89}" type="datetimeFigureOut">
              <a:rPr lang="en-GB" smtClean="0"/>
              <a:t>03/06/2021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A039622-9E35-478B-A2C7-208FEFCF6255}" type="slidenum">
              <a:rPr lang="en-GB" smtClean="0"/>
              <a:t>‹#›</a:t>
            </a:fld>
            <a:endParaRPr lang="en-GB"/>
          </a:p>
        </p:txBody>
      </p:sp>
      <p:sp>
        <p:nvSpPr>
          <p:cNvPr id="6" name="Rectangle 5">
            <a:extLst>
              <a:ext uri="{FF2B5EF4-FFF2-40B4-BE49-F238E27FC236}">
                <a16:creationId xmlns:a16="http://schemas.microsoft.com/office/drawing/2014/main" id="{C46C33A1-5CD9-44CE-A41E-7DEFD2CBC78A}"/>
              </a:ext>
            </a:extLst>
          </p:cNvPr>
          <p:cNvSpPr/>
          <p:nvPr userDrawn="1"/>
        </p:nvSpPr>
        <p:spPr>
          <a:xfrm>
            <a:off x="628651" y="6170335"/>
            <a:ext cx="5793581" cy="369332"/>
          </a:xfrm>
          <a:prstGeom prst="rect">
            <a:avLst/>
          </a:prstGeom>
        </p:spPr>
        <p:txBody>
          <a:bodyPr wrap="square">
            <a:spAutoFit/>
          </a:bodyPr>
          <a:lstStyle/>
          <a:p>
            <a:r>
              <a:rPr lang="en-GB" sz="1800" b="0" dirty="0">
                <a:solidFill>
                  <a:srgbClr val="002060"/>
                </a:solidFill>
                <a:latin typeface="Arial Rounded MT Bold" panose="020F0704030504030204" pitchFamily="34" charset="0"/>
                <a:cs typeface="Segoe UI" panose="020B0502040204020203" pitchFamily="34" charset="0"/>
              </a:rPr>
              <a:t>Shaping for Mission </a:t>
            </a:r>
            <a:r>
              <a:rPr lang="en-GB" sz="1800" b="0" dirty="0">
                <a:solidFill>
                  <a:srgbClr val="FF6600"/>
                </a:solidFill>
                <a:latin typeface="Segoe UI Semibold" panose="020B0702040204020203" pitchFamily="34" charset="0"/>
                <a:cs typeface="Segoe UI Semibold" panose="020B0702040204020203" pitchFamily="34" charset="0"/>
              </a:rPr>
              <a:t>– A programme of change</a:t>
            </a:r>
          </a:p>
        </p:txBody>
      </p:sp>
      <p:pic>
        <p:nvPicPr>
          <p:cNvPr id="7" name="Picture 6" descr="A picture containing drawing&#10;&#10;Description automatically generated">
            <a:extLst>
              <a:ext uri="{FF2B5EF4-FFF2-40B4-BE49-F238E27FC236}">
                <a16:creationId xmlns:a16="http://schemas.microsoft.com/office/drawing/2014/main" id="{A70FDFAA-AE4C-484A-8B42-E7D088B00A6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82969" y="6080863"/>
            <a:ext cx="1632382" cy="640613"/>
          </a:xfrm>
          <a:prstGeom prst="rect">
            <a:avLst/>
          </a:prstGeom>
        </p:spPr>
      </p:pic>
      <p:sp>
        <p:nvSpPr>
          <p:cNvPr id="9" name="Text Placeholder 8">
            <a:extLst>
              <a:ext uri="{FF2B5EF4-FFF2-40B4-BE49-F238E27FC236}">
                <a16:creationId xmlns:a16="http://schemas.microsoft.com/office/drawing/2014/main" id="{29641107-DA61-4D5F-B5B1-1D7ED4E7C468}"/>
              </a:ext>
            </a:extLst>
          </p:cNvPr>
          <p:cNvSpPr>
            <a:spLocks noGrp="1"/>
          </p:cNvSpPr>
          <p:nvPr>
            <p:ph type="body" sz="quarter" idx="13"/>
          </p:nvPr>
        </p:nvSpPr>
        <p:spPr>
          <a:xfrm>
            <a:off x="791527" y="1628775"/>
            <a:ext cx="7723823" cy="4362450"/>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14600918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F3F79B-3B89-4C2B-B50F-566296975B89}" type="datetimeFigureOut">
              <a:rPr lang="en-GB" smtClean="0"/>
              <a:t>03/06/2021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A039622-9E35-478B-A2C7-208FEFCF6255}" type="slidenum">
              <a:rPr lang="en-GB" smtClean="0"/>
              <a:t>‹#›</a:t>
            </a:fld>
            <a:endParaRPr lang="en-GB"/>
          </a:p>
        </p:txBody>
      </p:sp>
      <p:sp>
        <p:nvSpPr>
          <p:cNvPr id="5" name="Rectangle 4">
            <a:extLst>
              <a:ext uri="{FF2B5EF4-FFF2-40B4-BE49-F238E27FC236}">
                <a16:creationId xmlns:a16="http://schemas.microsoft.com/office/drawing/2014/main" id="{EA242DE0-D324-420B-90C5-7C6C4ED433C9}"/>
              </a:ext>
            </a:extLst>
          </p:cNvPr>
          <p:cNvSpPr/>
          <p:nvPr userDrawn="1"/>
        </p:nvSpPr>
        <p:spPr>
          <a:xfrm>
            <a:off x="628651" y="6170335"/>
            <a:ext cx="5793581" cy="369332"/>
          </a:xfrm>
          <a:prstGeom prst="rect">
            <a:avLst/>
          </a:prstGeom>
        </p:spPr>
        <p:txBody>
          <a:bodyPr wrap="square">
            <a:spAutoFit/>
          </a:bodyPr>
          <a:lstStyle/>
          <a:p>
            <a:r>
              <a:rPr lang="en-GB" sz="1800" b="0" dirty="0">
                <a:solidFill>
                  <a:srgbClr val="002060"/>
                </a:solidFill>
                <a:latin typeface="Arial Rounded MT Bold" panose="020F0704030504030204" pitchFamily="34" charset="0"/>
                <a:cs typeface="Segoe UI" panose="020B0502040204020203" pitchFamily="34" charset="0"/>
              </a:rPr>
              <a:t>Shaping for Mission </a:t>
            </a:r>
            <a:r>
              <a:rPr lang="en-GB" sz="1800" b="0" dirty="0">
                <a:solidFill>
                  <a:srgbClr val="FF6600"/>
                </a:solidFill>
                <a:latin typeface="Segoe UI Semibold" panose="020B0702040204020203" pitchFamily="34" charset="0"/>
                <a:cs typeface="Segoe UI Semibold" panose="020B0702040204020203" pitchFamily="34" charset="0"/>
              </a:rPr>
              <a:t>– A programme of change</a:t>
            </a:r>
          </a:p>
        </p:txBody>
      </p:sp>
      <p:pic>
        <p:nvPicPr>
          <p:cNvPr id="6" name="Picture 5" descr="A picture containing drawing&#10;&#10;Description automatically generated">
            <a:extLst>
              <a:ext uri="{FF2B5EF4-FFF2-40B4-BE49-F238E27FC236}">
                <a16:creationId xmlns:a16="http://schemas.microsoft.com/office/drawing/2014/main" id="{8B46E6CE-D09E-4E7A-872E-8A64C2E8D83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82969" y="6080863"/>
            <a:ext cx="1632382" cy="640613"/>
          </a:xfrm>
          <a:prstGeom prst="rect">
            <a:avLst/>
          </a:prstGeom>
        </p:spPr>
      </p:pic>
    </p:spTree>
    <p:extLst>
      <p:ext uri="{BB962C8B-B14F-4D97-AF65-F5344CB8AC3E}">
        <p14:creationId xmlns:p14="http://schemas.microsoft.com/office/powerpoint/2010/main" val="2881927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solidFill>
                  <a:schemeClr val="tx2"/>
                </a:solidFill>
              </a:defRPr>
            </a:lvl1pPr>
          </a:lstStyle>
          <a:p>
            <a:r>
              <a:rPr lang="en-US"/>
              <a:t>Click to edit Master title style</a:t>
            </a:r>
            <a:endParaRPr lang="en-GB" dirty="0"/>
          </a:p>
        </p:txBody>
      </p:sp>
      <p:sp>
        <p:nvSpPr>
          <p:cNvPr id="3" name="Content Placeholder 2"/>
          <p:cNvSpPr>
            <a:spLocks noGrp="1"/>
          </p:cNvSpPr>
          <p:nvPr>
            <p:ph idx="1"/>
          </p:nvPr>
        </p:nvSpPr>
        <p:spPr>
          <a:xfrm>
            <a:off x="3575050" y="273052"/>
            <a:ext cx="5111750" cy="5853113"/>
          </a:xfrm>
        </p:spPr>
        <p:txBody>
          <a:bodyPr/>
          <a:lstStyle>
            <a:lvl1pPr>
              <a:defRPr sz="2400">
                <a:solidFill>
                  <a:schemeClr val="tx2"/>
                </a:solidFill>
              </a:defRPr>
            </a:lvl1pPr>
            <a:lvl2pPr>
              <a:defRPr sz="2100">
                <a:solidFill>
                  <a:schemeClr val="tx2"/>
                </a:solidFill>
              </a:defRPr>
            </a:lvl2pPr>
            <a:lvl3pPr>
              <a:defRPr sz="1800">
                <a:solidFill>
                  <a:schemeClr val="tx2"/>
                </a:solidFill>
              </a:defRPr>
            </a:lvl3pPr>
            <a:lvl4pPr>
              <a:defRPr sz="1500">
                <a:solidFill>
                  <a:schemeClr val="tx2"/>
                </a:solidFill>
              </a:defRPr>
            </a:lvl4pPr>
            <a:lvl5pPr>
              <a:defRPr sz="1500">
                <a:solidFill>
                  <a:schemeClr val="tx2"/>
                </a:solidFill>
              </a:defRPr>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solidFill>
                  <a:schemeClr val="tx2"/>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B4F3F79B-3B89-4C2B-B50F-566296975B89}" type="datetimeFigureOut">
              <a:rPr lang="en-GB" smtClean="0"/>
              <a:t>03/06/2021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21992093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0">
                <a:solidFill>
                  <a:schemeClr val="tx2"/>
                </a:solidFill>
              </a:defRPr>
            </a:lvl1pPr>
          </a:lstStyle>
          <a:p>
            <a:r>
              <a:rPr lang="en-US"/>
              <a:t>Click to edit Master title style</a:t>
            </a:r>
            <a:endParaRPr lang="en-GB"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solidFill>
                  <a:schemeClr val="tx2"/>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B4F3F79B-3B89-4C2B-B50F-566296975B89}" type="datetimeFigureOut">
              <a:rPr lang="en-GB" smtClean="0"/>
              <a:t>03/06/2021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18100187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GB" dirty="0"/>
          </a:p>
        </p:txBody>
      </p:sp>
      <p:sp>
        <p:nvSpPr>
          <p:cNvPr id="3" name="Vertical Text Placeholder 2"/>
          <p:cNvSpPr>
            <a:spLocks noGrp="1"/>
          </p:cNvSpPr>
          <p:nvPr>
            <p:ph type="body" orient="vert" idx="1"/>
          </p:nvPr>
        </p:nvSpPr>
        <p:spPr/>
        <p:txBody>
          <a:bodyPr vert="eaVert"/>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p:cNvSpPr>
            <a:spLocks noGrp="1"/>
          </p:cNvSpPr>
          <p:nvPr>
            <p:ph type="dt" sz="half" idx="10"/>
          </p:nvPr>
        </p:nvSpPr>
        <p:spPr/>
        <p:txBody>
          <a:bodyPr/>
          <a:lstStyle>
            <a:lvl1pPr>
              <a:defRPr>
                <a:solidFill>
                  <a:schemeClr val="accent5"/>
                </a:solidFill>
              </a:defRPr>
            </a:lvl1pPr>
          </a:lstStyle>
          <a:p>
            <a:fld id="{B4F3F79B-3B89-4C2B-B50F-566296975B89}" type="datetimeFigureOut">
              <a:rPr lang="en-GB" smtClean="0"/>
              <a:pPr/>
              <a:t>03/06/2021</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10846151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lvl1pPr>
              <a:defRPr>
                <a:solidFill>
                  <a:schemeClr val="tx2"/>
                </a:solidFill>
              </a:defRPr>
            </a:lvl1pPr>
          </a:lstStyle>
          <a:p>
            <a:r>
              <a:rPr lang="en-US"/>
              <a:t>Click to edit Master title style</a:t>
            </a:r>
            <a:endParaRPr lang="en-GB" dirty="0"/>
          </a:p>
        </p:txBody>
      </p:sp>
      <p:sp>
        <p:nvSpPr>
          <p:cNvPr id="3" name="Vertical Text Placeholder 2"/>
          <p:cNvSpPr>
            <a:spLocks noGrp="1"/>
          </p:cNvSpPr>
          <p:nvPr>
            <p:ph type="body" orient="vert" idx="1"/>
          </p:nvPr>
        </p:nvSpPr>
        <p:spPr>
          <a:xfrm>
            <a:off x="457200" y="274640"/>
            <a:ext cx="6019800" cy="5851525"/>
          </a:xfrm>
        </p:spPr>
        <p:txBody>
          <a:bodyPr vert="eaVert"/>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p:cNvSpPr>
            <a:spLocks noGrp="1"/>
          </p:cNvSpPr>
          <p:nvPr>
            <p:ph type="dt" sz="half" idx="10"/>
          </p:nvPr>
        </p:nvSpPr>
        <p:spPr/>
        <p:txBody>
          <a:bodyPr/>
          <a:lstStyle/>
          <a:p>
            <a:fld id="{B4F3F79B-3B89-4C2B-B50F-566296975B89}" type="datetimeFigureOut">
              <a:rPr lang="en-GB" smtClean="0"/>
              <a:t>03/06/2021</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DA039622-9E35-478B-A2C7-208FEFCF6255}" type="slidenum">
              <a:rPr lang="en-GB" smtClean="0"/>
              <a:t>‹#›</a:t>
            </a:fld>
            <a:endParaRPr lang="en-GB" dirty="0"/>
          </a:p>
        </p:txBody>
      </p:sp>
    </p:spTree>
    <p:extLst>
      <p:ext uri="{BB962C8B-B14F-4D97-AF65-F5344CB8AC3E}">
        <p14:creationId xmlns:p14="http://schemas.microsoft.com/office/powerpoint/2010/main" val="2225662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F3F79B-3B89-4C2B-B50F-566296975B89}" type="datetimeFigureOut">
              <a:rPr lang="en-GB" smtClean="0"/>
              <a:t>03/06/2021</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039622-9E35-478B-A2C7-208FEFCF6255}" type="slidenum">
              <a:rPr lang="en-GB" smtClean="0"/>
              <a:t>‹#›</a:t>
            </a:fld>
            <a:endParaRPr lang="en-GB"/>
          </a:p>
        </p:txBody>
      </p:sp>
    </p:spTree>
    <p:extLst>
      <p:ext uri="{BB962C8B-B14F-4D97-AF65-F5344CB8AC3E}">
        <p14:creationId xmlns:p14="http://schemas.microsoft.com/office/powerpoint/2010/main" val="7973352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dirty="0"/>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B4F3F79B-3B89-4C2B-B50F-566296975B89}" type="datetimeFigureOut">
              <a:rPr lang="en-GB" smtClean="0"/>
              <a:t>03/06/2021</a:t>
            </a:fld>
            <a:endParaRPr lang="en-GB"/>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A039622-9E35-478B-A2C7-208FEFCF6255}" type="slidenum">
              <a:rPr lang="en-GB" smtClean="0"/>
              <a:t>‹#›</a:t>
            </a:fld>
            <a:endParaRPr lang="en-GB"/>
          </a:p>
        </p:txBody>
      </p:sp>
    </p:spTree>
    <p:extLst>
      <p:ext uri="{BB962C8B-B14F-4D97-AF65-F5344CB8AC3E}">
        <p14:creationId xmlns:p14="http://schemas.microsoft.com/office/powerpoint/2010/main" val="2959394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685800" rtl="0" eaLnBrk="1" latinLnBrk="0" hangingPunct="1">
        <a:spcBef>
          <a:spcPct val="0"/>
        </a:spcBef>
        <a:buNone/>
        <a:defRPr sz="3300" kern="1200">
          <a:solidFill>
            <a:schemeClr val="tx2"/>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400" kern="1200">
          <a:solidFill>
            <a:schemeClr val="tx2"/>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chemeClr val="tx2"/>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2"/>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2"/>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2"/>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 Target="slide5.xml"/><Relationship Id="rId7" Type="http://schemas.openxmlformats.org/officeDocument/2006/relationships/slide" Target="slide25.xml"/><Relationship Id="rId2" Type="http://schemas.openxmlformats.org/officeDocument/2006/relationships/slideLayout" Target="../slideLayouts/slideLayout1.xml"/><Relationship Id="rId1" Type="http://schemas.openxmlformats.org/officeDocument/2006/relationships/tags" Target="../tags/tag1.xml"/><Relationship Id="rId6" Type="http://schemas.openxmlformats.org/officeDocument/2006/relationships/slide" Target="slide21.xml"/><Relationship Id="rId5" Type="http://schemas.openxmlformats.org/officeDocument/2006/relationships/slide" Target="slide16.xml"/><Relationship Id="rId4" Type="http://schemas.openxmlformats.org/officeDocument/2006/relationships/slide" Target="slide13.xml"/></Relationships>
</file>

<file path=ppt/slides/_rels/slide3.xml.rels><?xml version="1.0" encoding="UTF-8" standalone="yes"?>
<Relationships xmlns="http://schemas.openxmlformats.org/package/2006/relationships"><Relationship Id="rId3" Type="http://schemas.openxmlformats.org/officeDocument/2006/relationships/hyperlink" Target="https://www.churchofengland.org/sites/default/files/2018-04/Mental%20Health%20and%20Wellbeing%20Guidance.pdf"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hyperlink" Target="https://www.salisbury.anglican.org/resources-library/schools1/spirituality/2015%20Spirituality-%20Rickett%20Grids%20Progression%20in%20Spirituality%20for%20Primary%20with%20Encounters.doc/view" TargetMode="External"/><Relationship Id="rId4" Type="http://schemas.openxmlformats.org/officeDocument/2006/relationships/hyperlink" Target="https://www.churchofengland.org/sites/default/files/2019-11/2019%20Spiritual%20Development%20-%20Interpretations%20of%20spiritual%20developments%20in%20the%20classroom.pdf"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www.churchofengland.org/sites/default/files/2019-11/2019%20Spiritual%20Development%20-%20Interpretations%20of%20spiritual%20developments%20in%20the%20classroom.pdf" TargetMode="External"/><Relationship Id="rId2" Type="http://schemas.openxmlformats.org/officeDocument/2006/relationships/notesSlide" Target="../notesSlides/notesSlide2.xml"/><Relationship Id="rId1" Type="http://schemas.openxmlformats.org/officeDocument/2006/relationships/slideLayout" Target="../slideLayouts/slideLayout18.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image" Target="../media/image7.png"/><Relationship Id="rId2" Type="http://schemas.openxmlformats.org/officeDocument/2006/relationships/slideLayout" Target="../slideLayouts/slideLayout1.xml"/><Relationship Id="rId1" Type="http://schemas.openxmlformats.org/officeDocument/2006/relationships/tags" Target="../tags/tag4.xml"/><Relationship Id="rId6" Type="http://schemas.openxmlformats.org/officeDocument/2006/relationships/image" Target="../media/image6.png"/><Relationship Id="rId5" Type="http://schemas.openxmlformats.org/officeDocument/2006/relationships/hyperlink" Target="https://www.youtube.com/watch?v=hGmZcTCXjmM" TargetMode="Externa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5.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notesSlide" Target="../notesSlides/notesSlide7.xml"/><Relationship Id="rId7" Type="http://schemas.openxmlformats.org/officeDocument/2006/relationships/image" Target="../media/image12.png"/><Relationship Id="rId2" Type="http://schemas.openxmlformats.org/officeDocument/2006/relationships/slideLayout" Target="../slideLayouts/slideLayout1.xml"/><Relationship Id="rId1" Type="http://schemas.openxmlformats.org/officeDocument/2006/relationships/tags" Target="../tags/tag6.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7" Type="http://schemas.openxmlformats.org/officeDocument/2006/relationships/image" Target="../media/image9.png"/><Relationship Id="rId2" Type="http://schemas.openxmlformats.org/officeDocument/2006/relationships/slideLayout" Target="../slideLayouts/slideLayout1.xml"/><Relationship Id="rId1" Type="http://schemas.openxmlformats.org/officeDocument/2006/relationships/tags" Target="../tags/tag7.xml"/><Relationship Id="rId6" Type="http://schemas.openxmlformats.org/officeDocument/2006/relationships/image" Target="../media/image13.png"/><Relationship Id="rId5" Type="http://schemas.openxmlformats.org/officeDocument/2006/relationships/image" Target="../media/image11.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ags" Target="../tags/tag8.xml"/><Relationship Id="rId5" Type="http://schemas.openxmlformats.org/officeDocument/2006/relationships/image" Target="../media/image14.gif"/><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ags" Target="../tags/tag9.xml"/><Relationship Id="rId4" Type="http://schemas.openxmlformats.org/officeDocument/2006/relationships/image" Target="../media/image14.gif"/></Relationships>
</file>

<file path=ppt/slides/_rels/slide13.xml.rels><?xml version="1.0" encoding="UTF-8" standalone="yes"?>
<Relationships xmlns="http://schemas.openxmlformats.org/package/2006/relationships"><Relationship Id="rId8" Type="http://schemas.openxmlformats.org/officeDocument/2006/relationships/hyperlink" Target="https://www.biblegateway.com/passage/?search=psalm+150+&amp;version=ERV" TargetMode="External"/><Relationship Id="rId3" Type="http://schemas.openxmlformats.org/officeDocument/2006/relationships/notesSlide" Target="../notesSlides/notesSlide11.xml"/><Relationship Id="rId7" Type="http://schemas.openxmlformats.org/officeDocument/2006/relationships/image" Target="../media/image16.png"/><Relationship Id="rId2" Type="http://schemas.openxmlformats.org/officeDocument/2006/relationships/slideLayout" Target="../slideLayouts/slideLayout1.xml"/><Relationship Id="rId1" Type="http://schemas.openxmlformats.org/officeDocument/2006/relationships/tags" Target="../tags/tag10.xml"/><Relationship Id="rId6" Type="http://schemas.openxmlformats.org/officeDocument/2006/relationships/hyperlink" Target="https://www.psalmsforkids.com/psalm-150/" TargetMode="External"/><Relationship Id="rId5" Type="http://schemas.openxmlformats.org/officeDocument/2006/relationships/image" Target="../media/image15.jpeg"/><Relationship Id="rId10" Type="http://schemas.openxmlformats.org/officeDocument/2006/relationships/hyperlink" Target="https://www.geograph.org.uk/photo/4610448" TargetMode="External"/><Relationship Id="rId4" Type="http://schemas.openxmlformats.org/officeDocument/2006/relationships/hyperlink" Target="https://www.chichestercathedral.org.uk/visiting/cathedral-plan/delve-deeper-marc-chagall-window" TargetMode="External"/><Relationship Id="rId9" Type="http://schemas.openxmlformats.org/officeDocument/2006/relationships/image" Target="../media/image17.png"/></Relationships>
</file>

<file path=ppt/slides/_rels/slide14.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notesSlide" Target="../notesSlides/notesSlide12.xml"/><Relationship Id="rId7" Type="http://schemas.openxmlformats.org/officeDocument/2006/relationships/hyperlink" Target="https://www.youtube.com/watch?v=G2XtRuPfaAU" TargetMode="External"/><Relationship Id="rId12" Type="http://schemas.openxmlformats.org/officeDocument/2006/relationships/image" Target="../media/image22.png"/><Relationship Id="rId2" Type="http://schemas.openxmlformats.org/officeDocument/2006/relationships/slideLayout" Target="../slideLayouts/slideLayout1.xml"/><Relationship Id="rId1" Type="http://schemas.openxmlformats.org/officeDocument/2006/relationships/tags" Target="../tags/tag11.xml"/><Relationship Id="rId6" Type="http://schemas.openxmlformats.org/officeDocument/2006/relationships/image" Target="../media/image19.png"/><Relationship Id="rId11" Type="http://schemas.openxmlformats.org/officeDocument/2006/relationships/hyperlink" Target="https://rendcollective.com/#largeVideoItem" TargetMode="External"/><Relationship Id="rId5" Type="http://schemas.openxmlformats.org/officeDocument/2006/relationships/hyperlink" Target="https://hillsong.com/worship/#musicvideo" TargetMode="External"/><Relationship Id="rId10" Type="http://schemas.openxmlformats.org/officeDocument/2006/relationships/image" Target="../media/image21.png"/><Relationship Id="rId4" Type="http://schemas.openxmlformats.org/officeDocument/2006/relationships/image" Target="../media/image18.png"/><Relationship Id="rId9" Type="http://schemas.openxmlformats.org/officeDocument/2006/relationships/hyperlink" Target="https://www.youtube.com/channel/UCZ4trZcPxr3DwcMbFb54rDQ" TargetMode="External"/></Relationships>
</file>

<file path=ppt/slides/_rels/slide1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slideLayout" Target="../slideLayouts/slideLayout5.xml"/><Relationship Id="rId7" Type="http://schemas.openxmlformats.org/officeDocument/2006/relationships/diagramColors" Target="../diagrams/colors1.xml"/><Relationship Id="rId2" Type="http://schemas.openxmlformats.org/officeDocument/2006/relationships/video" Target="https://www.youtube.com/embed/fZKHQTGcO8k?list=PLKmoVoqeac41ufCyNUTpVQ35cNXaJrg8B" TargetMode="External"/><Relationship Id="rId1" Type="http://schemas.openxmlformats.org/officeDocument/2006/relationships/tags" Target="../tags/tag1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27.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tags" Target="../tags/tag13.xml"/><Relationship Id="rId5" Type="http://schemas.openxmlformats.org/officeDocument/2006/relationships/image" Target="../media/image28.jpeg"/><Relationship Id="rId4" Type="http://schemas.openxmlformats.org/officeDocument/2006/relationships/hyperlink" Target="https://commons.wikimedia.org/wiki/File:Beautiful_Isla_River_and_surrounding_countryside_-_geograph.org.uk_-_1325089.jpg"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image" Target="../media/image30.wmf"/><Relationship Id="rId5" Type="http://schemas.openxmlformats.org/officeDocument/2006/relationships/oleObject" Target="../embeddings/oleObject1.bin"/><Relationship Id="rId4" Type="http://schemas.openxmlformats.org/officeDocument/2006/relationships/hyperlink" Target="https://www.flickr.com/photos/mazanto/29944354922" TargetMode="Externa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2.xml"/><Relationship Id="rId1" Type="http://schemas.openxmlformats.org/officeDocument/2006/relationships/video" Target="https://www.youtube.com/embed/Jsr2SsNSUfI?feature=oembed" TargetMode="External"/><Relationship Id="rId6" Type="http://schemas.openxmlformats.org/officeDocument/2006/relationships/image" Target="../media/image32.png"/><Relationship Id="rId5" Type="http://schemas.openxmlformats.org/officeDocument/2006/relationships/hyperlink" Target="https://www.tate.org.uk/art/create-artist" TargetMode="External"/><Relationship Id="rId4" Type="http://schemas.openxmlformats.org/officeDocument/2006/relationships/image" Target="../media/image31.jpeg"/></Relationships>
</file>

<file path=ppt/slides/_rels/slide19.xml.rels><?xml version="1.0" encoding="UTF-8" standalone="yes"?>
<Relationships xmlns="http://schemas.openxmlformats.org/package/2006/relationships"><Relationship Id="rId3" Type="http://schemas.openxmlformats.org/officeDocument/2006/relationships/hyperlink" Target="https://www.tate.org.uk/visit/art-on-display" TargetMode="External"/><Relationship Id="rId7" Type="http://schemas.openxmlformats.org/officeDocument/2006/relationships/image" Target="../media/image34.png"/><Relationship Id="rId2" Type="http://schemas.openxmlformats.org/officeDocument/2006/relationships/notesSlide" Target="../notesSlides/notesSlide16.xml"/><Relationship Id="rId1" Type="http://schemas.openxmlformats.org/officeDocument/2006/relationships/slideLayout" Target="../slideLayouts/slideLayout15.xml"/><Relationship Id="rId6" Type="http://schemas.openxmlformats.org/officeDocument/2006/relationships/hyperlink" Target="https://www.tate.org.uk/art/create-artist" TargetMode="External"/><Relationship Id="rId5" Type="http://schemas.openxmlformats.org/officeDocument/2006/relationships/image" Target="../media/image33.png"/><Relationship Id="rId4" Type="http://schemas.openxmlformats.org/officeDocument/2006/relationships/hyperlink" Target="https://www.tate.org.uk/visit/tate-modern/school-visits-tate-modern/s-speaking-truth"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www.natre.org.uk/uploads/Spirited%20Arts/2021/Spirited%20Arts%202021%20competition%20details%20PDF.pdf" TargetMode="External"/><Relationship Id="rId2" Type="http://schemas.openxmlformats.org/officeDocument/2006/relationships/notesSlide" Target="../notesSlides/notesSlide17.xml"/><Relationship Id="rId1" Type="http://schemas.openxmlformats.org/officeDocument/2006/relationships/slideLayout" Target="../slideLayouts/slideLayout9.xml"/><Relationship Id="rId4" Type="http://schemas.openxmlformats.org/officeDocument/2006/relationships/image" Target="../media/image35.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8.xml"/><Relationship Id="rId7" Type="http://schemas.openxmlformats.org/officeDocument/2006/relationships/image" Target="../media/image37.png"/><Relationship Id="rId2" Type="http://schemas.openxmlformats.org/officeDocument/2006/relationships/slideLayout" Target="../slideLayouts/slideLayout1.xml"/><Relationship Id="rId1" Type="http://schemas.openxmlformats.org/officeDocument/2006/relationships/tags" Target="../tags/tag14.xml"/><Relationship Id="rId6" Type="http://schemas.openxmlformats.org/officeDocument/2006/relationships/hyperlink" Target="https://www.biblegateway.com/passage/?search=Genesis+2&amp;version=ERV" TargetMode="External"/><Relationship Id="rId5" Type="http://schemas.openxmlformats.org/officeDocument/2006/relationships/image" Target="../media/image36.png"/><Relationship Id="rId4" Type="http://schemas.openxmlformats.org/officeDocument/2006/relationships/hyperlink" Target="https://www.freebibleimages.org/illustrations/yo-creation/"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www.theguardian.com/environment/gallery/2021/apr/13/mammal-photographer-of-the-year-award-2021-in-pictures#img-1" TargetMode="External"/><Relationship Id="rId2" Type="http://schemas.openxmlformats.org/officeDocument/2006/relationships/slideLayout" Target="../slideLayouts/slideLayout4.xml"/><Relationship Id="rId1" Type="http://schemas.openxmlformats.org/officeDocument/2006/relationships/video" Target="https://www.youtube.com/embed/bCVYsya3EGg?start=69&amp;feature=oembed" TargetMode="Externa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jpeg"/></Relationships>
</file>

<file path=ppt/slides/_rels/slide2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hyperlink" Target="https://prayerspacesinschools.com/" TargetMode="External"/><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24.xml.rels><?xml version="1.0" encoding="UTF-8" standalone="yes"?>
<Relationships xmlns="http://schemas.openxmlformats.org/package/2006/relationships"><Relationship Id="rId3" Type="http://schemas.openxmlformats.org/officeDocument/2006/relationships/hyperlink" Target="https://www.bbc.co.uk/teach/class-clips-video/geography-ks2-ks3-life-in-guyanas-rainforests/zv7scqt" TargetMode="External"/><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43.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0.xml"/><Relationship Id="rId7" Type="http://schemas.openxmlformats.org/officeDocument/2006/relationships/image" Target="../media/image37.png"/><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hyperlink" Target="https://www.biblegateway.com/passage/?search=Genesis+2&amp;version=ERV" TargetMode="External"/><Relationship Id="rId5" Type="http://schemas.openxmlformats.org/officeDocument/2006/relationships/hyperlink" Target="https://pixabay.com/photos/hand-world-ball-keep-child-earth-644145/" TargetMode="External"/><Relationship Id="rId4" Type="http://schemas.openxmlformats.org/officeDocument/2006/relationships/image" Target="../media/image44.jpeg"/></Relationships>
</file>

<file path=ppt/slides/_rels/slide26.xml.rels><?xml version="1.0" encoding="UTF-8" standalone="yes"?>
<Relationships xmlns="http://schemas.openxmlformats.org/package/2006/relationships"><Relationship Id="rId3" Type="http://schemas.openxmlformats.org/officeDocument/2006/relationships/hyperlink" Target="https://www.natgeokids.com/uk/dirtisgoodacademy/intro"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4.xml"/><Relationship Id="rId1" Type="http://schemas.openxmlformats.org/officeDocument/2006/relationships/video" Target="https://www.youtube.com/embed/d_MOCNIXxmM?start=2&amp;feature=oembed" TargetMode="External"/><Relationship Id="rId6" Type="http://schemas.openxmlformats.org/officeDocument/2006/relationships/image" Target="../media/image47.png"/><Relationship Id="rId5" Type="http://schemas.openxmlformats.org/officeDocument/2006/relationships/hyperlink" Target="https://www.hopeworksproject.com/assets/docs/Give-a-Hand.pdf" TargetMode="External"/><Relationship Id="rId4" Type="http://schemas.openxmlformats.org/officeDocument/2006/relationships/image" Target="../media/image46.jpeg"/></Relationships>
</file>

<file path=ppt/slides/_rels/slide2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slideLayout" Target="../slideLayouts/slideLayout1.xml"/><Relationship Id="rId1" Type="http://schemas.openxmlformats.org/officeDocument/2006/relationships/tags" Target="../tags/tag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4483" y="3857589"/>
            <a:ext cx="2769866" cy="1583399"/>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rmAutofit/>
            <a:scene3d>
              <a:camera prst="orthographicFront"/>
              <a:lightRig rig="glow" dir="tl">
                <a:rot lat="0" lon="0" rev="5400000"/>
              </a:lightRig>
            </a:scene3d>
            <a:sp3d contourW="12700">
              <a:bevelT w="25400" h="25400"/>
              <a:contourClr>
                <a:schemeClr val="accent6">
                  <a:shade val="73000"/>
                </a:schemeClr>
              </a:contourClr>
            </a:sp3d>
          </a:bodyPr>
          <a:lstStyle/>
          <a:p>
            <a:pPr algn="ctr">
              <a:lnSpc>
                <a:spcPct val="90000"/>
              </a:lnSpc>
              <a:spcBef>
                <a:spcPct val="0"/>
              </a:spcBef>
              <a:spcAft>
                <a:spcPts val="600"/>
              </a:spcAft>
            </a:pPr>
            <a:r>
              <a:rPr lang="en-US" altLang="en-US" sz="3200" i="1" dirty="0">
                <a:ln w="1905"/>
                <a:solidFill>
                  <a:schemeClr val="tx1"/>
                </a:solidFill>
                <a:effectLst>
                  <a:innerShdw blurRad="69850" dist="43180" dir="5400000">
                    <a:srgbClr val="000000">
                      <a:alpha val="65000"/>
                    </a:srgbClr>
                  </a:innerShdw>
                </a:effectLst>
                <a:latin typeface="Cavolini" panose="03000502040302020204" pitchFamily="66" charset="0"/>
                <a:ea typeface="+mj-ea"/>
                <a:cs typeface="Cavolini" panose="03000502040302020204" pitchFamily="66" charset="0"/>
              </a:rPr>
              <a:t>Finding hope in the spiritual</a:t>
            </a:r>
          </a:p>
        </p:txBody>
      </p:sp>
      <p:pic>
        <p:nvPicPr>
          <p:cNvPr id="2" name="Picture 1">
            <a:extLst>
              <a:ext uri="{FF2B5EF4-FFF2-40B4-BE49-F238E27FC236}">
                <a16:creationId xmlns:a16="http://schemas.microsoft.com/office/drawing/2014/main" id="{7BA038CC-B7E5-442C-8F5B-E06FD4F33CA9}"/>
              </a:ext>
            </a:extLst>
          </p:cNvPr>
          <p:cNvPicPr>
            <a:picLocks noChangeAspect="1"/>
          </p:cNvPicPr>
          <p:nvPr/>
        </p:nvPicPr>
        <p:blipFill rotWithShape="1">
          <a:blip r:embed="rId2"/>
          <a:srcRect t="8278" b="24089"/>
          <a:stretch/>
        </p:blipFill>
        <p:spPr>
          <a:xfrm>
            <a:off x="20" y="-48116"/>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6151" name="TextBox 1"/>
          <p:cNvSpPr txBox="1">
            <a:spLocks noChangeArrowheads="1"/>
          </p:cNvSpPr>
          <p:nvPr/>
        </p:nvSpPr>
        <p:spPr bwMode="auto">
          <a:xfrm>
            <a:off x="3167986" y="3857589"/>
            <a:ext cx="5614060" cy="1559916"/>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rm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algn="ctr" eaLnBrk="1" hangingPunct="1">
              <a:lnSpc>
                <a:spcPct val="90000"/>
              </a:lnSpc>
              <a:spcAft>
                <a:spcPts val="600"/>
              </a:spcAft>
            </a:pPr>
            <a:r>
              <a:rPr lang="en-US" altLang="en-US" sz="7200" b="1" dirty="0">
                <a:solidFill>
                  <a:schemeClr val="tx1"/>
                </a:solidFill>
                <a:latin typeface="Cavolini" panose="03000502040302020204" pitchFamily="66" charset="0"/>
                <a:cs typeface="Cavolini" panose="03000502040302020204" pitchFamily="66" charset="0"/>
              </a:rPr>
              <a:t>INSPIRE</a:t>
            </a:r>
          </a:p>
        </p:txBody>
      </p:sp>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pic>
        <p:nvPicPr>
          <p:cNvPr id="5" name="Picture 4" descr="Logo&#10;&#10;Description automatically generated with low confidence">
            <a:extLst>
              <a:ext uri="{FF2B5EF4-FFF2-40B4-BE49-F238E27FC236}">
                <a16:creationId xmlns:a16="http://schemas.microsoft.com/office/drawing/2014/main" id="{01389DA9-74CE-4B55-B620-E446975D2A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607110"/>
            <a:ext cx="9144000" cy="1346454"/>
          </a:xfrm>
          <a:prstGeom prst="rect">
            <a:avLst/>
          </a:prstGeom>
        </p:spPr>
      </p:pic>
    </p:spTree>
    <p:extLst>
      <p:ext uri="{BB962C8B-B14F-4D97-AF65-F5344CB8AC3E}">
        <p14:creationId xmlns:p14="http://schemas.microsoft.com/office/powerpoint/2010/main" val="37282512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sp>
        <p:nvSpPr>
          <p:cNvPr id="4" name="TextBox 3">
            <a:extLst>
              <a:ext uri="{FF2B5EF4-FFF2-40B4-BE49-F238E27FC236}">
                <a16:creationId xmlns:a16="http://schemas.microsoft.com/office/drawing/2014/main" id="{88FB494B-AEC0-44C1-9B30-FD60C6BC05EA}"/>
              </a:ext>
            </a:extLst>
          </p:cNvPr>
          <p:cNvSpPr txBox="1"/>
          <p:nvPr/>
        </p:nvSpPr>
        <p:spPr>
          <a:xfrm>
            <a:off x="1455616" y="51998"/>
            <a:ext cx="6480810" cy="646331"/>
          </a:xfrm>
          <a:prstGeom prst="rect">
            <a:avLst/>
          </a:prstGeom>
          <a:solidFill>
            <a:schemeClr val="tx2">
              <a:lumMod val="20000"/>
              <a:lumOff val="80000"/>
            </a:schemeClr>
          </a:solidFill>
        </p:spPr>
        <p:txBody>
          <a:bodyPr wrap="square" rtlCol="0">
            <a:spAutoFit/>
          </a:bodyPr>
          <a:lstStyle/>
          <a:p>
            <a:pPr algn="ctr"/>
            <a:r>
              <a:rPr lang="en-GB" sz="3600" b="1" dirty="0">
                <a:latin typeface="Cavolini" panose="03000502040302020204" pitchFamily="66" charset="0"/>
                <a:cs typeface="Cavolini" panose="03000502040302020204" pitchFamily="66" charset="0"/>
              </a:rPr>
              <a:t>What’s in the resource?</a:t>
            </a:r>
          </a:p>
        </p:txBody>
      </p:sp>
      <p:sp>
        <p:nvSpPr>
          <p:cNvPr id="7" name="Cloud 6">
            <a:extLst>
              <a:ext uri="{FF2B5EF4-FFF2-40B4-BE49-F238E27FC236}">
                <a16:creationId xmlns:a16="http://schemas.microsoft.com/office/drawing/2014/main" id="{F2EB94F9-CEBF-4AF5-BDBC-44AF4BB04660}"/>
              </a:ext>
            </a:extLst>
          </p:cNvPr>
          <p:cNvSpPr/>
          <p:nvPr/>
        </p:nvSpPr>
        <p:spPr>
          <a:xfrm rot="21045316">
            <a:off x="106239" y="1442537"/>
            <a:ext cx="3228974" cy="2091691"/>
          </a:xfrm>
          <a:prstGeom prst="cloud">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nchor="ctr">
            <a:noAutofit/>
          </a:bodyPr>
          <a:lstStyle/>
          <a:p>
            <a:pPr algn="ctr">
              <a:spcAft>
                <a:spcPts val="0"/>
              </a:spcAft>
            </a:pPr>
            <a:endParaRPr lang="en-GB" sz="2400" b="1" dirty="0">
              <a:effectLst/>
              <a:latin typeface="Cavolini" panose="03000502040302020204" pitchFamily="66" charset="0"/>
              <a:ea typeface="Times New Roman" panose="02020603050405020304" pitchFamily="18" charset="0"/>
              <a:cs typeface="Cavolini" panose="03000502040302020204" pitchFamily="66" charset="0"/>
            </a:endParaRPr>
          </a:p>
          <a:p>
            <a:pPr algn="ctr">
              <a:spcAft>
                <a:spcPts val="0"/>
              </a:spcAft>
            </a:pPr>
            <a:r>
              <a:rPr lang="en-GB" sz="2000" dirty="0">
                <a:effectLst/>
                <a:latin typeface="Times New Roman" panose="02020603050405020304" pitchFamily="18" charset="0"/>
                <a:ea typeface="Times New Roman" panose="02020603050405020304" pitchFamily="18" charset="0"/>
              </a:rPr>
              <a:t> </a:t>
            </a:r>
            <a:r>
              <a:rPr lang="en-GB" sz="2000" dirty="0">
                <a:effectLst/>
                <a:latin typeface="Cavolini" panose="03000502040302020204" pitchFamily="66" charset="0"/>
                <a:ea typeface="Times New Roman" panose="02020603050405020304" pitchFamily="18" charset="0"/>
                <a:cs typeface="Cavolini" panose="03000502040302020204" pitchFamily="66" charset="0"/>
                <a:hlinkClick r:id="rId3" action="ppaction://hlinksldjump"/>
              </a:rPr>
              <a:t>Let’s get talking about spirituality </a:t>
            </a:r>
            <a:endParaRPr lang="en-GB" sz="1200" dirty="0">
              <a:effectLst/>
              <a:latin typeface="Cavolini" panose="03000502040302020204" pitchFamily="66" charset="0"/>
              <a:ea typeface="Times New Roman" panose="02020603050405020304" pitchFamily="18" charset="0"/>
              <a:cs typeface="Cavolini" panose="03000502040302020204" pitchFamily="66" charset="0"/>
            </a:endParaRPr>
          </a:p>
        </p:txBody>
      </p:sp>
      <p:sp>
        <p:nvSpPr>
          <p:cNvPr id="12" name="Cloud 11">
            <a:extLst>
              <a:ext uri="{FF2B5EF4-FFF2-40B4-BE49-F238E27FC236}">
                <a16:creationId xmlns:a16="http://schemas.microsoft.com/office/drawing/2014/main" id="{A3C6A9E4-B44F-4085-9DB5-8AE6589F70B2}"/>
              </a:ext>
            </a:extLst>
          </p:cNvPr>
          <p:cNvSpPr/>
          <p:nvPr/>
        </p:nvSpPr>
        <p:spPr>
          <a:xfrm>
            <a:off x="2806726" y="769397"/>
            <a:ext cx="3240405" cy="2210972"/>
          </a:xfrm>
          <a:prstGeom prst="cloud">
            <a:avLst/>
          </a:prstGeom>
          <a:solidFill>
            <a:srgbClr val="FFFF00"/>
          </a:solidFill>
        </p:spPr>
        <p:style>
          <a:lnRef idx="2">
            <a:schemeClr val="accent6">
              <a:shade val="50000"/>
            </a:schemeClr>
          </a:lnRef>
          <a:fillRef idx="1">
            <a:schemeClr val="accent6"/>
          </a:fillRef>
          <a:effectRef idx="0">
            <a:schemeClr val="accent6"/>
          </a:effectRef>
          <a:fontRef idx="minor">
            <a:schemeClr val="lt1"/>
          </a:fontRef>
        </p:style>
        <p:txBody>
          <a:bodyPr wrap="square" rtlCol="0" anchor="ctr"/>
          <a:lstStyle/>
          <a:p>
            <a:pPr algn="ctr">
              <a:spcAft>
                <a:spcPts val="0"/>
              </a:spcAft>
            </a:pPr>
            <a:r>
              <a:rPr lang="en-GB" sz="2000" dirty="0">
                <a:solidFill>
                  <a:schemeClr val="accent4"/>
                </a:solidFill>
                <a:effectLst/>
                <a:latin typeface="Cavolini" panose="03000502040302020204" pitchFamily="66" charset="0"/>
                <a:ea typeface="Times New Roman" panose="02020603050405020304" pitchFamily="18" charset="0"/>
                <a:cs typeface="Cavolini" panose="03000502040302020204" pitchFamily="66" charset="0"/>
                <a:hlinkClick r:id="rId4" action="ppaction://hlinksldjump">
                  <a:extLst>
                    <a:ext uri="{A12FA001-AC4F-418D-AE19-62706E023703}">
                      <ahyp:hlinkClr xmlns:ahyp="http://schemas.microsoft.com/office/drawing/2018/hyperlinkcolor" val="tx"/>
                    </a:ext>
                  </a:extLst>
                </a:hlinkClick>
              </a:rPr>
              <a:t>Spirituality through music</a:t>
            </a:r>
            <a:endParaRPr lang="en-GB" sz="2000" dirty="0">
              <a:solidFill>
                <a:schemeClr val="accent4"/>
              </a:solidFill>
              <a:effectLst/>
              <a:latin typeface="Cavolini" panose="03000502040302020204" pitchFamily="66" charset="0"/>
              <a:ea typeface="Times New Roman" panose="02020603050405020304" pitchFamily="18" charset="0"/>
              <a:cs typeface="Cavolini" panose="03000502040302020204" pitchFamily="66" charset="0"/>
            </a:endParaRPr>
          </a:p>
        </p:txBody>
      </p:sp>
      <p:sp>
        <p:nvSpPr>
          <p:cNvPr id="13" name="Cloud 12">
            <a:extLst>
              <a:ext uri="{FF2B5EF4-FFF2-40B4-BE49-F238E27FC236}">
                <a16:creationId xmlns:a16="http://schemas.microsoft.com/office/drawing/2014/main" id="{30D624FD-17A4-4B5B-8827-40CEC3F7269F}"/>
              </a:ext>
            </a:extLst>
          </p:cNvPr>
          <p:cNvSpPr/>
          <p:nvPr/>
        </p:nvSpPr>
        <p:spPr>
          <a:xfrm>
            <a:off x="2243458" y="2489524"/>
            <a:ext cx="3509009" cy="1589261"/>
          </a:xfrm>
          <a:prstGeom prst="cloud">
            <a:avLst/>
          </a:prstGeom>
          <a:solidFill>
            <a:srgbClr val="FF0000"/>
          </a:solidFill>
        </p:spPr>
        <p:style>
          <a:lnRef idx="2">
            <a:schemeClr val="accent4">
              <a:shade val="50000"/>
            </a:schemeClr>
          </a:lnRef>
          <a:fillRef idx="1">
            <a:schemeClr val="accent4"/>
          </a:fillRef>
          <a:effectRef idx="0">
            <a:schemeClr val="accent4"/>
          </a:effectRef>
          <a:fontRef idx="minor">
            <a:schemeClr val="lt1"/>
          </a:fontRef>
        </p:style>
        <p:txBody>
          <a:bodyPr wrap="square" rtlCol="0" anchor="ctr">
            <a:noAutofit/>
          </a:bodyPr>
          <a:lstStyle/>
          <a:p>
            <a:pPr algn="ctr">
              <a:spcAft>
                <a:spcPts val="0"/>
              </a:spcAft>
            </a:pPr>
            <a:r>
              <a:rPr lang="en-GB" sz="2400" u="sng" dirty="0">
                <a:effectLst/>
                <a:latin typeface="Cavolini" panose="03000502040302020204" pitchFamily="66" charset="0"/>
                <a:ea typeface="Times New Roman" panose="02020603050405020304" pitchFamily="18" charset="0"/>
                <a:cs typeface="Cavolini" panose="03000502040302020204" pitchFamily="66" charset="0"/>
              </a:rPr>
              <a:t>Teachers notes</a:t>
            </a:r>
          </a:p>
        </p:txBody>
      </p:sp>
      <p:sp>
        <p:nvSpPr>
          <p:cNvPr id="14" name="Cloud 13">
            <a:extLst>
              <a:ext uri="{FF2B5EF4-FFF2-40B4-BE49-F238E27FC236}">
                <a16:creationId xmlns:a16="http://schemas.microsoft.com/office/drawing/2014/main" id="{AB9B7EAF-43F5-4B7B-B6D7-6B7ADA146023}"/>
              </a:ext>
            </a:extLst>
          </p:cNvPr>
          <p:cNvSpPr/>
          <p:nvPr/>
        </p:nvSpPr>
        <p:spPr>
          <a:xfrm rot="21384157">
            <a:off x="5371596" y="1152955"/>
            <a:ext cx="3509009" cy="2469929"/>
          </a:xfrm>
          <a:prstGeom prst="cloud">
            <a:avLst/>
          </a:prstGeom>
          <a:solidFill>
            <a:schemeClr val="accent6"/>
          </a:solidFill>
        </p:spPr>
        <p:style>
          <a:lnRef idx="2">
            <a:schemeClr val="accent4">
              <a:shade val="50000"/>
            </a:schemeClr>
          </a:lnRef>
          <a:fillRef idx="1">
            <a:schemeClr val="accent4"/>
          </a:fillRef>
          <a:effectRef idx="0">
            <a:schemeClr val="accent4"/>
          </a:effectRef>
          <a:fontRef idx="minor">
            <a:schemeClr val="lt1"/>
          </a:fontRef>
        </p:style>
        <p:txBody>
          <a:bodyPr wrap="square" rtlCol="0" anchor="ctr">
            <a:noAutofit/>
          </a:bodyPr>
          <a:lstStyle/>
          <a:p>
            <a:pPr algn="ctr">
              <a:spcAft>
                <a:spcPts val="0"/>
              </a:spcAft>
            </a:pPr>
            <a:r>
              <a:rPr lang="en-GB" sz="2000" dirty="0">
                <a:solidFill>
                  <a:schemeClr val="tx1"/>
                </a:solidFill>
                <a:effectLst/>
                <a:latin typeface="Cavolini" panose="03000502040302020204" pitchFamily="66" charset="0"/>
                <a:ea typeface="Times New Roman" panose="02020603050405020304" pitchFamily="18" charset="0"/>
                <a:cs typeface="Cavolini" panose="03000502040302020204" pitchFamily="66" charset="0"/>
                <a:hlinkClick r:id="rId5" action="ppaction://hlinksldjump">
                  <a:extLst>
                    <a:ext uri="{A12FA001-AC4F-418D-AE19-62706E023703}">
                      <ahyp:hlinkClr xmlns:ahyp="http://schemas.microsoft.com/office/drawing/2018/hyperlinkcolor" val="tx"/>
                    </a:ext>
                  </a:extLst>
                </a:hlinkClick>
              </a:rPr>
              <a:t>Spirituality through our senses </a:t>
            </a:r>
            <a:endParaRPr lang="en-GB" sz="2000" dirty="0">
              <a:solidFill>
                <a:schemeClr val="tx1"/>
              </a:solidFill>
              <a:effectLst/>
              <a:latin typeface="Cavolini" panose="03000502040302020204" pitchFamily="66" charset="0"/>
              <a:ea typeface="Times New Roman" panose="02020603050405020304" pitchFamily="18" charset="0"/>
              <a:cs typeface="Cavolini" panose="03000502040302020204" pitchFamily="66" charset="0"/>
            </a:endParaRPr>
          </a:p>
        </p:txBody>
      </p:sp>
      <p:sp>
        <p:nvSpPr>
          <p:cNvPr id="15" name="Cloud 14">
            <a:extLst>
              <a:ext uri="{FF2B5EF4-FFF2-40B4-BE49-F238E27FC236}">
                <a16:creationId xmlns:a16="http://schemas.microsoft.com/office/drawing/2014/main" id="{6314EB71-9571-4601-B3E9-EBF58C415444}"/>
              </a:ext>
            </a:extLst>
          </p:cNvPr>
          <p:cNvSpPr/>
          <p:nvPr/>
        </p:nvSpPr>
        <p:spPr>
          <a:xfrm rot="498949">
            <a:off x="4829175" y="3051366"/>
            <a:ext cx="4314825" cy="2154976"/>
          </a:xfrm>
          <a:prstGeom prst="cloud">
            <a:avLst/>
          </a:prstGeom>
          <a:solidFill>
            <a:schemeClr val="accent4">
              <a:lumMod val="60000"/>
              <a:lumOff val="40000"/>
            </a:schemeClr>
          </a:solidFill>
        </p:spPr>
        <p:style>
          <a:lnRef idx="2">
            <a:schemeClr val="accent4">
              <a:shade val="50000"/>
            </a:schemeClr>
          </a:lnRef>
          <a:fillRef idx="1">
            <a:schemeClr val="accent4"/>
          </a:fillRef>
          <a:effectRef idx="0">
            <a:schemeClr val="accent4"/>
          </a:effectRef>
          <a:fontRef idx="minor">
            <a:schemeClr val="lt1"/>
          </a:fontRef>
        </p:style>
        <p:txBody>
          <a:bodyPr wrap="square" rtlCol="0" anchor="ctr">
            <a:noAutofit/>
          </a:bodyPr>
          <a:lstStyle/>
          <a:p>
            <a:pPr algn="ctr">
              <a:spcAft>
                <a:spcPts val="0"/>
              </a:spcAft>
            </a:pPr>
            <a:r>
              <a:rPr lang="en-GB" sz="2000" dirty="0">
                <a:solidFill>
                  <a:schemeClr val="tx2"/>
                </a:solidFill>
                <a:effectLst/>
                <a:latin typeface="Cavolini" panose="03000502040302020204" pitchFamily="66" charset="0"/>
                <a:ea typeface="Times New Roman" panose="02020603050405020304" pitchFamily="18" charset="0"/>
                <a:cs typeface="Cavolini" panose="03000502040302020204" pitchFamily="66" charset="0"/>
                <a:hlinkClick r:id="rId6" action="ppaction://hlinksldjump">
                  <a:extLst>
                    <a:ext uri="{A12FA001-AC4F-418D-AE19-62706E023703}">
                      <ahyp:hlinkClr xmlns:ahyp="http://schemas.microsoft.com/office/drawing/2018/hyperlinkcolor" val="tx"/>
                    </a:ext>
                  </a:extLst>
                </a:hlinkClick>
              </a:rPr>
              <a:t>Spirituality through thinking about creation </a:t>
            </a:r>
            <a:endParaRPr lang="en-GB" sz="2000" dirty="0">
              <a:solidFill>
                <a:schemeClr val="tx2"/>
              </a:solidFill>
              <a:effectLst/>
              <a:latin typeface="Cavolini" panose="03000502040302020204" pitchFamily="66" charset="0"/>
              <a:ea typeface="Times New Roman" panose="02020603050405020304" pitchFamily="18" charset="0"/>
              <a:cs typeface="Cavolini" panose="03000502040302020204" pitchFamily="66" charset="0"/>
            </a:endParaRPr>
          </a:p>
        </p:txBody>
      </p:sp>
      <p:sp>
        <p:nvSpPr>
          <p:cNvPr id="16" name="Cloud 15">
            <a:extLst>
              <a:ext uri="{FF2B5EF4-FFF2-40B4-BE49-F238E27FC236}">
                <a16:creationId xmlns:a16="http://schemas.microsoft.com/office/drawing/2014/main" id="{0B9528CB-C753-486B-AD97-22FFD98E68AF}"/>
              </a:ext>
            </a:extLst>
          </p:cNvPr>
          <p:cNvSpPr/>
          <p:nvPr/>
        </p:nvSpPr>
        <p:spPr>
          <a:xfrm rot="21195308">
            <a:off x="209974" y="3580607"/>
            <a:ext cx="3509009" cy="1589261"/>
          </a:xfrm>
          <a:prstGeom prst="cloud">
            <a:avLst/>
          </a:prstGeom>
          <a:solidFill>
            <a:schemeClr val="accent1"/>
          </a:solidFill>
        </p:spPr>
        <p:style>
          <a:lnRef idx="2">
            <a:schemeClr val="accent4">
              <a:shade val="50000"/>
            </a:schemeClr>
          </a:lnRef>
          <a:fillRef idx="1">
            <a:schemeClr val="accent4"/>
          </a:fillRef>
          <a:effectRef idx="0">
            <a:schemeClr val="accent4"/>
          </a:effectRef>
          <a:fontRef idx="minor">
            <a:schemeClr val="lt1"/>
          </a:fontRef>
        </p:style>
        <p:txBody>
          <a:bodyPr wrap="square" rtlCol="0" anchor="ctr">
            <a:noAutofit/>
          </a:bodyPr>
          <a:lstStyle/>
          <a:p>
            <a:pPr algn="ctr">
              <a:spcAft>
                <a:spcPts val="0"/>
              </a:spcAft>
            </a:pPr>
            <a:r>
              <a:rPr lang="en-GB" sz="2000" dirty="0">
                <a:solidFill>
                  <a:schemeClr val="tx1"/>
                </a:solidFill>
                <a:effectLst/>
                <a:latin typeface="Cavolini" panose="03000502040302020204" pitchFamily="66" charset="0"/>
                <a:ea typeface="Times New Roman" panose="02020603050405020304" pitchFamily="18" charset="0"/>
                <a:cs typeface="Cavolini" panose="03000502040302020204" pitchFamily="66" charset="0"/>
                <a:hlinkClick r:id="rId7" action="ppaction://hlinksldjump">
                  <a:extLst>
                    <a:ext uri="{A12FA001-AC4F-418D-AE19-62706E023703}">
                      <ahyp:hlinkClr xmlns:ahyp="http://schemas.microsoft.com/office/drawing/2018/hyperlinkcolor" val="tx"/>
                    </a:ext>
                  </a:extLst>
                </a:hlinkClick>
              </a:rPr>
              <a:t>Spirituality through stirring our minds </a:t>
            </a:r>
            <a:endParaRPr lang="en-GB" sz="2000" dirty="0">
              <a:solidFill>
                <a:schemeClr val="tx1"/>
              </a:solidFill>
              <a:effectLst/>
              <a:latin typeface="Cavolini" panose="03000502040302020204" pitchFamily="66" charset="0"/>
              <a:ea typeface="Times New Roman" panose="02020603050405020304" pitchFamily="18" charset="0"/>
              <a:cs typeface="Cavolini" panose="03000502040302020204" pitchFamily="66" charset="0"/>
            </a:endParaRPr>
          </a:p>
        </p:txBody>
      </p:sp>
      <p:pic>
        <p:nvPicPr>
          <p:cNvPr id="18" name="Picture 17" descr="Logo&#10;&#10;Description automatically generated with low confidence">
            <a:extLst>
              <a:ext uri="{FF2B5EF4-FFF2-40B4-BE49-F238E27FC236}">
                <a16:creationId xmlns:a16="http://schemas.microsoft.com/office/drawing/2014/main" id="{7F578C32-9192-4D49-BCD7-29BA04DD37C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5607110"/>
            <a:ext cx="9144000" cy="1346454"/>
          </a:xfrm>
          <a:prstGeom prst="rect">
            <a:avLst/>
          </a:prstGeom>
        </p:spPr>
      </p:pic>
    </p:spTree>
    <p:custDataLst>
      <p:tags r:id="rId1"/>
    </p:custDataLst>
    <p:extLst>
      <p:ext uri="{BB962C8B-B14F-4D97-AF65-F5344CB8AC3E}">
        <p14:creationId xmlns:p14="http://schemas.microsoft.com/office/powerpoint/2010/main" val="2578532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12" grpId="0" animBg="1"/>
      <p:bldP spid="13" grpId="0" animBg="1"/>
      <p:bldP spid="14" grpId="0" animBg="1"/>
      <p:bldP spid="15" grpId="0" animBg="1"/>
      <p:bldP spid="1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B4FCF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D908D-88C7-41B3-A3E0-FAE99CE7DEEE}"/>
              </a:ext>
            </a:extLst>
          </p:cNvPr>
          <p:cNvSpPr>
            <a:spLocks noGrp="1"/>
          </p:cNvSpPr>
          <p:nvPr>
            <p:ph type="title"/>
          </p:nvPr>
        </p:nvSpPr>
        <p:spPr/>
        <p:txBody>
          <a:bodyPr>
            <a:normAutofit fontScale="90000"/>
          </a:bodyPr>
          <a:lstStyle/>
          <a:p>
            <a:r>
              <a:rPr lang="en-GB" dirty="0">
                <a:latin typeface="Cavolini" panose="03000502040302020204" pitchFamily="66" charset="0"/>
                <a:cs typeface="Cavolini" panose="03000502040302020204" pitchFamily="66" charset="0"/>
              </a:rPr>
              <a:t>Finding hope in the spiritual. </a:t>
            </a:r>
          </a:p>
        </p:txBody>
      </p:sp>
      <p:sp>
        <p:nvSpPr>
          <p:cNvPr id="3" name="Content Placeholder 2">
            <a:extLst>
              <a:ext uri="{FF2B5EF4-FFF2-40B4-BE49-F238E27FC236}">
                <a16:creationId xmlns:a16="http://schemas.microsoft.com/office/drawing/2014/main" id="{DA8C466D-5AA9-4D11-9378-F14AB0D2F418}"/>
              </a:ext>
            </a:extLst>
          </p:cNvPr>
          <p:cNvSpPr>
            <a:spLocks noGrp="1"/>
          </p:cNvSpPr>
          <p:nvPr>
            <p:ph idx="1"/>
          </p:nvPr>
        </p:nvSpPr>
        <p:spPr>
          <a:xfrm>
            <a:off x="251460" y="1600200"/>
            <a:ext cx="8641080" cy="4525963"/>
          </a:xfrm>
        </p:spPr>
        <p:txBody>
          <a:bodyPr>
            <a:normAutofit fontScale="92500" lnSpcReduction="10000"/>
          </a:bodyPr>
          <a:lstStyle/>
          <a:p>
            <a:pPr marL="0" indent="0">
              <a:buNone/>
            </a:pPr>
            <a:r>
              <a:rPr lang="en-GB" sz="2000" dirty="0">
                <a:latin typeface="Cavolini" panose="03000502040302020204" pitchFamily="66" charset="0"/>
                <a:cs typeface="Cavolini" panose="03000502040302020204" pitchFamily="66" charset="0"/>
                <a:hlinkClick r:id="rId3"/>
              </a:rPr>
              <a:t>The mental health and wellbeing: </a:t>
            </a:r>
            <a:r>
              <a:rPr lang="en-GB" sz="2000" dirty="0">
                <a:latin typeface="Cavolini" panose="03000502040302020204" pitchFamily="66" charset="0"/>
                <a:cs typeface="Cavolini" panose="03000502040302020204" pitchFamily="66" charset="0"/>
              </a:rPr>
              <a:t>Towards a whole school approach, highlights that the exploration of spirituality can offer real benefits for mental health. </a:t>
            </a:r>
          </a:p>
          <a:p>
            <a:pPr marL="0" indent="0">
              <a:buNone/>
            </a:pPr>
            <a:endParaRPr lang="en-GB" sz="2000" dirty="0">
              <a:latin typeface="Cavolini" panose="03000502040302020204" pitchFamily="66" charset="0"/>
              <a:cs typeface="Cavolini" panose="03000502040302020204" pitchFamily="66" charset="0"/>
            </a:endParaRPr>
          </a:p>
          <a:p>
            <a:pPr marL="0" indent="0" algn="just">
              <a:buNone/>
            </a:pPr>
            <a:r>
              <a:rPr lang="en-GB" sz="2000" dirty="0">
                <a:latin typeface="Cavolini" panose="03000502040302020204" pitchFamily="66" charset="0"/>
                <a:cs typeface="Cavolini" panose="03000502040302020204" pitchFamily="66" charset="0"/>
              </a:rPr>
              <a:t>This Inspire session aims to take a </a:t>
            </a:r>
            <a:r>
              <a:rPr lang="en-GB" sz="2000" b="1" dirty="0">
                <a:latin typeface="Cavolini" panose="03000502040302020204" pitchFamily="66" charset="0"/>
                <a:cs typeface="Cavolini" panose="03000502040302020204" pitchFamily="66" charset="0"/>
              </a:rPr>
              <a:t>cross-curricular approach to spiritual development </a:t>
            </a:r>
            <a:r>
              <a:rPr lang="en-GB" sz="2000" dirty="0">
                <a:latin typeface="Cavolini" panose="03000502040302020204" pitchFamily="66" charset="0"/>
                <a:cs typeface="Cavolini" panose="03000502040302020204" pitchFamily="66" charset="0"/>
              </a:rPr>
              <a:t>using Kathryn Wright’s Sacred Pathway’s model. This inclusive approach to spiritual development can be found in the </a:t>
            </a:r>
            <a:r>
              <a:rPr lang="en-GB" sz="2000" dirty="0">
                <a:latin typeface="Cavolini" panose="03000502040302020204" pitchFamily="66" charset="0"/>
                <a:cs typeface="Cavolini" panose="03000502040302020204" pitchFamily="66" charset="0"/>
                <a:hlinkClick r:id="rId4"/>
              </a:rPr>
              <a:t>Spiritual Development – Interpretations of spiritual development in the classroom.  </a:t>
            </a:r>
            <a:endParaRPr lang="en-GB" sz="2000" dirty="0">
              <a:latin typeface="Cavolini" panose="03000502040302020204" pitchFamily="66" charset="0"/>
              <a:cs typeface="Cavolini" panose="03000502040302020204" pitchFamily="66" charset="0"/>
            </a:endParaRPr>
          </a:p>
          <a:p>
            <a:pPr marL="0" indent="0">
              <a:buNone/>
            </a:pPr>
            <a:endParaRPr lang="en-GB" sz="2000" dirty="0">
              <a:latin typeface="Cavolini" panose="03000502040302020204" pitchFamily="66" charset="0"/>
              <a:cs typeface="Cavolini" panose="03000502040302020204" pitchFamily="66" charset="0"/>
            </a:endParaRPr>
          </a:p>
          <a:p>
            <a:pPr marL="0" indent="0" algn="just">
              <a:buNone/>
            </a:pPr>
            <a:r>
              <a:rPr lang="en-GB" sz="2000" dirty="0">
                <a:latin typeface="Cavolini" panose="03000502040302020204" pitchFamily="66" charset="0"/>
                <a:cs typeface="Cavolini" panose="03000502040302020204" pitchFamily="66" charset="0"/>
              </a:rPr>
              <a:t>Throughout this set of four activities, opportunities are provided for pupils to encounter and reflect on spiritual thinking, through the use of questions posed in the </a:t>
            </a:r>
            <a:r>
              <a:rPr lang="en-GB" sz="2000" dirty="0">
                <a:latin typeface="Cavolini" panose="03000502040302020204" pitchFamily="66" charset="0"/>
                <a:cs typeface="Cavolini" panose="03000502040302020204" pitchFamily="66" charset="0"/>
                <a:hlinkClick r:id="rId5"/>
              </a:rPr>
              <a:t>Rickett Girds Progression in Spirituality.</a:t>
            </a:r>
            <a:r>
              <a:rPr lang="en-GB" sz="2000" dirty="0">
                <a:latin typeface="Cavolini" panose="03000502040302020204" pitchFamily="66" charset="0"/>
                <a:cs typeface="Cavolini" panose="03000502040302020204" pitchFamily="66" charset="0"/>
              </a:rPr>
              <a:t> Kind thanks is expressed to Salisbury diocese for making these freely available. </a:t>
            </a:r>
          </a:p>
        </p:txBody>
      </p:sp>
      <p:sp>
        <p:nvSpPr>
          <p:cNvPr id="4" name="Rectangle 3">
            <a:extLst>
              <a:ext uri="{FF2B5EF4-FFF2-40B4-BE49-F238E27FC236}">
                <a16:creationId xmlns:a16="http://schemas.microsoft.com/office/drawing/2014/main" id="{216105D5-E166-4761-853A-6130C7749BA7}"/>
              </a:ext>
            </a:extLst>
          </p:cNvPr>
          <p:cNvSpPr/>
          <p:nvPr/>
        </p:nvSpPr>
        <p:spPr>
          <a:xfrm>
            <a:off x="0" y="5996747"/>
            <a:ext cx="9143999" cy="884089"/>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defTabSz="685800">
              <a:defRPr/>
            </a:pPr>
            <a:endParaRPr lang="en-GB" sz="1350">
              <a:solidFill>
                <a:prstClr val="white"/>
              </a:solidFill>
              <a:latin typeface="Segoe UI"/>
            </a:endParaRPr>
          </a:p>
        </p:txBody>
      </p:sp>
      <p:pic>
        <p:nvPicPr>
          <p:cNvPr id="5" name="Picture 4">
            <a:extLst>
              <a:ext uri="{FF2B5EF4-FFF2-40B4-BE49-F238E27FC236}">
                <a16:creationId xmlns:a16="http://schemas.microsoft.com/office/drawing/2014/main" id="{3364549A-3077-4331-93F0-1F0C5E488B31}"/>
              </a:ext>
            </a:extLst>
          </p:cNvPr>
          <p:cNvPicPr>
            <a:picLocks noChangeAspect="1"/>
          </p:cNvPicPr>
          <p:nvPr/>
        </p:nvPicPr>
        <p:blipFill>
          <a:blip r:embed="rId6"/>
          <a:stretch>
            <a:fillRect/>
          </a:stretch>
        </p:blipFill>
        <p:spPr>
          <a:xfrm>
            <a:off x="6963527" y="6146023"/>
            <a:ext cx="1810669" cy="534971"/>
          </a:xfrm>
          <a:prstGeom prst="rect">
            <a:avLst/>
          </a:prstGeom>
        </p:spPr>
      </p:pic>
      <p:sp>
        <p:nvSpPr>
          <p:cNvPr id="6" name="Rectangle 3">
            <a:extLst>
              <a:ext uri="{FF2B5EF4-FFF2-40B4-BE49-F238E27FC236}">
                <a16:creationId xmlns:a16="http://schemas.microsoft.com/office/drawing/2014/main" id="{76DC7D87-AAD0-48CA-B941-95BEBC0BAE05}"/>
              </a:ext>
            </a:extLst>
          </p:cNvPr>
          <p:cNvSpPr txBox="1">
            <a:spLocks noChangeArrowheads="1"/>
          </p:cNvSpPr>
          <p:nvPr/>
        </p:nvSpPr>
        <p:spPr>
          <a:xfrm>
            <a:off x="469288" y="6278871"/>
            <a:ext cx="8074984" cy="360005"/>
          </a:xfrm>
          <a:prstGeom prst="rect">
            <a:avLst/>
          </a:prstGeom>
        </p:spPr>
        <p:txBody>
          <a:bodyPr>
            <a:normAutofit fontScale="97500" lnSpcReduction="10000"/>
          </a:bodyPr>
          <a:lstStyle>
            <a:lvl1pPr algn="ctr" defTabSz="914400" rtl="0" eaLnBrk="1" latinLnBrk="0" hangingPunct="1">
              <a:spcBef>
                <a:spcPct val="0"/>
              </a:spcBef>
              <a:buNone/>
              <a:defRPr sz="4400" kern="1200">
                <a:solidFill>
                  <a:schemeClr val="tx2"/>
                </a:solidFill>
                <a:latin typeface="+mj-lt"/>
                <a:ea typeface="+mj-ea"/>
                <a:cs typeface="+mj-cs"/>
              </a:defRPr>
            </a:lvl1pPr>
          </a:lstStyle>
          <a:p>
            <a:pPr algn="l">
              <a:defRPr/>
            </a:pPr>
            <a:r>
              <a:rPr kumimoji="0" lang="en-GB" altLang="en-US" sz="1800" b="0" i="0" u="none" strike="noStrike" kern="1200" cap="none" spc="0" normalizeH="0" baseline="0" noProof="0" dirty="0">
                <a:ln>
                  <a:noFill/>
                </a:ln>
                <a:solidFill>
                  <a:srgbClr val="FFFFFF"/>
                </a:solidFill>
                <a:effectLst/>
                <a:uLnTx/>
                <a:uFillTx/>
                <a:latin typeface="Arial Rounded MT Bold"/>
                <a:ea typeface="+mj-ea"/>
                <a:cs typeface="+mj-cs"/>
              </a:rPr>
              <a:t>Teacher’s overview.   </a:t>
            </a:r>
          </a:p>
        </p:txBody>
      </p:sp>
    </p:spTree>
    <p:extLst>
      <p:ext uri="{BB962C8B-B14F-4D97-AF65-F5344CB8AC3E}">
        <p14:creationId xmlns:p14="http://schemas.microsoft.com/office/powerpoint/2010/main" val="1750672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139DA40-B51A-4E5D-864C-6877F655D49F}"/>
              </a:ext>
            </a:extLst>
          </p:cNvPr>
          <p:cNvSpPr/>
          <p:nvPr/>
        </p:nvSpPr>
        <p:spPr>
          <a:xfrm>
            <a:off x="0" y="5992705"/>
            <a:ext cx="9143999" cy="884089"/>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defTabSz="685800">
              <a:defRPr/>
            </a:pPr>
            <a:r>
              <a:rPr lang="en-GB" sz="1350" dirty="0">
                <a:solidFill>
                  <a:prstClr val="white"/>
                </a:solidFill>
                <a:latin typeface="Segoe UI"/>
              </a:rPr>
              <a:t>For see p.27 – 31 of </a:t>
            </a:r>
            <a:r>
              <a:rPr lang="en-GB" sz="1350" dirty="0">
                <a:solidFill>
                  <a:prstClr val="white"/>
                </a:solidFill>
                <a:latin typeface="Segoe UI"/>
                <a:hlinkClick r:id="rId3"/>
              </a:rPr>
              <a:t>Interpretations of Spiritual development </a:t>
            </a:r>
            <a:endParaRPr lang="en-GB" sz="1350" dirty="0">
              <a:solidFill>
                <a:prstClr val="white"/>
              </a:solidFill>
              <a:latin typeface="Segoe UI"/>
            </a:endParaRPr>
          </a:p>
          <a:p>
            <a:pPr defTabSz="685800">
              <a:defRPr/>
            </a:pPr>
            <a:r>
              <a:rPr lang="en-GB" sz="1350" dirty="0">
                <a:solidFill>
                  <a:prstClr val="white"/>
                </a:solidFill>
                <a:latin typeface="Segoe UI"/>
              </a:rPr>
              <a:t>in </a:t>
            </a:r>
            <a:r>
              <a:rPr lang="en-GB" sz="1350" dirty="0">
                <a:solidFill>
                  <a:prstClr val="white"/>
                </a:solidFill>
              </a:rPr>
              <a:t>the classroom for further details </a:t>
            </a:r>
            <a:endParaRPr lang="en-GB" sz="1350" dirty="0">
              <a:solidFill>
                <a:prstClr val="white"/>
              </a:solidFill>
              <a:latin typeface="Segoe UI"/>
            </a:endParaRPr>
          </a:p>
        </p:txBody>
      </p:sp>
      <p:pic>
        <p:nvPicPr>
          <p:cNvPr id="4" name="Picture 3">
            <a:extLst>
              <a:ext uri="{FF2B5EF4-FFF2-40B4-BE49-F238E27FC236}">
                <a16:creationId xmlns:a16="http://schemas.microsoft.com/office/drawing/2014/main" id="{ACB1A3D8-164B-42A0-BC04-33E7DFAA270C}"/>
              </a:ext>
            </a:extLst>
          </p:cNvPr>
          <p:cNvPicPr>
            <a:picLocks noChangeAspect="1"/>
          </p:cNvPicPr>
          <p:nvPr/>
        </p:nvPicPr>
        <p:blipFill>
          <a:blip r:embed="rId4"/>
          <a:stretch>
            <a:fillRect/>
          </a:stretch>
        </p:blipFill>
        <p:spPr>
          <a:xfrm>
            <a:off x="7198142" y="6118290"/>
            <a:ext cx="1810669" cy="534971"/>
          </a:xfrm>
          <a:prstGeom prst="rect">
            <a:avLst/>
          </a:prstGeom>
        </p:spPr>
      </p:pic>
      <p:sp>
        <p:nvSpPr>
          <p:cNvPr id="3" name="Cloud 2">
            <a:extLst>
              <a:ext uri="{FF2B5EF4-FFF2-40B4-BE49-F238E27FC236}">
                <a16:creationId xmlns:a16="http://schemas.microsoft.com/office/drawing/2014/main" id="{A27AF951-6BA0-40C6-8BFA-FD587EFB9478}"/>
              </a:ext>
            </a:extLst>
          </p:cNvPr>
          <p:cNvSpPr/>
          <p:nvPr/>
        </p:nvSpPr>
        <p:spPr>
          <a:xfrm>
            <a:off x="310389" y="246074"/>
            <a:ext cx="2484276" cy="1809597"/>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GB" sz="1400" b="1" dirty="0">
                <a:solidFill>
                  <a:prstClr val="white"/>
                </a:solidFill>
                <a:latin typeface="Segoe UI"/>
              </a:rPr>
              <a:t>Naturalists: </a:t>
            </a:r>
            <a:r>
              <a:rPr lang="en-GB" sz="900" b="1" dirty="0">
                <a:solidFill>
                  <a:prstClr val="white"/>
                </a:solidFill>
                <a:latin typeface="Segoe UI"/>
              </a:rPr>
              <a:t>Loving God outdoors. They are moved by creation, particularly being outside but also through the use of the Psalms. </a:t>
            </a:r>
            <a:endParaRPr lang="en-GB" sz="900" dirty="0">
              <a:solidFill>
                <a:prstClr val="white"/>
              </a:solidFill>
              <a:latin typeface="Segoe UI"/>
            </a:endParaRPr>
          </a:p>
        </p:txBody>
      </p:sp>
      <p:sp>
        <p:nvSpPr>
          <p:cNvPr id="9" name="Cloud 8">
            <a:extLst>
              <a:ext uri="{FF2B5EF4-FFF2-40B4-BE49-F238E27FC236}">
                <a16:creationId xmlns:a16="http://schemas.microsoft.com/office/drawing/2014/main" id="{6A898747-1FF2-4902-83D4-B0C96C134D3C}"/>
              </a:ext>
            </a:extLst>
          </p:cNvPr>
          <p:cNvSpPr/>
          <p:nvPr/>
        </p:nvSpPr>
        <p:spPr>
          <a:xfrm>
            <a:off x="6157134" y="339671"/>
            <a:ext cx="2538281" cy="1629333"/>
          </a:xfrm>
          <a:prstGeom prst="cloud">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defTabSz="685800"/>
            <a:r>
              <a:rPr lang="en-GB" sz="1400" b="1" dirty="0">
                <a:solidFill>
                  <a:prstClr val="white"/>
                </a:solidFill>
                <a:latin typeface="Segoe UI"/>
              </a:rPr>
              <a:t>Traditionalists: </a:t>
            </a:r>
            <a:r>
              <a:rPr lang="en-GB" sz="900" b="1" dirty="0">
                <a:solidFill>
                  <a:prstClr val="white"/>
                </a:solidFill>
                <a:latin typeface="Segoe UI"/>
              </a:rPr>
              <a:t>Loving God through ritual and symbol</a:t>
            </a:r>
          </a:p>
          <a:p>
            <a:pPr algn="ctr" defTabSz="685800"/>
            <a:r>
              <a:rPr lang="en-GB" sz="900" dirty="0">
                <a:solidFill>
                  <a:prstClr val="white"/>
                </a:solidFill>
                <a:latin typeface="Segoe UI"/>
              </a:rPr>
              <a:t>GERS pattern In worship. Traditions and marking moment in the calendar of school.</a:t>
            </a:r>
          </a:p>
        </p:txBody>
      </p:sp>
      <p:sp>
        <p:nvSpPr>
          <p:cNvPr id="10" name="Cloud 9">
            <a:extLst>
              <a:ext uri="{FF2B5EF4-FFF2-40B4-BE49-F238E27FC236}">
                <a16:creationId xmlns:a16="http://schemas.microsoft.com/office/drawing/2014/main" id="{177F9520-874D-498D-908C-1D86E84B7E5B}"/>
              </a:ext>
            </a:extLst>
          </p:cNvPr>
          <p:cNvSpPr/>
          <p:nvPr/>
        </p:nvSpPr>
        <p:spPr>
          <a:xfrm>
            <a:off x="3199505" y="306871"/>
            <a:ext cx="2538282" cy="1809597"/>
          </a:xfrm>
          <a:prstGeom prst="cloud">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685800"/>
            <a:r>
              <a:rPr lang="en-GB" sz="1400" b="1" dirty="0">
                <a:solidFill>
                  <a:prstClr val="white"/>
                </a:solidFill>
                <a:latin typeface="Segoe UI"/>
              </a:rPr>
              <a:t>Sensates: </a:t>
            </a:r>
            <a:r>
              <a:rPr lang="en-GB" sz="900" b="1" dirty="0">
                <a:solidFill>
                  <a:prstClr val="white"/>
                </a:solidFill>
                <a:latin typeface="Segoe UI"/>
              </a:rPr>
              <a:t>Loving God with the senses</a:t>
            </a:r>
            <a:endParaRPr lang="en-GB" sz="900" dirty="0">
              <a:solidFill>
                <a:prstClr val="white"/>
              </a:solidFill>
              <a:latin typeface="Segoe UI"/>
            </a:endParaRPr>
          </a:p>
          <a:p>
            <a:pPr algn="ctr" defTabSz="685800"/>
            <a:r>
              <a:rPr lang="en-GB" sz="900" dirty="0">
                <a:solidFill>
                  <a:prstClr val="white"/>
                </a:solidFill>
                <a:latin typeface="Segoe UI"/>
              </a:rPr>
              <a:t>Often moved by sights, sounds and smells. Visual imagery for Sensates is often particularly powerful.</a:t>
            </a:r>
          </a:p>
        </p:txBody>
      </p:sp>
      <p:sp>
        <p:nvSpPr>
          <p:cNvPr id="13" name="Cloud 12">
            <a:extLst>
              <a:ext uri="{FF2B5EF4-FFF2-40B4-BE49-F238E27FC236}">
                <a16:creationId xmlns:a16="http://schemas.microsoft.com/office/drawing/2014/main" id="{A7E180F5-9A2E-443A-85B4-8B716F60AB18}"/>
              </a:ext>
            </a:extLst>
          </p:cNvPr>
          <p:cNvSpPr/>
          <p:nvPr/>
        </p:nvSpPr>
        <p:spPr>
          <a:xfrm>
            <a:off x="242779" y="2535130"/>
            <a:ext cx="2702016" cy="1356721"/>
          </a:xfrm>
          <a:prstGeom prst="cloud">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685800"/>
            <a:r>
              <a:rPr lang="en-GB" sz="1400" b="1" dirty="0">
                <a:solidFill>
                  <a:prstClr val="white"/>
                </a:solidFill>
                <a:latin typeface="Segoe UI"/>
              </a:rPr>
              <a:t>Ascetics: </a:t>
            </a:r>
            <a:r>
              <a:rPr lang="en-GB" sz="900" b="1" dirty="0">
                <a:solidFill>
                  <a:prstClr val="white"/>
                </a:solidFill>
                <a:latin typeface="Segoe UI"/>
              </a:rPr>
              <a:t>Loving God in solitude and simplicity</a:t>
            </a:r>
          </a:p>
          <a:p>
            <a:pPr algn="ctr" defTabSz="685800"/>
            <a:r>
              <a:rPr lang="en-GB" sz="900" dirty="0">
                <a:solidFill>
                  <a:prstClr val="white"/>
                </a:solidFill>
                <a:latin typeface="Segoe UI"/>
              </a:rPr>
              <a:t>Specific spaces for silence, prayer and reflection. Prayer Spaces. </a:t>
            </a:r>
          </a:p>
          <a:p>
            <a:pPr algn="ctr" defTabSz="685800"/>
            <a:endParaRPr lang="en-GB" sz="900" dirty="0">
              <a:solidFill>
                <a:prstClr val="white"/>
              </a:solidFill>
              <a:latin typeface="Segoe UI"/>
            </a:endParaRPr>
          </a:p>
        </p:txBody>
      </p:sp>
      <p:sp>
        <p:nvSpPr>
          <p:cNvPr id="14" name="Cloud 13">
            <a:extLst>
              <a:ext uri="{FF2B5EF4-FFF2-40B4-BE49-F238E27FC236}">
                <a16:creationId xmlns:a16="http://schemas.microsoft.com/office/drawing/2014/main" id="{E05D067A-510A-4022-BC15-35A7905FA024}"/>
              </a:ext>
            </a:extLst>
          </p:cNvPr>
          <p:cNvSpPr/>
          <p:nvPr/>
        </p:nvSpPr>
        <p:spPr>
          <a:xfrm>
            <a:off x="3198664" y="2410076"/>
            <a:ext cx="2531681" cy="1403075"/>
          </a:xfrm>
          <a:prstGeom prst="cloud">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685800"/>
            <a:r>
              <a:rPr lang="en-GB" sz="1400" b="1" dirty="0">
                <a:solidFill>
                  <a:prstClr val="white"/>
                </a:solidFill>
                <a:latin typeface="Segoe UI"/>
              </a:rPr>
              <a:t>Activists: </a:t>
            </a:r>
            <a:r>
              <a:rPr lang="en-GB" sz="900" b="1" dirty="0">
                <a:solidFill>
                  <a:prstClr val="white"/>
                </a:solidFill>
                <a:latin typeface="Segoe UI"/>
              </a:rPr>
              <a:t>Loving God through confrontation </a:t>
            </a:r>
          </a:p>
          <a:p>
            <a:pPr algn="ctr" defTabSz="685800"/>
            <a:r>
              <a:rPr lang="en-GB" sz="900" dirty="0">
                <a:solidFill>
                  <a:prstClr val="white"/>
                </a:solidFill>
                <a:latin typeface="Segoe UI"/>
              </a:rPr>
              <a:t>Character development – Acting upon the big questions. </a:t>
            </a:r>
          </a:p>
          <a:p>
            <a:pPr algn="ctr" defTabSz="685800"/>
            <a:endParaRPr lang="en-GB" sz="900" dirty="0">
              <a:solidFill>
                <a:prstClr val="white"/>
              </a:solidFill>
              <a:latin typeface="Segoe UI"/>
            </a:endParaRPr>
          </a:p>
        </p:txBody>
      </p:sp>
      <p:sp>
        <p:nvSpPr>
          <p:cNvPr id="15" name="Cloud 14">
            <a:extLst>
              <a:ext uri="{FF2B5EF4-FFF2-40B4-BE49-F238E27FC236}">
                <a16:creationId xmlns:a16="http://schemas.microsoft.com/office/drawing/2014/main" id="{8CA09AF3-967C-4869-8EA8-1BEC9827CBAA}"/>
              </a:ext>
            </a:extLst>
          </p:cNvPr>
          <p:cNvSpPr/>
          <p:nvPr/>
        </p:nvSpPr>
        <p:spPr>
          <a:xfrm>
            <a:off x="5984214" y="2292506"/>
            <a:ext cx="2447467" cy="1437697"/>
          </a:xfrm>
          <a:prstGeom prst="cloud">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defTabSz="685800"/>
            <a:r>
              <a:rPr lang="en-GB" sz="1400" b="1" dirty="0">
                <a:solidFill>
                  <a:prstClr val="white"/>
                </a:solidFill>
                <a:latin typeface="Segoe UI"/>
              </a:rPr>
              <a:t>Caregivers: </a:t>
            </a:r>
            <a:r>
              <a:rPr lang="en-GB" sz="900" b="1" dirty="0">
                <a:solidFill>
                  <a:prstClr val="white"/>
                </a:solidFill>
                <a:latin typeface="Segoe UI"/>
              </a:rPr>
              <a:t>Loving God by Loving others </a:t>
            </a:r>
          </a:p>
          <a:p>
            <a:pPr algn="ctr" defTabSz="685800"/>
            <a:r>
              <a:rPr lang="en-GB" sz="900" dirty="0">
                <a:solidFill>
                  <a:prstClr val="white"/>
                </a:solidFill>
                <a:latin typeface="Segoe UI"/>
              </a:rPr>
              <a:t>Welcoming into school and worship. Supporting vulnerable in the community – messages of support</a:t>
            </a:r>
          </a:p>
        </p:txBody>
      </p:sp>
      <p:sp>
        <p:nvSpPr>
          <p:cNvPr id="16" name="Cloud 15">
            <a:extLst>
              <a:ext uri="{FF2B5EF4-FFF2-40B4-BE49-F238E27FC236}">
                <a16:creationId xmlns:a16="http://schemas.microsoft.com/office/drawing/2014/main" id="{5010E91F-3313-41DD-B22C-5C0BE1E1A43F}"/>
              </a:ext>
            </a:extLst>
          </p:cNvPr>
          <p:cNvSpPr/>
          <p:nvPr/>
        </p:nvSpPr>
        <p:spPr>
          <a:xfrm>
            <a:off x="337979" y="4152896"/>
            <a:ext cx="2429096" cy="1704294"/>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GB" sz="1400" b="1" dirty="0">
                <a:solidFill>
                  <a:prstClr val="white"/>
                </a:solidFill>
                <a:latin typeface="Segoe UI"/>
              </a:rPr>
              <a:t>Enthusiasts</a:t>
            </a:r>
            <a:r>
              <a:rPr lang="en-GB" sz="900" b="1" dirty="0">
                <a:solidFill>
                  <a:prstClr val="white"/>
                </a:solidFill>
                <a:latin typeface="Segoe UI"/>
              </a:rPr>
              <a:t>: Loving God with Mystery and</a:t>
            </a:r>
          </a:p>
          <a:p>
            <a:pPr algn="ctr" defTabSz="685800"/>
            <a:r>
              <a:rPr lang="en-GB" sz="900" b="1" dirty="0">
                <a:solidFill>
                  <a:prstClr val="white"/>
                </a:solidFill>
                <a:latin typeface="Segoe UI"/>
              </a:rPr>
              <a:t>Celebration </a:t>
            </a:r>
          </a:p>
          <a:p>
            <a:pPr algn="ctr" defTabSz="685800"/>
            <a:r>
              <a:rPr lang="en-GB" sz="900" dirty="0">
                <a:solidFill>
                  <a:prstClr val="white"/>
                </a:solidFill>
                <a:latin typeface="Segoe UI"/>
              </a:rPr>
              <a:t>Celebration events. Shouting, singing and dancing. </a:t>
            </a:r>
          </a:p>
        </p:txBody>
      </p:sp>
      <p:sp>
        <p:nvSpPr>
          <p:cNvPr id="17" name="Cloud 16">
            <a:extLst>
              <a:ext uri="{FF2B5EF4-FFF2-40B4-BE49-F238E27FC236}">
                <a16:creationId xmlns:a16="http://schemas.microsoft.com/office/drawing/2014/main" id="{1186AF75-2E17-447A-9E14-BE5FD8BF8803}"/>
              </a:ext>
            </a:extLst>
          </p:cNvPr>
          <p:cNvSpPr/>
          <p:nvPr/>
        </p:nvSpPr>
        <p:spPr>
          <a:xfrm>
            <a:off x="3199505" y="4291805"/>
            <a:ext cx="2398388" cy="1534989"/>
          </a:xfrm>
          <a:prstGeom prst="cloud">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685800"/>
            <a:r>
              <a:rPr lang="en-GB" sz="1400" b="1" dirty="0">
                <a:solidFill>
                  <a:prstClr val="white"/>
                </a:solidFill>
                <a:latin typeface="Segoe UI"/>
              </a:rPr>
              <a:t>Intellectuals</a:t>
            </a:r>
            <a:r>
              <a:rPr lang="en-GB" sz="900" b="1" dirty="0">
                <a:solidFill>
                  <a:prstClr val="white"/>
                </a:solidFill>
                <a:latin typeface="Segoe UI"/>
              </a:rPr>
              <a:t>: Loving God with the Mind </a:t>
            </a:r>
          </a:p>
          <a:p>
            <a:pPr algn="ctr" defTabSz="685800"/>
            <a:r>
              <a:rPr lang="en-GB" sz="900" dirty="0">
                <a:solidFill>
                  <a:prstClr val="white"/>
                </a:solidFill>
                <a:latin typeface="Segoe UI"/>
              </a:rPr>
              <a:t>Thought for the day in CW. Connect biblical teaching and news events. </a:t>
            </a:r>
          </a:p>
        </p:txBody>
      </p:sp>
      <p:sp>
        <p:nvSpPr>
          <p:cNvPr id="18" name="Cloud 17">
            <a:extLst>
              <a:ext uri="{FF2B5EF4-FFF2-40B4-BE49-F238E27FC236}">
                <a16:creationId xmlns:a16="http://schemas.microsoft.com/office/drawing/2014/main" id="{E4708FD8-0D5E-4EC7-8832-C878AAFEB430}"/>
              </a:ext>
            </a:extLst>
          </p:cNvPr>
          <p:cNvSpPr/>
          <p:nvPr/>
        </p:nvSpPr>
        <p:spPr>
          <a:xfrm>
            <a:off x="6134023" y="4053705"/>
            <a:ext cx="2538281" cy="1751333"/>
          </a:xfrm>
          <a:prstGeom prst="cloud">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defTabSz="685800"/>
            <a:r>
              <a:rPr lang="en-GB" sz="1400" b="1" dirty="0">
                <a:solidFill>
                  <a:prstClr val="white"/>
                </a:solidFill>
                <a:latin typeface="Segoe UI"/>
              </a:rPr>
              <a:t>Contemplatives</a:t>
            </a:r>
            <a:r>
              <a:rPr lang="en-GB" sz="900" b="1" dirty="0">
                <a:solidFill>
                  <a:prstClr val="white"/>
                </a:solidFill>
                <a:latin typeface="Segoe UI"/>
              </a:rPr>
              <a:t>: Loving </a:t>
            </a:r>
            <a:r>
              <a:rPr lang="en-GB" sz="900" dirty="0">
                <a:solidFill>
                  <a:prstClr val="white"/>
                </a:solidFill>
                <a:latin typeface="Segoe UI"/>
              </a:rPr>
              <a:t>God through Adoration</a:t>
            </a:r>
          </a:p>
          <a:p>
            <a:pPr algn="ctr" defTabSz="685800"/>
            <a:r>
              <a:rPr lang="en-GB" sz="900" dirty="0">
                <a:solidFill>
                  <a:prstClr val="white"/>
                </a:solidFill>
                <a:latin typeface="Segoe UI"/>
              </a:rPr>
              <a:t>Use of stilling or Christian mindfulness </a:t>
            </a:r>
          </a:p>
        </p:txBody>
      </p:sp>
      <p:sp>
        <p:nvSpPr>
          <p:cNvPr id="5" name="Rectangle 4">
            <a:extLst>
              <a:ext uri="{FF2B5EF4-FFF2-40B4-BE49-F238E27FC236}">
                <a16:creationId xmlns:a16="http://schemas.microsoft.com/office/drawing/2014/main" id="{509EAF4D-5D12-49A2-812B-0D493188245C}"/>
              </a:ext>
            </a:extLst>
          </p:cNvPr>
          <p:cNvSpPr/>
          <p:nvPr/>
        </p:nvSpPr>
        <p:spPr>
          <a:xfrm rot="20989397">
            <a:off x="1863844" y="1862087"/>
            <a:ext cx="430246" cy="692497"/>
          </a:xfrm>
          <a:prstGeom prst="rect">
            <a:avLst/>
          </a:prstGeom>
          <a:noFill/>
        </p:spPr>
        <p:txBody>
          <a:bodyPr wrap="none" lIns="68580" tIns="34290" rIns="68580" bIns="34290">
            <a:spAutoFit/>
            <a:scene3d>
              <a:camera prst="orthographicFront"/>
              <a:lightRig rig="harsh" dir="t"/>
            </a:scene3d>
            <a:sp3d extrusionH="57150" prstMaterial="matte">
              <a:bevelT w="63500" h="12700" prst="angle"/>
              <a:contourClr>
                <a:schemeClr val="bg1">
                  <a:lumMod val="65000"/>
                </a:schemeClr>
              </a:contourClr>
            </a:sp3d>
          </a:bodyPr>
          <a:lstStyle/>
          <a:p>
            <a:pPr algn="ctr" defTabSz="685800"/>
            <a:r>
              <a:rPr lang="en-US" sz="4050" b="1" dirty="0">
                <a:ln w="6600">
                  <a:solidFill>
                    <a:srgbClr val="003779"/>
                  </a:solidFill>
                  <a:prstDash val="solid"/>
                </a:ln>
                <a:solidFill>
                  <a:srgbClr val="FFFFFF"/>
                </a:solidFill>
                <a:effectLst>
                  <a:outerShdw dist="38100" dir="2700000" algn="tl" rotWithShape="0">
                    <a:srgbClr val="003779"/>
                  </a:outerShdw>
                </a:effectLst>
                <a:latin typeface="Segoe UI"/>
              </a:rPr>
              <a:t>S</a:t>
            </a:r>
          </a:p>
        </p:txBody>
      </p:sp>
      <p:sp>
        <p:nvSpPr>
          <p:cNvPr id="30" name="Rectangle 29">
            <a:extLst>
              <a:ext uri="{FF2B5EF4-FFF2-40B4-BE49-F238E27FC236}">
                <a16:creationId xmlns:a16="http://schemas.microsoft.com/office/drawing/2014/main" id="{B4A70F68-6E6E-4C32-AA36-85A4430F2124}"/>
              </a:ext>
            </a:extLst>
          </p:cNvPr>
          <p:cNvSpPr/>
          <p:nvPr/>
        </p:nvSpPr>
        <p:spPr>
          <a:xfrm rot="21436166">
            <a:off x="3662663" y="1906480"/>
            <a:ext cx="462307" cy="692497"/>
          </a:xfrm>
          <a:prstGeom prst="rect">
            <a:avLst/>
          </a:prstGeom>
          <a:noFill/>
        </p:spPr>
        <p:txBody>
          <a:bodyPr wrap="none" lIns="68580" tIns="34290" rIns="68580" bIns="34290">
            <a:spAutoFit/>
            <a:scene3d>
              <a:camera prst="orthographicFront"/>
              <a:lightRig rig="harsh" dir="t"/>
            </a:scene3d>
            <a:sp3d extrusionH="57150" prstMaterial="matte">
              <a:bevelT w="63500" h="12700" prst="angle"/>
              <a:contourClr>
                <a:schemeClr val="bg1">
                  <a:lumMod val="65000"/>
                </a:schemeClr>
              </a:contourClr>
            </a:sp3d>
          </a:bodyPr>
          <a:lstStyle/>
          <a:p>
            <a:pPr algn="ctr" defTabSz="685800"/>
            <a:r>
              <a:rPr lang="en-US" sz="4050" b="1" dirty="0">
                <a:ln w="6600">
                  <a:solidFill>
                    <a:srgbClr val="003779"/>
                  </a:solidFill>
                  <a:prstDash val="solid"/>
                </a:ln>
                <a:solidFill>
                  <a:srgbClr val="FFFFFF"/>
                </a:solidFill>
                <a:effectLst>
                  <a:outerShdw dist="38100" dir="2700000" algn="tl" rotWithShape="0">
                    <a:srgbClr val="003779"/>
                  </a:outerShdw>
                </a:effectLst>
                <a:latin typeface="Segoe UI"/>
              </a:rPr>
              <a:t>C</a:t>
            </a:r>
          </a:p>
        </p:txBody>
      </p:sp>
      <p:sp>
        <p:nvSpPr>
          <p:cNvPr id="31" name="Rectangle 30">
            <a:extLst>
              <a:ext uri="{FF2B5EF4-FFF2-40B4-BE49-F238E27FC236}">
                <a16:creationId xmlns:a16="http://schemas.microsoft.com/office/drawing/2014/main" id="{63AD3823-D5A0-40B7-9D07-E6718387B3FD}"/>
              </a:ext>
            </a:extLst>
          </p:cNvPr>
          <p:cNvSpPr/>
          <p:nvPr/>
        </p:nvSpPr>
        <p:spPr>
          <a:xfrm rot="21436166">
            <a:off x="4759194" y="1755016"/>
            <a:ext cx="478336" cy="692497"/>
          </a:xfrm>
          <a:prstGeom prst="rect">
            <a:avLst/>
          </a:prstGeom>
          <a:noFill/>
        </p:spPr>
        <p:txBody>
          <a:bodyPr wrap="none" lIns="68580" tIns="34290" rIns="68580" bIns="34290">
            <a:spAutoFit/>
            <a:scene3d>
              <a:camera prst="orthographicFront"/>
              <a:lightRig rig="harsh" dir="t"/>
            </a:scene3d>
            <a:sp3d extrusionH="57150" prstMaterial="matte">
              <a:bevelT w="63500" h="12700" prst="angle"/>
              <a:contourClr>
                <a:schemeClr val="bg1">
                  <a:lumMod val="65000"/>
                </a:schemeClr>
              </a:contourClr>
            </a:sp3d>
          </a:bodyPr>
          <a:lstStyle/>
          <a:p>
            <a:pPr algn="ctr" defTabSz="685800"/>
            <a:r>
              <a:rPr lang="en-US" sz="4050" b="1" dirty="0">
                <a:ln w="6600">
                  <a:solidFill>
                    <a:srgbClr val="003779"/>
                  </a:solidFill>
                  <a:prstDash val="solid"/>
                </a:ln>
                <a:solidFill>
                  <a:srgbClr val="FFFFFF"/>
                </a:solidFill>
                <a:effectLst>
                  <a:outerShdw dist="38100" dir="2700000" algn="tl" rotWithShape="0">
                    <a:srgbClr val="003779"/>
                  </a:outerShdw>
                </a:effectLst>
                <a:latin typeface="Segoe UI"/>
              </a:rPr>
              <a:t>R</a:t>
            </a:r>
          </a:p>
        </p:txBody>
      </p:sp>
      <p:sp>
        <p:nvSpPr>
          <p:cNvPr id="32" name="Rectangle 31">
            <a:extLst>
              <a:ext uri="{FF2B5EF4-FFF2-40B4-BE49-F238E27FC236}">
                <a16:creationId xmlns:a16="http://schemas.microsoft.com/office/drawing/2014/main" id="{B72EA5E2-7667-46D6-A289-117FCF61442D}"/>
              </a:ext>
            </a:extLst>
          </p:cNvPr>
          <p:cNvSpPr/>
          <p:nvPr/>
        </p:nvSpPr>
        <p:spPr>
          <a:xfrm rot="21436166">
            <a:off x="5567551" y="1525880"/>
            <a:ext cx="414216" cy="692497"/>
          </a:xfrm>
          <a:prstGeom prst="rect">
            <a:avLst/>
          </a:prstGeom>
          <a:noFill/>
        </p:spPr>
        <p:txBody>
          <a:bodyPr wrap="none" lIns="68580" tIns="34290" rIns="68580" bIns="34290">
            <a:spAutoFit/>
            <a:scene3d>
              <a:camera prst="orthographicFront"/>
              <a:lightRig rig="harsh" dir="t"/>
            </a:scene3d>
            <a:sp3d extrusionH="57150" prstMaterial="matte">
              <a:bevelT w="63500" h="12700" prst="angle"/>
              <a:contourClr>
                <a:schemeClr val="bg1">
                  <a:lumMod val="65000"/>
                </a:schemeClr>
              </a:contourClr>
            </a:sp3d>
          </a:bodyPr>
          <a:lstStyle/>
          <a:p>
            <a:pPr algn="ctr" defTabSz="685800"/>
            <a:r>
              <a:rPr lang="en-US" sz="4050" b="1" dirty="0">
                <a:ln w="6600">
                  <a:solidFill>
                    <a:srgbClr val="003779"/>
                  </a:solidFill>
                  <a:prstDash val="solid"/>
                </a:ln>
                <a:solidFill>
                  <a:srgbClr val="FFFFFF"/>
                </a:solidFill>
                <a:effectLst>
                  <a:outerShdw dist="38100" dir="2700000" algn="tl" rotWithShape="0">
                    <a:srgbClr val="003779"/>
                  </a:outerShdw>
                </a:effectLst>
                <a:latin typeface="Segoe UI"/>
              </a:rPr>
              <a:t>E</a:t>
            </a:r>
          </a:p>
        </p:txBody>
      </p:sp>
      <p:sp>
        <p:nvSpPr>
          <p:cNvPr id="33" name="Rectangle 32">
            <a:extLst>
              <a:ext uri="{FF2B5EF4-FFF2-40B4-BE49-F238E27FC236}">
                <a16:creationId xmlns:a16="http://schemas.microsoft.com/office/drawing/2014/main" id="{553D1D52-632C-45DF-99B8-800EBEFC2C67}"/>
              </a:ext>
            </a:extLst>
          </p:cNvPr>
          <p:cNvSpPr/>
          <p:nvPr/>
        </p:nvSpPr>
        <p:spPr>
          <a:xfrm rot="21436166">
            <a:off x="2725935" y="1782956"/>
            <a:ext cx="503985" cy="692497"/>
          </a:xfrm>
          <a:prstGeom prst="rect">
            <a:avLst/>
          </a:prstGeom>
          <a:noFill/>
        </p:spPr>
        <p:txBody>
          <a:bodyPr wrap="none" lIns="68580" tIns="34290" rIns="68580" bIns="34290">
            <a:spAutoFit/>
            <a:scene3d>
              <a:camera prst="orthographicFront"/>
              <a:lightRig rig="harsh" dir="t"/>
            </a:scene3d>
            <a:sp3d extrusionH="57150" prstMaterial="matte">
              <a:bevelT w="63500" h="12700" prst="angle"/>
              <a:contourClr>
                <a:schemeClr val="bg1">
                  <a:lumMod val="65000"/>
                </a:schemeClr>
              </a:contourClr>
            </a:sp3d>
          </a:bodyPr>
          <a:lstStyle/>
          <a:p>
            <a:pPr algn="ctr" defTabSz="685800"/>
            <a:r>
              <a:rPr lang="en-US" sz="4050" b="1" dirty="0">
                <a:ln w="6600">
                  <a:solidFill>
                    <a:srgbClr val="003779"/>
                  </a:solidFill>
                  <a:prstDash val="solid"/>
                </a:ln>
                <a:solidFill>
                  <a:srgbClr val="FFFFFF"/>
                </a:solidFill>
                <a:effectLst>
                  <a:outerShdw dist="38100" dir="2700000" algn="tl" rotWithShape="0">
                    <a:srgbClr val="003779"/>
                  </a:outerShdw>
                </a:effectLst>
                <a:latin typeface="Segoe UI"/>
              </a:rPr>
              <a:t>A</a:t>
            </a:r>
          </a:p>
        </p:txBody>
      </p:sp>
      <p:sp>
        <p:nvSpPr>
          <p:cNvPr id="34" name="Rectangle 33">
            <a:extLst>
              <a:ext uri="{FF2B5EF4-FFF2-40B4-BE49-F238E27FC236}">
                <a16:creationId xmlns:a16="http://schemas.microsoft.com/office/drawing/2014/main" id="{BA7F3AAE-3365-48AE-A2EC-959D4CD158C0}"/>
              </a:ext>
            </a:extLst>
          </p:cNvPr>
          <p:cNvSpPr/>
          <p:nvPr/>
        </p:nvSpPr>
        <p:spPr>
          <a:xfrm rot="21436166">
            <a:off x="6369105" y="1758270"/>
            <a:ext cx="521618" cy="692497"/>
          </a:xfrm>
          <a:prstGeom prst="rect">
            <a:avLst/>
          </a:prstGeom>
          <a:noFill/>
        </p:spPr>
        <p:txBody>
          <a:bodyPr wrap="none" lIns="68580" tIns="34290" rIns="68580" bIns="34290">
            <a:spAutoFit/>
            <a:scene3d>
              <a:camera prst="orthographicFront"/>
              <a:lightRig rig="harsh" dir="t"/>
            </a:scene3d>
            <a:sp3d extrusionH="57150" prstMaterial="matte">
              <a:bevelT w="63500" h="12700" prst="angle"/>
              <a:contourClr>
                <a:schemeClr val="bg1">
                  <a:lumMod val="65000"/>
                </a:schemeClr>
              </a:contourClr>
            </a:sp3d>
          </a:bodyPr>
          <a:lstStyle/>
          <a:p>
            <a:pPr algn="ctr" defTabSz="685800"/>
            <a:r>
              <a:rPr lang="en-US" sz="4050" b="1" dirty="0">
                <a:ln w="6600">
                  <a:solidFill>
                    <a:srgbClr val="003779"/>
                  </a:solidFill>
                  <a:prstDash val="solid"/>
                </a:ln>
                <a:solidFill>
                  <a:srgbClr val="FFFFFF"/>
                </a:solidFill>
                <a:effectLst>
                  <a:outerShdw dist="38100" dir="2700000" algn="tl" rotWithShape="0">
                    <a:srgbClr val="003779"/>
                  </a:outerShdw>
                </a:effectLst>
                <a:latin typeface="Segoe UI"/>
              </a:rPr>
              <a:t>D</a:t>
            </a:r>
          </a:p>
        </p:txBody>
      </p:sp>
      <p:sp>
        <p:nvSpPr>
          <p:cNvPr id="35" name="Rectangle 34">
            <a:extLst>
              <a:ext uri="{FF2B5EF4-FFF2-40B4-BE49-F238E27FC236}">
                <a16:creationId xmlns:a16="http://schemas.microsoft.com/office/drawing/2014/main" id="{60366D6E-E619-4F63-8FAD-E4E34A6DAA34}"/>
              </a:ext>
            </a:extLst>
          </p:cNvPr>
          <p:cNvSpPr/>
          <p:nvPr/>
        </p:nvSpPr>
        <p:spPr>
          <a:xfrm rot="356190">
            <a:off x="519963" y="3662178"/>
            <a:ext cx="457498" cy="692497"/>
          </a:xfrm>
          <a:prstGeom prst="rect">
            <a:avLst/>
          </a:prstGeom>
          <a:noFill/>
        </p:spPr>
        <p:txBody>
          <a:bodyPr wrap="none" lIns="68580" tIns="34290" rIns="68580" bIns="34290">
            <a:spAutoFit/>
            <a:scene3d>
              <a:camera prst="orthographicFront"/>
              <a:lightRig rig="harsh" dir="t"/>
            </a:scene3d>
            <a:sp3d extrusionH="57150" prstMaterial="matte">
              <a:bevelT w="63500" h="12700" prst="angle"/>
              <a:contourClr>
                <a:schemeClr val="bg1">
                  <a:lumMod val="65000"/>
                </a:schemeClr>
              </a:contourClr>
            </a:sp3d>
          </a:bodyPr>
          <a:lstStyle/>
          <a:p>
            <a:pPr algn="ctr" defTabSz="685800"/>
            <a:r>
              <a:rPr lang="en-US" sz="4050" b="1" dirty="0">
                <a:ln w="6600">
                  <a:solidFill>
                    <a:srgbClr val="003779"/>
                  </a:solidFill>
                  <a:prstDash val="solid"/>
                </a:ln>
                <a:solidFill>
                  <a:srgbClr val="FFFFFF"/>
                </a:solidFill>
                <a:effectLst>
                  <a:outerShdw dist="38100" dir="2700000" algn="tl" rotWithShape="0">
                    <a:srgbClr val="003779"/>
                  </a:outerShdw>
                </a:effectLst>
                <a:latin typeface="Segoe UI"/>
              </a:rPr>
              <a:t>P</a:t>
            </a:r>
          </a:p>
        </p:txBody>
      </p:sp>
      <p:sp>
        <p:nvSpPr>
          <p:cNvPr id="36" name="Rectangle 35">
            <a:extLst>
              <a:ext uri="{FF2B5EF4-FFF2-40B4-BE49-F238E27FC236}">
                <a16:creationId xmlns:a16="http://schemas.microsoft.com/office/drawing/2014/main" id="{7A53B5F3-A9D4-49A6-A5E4-0C7A53FAF88A}"/>
              </a:ext>
            </a:extLst>
          </p:cNvPr>
          <p:cNvSpPr/>
          <p:nvPr/>
        </p:nvSpPr>
        <p:spPr>
          <a:xfrm rot="21436166">
            <a:off x="1722796" y="3545602"/>
            <a:ext cx="503985" cy="692497"/>
          </a:xfrm>
          <a:prstGeom prst="rect">
            <a:avLst/>
          </a:prstGeom>
          <a:noFill/>
        </p:spPr>
        <p:txBody>
          <a:bodyPr wrap="none" lIns="68580" tIns="34290" rIns="68580" bIns="34290">
            <a:spAutoFit/>
            <a:scene3d>
              <a:camera prst="orthographicFront"/>
              <a:lightRig rig="harsh" dir="t"/>
            </a:scene3d>
            <a:sp3d extrusionH="57150" prstMaterial="matte">
              <a:bevelT w="63500" h="12700" prst="angle"/>
              <a:contourClr>
                <a:schemeClr val="bg1">
                  <a:lumMod val="65000"/>
                </a:schemeClr>
              </a:contourClr>
            </a:sp3d>
          </a:bodyPr>
          <a:lstStyle/>
          <a:p>
            <a:pPr algn="ctr" defTabSz="685800"/>
            <a:r>
              <a:rPr lang="en-US" sz="4050" b="1" dirty="0">
                <a:ln w="6600">
                  <a:solidFill>
                    <a:srgbClr val="003779"/>
                  </a:solidFill>
                  <a:prstDash val="solid"/>
                </a:ln>
                <a:solidFill>
                  <a:srgbClr val="FFFFFF"/>
                </a:solidFill>
                <a:effectLst>
                  <a:outerShdw dist="38100" dir="2700000" algn="tl" rotWithShape="0">
                    <a:srgbClr val="003779"/>
                  </a:outerShdw>
                </a:effectLst>
                <a:latin typeface="Segoe UI"/>
              </a:rPr>
              <a:t>A</a:t>
            </a:r>
          </a:p>
        </p:txBody>
      </p:sp>
      <p:sp>
        <p:nvSpPr>
          <p:cNvPr id="37" name="Rectangle 36">
            <a:extLst>
              <a:ext uri="{FF2B5EF4-FFF2-40B4-BE49-F238E27FC236}">
                <a16:creationId xmlns:a16="http://schemas.microsoft.com/office/drawing/2014/main" id="{7E7F347B-83E2-4DFB-AAF4-CA578B6C9DF3}"/>
              </a:ext>
            </a:extLst>
          </p:cNvPr>
          <p:cNvSpPr/>
          <p:nvPr/>
        </p:nvSpPr>
        <p:spPr>
          <a:xfrm rot="347061">
            <a:off x="2573128" y="3710862"/>
            <a:ext cx="443071" cy="692497"/>
          </a:xfrm>
          <a:prstGeom prst="rect">
            <a:avLst/>
          </a:prstGeom>
          <a:noFill/>
        </p:spPr>
        <p:txBody>
          <a:bodyPr wrap="none" lIns="68580" tIns="34290" rIns="68580" bIns="34290">
            <a:spAutoFit/>
            <a:scene3d>
              <a:camera prst="orthographicFront"/>
              <a:lightRig rig="harsh" dir="t"/>
            </a:scene3d>
            <a:sp3d extrusionH="57150" prstMaterial="matte">
              <a:bevelT w="63500" h="12700" prst="angle"/>
              <a:contourClr>
                <a:schemeClr val="bg1">
                  <a:lumMod val="65000"/>
                </a:schemeClr>
              </a:contourClr>
            </a:sp3d>
          </a:bodyPr>
          <a:lstStyle/>
          <a:p>
            <a:pPr algn="ctr" defTabSz="685800"/>
            <a:r>
              <a:rPr lang="en-US" sz="4050" b="1" dirty="0">
                <a:ln w="6600">
                  <a:solidFill>
                    <a:srgbClr val="003779"/>
                  </a:solidFill>
                  <a:prstDash val="solid"/>
                </a:ln>
                <a:solidFill>
                  <a:srgbClr val="FFFFFF"/>
                </a:solidFill>
                <a:effectLst>
                  <a:outerShdw dist="38100" dir="2700000" algn="tl" rotWithShape="0">
                    <a:srgbClr val="003779"/>
                  </a:outerShdw>
                </a:effectLst>
                <a:latin typeface="Segoe UI"/>
              </a:rPr>
              <a:t>T</a:t>
            </a:r>
          </a:p>
        </p:txBody>
      </p:sp>
      <p:sp>
        <p:nvSpPr>
          <p:cNvPr id="38" name="Rectangle 37">
            <a:extLst>
              <a:ext uri="{FF2B5EF4-FFF2-40B4-BE49-F238E27FC236}">
                <a16:creationId xmlns:a16="http://schemas.microsoft.com/office/drawing/2014/main" id="{CE1EB3B0-7711-4D23-BAC1-BF56C93201DD}"/>
              </a:ext>
            </a:extLst>
          </p:cNvPr>
          <p:cNvSpPr/>
          <p:nvPr/>
        </p:nvSpPr>
        <p:spPr>
          <a:xfrm rot="21209868">
            <a:off x="3338896" y="3828715"/>
            <a:ext cx="536044" cy="692497"/>
          </a:xfrm>
          <a:prstGeom prst="rect">
            <a:avLst/>
          </a:prstGeom>
          <a:noFill/>
        </p:spPr>
        <p:txBody>
          <a:bodyPr wrap="none" lIns="68580" tIns="34290" rIns="68580" bIns="34290">
            <a:spAutoFit/>
            <a:scene3d>
              <a:camera prst="orthographicFront"/>
              <a:lightRig rig="harsh" dir="t"/>
            </a:scene3d>
            <a:sp3d extrusionH="57150" prstMaterial="matte">
              <a:bevelT w="63500" h="12700" prst="angle"/>
              <a:contourClr>
                <a:schemeClr val="bg1">
                  <a:lumMod val="65000"/>
                </a:schemeClr>
              </a:contourClr>
            </a:sp3d>
          </a:bodyPr>
          <a:lstStyle/>
          <a:p>
            <a:pPr algn="ctr" defTabSz="685800"/>
            <a:r>
              <a:rPr lang="en-US" sz="4050" b="1" dirty="0">
                <a:ln w="6600">
                  <a:solidFill>
                    <a:srgbClr val="003779"/>
                  </a:solidFill>
                  <a:prstDash val="solid"/>
                </a:ln>
                <a:solidFill>
                  <a:srgbClr val="FFFFFF"/>
                </a:solidFill>
                <a:effectLst>
                  <a:outerShdw dist="38100" dir="2700000" algn="tl" rotWithShape="0">
                    <a:srgbClr val="003779"/>
                  </a:outerShdw>
                </a:effectLst>
                <a:latin typeface="Segoe UI"/>
              </a:rPr>
              <a:t>H</a:t>
            </a:r>
          </a:p>
        </p:txBody>
      </p:sp>
      <p:sp>
        <p:nvSpPr>
          <p:cNvPr id="39" name="Rectangle 38">
            <a:extLst>
              <a:ext uri="{FF2B5EF4-FFF2-40B4-BE49-F238E27FC236}">
                <a16:creationId xmlns:a16="http://schemas.microsoft.com/office/drawing/2014/main" id="{E9F7B5FE-23F5-4718-95AC-ABD598131A4D}"/>
              </a:ext>
            </a:extLst>
          </p:cNvPr>
          <p:cNvSpPr/>
          <p:nvPr/>
        </p:nvSpPr>
        <p:spPr>
          <a:xfrm rot="21209868">
            <a:off x="4300200" y="3648777"/>
            <a:ext cx="661079" cy="692497"/>
          </a:xfrm>
          <a:prstGeom prst="rect">
            <a:avLst/>
          </a:prstGeom>
          <a:noFill/>
        </p:spPr>
        <p:txBody>
          <a:bodyPr wrap="none" lIns="68580" tIns="34290" rIns="68580" bIns="34290">
            <a:spAutoFit/>
            <a:scene3d>
              <a:camera prst="orthographicFront"/>
              <a:lightRig rig="harsh" dir="t"/>
            </a:scene3d>
            <a:sp3d extrusionH="57150" prstMaterial="matte">
              <a:bevelT w="63500" h="12700" prst="angle"/>
              <a:contourClr>
                <a:schemeClr val="bg1">
                  <a:lumMod val="65000"/>
                </a:schemeClr>
              </a:contourClr>
            </a:sp3d>
          </a:bodyPr>
          <a:lstStyle/>
          <a:p>
            <a:pPr algn="ctr" defTabSz="685800"/>
            <a:r>
              <a:rPr lang="en-US" sz="4050" b="1" dirty="0">
                <a:ln w="6600">
                  <a:solidFill>
                    <a:srgbClr val="003779"/>
                  </a:solidFill>
                  <a:prstDash val="solid"/>
                </a:ln>
                <a:solidFill>
                  <a:srgbClr val="FFFFFF"/>
                </a:solidFill>
                <a:effectLst>
                  <a:outerShdw dist="38100" dir="2700000" algn="tl" rotWithShape="0">
                    <a:srgbClr val="003779"/>
                  </a:outerShdw>
                </a:effectLst>
                <a:latin typeface="Segoe UI"/>
              </a:rPr>
              <a:t>W</a:t>
            </a:r>
          </a:p>
        </p:txBody>
      </p:sp>
      <p:sp>
        <p:nvSpPr>
          <p:cNvPr id="40" name="Rectangle 39">
            <a:extLst>
              <a:ext uri="{FF2B5EF4-FFF2-40B4-BE49-F238E27FC236}">
                <a16:creationId xmlns:a16="http://schemas.microsoft.com/office/drawing/2014/main" id="{0A3CB25E-7F36-41B6-BAE4-AFF8A96C6146}"/>
              </a:ext>
            </a:extLst>
          </p:cNvPr>
          <p:cNvSpPr/>
          <p:nvPr/>
        </p:nvSpPr>
        <p:spPr>
          <a:xfrm rot="21436166">
            <a:off x="5464020" y="3671701"/>
            <a:ext cx="503985" cy="692497"/>
          </a:xfrm>
          <a:prstGeom prst="rect">
            <a:avLst/>
          </a:prstGeom>
          <a:noFill/>
        </p:spPr>
        <p:txBody>
          <a:bodyPr wrap="none" lIns="68580" tIns="34290" rIns="68580" bIns="34290">
            <a:spAutoFit/>
            <a:scene3d>
              <a:camera prst="orthographicFront"/>
              <a:lightRig rig="harsh" dir="t"/>
            </a:scene3d>
            <a:sp3d extrusionH="57150" prstMaterial="matte">
              <a:bevelT w="63500" h="12700" prst="angle"/>
              <a:contourClr>
                <a:schemeClr val="bg1">
                  <a:lumMod val="65000"/>
                </a:schemeClr>
              </a:contourClr>
            </a:sp3d>
          </a:bodyPr>
          <a:lstStyle/>
          <a:p>
            <a:pPr algn="ctr" defTabSz="685800"/>
            <a:r>
              <a:rPr lang="en-US" sz="4050" b="1" dirty="0">
                <a:ln w="6600">
                  <a:solidFill>
                    <a:srgbClr val="003779"/>
                  </a:solidFill>
                  <a:prstDash val="solid"/>
                </a:ln>
                <a:solidFill>
                  <a:srgbClr val="FFFFFF"/>
                </a:solidFill>
                <a:effectLst>
                  <a:outerShdw dist="38100" dir="2700000" algn="tl" rotWithShape="0">
                    <a:srgbClr val="003779"/>
                  </a:outerShdw>
                </a:effectLst>
                <a:latin typeface="Segoe UI"/>
              </a:rPr>
              <a:t>A</a:t>
            </a:r>
          </a:p>
        </p:txBody>
      </p:sp>
      <p:sp>
        <p:nvSpPr>
          <p:cNvPr id="41" name="Rectangle 40">
            <a:extLst>
              <a:ext uri="{FF2B5EF4-FFF2-40B4-BE49-F238E27FC236}">
                <a16:creationId xmlns:a16="http://schemas.microsoft.com/office/drawing/2014/main" id="{2FCD6362-C6BE-41BF-9A34-44D263EF7CBF}"/>
              </a:ext>
            </a:extLst>
          </p:cNvPr>
          <p:cNvSpPr/>
          <p:nvPr/>
        </p:nvSpPr>
        <p:spPr>
          <a:xfrm rot="21436166">
            <a:off x="6532987" y="3579263"/>
            <a:ext cx="454292" cy="692497"/>
          </a:xfrm>
          <a:prstGeom prst="rect">
            <a:avLst/>
          </a:prstGeom>
          <a:noFill/>
        </p:spPr>
        <p:txBody>
          <a:bodyPr wrap="none" lIns="68580" tIns="34290" rIns="68580" bIns="34290">
            <a:spAutoFit/>
            <a:scene3d>
              <a:camera prst="orthographicFront"/>
              <a:lightRig rig="harsh" dir="t"/>
            </a:scene3d>
            <a:sp3d extrusionH="57150" prstMaterial="matte">
              <a:bevelT w="63500" h="12700" prst="angle"/>
              <a:contourClr>
                <a:schemeClr val="bg1">
                  <a:lumMod val="65000"/>
                </a:schemeClr>
              </a:contourClr>
            </a:sp3d>
          </a:bodyPr>
          <a:lstStyle/>
          <a:p>
            <a:pPr algn="ctr" defTabSz="685800"/>
            <a:r>
              <a:rPr lang="en-US" sz="4050" b="1" dirty="0">
                <a:ln w="6600">
                  <a:solidFill>
                    <a:srgbClr val="003779"/>
                  </a:solidFill>
                  <a:prstDash val="solid"/>
                </a:ln>
                <a:solidFill>
                  <a:srgbClr val="FFFFFF"/>
                </a:solidFill>
                <a:effectLst>
                  <a:outerShdw dist="38100" dir="2700000" algn="tl" rotWithShape="0">
                    <a:srgbClr val="003779"/>
                  </a:outerShdw>
                </a:effectLst>
                <a:latin typeface="Segoe UI"/>
              </a:rPr>
              <a:t>Y</a:t>
            </a:r>
          </a:p>
        </p:txBody>
      </p:sp>
      <p:sp>
        <p:nvSpPr>
          <p:cNvPr id="42" name="Rectangle 41">
            <a:extLst>
              <a:ext uri="{FF2B5EF4-FFF2-40B4-BE49-F238E27FC236}">
                <a16:creationId xmlns:a16="http://schemas.microsoft.com/office/drawing/2014/main" id="{4DD7F675-5AA0-491F-90BB-3FA940257AE1}"/>
              </a:ext>
            </a:extLst>
          </p:cNvPr>
          <p:cNvSpPr/>
          <p:nvPr/>
        </p:nvSpPr>
        <p:spPr>
          <a:xfrm rot="21436166">
            <a:off x="7695252" y="3407579"/>
            <a:ext cx="430246" cy="692497"/>
          </a:xfrm>
          <a:prstGeom prst="rect">
            <a:avLst/>
          </a:prstGeom>
          <a:noFill/>
        </p:spPr>
        <p:txBody>
          <a:bodyPr wrap="none" lIns="68580" tIns="34290" rIns="68580" bIns="34290">
            <a:spAutoFit/>
            <a:scene3d>
              <a:camera prst="orthographicFront"/>
              <a:lightRig rig="harsh" dir="t"/>
            </a:scene3d>
            <a:sp3d extrusionH="57150" prstMaterial="matte">
              <a:bevelT w="63500" h="12700" prst="angle"/>
              <a:contourClr>
                <a:schemeClr val="bg1">
                  <a:lumMod val="65000"/>
                </a:schemeClr>
              </a:contourClr>
            </a:sp3d>
          </a:bodyPr>
          <a:lstStyle/>
          <a:p>
            <a:pPr algn="ctr" defTabSz="685800"/>
            <a:r>
              <a:rPr lang="en-US" sz="4050" b="1" dirty="0">
                <a:ln w="6600">
                  <a:solidFill>
                    <a:srgbClr val="003779"/>
                  </a:solidFill>
                  <a:prstDash val="solid"/>
                </a:ln>
                <a:solidFill>
                  <a:srgbClr val="FFFFFF"/>
                </a:solidFill>
                <a:effectLst>
                  <a:outerShdw dist="38100" dir="2700000" algn="tl" rotWithShape="0">
                    <a:srgbClr val="003779"/>
                  </a:outerShdw>
                </a:effectLst>
                <a:latin typeface="Segoe UI"/>
              </a:rPr>
              <a:t>S</a:t>
            </a:r>
          </a:p>
        </p:txBody>
      </p:sp>
    </p:spTree>
    <p:extLst>
      <p:ext uri="{BB962C8B-B14F-4D97-AF65-F5344CB8AC3E}">
        <p14:creationId xmlns:p14="http://schemas.microsoft.com/office/powerpoint/2010/main" val="35833642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4" name="Rectangle 73">
            <a:extLst>
              <a:ext uri="{FF2B5EF4-FFF2-40B4-BE49-F238E27FC236}">
                <a16:creationId xmlns:a16="http://schemas.microsoft.com/office/drawing/2014/main" id="{23D09407-53BC-485E-B4CE-BC5E4FC4B2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921DB988-49FC-4608-B0A2-E2F3A40190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4C79C13-A776-4F05-AC11-EF3A2B524FFF}"/>
              </a:ext>
            </a:extLst>
          </p:cNvPr>
          <p:cNvSpPr txBox="1"/>
          <p:nvPr/>
        </p:nvSpPr>
        <p:spPr>
          <a:xfrm>
            <a:off x="890589" y="3954505"/>
            <a:ext cx="7980565" cy="775845"/>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4000" b="1" i="1" kern="1200" dirty="0">
                <a:solidFill>
                  <a:schemeClr val="tx2"/>
                </a:solidFill>
                <a:latin typeface="Cavolini" panose="03000502040302020204" pitchFamily="66" charset="0"/>
                <a:ea typeface="+mj-ea"/>
                <a:cs typeface="Cavolini" panose="03000502040302020204" pitchFamily="66" charset="0"/>
              </a:rPr>
              <a:t>What is spirituality? </a:t>
            </a:r>
          </a:p>
        </p:txBody>
      </p:sp>
      <p:grpSp>
        <p:nvGrpSpPr>
          <p:cNvPr id="78" name="Group 77">
            <a:extLst>
              <a:ext uri="{FF2B5EF4-FFF2-40B4-BE49-F238E27FC236}">
                <a16:creationId xmlns:a16="http://schemas.microsoft.com/office/drawing/2014/main" id="{E9B930FD-8671-4C4C-ADCF-73AC1D0CD4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7257560" y="0"/>
            <a:ext cx="1886211" cy="2174333"/>
            <a:chOff x="-305" y="-4155"/>
            <a:chExt cx="2514948" cy="2174333"/>
          </a:xfrm>
        </p:grpSpPr>
        <p:sp>
          <p:nvSpPr>
            <p:cNvPr id="79" name="Freeform: Shape 78">
              <a:extLst>
                <a:ext uri="{FF2B5EF4-FFF2-40B4-BE49-F238E27FC236}">
                  <a16:creationId xmlns:a16="http://schemas.microsoft.com/office/drawing/2014/main" id="{C35B12C1-569C-4E37-AA33-7EF215F201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Freeform: Shape 79">
              <a:extLst>
                <a:ext uri="{FF2B5EF4-FFF2-40B4-BE49-F238E27FC236}">
                  <a16:creationId xmlns:a16="http://schemas.microsoft.com/office/drawing/2014/main" id="{F23E2660-7810-46F6-8752-187127C830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Freeform: Shape 80">
              <a:extLst>
                <a:ext uri="{FF2B5EF4-FFF2-40B4-BE49-F238E27FC236}">
                  <a16:creationId xmlns:a16="http://schemas.microsoft.com/office/drawing/2014/main" id="{C991DC45-0378-45B3-B325-FB8F98545E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82" name="Freeform: Shape 81">
              <a:extLst>
                <a:ext uri="{FF2B5EF4-FFF2-40B4-BE49-F238E27FC236}">
                  <a16:creationId xmlns:a16="http://schemas.microsoft.com/office/drawing/2014/main" id="{E228F5BA-5150-4554-B7EA-93F371F3B1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5" name="Picture 4" descr="Logo&#10;&#10;Description automatically generated with low confidence">
            <a:extLst>
              <a:ext uri="{FF2B5EF4-FFF2-40B4-BE49-F238E27FC236}">
                <a16:creationId xmlns:a16="http://schemas.microsoft.com/office/drawing/2014/main" id="{E2AD099D-524A-45F1-AE32-E2520A3CDFF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6756" y="463466"/>
            <a:ext cx="8644398" cy="2550097"/>
          </a:xfrm>
          <a:prstGeom prst="rect">
            <a:avLst/>
          </a:prstGeom>
        </p:spPr>
      </p:pic>
      <p:grpSp>
        <p:nvGrpSpPr>
          <p:cNvPr id="84" name="Group 83">
            <a:extLst>
              <a:ext uri="{FF2B5EF4-FFF2-40B4-BE49-F238E27FC236}">
                <a16:creationId xmlns:a16="http://schemas.microsoft.com/office/drawing/2014/main" id="{383C2651-AE0C-4AE4-8725-E2F9414FE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228" y="4322879"/>
            <a:ext cx="2533818" cy="2535121"/>
            <a:chOff x="-305" y="-1"/>
            <a:chExt cx="3832880" cy="2876136"/>
          </a:xfrm>
        </p:grpSpPr>
        <p:sp>
          <p:nvSpPr>
            <p:cNvPr id="85" name="Freeform: Shape 84">
              <a:extLst>
                <a:ext uri="{FF2B5EF4-FFF2-40B4-BE49-F238E27FC236}">
                  <a16:creationId xmlns:a16="http://schemas.microsoft.com/office/drawing/2014/main" id="{CCE13265-B5D2-47B4-A199-E05F390D5B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Freeform: Shape 85">
              <a:extLst>
                <a:ext uri="{FF2B5EF4-FFF2-40B4-BE49-F238E27FC236}">
                  <a16:creationId xmlns:a16="http://schemas.microsoft.com/office/drawing/2014/main" id="{693EBD03-D832-462C-9304-7273698ED4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7" name="Freeform: Shape 86">
              <a:extLst>
                <a:ext uri="{FF2B5EF4-FFF2-40B4-BE49-F238E27FC236}">
                  <a16:creationId xmlns:a16="http://schemas.microsoft.com/office/drawing/2014/main" id="{0D53D3E2-805E-40D2-964F-352BF6D476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8" name="Freeform: Shape 87">
              <a:extLst>
                <a:ext uri="{FF2B5EF4-FFF2-40B4-BE49-F238E27FC236}">
                  <a16:creationId xmlns:a16="http://schemas.microsoft.com/office/drawing/2014/main" id="{B7A9A916-A926-43E6-800F-432ABC3F24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spTree>
    <p:custDataLst>
      <p:tags r:id="rId1"/>
    </p:custDataLst>
    <p:extLst>
      <p:ext uri="{BB962C8B-B14F-4D97-AF65-F5344CB8AC3E}">
        <p14:creationId xmlns:p14="http://schemas.microsoft.com/office/powerpoint/2010/main" val="2271783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4" name="Rectangle 73">
            <a:extLst>
              <a:ext uri="{FF2B5EF4-FFF2-40B4-BE49-F238E27FC236}">
                <a16:creationId xmlns:a16="http://schemas.microsoft.com/office/drawing/2014/main" id="{23D09407-53BC-485E-B4CE-BC5E4FC4B2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76" name="Rectangle 75">
            <a:extLst>
              <a:ext uri="{FF2B5EF4-FFF2-40B4-BE49-F238E27FC236}">
                <a16:creationId xmlns:a16="http://schemas.microsoft.com/office/drawing/2014/main" id="{921DB988-49FC-4608-B0A2-E2F3A40190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7" name="TextBox 6">
            <a:extLst>
              <a:ext uri="{FF2B5EF4-FFF2-40B4-BE49-F238E27FC236}">
                <a16:creationId xmlns:a16="http://schemas.microsoft.com/office/drawing/2014/main" id="{24C79C13-A776-4F05-AC11-EF3A2B524FFF}"/>
              </a:ext>
            </a:extLst>
          </p:cNvPr>
          <p:cNvSpPr txBox="1"/>
          <p:nvPr/>
        </p:nvSpPr>
        <p:spPr>
          <a:xfrm>
            <a:off x="851164" y="2782315"/>
            <a:ext cx="7230803" cy="929202"/>
          </a:xfrm>
          <a:prstGeom prst="rect">
            <a:avLst/>
          </a:prstGeom>
        </p:spPr>
        <p:txBody>
          <a:bodyPr vert="horz" lIns="91440" tIns="45720" rIns="91440" bIns="45720" rtlCol="0" anchor="b">
            <a:normAutofit fontScale="85000" lnSpcReduction="20000"/>
          </a:body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4000" b="1" i="1" u="none" strike="noStrike" kern="1200" cap="none" spc="0" normalizeH="0" baseline="0" noProof="0" dirty="0">
                <a:ln>
                  <a:noFill/>
                </a:ln>
                <a:solidFill>
                  <a:srgbClr val="211651"/>
                </a:solidFill>
                <a:effectLst/>
                <a:uLnTx/>
                <a:uFillTx/>
                <a:latin typeface="Cavolini" panose="03000502040302020204" pitchFamily="66" charset="0"/>
                <a:ea typeface="+mn-ea"/>
                <a:cs typeface="Cavolini" panose="03000502040302020204" pitchFamily="66" charset="0"/>
              </a:rPr>
              <a:t>Let’s get talking about spirituality? </a:t>
            </a:r>
          </a:p>
        </p:txBody>
      </p:sp>
      <p:grpSp>
        <p:nvGrpSpPr>
          <p:cNvPr id="78" name="Group 77">
            <a:extLst>
              <a:ext uri="{FF2B5EF4-FFF2-40B4-BE49-F238E27FC236}">
                <a16:creationId xmlns:a16="http://schemas.microsoft.com/office/drawing/2014/main" id="{E9B930FD-8671-4C4C-ADCF-73AC1D0CD4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7257560" y="0"/>
            <a:ext cx="1886211" cy="2174333"/>
            <a:chOff x="-305" y="-4155"/>
            <a:chExt cx="2514948" cy="2174333"/>
          </a:xfrm>
        </p:grpSpPr>
        <p:sp>
          <p:nvSpPr>
            <p:cNvPr id="79" name="Freeform: Shape 78">
              <a:extLst>
                <a:ext uri="{FF2B5EF4-FFF2-40B4-BE49-F238E27FC236}">
                  <a16:creationId xmlns:a16="http://schemas.microsoft.com/office/drawing/2014/main" id="{C35B12C1-569C-4E37-AA33-7EF215F201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80" name="Freeform: Shape 79">
              <a:extLst>
                <a:ext uri="{FF2B5EF4-FFF2-40B4-BE49-F238E27FC236}">
                  <a16:creationId xmlns:a16="http://schemas.microsoft.com/office/drawing/2014/main" id="{F23E2660-7810-46F6-8752-187127C830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81" name="Freeform: Shape 80">
              <a:extLst>
                <a:ext uri="{FF2B5EF4-FFF2-40B4-BE49-F238E27FC236}">
                  <a16:creationId xmlns:a16="http://schemas.microsoft.com/office/drawing/2014/main" id="{C991DC45-0378-45B3-B325-FB8F98545E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solidFill>
                <a:effectLst/>
                <a:uLnTx/>
                <a:uFillTx/>
                <a:latin typeface="Segoe UI"/>
                <a:ea typeface="+mn-ea"/>
                <a:cs typeface="+mn-cs"/>
              </a:endParaRPr>
            </a:p>
          </p:txBody>
        </p:sp>
        <p:sp>
          <p:nvSpPr>
            <p:cNvPr id="82" name="Freeform: Shape 81">
              <a:extLst>
                <a:ext uri="{FF2B5EF4-FFF2-40B4-BE49-F238E27FC236}">
                  <a16:creationId xmlns:a16="http://schemas.microsoft.com/office/drawing/2014/main" id="{E228F5BA-5150-4554-B7EA-93F371F3B1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egoe UI"/>
                <a:ea typeface="+mn-ea"/>
                <a:cs typeface="+mn-cs"/>
              </a:endParaRPr>
            </a:p>
          </p:txBody>
        </p:sp>
      </p:grpSp>
      <p:grpSp>
        <p:nvGrpSpPr>
          <p:cNvPr id="84" name="Group 83">
            <a:extLst>
              <a:ext uri="{FF2B5EF4-FFF2-40B4-BE49-F238E27FC236}">
                <a16:creationId xmlns:a16="http://schemas.microsoft.com/office/drawing/2014/main" id="{383C2651-AE0C-4AE4-8725-E2F9414FE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228" y="4322879"/>
            <a:ext cx="2533818" cy="2535121"/>
            <a:chOff x="-305" y="-1"/>
            <a:chExt cx="3832880" cy="2876136"/>
          </a:xfrm>
        </p:grpSpPr>
        <p:sp>
          <p:nvSpPr>
            <p:cNvPr id="85" name="Freeform: Shape 84">
              <a:extLst>
                <a:ext uri="{FF2B5EF4-FFF2-40B4-BE49-F238E27FC236}">
                  <a16:creationId xmlns:a16="http://schemas.microsoft.com/office/drawing/2014/main" id="{CCE13265-B5D2-47B4-A199-E05F390D5B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86" name="Freeform: Shape 85">
              <a:extLst>
                <a:ext uri="{FF2B5EF4-FFF2-40B4-BE49-F238E27FC236}">
                  <a16:creationId xmlns:a16="http://schemas.microsoft.com/office/drawing/2014/main" id="{693EBD03-D832-462C-9304-7273698ED4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egoe UI"/>
                <a:ea typeface="+mn-ea"/>
                <a:cs typeface="+mn-cs"/>
              </a:endParaRPr>
            </a:p>
          </p:txBody>
        </p:sp>
        <p:sp>
          <p:nvSpPr>
            <p:cNvPr id="87" name="Freeform: Shape 86">
              <a:extLst>
                <a:ext uri="{FF2B5EF4-FFF2-40B4-BE49-F238E27FC236}">
                  <a16:creationId xmlns:a16="http://schemas.microsoft.com/office/drawing/2014/main" id="{0D53D3E2-805E-40D2-964F-352BF6D476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egoe UI"/>
                <a:ea typeface="+mn-ea"/>
                <a:cs typeface="+mn-cs"/>
              </a:endParaRPr>
            </a:p>
          </p:txBody>
        </p:sp>
        <p:sp>
          <p:nvSpPr>
            <p:cNvPr id="88" name="Freeform: Shape 87">
              <a:extLst>
                <a:ext uri="{FF2B5EF4-FFF2-40B4-BE49-F238E27FC236}">
                  <a16:creationId xmlns:a16="http://schemas.microsoft.com/office/drawing/2014/main" id="{B7A9A916-A926-43E6-800F-432ABC3F24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grpSp>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9966FF"/>
              </a:solidFill>
              <a:effectLst/>
              <a:uLnTx/>
              <a:uFillTx/>
              <a:latin typeface="Arial" charset="0"/>
              <a:ea typeface="+mn-ea"/>
              <a:cs typeface="+mn-cs"/>
            </a:endParaRPr>
          </a:p>
        </p:txBody>
      </p:sp>
      <p:sp>
        <p:nvSpPr>
          <p:cNvPr id="19" name="Cloud 18">
            <a:extLst>
              <a:ext uri="{FF2B5EF4-FFF2-40B4-BE49-F238E27FC236}">
                <a16:creationId xmlns:a16="http://schemas.microsoft.com/office/drawing/2014/main" id="{3B060493-C757-435B-A63C-FB9707E52869}"/>
              </a:ext>
            </a:extLst>
          </p:cNvPr>
          <p:cNvSpPr/>
          <p:nvPr/>
        </p:nvSpPr>
        <p:spPr>
          <a:xfrm>
            <a:off x="251460" y="602429"/>
            <a:ext cx="2522278" cy="1080135"/>
          </a:xfrm>
          <a:prstGeom prst="cloud">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volini" panose="03000502040302020204" pitchFamily="66" charset="0"/>
                <a:ea typeface="+mn-ea"/>
                <a:cs typeface="Cavolini" panose="03000502040302020204" pitchFamily="66" charset="0"/>
              </a:rPr>
              <a:t>What does spirituality look like? </a:t>
            </a:r>
          </a:p>
        </p:txBody>
      </p:sp>
      <p:sp>
        <p:nvSpPr>
          <p:cNvPr id="20" name="Cloud 19">
            <a:extLst>
              <a:ext uri="{FF2B5EF4-FFF2-40B4-BE49-F238E27FC236}">
                <a16:creationId xmlns:a16="http://schemas.microsoft.com/office/drawing/2014/main" id="{95AAF780-985E-43E0-A2A2-726D0E307A83}"/>
              </a:ext>
            </a:extLst>
          </p:cNvPr>
          <p:cNvSpPr/>
          <p:nvPr/>
        </p:nvSpPr>
        <p:spPr>
          <a:xfrm>
            <a:off x="3286515" y="1228407"/>
            <a:ext cx="2522278" cy="1080135"/>
          </a:xfrm>
          <a:prstGeom prst="cloud">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volini" panose="03000502040302020204" pitchFamily="66" charset="0"/>
                <a:ea typeface="+mn-ea"/>
                <a:cs typeface="Cavolini" panose="03000502040302020204" pitchFamily="66" charset="0"/>
              </a:rPr>
              <a:t>What does spirituality taste like? </a:t>
            </a:r>
          </a:p>
        </p:txBody>
      </p:sp>
      <p:sp>
        <p:nvSpPr>
          <p:cNvPr id="21" name="Cloud 20">
            <a:extLst>
              <a:ext uri="{FF2B5EF4-FFF2-40B4-BE49-F238E27FC236}">
                <a16:creationId xmlns:a16="http://schemas.microsoft.com/office/drawing/2014/main" id="{3CCBA19D-647B-447D-90BA-464762F9BF76}"/>
              </a:ext>
            </a:extLst>
          </p:cNvPr>
          <p:cNvSpPr/>
          <p:nvPr/>
        </p:nvSpPr>
        <p:spPr>
          <a:xfrm>
            <a:off x="6374512" y="587373"/>
            <a:ext cx="2522278" cy="1080135"/>
          </a:xfrm>
          <a:prstGeom prst="cloud">
            <a:avLst/>
          </a:prstGeom>
          <a:ln>
            <a:headEnd type="none" w="med" len="med"/>
            <a:tailEnd type="none" w="med" len="med"/>
          </a:ln>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volini" panose="03000502040302020204" pitchFamily="66" charset="0"/>
                <a:ea typeface="+mn-ea"/>
                <a:cs typeface="Cavolini" panose="03000502040302020204" pitchFamily="66" charset="0"/>
              </a:rPr>
              <a:t>What does spirituality feel like? </a:t>
            </a:r>
          </a:p>
        </p:txBody>
      </p:sp>
      <p:sp>
        <p:nvSpPr>
          <p:cNvPr id="22" name="Cloud 21">
            <a:extLst>
              <a:ext uri="{FF2B5EF4-FFF2-40B4-BE49-F238E27FC236}">
                <a16:creationId xmlns:a16="http://schemas.microsoft.com/office/drawing/2014/main" id="{7DA3EA43-B087-4FEC-92AF-D2ECC45BB72A}"/>
              </a:ext>
            </a:extLst>
          </p:cNvPr>
          <p:cNvSpPr/>
          <p:nvPr/>
        </p:nvSpPr>
        <p:spPr>
          <a:xfrm>
            <a:off x="254877" y="4916169"/>
            <a:ext cx="2522278" cy="1080135"/>
          </a:xfrm>
          <a:prstGeom prst="cloud">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volini" panose="03000502040302020204" pitchFamily="66" charset="0"/>
                <a:ea typeface="+mn-ea"/>
                <a:cs typeface="Cavolini" panose="03000502040302020204" pitchFamily="66" charset="0"/>
              </a:rPr>
              <a:t>What does spirituality sound like? </a:t>
            </a:r>
          </a:p>
        </p:txBody>
      </p:sp>
      <p:sp>
        <p:nvSpPr>
          <p:cNvPr id="23" name="Cloud 22">
            <a:extLst>
              <a:ext uri="{FF2B5EF4-FFF2-40B4-BE49-F238E27FC236}">
                <a16:creationId xmlns:a16="http://schemas.microsoft.com/office/drawing/2014/main" id="{4B596196-CCD3-4EDE-970F-F691B150D486}"/>
              </a:ext>
            </a:extLst>
          </p:cNvPr>
          <p:cNvSpPr/>
          <p:nvPr/>
        </p:nvSpPr>
        <p:spPr>
          <a:xfrm>
            <a:off x="3438185" y="4271200"/>
            <a:ext cx="2522278" cy="1080135"/>
          </a:xfrm>
          <a:prstGeom prst="cloud">
            <a:avLst/>
          </a:prstGeom>
          <a:solidFill>
            <a:schemeClr val="bg2"/>
          </a:solidFill>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volini" panose="03000502040302020204" pitchFamily="66" charset="0"/>
                <a:ea typeface="+mn-ea"/>
                <a:cs typeface="Cavolini" panose="03000502040302020204" pitchFamily="66" charset="0"/>
              </a:rPr>
              <a:t>What does spirituality smell like? </a:t>
            </a:r>
          </a:p>
        </p:txBody>
      </p:sp>
      <p:sp>
        <p:nvSpPr>
          <p:cNvPr id="24" name="Cloud 23">
            <a:extLst>
              <a:ext uri="{FF2B5EF4-FFF2-40B4-BE49-F238E27FC236}">
                <a16:creationId xmlns:a16="http://schemas.microsoft.com/office/drawing/2014/main" id="{635C4979-30AB-4782-ACAF-CBF6029C8953}"/>
              </a:ext>
            </a:extLst>
          </p:cNvPr>
          <p:cNvSpPr/>
          <p:nvPr/>
        </p:nvSpPr>
        <p:spPr>
          <a:xfrm>
            <a:off x="6374512" y="4970406"/>
            <a:ext cx="2522278" cy="1080135"/>
          </a:xfrm>
          <a:prstGeom prst="cloud">
            <a:avLst/>
          </a:prstGeom>
          <a:solidFill>
            <a:schemeClr val="accent4">
              <a:lumMod val="60000"/>
              <a:lumOff val="40000"/>
            </a:schemeClr>
          </a:solidFill>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volini" panose="03000502040302020204" pitchFamily="66" charset="0"/>
                <a:ea typeface="+mn-ea"/>
                <a:cs typeface="Cavolini" panose="03000502040302020204" pitchFamily="66" charset="0"/>
              </a:rPr>
              <a:t>In a spiritual moment I…</a:t>
            </a:r>
          </a:p>
        </p:txBody>
      </p:sp>
    </p:spTree>
    <p:custDataLst>
      <p:tags r:id="rId1"/>
    </p:custDataLst>
    <p:extLst>
      <p:ext uri="{BB962C8B-B14F-4D97-AF65-F5344CB8AC3E}">
        <p14:creationId xmlns:p14="http://schemas.microsoft.com/office/powerpoint/2010/main" val="2520862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4" name="Rectangle 73">
            <a:extLst>
              <a:ext uri="{FF2B5EF4-FFF2-40B4-BE49-F238E27FC236}">
                <a16:creationId xmlns:a16="http://schemas.microsoft.com/office/drawing/2014/main" id="{23D09407-53BC-485E-B4CE-BC5E4FC4B2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921DB988-49FC-4608-B0A2-E2F3A40190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4C79C13-A776-4F05-AC11-EF3A2B524FFF}"/>
              </a:ext>
            </a:extLst>
          </p:cNvPr>
          <p:cNvSpPr txBox="1"/>
          <p:nvPr/>
        </p:nvSpPr>
        <p:spPr>
          <a:xfrm>
            <a:off x="842963" y="275085"/>
            <a:ext cx="7230803" cy="929202"/>
          </a:xfrm>
          <a:prstGeom prst="rect">
            <a:avLst/>
          </a:prstGeom>
        </p:spPr>
        <p:txBody>
          <a:bodyPr vert="horz" lIns="91440" tIns="45720" rIns="91440" bIns="45720" rtlCol="0" anchor="b">
            <a:normAutofit fontScale="85000" lnSpcReduction="20000"/>
          </a:bodyPr>
          <a:lstStyle/>
          <a:p>
            <a:pPr algn="ctr">
              <a:lnSpc>
                <a:spcPct val="90000"/>
              </a:lnSpc>
              <a:spcBef>
                <a:spcPct val="0"/>
              </a:spcBef>
              <a:spcAft>
                <a:spcPts val="600"/>
              </a:spcAft>
            </a:pPr>
            <a:r>
              <a:rPr lang="en-US" sz="4000" b="1" i="1" dirty="0">
                <a:solidFill>
                  <a:schemeClr val="tx2"/>
                </a:solidFill>
                <a:latin typeface="Cavolini" panose="03000502040302020204" pitchFamily="66" charset="0"/>
                <a:ea typeface="+mj-ea"/>
                <a:cs typeface="Cavolini" panose="03000502040302020204" pitchFamily="66" charset="0"/>
              </a:rPr>
              <a:t>Let’s get talking about </a:t>
            </a:r>
            <a:r>
              <a:rPr lang="en-US" sz="4000" b="1" i="1" kern="1200" dirty="0">
                <a:solidFill>
                  <a:schemeClr val="tx2"/>
                </a:solidFill>
                <a:latin typeface="Cavolini" panose="03000502040302020204" pitchFamily="66" charset="0"/>
                <a:ea typeface="+mj-ea"/>
                <a:cs typeface="Cavolini" panose="03000502040302020204" pitchFamily="66" charset="0"/>
              </a:rPr>
              <a:t>spirituality? </a:t>
            </a:r>
          </a:p>
        </p:txBody>
      </p:sp>
      <p:grpSp>
        <p:nvGrpSpPr>
          <p:cNvPr id="78" name="Group 77">
            <a:extLst>
              <a:ext uri="{FF2B5EF4-FFF2-40B4-BE49-F238E27FC236}">
                <a16:creationId xmlns:a16="http://schemas.microsoft.com/office/drawing/2014/main" id="{E9B930FD-8671-4C4C-ADCF-73AC1D0CD4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7257560" y="0"/>
            <a:ext cx="1886211" cy="2174333"/>
            <a:chOff x="-305" y="-4155"/>
            <a:chExt cx="2514948" cy="2174333"/>
          </a:xfrm>
        </p:grpSpPr>
        <p:sp>
          <p:nvSpPr>
            <p:cNvPr id="79" name="Freeform: Shape 78">
              <a:extLst>
                <a:ext uri="{FF2B5EF4-FFF2-40B4-BE49-F238E27FC236}">
                  <a16:creationId xmlns:a16="http://schemas.microsoft.com/office/drawing/2014/main" id="{C35B12C1-569C-4E37-AA33-7EF215F201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Freeform: Shape 79">
              <a:extLst>
                <a:ext uri="{FF2B5EF4-FFF2-40B4-BE49-F238E27FC236}">
                  <a16:creationId xmlns:a16="http://schemas.microsoft.com/office/drawing/2014/main" id="{F23E2660-7810-46F6-8752-187127C830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Freeform: Shape 80">
              <a:extLst>
                <a:ext uri="{FF2B5EF4-FFF2-40B4-BE49-F238E27FC236}">
                  <a16:creationId xmlns:a16="http://schemas.microsoft.com/office/drawing/2014/main" id="{C991DC45-0378-45B3-B325-FB8F98545E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82" name="Freeform: Shape 81">
              <a:extLst>
                <a:ext uri="{FF2B5EF4-FFF2-40B4-BE49-F238E27FC236}">
                  <a16:creationId xmlns:a16="http://schemas.microsoft.com/office/drawing/2014/main" id="{E228F5BA-5150-4554-B7EA-93F371F3B1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84" name="Group 83">
            <a:extLst>
              <a:ext uri="{FF2B5EF4-FFF2-40B4-BE49-F238E27FC236}">
                <a16:creationId xmlns:a16="http://schemas.microsoft.com/office/drawing/2014/main" id="{383C2651-AE0C-4AE4-8725-E2F9414FE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228" y="4322879"/>
            <a:ext cx="2533818" cy="2535121"/>
            <a:chOff x="-305" y="-1"/>
            <a:chExt cx="3832880" cy="2876136"/>
          </a:xfrm>
        </p:grpSpPr>
        <p:sp>
          <p:nvSpPr>
            <p:cNvPr id="85" name="Freeform: Shape 84">
              <a:extLst>
                <a:ext uri="{FF2B5EF4-FFF2-40B4-BE49-F238E27FC236}">
                  <a16:creationId xmlns:a16="http://schemas.microsoft.com/office/drawing/2014/main" id="{CCE13265-B5D2-47B4-A199-E05F390D5B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Freeform: Shape 85">
              <a:extLst>
                <a:ext uri="{FF2B5EF4-FFF2-40B4-BE49-F238E27FC236}">
                  <a16:creationId xmlns:a16="http://schemas.microsoft.com/office/drawing/2014/main" id="{693EBD03-D832-462C-9304-7273698ED4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7" name="Freeform: Shape 86">
              <a:extLst>
                <a:ext uri="{FF2B5EF4-FFF2-40B4-BE49-F238E27FC236}">
                  <a16:creationId xmlns:a16="http://schemas.microsoft.com/office/drawing/2014/main" id="{0D53D3E2-805E-40D2-964F-352BF6D476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8" name="Freeform: Shape 87">
              <a:extLst>
                <a:ext uri="{FF2B5EF4-FFF2-40B4-BE49-F238E27FC236}">
                  <a16:creationId xmlns:a16="http://schemas.microsoft.com/office/drawing/2014/main" id="{B7A9A916-A926-43E6-800F-432ABC3F24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pic>
        <p:nvPicPr>
          <p:cNvPr id="25" name="Picture 1" descr="C:\Users\matthew.welton\Desktop\Covid 19\Worships\Window, Miror door\Window whitened.png">
            <a:extLst>
              <a:ext uri="{FF2B5EF4-FFF2-40B4-BE49-F238E27FC236}">
                <a16:creationId xmlns:a16="http://schemas.microsoft.com/office/drawing/2014/main" id="{9A84C43A-88CD-4B29-AD0C-D8DDA7FD917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1145375"/>
            <a:ext cx="3110201" cy="2057916"/>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 descr="C:\Users\matthew.welton\Desktop\Covid 19\Worships\Window, Miror door\Chunky mirror.jpg">
            <a:hlinkClick r:id="rId5"/>
            <a:extLst>
              <a:ext uri="{FF2B5EF4-FFF2-40B4-BE49-F238E27FC236}">
                <a16:creationId xmlns:a16="http://schemas.microsoft.com/office/drawing/2014/main" id="{F3E2226F-92A9-4559-B612-0D1AF2B1874F}"/>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7803" r="27173"/>
          <a:stretch/>
        </p:blipFill>
        <p:spPr bwMode="auto">
          <a:xfrm>
            <a:off x="3347334" y="1475216"/>
            <a:ext cx="2449101" cy="1501489"/>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84859B76-E4AF-4FBE-BECC-52C0A4E2DC8B}"/>
              </a:ext>
            </a:extLst>
          </p:cNvPr>
          <p:cNvPicPr>
            <a:picLocks noChangeAspect="1"/>
          </p:cNvPicPr>
          <p:nvPr/>
        </p:nvPicPr>
        <p:blipFill>
          <a:blip r:embed="rId7"/>
          <a:stretch>
            <a:fillRect/>
          </a:stretch>
        </p:blipFill>
        <p:spPr>
          <a:xfrm>
            <a:off x="6535247" y="1349950"/>
            <a:ext cx="2133600" cy="1626756"/>
          </a:xfrm>
          <a:prstGeom prst="rect">
            <a:avLst/>
          </a:prstGeom>
        </p:spPr>
      </p:pic>
      <p:sp>
        <p:nvSpPr>
          <p:cNvPr id="4" name="TextBox 3">
            <a:extLst>
              <a:ext uri="{FF2B5EF4-FFF2-40B4-BE49-F238E27FC236}">
                <a16:creationId xmlns:a16="http://schemas.microsoft.com/office/drawing/2014/main" id="{C662CF00-5568-4137-A281-437F458CF49D}"/>
              </a:ext>
            </a:extLst>
          </p:cNvPr>
          <p:cNvSpPr txBox="1"/>
          <p:nvPr/>
        </p:nvSpPr>
        <p:spPr>
          <a:xfrm>
            <a:off x="251088" y="3400767"/>
            <a:ext cx="2522279" cy="3139321"/>
          </a:xfrm>
          <a:prstGeom prst="rect">
            <a:avLst/>
          </a:prstGeom>
          <a:solidFill>
            <a:schemeClr val="bg2">
              <a:lumMod val="40000"/>
              <a:lumOff val="60000"/>
            </a:schemeClr>
          </a:solidFill>
        </p:spPr>
        <p:txBody>
          <a:bodyPr wrap="square" rtlCol="0">
            <a:spAutoFit/>
          </a:bodyPr>
          <a:lstStyle/>
          <a:p>
            <a:pPr algn="ctr"/>
            <a:r>
              <a:rPr lang="en-GB" dirty="0"/>
              <a:t>Windows are for looking out onto the world and becoming aware of its wonders, both the ‘wows’ and the ‘</a:t>
            </a:r>
            <a:r>
              <a:rPr lang="en-GB" dirty="0" err="1"/>
              <a:t>ows</a:t>
            </a:r>
            <a:r>
              <a:rPr lang="en-GB" dirty="0"/>
              <a:t>’; things that are ‘awe-</a:t>
            </a:r>
            <a:r>
              <a:rPr lang="en-GB" dirty="0" err="1"/>
              <a:t>ful</a:t>
            </a:r>
            <a:r>
              <a:rPr lang="en-GB" dirty="0"/>
              <a:t>; and make us wonder and things that are ‘awful’ and make us wonder and ask questions. </a:t>
            </a:r>
          </a:p>
        </p:txBody>
      </p:sp>
      <p:sp>
        <p:nvSpPr>
          <p:cNvPr id="27" name="TextBox 26">
            <a:extLst>
              <a:ext uri="{FF2B5EF4-FFF2-40B4-BE49-F238E27FC236}">
                <a16:creationId xmlns:a16="http://schemas.microsoft.com/office/drawing/2014/main" id="{653220E3-30E7-4904-80E6-4F06F96E689F}"/>
              </a:ext>
            </a:extLst>
          </p:cNvPr>
          <p:cNvSpPr txBox="1"/>
          <p:nvPr/>
        </p:nvSpPr>
        <p:spPr>
          <a:xfrm>
            <a:off x="3316401" y="3380793"/>
            <a:ext cx="2522279" cy="3139321"/>
          </a:xfrm>
          <a:prstGeom prst="rect">
            <a:avLst/>
          </a:prstGeom>
          <a:solidFill>
            <a:schemeClr val="bg2">
              <a:lumMod val="40000"/>
              <a:lumOff val="60000"/>
            </a:schemeClr>
          </a:solidFill>
        </p:spPr>
        <p:txBody>
          <a:bodyPr wrap="square" rtlCol="0">
            <a:spAutoFit/>
          </a:bodyPr>
          <a:lstStyle/>
          <a:p>
            <a:pPr algn="ctr"/>
            <a:r>
              <a:rPr lang="en-GB" dirty="0"/>
              <a:t>Mirrors are for looking into and reflecting, alone and together, to see things more clearly, for thinking and asking important questions learning from our own and each other’s responses. </a:t>
            </a:r>
          </a:p>
          <a:p>
            <a:pPr algn="ctr"/>
            <a:endParaRPr lang="en-GB" dirty="0"/>
          </a:p>
          <a:p>
            <a:pPr algn="ctr"/>
            <a:endParaRPr lang="en-GB" dirty="0"/>
          </a:p>
        </p:txBody>
      </p:sp>
      <p:sp>
        <p:nvSpPr>
          <p:cNvPr id="28" name="TextBox 27">
            <a:extLst>
              <a:ext uri="{FF2B5EF4-FFF2-40B4-BE49-F238E27FC236}">
                <a16:creationId xmlns:a16="http://schemas.microsoft.com/office/drawing/2014/main" id="{3B797915-9ACA-4BED-ACE0-74D6A49D0A81}"/>
              </a:ext>
            </a:extLst>
          </p:cNvPr>
          <p:cNvSpPr txBox="1"/>
          <p:nvPr/>
        </p:nvSpPr>
        <p:spPr>
          <a:xfrm>
            <a:off x="6340907" y="3386384"/>
            <a:ext cx="2522279" cy="3139321"/>
          </a:xfrm>
          <a:prstGeom prst="rect">
            <a:avLst/>
          </a:prstGeom>
          <a:solidFill>
            <a:schemeClr val="bg2">
              <a:lumMod val="40000"/>
              <a:lumOff val="60000"/>
            </a:schemeClr>
          </a:solidFill>
        </p:spPr>
        <p:txBody>
          <a:bodyPr wrap="square" rtlCol="0">
            <a:spAutoFit/>
          </a:bodyPr>
          <a:lstStyle/>
          <a:p>
            <a:pPr algn="ctr"/>
            <a:r>
              <a:rPr lang="en-GB" dirty="0"/>
              <a:t>Doors are for looking through in order to then act or express this in some way in response; for moving on, making choices, and doing something creative, active and purposeful in response. </a:t>
            </a:r>
          </a:p>
          <a:p>
            <a:pPr algn="ctr"/>
            <a:endParaRPr lang="en-GB" dirty="0"/>
          </a:p>
        </p:txBody>
      </p:sp>
    </p:spTree>
    <p:custDataLst>
      <p:tags r:id="rId1"/>
    </p:custDataLst>
    <p:extLst>
      <p:ext uri="{BB962C8B-B14F-4D97-AF65-F5344CB8AC3E}">
        <p14:creationId xmlns:p14="http://schemas.microsoft.com/office/powerpoint/2010/main" val="1137765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4" name="Rectangle 73">
            <a:extLst>
              <a:ext uri="{FF2B5EF4-FFF2-40B4-BE49-F238E27FC236}">
                <a16:creationId xmlns:a16="http://schemas.microsoft.com/office/drawing/2014/main" id="{23D09407-53BC-485E-B4CE-BC5E4FC4B2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921DB988-49FC-4608-B0A2-E2F3A40190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4C79C13-A776-4F05-AC11-EF3A2B524FFF}"/>
              </a:ext>
            </a:extLst>
          </p:cNvPr>
          <p:cNvSpPr txBox="1"/>
          <p:nvPr/>
        </p:nvSpPr>
        <p:spPr>
          <a:xfrm>
            <a:off x="842963" y="275085"/>
            <a:ext cx="7230803" cy="929202"/>
          </a:xfrm>
          <a:prstGeom prst="rect">
            <a:avLst/>
          </a:prstGeom>
        </p:spPr>
        <p:txBody>
          <a:bodyPr vert="horz" lIns="91440" tIns="45720" rIns="91440" bIns="45720" rtlCol="0" anchor="b">
            <a:normAutofit fontScale="85000" lnSpcReduction="20000"/>
          </a:bodyPr>
          <a:lstStyle/>
          <a:p>
            <a:pPr algn="ctr">
              <a:lnSpc>
                <a:spcPct val="90000"/>
              </a:lnSpc>
              <a:spcBef>
                <a:spcPct val="0"/>
              </a:spcBef>
              <a:spcAft>
                <a:spcPts val="600"/>
              </a:spcAft>
            </a:pPr>
            <a:r>
              <a:rPr lang="en-US" sz="4000" b="1" i="1" dirty="0">
                <a:solidFill>
                  <a:schemeClr val="tx2"/>
                </a:solidFill>
                <a:latin typeface="Cavolini" panose="03000502040302020204" pitchFamily="66" charset="0"/>
                <a:ea typeface="+mj-ea"/>
                <a:cs typeface="Cavolini" panose="03000502040302020204" pitchFamily="66" charset="0"/>
              </a:rPr>
              <a:t>Let’s get talking about </a:t>
            </a:r>
            <a:r>
              <a:rPr lang="en-US" sz="4000" b="1" i="1" kern="1200" dirty="0">
                <a:solidFill>
                  <a:schemeClr val="tx2"/>
                </a:solidFill>
                <a:latin typeface="Cavolini" panose="03000502040302020204" pitchFamily="66" charset="0"/>
                <a:ea typeface="+mj-ea"/>
                <a:cs typeface="Cavolini" panose="03000502040302020204" pitchFamily="66" charset="0"/>
              </a:rPr>
              <a:t>spirituality? </a:t>
            </a:r>
          </a:p>
        </p:txBody>
      </p:sp>
      <p:grpSp>
        <p:nvGrpSpPr>
          <p:cNvPr id="78" name="Group 77">
            <a:extLst>
              <a:ext uri="{FF2B5EF4-FFF2-40B4-BE49-F238E27FC236}">
                <a16:creationId xmlns:a16="http://schemas.microsoft.com/office/drawing/2014/main" id="{E9B930FD-8671-4C4C-ADCF-73AC1D0CD4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7257560" y="0"/>
            <a:ext cx="1886211" cy="2174333"/>
            <a:chOff x="-305" y="-4155"/>
            <a:chExt cx="2514948" cy="2174333"/>
          </a:xfrm>
        </p:grpSpPr>
        <p:sp>
          <p:nvSpPr>
            <p:cNvPr id="79" name="Freeform: Shape 78">
              <a:extLst>
                <a:ext uri="{FF2B5EF4-FFF2-40B4-BE49-F238E27FC236}">
                  <a16:creationId xmlns:a16="http://schemas.microsoft.com/office/drawing/2014/main" id="{C35B12C1-569C-4E37-AA33-7EF215F201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Freeform: Shape 79">
              <a:extLst>
                <a:ext uri="{FF2B5EF4-FFF2-40B4-BE49-F238E27FC236}">
                  <a16:creationId xmlns:a16="http://schemas.microsoft.com/office/drawing/2014/main" id="{F23E2660-7810-46F6-8752-187127C830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Freeform: Shape 80">
              <a:extLst>
                <a:ext uri="{FF2B5EF4-FFF2-40B4-BE49-F238E27FC236}">
                  <a16:creationId xmlns:a16="http://schemas.microsoft.com/office/drawing/2014/main" id="{C991DC45-0378-45B3-B325-FB8F98545E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82" name="Freeform: Shape 81">
              <a:extLst>
                <a:ext uri="{FF2B5EF4-FFF2-40B4-BE49-F238E27FC236}">
                  <a16:creationId xmlns:a16="http://schemas.microsoft.com/office/drawing/2014/main" id="{E228F5BA-5150-4554-B7EA-93F371F3B1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84" name="Group 83">
            <a:extLst>
              <a:ext uri="{FF2B5EF4-FFF2-40B4-BE49-F238E27FC236}">
                <a16:creationId xmlns:a16="http://schemas.microsoft.com/office/drawing/2014/main" id="{383C2651-AE0C-4AE4-8725-E2F9414FE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228" y="4322879"/>
            <a:ext cx="2533818" cy="2535121"/>
            <a:chOff x="-305" y="-1"/>
            <a:chExt cx="3832880" cy="2876136"/>
          </a:xfrm>
        </p:grpSpPr>
        <p:sp>
          <p:nvSpPr>
            <p:cNvPr id="85" name="Freeform: Shape 84">
              <a:extLst>
                <a:ext uri="{FF2B5EF4-FFF2-40B4-BE49-F238E27FC236}">
                  <a16:creationId xmlns:a16="http://schemas.microsoft.com/office/drawing/2014/main" id="{CCE13265-B5D2-47B4-A199-E05F390D5B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Freeform: Shape 85">
              <a:extLst>
                <a:ext uri="{FF2B5EF4-FFF2-40B4-BE49-F238E27FC236}">
                  <a16:creationId xmlns:a16="http://schemas.microsoft.com/office/drawing/2014/main" id="{693EBD03-D832-462C-9304-7273698ED4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7" name="Freeform: Shape 86">
              <a:extLst>
                <a:ext uri="{FF2B5EF4-FFF2-40B4-BE49-F238E27FC236}">
                  <a16:creationId xmlns:a16="http://schemas.microsoft.com/office/drawing/2014/main" id="{0D53D3E2-805E-40D2-964F-352BF6D476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8" name="Freeform: Shape 87">
              <a:extLst>
                <a:ext uri="{FF2B5EF4-FFF2-40B4-BE49-F238E27FC236}">
                  <a16:creationId xmlns:a16="http://schemas.microsoft.com/office/drawing/2014/main" id="{B7A9A916-A926-43E6-800F-432ABC3F24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sp>
        <p:nvSpPr>
          <p:cNvPr id="29" name="TextBox 28">
            <a:extLst>
              <a:ext uri="{FF2B5EF4-FFF2-40B4-BE49-F238E27FC236}">
                <a16:creationId xmlns:a16="http://schemas.microsoft.com/office/drawing/2014/main" id="{E98535FF-AE4F-4A16-AD3E-DD2F1F291C26}"/>
              </a:ext>
            </a:extLst>
          </p:cNvPr>
          <p:cNvSpPr txBox="1"/>
          <p:nvPr/>
        </p:nvSpPr>
        <p:spPr>
          <a:xfrm>
            <a:off x="4203633" y="1359660"/>
            <a:ext cx="3600450" cy="2308324"/>
          </a:xfrm>
          <a:prstGeom prst="rect">
            <a:avLst/>
          </a:prstGeom>
          <a:solidFill>
            <a:schemeClr val="bg2">
              <a:lumMod val="20000"/>
              <a:lumOff val="80000"/>
            </a:schemeClr>
          </a:solidFill>
        </p:spPr>
        <p:txBody>
          <a:bodyPr wrap="square" rtlCol="0">
            <a:spAutoFit/>
          </a:bodyPr>
          <a:lstStyle/>
          <a:p>
            <a:pPr algn="ctr"/>
            <a:r>
              <a:rPr lang="en-GB" b="1" dirty="0"/>
              <a:t>Others</a:t>
            </a:r>
          </a:p>
          <a:p>
            <a:pPr algn="ctr"/>
            <a:r>
              <a:rPr lang="en-GB" dirty="0"/>
              <a:t>Spiritual opportunities provide a chance to grow empathy, concern and compassion for how to treat others.</a:t>
            </a:r>
          </a:p>
          <a:p>
            <a:pPr algn="ctr"/>
            <a:endParaRPr lang="en-GB" dirty="0"/>
          </a:p>
          <a:p>
            <a:pPr algn="ctr"/>
            <a:endParaRPr lang="en-GB" dirty="0"/>
          </a:p>
          <a:p>
            <a:pPr algn="ctr"/>
            <a:endParaRPr lang="en-GB" dirty="0"/>
          </a:p>
        </p:txBody>
      </p:sp>
      <p:sp>
        <p:nvSpPr>
          <p:cNvPr id="2" name="TextBox 1">
            <a:extLst>
              <a:ext uri="{FF2B5EF4-FFF2-40B4-BE49-F238E27FC236}">
                <a16:creationId xmlns:a16="http://schemas.microsoft.com/office/drawing/2014/main" id="{1C520937-3FA6-4CFA-9E97-EC9E2EF41B73}"/>
              </a:ext>
            </a:extLst>
          </p:cNvPr>
          <p:cNvSpPr txBox="1"/>
          <p:nvPr/>
        </p:nvSpPr>
        <p:spPr>
          <a:xfrm>
            <a:off x="603183" y="1380749"/>
            <a:ext cx="3600450" cy="2585323"/>
          </a:xfrm>
          <a:prstGeom prst="rect">
            <a:avLst/>
          </a:prstGeom>
          <a:solidFill>
            <a:srgbClr val="B4FCFC"/>
          </a:solidFill>
        </p:spPr>
        <p:txBody>
          <a:bodyPr wrap="square" rtlCol="0">
            <a:spAutoFit/>
          </a:bodyPr>
          <a:lstStyle/>
          <a:p>
            <a:pPr algn="ctr"/>
            <a:r>
              <a:rPr lang="en-GB" b="1" dirty="0"/>
              <a:t>Self</a:t>
            </a:r>
          </a:p>
          <a:p>
            <a:pPr algn="ctr"/>
            <a:r>
              <a:rPr lang="en-GB" dirty="0"/>
              <a:t>Spiritual opportunities provide an chance to learn more about ourselves – our inner person and the way we thing about ourselves  as a unique </a:t>
            </a:r>
          </a:p>
          <a:p>
            <a:pPr algn="ctr"/>
            <a:r>
              <a:rPr lang="en-GB" dirty="0"/>
              <a:t>human being.</a:t>
            </a:r>
          </a:p>
          <a:p>
            <a:pPr algn="ctr"/>
            <a:endParaRPr lang="en-GB" dirty="0"/>
          </a:p>
          <a:p>
            <a:pPr algn="ctr"/>
            <a:endParaRPr lang="en-GB" b="1" dirty="0"/>
          </a:p>
        </p:txBody>
      </p:sp>
      <p:sp>
        <p:nvSpPr>
          <p:cNvPr id="24" name="TextBox 23">
            <a:extLst>
              <a:ext uri="{FF2B5EF4-FFF2-40B4-BE49-F238E27FC236}">
                <a16:creationId xmlns:a16="http://schemas.microsoft.com/office/drawing/2014/main" id="{5551BCBD-022B-462D-9D4D-258AD3780677}"/>
              </a:ext>
            </a:extLst>
          </p:cNvPr>
          <p:cNvSpPr txBox="1"/>
          <p:nvPr/>
        </p:nvSpPr>
        <p:spPr>
          <a:xfrm>
            <a:off x="611276" y="3535818"/>
            <a:ext cx="3600450" cy="2585323"/>
          </a:xfrm>
          <a:prstGeom prst="rect">
            <a:avLst/>
          </a:prstGeom>
          <a:solidFill>
            <a:schemeClr val="accent6">
              <a:lumMod val="40000"/>
              <a:lumOff val="60000"/>
            </a:schemeClr>
          </a:solidFill>
        </p:spPr>
        <p:txBody>
          <a:bodyPr wrap="square" rtlCol="0">
            <a:spAutoFit/>
          </a:bodyPr>
          <a:lstStyle/>
          <a:p>
            <a:pPr algn="ctr"/>
            <a:r>
              <a:rPr lang="en-GB" b="1" dirty="0"/>
              <a:t>Beauty</a:t>
            </a:r>
          </a:p>
          <a:p>
            <a:r>
              <a:rPr lang="en-GB" dirty="0"/>
              <a:t>Spiritual opportunities allow </a:t>
            </a:r>
          </a:p>
          <a:p>
            <a:r>
              <a:rPr lang="en-GB" dirty="0"/>
              <a:t>us to become aware of the physical and creative world – growing in a relationship with beauty and responding emotionally to the natural world and the results of human creativity. </a:t>
            </a:r>
          </a:p>
        </p:txBody>
      </p:sp>
      <p:sp>
        <p:nvSpPr>
          <p:cNvPr id="30" name="TextBox 29">
            <a:extLst>
              <a:ext uri="{FF2B5EF4-FFF2-40B4-BE49-F238E27FC236}">
                <a16:creationId xmlns:a16="http://schemas.microsoft.com/office/drawing/2014/main" id="{6C11763E-0DDF-4CD2-8895-B29A907E0E7B}"/>
              </a:ext>
            </a:extLst>
          </p:cNvPr>
          <p:cNvSpPr txBox="1"/>
          <p:nvPr/>
        </p:nvSpPr>
        <p:spPr>
          <a:xfrm>
            <a:off x="4219819" y="3519561"/>
            <a:ext cx="3600450" cy="2585323"/>
          </a:xfrm>
          <a:prstGeom prst="rect">
            <a:avLst/>
          </a:prstGeom>
          <a:solidFill>
            <a:schemeClr val="accent4">
              <a:lumMod val="40000"/>
              <a:lumOff val="60000"/>
            </a:schemeClr>
          </a:solidFill>
        </p:spPr>
        <p:txBody>
          <a:bodyPr wrap="square" rtlCol="0">
            <a:spAutoFit/>
          </a:bodyPr>
          <a:lstStyle/>
          <a:p>
            <a:pPr algn="ctr"/>
            <a:r>
              <a:rPr lang="en-GB" b="1" dirty="0"/>
              <a:t>Beyond</a:t>
            </a:r>
          </a:p>
          <a:p>
            <a:pPr algn="ctr"/>
            <a:r>
              <a:rPr lang="en-GB" dirty="0"/>
              <a:t> Spiritual opportunities to become aware of the concept of beyond – a relationship with the transcendent. The opportunity to search for the meaning of existence in the greater scheme of things. </a:t>
            </a:r>
          </a:p>
          <a:p>
            <a:pPr algn="ctr"/>
            <a:endParaRPr lang="en-GB" dirty="0"/>
          </a:p>
        </p:txBody>
      </p:sp>
      <p:pic>
        <p:nvPicPr>
          <p:cNvPr id="1026" name="Picture 2" descr="See the source image">
            <a:extLst>
              <a:ext uri="{FF2B5EF4-FFF2-40B4-BE49-F238E27FC236}">
                <a16:creationId xmlns:a16="http://schemas.microsoft.com/office/drawing/2014/main" id="{120AF451-8EEB-465D-B3D3-599CF2D388C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31821" y="2708910"/>
            <a:ext cx="1923470" cy="1790431"/>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216969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B3956C2-4C7E-4F25-A64C-3C96E44B2464}"/>
              </a:ext>
            </a:extLst>
          </p:cNvPr>
          <p:cNvPicPr>
            <a:picLocks noChangeAspect="1"/>
          </p:cNvPicPr>
          <p:nvPr/>
        </p:nvPicPr>
        <p:blipFill rotWithShape="1">
          <a:blip r:embed="rId4"/>
          <a:srcRect l="15454" r="27562" b="-1"/>
          <a:stretch/>
        </p:blipFill>
        <p:spPr>
          <a:xfrm>
            <a:off x="3779685" y="455276"/>
            <a:ext cx="1596393" cy="3918209"/>
          </a:xfrm>
          <a:prstGeom prst="rect">
            <a:avLst/>
          </a:prstGeom>
        </p:spPr>
      </p:pic>
      <p:sp>
        <p:nvSpPr>
          <p:cNvPr id="138" name="Rectangle 137">
            <a:extLst>
              <a:ext uri="{FF2B5EF4-FFF2-40B4-BE49-F238E27FC236}">
                <a16:creationId xmlns:a16="http://schemas.microsoft.com/office/drawing/2014/main" id="{3634A21A-3D5D-4DFA-99F4-16A0319865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91218" y="453918"/>
            <a:ext cx="3309882" cy="3918209"/>
          </a:xfrm>
          <a:prstGeom prst="rect">
            <a:avLst/>
          </a:prstGeom>
          <a:solidFill>
            <a:srgbClr val="7A47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24C79C13-A776-4F05-AC11-EF3A2B524FFF}"/>
              </a:ext>
            </a:extLst>
          </p:cNvPr>
          <p:cNvSpPr txBox="1"/>
          <p:nvPr/>
        </p:nvSpPr>
        <p:spPr>
          <a:xfrm>
            <a:off x="5534342" y="717176"/>
            <a:ext cx="3113620" cy="2711824"/>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3600" b="1" i="1" kern="1200" dirty="0">
                <a:solidFill>
                  <a:srgbClr val="FFFFFF"/>
                </a:solidFill>
                <a:latin typeface="Cavolini" panose="03000502040302020204" pitchFamily="66" charset="0"/>
                <a:ea typeface="+mj-ea"/>
                <a:cs typeface="Cavolini" panose="03000502040302020204" pitchFamily="66" charset="0"/>
              </a:rPr>
              <a:t>Let’s get talking about spirituality </a:t>
            </a:r>
          </a:p>
        </p:txBody>
      </p:sp>
      <p:pic>
        <p:nvPicPr>
          <p:cNvPr id="12" name="Picture 11">
            <a:extLst>
              <a:ext uri="{FF2B5EF4-FFF2-40B4-BE49-F238E27FC236}">
                <a16:creationId xmlns:a16="http://schemas.microsoft.com/office/drawing/2014/main" id="{01A82B76-2828-4266-98D8-DCA2208CA37D}"/>
              </a:ext>
            </a:extLst>
          </p:cNvPr>
          <p:cNvPicPr>
            <a:picLocks noChangeAspect="1"/>
          </p:cNvPicPr>
          <p:nvPr/>
        </p:nvPicPr>
        <p:blipFill rotWithShape="1">
          <a:blip r:embed="rId5"/>
          <a:srcRect l="8518" r="11508" b="-9"/>
          <a:stretch/>
        </p:blipFill>
        <p:spPr>
          <a:xfrm>
            <a:off x="3776292" y="4533661"/>
            <a:ext cx="1599787" cy="2135744"/>
          </a:xfrm>
          <a:prstGeom prst="rect">
            <a:avLst/>
          </a:prstGeom>
        </p:spPr>
      </p:pic>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pic>
        <p:nvPicPr>
          <p:cNvPr id="4" name="Picture 3">
            <a:extLst>
              <a:ext uri="{FF2B5EF4-FFF2-40B4-BE49-F238E27FC236}">
                <a16:creationId xmlns:a16="http://schemas.microsoft.com/office/drawing/2014/main" id="{FADFD9C4-8BC6-4AC6-86BB-1E87EDFE35F6}"/>
              </a:ext>
            </a:extLst>
          </p:cNvPr>
          <p:cNvPicPr>
            <a:picLocks noChangeAspect="1"/>
          </p:cNvPicPr>
          <p:nvPr/>
        </p:nvPicPr>
        <p:blipFill>
          <a:blip r:embed="rId6"/>
          <a:stretch>
            <a:fillRect/>
          </a:stretch>
        </p:blipFill>
        <p:spPr>
          <a:xfrm>
            <a:off x="5534342" y="4533661"/>
            <a:ext cx="3266758" cy="2135744"/>
          </a:xfrm>
          <a:prstGeom prst="rect">
            <a:avLst/>
          </a:prstGeom>
        </p:spPr>
      </p:pic>
      <p:pic>
        <p:nvPicPr>
          <p:cNvPr id="9" name="Picture 8">
            <a:extLst>
              <a:ext uri="{FF2B5EF4-FFF2-40B4-BE49-F238E27FC236}">
                <a16:creationId xmlns:a16="http://schemas.microsoft.com/office/drawing/2014/main" id="{3B68A64C-E77C-464E-8DC4-ABA84E6C6A07}"/>
              </a:ext>
            </a:extLst>
          </p:cNvPr>
          <p:cNvPicPr>
            <a:picLocks noChangeAspect="1"/>
          </p:cNvPicPr>
          <p:nvPr/>
        </p:nvPicPr>
        <p:blipFill>
          <a:blip r:embed="rId7"/>
          <a:stretch>
            <a:fillRect/>
          </a:stretch>
        </p:blipFill>
        <p:spPr>
          <a:xfrm>
            <a:off x="311343" y="390525"/>
            <a:ext cx="3349223" cy="3038475"/>
          </a:xfrm>
          <a:prstGeom prst="rect">
            <a:avLst/>
          </a:prstGeom>
        </p:spPr>
      </p:pic>
      <p:pic>
        <p:nvPicPr>
          <p:cNvPr id="13" name="Picture 12">
            <a:extLst>
              <a:ext uri="{FF2B5EF4-FFF2-40B4-BE49-F238E27FC236}">
                <a16:creationId xmlns:a16="http://schemas.microsoft.com/office/drawing/2014/main" id="{3ADD7F20-0F4E-479B-B9D2-4DC0F777E535}"/>
              </a:ext>
            </a:extLst>
          </p:cNvPr>
          <p:cNvPicPr>
            <a:picLocks noChangeAspect="1"/>
          </p:cNvPicPr>
          <p:nvPr/>
        </p:nvPicPr>
        <p:blipFill>
          <a:blip r:embed="rId8"/>
          <a:stretch>
            <a:fillRect/>
          </a:stretch>
        </p:blipFill>
        <p:spPr>
          <a:xfrm>
            <a:off x="295592" y="3558907"/>
            <a:ext cx="3322437" cy="3110498"/>
          </a:xfrm>
          <a:prstGeom prst="rect">
            <a:avLst/>
          </a:prstGeom>
        </p:spPr>
      </p:pic>
    </p:spTree>
    <p:custDataLst>
      <p:tags r:id="rId1"/>
    </p:custDataLst>
    <p:extLst>
      <p:ext uri="{BB962C8B-B14F-4D97-AF65-F5344CB8AC3E}">
        <p14:creationId xmlns:p14="http://schemas.microsoft.com/office/powerpoint/2010/main" val="240481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4" name="Rectangle 73">
            <a:extLst>
              <a:ext uri="{FF2B5EF4-FFF2-40B4-BE49-F238E27FC236}">
                <a16:creationId xmlns:a16="http://schemas.microsoft.com/office/drawing/2014/main" id="{23D09407-53BC-485E-B4CE-BC5E4FC4B2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921DB988-49FC-4608-B0A2-E2F3A40190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4C79C13-A776-4F05-AC11-EF3A2B524FFF}"/>
              </a:ext>
            </a:extLst>
          </p:cNvPr>
          <p:cNvSpPr txBox="1"/>
          <p:nvPr/>
        </p:nvSpPr>
        <p:spPr>
          <a:xfrm>
            <a:off x="3131820" y="3169081"/>
            <a:ext cx="3600450" cy="720090"/>
          </a:xfrm>
          <a:prstGeom prst="rect">
            <a:avLst/>
          </a:prstGeom>
        </p:spPr>
        <p:txBody>
          <a:bodyPr vert="horz" lIns="91440" tIns="45720" rIns="91440" bIns="45720" rtlCol="0" anchor="b">
            <a:normAutofit fontScale="62500" lnSpcReduction="20000"/>
          </a:bodyPr>
          <a:lstStyle/>
          <a:p>
            <a:pPr algn="ctr">
              <a:lnSpc>
                <a:spcPct val="90000"/>
              </a:lnSpc>
              <a:spcBef>
                <a:spcPct val="0"/>
              </a:spcBef>
              <a:spcAft>
                <a:spcPts val="600"/>
              </a:spcAft>
            </a:pPr>
            <a:r>
              <a:rPr lang="en-US" sz="4000" b="1" i="1" kern="1200" dirty="0">
                <a:solidFill>
                  <a:schemeClr val="tx2"/>
                </a:solidFill>
                <a:latin typeface="Cavolini" panose="03000502040302020204" pitchFamily="66" charset="0"/>
                <a:ea typeface="+mj-ea"/>
                <a:cs typeface="Cavolini" panose="03000502040302020204" pitchFamily="66" charset="0"/>
              </a:rPr>
              <a:t>My most spiritual moments </a:t>
            </a:r>
          </a:p>
        </p:txBody>
      </p:sp>
      <p:grpSp>
        <p:nvGrpSpPr>
          <p:cNvPr id="78" name="Group 77">
            <a:extLst>
              <a:ext uri="{FF2B5EF4-FFF2-40B4-BE49-F238E27FC236}">
                <a16:creationId xmlns:a16="http://schemas.microsoft.com/office/drawing/2014/main" id="{E9B930FD-8671-4C4C-ADCF-73AC1D0CD4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7257560" y="0"/>
            <a:ext cx="1886211" cy="2174333"/>
            <a:chOff x="-305" y="-4155"/>
            <a:chExt cx="2514948" cy="2174333"/>
          </a:xfrm>
        </p:grpSpPr>
        <p:sp>
          <p:nvSpPr>
            <p:cNvPr id="79" name="Freeform: Shape 78">
              <a:extLst>
                <a:ext uri="{FF2B5EF4-FFF2-40B4-BE49-F238E27FC236}">
                  <a16:creationId xmlns:a16="http://schemas.microsoft.com/office/drawing/2014/main" id="{C35B12C1-569C-4E37-AA33-7EF215F201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Freeform: Shape 79">
              <a:extLst>
                <a:ext uri="{FF2B5EF4-FFF2-40B4-BE49-F238E27FC236}">
                  <a16:creationId xmlns:a16="http://schemas.microsoft.com/office/drawing/2014/main" id="{F23E2660-7810-46F6-8752-187127C830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Freeform: Shape 80">
              <a:extLst>
                <a:ext uri="{FF2B5EF4-FFF2-40B4-BE49-F238E27FC236}">
                  <a16:creationId xmlns:a16="http://schemas.microsoft.com/office/drawing/2014/main" id="{C991DC45-0378-45B3-B325-FB8F98545E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82" name="Freeform: Shape 81">
              <a:extLst>
                <a:ext uri="{FF2B5EF4-FFF2-40B4-BE49-F238E27FC236}">
                  <a16:creationId xmlns:a16="http://schemas.microsoft.com/office/drawing/2014/main" id="{E228F5BA-5150-4554-B7EA-93F371F3B1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84" name="Group 83">
            <a:extLst>
              <a:ext uri="{FF2B5EF4-FFF2-40B4-BE49-F238E27FC236}">
                <a16:creationId xmlns:a16="http://schemas.microsoft.com/office/drawing/2014/main" id="{383C2651-AE0C-4AE4-8725-E2F9414FE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228" y="4322879"/>
            <a:ext cx="2533818" cy="2535121"/>
            <a:chOff x="-305" y="-1"/>
            <a:chExt cx="3832880" cy="2876136"/>
          </a:xfrm>
        </p:grpSpPr>
        <p:sp>
          <p:nvSpPr>
            <p:cNvPr id="85" name="Freeform: Shape 84">
              <a:extLst>
                <a:ext uri="{FF2B5EF4-FFF2-40B4-BE49-F238E27FC236}">
                  <a16:creationId xmlns:a16="http://schemas.microsoft.com/office/drawing/2014/main" id="{CCE13265-B5D2-47B4-A199-E05F390D5B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Freeform: Shape 85">
              <a:extLst>
                <a:ext uri="{FF2B5EF4-FFF2-40B4-BE49-F238E27FC236}">
                  <a16:creationId xmlns:a16="http://schemas.microsoft.com/office/drawing/2014/main" id="{693EBD03-D832-462C-9304-7273698ED4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7" name="Freeform: Shape 86">
              <a:extLst>
                <a:ext uri="{FF2B5EF4-FFF2-40B4-BE49-F238E27FC236}">
                  <a16:creationId xmlns:a16="http://schemas.microsoft.com/office/drawing/2014/main" id="{0D53D3E2-805E-40D2-964F-352BF6D476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8" name="Freeform: Shape 87">
              <a:extLst>
                <a:ext uri="{FF2B5EF4-FFF2-40B4-BE49-F238E27FC236}">
                  <a16:creationId xmlns:a16="http://schemas.microsoft.com/office/drawing/2014/main" id="{B7A9A916-A926-43E6-800F-432ABC3F24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sp>
        <p:nvSpPr>
          <p:cNvPr id="2" name="TextBox 1">
            <a:extLst>
              <a:ext uri="{FF2B5EF4-FFF2-40B4-BE49-F238E27FC236}">
                <a16:creationId xmlns:a16="http://schemas.microsoft.com/office/drawing/2014/main" id="{097B9C96-B0C6-4251-A256-916A7594A045}"/>
              </a:ext>
            </a:extLst>
          </p:cNvPr>
          <p:cNvSpPr txBox="1"/>
          <p:nvPr/>
        </p:nvSpPr>
        <p:spPr>
          <a:xfrm>
            <a:off x="1015206" y="293957"/>
            <a:ext cx="3240405" cy="2585323"/>
          </a:xfrm>
          <a:prstGeom prst="rect">
            <a:avLst/>
          </a:prstGeom>
          <a:solidFill>
            <a:schemeClr val="accent2">
              <a:lumMod val="40000"/>
              <a:lumOff val="60000"/>
            </a:schemeClr>
          </a:solidFill>
        </p:spPr>
        <p:txBody>
          <a:bodyPr wrap="square" rtlCol="0">
            <a:spAutoFit/>
          </a:bodyPr>
          <a:lstStyle/>
          <a:p>
            <a:pPr algn="ctr"/>
            <a:r>
              <a:rPr lang="en-GB" b="1" dirty="0">
                <a:latin typeface="Cavolini" panose="03000502040302020204" pitchFamily="66" charset="0"/>
                <a:cs typeface="Cavolini" panose="03000502040302020204" pitchFamily="66" charset="0"/>
              </a:rPr>
              <a:t>What happens when I am being spiritual?</a:t>
            </a:r>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p:txBody>
      </p:sp>
      <p:sp>
        <p:nvSpPr>
          <p:cNvPr id="25" name="TextBox 24">
            <a:extLst>
              <a:ext uri="{FF2B5EF4-FFF2-40B4-BE49-F238E27FC236}">
                <a16:creationId xmlns:a16="http://schemas.microsoft.com/office/drawing/2014/main" id="{77D0662C-19B2-41BD-81D6-D3E5BE1C4B4A}"/>
              </a:ext>
            </a:extLst>
          </p:cNvPr>
          <p:cNvSpPr txBox="1"/>
          <p:nvPr/>
        </p:nvSpPr>
        <p:spPr>
          <a:xfrm>
            <a:off x="5490011" y="293957"/>
            <a:ext cx="3240405" cy="2585323"/>
          </a:xfrm>
          <a:prstGeom prst="rect">
            <a:avLst/>
          </a:prstGeom>
          <a:solidFill>
            <a:schemeClr val="accent1">
              <a:lumMod val="40000"/>
              <a:lumOff val="60000"/>
            </a:schemeClr>
          </a:solidFill>
        </p:spPr>
        <p:txBody>
          <a:bodyPr wrap="square" rtlCol="0">
            <a:spAutoFit/>
          </a:bodyPr>
          <a:lstStyle/>
          <a:p>
            <a:pPr algn="ctr"/>
            <a:r>
              <a:rPr lang="en-GB" b="1" dirty="0">
                <a:latin typeface="Cavolini" panose="03000502040302020204" pitchFamily="66" charset="0"/>
                <a:cs typeface="Cavolini" panose="03000502040302020204" pitchFamily="66" charset="0"/>
              </a:rPr>
              <a:t>Have I ever been spiritual with others? </a:t>
            </a:r>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p:txBody>
      </p:sp>
      <p:sp>
        <p:nvSpPr>
          <p:cNvPr id="26" name="TextBox 25">
            <a:extLst>
              <a:ext uri="{FF2B5EF4-FFF2-40B4-BE49-F238E27FC236}">
                <a16:creationId xmlns:a16="http://schemas.microsoft.com/office/drawing/2014/main" id="{D8AA95AE-8208-41C1-A08E-2A946AA77493}"/>
              </a:ext>
            </a:extLst>
          </p:cNvPr>
          <p:cNvSpPr txBox="1"/>
          <p:nvPr/>
        </p:nvSpPr>
        <p:spPr>
          <a:xfrm>
            <a:off x="860249" y="4191884"/>
            <a:ext cx="3240405" cy="2585323"/>
          </a:xfrm>
          <a:prstGeom prst="rect">
            <a:avLst/>
          </a:prstGeom>
          <a:solidFill>
            <a:schemeClr val="accent6">
              <a:lumMod val="40000"/>
              <a:lumOff val="60000"/>
            </a:schemeClr>
          </a:solidFill>
        </p:spPr>
        <p:txBody>
          <a:bodyPr wrap="square" rtlCol="0">
            <a:spAutoFit/>
          </a:bodyPr>
          <a:lstStyle/>
          <a:p>
            <a:pPr algn="ctr"/>
            <a:r>
              <a:rPr lang="en-GB" b="1" dirty="0">
                <a:latin typeface="Cavolini" panose="03000502040302020204" pitchFamily="66" charset="0"/>
                <a:cs typeface="Cavolini" panose="03000502040302020204" pitchFamily="66" charset="0"/>
              </a:rPr>
              <a:t>When have I have experienced something beautiful in nature</a:t>
            </a:r>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p:txBody>
      </p:sp>
      <p:sp>
        <p:nvSpPr>
          <p:cNvPr id="27" name="TextBox 26">
            <a:extLst>
              <a:ext uri="{FF2B5EF4-FFF2-40B4-BE49-F238E27FC236}">
                <a16:creationId xmlns:a16="http://schemas.microsoft.com/office/drawing/2014/main" id="{801E425F-C1EB-46D7-81E5-F9449698455A}"/>
              </a:ext>
            </a:extLst>
          </p:cNvPr>
          <p:cNvSpPr txBox="1"/>
          <p:nvPr/>
        </p:nvSpPr>
        <p:spPr>
          <a:xfrm>
            <a:off x="5490010" y="4186460"/>
            <a:ext cx="3240405" cy="2585323"/>
          </a:xfrm>
          <a:prstGeom prst="rect">
            <a:avLst/>
          </a:prstGeom>
          <a:solidFill>
            <a:schemeClr val="accent6">
              <a:lumMod val="40000"/>
              <a:lumOff val="60000"/>
            </a:schemeClr>
          </a:solidFill>
        </p:spPr>
        <p:txBody>
          <a:bodyPr wrap="square" rtlCol="0">
            <a:spAutoFit/>
          </a:bodyPr>
          <a:lstStyle/>
          <a:p>
            <a:pPr algn="ctr"/>
            <a:r>
              <a:rPr lang="en-GB" b="1" dirty="0">
                <a:latin typeface="Cavolini" panose="03000502040302020204" pitchFamily="66" charset="0"/>
                <a:cs typeface="Cavolini" panose="03000502040302020204" pitchFamily="66" charset="0"/>
              </a:rPr>
              <a:t>Spiritual moments that are hard to explain. </a:t>
            </a:r>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p:txBody>
      </p:sp>
      <p:pic>
        <p:nvPicPr>
          <p:cNvPr id="28" name="Picture 27">
            <a:extLst>
              <a:ext uri="{FF2B5EF4-FFF2-40B4-BE49-F238E27FC236}">
                <a16:creationId xmlns:a16="http://schemas.microsoft.com/office/drawing/2014/main" id="{BF54BA42-99EE-47ED-9905-EA1409D721FA}"/>
              </a:ext>
            </a:extLst>
          </p:cNvPr>
          <p:cNvPicPr>
            <a:picLocks noChangeAspect="1"/>
          </p:cNvPicPr>
          <p:nvPr/>
        </p:nvPicPr>
        <p:blipFill>
          <a:blip r:embed="rId4"/>
          <a:stretch>
            <a:fillRect/>
          </a:stretch>
        </p:blipFill>
        <p:spPr>
          <a:xfrm>
            <a:off x="1132774" y="5106613"/>
            <a:ext cx="2614917" cy="1665170"/>
          </a:xfrm>
          <a:prstGeom prst="rect">
            <a:avLst/>
          </a:prstGeom>
        </p:spPr>
      </p:pic>
      <p:pic>
        <p:nvPicPr>
          <p:cNvPr id="29" name="Picture 28">
            <a:extLst>
              <a:ext uri="{FF2B5EF4-FFF2-40B4-BE49-F238E27FC236}">
                <a16:creationId xmlns:a16="http://schemas.microsoft.com/office/drawing/2014/main" id="{DA5B78C1-5EF2-4270-8B26-757BBC35671A}"/>
              </a:ext>
            </a:extLst>
          </p:cNvPr>
          <p:cNvPicPr>
            <a:picLocks noChangeAspect="1"/>
          </p:cNvPicPr>
          <p:nvPr/>
        </p:nvPicPr>
        <p:blipFill>
          <a:blip r:embed="rId5"/>
          <a:stretch>
            <a:fillRect/>
          </a:stretch>
        </p:blipFill>
        <p:spPr>
          <a:xfrm>
            <a:off x="1180660" y="1033337"/>
            <a:ext cx="2880836" cy="1675572"/>
          </a:xfrm>
          <a:prstGeom prst="rect">
            <a:avLst/>
          </a:prstGeom>
        </p:spPr>
      </p:pic>
      <p:pic>
        <p:nvPicPr>
          <p:cNvPr id="30" name="Picture 29">
            <a:extLst>
              <a:ext uri="{FF2B5EF4-FFF2-40B4-BE49-F238E27FC236}">
                <a16:creationId xmlns:a16="http://schemas.microsoft.com/office/drawing/2014/main" id="{F963A325-3E75-4FBE-8F9E-4805168AB16D}"/>
              </a:ext>
            </a:extLst>
          </p:cNvPr>
          <p:cNvPicPr>
            <a:picLocks noChangeAspect="1"/>
          </p:cNvPicPr>
          <p:nvPr/>
        </p:nvPicPr>
        <p:blipFill>
          <a:blip r:embed="rId6"/>
          <a:stretch>
            <a:fillRect/>
          </a:stretch>
        </p:blipFill>
        <p:spPr>
          <a:xfrm>
            <a:off x="5613209" y="979433"/>
            <a:ext cx="2919286" cy="1729476"/>
          </a:xfrm>
          <a:prstGeom prst="rect">
            <a:avLst/>
          </a:prstGeom>
        </p:spPr>
      </p:pic>
      <p:pic>
        <p:nvPicPr>
          <p:cNvPr id="31" name="Picture 30">
            <a:extLst>
              <a:ext uri="{FF2B5EF4-FFF2-40B4-BE49-F238E27FC236}">
                <a16:creationId xmlns:a16="http://schemas.microsoft.com/office/drawing/2014/main" id="{B1AF870D-09B7-4052-AE16-C29E37AF5096}"/>
              </a:ext>
            </a:extLst>
          </p:cNvPr>
          <p:cNvPicPr>
            <a:picLocks noChangeAspect="1"/>
          </p:cNvPicPr>
          <p:nvPr/>
        </p:nvPicPr>
        <p:blipFill rotWithShape="1">
          <a:blip r:embed="rId7"/>
          <a:srcRect l="15454" r="27562" b="-1"/>
          <a:stretch/>
        </p:blipFill>
        <p:spPr>
          <a:xfrm>
            <a:off x="5613209" y="4907660"/>
            <a:ext cx="2919286" cy="1761745"/>
          </a:xfrm>
          <a:prstGeom prst="rect">
            <a:avLst/>
          </a:prstGeom>
        </p:spPr>
      </p:pic>
    </p:spTree>
    <p:custDataLst>
      <p:tags r:id="rId1"/>
    </p:custDataLst>
    <p:extLst>
      <p:ext uri="{BB962C8B-B14F-4D97-AF65-F5344CB8AC3E}">
        <p14:creationId xmlns:p14="http://schemas.microsoft.com/office/powerpoint/2010/main" val="3010407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sp>
        <p:nvSpPr>
          <p:cNvPr id="7" name="TextBox 6">
            <a:extLst>
              <a:ext uri="{FF2B5EF4-FFF2-40B4-BE49-F238E27FC236}">
                <a16:creationId xmlns:a16="http://schemas.microsoft.com/office/drawing/2014/main" id="{24C79C13-A776-4F05-AC11-EF3A2B524FFF}"/>
              </a:ext>
            </a:extLst>
          </p:cNvPr>
          <p:cNvSpPr txBox="1"/>
          <p:nvPr/>
        </p:nvSpPr>
        <p:spPr>
          <a:xfrm>
            <a:off x="1269153" y="240526"/>
            <a:ext cx="6480810" cy="1200329"/>
          </a:xfrm>
          <a:prstGeom prst="rect">
            <a:avLst/>
          </a:prstGeom>
          <a:solidFill>
            <a:schemeClr val="tx2">
              <a:lumMod val="20000"/>
              <a:lumOff val="80000"/>
            </a:schemeClr>
          </a:solidFill>
        </p:spPr>
        <p:txBody>
          <a:bodyPr wrap="square" rtlCol="0">
            <a:spAutoFit/>
          </a:bodyPr>
          <a:lstStyle/>
          <a:p>
            <a:pPr algn="ctr"/>
            <a:r>
              <a:rPr lang="en-GB" sz="3600" b="1" dirty="0">
                <a:latin typeface="Cavolini" panose="03000502040302020204" pitchFamily="66" charset="0"/>
                <a:cs typeface="Cavolini" panose="03000502040302020204" pitchFamily="66" charset="0"/>
              </a:rPr>
              <a:t>Looking after our own well being </a:t>
            </a:r>
          </a:p>
        </p:txBody>
      </p:sp>
      <p:pic>
        <p:nvPicPr>
          <p:cNvPr id="8" name="Picture 7" descr="Logo&#10;&#10;Description automatically generated with low confidence">
            <a:extLst>
              <a:ext uri="{FF2B5EF4-FFF2-40B4-BE49-F238E27FC236}">
                <a16:creationId xmlns:a16="http://schemas.microsoft.com/office/drawing/2014/main" id="{ED7213A9-BD75-45CE-BC55-9628BDA21F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442" y="5653933"/>
            <a:ext cx="9144000" cy="1294407"/>
          </a:xfrm>
          <a:prstGeom prst="rect">
            <a:avLst/>
          </a:prstGeom>
        </p:spPr>
      </p:pic>
      <p:pic>
        <p:nvPicPr>
          <p:cNvPr id="4" name="Picture 2" descr="See the source image">
            <a:extLst>
              <a:ext uri="{FF2B5EF4-FFF2-40B4-BE49-F238E27FC236}">
                <a16:creationId xmlns:a16="http://schemas.microsoft.com/office/drawing/2014/main" id="{8CA8087F-FE66-4A1B-99CB-A00F3CD2CA2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44927" y="2344056"/>
            <a:ext cx="5529262" cy="3309877"/>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2D8033E0-CCC0-4D3B-BF02-575A562B24B6}"/>
              </a:ext>
            </a:extLst>
          </p:cNvPr>
          <p:cNvSpPr/>
          <p:nvPr/>
        </p:nvSpPr>
        <p:spPr>
          <a:xfrm>
            <a:off x="251460" y="2708910"/>
            <a:ext cx="2520315" cy="461665"/>
          </a:xfrm>
          <a:prstGeom prst="rect">
            <a:avLst/>
          </a:prstGeom>
          <a:noFill/>
        </p:spPr>
        <p:txBody>
          <a:bodyPr wrap="square" lIns="91440" tIns="45720" rIns="91440" bIns="45720">
            <a:spAutoFit/>
          </a:bodyPr>
          <a:lstStyle/>
          <a:p>
            <a:pPr algn="ctr"/>
            <a:r>
              <a:rPr lang="en-US" sz="2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Mental health</a:t>
            </a:r>
          </a:p>
        </p:txBody>
      </p:sp>
      <p:sp>
        <p:nvSpPr>
          <p:cNvPr id="9" name="Rectangle 8">
            <a:extLst>
              <a:ext uri="{FF2B5EF4-FFF2-40B4-BE49-F238E27FC236}">
                <a16:creationId xmlns:a16="http://schemas.microsoft.com/office/drawing/2014/main" id="{387A1B5A-ACD9-4287-8892-8E434DCC8044}"/>
              </a:ext>
            </a:extLst>
          </p:cNvPr>
          <p:cNvSpPr/>
          <p:nvPr/>
        </p:nvSpPr>
        <p:spPr>
          <a:xfrm>
            <a:off x="1269153" y="1717869"/>
            <a:ext cx="2520315" cy="461665"/>
          </a:xfrm>
          <a:prstGeom prst="rect">
            <a:avLst/>
          </a:prstGeom>
          <a:noFill/>
        </p:spPr>
        <p:txBody>
          <a:bodyPr wrap="square" lIns="91440" tIns="45720" rIns="91440" bIns="45720">
            <a:spAutoFit/>
          </a:bodyPr>
          <a:lstStyle/>
          <a:p>
            <a:pPr algn="ctr"/>
            <a:r>
              <a:rPr lang="en-US" sz="2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Physical </a:t>
            </a:r>
            <a:r>
              <a:rPr lang="en-US" sz="2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health</a:t>
            </a:r>
          </a:p>
        </p:txBody>
      </p:sp>
      <p:sp>
        <p:nvSpPr>
          <p:cNvPr id="10" name="Rectangle 9">
            <a:extLst>
              <a:ext uri="{FF2B5EF4-FFF2-40B4-BE49-F238E27FC236}">
                <a16:creationId xmlns:a16="http://schemas.microsoft.com/office/drawing/2014/main" id="{D4609BF8-0293-4F47-A931-6161B9324027}"/>
              </a:ext>
            </a:extLst>
          </p:cNvPr>
          <p:cNvSpPr/>
          <p:nvPr/>
        </p:nvSpPr>
        <p:spPr>
          <a:xfrm>
            <a:off x="6623685" y="2755076"/>
            <a:ext cx="2520315" cy="830997"/>
          </a:xfrm>
          <a:prstGeom prst="rect">
            <a:avLst/>
          </a:prstGeom>
          <a:noFill/>
        </p:spPr>
        <p:txBody>
          <a:bodyPr wrap="square" lIns="91440" tIns="45720" rIns="91440" bIns="45720">
            <a:spAutoFit/>
          </a:bodyPr>
          <a:lstStyle/>
          <a:p>
            <a:pPr algn="ctr"/>
            <a:r>
              <a:rPr lang="en-US" sz="2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Emotional </a:t>
            </a:r>
            <a:r>
              <a:rPr lang="en-US" sz="2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health</a:t>
            </a:r>
          </a:p>
        </p:txBody>
      </p:sp>
      <p:sp>
        <p:nvSpPr>
          <p:cNvPr id="11" name="Rectangle 10">
            <a:extLst>
              <a:ext uri="{FF2B5EF4-FFF2-40B4-BE49-F238E27FC236}">
                <a16:creationId xmlns:a16="http://schemas.microsoft.com/office/drawing/2014/main" id="{0BC95EE7-B32B-4FA6-819E-8AB5D8160222}"/>
              </a:ext>
            </a:extLst>
          </p:cNvPr>
          <p:cNvSpPr/>
          <p:nvPr/>
        </p:nvSpPr>
        <p:spPr>
          <a:xfrm>
            <a:off x="4829298" y="1711046"/>
            <a:ext cx="2520315" cy="461665"/>
          </a:xfrm>
          <a:prstGeom prst="rect">
            <a:avLst/>
          </a:prstGeom>
          <a:noFill/>
        </p:spPr>
        <p:txBody>
          <a:bodyPr wrap="square" lIns="91440" tIns="45720" rIns="91440" bIns="45720">
            <a:spAutoFit/>
          </a:bodyPr>
          <a:lstStyle/>
          <a:p>
            <a:pPr algn="ctr"/>
            <a:r>
              <a:rPr lang="en-US" sz="2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Spiritual health</a:t>
            </a:r>
          </a:p>
        </p:txBody>
      </p:sp>
    </p:spTree>
    <p:custDataLst>
      <p:tags r:id="rId1"/>
    </p:custDataLst>
    <p:extLst>
      <p:ext uri="{BB962C8B-B14F-4D97-AF65-F5344CB8AC3E}">
        <p14:creationId xmlns:p14="http://schemas.microsoft.com/office/powerpoint/2010/main" val="1195216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sp>
        <p:nvSpPr>
          <p:cNvPr id="7" name="TextBox 6">
            <a:extLst>
              <a:ext uri="{FF2B5EF4-FFF2-40B4-BE49-F238E27FC236}">
                <a16:creationId xmlns:a16="http://schemas.microsoft.com/office/drawing/2014/main" id="{24C79C13-A776-4F05-AC11-EF3A2B524FFF}"/>
              </a:ext>
            </a:extLst>
          </p:cNvPr>
          <p:cNvSpPr txBox="1"/>
          <p:nvPr/>
        </p:nvSpPr>
        <p:spPr>
          <a:xfrm>
            <a:off x="1269153" y="240526"/>
            <a:ext cx="6480810" cy="1200329"/>
          </a:xfrm>
          <a:prstGeom prst="rect">
            <a:avLst/>
          </a:prstGeom>
          <a:solidFill>
            <a:schemeClr val="tx2">
              <a:lumMod val="20000"/>
              <a:lumOff val="80000"/>
            </a:schemeClr>
          </a:solidFill>
        </p:spPr>
        <p:txBody>
          <a:bodyPr wrap="square" rtlCol="0">
            <a:spAutoFit/>
          </a:bodyPr>
          <a:lstStyle/>
          <a:p>
            <a:pPr algn="ctr"/>
            <a:r>
              <a:rPr lang="en-GB" sz="3600" b="1" dirty="0">
                <a:latin typeface="Cavolini" panose="03000502040302020204" pitchFamily="66" charset="0"/>
                <a:cs typeface="Cavolini" panose="03000502040302020204" pitchFamily="66" charset="0"/>
              </a:rPr>
              <a:t>Looking after our own spiritual health </a:t>
            </a:r>
          </a:p>
        </p:txBody>
      </p:sp>
      <p:pic>
        <p:nvPicPr>
          <p:cNvPr id="4" name="Picture 2" descr="See the source image">
            <a:extLst>
              <a:ext uri="{FF2B5EF4-FFF2-40B4-BE49-F238E27FC236}">
                <a16:creationId xmlns:a16="http://schemas.microsoft.com/office/drawing/2014/main" id="{8CA8087F-FE66-4A1B-99CB-A00F3CD2CA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48724" y="3840623"/>
            <a:ext cx="4680585" cy="3017377"/>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C98FE83B-352F-4C33-B874-5284F9D8D106}"/>
              </a:ext>
            </a:extLst>
          </p:cNvPr>
          <p:cNvSpPr/>
          <p:nvPr/>
        </p:nvSpPr>
        <p:spPr>
          <a:xfrm>
            <a:off x="251460" y="3913693"/>
            <a:ext cx="2520315" cy="461665"/>
          </a:xfrm>
          <a:prstGeom prst="rect">
            <a:avLst/>
          </a:prstGeom>
          <a:noFill/>
        </p:spPr>
        <p:txBody>
          <a:bodyPr wrap="square" lIns="91440" tIns="45720" rIns="91440" bIns="45720">
            <a:spAutoFit/>
          </a:bodyPr>
          <a:lstStyle/>
          <a:p>
            <a:pPr algn="ctr"/>
            <a:r>
              <a:rPr lang="en-US" sz="2400" b="1" cap="none" spc="0" dirty="0">
                <a:ln w="12700" cmpd="sng">
                  <a:solidFill>
                    <a:schemeClr val="accent4"/>
                  </a:solidFill>
                  <a:prstDash val="solid"/>
                </a:ln>
                <a:solidFill>
                  <a:schemeClr val="accent6">
                    <a:lumMod val="40000"/>
                    <a:lumOff val="60000"/>
                  </a:schemeClr>
                </a:solidFill>
                <a:effectLst/>
              </a:rPr>
              <a:t>Being outdoors</a:t>
            </a:r>
          </a:p>
        </p:txBody>
      </p:sp>
      <p:sp>
        <p:nvSpPr>
          <p:cNvPr id="13" name="Rectangle 12">
            <a:extLst>
              <a:ext uri="{FF2B5EF4-FFF2-40B4-BE49-F238E27FC236}">
                <a16:creationId xmlns:a16="http://schemas.microsoft.com/office/drawing/2014/main" id="{3716753B-6119-4BDD-83DE-881AB057C5A6}"/>
              </a:ext>
            </a:extLst>
          </p:cNvPr>
          <p:cNvSpPr/>
          <p:nvPr/>
        </p:nvSpPr>
        <p:spPr>
          <a:xfrm>
            <a:off x="251459" y="1871961"/>
            <a:ext cx="2520315" cy="830997"/>
          </a:xfrm>
          <a:prstGeom prst="rect">
            <a:avLst/>
          </a:prstGeom>
          <a:noFill/>
        </p:spPr>
        <p:txBody>
          <a:bodyPr wrap="square" lIns="91440" tIns="45720" rIns="91440" bIns="45720">
            <a:spAutoFit/>
          </a:bodyPr>
          <a:lstStyle/>
          <a:p>
            <a:pPr algn="ctr"/>
            <a:r>
              <a:rPr lang="en-US" sz="2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Stimulating our senses </a:t>
            </a:r>
          </a:p>
        </p:txBody>
      </p:sp>
      <p:sp>
        <p:nvSpPr>
          <p:cNvPr id="14" name="Rectangle 13">
            <a:extLst>
              <a:ext uri="{FF2B5EF4-FFF2-40B4-BE49-F238E27FC236}">
                <a16:creationId xmlns:a16="http://schemas.microsoft.com/office/drawing/2014/main" id="{A7FCE1C9-7509-4617-9EFE-7B4785EA1953}"/>
              </a:ext>
            </a:extLst>
          </p:cNvPr>
          <p:cNvSpPr/>
          <p:nvPr/>
        </p:nvSpPr>
        <p:spPr>
          <a:xfrm>
            <a:off x="251459" y="2892827"/>
            <a:ext cx="2520315" cy="830997"/>
          </a:xfrm>
          <a:prstGeom prst="rect">
            <a:avLst/>
          </a:prstGeom>
          <a:noFill/>
        </p:spPr>
        <p:txBody>
          <a:bodyPr wrap="square" lIns="91440" tIns="45720" rIns="91440" bIns="45720">
            <a:spAutoFit/>
          </a:bodyPr>
          <a:lstStyle/>
          <a:p>
            <a:pPr algn="ctr"/>
            <a:r>
              <a:rPr lang="en-US" sz="2400" b="1" cap="none" spc="0" dirty="0">
                <a:ln w="12700" cmpd="sng">
                  <a:solidFill>
                    <a:schemeClr val="accent4"/>
                  </a:solidFill>
                  <a:prstDash val="solid"/>
                </a:ln>
                <a:solidFill>
                  <a:schemeClr val="bg2">
                    <a:lumMod val="60000"/>
                    <a:lumOff val="40000"/>
                  </a:schemeClr>
                </a:solidFill>
                <a:effectLst/>
              </a:rPr>
              <a:t>Engaging in worship </a:t>
            </a:r>
          </a:p>
        </p:txBody>
      </p:sp>
      <p:sp>
        <p:nvSpPr>
          <p:cNvPr id="15" name="Rectangle 14">
            <a:extLst>
              <a:ext uri="{FF2B5EF4-FFF2-40B4-BE49-F238E27FC236}">
                <a16:creationId xmlns:a16="http://schemas.microsoft.com/office/drawing/2014/main" id="{999A3479-7366-48ED-BC12-3C012CE69BF7}"/>
              </a:ext>
            </a:extLst>
          </p:cNvPr>
          <p:cNvSpPr/>
          <p:nvPr/>
        </p:nvSpPr>
        <p:spPr>
          <a:xfrm>
            <a:off x="3131820" y="1898020"/>
            <a:ext cx="2520315" cy="1200329"/>
          </a:xfrm>
          <a:prstGeom prst="rect">
            <a:avLst/>
          </a:prstGeom>
          <a:noFill/>
        </p:spPr>
        <p:txBody>
          <a:bodyPr wrap="square" lIns="91440" tIns="45720" rIns="91440" bIns="45720">
            <a:spAutoFit/>
          </a:bodyPr>
          <a:lstStyle/>
          <a:p>
            <a:pPr algn="ctr"/>
            <a:r>
              <a:rPr lang="en-US" sz="2400" b="1" cap="none" spc="0" dirty="0">
                <a:ln w="12700" cmpd="sng">
                  <a:solidFill>
                    <a:schemeClr val="accent4"/>
                  </a:solidFill>
                  <a:prstDash val="solid"/>
                </a:ln>
                <a:solidFill>
                  <a:srgbClr val="FFC000"/>
                </a:solidFill>
                <a:effectLst/>
              </a:rPr>
              <a:t>Time to reflect and be thoughtful </a:t>
            </a:r>
          </a:p>
        </p:txBody>
      </p:sp>
      <p:sp>
        <p:nvSpPr>
          <p:cNvPr id="16" name="Rectangle 15">
            <a:extLst>
              <a:ext uri="{FF2B5EF4-FFF2-40B4-BE49-F238E27FC236}">
                <a16:creationId xmlns:a16="http://schemas.microsoft.com/office/drawing/2014/main" id="{348670EC-93FF-46B0-B3CE-BED1C13306DC}"/>
              </a:ext>
            </a:extLst>
          </p:cNvPr>
          <p:cNvSpPr/>
          <p:nvPr/>
        </p:nvSpPr>
        <p:spPr>
          <a:xfrm>
            <a:off x="3311841" y="3528819"/>
            <a:ext cx="2520315" cy="830997"/>
          </a:xfrm>
          <a:prstGeom prst="rect">
            <a:avLst/>
          </a:prstGeom>
          <a:noFill/>
        </p:spPr>
        <p:txBody>
          <a:bodyPr wrap="square" lIns="91440" tIns="45720" rIns="91440" bIns="45720">
            <a:spAutoFit/>
          </a:bodyPr>
          <a:lstStyle/>
          <a:p>
            <a:pPr algn="ctr"/>
            <a:r>
              <a:rPr lang="en-US" sz="2400" b="1" cap="none" spc="0" dirty="0">
                <a:ln w="12700" cmpd="sng">
                  <a:solidFill>
                    <a:schemeClr val="accent4"/>
                  </a:solidFill>
                  <a:prstDash val="solid"/>
                </a:ln>
                <a:solidFill>
                  <a:schemeClr val="accent3"/>
                </a:solidFill>
                <a:effectLst/>
              </a:rPr>
              <a:t>Standing up for others </a:t>
            </a:r>
          </a:p>
        </p:txBody>
      </p:sp>
      <p:sp>
        <p:nvSpPr>
          <p:cNvPr id="17" name="Rectangle 16">
            <a:extLst>
              <a:ext uri="{FF2B5EF4-FFF2-40B4-BE49-F238E27FC236}">
                <a16:creationId xmlns:a16="http://schemas.microsoft.com/office/drawing/2014/main" id="{E96EB36C-74E7-49A6-8F57-1FE14D75C5A4}"/>
              </a:ext>
            </a:extLst>
          </p:cNvPr>
          <p:cNvSpPr/>
          <p:nvPr/>
        </p:nvSpPr>
        <p:spPr>
          <a:xfrm>
            <a:off x="6012181" y="1846266"/>
            <a:ext cx="2520315" cy="830997"/>
          </a:xfrm>
          <a:prstGeom prst="rect">
            <a:avLst/>
          </a:prstGeom>
          <a:noFill/>
        </p:spPr>
        <p:txBody>
          <a:bodyPr wrap="square" lIns="91440" tIns="45720" rIns="91440" bIns="45720">
            <a:spAutoFit/>
          </a:bodyPr>
          <a:lstStyle/>
          <a:p>
            <a:pPr algn="ctr"/>
            <a:r>
              <a:rPr lang="en-US" sz="2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Serving other people </a:t>
            </a:r>
          </a:p>
        </p:txBody>
      </p:sp>
      <p:sp>
        <p:nvSpPr>
          <p:cNvPr id="18" name="Rectangle 17">
            <a:extLst>
              <a:ext uri="{FF2B5EF4-FFF2-40B4-BE49-F238E27FC236}">
                <a16:creationId xmlns:a16="http://schemas.microsoft.com/office/drawing/2014/main" id="{05DD6A37-E93D-45EB-BF82-287CBF622BAB}"/>
              </a:ext>
            </a:extLst>
          </p:cNvPr>
          <p:cNvSpPr/>
          <p:nvPr/>
        </p:nvSpPr>
        <p:spPr>
          <a:xfrm>
            <a:off x="6309217" y="3219464"/>
            <a:ext cx="2520315" cy="830997"/>
          </a:xfrm>
          <a:prstGeom prst="rect">
            <a:avLst/>
          </a:prstGeom>
          <a:noFill/>
        </p:spPr>
        <p:txBody>
          <a:bodyPr wrap="square" lIns="91440" tIns="45720" rIns="91440" bIns="45720">
            <a:spAutoFit/>
          </a:bodyPr>
          <a:lstStyle/>
          <a:p>
            <a:pPr algn="ctr"/>
            <a:r>
              <a:rPr lang="en-US" sz="2400" b="1" cap="none" spc="0" dirty="0">
                <a:ln w="12700" cmpd="sng">
                  <a:solidFill>
                    <a:schemeClr val="accent4"/>
                  </a:solidFill>
                  <a:prstDash val="solid"/>
                </a:ln>
                <a:solidFill>
                  <a:schemeClr val="accent1"/>
                </a:solidFill>
                <a:effectLst/>
              </a:rPr>
              <a:t>Singing and dancing </a:t>
            </a:r>
          </a:p>
        </p:txBody>
      </p:sp>
      <p:sp>
        <p:nvSpPr>
          <p:cNvPr id="19" name="Rectangle 18">
            <a:extLst>
              <a:ext uri="{FF2B5EF4-FFF2-40B4-BE49-F238E27FC236}">
                <a16:creationId xmlns:a16="http://schemas.microsoft.com/office/drawing/2014/main" id="{FAD61E0A-B39A-4DFB-907F-E2FD80B2642C}"/>
              </a:ext>
            </a:extLst>
          </p:cNvPr>
          <p:cNvSpPr/>
          <p:nvPr/>
        </p:nvSpPr>
        <p:spPr>
          <a:xfrm>
            <a:off x="6679846" y="4592662"/>
            <a:ext cx="2520315" cy="830997"/>
          </a:xfrm>
          <a:prstGeom prst="rect">
            <a:avLst/>
          </a:prstGeom>
          <a:noFill/>
        </p:spPr>
        <p:txBody>
          <a:bodyPr wrap="square" lIns="91440" tIns="45720" rIns="91440" bIns="45720">
            <a:spAutoFit/>
          </a:bodyPr>
          <a:lstStyle/>
          <a:p>
            <a:pPr algn="ctr"/>
            <a:r>
              <a:rPr lang="en-US" sz="2400" b="1" cap="none" spc="0" dirty="0">
                <a:ln w="12700" cmpd="sng">
                  <a:solidFill>
                    <a:schemeClr val="accent4"/>
                  </a:solidFill>
                  <a:prstDash val="solid"/>
                </a:ln>
                <a:solidFill>
                  <a:srgbClr val="B4FCFC"/>
                </a:solidFill>
                <a:effectLst/>
              </a:rPr>
              <a:t>Making time to be with God</a:t>
            </a:r>
          </a:p>
        </p:txBody>
      </p:sp>
      <p:sp>
        <p:nvSpPr>
          <p:cNvPr id="20" name="Rectangle 19">
            <a:extLst>
              <a:ext uri="{FF2B5EF4-FFF2-40B4-BE49-F238E27FC236}">
                <a16:creationId xmlns:a16="http://schemas.microsoft.com/office/drawing/2014/main" id="{F607E6BC-49A1-4BB4-A4B0-919AA414B30E}"/>
              </a:ext>
            </a:extLst>
          </p:cNvPr>
          <p:cNvSpPr/>
          <p:nvPr/>
        </p:nvSpPr>
        <p:spPr>
          <a:xfrm>
            <a:off x="0" y="4933812"/>
            <a:ext cx="2520315" cy="830997"/>
          </a:xfrm>
          <a:prstGeom prst="rect">
            <a:avLst/>
          </a:prstGeom>
          <a:noFill/>
        </p:spPr>
        <p:txBody>
          <a:bodyPr wrap="square" lIns="91440" tIns="45720" rIns="91440" bIns="45720">
            <a:spAutoFit/>
          </a:bodyPr>
          <a:lstStyle/>
          <a:p>
            <a:pPr algn="ctr"/>
            <a:r>
              <a:rPr lang="en-US" sz="2400" b="1" cap="none" spc="0" dirty="0">
                <a:ln w="12700" cmpd="sng">
                  <a:solidFill>
                    <a:schemeClr val="accent4"/>
                  </a:solidFill>
                  <a:prstDash val="solid"/>
                </a:ln>
                <a:solidFill>
                  <a:srgbClr val="FF0000"/>
                </a:solidFill>
                <a:effectLst/>
              </a:rPr>
              <a:t>Developing our mind</a:t>
            </a:r>
          </a:p>
        </p:txBody>
      </p:sp>
    </p:spTree>
    <p:custDataLst>
      <p:tags r:id="rId1"/>
    </p:custDataLst>
    <p:extLst>
      <p:ext uri="{BB962C8B-B14F-4D97-AF65-F5344CB8AC3E}">
        <p14:creationId xmlns:p14="http://schemas.microsoft.com/office/powerpoint/2010/main" val="2868442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8" name="Rectangle 137">
            <a:extLst>
              <a:ext uri="{FF2B5EF4-FFF2-40B4-BE49-F238E27FC236}">
                <a16:creationId xmlns:a16="http://schemas.microsoft.com/office/drawing/2014/main" id="{D1A4588A-55D5-49B8-BE41-54ACDCFF2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Rectangle: Rounded Corners 139">
            <a:extLst>
              <a:ext uri="{FF2B5EF4-FFF2-40B4-BE49-F238E27FC236}">
                <a16:creationId xmlns:a16="http://schemas.microsoft.com/office/drawing/2014/main" id="{F97E7EA2-EDCD-47E9-81BC-415C606D1B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119552"/>
            <a:ext cx="7036903"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8" name="TextBox 7">
            <a:extLst>
              <a:ext uri="{FF2B5EF4-FFF2-40B4-BE49-F238E27FC236}">
                <a16:creationId xmlns:a16="http://schemas.microsoft.com/office/drawing/2014/main" id="{5CEC6D39-A3F9-4ABA-9B46-1919B872E422}"/>
              </a:ext>
            </a:extLst>
          </p:cNvPr>
          <p:cNvSpPr txBox="1"/>
          <p:nvPr/>
        </p:nvSpPr>
        <p:spPr>
          <a:xfrm>
            <a:off x="425196" y="4203278"/>
            <a:ext cx="6417894" cy="536063"/>
          </a:xfrm>
          <a:prstGeom prst="rect">
            <a:avLst/>
          </a:prstGeom>
        </p:spPr>
        <p:txBody>
          <a:bodyPr vert="horz" lIns="91440" tIns="45720" rIns="91440" bIns="45720" rtlCol="0" anchor="ctr">
            <a:normAutofit fontScale="92500" lnSpcReduction="20000"/>
          </a:bodyPr>
          <a:lstStyle/>
          <a:p>
            <a:pPr marL="0" marR="0" lvl="0" indent="0" fontAlgn="auto">
              <a:lnSpc>
                <a:spcPct val="90000"/>
              </a:lnSpc>
              <a:spcBef>
                <a:spcPct val="0"/>
              </a:spcBef>
              <a:spcAft>
                <a:spcPts val="600"/>
              </a:spcAft>
              <a:buClrTx/>
              <a:buSzTx/>
              <a:tabLst/>
              <a:defRPr/>
            </a:pPr>
            <a:r>
              <a:rPr kumimoji="0" lang="en-US" sz="2200" b="0" i="1" u="none" strike="noStrike" cap="none" spc="0" normalizeH="0" baseline="0" noProof="0" dirty="0">
                <a:ln>
                  <a:noFill/>
                </a:ln>
                <a:solidFill>
                  <a:schemeClr val="bg1"/>
                </a:solidFill>
                <a:effectLst/>
                <a:uLnTx/>
                <a:uFillTx/>
                <a:latin typeface="+mj-lt"/>
                <a:ea typeface="+mj-ea"/>
                <a:cs typeface="+mj-cs"/>
              </a:rPr>
              <a:t>Session 1: Developing our spirituality through music and </a:t>
            </a:r>
            <a:r>
              <a:rPr lang="en-US" sz="2200" i="1" noProof="0" dirty="0">
                <a:solidFill>
                  <a:schemeClr val="bg1"/>
                </a:solidFill>
                <a:latin typeface="+mj-lt"/>
                <a:ea typeface="+mj-ea"/>
                <a:cs typeface="+mj-cs"/>
              </a:rPr>
              <a:t>song</a:t>
            </a:r>
            <a:endParaRPr kumimoji="0" lang="en-US" sz="2200" b="0" i="1" u="none" strike="noStrike" cap="none" spc="0" normalizeH="0" baseline="0" noProof="0" dirty="0">
              <a:ln>
                <a:noFill/>
              </a:ln>
              <a:solidFill>
                <a:schemeClr val="bg1"/>
              </a:solidFill>
              <a:effectLst/>
              <a:uLnTx/>
              <a:uFillTx/>
              <a:latin typeface="+mj-lt"/>
              <a:ea typeface="+mj-ea"/>
              <a:cs typeface="+mj-cs"/>
            </a:endParaRPr>
          </a:p>
        </p:txBody>
      </p:sp>
      <p:sp>
        <p:nvSpPr>
          <p:cNvPr id="3" name="TextBox 2">
            <a:extLst>
              <a:ext uri="{FF2B5EF4-FFF2-40B4-BE49-F238E27FC236}">
                <a16:creationId xmlns:a16="http://schemas.microsoft.com/office/drawing/2014/main" id="{142FDC3A-149E-4FB0-83B3-DDF55B7EA835}"/>
              </a:ext>
            </a:extLst>
          </p:cNvPr>
          <p:cNvSpPr txBox="1"/>
          <p:nvPr/>
        </p:nvSpPr>
        <p:spPr>
          <a:xfrm>
            <a:off x="1802460" y="4804747"/>
            <a:ext cx="5040630" cy="2155842"/>
          </a:xfrm>
          <a:prstGeom prst="rect">
            <a:avLst/>
          </a:prstGeom>
        </p:spPr>
        <p:txBody>
          <a:bodyPr vert="horz" lIns="91440" tIns="45720" rIns="91440" bIns="45720" rtlCol="0">
            <a:normAutofit lnSpcReduction="10000"/>
          </a:bodyPr>
          <a:lstStyle/>
          <a:p>
            <a:pPr algn="ctr"/>
            <a:r>
              <a:rPr lang="en-GB" sz="1300" b="0" i="0" dirty="0">
                <a:solidFill>
                  <a:srgbClr val="000000"/>
                </a:solidFill>
                <a:effectLst/>
                <a:latin typeface="Cavolini" panose="03000502040302020204" pitchFamily="66" charset="0"/>
                <a:cs typeface="Cavolini" panose="03000502040302020204" pitchFamily="66" charset="0"/>
              </a:rPr>
              <a:t>Praise God in his Temple!</a:t>
            </a:r>
            <a:br>
              <a:rPr lang="en-GB" sz="1300" b="0" i="0" dirty="0">
                <a:solidFill>
                  <a:srgbClr val="000000"/>
                </a:solidFill>
                <a:effectLst/>
                <a:latin typeface="Cavolini" panose="03000502040302020204" pitchFamily="66" charset="0"/>
                <a:cs typeface="Cavolini" panose="03000502040302020204" pitchFamily="66" charset="0"/>
              </a:rPr>
            </a:br>
            <a:r>
              <a:rPr lang="en-GB" sz="1300" b="0" i="0" dirty="0">
                <a:solidFill>
                  <a:srgbClr val="000000"/>
                </a:solidFill>
                <a:effectLst/>
                <a:latin typeface="Cavolini" panose="03000502040302020204" pitchFamily="66" charset="0"/>
                <a:cs typeface="Cavolini" panose="03000502040302020204" pitchFamily="66" charset="0"/>
              </a:rPr>
              <a:t>    Praise him in heaven, his strong fortress!</a:t>
            </a:r>
            <a:br>
              <a:rPr lang="en-GB" sz="1300" b="0" i="0" dirty="0">
                <a:solidFill>
                  <a:srgbClr val="000000"/>
                </a:solidFill>
                <a:effectLst/>
                <a:latin typeface="Cavolini" panose="03000502040302020204" pitchFamily="66" charset="0"/>
                <a:cs typeface="Cavolini" panose="03000502040302020204" pitchFamily="66" charset="0"/>
              </a:rPr>
            </a:br>
            <a:r>
              <a:rPr lang="en-GB" sz="1300" b="1" i="0" baseline="30000" dirty="0">
                <a:solidFill>
                  <a:srgbClr val="000000"/>
                </a:solidFill>
                <a:effectLst/>
                <a:latin typeface="Cavolini" panose="03000502040302020204" pitchFamily="66" charset="0"/>
                <a:cs typeface="Cavolini" panose="03000502040302020204" pitchFamily="66" charset="0"/>
              </a:rPr>
              <a:t>2 </a:t>
            </a:r>
            <a:r>
              <a:rPr lang="en-GB" sz="1300" b="0" i="0" dirty="0">
                <a:solidFill>
                  <a:srgbClr val="000000"/>
                </a:solidFill>
                <a:effectLst/>
                <a:latin typeface="Cavolini" panose="03000502040302020204" pitchFamily="66" charset="0"/>
                <a:cs typeface="Cavolini" panose="03000502040302020204" pitchFamily="66" charset="0"/>
              </a:rPr>
              <a:t>Praise him for the great things he does!</a:t>
            </a:r>
            <a:br>
              <a:rPr lang="en-GB" sz="1300" b="0" i="0" dirty="0">
                <a:solidFill>
                  <a:srgbClr val="000000"/>
                </a:solidFill>
                <a:effectLst/>
                <a:latin typeface="Cavolini" panose="03000502040302020204" pitchFamily="66" charset="0"/>
                <a:cs typeface="Cavolini" panose="03000502040302020204" pitchFamily="66" charset="0"/>
              </a:rPr>
            </a:br>
            <a:r>
              <a:rPr lang="en-GB" sz="1300" b="0" i="0" dirty="0">
                <a:solidFill>
                  <a:srgbClr val="000000"/>
                </a:solidFill>
                <a:effectLst/>
                <a:latin typeface="Cavolini" panose="03000502040302020204" pitchFamily="66" charset="0"/>
                <a:cs typeface="Cavolini" panose="03000502040302020204" pitchFamily="66" charset="0"/>
              </a:rPr>
              <a:t>    Praise him for all his greatness!</a:t>
            </a:r>
            <a:br>
              <a:rPr lang="en-GB" sz="1300" b="0" i="0" dirty="0">
                <a:solidFill>
                  <a:srgbClr val="000000"/>
                </a:solidFill>
                <a:effectLst/>
                <a:latin typeface="Cavolini" panose="03000502040302020204" pitchFamily="66" charset="0"/>
                <a:cs typeface="Cavolini" panose="03000502040302020204" pitchFamily="66" charset="0"/>
              </a:rPr>
            </a:br>
            <a:r>
              <a:rPr lang="en-GB" sz="1300" b="1" i="0" baseline="30000" dirty="0">
                <a:solidFill>
                  <a:srgbClr val="000000"/>
                </a:solidFill>
                <a:effectLst/>
                <a:latin typeface="Cavolini" panose="03000502040302020204" pitchFamily="66" charset="0"/>
                <a:cs typeface="Cavolini" panose="03000502040302020204" pitchFamily="66" charset="0"/>
              </a:rPr>
              <a:t>3 </a:t>
            </a:r>
            <a:r>
              <a:rPr lang="en-GB" sz="1300" b="0" i="0" dirty="0">
                <a:solidFill>
                  <a:srgbClr val="000000"/>
                </a:solidFill>
                <a:effectLst/>
                <a:latin typeface="Cavolini" panose="03000502040302020204" pitchFamily="66" charset="0"/>
                <a:cs typeface="Cavolini" panose="03000502040302020204" pitchFamily="66" charset="0"/>
              </a:rPr>
              <a:t>Praise him with trumpets and horns!</a:t>
            </a:r>
            <a:br>
              <a:rPr lang="en-GB" sz="1300" b="0" i="0" dirty="0">
                <a:solidFill>
                  <a:srgbClr val="000000"/>
                </a:solidFill>
                <a:effectLst/>
                <a:latin typeface="Cavolini" panose="03000502040302020204" pitchFamily="66" charset="0"/>
                <a:cs typeface="Cavolini" panose="03000502040302020204" pitchFamily="66" charset="0"/>
              </a:rPr>
            </a:br>
            <a:r>
              <a:rPr lang="en-GB" sz="1300" b="0" i="0" dirty="0">
                <a:solidFill>
                  <a:srgbClr val="000000"/>
                </a:solidFill>
                <a:effectLst/>
                <a:latin typeface="Cavolini" panose="03000502040302020204" pitchFamily="66" charset="0"/>
                <a:cs typeface="Cavolini" panose="03000502040302020204" pitchFamily="66" charset="0"/>
              </a:rPr>
              <a:t>    Praise him with harps and lyres!</a:t>
            </a:r>
            <a:br>
              <a:rPr lang="en-GB" sz="1300" b="0" i="0" dirty="0">
                <a:solidFill>
                  <a:srgbClr val="000000"/>
                </a:solidFill>
                <a:effectLst/>
                <a:latin typeface="Cavolini" panose="03000502040302020204" pitchFamily="66" charset="0"/>
                <a:cs typeface="Cavolini" panose="03000502040302020204" pitchFamily="66" charset="0"/>
              </a:rPr>
            </a:br>
            <a:r>
              <a:rPr lang="en-GB" sz="1300" b="1" i="0" baseline="30000" dirty="0">
                <a:solidFill>
                  <a:srgbClr val="000000"/>
                </a:solidFill>
                <a:effectLst/>
                <a:latin typeface="Cavolini" panose="03000502040302020204" pitchFamily="66" charset="0"/>
                <a:cs typeface="Cavolini" panose="03000502040302020204" pitchFamily="66" charset="0"/>
              </a:rPr>
              <a:t>4 </a:t>
            </a:r>
            <a:r>
              <a:rPr lang="en-GB" sz="1300" b="0" i="0" dirty="0">
                <a:solidFill>
                  <a:srgbClr val="000000"/>
                </a:solidFill>
                <a:effectLst/>
                <a:latin typeface="Cavolini" panose="03000502040302020204" pitchFamily="66" charset="0"/>
                <a:cs typeface="Cavolini" panose="03000502040302020204" pitchFamily="66" charset="0"/>
              </a:rPr>
              <a:t>Praise him with tambourines and dancing!</a:t>
            </a:r>
            <a:br>
              <a:rPr lang="en-GB" sz="1300" b="0" i="0" dirty="0">
                <a:solidFill>
                  <a:srgbClr val="000000"/>
                </a:solidFill>
                <a:effectLst/>
                <a:latin typeface="Cavolini" panose="03000502040302020204" pitchFamily="66" charset="0"/>
                <a:cs typeface="Cavolini" panose="03000502040302020204" pitchFamily="66" charset="0"/>
              </a:rPr>
            </a:br>
            <a:r>
              <a:rPr lang="en-GB" sz="1300" b="0" i="0" dirty="0">
                <a:solidFill>
                  <a:srgbClr val="000000"/>
                </a:solidFill>
                <a:effectLst/>
                <a:latin typeface="Cavolini" panose="03000502040302020204" pitchFamily="66" charset="0"/>
                <a:cs typeface="Cavolini" panose="03000502040302020204" pitchFamily="66" charset="0"/>
              </a:rPr>
              <a:t>    Praise him with stringed instruments and flutes!</a:t>
            </a:r>
            <a:br>
              <a:rPr lang="en-GB" sz="1300" b="0" i="0" dirty="0">
                <a:solidFill>
                  <a:srgbClr val="000000"/>
                </a:solidFill>
                <a:effectLst/>
                <a:latin typeface="Cavolini" panose="03000502040302020204" pitchFamily="66" charset="0"/>
                <a:cs typeface="Cavolini" panose="03000502040302020204" pitchFamily="66" charset="0"/>
              </a:rPr>
            </a:br>
            <a:r>
              <a:rPr lang="en-GB" sz="1300" b="1" i="0" baseline="30000" dirty="0">
                <a:solidFill>
                  <a:srgbClr val="000000"/>
                </a:solidFill>
                <a:effectLst/>
                <a:latin typeface="Cavolini" panose="03000502040302020204" pitchFamily="66" charset="0"/>
                <a:cs typeface="Cavolini" panose="03000502040302020204" pitchFamily="66" charset="0"/>
              </a:rPr>
              <a:t>5 </a:t>
            </a:r>
            <a:r>
              <a:rPr lang="en-GB" sz="1300" b="0" i="0" dirty="0">
                <a:solidFill>
                  <a:srgbClr val="000000"/>
                </a:solidFill>
                <a:effectLst/>
                <a:latin typeface="Cavolini" panose="03000502040302020204" pitchFamily="66" charset="0"/>
                <a:cs typeface="Cavolini" panose="03000502040302020204" pitchFamily="66" charset="0"/>
              </a:rPr>
              <a:t>Praise him with loud cymbals!</a:t>
            </a:r>
            <a:br>
              <a:rPr lang="en-GB" sz="1300" b="0" i="0" dirty="0">
                <a:solidFill>
                  <a:srgbClr val="000000"/>
                </a:solidFill>
                <a:effectLst/>
                <a:latin typeface="Cavolini" panose="03000502040302020204" pitchFamily="66" charset="0"/>
                <a:cs typeface="Cavolini" panose="03000502040302020204" pitchFamily="66" charset="0"/>
              </a:rPr>
            </a:br>
            <a:r>
              <a:rPr lang="en-GB" sz="1300" b="0" i="0" dirty="0">
                <a:solidFill>
                  <a:srgbClr val="000000"/>
                </a:solidFill>
                <a:effectLst/>
                <a:latin typeface="Cavolini" panose="03000502040302020204" pitchFamily="66" charset="0"/>
                <a:cs typeface="Cavolini" panose="03000502040302020204" pitchFamily="66" charset="0"/>
              </a:rPr>
              <a:t>    Praise him with crashing cymbals!</a:t>
            </a:r>
          </a:p>
          <a:p>
            <a:pPr algn="ctr"/>
            <a:r>
              <a:rPr lang="en-GB" sz="1300" b="1" i="0" baseline="30000" dirty="0">
                <a:solidFill>
                  <a:srgbClr val="000000"/>
                </a:solidFill>
                <a:effectLst/>
                <a:latin typeface="Cavolini" panose="03000502040302020204" pitchFamily="66" charset="0"/>
                <a:cs typeface="Cavolini" panose="03000502040302020204" pitchFamily="66" charset="0"/>
              </a:rPr>
              <a:t>6 </a:t>
            </a:r>
            <a:r>
              <a:rPr lang="en-GB" sz="1300" b="0" i="0" dirty="0">
                <a:solidFill>
                  <a:srgbClr val="000000"/>
                </a:solidFill>
                <a:effectLst/>
                <a:latin typeface="Cavolini" panose="03000502040302020204" pitchFamily="66" charset="0"/>
                <a:cs typeface="Cavolini" panose="03000502040302020204" pitchFamily="66" charset="0"/>
              </a:rPr>
              <a:t>Everything that breathes, praise the </a:t>
            </a:r>
            <a:r>
              <a:rPr lang="en-GB" sz="1300" b="0" i="0" cap="small" dirty="0">
                <a:solidFill>
                  <a:srgbClr val="000000"/>
                </a:solidFill>
                <a:effectLst/>
                <a:latin typeface="Cavolini" panose="03000502040302020204" pitchFamily="66" charset="0"/>
                <a:cs typeface="Cavolini" panose="03000502040302020204" pitchFamily="66" charset="0"/>
              </a:rPr>
              <a:t>Lord</a:t>
            </a:r>
            <a:r>
              <a:rPr lang="en-GB" sz="1300" b="0" i="0" dirty="0">
                <a:solidFill>
                  <a:srgbClr val="000000"/>
                </a:solidFill>
                <a:effectLst/>
                <a:latin typeface="Cavolini" panose="03000502040302020204" pitchFamily="66" charset="0"/>
                <a:cs typeface="Cavolini" panose="03000502040302020204" pitchFamily="66" charset="0"/>
              </a:rPr>
              <a:t>!</a:t>
            </a:r>
          </a:p>
          <a:p>
            <a:pPr algn="ctr">
              <a:lnSpc>
                <a:spcPct val="90000"/>
              </a:lnSpc>
              <a:spcAft>
                <a:spcPts val="600"/>
              </a:spcAft>
            </a:pPr>
            <a:endParaRPr lang="en-US" sz="1400" dirty="0">
              <a:latin typeface="Cavolini" panose="03000502040302020204" pitchFamily="66" charset="0"/>
              <a:cs typeface="Cavolini" panose="03000502040302020204" pitchFamily="66" charset="0"/>
            </a:endParaRPr>
          </a:p>
        </p:txBody>
      </p:sp>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9966FF"/>
              </a:solidFill>
              <a:effectLst/>
              <a:uLnTx/>
              <a:uFillTx/>
              <a:latin typeface="Arial" charset="0"/>
              <a:ea typeface="+mn-ea"/>
              <a:cs typeface="+mn-cs"/>
            </a:endParaRPr>
          </a:p>
        </p:txBody>
      </p:sp>
      <p:pic>
        <p:nvPicPr>
          <p:cNvPr id="3074" name="Picture 2" descr="Chichester Cathedral - Chagall Window - detail">
            <a:hlinkClick r:id="rId4"/>
            <a:extLst>
              <a:ext uri="{FF2B5EF4-FFF2-40B4-BE49-F238E27FC236}">
                <a16:creationId xmlns:a16="http://schemas.microsoft.com/office/drawing/2014/main" id="{9E260A0F-9DC7-42F6-9110-AF89748674F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7251" y="309078"/>
            <a:ext cx="7614186" cy="349772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hlinkClick r:id="rId6"/>
            <a:extLst>
              <a:ext uri="{FF2B5EF4-FFF2-40B4-BE49-F238E27FC236}">
                <a16:creationId xmlns:a16="http://schemas.microsoft.com/office/drawing/2014/main" id="{1AA1FF3F-ECCE-49B3-9336-895D99B8F256}"/>
              </a:ext>
            </a:extLst>
          </p:cNvPr>
          <p:cNvPicPr>
            <a:picLocks noChangeAspect="1"/>
          </p:cNvPicPr>
          <p:nvPr/>
        </p:nvPicPr>
        <p:blipFill>
          <a:blip r:embed="rId7"/>
          <a:stretch>
            <a:fillRect/>
          </a:stretch>
        </p:blipFill>
        <p:spPr>
          <a:xfrm>
            <a:off x="7266539" y="4123220"/>
            <a:ext cx="1647825" cy="709489"/>
          </a:xfrm>
          <a:prstGeom prst="rect">
            <a:avLst/>
          </a:prstGeom>
        </p:spPr>
      </p:pic>
      <p:pic>
        <p:nvPicPr>
          <p:cNvPr id="4" name="Picture 3">
            <a:hlinkClick r:id="rId8"/>
            <a:extLst>
              <a:ext uri="{FF2B5EF4-FFF2-40B4-BE49-F238E27FC236}">
                <a16:creationId xmlns:a16="http://schemas.microsoft.com/office/drawing/2014/main" id="{812DA770-07A5-44F8-8261-289187BD34EF}"/>
              </a:ext>
            </a:extLst>
          </p:cNvPr>
          <p:cNvPicPr>
            <a:picLocks noChangeAspect="1"/>
          </p:cNvPicPr>
          <p:nvPr/>
        </p:nvPicPr>
        <p:blipFill>
          <a:blip r:embed="rId9"/>
          <a:stretch>
            <a:fillRect/>
          </a:stretch>
        </p:blipFill>
        <p:spPr>
          <a:xfrm>
            <a:off x="6930553" y="6233231"/>
            <a:ext cx="2095500" cy="542925"/>
          </a:xfrm>
          <a:prstGeom prst="rect">
            <a:avLst/>
          </a:prstGeom>
        </p:spPr>
      </p:pic>
      <p:sp>
        <p:nvSpPr>
          <p:cNvPr id="14" name="TextBox 13">
            <a:extLst>
              <a:ext uri="{FF2B5EF4-FFF2-40B4-BE49-F238E27FC236}">
                <a16:creationId xmlns:a16="http://schemas.microsoft.com/office/drawing/2014/main" id="{FC61727F-D3F3-4894-89AE-96708C27F0E7}"/>
              </a:ext>
            </a:extLst>
          </p:cNvPr>
          <p:cNvSpPr txBox="1"/>
          <p:nvPr/>
        </p:nvSpPr>
        <p:spPr>
          <a:xfrm>
            <a:off x="6394049" y="3641380"/>
            <a:ext cx="2520315" cy="369332"/>
          </a:xfrm>
          <a:prstGeom prst="rect">
            <a:avLst/>
          </a:prstGeom>
          <a:solidFill>
            <a:schemeClr val="accent6">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black"/>
                </a:solidFill>
                <a:effectLst/>
                <a:uLnTx/>
                <a:uFillTx/>
                <a:latin typeface="Segoe UI"/>
                <a:ea typeface="+mn-ea"/>
                <a:cs typeface="+mn-cs"/>
              </a:rPr>
              <a:t>Source:: Chichester Cathedral – Chagall Window – Rob Farrow </a:t>
            </a:r>
            <a:r>
              <a:rPr kumimoji="0" lang="en-GB" sz="900" b="0" i="0" u="none" strike="noStrike" kern="1200" cap="none" spc="0" normalizeH="0" baseline="0" noProof="0" dirty="0">
                <a:ln>
                  <a:noFill/>
                </a:ln>
                <a:solidFill>
                  <a:prstClr val="black"/>
                </a:solidFill>
                <a:effectLst/>
                <a:uLnTx/>
                <a:uFillTx/>
                <a:latin typeface="Segoe UI"/>
                <a:ea typeface="+mn-ea"/>
                <a:cs typeface="+mn-cs"/>
                <a:hlinkClick r:id="rId10"/>
              </a:rPr>
              <a:t>Geograph</a:t>
            </a:r>
            <a:r>
              <a:rPr kumimoji="0" lang="en-GB" sz="900" b="0" i="0" u="none" strike="noStrike" kern="1200" cap="none" spc="0" normalizeH="0" baseline="0" noProof="0" dirty="0">
                <a:ln>
                  <a:noFill/>
                </a:ln>
                <a:solidFill>
                  <a:prstClr val="black"/>
                </a:solidFill>
                <a:effectLst/>
                <a:uLnTx/>
                <a:uFillTx/>
                <a:latin typeface="Segoe UI"/>
                <a:ea typeface="+mn-ea"/>
                <a:cs typeface="+mn-cs"/>
              </a:rPr>
              <a:t> </a:t>
            </a:r>
          </a:p>
        </p:txBody>
      </p:sp>
      <p:sp>
        <p:nvSpPr>
          <p:cNvPr id="12" name="Cloud 11">
            <a:extLst>
              <a:ext uri="{FF2B5EF4-FFF2-40B4-BE49-F238E27FC236}">
                <a16:creationId xmlns:a16="http://schemas.microsoft.com/office/drawing/2014/main" id="{5FAC3550-9059-49B5-9D42-6387C05DD2D2}"/>
              </a:ext>
            </a:extLst>
          </p:cNvPr>
          <p:cNvSpPr/>
          <p:nvPr/>
        </p:nvSpPr>
        <p:spPr>
          <a:xfrm>
            <a:off x="7172364" y="97552"/>
            <a:ext cx="1836174" cy="129345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GB" sz="1400" b="1" dirty="0">
                <a:solidFill>
                  <a:prstClr val="white"/>
                </a:solidFill>
                <a:latin typeface="Segoe UI"/>
              </a:rPr>
              <a:t>Enthusiasts</a:t>
            </a:r>
            <a:r>
              <a:rPr lang="en-GB" sz="900" b="1" dirty="0">
                <a:solidFill>
                  <a:prstClr val="white"/>
                </a:solidFill>
                <a:latin typeface="Segoe UI"/>
              </a:rPr>
              <a:t>: Loving God with Mystery and</a:t>
            </a:r>
          </a:p>
          <a:p>
            <a:pPr algn="ctr" defTabSz="685800"/>
            <a:r>
              <a:rPr lang="en-GB" sz="900" b="1" dirty="0">
                <a:solidFill>
                  <a:prstClr val="white"/>
                </a:solidFill>
                <a:latin typeface="Segoe UI"/>
              </a:rPr>
              <a:t>Celebration </a:t>
            </a:r>
          </a:p>
          <a:p>
            <a:pPr algn="ctr" defTabSz="685800"/>
            <a:r>
              <a:rPr lang="en-GB" sz="900" dirty="0">
                <a:solidFill>
                  <a:prstClr val="white"/>
                </a:solidFill>
                <a:latin typeface="Segoe UI"/>
              </a:rPr>
              <a:t>Celebration events. Shouting, singing and dancing. </a:t>
            </a:r>
          </a:p>
        </p:txBody>
      </p:sp>
    </p:spTree>
    <p:custDataLst>
      <p:tags r:id="rId1"/>
    </p:custDataLst>
    <p:extLst>
      <p:ext uri="{BB962C8B-B14F-4D97-AF65-F5344CB8AC3E}">
        <p14:creationId xmlns:p14="http://schemas.microsoft.com/office/powerpoint/2010/main" val="1516190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B4FCFC"/>
        </a:solid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5CEC6D39-A3F9-4ABA-9B46-1919B872E422}"/>
              </a:ext>
            </a:extLst>
          </p:cNvPr>
          <p:cNvSpPr txBox="1"/>
          <p:nvPr/>
        </p:nvSpPr>
        <p:spPr>
          <a:xfrm>
            <a:off x="112244" y="208574"/>
            <a:ext cx="4302271" cy="665317"/>
          </a:xfrm>
          <a:prstGeom prst="rect">
            <a:avLst/>
          </a:prstGeom>
          <a:solidFill>
            <a:schemeClr val="accent1"/>
          </a:solidFill>
        </p:spPr>
        <p:txBody>
          <a:bodyPr vert="horz" lIns="91440" tIns="45720" rIns="91440" bIns="45720" rtlCol="0" anchor="ctr">
            <a:normAutofit lnSpcReduction="10000"/>
          </a:bodyPr>
          <a:lstStyle/>
          <a:p>
            <a:pPr algn="ctr">
              <a:lnSpc>
                <a:spcPct val="90000"/>
              </a:lnSpc>
              <a:spcBef>
                <a:spcPct val="0"/>
              </a:spcBef>
              <a:spcAft>
                <a:spcPts val="600"/>
              </a:spcAft>
            </a:pPr>
            <a:r>
              <a:rPr lang="en-US" sz="2100" i="1" dirty="0">
                <a:solidFill>
                  <a:srgbClr val="000066"/>
                </a:solidFill>
                <a:latin typeface="+mj-lt"/>
                <a:ea typeface="+mj-ea"/>
                <a:cs typeface="+mj-cs"/>
              </a:rPr>
              <a:t>Developing our spirituality through song</a:t>
            </a:r>
          </a:p>
        </p:txBody>
      </p:sp>
      <p:sp>
        <p:nvSpPr>
          <p:cNvPr id="2" name="TextBox 1">
            <a:extLst>
              <a:ext uri="{FF2B5EF4-FFF2-40B4-BE49-F238E27FC236}">
                <a16:creationId xmlns:a16="http://schemas.microsoft.com/office/drawing/2014/main" id="{05FEBB19-9CD3-424B-A603-D61B87912642}"/>
              </a:ext>
            </a:extLst>
          </p:cNvPr>
          <p:cNvSpPr txBox="1"/>
          <p:nvPr/>
        </p:nvSpPr>
        <p:spPr>
          <a:xfrm>
            <a:off x="209985" y="1268271"/>
            <a:ext cx="3369341" cy="3682881"/>
          </a:xfrm>
          <a:prstGeom prst="rect">
            <a:avLst/>
          </a:prstGeom>
        </p:spPr>
        <p:txBody>
          <a:bodyPr vert="horz" lIns="91440" tIns="45720" rIns="91440" bIns="45720" rtlCol="0" anchor="t">
            <a:normAutofit fontScale="92500" lnSpcReduction="20000"/>
          </a:bodyPr>
          <a:lstStyle/>
          <a:p>
            <a:pPr algn="ctr">
              <a:lnSpc>
                <a:spcPct val="90000"/>
              </a:lnSpc>
              <a:spcAft>
                <a:spcPts val="600"/>
              </a:spcAft>
            </a:pPr>
            <a:r>
              <a:rPr lang="en-US" sz="1600" b="1" i="1" dirty="0">
                <a:solidFill>
                  <a:srgbClr val="000066"/>
                </a:solidFill>
                <a:latin typeface="Cavolini" panose="03000502040302020204" pitchFamily="66" charset="0"/>
                <a:cs typeface="Cavolini" panose="03000502040302020204" pitchFamily="66" charset="0"/>
              </a:rPr>
              <a:t>Listen to each of these songs (with or without the video) </a:t>
            </a:r>
          </a:p>
          <a:p>
            <a:pPr algn="ctr">
              <a:lnSpc>
                <a:spcPct val="90000"/>
              </a:lnSpc>
              <a:spcAft>
                <a:spcPts val="600"/>
              </a:spcAft>
            </a:pPr>
            <a:endParaRPr lang="en-US" sz="1600" dirty="0">
              <a:solidFill>
                <a:srgbClr val="000066"/>
              </a:solidFill>
              <a:latin typeface="Cavolini" panose="03000502040302020204" pitchFamily="66" charset="0"/>
              <a:cs typeface="Cavolini" panose="03000502040302020204" pitchFamily="66" charset="0"/>
            </a:endParaRPr>
          </a:p>
          <a:p>
            <a:pPr algn="ctr">
              <a:lnSpc>
                <a:spcPct val="90000"/>
              </a:lnSpc>
              <a:spcAft>
                <a:spcPts val="600"/>
              </a:spcAft>
            </a:pPr>
            <a:r>
              <a:rPr lang="en-US" sz="1600" dirty="0">
                <a:solidFill>
                  <a:srgbClr val="000066"/>
                </a:solidFill>
                <a:latin typeface="Cavolini" panose="03000502040302020204" pitchFamily="66" charset="0"/>
                <a:cs typeface="Cavolini" panose="03000502040302020204" pitchFamily="66" charset="0"/>
              </a:rPr>
              <a:t>How do these songs make me feel? Think? Do?</a:t>
            </a:r>
          </a:p>
          <a:p>
            <a:pPr algn="ctr">
              <a:lnSpc>
                <a:spcPct val="90000"/>
              </a:lnSpc>
              <a:spcAft>
                <a:spcPts val="600"/>
              </a:spcAft>
            </a:pPr>
            <a:endParaRPr lang="en-US" sz="1600" dirty="0">
              <a:solidFill>
                <a:srgbClr val="000066"/>
              </a:solidFill>
              <a:latin typeface="Cavolini" panose="03000502040302020204" pitchFamily="66" charset="0"/>
              <a:cs typeface="Cavolini" panose="03000502040302020204" pitchFamily="66" charset="0"/>
            </a:endParaRPr>
          </a:p>
          <a:p>
            <a:pPr algn="ctr">
              <a:lnSpc>
                <a:spcPct val="90000"/>
              </a:lnSpc>
              <a:spcAft>
                <a:spcPts val="600"/>
              </a:spcAft>
            </a:pPr>
            <a:r>
              <a:rPr lang="en-US" sz="1600" dirty="0">
                <a:solidFill>
                  <a:srgbClr val="000066"/>
                </a:solidFill>
                <a:latin typeface="Cavolini" panose="03000502040302020204" pitchFamily="66" charset="0"/>
                <a:cs typeface="Cavolini" panose="03000502040302020204" pitchFamily="66" charset="0"/>
              </a:rPr>
              <a:t>Can music be described as beautiful? Are any of these tracks beautiful?</a:t>
            </a:r>
          </a:p>
          <a:p>
            <a:pPr algn="ctr">
              <a:lnSpc>
                <a:spcPct val="90000"/>
              </a:lnSpc>
              <a:spcAft>
                <a:spcPts val="600"/>
              </a:spcAft>
            </a:pPr>
            <a:endParaRPr lang="en-US" sz="1600" dirty="0">
              <a:solidFill>
                <a:srgbClr val="000066"/>
              </a:solidFill>
              <a:latin typeface="Cavolini" panose="03000502040302020204" pitchFamily="66" charset="0"/>
              <a:cs typeface="Cavolini" panose="03000502040302020204" pitchFamily="66" charset="0"/>
            </a:endParaRPr>
          </a:p>
          <a:p>
            <a:pPr algn="ctr">
              <a:lnSpc>
                <a:spcPct val="90000"/>
              </a:lnSpc>
              <a:spcAft>
                <a:spcPts val="600"/>
              </a:spcAft>
            </a:pPr>
            <a:r>
              <a:rPr lang="en-US" sz="1600" dirty="0">
                <a:solidFill>
                  <a:srgbClr val="000066"/>
                </a:solidFill>
                <a:latin typeface="Cavolini" panose="03000502040302020204" pitchFamily="66" charset="0"/>
                <a:cs typeface="Cavolini" panose="03000502040302020204" pitchFamily="66" charset="0"/>
              </a:rPr>
              <a:t>What is inspiration? Where does it come from? Can music inspire? </a:t>
            </a:r>
          </a:p>
          <a:p>
            <a:pPr algn="ctr">
              <a:lnSpc>
                <a:spcPct val="90000"/>
              </a:lnSpc>
              <a:spcAft>
                <a:spcPts val="600"/>
              </a:spcAft>
            </a:pPr>
            <a:endParaRPr lang="en-US" sz="1600" dirty="0">
              <a:solidFill>
                <a:srgbClr val="000066"/>
              </a:solidFill>
              <a:latin typeface="Cavolini" panose="03000502040302020204" pitchFamily="66" charset="0"/>
              <a:cs typeface="Cavolini" panose="03000502040302020204" pitchFamily="66" charset="0"/>
            </a:endParaRPr>
          </a:p>
          <a:p>
            <a:pPr algn="ctr">
              <a:lnSpc>
                <a:spcPct val="90000"/>
              </a:lnSpc>
              <a:spcAft>
                <a:spcPts val="600"/>
              </a:spcAft>
            </a:pPr>
            <a:r>
              <a:rPr lang="en-US" sz="1600" dirty="0">
                <a:solidFill>
                  <a:srgbClr val="000066"/>
                </a:solidFill>
                <a:latin typeface="Cavolini" panose="03000502040302020204" pitchFamily="66" charset="0"/>
                <a:cs typeface="Cavolini" panose="03000502040302020204" pitchFamily="66" charset="0"/>
              </a:rPr>
              <a:t>What is the point of music? What would the world be like without music in it?</a:t>
            </a:r>
          </a:p>
          <a:p>
            <a:pPr algn="ctr">
              <a:lnSpc>
                <a:spcPct val="90000"/>
              </a:lnSpc>
              <a:spcAft>
                <a:spcPts val="600"/>
              </a:spcAft>
            </a:pPr>
            <a:endParaRPr lang="en-US" sz="1600" dirty="0">
              <a:solidFill>
                <a:srgbClr val="000066"/>
              </a:solidFill>
              <a:latin typeface="Cavolini" panose="03000502040302020204" pitchFamily="66" charset="0"/>
              <a:cs typeface="Cavolini" panose="03000502040302020204" pitchFamily="66" charset="0"/>
            </a:endParaRPr>
          </a:p>
          <a:p>
            <a:pPr indent="-228600">
              <a:lnSpc>
                <a:spcPct val="90000"/>
              </a:lnSpc>
              <a:spcAft>
                <a:spcPts val="600"/>
              </a:spcAft>
              <a:buFont typeface="Arial" panose="020B0604020202020204" pitchFamily="34" charset="0"/>
              <a:buChar char="•"/>
            </a:pPr>
            <a:endParaRPr lang="en-US" sz="1100" dirty="0"/>
          </a:p>
          <a:p>
            <a:pPr indent="-228600">
              <a:lnSpc>
                <a:spcPct val="90000"/>
              </a:lnSpc>
              <a:spcAft>
                <a:spcPts val="600"/>
              </a:spcAft>
              <a:buFont typeface="Arial" panose="020B0604020202020204" pitchFamily="34" charset="0"/>
              <a:buChar char="•"/>
            </a:pPr>
            <a:endParaRPr lang="en-US" sz="1100" dirty="0"/>
          </a:p>
          <a:p>
            <a:pPr indent="-228600">
              <a:lnSpc>
                <a:spcPct val="90000"/>
              </a:lnSpc>
              <a:spcAft>
                <a:spcPts val="600"/>
              </a:spcAft>
              <a:buFont typeface="Arial" panose="020B0604020202020204" pitchFamily="34" charset="0"/>
              <a:buChar char="•"/>
            </a:pPr>
            <a:endParaRPr lang="en-US" sz="1100" dirty="0"/>
          </a:p>
          <a:p>
            <a:pPr indent="-228600">
              <a:lnSpc>
                <a:spcPct val="90000"/>
              </a:lnSpc>
              <a:spcAft>
                <a:spcPts val="600"/>
              </a:spcAft>
              <a:buFont typeface="Arial" panose="020B0604020202020204" pitchFamily="34" charset="0"/>
              <a:buChar char="•"/>
            </a:pPr>
            <a:endParaRPr lang="en-US" sz="1100" dirty="0"/>
          </a:p>
        </p:txBody>
      </p:sp>
      <p:sp>
        <p:nvSpPr>
          <p:cNvPr id="74" name="Freeform: Shape 73">
            <a:extLst>
              <a:ext uri="{FF2B5EF4-FFF2-40B4-BE49-F238E27FC236}">
                <a16:creationId xmlns:a16="http://schemas.microsoft.com/office/drawing/2014/main" id="{3A45B268-BBDB-4EC6-A664-CED7BF60D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33663" y="1130609"/>
            <a:ext cx="1411100" cy="1411100"/>
          </a:xfrm>
          <a:custGeom>
            <a:avLst/>
            <a:gdLst>
              <a:gd name="connsiteX0" fmla="*/ 845820 w 1691640"/>
              <a:gd name="connsiteY0" fmla="*/ 0 h 1691640"/>
              <a:gd name="connsiteX1" fmla="*/ 1691640 w 1691640"/>
              <a:gd name="connsiteY1" fmla="*/ 845820 h 1691640"/>
              <a:gd name="connsiteX2" fmla="*/ 845820 w 1691640"/>
              <a:gd name="connsiteY2" fmla="*/ 1691640 h 1691640"/>
              <a:gd name="connsiteX3" fmla="*/ 0 w 1691640"/>
              <a:gd name="connsiteY3" fmla="*/ 845820 h 1691640"/>
              <a:gd name="connsiteX4" fmla="*/ 845820 w 1691640"/>
              <a:gd name="connsiteY4" fmla="*/ 0 h 1691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1640" h="1691640">
                <a:moveTo>
                  <a:pt x="845820" y="0"/>
                </a:moveTo>
                <a:cubicBezTo>
                  <a:pt x="1312954" y="0"/>
                  <a:pt x="1691640" y="378686"/>
                  <a:pt x="1691640" y="845820"/>
                </a:cubicBezTo>
                <a:cubicBezTo>
                  <a:pt x="1691640" y="1312954"/>
                  <a:pt x="1312954" y="1691640"/>
                  <a:pt x="845820" y="1691640"/>
                </a:cubicBezTo>
                <a:cubicBezTo>
                  <a:pt x="378687" y="1691640"/>
                  <a:pt x="0" y="1312954"/>
                  <a:pt x="0" y="845820"/>
                </a:cubicBezTo>
                <a:cubicBezTo>
                  <a:pt x="0" y="378686"/>
                  <a:pt x="378687" y="0"/>
                  <a:pt x="84582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76" name="Oval 75">
            <a:extLst>
              <a:ext uri="{FF2B5EF4-FFF2-40B4-BE49-F238E27FC236}">
                <a16:creationId xmlns:a16="http://schemas.microsoft.com/office/drawing/2014/main" id="{07977D39-626F-40D7-B00F-16E02602DD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90258" y="991873"/>
            <a:ext cx="1685692" cy="1685692"/>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sp>
        <p:nvSpPr>
          <p:cNvPr id="78" name="Freeform: Shape 77">
            <a:extLst>
              <a:ext uri="{FF2B5EF4-FFF2-40B4-BE49-F238E27FC236}">
                <a16:creationId xmlns:a16="http://schemas.microsoft.com/office/drawing/2014/main" id="{B78B55DD-3C55-4B94-9031-4F3723BD43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17027" y="-3165"/>
            <a:ext cx="3327795" cy="2790529"/>
          </a:xfrm>
          <a:custGeom>
            <a:avLst/>
            <a:gdLst>
              <a:gd name="connsiteX0" fmla="*/ 267865 w 3913376"/>
              <a:gd name="connsiteY0" fmla="*/ 0 h 3281569"/>
              <a:gd name="connsiteX1" fmla="*/ 3913376 w 3913376"/>
              <a:gd name="connsiteY1" fmla="*/ 0 h 3281569"/>
              <a:gd name="connsiteX2" fmla="*/ 3913376 w 3913376"/>
              <a:gd name="connsiteY2" fmla="*/ 2499938 h 3281569"/>
              <a:gd name="connsiteX3" fmla="*/ 3794714 w 3913376"/>
              <a:gd name="connsiteY3" fmla="*/ 2630499 h 3281569"/>
              <a:gd name="connsiteX4" fmla="*/ 2222892 w 3913376"/>
              <a:gd name="connsiteY4" fmla="*/ 3281569 h 3281569"/>
              <a:gd name="connsiteX5" fmla="*/ 0 w 3913376"/>
              <a:gd name="connsiteY5" fmla="*/ 1058677 h 3281569"/>
              <a:gd name="connsiteX6" fmla="*/ 174686 w 3913376"/>
              <a:gd name="connsiteY6" fmla="*/ 193427 h 3281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13376" h="3281569">
                <a:moveTo>
                  <a:pt x="267865" y="0"/>
                </a:moveTo>
                <a:lnTo>
                  <a:pt x="3913376" y="0"/>
                </a:lnTo>
                <a:lnTo>
                  <a:pt x="3913376" y="2499938"/>
                </a:lnTo>
                <a:lnTo>
                  <a:pt x="3794714" y="2630499"/>
                </a:lnTo>
                <a:cubicBezTo>
                  <a:pt x="3392450" y="3032763"/>
                  <a:pt x="2836727" y="3281569"/>
                  <a:pt x="2222892" y="3281569"/>
                </a:cubicBezTo>
                <a:cubicBezTo>
                  <a:pt x="995223" y="3281569"/>
                  <a:pt x="0" y="2286346"/>
                  <a:pt x="0" y="1058677"/>
                </a:cubicBezTo>
                <a:cubicBezTo>
                  <a:pt x="0" y="751760"/>
                  <a:pt x="62202" y="459370"/>
                  <a:pt x="174686" y="193427"/>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80" name="Freeform: Shape 79">
            <a:extLst>
              <a:ext uri="{FF2B5EF4-FFF2-40B4-BE49-F238E27FC236}">
                <a16:creationId xmlns:a16="http://schemas.microsoft.com/office/drawing/2014/main" id="{B905CDE4-B751-4B3E-B625-6E59F89034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77829" y="-3167"/>
            <a:ext cx="3466993" cy="2929727"/>
          </a:xfrm>
          <a:custGeom>
            <a:avLst/>
            <a:gdLst>
              <a:gd name="connsiteX0" fmla="*/ 250035 w 4077068"/>
              <a:gd name="connsiteY0" fmla="*/ 0 h 3445261"/>
              <a:gd name="connsiteX1" fmla="*/ 4077068 w 4077068"/>
              <a:gd name="connsiteY1" fmla="*/ 0 h 3445261"/>
              <a:gd name="connsiteX2" fmla="*/ 4077068 w 4077068"/>
              <a:gd name="connsiteY2" fmla="*/ 2743040 h 3445261"/>
              <a:gd name="connsiteX3" fmla="*/ 4074154 w 4077068"/>
              <a:gd name="connsiteY3" fmla="*/ 2746247 h 3445261"/>
              <a:gd name="connsiteX4" fmla="*/ 2386584 w 4077068"/>
              <a:gd name="connsiteY4" fmla="*/ 3445261 h 3445261"/>
              <a:gd name="connsiteX5" fmla="*/ 0 w 4077068"/>
              <a:gd name="connsiteY5" fmla="*/ 1058677 h 3445261"/>
              <a:gd name="connsiteX6" fmla="*/ 187550 w 4077068"/>
              <a:gd name="connsiteY6" fmla="*/ 129711 h 3445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77068" h="3445261">
                <a:moveTo>
                  <a:pt x="250035" y="0"/>
                </a:moveTo>
                <a:lnTo>
                  <a:pt x="4077068" y="0"/>
                </a:lnTo>
                <a:lnTo>
                  <a:pt x="4077068" y="2743040"/>
                </a:lnTo>
                <a:lnTo>
                  <a:pt x="4074154" y="2746247"/>
                </a:lnTo>
                <a:cubicBezTo>
                  <a:pt x="3642267" y="3178134"/>
                  <a:pt x="3045621" y="3445261"/>
                  <a:pt x="2386584" y="3445261"/>
                </a:cubicBezTo>
                <a:cubicBezTo>
                  <a:pt x="1068510" y="3445261"/>
                  <a:pt x="0" y="2376751"/>
                  <a:pt x="0" y="1058677"/>
                </a:cubicBezTo>
                <a:cubicBezTo>
                  <a:pt x="0" y="729159"/>
                  <a:pt x="66782" y="415238"/>
                  <a:pt x="187550" y="129711"/>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800">
              <a:defRPr/>
            </a:pPr>
            <a:endParaRPr lang="en-US" sz="1350">
              <a:solidFill>
                <a:prstClr val="white"/>
              </a:solidFill>
              <a:latin typeface="Calibri" panose="020F0502020204030204"/>
            </a:endParaRPr>
          </a:p>
        </p:txBody>
      </p:sp>
      <p:sp>
        <p:nvSpPr>
          <p:cNvPr id="82" name="Freeform: Shape 81">
            <a:extLst>
              <a:ext uri="{FF2B5EF4-FFF2-40B4-BE49-F238E27FC236}">
                <a16:creationId xmlns:a16="http://schemas.microsoft.com/office/drawing/2014/main" id="{42D9BB05-ED63-4148-87AB-82720ACC33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9421" y="4861398"/>
            <a:ext cx="3776458" cy="1996601"/>
          </a:xfrm>
          <a:custGeom>
            <a:avLst/>
            <a:gdLst>
              <a:gd name="connsiteX0" fmla="*/ 1975104 w 3950208"/>
              <a:gd name="connsiteY0" fmla="*/ 0 h 2088462"/>
              <a:gd name="connsiteX1" fmla="*/ 3950208 w 3950208"/>
              <a:gd name="connsiteY1" fmla="*/ 1975104 h 2088462"/>
              <a:gd name="connsiteX2" fmla="*/ 3944484 w 3950208"/>
              <a:gd name="connsiteY2" fmla="*/ 2088462 h 2088462"/>
              <a:gd name="connsiteX3" fmla="*/ 5724 w 3950208"/>
              <a:gd name="connsiteY3" fmla="*/ 2088462 h 2088462"/>
              <a:gd name="connsiteX4" fmla="*/ 0 w 3950208"/>
              <a:gd name="connsiteY4" fmla="*/ 1975104 h 2088462"/>
              <a:gd name="connsiteX5" fmla="*/ 1975104 w 3950208"/>
              <a:gd name="connsiteY5" fmla="*/ 0 h 2088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0208" h="2088462">
                <a:moveTo>
                  <a:pt x="1975104" y="0"/>
                </a:moveTo>
                <a:cubicBezTo>
                  <a:pt x="3065924" y="0"/>
                  <a:pt x="3950208" y="884284"/>
                  <a:pt x="3950208" y="1975104"/>
                </a:cubicBezTo>
                <a:lnTo>
                  <a:pt x="3944484" y="2088462"/>
                </a:lnTo>
                <a:lnTo>
                  <a:pt x="5724" y="2088462"/>
                </a:lnTo>
                <a:lnTo>
                  <a:pt x="0" y="1975104"/>
                </a:lnTo>
                <a:cubicBezTo>
                  <a:pt x="0" y="884284"/>
                  <a:pt x="884284" y="0"/>
                  <a:pt x="1975104"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84" name="Freeform: Shape 83">
            <a:extLst>
              <a:ext uri="{FF2B5EF4-FFF2-40B4-BE49-F238E27FC236}">
                <a16:creationId xmlns:a16="http://schemas.microsoft.com/office/drawing/2014/main" id="{CDC29AC1-2821-4FCC-B597-88DAF39C36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5331" y="4740650"/>
            <a:ext cx="4021721" cy="2117350"/>
          </a:xfrm>
          <a:custGeom>
            <a:avLst/>
            <a:gdLst>
              <a:gd name="connsiteX0" fmla="*/ 2140556 w 4281112"/>
              <a:gd name="connsiteY0" fmla="*/ 0 h 2253913"/>
              <a:gd name="connsiteX1" fmla="*/ 4281112 w 4281112"/>
              <a:gd name="connsiteY1" fmla="*/ 2140556 h 2253913"/>
              <a:gd name="connsiteX2" fmla="*/ 4275388 w 4281112"/>
              <a:gd name="connsiteY2" fmla="*/ 2253913 h 2253913"/>
              <a:gd name="connsiteX3" fmla="*/ 5724 w 4281112"/>
              <a:gd name="connsiteY3" fmla="*/ 2253913 h 2253913"/>
              <a:gd name="connsiteX4" fmla="*/ 0 w 4281112"/>
              <a:gd name="connsiteY4" fmla="*/ 2140556 h 2253913"/>
              <a:gd name="connsiteX5" fmla="*/ 2140556 w 4281112"/>
              <a:gd name="connsiteY5" fmla="*/ 0 h 2253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81112" h="2253913">
                <a:moveTo>
                  <a:pt x="2140556" y="0"/>
                </a:moveTo>
                <a:cubicBezTo>
                  <a:pt x="3322752" y="0"/>
                  <a:pt x="4281112" y="958360"/>
                  <a:pt x="4281112" y="2140556"/>
                </a:cubicBezTo>
                <a:lnTo>
                  <a:pt x="4275388" y="2253913"/>
                </a:lnTo>
                <a:lnTo>
                  <a:pt x="5724" y="2253913"/>
                </a:lnTo>
                <a:lnTo>
                  <a:pt x="0" y="2140556"/>
                </a:lnTo>
                <a:cubicBezTo>
                  <a:pt x="0" y="958360"/>
                  <a:pt x="958360" y="0"/>
                  <a:pt x="2140556"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800">
              <a:defRPr/>
            </a:pPr>
            <a:endParaRPr lang="en-US" sz="1350">
              <a:solidFill>
                <a:prstClr val="white"/>
              </a:solidFill>
              <a:latin typeface="Calibri" panose="020F0502020204030204"/>
            </a:endParaRPr>
          </a:p>
        </p:txBody>
      </p:sp>
      <p:sp>
        <p:nvSpPr>
          <p:cNvPr id="86" name="Freeform: Shape 85">
            <a:extLst>
              <a:ext uri="{FF2B5EF4-FFF2-40B4-BE49-F238E27FC236}">
                <a16:creationId xmlns:a16="http://schemas.microsoft.com/office/drawing/2014/main" id="{5B00B48C-8AA7-4128-AD60-76349F0CEC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14515" y="2893753"/>
            <a:ext cx="2057400" cy="2057400"/>
          </a:xfrm>
          <a:custGeom>
            <a:avLst/>
            <a:gdLst>
              <a:gd name="connsiteX0" fmla="*/ 1371600 w 2743200"/>
              <a:gd name="connsiteY0" fmla="*/ 0 h 2743200"/>
              <a:gd name="connsiteX1" fmla="*/ 2743200 w 2743200"/>
              <a:gd name="connsiteY1" fmla="*/ 1371600 h 2743200"/>
              <a:gd name="connsiteX2" fmla="*/ 1371600 w 2743200"/>
              <a:gd name="connsiteY2" fmla="*/ 2743200 h 2743200"/>
              <a:gd name="connsiteX3" fmla="*/ 0 w 2743200"/>
              <a:gd name="connsiteY3" fmla="*/ 1371600 h 2743200"/>
              <a:gd name="connsiteX4" fmla="*/ 1371600 w 2743200"/>
              <a:gd name="connsiteY4" fmla="*/ 0 h 2743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3200" h="2743200">
                <a:moveTo>
                  <a:pt x="1371600" y="0"/>
                </a:moveTo>
                <a:cubicBezTo>
                  <a:pt x="2129114" y="0"/>
                  <a:pt x="2743200" y="614087"/>
                  <a:pt x="2743200" y="1371600"/>
                </a:cubicBezTo>
                <a:cubicBezTo>
                  <a:pt x="2743200" y="2129114"/>
                  <a:pt x="2129114" y="2743200"/>
                  <a:pt x="1371600" y="2743200"/>
                </a:cubicBezTo>
                <a:cubicBezTo>
                  <a:pt x="614087" y="2743200"/>
                  <a:pt x="0" y="2129114"/>
                  <a:pt x="0" y="1371600"/>
                </a:cubicBezTo>
                <a:cubicBezTo>
                  <a:pt x="0" y="614087"/>
                  <a:pt x="614087" y="0"/>
                  <a:pt x="137160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88" name="Oval 87">
            <a:extLst>
              <a:ext uri="{FF2B5EF4-FFF2-40B4-BE49-F238E27FC236}">
                <a16:creationId xmlns:a16="http://schemas.microsoft.com/office/drawing/2014/main" id="{08108C16-F4C0-44AA-999D-17BD39219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91071" y="2770309"/>
            <a:ext cx="2304288" cy="2304288"/>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pic>
        <p:nvPicPr>
          <p:cNvPr id="6" name="Picture 5" descr="Logo&#10;&#10;Description automatically generated with low confidence">
            <a:extLst>
              <a:ext uri="{FF2B5EF4-FFF2-40B4-BE49-F238E27FC236}">
                <a16:creationId xmlns:a16="http://schemas.microsoft.com/office/drawing/2014/main" id="{E8530267-6315-4227-A93D-1AE17A333FA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18885" y="5742668"/>
            <a:ext cx="2408597" cy="710536"/>
          </a:xfrm>
          <a:prstGeom prst="rect">
            <a:avLst/>
          </a:prstGeom>
        </p:spPr>
      </p:pic>
      <p:sp>
        <p:nvSpPr>
          <p:cNvPr id="90" name="Freeform: Shape 89">
            <a:extLst>
              <a:ext uri="{FF2B5EF4-FFF2-40B4-BE49-F238E27FC236}">
                <a16:creationId xmlns:a16="http://schemas.microsoft.com/office/drawing/2014/main" id="{0760511E-86BF-4340-9949-CECB774FAC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91744" y="4411708"/>
            <a:ext cx="2852256" cy="2446292"/>
          </a:xfrm>
          <a:custGeom>
            <a:avLst/>
            <a:gdLst>
              <a:gd name="connsiteX0" fmla="*/ 1837818 w 3178912"/>
              <a:gd name="connsiteY0" fmla="*/ 0 h 2726454"/>
              <a:gd name="connsiteX1" fmla="*/ 3137352 w 3178912"/>
              <a:gd name="connsiteY1" fmla="*/ 538285 h 2726454"/>
              <a:gd name="connsiteX2" fmla="*/ 3178912 w 3178912"/>
              <a:gd name="connsiteY2" fmla="*/ 584013 h 2726454"/>
              <a:gd name="connsiteX3" fmla="*/ 3178912 w 3178912"/>
              <a:gd name="connsiteY3" fmla="*/ 2726454 h 2726454"/>
              <a:gd name="connsiteX4" fmla="*/ 229483 w 3178912"/>
              <a:gd name="connsiteY4" fmla="*/ 2726454 h 2726454"/>
              <a:gd name="connsiteX5" fmla="*/ 221815 w 3178912"/>
              <a:gd name="connsiteY5" fmla="*/ 2713832 h 2726454"/>
              <a:gd name="connsiteX6" fmla="*/ 0 w 3178912"/>
              <a:gd name="connsiteY6" fmla="*/ 1837818 h 2726454"/>
              <a:gd name="connsiteX7" fmla="*/ 1837818 w 3178912"/>
              <a:gd name="connsiteY7" fmla="*/ 0 h 2726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78912" h="2726454">
                <a:moveTo>
                  <a:pt x="1837818" y="0"/>
                </a:moveTo>
                <a:cubicBezTo>
                  <a:pt x="2345318" y="0"/>
                  <a:pt x="2804772" y="205705"/>
                  <a:pt x="3137352" y="538285"/>
                </a:cubicBezTo>
                <a:lnTo>
                  <a:pt x="3178912" y="584013"/>
                </a:lnTo>
                <a:lnTo>
                  <a:pt x="3178912" y="2726454"/>
                </a:lnTo>
                <a:lnTo>
                  <a:pt x="229483" y="2726454"/>
                </a:lnTo>
                <a:lnTo>
                  <a:pt x="221815" y="2713832"/>
                </a:lnTo>
                <a:cubicBezTo>
                  <a:pt x="80353" y="2453425"/>
                  <a:pt x="0" y="2155005"/>
                  <a:pt x="0" y="1837818"/>
                </a:cubicBezTo>
                <a:cubicBezTo>
                  <a:pt x="0" y="822819"/>
                  <a:pt x="822819" y="0"/>
                  <a:pt x="1837818"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92" name="Freeform: Shape 91">
            <a:extLst>
              <a:ext uri="{FF2B5EF4-FFF2-40B4-BE49-F238E27FC236}">
                <a16:creationId xmlns:a16="http://schemas.microsoft.com/office/drawing/2014/main" id="{C8F10CB3-3B5E-4C7A-98CF-B87454DDFA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47247" y="4263915"/>
            <a:ext cx="2996754" cy="2594085"/>
          </a:xfrm>
          <a:custGeom>
            <a:avLst/>
            <a:gdLst>
              <a:gd name="connsiteX0" fmla="*/ 2002536 w 3339958"/>
              <a:gd name="connsiteY0" fmla="*/ 0 h 2891173"/>
              <a:gd name="connsiteX1" fmla="*/ 3276335 w 3339958"/>
              <a:gd name="connsiteY1" fmla="*/ 457282 h 2891173"/>
              <a:gd name="connsiteX2" fmla="*/ 3339958 w 3339958"/>
              <a:gd name="connsiteY2" fmla="*/ 515107 h 2891173"/>
              <a:gd name="connsiteX3" fmla="*/ 3339958 w 3339958"/>
              <a:gd name="connsiteY3" fmla="*/ 2891173 h 2891173"/>
              <a:gd name="connsiteX4" fmla="*/ 209954 w 3339958"/>
              <a:gd name="connsiteY4" fmla="*/ 2891173 h 2891173"/>
              <a:gd name="connsiteX5" fmla="*/ 157369 w 3339958"/>
              <a:gd name="connsiteY5" fmla="*/ 2782014 h 2891173"/>
              <a:gd name="connsiteX6" fmla="*/ 0 w 3339958"/>
              <a:gd name="connsiteY6" fmla="*/ 2002536 h 2891173"/>
              <a:gd name="connsiteX7" fmla="*/ 2002536 w 3339958"/>
              <a:gd name="connsiteY7" fmla="*/ 0 h 2891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39958" h="2891173">
                <a:moveTo>
                  <a:pt x="2002536" y="0"/>
                </a:moveTo>
                <a:cubicBezTo>
                  <a:pt x="2486398" y="0"/>
                  <a:pt x="2930179" y="171609"/>
                  <a:pt x="3276335" y="457282"/>
                </a:cubicBezTo>
                <a:lnTo>
                  <a:pt x="3339958" y="515107"/>
                </a:lnTo>
                <a:lnTo>
                  <a:pt x="3339958" y="2891173"/>
                </a:lnTo>
                <a:lnTo>
                  <a:pt x="209954" y="2891173"/>
                </a:lnTo>
                <a:lnTo>
                  <a:pt x="157369" y="2782014"/>
                </a:lnTo>
                <a:cubicBezTo>
                  <a:pt x="56036" y="2542434"/>
                  <a:pt x="0" y="2279029"/>
                  <a:pt x="0" y="2002536"/>
                </a:cubicBezTo>
                <a:cubicBezTo>
                  <a:pt x="0" y="896566"/>
                  <a:pt x="896566" y="0"/>
                  <a:pt x="2002536"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800">
              <a:defRPr/>
            </a:pPr>
            <a:endParaRPr lang="en-US" sz="1350" dirty="0">
              <a:solidFill>
                <a:prstClr val="white"/>
              </a:solidFill>
              <a:latin typeface="Calibri" panose="020F0502020204030204"/>
            </a:endParaRPr>
          </a:p>
        </p:txBody>
      </p:sp>
      <p:sp>
        <p:nvSpPr>
          <p:cNvPr id="6149" name="Text Box 8"/>
          <p:cNvSpPr txBox="1">
            <a:spLocks noChangeArrowheads="1"/>
          </p:cNvSpPr>
          <p:nvPr/>
        </p:nvSpPr>
        <p:spPr bwMode="auto">
          <a:xfrm>
            <a:off x="577177" y="1268271"/>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pic>
        <p:nvPicPr>
          <p:cNvPr id="20" name="Picture 19">
            <a:hlinkClick r:id="rId5"/>
            <a:extLst>
              <a:ext uri="{FF2B5EF4-FFF2-40B4-BE49-F238E27FC236}">
                <a16:creationId xmlns:a16="http://schemas.microsoft.com/office/drawing/2014/main" id="{B26D9978-3018-45E8-88E4-33208485EDF8}"/>
              </a:ext>
            </a:extLst>
          </p:cNvPr>
          <p:cNvPicPr/>
          <p:nvPr/>
        </p:nvPicPr>
        <p:blipFill>
          <a:blip r:embed="rId6"/>
          <a:stretch>
            <a:fillRect/>
          </a:stretch>
        </p:blipFill>
        <p:spPr>
          <a:xfrm>
            <a:off x="6595682" y="677750"/>
            <a:ext cx="1704975" cy="945165"/>
          </a:xfrm>
          <a:prstGeom prst="ellipse">
            <a:avLst/>
          </a:prstGeom>
        </p:spPr>
      </p:pic>
      <p:pic>
        <p:nvPicPr>
          <p:cNvPr id="21" name="Picture 20">
            <a:hlinkClick r:id="rId7"/>
            <a:extLst>
              <a:ext uri="{FF2B5EF4-FFF2-40B4-BE49-F238E27FC236}">
                <a16:creationId xmlns:a16="http://schemas.microsoft.com/office/drawing/2014/main" id="{F754F487-50A3-47FE-A7A2-5AD5DAC121AD}"/>
              </a:ext>
            </a:extLst>
          </p:cNvPr>
          <p:cNvPicPr/>
          <p:nvPr/>
        </p:nvPicPr>
        <p:blipFill>
          <a:blip r:embed="rId8"/>
          <a:stretch>
            <a:fillRect/>
          </a:stretch>
        </p:blipFill>
        <p:spPr>
          <a:xfrm>
            <a:off x="4631694" y="3210266"/>
            <a:ext cx="1666875" cy="1337595"/>
          </a:xfrm>
          <a:prstGeom prst="ellipse">
            <a:avLst/>
          </a:prstGeom>
        </p:spPr>
      </p:pic>
      <p:pic>
        <p:nvPicPr>
          <p:cNvPr id="22" name="Picture 21">
            <a:hlinkClick r:id="rId9"/>
            <a:extLst>
              <a:ext uri="{FF2B5EF4-FFF2-40B4-BE49-F238E27FC236}">
                <a16:creationId xmlns:a16="http://schemas.microsoft.com/office/drawing/2014/main" id="{836FD3BF-1604-4271-A505-C36CFE89A985}"/>
              </a:ext>
            </a:extLst>
          </p:cNvPr>
          <p:cNvPicPr/>
          <p:nvPr/>
        </p:nvPicPr>
        <p:blipFill>
          <a:blip r:embed="rId10"/>
          <a:stretch>
            <a:fillRect/>
          </a:stretch>
        </p:blipFill>
        <p:spPr>
          <a:xfrm>
            <a:off x="6896440" y="5209759"/>
            <a:ext cx="1657350" cy="1299877"/>
          </a:xfrm>
          <a:prstGeom prst="ellipse">
            <a:avLst/>
          </a:prstGeom>
        </p:spPr>
      </p:pic>
      <p:pic>
        <p:nvPicPr>
          <p:cNvPr id="23" name="Picture 22">
            <a:hlinkClick r:id="rId11"/>
            <a:extLst>
              <a:ext uri="{FF2B5EF4-FFF2-40B4-BE49-F238E27FC236}">
                <a16:creationId xmlns:a16="http://schemas.microsoft.com/office/drawing/2014/main" id="{128DCDDA-E8B6-4205-AFEA-32B47C02E72F}"/>
              </a:ext>
            </a:extLst>
          </p:cNvPr>
          <p:cNvPicPr/>
          <p:nvPr/>
        </p:nvPicPr>
        <p:blipFill>
          <a:blip r:embed="rId12"/>
          <a:stretch>
            <a:fillRect/>
          </a:stretch>
        </p:blipFill>
        <p:spPr>
          <a:xfrm>
            <a:off x="4039762" y="1150332"/>
            <a:ext cx="1344490" cy="1411100"/>
          </a:xfrm>
          <a:prstGeom prst="ellipse">
            <a:avLst/>
          </a:prstGeom>
        </p:spPr>
      </p:pic>
    </p:spTree>
    <p:custDataLst>
      <p:tags r:id="rId1"/>
    </p:custDataLst>
    <p:extLst>
      <p:ext uri="{BB962C8B-B14F-4D97-AF65-F5344CB8AC3E}">
        <p14:creationId xmlns:p14="http://schemas.microsoft.com/office/powerpoint/2010/main" val="85245399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B4FCFC"/>
        </a:solidFill>
        <a:effectLst/>
      </p:bgPr>
    </p:bg>
    <p:spTree>
      <p:nvGrpSpPr>
        <p:cNvPr id="1" name=""/>
        <p:cNvGrpSpPr/>
        <p:nvPr/>
      </p:nvGrpSpPr>
      <p:grpSpPr>
        <a:xfrm>
          <a:off x="0" y="0"/>
          <a:ext cx="0" cy="0"/>
          <a:chOff x="0" y="0"/>
          <a:chExt cx="0" cy="0"/>
        </a:xfrm>
      </p:grpSpPr>
      <p:sp>
        <p:nvSpPr>
          <p:cNvPr id="6149" name="Text Box 8"/>
          <p:cNvSpPr txBox="1">
            <a:spLocks noChangeArrowheads="1"/>
          </p:cNvSpPr>
          <p:nvPr/>
        </p:nvSpPr>
        <p:spPr bwMode="auto">
          <a:xfrm>
            <a:off x="577177" y="1268271"/>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9966FF"/>
              </a:solidFill>
              <a:effectLst/>
              <a:uLnTx/>
              <a:uFillTx/>
              <a:latin typeface="Arial" charset="0"/>
              <a:ea typeface="+mn-ea"/>
              <a:cs typeface="+mn-cs"/>
            </a:endParaRPr>
          </a:p>
        </p:txBody>
      </p:sp>
      <p:sp>
        <p:nvSpPr>
          <p:cNvPr id="12" name="Title 11">
            <a:extLst>
              <a:ext uri="{FF2B5EF4-FFF2-40B4-BE49-F238E27FC236}">
                <a16:creationId xmlns:a16="http://schemas.microsoft.com/office/drawing/2014/main" id="{874A0728-369C-48E3-8760-F289279E06FA}"/>
              </a:ext>
            </a:extLst>
          </p:cNvPr>
          <p:cNvSpPr>
            <a:spLocks noGrp="1"/>
          </p:cNvSpPr>
          <p:nvPr>
            <p:ph type="title"/>
          </p:nvPr>
        </p:nvSpPr>
        <p:spPr/>
        <p:txBody>
          <a:bodyPr>
            <a:normAutofit fontScale="90000"/>
          </a:bodyPr>
          <a:lstStyle/>
          <a:p>
            <a:r>
              <a:rPr lang="en-GB" dirty="0">
                <a:solidFill>
                  <a:schemeClr val="accent2"/>
                </a:solidFill>
              </a:rPr>
              <a:t>Developing our spirituality through music</a:t>
            </a:r>
          </a:p>
        </p:txBody>
      </p:sp>
      <p:sp>
        <p:nvSpPr>
          <p:cNvPr id="13" name="Text Placeholder 12">
            <a:extLst>
              <a:ext uri="{FF2B5EF4-FFF2-40B4-BE49-F238E27FC236}">
                <a16:creationId xmlns:a16="http://schemas.microsoft.com/office/drawing/2014/main" id="{3746100E-E768-4B84-A831-6C0971F9944A}"/>
              </a:ext>
            </a:extLst>
          </p:cNvPr>
          <p:cNvSpPr>
            <a:spLocks noGrp="1"/>
          </p:cNvSpPr>
          <p:nvPr>
            <p:ph type="body" idx="1"/>
          </p:nvPr>
        </p:nvSpPr>
        <p:spPr>
          <a:solidFill>
            <a:srgbClr val="FFC000"/>
          </a:solidFill>
        </p:spPr>
        <p:txBody>
          <a:bodyPr/>
          <a:lstStyle/>
          <a:p>
            <a:pPr algn="ctr"/>
            <a:r>
              <a:rPr lang="en-GB" dirty="0">
                <a:solidFill>
                  <a:schemeClr val="accent2"/>
                </a:solidFill>
              </a:rPr>
              <a:t>Mark Making to music</a:t>
            </a:r>
          </a:p>
        </p:txBody>
      </p:sp>
      <p:sp>
        <p:nvSpPr>
          <p:cNvPr id="14" name="Content Placeholder 13">
            <a:extLst>
              <a:ext uri="{FF2B5EF4-FFF2-40B4-BE49-F238E27FC236}">
                <a16:creationId xmlns:a16="http://schemas.microsoft.com/office/drawing/2014/main" id="{19EB7620-E063-42C1-B1A1-EB82E420F64B}"/>
              </a:ext>
            </a:extLst>
          </p:cNvPr>
          <p:cNvSpPr>
            <a:spLocks noGrp="1"/>
          </p:cNvSpPr>
          <p:nvPr>
            <p:ph sz="half" idx="2"/>
          </p:nvPr>
        </p:nvSpPr>
        <p:spPr/>
        <p:txBody>
          <a:bodyPr/>
          <a:lstStyle/>
          <a:p>
            <a:endParaRPr lang="en-GB"/>
          </a:p>
        </p:txBody>
      </p:sp>
      <p:sp>
        <p:nvSpPr>
          <p:cNvPr id="15" name="Text Placeholder 14">
            <a:extLst>
              <a:ext uri="{FF2B5EF4-FFF2-40B4-BE49-F238E27FC236}">
                <a16:creationId xmlns:a16="http://schemas.microsoft.com/office/drawing/2014/main" id="{D0F018CE-3895-403C-A832-A6877A4E2EE3}"/>
              </a:ext>
            </a:extLst>
          </p:cNvPr>
          <p:cNvSpPr>
            <a:spLocks noGrp="1"/>
          </p:cNvSpPr>
          <p:nvPr>
            <p:ph type="body" sz="quarter" idx="3"/>
          </p:nvPr>
        </p:nvSpPr>
        <p:spPr>
          <a:xfrm>
            <a:off x="4654549" y="1568804"/>
            <a:ext cx="4041775" cy="639762"/>
          </a:xfrm>
          <a:solidFill>
            <a:srgbClr val="FFC000"/>
          </a:solidFill>
        </p:spPr>
        <p:txBody>
          <a:bodyPr/>
          <a:lstStyle/>
          <a:p>
            <a:pPr algn="ctr"/>
            <a:r>
              <a:rPr lang="en-GB" dirty="0">
                <a:solidFill>
                  <a:schemeClr val="accent2"/>
                </a:solidFill>
              </a:rPr>
              <a:t>Respond to the music </a:t>
            </a:r>
          </a:p>
        </p:txBody>
      </p:sp>
      <p:graphicFrame>
        <p:nvGraphicFramePr>
          <p:cNvPr id="6151" name="Content Placeholder 15">
            <a:extLst>
              <a:ext uri="{FF2B5EF4-FFF2-40B4-BE49-F238E27FC236}">
                <a16:creationId xmlns:a16="http://schemas.microsoft.com/office/drawing/2014/main" id="{96200BEC-05FB-4E99-9F52-9956E21154BA}"/>
              </a:ext>
            </a:extLst>
          </p:cNvPr>
          <p:cNvGraphicFramePr>
            <a:graphicFrameLocks noGrp="1"/>
          </p:cNvGraphicFramePr>
          <p:nvPr>
            <p:ph sz="quarter" idx="4"/>
            <p:extLst>
              <p:ext uri="{D42A27DB-BD31-4B8C-83A1-F6EECF244321}">
                <p14:modId xmlns:p14="http://schemas.microsoft.com/office/powerpoint/2010/main" val="2004061185"/>
              </p:ext>
            </p:extLst>
          </p:nvPr>
        </p:nvGraphicFramePr>
        <p:xfrm>
          <a:off x="4645025" y="2174875"/>
          <a:ext cx="4041775" cy="395128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1" name="Online Media 10" title="Home Art 1:Mark Making to Music">
            <a:hlinkClick r:id="" action="ppaction://media"/>
            <a:extLst>
              <a:ext uri="{FF2B5EF4-FFF2-40B4-BE49-F238E27FC236}">
                <a16:creationId xmlns:a16="http://schemas.microsoft.com/office/drawing/2014/main" id="{5E6714A9-4186-41E7-9734-288D4850587E}"/>
              </a:ext>
            </a:extLst>
          </p:cNvPr>
          <p:cNvPicPr>
            <a:picLocks noRot="1" noChangeAspect="1"/>
          </p:cNvPicPr>
          <p:nvPr>
            <a:videoFile r:link="rId2"/>
          </p:nvPr>
        </p:nvPicPr>
        <p:blipFill>
          <a:blip r:embed="rId9"/>
          <a:stretch>
            <a:fillRect/>
          </a:stretch>
        </p:blipFill>
        <p:spPr>
          <a:xfrm>
            <a:off x="447676" y="2174875"/>
            <a:ext cx="4049712" cy="3951288"/>
          </a:xfrm>
          <a:prstGeom prst="rect">
            <a:avLst/>
          </a:prstGeom>
        </p:spPr>
      </p:pic>
    </p:spTree>
    <p:custDataLst>
      <p:tags r:id="rId1"/>
    </p:custDataLst>
    <p:extLst>
      <p:ext uri="{BB962C8B-B14F-4D97-AF65-F5344CB8AC3E}">
        <p14:creationId xmlns:p14="http://schemas.microsoft.com/office/powerpoint/2010/main" val="152559225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8" name="Rectangle 137">
            <a:extLst>
              <a:ext uri="{FF2B5EF4-FFF2-40B4-BE49-F238E27FC236}">
                <a16:creationId xmlns:a16="http://schemas.microsoft.com/office/drawing/2014/main" id="{D1A4588A-55D5-49B8-BE41-54ACDCFF2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a:hlinkClick r:id="rId4"/>
            <a:extLst>
              <a:ext uri="{FF2B5EF4-FFF2-40B4-BE49-F238E27FC236}">
                <a16:creationId xmlns:a16="http://schemas.microsoft.com/office/drawing/2014/main" id="{CD8E8AA7-F081-47EE-A78D-44A1215C1F8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3978" b="12852"/>
          <a:stretch/>
        </p:blipFill>
        <p:spPr bwMode="auto">
          <a:xfrm>
            <a:off x="20" y="10"/>
            <a:ext cx="9143980" cy="4465973"/>
          </a:xfrm>
          <a:prstGeom prst="rect">
            <a:avLst/>
          </a:prstGeom>
          <a:noFill/>
          <a:extLst>
            <a:ext uri="{909E8E84-426E-40DD-AFC4-6F175D3DCCD1}">
              <a14:hiddenFill xmlns:a14="http://schemas.microsoft.com/office/drawing/2010/main">
                <a:solidFill>
                  <a:srgbClr val="FFFFFF"/>
                </a:solidFill>
              </a14:hiddenFill>
            </a:ext>
          </a:extLst>
        </p:spPr>
      </p:pic>
      <p:sp>
        <p:nvSpPr>
          <p:cNvPr id="140" name="Rectangle: Rounded Corners 139">
            <a:extLst>
              <a:ext uri="{FF2B5EF4-FFF2-40B4-BE49-F238E27FC236}">
                <a16:creationId xmlns:a16="http://schemas.microsoft.com/office/drawing/2014/main" id="{F97E7EA2-EDCD-47E9-81BC-415C606D1B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119552"/>
            <a:ext cx="7036903"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8" name="TextBox 7">
            <a:extLst>
              <a:ext uri="{FF2B5EF4-FFF2-40B4-BE49-F238E27FC236}">
                <a16:creationId xmlns:a16="http://schemas.microsoft.com/office/drawing/2014/main" id="{5CEC6D39-A3F9-4ABA-9B46-1919B872E422}"/>
              </a:ext>
            </a:extLst>
          </p:cNvPr>
          <p:cNvSpPr txBox="1"/>
          <p:nvPr/>
        </p:nvSpPr>
        <p:spPr>
          <a:xfrm>
            <a:off x="425196" y="4203278"/>
            <a:ext cx="6417894" cy="536063"/>
          </a:xfrm>
          <a:prstGeom prst="rect">
            <a:avLst/>
          </a:prstGeom>
        </p:spPr>
        <p:txBody>
          <a:bodyPr vert="horz" lIns="91440" tIns="45720" rIns="91440" bIns="45720" rtlCol="0" anchor="ctr">
            <a:normAutofit fontScale="92500" lnSpcReduction="20000"/>
          </a:bodyPr>
          <a:lstStyle/>
          <a:p>
            <a:pPr marL="0" marR="0" lvl="0" indent="0" fontAlgn="auto">
              <a:lnSpc>
                <a:spcPct val="90000"/>
              </a:lnSpc>
              <a:spcBef>
                <a:spcPct val="0"/>
              </a:spcBef>
              <a:spcAft>
                <a:spcPts val="600"/>
              </a:spcAft>
              <a:buClrTx/>
              <a:buSzTx/>
              <a:tabLst/>
              <a:defRPr/>
            </a:pPr>
            <a:r>
              <a:rPr kumimoji="0" lang="en-US" sz="2200" b="0" i="1" u="none" strike="noStrike" cap="none" spc="0" normalizeH="0" baseline="0" noProof="0" dirty="0">
                <a:ln>
                  <a:noFill/>
                </a:ln>
                <a:solidFill>
                  <a:schemeClr val="bg1"/>
                </a:solidFill>
                <a:effectLst/>
                <a:uLnTx/>
                <a:uFillTx/>
                <a:latin typeface="+mj-lt"/>
                <a:ea typeface="+mj-ea"/>
                <a:cs typeface="+mj-cs"/>
              </a:rPr>
              <a:t>Session 2: Developing our spirituality through </a:t>
            </a:r>
            <a:r>
              <a:rPr lang="en-US" sz="2200" i="1" dirty="0">
                <a:solidFill>
                  <a:schemeClr val="bg1"/>
                </a:solidFill>
                <a:latin typeface="+mj-lt"/>
                <a:ea typeface="+mj-ea"/>
                <a:cs typeface="+mj-cs"/>
              </a:rPr>
              <a:t>our senses</a:t>
            </a:r>
            <a:endParaRPr kumimoji="0" lang="en-US" sz="2200" b="0" i="1" u="none" strike="noStrike" cap="none" spc="0" normalizeH="0" baseline="0" noProof="0" dirty="0">
              <a:ln>
                <a:noFill/>
              </a:ln>
              <a:solidFill>
                <a:schemeClr val="bg1"/>
              </a:solidFill>
              <a:effectLst/>
              <a:uLnTx/>
              <a:uFillTx/>
              <a:latin typeface="+mj-lt"/>
              <a:ea typeface="+mj-ea"/>
              <a:cs typeface="+mj-cs"/>
            </a:endParaRPr>
          </a:p>
        </p:txBody>
      </p:sp>
      <p:sp>
        <p:nvSpPr>
          <p:cNvPr id="3" name="TextBox 2">
            <a:extLst>
              <a:ext uri="{FF2B5EF4-FFF2-40B4-BE49-F238E27FC236}">
                <a16:creationId xmlns:a16="http://schemas.microsoft.com/office/drawing/2014/main" id="{142FDC3A-149E-4FB0-83B3-DDF55B7EA835}"/>
              </a:ext>
            </a:extLst>
          </p:cNvPr>
          <p:cNvSpPr txBox="1"/>
          <p:nvPr/>
        </p:nvSpPr>
        <p:spPr>
          <a:xfrm>
            <a:off x="425196" y="5229225"/>
            <a:ext cx="8293608" cy="1306417"/>
          </a:xfrm>
          <a:prstGeom prst="rect">
            <a:avLst/>
          </a:prstGeom>
        </p:spPr>
        <p:txBody>
          <a:bodyPr vert="horz" lIns="91440" tIns="45720" rIns="91440" bIns="45720" rtlCol="0">
            <a:normAutofit fontScale="92500" lnSpcReduction="10000"/>
          </a:bodyPr>
          <a:lstStyle/>
          <a:p>
            <a:pPr algn="ctr">
              <a:lnSpc>
                <a:spcPct val="90000"/>
              </a:lnSpc>
              <a:spcAft>
                <a:spcPts val="600"/>
              </a:spcAft>
            </a:pPr>
            <a:r>
              <a:rPr lang="en-US" sz="1400" b="1" u="sng" dirty="0">
                <a:latin typeface="Cavolini" panose="03000502040302020204" pitchFamily="66" charset="0"/>
                <a:cs typeface="Cavolini" panose="03000502040302020204" pitchFamily="66" charset="0"/>
              </a:rPr>
              <a:t>Places that inspire us</a:t>
            </a:r>
          </a:p>
          <a:p>
            <a:pPr algn="ctr">
              <a:lnSpc>
                <a:spcPct val="90000"/>
              </a:lnSpc>
              <a:spcAft>
                <a:spcPts val="600"/>
              </a:spcAft>
            </a:pPr>
            <a:endParaRPr lang="en-US" sz="1400" b="1" u="sng" dirty="0">
              <a:latin typeface="Cavolini" panose="03000502040302020204" pitchFamily="66" charset="0"/>
              <a:cs typeface="Cavolini" panose="03000502040302020204" pitchFamily="66" charset="0"/>
            </a:endParaRPr>
          </a:p>
          <a:p>
            <a:pPr algn="ctr">
              <a:lnSpc>
                <a:spcPct val="90000"/>
              </a:lnSpc>
              <a:spcAft>
                <a:spcPts val="600"/>
              </a:spcAft>
            </a:pPr>
            <a:r>
              <a:rPr lang="en-US" sz="1400" dirty="0">
                <a:latin typeface="Cavolini" panose="03000502040302020204" pitchFamily="66" charset="0"/>
                <a:cs typeface="Cavolini" panose="03000502040302020204" pitchFamily="66" charset="0"/>
              </a:rPr>
              <a:t>People often find themselves being moved by sights, sounds and smells. There are many artists that have been so inspired by a place that they have created beautiful pieces of art to capture what they experienced. By creating this piece of art, they hope that other people will experience and live out that wonderful moment. </a:t>
            </a:r>
          </a:p>
        </p:txBody>
      </p:sp>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9966FF"/>
              </a:solidFill>
              <a:effectLst/>
              <a:uLnTx/>
              <a:uFillTx/>
              <a:latin typeface="Arial" charset="0"/>
              <a:ea typeface="+mn-ea"/>
              <a:cs typeface="+mn-cs"/>
            </a:endParaRPr>
          </a:p>
        </p:txBody>
      </p:sp>
      <p:sp>
        <p:nvSpPr>
          <p:cNvPr id="9" name="Cloud 8">
            <a:extLst>
              <a:ext uri="{FF2B5EF4-FFF2-40B4-BE49-F238E27FC236}">
                <a16:creationId xmlns:a16="http://schemas.microsoft.com/office/drawing/2014/main" id="{D27F3690-C1BF-45A4-BBFF-84B816A46633}"/>
              </a:ext>
            </a:extLst>
          </p:cNvPr>
          <p:cNvSpPr/>
          <p:nvPr/>
        </p:nvSpPr>
        <p:spPr>
          <a:xfrm>
            <a:off x="6902604" y="77168"/>
            <a:ext cx="2178252" cy="1546616"/>
          </a:xfrm>
          <a:prstGeom prst="cloud">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685800"/>
            <a:r>
              <a:rPr lang="en-GB" sz="1400" b="1" dirty="0">
                <a:solidFill>
                  <a:prstClr val="white"/>
                </a:solidFill>
                <a:latin typeface="Segoe UI"/>
              </a:rPr>
              <a:t>Sensates: </a:t>
            </a:r>
            <a:r>
              <a:rPr lang="en-GB" sz="900" b="1" dirty="0">
                <a:solidFill>
                  <a:prstClr val="white"/>
                </a:solidFill>
                <a:latin typeface="Segoe UI"/>
              </a:rPr>
              <a:t>Loving God with the senses</a:t>
            </a:r>
            <a:endParaRPr lang="en-GB" sz="900" dirty="0">
              <a:solidFill>
                <a:prstClr val="white"/>
              </a:solidFill>
              <a:latin typeface="Segoe UI"/>
            </a:endParaRPr>
          </a:p>
          <a:p>
            <a:pPr algn="ctr" defTabSz="685800"/>
            <a:r>
              <a:rPr lang="en-GB" sz="900" dirty="0">
                <a:solidFill>
                  <a:prstClr val="white"/>
                </a:solidFill>
                <a:latin typeface="Segoe UI"/>
              </a:rPr>
              <a:t>Often moved by sights, sounds and smells. Visual imagery for Sensates is often particularly powerful.</a:t>
            </a:r>
          </a:p>
        </p:txBody>
      </p:sp>
    </p:spTree>
    <p:custDataLst>
      <p:tags r:id="rId1"/>
    </p:custDataLst>
    <p:extLst>
      <p:ext uri="{BB962C8B-B14F-4D97-AF65-F5344CB8AC3E}">
        <p14:creationId xmlns:p14="http://schemas.microsoft.com/office/powerpoint/2010/main" val="4223691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30109F9-31F5-45FF-9DFF-E37C168B387A}"/>
              </a:ext>
            </a:extLst>
          </p:cNvPr>
          <p:cNvSpPr>
            <a:spLocks noGrp="1"/>
          </p:cNvSpPr>
          <p:nvPr>
            <p:ph type="ctrTitle"/>
          </p:nvPr>
        </p:nvSpPr>
        <p:spPr>
          <a:xfrm>
            <a:off x="941294" y="5589270"/>
            <a:ext cx="7261411" cy="1268730"/>
          </a:xfrm>
        </p:spPr>
        <p:txBody>
          <a:bodyPr anchor="b">
            <a:normAutofit fontScale="90000"/>
          </a:bodyPr>
          <a:lstStyle/>
          <a:p>
            <a:r>
              <a:rPr lang="en-GB" sz="1400" b="1" dirty="0">
                <a:solidFill>
                  <a:schemeClr val="accent6"/>
                </a:solidFill>
                <a:latin typeface="Cavolini" panose="03000502040302020204" pitchFamily="66" charset="0"/>
                <a:cs typeface="Cavolini" panose="03000502040302020204" pitchFamily="66" charset="0"/>
              </a:rPr>
              <a:t>An autumn landscape with a view of Het Steen</a:t>
            </a:r>
            <a:br>
              <a:rPr lang="en-GB" sz="1400" b="1" dirty="0">
                <a:solidFill>
                  <a:schemeClr val="accent6"/>
                </a:solidFill>
                <a:latin typeface="Cavolini" panose="03000502040302020204" pitchFamily="66" charset="0"/>
                <a:cs typeface="Cavolini" panose="03000502040302020204" pitchFamily="66" charset="0"/>
              </a:rPr>
            </a:br>
            <a:r>
              <a:rPr lang="en-GB" sz="1400" b="1" dirty="0">
                <a:solidFill>
                  <a:schemeClr val="accent6"/>
                </a:solidFill>
                <a:latin typeface="Cavolini" panose="03000502040302020204" pitchFamily="66" charset="0"/>
                <a:cs typeface="Cavolini" panose="03000502040302020204" pitchFamily="66" charset="0"/>
              </a:rPr>
              <a:t> in the early morning </a:t>
            </a:r>
            <a:r>
              <a:rPr lang="en-GB" sz="1400" dirty="0">
                <a:solidFill>
                  <a:schemeClr val="tx1">
                    <a:lumMod val="85000"/>
                    <a:lumOff val="15000"/>
                  </a:schemeClr>
                </a:solidFill>
                <a:latin typeface="Cavolini" panose="03000502040302020204" pitchFamily="66" charset="0"/>
                <a:cs typeface="Cavolini" panose="03000502040302020204" pitchFamily="66" charset="0"/>
              </a:rPr>
              <a:t>– was painted by Peter Rubens 1636</a:t>
            </a:r>
            <a:br>
              <a:rPr lang="en-GB" sz="1400" dirty="0">
                <a:solidFill>
                  <a:schemeClr val="tx1">
                    <a:lumMod val="85000"/>
                    <a:lumOff val="15000"/>
                  </a:schemeClr>
                </a:solidFill>
                <a:latin typeface="Cavolini" panose="03000502040302020204" pitchFamily="66" charset="0"/>
                <a:cs typeface="Cavolini" panose="03000502040302020204" pitchFamily="66" charset="0"/>
              </a:rPr>
            </a:br>
            <a:br>
              <a:rPr lang="en-GB" sz="1400" dirty="0">
                <a:solidFill>
                  <a:schemeClr val="tx1">
                    <a:lumMod val="85000"/>
                    <a:lumOff val="15000"/>
                  </a:schemeClr>
                </a:solidFill>
                <a:latin typeface="Cavolini" panose="03000502040302020204" pitchFamily="66" charset="0"/>
                <a:cs typeface="Cavolini" panose="03000502040302020204" pitchFamily="66" charset="0"/>
              </a:rPr>
            </a:br>
            <a:r>
              <a:rPr lang="en-GB" sz="1400" dirty="0">
                <a:solidFill>
                  <a:schemeClr val="tx1">
                    <a:lumMod val="85000"/>
                    <a:lumOff val="15000"/>
                  </a:schemeClr>
                </a:solidFill>
                <a:latin typeface="Cavolini" panose="03000502040302020204" pitchFamily="66" charset="0"/>
                <a:cs typeface="Cavolini" panose="03000502040302020204" pitchFamily="66" charset="0"/>
              </a:rPr>
              <a:t>Is this a true reflection of a beautiful scene? Are we a different type of human to those who lived in the 1600s? Would this scene look different if it was painted today? </a:t>
            </a:r>
            <a:br>
              <a:rPr lang="en-GB" sz="1400" dirty="0">
                <a:solidFill>
                  <a:schemeClr val="tx1">
                    <a:lumMod val="85000"/>
                    <a:lumOff val="15000"/>
                  </a:schemeClr>
                </a:solidFill>
                <a:latin typeface="Cavolini" panose="03000502040302020204" pitchFamily="66" charset="0"/>
                <a:cs typeface="Cavolini" panose="03000502040302020204" pitchFamily="66" charset="0"/>
              </a:rPr>
            </a:br>
            <a:endParaRPr lang="en-GB" sz="1400" dirty="0">
              <a:solidFill>
                <a:schemeClr val="tx1">
                  <a:lumMod val="85000"/>
                  <a:lumOff val="15000"/>
                </a:schemeClr>
              </a:solidFill>
              <a:latin typeface="Cavolini" panose="03000502040302020204" pitchFamily="66" charset="0"/>
              <a:cs typeface="Cavolini" panose="03000502040302020204" pitchFamily="66" charset="0"/>
            </a:endParaRPr>
          </a:p>
        </p:txBody>
      </p:sp>
      <p:pic>
        <p:nvPicPr>
          <p:cNvPr id="5" name="Picture 4">
            <a:extLst>
              <a:ext uri="{FF2B5EF4-FFF2-40B4-BE49-F238E27FC236}">
                <a16:creationId xmlns:a16="http://schemas.microsoft.com/office/drawing/2014/main" id="{FB88ECE6-52DA-4E7E-8CAC-FBEF6433322F}"/>
              </a:ext>
            </a:extLst>
          </p:cNvPr>
          <p:cNvPicPr>
            <a:picLocks noChangeAspect="1"/>
          </p:cNvPicPr>
          <p:nvPr/>
        </p:nvPicPr>
        <p:blipFill rotWithShape="1">
          <a:blip r:embed="rId3"/>
          <a:srcRect r="10293" b="1"/>
          <a:stretch/>
        </p:blipFill>
        <p:spPr>
          <a:xfrm>
            <a:off x="-64567" y="-9551"/>
            <a:ext cx="9143979" cy="6309360"/>
          </a:xfrm>
          <a:custGeom>
            <a:avLst/>
            <a:gdLst/>
            <a:ahLst/>
            <a:cxnLst/>
            <a:rect l="l" t="t" r="r" b="b"/>
            <a:pathLst>
              <a:path w="12191999" h="5886533">
                <a:moveTo>
                  <a:pt x="4721173" y="4907914"/>
                </a:moveTo>
                <a:lnTo>
                  <a:pt x="4722109" y="4908125"/>
                </a:lnTo>
                <a:cubicBezTo>
                  <a:pt x="4721143" y="4908767"/>
                  <a:pt x="4718263" y="4909373"/>
                  <a:pt x="4717199" y="4909396"/>
                </a:cubicBezTo>
                <a:close/>
                <a:moveTo>
                  <a:pt x="0" y="0"/>
                </a:moveTo>
                <a:lnTo>
                  <a:pt x="12191999" y="0"/>
                </a:lnTo>
                <a:lnTo>
                  <a:pt x="12191999" y="5751311"/>
                </a:lnTo>
                <a:lnTo>
                  <a:pt x="12140860" y="5770509"/>
                </a:lnTo>
                <a:cubicBezTo>
                  <a:pt x="12126656" y="5772723"/>
                  <a:pt x="12093589" y="5827925"/>
                  <a:pt x="12080161" y="5826358"/>
                </a:cubicBezTo>
                <a:cubicBezTo>
                  <a:pt x="11978188" y="5850511"/>
                  <a:pt x="11967361" y="5873564"/>
                  <a:pt x="11917885" y="5861578"/>
                </a:cubicBezTo>
                <a:cubicBezTo>
                  <a:pt x="11872779" y="5859863"/>
                  <a:pt x="11928861" y="5896778"/>
                  <a:pt x="11894610" y="5883738"/>
                </a:cubicBezTo>
                <a:cubicBezTo>
                  <a:pt x="11860359" y="5870698"/>
                  <a:pt x="11736091" y="5807232"/>
                  <a:pt x="11712379" y="5783337"/>
                </a:cubicBezTo>
                <a:cubicBezTo>
                  <a:pt x="11688667" y="5759442"/>
                  <a:pt x="11627912" y="5782933"/>
                  <a:pt x="11585366" y="5740371"/>
                </a:cubicBezTo>
                <a:lnTo>
                  <a:pt x="11516470" y="5663679"/>
                </a:lnTo>
                <a:cubicBezTo>
                  <a:pt x="11468274" y="5661847"/>
                  <a:pt x="11507335" y="5626593"/>
                  <a:pt x="11462692" y="5610127"/>
                </a:cubicBezTo>
                <a:cubicBezTo>
                  <a:pt x="11417567" y="5608500"/>
                  <a:pt x="11408021" y="5556613"/>
                  <a:pt x="11369712" y="5548654"/>
                </a:cubicBezTo>
                <a:cubicBezTo>
                  <a:pt x="11354317" y="5554704"/>
                  <a:pt x="11288328" y="5499810"/>
                  <a:pt x="11273969" y="5488986"/>
                </a:cubicBezTo>
                <a:cubicBezTo>
                  <a:pt x="11231913" y="5490378"/>
                  <a:pt x="11221973" y="5480544"/>
                  <a:pt x="11195084" y="5467967"/>
                </a:cubicBezTo>
                <a:cubicBezTo>
                  <a:pt x="11164086" y="5497749"/>
                  <a:pt x="11171649" y="5471790"/>
                  <a:pt x="11143408" y="5468614"/>
                </a:cubicBezTo>
                <a:cubicBezTo>
                  <a:pt x="11125906" y="5464975"/>
                  <a:pt x="11102603" y="5460835"/>
                  <a:pt x="11085935" y="5459365"/>
                </a:cubicBezTo>
                <a:cubicBezTo>
                  <a:pt x="11057493" y="5459661"/>
                  <a:pt x="11029906" y="5441496"/>
                  <a:pt x="11030953" y="5456484"/>
                </a:cubicBezTo>
                <a:cubicBezTo>
                  <a:pt x="11007784" y="5459001"/>
                  <a:pt x="10982005" y="5463178"/>
                  <a:pt x="10951060" y="5461240"/>
                </a:cubicBezTo>
                <a:cubicBezTo>
                  <a:pt x="10885365" y="5424406"/>
                  <a:pt x="10915288" y="5460968"/>
                  <a:pt x="10857721" y="5448157"/>
                </a:cubicBezTo>
                <a:cubicBezTo>
                  <a:pt x="10806646" y="5435790"/>
                  <a:pt x="10707075" y="5402712"/>
                  <a:pt x="10644616" y="5387039"/>
                </a:cubicBezTo>
                <a:cubicBezTo>
                  <a:pt x="10616446" y="5382224"/>
                  <a:pt x="10558603" y="5371613"/>
                  <a:pt x="10519277" y="5366793"/>
                </a:cubicBezTo>
                <a:cubicBezTo>
                  <a:pt x="10495461" y="5368312"/>
                  <a:pt x="10473830" y="5354868"/>
                  <a:pt x="10445981" y="5364735"/>
                </a:cubicBezTo>
                <a:cubicBezTo>
                  <a:pt x="10436536" y="5368773"/>
                  <a:pt x="10409281" y="5367966"/>
                  <a:pt x="10383865" y="5360888"/>
                </a:cubicBezTo>
                <a:cubicBezTo>
                  <a:pt x="10374827" y="5369095"/>
                  <a:pt x="10347864" y="5360432"/>
                  <a:pt x="10336852" y="5360277"/>
                </a:cubicBezTo>
                <a:cubicBezTo>
                  <a:pt x="10323586" y="5366987"/>
                  <a:pt x="10274741" y="5357921"/>
                  <a:pt x="10261098" y="5350526"/>
                </a:cubicBezTo>
                <a:lnTo>
                  <a:pt x="10126497" y="5339011"/>
                </a:lnTo>
                <a:lnTo>
                  <a:pt x="10082166" y="5336916"/>
                </a:lnTo>
                <a:cubicBezTo>
                  <a:pt x="10074567" y="5338985"/>
                  <a:pt x="10046860" y="5337657"/>
                  <a:pt x="10039237" y="5338580"/>
                </a:cubicBezTo>
                <a:cubicBezTo>
                  <a:pt x="9998458" y="5328479"/>
                  <a:pt x="9984394" y="5327989"/>
                  <a:pt x="9960016" y="5323065"/>
                </a:cubicBezTo>
                <a:cubicBezTo>
                  <a:pt x="9918980" y="5322923"/>
                  <a:pt x="9888741" y="5326122"/>
                  <a:pt x="9847789" y="5316297"/>
                </a:cubicBezTo>
                <a:lnTo>
                  <a:pt x="9728306" y="5296090"/>
                </a:lnTo>
                <a:cubicBezTo>
                  <a:pt x="9675056" y="5305676"/>
                  <a:pt x="9602035" y="5297282"/>
                  <a:pt x="9584504" y="5284670"/>
                </a:cubicBezTo>
                <a:cubicBezTo>
                  <a:pt x="9518952" y="5270394"/>
                  <a:pt x="9415429" y="5244268"/>
                  <a:pt x="9343049" y="5238968"/>
                </a:cubicBezTo>
                <a:lnTo>
                  <a:pt x="9231367" y="5187063"/>
                </a:lnTo>
                <a:lnTo>
                  <a:pt x="9194807" y="5176984"/>
                </a:lnTo>
                <a:lnTo>
                  <a:pt x="9189243" y="5167745"/>
                </a:lnTo>
                <a:lnTo>
                  <a:pt x="9151229" y="5156543"/>
                </a:lnTo>
                <a:lnTo>
                  <a:pt x="9150207" y="5157608"/>
                </a:lnTo>
                <a:cubicBezTo>
                  <a:pt x="9147045" y="5159739"/>
                  <a:pt x="9143081" y="5160831"/>
                  <a:pt x="9137315" y="5159777"/>
                </a:cubicBezTo>
                <a:cubicBezTo>
                  <a:pt x="9138862" y="5179261"/>
                  <a:pt x="9130952" y="5165972"/>
                  <a:pt x="9113809" y="5161143"/>
                </a:cubicBezTo>
                <a:cubicBezTo>
                  <a:pt x="9112388" y="5190326"/>
                  <a:pt x="9068114" y="5155892"/>
                  <a:pt x="9053450" y="5169457"/>
                </a:cubicBezTo>
                <a:lnTo>
                  <a:pt x="9005483" y="5166172"/>
                </a:lnTo>
                <a:lnTo>
                  <a:pt x="9005198" y="5166412"/>
                </a:lnTo>
                <a:cubicBezTo>
                  <a:pt x="9003143" y="5166632"/>
                  <a:pt x="9000324" y="5166304"/>
                  <a:pt x="8996229" y="5165201"/>
                </a:cubicBezTo>
                <a:lnTo>
                  <a:pt x="8990391" y="5163140"/>
                </a:lnTo>
                <a:lnTo>
                  <a:pt x="8974334" y="5159914"/>
                </a:lnTo>
                <a:lnTo>
                  <a:pt x="8968008" y="5160614"/>
                </a:lnTo>
                <a:lnTo>
                  <a:pt x="8963045" y="5162839"/>
                </a:lnTo>
                <a:cubicBezTo>
                  <a:pt x="8954690" y="5154888"/>
                  <a:pt x="8955517" y="5145940"/>
                  <a:pt x="8928985" y="5166027"/>
                </a:cubicBezTo>
                <a:cubicBezTo>
                  <a:pt x="8898031" y="5165007"/>
                  <a:pt x="8789300" y="5150352"/>
                  <a:pt x="8752441" y="5146795"/>
                </a:cubicBezTo>
                <a:cubicBezTo>
                  <a:pt x="8719819" y="5136075"/>
                  <a:pt x="8748194" y="5149736"/>
                  <a:pt x="8707844" y="5144694"/>
                </a:cubicBezTo>
                <a:cubicBezTo>
                  <a:pt x="8671606" y="5125159"/>
                  <a:pt x="8639142" y="5141599"/>
                  <a:pt x="8596068" y="5136122"/>
                </a:cubicBezTo>
                <a:lnTo>
                  <a:pt x="8525227" y="5150964"/>
                </a:lnTo>
                <a:lnTo>
                  <a:pt x="8510980" y="5145049"/>
                </a:lnTo>
                <a:lnTo>
                  <a:pt x="8506164" y="5142048"/>
                </a:lnTo>
                <a:cubicBezTo>
                  <a:pt x="8502646" y="5140271"/>
                  <a:pt x="8500045" y="5139460"/>
                  <a:pt x="8497965" y="5139310"/>
                </a:cubicBezTo>
                <a:lnTo>
                  <a:pt x="8497591" y="5139489"/>
                </a:lnTo>
                <a:lnTo>
                  <a:pt x="8490246" y="5136439"/>
                </a:lnTo>
                <a:lnTo>
                  <a:pt x="8367179" y="5122397"/>
                </a:lnTo>
                <a:cubicBezTo>
                  <a:pt x="8362021" y="5120372"/>
                  <a:pt x="8357730" y="5120720"/>
                  <a:pt x="8353796" y="5122203"/>
                </a:cubicBezTo>
                <a:lnTo>
                  <a:pt x="8352369" y="5123043"/>
                </a:lnTo>
                <a:lnTo>
                  <a:pt x="8320101" y="5105625"/>
                </a:lnTo>
                <a:lnTo>
                  <a:pt x="8314429" y="5105299"/>
                </a:lnTo>
                <a:lnTo>
                  <a:pt x="8295170" y="5091404"/>
                </a:lnTo>
                <a:lnTo>
                  <a:pt x="8284273" y="5085581"/>
                </a:lnTo>
                <a:lnTo>
                  <a:pt x="8283146" y="5081138"/>
                </a:lnTo>
                <a:cubicBezTo>
                  <a:pt x="8280842" y="5077893"/>
                  <a:pt x="8276148" y="5075245"/>
                  <a:pt x="8266072" y="5073963"/>
                </a:cubicBezTo>
                <a:lnTo>
                  <a:pt x="8263373" y="5074193"/>
                </a:lnTo>
                <a:lnTo>
                  <a:pt x="8252030" y="5064350"/>
                </a:lnTo>
                <a:cubicBezTo>
                  <a:pt x="8248856" y="5060500"/>
                  <a:pt x="8246644" y="5056218"/>
                  <a:pt x="8245831" y="5051358"/>
                </a:cubicBezTo>
                <a:cubicBezTo>
                  <a:pt x="8181824" y="5054265"/>
                  <a:pt x="8147127" y="5020143"/>
                  <a:pt x="8090268" y="5005197"/>
                </a:cubicBezTo>
                <a:cubicBezTo>
                  <a:pt x="8025464" y="4982055"/>
                  <a:pt x="7967067" y="4960819"/>
                  <a:pt x="7905404" y="4963224"/>
                </a:cubicBezTo>
                <a:cubicBezTo>
                  <a:pt x="7835116" y="4948312"/>
                  <a:pt x="7780962" y="4946081"/>
                  <a:pt x="7718741" y="4937509"/>
                </a:cubicBezTo>
                <a:lnTo>
                  <a:pt x="7614343" y="4940980"/>
                </a:lnTo>
                <a:lnTo>
                  <a:pt x="7527539" y="4935152"/>
                </a:lnTo>
                <a:lnTo>
                  <a:pt x="7519567" y="4932599"/>
                </a:lnTo>
                <a:cubicBezTo>
                  <a:pt x="7513989" y="4931260"/>
                  <a:pt x="7510169" y="4930910"/>
                  <a:pt x="7507408" y="4931264"/>
                </a:cubicBezTo>
                <a:lnTo>
                  <a:pt x="7507036" y="4931591"/>
                </a:lnTo>
                <a:lnTo>
                  <a:pt x="7495791" y="4929639"/>
                </a:lnTo>
                <a:cubicBezTo>
                  <a:pt x="7476982" y="4925521"/>
                  <a:pt x="7422524" y="4942937"/>
                  <a:pt x="7405387" y="4937744"/>
                </a:cubicBezTo>
                <a:cubicBezTo>
                  <a:pt x="7374785" y="4940694"/>
                  <a:pt x="7333986" y="4941799"/>
                  <a:pt x="7312176" y="4947339"/>
                </a:cubicBezTo>
                <a:lnTo>
                  <a:pt x="7310849" y="4948781"/>
                </a:lnTo>
                <a:lnTo>
                  <a:pt x="7218556" y="4923532"/>
                </a:lnTo>
                <a:lnTo>
                  <a:pt x="7201098" y="4918982"/>
                </a:lnTo>
                <a:lnTo>
                  <a:pt x="7197000" y="4913624"/>
                </a:lnTo>
                <a:cubicBezTo>
                  <a:pt x="7192108" y="4910101"/>
                  <a:pt x="7184502" y="4907962"/>
                  <a:pt x="7170804" y="4908976"/>
                </a:cubicBezTo>
                <a:lnTo>
                  <a:pt x="7096984" y="4896748"/>
                </a:lnTo>
                <a:cubicBezTo>
                  <a:pt x="7061144" y="4895770"/>
                  <a:pt x="7050185" y="4894793"/>
                  <a:pt x="7018492" y="4897122"/>
                </a:cubicBezTo>
                <a:cubicBezTo>
                  <a:pt x="6937524" y="4886184"/>
                  <a:pt x="6943641" y="4862018"/>
                  <a:pt x="6904142" y="4867616"/>
                </a:cubicBezTo>
                <a:cubicBezTo>
                  <a:pt x="6871918" y="4872824"/>
                  <a:pt x="6787985" y="4853750"/>
                  <a:pt x="6708218" y="4839661"/>
                </a:cubicBezTo>
                <a:cubicBezTo>
                  <a:pt x="6649102" y="4830206"/>
                  <a:pt x="6628102" y="4816105"/>
                  <a:pt x="6549451" y="4810885"/>
                </a:cubicBezTo>
                <a:cubicBezTo>
                  <a:pt x="6472150" y="4766795"/>
                  <a:pt x="6409692" y="4790518"/>
                  <a:pt x="6317556" y="4764085"/>
                </a:cubicBezTo>
                <a:cubicBezTo>
                  <a:pt x="6297547" y="4748563"/>
                  <a:pt x="6209288" y="4765756"/>
                  <a:pt x="6168670" y="4761998"/>
                </a:cubicBezTo>
                <a:cubicBezTo>
                  <a:pt x="6128052" y="4758240"/>
                  <a:pt x="6090536" y="4744692"/>
                  <a:pt x="6073844" y="4741536"/>
                </a:cubicBezTo>
                <a:lnTo>
                  <a:pt x="6068526" y="4743073"/>
                </a:lnTo>
                <a:lnTo>
                  <a:pt x="6048634" y="4742390"/>
                </a:lnTo>
                <a:lnTo>
                  <a:pt x="6041279" y="4750739"/>
                </a:lnTo>
                <a:lnTo>
                  <a:pt x="6010088" y="4755832"/>
                </a:lnTo>
                <a:cubicBezTo>
                  <a:pt x="5998677" y="4756419"/>
                  <a:pt x="5970124" y="4755506"/>
                  <a:pt x="5957373" y="4752188"/>
                </a:cubicBezTo>
                <a:lnTo>
                  <a:pt x="5758915" y="4736496"/>
                </a:lnTo>
                <a:lnTo>
                  <a:pt x="5626957" y="4735473"/>
                </a:lnTo>
                <a:lnTo>
                  <a:pt x="5470902" y="4749493"/>
                </a:lnTo>
                <a:cubicBezTo>
                  <a:pt x="5478131" y="4762521"/>
                  <a:pt x="5439006" y="4748455"/>
                  <a:pt x="5432757" y="4760746"/>
                </a:cubicBezTo>
                <a:cubicBezTo>
                  <a:pt x="5429365" y="4770778"/>
                  <a:pt x="5391824" y="4775462"/>
                  <a:pt x="5381664" y="4778448"/>
                </a:cubicBezTo>
                <a:lnTo>
                  <a:pt x="5261760" y="4798865"/>
                </a:lnTo>
                <a:cubicBezTo>
                  <a:pt x="5251595" y="4799049"/>
                  <a:pt x="5230547" y="4807359"/>
                  <a:pt x="5222959" y="4809989"/>
                </a:cubicBezTo>
                <a:lnTo>
                  <a:pt x="5174657" y="4812979"/>
                </a:lnTo>
                <a:lnTo>
                  <a:pt x="5156551" y="4820202"/>
                </a:lnTo>
                <a:lnTo>
                  <a:pt x="5142595" y="4823602"/>
                </a:lnTo>
                <a:lnTo>
                  <a:pt x="5139593" y="4825703"/>
                </a:lnTo>
                <a:cubicBezTo>
                  <a:pt x="5133873" y="4829743"/>
                  <a:pt x="5128076" y="4833554"/>
                  <a:pt x="5121656" y="4836556"/>
                </a:cubicBezTo>
                <a:cubicBezTo>
                  <a:pt x="5108317" y="4807937"/>
                  <a:pt x="5064853" y="4857373"/>
                  <a:pt x="5065787" y="4829985"/>
                </a:cubicBezTo>
                <a:cubicBezTo>
                  <a:pt x="5028193" y="4841501"/>
                  <a:pt x="5038944" y="4812412"/>
                  <a:pt x="5011510" y="4846366"/>
                </a:cubicBezTo>
                <a:cubicBezTo>
                  <a:pt x="4937023" y="4845983"/>
                  <a:pt x="4916353" y="4832976"/>
                  <a:pt x="4840437" y="4870383"/>
                </a:cubicBezTo>
                <a:cubicBezTo>
                  <a:pt x="4806739" y="4887025"/>
                  <a:pt x="4784106" y="4898171"/>
                  <a:pt x="4762444" y="4898151"/>
                </a:cubicBezTo>
                <a:cubicBezTo>
                  <a:pt x="4741323" y="4902652"/>
                  <a:pt x="4729481" y="4905474"/>
                  <a:pt x="4723182" y="4907166"/>
                </a:cubicBezTo>
                <a:lnTo>
                  <a:pt x="4721173" y="4907914"/>
                </a:lnTo>
                <a:lnTo>
                  <a:pt x="4715524" y="4906639"/>
                </a:lnTo>
                <a:cubicBezTo>
                  <a:pt x="4680148" y="4913595"/>
                  <a:pt x="4524744" y="4914403"/>
                  <a:pt x="4515810" y="4916541"/>
                </a:cubicBezTo>
                <a:cubicBezTo>
                  <a:pt x="4457819" y="4929653"/>
                  <a:pt x="4462659" y="4930394"/>
                  <a:pt x="4428539" y="4927192"/>
                </a:cubicBezTo>
                <a:cubicBezTo>
                  <a:pt x="4423303" y="4923821"/>
                  <a:pt x="4368974" y="4930115"/>
                  <a:pt x="4362872" y="4928538"/>
                </a:cubicBezTo>
                <a:lnTo>
                  <a:pt x="4316962" y="4921923"/>
                </a:lnTo>
                <a:lnTo>
                  <a:pt x="4315106" y="4923264"/>
                </a:lnTo>
                <a:cubicBezTo>
                  <a:pt x="4306123" y="4926635"/>
                  <a:pt x="4299993" y="4926634"/>
                  <a:pt x="4295140" y="4925143"/>
                </a:cubicBezTo>
                <a:lnTo>
                  <a:pt x="4290059" y="4922226"/>
                </a:lnTo>
                <a:lnTo>
                  <a:pt x="4276138" y="4922472"/>
                </a:lnTo>
                <a:lnTo>
                  <a:pt x="4248113" y="4920148"/>
                </a:lnTo>
                <a:lnTo>
                  <a:pt x="4202046" y="4922943"/>
                </a:lnTo>
                <a:cubicBezTo>
                  <a:pt x="4201945" y="4923363"/>
                  <a:pt x="4201842" y="4923782"/>
                  <a:pt x="4201741" y="4924202"/>
                </a:cubicBezTo>
                <a:cubicBezTo>
                  <a:pt x="4200116" y="4927039"/>
                  <a:pt x="4197140" y="4929158"/>
                  <a:pt x="4191245" y="4929836"/>
                </a:cubicBezTo>
                <a:cubicBezTo>
                  <a:pt x="4204212" y="4947125"/>
                  <a:pt x="4161274" y="4945230"/>
                  <a:pt x="4142742" y="4945701"/>
                </a:cubicBezTo>
                <a:cubicBezTo>
                  <a:pt x="4124717" y="4952767"/>
                  <a:pt x="4099099" y="4966347"/>
                  <a:pt x="4083094" y="4972234"/>
                </a:cubicBezTo>
                <a:lnTo>
                  <a:pt x="4074543" y="4973069"/>
                </a:lnTo>
                <a:cubicBezTo>
                  <a:pt x="4074504" y="4973170"/>
                  <a:pt x="4074463" y="4973269"/>
                  <a:pt x="4074424" y="4973368"/>
                </a:cubicBezTo>
                <a:cubicBezTo>
                  <a:pt x="4072678" y="4974152"/>
                  <a:pt x="4069906" y="4974653"/>
                  <a:pt x="4065507" y="4974812"/>
                </a:cubicBezTo>
                <a:lnTo>
                  <a:pt x="4058951" y="4974594"/>
                </a:lnTo>
                <a:lnTo>
                  <a:pt x="4042361" y="4976215"/>
                </a:lnTo>
                <a:lnTo>
                  <a:pt x="4036993" y="4978649"/>
                </a:lnTo>
                <a:lnTo>
                  <a:pt x="4035360" y="4982316"/>
                </a:lnTo>
                <a:lnTo>
                  <a:pt x="4033775" y="4982081"/>
                </a:lnTo>
                <a:cubicBezTo>
                  <a:pt x="4021424" y="4977217"/>
                  <a:pt x="4016874" y="4968841"/>
                  <a:pt x="4004535" y="4994649"/>
                </a:cubicBezTo>
                <a:cubicBezTo>
                  <a:pt x="3976667" y="4987584"/>
                  <a:pt x="3972977" y="5002913"/>
                  <a:pt x="3936843" y="5012106"/>
                </a:cubicBezTo>
                <a:cubicBezTo>
                  <a:pt x="3920506" y="5004382"/>
                  <a:pt x="3908535" y="5009071"/>
                  <a:pt x="3897272" y="5017761"/>
                </a:cubicBezTo>
                <a:cubicBezTo>
                  <a:pt x="3861092" y="5017265"/>
                  <a:pt x="3829628" y="5031135"/>
                  <a:pt x="3789757" y="5037999"/>
                </a:cubicBezTo>
                <a:cubicBezTo>
                  <a:pt x="3741007" y="5052705"/>
                  <a:pt x="3725129" y="5054682"/>
                  <a:pt x="3682510" y="5061922"/>
                </a:cubicBezTo>
                <a:lnTo>
                  <a:pt x="3610032" y="5094193"/>
                </a:lnTo>
                <a:lnTo>
                  <a:pt x="3603852" y="5092831"/>
                </a:lnTo>
                <a:cubicBezTo>
                  <a:pt x="3599580" y="5092212"/>
                  <a:pt x="3596726" y="5092212"/>
                  <a:pt x="3594733" y="5092667"/>
                </a:cubicBezTo>
                <a:lnTo>
                  <a:pt x="3594498" y="5092936"/>
                </a:lnTo>
                <a:lnTo>
                  <a:pt x="3585975" y="5092246"/>
                </a:lnTo>
                <a:cubicBezTo>
                  <a:pt x="3571623" y="5090455"/>
                  <a:pt x="3549389" y="5104654"/>
                  <a:pt x="3536132" y="5101945"/>
                </a:cubicBezTo>
                <a:cubicBezTo>
                  <a:pt x="3513940" y="5106241"/>
                  <a:pt x="3488622" y="5099976"/>
                  <a:pt x="3473220" y="5105606"/>
                </a:cubicBezTo>
                <a:lnTo>
                  <a:pt x="3400725" y="5117654"/>
                </a:lnTo>
                <a:lnTo>
                  <a:pt x="3375935" y="5106247"/>
                </a:lnTo>
                <a:lnTo>
                  <a:pt x="3348219" y="5109860"/>
                </a:lnTo>
                <a:cubicBezTo>
                  <a:pt x="3337206" y="5110533"/>
                  <a:pt x="3327054" y="5111295"/>
                  <a:pt x="3319639" y="5114795"/>
                </a:cubicBezTo>
                <a:lnTo>
                  <a:pt x="3248529" y="5133347"/>
                </a:lnTo>
                <a:lnTo>
                  <a:pt x="3210308" y="5119794"/>
                </a:lnTo>
                <a:cubicBezTo>
                  <a:pt x="3206088" y="5117870"/>
                  <a:pt x="3200152" y="5117326"/>
                  <a:pt x="3190375" y="5119915"/>
                </a:cubicBezTo>
                <a:lnTo>
                  <a:pt x="3188145" y="5121096"/>
                </a:lnTo>
                <a:cubicBezTo>
                  <a:pt x="3182625" y="5119116"/>
                  <a:pt x="3141856" y="5121682"/>
                  <a:pt x="3108596" y="5122416"/>
                </a:cubicBezTo>
                <a:cubicBezTo>
                  <a:pt x="3055968" y="5124842"/>
                  <a:pt x="3048940" y="5117475"/>
                  <a:pt x="2988584" y="5125502"/>
                </a:cubicBezTo>
                <a:cubicBezTo>
                  <a:pt x="2928853" y="5129690"/>
                  <a:pt x="2917951" y="5124649"/>
                  <a:pt x="2876540" y="5133019"/>
                </a:cubicBezTo>
                <a:lnTo>
                  <a:pt x="2626864" y="5133771"/>
                </a:lnTo>
                <a:cubicBezTo>
                  <a:pt x="2562348" y="5111858"/>
                  <a:pt x="2563422" y="5142456"/>
                  <a:pt x="2491422" y="5135486"/>
                </a:cubicBezTo>
                <a:cubicBezTo>
                  <a:pt x="2433091" y="5200962"/>
                  <a:pt x="2455709" y="5160483"/>
                  <a:pt x="2415617" y="5168715"/>
                </a:cubicBezTo>
                <a:lnTo>
                  <a:pt x="2290098" y="5166151"/>
                </a:lnTo>
                <a:cubicBezTo>
                  <a:pt x="2257057" y="5152522"/>
                  <a:pt x="2202458" y="5187690"/>
                  <a:pt x="2161714" y="5169302"/>
                </a:cubicBezTo>
                <a:cubicBezTo>
                  <a:pt x="2122714" y="5172302"/>
                  <a:pt x="2080450" y="5180350"/>
                  <a:pt x="2056089" y="5184144"/>
                </a:cubicBezTo>
                <a:cubicBezTo>
                  <a:pt x="2019828" y="5191108"/>
                  <a:pt x="1978839" y="5203797"/>
                  <a:pt x="1944153" y="5211084"/>
                </a:cubicBezTo>
                <a:cubicBezTo>
                  <a:pt x="1925867" y="5199079"/>
                  <a:pt x="1896027" y="5224183"/>
                  <a:pt x="1847968" y="5227868"/>
                </a:cubicBezTo>
                <a:cubicBezTo>
                  <a:pt x="1827977" y="5213971"/>
                  <a:pt x="1815570" y="5230544"/>
                  <a:pt x="1777083" y="5212267"/>
                </a:cubicBezTo>
                <a:cubicBezTo>
                  <a:pt x="1775439" y="5214216"/>
                  <a:pt x="1773397" y="5216035"/>
                  <a:pt x="1771025" y="5217668"/>
                </a:cubicBezTo>
                <a:cubicBezTo>
                  <a:pt x="1757251" y="5227146"/>
                  <a:pt x="1735528" y="5228402"/>
                  <a:pt x="1722509" y="5220470"/>
                </a:cubicBezTo>
                <a:cubicBezTo>
                  <a:pt x="1691779" y="5208440"/>
                  <a:pt x="1662321" y="5203305"/>
                  <a:pt x="1633941" y="5200774"/>
                </a:cubicBezTo>
                <a:lnTo>
                  <a:pt x="1586145" y="5210184"/>
                </a:lnTo>
                <a:cubicBezTo>
                  <a:pt x="1567948" y="5215416"/>
                  <a:pt x="1545900" y="5226363"/>
                  <a:pt x="1524748" y="5232173"/>
                </a:cubicBezTo>
                <a:cubicBezTo>
                  <a:pt x="1502586" y="5235395"/>
                  <a:pt x="1478013" y="5230993"/>
                  <a:pt x="1459242" y="5245044"/>
                </a:cubicBezTo>
                <a:cubicBezTo>
                  <a:pt x="1421474" y="5260197"/>
                  <a:pt x="1374524" y="5244220"/>
                  <a:pt x="1349457" y="5280705"/>
                </a:cubicBezTo>
                <a:cubicBezTo>
                  <a:pt x="1273276" y="5302389"/>
                  <a:pt x="1121512" y="5336260"/>
                  <a:pt x="1009212" y="5361227"/>
                </a:cubicBezTo>
                <a:cubicBezTo>
                  <a:pt x="939016" y="5373529"/>
                  <a:pt x="866895" y="5370149"/>
                  <a:pt x="808572" y="5377024"/>
                </a:cubicBezTo>
                <a:cubicBezTo>
                  <a:pt x="802823" y="5374184"/>
                  <a:pt x="726016" y="5397963"/>
                  <a:pt x="719549" y="5396991"/>
                </a:cubicBezTo>
                <a:lnTo>
                  <a:pt x="698795" y="5397657"/>
                </a:lnTo>
                <a:cubicBezTo>
                  <a:pt x="689833" y="5401894"/>
                  <a:pt x="683492" y="5402495"/>
                  <a:pt x="678327" y="5401487"/>
                </a:cubicBezTo>
                <a:lnTo>
                  <a:pt x="672784" y="5399085"/>
                </a:lnTo>
                <a:lnTo>
                  <a:pt x="658406" y="5400696"/>
                </a:lnTo>
                <a:lnTo>
                  <a:pt x="629185" y="5401132"/>
                </a:lnTo>
                <a:lnTo>
                  <a:pt x="624558" y="5403782"/>
                </a:lnTo>
                <a:lnTo>
                  <a:pt x="581798" y="5408438"/>
                </a:lnTo>
                <a:cubicBezTo>
                  <a:pt x="581736" y="5408865"/>
                  <a:pt x="581671" y="5409294"/>
                  <a:pt x="581608" y="5409722"/>
                </a:cubicBezTo>
                <a:cubicBezTo>
                  <a:pt x="580204" y="5412704"/>
                  <a:pt x="577331" y="5415106"/>
                  <a:pt x="571299" y="5416358"/>
                </a:cubicBezTo>
                <a:cubicBezTo>
                  <a:pt x="551623" y="5426267"/>
                  <a:pt x="484499" y="5459654"/>
                  <a:pt x="463549" y="5469173"/>
                </a:cubicBezTo>
                <a:cubicBezTo>
                  <a:pt x="453136" y="5470720"/>
                  <a:pt x="449731" y="5472678"/>
                  <a:pt x="445606" y="5473465"/>
                </a:cubicBezTo>
                <a:lnTo>
                  <a:pt x="438799" y="5473893"/>
                </a:lnTo>
                <a:cubicBezTo>
                  <a:pt x="417222" y="5482183"/>
                  <a:pt x="343312" y="5513407"/>
                  <a:pt x="316138" y="5523213"/>
                </a:cubicBezTo>
                <a:cubicBezTo>
                  <a:pt x="298481" y="5517132"/>
                  <a:pt x="286556" y="5522972"/>
                  <a:pt x="275748" y="5532726"/>
                </a:cubicBezTo>
                <a:cubicBezTo>
                  <a:pt x="238274" y="5535784"/>
                  <a:pt x="207076" y="5552679"/>
                  <a:pt x="166496" y="5563424"/>
                </a:cubicBezTo>
                <a:lnTo>
                  <a:pt x="0" y="5629888"/>
                </a:lnTo>
                <a:close/>
              </a:path>
            </a:pathLst>
          </a:custGeom>
        </p:spPr>
      </p:pic>
      <p:sp>
        <p:nvSpPr>
          <p:cNvPr id="14" name="TextBox 13">
            <a:extLst>
              <a:ext uri="{FF2B5EF4-FFF2-40B4-BE49-F238E27FC236}">
                <a16:creationId xmlns:a16="http://schemas.microsoft.com/office/drawing/2014/main" id="{BC7BC4E9-E405-4384-844D-B8042B88D6B2}"/>
              </a:ext>
            </a:extLst>
          </p:cNvPr>
          <p:cNvSpPr txBox="1"/>
          <p:nvPr/>
        </p:nvSpPr>
        <p:spPr>
          <a:xfrm>
            <a:off x="6012180" y="188595"/>
            <a:ext cx="2880360" cy="230832"/>
          </a:xfrm>
          <a:prstGeom prst="rect">
            <a:avLst/>
          </a:prstGeom>
          <a:solidFill>
            <a:srgbClr val="CCECFF"/>
          </a:solidFill>
        </p:spPr>
        <p:txBody>
          <a:bodyPr wrap="square" rtlCol="0">
            <a:spAutoFit/>
          </a:bodyPr>
          <a:lstStyle/>
          <a:p>
            <a:pPr algn="ctr">
              <a:spcAft>
                <a:spcPts val="600"/>
              </a:spcAft>
            </a:pPr>
            <a:r>
              <a:rPr lang="en-GB" sz="900" i="1" dirty="0"/>
              <a:t>Source:: Jean Lewis </a:t>
            </a:r>
            <a:r>
              <a:rPr lang="en-GB" sz="900" i="1" dirty="0" err="1"/>
              <a:t>Maziers</a:t>
            </a:r>
            <a:r>
              <a:rPr lang="en-GB" sz="900" i="1" dirty="0"/>
              <a:t>: </a:t>
            </a:r>
            <a:r>
              <a:rPr lang="en-GB" sz="900" i="1" dirty="0">
                <a:hlinkClick r:id="rId4"/>
              </a:rPr>
              <a:t>Flikr</a:t>
            </a:r>
            <a:r>
              <a:rPr lang="en-GB" sz="900" i="1" dirty="0"/>
              <a:t>  </a:t>
            </a:r>
          </a:p>
        </p:txBody>
      </p:sp>
      <p:graphicFrame>
        <p:nvGraphicFramePr>
          <p:cNvPr id="20" name="Object 19">
            <a:extLst>
              <a:ext uri="{FF2B5EF4-FFF2-40B4-BE49-F238E27FC236}">
                <a16:creationId xmlns:a16="http://schemas.microsoft.com/office/drawing/2014/main" id="{C6F1FF00-B238-42FC-A428-A263E8D27CE9}"/>
              </a:ext>
            </a:extLst>
          </p:cNvPr>
          <p:cNvGraphicFramePr>
            <a:graphicFrameLocks noChangeAspect="1"/>
          </p:cNvGraphicFramePr>
          <p:nvPr/>
        </p:nvGraphicFramePr>
        <p:xfrm>
          <a:off x="8128253" y="6101873"/>
          <a:ext cx="914400" cy="792163"/>
        </p:xfrm>
        <a:graphic>
          <a:graphicData uri="http://schemas.openxmlformats.org/presentationml/2006/ole">
            <mc:AlternateContent xmlns:mc="http://schemas.openxmlformats.org/markup-compatibility/2006">
              <mc:Choice xmlns:v="urn:schemas-microsoft-com:vml" Requires="v">
                <p:oleObj name="Acrobat Document" showAsIcon="1" r:id="rId5" imgW="914400" imgH="792360" progId="AcroExch.Document.DC">
                  <p:embed/>
                </p:oleObj>
              </mc:Choice>
              <mc:Fallback>
                <p:oleObj name="Acrobat Document" showAsIcon="1" r:id="rId5" imgW="914400" imgH="792360" progId="AcroExch.Document.DC">
                  <p:embed/>
                  <p:pic>
                    <p:nvPicPr>
                      <p:cNvPr id="20" name="Object 19">
                        <a:extLst>
                          <a:ext uri="{FF2B5EF4-FFF2-40B4-BE49-F238E27FC236}">
                            <a16:creationId xmlns:a16="http://schemas.microsoft.com/office/drawing/2014/main" id="{C6F1FF00-B238-42FC-A428-A263E8D27CE9}"/>
                          </a:ext>
                        </a:extLst>
                      </p:cNvPr>
                      <p:cNvPicPr/>
                      <p:nvPr/>
                    </p:nvPicPr>
                    <p:blipFill>
                      <a:blip r:embed="rId6"/>
                      <a:stretch>
                        <a:fillRect/>
                      </a:stretch>
                    </p:blipFill>
                    <p:spPr>
                      <a:xfrm>
                        <a:off x="8128253" y="6101873"/>
                        <a:ext cx="914400" cy="792163"/>
                      </a:xfrm>
                      <a:prstGeom prst="rect">
                        <a:avLst/>
                      </a:prstGeom>
                    </p:spPr>
                  </p:pic>
                </p:oleObj>
              </mc:Fallback>
            </mc:AlternateContent>
          </a:graphicData>
        </a:graphic>
      </p:graphicFrame>
    </p:spTree>
    <p:extLst>
      <p:ext uri="{BB962C8B-B14F-4D97-AF65-F5344CB8AC3E}">
        <p14:creationId xmlns:p14="http://schemas.microsoft.com/office/powerpoint/2010/main" val="11848488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9">
            <a:extLst>
              <a:ext uri="{FF2B5EF4-FFF2-40B4-BE49-F238E27FC236}">
                <a16:creationId xmlns:a16="http://schemas.microsoft.com/office/drawing/2014/main" id="{6B1F108D-1A97-4116-9C32-E0CD6F6278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F4E5775E-4BE2-4A77-9FFF-BD24100E7968}"/>
              </a:ext>
            </a:extLst>
          </p:cNvPr>
          <p:cNvSpPr>
            <a:spLocks noGrp="1"/>
          </p:cNvSpPr>
          <p:nvPr>
            <p:ph type="ctrTitle"/>
          </p:nvPr>
        </p:nvSpPr>
        <p:spPr>
          <a:xfrm>
            <a:off x="595451" y="854168"/>
            <a:ext cx="2645338" cy="770525"/>
          </a:xfrm>
        </p:spPr>
        <p:txBody>
          <a:bodyPr>
            <a:normAutofit/>
          </a:bodyPr>
          <a:lstStyle/>
          <a:p>
            <a:r>
              <a:rPr lang="en-GB" sz="2800" dirty="0"/>
              <a:t>Zoom in…</a:t>
            </a:r>
          </a:p>
        </p:txBody>
      </p:sp>
      <p:sp>
        <p:nvSpPr>
          <p:cNvPr id="3" name="Content Placeholder 2">
            <a:extLst>
              <a:ext uri="{FF2B5EF4-FFF2-40B4-BE49-F238E27FC236}">
                <a16:creationId xmlns:a16="http://schemas.microsoft.com/office/drawing/2014/main" id="{782E8F8E-46E2-41AD-AED2-91E8B84DFFCD}"/>
              </a:ext>
            </a:extLst>
          </p:cNvPr>
          <p:cNvSpPr>
            <a:spLocks noGrp="1"/>
          </p:cNvSpPr>
          <p:nvPr>
            <p:ph type="subTitle" idx="1"/>
          </p:nvPr>
        </p:nvSpPr>
        <p:spPr>
          <a:xfrm>
            <a:off x="0" y="2020452"/>
            <a:ext cx="3780491" cy="4288908"/>
          </a:xfrm>
        </p:spPr>
        <p:txBody>
          <a:bodyPr>
            <a:noAutofit/>
          </a:bodyPr>
          <a:lstStyle/>
          <a:p>
            <a:pPr>
              <a:lnSpc>
                <a:spcPct val="90000"/>
              </a:lnSpc>
            </a:pPr>
            <a:r>
              <a:rPr lang="en-GB" sz="1800" b="1" dirty="0">
                <a:latin typeface="Cavolini" panose="03000502040302020204" pitchFamily="66" charset="0"/>
                <a:cs typeface="Cavolini" panose="03000502040302020204" pitchFamily="66" charset="0"/>
              </a:rPr>
              <a:t>If I learn how to paint like a particular artist can I become a master? </a:t>
            </a:r>
          </a:p>
          <a:p>
            <a:pPr>
              <a:lnSpc>
                <a:spcPct val="90000"/>
              </a:lnSpc>
            </a:pPr>
            <a:endParaRPr lang="en-GB" sz="1800" b="1" dirty="0">
              <a:latin typeface="Cavolini" panose="03000502040302020204" pitchFamily="66" charset="0"/>
              <a:cs typeface="Cavolini" panose="03000502040302020204" pitchFamily="66" charset="0"/>
            </a:endParaRPr>
          </a:p>
          <a:p>
            <a:pPr>
              <a:lnSpc>
                <a:spcPct val="90000"/>
              </a:lnSpc>
            </a:pPr>
            <a:r>
              <a:rPr lang="en-GB" sz="1800" b="1" dirty="0">
                <a:latin typeface="Cavolini" panose="03000502040302020204" pitchFamily="66" charset="0"/>
                <a:cs typeface="Cavolini" panose="03000502040302020204" pitchFamily="66" charset="0"/>
              </a:rPr>
              <a:t>If I create art work that is the same as does that make my another artist,  work as beautiful? </a:t>
            </a:r>
          </a:p>
          <a:p>
            <a:pPr>
              <a:lnSpc>
                <a:spcPct val="90000"/>
              </a:lnSpc>
            </a:pPr>
            <a:endParaRPr lang="en-GB" sz="1800" b="1" dirty="0">
              <a:latin typeface="Cavolini" panose="03000502040302020204" pitchFamily="66" charset="0"/>
              <a:cs typeface="Cavolini" panose="03000502040302020204" pitchFamily="66" charset="0"/>
            </a:endParaRPr>
          </a:p>
          <a:p>
            <a:pPr>
              <a:lnSpc>
                <a:spcPct val="90000"/>
              </a:lnSpc>
            </a:pPr>
            <a:r>
              <a:rPr lang="en-GB" sz="1800" b="1" dirty="0">
                <a:latin typeface="Cavolini" panose="03000502040302020204" pitchFamily="66" charset="0"/>
                <a:cs typeface="Cavolini" panose="03000502040302020204" pitchFamily="66" charset="0"/>
              </a:rPr>
              <a:t>Is creating an original piece of art more spiritually rewarding than copying someone else’s work?  </a:t>
            </a:r>
          </a:p>
        </p:txBody>
      </p:sp>
      <p:sp>
        <p:nvSpPr>
          <p:cNvPr id="12" name="Rectangle 11">
            <a:extLst>
              <a:ext uri="{FF2B5EF4-FFF2-40B4-BE49-F238E27FC236}">
                <a16:creationId xmlns:a16="http://schemas.microsoft.com/office/drawing/2014/main" id="{3276E0C7-D588-440B-8F4A-876392DB71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75493" y="3404998"/>
            <a:ext cx="6858002" cy="48006"/>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BDEA8D4-D640-4088-B589-8760DC702F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80491" y="854168"/>
            <a:ext cx="5363509" cy="60885"/>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08A22B1-9011-459B-BCED-99F879F1E9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80491" y="6022991"/>
            <a:ext cx="5363509" cy="60885"/>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Online Media 3" title="How to Paint Like Kandinsky | Tate">
            <a:hlinkClick r:id="" action="ppaction://media"/>
            <a:extLst>
              <a:ext uri="{FF2B5EF4-FFF2-40B4-BE49-F238E27FC236}">
                <a16:creationId xmlns:a16="http://schemas.microsoft.com/office/drawing/2014/main" id="{48D8B7A1-A63A-400A-B6B9-1A482508A944}"/>
              </a:ext>
            </a:extLst>
          </p:cNvPr>
          <p:cNvPicPr>
            <a:picLocks noRot="1" noChangeAspect="1"/>
          </p:cNvPicPr>
          <p:nvPr>
            <a:videoFile r:link="rId1"/>
          </p:nvPr>
        </p:nvPicPr>
        <p:blipFill>
          <a:blip r:embed="rId4"/>
          <a:stretch>
            <a:fillRect/>
          </a:stretch>
        </p:blipFill>
        <p:spPr>
          <a:xfrm>
            <a:off x="4487728" y="2087686"/>
            <a:ext cx="3901028" cy="2762672"/>
          </a:xfrm>
          <a:prstGeom prst="rect">
            <a:avLst/>
          </a:prstGeom>
        </p:spPr>
      </p:pic>
      <p:pic>
        <p:nvPicPr>
          <p:cNvPr id="8" name="Picture 7">
            <a:hlinkClick r:id="rId5"/>
            <a:extLst>
              <a:ext uri="{FF2B5EF4-FFF2-40B4-BE49-F238E27FC236}">
                <a16:creationId xmlns:a16="http://schemas.microsoft.com/office/drawing/2014/main" id="{8DAE8FE4-E119-48E1-A7BD-E534B0A58148}"/>
              </a:ext>
            </a:extLst>
          </p:cNvPr>
          <p:cNvPicPr>
            <a:picLocks noChangeAspect="1"/>
          </p:cNvPicPr>
          <p:nvPr/>
        </p:nvPicPr>
        <p:blipFill>
          <a:blip r:embed="rId6"/>
          <a:stretch>
            <a:fillRect/>
          </a:stretch>
        </p:blipFill>
        <p:spPr>
          <a:xfrm>
            <a:off x="3979722" y="6104914"/>
            <a:ext cx="4912818" cy="732048"/>
          </a:xfrm>
          <a:prstGeom prst="rect">
            <a:avLst/>
          </a:prstGeom>
        </p:spPr>
      </p:pic>
    </p:spTree>
    <p:extLst>
      <p:ext uri="{BB962C8B-B14F-4D97-AF65-F5344CB8AC3E}">
        <p14:creationId xmlns:p14="http://schemas.microsoft.com/office/powerpoint/2010/main" val="4026445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5EC9E68-DFDE-41D5-8991-5419CA57F760}"/>
              </a:ext>
            </a:extLst>
          </p:cNvPr>
          <p:cNvSpPr>
            <a:spLocks noGrp="1"/>
          </p:cNvSpPr>
          <p:nvPr>
            <p:ph type="title"/>
          </p:nvPr>
        </p:nvSpPr>
        <p:spPr/>
        <p:txBody>
          <a:bodyPr/>
          <a:lstStyle/>
          <a:p>
            <a:endParaRPr lang="en-GB" dirty="0"/>
          </a:p>
        </p:txBody>
      </p:sp>
      <p:sp>
        <p:nvSpPr>
          <p:cNvPr id="5" name="Content Placeholder 4">
            <a:extLst>
              <a:ext uri="{FF2B5EF4-FFF2-40B4-BE49-F238E27FC236}">
                <a16:creationId xmlns:a16="http://schemas.microsoft.com/office/drawing/2014/main" id="{54AF70CF-5181-482F-A27B-82197109E41C}"/>
              </a:ext>
            </a:extLst>
          </p:cNvPr>
          <p:cNvSpPr>
            <a:spLocks noGrp="1"/>
          </p:cNvSpPr>
          <p:nvPr>
            <p:ph sz="half" idx="1"/>
          </p:nvPr>
        </p:nvSpPr>
        <p:spPr/>
        <p:txBody>
          <a:bodyPr>
            <a:normAutofit fontScale="77500" lnSpcReduction="20000"/>
          </a:bodyPr>
          <a:lstStyle/>
          <a:p>
            <a:pPr marL="0" indent="0" algn="ctr">
              <a:buNone/>
            </a:pPr>
            <a:r>
              <a:rPr lang="en-GB" dirty="0">
                <a:latin typeface="Cavolini" panose="03000502040302020204" pitchFamily="66" charset="0"/>
                <a:cs typeface="Cavolini" panose="03000502040302020204" pitchFamily="66" charset="0"/>
              </a:rPr>
              <a:t>The truth can be hard. Seeing injustices around you and knowing how to react to them can be challenging. Speaking up for what you believe can sometimes feel like the most difficult thing in the world. Think of your world. Perhaps you saw something on the news that made you sad, or made you think ‘that isn’t right’ or ‘why is this happening?’ Perhaps you saw something on your journey here today. What did you see and wish you could change? Draw, write, describe. </a:t>
            </a:r>
          </a:p>
          <a:p>
            <a:pPr marL="0" indent="0" algn="ctr">
              <a:buNone/>
            </a:pPr>
            <a:endParaRPr lang="en-GB" dirty="0">
              <a:latin typeface="Cavolini" panose="03000502040302020204" pitchFamily="66" charset="0"/>
              <a:cs typeface="Cavolini" panose="03000502040302020204" pitchFamily="66" charset="0"/>
            </a:endParaRPr>
          </a:p>
          <a:p>
            <a:pPr marL="0" indent="0" algn="ctr">
              <a:buNone/>
            </a:pPr>
            <a:r>
              <a:rPr lang="en-GB" dirty="0">
                <a:latin typeface="Cavolini" panose="03000502040302020204" pitchFamily="66" charset="0"/>
                <a:cs typeface="Cavolini" panose="03000502040302020204" pitchFamily="66" charset="0"/>
              </a:rPr>
              <a:t>Explore art on display at </a:t>
            </a:r>
            <a:r>
              <a:rPr lang="en-GB" dirty="0">
                <a:latin typeface="Cavolini" panose="03000502040302020204" pitchFamily="66" charset="0"/>
                <a:cs typeface="Cavolini" panose="03000502040302020204" pitchFamily="66" charset="0"/>
                <a:hlinkClick r:id="rId3"/>
              </a:rPr>
              <a:t>Tate</a:t>
            </a:r>
            <a:endParaRPr lang="en-GB" dirty="0">
              <a:latin typeface="Cavolini" panose="03000502040302020204" pitchFamily="66" charset="0"/>
              <a:cs typeface="Cavolini" panose="03000502040302020204" pitchFamily="66" charset="0"/>
            </a:endParaRPr>
          </a:p>
        </p:txBody>
      </p:sp>
      <p:sp>
        <p:nvSpPr>
          <p:cNvPr id="6" name="Content Placeholder 5">
            <a:extLst>
              <a:ext uri="{FF2B5EF4-FFF2-40B4-BE49-F238E27FC236}">
                <a16:creationId xmlns:a16="http://schemas.microsoft.com/office/drawing/2014/main" id="{50499BE6-D3AB-4F91-BF5E-08D3EDCBCCC5}"/>
              </a:ext>
            </a:extLst>
          </p:cNvPr>
          <p:cNvSpPr>
            <a:spLocks noGrp="1"/>
          </p:cNvSpPr>
          <p:nvPr>
            <p:ph sz="half" idx="2"/>
          </p:nvPr>
        </p:nvSpPr>
        <p:spPr/>
        <p:txBody>
          <a:bodyPr>
            <a:normAutofit fontScale="77500" lnSpcReduction="20000"/>
          </a:bodyPr>
          <a:lstStyle/>
          <a:p>
            <a:endParaRPr lang="en-GB" dirty="0"/>
          </a:p>
        </p:txBody>
      </p:sp>
      <p:pic>
        <p:nvPicPr>
          <p:cNvPr id="8" name="Picture 7">
            <a:hlinkClick r:id="rId4"/>
            <a:extLst>
              <a:ext uri="{FF2B5EF4-FFF2-40B4-BE49-F238E27FC236}">
                <a16:creationId xmlns:a16="http://schemas.microsoft.com/office/drawing/2014/main" id="{D8CFEFF0-938C-41CE-AD92-56C7C2DEDE66}"/>
              </a:ext>
            </a:extLst>
          </p:cNvPr>
          <p:cNvPicPr>
            <a:picLocks noChangeAspect="1"/>
          </p:cNvPicPr>
          <p:nvPr/>
        </p:nvPicPr>
        <p:blipFill>
          <a:blip r:embed="rId5"/>
          <a:stretch>
            <a:fillRect/>
          </a:stretch>
        </p:blipFill>
        <p:spPr>
          <a:xfrm>
            <a:off x="4636135" y="1579351"/>
            <a:ext cx="4050665" cy="4724400"/>
          </a:xfrm>
          <a:prstGeom prst="rect">
            <a:avLst/>
          </a:prstGeom>
        </p:spPr>
      </p:pic>
      <p:pic>
        <p:nvPicPr>
          <p:cNvPr id="12" name="Picture 11">
            <a:hlinkClick r:id="rId6"/>
            <a:extLst>
              <a:ext uri="{FF2B5EF4-FFF2-40B4-BE49-F238E27FC236}">
                <a16:creationId xmlns:a16="http://schemas.microsoft.com/office/drawing/2014/main" id="{06D7510D-85EA-4E1B-8BC5-99D9027FD902}"/>
              </a:ext>
            </a:extLst>
          </p:cNvPr>
          <p:cNvPicPr>
            <a:picLocks noChangeAspect="1"/>
          </p:cNvPicPr>
          <p:nvPr/>
        </p:nvPicPr>
        <p:blipFill>
          <a:blip r:embed="rId7"/>
          <a:stretch>
            <a:fillRect/>
          </a:stretch>
        </p:blipFill>
        <p:spPr>
          <a:xfrm>
            <a:off x="2714625" y="414443"/>
            <a:ext cx="3714750" cy="863390"/>
          </a:xfrm>
          <a:prstGeom prst="rect">
            <a:avLst/>
          </a:prstGeom>
        </p:spPr>
      </p:pic>
    </p:spTree>
    <p:extLst>
      <p:ext uri="{BB962C8B-B14F-4D97-AF65-F5344CB8AC3E}">
        <p14:creationId xmlns:p14="http://schemas.microsoft.com/office/powerpoint/2010/main" val="4957990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3AFE8227-C443-417B-BA91-520EB1EF4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9144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itle 2">
            <a:extLst>
              <a:ext uri="{FF2B5EF4-FFF2-40B4-BE49-F238E27FC236}">
                <a16:creationId xmlns:a16="http://schemas.microsoft.com/office/drawing/2014/main" id="{E9825B9B-DF78-48D6-BF73-484170AF090B}"/>
              </a:ext>
            </a:extLst>
          </p:cNvPr>
          <p:cNvSpPr>
            <a:spLocks noGrp="1"/>
          </p:cNvSpPr>
          <p:nvPr>
            <p:ph type="title"/>
          </p:nvPr>
        </p:nvSpPr>
        <p:spPr>
          <a:xfrm>
            <a:off x="5292090" y="129070"/>
            <a:ext cx="3600449" cy="1080135"/>
          </a:xfrm>
        </p:spPr>
        <p:txBody>
          <a:bodyPr vert="horz" lIns="91440" tIns="45720" rIns="91440" bIns="45720" rtlCol="0" anchor="b">
            <a:normAutofit/>
          </a:bodyPr>
          <a:lstStyle/>
          <a:p>
            <a:pPr algn="ctr">
              <a:lnSpc>
                <a:spcPct val="90000"/>
              </a:lnSpc>
            </a:pPr>
            <a:r>
              <a:rPr lang="en-GB" sz="1400" b="0" dirty="0">
                <a:latin typeface="Cavolini" panose="03000502040302020204" pitchFamily="66" charset="0"/>
                <a:cs typeface="Cavolini" panose="03000502040302020204" pitchFamily="66" charset="0"/>
              </a:rPr>
              <a:t>Create your competition entry using poetry, drawing, painting, video, sculpture or other media</a:t>
            </a:r>
            <a:endParaRPr lang="en-US" sz="1400" b="0" dirty="0">
              <a:latin typeface="Cavolini" panose="03000502040302020204" pitchFamily="66" charset="0"/>
              <a:cs typeface="Cavolini" panose="03000502040302020204" pitchFamily="66" charset="0"/>
            </a:endParaRPr>
          </a:p>
        </p:txBody>
      </p:sp>
      <p:pic>
        <p:nvPicPr>
          <p:cNvPr id="7" name="Picture 6">
            <a:hlinkClick r:id="rId3"/>
            <a:extLst>
              <a:ext uri="{FF2B5EF4-FFF2-40B4-BE49-F238E27FC236}">
                <a16:creationId xmlns:a16="http://schemas.microsoft.com/office/drawing/2014/main" id="{3C83519F-B39E-4B96-8F42-852C6F4DC38B}"/>
              </a:ext>
            </a:extLst>
          </p:cNvPr>
          <p:cNvPicPr>
            <a:picLocks noChangeAspect="1"/>
          </p:cNvPicPr>
          <p:nvPr/>
        </p:nvPicPr>
        <p:blipFill rotWithShape="1">
          <a:blip r:embed="rId4"/>
          <a:srcRect l="17887" r="16342" b="1"/>
          <a:stretch/>
        </p:blipFill>
        <p:spPr>
          <a:xfrm>
            <a:off x="20" y="431"/>
            <a:ext cx="4932025" cy="6857567"/>
          </a:xfrm>
          <a:prstGeom prst="rect">
            <a:avLst/>
          </a:prstGeom>
        </p:spPr>
      </p:pic>
      <p:sp>
        <p:nvSpPr>
          <p:cNvPr id="19" name="Text Placeholder 4">
            <a:extLst>
              <a:ext uri="{FF2B5EF4-FFF2-40B4-BE49-F238E27FC236}">
                <a16:creationId xmlns:a16="http://schemas.microsoft.com/office/drawing/2014/main" id="{9B2E1680-471B-4E96-8657-7BF64AC955FB}"/>
              </a:ext>
            </a:extLst>
          </p:cNvPr>
          <p:cNvSpPr>
            <a:spLocks noGrp="1"/>
          </p:cNvSpPr>
          <p:nvPr>
            <p:ph type="body" sz="half" idx="2"/>
          </p:nvPr>
        </p:nvSpPr>
        <p:spPr>
          <a:xfrm>
            <a:off x="5292090" y="1268730"/>
            <a:ext cx="3397414" cy="5040630"/>
          </a:xfrm>
        </p:spPr>
        <p:txBody>
          <a:bodyPr vert="horz" lIns="91440" tIns="45720" rIns="91440" bIns="45720" rtlCol="0">
            <a:noAutofit/>
          </a:bodyPr>
          <a:lstStyle/>
          <a:p>
            <a:pPr algn="ctr">
              <a:lnSpc>
                <a:spcPct val="90000"/>
              </a:lnSpc>
            </a:pPr>
            <a:endParaRPr lang="en-GB" b="1" u="sng" dirty="0">
              <a:latin typeface="Cavolini" panose="03000502040302020204" pitchFamily="66" charset="0"/>
              <a:cs typeface="Cavolini" panose="03000502040302020204" pitchFamily="66" charset="0"/>
            </a:endParaRPr>
          </a:p>
          <a:p>
            <a:pPr algn="ctr">
              <a:lnSpc>
                <a:spcPct val="90000"/>
              </a:lnSpc>
            </a:pPr>
            <a:r>
              <a:rPr lang="en-GB" b="1" u="sng" dirty="0">
                <a:latin typeface="Cavolini" panose="03000502040302020204" pitchFamily="66" charset="0"/>
                <a:cs typeface="Cavolini" panose="03000502040302020204" pitchFamily="66" charset="0"/>
              </a:rPr>
              <a:t>Inspiring!</a:t>
            </a:r>
          </a:p>
          <a:p>
            <a:pPr algn="ctr">
              <a:lnSpc>
                <a:spcPct val="90000"/>
              </a:lnSpc>
            </a:pPr>
            <a:endParaRPr lang="en-GB" dirty="0">
              <a:latin typeface="Cavolini" panose="03000502040302020204" pitchFamily="66" charset="0"/>
              <a:cs typeface="Cavolini" panose="03000502040302020204" pitchFamily="66" charset="0"/>
            </a:endParaRPr>
          </a:p>
          <a:p>
            <a:pPr algn="ctr">
              <a:lnSpc>
                <a:spcPct val="90000"/>
              </a:lnSpc>
            </a:pPr>
            <a:r>
              <a:rPr lang="en-GB" dirty="0">
                <a:latin typeface="Cavolini" panose="03000502040302020204" pitchFamily="66" charset="0"/>
                <a:cs typeface="Cavolini" panose="03000502040302020204" pitchFamily="66" charset="0"/>
              </a:rPr>
              <a:t>What inspires you? A song? A quote? Another person’s life? A place? Religion offers people inspiration to live. Sometimes an inspirational life, a person’s example, a text or a piece of music crystallizes our inspiration. In this theme, you are invited to identify what inspired you from a religion or from your own worldview – it doesn’t have to be your own faith, as inspiration tends to spill over the edges of religions. Explain through your art and text what connects your inspiration to spiritual or religious life. You might use methods from the creative arts that relate to spirituality as you understand it. </a:t>
            </a:r>
            <a:endParaRPr lang="en-US" dirty="0">
              <a:latin typeface="Cavolini" panose="03000502040302020204" pitchFamily="66" charset="0"/>
              <a:cs typeface="Cavolini" panose="03000502040302020204" pitchFamily="66" charset="0"/>
            </a:endParaRPr>
          </a:p>
        </p:txBody>
      </p:sp>
      <p:sp>
        <p:nvSpPr>
          <p:cNvPr id="26" name="Rectangle 25">
            <a:extLst>
              <a:ext uri="{FF2B5EF4-FFF2-40B4-BE49-F238E27FC236}">
                <a16:creationId xmlns:a16="http://schemas.microsoft.com/office/drawing/2014/main" id="{907741FC-B544-4A6E-B831-6789D0423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8741"/>
            <a:ext cx="9143997" cy="45720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3F0BE7ED-7814-4273-B18A-F26CC038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6408742"/>
            <a:ext cx="6086475" cy="449258"/>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832225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8" name="Rectangle 137">
            <a:extLst>
              <a:ext uri="{FF2B5EF4-FFF2-40B4-BE49-F238E27FC236}">
                <a16:creationId xmlns:a16="http://schemas.microsoft.com/office/drawing/2014/main" id="{D1A4588A-55D5-49B8-BE41-54ACDCFF2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hlinkClick r:id="rId4"/>
            <a:extLst>
              <a:ext uri="{FF2B5EF4-FFF2-40B4-BE49-F238E27FC236}">
                <a16:creationId xmlns:a16="http://schemas.microsoft.com/office/drawing/2014/main" id="{4D37FFBB-397B-4986-AC1D-7A57B06411D3}"/>
              </a:ext>
            </a:extLst>
          </p:cNvPr>
          <p:cNvPicPr>
            <a:picLocks noChangeAspect="1"/>
          </p:cNvPicPr>
          <p:nvPr/>
        </p:nvPicPr>
        <p:blipFill rotWithShape="1">
          <a:blip r:embed="rId5"/>
          <a:srcRect b="2598"/>
          <a:stretch/>
        </p:blipFill>
        <p:spPr>
          <a:xfrm>
            <a:off x="20" y="0"/>
            <a:ext cx="9143980" cy="4509124"/>
          </a:xfrm>
          <a:prstGeom prst="rect">
            <a:avLst/>
          </a:prstGeom>
        </p:spPr>
      </p:pic>
      <p:sp>
        <p:nvSpPr>
          <p:cNvPr id="140" name="Rectangle: Rounded Corners 139">
            <a:extLst>
              <a:ext uri="{FF2B5EF4-FFF2-40B4-BE49-F238E27FC236}">
                <a16:creationId xmlns:a16="http://schemas.microsoft.com/office/drawing/2014/main" id="{F97E7EA2-EDCD-47E9-81BC-415C606D1B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119552"/>
            <a:ext cx="7036903"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8" name="TextBox 7">
            <a:extLst>
              <a:ext uri="{FF2B5EF4-FFF2-40B4-BE49-F238E27FC236}">
                <a16:creationId xmlns:a16="http://schemas.microsoft.com/office/drawing/2014/main" id="{5CEC6D39-A3F9-4ABA-9B46-1919B872E422}"/>
              </a:ext>
            </a:extLst>
          </p:cNvPr>
          <p:cNvSpPr txBox="1"/>
          <p:nvPr/>
        </p:nvSpPr>
        <p:spPr>
          <a:xfrm>
            <a:off x="425196" y="4203278"/>
            <a:ext cx="6417894" cy="536063"/>
          </a:xfrm>
          <a:prstGeom prst="rect">
            <a:avLst/>
          </a:prstGeom>
        </p:spPr>
        <p:txBody>
          <a:bodyPr vert="horz" lIns="91440" tIns="45720" rIns="91440" bIns="45720" rtlCol="0" anchor="ctr">
            <a:normAutofit fontScale="92500" lnSpcReduction="20000"/>
          </a:bodyPr>
          <a:lstStyle/>
          <a:p>
            <a:pPr marL="0" marR="0" lvl="0" indent="0" fontAlgn="auto">
              <a:lnSpc>
                <a:spcPct val="90000"/>
              </a:lnSpc>
              <a:spcBef>
                <a:spcPct val="0"/>
              </a:spcBef>
              <a:spcAft>
                <a:spcPts val="600"/>
              </a:spcAft>
              <a:buClrTx/>
              <a:buSzTx/>
              <a:tabLst/>
              <a:defRPr/>
            </a:pPr>
            <a:r>
              <a:rPr kumimoji="0" lang="en-US" sz="2200" b="0" i="1" u="none" strike="noStrike" cap="none" spc="0" normalizeH="0" baseline="0" noProof="0" dirty="0">
                <a:ln>
                  <a:noFill/>
                </a:ln>
                <a:solidFill>
                  <a:schemeClr val="bg1"/>
                </a:solidFill>
                <a:effectLst/>
                <a:uLnTx/>
                <a:uFillTx/>
                <a:latin typeface="+mj-lt"/>
                <a:ea typeface="+mj-ea"/>
                <a:cs typeface="+mj-cs"/>
              </a:rPr>
              <a:t>Session </a:t>
            </a:r>
            <a:r>
              <a:rPr lang="en-US" sz="2200" i="1" noProof="0" dirty="0">
                <a:solidFill>
                  <a:schemeClr val="bg1"/>
                </a:solidFill>
                <a:latin typeface="+mj-lt"/>
                <a:ea typeface="+mj-ea"/>
                <a:cs typeface="+mj-cs"/>
              </a:rPr>
              <a:t>3:</a:t>
            </a:r>
            <a:r>
              <a:rPr kumimoji="0" lang="en-US" sz="2200" b="0" i="1" u="none" strike="noStrike" cap="none" spc="0" normalizeH="0" baseline="0" noProof="0" dirty="0">
                <a:ln>
                  <a:noFill/>
                </a:ln>
                <a:solidFill>
                  <a:schemeClr val="bg1"/>
                </a:solidFill>
                <a:effectLst/>
                <a:uLnTx/>
                <a:uFillTx/>
                <a:latin typeface="+mj-lt"/>
                <a:ea typeface="+mj-ea"/>
                <a:cs typeface="+mj-cs"/>
              </a:rPr>
              <a:t> Developing our spirituality through thinking about creation </a:t>
            </a:r>
          </a:p>
        </p:txBody>
      </p:sp>
      <p:sp>
        <p:nvSpPr>
          <p:cNvPr id="3" name="TextBox 2">
            <a:extLst>
              <a:ext uri="{FF2B5EF4-FFF2-40B4-BE49-F238E27FC236}">
                <a16:creationId xmlns:a16="http://schemas.microsoft.com/office/drawing/2014/main" id="{142FDC3A-149E-4FB0-83B3-DDF55B7EA835}"/>
              </a:ext>
            </a:extLst>
          </p:cNvPr>
          <p:cNvSpPr txBox="1"/>
          <p:nvPr/>
        </p:nvSpPr>
        <p:spPr>
          <a:xfrm>
            <a:off x="425196" y="5229225"/>
            <a:ext cx="8293608" cy="1306417"/>
          </a:xfrm>
          <a:prstGeom prst="rect">
            <a:avLst/>
          </a:prstGeom>
        </p:spPr>
        <p:txBody>
          <a:bodyPr vert="horz" lIns="91440" tIns="45720" rIns="91440" bIns="45720" rtlCol="0">
            <a:normAutofit/>
          </a:bodyPr>
          <a:lstStyle/>
          <a:p>
            <a:pPr algn="ctr">
              <a:lnSpc>
                <a:spcPct val="90000"/>
              </a:lnSpc>
              <a:spcAft>
                <a:spcPts val="600"/>
              </a:spcAft>
            </a:pPr>
            <a:endParaRPr lang="en-US" sz="1400" dirty="0">
              <a:latin typeface="Cavolini" panose="03000502040302020204" pitchFamily="66" charset="0"/>
              <a:cs typeface="Cavolini" panose="03000502040302020204" pitchFamily="66" charset="0"/>
            </a:endParaRPr>
          </a:p>
        </p:txBody>
      </p:sp>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9966FF"/>
              </a:solidFill>
              <a:effectLst/>
              <a:uLnTx/>
              <a:uFillTx/>
              <a:latin typeface="Arial" charset="0"/>
              <a:ea typeface="+mn-ea"/>
              <a:cs typeface="+mn-cs"/>
            </a:endParaRPr>
          </a:p>
        </p:txBody>
      </p:sp>
      <p:sp>
        <p:nvSpPr>
          <p:cNvPr id="12" name="TextBox 11">
            <a:extLst>
              <a:ext uri="{FF2B5EF4-FFF2-40B4-BE49-F238E27FC236}">
                <a16:creationId xmlns:a16="http://schemas.microsoft.com/office/drawing/2014/main" id="{D5E722EF-8B51-459A-AE6A-43F9BE7CE3D7}"/>
              </a:ext>
            </a:extLst>
          </p:cNvPr>
          <p:cNvSpPr txBox="1"/>
          <p:nvPr/>
        </p:nvSpPr>
        <p:spPr>
          <a:xfrm>
            <a:off x="1268730" y="4988922"/>
            <a:ext cx="6606540" cy="1169551"/>
          </a:xfrm>
          <a:prstGeom prst="rect">
            <a:avLst/>
          </a:prstGeom>
          <a:solidFill>
            <a:srgbClr val="CCECFF"/>
          </a:solidFill>
        </p:spPr>
        <p:txBody>
          <a:bodyPr wrap="square">
            <a:spAutoFit/>
          </a:bodyPr>
          <a:lstStyle/>
          <a:p>
            <a:r>
              <a:rPr lang="en-GB" sz="1400" dirty="0">
                <a:latin typeface="Cavolini" panose="03000502040302020204" pitchFamily="66" charset="0"/>
                <a:cs typeface="Cavolini" panose="03000502040302020204" pitchFamily="66" charset="0"/>
              </a:rPr>
              <a:t>2 So the earth, the sky, and everything in them were finished. 2 God finished the work he was doing, so on the seventh day he rested from his work. 3 God blessed the seventh day and made it a holy day. He made it special because on that day he rested from all the work he did while creating the world. Genesis 2:2 </a:t>
            </a:r>
          </a:p>
        </p:txBody>
      </p:sp>
      <p:pic>
        <p:nvPicPr>
          <p:cNvPr id="13" name="Picture 12">
            <a:hlinkClick r:id="rId6"/>
            <a:extLst>
              <a:ext uri="{FF2B5EF4-FFF2-40B4-BE49-F238E27FC236}">
                <a16:creationId xmlns:a16="http://schemas.microsoft.com/office/drawing/2014/main" id="{EBB530C7-6D85-4968-B008-EE9D65619278}"/>
              </a:ext>
            </a:extLst>
          </p:cNvPr>
          <p:cNvPicPr>
            <a:picLocks noChangeAspect="1"/>
          </p:cNvPicPr>
          <p:nvPr/>
        </p:nvPicPr>
        <p:blipFill>
          <a:blip r:embed="rId7"/>
          <a:stretch>
            <a:fillRect/>
          </a:stretch>
        </p:blipFill>
        <p:spPr>
          <a:xfrm>
            <a:off x="7220441" y="6293788"/>
            <a:ext cx="1800225" cy="561975"/>
          </a:xfrm>
          <a:prstGeom prst="rect">
            <a:avLst/>
          </a:prstGeom>
        </p:spPr>
      </p:pic>
      <p:sp>
        <p:nvSpPr>
          <p:cNvPr id="10" name="Cloud 9">
            <a:extLst>
              <a:ext uri="{FF2B5EF4-FFF2-40B4-BE49-F238E27FC236}">
                <a16:creationId xmlns:a16="http://schemas.microsoft.com/office/drawing/2014/main" id="{80D5B687-5CC9-4368-A404-390F22D638FC}"/>
              </a:ext>
            </a:extLst>
          </p:cNvPr>
          <p:cNvSpPr/>
          <p:nvPr/>
        </p:nvSpPr>
        <p:spPr>
          <a:xfrm>
            <a:off x="7109029" y="144939"/>
            <a:ext cx="1998192" cy="144018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GB" sz="1400" b="1" dirty="0">
                <a:solidFill>
                  <a:prstClr val="white"/>
                </a:solidFill>
                <a:latin typeface="Segoe UI"/>
              </a:rPr>
              <a:t>Naturalists: </a:t>
            </a:r>
            <a:r>
              <a:rPr lang="en-GB" sz="900" b="1" dirty="0">
                <a:solidFill>
                  <a:prstClr val="white"/>
                </a:solidFill>
                <a:latin typeface="Segoe UI"/>
              </a:rPr>
              <a:t>Loving God outdoors. They are moved by creation, particularly being outside but also through the use of the Psalms. </a:t>
            </a:r>
            <a:endParaRPr lang="en-GB" sz="900" dirty="0">
              <a:solidFill>
                <a:prstClr val="white"/>
              </a:solidFill>
              <a:latin typeface="Segoe UI"/>
            </a:endParaRPr>
          </a:p>
        </p:txBody>
      </p:sp>
    </p:spTree>
    <p:custDataLst>
      <p:tags r:id="rId1"/>
    </p:custDataLst>
    <p:extLst>
      <p:ext uri="{BB962C8B-B14F-4D97-AF65-F5344CB8AC3E}">
        <p14:creationId xmlns:p14="http://schemas.microsoft.com/office/powerpoint/2010/main" val="867455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8" name="Freeform: Shape 17">
            <a:extLst>
              <a:ext uri="{FF2B5EF4-FFF2-40B4-BE49-F238E27FC236}">
                <a16:creationId xmlns:a16="http://schemas.microsoft.com/office/drawing/2014/main" id="{1DE7243B-5109-444B-8FAF-7437C66BC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3315999" cy="6858000"/>
          </a:xfrm>
          <a:custGeom>
            <a:avLst/>
            <a:gdLst>
              <a:gd name="connsiteX0" fmla="*/ 4421332 w 4421332"/>
              <a:gd name="connsiteY0" fmla="*/ 0 h 6858000"/>
              <a:gd name="connsiteX1" fmla="*/ 69075 w 4421332"/>
              <a:gd name="connsiteY1" fmla="*/ 0 h 6858000"/>
              <a:gd name="connsiteX2" fmla="*/ 35131 w 4421332"/>
              <a:gd name="connsiteY2" fmla="*/ 267128 h 6858000"/>
              <a:gd name="connsiteX3" fmla="*/ 0 w 4421332"/>
              <a:gd name="connsiteY3" fmla="*/ 962845 h 6858000"/>
              <a:gd name="connsiteX4" fmla="*/ 3276103 w 4421332"/>
              <a:gd name="connsiteY4" fmla="*/ 6782205 h 6858000"/>
              <a:gd name="connsiteX5" fmla="*/ 3407923 w 4421332"/>
              <a:gd name="connsiteY5" fmla="*/ 6858000 h 6858000"/>
              <a:gd name="connsiteX6" fmla="*/ 4421332 w 4421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1332" h="6858000">
                <a:moveTo>
                  <a:pt x="4421332" y="0"/>
                </a:moveTo>
                <a:lnTo>
                  <a:pt x="69075" y="0"/>
                </a:lnTo>
                <a:lnTo>
                  <a:pt x="35131" y="267128"/>
                </a:lnTo>
                <a:cubicBezTo>
                  <a:pt x="11901" y="495874"/>
                  <a:pt x="0" y="727970"/>
                  <a:pt x="0" y="962845"/>
                </a:cubicBezTo>
                <a:cubicBezTo>
                  <a:pt x="0" y="3429034"/>
                  <a:pt x="1312002" y="5588789"/>
                  <a:pt x="3276103" y="6782205"/>
                </a:cubicBezTo>
                <a:lnTo>
                  <a:pt x="3407923" y="6858000"/>
                </a:lnTo>
                <a:lnTo>
                  <a:pt x="442133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4C5D6221-DA7B-4611-AA26-7D8E349FDE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74171" cy="6858000"/>
          </a:xfrm>
          <a:custGeom>
            <a:avLst/>
            <a:gdLst>
              <a:gd name="connsiteX0" fmla="*/ 0 w 4232227"/>
              <a:gd name="connsiteY0" fmla="*/ 0 h 6858000"/>
              <a:gd name="connsiteX1" fmla="*/ 4161853 w 4232227"/>
              <a:gd name="connsiteY1" fmla="*/ 0 h 6858000"/>
              <a:gd name="connsiteX2" fmla="*/ 4197953 w 4232227"/>
              <a:gd name="connsiteY2" fmla="*/ 284091 h 6858000"/>
              <a:gd name="connsiteX3" fmla="*/ 4232227 w 4232227"/>
              <a:gd name="connsiteY3" fmla="*/ 962844 h 6858000"/>
              <a:gd name="connsiteX4" fmla="*/ 758007 w 4232227"/>
              <a:gd name="connsiteY4" fmla="*/ 6800152 h 6858000"/>
              <a:gd name="connsiteX5" fmla="*/ 645060 w 4232227"/>
              <a:gd name="connsiteY5" fmla="*/ 6858000 h 6858000"/>
              <a:gd name="connsiteX6" fmla="*/ 0 w 423222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32227" h="6858000">
                <a:moveTo>
                  <a:pt x="0" y="0"/>
                </a:moveTo>
                <a:lnTo>
                  <a:pt x="4161853" y="0"/>
                </a:lnTo>
                <a:lnTo>
                  <a:pt x="4197953" y="284091"/>
                </a:lnTo>
                <a:cubicBezTo>
                  <a:pt x="4220617" y="507260"/>
                  <a:pt x="4232227" y="733696"/>
                  <a:pt x="4232227" y="962844"/>
                </a:cubicBezTo>
                <a:cubicBezTo>
                  <a:pt x="4232227" y="3483472"/>
                  <a:pt x="2827409" y="5675986"/>
                  <a:pt x="758007" y="6800152"/>
                </a:cubicBezTo>
                <a:lnTo>
                  <a:pt x="645060" y="6858000"/>
                </a:lnTo>
                <a:lnTo>
                  <a:pt x="0" y="685800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itle 8">
            <a:extLst>
              <a:ext uri="{FF2B5EF4-FFF2-40B4-BE49-F238E27FC236}">
                <a16:creationId xmlns:a16="http://schemas.microsoft.com/office/drawing/2014/main" id="{D327B4B6-9F48-4DE6-B8EE-BBA8E2DAF336}"/>
              </a:ext>
            </a:extLst>
          </p:cNvPr>
          <p:cNvSpPr>
            <a:spLocks noGrp="1"/>
          </p:cNvSpPr>
          <p:nvPr>
            <p:ph type="title"/>
          </p:nvPr>
        </p:nvSpPr>
        <p:spPr>
          <a:xfrm>
            <a:off x="603504" y="1412489"/>
            <a:ext cx="2153321" cy="2127124"/>
          </a:xfrm>
        </p:spPr>
        <p:txBody>
          <a:bodyPr anchor="t">
            <a:normAutofit/>
          </a:bodyPr>
          <a:lstStyle/>
          <a:p>
            <a:r>
              <a:rPr lang="en-GB" sz="2200" dirty="0">
                <a:solidFill>
                  <a:schemeClr val="bg1"/>
                </a:solidFill>
              </a:rPr>
              <a:t>Photographer of the year 2021</a:t>
            </a:r>
          </a:p>
        </p:txBody>
      </p:sp>
      <p:sp>
        <p:nvSpPr>
          <p:cNvPr id="10" name="Content Placeholder 9">
            <a:extLst>
              <a:ext uri="{FF2B5EF4-FFF2-40B4-BE49-F238E27FC236}">
                <a16:creationId xmlns:a16="http://schemas.microsoft.com/office/drawing/2014/main" id="{6A3BD862-50FB-4B16-8118-0392EB2FA985}"/>
              </a:ext>
            </a:extLst>
          </p:cNvPr>
          <p:cNvSpPr>
            <a:spLocks noGrp="1"/>
          </p:cNvSpPr>
          <p:nvPr>
            <p:ph sz="half" idx="1"/>
          </p:nvPr>
        </p:nvSpPr>
        <p:spPr>
          <a:xfrm>
            <a:off x="3360329" y="188595"/>
            <a:ext cx="5532211" cy="2990973"/>
          </a:xfrm>
          <a:solidFill>
            <a:schemeClr val="tx2">
              <a:lumMod val="40000"/>
              <a:lumOff val="60000"/>
            </a:schemeClr>
          </a:solidFill>
        </p:spPr>
        <p:txBody>
          <a:bodyPr>
            <a:normAutofit fontScale="92500" lnSpcReduction="20000"/>
          </a:bodyPr>
          <a:lstStyle/>
          <a:p>
            <a:pPr marL="0" indent="0" algn="ctr">
              <a:buNone/>
            </a:pPr>
            <a:endParaRPr lang="en-GB" sz="1700" b="1" dirty="0">
              <a:solidFill>
                <a:srgbClr val="000066"/>
              </a:solidFill>
              <a:latin typeface="Cavolini" panose="03000502040302020204" pitchFamily="66" charset="0"/>
              <a:cs typeface="Cavolini" panose="03000502040302020204" pitchFamily="66" charset="0"/>
            </a:endParaRPr>
          </a:p>
          <a:p>
            <a:pPr marL="0" indent="0" algn="ctr">
              <a:buNone/>
            </a:pPr>
            <a:r>
              <a:rPr lang="en-GB" sz="1700" b="1" dirty="0">
                <a:solidFill>
                  <a:srgbClr val="000066"/>
                </a:solidFill>
                <a:latin typeface="Cavolini" panose="03000502040302020204" pitchFamily="66" charset="0"/>
                <a:cs typeface="Cavolini" panose="03000502040302020204" pitchFamily="66" charset="0"/>
              </a:rPr>
              <a:t>Being outdoors and seeing nature up close can often move us and evoke many feelings.</a:t>
            </a:r>
          </a:p>
          <a:p>
            <a:pPr marL="0" indent="0" algn="ctr">
              <a:buNone/>
            </a:pPr>
            <a:endParaRPr lang="en-GB" sz="1700" b="1" dirty="0">
              <a:solidFill>
                <a:srgbClr val="000066"/>
              </a:solidFill>
              <a:latin typeface="Cavolini" panose="03000502040302020204" pitchFamily="66" charset="0"/>
              <a:cs typeface="Cavolini" panose="03000502040302020204" pitchFamily="66" charset="0"/>
            </a:endParaRPr>
          </a:p>
          <a:p>
            <a:pPr marL="0" indent="0" algn="ctr">
              <a:buNone/>
            </a:pPr>
            <a:r>
              <a:rPr lang="en-GB" sz="1700" b="1" dirty="0">
                <a:solidFill>
                  <a:srgbClr val="000066"/>
                </a:solidFill>
                <a:latin typeface="Cavolini" panose="03000502040302020204" pitchFamily="66" charset="0"/>
                <a:cs typeface="Cavolini" panose="03000502040302020204" pitchFamily="66" charset="0"/>
              </a:rPr>
              <a:t>Look through the pictures of </a:t>
            </a:r>
            <a:r>
              <a:rPr lang="en-GB" sz="1700" b="1" dirty="0">
                <a:solidFill>
                  <a:srgbClr val="000066"/>
                </a:solidFill>
                <a:latin typeface="Cavolini" panose="03000502040302020204" pitchFamily="66" charset="0"/>
                <a:cs typeface="Cavolini" panose="03000502040302020204" pitchFamily="66" charset="0"/>
                <a:hlinkClick r:id="rId3"/>
              </a:rPr>
              <a:t>‘mammals during lockdown’. </a:t>
            </a:r>
            <a:endParaRPr lang="en-GB" sz="1700" b="1" dirty="0">
              <a:solidFill>
                <a:srgbClr val="000066"/>
              </a:solidFill>
              <a:latin typeface="Cavolini" panose="03000502040302020204" pitchFamily="66" charset="0"/>
              <a:cs typeface="Cavolini" panose="03000502040302020204" pitchFamily="66" charset="0"/>
            </a:endParaRPr>
          </a:p>
          <a:p>
            <a:pPr marL="0" indent="0" algn="ctr">
              <a:buNone/>
            </a:pPr>
            <a:endParaRPr lang="en-GB" sz="1700" b="1" dirty="0">
              <a:solidFill>
                <a:srgbClr val="000066"/>
              </a:solidFill>
              <a:latin typeface="Cavolini" panose="03000502040302020204" pitchFamily="66" charset="0"/>
              <a:cs typeface="Cavolini" panose="03000502040302020204" pitchFamily="66" charset="0"/>
            </a:endParaRPr>
          </a:p>
          <a:p>
            <a:pPr marL="0" indent="0" algn="ctr">
              <a:buNone/>
            </a:pPr>
            <a:r>
              <a:rPr lang="en-GB" sz="1700" b="1" dirty="0">
                <a:solidFill>
                  <a:srgbClr val="000066"/>
                </a:solidFill>
                <a:latin typeface="Cavolini" panose="03000502040302020204" pitchFamily="66" charset="0"/>
                <a:cs typeface="Cavolini" panose="03000502040302020204" pitchFamily="66" charset="0"/>
              </a:rPr>
              <a:t>Which image would you award the winning prize to? Why? </a:t>
            </a:r>
          </a:p>
          <a:p>
            <a:pPr marL="0" indent="0" algn="ctr">
              <a:buNone/>
            </a:pPr>
            <a:endParaRPr lang="en-GB" sz="1700" b="1" dirty="0">
              <a:solidFill>
                <a:srgbClr val="000066"/>
              </a:solidFill>
              <a:latin typeface="Cavolini" panose="03000502040302020204" pitchFamily="66" charset="0"/>
              <a:cs typeface="Cavolini" panose="03000502040302020204" pitchFamily="66" charset="0"/>
            </a:endParaRPr>
          </a:p>
          <a:p>
            <a:pPr marL="0" indent="0" algn="ctr">
              <a:buNone/>
            </a:pPr>
            <a:r>
              <a:rPr lang="en-GB" sz="1700" b="1" dirty="0">
                <a:solidFill>
                  <a:srgbClr val="000066"/>
                </a:solidFill>
                <a:latin typeface="Cavolini" panose="03000502040302020204" pitchFamily="66" charset="0"/>
                <a:cs typeface="Cavolini" panose="03000502040302020204" pitchFamily="66" charset="0"/>
              </a:rPr>
              <a:t>Which animal do you think is the most beautiful? </a:t>
            </a:r>
          </a:p>
          <a:p>
            <a:pPr marL="0" indent="0" algn="ctr">
              <a:buNone/>
            </a:pPr>
            <a:endParaRPr lang="en-GB" sz="1700" b="1" dirty="0">
              <a:solidFill>
                <a:srgbClr val="000066"/>
              </a:solidFill>
              <a:latin typeface="Cavolini" panose="03000502040302020204" pitchFamily="66" charset="0"/>
              <a:cs typeface="Cavolini" panose="03000502040302020204" pitchFamily="66" charset="0"/>
            </a:endParaRPr>
          </a:p>
          <a:p>
            <a:pPr marL="0" indent="0" algn="ctr">
              <a:buNone/>
            </a:pPr>
            <a:endParaRPr lang="en-GB" sz="1700" b="1" dirty="0">
              <a:solidFill>
                <a:srgbClr val="000066"/>
              </a:solidFill>
              <a:latin typeface="Cavolini" panose="03000502040302020204" pitchFamily="66" charset="0"/>
              <a:cs typeface="Cavolini" panose="03000502040302020204" pitchFamily="66" charset="0"/>
            </a:endParaRPr>
          </a:p>
        </p:txBody>
      </p:sp>
      <p:pic>
        <p:nvPicPr>
          <p:cNvPr id="2" name="Online Media 1" title="What is the Mammal Society?">
            <a:hlinkClick r:id="" action="ppaction://media"/>
            <a:extLst>
              <a:ext uri="{FF2B5EF4-FFF2-40B4-BE49-F238E27FC236}">
                <a16:creationId xmlns:a16="http://schemas.microsoft.com/office/drawing/2014/main" id="{82D15E87-2F3C-49D8-8E46-B0B9E12EE8F8}"/>
              </a:ext>
            </a:extLst>
          </p:cNvPr>
          <p:cNvPicPr>
            <a:picLocks noGrp="1" noRot="1" noChangeAspect="1"/>
          </p:cNvPicPr>
          <p:nvPr>
            <p:ph sz="half" idx="2"/>
            <a:videoFile r:link="rId1"/>
          </p:nvPr>
        </p:nvPicPr>
        <p:blipFill>
          <a:blip r:embed="rId4"/>
          <a:stretch>
            <a:fillRect/>
          </a:stretch>
        </p:blipFill>
        <p:spPr>
          <a:xfrm>
            <a:off x="544167" y="4578888"/>
            <a:ext cx="2193925" cy="1239837"/>
          </a:xfrm>
          <a:prstGeom prst="rect">
            <a:avLst/>
          </a:prstGeom>
        </p:spPr>
      </p:pic>
      <p:pic>
        <p:nvPicPr>
          <p:cNvPr id="13" name="Picture 12">
            <a:hlinkClick r:id="rId3"/>
            <a:extLst>
              <a:ext uri="{FF2B5EF4-FFF2-40B4-BE49-F238E27FC236}">
                <a16:creationId xmlns:a16="http://schemas.microsoft.com/office/drawing/2014/main" id="{AD1A661F-27BB-42AE-BC29-079549EAE905}"/>
              </a:ext>
            </a:extLst>
          </p:cNvPr>
          <p:cNvPicPr>
            <a:picLocks noChangeAspect="1"/>
          </p:cNvPicPr>
          <p:nvPr/>
        </p:nvPicPr>
        <p:blipFill>
          <a:blip r:embed="rId5"/>
          <a:stretch>
            <a:fillRect/>
          </a:stretch>
        </p:blipFill>
        <p:spPr>
          <a:xfrm>
            <a:off x="1117931" y="3054343"/>
            <a:ext cx="1080135" cy="1080135"/>
          </a:xfrm>
          <a:prstGeom prst="rect">
            <a:avLst/>
          </a:prstGeom>
        </p:spPr>
      </p:pic>
      <p:sp>
        <p:nvSpPr>
          <p:cNvPr id="12" name="Content Placeholder 9">
            <a:extLst>
              <a:ext uri="{FF2B5EF4-FFF2-40B4-BE49-F238E27FC236}">
                <a16:creationId xmlns:a16="http://schemas.microsoft.com/office/drawing/2014/main" id="{325308AE-EA62-4F74-9C33-C552A58D880F}"/>
              </a:ext>
            </a:extLst>
          </p:cNvPr>
          <p:cNvSpPr txBox="1">
            <a:spLocks/>
          </p:cNvSpPr>
          <p:nvPr/>
        </p:nvSpPr>
        <p:spPr>
          <a:xfrm>
            <a:off x="3360330" y="3527779"/>
            <a:ext cx="5417332" cy="3141626"/>
          </a:xfrm>
          <a:prstGeom prst="rect">
            <a:avLst/>
          </a:prstGeom>
          <a:solidFill>
            <a:schemeClr val="tx2">
              <a:lumMod val="40000"/>
              <a:lumOff val="60000"/>
            </a:schemeClr>
          </a:solidFill>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600" b="1" i="0" dirty="0">
                <a:solidFill>
                  <a:srgbClr val="000066"/>
                </a:solidFill>
                <a:effectLst/>
                <a:latin typeface="Cavolini" panose="03000502040302020204" pitchFamily="66" charset="0"/>
                <a:cs typeface="Cavolini" panose="03000502040302020204" pitchFamily="66" charset="0"/>
              </a:rPr>
              <a:t>According to the mammal society: </a:t>
            </a:r>
          </a:p>
          <a:p>
            <a:pPr marL="0" indent="0" algn="ctr">
              <a:buFont typeface="Arial" panose="020B0604020202020204" pitchFamily="34" charset="0"/>
              <a:buNone/>
            </a:pPr>
            <a:endParaRPr lang="en-GB" sz="1600" b="1" dirty="0">
              <a:solidFill>
                <a:srgbClr val="000066"/>
              </a:solidFill>
              <a:latin typeface="Cavolini" panose="03000502040302020204" pitchFamily="66" charset="0"/>
              <a:cs typeface="Cavolini" panose="03000502040302020204" pitchFamily="66" charset="0"/>
            </a:endParaRPr>
          </a:p>
          <a:p>
            <a:pPr marL="0" indent="0" algn="ctr">
              <a:buFont typeface="Arial" panose="020B0604020202020204" pitchFamily="34" charset="0"/>
              <a:buNone/>
            </a:pPr>
            <a:r>
              <a:rPr lang="en-GB" sz="1600" b="1" i="0" dirty="0">
                <a:solidFill>
                  <a:srgbClr val="000066"/>
                </a:solidFill>
                <a:effectLst/>
                <a:latin typeface="Cavolini" panose="03000502040302020204" pitchFamily="66" charset="0"/>
                <a:cs typeface="Cavolini" panose="03000502040302020204" pitchFamily="66" charset="0"/>
              </a:rPr>
              <a:t>Britain is now recognised as one of the most nature-depleted countries in the world. </a:t>
            </a:r>
          </a:p>
          <a:p>
            <a:pPr marL="0" indent="0" algn="ctr">
              <a:buFont typeface="Arial" panose="020B0604020202020204" pitchFamily="34" charset="0"/>
              <a:buNone/>
            </a:pPr>
            <a:endParaRPr lang="en-GB" sz="1600" dirty="0">
              <a:solidFill>
                <a:srgbClr val="000066"/>
              </a:solidFill>
              <a:latin typeface="Cavolini" panose="03000502040302020204" pitchFamily="66" charset="0"/>
              <a:cs typeface="Cavolini" panose="03000502040302020204" pitchFamily="66" charset="0"/>
            </a:endParaRPr>
          </a:p>
          <a:p>
            <a:pPr marL="0" indent="0" algn="ctr">
              <a:buFont typeface="Arial" panose="020B0604020202020204" pitchFamily="34" charset="0"/>
              <a:buNone/>
            </a:pPr>
            <a:r>
              <a:rPr lang="en-GB" sz="1600" b="1" i="0" dirty="0">
                <a:solidFill>
                  <a:srgbClr val="000066"/>
                </a:solidFill>
                <a:effectLst/>
                <a:latin typeface="Cavolini" panose="03000502040302020204" pitchFamily="66" charset="0"/>
                <a:cs typeface="Cavolini" panose="03000502040302020204" pitchFamily="66" charset="0"/>
              </a:rPr>
              <a:t>One in four of our native mammals is threatened with extinction, and many others are in decline. </a:t>
            </a:r>
          </a:p>
          <a:p>
            <a:pPr marL="0" indent="0" algn="ctr">
              <a:buFont typeface="Arial" panose="020B0604020202020204" pitchFamily="34" charset="0"/>
              <a:buNone/>
            </a:pPr>
            <a:endParaRPr lang="en-GB" sz="1600" b="1" dirty="0">
              <a:solidFill>
                <a:srgbClr val="000066"/>
              </a:solidFill>
              <a:latin typeface="Cavolini" panose="03000502040302020204" pitchFamily="66" charset="0"/>
              <a:cs typeface="Cavolini" panose="03000502040302020204" pitchFamily="66" charset="0"/>
            </a:endParaRPr>
          </a:p>
          <a:p>
            <a:pPr marL="0" indent="0" algn="ctr">
              <a:buFont typeface="Arial" panose="020B0604020202020204" pitchFamily="34" charset="0"/>
              <a:buNone/>
            </a:pPr>
            <a:r>
              <a:rPr lang="en-GB" sz="1600" b="1" dirty="0">
                <a:solidFill>
                  <a:srgbClr val="000066"/>
                </a:solidFill>
                <a:latin typeface="Cavolini" panose="03000502040302020204" pitchFamily="66" charset="0"/>
                <a:cs typeface="Cavolini" panose="03000502040302020204" pitchFamily="66" charset="0"/>
              </a:rPr>
              <a:t>How do these statements make you feel?</a:t>
            </a:r>
          </a:p>
          <a:p>
            <a:pPr marL="0" indent="0" algn="ctr">
              <a:buFont typeface="Arial" panose="020B0604020202020204" pitchFamily="34" charset="0"/>
              <a:buNone/>
            </a:pPr>
            <a:r>
              <a:rPr lang="en-GB" sz="1600" b="1" dirty="0">
                <a:solidFill>
                  <a:srgbClr val="000066"/>
                </a:solidFill>
                <a:latin typeface="Cavolini" panose="03000502040302020204" pitchFamily="66" charset="0"/>
                <a:cs typeface="Cavolini" panose="03000502040302020204" pitchFamily="66" charset="0"/>
              </a:rPr>
              <a:t>Is there anything that you could do?</a:t>
            </a:r>
          </a:p>
        </p:txBody>
      </p:sp>
      <p:pic>
        <p:nvPicPr>
          <p:cNvPr id="14" name="Picture 13">
            <a:extLst>
              <a:ext uri="{FF2B5EF4-FFF2-40B4-BE49-F238E27FC236}">
                <a16:creationId xmlns:a16="http://schemas.microsoft.com/office/drawing/2014/main" id="{A613231E-9AC2-454C-BE72-10EF19ECAD22}"/>
              </a:ext>
            </a:extLst>
          </p:cNvPr>
          <p:cNvPicPr>
            <a:picLocks noChangeAspect="1"/>
          </p:cNvPicPr>
          <p:nvPr/>
        </p:nvPicPr>
        <p:blipFill>
          <a:blip r:embed="rId6"/>
          <a:stretch>
            <a:fillRect/>
          </a:stretch>
        </p:blipFill>
        <p:spPr>
          <a:xfrm>
            <a:off x="7294245" y="3330221"/>
            <a:ext cx="1598295" cy="731527"/>
          </a:xfrm>
          <a:prstGeom prst="rect">
            <a:avLst/>
          </a:prstGeom>
        </p:spPr>
      </p:pic>
    </p:spTree>
    <p:extLst>
      <p:ext uri="{BB962C8B-B14F-4D97-AF65-F5344CB8AC3E}">
        <p14:creationId xmlns:p14="http://schemas.microsoft.com/office/powerpoint/2010/main" val="24988479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 name="Rectangle 30">
            <a:extLst>
              <a:ext uri="{FF2B5EF4-FFF2-40B4-BE49-F238E27FC236}">
                <a16:creationId xmlns:a16="http://schemas.microsoft.com/office/drawing/2014/main" id="{86FF76B9-219D-4469-AF87-0236D2903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8" name="Group 32">
            <a:extLst>
              <a:ext uri="{FF2B5EF4-FFF2-40B4-BE49-F238E27FC236}">
                <a16:creationId xmlns:a16="http://schemas.microsoft.com/office/drawing/2014/main" id="{DB88BD78-87E1-424D-B479-C37D8E41B12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8223477" y="2358"/>
            <a:ext cx="1407490" cy="1766008"/>
            <a:chOff x="-648769" y="2358"/>
            <a:chExt cx="1876653" cy="1766008"/>
          </a:xfrm>
        </p:grpSpPr>
        <p:sp>
          <p:nvSpPr>
            <p:cNvPr id="34" name="Freeform: Shape 33">
              <a:extLst>
                <a:ext uri="{FF2B5EF4-FFF2-40B4-BE49-F238E27FC236}">
                  <a16:creationId xmlns:a16="http://schemas.microsoft.com/office/drawing/2014/main" id="{C05EB894-9410-4B20-95E4-7A25101AB8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15188" y="-231223"/>
              <a:ext cx="1409491" cy="1876653"/>
            </a:xfrm>
            <a:custGeom>
              <a:avLst/>
              <a:gdLst>
                <a:gd name="connsiteX0" fmla="*/ 0 w 1409491"/>
                <a:gd name="connsiteY0" fmla="*/ 643075 h 1876653"/>
                <a:gd name="connsiteX1" fmla="*/ 643075 w 1409491"/>
                <a:gd name="connsiteY1" fmla="*/ 0 h 1876653"/>
                <a:gd name="connsiteX2" fmla="*/ 1409491 w 1409491"/>
                <a:gd name="connsiteY2" fmla="*/ 0 h 1876653"/>
                <a:gd name="connsiteX3" fmla="*/ 1409491 w 1409491"/>
                <a:gd name="connsiteY3" fmla="*/ 1876653 h 1876653"/>
                <a:gd name="connsiteX4" fmla="*/ 1233578 w 1409491"/>
                <a:gd name="connsiteY4" fmla="*/ 1876653 h 18766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491" h="1876653">
                  <a:moveTo>
                    <a:pt x="0" y="643075"/>
                  </a:moveTo>
                  <a:lnTo>
                    <a:pt x="643075" y="0"/>
                  </a:lnTo>
                  <a:lnTo>
                    <a:pt x="1409491" y="0"/>
                  </a:lnTo>
                  <a:lnTo>
                    <a:pt x="1409491" y="1876653"/>
                  </a:lnTo>
                  <a:lnTo>
                    <a:pt x="1233578" y="1876653"/>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166E38B6-B050-4340-8E8F-3A971DADC0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301285" y="128278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7" name="Rectangle 36">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972226" y="6114337"/>
            <a:ext cx="645368" cy="484026"/>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Isosceles Triangle 38">
            <a:extLst>
              <a:ext uri="{FF2B5EF4-FFF2-40B4-BE49-F238E27FC236}">
                <a16:creationId xmlns:a16="http://schemas.microsoft.com/office/drawing/2014/main" id="{633C5E46-DAC5-4661-9C87-22B08E2A5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77" y="5721108"/>
            <a:ext cx="1696473" cy="1136891"/>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19DEE85C-AECE-41FB-8812-0E54CA831B6D}"/>
              </a:ext>
            </a:extLst>
          </p:cNvPr>
          <p:cNvSpPr txBox="1"/>
          <p:nvPr/>
        </p:nvSpPr>
        <p:spPr>
          <a:xfrm>
            <a:off x="3711627" y="6350470"/>
            <a:ext cx="5594510" cy="369332"/>
          </a:xfrm>
          <a:prstGeom prst="rect">
            <a:avLst/>
          </a:prstGeom>
          <a:noFill/>
        </p:spPr>
        <p:txBody>
          <a:bodyPr wrap="square">
            <a:spAutoFit/>
          </a:bodyPr>
          <a:lstStyle/>
          <a:p>
            <a:r>
              <a:rPr lang="en-GB" dirty="0">
                <a:solidFill>
                  <a:srgbClr val="000066"/>
                </a:solidFill>
                <a:highlight>
                  <a:srgbClr val="B4FCFC"/>
                </a:highlight>
              </a:rPr>
              <a:t>Sign up for a free </a:t>
            </a:r>
            <a:r>
              <a:rPr lang="en-GB" dirty="0" err="1">
                <a:solidFill>
                  <a:srgbClr val="000066"/>
                </a:solidFill>
                <a:highlight>
                  <a:srgbClr val="B4FCFC"/>
                </a:highlight>
              </a:rPr>
              <a:t>account</a:t>
            </a:r>
            <a:r>
              <a:rPr lang="en-GB" u="sng" dirty="0" err="1">
                <a:solidFill>
                  <a:srgbClr val="000066"/>
                </a:solidFill>
                <a:highlight>
                  <a:srgbClr val="B4FCFC"/>
                </a:highlight>
              </a:rPr>
              <a:t>:</a:t>
            </a:r>
            <a:r>
              <a:rPr lang="en-GB" dirty="0" err="1">
                <a:solidFill>
                  <a:srgbClr val="F36F2B"/>
                </a:solidFill>
                <a:highlight>
                  <a:srgbClr val="B4FCFC"/>
                </a:highlight>
                <a:hlinkClick r:id="rId2">
                  <a:extLst>
                    <a:ext uri="{A12FA001-AC4F-418D-AE19-62706E023703}">
                      <ahyp:hlinkClr xmlns:ahyp="http://schemas.microsoft.com/office/drawing/2018/hyperlinkcolor" val="tx"/>
                    </a:ext>
                  </a:extLst>
                </a:hlinkClick>
              </a:rPr>
              <a:t>Prayer</a:t>
            </a:r>
            <a:r>
              <a:rPr lang="en-GB" dirty="0">
                <a:solidFill>
                  <a:srgbClr val="F36F2B"/>
                </a:solidFill>
                <a:highlight>
                  <a:srgbClr val="B4FCFC"/>
                </a:highlight>
                <a:hlinkClick r:id="rId2">
                  <a:extLst>
                    <a:ext uri="{A12FA001-AC4F-418D-AE19-62706E023703}">
                      <ahyp:hlinkClr xmlns:ahyp="http://schemas.microsoft.com/office/drawing/2018/hyperlinkcolor" val="tx"/>
                    </a:ext>
                  </a:extLst>
                </a:hlinkClick>
              </a:rPr>
              <a:t> Spaces In Schools</a:t>
            </a:r>
            <a:endParaRPr lang="en-GB" dirty="0">
              <a:highlight>
                <a:srgbClr val="B4FCFC"/>
              </a:highlight>
            </a:endParaRPr>
          </a:p>
        </p:txBody>
      </p:sp>
      <p:grpSp>
        <p:nvGrpSpPr>
          <p:cNvPr id="9" name="Group 8">
            <a:extLst>
              <a:ext uri="{FF2B5EF4-FFF2-40B4-BE49-F238E27FC236}">
                <a16:creationId xmlns:a16="http://schemas.microsoft.com/office/drawing/2014/main" id="{6EF617C9-0EB0-4F5F-A5E3-C636D933DD56}"/>
              </a:ext>
            </a:extLst>
          </p:cNvPr>
          <p:cNvGrpSpPr/>
          <p:nvPr/>
        </p:nvGrpSpPr>
        <p:grpSpPr>
          <a:xfrm>
            <a:off x="1520364" y="114039"/>
            <a:ext cx="6012181" cy="6151855"/>
            <a:chOff x="1520364" y="114039"/>
            <a:chExt cx="6012181" cy="6151855"/>
          </a:xfrm>
        </p:grpSpPr>
        <p:pic>
          <p:nvPicPr>
            <p:cNvPr id="4" name="Picture 3">
              <a:extLst>
                <a:ext uri="{FF2B5EF4-FFF2-40B4-BE49-F238E27FC236}">
                  <a16:creationId xmlns:a16="http://schemas.microsoft.com/office/drawing/2014/main" id="{3774255E-0AE7-4A61-A23C-A16B95AFC0D7}"/>
                </a:ext>
              </a:extLst>
            </p:cNvPr>
            <p:cNvPicPr>
              <a:picLocks noChangeAspect="1"/>
            </p:cNvPicPr>
            <p:nvPr/>
          </p:nvPicPr>
          <p:blipFill>
            <a:blip r:embed="rId3"/>
            <a:stretch>
              <a:fillRect/>
            </a:stretch>
          </p:blipFill>
          <p:spPr>
            <a:xfrm>
              <a:off x="1520364" y="114039"/>
              <a:ext cx="6012180" cy="3423949"/>
            </a:xfrm>
            <a:prstGeom prst="rect">
              <a:avLst/>
            </a:prstGeom>
          </p:spPr>
        </p:pic>
        <p:pic>
          <p:nvPicPr>
            <p:cNvPr id="8" name="Picture 7">
              <a:extLst>
                <a:ext uri="{FF2B5EF4-FFF2-40B4-BE49-F238E27FC236}">
                  <a16:creationId xmlns:a16="http://schemas.microsoft.com/office/drawing/2014/main" id="{D5BBB654-AC2A-4944-90C1-C21629FF2594}"/>
                </a:ext>
              </a:extLst>
            </p:cNvPr>
            <p:cNvPicPr>
              <a:picLocks noChangeAspect="1"/>
            </p:cNvPicPr>
            <p:nvPr/>
          </p:nvPicPr>
          <p:blipFill>
            <a:blip r:embed="rId4"/>
            <a:stretch>
              <a:fillRect/>
            </a:stretch>
          </p:blipFill>
          <p:spPr>
            <a:xfrm>
              <a:off x="1520365" y="3537988"/>
              <a:ext cx="6012180" cy="2727906"/>
            </a:xfrm>
            <a:prstGeom prst="rect">
              <a:avLst/>
            </a:prstGeom>
          </p:spPr>
        </p:pic>
      </p:grpSp>
    </p:spTree>
    <p:extLst>
      <p:ext uri="{BB962C8B-B14F-4D97-AF65-F5344CB8AC3E}">
        <p14:creationId xmlns:p14="http://schemas.microsoft.com/office/powerpoint/2010/main" val="35187834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9E815-9A0D-44E2-8850-836D8EB30BED}"/>
              </a:ext>
            </a:extLst>
          </p:cNvPr>
          <p:cNvSpPr>
            <a:spLocks noGrp="1"/>
          </p:cNvSpPr>
          <p:nvPr>
            <p:ph type="title"/>
          </p:nvPr>
        </p:nvSpPr>
        <p:spPr/>
        <p:txBody>
          <a:bodyPr>
            <a:normAutofit/>
          </a:bodyPr>
          <a:lstStyle/>
          <a:p>
            <a:r>
              <a:rPr lang="en-GB" sz="2000" dirty="0">
                <a:latin typeface="Cavolini" panose="03000502040302020204" pitchFamily="66" charset="0"/>
                <a:cs typeface="Cavolini" panose="03000502040302020204" pitchFamily="66" charset="0"/>
              </a:rPr>
              <a:t>Is there such a thing as having a special affinity with a physical place?</a:t>
            </a:r>
          </a:p>
        </p:txBody>
      </p:sp>
      <p:pic>
        <p:nvPicPr>
          <p:cNvPr id="8" name="Picture 7">
            <a:hlinkClick r:id="rId3"/>
            <a:extLst>
              <a:ext uri="{FF2B5EF4-FFF2-40B4-BE49-F238E27FC236}">
                <a16:creationId xmlns:a16="http://schemas.microsoft.com/office/drawing/2014/main" id="{0F6643A7-D16B-498B-B0CE-29E16F3152A8}"/>
              </a:ext>
            </a:extLst>
          </p:cNvPr>
          <p:cNvPicPr>
            <a:picLocks noChangeAspect="1"/>
          </p:cNvPicPr>
          <p:nvPr/>
        </p:nvPicPr>
        <p:blipFill>
          <a:blip r:embed="rId4"/>
          <a:stretch>
            <a:fillRect/>
          </a:stretch>
        </p:blipFill>
        <p:spPr>
          <a:xfrm>
            <a:off x="3430084" y="1904576"/>
            <a:ext cx="2289828" cy="2557332"/>
          </a:xfrm>
          <a:prstGeom prst="rect">
            <a:avLst/>
          </a:prstGeom>
        </p:spPr>
      </p:pic>
      <p:sp>
        <p:nvSpPr>
          <p:cNvPr id="20" name="TextBox 19">
            <a:extLst>
              <a:ext uri="{FF2B5EF4-FFF2-40B4-BE49-F238E27FC236}">
                <a16:creationId xmlns:a16="http://schemas.microsoft.com/office/drawing/2014/main" id="{628136A4-3ADC-4FE9-98C3-6C97EA05357E}"/>
              </a:ext>
            </a:extLst>
          </p:cNvPr>
          <p:cNvSpPr txBox="1"/>
          <p:nvPr/>
        </p:nvSpPr>
        <p:spPr>
          <a:xfrm>
            <a:off x="611505" y="5383033"/>
            <a:ext cx="3663315" cy="1077218"/>
          </a:xfrm>
          <a:prstGeom prst="rect">
            <a:avLst/>
          </a:prstGeom>
          <a:solidFill>
            <a:srgbClr val="92D05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Cavolini" panose="03000502040302020204" pitchFamily="66" charset="0"/>
                <a:ea typeface="Times New Roman" panose="02020603050405020304" pitchFamily="18" charset="0"/>
                <a:cs typeface="Cavolini" panose="03000502040302020204" pitchFamily="66" charset="0"/>
              </a:rPr>
              <a:t>Who decides what beauty is? Why do some people find something beautiful, while others may find it ugly?</a:t>
            </a:r>
            <a:endParaRPr kumimoji="0" lang="en-GB" sz="1600" b="0" i="0" u="none" strike="noStrike" kern="1200" cap="none" spc="0" normalizeH="0" baseline="0" noProof="0" dirty="0">
              <a:ln>
                <a:noFill/>
              </a:ln>
              <a:solidFill>
                <a:prstClr val="black"/>
              </a:solidFill>
              <a:effectLst/>
              <a:uLnTx/>
              <a:uFillTx/>
              <a:latin typeface="Cavolini" panose="03000502040302020204" pitchFamily="66" charset="0"/>
              <a:ea typeface="Times New Roman" panose="02020603050405020304" pitchFamily="18" charset="0"/>
              <a:cs typeface="Cavolini" panose="03000502040302020204" pitchFamily="66" charset="0"/>
            </a:endParaRPr>
          </a:p>
        </p:txBody>
      </p:sp>
      <p:sp>
        <p:nvSpPr>
          <p:cNvPr id="5" name="Cloud 4">
            <a:extLst>
              <a:ext uri="{FF2B5EF4-FFF2-40B4-BE49-F238E27FC236}">
                <a16:creationId xmlns:a16="http://schemas.microsoft.com/office/drawing/2014/main" id="{4A8090F5-304B-46A0-8775-501D5798D4F0}"/>
              </a:ext>
            </a:extLst>
          </p:cNvPr>
          <p:cNvSpPr/>
          <p:nvPr/>
        </p:nvSpPr>
        <p:spPr>
          <a:xfrm rot="21384157">
            <a:off x="6059941" y="1032928"/>
            <a:ext cx="2419316" cy="1598385"/>
          </a:xfrm>
          <a:prstGeom prst="cloud">
            <a:avLst/>
          </a:prstGeom>
          <a:solidFill>
            <a:schemeClr val="accent6"/>
          </a:solidFill>
        </p:spPr>
        <p:style>
          <a:lnRef idx="2">
            <a:schemeClr val="accent4">
              <a:shade val="50000"/>
            </a:schemeClr>
          </a:lnRef>
          <a:fillRef idx="1">
            <a:schemeClr val="accent4"/>
          </a:fillRef>
          <a:effectRef idx="0">
            <a:schemeClr val="accent4"/>
          </a:effectRef>
          <a:fontRef idx="minor">
            <a:schemeClr val="lt1"/>
          </a:fontRef>
        </p:style>
        <p:txBody>
          <a:bodyPr wrap="square" rtlCol="0" anchor="ctr">
            <a:noAutofit/>
          </a:bodyPr>
          <a:lstStyle/>
          <a:p>
            <a:pPr algn="ctr">
              <a:spcAft>
                <a:spcPts val="0"/>
              </a:spcAft>
            </a:pPr>
            <a:r>
              <a:rPr lang="en-GB" sz="1400" dirty="0">
                <a:solidFill>
                  <a:schemeClr val="bg2"/>
                </a:solidFill>
                <a:effectLst/>
                <a:latin typeface="Cavolini" panose="03000502040302020204" pitchFamily="66" charset="0"/>
                <a:ea typeface="Times New Roman" panose="02020603050405020304" pitchFamily="18" charset="0"/>
                <a:cs typeface="Cavolini" panose="03000502040302020204" pitchFamily="66" charset="0"/>
              </a:rPr>
              <a:t>Tarantula “Pretty… They are quite special”</a:t>
            </a:r>
          </a:p>
        </p:txBody>
      </p:sp>
      <p:sp>
        <p:nvSpPr>
          <p:cNvPr id="6" name="Cloud 5">
            <a:extLst>
              <a:ext uri="{FF2B5EF4-FFF2-40B4-BE49-F238E27FC236}">
                <a16:creationId xmlns:a16="http://schemas.microsoft.com/office/drawing/2014/main" id="{E41708B4-4191-4B11-8B74-285E21ACA115}"/>
              </a:ext>
            </a:extLst>
          </p:cNvPr>
          <p:cNvSpPr/>
          <p:nvPr/>
        </p:nvSpPr>
        <p:spPr>
          <a:xfrm rot="422241">
            <a:off x="484146" y="3325425"/>
            <a:ext cx="2419316" cy="1598385"/>
          </a:xfrm>
          <a:prstGeom prst="cloud">
            <a:avLst/>
          </a:prstGeom>
          <a:solidFill>
            <a:schemeClr val="accent6"/>
          </a:solidFill>
        </p:spPr>
        <p:style>
          <a:lnRef idx="2">
            <a:schemeClr val="accent4">
              <a:shade val="50000"/>
            </a:schemeClr>
          </a:lnRef>
          <a:fillRef idx="1">
            <a:schemeClr val="accent4"/>
          </a:fillRef>
          <a:effectRef idx="0">
            <a:schemeClr val="accent4"/>
          </a:effectRef>
          <a:fontRef idx="minor">
            <a:schemeClr val="lt1"/>
          </a:fontRef>
        </p:style>
        <p:txBody>
          <a:bodyPr wrap="square" rtlCol="0" anchor="ctr">
            <a:noAutofit/>
          </a:bodyPr>
          <a:lstStyle/>
          <a:p>
            <a:pPr algn="ctr">
              <a:spcAft>
                <a:spcPts val="0"/>
              </a:spcAft>
            </a:pPr>
            <a:r>
              <a:rPr lang="en-GB" sz="1400" dirty="0">
                <a:solidFill>
                  <a:schemeClr val="bg2"/>
                </a:solidFill>
                <a:effectLst/>
                <a:latin typeface="Cavolini" panose="03000502040302020204" pitchFamily="66" charset="0"/>
                <a:ea typeface="Times New Roman" panose="02020603050405020304" pitchFamily="18" charset="0"/>
                <a:cs typeface="Cavolini" panose="03000502040302020204" pitchFamily="66" charset="0"/>
              </a:rPr>
              <a:t>Bumblebee Poison Dark Frog “Absolutely Stunning”</a:t>
            </a:r>
          </a:p>
        </p:txBody>
      </p:sp>
      <p:sp>
        <p:nvSpPr>
          <p:cNvPr id="7" name="Cloud 6">
            <a:extLst>
              <a:ext uri="{FF2B5EF4-FFF2-40B4-BE49-F238E27FC236}">
                <a16:creationId xmlns:a16="http://schemas.microsoft.com/office/drawing/2014/main" id="{D3E37AA8-4FE0-4FED-A691-8B4C7DC2605B}"/>
              </a:ext>
            </a:extLst>
          </p:cNvPr>
          <p:cNvSpPr/>
          <p:nvPr/>
        </p:nvSpPr>
        <p:spPr>
          <a:xfrm rot="20771939">
            <a:off x="6180390" y="3325424"/>
            <a:ext cx="2419316" cy="1598385"/>
          </a:xfrm>
          <a:prstGeom prst="cloud">
            <a:avLst/>
          </a:prstGeom>
          <a:solidFill>
            <a:schemeClr val="accent6"/>
          </a:solidFill>
        </p:spPr>
        <p:style>
          <a:lnRef idx="2">
            <a:schemeClr val="accent4">
              <a:shade val="50000"/>
            </a:schemeClr>
          </a:lnRef>
          <a:fillRef idx="1">
            <a:schemeClr val="accent4"/>
          </a:fillRef>
          <a:effectRef idx="0">
            <a:schemeClr val="accent4"/>
          </a:effectRef>
          <a:fontRef idx="minor">
            <a:schemeClr val="lt1"/>
          </a:fontRef>
        </p:style>
        <p:txBody>
          <a:bodyPr wrap="square" rtlCol="0" anchor="ctr">
            <a:noAutofit/>
          </a:bodyPr>
          <a:lstStyle/>
          <a:p>
            <a:pPr algn="ctr">
              <a:spcAft>
                <a:spcPts val="0"/>
              </a:spcAft>
            </a:pPr>
            <a:r>
              <a:rPr lang="en-GB" sz="1400" dirty="0">
                <a:solidFill>
                  <a:schemeClr val="bg2"/>
                </a:solidFill>
                <a:effectLst/>
                <a:latin typeface="Cavolini" panose="03000502040302020204" pitchFamily="66" charset="0"/>
                <a:ea typeface="Times New Roman" panose="02020603050405020304" pitchFamily="18" charset="0"/>
                <a:cs typeface="Cavolini" panose="03000502040302020204" pitchFamily="66" charset="0"/>
              </a:rPr>
              <a:t>Rainbow Boa “So Beautiful”</a:t>
            </a:r>
          </a:p>
        </p:txBody>
      </p:sp>
      <p:sp>
        <p:nvSpPr>
          <p:cNvPr id="9" name="Cloud 8">
            <a:extLst>
              <a:ext uri="{FF2B5EF4-FFF2-40B4-BE49-F238E27FC236}">
                <a16:creationId xmlns:a16="http://schemas.microsoft.com/office/drawing/2014/main" id="{EB508393-027D-4B5F-952D-600EE6079509}"/>
              </a:ext>
            </a:extLst>
          </p:cNvPr>
          <p:cNvSpPr/>
          <p:nvPr/>
        </p:nvSpPr>
        <p:spPr>
          <a:xfrm rot="422241">
            <a:off x="611219" y="1319363"/>
            <a:ext cx="2419316" cy="1598385"/>
          </a:xfrm>
          <a:prstGeom prst="cloud">
            <a:avLst/>
          </a:prstGeom>
          <a:solidFill>
            <a:schemeClr val="bg2">
              <a:lumMod val="60000"/>
              <a:lumOff val="40000"/>
            </a:schemeClr>
          </a:solidFill>
        </p:spPr>
        <p:style>
          <a:lnRef idx="2">
            <a:schemeClr val="accent4">
              <a:shade val="50000"/>
            </a:schemeClr>
          </a:lnRef>
          <a:fillRef idx="1">
            <a:schemeClr val="accent4"/>
          </a:fillRef>
          <a:effectRef idx="0">
            <a:schemeClr val="accent4"/>
          </a:effectRef>
          <a:fontRef idx="minor">
            <a:schemeClr val="lt1"/>
          </a:fontRef>
        </p:style>
        <p:txBody>
          <a:bodyPr wrap="square" rtlCol="0" anchor="ctr">
            <a:noAutofit/>
          </a:bodyPr>
          <a:lstStyle/>
          <a:p>
            <a:pPr algn="ctr">
              <a:spcAft>
                <a:spcPts val="0"/>
              </a:spcAft>
            </a:pPr>
            <a:r>
              <a:rPr lang="en-GB" sz="1200" dirty="0">
                <a:solidFill>
                  <a:schemeClr val="tx1"/>
                </a:solidFill>
                <a:latin typeface="Cavolini" panose="03000502040302020204" pitchFamily="66" charset="0"/>
                <a:ea typeface="Times New Roman" panose="02020603050405020304" pitchFamily="18" charset="0"/>
                <a:cs typeface="Cavolini" panose="03000502040302020204" pitchFamily="66" charset="0"/>
              </a:rPr>
              <a:t>Would you agree with the way different creatures are described? </a:t>
            </a:r>
            <a:endParaRPr lang="en-GB" sz="1200" dirty="0">
              <a:solidFill>
                <a:schemeClr val="tx1"/>
              </a:solidFill>
              <a:effectLst/>
              <a:latin typeface="Cavolini" panose="03000502040302020204" pitchFamily="66" charset="0"/>
              <a:ea typeface="Times New Roman" panose="02020603050405020304" pitchFamily="18" charset="0"/>
              <a:cs typeface="Cavolini" panose="03000502040302020204" pitchFamily="66" charset="0"/>
            </a:endParaRPr>
          </a:p>
        </p:txBody>
      </p:sp>
      <p:sp>
        <p:nvSpPr>
          <p:cNvPr id="10" name="TextBox 9">
            <a:extLst>
              <a:ext uri="{FF2B5EF4-FFF2-40B4-BE49-F238E27FC236}">
                <a16:creationId xmlns:a16="http://schemas.microsoft.com/office/drawing/2014/main" id="{093A02CD-51FF-42B7-BA28-C6F092294038}"/>
              </a:ext>
            </a:extLst>
          </p:cNvPr>
          <p:cNvSpPr txBox="1"/>
          <p:nvPr/>
        </p:nvSpPr>
        <p:spPr>
          <a:xfrm>
            <a:off x="4572000" y="5383032"/>
            <a:ext cx="3663315" cy="1077218"/>
          </a:xfrm>
          <a:prstGeom prst="rect">
            <a:avLst/>
          </a:prstGeom>
          <a:solidFill>
            <a:srgbClr val="92D05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volini" panose="03000502040302020204" pitchFamily="66" charset="0"/>
              <a:ea typeface="Times New Roman" panose="02020603050405020304" pitchFamily="18" charset="0"/>
              <a:cs typeface="Cavolini" panose="03000502040302020204" pitchFamily="66"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avolini" panose="03000502040302020204" pitchFamily="66" charset="0"/>
                <a:ea typeface="Times New Roman" panose="02020603050405020304" pitchFamily="18" charset="0"/>
                <a:cs typeface="Cavolini" panose="03000502040302020204" pitchFamily="66" charset="0"/>
              </a:rPr>
              <a:t>What can animals / the natural world teach us?</a:t>
            </a:r>
            <a:endParaRPr lang="en-GB" sz="1600" dirty="0">
              <a:solidFill>
                <a:prstClr val="black"/>
              </a:solidFill>
              <a:latin typeface="Cavolini" panose="03000502040302020204" pitchFamily="66" charset="0"/>
              <a:ea typeface="Times New Roman" panose="02020603050405020304" pitchFamily="18" charset="0"/>
              <a:cs typeface="Cavolini" panose="03000502040302020204" pitchFamily="66"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volini" panose="03000502040302020204" pitchFamily="66" charset="0"/>
              <a:ea typeface="Times New Roman" panose="02020603050405020304" pitchFamily="18" charset="0"/>
              <a:cs typeface="Cavolini" panose="03000502040302020204" pitchFamily="66" charset="0"/>
            </a:endParaRPr>
          </a:p>
        </p:txBody>
      </p:sp>
    </p:spTree>
    <p:extLst>
      <p:ext uri="{BB962C8B-B14F-4D97-AF65-F5344CB8AC3E}">
        <p14:creationId xmlns:p14="http://schemas.microsoft.com/office/powerpoint/2010/main" val="3987982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196" name="Picture 4">
            <a:extLst>
              <a:ext uri="{FF2B5EF4-FFF2-40B4-BE49-F238E27FC236}">
                <a16:creationId xmlns:a16="http://schemas.microsoft.com/office/drawing/2014/main" id="{0AE4E994-D695-4F1B-BAA0-62E34339E54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471" y="-38629"/>
            <a:ext cx="9144000" cy="4534346"/>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A3967C02-05E9-4ECF-A4E5-43FBC6D13ABD}"/>
              </a:ext>
            </a:extLst>
          </p:cNvPr>
          <p:cNvSpPr/>
          <p:nvPr/>
        </p:nvSpPr>
        <p:spPr>
          <a:xfrm>
            <a:off x="0" y="4048132"/>
            <a:ext cx="7220441" cy="79570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5CEC6D39-A3F9-4ABA-9B46-1919B872E422}"/>
              </a:ext>
            </a:extLst>
          </p:cNvPr>
          <p:cNvSpPr txBox="1"/>
          <p:nvPr/>
        </p:nvSpPr>
        <p:spPr>
          <a:xfrm>
            <a:off x="425196" y="4203278"/>
            <a:ext cx="6417894" cy="536063"/>
          </a:xfrm>
          <a:prstGeom prst="rect">
            <a:avLst/>
          </a:prstGeom>
        </p:spPr>
        <p:txBody>
          <a:bodyPr vert="horz" lIns="91440" tIns="45720" rIns="91440" bIns="45720" rtlCol="0" anchor="ctr">
            <a:normAutofit fontScale="92500" lnSpcReduction="20000"/>
          </a:bodyPr>
          <a:lstStyle/>
          <a:p>
            <a:pPr marL="0" marR="0" lvl="0" indent="0" fontAlgn="auto">
              <a:lnSpc>
                <a:spcPct val="90000"/>
              </a:lnSpc>
              <a:spcBef>
                <a:spcPct val="0"/>
              </a:spcBef>
              <a:spcAft>
                <a:spcPts val="600"/>
              </a:spcAft>
              <a:buClrTx/>
              <a:buSzTx/>
              <a:tabLst/>
              <a:defRPr/>
            </a:pPr>
            <a:r>
              <a:rPr kumimoji="0" lang="en-US" sz="2200" b="0" i="1" u="none" strike="noStrike" cap="none" spc="0" normalizeH="0" baseline="0" noProof="0" dirty="0">
                <a:ln>
                  <a:noFill/>
                </a:ln>
                <a:solidFill>
                  <a:schemeClr val="bg1"/>
                </a:solidFill>
                <a:effectLst/>
                <a:uLnTx/>
                <a:uFillTx/>
                <a:latin typeface="+mj-lt"/>
                <a:ea typeface="+mj-ea"/>
                <a:cs typeface="+mj-cs"/>
              </a:rPr>
              <a:t>Session 4: Developing our spirituality through stirring our minds. </a:t>
            </a:r>
          </a:p>
        </p:txBody>
      </p:sp>
      <p:sp>
        <p:nvSpPr>
          <p:cNvPr id="3" name="TextBox 2">
            <a:extLst>
              <a:ext uri="{FF2B5EF4-FFF2-40B4-BE49-F238E27FC236}">
                <a16:creationId xmlns:a16="http://schemas.microsoft.com/office/drawing/2014/main" id="{142FDC3A-149E-4FB0-83B3-DDF55B7EA835}"/>
              </a:ext>
            </a:extLst>
          </p:cNvPr>
          <p:cNvSpPr txBox="1"/>
          <p:nvPr/>
        </p:nvSpPr>
        <p:spPr>
          <a:xfrm>
            <a:off x="611505" y="5064483"/>
            <a:ext cx="8293608" cy="1306417"/>
          </a:xfrm>
          <a:prstGeom prst="rect">
            <a:avLst/>
          </a:prstGeom>
        </p:spPr>
        <p:txBody>
          <a:bodyPr vert="horz" lIns="91440" tIns="45720" rIns="91440" bIns="45720" rtlCol="0">
            <a:normAutofit/>
          </a:bodyPr>
          <a:lstStyle/>
          <a:p>
            <a:pPr algn="ctr">
              <a:lnSpc>
                <a:spcPct val="90000"/>
              </a:lnSpc>
              <a:spcAft>
                <a:spcPts val="600"/>
              </a:spcAft>
            </a:pPr>
            <a:endParaRPr lang="en-US" sz="1400" dirty="0">
              <a:latin typeface="Cavolini" panose="03000502040302020204" pitchFamily="66" charset="0"/>
              <a:cs typeface="Cavolini" panose="03000502040302020204" pitchFamily="66" charset="0"/>
            </a:endParaRPr>
          </a:p>
        </p:txBody>
      </p:sp>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9966FF"/>
              </a:solidFill>
              <a:effectLst/>
              <a:uLnTx/>
              <a:uFillTx/>
              <a:latin typeface="Arial" charset="0"/>
              <a:ea typeface="+mn-ea"/>
              <a:cs typeface="+mn-cs"/>
            </a:endParaRPr>
          </a:p>
        </p:txBody>
      </p:sp>
      <p:sp>
        <p:nvSpPr>
          <p:cNvPr id="16" name="TextBox 15">
            <a:extLst>
              <a:ext uri="{FF2B5EF4-FFF2-40B4-BE49-F238E27FC236}">
                <a16:creationId xmlns:a16="http://schemas.microsoft.com/office/drawing/2014/main" id="{94A5846D-71C5-48D1-9788-6CBFF334C835}"/>
              </a:ext>
            </a:extLst>
          </p:cNvPr>
          <p:cNvSpPr txBox="1"/>
          <p:nvPr/>
        </p:nvSpPr>
        <p:spPr>
          <a:xfrm>
            <a:off x="1573952" y="5011465"/>
            <a:ext cx="6459093" cy="1169551"/>
          </a:xfrm>
          <a:prstGeom prst="rect">
            <a:avLst/>
          </a:prstGeom>
          <a:solidFill>
            <a:srgbClr val="B4FCFC"/>
          </a:solidFill>
        </p:spPr>
        <p:txBody>
          <a:bodyPr wrap="square">
            <a:spAutoFit/>
          </a:bodyPr>
          <a:lstStyle/>
          <a:p>
            <a:r>
              <a:rPr lang="en-GB" sz="1400" b="1" i="0" baseline="30000" dirty="0">
                <a:solidFill>
                  <a:srgbClr val="000000"/>
                </a:solidFill>
                <a:effectLst/>
                <a:latin typeface="Cavolini" panose="03000502040302020204" pitchFamily="66" charset="0"/>
                <a:cs typeface="Cavolini" panose="03000502040302020204" pitchFamily="66" charset="0"/>
              </a:rPr>
              <a:t>19 </a:t>
            </a:r>
            <a:r>
              <a:rPr lang="en-GB" sz="1400" b="0" i="0" dirty="0">
                <a:solidFill>
                  <a:srgbClr val="000000"/>
                </a:solidFill>
                <a:effectLst/>
                <a:latin typeface="Cavolini" panose="03000502040302020204" pitchFamily="66" charset="0"/>
                <a:cs typeface="Cavolini" panose="03000502040302020204" pitchFamily="66" charset="0"/>
              </a:rPr>
              <a:t>The </a:t>
            </a:r>
            <a:r>
              <a:rPr lang="en-GB" sz="1400" b="0" i="0" cap="small" dirty="0">
                <a:solidFill>
                  <a:srgbClr val="000000"/>
                </a:solidFill>
                <a:effectLst/>
                <a:latin typeface="Cavolini" panose="03000502040302020204" pitchFamily="66" charset="0"/>
                <a:cs typeface="Cavolini" panose="03000502040302020204" pitchFamily="66" charset="0"/>
              </a:rPr>
              <a:t>Lord</a:t>
            </a:r>
            <a:r>
              <a:rPr lang="en-GB" sz="1400" b="0" i="0" dirty="0">
                <a:solidFill>
                  <a:srgbClr val="000000"/>
                </a:solidFill>
                <a:effectLst/>
                <a:latin typeface="Cavolini" panose="03000502040302020204" pitchFamily="66" charset="0"/>
                <a:cs typeface="Cavolini" panose="03000502040302020204" pitchFamily="66" charset="0"/>
              </a:rPr>
              <a:t> God used dust from the ground and made every animal in the fields and every bird in the air. He brought all these animals to the man, and the man gave them all a name. </a:t>
            </a:r>
            <a:r>
              <a:rPr lang="en-GB" sz="1400" b="1" i="0" baseline="30000" dirty="0">
                <a:solidFill>
                  <a:srgbClr val="000000"/>
                </a:solidFill>
                <a:effectLst/>
                <a:latin typeface="Cavolini" panose="03000502040302020204" pitchFamily="66" charset="0"/>
                <a:cs typeface="Cavolini" panose="03000502040302020204" pitchFamily="66" charset="0"/>
              </a:rPr>
              <a:t>20 </a:t>
            </a:r>
            <a:r>
              <a:rPr lang="en-GB" sz="1400" b="0" i="0" dirty="0">
                <a:solidFill>
                  <a:srgbClr val="000000"/>
                </a:solidFill>
                <a:effectLst/>
                <a:latin typeface="Cavolini" panose="03000502040302020204" pitchFamily="66" charset="0"/>
                <a:cs typeface="Cavolini" panose="03000502040302020204" pitchFamily="66" charset="0"/>
              </a:rPr>
              <a:t>The man gave names to all the tame animals, to all the birds in the air, and to all the wild animals. Genesis 2:19 </a:t>
            </a:r>
            <a:endParaRPr lang="en-GB" sz="1400" dirty="0">
              <a:latin typeface="Cavolini" panose="03000502040302020204" pitchFamily="66" charset="0"/>
              <a:cs typeface="Cavolini" panose="03000502040302020204" pitchFamily="66" charset="0"/>
            </a:endParaRPr>
          </a:p>
        </p:txBody>
      </p:sp>
      <p:sp>
        <p:nvSpPr>
          <p:cNvPr id="17" name="TextBox 16">
            <a:extLst>
              <a:ext uri="{FF2B5EF4-FFF2-40B4-BE49-F238E27FC236}">
                <a16:creationId xmlns:a16="http://schemas.microsoft.com/office/drawing/2014/main" id="{7712E917-EA01-4FB7-974B-BD6B64DCEEE7}"/>
              </a:ext>
            </a:extLst>
          </p:cNvPr>
          <p:cNvSpPr txBox="1"/>
          <p:nvPr/>
        </p:nvSpPr>
        <p:spPr>
          <a:xfrm>
            <a:off x="8010728" y="4231620"/>
            <a:ext cx="1067562" cy="230832"/>
          </a:xfrm>
          <a:prstGeom prst="rect">
            <a:avLst/>
          </a:prstGeom>
          <a:solidFill>
            <a:srgbClr val="CCECFF"/>
          </a:solidFill>
        </p:spPr>
        <p:txBody>
          <a:bodyPr wrap="square" rtlCol="0">
            <a:spAutoFit/>
          </a:bodyPr>
          <a:lstStyle/>
          <a:p>
            <a:pPr algn="ctr">
              <a:spcAft>
                <a:spcPts val="600"/>
              </a:spcAft>
            </a:pPr>
            <a:r>
              <a:rPr lang="en-GB" sz="900" i="1" dirty="0"/>
              <a:t>Source:: </a:t>
            </a:r>
            <a:r>
              <a:rPr lang="en-GB" sz="900" i="1" dirty="0">
                <a:hlinkClick r:id="rId5"/>
              </a:rPr>
              <a:t>Pixabay</a:t>
            </a:r>
            <a:r>
              <a:rPr lang="en-GB" sz="900" i="1" dirty="0"/>
              <a:t> </a:t>
            </a:r>
          </a:p>
        </p:txBody>
      </p:sp>
      <p:pic>
        <p:nvPicPr>
          <p:cNvPr id="5" name="Picture 4">
            <a:hlinkClick r:id="rId6"/>
            <a:extLst>
              <a:ext uri="{FF2B5EF4-FFF2-40B4-BE49-F238E27FC236}">
                <a16:creationId xmlns:a16="http://schemas.microsoft.com/office/drawing/2014/main" id="{CB899277-E5DB-4702-B572-E9BB1BC1EF93}"/>
              </a:ext>
            </a:extLst>
          </p:cNvPr>
          <p:cNvPicPr>
            <a:picLocks noChangeAspect="1"/>
          </p:cNvPicPr>
          <p:nvPr/>
        </p:nvPicPr>
        <p:blipFill>
          <a:blip r:embed="rId7"/>
          <a:stretch>
            <a:fillRect/>
          </a:stretch>
        </p:blipFill>
        <p:spPr>
          <a:xfrm>
            <a:off x="7220441" y="6293788"/>
            <a:ext cx="1800225" cy="561975"/>
          </a:xfrm>
          <a:prstGeom prst="rect">
            <a:avLst/>
          </a:prstGeom>
        </p:spPr>
      </p:pic>
      <p:sp>
        <p:nvSpPr>
          <p:cNvPr id="11" name="Cloud 10">
            <a:extLst>
              <a:ext uri="{FF2B5EF4-FFF2-40B4-BE49-F238E27FC236}">
                <a16:creationId xmlns:a16="http://schemas.microsoft.com/office/drawing/2014/main" id="{F9BFDAEB-25C5-4FE5-8CA6-13BAB6BADA40}"/>
              </a:ext>
            </a:extLst>
          </p:cNvPr>
          <p:cNvSpPr/>
          <p:nvPr/>
        </p:nvSpPr>
        <p:spPr>
          <a:xfrm>
            <a:off x="6622278" y="56840"/>
            <a:ext cx="2398388" cy="1534989"/>
          </a:xfrm>
          <a:prstGeom prst="cloud">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685800"/>
            <a:r>
              <a:rPr lang="en-GB" sz="1400" b="1" dirty="0">
                <a:solidFill>
                  <a:prstClr val="white"/>
                </a:solidFill>
                <a:latin typeface="Segoe UI"/>
              </a:rPr>
              <a:t>Intellectuals</a:t>
            </a:r>
            <a:r>
              <a:rPr lang="en-GB" sz="900" b="1" dirty="0">
                <a:solidFill>
                  <a:prstClr val="white"/>
                </a:solidFill>
                <a:latin typeface="Segoe UI"/>
              </a:rPr>
              <a:t>: Loving God with the Mind </a:t>
            </a:r>
          </a:p>
          <a:p>
            <a:pPr algn="ctr" defTabSz="685800"/>
            <a:r>
              <a:rPr lang="en-GB" sz="900" dirty="0">
                <a:solidFill>
                  <a:prstClr val="white"/>
                </a:solidFill>
                <a:latin typeface="Segoe UI"/>
              </a:rPr>
              <a:t>Thought for the day in CW. Connect biblical teaching and news events. </a:t>
            </a:r>
          </a:p>
        </p:txBody>
      </p:sp>
    </p:spTree>
    <p:custDataLst>
      <p:tags r:id="rId1"/>
    </p:custDataLst>
    <p:extLst>
      <p:ext uri="{BB962C8B-B14F-4D97-AF65-F5344CB8AC3E}">
        <p14:creationId xmlns:p14="http://schemas.microsoft.com/office/powerpoint/2010/main" val="2501002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F3898-1019-478F-AA7E-766DBDF0C05E}"/>
              </a:ext>
            </a:extLst>
          </p:cNvPr>
          <p:cNvSpPr>
            <a:spLocks noGrp="1"/>
          </p:cNvSpPr>
          <p:nvPr>
            <p:ph type="title"/>
          </p:nvPr>
        </p:nvSpPr>
        <p:spPr>
          <a:xfrm>
            <a:off x="361954" y="4509135"/>
            <a:ext cx="2468166" cy="2452687"/>
          </a:xfrm>
        </p:spPr>
        <p:txBody>
          <a:bodyPr vert="horz" lIns="91440" tIns="45720" rIns="91440" bIns="45720" rtlCol="0" anchor="ctr">
            <a:normAutofit/>
          </a:bodyPr>
          <a:lstStyle/>
          <a:p>
            <a:r>
              <a:rPr lang="en-US" sz="3100" dirty="0"/>
              <a:t>Making the right choice </a:t>
            </a:r>
          </a:p>
        </p:txBody>
      </p:sp>
      <p:pic>
        <p:nvPicPr>
          <p:cNvPr id="5" name="Picture 4">
            <a:hlinkClick r:id="rId3"/>
            <a:extLst>
              <a:ext uri="{FF2B5EF4-FFF2-40B4-BE49-F238E27FC236}">
                <a16:creationId xmlns:a16="http://schemas.microsoft.com/office/drawing/2014/main" id="{23DE2440-6E01-4D2D-8FE7-69933C5E8D16}"/>
              </a:ext>
            </a:extLst>
          </p:cNvPr>
          <p:cNvPicPr>
            <a:picLocks noChangeAspect="1"/>
          </p:cNvPicPr>
          <p:nvPr/>
        </p:nvPicPr>
        <p:blipFill rotWithShape="1">
          <a:blip r:embed="rId4"/>
          <a:srcRect t="10078" b="16806"/>
          <a:stretch/>
        </p:blipFill>
        <p:spPr>
          <a:xfrm>
            <a:off x="0" y="-28929"/>
            <a:ext cx="9143980" cy="4869170"/>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Content Placeholder 2">
            <a:extLst>
              <a:ext uri="{FF2B5EF4-FFF2-40B4-BE49-F238E27FC236}">
                <a16:creationId xmlns:a16="http://schemas.microsoft.com/office/drawing/2014/main" id="{BF97A09E-19FF-4A1D-82A6-30369ABF82DD}"/>
              </a:ext>
            </a:extLst>
          </p:cNvPr>
          <p:cNvSpPr>
            <a:spLocks noGrp="1"/>
          </p:cNvSpPr>
          <p:nvPr>
            <p:ph idx="1"/>
          </p:nvPr>
        </p:nvSpPr>
        <p:spPr>
          <a:xfrm>
            <a:off x="3506852" y="4674688"/>
            <a:ext cx="5614060" cy="2452687"/>
          </a:xfrm>
        </p:spPr>
        <p:txBody>
          <a:bodyPr vert="horz" lIns="91440" tIns="45720" rIns="91440" bIns="45720" rtlCol="0" anchor="ctr">
            <a:normAutofit/>
          </a:bodyPr>
          <a:lstStyle/>
          <a:p>
            <a:pPr marL="0" indent="0">
              <a:spcBef>
                <a:spcPts val="1000"/>
              </a:spcBef>
              <a:buNone/>
            </a:pPr>
            <a:r>
              <a:rPr lang="en-US" sz="1600" dirty="0"/>
              <a:t>Discover how your choices can change the world. </a:t>
            </a:r>
          </a:p>
        </p:txBody>
      </p:sp>
    </p:spTree>
    <p:extLst>
      <p:ext uri="{BB962C8B-B14F-4D97-AF65-F5344CB8AC3E}">
        <p14:creationId xmlns:p14="http://schemas.microsoft.com/office/powerpoint/2010/main" val="12355699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42EB6FB-49B6-4ADD-8A8D-E5213FB913D2}"/>
              </a:ext>
            </a:extLst>
          </p:cNvPr>
          <p:cNvSpPr>
            <a:spLocks noGrp="1"/>
          </p:cNvSpPr>
          <p:nvPr>
            <p:ph type="title"/>
          </p:nvPr>
        </p:nvSpPr>
        <p:spPr>
          <a:xfrm>
            <a:off x="244263" y="256833"/>
            <a:ext cx="6275070" cy="1143000"/>
          </a:xfrm>
          <a:solidFill>
            <a:schemeClr val="accent5">
              <a:lumMod val="20000"/>
              <a:lumOff val="80000"/>
            </a:schemeClr>
          </a:solidFill>
        </p:spPr>
        <p:txBody>
          <a:bodyPr>
            <a:normAutofit/>
          </a:bodyPr>
          <a:lstStyle/>
          <a:p>
            <a:r>
              <a:rPr lang="en-GB" sz="2400" dirty="0">
                <a:latin typeface="Cavolini" panose="03000502040302020204" pitchFamily="66" charset="0"/>
                <a:cs typeface="Cavolini" panose="03000502040302020204" pitchFamily="66" charset="0"/>
              </a:rPr>
              <a:t>Hope works – Give a hand </a:t>
            </a:r>
          </a:p>
        </p:txBody>
      </p:sp>
      <p:sp>
        <p:nvSpPr>
          <p:cNvPr id="17" name="TextBox 16">
            <a:extLst>
              <a:ext uri="{FF2B5EF4-FFF2-40B4-BE49-F238E27FC236}">
                <a16:creationId xmlns:a16="http://schemas.microsoft.com/office/drawing/2014/main" id="{32A42CBA-E0CF-4D8D-909E-1D2121D0B1CD}"/>
              </a:ext>
            </a:extLst>
          </p:cNvPr>
          <p:cNvSpPr txBox="1"/>
          <p:nvPr/>
        </p:nvSpPr>
        <p:spPr>
          <a:xfrm>
            <a:off x="259149" y="6196839"/>
            <a:ext cx="8440986" cy="307777"/>
          </a:xfrm>
          <a:prstGeom prst="rect">
            <a:avLst/>
          </a:prstGeom>
          <a:noFill/>
          <a:ln w="44450">
            <a:solidFill>
              <a:schemeClr val="accent6">
                <a:shade val="95000"/>
                <a:satMod val="105000"/>
              </a:schemeClr>
            </a:solidFill>
          </a:ln>
        </p:spPr>
        <p:txBody>
          <a:bodyPr wrap="square" rtlCol="0">
            <a:spAutoFit/>
          </a:bodyPr>
          <a:lstStyle/>
          <a:p>
            <a:pPr algn="ctr"/>
            <a:r>
              <a:rPr lang="en-GB" sz="1400" dirty="0">
                <a:latin typeface="Cavolini" panose="03000502040302020204" pitchFamily="66" charset="0"/>
                <a:cs typeface="Cavolini" panose="03000502040302020204" pitchFamily="66" charset="0"/>
              </a:rPr>
              <a:t>Compassion has the ability to reduce anxiety and dissolve conflict – DO you agree? </a:t>
            </a:r>
          </a:p>
        </p:txBody>
      </p:sp>
      <p:sp>
        <p:nvSpPr>
          <p:cNvPr id="7" name="Content Placeholder 6">
            <a:extLst>
              <a:ext uri="{FF2B5EF4-FFF2-40B4-BE49-F238E27FC236}">
                <a16:creationId xmlns:a16="http://schemas.microsoft.com/office/drawing/2014/main" id="{5FD34481-CE9B-428D-9133-C79A0F65F3BF}"/>
              </a:ext>
            </a:extLst>
          </p:cNvPr>
          <p:cNvSpPr>
            <a:spLocks noGrp="1"/>
          </p:cNvSpPr>
          <p:nvPr>
            <p:ph sz="half" idx="2"/>
          </p:nvPr>
        </p:nvSpPr>
        <p:spPr>
          <a:xfrm>
            <a:off x="4653846" y="1628776"/>
            <a:ext cx="4038600" cy="4273226"/>
          </a:xfrm>
          <a:solidFill>
            <a:schemeClr val="accent5">
              <a:lumMod val="20000"/>
              <a:lumOff val="80000"/>
            </a:schemeClr>
          </a:solidFill>
        </p:spPr>
        <p:txBody>
          <a:bodyPr>
            <a:noAutofit/>
          </a:bodyPr>
          <a:lstStyle/>
          <a:p>
            <a:pPr marL="0" indent="0" algn="ctr">
              <a:buNone/>
            </a:pPr>
            <a:r>
              <a:rPr lang="en-GB" sz="1200" b="1" u="sng" dirty="0">
                <a:latin typeface="Cavolini" panose="03000502040302020204" pitchFamily="66" charset="0"/>
                <a:cs typeface="Cavolini" panose="03000502040302020204" pitchFamily="66" charset="0"/>
              </a:rPr>
              <a:t>Talk about it </a:t>
            </a:r>
          </a:p>
          <a:p>
            <a:pPr marL="0" indent="0" algn="ctr">
              <a:buNone/>
            </a:pPr>
            <a:r>
              <a:rPr lang="en-GB" sz="1200" dirty="0">
                <a:latin typeface="Cavolini" panose="03000502040302020204" pitchFamily="66" charset="0"/>
                <a:cs typeface="Cavolini" panose="03000502040302020204" pitchFamily="66" charset="0"/>
              </a:rPr>
              <a:t>The film shows the contagious nature of kindness. Is kindness contagious? Has something like this ever happened to you? How did you feel? </a:t>
            </a:r>
          </a:p>
          <a:p>
            <a:pPr marL="0" indent="0" algn="ctr">
              <a:buNone/>
            </a:pPr>
            <a:endParaRPr lang="en-GB" sz="1200" b="1" u="sng" dirty="0">
              <a:latin typeface="Cavolini" panose="03000502040302020204" pitchFamily="66" charset="0"/>
              <a:cs typeface="Cavolini" panose="03000502040302020204" pitchFamily="66" charset="0"/>
            </a:endParaRPr>
          </a:p>
          <a:p>
            <a:pPr marL="0" indent="0" algn="ctr">
              <a:buNone/>
            </a:pPr>
            <a:r>
              <a:rPr lang="en-GB" sz="1200" dirty="0">
                <a:latin typeface="Cavolini" panose="03000502040302020204" pitchFamily="66" charset="0"/>
                <a:cs typeface="Cavolini" panose="03000502040302020204" pitchFamily="66" charset="0"/>
              </a:rPr>
              <a:t>The film showed people of different ages, races, and abilities walking together. What are the benefits of working with people different than you? </a:t>
            </a:r>
          </a:p>
          <a:p>
            <a:pPr marL="0" indent="0" algn="ctr">
              <a:buNone/>
            </a:pPr>
            <a:r>
              <a:rPr lang="en-GB" sz="1200" dirty="0">
                <a:latin typeface="Cavolini" panose="03000502040302020204" pitchFamily="66" charset="0"/>
                <a:cs typeface="Cavolini" panose="03000502040302020204" pitchFamily="66" charset="0"/>
              </a:rPr>
              <a:t>What have you learned when working with someone who is different from you?  </a:t>
            </a:r>
          </a:p>
          <a:p>
            <a:pPr marL="0" indent="0" algn="ctr">
              <a:buNone/>
            </a:pPr>
            <a:endParaRPr lang="en-GB" sz="1200" dirty="0">
              <a:latin typeface="Cavolini" panose="03000502040302020204" pitchFamily="66" charset="0"/>
              <a:cs typeface="Cavolini" panose="03000502040302020204" pitchFamily="66" charset="0"/>
            </a:endParaRPr>
          </a:p>
          <a:p>
            <a:pPr marL="0" indent="0" algn="ctr">
              <a:buNone/>
            </a:pPr>
            <a:r>
              <a:rPr lang="en-GB" sz="1200" dirty="0">
                <a:latin typeface="Cavolini" panose="03000502040302020204" pitchFamily="66" charset="0"/>
                <a:cs typeface="Cavolini" panose="03000502040302020204" pitchFamily="66" charset="0"/>
              </a:rPr>
              <a:t>What have they learned from you?</a:t>
            </a:r>
          </a:p>
          <a:p>
            <a:pPr marL="0" indent="0" algn="ctr">
              <a:buNone/>
            </a:pPr>
            <a:endParaRPr lang="en-GB" sz="1200" dirty="0">
              <a:latin typeface="Cavolini" panose="03000502040302020204" pitchFamily="66" charset="0"/>
              <a:cs typeface="Cavolini" panose="03000502040302020204" pitchFamily="66" charset="0"/>
            </a:endParaRPr>
          </a:p>
          <a:p>
            <a:pPr marL="0" indent="0" algn="ctr">
              <a:buNone/>
            </a:pPr>
            <a:r>
              <a:rPr lang="en-GB" sz="1200" dirty="0">
                <a:latin typeface="Cavolini" panose="03000502040302020204" pitchFamily="66" charset="0"/>
                <a:cs typeface="Cavolini" panose="03000502040302020204" pitchFamily="66" charset="0"/>
              </a:rPr>
              <a:t>Can you think of ways you could help someone with nothing but your hands? </a:t>
            </a:r>
          </a:p>
          <a:p>
            <a:pPr marL="0" indent="0" algn="ctr">
              <a:buNone/>
            </a:pPr>
            <a:endParaRPr lang="en-GB" sz="1200" dirty="0">
              <a:latin typeface="Cavolini" panose="03000502040302020204" pitchFamily="66" charset="0"/>
              <a:cs typeface="Cavolini" panose="03000502040302020204" pitchFamily="66" charset="0"/>
            </a:endParaRPr>
          </a:p>
          <a:p>
            <a:pPr marL="0" indent="0" algn="ctr">
              <a:buNone/>
            </a:pPr>
            <a:r>
              <a:rPr lang="en-GB" sz="1200" dirty="0">
                <a:latin typeface="Cavolini" panose="03000502040302020204" pitchFamily="66" charset="0"/>
                <a:cs typeface="Cavolini" panose="03000502040302020204" pitchFamily="66" charset="0"/>
              </a:rPr>
              <a:t>Can you think of how much more you could do with many hands helping you? </a:t>
            </a:r>
            <a:endParaRPr lang="en-GB" sz="1200" b="1" u="sng" dirty="0">
              <a:latin typeface="Cavolini" panose="03000502040302020204" pitchFamily="66" charset="0"/>
              <a:cs typeface="Cavolini" panose="03000502040302020204" pitchFamily="66" charset="0"/>
            </a:endParaRPr>
          </a:p>
        </p:txBody>
      </p:sp>
      <p:pic>
        <p:nvPicPr>
          <p:cNvPr id="9" name="Online Media 8" title="Hope Works 🌟Give a hand  🌟HOP! 🌟Movies for Children">
            <a:hlinkClick r:id="" action="ppaction://media"/>
            <a:extLst>
              <a:ext uri="{FF2B5EF4-FFF2-40B4-BE49-F238E27FC236}">
                <a16:creationId xmlns:a16="http://schemas.microsoft.com/office/drawing/2014/main" id="{DB58BD9B-60AE-4E82-A70C-7CBAFB418CFB}"/>
              </a:ext>
            </a:extLst>
          </p:cNvPr>
          <p:cNvPicPr>
            <a:picLocks noGrp="1" noRot="1" noChangeAspect="1"/>
          </p:cNvPicPr>
          <p:nvPr>
            <p:ph sz="half" idx="1"/>
            <a:videoFile r:link="rId1"/>
          </p:nvPr>
        </p:nvPicPr>
        <p:blipFill>
          <a:blip r:embed="rId4"/>
          <a:stretch>
            <a:fillRect/>
          </a:stretch>
        </p:blipFill>
        <p:spPr>
          <a:xfrm>
            <a:off x="259149" y="1628776"/>
            <a:ext cx="4236651" cy="4273226"/>
          </a:xfrm>
          <a:prstGeom prst="rect">
            <a:avLst/>
          </a:prstGeom>
        </p:spPr>
      </p:pic>
      <p:pic>
        <p:nvPicPr>
          <p:cNvPr id="11" name="Picture 10">
            <a:hlinkClick r:id="rId5"/>
            <a:extLst>
              <a:ext uri="{FF2B5EF4-FFF2-40B4-BE49-F238E27FC236}">
                <a16:creationId xmlns:a16="http://schemas.microsoft.com/office/drawing/2014/main" id="{C31F5AD6-DF8F-4D23-93B1-11EF6A906E25}"/>
              </a:ext>
            </a:extLst>
          </p:cNvPr>
          <p:cNvPicPr>
            <a:picLocks noChangeAspect="1"/>
          </p:cNvPicPr>
          <p:nvPr/>
        </p:nvPicPr>
        <p:blipFill>
          <a:blip r:embed="rId6"/>
          <a:stretch>
            <a:fillRect/>
          </a:stretch>
        </p:blipFill>
        <p:spPr>
          <a:xfrm>
            <a:off x="6673146" y="94908"/>
            <a:ext cx="2047875" cy="1466850"/>
          </a:xfrm>
          <a:prstGeom prst="rect">
            <a:avLst/>
          </a:prstGeom>
        </p:spPr>
      </p:pic>
    </p:spTree>
    <p:extLst>
      <p:ext uri="{BB962C8B-B14F-4D97-AF65-F5344CB8AC3E}">
        <p14:creationId xmlns:p14="http://schemas.microsoft.com/office/powerpoint/2010/main" val="3024600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4" name="Rectangle 73">
            <a:extLst>
              <a:ext uri="{FF2B5EF4-FFF2-40B4-BE49-F238E27FC236}">
                <a16:creationId xmlns:a16="http://schemas.microsoft.com/office/drawing/2014/main" id="{23D09407-53BC-485E-B4CE-BC5E4FC4B2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921DB988-49FC-4608-B0A2-E2F3A40190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4C79C13-A776-4F05-AC11-EF3A2B524FFF}"/>
              </a:ext>
            </a:extLst>
          </p:cNvPr>
          <p:cNvSpPr txBox="1"/>
          <p:nvPr/>
        </p:nvSpPr>
        <p:spPr>
          <a:xfrm>
            <a:off x="566927" y="3399769"/>
            <a:ext cx="7980565" cy="2550097"/>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2200" b="1" i="1" kern="1200" dirty="0">
                <a:solidFill>
                  <a:schemeClr val="tx2"/>
                </a:solidFill>
                <a:latin typeface="+mj-lt"/>
                <a:ea typeface="+mj-ea"/>
                <a:cs typeface="+mj-cs"/>
              </a:rPr>
              <a:t>Inspire 2021 </a:t>
            </a:r>
          </a:p>
          <a:p>
            <a:pPr algn="ctr">
              <a:lnSpc>
                <a:spcPct val="90000"/>
              </a:lnSpc>
              <a:spcBef>
                <a:spcPct val="0"/>
              </a:spcBef>
              <a:spcAft>
                <a:spcPts val="600"/>
              </a:spcAft>
            </a:pPr>
            <a:endParaRPr lang="en-US" sz="2200" b="1" i="1" kern="1200" dirty="0">
              <a:solidFill>
                <a:schemeClr val="tx2"/>
              </a:solidFill>
              <a:latin typeface="+mj-lt"/>
              <a:ea typeface="+mj-ea"/>
              <a:cs typeface="+mj-cs"/>
            </a:endParaRPr>
          </a:p>
          <a:p>
            <a:pPr algn="ctr">
              <a:lnSpc>
                <a:spcPct val="90000"/>
              </a:lnSpc>
              <a:spcBef>
                <a:spcPct val="0"/>
              </a:spcBef>
              <a:spcAft>
                <a:spcPts val="600"/>
              </a:spcAft>
            </a:pPr>
            <a:r>
              <a:rPr lang="en-US" sz="2200" b="1" i="1" kern="1200" dirty="0">
                <a:solidFill>
                  <a:schemeClr val="tx2"/>
                </a:solidFill>
                <a:latin typeface="+mj-lt"/>
                <a:ea typeface="+mj-ea"/>
                <a:cs typeface="+mj-cs"/>
              </a:rPr>
              <a:t>Finding hope in the spiritual </a:t>
            </a:r>
          </a:p>
          <a:p>
            <a:pPr algn="ctr">
              <a:lnSpc>
                <a:spcPct val="90000"/>
              </a:lnSpc>
              <a:spcBef>
                <a:spcPct val="0"/>
              </a:spcBef>
              <a:spcAft>
                <a:spcPts val="600"/>
              </a:spcAft>
            </a:pPr>
            <a:endParaRPr lang="en-US" sz="2200" b="1" i="1" dirty="0">
              <a:solidFill>
                <a:schemeClr val="tx2"/>
              </a:solidFill>
              <a:latin typeface="+mj-lt"/>
              <a:ea typeface="+mj-ea"/>
              <a:cs typeface="+mj-cs"/>
            </a:endParaRPr>
          </a:p>
        </p:txBody>
      </p:sp>
      <p:grpSp>
        <p:nvGrpSpPr>
          <p:cNvPr id="78" name="Group 77">
            <a:extLst>
              <a:ext uri="{FF2B5EF4-FFF2-40B4-BE49-F238E27FC236}">
                <a16:creationId xmlns:a16="http://schemas.microsoft.com/office/drawing/2014/main" id="{E9B930FD-8671-4C4C-ADCF-73AC1D0CD4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7257560" y="0"/>
            <a:ext cx="1886211" cy="2174333"/>
            <a:chOff x="-305" y="-4155"/>
            <a:chExt cx="2514948" cy="2174333"/>
          </a:xfrm>
        </p:grpSpPr>
        <p:sp>
          <p:nvSpPr>
            <p:cNvPr id="79" name="Freeform: Shape 78">
              <a:extLst>
                <a:ext uri="{FF2B5EF4-FFF2-40B4-BE49-F238E27FC236}">
                  <a16:creationId xmlns:a16="http://schemas.microsoft.com/office/drawing/2014/main" id="{C35B12C1-569C-4E37-AA33-7EF215F201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Freeform: Shape 79">
              <a:extLst>
                <a:ext uri="{FF2B5EF4-FFF2-40B4-BE49-F238E27FC236}">
                  <a16:creationId xmlns:a16="http://schemas.microsoft.com/office/drawing/2014/main" id="{F23E2660-7810-46F6-8752-187127C830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Freeform: Shape 80">
              <a:extLst>
                <a:ext uri="{FF2B5EF4-FFF2-40B4-BE49-F238E27FC236}">
                  <a16:creationId xmlns:a16="http://schemas.microsoft.com/office/drawing/2014/main" id="{C991DC45-0378-45B3-B325-FB8F98545E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82" name="Freeform: Shape 81">
              <a:extLst>
                <a:ext uri="{FF2B5EF4-FFF2-40B4-BE49-F238E27FC236}">
                  <a16:creationId xmlns:a16="http://schemas.microsoft.com/office/drawing/2014/main" id="{E228F5BA-5150-4554-B7EA-93F371F3B1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5" name="Picture 4" descr="Logo&#10;&#10;Description automatically generated with low confidence">
            <a:extLst>
              <a:ext uri="{FF2B5EF4-FFF2-40B4-BE49-F238E27FC236}">
                <a16:creationId xmlns:a16="http://schemas.microsoft.com/office/drawing/2014/main" id="{E2AD099D-524A-45F1-AE32-E2520A3CDFF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8556" y="2206260"/>
            <a:ext cx="6857305" cy="1721528"/>
          </a:xfrm>
          <a:prstGeom prst="rect">
            <a:avLst/>
          </a:prstGeom>
        </p:spPr>
      </p:pic>
      <p:grpSp>
        <p:nvGrpSpPr>
          <p:cNvPr id="84" name="Group 83">
            <a:extLst>
              <a:ext uri="{FF2B5EF4-FFF2-40B4-BE49-F238E27FC236}">
                <a16:creationId xmlns:a16="http://schemas.microsoft.com/office/drawing/2014/main" id="{383C2651-AE0C-4AE4-8725-E2F9414FE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228" y="4322879"/>
            <a:ext cx="2533818" cy="2535121"/>
            <a:chOff x="-305" y="-1"/>
            <a:chExt cx="3832880" cy="2876136"/>
          </a:xfrm>
        </p:grpSpPr>
        <p:sp>
          <p:nvSpPr>
            <p:cNvPr id="85" name="Freeform: Shape 84">
              <a:extLst>
                <a:ext uri="{FF2B5EF4-FFF2-40B4-BE49-F238E27FC236}">
                  <a16:creationId xmlns:a16="http://schemas.microsoft.com/office/drawing/2014/main" id="{CCE13265-B5D2-47B4-A199-E05F390D5B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Freeform: Shape 85">
              <a:extLst>
                <a:ext uri="{FF2B5EF4-FFF2-40B4-BE49-F238E27FC236}">
                  <a16:creationId xmlns:a16="http://schemas.microsoft.com/office/drawing/2014/main" id="{693EBD03-D832-462C-9304-7273698ED4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7" name="Freeform: Shape 86">
              <a:extLst>
                <a:ext uri="{FF2B5EF4-FFF2-40B4-BE49-F238E27FC236}">
                  <a16:creationId xmlns:a16="http://schemas.microsoft.com/office/drawing/2014/main" id="{0D53D3E2-805E-40D2-964F-352BF6D476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8" name="Freeform: Shape 87">
              <a:extLst>
                <a:ext uri="{FF2B5EF4-FFF2-40B4-BE49-F238E27FC236}">
                  <a16:creationId xmlns:a16="http://schemas.microsoft.com/office/drawing/2014/main" id="{B7A9A916-A926-43E6-800F-432ABC3F24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spTree>
    <p:custDataLst>
      <p:tags r:id="rId1"/>
    </p:custDataLst>
    <p:extLst>
      <p:ext uri="{BB962C8B-B14F-4D97-AF65-F5344CB8AC3E}">
        <p14:creationId xmlns:p14="http://schemas.microsoft.com/office/powerpoint/2010/main" val="2101869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TIMING" val="|1.7|2.2|10.2|4.2|4.6|2.5|16.7|7.6"/>
</p:tagLst>
</file>

<file path=ppt/tags/tag2.xml><?xml version="1.0" encoding="utf-8"?>
<p:tagLst xmlns:a="http://schemas.openxmlformats.org/drawingml/2006/main" xmlns:r="http://schemas.openxmlformats.org/officeDocument/2006/relationships" xmlns:p="http://schemas.openxmlformats.org/presentationml/2006/main">
  <p:tag name="TIMING" val="|0.6|0.6"/>
</p:tagLst>
</file>

<file path=ppt/tags/tag3.xml><?xml version="1.0" encoding="utf-8"?>
<p:tagLst xmlns:a="http://schemas.openxmlformats.org/drawingml/2006/main" xmlns:r="http://schemas.openxmlformats.org/officeDocument/2006/relationships" xmlns:p="http://schemas.openxmlformats.org/presentationml/2006/main">
  <p:tag name="TIMING" val="|0.6|0.6"/>
</p:tagLst>
</file>

<file path=ppt/tags/tag4.xml><?xml version="1.0" encoding="utf-8"?>
<p:tagLst xmlns:a="http://schemas.openxmlformats.org/drawingml/2006/main" xmlns:r="http://schemas.openxmlformats.org/officeDocument/2006/relationships" xmlns:p="http://schemas.openxmlformats.org/presentationml/2006/main">
  <p:tag name="TIMING" val="|0.6|0.6"/>
</p:tagLst>
</file>

<file path=ppt/tags/tag5.xml><?xml version="1.0" encoding="utf-8"?>
<p:tagLst xmlns:a="http://schemas.openxmlformats.org/drawingml/2006/main" xmlns:r="http://schemas.openxmlformats.org/officeDocument/2006/relationships" xmlns:p="http://schemas.openxmlformats.org/presentationml/2006/main">
  <p:tag name="TIMING" val="|0.6|0.6"/>
</p:tagLst>
</file>

<file path=ppt/tags/tag6.xml><?xml version="1.0" encoding="utf-8"?>
<p:tagLst xmlns:a="http://schemas.openxmlformats.org/drawingml/2006/main" xmlns:r="http://schemas.openxmlformats.org/officeDocument/2006/relationships" xmlns:p="http://schemas.openxmlformats.org/presentationml/2006/main">
  <p:tag name="TIMING" val="|0.6|0.6"/>
</p:tagLst>
</file>

<file path=ppt/tags/tag7.xml><?xml version="1.0" encoding="utf-8"?>
<p:tagLst xmlns:a="http://schemas.openxmlformats.org/drawingml/2006/main" xmlns:r="http://schemas.openxmlformats.org/officeDocument/2006/relationships" xmlns:p="http://schemas.openxmlformats.org/presentationml/2006/main">
  <p:tag name="TIMING" val="|0.6|0.6"/>
</p:tagLst>
</file>

<file path=ppt/tags/tag8.xml><?xml version="1.0" encoding="utf-8"?>
<p:tagLst xmlns:a="http://schemas.openxmlformats.org/drawingml/2006/main" xmlns:r="http://schemas.openxmlformats.org/officeDocument/2006/relationships" xmlns:p="http://schemas.openxmlformats.org/presentationml/2006/main">
  <p:tag name="TIMING" val="|0.6|0.6"/>
</p:tagLst>
</file>

<file path=ppt/tags/tag9.xml><?xml version="1.0" encoding="utf-8"?>
<p:tagLst xmlns:a="http://schemas.openxmlformats.org/drawingml/2006/main" xmlns:r="http://schemas.openxmlformats.org/officeDocument/2006/relationships" xmlns:p="http://schemas.openxmlformats.org/presentationml/2006/main">
  <p:tag name="TIMING" val="|0.6|0.6"/>
</p:tagLst>
</file>

<file path=ppt/tags/tag10.xml><?xml version="1.0" encoding="utf-8"?>
<p:tagLst xmlns:a="http://schemas.openxmlformats.org/drawingml/2006/main" xmlns:r="http://schemas.openxmlformats.org/officeDocument/2006/relationships" xmlns:p="http://schemas.openxmlformats.org/presentationml/2006/main">
  <p:tag name="TIMING" val="|1|25.1"/>
</p:tagLst>
</file>

<file path=ppt/tags/tag11.xml><?xml version="1.0" encoding="utf-8"?>
<p:tagLst xmlns:a="http://schemas.openxmlformats.org/drawingml/2006/main" xmlns:r="http://schemas.openxmlformats.org/officeDocument/2006/relationships" xmlns:p="http://schemas.openxmlformats.org/presentationml/2006/main">
  <p:tag name="TIMING" val="|1|25.1"/>
</p:tagLst>
</file>

<file path=ppt/tags/tag12.xml><?xml version="1.0" encoding="utf-8"?>
<p:tagLst xmlns:a="http://schemas.openxmlformats.org/drawingml/2006/main" xmlns:r="http://schemas.openxmlformats.org/officeDocument/2006/relationships" xmlns:p="http://schemas.openxmlformats.org/presentationml/2006/main">
  <p:tag name="TIMING" val="|1|25.1"/>
</p:tagLst>
</file>

<file path=ppt/tags/tag13.xml><?xml version="1.0" encoding="utf-8"?>
<p:tagLst xmlns:a="http://schemas.openxmlformats.org/drawingml/2006/main" xmlns:r="http://schemas.openxmlformats.org/officeDocument/2006/relationships" xmlns:p="http://schemas.openxmlformats.org/presentationml/2006/main">
  <p:tag name="TIMING" val="|1|25.1"/>
</p:tagLst>
</file>

<file path=ppt/tags/tag14.xml><?xml version="1.0" encoding="utf-8"?>
<p:tagLst xmlns:a="http://schemas.openxmlformats.org/drawingml/2006/main" xmlns:r="http://schemas.openxmlformats.org/officeDocument/2006/relationships" xmlns:p="http://schemas.openxmlformats.org/presentationml/2006/main">
  <p:tag name="TIMING" val="|1|25.1"/>
</p:tagLst>
</file>

<file path=ppt/tags/tag15.xml><?xml version="1.0" encoding="utf-8"?>
<p:tagLst xmlns:a="http://schemas.openxmlformats.org/drawingml/2006/main" xmlns:r="http://schemas.openxmlformats.org/officeDocument/2006/relationships" xmlns:p="http://schemas.openxmlformats.org/presentationml/2006/main">
  <p:tag name="TIMING" val="|1|25.1"/>
</p:tagLst>
</file>

<file path=ppt/tags/tag16.xml><?xml version="1.0" encoding="utf-8"?>
<p:tagLst xmlns:a="http://schemas.openxmlformats.org/drawingml/2006/main" xmlns:r="http://schemas.openxmlformats.org/officeDocument/2006/relationships" xmlns:p="http://schemas.openxmlformats.org/presentationml/2006/main">
  <p:tag name="TIMING" val="|0.6|0.6"/>
</p:tagLst>
</file>

<file path=ppt/theme/theme1.xml><?xml version="1.0" encoding="utf-8"?>
<a:theme xmlns:a="http://schemas.openxmlformats.org/drawingml/2006/main" name="Office Theme">
  <a:themeElements>
    <a:clrScheme name="Lichfield_Diocese">
      <a:dk1>
        <a:sysClr val="windowText" lastClr="000000"/>
      </a:dk1>
      <a:lt1>
        <a:sysClr val="window" lastClr="FFFFFF"/>
      </a:lt1>
      <a:dk2>
        <a:srgbClr val="211651"/>
      </a:dk2>
      <a:lt2>
        <a:srgbClr val="FFC40A"/>
      </a:lt2>
      <a:accent1>
        <a:srgbClr val="F36F2B"/>
      </a:accent1>
      <a:accent2>
        <a:srgbClr val="003779"/>
      </a:accent2>
      <a:accent3>
        <a:srgbClr val="AB1B1F"/>
      </a:accent3>
      <a:accent4>
        <a:srgbClr val="6C2565"/>
      </a:accent4>
      <a:accent5>
        <a:srgbClr val="009CF4"/>
      </a:accent5>
      <a:accent6>
        <a:srgbClr val="509E3A"/>
      </a:accent6>
      <a:hlink>
        <a:srgbClr val="F36F2B"/>
      </a:hlink>
      <a:folHlink>
        <a:srgbClr val="ED1B23"/>
      </a:folHlink>
    </a:clrScheme>
    <a:fontScheme name="DoL">
      <a:majorFont>
        <a:latin typeface="Arial Rounded MT Bold"/>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Lichfield_Diocese">
      <a:dk1>
        <a:sysClr val="windowText" lastClr="000000"/>
      </a:dk1>
      <a:lt1>
        <a:sysClr val="window" lastClr="FFFFFF"/>
      </a:lt1>
      <a:dk2>
        <a:srgbClr val="211651"/>
      </a:dk2>
      <a:lt2>
        <a:srgbClr val="FFC40A"/>
      </a:lt2>
      <a:accent1>
        <a:srgbClr val="F36F2B"/>
      </a:accent1>
      <a:accent2>
        <a:srgbClr val="003779"/>
      </a:accent2>
      <a:accent3>
        <a:srgbClr val="AB1B1F"/>
      </a:accent3>
      <a:accent4>
        <a:srgbClr val="6C2565"/>
      </a:accent4>
      <a:accent5>
        <a:srgbClr val="009CF4"/>
      </a:accent5>
      <a:accent6>
        <a:srgbClr val="509E3A"/>
      </a:accent6>
      <a:hlink>
        <a:srgbClr val="F36F2B"/>
      </a:hlink>
      <a:folHlink>
        <a:srgbClr val="ED1B23"/>
      </a:folHlink>
    </a:clrScheme>
    <a:fontScheme name="DoL">
      <a:majorFont>
        <a:latin typeface="Arial Rounded MT Bold"/>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3" id="{8155562C-AAA6-4B50-84F0-3BFF30C00AF9}" vid="{41E79D08-250C-490A-B969-BEBE5AD60872}"/>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2396</TotalTime>
  <Words>3828</Words>
  <Application>Microsoft Office PowerPoint</Application>
  <PresentationFormat>On-screen Show (4:3)</PresentationFormat>
  <Paragraphs>290</Paragraphs>
  <Slides>28</Slides>
  <Notes>22</Notes>
  <HiddenSlides>0</HiddenSlides>
  <MMClips>4</MMClips>
  <ScaleCrop>false</ScaleCrop>
  <HeadingPairs>
    <vt:vector size="8" baseType="variant">
      <vt:variant>
        <vt:lpstr>Fonts Used</vt:lpstr>
      </vt:variant>
      <vt:variant>
        <vt:i4>12</vt:i4>
      </vt:variant>
      <vt:variant>
        <vt:lpstr>Theme</vt:lpstr>
      </vt:variant>
      <vt:variant>
        <vt:i4>2</vt:i4>
      </vt:variant>
      <vt:variant>
        <vt:lpstr>Embedded OLE Servers</vt:lpstr>
      </vt:variant>
      <vt:variant>
        <vt:i4>1</vt:i4>
      </vt:variant>
      <vt:variant>
        <vt:lpstr>Slide Titles</vt:lpstr>
      </vt:variant>
      <vt:variant>
        <vt:i4>28</vt:i4>
      </vt:variant>
    </vt:vector>
  </HeadingPairs>
  <TitlesOfParts>
    <vt:vector size="43" baseType="lpstr">
      <vt:lpstr>Arial</vt:lpstr>
      <vt:lpstr>Arial Rounded MT Bold</vt:lpstr>
      <vt:lpstr>Calibri</vt:lpstr>
      <vt:lpstr>Cavolini</vt:lpstr>
      <vt:lpstr>Century Gothic</vt:lpstr>
      <vt:lpstr>GillSansMT</vt:lpstr>
      <vt:lpstr>GillSansMT-Bold</vt:lpstr>
      <vt:lpstr>Segoe UI</vt:lpstr>
      <vt:lpstr>Segoe UI Semibold</vt:lpstr>
      <vt:lpstr>Tahoma</vt:lpstr>
      <vt:lpstr>Times New Roman</vt:lpstr>
      <vt:lpstr>Wingdings</vt:lpstr>
      <vt:lpstr>Office Theme</vt:lpstr>
      <vt:lpstr>1_Office Theme</vt:lpstr>
      <vt:lpstr>Acrobat Document</vt:lpstr>
      <vt:lpstr>PowerPoint Presentation</vt:lpstr>
      <vt:lpstr>PowerPoint Presentation</vt:lpstr>
      <vt:lpstr>Finding hope in the spiritual.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Developing our spirituality through music</vt:lpstr>
      <vt:lpstr>PowerPoint Presentation</vt:lpstr>
      <vt:lpstr>An autumn landscape with a view of Het Steen  in the early morning – was painted by Peter Rubens 1636  Is this a true reflection of a beautiful scene? Are we a different type of human to those who lived in the 1600s? Would this scene look different if it was painted today?  </vt:lpstr>
      <vt:lpstr>Zoom in…</vt:lpstr>
      <vt:lpstr>PowerPoint Presentation</vt:lpstr>
      <vt:lpstr>Create your competition entry using poetry, drawing, painting, video, sculpture or other media</vt:lpstr>
      <vt:lpstr>PowerPoint Presentation</vt:lpstr>
      <vt:lpstr>Photographer of the year 2021</vt:lpstr>
      <vt:lpstr>PowerPoint Presentation</vt:lpstr>
      <vt:lpstr>Is there such a thing as having a special affinity with a physical place?</vt:lpstr>
      <vt:lpstr>PowerPoint Presentation</vt:lpstr>
      <vt:lpstr>Making the right choice </vt:lpstr>
      <vt:lpstr>Hope works – Give a hand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matthew.welton</dc:creator>
  <cp:lastModifiedBy>Matthew Welton</cp:lastModifiedBy>
  <cp:revision>184</cp:revision>
  <dcterms:created xsi:type="dcterms:W3CDTF">2020-09-24T11:15:32Z</dcterms:created>
  <dcterms:modified xsi:type="dcterms:W3CDTF">2021-06-03T12:58:10Z</dcterms:modified>
</cp:coreProperties>
</file>