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handoutMasterIdLst>
    <p:handoutMasterId r:id="rId34"/>
  </p:handoutMasterIdLst>
  <p:sldIdLst>
    <p:sldId id="287" r:id="rId3"/>
    <p:sldId id="418" r:id="rId4"/>
    <p:sldId id="451" r:id="rId5"/>
    <p:sldId id="316" r:id="rId6"/>
    <p:sldId id="423" r:id="rId7"/>
    <p:sldId id="425" r:id="rId8"/>
    <p:sldId id="427" r:id="rId9"/>
    <p:sldId id="426" r:id="rId10"/>
    <p:sldId id="295" r:id="rId11"/>
    <p:sldId id="428" r:id="rId12"/>
    <p:sldId id="437" r:id="rId13"/>
    <p:sldId id="429" r:id="rId14"/>
    <p:sldId id="436" r:id="rId15"/>
    <p:sldId id="430" r:id="rId16"/>
    <p:sldId id="452" r:id="rId17"/>
    <p:sldId id="453" r:id="rId18"/>
    <p:sldId id="454" r:id="rId19"/>
    <p:sldId id="455" r:id="rId20"/>
    <p:sldId id="435" r:id="rId21"/>
    <p:sldId id="439" r:id="rId22"/>
    <p:sldId id="441" r:id="rId23"/>
    <p:sldId id="442" r:id="rId24"/>
    <p:sldId id="443" r:id="rId25"/>
    <p:sldId id="446" r:id="rId26"/>
    <p:sldId id="447" r:id="rId27"/>
    <p:sldId id="448" r:id="rId28"/>
    <p:sldId id="449" r:id="rId29"/>
    <p:sldId id="450" r:id="rId30"/>
    <p:sldId id="456" r:id="rId31"/>
    <p:sldId id="424" r:id="rId32"/>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1FD54AC-4F12-4234-8E4C-1A91AF40E5AA}">
          <p14:sldIdLst>
            <p14:sldId id="287"/>
            <p14:sldId id="418"/>
            <p14:sldId id="451"/>
            <p14:sldId id="316"/>
          </p14:sldIdLst>
        </p14:section>
        <p14:section name="Lets get talking about spirituality" id="{9C7F707A-2A60-445F-86C9-6BBDC3B03B3B}">
          <p14:sldIdLst>
            <p14:sldId id="423"/>
            <p14:sldId id="425"/>
            <p14:sldId id="427"/>
            <p14:sldId id="426"/>
            <p14:sldId id="295"/>
            <p14:sldId id="428"/>
          </p14:sldIdLst>
        </p14:section>
        <p14:section name="Spirituality through music" id="{A849F202-979F-4958-B44C-15B99A780AE4}">
          <p14:sldIdLst>
            <p14:sldId id="437"/>
            <p14:sldId id="429"/>
            <p14:sldId id="436"/>
          </p14:sldIdLst>
        </p14:section>
        <p14:section name="Sprituality through our senses" id="{C8F88B9C-E60E-4860-95CA-6F658F022F0E}">
          <p14:sldIdLst>
            <p14:sldId id="430"/>
            <p14:sldId id="452"/>
            <p14:sldId id="453"/>
            <p14:sldId id="454"/>
            <p14:sldId id="455"/>
            <p14:sldId id="435"/>
          </p14:sldIdLst>
        </p14:section>
        <p14:section name="Spirituality through creation" id="{A58CC26F-6355-4506-9188-660C4A77FC5F}">
          <p14:sldIdLst>
            <p14:sldId id="439"/>
            <p14:sldId id="441"/>
            <p14:sldId id="442"/>
            <p14:sldId id="443"/>
          </p14:sldIdLst>
        </p14:section>
        <p14:section name="Spirituality through stirring our minds" id="{08CC9716-D2EF-4707-8D02-8BBE3F61F363}">
          <p14:sldIdLst>
            <p14:sldId id="446"/>
            <p14:sldId id="447"/>
            <p14:sldId id="448"/>
            <p14:sldId id="449"/>
            <p14:sldId id="450"/>
            <p14:sldId id="456"/>
            <p14:sldId id="42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FCFC"/>
    <a:srgbClr val="000066"/>
    <a:srgbClr val="CCECFF"/>
    <a:srgbClr val="D3C9E5"/>
    <a:srgbClr val="00FFFF"/>
    <a:srgbClr val="211651"/>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7" autoAdjust="0"/>
    <p:restoredTop sz="84481" autoAdjust="0"/>
  </p:normalViewPr>
  <p:slideViewPr>
    <p:cSldViewPr>
      <p:cViewPr varScale="1">
        <p:scale>
          <a:sx n="68" d="100"/>
          <a:sy n="68" d="100"/>
        </p:scale>
        <p:origin x="1709" y="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hyperlink" Target="https://www.youtube.com/playlist?list=PLKmoVoqeac43A3xz4570IFozxWkiW_yjn" TargetMode="Externa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slide" Target="../slides/slide12.xml"/></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5" Type="http://schemas.openxmlformats.org/officeDocument/2006/relationships/hyperlink" Target="https://www.youtube.com/playlist?list=PLKmoVoqeac43A3xz4570IFozxWkiW_yjn" TargetMode="External"/><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DC9BA3-2EB7-4B4D-AC0D-E2DB4790F01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B4602B6-E5C9-4E9B-871F-6880ACC28E0A}">
      <dgm:prSet custT="1"/>
      <dgm:spPr/>
      <dgm:t>
        <a:bodyPr/>
        <a:lstStyle/>
        <a:p>
          <a:pPr>
            <a:lnSpc>
              <a:spcPct val="100000"/>
            </a:lnSpc>
          </a:pPr>
          <a:r>
            <a:rPr lang="en-GB" sz="1200" dirty="0">
              <a:solidFill>
                <a:schemeClr val="bg1"/>
              </a:solidFill>
              <a:latin typeface="Cavolini" panose="03000502040302020204" pitchFamily="66" charset="0"/>
              <a:cs typeface="Cavolini" panose="03000502040302020204" pitchFamily="66" charset="0"/>
            </a:rPr>
            <a:t>What was your favourite track from the previous activity? Can you listen again and respond through mark making? </a:t>
          </a:r>
          <a:endParaRPr lang="en-US" sz="1200" dirty="0">
            <a:solidFill>
              <a:schemeClr val="bg1"/>
            </a:solidFill>
            <a:latin typeface="Cavolini" panose="03000502040302020204" pitchFamily="66" charset="0"/>
            <a:cs typeface="Cavolini" panose="03000502040302020204" pitchFamily="66" charset="0"/>
          </a:endParaRPr>
        </a:p>
      </dgm:t>
    </dgm:pt>
    <dgm:pt modelId="{FF6BBB87-A3EA-4D84-A77C-C53CC005098E}" type="parTrans" cxnId="{108211D8-8834-4EB4-AF16-19167CA6A627}">
      <dgm:prSet/>
      <dgm:spPr/>
      <dgm:t>
        <a:bodyPr/>
        <a:lstStyle/>
        <a:p>
          <a:endParaRPr lang="en-US"/>
        </a:p>
      </dgm:t>
    </dgm:pt>
    <dgm:pt modelId="{715AF679-D52A-4B83-8C3E-C048EDFC3C3A}" type="sibTrans" cxnId="{108211D8-8834-4EB4-AF16-19167CA6A627}">
      <dgm:prSet/>
      <dgm:spPr/>
      <dgm:t>
        <a:bodyPr/>
        <a:lstStyle/>
        <a:p>
          <a:endParaRPr lang="en-US"/>
        </a:p>
      </dgm:t>
    </dgm:pt>
    <dgm:pt modelId="{FFB50AB5-4BFF-4827-9B39-815C14D96A60}">
      <dgm:prSet/>
      <dgm:spPr/>
      <dgm:t>
        <a:bodyPr/>
        <a:lstStyle/>
        <a:p>
          <a:pPr algn="ctr">
            <a:lnSpc>
              <a:spcPct val="100000"/>
            </a:lnSpc>
          </a:pPr>
          <a:r>
            <a:rPr lang="en-GB" dirty="0">
              <a:solidFill>
                <a:schemeClr val="bg1"/>
              </a:solidFill>
              <a:latin typeface="Cavolini" panose="03000502040302020204" pitchFamily="66" charset="0"/>
              <a:cs typeface="Cavolini" panose="03000502040302020204" pitchFamily="66" charset="0"/>
            </a:rPr>
            <a:t>You could use the tracks in the </a:t>
          </a:r>
          <a:r>
            <a:rPr lang="en-GB" b="1" dirty="0">
              <a:solidFill>
                <a:schemeClr val="accent1"/>
              </a:solidFill>
              <a:latin typeface="Cavolini" panose="03000502040302020204" pitchFamily="66" charset="0"/>
              <a:cs typeface="Cavolini" panose="03000502040302020204" pitchFamily="66" charset="0"/>
              <a:hlinkClick xmlns:r="http://schemas.openxmlformats.org/officeDocument/2006/relationships" r:id="rId1">
                <a:extLst>
                  <a:ext uri="{A12FA001-AC4F-418D-AE19-62706E023703}">
                    <ahyp:hlinkClr xmlns:ahyp="http://schemas.microsoft.com/office/drawing/2018/hyperlinkcolor" val="tx"/>
                  </a:ext>
                </a:extLst>
              </a:hlinkClick>
            </a:rPr>
            <a:t>playlist</a:t>
          </a:r>
          <a:r>
            <a:rPr lang="en-GB" dirty="0">
              <a:solidFill>
                <a:schemeClr val="bg1"/>
              </a:solidFill>
              <a:latin typeface="Cavolini" panose="03000502040302020204" pitchFamily="66" charset="0"/>
              <a:cs typeface="Cavolini" panose="03000502040302020204" pitchFamily="66" charset="0"/>
            </a:rPr>
            <a:t> to discuss further how music moves us emotionally. </a:t>
          </a:r>
          <a:endParaRPr lang="en-US" dirty="0">
            <a:solidFill>
              <a:schemeClr val="bg1"/>
            </a:solidFill>
            <a:latin typeface="Cavolini" panose="03000502040302020204" pitchFamily="66" charset="0"/>
            <a:cs typeface="Cavolini" panose="03000502040302020204" pitchFamily="66" charset="0"/>
          </a:endParaRPr>
        </a:p>
      </dgm:t>
    </dgm:pt>
    <dgm:pt modelId="{C73D0A2B-24C1-4BC8-9823-A72A137C2A5C}" type="parTrans" cxnId="{0CEAF3DE-0007-42FF-9B66-07D211A99716}">
      <dgm:prSet/>
      <dgm:spPr/>
      <dgm:t>
        <a:bodyPr/>
        <a:lstStyle/>
        <a:p>
          <a:endParaRPr lang="en-US"/>
        </a:p>
      </dgm:t>
    </dgm:pt>
    <dgm:pt modelId="{7929A9A6-33B1-402F-AF38-F6AD44603271}" type="sibTrans" cxnId="{0CEAF3DE-0007-42FF-9B66-07D211A99716}">
      <dgm:prSet/>
      <dgm:spPr/>
      <dgm:t>
        <a:bodyPr/>
        <a:lstStyle/>
        <a:p>
          <a:endParaRPr lang="en-US"/>
        </a:p>
      </dgm:t>
    </dgm:pt>
    <dgm:pt modelId="{68EF6B4C-7844-4767-B2A6-26721A8A41AF}" type="pres">
      <dgm:prSet presAssocID="{62DC9BA3-2EB7-4B4D-AC0D-E2DB4790F01B}" presName="root" presStyleCnt="0">
        <dgm:presLayoutVars>
          <dgm:dir/>
          <dgm:resizeHandles val="exact"/>
        </dgm:presLayoutVars>
      </dgm:prSet>
      <dgm:spPr/>
    </dgm:pt>
    <dgm:pt modelId="{CA236950-F882-4334-AFAC-F53263855E27}" type="pres">
      <dgm:prSet presAssocID="{EB4602B6-E5C9-4E9B-871F-6880ACC28E0A}" presName="compNode" presStyleCnt="0"/>
      <dgm:spPr/>
    </dgm:pt>
    <dgm:pt modelId="{279F3087-0952-44A8-B479-8C893629C642}" type="pres">
      <dgm:prSet presAssocID="{EB4602B6-E5C9-4E9B-871F-6880ACC28E0A}" presName="bgRect" presStyleLbl="bgShp" presStyleIdx="0" presStyleCnt="2"/>
      <dgm:spPr/>
    </dgm:pt>
    <dgm:pt modelId="{E19FB3FD-4871-4D55-87F8-2330FF20693C}" type="pres">
      <dgm:prSet presAssocID="{EB4602B6-E5C9-4E9B-871F-6880ACC28E0A}" presName="iconRect" presStyleLbl="node1" presStyleIdx="0" presStyleCnt="2" custLinFactNeighborX="-20640" custLinFactNeighborY="-1393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Volume">
            <a:hlinkClick xmlns:r="http://schemas.openxmlformats.org/officeDocument/2006/relationships" r:id="rId4" action="ppaction://hlinksldjump"/>
          </dgm14:cNvPr>
        </a:ext>
      </dgm:extLst>
    </dgm:pt>
    <dgm:pt modelId="{67DD7510-AA9B-485D-8B65-5C7C053F1EC3}" type="pres">
      <dgm:prSet presAssocID="{EB4602B6-E5C9-4E9B-871F-6880ACC28E0A}" presName="spaceRect" presStyleCnt="0"/>
      <dgm:spPr/>
    </dgm:pt>
    <dgm:pt modelId="{D77FA15D-CF9A-474A-9F13-3F79157D15EE}" type="pres">
      <dgm:prSet presAssocID="{EB4602B6-E5C9-4E9B-871F-6880ACC28E0A}" presName="parTx" presStyleLbl="revTx" presStyleIdx="0" presStyleCnt="2">
        <dgm:presLayoutVars>
          <dgm:chMax val="0"/>
          <dgm:chPref val="0"/>
        </dgm:presLayoutVars>
      </dgm:prSet>
      <dgm:spPr/>
    </dgm:pt>
    <dgm:pt modelId="{9F9EC555-5D65-4D5C-AFC0-8CABB038E64F}" type="pres">
      <dgm:prSet presAssocID="{715AF679-D52A-4B83-8C3E-C048EDFC3C3A}" presName="sibTrans" presStyleCnt="0"/>
      <dgm:spPr/>
    </dgm:pt>
    <dgm:pt modelId="{059D08EB-1DB0-4462-BADA-5739C3F689CB}" type="pres">
      <dgm:prSet presAssocID="{FFB50AB5-4BFF-4827-9B39-815C14D96A60}" presName="compNode" presStyleCnt="0"/>
      <dgm:spPr/>
    </dgm:pt>
    <dgm:pt modelId="{11E8B1CB-3FBD-4ECD-A176-03158C7D693C}" type="pres">
      <dgm:prSet presAssocID="{FFB50AB5-4BFF-4827-9B39-815C14D96A60}" presName="bgRect" presStyleLbl="bgShp" presStyleIdx="1" presStyleCnt="2"/>
      <dgm:spPr/>
    </dgm:pt>
    <dgm:pt modelId="{EA4589FA-6390-483A-848C-605F0246D53E}" type="pres">
      <dgm:prSet presAssocID="{FFB50AB5-4BFF-4827-9B39-815C14D96A60}" presName="iconRect" presStyleLbl="node1" presStyleIdx="1" presStyleCnt="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usic">
            <a:hlinkClick xmlns:r="http://schemas.openxmlformats.org/officeDocument/2006/relationships" r:id="rId1"/>
          </dgm14:cNvPr>
        </a:ext>
      </dgm:extLst>
    </dgm:pt>
    <dgm:pt modelId="{64ED4E0F-4404-4BCE-9546-DA1DA71B5C53}" type="pres">
      <dgm:prSet presAssocID="{FFB50AB5-4BFF-4827-9B39-815C14D96A60}" presName="spaceRect" presStyleCnt="0"/>
      <dgm:spPr/>
    </dgm:pt>
    <dgm:pt modelId="{29FC76DC-C26E-4F1D-855A-787311E4CA5C}" type="pres">
      <dgm:prSet presAssocID="{FFB50AB5-4BFF-4827-9B39-815C14D96A60}" presName="parTx" presStyleLbl="revTx" presStyleIdx="1" presStyleCnt="2">
        <dgm:presLayoutVars>
          <dgm:chMax val="0"/>
          <dgm:chPref val="0"/>
        </dgm:presLayoutVars>
      </dgm:prSet>
      <dgm:spPr/>
    </dgm:pt>
  </dgm:ptLst>
  <dgm:cxnLst>
    <dgm:cxn modelId="{3A051E1F-7118-4DB2-8F0C-04C704C601F7}" type="presOf" srcId="{62DC9BA3-2EB7-4B4D-AC0D-E2DB4790F01B}" destId="{68EF6B4C-7844-4767-B2A6-26721A8A41AF}" srcOrd="0" destOrd="0" presId="urn:microsoft.com/office/officeart/2018/2/layout/IconVerticalSolidList"/>
    <dgm:cxn modelId="{108211D8-8834-4EB4-AF16-19167CA6A627}" srcId="{62DC9BA3-2EB7-4B4D-AC0D-E2DB4790F01B}" destId="{EB4602B6-E5C9-4E9B-871F-6880ACC28E0A}" srcOrd="0" destOrd="0" parTransId="{FF6BBB87-A3EA-4D84-A77C-C53CC005098E}" sibTransId="{715AF679-D52A-4B83-8C3E-C048EDFC3C3A}"/>
    <dgm:cxn modelId="{0CEAF3DE-0007-42FF-9B66-07D211A99716}" srcId="{62DC9BA3-2EB7-4B4D-AC0D-E2DB4790F01B}" destId="{FFB50AB5-4BFF-4827-9B39-815C14D96A60}" srcOrd="1" destOrd="0" parTransId="{C73D0A2B-24C1-4BC8-9823-A72A137C2A5C}" sibTransId="{7929A9A6-33B1-402F-AF38-F6AD44603271}"/>
    <dgm:cxn modelId="{066A8AE0-C170-4233-A474-D100F86F0B2F}" type="presOf" srcId="{EB4602B6-E5C9-4E9B-871F-6880ACC28E0A}" destId="{D77FA15D-CF9A-474A-9F13-3F79157D15EE}" srcOrd="0" destOrd="0" presId="urn:microsoft.com/office/officeart/2018/2/layout/IconVerticalSolidList"/>
    <dgm:cxn modelId="{E0ED23E3-BDB4-4302-980F-BF7E7819F5C4}" type="presOf" srcId="{FFB50AB5-4BFF-4827-9B39-815C14D96A60}" destId="{29FC76DC-C26E-4F1D-855A-787311E4CA5C}" srcOrd="0" destOrd="0" presId="urn:microsoft.com/office/officeart/2018/2/layout/IconVerticalSolidList"/>
    <dgm:cxn modelId="{6FDD2D6E-B3D3-417F-BADB-E0730137C2A7}" type="presParOf" srcId="{68EF6B4C-7844-4767-B2A6-26721A8A41AF}" destId="{CA236950-F882-4334-AFAC-F53263855E27}" srcOrd="0" destOrd="0" presId="urn:microsoft.com/office/officeart/2018/2/layout/IconVerticalSolidList"/>
    <dgm:cxn modelId="{7482D8B5-6E48-4756-9588-D6E9D75213A8}" type="presParOf" srcId="{CA236950-F882-4334-AFAC-F53263855E27}" destId="{279F3087-0952-44A8-B479-8C893629C642}" srcOrd="0" destOrd="0" presId="urn:microsoft.com/office/officeart/2018/2/layout/IconVerticalSolidList"/>
    <dgm:cxn modelId="{7A64F34B-C103-41F9-958C-F1D78F56A62B}" type="presParOf" srcId="{CA236950-F882-4334-AFAC-F53263855E27}" destId="{E19FB3FD-4871-4D55-87F8-2330FF20693C}" srcOrd="1" destOrd="0" presId="urn:microsoft.com/office/officeart/2018/2/layout/IconVerticalSolidList"/>
    <dgm:cxn modelId="{BC276FA6-CB4B-48AC-BCEA-F0CD539DAF6F}" type="presParOf" srcId="{CA236950-F882-4334-AFAC-F53263855E27}" destId="{67DD7510-AA9B-485D-8B65-5C7C053F1EC3}" srcOrd="2" destOrd="0" presId="urn:microsoft.com/office/officeart/2018/2/layout/IconVerticalSolidList"/>
    <dgm:cxn modelId="{2077DCD6-015D-4AFC-8815-DC67EA20AF58}" type="presParOf" srcId="{CA236950-F882-4334-AFAC-F53263855E27}" destId="{D77FA15D-CF9A-474A-9F13-3F79157D15EE}" srcOrd="3" destOrd="0" presId="urn:microsoft.com/office/officeart/2018/2/layout/IconVerticalSolidList"/>
    <dgm:cxn modelId="{A7FB0871-CCCF-467B-BAE7-8FFBB8A6F6DD}" type="presParOf" srcId="{68EF6B4C-7844-4767-B2A6-26721A8A41AF}" destId="{9F9EC555-5D65-4D5C-AFC0-8CABB038E64F}" srcOrd="1" destOrd="0" presId="urn:microsoft.com/office/officeart/2018/2/layout/IconVerticalSolidList"/>
    <dgm:cxn modelId="{500C1E88-CE69-4A6A-9197-600F4FA8D1EE}" type="presParOf" srcId="{68EF6B4C-7844-4767-B2A6-26721A8A41AF}" destId="{059D08EB-1DB0-4462-BADA-5739C3F689CB}" srcOrd="2" destOrd="0" presId="urn:microsoft.com/office/officeart/2018/2/layout/IconVerticalSolidList"/>
    <dgm:cxn modelId="{D611462B-1091-4E28-B486-DB1A823BEE7A}" type="presParOf" srcId="{059D08EB-1DB0-4462-BADA-5739C3F689CB}" destId="{11E8B1CB-3FBD-4ECD-A176-03158C7D693C}" srcOrd="0" destOrd="0" presId="urn:microsoft.com/office/officeart/2018/2/layout/IconVerticalSolidList"/>
    <dgm:cxn modelId="{99F6395B-223E-42BF-AC01-A363C9EC480C}" type="presParOf" srcId="{059D08EB-1DB0-4462-BADA-5739C3F689CB}" destId="{EA4589FA-6390-483A-848C-605F0246D53E}" srcOrd="1" destOrd="0" presId="urn:microsoft.com/office/officeart/2018/2/layout/IconVerticalSolidList"/>
    <dgm:cxn modelId="{EA9A00B6-4F6C-4CA1-8EBC-F4587F5EC093}" type="presParOf" srcId="{059D08EB-1DB0-4462-BADA-5739C3F689CB}" destId="{64ED4E0F-4404-4BCE-9546-DA1DA71B5C53}" srcOrd="2" destOrd="0" presId="urn:microsoft.com/office/officeart/2018/2/layout/IconVerticalSolidList"/>
    <dgm:cxn modelId="{630E729F-134B-439F-A4EC-0AA7842BB357}" type="presParOf" srcId="{059D08EB-1DB0-4462-BADA-5739C3F689CB}" destId="{29FC76DC-C26E-4F1D-855A-787311E4CA5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F3087-0952-44A8-B479-8C893629C642}">
      <dsp:nvSpPr>
        <dsp:cNvPr id="0" name=""/>
        <dsp:cNvSpPr/>
      </dsp:nvSpPr>
      <dsp:spPr>
        <a:xfrm>
          <a:off x="0" y="570745"/>
          <a:ext cx="4041775" cy="12557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9FB3FD-4871-4D55-87F8-2330FF20693C}">
      <dsp:nvSpPr>
        <dsp:cNvPr id="0" name=""/>
        <dsp:cNvSpPr/>
      </dsp:nvSpPr>
      <dsp:spPr>
        <a:xfrm>
          <a:off x="237179" y="757064"/>
          <a:ext cx="691357" cy="6906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7FA15D-CF9A-474A-9F13-3F79157D15EE}">
      <dsp:nvSpPr>
        <dsp:cNvPr id="0" name=""/>
        <dsp:cNvSpPr/>
      </dsp:nvSpPr>
      <dsp:spPr>
        <a:xfrm>
          <a:off x="1451108" y="570745"/>
          <a:ext cx="2587827" cy="1257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34" tIns="133034" rIns="133034" bIns="133034" numCol="1" spcCol="1270" anchor="ctr" anchorCtr="0">
          <a:noAutofit/>
        </a:bodyPr>
        <a:lstStyle/>
        <a:p>
          <a:pPr marL="0" lvl="0" indent="0" algn="l" defTabSz="533400">
            <a:lnSpc>
              <a:spcPct val="100000"/>
            </a:lnSpc>
            <a:spcBef>
              <a:spcPct val="0"/>
            </a:spcBef>
            <a:spcAft>
              <a:spcPct val="35000"/>
            </a:spcAft>
            <a:buNone/>
          </a:pPr>
          <a:r>
            <a:rPr lang="en-GB" sz="1200" kern="1200" dirty="0">
              <a:solidFill>
                <a:schemeClr val="bg1"/>
              </a:solidFill>
              <a:latin typeface="Cavolini" panose="03000502040302020204" pitchFamily="66" charset="0"/>
              <a:cs typeface="Cavolini" panose="03000502040302020204" pitchFamily="66" charset="0"/>
            </a:rPr>
            <a:t>What was your favourite track from the previous activity? Can you listen again and respond through mark making? </a:t>
          </a:r>
          <a:endParaRPr lang="en-US" sz="1200" kern="1200" dirty="0">
            <a:solidFill>
              <a:schemeClr val="bg1"/>
            </a:solidFill>
            <a:latin typeface="Cavolini" panose="03000502040302020204" pitchFamily="66" charset="0"/>
            <a:cs typeface="Cavolini" panose="03000502040302020204" pitchFamily="66" charset="0"/>
          </a:endParaRPr>
        </a:p>
      </dsp:txBody>
      <dsp:txXfrm>
        <a:off x="1451108" y="570745"/>
        <a:ext cx="2587827" cy="1257014"/>
      </dsp:txXfrm>
    </dsp:sp>
    <dsp:sp modelId="{11E8B1CB-3FBD-4ECD-A176-03158C7D693C}">
      <dsp:nvSpPr>
        <dsp:cNvPr id="0" name=""/>
        <dsp:cNvSpPr/>
      </dsp:nvSpPr>
      <dsp:spPr>
        <a:xfrm>
          <a:off x="0" y="2123528"/>
          <a:ext cx="4041775" cy="12557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4589FA-6390-483A-848C-605F0246D53E}">
      <dsp:nvSpPr>
        <dsp:cNvPr id="0" name=""/>
        <dsp:cNvSpPr/>
      </dsp:nvSpPr>
      <dsp:spPr>
        <a:xfrm>
          <a:off x="379875" y="2406080"/>
          <a:ext cx="691357" cy="6906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FC76DC-C26E-4F1D-855A-787311E4CA5C}">
      <dsp:nvSpPr>
        <dsp:cNvPr id="0" name=""/>
        <dsp:cNvSpPr/>
      </dsp:nvSpPr>
      <dsp:spPr>
        <a:xfrm>
          <a:off x="1451108" y="2123528"/>
          <a:ext cx="2587827" cy="1257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34" tIns="133034" rIns="133034" bIns="133034" numCol="1" spcCol="1270" anchor="ctr" anchorCtr="0">
          <a:noAutofit/>
        </a:bodyPr>
        <a:lstStyle/>
        <a:p>
          <a:pPr marL="0" lvl="0" indent="0" algn="ctr" defTabSz="622300">
            <a:lnSpc>
              <a:spcPct val="100000"/>
            </a:lnSpc>
            <a:spcBef>
              <a:spcPct val="0"/>
            </a:spcBef>
            <a:spcAft>
              <a:spcPct val="35000"/>
            </a:spcAft>
            <a:buNone/>
          </a:pPr>
          <a:r>
            <a:rPr lang="en-GB" sz="1400" kern="1200" dirty="0">
              <a:solidFill>
                <a:schemeClr val="bg1"/>
              </a:solidFill>
              <a:latin typeface="Cavolini" panose="03000502040302020204" pitchFamily="66" charset="0"/>
              <a:cs typeface="Cavolini" panose="03000502040302020204" pitchFamily="66" charset="0"/>
            </a:rPr>
            <a:t>You could use the tracks in the </a:t>
          </a:r>
          <a:r>
            <a:rPr lang="en-GB" sz="1400" b="1" kern="1200" dirty="0">
              <a:solidFill>
                <a:schemeClr val="accent1"/>
              </a:solidFill>
              <a:latin typeface="Cavolini" panose="03000502040302020204" pitchFamily="66" charset="0"/>
              <a:cs typeface="Cavolini" panose="03000502040302020204" pitchFamily="66" charset="0"/>
              <a:hlinkClick xmlns:r="http://schemas.openxmlformats.org/officeDocument/2006/relationships" r:id="rId5">
                <a:extLst>
                  <a:ext uri="{A12FA001-AC4F-418D-AE19-62706E023703}">
                    <ahyp:hlinkClr xmlns:ahyp="http://schemas.microsoft.com/office/drawing/2018/hyperlinkcolor" val="tx"/>
                  </a:ext>
                </a:extLst>
              </a:hlinkClick>
            </a:rPr>
            <a:t>playlist</a:t>
          </a:r>
          <a:r>
            <a:rPr lang="en-GB" sz="1400" kern="1200" dirty="0">
              <a:solidFill>
                <a:schemeClr val="bg1"/>
              </a:solidFill>
              <a:latin typeface="Cavolini" panose="03000502040302020204" pitchFamily="66" charset="0"/>
              <a:cs typeface="Cavolini" panose="03000502040302020204" pitchFamily="66" charset="0"/>
            </a:rPr>
            <a:t> to discuss further how music moves us emotionally. </a:t>
          </a:r>
          <a:endParaRPr lang="en-US" sz="1400" kern="1200" dirty="0">
            <a:solidFill>
              <a:schemeClr val="bg1"/>
            </a:solidFill>
            <a:latin typeface="Cavolini" panose="03000502040302020204" pitchFamily="66" charset="0"/>
            <a:cs typeface="Cavolini" panose="03000502040302020204" pitchFamily="66" charset="0"/>
          </a:endParaRPr>
        </a:p>
      </dsp:txBody>
      <dsp:txXfrm>
        <a:off x="1451108" y="2123528"/>
        <a:ext cx="2587827" cy="12570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E57337C-1CAD-4286-9FCF-C025A61FF5F6}" type="datetimeFigureOut">
              <a:rPr lang="en-GB" smtClean="0"/>
              <a:t>03/06/2021</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2D7230DF-0A02-4A59-A3D8-A0FACAA11BEA}" type="slidenum">
              <a:rPr lang="en-GB" smtClean="0"/>
              <a:t>‹#›</a:t>
            </a:fld>
            <a:endParaRPr lang="en-GB"/>
          </a:p>
        </p:txBody>
      </p:sp>
    </p:spTree>
    <p:extLst>
      <p:ext uri="{BB962C8B-B14F-4D97-AF65-F5344CB8AC3E}">
        <p14:creationId xmlns:p14="http://schemas.microsoft.com/office/powerpoint/2010/main" val="2882426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A17C70BA-F77D-4619-A73B-60D0616B881D}" type="datetimeFigureOut">
              <a:rPr lang="en-GB" smtClean="0"/>
              <a:t>03/06/2021</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nationalgallery.org.uk/media/31345/notes_rubens-automn-landscape.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tate.org.uk/art/teaching-resource/colour-and-shap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natre.org.uk/about-natre/projects/spirited-arts/spirited-arts-gallery/2020/"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xplorify.wellcome.ac.uk/teaching-support/using-explorify/top-tips-whats-going-on-activitie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request.org.uk/wp-content/uploads/2021/04/STEWARDSHIP-In-the-Beginning-2.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natgeokids.com/uk/dirtisgoodacademy/info/teacher"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hopeworksproject.com/assets/docs/A-Whales-Tale.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Ricketts progression in spirituality grids (above) have been used to generate questions to develop pupils thinking about their own spirituality throughout these activities. The grids explore 4 aspects of spirituality – </a:t>
            </a:r>
            <a:r>
              <a:rPr lang="en-GB" b="1" dirty="0"/>
              <a:t>self, other, world and beauty  and beyond. </a:t>
            </a:r>
            <a:r>
              <a:rPr lang="en-GB" b="0" dirty="0"/>
              <a:t>Class teachers may wish to use these grids to explore, at a deeper level, reflection questions and encouraging pupils to search for meaning, engage in critical reasoning and asking big questions around the sessions that are put together in this presentation.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3</a:t>
            </a:fld>
            <a:endParaRPr lang="en-GB"/>
          </a:p>
        </p:txBody>
      </p:sp>
    </p:spTree>
    <p:extLst>
      <p:ext uri="{BB962C8B-B14F-4D97-AF65-F5344CB8AC3E}">
        <p14:creationId xmlns:p14="http://schemas.microsoft.com/office/powerpoint/2010/main" val="62668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2575DCB-A15C-4B60-BF04-A5A7CC075916}" type="slidenum">
              <a:rPr kumimoji="0" lang="en-GB" alt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8242590-D55F-4BBA-BC77-37CD33151846}" type="slidenum">
              <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1988" name="Rectangle 2"/>
          <p:cNvSpPr>
            <a:spLocks noGrp="1" noRot="1" noChangeAspect="1" noChangeArrowheads="1" noTextEdit="1"/>
          </p:cNvSpPr>
          <p:nvPr>
            <p:ph type="sldImg"/>
          </p:nvPr>
        </p:nvSpPr>
        <p:spPr>
          <a:xfrm>
            <a:off x="1144588" y="685800"/>
            <a:ext cx="4572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activities used within this presentation are rooted in an inclusive approach to spiritual development identified as Sacred Pathways. This model is discussed further on p.27 – 31 of the Spiritual Development – Interpretations of spiritual development in the classroom document (as above). This approach aims to counter the view that spiritual development goes much wider than simply having ‘quiet time’. Sacred pathways explore how individuals find their own ‘sacred space’ through their own default mode of spirituality. If schools are to ensure that pupils flourish spiritually, it is essential that different spiritual temperaments or sacred pathways are provided within a range of different learning opportunities. This range of learning activities explores one approach to achieve this, but clearly these will be many others. </a:t>
            </a:r>
          </a:p>
        </p:txBody>
      </p:sp>
    </p:spTree>
    <p:extLst>
      <p:ext uri="{BB962C8B-B14F-4D97-AF65-F5344CB8AC3E}">
        <p14:creationId xmlns:p14="http://schemas.microsoft.com/office/powerpoint/2010/main" val="3405301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Spirituality is very difficult to define and it can be very challenging for both adults and pupils. To support teacher’s thinking a number of definitions are offered here: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The search for God, in response to God’s search for us. Jo Anne Taylor (Theologian)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Spirituality ranges from sensing of </a:t>
            </a:r>
            <a:r>
              <a:rPr lang="en-GB" altLang="en-US" sz="1200" b="1" dirty="0" err="1">
                <a:solidFill>
                  <a:srgbClr val="211651"/>
                </a:solidFill>
                <a:latin typeface="Century Gothic" panose="020B0502020202020204" pitchFamily="34" charset="0"/>
              </a:rPr>
              <a:t>devine</a:t>
            </a:r>
            <a:r>
              <a:rPr lang="en-GB" altLang="en-US" sz="1200" b="1" dirty="0">
                <a:solidFill>
                  <a:srgbClr val="211651"/>
                </a:solidFill>
                <a:latin typeface="Century Gothic" panose="020B0502020202020204" pitchFamily="34" charset="0"/>
              </a:rPr>
              <a:t> presence to the recognition of a heightened quality in an event or encounter and a response of awe and wonder. David Dixon (Educator).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A belief that there is an unseen order, and that our supreme good lies in harmoniously adjusting ourselves thereto. William James (Psychologist).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Spirituality is about opening up the possibility to people of an experience far beyond what they can see and see and touch. Above all an experience of God. A transcendent experience of the reality and presence of God, and amongst human beings that sense of mutual responsibility, not as an ethical duty but a deep sense of the sacredness of human life and of each human being, whoever they are. The change to see what is simply Infront of us, to have eyes that go beyond the surface of what we see is critical to developing human beings capable of empathy, of love, of sacrifice and imagination. (Archbishop of Canterbury – LDBE Leadership conference).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1" dirty="0">
              <a:solidFill>
                <a:srgbClr val="211651"/>
              </a:solidFill>
              <a:latin typeface="Century Gothic" panose="020B0502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1" dirty="0">
              <a:solidFill>
                <a:srgbClr val="211651"/>
              </a:solidFill>
              <a:latin typeface="Century Gothic" panose="020B0502020202020204" pitchFamily="34"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5</a:t>
            </a:fld>
            <a:endParaRPr lang="en-GB"/>
          </a:p>
        </p:txBody>
      </p:sp>
    </p:spTree>
    <p:extLst>
      <p:ext uri="{BB962C8B-B14F-4D97-AF65-F5344CB8AC3E}">
        <p14:creationId xmlns:p14="http://schemas.microsoft.com/office/powerpoint/2010/main" val="1838613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6 – 8 The next three slides are offered as a stimulus to get children talking thinking about how they perceive spirituality, and consider if or when they believe they have had a spiritual moment and if they are willing to describe this to others. </a:t>
            </a:r>
          </a:p>
        </p:txBody>
      </p:sp>
      <p:sp>
        <p:nvSpPr>
          <p:cNvPr id="4" name="Slide Number Placeholder 3"/>
          <p:cNvSpPr>
            <a:spLocks noGrp="1"/>
          </p:cNvSpPr>
          <p:nvPr>
            <p:ph type="sldNum" sz="quarter" idx="5"/>
          </p:nvPr>
        </p:nvSpPr>
        <p:spPr/>
        <p:txBody>
          <a:bodyPr/>
          <a:lstStyle/>
          <a:p>
            <a:fld id="{4CB027E2-FFC7-4358-8B92-FC9CD5E253E5}" type="slidenum">
              <a:rPr lang="en-GB" smtClean="0"/>
              <a:t>6</a:t>
            </a:fld>
            <a:endParaRPr lang="en-GB"/>
          </a:p>
        </p:txBody>
      </p:sp>
    </p:spTree>
    <p:extLst>
      <p:ext uri="{BB962C8B-B14F-4D97-AF65-F5344CB8AC3E}">
        <p14:creationId xmlns:p14="http://schemas.microsoft.com/office/powerpoint/2010/main" val="469860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pictures also aim to provide stimuli for pupils to discuss spiritual moments building on the sacred pathways. </a:t>
            </a:r>
          </a:p>
          <a:p>
            <a:r>
              <a:rPr lang="en-GB" dirty="0"/>
              <a:t>Spirituality in nature (Binoculars) </a:t>
            </a:r>
          </a:p>
          <a:p>
            <a:r>
              <a:rPr lang="en-GB" dirty="0"/>
              <a:t>Spirituality in the senses – Candle smoke and melted chocolate </a:t>
            </a:r>
          </a:p>
          <a:p>
            <a:r>
              <a:rPr lang="en-GB" dirty="0"/>
              <a:t>Spirituality in prayer and reflection – Child with candle </a:t>
            </a:r>
          </a:p>
          <a:p>
            <a:r>
              <a:rPr lang="en-GB" dirty="0"/>
              <a:t>Spirituality in serving others / being intimate with God – Heart balloon picture. </a:t>
            </a:r>
          </a:p>
          <a:p>
            <a:r>
              <a:rPr lang="en-GB" b="1" dirty="0">
                <a:solidFill>
                  <a:srgbClr val="FF0000"/>
                </a:solidFill>
              </a:rPr>
              <a:t>The pupils may have many more interesting and insightful interpretations of spirituality in these pictures and beyond. </a:t>
            </a:r>
          </a:p>
        </p:txBody>
      </p:sp>
      <p:sp>
        <p:nvSpPr>
          <p:cNvPr id="4" name="Slide Number Placeholder 3"/>
          <p:cNvSpPr>
            <a:spLocks noGrp="1"/>
          </p:cNvSpPr>
          <p:nvPr>
            <p:ph type="sldNum" sz="quarter" idx="5"/>
          </p:nvPr>
        </p:nvSpPr>
        <p:spPr/>
        <p:txBody>
          <a:bodyPr/>
          <a:lstStyle/>
          <a:p>
            <a:fld id="{4CB027E2-FFC7-4358-8B92-FC9CD5E253E5}" type="slidenum">
              <a:rPr lang="en-GB" smtClean="0"/>
              <a:t>7</a:t>
            </a:fld>
            <a:endParaRPr lang="en-GB"/>
          </a:p>
        </p:txBody>
      </p:sp>
    </p:spTree>
    <p:extLst>
      <p:ext uri="{BB962C8B-B14F-4D97-AF65-F5344CB8AC3E}">
        <p14:creationId xmlns:p14="http://schemas.microsoft.com/office/powerpoint/2010/main" val="3959736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 6 – 8 The next three slides are offered as a stimulus to get children talking thinking about how they perceive spirituality, and consider if or when they believe they have had a spiritual moment and if they are willing to describe this to others. </a:t>
            </a: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8</a:t>
            </a:fld>
            <a:endParaRPr lang="en-GB"/>
          </a:p>
        </p:txBody>
      </p:sp>
    </p:spTree>
    <p:extLst>
      <p:ext uri="{BB962C8B-B14F-4D97-AF65-F5344CB8AC3E}">
        <p14:creationId xmlns:p14="http://schemas.microsoft.com/office/powerpoint/2010/main" val="2856305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aims to encourage pupils to think about how they look after their own wellbeing and consider what they understand by mental, physical, spiritual and emotional health and the positive approaches that can be taken to ensure that individuals take positive proactive measures to support positive well-being. </a:t>
            </a:r>
          </a:p>
        </p:txBody>
      </p:sp>
      <p:sp>
        <p:nvSpPr>
          <p:cNvPr id="4" name="Slide Number Placeholder 3"/>
          <p:cNvSpPr>
            <a:spLocks noGrp="1"/>
          </p:cNvSpPr>
          <p:nvPr>
            <p:ph type="sldNum" sz="quarter" idx="5"/>
          </p:nvPr>
        </p:nvSpPr>
        <p:spPr/>
        <p:txBody>
          <a:bodyPr/>
          <a:lstStyle/>
          <a:p>
            <a:fld id="{4CB027E2-FFC7-4358-8B92-FC9CD5E253E5}" type="slidenum">
              <a:rPr lang="en-GB" smtClean="0"/>
              <a:t>9</a:t>
            </a:fld>
            <a:endParaRPr lang="en-GB"/>
          </a:p>
        </p:txBody>
      </p:sp>
    </p:spTree>
    <p:extLst>
      <p:ext uri="{BB962C8B-B14F-4D97-AF65-F5344CB8AC3E}">
        <p14:creationId xmlns:p14="http://schemas.microsoft.com/office/powerpoint/2010/main" val="210026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considering what spirituality is and pupils experiences of spirituality, this slide aims to explore where pupils best meet their own spiritual needs. </a:t>
            </a:r>
          </a:p>
        </p:txBody>
      </p:sp>
      <p:sp>
        <p:nvSpPr>
          <p:cNvPr id="4" name="Slide Number Placeholder 3"/>
          <p:cNvSpPr>
            <a:spLocks noGrp="1"/>
          </p:cNvSpPr>
          <p:nvPr>
            <p:ph type="sldNum" sz="quarter" idx="5"/>
          </p:nvPr>
        </p:nvSpPr>
        <p:spPr/>
        <p:txBody>
          <a:bodyPr/>
          <a:lstStyle/>
          <a:p>
            <a:fld id="{4CB027E2-FFC7-4358-8B92-FC9CD5E253E5}" type="slidenum">
              <a:rPr lang="en-GB" smtClean="0"/>
              <a:t>10</a:t>
            </a:fld>
            <a:endParaRPr lang="en-GB"/>
          </a:p>
        </p:txBody>
      </p:sp>
    </p:spTree>
    <p:extLst>
      <p:ext uri="{BB962C8B-B14F-4D97-AF65-F5344CB8AC3E}">
        <p14:creationId xmlns:p14="http://schemas.microsoft.com/office/powerpoint/2010/main" val="2358287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Enthusiasts: Loving God with Mystery and Celebration. </a:t>
            </a:r>
            <a:r>
              <a:rPr lang="en-GB" sz="1800" b="0" i="0" u="none" strike="noStrike" baseline="0" dirty="0">
                <a:solidFill>
                  <a:srgbClr val="000000"/>
                </a:solidFill>
                <a:latin typeface="GillSansMT"/>
              </a:rPr>
              <a:t>They love to celebrate. They want to be ‘cheerleaders’ for God - shouting, dancing, singing. They value experiencing God’s power. Contemporary worship such as Hillsong would be an Enthusiast approach.</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11</a:t>
            </a:fld>
            <a:endParaRPr lang="en-GB"/>
          </a:p>
        </p:txBody>
      </p:sp>
    </p:spTree>
    <p:extLst>
      <p:ext uri="{BB962C8B-B14F-4D97-AF65-F5344CB8AC3E}">
        <p14:creationId xmlns:p14="http://schemas.microsoft.com/office/powerpoint/2010/main" val="2356359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of the 4 icons is linked to a piece of music that can be played with or without the video, alongside the accompanying questions taken from  the Ricketts Progression of Spiritual development – Y4 World and Beauty. The next slide also compliments this activity with an opportunity for pupils to mark make to the songs. </a:t>
            </a:r>
          </a:p>
          <a:p>
            <a:endParaRPr lang="en-GB" dirty="0"/>
          </a:p>
          <a:p>
            <a:r>
              <a:rPr lang="en-GB" dirty="0"/>
              <a:t>NC Link: </a:t>
            </a:r>
            <a:r>
              <a:rPr lang="en-GB" sz="1800" dirty="0">
                <a:effectLst/>
                <a:latin typeface="Calibri" panose="020F0502020204030204" pitchFamily="34" charset="0"/>
                <a:ea typeface="Calibri" panose="020F0502020204030204" pitchFamily="34" charset="0"/>
              </a:rPr>
              <a:t>KS2: appreciate and understand a wide range of high-quality live and recorded music drawn from different traditions and from great composers and musicians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12</a:t>
            </a:fld>
            <a:endParaRPr lang="en-GB"/>
          </a:p>
        </p:txBody>
      </p:sp>
    </p:spTree>
    <p:extLst>
      <p:ext uri="{BB962C8B-B14F-4D97-AF65-F5344CB8AC3E}">
        <p14:creationId xmlns:p14="http://schemas.microsoft.com/office/powerpoint/2010/main" val="343012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Sensates: Loving God with the senses. </a:t>
            </a:r>
            <a:r>
              <a:rPr lang="en-GB" sz="1800" b="0" i="0" u="none" strike="noStrike" baseline="0" dirty="0">
                <a:solidFill>
                  <a:srgbClr val="000000"/>
                </a:solidFill>
                <a:latin typeface="GillSansMT"/>
              </a:rPr>
              <a:t>They are often moved by sights, sounds and smells. They often love incense,</a:t>
            </a:r>
          </a:p>
          <a:p>
            <a:pPr algn="l"/>
            <a:r>
              <a:rPr lang="en-GB" sz="1800" b="0" i="0" u="none" strike="noStrike" baseline="0" dirty="0">
                <a:solidFill>
                  <a:srgbClr val="000000"/>
                </a:solidFill>
                <a:latin typeface="GillSansMT"/>
              </a:rPr>
              <a:t>beautiful architecture, liturgy and many forms of music. Visual imagery for Sensates is often particularly powerful. An example of a Sensate would be Michelangelo.</a:t>
            </a:r>
          </a:p>
          <a:p>
            <a:pPr algn="l"/>
            <a:endParaRPr lang="en-GB" sz="1800" b="0" i="0" u="none" strike="noStrike" baseline="0" dirty="0">
              <a:solidFill>
                <a:srgbClr val="000000"/>
              </a:solidFill>
              <a:latin typeface="GillSan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baseline="0" dirty="0">
                <a:solidFill>
                  <a:srgbClr val="000000"/>
                </a:solidFill>
                <a:latin typeface="GillSansMT"/>
              </a:rPr>
              <a:t>NC link: </a:t>
            </a: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KS2: to improve their mastery of art and design techniques, including drawing, painting and sculpture with a range of materials [for example, pencil, charcoal, paint, clay]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14</a:t>
            </a:fld>
            <a:endParaRPr lang="en-GB"/>
          </a:p>
        </p:txBody>
      </p:sp>
    </p:spTree>
    <p:extLst>
      <p:ext uri="{BB962C8B-B14F-4D97-AF65-F5344CB8AC3E}">
        <p14:creationId xmlns:p14="http://schemas.microsoft.com/office/powerpoint/2010/main" val="788897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15</a:t>
            </a:fld>
            <a:endParaRPr lang="en-GB"/>
          </a:p>
        </p:txBody>
      </p:sp>
    </p:spTree>
    <p:extLst>
      <p:ext uri="{BB962C8B-B14F-4D97-AF65-F5344CB8AC3E}">
        <p14:creationId xmlns:p14="http://schemas.microsoft.com/office/powerpoint/2010/main" val="3862612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Alongside this image you will find embedded primary teachers’ notes for An Autumn Landscape with a view of Het Steen in the Early Morning</a:t>
            </a:r>
          </a:p>
          <a:p>
            <a:r>
              <a:rPr lang="en-GB" dirty="0">
                <a:hlinkClick r:id="rId3"/>
              </a:rPr>
              <a:t>Primary Teachers' Notes: An Autumn Landscape with a View of Het Steen by Peter Paul Rubens (nationalgallery.org.uk)</a:t>
            </a:r>
            <a:r>
              <a:rPr lang="en-GB" dirty="0"/>
              <a:t> (Cut and paste into browser if needed). There are a range of useful activities in on P.2 to extend the pupil’s involvement within this picture. </a:t>
            </a:r>
          </a:p>
        </p:txBody>
      </p:sp>
      <p:sp>
        <p:nvSpPr>
          <p:cNvPr id="4" name="Slide Number Placeholder 3"/>
          <p:cNvSpPr>
            <a:spLocks noGrp="1"/>
          </p:cNvSpPr>
          <p:nvPr>
            <p:ph type="sldNum" sz="quarter" idx="5"/>
          </p:nvPr>
        </p:nvSpPr>
        <p:spPr/>
        <p:txBody>
          <a:bodyPr/>
          <a:lstStyle/>
          <a:p>
            <a:fld id="{4CB027E2-FFC7-4358-8B92-FC9CD5E253E5}" type="slidenum">
              <a:rPr lang="en-GB" smtClean="0"/>
              <a:t>16</a:t>
            </a:fld>
            <a:endParaRPr lang="en-GB"/>
          </a:p>
        </p:txBody>
      </p:sp>
    </p:spTree>
    <p:extLst>
      <p:ext uri="{BB962C8B-B14F-4D97-AF65-F5344CB8AC3E}">
        <p14:creationId xmlns:p14="http://schemas.microsoft.com/office/powerpoint/2010/main" val="1532907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activity provides pupils with opportunity to consider what the point is of art and creativity. The hyperlink to the </a:t>
            </a:r>
            <a:r>
              <a:rPr lang="en-GB" dirty="0">
                <a:hlinkClick r:id="rId3"/>
              </a:rPr>
              <a:t>Colour and Shape – Teaching Resource | Tate</a:t>
            </a:r>
            <a:r>
              <a:rPr lang="en-GB" dirty="0"/>
              <a:t> (cut and paste to browser) provides pupils with a range of stimulating images that explore both colour and shape, with starter questions linked to the use of colour, that compliment the world and beauty reflection questions. </a:t>
            </a:r>
          </a:p>
          <a:p>
            <a:r>
              <a:rPr lang="en-GB" dirty="0"/>
              <a:t>The Tate Create Like an Artist resource provides many further opportunities for pupils to create like a chosen artist (see link in slide). </a:t>
            </a: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18</a:t>
            </a:fld>
            <a:endParaRPr lang="en-GB"/>
          </a:p>
        </p:txBody>
      </p:sp>
    </p:spTree>
    <p:extLst>
      <p:ext uri="{BB962C8B-B14F-4D97-AF65-F5344CB8AC3E}">
        <p14:creationId xmlns:p14="http://schemas.microsoft.com/office/powerpoint/2010/main" val="910894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further inspiration from previous entries please visit the Art in Heaven 2020 gallery: </a:t>
            </a:r>
            <a:r>
              <a:rPr lang="en-GB" dirty="0">
                <a:hlinkClick r:id="rId3"/>
              </a:rPr>
              <a:t>Art in Heaven 2020 (natre.org.uk)</a:t>
            </a:r>
            <a:r>
              <a:rPr lang="en-GB" dirty="0"/>
              <a:t> </a:t>
            </a:r>
          </a:p>
          <a:p>
            <a:endParaRPr lang="en-GB" dirty="0"/>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19</a:t>
            </a:fld>
            <a:endParaRPr lang="en-GB"/>
          </a:p>
        </p:txBody>
      </p:sp>
    </p:spTree>
    <p:extLst>
      <p:ext uri="{BB962C8B-B14F-4D97-AF65-F5344CB8AC3E}">
        <p14:creationId xmlns:p14="http://schemas.microsoft.com/office/powerpoint/2010/main" val="3234194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Naturalists: Loving God outdoors. </a:t>
            </a:r>
            <a:r>
              <a:rPr lang="en-GB" sz="1800" b="0" i="0" u="none" strike="noStrike" baseline="0" dirty="0">
                <a:solidFill>
                  <a:srgbClr val="000000"/>
                </a:solidFill>
                <a:latin typeface="GillSansMT"/>
              </a:rPr>
              <a:t>They are moved by creation, particularly being outside but also through the use of</a:t>
            </a:r>
          </a:p>
          <a:p>
            <a:pPr algn="l"/>
            <a:r>
              <a:rPr lang="en-GB" sz="1800" b="0" i="0" u="none" strike="noStrike" baseline="0" dirty="0">
                <a:solidFill>
                  <a:srgbClr val="000000"/>
                </a:solidFill>
                <a:latin typeface="GillSansMT"/>
              </a:rPr>
              <a:t>the Psalms and other writings about God as creator and his creation. Naturalists love to surround themselves by what God has made. An example of a Naturalist would be St Francis of Assisi.</a:t>
            </a:r>
          </a:p>
          <a:p>
            <a:pPr algn="l"/>
            <a:endParaRPr lang="en-GB" sz="1800" b="0" i="0" u="none" strike="noStrike" baseline="0" dirty="0">
              <a:solidFill>
                <a:srgbClr val="000000"/>
              </a:solidFill>
              <a:latin typeface="GillSansMT"/>
            </a:endParaRPr>
          </a:p>
          <a:p>
            <a:pPr algn="l"/>
            <a:r>
              <a:rPr lang="en-GB" sz="1800" b="0" i="0" u="none" strike="noStrike" baseline="0" dirty="0">
                <a:solidFill>
                  <a:srgbClr val="000000"/>
                </a:solidFill>
                <a:latin typeface="GillSansMT"/>
              </a:rPr>
              <a:t>NC Links: Y4 Science: </a:t>
            </a:r>
            <a:r>
              <a:rPr lang="en-GB" sz="1800" dirty="0">
                <a:effectLst/>
                <a:latin typeface="Calibri" panose="020F0502020204030204" pitchFamily="34" charset="0"/>
                <a:ea typeface="Calibri" panose="020F0502020204030204" pitchFamily="34" charset="0"/>
              </a:rPr>
              <a:t>recognise that environments can change and that this can sometimes pose dangers to living things.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20</a:t>
            </a:fld>
            <a:endParaRPr lang="en-GB"/>
          </a:p>
        </p:txBody>
      </p:sp>
    </p:spTree>
    <p:extLst>
      <p:ext uri="{BB962C8B-B14F-4D97-AF65-F5344CB8AC3E}">
        <p14:creationId xmlns:p14="http://schemas.microsoft.com/office/powerpoint/2010/main" val="223690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292929"/>
                </a:solidFill>
                <a:effectLst/>
                <a:latin typeface="Wellcome-Welsh-Bold"/>
              </a:rPr>
              <a:t>How to run What's Going On? See </a:t>
            </a:r>
            <a:r>
              <a:rPr lang="en-GB" dirty="0">
                <a:hlinkClick r:id="rId3"/>
              </a:rPr>
              <a:t>Top tips: What's Going On? activities - </a:t>
            </a:r>
            <a:r>
              <a:rPr lang="en-GB" dirty="0" err="1">
                <a:hlinkClick r:id="rId3"/>
              </a:rPr>
              <a:t>Explorify</a:t>
            </a:r>
            <a:r>
              <a:rPr lang="en-GB" dirty="0">
                <a:hlinkClick r:id="rId3"/>
              </a:rPr>
              <a:t> (wellcome.ac.uk)</a:t>
            </a:r>
            <a:r>
              <a:rPr lang="en-GB" b="1" i="0" dirty="0">
                <a:solidFill>
                  <a:srgbClr val="292929"/>
                </a:solidFill>
                <a:effectLst/>
                <a:latin typeface="Wellcome-Welsh-Bold"/>
              </a:rPr>
              <a:t>  </a:t>
            </a:r>
            <a:r>
              <a:rPr lang="en-GB" b="1" i="1" dirty="0">
                <a:solidFill>
                  <a:srgbClr val="292929"/>
                </a:solidFill>
                <a:effectLst/>
                <a:latin typeface="Wellcome-Welsh-Bold"/>
              </a:rPr>
              <a:t>The </a:t>
            </a:r>
            <a:r>
              <a:rPr lang="en-GB" b="1" i="1" dirty="0" err="1">
                <a:solidFill>
                  <a:srgbClr val="292929"/>
                </a:solidFill>
                <a:effectLst/>
                <a:latin typeface="Wellcome-Welsh-Bold"/>
              </a:rPr>
              <a:t>Explorify</a:t>
            </a:r>
            <a:r>
              <a:rPr lang="en-GB" b="1" i="1" dirty="0">
                <a:solidFill>
                  <a:srgbClr val="292929"/>
                </a:solidFill>
                <a:effectLst/>
                <a:latin typeface="Wellcome-Welsh-Bold"/>
              </a:rPr>
              <a:t> Logo is also linked for ease of access.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1" dirty="0">
              <a:solidFill>
                <a:srgbClr val="292929"/>
              </a:solidFill>
              <a:effectLst/>
              <a:latin typeface="Wellcome-Welsh-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292929"/>
                </a:solidFill>
                <a:effectLst/>
                <a:latin typeface="Wellcome-Welsh-Bold"/>
              </a:rPr>
              <a:t>Please consider and (prepare if necessary) the reaction at around 1:00, and how this activity will be framed so pupils are not shocked by the barnacle dive video. </a:t>
            </a: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23</a:t>
            </a:fld>
            <a:endParaRPr lang="en-GB"/>
          </a:p>
        </p:txBody>
      </p:sp>
    </p:spTree>
    <p:extLst>
      <p:ext uri="{BB962C8B-B14F-4D97-AF65-F5344CB8AC3E}">
        <p14:creationId xmlns:p14="http://schemas.microsoft.com/office/powerpoint/2010/main" val="810853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Intellectuals: Loving God with the Mind. </a:t>
            </a:r>
            <a:r>
              <a:rPr lang="en-GB" sz="1800" b="0" i="0" u="none" strike="noStrike" baseline="0" dirty="0">
                <a:solidFill>
                  <a:srgbClr val="000000"/>
                </a:solidFill>
                <a:latin typeface="GillSansMT"/>
              </a:rPr>
              <a:t>They need their minds to be stirred. They like to study and read about their</a:t>
            </a:r>
          </a:p>
          <a:p>
            <a:pPr algn="l"/>
            <a:r>
              <a:rPr lang="en-GB" sz="1800" b="0" i="0" u="none" strike="noStrike" baseline="0" dirty="0">
                <a:solidFill>
                  <a:srgbClr val="000000"/>
                </a:solidFill>
                <a:latin typeface="GillSansMT"/>
              </a:rPr>
              <a:t>faith in order to understand it more deeply. An example of an Intellectual would be C.S Lewis.</a:t>
            </a:r>
          </a:p>
          <a:p>
            <a:pPr algn="l"/>
            <a:endParaRPr lang="en-GB" sz="1800" b="0" i="0" u="none" strike="noStrike" baseline="0" dirty="0">
              <a:solidFill>
                <a:srgbClr val="000000"/>
              </a:solidFill>
              <a:latin typeface="GillSansMT"/>
            </a:endParaRPr>
          </a:p>
          <a:p>
            <a:pPr algn="l"/>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24</a:t>
            </a:fld>
            <a:endParaRPr lang="en-GB"/>
          </a:p>
        </p:txBody>
      </p:sp>
    </p:spTree>
    <p:extLst>
      <p:ext uri="{BB962C8B-B14F-4D97-AF65-F5344CB8AC3E}">
        <p14:creationId xmlns:p14="http://schemas.microsoft.com/office/powerpoint/2010/main" val="3342148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images in this slide are taken from Free Bible Images (see link embedded in slide). The image set can be downloaded for pupils to create a story board and write their own version of the story of creation, in response to this activity, drafting writing in narratives, creating settings. </a:t>
            </a:r>
          </a:p>
        </p:txBody>
      </p:sp>
      <p:sp>
        <p:nvSpPr>
          <p:cNvPr id="4" name="Slide Number Placeholder 3"/>
          <p:cNvSpPr>
            <a:spLocks noGrp="1"/>
          </p:cNvSpPr>
          <p:nvPr>
            <p:ph type="sldNum" sz="quarter" idx="5"/>
          </p:nvPr>
        </p:nvSpPr>
        <p:spPr/>
        <p:txBody>
          <a:bodyPr/>
          <a:lstStyle/>
          <a:p>
            <a:fld id="{4CB027E2-FFC7-4358-8B92-FC9CD5E253E5}" type="slidenum">
              <a:rPr lang="en-GB" smtClean="0"/>
              <a:t>25</a:t>
            </a:fld>
            <a:endParaRPr lang="en-GB"/>
          </a:p>
        </p:txBody>
      </p:sp>
    </p:spTree>
    <p:extLst>
      <p:ext uri="{BB962C8B-B14F-4D97-AF65-F5344CB8AC3E}">
        <p14:creationId xmlns:p14="http://schemas.microsoft.com/office/powerpoint/2010/main" val="1323610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link embedded in </a:t>
            </a:r>
            <a:r>
              <a:rPr lang="en-GB" dirty="0" err="1"/>
              <a:t>RE:Quest</a:t>
            </a:r>
            <a:r>
              <a:rPr lang="en-GB" dirty="0"/>
              <a:t> provides an </a:t>
            </a:r>
            <a:r>
              <a:rPr lang="en-GB" dirty="0" err="1"/>
              <a:t>opportynity</a:t>
            </a:r>
            <a:r>
              <a:rPr lang="en-GB" dirty="0"/>
              <a:t> for pupils to explore how Christians feel a deep responsibility to look after the world and everything in it, through the concept of stewardship. </a:t>
            </a:r>
            <a:r>
              <a:rPr lang="en-GB" dirty="0">
                <a:hlinkClick r:id="rId3"/>
              </a:rPr>
              <a:t>STEWARDSHIP-In-the-Beginning-2.pdf (request.org.uk)</a:t>
            </a:r>
            <a:r>
              <a:rPr lang="en-GB" dirty="0"/>
              <a:t> </a:t>
            </a:r>
          </a:p>
          <a:p>
            <a:endParaRPr lang="en-GB" dirty="0"/>
          </a:p>
          <a:p>
            <a:r>
              <a:rPr lang="en-GB" dirty="0"/>
              <a:t>The following activities support pupils to explore the big question within this activity. </a:t>
            </a:r>
          </a:p>
        </p:txBody>
      </p:sp>
      <p:sp>
        <p:nvSpPr>
          <p:cNvPr id="4" name="Slide Number Placeholder 3"/>
          <p:cNvSpPr>
            <a:spLocks noGrp="1"/>
          </p:cNvSpPr>
          <p:nvPr>
            <p:ph type="sldNum" sz="quarter" idx="5"/>
          </p:nvPr>
        </p:nvSpPr>
        <p:spPr/>
        <p:txBody>
          <a:bodyPr/>
          <a:lstStyle/>
          <a:p>
            <a:fld id="{4CB027E2-FFC7-4358-8B92-FC9CD5E253E5}" type="slidenum">
              <a:rPr lang="en-GB" smtClean="0"/>
              <a:t>26</a:t>
            </a:fld>
            <a:endParaRPr lang="en-GB"/>
          </a:p>
        </p:txBody>
      </p:sp>
    </p:spTree>
    <p:extLst>
      <p:ext uri="{BB962C8B-B14F-4D97-AF65-F5344CB8AC3E}">
        <p14:creationId xmlns:p14="http://schemas.microsoft.com/office/powerpoint/2010/main" val="3543003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activity aims to provide pupils with opportunities to understand what courageous advocacy is, and how they can take action on the environmental causes THEY care about. There is an opportunity for teachers to take this further by registering with the Dirt is Good academy. </a:t>
            </a:r>
            <a:r>
              <a:rPr lang="en-GB" dirty="0">
                <a:hlinkClick r:id="rId3"/>
              </a:rPr>
              <a:t>Dirt Is Good Academy - Teacher (natgeokids.com)</a:t>
            </a:r>
            <a:r>
              <a:rPr lang="en-GB" dirty="0"/>
              <a:t> </a:t>
            </a:r>
          </a:p>
          <a:p>
            <a:endParaRPr lang="en-GB" dirty="0"/>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27</a:t>
            </a:fld>
            <a:endParaRPr lang="en-GB"/>
          </a:p>
        </p:txBody>
      </p:sp>
    </p:spTree>
    <p:extLst>
      <p:ext uri="{BB962C8B-B14F-4D97-AF65-F5344CB8AC3E}">
        <p14:creationId xmlns:p14="http://schemas.microsoft.com/office/powerpoint/2010/main" val="1456357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ahoma" panose="020B0604030504040204" pitchFamily="34" charset="0"/>
                <a:ea typeface="Times New Roman" panose="02020603050405020304" pitchFamily="18" charset="0"/>
              </a:rPr>
              <a:t>This embedded hope works video is accompanied by a supportive resource to continue discussion about this video through exploring emotions, reasoning and actions (with an accompanying now try this set of activities). The link to these is embedded in the icon at the top of this slide, or through cutting and pasting the following link: </a:t>
            </a:r>
            <a:r>
              <a:rPr lang="en-GB" sz="2800" dirty="0">
                <a:hlinkClick r:id="rId3"/>
              </a:rPr>
              <a:t>A-Whales-Tale.pdf (hopeworksproject.com)</a:t>
            </a:r>
            <a:endParaRPr lang="en-GB" sz="1800" dirty="0">
              <a:effectLst/>
              <a:latin typeface="Tahoma" panose="020B0604030504040204" pitchFamily="34" charset="0"/>
              <a:ea typeface="Times New Roman" panose="02020603050405020304" pitchFamily="18" charset="0"/>
            </a:endParaRPr>
          </a:p>
          <a:p>
            <a:endParaRPr lang="en-GB" sz="1800" dirty="0">
              <a:effectLst/>
              <a:latin typeface="Tahoma" panose="020B060403050404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CB027E2-FFC7-4358-8B92-FC9CD5E253E5}" type="slidenum">
              <a:rPr lang="en-GB" smtClean="0"/>
              <a:t>28</a:t>
            </a:fld>
            <a:endParaRPr lang="en-GB"/>
          </a:p>
        </p:txBody>
      </p:sp>
    </p:spTree>
    <p:extLst>
      <p:ext uri="{BB962C8B-B14F-4D97-AF65-F5344CB8AC3E}">
        <p14:creationId xmlns:p14="http://schemas.microsoft.com/office/powerpoint/2010/main" val="1190917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4A4A4A"/>
                </a:solidFill>
                <a:effectLst/>
                <a:latin typeface="Avenir Next W01"/>
                <a:ea typeface="Times New Roman" panose="02020603050405020304" pitchFamily="18" charset="0"/>
                <a:cs typeface="Times New Roman" panose="02020603050405020304" pitchFamily="18" charset="0"/>
              </a:rPr>
              <a:t>Ask the children to think about all the plastic items they use and throw away every day. This could be done as an independent or group activity. Ask that instead, they clean out these items and bring them in to make a classroom display about the harmful effects of plastic on our oceans. The display could contain different facts and figures, as well as ways we can all help take action.</a:t>
            </a:r>
            <a:endParaRPr lang="en-GB" sz="1800" dirty="0">
              <a:solidFill>
                <a:srgbClr val="666660"/>
              </a:solidFill>
              <a:effectLst/>
              <a:latin typeface="Arial" panose="020B0604020202020204" pitchFamily="34" charset="0"/>
              <a:ea typeface="Arial" panose="020B0604020202020204" pitchFamily="34" charset="0"/>
              <a:cs typeface="Arial" panose="020B0604020202020204" pitchFamily="34" charset="0"/>
            </a:endParaRPr>
          </a:p>
          <a:p>
            <a:endParaRPr lang="en-GB" sz="1800" dirty="0">
              <a:effectLst/>
              <a:latin typeface="Tahoma" panose="020B060403050404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What are the pupils responses to the big question asked at the start of this activity regarding stewardship. Has their view changed at all? Why? (Spiritual development - others: </a:t>
            </a:r>
            <a:r>
              <a:rPr lang="en-GB" sz="1800" dirty="0">
                <a:effectLst/>
                <a:latin typeface="Tahoma" panose="020B0604030504040204" pitchFamily="34" charset="0"/>
                <a:ea typeface="Times New Roman" panose="02020603050405020304" pitchFamily="18" charset="0"/>
              </a:rPr>
              <a:t>Acknowledgement and respect for the rights of others to have their own deep thoughts that shape their inner self. A developing ability to enter into discussions with others about their values and opinions.) </a:t>
            </a:r>
            <a:endParaRPr lang="en-GB" sz="1800" dirty="0"/>
          </a:p>
          <a:p>
            <a:endParaRPr lang="en-GB" sz="1800" dirty="0">
              <a:effectLst/>
              <a:latin typeface="Tahoma" panose="020B0604030504040204" pitchFamily="34" charset="0"/>
              <a:ea typeface="Times New Roman" panose="02020603050405020304" pitchFamily="18" charset="0"/>
            </a:endParaRPr>
          </a:p>
          <a:p>
            <a:r>
              <a:rPr lang="en-GB" sz="1800" dirty="0">
                <a:effectLst/>
                <a:latin typeface="Tahoma" panose="020B0604030504040204" pitchFamily="34" charset="0"/>
                <a:ea typeface="Times New Roman" panose="02020603050405020304" pitchFamily="18" charset="0"/>
              </a:rPr>
              <a:t>KS2: Geography - </a:t>
            </a:r>
            <a:r>
              <a:rPr lang="en-GB" sz="2800" b="0" i="1" dirty="0">
                <a:solidFill>
                  <a:srgbClr val="4A4A4A"/>
                </a:solidFill>
                <a:effectLst/>
                <a:latin typeface="Avenir Next W01"/>
              </a:rPr>
              <a:t>Pupils should be taught:</a:t>
            </a:r>
            <a:r>
              <a:rPr lang="en-GB" sz="2800" b="1" i="0" dirty="0">
                <a:solidFill>
                  <a:srgbClr val="4A4A4A"/>
                </a:solidFill>
                <a:effectLst/>
                <a:latin typeface="Avenir Next W01"/>
              </a:rPr>
              <a:t> </a:t>
            </a:r>
            <a:r>
              <a:rPr lang="en-GB" sz="2800" b="0" i="1" dirty="0">
                <a:solidFill>
                  <a:srgbClr val="4A4A4A"/>
                </a:solidFill>
                <a:effectLst/>
                <a:latin typeface="Avenir Next W01"/>
              </a:rPr>
              <a:t>describe and understand key aspects of: physical geography, including: climate zones, biomes and vegetation belts, rivers, mountains, volcanoes and earthquakes, and the water cycle </a:t>
            </a:r>
            <a:r>
              <a:rPr lang="en-GB" sz="1800" b="0" i="1" dirty="0">
                <a:solidFill>
                  <a:srgbClr val="4A4A4A"/>
                </a:solidFill>
                <a:effectLst/>
                <a:latin typeface="Tahoma" panose="020B0604030504040204" pitchFamily="34" charset="0"/>
              </a:rPr>
              <a:t> </a:t>
            </a:r>
            <a:endParaRPr lang="en-GB" sz="1800" dirty="0">
              <a:effectLst/>
              <a:latin typeface="Tahoma" panose="020B060403050404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CB027E2-FFC7-4358-8B92-FC9CD5E253E5}" type="slidenum">
              <a:rPr lang="en-GB" smtClean="0"/>
              <a:t>29</a:t>
            </a:fld>
            <a:endParaRPr lang="en-GB"/>
          </a:p>
        </p:txBody>
      </p:sp>
    </p:spTree>
    <p:extLst>
      <p:ext uri="{BB962C8B-B14F-4D97-AF65-F5344CB8AC3E}">
        <p14:creationId xmlns:p14="http://schemas.microsoft.com/office/powerpoint/2010/main" val="1208707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4F3F79B-3B89-4C2B-B50F-566296975B89}" type="datetimeFigureOut">
              <a:rPr lang="en-GB" smtClean="0"/>
              <a:t>03/06/2021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F3F79B-3B89-4C2B-B50F-566296975B89}" type="datetimeFigureOut">
              <a:rPr lang="en-GB" smtClean="0"/>
              <a:t>03/06/2021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03/06/2021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576848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defRPr>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08721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162006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02488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sz="half" idx="1"/>
          </p:nvPr>
        </p:nvSpPr>
        <p:spPr>
          <a:xfrm>
            <a:off x="457200" y="1600202"/>
            <a:ext cx="4038600" cy="4525963"/>
          </a:xfrm>
        </p:spPr>
        <p:txBody>
          <a:bodyPr/>
          <a:lstStyle>
            <a:lvl1pPr>
              <a:defRPr sz="2100">
                <a:solidFill>
                  <a:schemeClr val="tx2"/>
                </a:solidFill>
              </a:defRPr>
            </a:lvl1pPr>
            <a:lvl2pPr>
              <a:defRPr sz="1800">
                <a:solidFill>
                  <a:schemeClr val="tx2"/>
                </a:solidFill>
              </a:defRPr>
            </a:lvl2pPr>
            <a:lvl3pPr>
              <a:defRPr sz="1500">
                <a:solidFill>
                  <a:schemeClr val="tx2"/>
                </a:solidFill>
              </a:defRPr>
            </a:lvl3pPr>
            <a:lvl4pPr>
              <a:defRPr sz="1350">
                <a:solidFill>
                  <a:schemeClr val="tx2"/>
                </a:solidFill>
              </a:defRPr>
            </a:lvl4pPr>
            <a:lvl5pPr>
              <a:defRPr sz="1350">
                <a:solidFill>
                  <a:schemeClr val="tx2"/>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600202"/>
            <a:ext cx="4038600" cy="4525963"/>
          </a:xfrm>
        </p:spPr>
        <p:txBody>
          <a:bodyPr/>
          <a:lstStyle>
            <a:lvl1pPr>
              <a:defRPr sz="2100">
                <a:solidFill>
                  <a:schemeClr val="tx2"/>
                </a:solidFill>
              </a:defRPr>
            </a:lvl1pPr>
            <a:lvl2pPr>
              <a:defRPr sz="1800">
                <a:solidFill>
                  <a:schemeClr val="tx2"/>
                </a:solidFill>
              </a:defRPr>
            </a:lvl2pPr>
            <a:lvl3pPr>
              <a:defRPr sz="1500">
                <a:solidFill>
                  <a:schemeClr val="tx2"/>
                </a:solidFill>
              </a:defRPr>
            </a:lvl3pPr>
            <a:lvl4pPr>
              <a:defRPr sz="1350">
                <a:solidFill>
                  <a:schemeClr val="tx2"/>
                </a:solidFill>
              </a:defRPr>
            </a:lvl4pPr>
            <a:lvl5pPr>
              <a:defRPr sz="1350">
                <a:solidFill>
                  <a:schemeClr val="tx2"/>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710285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solidFill>
                  <a:schemeClr val="tx2"/>
                </a:solidFill>
              </a:defRPr>
            </a:lvl1pPr>
            <a:lvl2pPr>
              <a:defRPr sz="1500">
                <a:solidFill>
                  <a:schemeClr val="tx2"/>
                </a:solidFill>
              </a:defRPr>
            </a:lvl2pPr>
            <a:lvl3pPr>
              <a:defRPr sz="1350">
                <a:solidFill>
                  <a:schemeClr val="tx2"/>
                </a:solidFill>
              </a:defRPr>
            </a:lvl3pPr>
            <a:lvl4pPr>
              <a:defRPr sz="1200">
                <a:solidFill>
                  <a:schemeClr val="tx2"/>
                </a:solidFill>
              </a:defRPr>
            </a:lvl4pPr>
            <a:lvl5pPr>
              <a:defRPr sz="1200">
                <a:solidFill>
                  <a:schemeClr val="tx2"/>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solidFill>
                  <a:schemeClr val="tx2"/>
                </a:solidFill>
              </a:defRPr>
            </a:lvl1pPr>
            <a:lvl2pPr>
              <a:defRPr sz="1500">
                <a:solidFill>
                  <a:schemeClr val="tx2"/>
                </a:solidFill>
              </a:defRPr>
            </a:lvl2pPr>
            <a:lvl3pPr>
              <a:defRPr sz="1350">
                <a:solidFill>
                  <a:schemeClr val="tx2"/>
                </a:solidFill>
              </a:defRPr>
            </a:lvl3pPr>
            <a:lvl4pPr>
              <a:defRPr sz="1200">
                <a:solidFill>
                  <a:schemeClr val="tx2"/>
                </a:solidFill>
              </a:defRPr>
            </a:lvl4pPr>
            <a:lvl5pPr>
              <a:defRPr sz="1200">
                <a:solidFill>
                  <a:schemeClr val="tx2"/>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B4F3F79B-3B89-4C2B-B50F-566296975B89}" type="datetimeFigureOut">
              <a:rPr lang="en-GB" smtClean="0"/>
              <a:t>03/06/2021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764026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91527" y="274638"/>
            <a:ext cx="7723823" cy="1143000"/>
          </a:xfrm>
        </p:spPr>
        <p:txBody>
          <a:bodyPr/>
          <a:lstStyle>
            <a:lvl1pPr>
              <a:defRPr>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B4F3F79B-3B89-4C2B-B50F-566296975B89}" type="datetimeFigureOut">
              <a:rPr lang="en-GB" smtClean="0"/>
              <a:t>03/06/2021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
        <p:nvSpPr>
          <p:cNvPr id="6" name="Rectangle 5">
            <a:extLst>
              <a:ext uri="{FF2B5EF4-FFF2-40B4-BE49-F238E27FC236}">
                <a16:creationId xmlns:a16="http://schemas.microsoft.com/office/drawing/2014/main" id="{C46C33A1-5CD9-44CE-A41E-7DEFD2CBC78A}"/>
              </a:ext>
            </a:extLst>
          </p:cNvPr>
          <p:cNvSpPr/>
          <p:nvPr userDrawn="1"/>
        </p:nvSpPr>
        <p:spPr>
          <a:xfrm>
            <a:off x="628651" y="6170335"/>
            <a:ext cx="5793581" cy="369332"/>
          </a:xfrm>
          <a:prstGeom prst="rect">
            <a:avLst/>
          </a:prstGeom>
        </p:spPr>
        <p:txBody>
          <a:bodyPr wrap="square">
            <a:spAutoFit/>
          </a:bodyPr>
          <a:lstStyle/>
          <a:p>
            <a:r>
              <a:rPr lang="en-GB" sz="1800" b="0" dirty="0">
                <a:solidFill>
                  <a:srgbClr val="002060"/>
                </a:solidFill>
                <a:latin typeface="Arial Rounded MT Bold" panose="020F0704030504030204" pitchFamily="34" charset="0"/>
                <a:cs typeface="Segoe UI" panose="020B0502040204020203" pitchFamily="34" charset="0"/>
              </a:rPr>
              <a:t>Shaping for Mission </a:t>
            </a:r>
            <a:r>
              <a:rPr lang="en-GB" sz="18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7" name="Picture 6" descr="A picture containing drawing&#10;&#10;Description automatically generated">
            <a:extLst>
              <a:ext uri="{FF2B5EF4-FFF2-40B4-BE49-F238E27FC236}">
                <a16:creationId xmlns:a16="http://schemas.microsoft.com/office/drawing/2014/main" id="{A70FDFAA-AE4C-484A-8B42-E7D088B00A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2969" y="6080863"/>
            <a:ext cx="1632382" cy="640613"/>
          </a:xfrm>
          <a:prstGeom prst="rect">
            <a:avLst/>
          </a:prstGeom>
        </p:spPr>
      </p:pic>
      <p:sp>
        <p:nvSpPr>
          <p:cNvPr id="9" name="Text Placeholder 8">
            <a:extLst>
              <a:ext uri="{FF2B5EF4-FFF2-40B4-BE49-F238E27FC236}">
                <a16:creationId xmlns:a16="http://schemas.microsoft.com/office/drawing/2014/main" id="{29641107-DA61-4D5F-B5B1-1D7ED4E7C468}"/>
              </a:ext>
            </a:extLst>
          </p:cNvPr>
          <p:cNvSpPr>
            <a:spLocks noGrp="1"/>
          </p:cNvSpPr>
          <p:nvPr>
            <p:ph type="body" sz="quarter" idx="13"/>
          </p:nvPr>
        </p:nvSpPr>
        <p:spPr>
          <a:xfrm>
            <a:off x="791527" y="1628775"/>
            <a:ext cx="7723823" cy="436245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460091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03/06/2021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
        <p:nvSpPr>
          <p:cNvPr id="5" name="Rectangle 4">
            <a:extLst>
              <a:ext uri="{FF2B5EF4-FFF2-40B4-BE49-F238E27FC236}">
                <a16:creationId xmlns:a16="http://schemas.microsoft.com/office/drawing/2014/main" id="{EA242DE0-D324-420B-90C5-7C6C4ED433C9}"/>
              </a:ext>
            </a:extLst>
          </p:cNvPr>
          <p:cNvSpPr/>
          <p:nvPr userDrawn="1"/>
        </p:nvSpPr>
        <p:spPr>
          <a:xfrm>
            <a:off x="628651" y="6170335"/>
            <a:ext cx="5793581" cy="369332"/>
          </a:xfrm>
          <a:prstGeom prst="rect">
            <a:avLst/>
          </a:prstGeom>
        </p:spPr>
        <p:txBody>
          <a:bodyPr wrap="square">
            <a:spAutoFit/>
          </a:bodyPr>
          <a:lstStyle/>
          <a:p>
            <a:r>
              <a:rPr lang="en-GB" sz="1800" b="0" dirty="0">
                <a:solidFill>
                  <a:srgbClr val="002060"/>
                </a:solidFill>
                <a:latin typeface="Arial Rounded MT Bold" panose="020F0704030504030204" pitchFamily="34" charset="0"/>
                <a:cs typeface="Segoe UI" panose="020B0502040204020203" pitchFamily="34" charset="0"/>
              </a:rPr>
              <a:t>Shaping for Mission </a:t>
            </a:r>
            <a:r>
              <a:rPr lang="en-GB" sz="18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6" name="Picture 5" descr="A picture containing drawing&#10;&#10;Description automatically generated">
            <a:extLst>
              <a:ext uri="{FF2B5EF4-FFF2-40B4-BE49-F238E27FC236}">
                <a16:creationId xmlns:a16="http://schemas.microsoft.com/office/drawing/2014/main" id="{8B46E6CE-D09E-4E7A-872E-8A64C2E8D8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2969" y="6080863"/>
            <a:ext cx="1632382" cy="640613"/>
          </a:xfrm>
          <a:prstGeom prst="rect">
            <a:avLst/>
          </a:prstGeom>
        </p:spPr>
      </p:pic>
    </p:spTree>
    <p:extLst>
      <p:ext uri="{BB962C8B-B14F-4D97-AF65-F5344CB8AC3E}">
        <p14:creationId xmlns:p14="http://schemas.microsoft.com/office/powerpoint/2010/main" val="288192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a:xfrm>
            <a:off x="3575050" y="273052"/>
            <a:ext cx="5111750" cy="5853113"/>
          </a:xfrm>
        </p:spPr>
        <p:txBody>
          <a:bodyPr/>
          <a:lstStyle>
            <a:lvl1pPr>
              <a:defRPr sz="2400">
                <a:solidFill>
                  <a:schemeClr val="tx2"/>
                </a:solidFill>
              </a:defRPr>
            </a:lvl1pPr>
            <a:lvl2pPr>
              <a:defRPr sz="2100">
                <a:solidFill>
                  <a:schemeClr val="tx2"/>
                </a:solidFill>
              </a:defRPr>
            </a:lvl2pPr>
            <a:lvl3pPr>
              <a:defRPr sz="1800">
                <a:solidFill>
                  <a:schemeClr val="tx2"/>
                </a:solidFill>
              </a:defRPr>
            </a:lvl3pPr>
            <a:lvl4pPr>
              <a:defRPr sz="1500">
                <a:solidFill>
                  <a:schemeClr val="tx2"/>
                </a:solidFill>
              </a:defRPr>
            </a:lvl4pPr>
            <a:lvl5pPr>
              <a:defRPr sz="1500">
                <a:solidFill>
                  <a:schemeClr val="tx2"/>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199209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0">
                <a:solidFill>
                  <a:schemeClr val="tx2"/>
                </a:solidFill>
              </a:defRPr>
            </a:lvl1pPr>
          </a:lstStyle>
          <a:p>
            <a:r>
              <a:rPr lang="en-US"/>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810018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lvl1pPr>
              <a:defRPr>
                <a:solidFill>
                  <a:schemeClr val="accent5"/>
                </a:solidFill>
              </a:defRPr>
            </a:lvl1pPr>
          </a:lstStyle>
          <a:p>
            <a:fld id="{B4F3F79B-3B89-4C2B-B50F-566296975B89}" type="datetimeFigureOut">
              <a:rPr lang="en-GB" smtClean="0"/>
              <a:pPr/>
              <a:t>03/06/2021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0846151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457200" y="274640"/>
            <a:ext cx="6019800" cy="5851525"/>
          </a:xfrm>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dirty="0"/>
          </a:p>
        </p:txBody>
      </p:sp>
    </p:spTree>
    <p:extLst>
      <p:ext uri="{BB962C8B-B14F-4D97-AF65-F5344CB8AC3E}">
        <p14:creationId xmlns:p14="http://schemas.microsoft.com/office/powerpoint/2010/main" val="2225662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03/06/2021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F3F79B-3B89-4C2B-B50F-566296975B89}" type="datetimeFigureOut">
              <a:rPr lang="en-GB" smtClean="0"/>
              <a:t>03/06/2021</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295939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2"/>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2"/>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2"/>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5.xml"/><Relationship Id="rId7" Type="http://schemas.openxmlformats.org/officeDocument/2006/relationships/slide" Target="slide24.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slide" Target="slide20.xml"/><Relationship Id="rId5" Type="http://schemas.openxmlformats.org/officeDocument/2006/relationships/slide" Target="slide14.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3" Type="http://schemas.openxmlformats.org/officeDocument/2006/relationships/hyperlink" Target="https://www.churchofengland.org/sites/default/files/2018-04/Mental%20Health%20and%20Wellbeing%20Guidance.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salisbury.anglican.org/resources-library/schools1/spirituality/2015%20Spirituality-%20Rickett%20Grids%20Progression%20in%20Spirituality%20for%20Primary%20with%20Encounters.doc/view" TargetMode="External"/><Relationship Id="rId4" Type="http://schemas.openxmlformats.org/officeDocument/2006/relationships/hyperlink" Target="https://www.churchofengland.org/sites/default/files/2019-11/2019%20Spiritual%20Development%20-%20Interpretations%20of%20spiritual%20developments%20in%20the%20classroom.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churchofengland.org/sites/default/files/2019-11/2019%20Spiritual%20Development%20-%20Interpretations%20of%20spiritual%20developments%20in%20the%20classroom.pdf"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11.gif"/><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1.gif"/></Relationships>
</file>

<file path=ppt/slides/_rels/slide11.xml.rels><?xml version="1.0" encoding="UTF-8" standalone="yes"?>
<Relationships xmlns="http://schemas.openxmlformats.org/package/2006/relationships"><Relationship Id="rId8" Type="http://schemas.openxmlformats.org/officeDocument/2006/relationships/hyperlink" Target="https://www.biblegateway.com/passage/?search=psalm+150+&amp;version=ERV" TargetMode="External"/><Relationship Id="rId3" Type="http://schemas.openxmlformats.org/officeDocument/2006/relationships/notesSlide" Target="../notesSlides/notesSlide9.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hyperlink" Target="https://www.psalmsforkids.com/psalm-150/" TargetMode="External"/><Relationship Id="rId5" Type="http://schemas.openxmlformats.org/officeDocument/2006/relationships/image" Target="../media/image12.jpeg"/><Relationship Id="rId10" Type="http://schemas.openxmlformats.org/officeDocument/2006/relationships/hyperlink" Target="https://www.geograph.org.uk/photo/4610448" TargetMode="External"/><Relationship Id="rId4" Type="http://schemas.openxmlformats.org/officeDocument/2006/relationships/hyperlink" Target="https://www.chichestercathedral.org.uk/visiting/cathedral-plan/delve-deeper-marc-chagall-window" TargetMode="External"/><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ZxVadCcRfoI&amp;t=78s" TargetMode="External"/><Relationship Id="rId3" Type="http://schemas.openxmlformats.org/officeDocument/2006/relationships/notesSlide" Target="../notesSlides/notesSlide10.xml"/><Relationship Id="rId7" Type="http://schemas.openxmlformats.org/officeDocument/2006/relationships/image" Target="../media/image16.png"/><Relationship Id="rId12"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hyperlink" Target="https://www.youtube.com/playlist?list=PLIW2sAmkqxgTEmESNGZBg7mHSdzZ72AQ_" TargetMode="External"/><Relationship Id="rId11" Type="http://schemas.openxmlformats.org/officeDocument/2006/relationships/hyperlink" Target="https://www.youtube.com/watch?v=ENmAoP2bnIQ" TargetMode="External"/><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hyperlink" Target="https://youtu.be/XIg1aJDMqIw" TargetMode="External"/><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5.xml"/><Relationship Id="rId7" Type="http://schemas.openxmlformats.org/officeDocument/2006/relationships/diagramColors" Target="../diagrams/colors1.xml"/><Relationship Id="rId2" Type="http://schemas.openxmlformats.org/officeDocument/2006/relationships/video" Target="https://www.youtube.com/embed/fZKHQTGcO8k?list=PLKmoVoqeac41ufCyNUTpVQ35cNXaJrg8B" TargetMode="External"/><Relationship Id="rId1" Type="http://schemas.openxmlformats.org/officeDocument/2006/relationships/tags" Target="../tags/tag1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25.jpeg"/><Relationship Id="rId4" Type="http://schemas.openxmlformats.org/officeDocument/2006/relationships/hyperlink" Target="https://commons.wikimedia.org/wiki/File:Beautiful_Isla_River_and_surrounding_countryside_-_geograph.org.uk_-_1325089.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7.wmf"/><Relationship Id="rId5" Type="http://schemas.openxmlformats.org/officeDocument/2006/relationships/oleObject" Target="../embeddings/oleObject1.bin"/><Relationship Id="rId4" Type="http://schemas.openxmlformats.org/officeDocument/2006/relationships/hyperlink" Target="https://www.flickr.com/photos/mazanto/2994435492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s://www.flickr.com/photos/mazanto/29944354922"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wmf"/><Relationship Id="rId5" Type="http://schemas.openxmlformats.org/officeDocument/2006/relationships/oleObject" Target="../embeddings/oleObject2.bin"/><Relationship Id="rId4" Type="http://schemas.openxmlformats.org/officeDocument/2006/relationships/hyperlink" Target="https://en.wikipedia.org/wiki/Het_Steen#/media/File:0_Het_Steen_-_Antwerpen_(1).JP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ate.org.uk/visit/tate-modern/display/start-display/room-two" TargetMode="External"/><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hyperlink" Target="https://www.tate.org.uk/art/artists/wassily-kandinsky-1382"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tate.org.uk/art/artists/wassily-kandinsky-1382" TargetMode="External"/><Relationship Id="rId5" Type="http://schemas.openxmlformats.org/officeDocument/2006/relationships/hyperlink" Target="https://www.tate.org.uk/art/create-artist" TargetMode="External"/><Relationship Id="rId4" Type="http://schemas.openxmlformats.org/officeDocument/2006/relationships/hyperlink" Target="https://www.tate.org.uk/art/teaching-resource/colour-and-shap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natre.org.uk/uploads/Spirited%20Arts/2021/Spirited%20Arts%202021%20competition%20details%20PDF.pdf"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1.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hyperlink" Target="https://www.biblegateway.com/passage/?search=Genesis+2&amp;version=ERV" TargetMode="External"/><Relationship Id="rId5" Type="http://schemas.openxmlformats.org/officeDocument/2006/relationships/image" Target="../media/image30.png"/><Relationship Id="rId4" Type="http://schemas.openxmlformats.org/officeDocument/2006/relationships/hyperlink" Target="https://www.freebibleimages.org/illustrations/yo-creatio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theguardian.com/environment/gallery/2021/apr/13/mammal-photographer-of-the-year-award-2021-in-pictures#img-1" TargetMode="External"/><Relationship Id="rId2" Type="http://schemas.openxmlformats.org/officeDocument/2006/relationships/slideLayout" Target="../slideLayouts/slideLayout4.xml"/><Relationship Id="rId1" Type="http://schemas.openxmlformats.org/officeDocument/2006/relationships/video" Target="https://www.youtube.com/embed/bCVYsya3EGg?start=69&amp;feature=oembed" TargetMode="Externa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prayerspacesinschools.com/" TargetMode="Externa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hyperlink" Target="https://prayerspacesinschools.com/resources/forest-listening/"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explorify.wellcome.ac.uk/en/activities/whats-going-on/coming-out-to-play" TargetMode="External"/><Relationship Id="rId3" Type="http://schemas.openxmlformats.org/officeDocument/2006/relationships/hyperlink" Target="https://explorify.wellcome.ac.uk/teaching-support/using-explorify/top-tips-whats-going-on-activities" TargetMode="External"/><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hyperlink" Target="https://explorify.wellcome.ac.uk/en/activities/whats-going-on/barnacle-dive" TargetMode="External"/><Relationship Id="rId5" Type="http://schemas.openxmlformats.org/officeDocument/2006/relationships/hyperlink" Target="https://explorify.wellcome.ac.uk/en/activities" TargetMode="External"/><Relationship Id="rId4" Type="http://schemas.openxmlformats.org/officeDocument/2006/relationships/image" Target="../media/image37.png"/><Relationship Id="rId9"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hyperlink" Target="https://www.biblegateway.com/passage/?search=Genesis+2&amp;version=ERV" TargetMode="External"/><Relationship Id="rId5" Type="http://schemas.openxmlformats.org/officeDocument/2006/relationships/hyperlink" Target="https://pixabay.com/photos/hand-world-ball-keep-child-earth-644145/" TargetMode="External"/><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8" Type="http://schemas.openxmlformats.org/officeDocument/2006/relationships/hyperlink" Target="https://freebibleimages.org/illustrations/yo-creation/" TargetMode="External"/><Relationship Id="rId3" Type="http://schemas.openxmlformats.org/officeDocument/2006/relationships/image" Target="../media/image41.png"/><Relationship Id="rId7" Type="http://schemas.openxmlformats.org/officeDocument/2006/relationships/hyperlink" Target="https://www.biblegateway.com/passage/?search=Genesis+1&amp;version=GN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hyperlink" Target="https://request.org.uk/wp-content/uploads/2021/04/STEWARDSHIP-In-the-Beginning-2.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freebibleimages.org/illustrations/yo-creation/" TargetMode="External"/><Relationship Id="rId5" Type="http://schemas.openxmlformats.org/officeDocument/2006/relationships/hyperlink" Target="https://www.biblegateway.com/passage/?search=Genesis+1&amp;version=GNT)" TargetMode="Externa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hyperlink" Target="https://www.natgeokids.com/uk/dirtisgoodacademy/intro"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video" Target="https://www.youtube.com/embed/ZgLa7bPB6DA?feature=oembed" TargetMode="External"/><Relationship Id="rId6" Type="http://schemas.openxmlformats.org/officeDocument/2006/relationships/image" Target="../media/image48.png"/><Relationship Id="rId5" Type="http://schemas.openxmlformats.org/officeDocument/2006/relationships/hyperlink" Target="https://www.hopeworksproject.com/assets/docs/A-Whales-Tale.pdf" TargetMode="Externa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hyperlink" Target="https://www.natgeokids.com/uk/primary-resource/plastic-pollution-primary-resource/"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483" y="3857589"/>
            <a:ext cx="2769866" cy="158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90000"/>
              </a:lnSpc>
              <a:spcBef>
                <a:spcPct val="0"/>
              </a:spcBef>
              <a:spcAft>
                <a:spcPts val="600"/>
              </a:spcAft>
            </a:pPr>
            <a:r>
              <a:rPr lang="en-US" altLang="en-US" sz="3200" i="1" dirty="0">
                <a:ln w="1905"/>
                <a:solidFill>
                  <a:schemeClr val="tx1"/>
                </a:solidFill>
                <a:effectLst>
                  <a:innerShdw blurRad="69850" dist="43180" dir="5400000">
                    <a:srgbClr val="000000">
                      <a:alpha val="65000"/>
                    </a:srgbClr>
                  </a:innerShdw>
                </a:effectLst>
                <a:latin typeface="Cavolini" panose="03000502040302020204" pitchFamily="66" charset="0"/>
                <a:ea typeface="+mj-ea"/>
                <a:cs typeface="Cavolini" panose="03000502040302020204" pitchFamily="66" charset="0"/>
              </a:rPr>
              <a:t>Finding hope in the spiritual</a:t>
            </a:r>
          </a:p>
        </p:txBody>
      </p:sp>
      <p:pic>
        <p:nvPicPr>
          <p:cNvPr id="2" name="Picture 1">
            <a:extLst>
              <a:ext uri="{FF2B5EF4-FFF2-40B4-BE49-F238E27FC236}">
                <a16:creationId xmlns:a16="http://schemas.microsoft.com/office/drawing/2014/main" id="{7BA038CC-B7E5-442C-8F5B-E06FD4F33CA9}"/>
              </a:ext>
            </a:extLst>
          </p:cNvPr>
          <p:cNvPicPr>
            <a:picLocks noChangeAspect="1"/>
          </p:cNvPicPr>
          <p:nvPr/>
        </p:nvPicPr>
        <p:blipFill rotWithShape="1">
          <a:blip r:embed="rId2"/>
          <a:srcRect t="8278" b="24089"/>
          <a:stretch/>
        </p:blipFill>
        <p:spPr>
          <a:xfrm>
            <a:off x="20" y="-48116"/>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151" name="TextBox 1"/>
          <p:cNvSpPr txBox="1">
            <a:spLocks noChangeArrowheads="1"/>
          </p:cNvSpPr>
          <p:nvPr/>
        </p:nvSpPr>
        <p:spPr bwMode="auto">
          <a:xfrm>
            <a:off x="3167986" y="3857589"/>
            <a:ext cx="5614060" cy="15599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algn="ctr" eaLnBrk="1" hangingPunct="1">
              <a:lnSpc>
                <a:spcPct val="90000"/>
              </a:lnSpc>
              <a:spcAft>
                <a:spcPts val="600"/>
              </a:spcAft>
            </a:pPr>
            <a:r>
              <a:rPr lang="en-US" altLang="en-US" sz="7200" b="1" dirty="0">
                <a:solidFill>
                  <a:schemeClr val="tx1"/>
                </a:solidFill>
                <a:latin typeface="Cavolini" panose="03000502040302020204" pitchFamily="66" charset="0"/>
                <a:cs typeface="Cavolini" panose="03000502040302020204" pitchFamily="66" charset="0"/>
              </a:rPr>
              <a:t>INSPIRE</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5" name="Picture 4" descr="Logo&#10;&#10;Description automatically generated with low confidence">
            <a:extLst>
              <a:ext uri="{FF2B5EF4-FFF2-40B4-BE49-F238E27FC236}">
                <a16:creationId xmlns:a16="http://schemas.microsoft.com/office/drawing/2014/main" id="{01389DA9-74CE-4B55-B620-E446975D2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7110"/>
            <a:ext cx="9144000" cy="1346454"/>
          </a:xfrm>
          <a:prstGeom prst="rect">
            <a:avLst/>
          </a:prstGeom>
        </p:spPr>
      </p:pic>
    </p:spTree>
    <p:extLst>
      <p:ext uri="{BB962C8B-B14F-4D97-AF65-F5344CB8AC3E}">
        <p14:creationId xmlns:p14="http://schemas.microsoft.com/office/powerpoint/2010/main" val="3728251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4" name="TextBox 3">
            <a:extLst>
              <a:ext uri="{FF2B5EF4-FFF2-40B4-BE49-F238E27FC236}">
                <a16:creationId xmlns:a16="http://schemas.microsoft.com/office/drawing/2014/main" id="{88FB494B-AEC0-44C1-9B30-FD60C6BC05EA}"/>
              </a:ext>
            </a:extLst>
          </p:cNvPr>
          <p:cNvSpPr txBox="1"/>
          <p:nvPr/>
        </p:nvSpPr>
        <p:spPr>
          <a:xfrm>
            <a:off x="1455616" y="51998"/>
            <a:ext cx="6480810" cy="646331"/>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What’s in the resource?</a:t>
            </a:r>
          </a:p>
        </p:txBody>
      </p:sp>
      <p:sp>
        <p:nvSpPr>
          <p:cNvPr id="7" name="Cloud 6">
            <a:extLst>
              <a:ext uri="{FF2B5EF4-FFF2-40B4-BE49-F238E27FC236}">
                <a16:creationId xmlns:a16="http://schemas.microsoft.com/office/drawing/2014/main" id="{F2EB94F9-CEBF-4AF5-BDBC-44AF4BB04660}"/>
              </a:ext>
            </a:extLst>
          </p:cNvPr>
          <p:cNvSpPr/>
          <p:nvPr/>
        </p:nvSpPr>
        <p:spPr>
          <a:xfrm rot="21045316">
            <a:off x="106239" y="1442537"/>
            <a:ext cx="3228974" cy="2091691"/>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spcAft>
                <a:spcPts val="0"/>
              </a:spcAft>
            </a:pPr>
            <a:endParaRPr lang="en-GB" sz="2400" b="1" dirty="0">
              <a:effectLst/>
              <a:latin typeface="Cavolini" panose="03000502040302020204" pitchFamily="66" charset="0"/>
              <a:ea typeface="Times New Roman" panose="02020603050405020304" pitchFamily="18" charset="0"/>
              <a:cs typeface="Cavolini" panose="03000502040302020204" pitchFamily="66" charset="0"/>
            </a:endParaRPr>
          </a:p>
          <a:p>
            <a:pPr algn="ctr">
              <a:spcAft>
                <a:spcPts val="0"/>
              </a:spcAft>
            </a:pPr>
            <a:r>
              <a:rPr lang="en-GB" sz="2000" dirty="0">
                <a:effectLst/>
                <a:latin typeface="Times New Roman" panose="02020603050405020304" pitchFamily="18" charset="0"/>
                <a:ea typeface="Times New Roman" panose="02020603050405020304" pitchFamily="18" charset="0"/>
              </a:rPr>
              <a:t> </a:t>
            </a:r>
            <a:r>
              <a:rPr lang="en-GB" sz="2000" dirty="0">
                <a:effectLst/>
                <a:latin typeface="Cavolini" panose="03000502040302020204" pitchFamily="66" charset="0"/>
                <a:ea typeface="Times New Roman" panose="02020603050405020304" pitchFamily="18" charset="0"/>
                <a:cs typeface="Cavolini" panose="03000502040302020204" pitchFamily="66" charset="0"/>
                <a:hlinkClick r:id="rId3" action="ppaction://hlinksldjump"/>
              </a:rPr>
              <a:t>Let’s get talking about spirituality </a:t>
            </a:r>
            <a:endParaRPr lang="en-GB" sz="1200" dirty="0">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2" name="Cloud 11">
            <a:extLst>
              <a:ext uri="{FF2B5EF4-FFF2-40B4-BE49-F238E27FC236}">
                <a16:creationId xmlns:a16="http://schemas.microsoft.com/office/drawing/2014/main" id="{A3C6A9E4-B44F-4085-9DB5-8AE6589F70B2}"/>
              </a:ext>
            </a:extLst>
          </p:cNvPr>
          <p:cNvSpPr/>
          <p:nvPr/>
        </p:nvSpPr>
        <p:spPr>
          <a:xfrm>
            <a:off x="2806726" y="769397"/>
            <a:ext cx="3240405" cy="2210972"/>
          </a:xfrm>
          <a:prstGeom prst="cloud">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spcAft>
                <a:spcPts val="0"/>
              </a:spcAft>
            </a:pPr>
            <a:r>
              <a:rPr lang="en-GB" sz="2000" dirty="0">
                <a:solidFill>
                  <a:schemeClr val="accent4"/>
                </a:solidFill>
                <a:effectLst/>
                <a:latin typeface="Cavolini" panose="03000502040302020204" pitchFamily="66" charset="0"/>
                <a:ea typeface="Times New Roman" panose="02020603050405020304" pitchFamily="18" charset="0"/>
                <a:cs typeface="Cavolini" panose="03000502040302020204" pitchFamily="66" charset="0"/>
                <a:hlinkClick r:id="rId4" action="ppaction://hlinksldjump">
                  <a:extLst>
                    <a:ext uri="{A12FA001-AC4F-418D-AE19-62706E023703}">
                      <ahyp:hlinkClr xmlns:ahyp="http://schemas.microsoft.com/office/drawing/2018/hyperlinkcolor" val="tx"/>
                    </a:ext>
                  </a:extLst>
                </a:hlinkClick>
              </a:rPr>
              <a:t>Spirituality through music</a:t>
            </a:r>
            <a:endParaRPr lang="en-GB" sz="2000" dirty="0">
              <a:solidFill>
                <a:schemeClr val="accent4"/>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3" name="Cloud 12">
            <a:extLst>
              <a:ext uri="{FF2B5EF4-FFF2-40B4-BE49-F238E27FC236}">
                <a16:creationId xmlns:a16="http://schemas.microsoft.com/office/drawing/2014/main" id="{30D624FD-17A4-4B5B-8827-40CEC3F7269F}"/>
              </a:ext>
            </a:extLst>
          </p:cNvPr>
          <p:cNvSpPr/>
          <p:nvPr/>
        </p:nvSpPr>
        <p:spPr>
          <a:xfrm>
            <a:off x="2243458" y="2489524"/>
            <a:ext cx="3509009" cy="1589261"/>
          </a:xfrm>
          <a:prstGeom prst="cloud">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400" u="sng" dirty="0">
                <a:effectLst/>
                <a:latin typeface="Cavolini" panose="03000502040302020204" pitchFamily="66" charset="0"/>
                <a:ea typeface="Times New Roman" panose="02020603050405020304" pitchFamily="18" charset="0"/>
                <a:cs typeface="Cavolini" panose="03000502040302020204" pitchFamily="66" charset="0"/>
              </a:rPr>
              <a:t>Teachers notes</a:t>
            </a:r>
          </a:p>
        </p:txBody>
      </p:sp>
      <p:sp>
        <p:nvSpPr>
          <p:cNvPr id="14" name="Cloud 13">
            <a:extLst>
              <a:ext uri="{FF2B5EF4-FFF2-40B4-BE49-F238E27FC236}">
                <a16:creationId xmlns:a16="http://schemas.microsoft.com/office/drawing/2014/main" id="{AB9B7EAF-43F5-4B7B-B6D7-6B7ADA146023}"/>
              </a:ext>
            </a:extLst>
          </p:cNvPr>
          <p:cNvSpPr/>
          <p:nvPr/>
        </p:nvSpPr>
        <p:spPr>
          <a:xfrm rot="21384157">
            <a:off x="5371596" y="1152955"/>
            <a:ext cx="3509009" cy="2469929"/>
          </a:xfrm>
          <a:prstGeom prst="cloud">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hlinkClick r:id="rId5" action="ppaction://hlinksldjump">
                  <a:extLst>
                    <a:ext uri="{A12FA001-AC4F-418D-AE19-62706E023703}">
                      <ahyp:hlinkClr xmlns:ahyp="http://schemas.microsoft.com/office/drawing/2018/hyperlinkcolor" val="tx"/>
                    </a:ext>
                  </a:extLst>
                </a:hlinkClick>
              </a:rPr>
              <a:t>Spirituality through our senses </a:t>
            </a:r>
            <a:endPar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5" name="Cloud 14">
            <a:extLst>
              <a:ext uri="{FF2B5EF4-FFF2-40B4-BE49-F238E27FC236}">
                <a16:creationId xmlns:a16="http://schemas.microsoft.com/office/drawing/2014/main" id="{6314EB71-9571-4601-B3E9-EBF58C415444}"/>
              </a:ext>
            </a:extLst>
          </p:cNvPr>
          <p:cNvSpPr/>
          <p:nvPr/>
        </p:nvSpPr>
        <p:spPr>
          <a:xfrm rot="498949">
            <a:off x="4829175" y="3051366"/>
            <a:ext cx="4314825" cy="2154976"/>
          </a:xfrm>
          <a:prstGeom prst="cloud">
            <a:avLst/>
          </a:prstGeom>
          <a:solidFill>
            <a:schemeClr val="accent4">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2"/>
                </a:solidFill>
                <a:effectLst/>
                <a:latin typeface="Cavolini" panose="03000502040302020204" pitchFamily="66" charset="0"/>
                <a:ea typeface="Times New Roman" panose="02020603050405020304" pitchFamily="18" charset="0"/>
                <a:cs typeface="Cavolini" panose="03000502040302020204" pitchFamily="66" charset="0"/>
                <a:hlinkClick r:id="rId6" action="ppaction://hlinksldjump">
                  <a:extLst>
                    <a:ext uri="{A12FA001-AC4F-418D-AE19-62706E023703}">
                      <ahyp:hlinkClr xmlns:ahyp="http://schemas.microsoft.com/office/drawing/2018/hyperlinkcolor" val="tx"/>
                    </a:ext>
                  </a:extLst>
                </a:hlinkClick>
              </a:rPr>
              <a:t>Spirituality through thinking about creation </a:t>
            </a:r>
            <a:endParaRPr lang="en-GB" sz="2000" dirty="0">
              <a:solidFill>
                <a:schemeClr val="tx2"/>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6" name="Cloud 15">
            <a:extLst>
              <a:ext uri="{FF2B5EF4-FFF2-40B4-BE49-F238E27FC236}">
                <a16:creationId xmlns:a16="http://schemas.microsoft.com/office/drawing/2014/main" id="{0B9528CB-C753-486B-AD97-22FFD98E68AF}"/>
              </a:ext>
            </a:extLst>
          </p:cNvPr>
          <p:cNvSpPr/>
          <p:nvPr/>
        </p:nvSpPr>
        <p:spPr>
          <a:xfrm rot="21195308">
            <a:off x="209974" y="3580607"/>
            <a:ext cx="3509009" cy="1589261"/>
          </a:xfrm>
          <a:prstGeom prst="cloud">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hlinkClick r:id="rId7" action="ppaction://hlinksldjump">
                  <a:extLst>
                    <a:ext uri="{A12FA001-AC4F-418D-AE19-62706E023703}">
                      <ahyp:hlinkClr xmlns:ahyp="http://schemas.microsoft.com/office/drawing/2018/hyperlinkcolor" val="tx"/>
                    </a:ext>
                  </a:extLst>
                </a:hlinkClick>
              </a:rPr>
              <a:t>Spirituality through stirring our minds </a:t>
            </a:r>
            <a:endPar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endParaRPr>
          </a:p>
        </p:txBody>
      </p:sp>
      <p:pic>
        <p:nvPicPr>
          <p:cNvPr id="18" name="Picture 17" descr="Logo&#10;&#10;Description automatically generated with low confidence">
            <a:extLst>
              <a:ext uri="{FF2B5EF4-FFF2-40B4-BE49-F238E27FC236}">
                <a16:creationId xmlns:a16="http://schemas.microsoft.com/office/drawing/2014/main" id="{7F578C32-9192-4D49-BCD7-29BA04DD37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07110"/>
            <a:ext cx="9144000" cy="1346454"/>
          </a:xfrm>
          <a:prstGeom prst="rect">
            <a:avLst/>
          </a:prstGeom>
        </p:spPr>
      </p:pic>
    </p:spTree>
    <p:custDataLst>
      <p:tags r:id="rId1"/>
    </p:custDataLst>
    <p:extLst>
      <p:ext uri="{BB962C8B-B14F-4D97-AF65-F5344CB8AC3E}">
        <p14:creationId xmlns:p14="http://schemas.microsoft.com/office/powerpoint/2010/main" val="257853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13" grpId="0" animBg="1"/>
      <p:bldP spid="14"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D908D-88C7-41B3-A3E0-FAE99CE7DEEE}"/>
              </a:ext>
            </a:extLst>
          </p:cNvPr>
          <p:cNvSpPr>
            <a:spLocks noGrp="1"/>
          </p:cNvSpPr>
          <p:nvPr>
            <p:ph type="title"/>
          </p:nvPr>
        </p:nvSpPr>
        <p:spPr/>
        <p:txBody>
          <a:bodyPr>
            <a:normAutofit fontScale="90000"/>
          </a:bodyPr>
          <a:lstStyle/>
          <a:p>
            <a:r>
              <a:rPr lang="en-GB" dirty="0">
                <a:latin typeface="Cavolini" panose="03000502040302020204" pitchFamily="66" charset="0"/>
                <a:cs typeface="Cavolini" panose="03000502040302020204" pitchFamily="66" charset="0"/>
              </a:rPr>
              <a:t>Finding hope in the spiritual. </a:t>
            </a:r>
          </a:p>
        </p:txBody>
      </p:sp>
      <p:sp>
        <p:nvSpPr>
          <p:cNvPr id="3" name="Content Placeholder 2">
            <a:extLst>
              <a:ext uri="{FF2B5EF4-FFF2-40B4-BE49-F238E27FC236}">
                <a16:creationId xmlns:a16="http://schemas.microsoft.com/office/drawing/2014/main" id="{DA8C466D-5AA9-4D11-9378-F14AB0D2F418}"/>
              </a:ext>
            </a:extLst>
          </p:cNvPr>
          <p:cNvSpPr>
            <a:spLocks noGrp="1"/>
          </p:cNvSpPr>
          <p:nvPr>
            <p:ph idx="1"/>
          </p:nvPr>
        </p:nvSpPr>
        <p:spPr>
          <a:xfrm>
            <a:off x="251460" y="1600200"/>
            <a:ext cx="8641080" cy="4525963"/>
          </a:xfrm>
        </p:spPr>
        <p:txBody>
          <a:bodyPr>
            <a:normAutofit fontScale="92500" lnSpcReduction="10000"/>
          </a:bodyPr>
          <a:lstStyle/>
          <a:p>
            <a:pPr marL="0" indent="0">
              <a:buNone/>
            </a:pPr>
            <a:r>
              <a:rPr lang="en-GB" sz="2000" dirty="0">
                <a:latin typeface="Cavolini" panose="03000502040302020204" pitchFamily="66" charset="0"/>
                <a:cs typeface="Cavolini" panose="03000502040302020204" pitchFamily="66" charset="0"/>
                <a:hlinkClick r:id="rId3"/>
              </a:rPr>
              <a:t>The mental health and wellbeing: </a:t>
            </a:r>
            <a:r>
              <a:rPr lang="en-GB" sz="2000" dirty="0">
                <a:latin typeface="Cavolini" panose="03000502040302020204" pitchFamily="66" charset="0"/>
                <a:cs typeface="Cavolini" panose="03000502040302020204" pitchFamily="66" charset="0"/>
              </a:rPr>
              <a:t>Towards a whole school approach, highlights that the exploration of spirituality can offer real benefits for mental health. </a:t>
            </a:r>
          </a:p>
          <a:p>
            <a:pPr marL="0" indent="0">
              <a:buNone/>
            </a:pPr>
            <a:endParaRPr lang="en-GB" sz="2000" dirty="0">
              <a:latin typeface="Cavolini" panose="03000502040302020204" pitchFamily="66" charset="0"/>
              <a:cs typeface="Cavolini" panose="03000502040302020204" pitchFamily="66" charset="0"/>
            </a:endParaRPr>
          </a:p>
          <a:p>
            <a:pPr marL="0" indent="0" algn="just">
              <a:buNone/>
            </a:pPr>
            <a:r>
              <a:rPr lang="en-GB" sz="2000" dirty="0">
                <a:latin typeface="Cavolini" panose="03000502040302020204" pitchFamily="66" charset="0"/>
                <a:cs typeface="Cavolini" panose="03000502040302020204" pitchFamily="66" charset="0"/>
              </a:rPr>
              <a:t>This Inspire session aims to take a </a:t>
            </a:r>
            <a:r>
              <a:rPr lang="en-GB" sz="2000" b="1" dirty="0">
                <a:latin typeface="Cavolini" panose="03000502040302020204" pitchFamily="66" charset="0"/>
                <a:cs typeface="Cavolini" panose="03000502040302020204" pitchFamily="66" charset="0"/>
              </a:rPr>
              <a:t>cross-curricular approach to spiritual development </a:t>
            </a:r>
            <a:r>
              <a:rPr lang="en-GB" sz="2000" dirty="0">
                <a:latin typeface="Cavolini" panose="03000502040302020204" pitchFamily="66" charset="0"/>
                <a:cs typeface="Cavolini" panose="03000502040302020204" pitchFamily="66" charset="0"/>
              </a:rPr>
              <a:t>using Kathryn Wright’s Sacred Pathway’s model. This inclusive approach to spiritual development can be found in the </a:t>
            </a:r>
            <a:r>
              <a:rPr lang="en-GB" sz="2000" dirty="0">
                <a:latin typeface="Cavolini" panose="03000502040302020204" pitchFamily="66" charset="0"/>
                <a:cs typeface="Cavolini" panose="03000502040302020204" pitchFamily="66" charset="0"/>
                <a:hlinkClick r:id="rId4"/>
              </a:rPr>
              <a:t>Spiritual Development – Interpretations of spiritual development in the classroom.  </a:t>
            </a:r>
            <a:endParaRPr lang="en-GB" sz="2000" dirty="0">
              <a:latin typeface="Cavolini" panose="03000502040302020204" pitchFamily="66" charset="0"/>
              <a:cs typeface="Cavolini" panose="03000502040302020204" pitchFamily="66" charset="0"/>
            </a:endParaRPr>
          </a:p>
          <a:p>
            <a:pPr marL="0" indent="0">
              <a:buNone/>
            </a:pPr>
            <a:endParaRPr lang="en-GB" sz="2000" dirty="0">
              <a:latin typeface="Cavolini" panose="03000502040302020204" pitchFamily="66" charset="0"/>
              <a:cs typeface="Cavolini" panose="03000502040302020204" pitchFamily="66" charset="0"/>
            </a:endParaRPr>
          </a:p>
          <a:p>
            <a:pPr marL="0" indent="0" algn="just">
              <a:buNone/>
            </a:pPr>
            <a:r>
              <a:rPr lang="en-GB" sz="2000" dirty="0">
                <a:latin typeface="Cavolini" panose="03000502040302020204" pitchFamily="66" charset="0"/>
                <a:cs typeface="Cavolini" panose="03000502040302020204" pitchFamily="66" charset="0"/>
              </a:rPr>
              <a:t>Throughout this set of four activities, opportunities are provided for pupils to encounter and reflect on spiritual thinking, through the use of questions posed in the </a:t>
            </a:r>
            <a:r>
              <a:rPr lang="en-GB" sz="2000" dirty="0">
                <a:latin typeface="Cavolini" panose="03000502040302020204" pitchFamily="66" charset="0"/>
                <a:cs typeface="Cavolini" panose="03000502040302020204" pitchFamily="66" charset="0"/>
                <a:hlinkClick r:id="rId5"/>
              </a:rPr>
              <a:t>Rickett Girds Progression in Spirituality.</a:t>
            </a:r>
            <a:r>
              <a:rPr lang="en-GB" sz="2000" dirty="0">
                <a:latin typeface="Cavolini" panose="03000502040302020204" pitchFamily="66" charset="0"/>
                <a:cs typeface="Cavolini" panose="03000502040302020204" pitchFamily="66" charset="0"/>
              </a:rPr>
              <a:t> Kind thanks is expressed to Salisbury diocese for making these freely available. </a:t>
            </a:r>
          </a:p>
        </p:txBody>
      </p:sp>
      <p:sp>
        <p:nvSpPr>
          <p:cNvPr id="4" name="Rectangle 3">
            <a:extLst>
              <a:ext uri="{FF2B5EF4-FFF2-40B4-BE49-F238E27FC236}">
                <a16:creationId xmlns:a16="http://schemas.microsoft.com/office/drawing/2014/main" id="{216105D5-E166-4761-853A-6130C7749BA7}"/>
              </a:ext>
            </a:extLst>
          </p:cNvPr>
          <p:cNvSpPr/>
          <p:nvPr/>
        </p:nvSpPr>
        <p:spPr>
          <a:xfrm>
            <a:off x="0" y="5996747"/>
            <a:ext cx="9143999" cy="884089"/>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defTabSz="685800">
              <a:defRPr/>
            </a:pPr>
            <a:endParaRPr lang="en-GB" sz="1350">
              <a:solidFill>
                <a:prstClr val="white"/>
              </a:solidFill>
              <a:latin typeface="Segoe UI"/>
            </a:endParaRPr>
          </a:p>
        </p:txBody>
      </p:sp>
      <p:pic>
        <p:nvPicPr>
          <p:cNvPr id="5" name="Picture 4">
            <a:extLst>
              <a:ext uri="{FF2B5EF4-FFF2-40B4-BE49-F238E27FC236}">
                <a16:creationId xmlns:a16="http://schemas.microsoft.com/office/drawing/2014/main" id="{3364549A-3077-4331-93F0-1F0C5E488B31}"/>
              </a:ext>
            </a:extLst>
          </p:cNvPr>
          <p:cNvPicPr>
            <a:picLocks noChangeAspect="1"/>
          </p:cNvPicPr>
          <p:nvPr/>
        </p:nvPicPr>
        <p:blipFill>
          <a:blip r:embed="rId6"/>
          <a:stretch>
            <a:fillRect/>
          </a:stretch>
        </p:blipFill>
        <p:spPr>
          <a:xfrm>
            <a:off x="6963527" y="6146023"/>
            <a:ext cx="1810669" cy="534971"/>
          </a:xfrm>
          <a:prstGeom prst="rect">
            <a:avLst/>
          </a:prstGeom>
        </p:spPr>
      </p:pic>
      <p:sp>
        <p:nvSpPr>
          <p:cNvPr id="6" name="Rectangle 3">
            <a:extLst>
              <a:ext uri="{FF2B5EF4-FFF2-40B4-BE49-F238E27FC236}">
                <a16:creationId xmlns:a16="http://schemas.microsoft.com/office/drawing/2014/main" id="{76DC7D87-AAD0-48CA-B941-95BEBC0BAE05}"/>
              </a:ext>
            </a:extLst>
          </p:cNvPr>
          <p:cNvSpPr txBox="1">
            <a:spLocks noChangeArrowheads="1"/>
          </p:cNvSpPr>
          <p:nvPr/>
        </p:nvSpPr>
        <p:spPr>
          <a:xfrm>
            <a:off x="469288" y="6278871"/>
            <a:ext cx="8074984" cy="360005"/>
          </a:xfrm>
          <a:prstGeom prst="rect">
            <a:avLst/>
          </a:prstGeom>
        </p:spPr>
        <p:txBody>
          <a:bodyPr>
            <a:normAutofit fontScale="97500" lnSpcReduction="10000"/>
          </a:bodyPr>
          <a:lstStyle>
            <a:lvl1pPr algn="ctr" defTabSz="914400" rtl="0" eaLnBrk="1" latinLnBrk="0" hangingPunct="1">
              <a:spcBef>
                <a:spcPct val="0"/>
              </a:spcBef>
              <a:buNone/>
              <a:defRPr sz="4400" kern="1200">
                <a:solidFill>
                  <a:schemeClr val="tx2"/>
                </a:solidFill>
                <a:latin typeface="+mj-lt"/>
                <a:ea typeface="+mj-ea"/>
                <a:cs typeface="+mj-cs"/>
              </a:defRPr>
            </a:lvl1pPr>
          </a:lstStyle>
          <a:p>
            <a:pPr algn="l">
              <a:defRPr/>
            </a:pPr>
            <a:r>
              <a:rPr kumimoji="0" lang="en-GB" altLang="en-US" sz="1800" b="0" i="0" u="none" strike="noStrike" kern="1200" cap="none" spc="0" normalizeH="0" baseline="0" noProof="0" dirty="0">
                <a:ln>
                  <a:noFill/>
                </a:ln>
                <a:solidFill>
                  <a:srgbClr val="FFFFFF"/>
                </a:solidFill>
                <a:effectLst/>
                <a:uLnTx/>
                <a:uFillTx/>
                <a:latin typeface="Arial Rounded MT Bold"/>
                <a:ea typeface="+mj-ea"/>
                <a:cs typeface="+mj-cs"/>
              </a:rPr>
              <a:t>Teacher’s overview.   </a:t>
            </a:r>
          </a:p>
        </p:txBody>
      </p:sp>
    </p:spTree>
    <p:extLst>
      <p:ext uri="{BB962C8B-B14F-4D97-AF65-F5344CB8AC3E}">
        <p14:creationId xmlns:p14="http://schemas.microsoft.com/office/powerpoint/2010/main" val="175067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92705"/>
            <a:ext cx="9143999" cy="884089"/>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defTabSz="685800">
              <a:defRPr/>
            </a:pPr>
            <a:r>
              <a:rPr lang="en-GB" sz="1350" dirty="0">
                <a:solidFill>
                  <a:prstClr val="white"/>
                </a:solidFill>
                <a:latin typeface="Segoe UI"/>
              </a:rPr>
              <a:t>For see p.27 – 31 of </a:t>
            </a:r>
            <a:r>
              <a:rPr lang="en-GB" sz="1350" dirty="0">
                <a:solidFill>
                  <a:prstClr val="white"/>
                </a:solidFill>
                <a:latin typeface="Segoe UI"/>
                <a:hlinkClick r:id="rId3"/>
              </a:rPr>
              <a:t>Interpretations of Spiritual development </a:t>
            </a:r>
            <a:endParaRPr lang="en-GB" sz="1350" dirty="0">
              <a:solidFill>
                <a:prstClr val="white"/>
              </a:solidFill>
              <a:latin typeface="Segoe UI"/>
            </a:endParaRPr>
          </a:p>
          <a:p>
            <a:pPr defTabSz="685800">
              <a:defRPr/>
            </a:pPr>
            <a:r>
              <a:rPr lang="en-GB" sz="1350" dirty="0">
                <a:solidFill>
                  <a:prstClr val="white"/>
                </a:solidFill>
                <a:latin typeface="Segoe UI"/>
              </a:rPr>
              <a:t>in </a:t>
            </a:r>
            <a:r>
              <a:rPr lang="en-GB" sz="1350" dirty="0">
                <a:solidFill>
                  <a:prstClr val="white"/>
                </a:solidFill>
              </a:rPr>
              <a:t>the classroom for further details </a:t>
            </a:r>
            <a:endParaRPr lang="en-GB" sz="1350" dirty="0">
              <a:solidFill>
                <a:prstClr val="white"/>
              </a:solidFill>
              <a:latin typeface="Segoe UI"/>
            </a:endParaRPr>
          </a:p>
        </p:txBody>
      </p:sp>
      <p:pic>
        <p:nvPicPr>
          <p:cNvPr id="4" name="Picture 3">
            <a:extLst>
              <a:ext uri="{FF2B5EF4-FFF2-40B4-BE49-F238E27FC236}">
                <a16:creationId xmlns:a16="http://schemas.microsoft.com/office/drawing/2014/main" id="{ACB1A3D8-164B-42A0-BC04-33E7DFAA270C}"/>
              </a:ext>
            </a:extLst>
          </p:cNvPr>
          <p:cNvPicPr>
            <a:picLocks noChangeAspect="1"/>
          </p:cNvPicPr>
          <p:nvPr/>
        </p:nvPicPr>
        <p:blipFill>
          <a:blip r:embed="rId4"/>
          <a:stretch>
            <a:fillRect/>
          </a:stretch>
        </p:blipFill>
        <p:spPr>
          <a:xfrm>
            <a:off x="7198142" y="6118290"/>
            <a:ext cx="1810669" cy="534971"/>
          </a:xfrm>
          <a:prstGeom prst="rect">
            <a:avLst/>
          </a:prstGeom>
        </p:spPr>
      </p:pic>
      <p:sp>
        <p:nvSpPr>
          <p:cNvPr id="3" name="Cloud 2">
            <a:extLst>
              <a:ext uri="{FF2B5EF4-FFF2-40B4-BE49-F238E27FC236}">
                <a16:creationId xmlns:a16="http://schemas.microsoft.com/office/drawing/2014/main" id="{A27AF951-6BA0-40C6-8BFA-FD587EFB9478}"/>
              </a:ext>
            </a:extLst>
          </p:cNvPr>
          <p:cNvSpPr/>
          <p:nvPr/>
        </p:nvSpPr>
        <p:spPr>
          <a:xfrm>
            <a:off x="310389" y="246074"/>
            <a:ext cx="2484276" cy="180959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Naturalists: </a:t>
            </a:r>
            <a:r>
              <a:rPr lang="en-GB" sz="900" b="1" dirty="0">
                <a:solidFill>
                  <a:prstClr val="white"/>
                </a:solidFill>
                <a:latin typeface="Segoe UI"/>
              </a:rPr>
              <a:t>Loving God outdoors. They are moved by creation, particularly being outside but also through the use of the Psalms. </a:t>
            </a:r>
            <a:endParaRPr lang="en-GB" sz="900" dirty="0">
              <a:solidFill>
                <a:prstClr val="white"/>
              </a:solidFill>
              <a:latin typeface="Segoe UI"/>
            </a:endParaRPr>
          </a:p>
        </p:txBody>
      </p:sp>
      <p:sp>
        <p:nvSpPr>
          <p:cNvPr id="9" name="Cloud 8">
            <a:extLst>
              <a:ext uri="{FF2B5EF4-FFF2-40B4-BE49-F238E27FC236}">
                <a16:creationId xmlns:a16="http://schemas.microsoft.com/office/drawing/2014/main" id="{6A898747-1FF2-4902-83D4-B0C96C134D3C}"/>
              </a:ext>
            </a:extLst>
          </p:cNvPr>
          <p:cNvSpPr/>
          <p:nvPr/>
        </p:nvSpPr>
        <p:spPr>
          <a:xfrm>
            <a:off x="6157134" y="339671"/>
            <a:ext cx="2538281" cy="162933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r>
              <a:rPr lang="en-GB" sz="1400" b="1" dirty="0">
                <a:solidFill>
                  <a:prstClr val="white"/>
                </a:solidFill>
                <a:latin typeface="Segoe UI"/>
              </a:rPr>
              <a:t>Traditionalists: </a:t>
            </a:r>
            <a:r>
              <a:rPr lang="en-GB" sz="900" b="1" dirty="0">
                <a:solidFill>
                  <a:prstClr val="white"/>
                </a:solidFill>
                <a:latin typeface="Segoe UI"/>
              </a:rPr>
              <a:t>Loving God through ritual and symbol</a:t>
            </a:r>
          </a:p>
          <a:p>
            <a:pPr algn="ctr" defTabSz="685800"/>
            <a:r>
              <a:rPr lang="en-GB" sz="900" dirty="0">
                <a:solidFill>
                  <a:prstClr val="white"/>
                </a:solidFill>
                <a:latin typeface="Segoe UI"/>
              </a:rPr>
              <a:t>GERS pattern In worship. Traditions and marking moment in the calendar of school.</a:t>
            </a:r>
          </a:p>
        </p:txBody>
      </p:sp>
      <p:sp>
        <p:nvSpPr>
          <p:cNvPr id="10" name="Cloud 9">
            <a:extLst>
              <a:ext uri="{FF2B5EF4-FFF2-40B4-BE49-F238E27FC236}">
                <a16:creationId xmlns:a16="http://schemas.microsoft.com/office/drawing/2014/main" id="{177F9520-874D-498D-908C-1D86E84B7E5B}"/>
              </a:ext>
            </a:extLst>
          </p:cNvPr>
          <p:cNvSpPr/>
          <p:nvPr/>
        </p:nvSpPr>
        <p:spPr>
          <a:xfrm>
            <a:off x="3199505" y="306871"/>
            <a:ext cx="2538282" cy="1809597"/>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Sensates: </a:t>
            </a:r>
            <a:r>
              <a:rPr lang="en-GB" sz="900" b="1" dirty="0">
                <a:solidFill>
                  <a:prstClr val="white"/>
                </a:solidFill>
                <a:latin typeface="Segoe UI"/>
              </a:rPr>
              <a:t>Loving God with the senses</a:t>
            </a:r>
            <a:endParaRPr lang="en-GB" sz="900" dirty="0">
              <a:solidFill>
                <a:prstClr val="white"/>
              </a:solidFill>
              <a:latin typeface="Segoe UI"/>
            </a:endParaRPr>
          </a:p>
          <a:p>
            <a:pPr algn="ctr" defTabSz="685800"/>
            <a:r>
              <a:rPr lang="en-GB" sz="900" dirty="0">
                <a:solidFill>
                  <a:prstClr val="white"/>
                </a:solidFill>
                <a:latin typeface="Segoe UI"/>
              </a:rPr>
              <a:t>Often moved by sights, sounds and smells. Visual imagery for Sensates is often particularly powerful.</a:t>
            </a:r>
          </a:p>
        </p:txBody>
      </p:sp>
      <p:sp>
        <p:nvSpPr>
          <p:cNvPr id="13" name="Cloud 12">
            <a:extLst>
              <a:ext uri="{FF2B5EF4-FFF2-40B4-BE49-F238E27FC236}">
                <a16:creationId xmlns:a16="http://schemas.microsoft.com/office/drawing/2014/main" id="{A7E180F5-9A2E-443A-85B4-8B716F60AB18}"/>
              </a:ext>
            </a:extLst>
          </p:cNvPr>
          <p:cNvSpPr/>
          <p:nvPr/>
        </p:nvSpPr>
        <p:spPr>
          <a:xfrm>
            <a:off x="242779" y="2535130"/>
            <a:ext cx="2702016" cy="1356721"/>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685800"/>
            <a:r>
              <a:rPr lang="en-GB" sz="1400" b="1" dirty="0">
                <a:solidFill>
                  <a:prstClr val="white"/>
                </a:solidFill>
                <a:latin typeface="Segoe UI"/>
              </a:rPr>
              <a:t>Ascetics: </a:t>
            </a:r>
            <a:r>
              <a:rPr lang="en-GB" sz="900" b="1" dirty="0">
                <a:solidFill>
                  <a:prstClr val="white"/>
                </a:solidFill>
                <a:latin typeface="Segoe UI"/>
              </a:rPr>
              <a:t>Loving God in solitude and simplicity</a:t>
            </a:r>
          </a:p>
          <a:p>
            <a:pPr algn="ctr" defTabSz="685800"/>
            <a:r>
              <a:rPr lang="en-GB" sz="900" dirty="0">
                <a:solidFill>
                  <a:prstClr val="white"/>
                </a:solidFill>
                <a:latin typeface="Segoe UI"/>
              </a:rPr>
              <a:t>Specific spaces for silence, prayer and reflection. Prayer Spaces. </a:t>
            </a:r>
          </a:p>
          <a:p>
            <a:pPr algn="ctr" defTabSz="685800"/>
            <a:endParaRPr lang="en-GB" sz="900" dirty="0">
              <a:solidFill>
                <a:prstClr val="white"/>
              </a:solidFill>
              <a:latin typeface="Segoe UI"/>
            </a:endParaRPr>
          </a:p>
        </p:txBody>
      </p:sp>
      <p:sp>
        <p:nvSpPr>
          <p:cNvPr id="14" name="Cloud 13">
            <a:extLst>
              <a:ext uri="{FF2B5EF4-FFF2-40B4-BE49-F238E27FC236}">
                <a16:creationId xmlns:a16="http://schemas.microsoft.com/office/drawing/2014/main" id="{E05D067A-510A-4022-BC15-35A7905FA024}"/>
              </a:ext>
            </a:extLst>
          </p:cNvPr>
          <p:cNvSpPr/>
          <p:nvPr/>
        </p:nvSpPr>
        <p:spPr>
          <a:xfrm>
            <a:off x="3198664" y="2410076"/>
            <a:ext cx="2531681" cy="1403075"/>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r>
              <a:rPr lang="en-GB" sz="1400" b="1" dirty="0">
                <a:solidFill>
                  <a:prstClr val="white"/>
                </a:solidFill>
                <a:latin typeface="Segoe UI"/>
              </a:rPr>
              <a:t>Activists: </a:t>
            </a:r>
            <a:r>
              <a:rPr lang="en-GB" sz="900" b="1" dirty="0">
                <a:solidFill>
                  <a:prstClr val="white"/>
                </a:solidFill>
                <a:latin typeface="Segoe UI"/>
              </a:rPr>
              <a:t>Loving God through confrontation </a:t>
            </a:r>
          </a:p>
          <a:p>
            <a:pPr algn="ctr" defTabSz="685800"/>
            <a:r>
              <a:rPr lang="en-GB" sz="900" dirty="0">
                <a:solidFill>
                  <a:prstClr val="white"/>
                </a:solidFill>
                <a:latin typeface="Segoe UI"/>
              </a:rPr>
              <a:t>Character development – Acting upon the big questions. </a:t>
            </a:r>
          </a:p>
          <a:p>
            <a:pPr algn="ctr" defTabSz="685800"/>
            <a:endParaRPr lang="en-GB" sz="900" dirty="0">
              <a:solidFill>
                <a:prstClr val="white"/>
              </a:solidFill>
              <a:latin typeface="Segoe UI"/>
            </a:endParaRPr>
          </a:p>
        </p:txBody>
      </p:sp>
      <p:sp>
        <p:nvSpPr>
          <p:cNvPr id="15" name="Cloud 14">
            <a:extLst>
              <a:ext uri="{FF2B5EF4-FFF2-40B4-BE49-F238E27FC236}">
                <a16:creationId xmlns:a16="http://schemas.microsoft.com/office/drawing/2014/main" id="{8CA09AF3-967C-4869-8EA8-1BEC9827CBAA}"/>
              </a:ext>
            </a:extLst>
          </p:cNvPr>
          <p:cNvSpPr/>
          <p:nvPr/>
        </p:nvSpPr>
        <p:spPr>
          <a:xfrm>
            <a:off x="5984214" y="2292506"/>
            <a:ext cx="2447467" cy="1437697"/>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685800"/>
            <a:r>
              <a:rPr lang="en-GB" sz="1400" b="1" dirty="0">
                <a:solidFill>
                  <a:prstClr val="white"/>
                </a:solidFill>
                <a:latin typeface="Segoe UI"/>
              </a:rPr>
              <a:t>Caregivers: </a:t>
            </a:r>
            <a:r>
              <a:rPr lang="en-GB" sz="900" b="1" dirty="0">
                <a:solidFill>
                  <a:prstClr val="white"/>
                </a:solidFill>
                <a:latin typeface="Segoe UI"/>
              </a:rPr>
              <a:t>Loving God by Loving others </a:t>
            </a:r>
          </a:p>
          <a:p>
            <a:pPr algn="ctr" defTabSz="685800"/>
            <a:r>
              <a:rPr lang="en-GB" sz="900" dirty="0">
                <a:solidFill>
                  <a:prstClr val="white"/>
                </a:solidFill>
                <a:latin typeface="Segoe UI"/>
              </a:rPr>
              <a:t>Welcoming into school and worship. Supporting vulnerable in the community – messages of support</a:t>
            </a:r>
          </a:p>
        </p:txBody>
      </p:sp>
      <p:sp>
        <p:nvSpPr>
          <p:cNvPr id="16" name="Cloud 15">
            <a:extLst>
              <a:ext uri="{FF2B5EF4-FFF2-40B4-BE49-F238E27FC236}">
                <a16:creationId xmlns:a16="http://schemas.microsoft.com/office/drawing/2014/main" id="{5010E91F-3313-41DD-B22C-5C0BE1E1A43F}"/>
              </a:ext>
            </a:extLst>
          </p:cNvPr>
          <p:cNvSpPr/>
          <p:nvPr/>
        </p:nvSpPr>
        <p:spPr>
          <a:xfrm>
            <a:off x="337979" y="4152896"/>
            <a:ext cx="2429096" cy="170429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Enthusiasts</a:t>
            </a:r>
            <a:r>
              <a:rPr lang="en-GB" sz="900" b="1" dirty="0">
                <a:solidFill>
                  <a:prstClr val="white"/>
                </a:solidFill>
                <a:latin typeface="Segoe UI"/>
              </a:rPr>
              <a:t>: Loving God with Mystery and</a:t>
            </a:r>
          </a:p>
          <a:p>
            <a:pPr algn="ctr" defTabSz="685800"/>
            <a:r>
              <a:rPr lang="en-GB" sz="900" b="1" dirty="0">
                <a:solidFill>
                  <a:prstClr val="white"/>
                </a:solidFill>
                <a:latin typeface="Segoe UI"/>
              </a:rPr>
              <a:t>Celebration </a:t>
            </a:r>
          </a:p>
          <a:p>
            <a:pPr algn="ctr" defTabSz="685800"/>
            <a:r>
              <a:rPr lang="en-GB" sz="900" dirty="0">
                <a:solidFill>
                  <a:prstClr val="white"/>
                </a:solidFill>
                <a:latin typeface="Segoe UI"/>
              </a:rPr>
              <a:t>Celebration events. Shouting, singing and dancing. </a:t>
            </a:r>
          </a:p>
        </p:txBody>
      </p:sp>
      <p:sp>
        <p:nvSpPr>
          <p:cNvPr id="17" name="Cloud 16">
            <a:extLst>
              <a:ext uri="{FF2B5EF4-FFF2-40B4-BE49-F238E27FC236}">
                <a16:creationId xmlns:a16="http://schemas.microsoft.com/office/drawing/2014/main" id="{1186AF75-2E17-447A-9E14-BE5FD8BF8803}"/>
              </a:ext>
            </a:extLst>
          </p:cNvPr>
          <p:cNvSpPr/>
          <p:nvPr/>
        </p:nvSpPr>
        <p:spPr>
          <a:xfrm>
            <a:off x="3199505" y="4291805"/>
            <a:ext cx="2398388" cy="1534989"/>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Intellectuals</a:t>
            </a:r>
            <a:r>
              <a:rPr lang="en-GB" sz="900" b="1" dirty="0">
                <a:solidFill>
                  <a:prstClr val="white"/>
                </a:solidFill>
                <a:latin typeface="Segoe UI"/>
              </a:rPr>
              <a:t>: Loving God with the Mind </a:t>
            </a:r>
          </a:p>
          <a:p>
            <a:pPr algn="ctr" defTabSz="685800"/>
            <a:r>
              <a:rPr lang="en-GB" sz="900" dirty="0">
                <a:solidFill>
                  <a:prstClr val="white"/>
                </a:solidFill>
                <a:latin typeface="Segoe UI"/>
              </a:rPr>
              <a:t>Thought for the day in CW. Connect biblical teaching and news events. </a:t>
            </a:r>
          </a:p>
        </p:txBody>
      </p:sp>
      <p:sp>
        <p:nvSpPr>
          <p:cNvPr id="18" name="Cloud 17">
            <a:extLst>
              <a:ext uri="{FF2B5EF4-FFF2-40B4-BE49-F238E27FC236}">
                <a16:creationId xmlns:a16="http://schemas.microsoft.com/office/drawing/2014/main" id="{E4708FD8-0D5E-4EC7-8832-C878AAFEB430}"/>
              </a:ext>
            </a:extLst>
          </p:cNvPr>
          <p:cNvSpPr/>
          <p:nvPr/>
        </p:nvSpPr>
        <p:spPr>
          <a:xfrm>
            <a:off x="6134023" y="4053705"/>
            <a:ext cx="2538281" cy="175133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r>
              <a:rPr lang="en-GB" sz="1400" b="1" dirty="0">
                <a:solidFill>
                  <a:prstClr val="white"/>
                </a:solidFill>
                <a:latin typeface="Segoe UI"/>
              </a:rPr>
              <a:t>Contemplatives</a:t>
            </a:r>
            <a:r>
              <a:rPr lang="en-GB" sz="900" b="1" dirty="0">
                <a:solidFill>
                  <a:prstClr val="white"/>
                </a:solidFill>
                <a:latin typeface="Segoe UI"/>
              </a:rPr>
              <a:t>: Loving </a:t>
            </a:r>
            <a:r>
              <a:rPr lang="en-GB" sz="900" dirty="0">
                <a:solidFill>
                  <a:prstClr val="white"/>
                </a:solidFill>
                <a:latin typeface="Segoe UI"/>
              </a:rPr>
              <a:t>God through Adoration</a:t>
            </a:r>
          </a:p>
          <a:p>
            <a:pPr algn="ctr" defTabSz="685800"/>
            <a:r>
              <a:rPr lang="en-GB" sz="900" dirty="0">
                <a:solidFill>
                  <a:prstClr val="white"/>
                </a:solidFill>
                <a:latin typeface="Segoe UI"/>
              </a:rPr>
              <a:t>Use of stilling or Christian mindfulness </a:t>
            </a:r>
          </a:p>
        </p:txBody>
      </p:sp>
      <p:sp>
        <p:nvSpPr>
          <p:cNvPr id="5" name="Rectangle 4">
            <a:extLst>
              <a:ext uri="{FF2B5EF4-FFF2-40B4-BE49-F238E27FC236}">
                <a16:creationId xmlns:a16="http://schemas.microsoft.com/office/drawing/2014/main" id="{509EAF4D-5D12-49A2-812B-0D493188245C}"/>
              </a:ext>
            </a:extLst>
          </p:cNvPr>
          <p:cNvSpPr/>
          <p:nvPr/>
        </p:nvSpPr>
        <p:spPr>
          <a:xfrm rot="20989397">
            <a:off x="1863844" y="1862087"/>
            <a:ext cx="43024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S</a:t>
            </a:r>
          </a:p>
        </p:txBody>
      </p:sp>
      <p:sp>
        <p:nvSpPr>
          <p:cNvPr id="30" name="Rectangle 29">
            <a:extLst>
              <a:ext uri="{FF2B5EF4-FFF2-40B4-BE49-F238E27FC236}">
                <a16:creationId xmlns:a16="http://schemas.microsoft.com/office/drawing/2014/main" id="{B4A70F68-6E6E-4C32-AA36-85A4430F2124}"/>
              </a:ext>
            </a:extLst>
          </p:cNvPr>
          <p:cNvSpPr/>
          <p:nvPr/>
        </p:nvSpPr>
        <p:spPr>
          <a:xfrm rot="21436166">
            <a:off x="3662663" y="1906480"/>
            <a:ext cx="462307"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C</a:t>
            </a:r>
          </a:p>
        </p:txBody>
      </p:sp>
      <p:sp>
        <p:nvSpPr>
          <p:cNvPr id="31" name="Rectangle 30">
            <a:extLst>
              <a:ext uri="{FF2B5EF4-FFF2-40B4-BE49-F238E27FC236}">
                <a16:creationId xmlns:a16="http://schemas.microsoft.com/office/drawing/2014/main" id="{63AD3823-D5A0-40B7-9D07-E6718387B3FD}"/>
              </a:ext>
            </a:extLst>
          </p:cNvPr>
          <p:cNvSpPr/>
          <p:nvPr/>
        </p:nvSpPr>
        <p:spPr>
          <a:xfrm rot="21436166">
            <a:off x="4759194" y="1755016"/>
            <a:ext cx="47833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R</a:t>
            </a:r>
          </a:p>
        </p:txBody>
      </p:sp>
      <p:sp>
        <p:nvSpPr>
          <p:cNvPr id="32" name="Rectangle 31">
            <a:extLst>
              <a:ext uri="{FF2B5EF4-FFF2-40B4-BE49-F238E27FC236}">
                <a16:creationId xmlns:a16="http://schemas.microsoft.com/office/drawing/2014/main" id="{B72EA5E2-7667-46D6-A289-117FCF61442D}"/>
              </a:ext>
            </a:extLst>
          </p:cNvPr>
          <p:cNvSpPr/>
          <p:nvPr/>
        </p:nvSpPr>
        <p:spPr>
          <a:xfrm rot="21436166">
            <a:off x="5567551" y="1525880"/>
            <a:ext cx="41421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E</a:t>
            </a:r>
          </a:p>
        </p:txBody>
      </p:sp>
      <p:sp>
        <p:nvSpPr>
          <p:cNvPr id="33" name="Rectangle 32">
            <a:extLst>
              <a:ext uri="{FF2B5EF4-FFF2-40B4-BE49-F238E27FC236}">
                <a16:creationId xmlns:a16="http://schemas.microsoft.com/office/drawing/2014/main" id="{553D1D52-632C-45DF-99B8-800EBEFC2C67}"/>
              </a:ext>
            </a:extLst>
          </p:cNvPr>
          <p:cNvSpPr/>
          <p:nvPr/>
        </p:nvSpPr>
        <p:spPr>
          <a:xfrm rot="21436166">
            <a:off x="2725935" y="1782956"/>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34" name="Rectangle 33">
            <a:extLst>
              <a:ext uri="{FF2B5EF4-FFF2-40B4-BE49-F238E27FC236}">
                <a16:creationId xmlns:a16="http://schemas.microsoft.com/office/drawing/2014/main" id="{BA7F3AAE-3365-48AE-A2EC-959D4CD158C0}"/>
              </a:ext>
            </a:extLst>
          </p:cNvPr>
          <p:cNvSpPr/>
          <p:nvPr/>
        </p:nvSpPr>
        <p:spPr>
          <a:xfrm rot="21436166">
            <a:off x="6369105" y="1758270"/>
            <a:ext cx="521618"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D</a:t>
            </a:r>
          </a:p>
        </p:txBody>
      </p:sp>
      <p:sp>
        <p:nvSpPr>
          <p:cNvPr id="35" name="Rectangle 34">
            <a:extLst>
              <a:ext uri="{FF2B5EF4-FFF2-40B4-BE49-F238E27FC236}">
                <a16:creationId xmlns:a16="http://schemas.microsoft.com/office/drawing/2014/main" id="{60366D6E-E619-4F63-8FAD-E4E34A6DAA34}"/>
              </a:ext>
            </a:extLst>
          </p:cNvPr>
          <p:cNvSpPr/>
          <p:nvPr/>
        </p:nvSpPr>
        <p:spPr>
          <a:xfrm rot="356190">
            <a:off x="519963" y="3662178"/>
            <a:ext cx="457498"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P</a:t>
            </a:r>
          </a:p>
        </p:txBody>
      </p:sp>
      <p:sp>
        <p:nvSpPr>
          <p:cNvPr id="36" name="Rectangle 35">
            <a:extLst>
              <a:ext uri="{FF2B5EF4-FFF2-40B4-BE49-F238E27FC236}">
                <a16:creationId xmlns:a16="http://schemas.microsoft.com/office/drawing/2014/main" id="{7A53B5F3-A9D4-49A6-A5E4-0C7A53FAF88A}"/>
              </a:ext>
            </a:extLst>
          </p:cNvPr>
          <p:cNvSpPr/>
          <p:nvPr/>
        </p:nvSpPr>
        <p:spPr>
          <a:xfrm rot="21436166">
            <a:off x="1722796" y="3545602"/>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37" name="Rectangle 36">
            <a:extLst>
              <a:ext uri="{FF2B5EF4-FFF2-40B4-BE49-F238E27FC236}">
                <a16:creationId xmlns:a16="http://schemas.microsoft.com/office/drawing/2014/main" id="{7E7F347B-83E2-4DFB-AAF4-CA578B6C9DF3}"/>
              </a:ext>
            </a:extLst>
          </p:cNvPr>
          <p:cNvSpPr/>
          <p:nvPr/>
        </p:nvSpPr>
        <p:spPr>
          <a:xfrm rot="347061">
            <a:off x="2573128" y="3710862"/>
            <a:ext cx="443071"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T</a:t>
            </a:r>
          </a:p>
        </p:txBody>
      </p:sp>
      <p:sp>
        <p:nvSpPr>
          <p:cNvPr id="38" name="Rectangle 37">
            <a:extLst>
              <a:ext uri="{FF2B5EF4-FFF2-40B4-BE49-F238E27FC236}">
                <a16:creationId xmlns:a16="http://schemas.microsoft.com/office/drawing/2014/main" id="{CE1EB3B0-7711-4D23-BAC1-BF56C93201DD}"/>
              </a:ext>
            </a:extLst>
          </p:cNvPr>
          <p:cNvSpPr/>
          <p:nvPr/>
        </p:nvSpPr>
        <p:spPr>
          <a:xfrm rot="21209868">
            <a:off x="3338896" y="3828715"/>
            <a:ext cx="536044"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H</a:t>
            </a:r>
          </a:p>
        </p:txBody>
      </p:sp>
      <p:sp>
        <p:nvSpPr>
          <p:cNvPr id="39" name="Rectangle 38">
            <a:extLst>
              <a:ext uri="{FF2B5EF4-FFF2-40B4-BE49-F238E27FC236}">
                <a16:creationId xmlns:a16="http://schemas.microsoft.com/office/drawing/2014/main" id="{E9F7B5FE-23F5-4718-95AC-ABD598131A4D}"/>
              </a:ext>
            </a:extLst>
          </p:cNvPr>
          <p:cNvSpPr/>
          <p:nvPr/>
        </p:nvSpPr>
        <p:spPr>
          <a:xfrm rot="21209868">
            <a:off x="4300200" y="3648777"/>
            <a:ext cx="661079"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W</a:t>
            </a:r>
          </a:p>
        </p:txBody>
      </p:sp>
      <p:sp>
        <p:nvSpPr>
          <p:cNvPr id="40" name="Rectangle 39">
            <a:extLst>
              <a:ext uri="{FF2B5EF4-FFF2-40B4-BE49-F238E27FC236}">
                <a16:creationId xmlns:a16="http://schemas.microsoft.com/office/drawing/2014/main" id="{0A3CB25E-7F36-41B6-BAE4-AFF8A96C6146}"/>
              </a:ext>
            </a:extLst>
          </p:cNvPr>
          <p:cNvSpPr/>
          <p:nvPr/>
        </p:nvSpPr>
        <p:spPr>
          <a:xfrm rot="21436166">
            <a:off x="5464020" y="3671701"/>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41" name="Rectangle 40">
            <a:extLst>
              <a:ext uri="{FF2B5EF4-FFF2-40B4-BE49-F238E27FC236}">
                <a16:creationId xmlns:a16="http://schemas.microsoft.com/office/drawing/2014/main" id="{2FCD6362-C6BE-41BF-9A34-44D263EF7CBF}"/>
              </a:ext>
            </a:extLst>
          </p:cNvPr>
          <p:cNvSpPr/>
          <p:nvPr/>
        </p:nvSpPr>
        <p:spPr>
          <a:xfrm rot="21436166">
            <a:off x="6532987" y="3579263"/>
            <a:ext cx="454292"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Y</a:t>
            </a:r>
          </a:p>
        </p:txBody>
      </p:sp>
      <p:sp>
        <p:nvSpPr>
          <p:cNvPr id="42" name="Rectangle 41">
            <a:extLst>
              <a:ext uri="{FF2B5EF4-FFF2-40B4-BE49-F238E27FC236}">
                <a16:creationId xmlns:a16="http://schemas.microsoft.com/office/drawing/2014/main" id="{4DD7F675-5AA0-491F-90BB-3FA940257AE1}"/>
              </a:ext>
            </a:extLst>
          </p:cNvPr>
          <p:cNvSpPr/>
          <p:nvPr/>
        </p:nvSpPr>
        <p:spPr>
          <a:xfrm rot="21436166">
            <a:off x="7695252" y="3407579"/>
            <a:ext cx="43024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S</a:t>
            </a:r>
          </a:p>
        </p:txBody>
      </p:sp>
    </p:spTree>
    <p:extLst>
      <p:ext uri="{BB962C8B-B14F-4D97-AF65-F5344CB8AC3E}">
        <p14:creationId xmlns:p14="http://schemas.microsoft.com/office/powerpoint/2010/main" val="3583364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890589" y="3954505"/>
            <a:ext cx="7980565" cy="7758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b="1" i="1" kern="1200" dirty="0">
                <a:solidFill>
                  <a:schemeClr val="tx2"/>
                </a:solidFill>
                <a:latin typeface="Cavolini" panose="03000502040302020204" pitchFamily="66" charset="0"/>
                <a:ea typeface="+mj-ea"/>
                <a:cs typeface="Cavolini" panose="03000502040302020204" pitchFamily="66" charset="0"/>
              </a:rPr>
              <a:t>What is 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descr="Logo&#10;&#10;Description automatically generated with low confidence">
            <a:extLst>
              <a:ext uri="{FF2B5EF4-FFF2-40B4-BE49-F238E27FC236}">
                <a16:creationId xmlns:a16="http://schemas.microsoft.com/office/drawing/2014/main" id="{E2AD099D-524A-45F1-AE32-E2520A3CDF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756" y="463466"/>
            <a:ext cx="8644398" cy="2550097"/>
          </a:xfrm>
          <a:prstGeom prst="rect">
            <a:avLst/>
          </a:prstGeom>
        </p:spPr>
      </p:pic>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227178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851164" y="2782315"/>
            <a:ext cx="7230803" cy="929202"/>
          </a:xfrm>
          <a:prstGeom prst="rect">
            <a:avLst/>
          </a:prstGeom>
        </p:spPr>
        <p:txBody>
          <a:bodyPr vert="horz" lIns="91440" tIns="45720" rIns="91440" bIns="45720" rtlCol="0" anchor="b">
            <a:normAutofit fontScale="85000" lnSpcReduction="20000"/>
          </a:bodyPr>
          <a:lstStyle/>
          <a:p>
            <a:pPr algn="ctr">
              <a:lnSpc>
                <a:spcPct val="90000"/>
              </a:lnSpc>
              <a:spcBef>
                <a:spcPct val="0"/>
              </a:spcBef>
              <a:spcAft>
                <a:spcPts val="600"/>
              </a:spcAft>
            </a:pPr>
            <a:r>
              <a:rPr lang="en-US" sz="4000" b="1" i="1" dirty="0">
                <a:solidFill>
                  <a:schemeClr val="tx2"/>
                </a:solidFill>
                <a:latin typeface="Cavolini" panose="03000502040302020204" pitchFamily="66" charset="0"/>
                <a:ea typeface="+mj-ea"/>
                <a:cs typeface="Cavolini" panose="03000502040302020204" pitchFamily="66" charset="0"/>
              </a:rPr>
              <a:t>Let’s get talking about </a:t>
            </a:r>
            <a:r>
              <a:rPr lang="en-US" sz="4000" b="1" i="1" kern="1200" dirty="0">
                <a:solidFill>
                  <a:schemeClr val="tx2"/>
                </a:solidFill>
                <a:latin typeface="Cavolini" panose="03000502040302020204" pitchFamily="66" charset="0"/>
                <a:ea typeface="+mj-ea"/>
                <a:cs typeface="Cavolini" panose="03000502040302020204" pitchFamily="66" charset="0"/>
              </a:rPr>
              <a:t>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19" name="Cloud 18">
            <a:extLst>
              <a:ext uri="{FF2B5EF4-FFF2-40B4-BE49-F238E27FC236}">
                <a16:creationId xmlns:a16="http://schemas.microsoft.com/office/drawing/2014/main" id="{3B060493-C757-435B-A63C-FB9707E52869}"/>
              </a:ext>
            </a:extLst>
          </p:cNvPr>
          <p:cNvSpPr/>
          <p:nvPr/>
        </p:nvSpPr>
        <p:spPr>
          <a:xfrm>
            <a:off x="251460" y="602429"/>
            <a:ext cx="2522278" cy="1080135"/>
          </a:xfrm>
          <a:prstGeom prst="cloud">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look like? </a:t>
            </a:r>
          </a:p>
        </p:txBody>
      </p:sp>
      <p:sp>
        <p:nvSpPr>
          <p:cNvPr id="20" name="Cloud 19">
            <a:extLst>
              <a:ext uri="{FF2B5EF4-FFF2-40B4-BE49-F238E27FC236}">
                <a16:creationId xmlns:a16="http://schemas.microsoft.com/office/drawing/2014/main" id="{95AAF780-985E-43E0-A2A2-726D0E307A83}"/>
              </a:ext>
            </a:extLst>
          </p:cNvPr>
          <p:cNvSpPr/>
          <p:nvPr/>
        </p:nvSpPr>
        <p:spPr>
          <a:xfrm>
            <a:off x="3286515" y="1228407"/>
            <a:ext cx="2522278" cy="1080135"/>
          </a:xfrm>
          <a:prstGeom prst="cloud">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taste like? </a:t>
            </a:r>
          </a:p>
        </p:txBody>
      </p:sp>
      <p:sp>
        <p:nvSpPr>
          <p:cNvPr id="21" name="Cloud 20">
            <a:extLst>
              <a:ext uri="{FF2B5EF4-FFF2-40B4-BE49-F238E27FC236}">
                <a16:creationId xmlns:a16="http://schemas.microsoft.com/office/drawing/2014/main" id="{3CCBA19D-647B-447D-90BA-464762F9BF76}"/>
              </a:ext>
            </a:extLst>
          </p:cNvPr>
          <p:cNvSpPr/>
          <p:nvPr/>
        </p:nvSpPr>
        <p:spPr>
          <a:xfrm>
            <a:off x="6374512" y="587373"/>
            <a:ext cx="2522278" cy="1080135"/>
          </a:xfrm>
          <a:prstGeom prst="cloud">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feel like? </a:t>
            </a:r>
          </a:p>
        </p:txBody>
      </p:sp>
      <p:sp>
        <p:nvSpPr>
          <p:cNvPr id="22" name="Cloud 21">
            <a:extLst>
              <a:ext uri="{FF2B5EF4-FFF2-40B4-BE49-F238E27FC236}">
                <a16:creationId xmlns:a16="http://schemas.microsoft.com/office/drawing/2014/main" id="{7DA3EA43-B087-4FEC-92AF-D2ECC45BB72A}"/>
              </a:ext>
            </a:extLst>
          </p:cNvPr>
          <p:cNvSpPr/>
          <p:nvPr/>
        </p:nvSpPr>
        <p:spPr>
          <a:xfrm>
            <a:off x="254877" y="4916169"/>
            <a:ext cx="2522278" cy="1080135"/>
          </a:xfrm>
          <a:prstGeom prst="cloud">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sound like? </a:t>
            </a:r>
          </a:p>
        </p:txBody>
      </p:sp>
      <p:sp>
        <p:nvSpPr>
          <p:cNvPr id="23" name="Cloud 22">
            <a:extLst>
              <a:ext uri="{FF2B5EF4-FFF2-40B4-BE49-F238E27FC236}">
                <a16:creationId xmlns:a16="http://schemas.microsoft.com/office/drawing/2014/main" id="{4B596196-CCD3-4EDE-970F-F691B150D486}"/>
              </a:ext>
            </a:extLst>
          </p:cNvPr>
          <p:cNvSpPr/>
          <p:nvPr/>
        </p:nvSpPr>
        <p:spPr>
          <a:xfrm>
            <a:off x="3438185" y="4271200"/>
            <a:ext cx="2522278" cy="1080135"/>
          </a:xfrm>
          <a:prstGeom prst="cloud">
            <a:avLst/>
          </a:prstGeom>
          <a:solidFill>
            <a:schemeClr val="bg2"/>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smell like? </a:t>
            </a:r>
          </a:p>
        </p:txBody>
      </p:sp>
      <p:sp>
        <p:nvSpPr>
          <p:cNvPr id="24" name="Cloud 23">
            <a:extLst>
              <a:ext uri="{FF2B5EF4-FFF2-40B4-BE49-F238E27FC236}">
                <a16:creationId xmlns:a16="http://schemas.microsoft.com/office/drawing/2014/main" id="{635C4979-30AB-4782-ACAF-CBF6029C8953}"/>
              </a:ext>
            </a:extLst>
          </p:cNvPr>
          <p:cNvSpPr/>
          <p:nvPr/>
        </p:nvSpPr>
        <p:spPr>
          <a:xfrm>
            <a:off x="6374512" y="4970406"/>
            <a:ext cx="2522278" cy="1080135"/>
          </a:xfrm>
          <a:prstGeom prst="cloud">
            <a:avLst/>
          </a:prstGeom>
          <a:solidFill>
            <a:schemeClr val="accent4">
              <a:lumMod val="60000"/>
              <a:lumOff val="40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In a spiritual moment I…</a:t>
            </a:r>
          </a:p>
        </p:txBody>
      </p:sp>
    </p:spTree>
    <p:custDataLst>
      <p:tags r:id="rId1"/>
    </p:custDataLst>
    <p:extLst>
      <p:ext uri="{BB962C8B-B14F-4D97-AF65-F5344CB8AC3E}">
        <p14:creationId xmlns:p14="http://schemas.microsoft.com/office/powerpoint/2010/main" val="113776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A7537-99C4-4D2B-967A-928CC160B735}"/>
              </a:ext>
            </a:extLst>
          </p:cNvPr>
          <p:cNvPicPr>
            <a:picLocks noChangeAspect="1"/>
          </p:cNvPicPr>
          <p:nvPr/>
        </p:nvPicPr>
        <p:blipFill rotWithShape="1">
          <a:blip r:embed="rId4"/>
          <a:srcRect r="-1" b="13380"/>
          <a:stretch/>
        </p:blipFill>
        <p:spPr>
          <a:xfrm>
            <a:off x="346757" y="453918"/>
            <a:ext cx="3319217" cy="1868815"/>
          </a:xfrm>
          <a:prstGeom prst="rect">
            <a:avLst/>
          </a:prstGeom>
        </p:spPr>
      </p:pic>
      <p:pic>
        <p:nvPicPr>
          <p:cNvPr id="5" name="Picture 4">
            <a:extLst>
              <a:ext uri="{FF2B5EF4-FFF2-40B4-BE49-F238E27FC236}">
                <a16:creationId xmlns:a16="http://schemas.microsoft.com/office/drawing/2014/main" id="{AFA6E3D1-D630-46A7-AC8C-1169512F1CDE}"/>
              </a:ext>
            </a:extLst>
          </p:cNvPr>
          <p:cNvPicPr>
            <a:picLocks noChangeAspect="1"/>
          </p:cNvPicPr>
          <p:nvPr/>
        </p:nvPicPr>
        <p:blipFill rotWithShape="1">
          <a:blip r:embed="rId5"/>
          <a:srcRect r="46207"/>
          <a:stretch/>
        </p:blipFill>
        <p:spPr>
          <a:xfrm>
            <a:off x="341350" y="2482591"/>
            <a:ext cx="3319217" cy="3918209"/>
          </a:xfrm>
          <a:prstGeom prst="rect">
            <a:avLst/>
          </a:prstGeom>
        </p:spPr>
      </p:pic>
      <p:pic>
        <p:nvPicPr>
          <p:cNvPr id="10" name="Picture 9">
            <a:extLst>
              <a:ext uri="{FF2B5EF4-FFF2-40B4-BE49-F238E27FC236}">
                <a16:creationId xmlns:a16="http://schemas.microsoft.com/office/drawing/2014/main" id="{EB3956C2-4C7E-4F25-A64C-3C96E44B2464}"/>
              </a:ext>
            </a:extLst>
          </p:cNvPr>
          <p:cNvPicPr>
            <a:picLocks noChangeAspect="1"/>
          </p:cNvPicPr>
          <p:nvPr/>
        </p:nvPicPr>
        <p:blipFill rotWithShape="1">
          <a:blip r:embed="rId6"/>
          <a:srcRect l="15454" r="27562" b="-1"/>
          <a:stretch/>
        </p:blipFill>
        <p:spPr>
          <a:xfrm>
            <a:off x="3779685" y="455276"/>
            <a:ext cx="1596393" cy="3918209"/>
          </a:xfrm>
          <a:prstGeom prst="rect">
            <a:avLst/>
          </a:prstGeom>
        </p:spPr>
      </p:pic>
      <p:sp>
        <p:nvSpPr>
          <p:cNvPr id="138" name="Rectangle 137">
            <a:extLst>
              <a:ext uri="{FF2B5EF4-FFF2-40B4-BE49-F238E27FC236}">
                <a16:creationId xmlns:a16="http://schemas.microsoft.com/office/drawing/2014/main" id="{3634A21A-3D5D-4DFA-99F4-16A031986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1218" y="453918"/>
            <a:ext cx="3309882" cy="3918209"/>
          </a:xfrm>
          <a:prstGeom prst="rect">
            <a:avLst/>
          </a:prstGeom>
          <a:solidFill>
            <a:srgbClr val="7A4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4C79C13-A776-4F05-AC11-EF3A2B524FFF}"/>
              </a:ext>
            </a:extLst>
          </p:cNvPr>
          <p:cNvSpPr txBox="1"/>
          <p:nvPr/>
        </p:nvSpPr>
        <p:spPr>
          <a:xfrm>
            <a:off x="5534342" y="717176"/>
            <a:ext cx="3113620" cy="271182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b="1" i="1" kern="1200" dirty="0">
                <a:solidFill>
                  <a:srgbClr val="FFFFFF"/>
                </a:solidFill>
                <a:latin typeface="Cavolini" panose="03000502040302020204" pitchFamily="66" charset="0"/>
                <a:ea typeface="+mj-ea"/>
                <a:cs typeface="Cavolini" panose="03000502040302020204" pitchFamily="66" charset="0"/>
              </a:rPr>
              <a:t>Let’s get talking about spirituality </a:t>
            </a:r>
          </a:p>
        </p:txBody>
      </p:sp>
      <p:pic>
        <p:nvPicPr>
          <p:cNvPr id="12" name="Picture 11">
            <a:extLst>
              <a:ext uri="{FF2B5EF4-FFF2-40B4-BE49-F238E27FC236}">
                <a16:creationId xmlns:a16="http://schemas.microsoft.com/office/drawing/2014/main" id="{01A82B76-2828-4266-98D8-DCA2208CA37D}"/>
              </a:ext>
            </a:extLst>
          </p:cNvPr>
          <p:cNvPicPr>
            <a:picLocks noChangeAspect="1"/>
          </p:cNvPicPr>
          <p:nvPr/>
        </p:nvPicPr>
        <p:blipFill rotWithShape="1">
          <a:blip r:embed="rId7"/>
          <a:srcRect l="8518" r="11508" b="-9"/>
          <a:stretch/>
        </p:blipFill>
        <p:spPr>
          <a:xfrm>
            <a:off x="3776292" y="4533661"/>
            <a:ext cx="1599787" cy="1865533"/>
          </a:xfrm>
          <a:prstGeom prst="rect">
            <a:avLst/>
          </a:prstGeom>
        </p:spPr>
      </p:pic>
      <p:pic>
        <p:nvPicPr>
          <p:cNvPr id="3" name="Picture 2">
            <a:extLst>
              <a:ext uri="{FF2B5EF4-FFF2-40B4-BE49-F238E27FC236}">
                <a16:creationId xmlns:a16="http://schemas.microsoft.com/office/drawing/2014/main" id="{DD1771A6-BBEE-45F6-955A-246ED62D41CD}"/>
              </a:ext>
            </a:extLst>
          </p:cNvPr>
          <p:cNvPicPr>
            <a:picLocks noChangeAspect="1"/>
          </p:cNvPicPr>
          <p:nvPr/>
        </p:nvPicPr>
        <p:blipFill rotWithShape="1">
          <a:blip r:embed="rId8"/>
          <a:srcRect l="35973" r="463" b="-8"/>
          <a:stretch/>
        </p:blipFill>
        <p:spPr>
          <a:xfrm>
            <a:off x="5488827" y="4535267"/>
            <a:ext cx="1602325" cy="1865533"/>
          </a:xfrm>
          <a:prstGeom prst="rect">
            <a:avLst/>
          </a:prstGeom>
        </p:spPr>
      </p:pic>
      <p:pic>
        <p:nvPicPr>
          <p:cNvPr id="25" name="Picture 24">
            <a:extLst>
              <a:ext uri="{FF2B5EF4-FFF2-40B4-BE49-F238E27FC236}">
                <a16:creationId xmlns:a16="http://schemas.microsoft.com/office/drawing/2014/main" id="{6EE3723F-E58F-4886-BEFA-6F2DB8E47593}"/>
              </a:ext>
            </a:extLst>
          </p:cNvPr>
          <p:cNvPicPr>
            <a:picLocks noChangeAspect="1"/>
          </p:cNvPicPr>
          <p:nvPr/>
        </p:nvPicPr>
        <p:blipFill rotWithShape="1">
          <a:blip r:embed="rId9"/>
          <a:srcRect l="5013" r="39010" b="-5"/>
          <a:stretch/>
        </p:blipFill>
        <p:spPr>
          <a:xfrm>
            <a:off x="7206877" y="4535267"/>
            <a:ext cx="1594223" cy="1865533"/>
          </a:xfrm>
          <a:prstGeom prst="rect">
            <a:avLst/>
          </a:prstGeom>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24048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3131820" y="3169081"/>
            <a:ext cx="3600450" cy="720090"/>
          </a:xfrm>
          <a:prstGeom prst="rect">
            <a:avLst/>
          </a:prstGeom>
        </p:spPr>
        <p:txBody>
          <a:bodyPr vert="horz" lIns="91440" tIns="45720" rIns="91440" bIns="45720" rtlCol="0" anchor="b">
            <a:normAutofit fontScale="62500" lnSpcReduction="20000"/>
          </a:bodyPr>
          <a:lstStyle/>
          <a:p>
            <a:pPr algn="ctr">
              <a:lnSpc>
                <a:spcPct val="90000"/>
              </a:lnSpc>
              <a:spcBef>
                <a:spcPct val="0"/>
              </a:spcBef>
              <a:spcAft>
                <a:spcPts val="600"/>
              </a:spcAft>
            </a:pPr>
            <a:r>
              <a:rPr lang="en-US" sz="4000" b="1" i="1" kern="1200" dirty="0">
                <a:solidFill>
                  <a:schemeClr val="tx2"/>
                </a:solidFill>
                <a:latin typeface="Cavolini" panose="03000502040302020204" pitchFamily="66" charset="0"/>
                <a:ea typeface="+mj-ea"/>
                <a:cs typeface="Cavolini" panose="03000502040302020204" pitchFamily="66" charset="0"/>
              </a:rPr>
              <a:t>My most spiritual moments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2" name="TextBox 1">
            <a:extLst>
              <a:ext uri="{FF2B5EF4-FFF2-40B4-BE49-F238E27FC236}">
                <a16:creationId xmlns:a16="http://schemas.microsoft.com/office/drawing/2014/main" id="{097B9C96-B0C6-4251-A256-916A7594A045}"/>
              </a:ext>
            </a:extLst>
          </p:cNvPr>
          <p:cNvSpPr txBox="1"/>
          <p:nvPr/>
        </p:nvSpPr>
        <p:spPr>
          <a:xfrm>
            <a:off x="1015206" y="293957"/>
            <a:ext cx="3240405" cy="2585323"/>
          </a:xfrm>
          <a:prstGeom prst="rect">
            <a:avLst/>
          </a:prstGeom>
          <a:solidFill>
            <a:schemeClr val="accent2">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What happens when I am being spiritual?</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5" name="TextBox 24">
            <a:extLst>
              <a:ext uri="{FF2B5EF4-FFF2-40B4-BE49-F238E27FC236}">
                <a16:creationId xmlns:a16="http://schemas.microsoft.com/office/drawing/2014/main" id="{77D0662C-19B2-41BD-81D6-D3E5BE1C4B4A}"/>
              </a:ext>
            </a:extLst>
          </p:cNvPr>
          <p:cNvSpPr txBox="1"/>
          <p:nvPr/>
        </p:nvSpPr>
        <p:spPr>
          <a:xfrm>
            <a:off x="5490011" y="293957"/>
            <a:ext cx="3240405" cy="2585323"/>
          </a:xfrm>
          <a:prstGeom prst="rect">
            <a:avLst/>
          </a:prstGeom>
          <a:solidFill>
            <a:schemeClr val="accent1">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Have I ever been spiritual with others? </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6" name="TextBox 25">
            <a:extLst>
              <a:ext uri="{FF2B5EF4-FFF2-40B4-BE49-F238E27FC236}">
                <a16:creationId xmlns:a16="http://schemas.microsoft.com/office/drawing/2014/main" id="{D8AA95AE-8208-41C1-A08E-2A946AA77493}"/>
              </a:ext>
            </a:extLst>
          </p:cNvPr>
          <p:cNvSpPr txBox="1"/>
          <p:nvPr/>
        </p:nvSpPr>
        <p:spPr>
          <a:xfrm>
            <a:off x="860249" y="4191884"/>
            <a:ext cx="3240405" cy="2585323"/>
          </a:xfrm>
          <a:prstGeom prst="rect">
            <a:avLst/>
          </a:prstGeom>
          <a:solidFill>
            <a:schemeClr val="accent6">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When have I have experienced something beautiful in nature</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7" name="TextBox 26">
            <a:extLst>
              <a:ext uri="{FF2B5EF4-FFF2-40B4-BE49-F238E27FC236}">
                <a16:creationId xmlns:a16="http://schemas.microsoft.com/office/drawing/2014/main" id="{801E425F-C1EB-46D7-81E5-F9449698455A}"/>
              </a:ext>
            </a:extLst>
          </p:cNvPr>
          <p:cNvSpPr txBox="1"/>
          <p:nvPr/>
        </p:nvSpPr>
        <p:spPr>
          <a:xfrm>
            <a:off x="5490010" y="4186460"/>
            <a:ext cx="3240405" cy="2585323"/>
          </a:xfrm>
          <a:prstGeom prst="rect">
            <a:avLst/>
          </a:prstGeom>
          <a:solidFill>
            <a:schemeClr val="accent6">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Spiritual moments that are hard to explain. </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pic>
        <p:nvPicPr>
          <p:cNvPr id="20" name="Picture 19">
            <a:extLst>
              <a:ext uri="{FF2B5EF4-FFF2-40B4-BE49-F238E27FC236}">
                <a16:creationId xmlns:a16="http://schemas.microsoft.com/office/drawing/2014/main" id="{973E9796-BB40-43A5-B65B-9E7881ED4196}"/>
              </a:ext>
            </a:extLst>
          </p:cNvPr>
          <p:cNvPicPr>
            <a:picLocks noChangeAspect="1"/>
          </p:cNvPicPr>
          <p:nvPr/>
        </p:nvPicPr>
        <p:blipFill rotWithShape="1">
          <a:blip r:embed="rId4">
            <a:alphaModFix amt="29000"/>
          </a:blip>
          <a:srcRect l="35973" r="463" b="-8"/>
          <a:stretch/>
        </p:blipFill>
        <p:spPr>
          <a:xfrm>
            <a:off x="5912819" y="4873653"/>
            <a:ext cx="2492217" cy="1865533"/>
          </a:xfrm>
          <a:prstGeom prst="rect">
            <a:avLst/>
          </a:prstGeom>
        </p:spPr>
      </p:pic>
      <p:pic>
        <p:nvPicPr>
          <p:cNvPr id="21" name="Picture 20">
            <a:extLst>
              <a:ext uri="{FF2B5EF4-FFF2-40B4-BE49-F238E27FC236}">
                <a16:creationId xmlns:a16="http://schemas.microsoft.com/office/drawing/2014/main" id="{113D49F8-7CE3-4924-9C73-742F3EAD2D27}"/>
              </a:ext>
            </a:extLst>
          </p:cNvPr>
          <p:cNvPicPr>
            <a:picLocks noChangeAspect="1"/>
          </p:cNvPicPr>
          <p:nvPr/>
        </p:nvPicPr>
        <p:blipFill rotWithShape="1">
          <a:blip r:embed="rId5">
            <a:alphaModFix amt="49000"/>
          </a:blip>
          <a:srcRect r="46207"/>
          <a:stretch/>
        </p:blipFill>
        <p:spPr>
          <a:xfrm>
            <a:off x="5697550" y="960124"/>
            <a:ext cx="2825323" cy="1748785"/>
          </a:xfrm>
          <a:prstGeom prst="rect">
            <a:avLst/>
          </a:prstGeom>
        </p:spPr>
      </p:pic>
      <p:pic>
        <p:nvPicPr>
          <p:cNvPr id="22" name="Picture 21">
            <a:extLst>
              <a:ext uri="{FF2B5EF4-FFF2-40B4-BE49-F238E27FC236}">
                <a16:creationId xmlns:a16="http://schemas.microsoft.com/office/drawing/2014/main" id="{C05FFAA1-2CA6-40FA-951C-31C2713A3C25}"/>
              </a:ext>
            </a:extLst>
          </p:cNvPr>
          <p:cNvPicPr>
            <a:picLocks noChangeAspect="1"/>
          </p:cNvPicPr>
          <p:nvPr/>
        </p:nvPicPr>
        <p:blipFill rotWithShape="1">
          <a:blip r:embed="rId6">
            <a:alphaModFix amt="39000"/>
          </a:blip>
          <a:srcRect r="-1" b="13380"/>
          <a:stretch/>
        </p:blipFill>
        <p:spPr>
          <a:xfrm>
            <a:off x="1203112" y="5201775"/>
            <a:ext cx="2660958" cy="1537411"/>
          </a:xfrm>
          <a:prstGeom prst="rect">
            <a:avLst/>
          </a:prstGeom>
        </p:spPr>
      </p:pic>
      <p:pic>
        <p:nvPicPr>
          <p:cNvPr id="24" name="Picture 23">
            <a:extLst>
              <a:ext uri="{FF2B5EF4-FFF2-40B4-BE49-F238E27FC236}">
                <a16:creationId xmlns:a16="http://schemas.microsoft.com/office/drawing/2014/main" id="{0BC02FC9-F36C-46EF-AFF9-F5910D4AFAC8}"/>
              </a:ext>
            </a:extLst>
          </p:cNvPr>
          <p:cNvPicPr>
            <a:picLocks noChangeAspect="1"/>
          </p:cNvPicPr>
          <p:nvPr/>
        </p:nvPicPr>
        <p:blipFill rotWithShape="1">
          <a:blip r:embed="rId7">
            <a:alphaModFix amt="43000"/>
          </a:blip>
          <a:srcRect l="5013" r="39010" b="-5"/>
          <a:stretch/>
        </p:blipFill>
        <p:spPr>
          <a:xfrm>
            <a:off x="1058764" y="1114830"/>
            <a:ext cx="3130635" cy="1654767"/>
          </a:xfrm>
          <a:prstGeom prst="rect">
            <a:avLst/>
          </a:prstGeom>
        </p:spPr>
      </p:pic>
    </p:spTree>
    <p:custDataLst>
      <p:tags r:id="rId1"/>
    </p:custDataLst>
    <p:extLst>
      <p:ext uri="{BB962C8B-B14F-4D97-AF65-F5344CB8AC3E}">
        <p14:creationId xmlns:p14="http://schemas.microsoft.com/office/powerpoint/2010/main" val="301040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1269153" y="240526"/>
            <a:ext cx="6480810" cy="1200329"/>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Looking after our own well being </a:t>
            </a:r>
          </a:p>
        </p:txBody>
      </p:sp>
      <p:pic>
        <p:nvPicPr>
          <p:cNvPr id="8" name="Picture 7" descr="Logo&#10;&#10;Description automatically generated with low confidence">
            <a:extLst>
              <a:ext uri="{FF2B5EF4-FFF2-40B4-BE49-F238E27FC236}">
                <a16:creationId xmlns:a16="http://schemas.microsoft.com/office/drawing/2014/main" id="{ED7213A9-BD75-45CE-BC55-9628BDA2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2" y="5653933"/>
            <a:ext cx="9144000" cy="1294407"/>
          </a:xfrm>
          <a:prstGeom prst="rect">
            <a:avLst/>
          </a:prstGeom>
        </p:spPr>
      </p:pic>
      <p:pic>
        <p:nvPicPr>
          <p:cNvPr id="4" name="Picture 2" descr="See the source image">
            <a:extLst>
              <a:ext uri="{FF2B5EF4-FFF2-40B4-BE49-F238E27FC236}">
                <a16:creationId xmlns:a16="http://schemas.microsoft.com/office/drawing/2014/main" id="{8CA8087F-FE66-4A1B-99CB-A00F3CD2CA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4927" y="2344056"/>
            <a:ext cx="5529262" cy="33098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D8033E0-CCC0-4D3B-BF02-575A562B24B6}"/>
              </a:ext>
            </a:extLst>
          </p:cNvPr>
          <p:cNvSpPr/>
          <p:nvPr/>
        </p:nvSpPr>
        <p:spPr>
          <a:xfrm>
            <a:off x="251460" y="2708910"/>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Mental health</a:t>
            </a:r>
          </a:p>
        </p:txBody>
      </p:sp>
      <p:sp>
        <p:nvSpPr>
          <p:cNvPr id="9" name="Rectangle 8">
            <a:extLst>
              <a:ext uri="{FF2B5EF4-FFF2-40B4-BE49-F238E27FC236}">
                <a16:creationId xmlns:a16="http://schemas.microsoft.com/office/drawing/2014/main" id="{387A1B5A-ACD9-4287-8892-8E434DCC8044}"/>
              </a:ext>
            </a:extLst>
          </p:cNvPr>
          <p:cNvSpPr/>
          <p:nvPr/>
        </p:nvSpPr>
        <p:spPr>
          <a:xfrm>
            <a:off x="1269153" y="1717869"/>
            <a:ext cx="2520315" cy="461665"/>
          </a:xfrm>
          <a:prstGeom prst="rect">
            <a:avLst/>
          </a:prstGeom>
          <a:noFill/>
        </p:spPr>
        <p:txBody>
          <a:bodyPr wrap="square" lIns="91440" tIns="45720" rIns="91440" bIns="45720">
            <a:spAutoFit/>
          </a:bodyPr>
          <a:lstStyle/>
          <a:p>
            <a:pPr algn="ctr"/>
            <a:r>
              <a:rPr lang="en-US"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Physical </a:t>
            </a: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health</a:t>
            </a:r>
          </a:p>
        </p:txBody>
      </p:sp>
      <p:sp>
        <p:nvSpPr>
          <p:cNvPr id="10" name="Rectangle 9">
            <a:extLst>
              <a:ext uri="{FF2B5EF4-FFF2-40B4-BE49-F238E27FC236}">
                <a16:creationId xmlns:a16="http://schemas.microsoft.com/office/drawing/2014/main" id="{D4609BF8-0293-4F47-A931-6161B9324027}"/>
              </a:ext>
            </a:extLst>
          </p:cNvPr>
          <p:cNvSpPr/>
          <p:nvPr/>
        </p:nvSpPr>
        <p:spPr>
          <a:xfrm>
            <a:off x="6623685" y="2755076"/>
            <a:ext cx="2520315" cy="830997"/>
          </a:xfrm>
          <a:prstGeom prst="rect">
            <a:avLst/>
          </a:prstGeom>
          <a:noFill/>
        </p:spPr>
        <p:txBody>
          <a:bodyPr wrap="square" lIns="91440" tIns="45720" rIns="91440" bIns="45720">
            <a:spAutoFit/>
          </a:bodyPr>
          <a:lstStyle/>
          <a:p>
            <a:pPr algn="ctr"/>
            <a:r>
              <a:rPr lang="en-US"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Emotional </a:t>
            </a: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health</a:t>
            </a:r>
          </a:p>
        </p:txBody>
      </p:sp>
      <p:sp>
        <p:nvSpPr>
          <p:cNvPr id="11" name="Rectangle 10">
            <a:extLst>
              <a:ext uri="{FF2B5EF4-FFF2-40B4-BE49-F238E27FC236}">
                <a16:creationId xmlns:a16="http://schemas.microsoft.com/office/drawing/2014/main" id="{0BC95EE7-B32B-4FA6-819E-8AB5D8160222}"/>
              </a:ext>
            </a:extLst>
          </p:cNvPr>
          <p:cNvSpPr/>
          <p:nvPr/>
        </p:nvSpPr>
        <p:spPr>
          <a:xfrm>
            <a:off x="4829298" y="1711046"/>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Spiritual health</a:t>
            </a:r>
          </a:p>
        </p:txBody>
      </p:sp>
    </p:spTree>
    <p:custDataLst>
      <p:tags r:id="rId1"/>
    </p:custDataLst>
    <p:extLst>
      <p:ext uri="{BB962C8B-B14F-4D97-AF65-F5344CB8AC3E}">
        <p14:creationId xmlns:p14="http://schemas.microsoft.com/office/powerpoint/2010/main" val="119521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1269153" y="240526"/>
            <a:ext cx="6480810" cy="1200329"/>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Looking after our own spiritual health </a:t>
            </a:r>
          </a:p>
        </p:txBody>
      </p:sp>
      <p:pic>
        <p:nvPicPr>
          <p:cNvPr id="4" name="Picture 2" descr="See the source image">
            <a:extLst>
              <a:ext uri="{FF2B5EF4-FFF2-40B4-BE49-F238E27FC236}">
                <a16:creationId xmlns:a16="http://schemas.microsoft.com/office/drawing/2014/main" id="{8CA8087F-FE66-4A1B-99CB-A00F3CD2C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8724" y="3840623"/>
            <a:ext cx="4680585" cy="301737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98FE83B-352F-4C33-B874-5284F9D8D106}"/>
              </a:ext>
            </a:extLst>
          </p:cNvPr>
          <p:cNvSpPr/>
          <p:nvPr/>
        </p:nvSpPr>
        <p:spPr>
          <a:xfrm>
            <a:off x="251460" y="3913693"/>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6">
                    <a:lumMod val="40000"/>
                    <a:lumOff val="60000"/>
                  </a:schemeClr>
                </a:solidFill>
                <a:effectLst/>
              </a:rPr>
              <a:t>Being outdoors</a:t>
            </a:r>
          </a:p>
        </p:txBody>
      </p:sp>
      <p:sp>
        <p:nvSpPr>
          <p:cNvPr id="13" name="Rectangle 12">
            <a:extLst>
              <a:ext uri="{FF2B5EF4-FFF2-40B4-BE49-F238E27FC236}">
                <a16:creationId xmlns:a16="http://schemas.microsoft.com/office/drawing/2014/main" id="{3716753B-6119-4BDD-83DE-881AB057C5A6}"/>
              </a:ext>
            </a:extLst>
          </p:cNvPr>
          <p:cNvSpPr/>
          <p:nvPr/>
        </p:nvSpPr>
        <p:spPr>
          <a:xfrm>
            <a:off x="251459" y="1871961"/>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Stimulating our senses </a:t>
            </a:r>
          </a:p>
        </p:txBody>
      </p:sp>
      <p:sp>
        <p:nvSpPr>
          <p:cNvPr id="14" name="Rectangle 13">
            <a:extLst>
              <a:ext uri="{FF2B5EF4-FFF2-40B4-BE49-F238E27FC236}">
                <a16:creationId xmlns:a16="http://schemas.microsoft.com/office/drawing/2014/main" id="{A7FCE1C9-7509-4617-9EFE-7B4785EA1953}"/>
              </a:ext>
            </a:extLst>
          </p:cNvPr>
          <p:cNvSpPr/>
          <p:nvPr/>
        </p:nvSpPr>
        <p:spPr>
          <a:xfrm>
            <a:off x="251459" y="2892827"/>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bg2">
                    <a:lumMod val="60000"/>
                    <a:lumOff val="40000"/>
                  </a:schemeClr>
                </a:solidFill>
                <a:effectLst/>
              </a:rPr>
              <a:t>Engaging in worship </a:t>
            </a:r>
          </a:p>
        </p:txBody>
      </p:sp>
      <p:sp>
        <p:nvSpPr>
          <p:cNvPr id="15" name="Rectangle 14">
            <a:extLst>
              <a:ext uri="{FF2B5EF4-FFF2-40B4-BE49-F238E27FC236}">
                <a16:creationId xmlns:a16="http://schemas.microsoft.com/office/drawing/2014/main" id="{999A3479-7366-48ED-BC12-3C012CE69BF7}"/>
              </a:ext>
            </a:extLst>
          </p:cNvPr>
          <p:cNvSpPr/>
          <p:nvPr/>
        </p:nvSpPr>
        <p:spPr>
          <a:xfrm>
            <a:off x="3131820" y="1898020"/>
            <a:ext cx="2520315" cy="1200329"/>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FFC000"/>
                </a:solidFill>
                <a:effectLst/>
              </a:rPr>
              <a:t>Time to reflect and be thoughtful </a:t>
            </a:r>
          </a:p>
        </p:txBody>
      </p:sp>
      <p:sp>
        <p:nvSpPr>
          <p:cNvPr id="16" name="Rectangle 15">
            <a:extLst>
              <a:ext uri="{FF2B5EF4-FFF2-40B4-BE49-F238E27FC236}">
                <a16:creationId xmlns:a16="http://schemas.microsoft.com/office/drawing/2014/main" id="{348670EC-93FF-46B0-B3CE-BED1C13306DC}"/>
              </a:ext>
            </a:extLst>
          </p:cNvPr>
          <p:cNvSpPr/>
          <p:nvPr/>
        </p:nvSpPr>
        <p:spPr>
          <a:xfrm>
            <a:off x="3311841" y="3528819"/>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3"/>
                </a:solidFill>
                <a:effectLst/>
              </a:rPr>
              <a:t>Standing up for others </a:t>
            </a:r>
          </a:p>
        </p:txBody>
      </p:sp>
      <p:sp>
        <p:nvSpPr>
          <p:cNvPr id="17" name="Rectangle 16">
            <a:extLst>
              <a:ext uri="{FF2B5EF4-FFF2-40B4-BE49-F238E27FC236}">
                <a16:creationId xmlns:a16="http://schemas.microsoft.com/office/drawing/2014/main" id="{E96EB36C-74E7-49A6-8F57-1FE14D75C5A4}"/>
              </a:ext>
            </a:extLst>
          </p:cNvPr>
          <p:cNvSpPr/>
          <p:nvPr/>
        </p:nvSpPr>
        <p:spPr>
          <a:xfrm>
            <a:off x="6012181" y="1846266"/>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Serving other people </a:t>
            </a:r>
          </a:p>
        </p:txBody>
      </p:sp>
      <p:sp>
        <p:nvSpPr>
          <p:cNvPr id="18" name="Rectangle 17">
            <a:extLst>
              <a:ext uri="{FF2B5EF4-FFF2-40B4-BE49-F238E27FC236}">
                <a16:creationId xmlns:a16="http://schemas.microsoft.com/office/drawing/2014/main" id="{05DD6A37-E93D-45EB-BF82-287CBF622BAB}"/>
              </a:ext>
            </a:extLst>
          </p:cNvPr>
          <p:cNvSpPr/>
          <p:nvPr/>
        </p:nvSpPr>
        <p:spPr>
          <a:xfrm>
            <a:off x="6309217" y="3219464"/>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1"/>
                </a:solidFill>
                <a:effectLst/>
              </a:rPr>
              <a:t>Singing and dancing </a:t>
            </a:r>
          </a:p>
        </p:txBody>
      </p:sp>
      <p:sp>
        <p:nvSpPr>
          <p:cNvPr id="19" name="Rectangle 18">
            <a:extLst>
              <a:ext uri="{FF2B5EF4-FFF2-40B4-BE49-F238E27FC236}">
                <a16:creationId xmlns:a16="http://schemas.microsoft.com/office/drawing/2014/main" id="{FAD61E0A-B39A-4DFB-907F-E2FD80B2642C}"/>
              </a:ext>
            </a:extLst>
          </p:cNvPr>
          <p:cNvSpPr/>
          <p:nvPr/>
        </p:nvSpPr>
        <p:spPr>
          <a:xfrm>
            <a:off x="6679846" y="4592662"/>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B4FCFC"/>
                </a:solidFill>
                <a:effectLst/>
              </a:rPr>
              <a:t>Making time to be with God</a:t>
            </a:r>
          </a:p>
        </p:txBody>
      </p:sp>
      <p:sp>
        <p:nvSpPr>
          <p:cNvPr id="20" name="Rectangle 19">
            <a:extLst>
              <a:ext uri="{FF2B5EF4-FFF2-40B4-BE49-F238E27FC236}">
                <a16:creationId xmlns:a16="http://schemas.microsoft.com/office/drawing/2014/main" id="{F607E6BC-49A1-4BB4-A4B0-919AA414B30E}"/>
              </a:ext>
            </a:extLst>
          </p:cNvPr>
          <p:cNvSpPr/>
          <p:nvPr/>
        </p:nvSpPr>
        <p:spPr>
          <a:xfrm>
            <a:off x="0" y="4933812"/>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FF0000"/>
                </a:solidFill>
                <a:effectLst/>
              </a:rPr>
              <a:t>Developing our mind</a:t>
            </a:r>
          </a:p>
        </p:txBody>
      </p:sp>
    </p:spTree>
    <p:custDataLst>
      <p:tags r:id="rId1"/>
    </p:custDataLst>
    <p:extLst>
      <p:ext uri="{BB962C8B-B14F-4D97-AF65-F5344CB8AC3E}">
        <p14:creationId xmlns:p14="http://schemas.microsoft.com/office/powerpoint/2010/main" val="286844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1: Developing our spirituality through music and </a:t>
            </a:r>
            <a:r>
              <a:rPr lang="en-US" sz="2200" i="1" noProof="0" dirty="0">
                <a:solidFill>
                  <a:schemeClr val="bg1"/>
                </a:solidFill>
                <a:latin typeface="+mj-lt"/>
                <a:ea typeface="+mj-ea"/>
                <a:cs typeface="+mj-cs"/>
              </a:rPr>
              <a:t>song</a:t>
            </a:r>
            <a:endParaRPr kumimoji="0" lang="en-US" sz="2200" b="0" i="1" u="none" strike="noStrike" cap="none" spc="0" normalizeH="0" baseline="0" noProof="0" dirty="0">
              <a:ln>
                <a:noFill/>
              </a:ln>
              <a:solidFill>
                <a:schemeClr val="bg1"/>
              </a:solidFill>
              <a:effectLst/>
              <a:uLnTx/>
              <a:uFillTx/>
              <a:latin typeface="+mj-lt"/>
              <a:ea typeface="+mj-ea"/>
              <a:cs typeface="+mj-cs"/>
            </a:endParaRPr>
          </a:p>
        </p:txBody>
      </p:sp>
      <p:sp>
        <p:nvSpPr>
          <p:cNvPr id="3" name="TextBox 2">
            <a:extLst>
              <a:ext uri="{FF2B5EF4-FFF2-40B4-BE49-F238E27FC236}">
                <a16:creationId xmlns:a16="http://schemas.microsoft.com/office/drawing/2014/main" id="{142FDC3A-149E-4FB0-83B3-DDF55B7EA835}"/>
              </a:ext>
            </a:extLst>
          </p:cNvPr>
          <p:cNvSpPr txBox="1"/>
          <p:nvPr/>
        </p:nvSpPr>
        <p:spPr>
          <a:xfrm>
            <a:off x="1802460" y="4804747"/>
            <a:ext cx="5040630" cy="2155842"/>
          </a:xfrm>
          <a:prstGeom prst="rect">
            <a:avLst/>
          </a:prstGeom>
        </p:spPr>
        <p:txBody>
          <a:bodyPr vert="horz" lIns="91440" tIns="45720" rIns="91440" bIns="45720" rtlCol="0">
            <a:normAutofit lnSpcReduction="10000"/>
          </a:bodyPr>
          <a:lstStyle/>
          <a:p>
            <a:pPr algn="ctr"/>
            <a:r>
              <a:rPr lang="en-GB" sz="1300" b="0" i="0" dirty="0">
                <a:solidFill>
                  <a:srgbClr val="000000"/>
                </a:solidFill>
                <a:effectLst/>
                <a:latin typeface="Cavolini" panose="03000502040302020204" pitchFamily="66" charset="0"/>
                <a:cs typeface="Cavolini" panose="03000502040302020204" pitchFamily="66" charset="0"/>
              </a:rPr>
              <a:t>Praise God in his Temple!</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in heaven, his strong fortress!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2 </a:t>
            </a:r>
            <a:r>
              <a:rPr lang="en-GB" sz="1300" b="0" i="0" dirty="0">
                <a:solidFill>
                  <a:srgbClr val="000000"/>
                </a:solidFill>
                <a:effectLst/>
                <a:latin typeface="Cavolini" panose="03000502040302020204" pitchFamily="66" charset="0"/>
                <a:cs typeface="Cavolini" panose="03000502040302020204" pitchFamily="66" charset="0"/>
              </a:rPr>
              <a:t>Praise him for the great things he does!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for all his greatness!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3 </a:t>
            </a:r>
            <a:r>
              <a:rPr lang="en-GB" sz="1300" b="0" i="0" dirty="0">
                <a:solidFill>
                  <a:srgbClr val="000000"/>
                </a:solidFill>
                <a:effectLst/>
                <a:latin typeface="Cavolini" panose="03000502040302020204" pitchFamily="66" charset="0"/>
                <a:cs typeface="Cavolini" panose="03000502040302020204" pitchFamily="66" charset="0"/>
              </a:rPr>
              <a:t>Praise him with trumpets and horns!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harps and lyres!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4 </a:t>
            </a:r>
            <a:r>
              <a:rPr lang="en-GB" sz="1300" b="0" i="0" dirty="0">
                <a:solidFill>
                  <a:srgbClr val="000000"/>
                </a:solidFill>
                <a:effectLst/>
                <a:latin typeface="Cavolini" panose="03000502040302020204" pitchFamily="66" charset="0"/>
                <a:cs typeface="Cavolini" panose="03000502040302020204" pitchFamily="66" charset="0"/>
              </a:rPr>
              <a:t>Praise him with tambourines and dancing!</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stringed instruments and flutes!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5 </a:t>
            </a:r>
            <a:r>
              <a:rPr lang="en-GB" sz="1300" b="0" i="0" dirty="0">
                <a:solidFill>
                  <a:srgbClr val="000000"/>
                </a:solidFill>
                <a:effectLst/>
                <a:latin typeface="Cavolini" panose="03000502040302020204" pitchFamily="66" charset="0"/>
                <a:cs typeface="Cavolini" panose="03000502040302020204" pitchFamily="66" charset="0"/>
              </a:rPr>
              <a:t>Praise him with loud cymbals!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crashing cymbals!</a:t>
            </a:r>
          </a:p>
          <a:p>
            <a:pPr algn="ctr"/>
            <a:r>
              <a:rPr lang="en-GB" sz="1300" b="1" i="0" baseline="30000" dirty="0">
                <a:solidFill>
                  <a:srgbClr val="000000"/>
                </a:solidFill>
                <a:effectLst/>
                <a:latin typeface="Cavolini" panose="03000502040302020204" pitchFamily="66" charset="0"/>
                <a:cs typeface="Cavolini" panose="03000502040302020204" pitchFamily="66" charset="0"/>
              </a:rPr>
              <a:t>6 </a:t>
            </a:r>
            <a:r>
              <a:rPr lang="en-GB" sz="1300" b="0" i="0" dirty="0">
                <a:solidFill>
                  <a:srgbClr val="000000"/>
                </a:solidFill>
                <a:effectLst/>
                <a:latin typeface="Cavolini" panose="03000502040302020204" pitchFamily="66" charset="0"/>
                <a:cs typeface="Cavolini" panose="03000502040302020204" pitchFamily="66" charset="0"/>
              </a:rPr>
              <a:t>Everything that breathes, praise the </a:t>
            </a:r>
            <a:r>
              <a:rPr lang="en-GB" sz="1300" b="0" i="0" cap="small" dirty="0">
                <a:solidFill>
                  <a:srgbClr val="000000"/>
                </a:solidFill>
                <a:effectLst/>
                <a:latin typeface="Cavolini" panose="03000502040302020204" pitchFamily="66" charset="0"/>
                <a:cs typeface="Cavolini" panose="03000502040302020204" pitchFamily="66" charset="0"/>
              </a:rPr>
              <a:t>Lord</a:t>
            </a:r>
            <a:r>
              <a:rPr lang="en-GB" sz="1300" b="0" i="0" dirty="0">
                <a:solidFill>
                  <a:srgbClr val="000000"/>
                </a:solidFill>
                <a:effectLst/>
                <a:latin typeface="Cavolini" panose="03000502040302020204" pitchFamily="66" charset="0"/>
                <a:cs typeface="Cavolini" panose="03000502040302020204" pitchFamily="66" charset="0"/>
              </a:rPr>
              <a:t>!</a:t>
            </a:r>
          </a:p>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pic>
        <p:nvPicPr>
          <p:cNvPr id="3074" name="Picture 2" descr="Chichester Cathedral - Chagall Window - detail">
            <a:hlinkClick r:id="rId4"/>
            <a:extLst>
              <a:ext uri="{FF2B5EF4-FFF2-40B4-BE49-F238E27FC236}">
                <a16:creationId xmlns:a16="http://schemas.microsoft.com/office/drawing/2014/main" id="{9E260A0F-9DC7-42F6-9110-AF89748674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251" y="309078"/>
            <a:ext cx="7614186" cy="34977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6"/>
            <a:extLst>
              <a:ext uri="{FF2B5EF4-FFF2-40B4-BE49-F238E27FC236}">
                <a16:creationId xmlns:a16="http://schemas.microsoft.com/office/drawing/2014/main" id="{1AA1FF3F-ECCE-49B3-9336-895D99B8F256}"/>
              </a:ext>
            </a:extLst>
          </p:cNvPr>
          <p:cNvPicPr>
            <a:picLocks noChangeAspect="1"/>
          </p:cNvPicPr>
          <p:nvPr/>
        </p:nvPicPr>
        <p:blipFill>
          <a:blip r:embed="rId7"/>
          <a:stretch>
            <a:fillRect/>
          </a:stretch>
        </p:blipFill>
        <p:spPr>
          <a:xfrm>
            <a:off x="7266539" y="4123220"/>
            <a:ext cx="1647825" cy="709489"/>
          </a:xfrm>
          <a:prstGeom prst="rect">
            <a:avLst/>
          </a:prstGeom>
        </p:spPr>
      </p:pic>
      <p:pic>
        <p:nvPicPr>
          <p:cNvPr id="4" name="Picture 3">
            <a:hlinkClick r:id="rId8"/>
            <a:extLst>
              <a:ext uri="{FF2B5EF4-FFF2-40B4-BE49-F238E27FC236}">
                <a16:creationId xmlns:a16="http://schemas.microsoft.com/office/drawing/2014/main" id="{812DA770-07A5-44F8-8261-289187BD34EF}"/>
              </a:ext>
            </a:extLst>
          </p:cNvPr>
          <p:cNvPicPr>
            <a:picLocks noChangeAspect="1"/>
          </p:cNvPicPr>
          <p:nvPr/>
        </p:nvPicPr>
        <p:blipFill>
          <a:blip r:embed="rId9"/>
          <a:stretch>
            <a:fillRect/>
          </a:stretch>
        </p:blipFill>
        <p:spPr>
          <a:xfrm>
            <a:off x="6930553" y="6233231"/>
            <a:ext cx="2095500" cy="542925"/>
          </a:xfrm>
          <a:prstGeom prst="rect">
            <a:avLst/>
          </a:prstGeom>
        </p:spPr>
      </p:pic>
      <p:sp>
        <p:nvSpPr>
          <p:cNvPr id="14" name="TextBox 13">
            <a:extLst>
              <a:ext uri="{FF2B5EF4-FFF2-40B4-BE49-F238E27FC236}">
                <a16:creationId xmlns:a16="http://schemas.microsoft.com/office/drawing/2014/main" id="{FC61727F-D3F3-4894-89AE-96708C27F0E7}"/>
              </a:ext>
            </a:extLst>
          </p:cNvPr>
          <p:cNvSpPr txBox="1"/>
          <p:nvPr/>
        </p:nvSpPr>
        <p:spPr>
          <a:xfrm>
            <a:off x="6394049" y="3641380"/>
            <a:ext cx="2520315" cy="369332"/>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Segoe UI"/>
                <a:ea typeface="+mn-ea"/>
                <a:cs typeface="+mn-cs"/>
              </a:rPr>
              <a:t>Source:: Chichester Cathedral – Chagall Window – Rob Farrow </a:t>
            </a:r>
            <a:r>
              <a:rPr kumimoji="0" lang="en-GB" sz="900" b="0" i="0" u="none" strike="noStrike" kern="1200" cap="none" spc="0" normalizeH="0" baseline="0" noProof="0" dirty="0">
                <a:ln>
                  <a:noFill/>
                </a:ln>
                <a:solidFill>
                  <a:prstClr val="black"/>
                </a:solidFill>
                <a:effectLst/>
                <a:uLnTx/>
                <a:uFillTx/>
                <a:latin typeface="Segoe UI"/>
                <a:ea typeface="+mn-ea"/>
                <a:cs typeface="+mn-cs"/>
                <a:hlinkClick r:id="rId10"/>
              </a:rPr>
              <a:t>Geograph</a:t>
            </a:r>
            <a:r>
              <a:rPr kumimoji="0" lang="en-GB" sz="900" b="0" i="0" u="none" strike="noStrike" kern="1200" cap="none" spc="0" normalizeH="0" baseline="0" noProof="0" dirty="0">
                <a:ln>
                  <a:noFill/>
                </a:ln>
                <a:solidFill>
                  <a:prstClr val="black"/>
                </a:solidFill>
                <a:effectLst/>
                <a:uLnTx/>
                <a:uFillTx/>
                <a:latin typeface="Segoe UI"/>
                <a:ea typeface="+mn-ea"/>
                <a:cs typeface="+mn-cs"/>
              </a:rPr>
              <a:t> </a:t>
            </a:r>
          </a:p>
        </p:txBody>
      </p:sp>
      <p:sp>
        <p:nvSpPr>
          <p:cNvPr id="12" name="Cloud 11">
            <a:extLst>
              <a:ext uri="{FF2B5EF4-FFF2-40B4-BE49-F238E27FC236}">
                <a16:creationId xmlns:a16="http://schemas.microsoft.com/office/drawing/2014/main" id="{5FAC3550-9059-49B5-9D42-6387C05DD2D2}"/>
              </a:ext>
            </a:extLst>
          </p:cNvPr>
          <p:cNvSpPr/>
          <p:nvPr/>
        </p:nvSpPr>
        <p:spPr>
          <a:xfrm>
            <a:off x="7172364" y="97552"/>
            <a:ext cx="1836174" cy="12934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Enthusiasts</a:t>
            </a:r>
            <a:r>
              <a:rPr lang="en-GB" sz="900" b="1" dirty="0">
                <a:solidFill>
                  <a:prstClr val="white"/>
                </a:solidFill>
                <a:latin typeface="Segoe UI"/>
              </a:rPr>
              <a:t>: Loving God with Mystery and</a:t>
            </a:r>
          </a:p>
          <a:p>
            <a:pPr algn="ctr" defTabSz="685800"/>
            <a:r>
              <a:rPr lang="en-GB" sz="900" b="1" dirty="0">
                <a:solidFill>
                  <a:prstClr val="white"/>
                </a:solidFill>
                <a:latin typeface="Segoe UI"/>
              </a:rPr>
              <a:t>Celebration </a:t>
            </a:r>
          </a:p>
          <a:p>
            <a:pPr algn="ctr" defTabSz="685800"/>
            <a:r>
              <a:rPr lang="en-GB" sz="900" dirty="0">
                <a:solidFill>
                  <a:prstClr val="white"/>
                </a:solidFill>
                <a:latin typeface="Segoe UI"/>
              </a:rPr>
              <a:t>Celebration events. Shouting, singing and dancing. </a:t>
            </a:r>
          </a:p>
        </p:txBody>
      </p:sp>
    </p:spTree>
    <p:custDataLst>
      <p:tags r:id="rId1"/>
    </p:custDataLst>
    <p:extLst>
      <p:ext uri="{BB962C8B-B14F-4D97-AF65-F5344CB8AC3E}">
        <p14:creationId xmlns:p14="http://schemas.microsoft.com/office/powerpoint/2010/main" val="151619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EC6D39-A3F9-4ABA-9B46-1919B872E422}"/>
              </a:ext>
            </a:extLst>
          </p:cNvPr>
          <p:cNvSpPr txBox="1"/>
          <p:nvPr/>
        </p:nvSpPr>
        <p:spPr>
          <a:xfrm>
            <a:off x="112244" y="208574"/>
            <a:ext cx="4302271" cy="665317"/>
          </a:xfrm>
          <a:prstGeom prst="rect">
            <a:avLst/>
          </a:prstGeom>
          <a:solidFill>
            <a:schemeClr val="accent1"/>
          </a:solidFill>
        </p:spPr>
        <p:txBody>
          <a:bodyPr vert="horz" lIns="91440" tIns="45720" rIns="91440" bIns="45720" rtlCol="0" anchor="ctr">
            <a:normAutofit lnSpcReduction="10000"/>
          </a:bodyPr>
          <a:lstStyle/>
          <a:p>
            <a:pPr algn="ctr">
              <a:lnSpc>
                <a:spcPct val="90000"/>
              </a:lnSpc>
              <a:spcBef>
                <a:spcPct val="0"/>
              </a:spcBef>
              <a:spcAft>
                <a:spcPts val="600"/>
              </a:spcAft>
            </a:pPr>
            <a:r>
              <a:rPr lang="en-US" sz="2100" i="1" dirty="0">
                <a:solidFill>
                  <a:srgbClr val="000066"/>
                </a:solidFill>
                <a:latin typeface="+mj-lt"/>
                <a:ea typeface="+mj-ea"/>
                <a:cs typeface="+mj-cs"/>
              </a:rPr>
              <a:t>Developing our spirituality through song</a:t>
            </a:r>
          </a:p>
        </p:txBody>
      </p:sp>
      <p:sp>
        <p:nvSpPr>
          <p:cNvPr id="2" name="TextBox 1">
            <a:extLst>
              <a:ext uri="{FF2B5EF4-FFF2-40B4-BE49-F238E27FC236}">
                <a16:creationId xmlns:a16="http://schemas.microsoft.com/office/drawing/2014/main" id="{05FEBB19-9CD3-424B-A603-D61B87912642}"/>
              </a:ext>
            </a:extLst>
          </p:cNvPr>
          <p:cNvSpPr txBox="1"/>
          <p:nvPr/>
        </p:nvSpPr>
        <p:spPr>
          <a:xfrm>
            <a:off x="209985" y="1268271"/>
            <a:ext cx="3369341" cy="3682881"/>
          </a:xfrm>
          <a:prstGeom prst="rect">
            <a:avLst/>
          </a:prstGeom>
        </p:spPr>
        <p:txBody>
          <a:bodyPr vert="horz" lIns="91440" tIns="45720" rIns="91440" bIns="45720" rtlCol="0" anchor="t">
            <a:normAutofit fontScale="92500" lnSpcReduction="10000"/>
          </a:bodyPr>
          <a:lstStyle/>
          <a:p>
            <a:pPr algn="ctr">
              <a:lnSpc>
                <a:spcPct val="90000"/>
              </a:lnSpc>
              <a:spcAft>
                <a:spcPts val="600"/>
              </a:spcAft>
            </a:pPr>
            <a:r>
              <a:rPr lang="en-US" sz="1600" b="1" i="1" dirty="0">
                <a:solidFill>
                  <a:srgbClr val="000066"/>
                </a:solidFill>
                <a:latin typeface="Cavolini" panose="03000502040302020204" pitchFamily="66" charset="0"/>
                <a:cs typeface="Cavolini" panose="03000502040302020204" pitchFamily="66" charset="0"/>
              </a:rPr>
              <a:t>Listen to each of these songs (with or without the video) </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How do these songs make me feel? Think? Do?</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How have these songs affected your mood? </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What song did you most enjoy? Why? </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What is the point of music? What would the world be like without music in it?</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p:txBody>
      </p:sp>
      <p:sp>
        <p:nvSpPr>
          <p:cNvPr id="74" name="Freeform: Shape 73">
            <a:extLst>
              <a:ext uri="{FF2B5EF4-FFF2-40B4-BE49-F238E27FC236}">
                <a16:creationId xmlns:a16="http://schemas.microsoft.com/office/drawing/2014/main" id="{3A45B268-BBDB-4EC6-A664-CED7BF60D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3663" y="1130609"/>
            <a:ext cx="1411100" cy="141110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6" name="Oval 75">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0258" y="991873"/>
            <a:ext cx="1685692" cy="168569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27" name="Picture 26">
            <a:hlinkClick r:id="rId4"/>
            <a:extLst>
              <a:ext uri="{FF2B5EF4-FFF2-40B4-BE49-F238E27FC236}">
                <a16:creationId xmlns:a16="http://schemas.microsoft.com/office/drawing/2014/main" id="{F6F042DC-DD7E-447A-9A3D-E53606DD081F}"/>
              </a:ext>
            </a:extLst>
          </p:cNvPr>
          <p:cNvPicPr/>
          <p:nvPr/>
        </p:nvPicPr>
        <p:blipFill>
          <a:blip r:embed="rId5"/>
          <a:stretch>
            <a:fillRect/>
          </a:stretch>
        </p:blipFill>
        <p:spPr>
          <a:xfrm>
            <a:off x="4272705" y="1268272"/>
            <a:ext cx="989979" cy="1037961"/>
          </a:xfrm>
          <a:prstGeom prst="ellipse">
            <a:avLst/>
          </a:prstGeom>
        </p:spPr>
      </p:pic>
      <p:sp>
        <p:nvSpPr>
          <p:cNvPr id="78" name="Freeform: Shape 77">
            <a:extLst>
              <a:ext uri="{FF2B5EF4-FFF2-40B4-BE49-F238E27FC236}">
                <a16:creationId xmlns:a16="http://schemas.microsoft.com/office/drawing/2014/main" id="{B78B55DD-3C55-4B94-9031-4F3723BD4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7027" y="-3165"/>
            <a:ext cx="3327795" cy="279052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0" name="Freeform: Shape 79">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7829" y="-3167"/>
            <a:ext cx="3466993" cy="2929727"/>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26" name="Picture 25">
            <a:hlinkClick r:id="rId6"/>
            <a:extLst>
              <a:ext uri="{FF2B5EF4-FFF2-40B4-BE49-F238E27FC236}">
                <a16:creationId xmlns:a16="http://schemas.microsoft.com/office/drawing/2014/main" id="{5FB5F5DD-AF6D-4DBA-9950-A1C728E30DB8}"/>
              </a:ext>
            </a:extLst>
          </p:cNvPr>
          <p:cNvPicPr/>
          <p:nvPr/>
        </p:nvPicPr>
        <p:blipFill>
          <a:blip r:embed="rId7"/>
          <a:stretch>
            <a:fillRect/>
          </a:stretch>
        </p:blipFill>
        <p:spPr>
          <a:xfrm>
            <a:off x="6316450" y="157698"/>
            <a:ext cx="2488882" cy="2067378"/>
          </a:xfrm>
          <a:prstGeom prst="ellipse">
            <a:avLst/>
          </a:prstGeom>
        </p:spPr>
      </p:pic>
      <p:sp>
        <p:nvSpPr>
          <p:cNvPr id="82" name="Freeform: Shape 81">
            <a:extLst>
              <a:ext uri="{FF2B5EF4-FFF2-40B4-BE49-F238E27FC236}">
                <a16:creationId xmlns:a16="http://schemas.microsoft.com/office/drawing/2014/main" id="{42D9BB05-ED63-4148-87AB-82720ACC3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421" y="4861398"/>
            <a:ext cx="3776458" cy="1996601"/>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4" name="Freeform: Shape 83">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331" y="4740650"/>
            <a:ext cx="4021721" cy="2117350"/>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86" name="Freeform: Shape 85">
            <a:extLst>
              <a:ext uri="{FF2B5EF4-FFF2-40B4-BE49-F238E27FC236}">
                <a16:creationId xmlns:a16="http://schemas.microsoft.com/office/drawing/2014/main" id="{5B00B48C-8AA7-4128-AD60-76349F0C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515" y="2893753"/>
            <a:ext cx="2057400" cy="20574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8" name="Oval 8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1071" y="2770309"/>
            <a:ext cx="2304288" cy="2304288"/>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28" name="Picture 27">
            <a:hlinkClick r:id="rId8"/>
            <a:extLst>
              <a:ext uri="{FF2B5EF4-FFF2-40B4-BE49-F238E27FC236}">
                <a16:creationId xmlns:a16="http://schemas.microsoft.com/office/drawing/2014/main" id="{738384A1-2EEC-45E7-A31E-0F1B6AF6EAAA}"/>
              </a:ext>
            </a:extLst>
          </p:cNvPr>
          <p:cNvPicPr/>
          <p:nvPr/>
        </p:nvPicPr>
        <p:blipFill>
          <a:blip r:embed="rId9"/>
          <a:stretch>
            <a:fillRect/>
          </a:stretch>
        </p:blipFill>
        <p:spPr>
          <a:xfrm>
            <a:off x="4624402" y="3212337"/>
            <a:ext cx="1526860" cy="1491531"/>
          </a:xfrm>
          <a:prstGeom prst="ellipse">
            <a:avLst/>
          </a:prstGeom>
        </p:spPr>
      </p:pic>
      <p:pic>
        <p:nvPicPr>
          <p:cNvPr id="6" name="Picture 5" descr="Logo&#10;&#10;Description automatically generated with low confidence">
            <a:extLst>
              <a:ext uri="{FF2B5EF4-FFF2-40B4-BE49-F238E27FC236}">
                <a16:creationId xmlns:a16="http://schemas.microsoft.com/office/drawing/2014/main" id="{E8530267-6315-4227-A93D-1AE17A333FA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18885" y="5742668"/>
            <a:ext cx="2408597" cy="710536"/>
          </a:xfrm>
          <a:prstGeom prst="rect">
            <a:avLst/>
          </a:prstGeom>
        </p:spPr>
      </p:pic>
      <p:sp>
        <p:nvSpPr>
          <p:cNvPr id="90" name="Freeform: Shape 89">
            <a:extLst>
              <a:ext uri="{FF2B5EF4-FFF2-40B4-BE49-F238E27FC236}">
                <a16:creationId xmlns:a16="http://schemas.microsoft.com/office/drawing/2014/main" id="{0760511E-86BF-4340-9949-CECB774FA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1744" y="4411708"/>
            <a:ext cx="2852256" cy="2446292"/>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2" name="Freeform: Shape 91">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7247" y="4263915"/>
            <a:ext cx="2996754" cy="2594085"/>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pic>
        <p:nvPicPr>
          <p:cNvPr id="29" name="Picture 28">
            <a:hlinkClick r:id="rId11"/>
            <a:extLst>
              <a:ext uri="{FF2B5EF4-FFF2-40B4-BE49-F238E27FC236}">
                <a16:creationId xmlns:a16="http://schemas.microsoft.com/office/drawing/2014/main" id="{F4290DDA-618C-4CA1-9D51-CB9AD548B513}"/>
              </a:ext>
            </a:extLst>
          </p:cNvPr>
          <p:cNvPicPr/>
          <p:nvPr/>
        </p:nvPicPr>
        <p:blipFill>
          <a:blip r:embed="rId12"/>
          <a:stretch>
            <a:fillRect/>
          </a:stretch>
        </p:blipFill>
        <p:spPr>
          <a:xfrm>
            <a:off x="6766386" y="4760518"/>
            <a:ext cx="2012359" cy="1748671"/>
          </a:xfrm>
          <a:prstGeom prst="ellipse">
            <a:avLst/>
          </a:prstGeom>
        </p:spPr>
      </p:pic>
      <p:sp>
        <p:nvSpPr>
          <p:cNvPr id="6149" name="Text Box 8"/>
          <p:cNvSpPr txBox="1">
            <a:spLocks noChangeArrowheads="1"/>
          </p:cNvSpPr>
          <p:nvPr/>
        </p:nvSpPr>
        <p:spPr bwMode="auto">
          <a:xfrm>
            <a:off x="577177" y="1268271"/>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8524539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577177" y="1268271"/>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2" name="Title 11">
            <a:extLst>
              <a:ext uri="{FF2B5EF4-FFF2-40B4-BE49-F238E27FC236}">
                <a16:creationId xmlns:a16="http://schemas.microsoft.com/office/drawing/2014/main" id="{874A0728-369C-48E3-8760-F289279E06FA}"/>
              </a:ext>
            </a:extLst>
          </p:cNvPr>
          <p:cNvSpPr>
            <a:spLocks noGrp="1"/>
          </p:cNvSpPr>
          <p:nvPr>
            <p:ph type="title"/>
          </p:nvPr>
        </p:nvSpPr>
        <p:spPr/>
        <p:txBody>
          <a:bodyPr>
            <a:normAutofit fontScale="90000"/>
          </a:bodyPr>
          <a:lstStyle/>
          <a:p>
            <a:r>
              <a:rPr lang="en-GB" dirty="0">
                <a:solidFill>
                  <a:schemeClr val="accent2"/>
                </a:solidFill>
              </a:rPr>
              <a:t>Developing our spirituality through music</a:t>
            </a:r>
          </a:p>
        </p:txBody>
      </p:sp>
      <p:sp>
        <p:nvSpPr>
          <p:cNvPr id="13" name="Text Placeholder 12">
            <a:extLst>
              <a:ext uri="{FF2B5EF4-FFF2-40B4-BE49-F238E27FC236}">
                <a16:creationId xmlns:a16="http://schemas.microsoft.com/office/drawing/2014/main" id="{3746100E-E768-4B84-A831-6C0971F9944A}"/>
              </a:ext>
            </a:extLst>
          </p:cNvPr>
          <p:cNvSpPr>
            <a:spLocks noGrp="1"/>
          </p:cNvSpPr>
          <p:nvPr>
            <p:ph type="body" idx="1"/>
          </p:nvPr>
        </p:nvSpPr>
        <p:spPr>
          <a:solidFill>
            <a:srgbClr val="FFC000"/>
          </a:solidFill>
        </p:spPr>
        <p:txBody>
          <a:bodyPr/>
          <a:lstStyle/>
          <a:p>
            <a:pPr algn="ctr"/>
            <a:r>
              <a:rPr lang="en-GB" dirty="0">
                <a:solidFill>
                  <a:schemeClr val="accent2"/>
                </a:solidFill>
              </a:rPr>
              <a:t>Mark Making to music</a:t>
            </a:r>
          </a:p>
        </p:txBody>
      </p:sp>
      <p:sp>
        <p:nvSpPr>
          <p:cNvPr id="14" name="Content Placeholder 13">
            <a:extLst>
              <a:ext uri="{FF2B5EF4-FFF2-40B4-BE49-F238E27FC236}">
                <a16:creationId xmlns:a16="http://schemas.microsoft.com/office/drawing/2014/main" id="{19EB7620-E063-42C1-B1A1-EB82E420F64B}"/>
              </a:ext>
            </a:extLst>
          </p:cNvPr>
          <p:cNvSpPr>
            <a:spLocks noGrp="1"/>
          </p:cNvSpPr>
          <p:nvPr>
            <p:ph sz="half" idx="2"/>
          </p:nvPr>
        </p:nvSpPr>
        <p:spPr/>
        <p:txBody>
          <a:bodyPr/>
          <a:lstStyle/>
          <a:p>
            <a:endParaRPr lang="en-GB"/>
          </a:p>
        </p:txBody>
      </p:sp>
      <p:sp>
        <p:nvSpPr>
          <p:cNvPr id="15" name="Text Placeholder 14">
            <a:extLst>
              <a:ext uri="{FF2B5EF4-FFF2-40B4-BE49-F238E27FC236}">
                <a16:creationId xmlns:a16="http://schemas.microsoft.com/office/drawing/2014/main" id="{D0F018CE-3895-403C-A832-A6877A4E2EE3}"/>
              </a:ext>
            </a:extLst>
          </p:cNvPr>
          <p:cNvSpPr>
            <a:spLocks noGrp="1"/>
          </p:cNvSpPr>
          <p:nvPr>
            <p:ph type="body" sz="quarter" idx="3"/>
          </p:nvPr>
        </p:nvSpPr>
        <p:spPr>
          <a:xfrm>
            <a:off x="4654549" y="1568804"/>
            <a:ext cx="4041775" cy="639762"/>
          </a:xfrm>
          <a:solidFill>
            <a:srgbClr val="FFC000"/>
          </a:solidFill>
        </p:spPr>
        <p:txBody>
          <a:bodyPr/>
          <a:lstStyle/>
          <a:p>
            <a:pPr algn="ctr"/>
            <a:r>
              <a:rPr lang="en-GB" dirty="0">
                <a:solidFill>
                  <a:schemeClr val="accent2"/>
                </a:solidFill>
              </a:rPr>
              <a:t>Respond to the music </a:t>
            </a:r>
          </a:p>
        </p:txBody>
      </p:sp>
      <p:graphicFrame>
        <p:nvGraphicFramePr>
          <p:cNvPr id="6151" name="Content Placeholder 15">
            <a:extLst>
              <a:ext uri="{FF2B5EF4-FFF2-40B4-BE49-F238E27FC236}">
                <a16:creationId xmlns:a16="http://schemas.microsoft.com/office/drawing/2014/main" id="{96200BEC-05FB-4E99-9F52-9956E21154BA}"/>
              </a:ext>
            </a:extLst>
          </p:cNvPr>
          <p:cNvGraphicFramePr>
            <a:graphicFrameLocks noGrp="1"/>
          </p:cNvGraphicFramePr>
          <p:nvPr>
            <p:ph sz="quarter" idx="4"/>
            <p:extLst>
              <p:ext uri="{D42A27DB-BD31-4B8C-83A1-F6EECF244321}">
                <p14:modId xmlns:p14="http://schemas.microsoft.com/office/powerpoint/2010/main" val="2004061185"/>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Online Media 10" title="Home Art 1:Mark Making to Music">
            <a:hlinkClick r:id="" action="ppaction://media"/>
            <a:extLst>
              <a:ext uri="{FF2B5EF4-FFF2-40B4-BE49-F238E27FC236}">
                <a16:creationId xmlns:a16="http://schemas.microsoft.com/office/drawing/2014/main" id="{5E6714A9-4186-41E7-9734-288D4850587E}"/>
              </a:ext>
            </a:extLst>
          </p:cNvPr>
          <p:cNvPicPr>
            <a:picLocks noRot="1" noChangeAspect="1"/>
          </p:cNvPicPr>
          <p:nvPr>
            <a:videoFile r:link="rId2"/>
          </p:nvPr>
        </p:nvPicPr>
        <p:blipFill>
          <a:blip r:embed="rId9"/>
          <a:stretch>
            <a:fillRect/>
          </a:stretch>
        </p:blipFill>
        <p:spPr>
          <a:xfrm>
            <a:off x="447676" y="2174875"/>
            <a:ext cx="4049712" cy="3951288"/>
          </a:xfrm>
          <a:prstGeom prst="rect">
            <a:avLst/>
          </a:prstGeom>
        </p:spPr>
      </p:pic>
    </p:spTree>
    <p:custDataLst>
      <p:tags r:id="rId1"/>
    </p:custDataLst>
    <p:extLst>
      <p:ext uri="{BB962C8B-B14F-4D97-AF65-F5344CB8AC3E}">
        <p14:creationId xmlns:p14="http://schemas.microsoft.com/office/powerpoint/2010/main" val="15255922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hlinkClick r:id="rId4"/>
            <a:extLst>
              <a:ext uri="{FF2B5EF4-FFF2-40B4-BE49-F238E27FC236}">
                <a16:creationId xmlns:a16="http://schemas.microsoft.com/office/drawing/2014/main" id="{CD8E8AA7-F081-47EE-A78D-44A1215C1F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978" b="12852"/>
          <a:stretch/>
        </p:blipFill>
        <p:spPr bwMode="auto">
          <a:xfrm>
            <a:off x="20" y="10"/>
            <a:ext cx="9143980" cy="4465973"/>
          </a:xfrm>
          <a:prstGeom prst="rect">
            <a:avLst/>
          </a:prstGeom>
          <a:noFill/>
          <a:extLst>
            <a:ext uri="{909E8E84-426E-40DD-AFC4-6F175D3DCCD1}">
              <a14:hiddenFill xmlns:a14="http://schemas.microsoft.com/office/drawing/2010/main">
                <a:solidFill>
                  <a:srgbClr val="FFFFFF"/>
                </a:solidFill>
              </a14:hiddenFill>
            </a:ext>
          </a:extLst>
        </p:spPr>
      </p:pic>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2: Developing our spirituality through </a:t>
            </a:r>
            <a:r>
              <a:rPr lang="en-US" sz="2200" i="1" dirty="0">
                <a:solidFill>
                  <a:schemeClr val="bg1"/>
                </a:solidFill>
                <a:latin typeface="+mj-lt"/>
                <a:ea typeface="+mj-ea"/>
                <a:cs typeface="+mj-cs"/>
              </a:rPr>
              <a:t>our senses</a:t>
            </a:r>
            <a:endParaRPr kumimoji="0" lang="en-US" sz="2200" b="0" i="1" u="none" strike="noStrike" cap="none" spc="0" normalizeH="0" baseline="0" noProof="0" dirty="0">
              <a:ln>
                <a:noFill/>
              </a:ln>
              <a:solidFill>
                <a:schemeClr val="bg1"/>
              </a:solidFill>
              <a:effectLst/>
              <a:uLnTx/>
              <a:uFillTx/>
              <a:latin typeface="+mj-lt"/>
              <a:ea typeface="+mj-ea"/>
              <a:cs typeface="+mj-cs"/>
            </a:endParaRPr>
          </a:p>
        </p:txBody>
      </p:sp>
      <p:sp>
        <p:nvSpPr>
          <p:cNvPr id="3" name="TextBox 2">
            <a:extLst>
              <a:ext uri="{FF2B5EF4-FFF2-40B4-BE49-F238E27FC236}">
                <a16:creationId xmlns:a16="http://schemas.microsoft.com/office/drawing/2014/main" id="{142FDC3A-149E-4FB0-83B3-DDF55B7EA835}"/>
              </a:ext>
            </a:extLst>
          </p:cNvPr>
          <p:cNvSpPr txBox="1"/>
          <p:nvPr/>
        </p:nvSpPr>
        <p:spPr>
          <a:xfrm>
            <a:off x="425196" y="5229225"/>
            <a:ext cx="8293608" cy="1306417"/>
          </a:xfrm>
          <a:prstGeom prst="rect">
            <a:avLst/>
          </a:prstGeom>
        </p:spPr>
        <p:txBody>
          <a:bodyPr vert="horz" lIns="91440" tIns="45720" rIns="91440" bIns="45720" rtlCol="0">
            <a:normAutofit fontScale="92500" lnSpcReduction="10000"/>
          </a:bodyPr>
          <a:lstStyle/>
          <a:p>
            <a:pPr algn="ctr">
              <a:lnSpc>
                <a:spcPct val="90000"/>
              </a:lnSpc>
              <a:spcAft>
                <a:spcPts val="600"/>
              </a:spcAft>
            </a:pPr>
            <a:r>
              <a:rPr lang="en-US" sz="1400" b="1" u="sng" dirty="0">
                <a:latin typeface="Cavolini" panose="03000502040302020204" pitchFamily="66" charset="0"/>
                <a:cs typeface="Cavolini" panose="03000502040302020204" pitchFamily="66" charset="0"/>
              </a:rPr>
              <a:t>Places that inspire us</a:t>
            </a:r>
          </a:p>
          <a:p>
            <a:pPr algn="ctr">
              <a:lnSpc>
                <a:spcPct val="90000"/>
              </a:lnSpc>
              <a:spcAft>
                <a:spcPts val="600"/>
              </a:spcAft>
            </a:pPr>
            <a:endParaRPr lang="en-US" sz="1400" b="1" u="sng" dirty="0">
              <a:latin typeface="Cavolini" panose="03000502040302020204" pitchFamily="66" charset="0"/>
              <a:cs typeface="Cavolini" panose="03000502040302020204" pitchFamily="66" charset="0"/>
            </a:endParaRPr>
          </a:p>
          <a:p>
            <a:pPr algn="ctr">
              <a:lnSpc>
                <a:spcPct val="90000"/>
              </a:lnSpc>
              <a:spcAft>
                <a:spcPts val="600"/>
              </a:spcAft>
            </a:pPr>
            <a:r>
              <a:rPr lang="en-US" sz="1400" dirty="0">
                <a:latin typeface="Cavolini" panose="03000502040302020204" pitchFamily="66" charset="0"/>
                <a:cs typeface="Cavolini" panose="03000502040302020204" pitchFamily="66" charset="0"/>
              </a:rPr>
              <a:t>People often find themselves being moved by sights, sounds and smells. There are many artists that have been so inspired by a place that they have created beautiful pieces of art to capture what they experienced. By creating this piece of art, they hope that other people will experience and live out that wonderful moment. </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9" name="Cloud 8">
            <a:extLst>
              <a:ext uri="{FF2B5EF4-FFF2-40B4-BE49-F238E27FC236}">
                <a16:creationId xmlns:a16="http://schemas.microsoft.com/office/drawing/2014/main" id="{D27F3690-C1BF-45A4-BBFF-84B816A46633}"/>
              </a:ext>
            </a:extLst>
          </p:cNvPr>
          <p:cNvSpPr/>
          <p:nvPr/>
        </p:nvSpPr>
        <p:spPr>
          <a:xfrm>
            <a:off x="6902604" y="77168"/>
            <a:ext cx="2178252" cy="1546616"/>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Sensates: </a:t>
            </a:r>
            <a:r>
              <a:rPr lang="en-GB" sz="900" b="1" dirty="0">
                <a:solidFill>
                  <a:prstClr val="white"/>
                </a:solidFill>
                <a:latin typeface="Segoe UI"/>
              </a:rPr>
              <a:t>Loving God with the senses</a:t>
            </a:r>
            <a:endParaRPr lang="en-GB" sz="900" dirty="0">
              <a:solidFill>
                <a:prstClr val="white"/>
              </a:solidFill>
              <a:latin typeface="Segoe UI"/>
            </a:endParaRPr>
          </a:p>
          <a:p>
            <a:pPr algn="ctr" defTabSz="685800"/>
            <a:r>
              <a:rPr lang="en-GB" sz="900" dirty="0">
                <a:solidFill>
                  <a:prstClr val="white"/>
                </a:solidFill>
                <a:latin typeface="Segoe UI"/>
              </a:rPr>
              <a:t>Often moved by sights, sounds and smells. Visual imagery for Sensates is often particularly powerful.</a:t>
            </a:r>
          </a:p>
        </p:txBody>
      </p:sp>
    </p:spTree>
    <p:custDataLst>
      <p:tags r:id="rId1"/>
    </p:custDataLst>
    <p:extLst>
      <p:ext uri="{BB962C8B-B14F-4D97-AF65-F5344CB8AC3E}">
        <p14:creationId xmlns:p14="http://schemas.microsoft.com/office/powerpoint/2010/main" val="422369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8">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830109F9-31F5-45FF-9DFF-E37C168B387A}"/>
              </a:ext>
            </a:extLst>
          </p:cNvPr>
          <p:cNvSpPr>
            <a:spLocks noGrp="1"/>
          </p:cNvSpPr>
          <p:nvPr>
            <p:ph type="ctrTitle"/>
          </p:nvPr>
        </p:nvSpPr>
        <p:spPr>
          <a:xfrm>
            <a:off x="941294" y="5057775"/>
            <a:ext cx="7261411" cy="1800225"/>
          </a:xfrm>
        </p:spPr>
        <p:txBody>
          <a:bodyPr anchor="b">
            <a:normAutofit/>
          </a:bodyPr>
          <a:lstStyle/>
          <a:p>
            <a:r>
              <a:rPr lang="en-GB" sz="1400" b="1" dirty="0">
                <a:solidFill>
                  <a:schemeClr val="accent6"/>
                </a:solidFill>
                <a:latin typeface="Cavolini" panose="03000502040302020204" pitchFamily="66" charset="0"/>
                <a:cs typeface="Cavolini" panose="03000502040302020204" pitchFamily="66" charset="0"/>
              </a:rPr>
              <a:t>An autumn landscape with a view of Het Steen</a:t>
            </a:r>
            <a:br>
              <a:rPr lang="en-GB" sz="1400" b="1" dirty="0">
                <a:solidFill>
                  <a:schemeClr val="accent6"/>
                </a:solidFill>
                <a:latin typeface="Cavolini" panose="03000502040302020204" pitchFamily="66" charset="0"/>
                <a:cs typeface="Cavolini" panose="03000502040302020204" pitchFamily="66" charset="0"/>
              </a:rPr>
            </a:br>
            <a:r>
              <a:rPr lang="en-GB" sz="1400" b="1" dirty="0">
                <a:solidFill>
                  <a:schemeClr val="accent6"/>
                </a:solidFill>
                <a:latin typeface="Cavolini" panose="03000502040302020204" pitchFamily="66" charset="0"/>
                <a:cs typeface="Cavolini" panose="03000502040302020204" pitchFamily="66" charset="0"/>
              </a:rPr>
              <a:t> in the early morning </a:t>
            </a:r>
            <a:r>
              <a:rPr lang="en-GB" sz="1400" dirty="0">
                <a:solidFill>
                  <a:schemeClr val="tx1">
                    <a:lumMod val="85000"/>
                    <a:lumOff val="15000"/>
                  </a:schemeClr>
                </a:solidFill>
                <a:latin typeface="Cavolini" panose="03000502040302020204" pitchFamily="66" charset="0"/>
                <a:cs typeface="Cavolini" panose="03000502040302020204" pitchFamily="66" charset="0"/>
              </a:rPr>
              <a:t>– was painted by Peter Rubens 1636</a:t>
            </a:r>
            <a:br>
              <a:rPr lang="en-GB" sz="1400" dirty="0">
                <a:solidFill>
                  <a:schemeClr val="tx1">
                    <a:lumMod val="85000"/>
                    <a:lumOff val="15000"/>
                  </a:schemeClr>
                </a:solidFill>
                <a:latin typeface="Cavolini" panose="03000502040302020204" pitchFamily="66" charset="0"/>
                <a:cs typeface="Cavolini" panose="03000502040302020204" pitchFamily="66" charset="0"/>
              </a:rPr>
            </a:br>
            <a:br>
              <a:rPr lang="en-GB" sz="1400" dirty="0">
                <a:solidFill>
                  <a:schemeClr val="tx1">
                    <a:lumMod val="85000"/>
                    <a:lumOff val="15000"/>
                  </a:schemeClr>
                </a:solidFill>
                <a:latin typeface="Cavolini" panose="03000502040302020204" pitchFamily="66" charset="0"/>
                <a:cs typeface="Cavolini" panose="03000502040302020204" pitchFamily="66" charset="0"/>
              </a:rPr>
            </a:br>
            <a:r>
              <a:rPr lang="en-GB" sz="1400" dirty="0">
                <a:solidFill>
                  <a:schemeClr val="tx1">
                    <a:lumMod val="85000"/>
                    <a:lumOff val="15000"/>
                  </a:schemeClr>
                </a:solidFill>
                <a:latin typeface="Cavolini" panose="03000502040302020204" pitchFamily="66" charset="0"/>
                <a:cs typeface="Cavolini" panose="03000502040302020204" pitchFamily="66" charset="0"/>
              </a:rPr>
              <a:t>Is this a true reflection of a beautiful scene? How do you feel about this picture? </a:t>
            </a:r>
            <a:br>
              <a:rPr lang="en-GB" sz="1400" dirty="0">
                <a:solidFill>
                  <a:schemeClr val="tx1">
                    <a:lumMod val="85000"/>
                    <a:lumOff val="15000"/>
                  </a:schemeClr>
                </a:solidFill>
                <a:latin typeface="Cavolini" panose="03000502040302020204" pitchFamily="66" charset="0"/>
                <a:cs typeface="Cavolini" panose="03000502040302020204" pitchFamily="66" charset="0"/>
              </a:rPr>
            </a:br>
            <a:endParaRPr lang="en-GB" sz="1400" dirty="0">
              <a:solidFill>
                <a:schemeClr val="tx1">
                  <a:lumMod val="85000"/>
                  <a:lumOff val="15000"/>
                </a:schemeClr>
              </a:solidFill>
              <a:latin typeface="Cavolini" panose="03000502040302020204" pitchFamily="66" charset="0"/>
              <a:cs typeface="Cavolini" panose="03000502040302020204" pitchFamily="66" charset="0"/>
            </a:endParaRPr>
          </a:p>
        </p:txBody>
      </p:sp>
      <p:pic>
        <p:nvPicPr>
          <p:cNvPr id="5" name="Picture 4">
            <a:extLst>
              <a:ext uri="{FF2B5EF4-FFF2-40B4-BE49-F238E27FC236}">
                <a16:creationId xmlns:a16="http://schemas.microsoft.com/office/drawing/2014/main" id="{FB88ECE6-52DA-4E7E-8CAC-FBEF6433322F}"/>
              </a:ext>
            </a:extLst>
          </p:cNvPr>
          <p:cNvPicPr>
            <a:picLocks noChangeAspect="1"/>
          </p:cNvPicPr>
          <p:nvPr/>
        </p:nvPicPr>
        <p:blipFill rotWithShape="1">
          <a:blip r:embed="rId3"/>
          <a:srcRect r="10293" b="1"/>
          <a:stretch/>
        </p:blipFill>
        <p:spPr>
          <a:xfrm>
            <a:off x="-64567" y="-9551"/>
            <a:ext cx="9143979" cy="6309360"/>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14" name="TextBox 13">
            <a:extLst>
              <a:ext uri="{FF2B5EF4-FFF2-40B4-BE49-F238E27FC236}">
                <a16:creationId xmlns:a16="http://schemas.microsoft.com/office/drawing/2014/main" id="{BC7BC4E9-E405-4384-844D-B8042B88D6B2}"/>
              </a:ext>
            </a:extLst>
          </p:cNvPr>
          <p:cNvSpPr txBox="1"/>
          <p:nvPr/>
        </p:nvSpPr>
        <p:spPr>
          <a:xfrm>
            <a:off x="6012180" y="188595"/>
            <a:ext cx="2880360" cy="230832"/>
          </a:xfrm>
          <a:prstGeom prst="rect">
            <a:avLst/>
          </a:prstGeom>
          <a:solidFill>
            <a:srgbClr val="CCECFF"/>
          </a:solidFill>
        </p:spPr>
        <p:txBody>
          <a:bodyPr wrap="square" rtlCol="0">
            <a:spAutoFit/>
          </a:bodyPr>
          <a:lstStyle/>
          <a:p>
            <a:pPr algn="ctr">
              <a:spcAft>
                <a:spcPts val="600"/>
              </a:spcAft>
            </a:pPr>
            <a:r>
              <a:rPr lang="en-GB" sz="900" i="1" dirty="0"/>
              <a:t>Source:: Jean Lewis </a:t>
            </a:r>
            <a:r>
              <a:rPr lang="en-GB" sz="900" i="1" dirty="0" err="1"/>
              <a:t>Maziers</a:t>
            </a:r>
            <a:r>
              <a:rPr lang="en-GB" sz="900" i="1" dirty="0"/>
              <a:t>: </a:t>
            </a:r>
            <a:r>
              <a:rPr lang="en-GB" sz="900" i="1" dirty="0">
                <a:hlinkClick r:id="rId4"/>
              </a:rPr>
              <a:t>Flikr</a:t>
            </a:r>
            <a:r>
              <a:rPr lang="en-GB" sz="900" i="1" dirty="0"/>
              <a:t>  </a:t>
            </a:r>
          </a:p>
        </p:txBody>
      </p:sp>
      <p:graphicFrame>
        <p:nvGraphicFramePr>
          <p:cNvPr id="20" name="Object 19">
            <a:extLst>
              <a:ext uri="{FF2B5EF4-FFF2-40B4-BE49-F238E27FC236}">
                <a16:creationId xmlns:a16="http://schemas.microsoft.com/office/drawing/2014/main" id="{C6F1FF00-B238-42FC-A428-A263E8D27CE9}"/>
              </a:ext>
            </a:extLst>
          </p:cNvPr>
          <p:cNvGraphicFramePr>
            <a:graphicFrameLocks noChangeAspect="1"/>
          </p:cNvGraphicFramePr>
          <p:nvPr>
            <p:extLst>
              <p:ext uri="{D42A27DB-BD31-4B8C-83A1-F6EECF244321}">
                <p14:modId xmlns:p14="http://schemas.microsoft.com/office/powerpoint/2010/main" val="2217545453"/>
              </p:ext>
            </p:extLst>
          </p:nvPr>
        </p:nvGraphicFramePr>
        <p:xfrm>
          <a:off x="8128253" y="6101873"/>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5" imgW="914400" imgH="792360" progId="AcroExch.Document.DC">
                  <p:embed/>
                </p:oleObj>
              </mc:Choice>
              <mc:Fallback>
                <p:oleObj name="Acrobat Document" showAsIcon="1" r:id="rId5" imgW="914400" imgH="792360" progId="AcroExch.Document.DC">
                  <p:embed/>
                  <p:pic>
                    <p:nvPicPr>
                      <p:cNvPr id="6" name="Object 5">
                        <a:extLst>
                          <a:ext uri="{FF2B5EF4-FFF2-40B4-BE49-F238E27FC236}">
                            <a16:creationId xmlns:a16="http://schemas.microsoft.com/office/drawing/2014/main" id="{6071F485-EBB3-4169-A488-23D6F2F8D906}"/>
                          </a:ext>
                        </a:extLst>
                      </p:cNvPr>
                      <p:cNvPicPr/>
                      <p:nvPr/>
                    </p:nvPicPr>
                    <p:blipFill>
                      <a:blip r:embed="rId6"/>
                      <a:stretch>
                        <a:fillRect/>
                      </a:stretch>
                    </p:blipFill>
                    <p:spPr>
                      <a:xfrm>
                        <a:off x="8128253" y="6101873"/>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1184848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AA8146-65BC-451C-BFFD-E7D7E38134D2}"/>
              </a:ext>
            </a:extLst>
          </p:cNvPr>
          <p:cNvPicPr>
            <a:picLocks noChangeAspect="1"/>
          </p:cNvPicPr>
          <p:nvPr/>
        </p:nvPicPr>
        <p:blipFill rotWithShape="1">
          <a:blip r:embed="rId3"/>
          <a:srcRect l="11500" r="11499" b="-1"/>
          <a:stretch/>
        </p:blipFill>
        <p:spPr>
          <a:xfrm>
            <a:off x="0" y="0"/>
            <a:ext cx="9143979"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F4E5775E-4BE2-4A77-9FFF-BD24100E7968}"/>
              </a:ext>
            </a:extLst>
          </p:cNvPr>
          <p:cNvSpPr>
            <a:spLocks noGrp="1"/>
          </p:cNvSpPr>
          <p:nvPr>
            <p:ph type="title"/>
          </p:nvPr>
        </p:nvSpPr>
        <p:spPr>
          <a:xfrm>
            <a:off x="532086" y="1913950"/>
            <a:ext cx="3153102" cy="794960"/>
          </a:xfrm>
        </p:spPr>
        <p:txBody>
          <a:bodyPr>
            <a:normAutofit/>
          </a:bodyPr>
          <a:lstStyle/>
          <a:p>
            <a:r>
              <a:rPr lang="en-GB" sz="3100" dirty="0"/>
              <a:t>Zoom in…</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82E8F8E-46E2-41AD-AED2-91E8B84DFFCD}"/>
              </a:ext>
            </a:extLst>
          </p:cNvPr>
          <p:cNvSpPr>
            <a:spLocks noGrp="1"/>
          </p:cNvSpPr>
          <p:nvPr>
            <p:ph idx="1"/>
          </p:nvPr>
        </p:nvSpPr>
        <p:spPr>
          <a:xfrm>
            <a:off x="0" y="3068955"/>
            <a:ext cx="4211955" cy="3600450"/>
          </a:xfrm>
        </p:spPr>
        <p:txBody>
          <a:bodyPr anchor="ctr">
            <a:normAutofit/>
          </a:bodyPr>
          <a:lstStyle/>
          <a:p>
            <a:pPr>
              <a:lnSpc>
                <a:spcPct val="90000"/>
              </a:lnSpc>
            </a:pPr>
            <a:r>
              <a:rPr lang="en-GB" sz="1500" dirty="0"/>
              <a:t>Peter Rubens lived in the country chateau in this picture. This is Het Steen (stone house). The National Gallery tells us that the sense of calm and reflection the artist felt comes from Ruben’s living here. </a:t>
            </a:r>
          </a:p>
          <a:p>
            <a:pPr>
              <a:lnSpc>
                <a:spcPct val="90000"/>
              </a:lnSpc>
            </a:pPr>
            <a:endParaRPr lang="en-GB" sz="1500" b="1" dirty="0"/>
          </a:p>
          <a:p>
            <a:pPr>
              <a:lnSpc>
                <a:spcPct val="90000"/>
              </a:lnSpc>
            </a:pPr>
            <a:r>
              <a:rPr lang="en-GB" sz="1500" b="1" dirty="0"/>
              <a:t>Would you feel peaceful here? Would being rich enough to own a mansion make you happy? Is it selfish for one family to live in </a:t>
            </a:r>
            <a:r>
              <a:rPr lang="en-GB" sz="1500" b="1" dirty="0">
                <a:hlinkClick r:id="rId4"/>
              </a:rPr>
              <a:t>such a large property</a:t>
            </a:r>
            <a:r>
              <a:rPr lang="en-GB" sz="1500" b="1" dirty="0"/>
              <a:t>? </a:t>
            </a:r>
          </a:p>
          <a:p>
            <a:pPr>
              <a:lnSpc>
                <a:spcPct val="90000"/>
              </a:lnSpc>
            </a:pPr>
            <a:endParaRPr lang="en-GB" sz="1500" b="1" dirty="0"/>
          </a:p>
          <a:p>
            <a:pPr>
              <a:lnSpc>
                <a:spcPct val="90000"/>
              </a:lnSpc>
            </a:pPr>
            <a:r>
              <a:rPr lang="en-GB" sz="1500" b="1" dirty="0"/>
              <a:t>Would this picture look better in a different season? Which season is best? Why?</a:t>
            </a:r>
            <a:endParaRPr lang="en-GB" sz="1500" dirty="0"/>
          </a:p>
        </p:txBody>
      </p:sp>
      <p:graphicFrame>
        <p:nvGraphicFramePr>
          <p:cNvPr id="6" name="Object 5">
            <a:extLst>
              <a:ext uri="{FF2B5EF4-FFF2-40B4-BE49-F238E27FC236}">
                <a16:creationId xmlns:a16="http://schemas.microsoft.com/office/drawing/2014/main" id="{6071F485-EBB3-4169-A488-23D6F2F8D906}"/>
              </a:ext>
            </a:extLst>
          </p:cNvPr>
          <p:cNvGraphicFramePr>
            <a:graphicFrameLocks noChangeAspect="1"/>
          </p:cNvGraphicFramePr>
          <p:nvPr>
            <p:extLst>
              <p:ext uri="{D42A27DB-BD31-4B8C-83A1-F6EECF244321}">
                <p14:modId xmlns:p14="http://schemas.microsoft.com/office/powerpoint/2010/main" val="3822342067"/>
              </p:ext>
            </p:extLst>
          </p:nvPr>
        </p:nvGraphicFramePr>
        <p:xfrm>
          <a:off x="8229600" y="6065837"/>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5" imgW="914400" imgH="792360" progId="AcroExch.Document.DC">
                  <p:embed/>
                </p:oleObj>
              </mc:Choice>
              <mc:Fallback>
                <p:oleObj name="Acrobat Document" showAsIcon="1" r:id="rId5" imgW="914400" imgH="792360" progId="AcroExch.Document.DC">
                  <p:embed/>
                  <p:pic>
                    <p:nvPicPr>
                      <p:cNvPr id="0" name=""/>
                      <p:cNvPicPr/>
                      <p:nvPr/>
                    </p:nvPicPr>
                    <p:blipFill>
                      <a:blip r:embed="rId6"/>
                      <a:stretch>
                        <a:fillRect/>
                      </a:stretch>
                    </p:blipFill>
                    <p:spPr>
                      <a:xfrm>
                        <a:off x="8229600" y="6065837"/>
                        <a:ext cx="914400" cy="792163"/>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3C4A5A41-6F2B-480F-975D-39E17F31CD91}"/>
              </a:ext>
            </a:extLst>
          </p:cNvPr>
          <p:cNvSpPr txBox="1"/>
          <p:nvPr/>
        </p:nvSpPr>
        <p:spPr>
          <a:xfrm>
            <a:off x="6012180" y="188595"/>
            <a:ext cx="2880360" cy="230832"/>
          </a:xfrm>
          <a:prstGeom prst="rect">
            <a:avLst/>
          </a:prstGeom>
          <a:solidFill>
            <a:srgbClr val="CCECFF"/>
          </a:solidFill>
        </p:spPr>
        <p:txBody>
          <a:bodyPr wrap="square" rtlCol="0">
            <a:spAutoFit/>
          </a:bodyPr>
          <a:lstStyle/>
          <a:p>
            <a:pPr algn="ctr">
              <a:spcAft>
                <a:spcPts val="600"/>
              </a:spcAft>
            </a:pPr>
            <a:r>
              <a:rPr lang="en-GB" sz="900" i="1" dirty="0"/>
              <a:t>Source:: Jean Lewis </a:t>
            </a:r>
            <a:r>
              <a:rPr lang="en-GB" sz="900" i="1" dirty="0" err="1"/>
              <a:t>Maziers</a:t>
            </a:r>
            <a:r>
              <a:rPr lang="en-GB" sz="900" i="1" dirty="0"/>
              <a:t>: </a:t>
            </a:r>
            <a:r>
              <a:rPr lang="en-GB" sz="900" i="1" dirty="0">
                <a:hlinkClick r:id="rId7"/>
              </a:rPr>
              <a:t>Flikr</a:t>
            </a:r>
            <a:r>
              <a:rPr lang="en-GB" sz="900" i="1" dirty="0"/>
              <a:t>  </a:t>
            </a:r>
          </a:p>
        </p:txBody>
      </p:sp>
    </p:spTree>
    <p:extLst>
      <p:ext uri="{BB962C8B-B14F-4D97-AF65-F5344CB8AC3E}">
        <p14:creationId xmlns:p14="http://schemas.microsoft.com/office/powerpoint/2010/main" val="4026445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N04948 | Cossacks 1910-1 Wassily Kandinsky 1866-1944 Present… | Flickr">
            <a:extLst>
              <a:ext uri="{FF2B5EF4-FFF2-40B4-BE49-F238E27FC236}">
                <a16:creationId xmlns:a16="http://schemas.microsoft.com/office/drawing/2014/main" id="{D8451322-8700-4940-91CF-F8346A1868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36" r="18760"/>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E02A53-F8EE-42F9-83F0-B5B1756CEB2C}"/>
              </a:ext>
            </a:extLst>
          </p:cNvPr>
          <p:cNvSpPr>
            <a:spLocks noGrp="1"/>
          </p:cNvSpPr>
          <p:nvPr>
            <p:ph type="title"/>
          </p:nvPr>
        </p:nvSpPr>
        <p:spPr>
          <a:xfrm>
            <a:off x="5648707" y="365125"/>
            <a:ext cx="2866642" cy="1899912"/>
          </a:xfrm>
        </p:spPr>
        <p:txBody>
          <a:bodyPr>
            <a:normAutofit fontScale="90000"/>
          </a:bodyPr>
          <a:lstStyle/>
          <a:p>
            <a:r>
              <a:rPr lang="en-GB" sz="2400" dirty="0">
                <a:latin typeface="Cavolini" panose="03000502040302020204" pitchFamily="66" charset="0"/>
                <a:cs typeface="Cavolini" panose="03000502040302020204" pitchFamily="66" charset="0"/>
              </a:rPr>
              <a:t>Tate Start – What emotion do you feel when you think of a colour? </a:t>
            </a:r>
          </a:p>
        </p:txBody>
      </p:sp>
      <p:sp>
        <p:nvSpPr>
          <p:cNvPr id="3" name="Content Placeholder 2">
            <a:extLst>
              <a:ext uri="{FF2B5EF4-FFF2-40B4-BE49-F238E27FC236}">
                <a16:creationId xmlns:a16="http://schemas.microsoft.com/office/drawing/2014/main" id="{73E0AD9B-B126-4583-8E25-B8283D3BDA41}"/>
              </a:ext>
            </a:extLst>
          </p:cNvPr>
          <p:cNvSpPr>
            <a:spLocks noGrp="1"/>
          </p:cNvSpPr>
          <p:nvPr>
            <p:ph idx="1"/>
          </p:nvPr>
        </p:nvSpPr>
        <p:spPr>
          <a:xfrm>
            <a:off x="5648707" y="2434201"/>
            <a:ext cx="2866642" cy="3742762"/>
          </a:xfrm>
        </p:spPr>
        <p:txBody>
          <a:bodyPr>
            <a:normAutofit lnSpcReduction="10000"/>
          </a:bodyPr>
          <a:lstStyle/>
          <a:p>
            <a:pPr marL="0" indent="0" algn="ctr">
              <a:buNone/>
            </a:pPr>
            <a:r>
              <a:rPr lang="en-GB" sz="1700" dirty="0">
                <a:latin typeface="Cavolini" panose="03000502040302020204" pitchFamily="66" charset="0"/>
                <a:cs typeface="Cavolini" panose="03000502040302020204" pitchFamily="66" charset="0"/>
              </a:rPr>
              <a:t>What emotion do you feel when you think of a colour? </a:t>
            </a:r>
          </a:p>
          <a:p>
            <a:pPr marL="0" indent="0" algn="ctr">
              <a:buNone/>
            </a:pPr>
            <a:endParaRPr lang="en-GB" sz="1700" dirty="0">
              <a:latin typeface="Cavolini" panose="03000502040302020204" pitchFamily="66" charset="0"/>
              <a:cs typeface="Cavolini" panose="03000502040302020204" pitchFamily="66" charset="0"/>
            </a:endParaRPr>
          </a:p>
          <a:p>
            <a:pPr marL="0" indent="0" algn="ctr">
              <a:buNone/>
            </a:pPr>
            <a:r>
              <a:rPr lang="en-GB" sz="1700" dirty="0">
                <a:latin typeface="Cavolini" panose="03000502040302020204" pitchFamily="66" charset="0"/>
                <a:cs typeface="Cavolini" panose="03000502040302020204" pitchFamily="66" charset="0"/>
              </a:rPr>
              <a:t>What do you think of these </a:t>
            </a:r>
            <a:r>
              <a:rPr lang="en-GB" sz="1700" dirty="0">
                <a:latin typeface="Cavolini" panose="03000502040302020204" pitchFamily="66" charset="0"/>
                <a:cs typeface="Cavolini" panose="03000502040302020204" pitchFamily="66" charset="0"/>
                <a:hlinkClick r:id="rId3"/>
              </a:rPr>
              <a:t>pieces of art</a:t>
            </a:r>
            <a:r>
              <a:rPr lang="en-GB" sz="1700" dirty="0">
                <a:latin typeface="Cavolini" panose="03000502040302020204" pitchFamily="66" charset="0"/>
                <a:cs typeface="Cavolini" panose="03000502040302020204" pitchFamily="66" charset="0"/>
              </a:rPr>
              <a:t>? </a:t>
            </a:r>
          </a:p>
          <a:p>
            <a:pPr marL="0" indent="0" algn="ctr">
              <a:buNone/>
            </a:pPr>
            <a:endParaRPr lang="en-GB" sz="1700" dirty="0">
              <a:latin typeface="Cavolini" panose="03000502040302020204" pitchFamily="66" charset="0"/>
              <a:cs typeface="Cavolini" panose="03000502040302020204" pitchFamily="66" charset="0"/>
            </a:endParaRPr>
          </a:p>
          <a:p>
            <a:pPr marL="0" indent="0" algn="ctr">
              <a:buNone/>
            </a:pPr>
            <a:r>
              <a:rPr lang="en-GB" sz="1700" dirty="0">
                <a:latin typeface="Cavolini" panose="03000502040302020204" pitchFamily="66" charset="0"/>
                <a:cs typeface="Cavolini" panose="03000502040302020204" pitchFamily="66" charset="0"/>
              </a:rPr>
              <a:t>Henri Matisse said “Creativity Takes Courage”</a:t>
            </a:r>
          </a:p>
          <a:p>
            <a:pPr marL="0" indent="0" algn="ctr">
              <a:buNone/>
            </a:pPr>
            <a:endParaRPr lang="en-GB" sz="1700" dirty="0">
              <a:latin typeface="Cavolini" panose="03000502040302020204" pitchFamily="66" charset="0"/>
              <a:cs typeface="Cavolini" panose="03000502040302020204" pitchFamily="66" charset="0"/>
            </a:endParaRPr>
          </a:p>
          <a:p>
            <a:pPr marL="0" indent="0" algn="ctr">
              <a:buNone/>
            </a:pPr>
            <a:r>
              <a:rPr lang="en-GB" sz="1700" dirty="0">
                <a:latin typeface="Cavolini" panose="03000502040302020204" pitchFamily="66" charset="0"/>
                <a:cs typeface="Cavolini" panose="03000502040302020204" pitchFamily="66" charset="0"/>
              </a:rPr>
              <a:t>Do these pieces of art reflect this statement?  </a:t>
            </a:r>
          </a:p>
        </p:txBody>
      </p:sp>
      <p:sp>
        <p:nvSpPr>
          <p:cNvPr id="9" name="TextBox 8">
            <a:extLst>
              <a:ext uri="{FF2B5EF4-FFF2-40B4-BE49-F238E27FC236}">
                <a16:creationId xmlns:a16="http://schemas.microsoft.com/office/drawing/2014/main" id="{05279A69-1A59-4915-9DA4-6BA6C89F82FD}"/>
              </a:ext>
            </a:extLst>
          </p:cNvPr>
          <p:cNvSpPr txBox="1"/>
          <p:nvPr/>
        </p:nvSpPr>
        <p:spPr>
          <a:xfrm>
            <a:off x="251460" y="6309360"/>
            <a:ext cx="2880360"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4"/>
              </a:rPr>
              <a:t>Tate</a:t>
            </a:r>
            <a:r>
              <a:rPr lang="en-GB" sz="900" i="1" dirty="0"/>
              <a:t> </a:t>
            </a:r>
          </a:p>
        </p:txBody>
      </p:sp>
    </p:spTree>
    <p:extLst>
      <p:ext uri="{BB962C8B-B14F-4D97-AF65-F5344CB8AC3E}">
        <p14:creationId xmlns:p14="http://schemas.microsoft.com/office/powerpoint/2010/main" val="2761371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N04948 | Cossacks 1910-1 Wassily Kandinsky 1866-1944 Present… | Flickr">
            <a:extLst>
              <a:ext uri="{FF2B5EF4-FFF2-40B4-BE49-F238E27FC236}">
                <a16:creationId xmlns:a16="http://schemas.microsoft.com/office/drawing/2014/main" id="{D8451322-8700-4940-91CF-F8346A1868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91" r="12424"/>
          <a:stretch/>
        </p:blipFill>
        <p:spPr bwMode="auto">
          <a:xfrm>
            <a:off x="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92" name="Rectangle 191">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5398329"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E02A53-F8EE-42F9-83F0-B5B1756CEB2C}"/>
              </a:ext>
            </a:extLst>
          </p:cNvPr>
          <p:cNvSpPr>
            <a:spLocks noGrp="1"/>
          </p:cNvSpPr>
          <p:nvPr>
            <p:ph type="title"/>
          </p:nvPr>
        </p:nvSpPr>
        <p:spPr>
          <a:xfrm>
            <a:off x="446103" y="640263"/>
            <a:ext cx="4964858" cy="1344975"/>
          </a:xfrm>
        </p:spPr>
        <p:txBody>
          <a:bodyPr>
            <a:normAutofit fontScale="90000"/>
          </a:bodyPr>
          <a:lstStyle/>
          <a:p>
            <a:pPr>
              <a:lnSpc>
                <a:spcPct val="90000"/>
              </a:lnSpc>
            </a:pPr>
            <a:r>
              <a:rPr lang="en-GB" sz="3000" dirty="0">
                <a:latin typeface="Cavolini" panose="03000502040302020204" pitchFamily="66" charset="0"/>
                <a:cs typeface="Cavolini" panose="03000502040302020204" pitchFamily="66" charset="0"/>
              </a:rPr>
              <a:t>Tate Start – What emotion do you feel when you think of a </a:t>
            </a:r>
            <a:r>
              <a:rPr lang="en-GB" sz="3000" dirty="0">
                <a:latin typeface="Cavolini" panose="03000502040302020204" pitchFamily="66" charset="0"/>
                <a:cs typeface="Cavolini" panose="03000502040302020204" pitchFamily="66" charset="0"/>
                <a:hlinkClick r:id="rId4"/>
              </a:rPr>
              <a:t>colour? </a:t>
            </a:r>
            <a:endParaRPr lang="en-GB" sz="3000" dirty="0">
              <a:latin typeface="Cavolini" panose="03000502040302020204" pitchFamily="66" charset="0"/>
              <a:cs typeface="Cavolini" panose="03000502040302020204" pitchFamily="66" charset="0"/>
            </a:endParaRPr>
          </a:p>
        </p:txBody>
      </p:sp>
      <p:sp>
        <p:nvSpPr>
          <p:cNvPr id="3" name="Content Placeholder 2">
            <a:extLst>
              <a:ext uri="{FF2B5EF4-FFF2-40B4-BE49-F238E27FC236}">
                <a16:creationId xmlns:a16="http://schemas.microsoft.com/office/drawing/2014/main" id="{73E0AD9B-B126-4583-8E25-B8283D3BDA41}"/>
              </a:ext>
            </a:extLst>
          </p:cNvPr>
          <p:cNvSpPr>
            <a:spLocks noGrp="1"/>
          </p:cNvSpPr>
          <p:nvPr>
            <p:ph idx="1"/>
          </p:nvPr>
        </p:nvSpPr>
        <p:spPr>
          <a:xfrm>
            <a:off x="445581" y="2121763"/>
            <a:ext cx="4965379" cy="3773010"/>
          </a:xfrm>
        </p:spPr>
        <p:txBody>
          <a:bodyPr>
            <a:normAutofit fontScale="92500" lnSpcReduction="20000"/>
          </a:bodyPr>
          <a:lstStyle/>
          <a:p>
            <a:pPr marL="0" indent="0">
              <a:lnSpc>
                <a:spcPct val="90000"/>
              </a:lnSpc>
              <a:buNone/>
            </a:pPr>
            <a:r>
              <a:rPr lang="en-GB" sz="1600" dirty="0">
                <a:latin typeface="Cavolini" panose="03000502040302020204" pitchFamily="66" charset="0"/>
                <a:cs typeface="Cavolini" panose="03000502040302020204" pitchFamily="66" charset="0"/>
              </a:rPr>
              <a:t>When looking at these pieces of art, you might question what art is. Look closely and think about:</a:t>
            </a:r>
          </a:p>
          <a:p>
            <a:pPr marL="0" indent="0">
              <a:lnSpc>
                <a:spcPct val="90000"/>
              </a:lnSpc>
              <a:buNone/>
            </a:pPr>
            <a:endParaRPr lang="en-GB" sz="1600" dirty="0">
              <a:latin typeface="Cavolini" panose="03000502040302020204" pitchFamily="66" charset="0"/>
              <a:cs typeface="Cavolini" panose="03000502040302020204" pitchFamily="66" charset="0"/>
            </a:endParaRPr>
          </a:p>
          <a:p>
            <a:pPr>
              <a:lnSpc>
                <a:spcPct val="90000"/>
              </a:lnSpc>
            </a:pPr>
            <a:r>
              <a:rPr lang="en-GB" sz="1800" b="0" i="0" dirty="0">
                <a:effectLst/>
                <a:latin typeface="Cavolini" panose="03000502040302020204" pitchFamily="66" charset="0"/>
                <a:cs typeface="Cavolini" panose="03000502040302020204" pitchFamily="66" charset="0"/>
              </a:rPr>
              <a:t>What is your first reaction to the work?</a:t>
            </a:r>
          </a:p>
          <a:p>
            <a:pPr>
              <a:lnSpc>
                <a:spcPct val="90000"/>
              </a:lnSpc>
            </a:pPr>
            <a:r>
              <a:rPr lang="en-GB" sz="1800" b="0" i="0" dirty="0">
                <a:effectLst/>
                <a:latin typeface="Cavolini" panose="03000502040302020204" pitchFamily="66" charset="0"/>
                <a:cs typeface="Cavolini" panose="03000502040302020204" pitchFamily="66" charset="0"/>
              </a:rPr>
              <a:t>Why does it make you feel or think like that?</a:t>
            </a:r>
          </a:p>
          <a:p>
            <a:pPr>
              <a:lnSpc>
                <a:spcPct val="90000"/>
              </a:lnSpc>
            </a:pPr>
            <a:r>
              <a:rPr lang="en-GB" sz="1800" b="0" i="0" dirty="0">
                <a:effectLst/>
                <a:latin typeface="Cavolini" panose="03000502040302020204" pitchFamily="66" charset="0"/>
                <a:cs typeface="Cavolini" panose="03000502040302020204" pitchFamily="66" charset="0"/>
              </a:rPr>
              <a:t>What is it made of?</a:t>
            </a:r>
          </a:p>
          <a:p>
            <a:pPr>
              <a:lnSpc>
                <a:spcPct val="90000"/>
              </a:lnSpc>
            </a:pPr>
            <a:r>
              <a:rPr lang="en-GB" sz="1800" b="0" i="0" dirty="0">
                <a:effectLst/>
                <a:latin typeface="Cavolini" panose="03000502040302020204" pitchFamily="66" charset="0"/>
                <a:cs typeface="Cavolini" panose="03000502040302020204" pitchFamily="66" charset="0"/>
              </a:rPr>
              <a:t>Why has the artist chosen those materials?</a:t>
            </a:r>
          </a:p>
          <a:p>
            <a:pPr>
              <a:lnSpc>
                <a:spcPct val="90000"/>
              </a:lnSpc>
            </a:pPr>
            <a:r>
              <a:rPr lang="en-GB" sz="1800" b="0" i="0" dirty="0">
                <a:effectLst/>
                <a:latin typeface="Cavolini" panose="03000502040302020204" pitchFamily="66" charset="0"/>
                <a:cs typeface="Cavolini" panose="03000502040302020204" pitchFamily="66" charset="0"/>
              </a:rPr>
              <a:t>Where is the artist from and when did they live? How has this influenced them?</a:t>
            </a:r>
          </a:p>
          <a:p>
            <a:pPr>
              <a:lnSpc>
                <a:spcPct val="90000"/>
              </a:lnSpc>
            </a:pPr>
            <a:r>
              <a:rPr lang="en-GB" sz="1800" b="0" i="0" dirty="0">
                <a:effectLst/>
                <a:latin typeface="Cavolini" panose="03000502040302020204" pitchFamily="66" charset="0"/>
                <a:cs typeface="Cavolini" panose="03000502040302020204" pitchFamily="66" charset="0"/>
              </a:rPr>
              <a:t>What do you think the work is about?</a:t>
            </a:r>
          </a:p>
          <a:p>
            <a:pPr>
              <a:lnSpc>
                <a:spcPct val="90000"/>
              </a:lnSpc>
            </a:pPr>
            <a:r>
              <a:rPr lang="en-GB" sz="1800" dirty="0">
                <a:latin typeface="Cavolini" panose="03000502040302020204" pitchFamily="66" charset="0"/>
                <a:cs typeface="Cavolini" panose="03000502040302020204" pitchFamily="66" charset="0"/>
              </a:rPr>
              <a:t>Could you </a:t>
            </a:r>
            <a:r>
              <a:rPr lang="en-GB" sz="1800" dirty="0">
                <a:latin typeface="Cavolini" panose="03000502040302020204" pitchFamily="66" charset="0"/>
                <a:cs typeface="Cavolini" panose="03000502040302020204" pitchFamily="66" charset="0"/>
                <a:hlinkClick r:id="rId5"/>
              </a:rPr>
              <a:t>paint like an artist? </a:t>
            </a:r>
            <a:r>
              <a:rPr lang="en-GB" sz="1800" dirty="0">
                <a:latin typeface="Cavolini" panose="03000502040302020204" pitchFamily="66" charset="0"/>
                <a:cs typeface="Cavolini" panose="03000502040302020204" pitchFamily="66" charset="0"/>
              </a:rPr>
              <a:t>Are you already an artist? </a:t>
            </a:r>
            <a:endParaRPr lang="en-GB" sz="1800" b="0" i="0" dirty="0">
              <a:effectLst/>
              <a:latin typeface="Cavolini" panose="03000502040302020204" pitchFamily="66" charset="0"/>
              <a:cs typeface="Cavolini" panose="03000502040302020204" pitchFamily="66" charset="0"/>
            </a:endParaRPr>
          </a:p>
          <a:p>
            <a:pPr marL="0" indent="0">
              <a:lnSpc>
                <a:spcPct val="90000"/>
              </a:lnSpc>
              <a:buNone/>
            </a:pPr>
            <a:endParaRPr lang="en-GB" sz="1600" dirty="0"/>
          </a:p>
        </p:txBody>
      </p:sp>
      <p:sp>
        <p:nvSpPr>
          <p:cNvPr id="9" name="TextBox 8">
            <a:extLst>
              <a:ext uri="{FF2B5EF4-FFF2-40B4-BE49-F238E27FC236}">
                <a16:creationId xmlns:a16="http://schemas.microsoft.com/office/drawing/2014/main" id="{05279A69-1A59-4915-9DA4-6BA6C89F82FD}"/>
              </a:ext>
            </a:extLst>
          </p:cNvPr>
          <p:cNvSpPr txBox="1"/>
          <p:nvPr/>
        </p:nvSpPr>
        <p:spPr>
          <a:xfrm>
            <a:off x="6012180" y="6479274"/>
            <a:ext cx="2880360" cy="230832"/>
          </a:xfrm>
          <a:prstGeom prst="rect">
            <a:avLst/>
          </a:prstGeom>
          <a:solidFill>
            <a:srgbClr val="CCECFF"/>
          </a:solidFill>
        </p:spPr>
        <p:txBody>
          <a:bodyPr wrap="square" rtlCol="0">
            <a:spAutoFit/>
          </a:bodyPr>
          <a:lstStyle/>
          <a:p>
            <a:pPr marL="0" marR="0" lvl="0" indent="0" algn="ctr" defTabSz="914400" rtl="0" eaLnBrk="1" fontAlgn="auto" latinLnBrk="0" hangingPunct="1">
              <a:spcBef>
                <a:spcPts val="0"/>
              </a:spcBef>
              <a:spcAft>
                <a:spcPts val="600"/>
              </a:spcAft>
              <a:buClrTx/>
              <a:buSzTx/>
              <a:buFontTx/>
              <a:buNone/>
              <a:tabLst/>
              <a:defRPr/>
            </a:pPr>
            <a:r>
              <a:rPr kumimoji="0" lang="en-GB" sz="900" b="0" i="1" u="none" strike="noStrike" kern="1200" cap="none" spc="0" normalizeH="0" baseline="0" noProof="0" dirty="0">
                <a:ln>
                  <a:noFill/>
                </a:ln>
                <a:solidFill>
                  <a:prstClr val="black"/>
                </a:solidFill>
                <a:effectLst/>
                <a:uLnTx/>
                <a:uFillTx/>
                <a:latin typeface="Segoe UI"/>
                <a:ea typeface="+mn-ea"/>
                <a:cs typeface="+mn-cs"/>
              </a:rPr>
              <a:t>Source:: </a:t>
            </a:r>
            <a:r>
              <a:rPr kumimoji="0" lang="en-GB" sz="900" b="0" i="1" u="none" strike="noStrike" kern="1200" cap="none" spc="0" normalizeH="0" baseline="0" noProof="0" dirty="0">
                <a:ln>
                  <a:noFill/>
                </a:ln>
                <a:solidFill>
                  <a:prstClr val="black"/>
                </a:solidFill>
                <a:effectLst/>
                <a:uLnTx/>
                <a:uFillTx/>
                <a:latin typeface="Segoe UI"/>
                <a:ea typeface="+mn-ea"/>
                <a:cs typeface="+mn-cs"/>
                <a:hlinkClick r:id="rId6"/>
              </a:rPr>
              <a:t>Tate</a:t>
            </a:r>
            <a:r>
              <a:rPr kumimoji="0" lang="en-GB" sz="900" b="0" i="1" u="none" strike="noStrike" kern="1200" cap="none" spc="0" normalizeH="0" baseline="0" noProof="0" dirty="0">
                <a:ln>
                  <a:noFill/>
                </a:ln>
                <a:solidFill>
                  <a:prstClr val="black"/>
                </a:solidFill>
                <a:effectLst/>
                <a:uLnTx/>
                <a:uFillTx/>
                <a:latin typeface="Segoe UI"/>
                <a:ea typeface="+mn-ea"/>
                <a:cs typeface="+mn-cs"/>
              </a:rPr>
              <a:t> </a:t>
            </a:r>
            <a:endParaRPr kumimoji="0" lang="en-GB" sz="900" b="0" i="1"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1913248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E9825B9B-DF78-48D6-BF73-484170AF090B}"/>
              </a:ext>
            </a:extLst>
          </p:cNvPr>
          <p:cNvSpPr>
            <a:spLocks noGrp="1"/>
          </p:cNvSpPr>
          <p:nvPr>
            <p:ph type="title"/>
          </p:nvPr>
        </p:nvSpPr>
        <p:spPr>
          <a:xfrm>
            <a:off x="5292090" y="129070"/>
            <a:ext cx="3600449" cy="1080135"/>
          </a:xfrm>
        </p:spPr>
        <p:txBody>
          <a:bodyPr vert="horz" lIns="91440" tIns="45720" rIns="91440" bIns="45720" rtlCol="0" anchor="b">
            <a:normAutofit/>
          </a:bodyPr>
          <a:lstStyle/>
          <a:p>
            <a:pPr algn="ctr">
              <a:lnSpc>
                <a:spcPct val="90000"/>
              </a:lnSpc>
            </a:pPr>
            <a:r>
              <a:rPr lang="en-GB" sz="1400" b="0" dirty="0">
                <a:latin typeface="Cavolini" panose="03000502040302020204" pitchFamily="66" charset="0"/>
                <a:cs typeface="Cavolini" panose="03000502040302020204" pitchFamily="66" charset="0"/>
              </a:rPr>
              <a:t>Create your competition entry using poetry, drawing, painting, video, sculpture or other media</a:t>
            </a:r>
            <a:endParaRPr lang="en-US" sz="1400" b="0" dirty="0">
              <a:latin typeface="Cavolini" panose="03000502040302020204" pitchFamily="66" charset="0"/>
              <a:cs typeface="Cavolini" panose="03000502040302020204" pitchFamily="66" charset="0"/>
            </a:endParaRPr>
          </a:p>
        </p:txBody>
      </p:sp>
      <p:pic>
        <p:nvPicPr>
          <p:cNvPr id="7" name="Picture 6">
            <a:hlinkClick r:id="rId3"/>
            <a:extLst>
              <a:ext uri="{FF2B5EF4-FFF2-40B4-BE49-F238E27FC236}">
                <a16:creationId xmlns:a16="http://schemas.microsoft.com/office/drawing/2014/main" id="{3C83519F-B39E-4B96-8F42-852C6F4DC38B}"/>
              </a:ext>
            </a:extLst>
          </p:cNvPr>
          <p:cNvPicPr>
            <a:picLocks noChangeAspect="1"/>
          </p:cNvPicPr>
          <p:nvPr/>
        </p:nvPicPr>
        <p:blipFill rotWithShape="1">
          <a:blip r:embed="rId4"/>
          <a:srcRect l="17887" r="16342" b="1"/>
          <a:stretch/>
        </p:blipFill>
        <p:spPr>
          <a:xfrm>
            <a:off x="20" y="431"/>
            <a:ext cx="4932025" cy="6857567"/>
          </a:xfrm>
          <a:prstGeom prst="rect">
            <a:avLst/>
          </a:prstGeom>
        </p:spPr>
      </p:pic>
      <p:sp>
        <p:nvSpPr>
          <p:cNvPr id="19" name="Text Placeholder 4">
            <a:extLst>
              <a:ext uri="{FF2B5EF4-FFF2-40B4-BE49-F238E27FC236}">
                <a16:creationId xmlns:a16="http://schemas.microsoft.com/office/drawing/2014/main" id="{9B2E1680-471B-4E96-8657-7BF64AC955FB}"/>
              </a:ext>
            </a:extLst>
          </p:cNvPr>
          <p:cNvSpPr>
            <a:spLocks noGrp="1"/>
          </p:cNvSpPr>
          <p:nvPr>
            <p:ph type="body" sz="half" idx="2"/>
          </p:nvPr>
        </p:nvSpPr>
        <p:spPr>
          <a:xfrm>
            <a:off x="5292090" y="1268730"/>
            <a:ext cx="3397414" cy="5040630"/>
          </a:xfrm>
        </p:spPr>
        <p:txBody>
          <a:bodyPr vert="horz" lIns="91440" tIns="45720" rIns="91440" bIns="45720" rtlCol="0">
            <a:noAutofit/>
          </a:bodyPr>
          <a:lstStyle/>
          <a:p>
            <a:pPr algn="ctr">
              <a:lnSpc>
                <a:spcPct val="90000"/>
              </a:lnSpc>
            </a:pPr>
            <a:endParaRPr lang="en-GB" b="1" u="sng" dirty="0">
              <a:latin typeface="Cavolini" panose="03000502040302020204" pitchFamily="66" charset="0"/>
              <a:cs typeface="Cavolini" panose="03000502040302020204" pitchFamily="66" charset="0"/>
            </a:endParaRPr>
          </a:p>
          <a:p>
            <a:pPr algn="ctr">
              <a:lnSpc>
                <a:spcPct val="90000"/>
              </a:lnSpc>
            </a:pPr>
            <a:r>
              <a:rPr lang="en-GB" b="1" u="sng" dirty="0">
                <a:latin typeface="Cavolini" panose="03000502040302020204" pitchFamily="66" charset="0"/>
                <a:cs typeface="Cavolini" panose="03000502040302020204" pitchFamily="66" charset="0"/>
              </a:rPr>
              <a:t>Inspiring!</a:t>
            </a:r>
          </a:p>
          <a:p>
            <a:pPr algn="ctr">
              <a:lnSpc>
                <a:spcPct val="90000"/>
              </a:lnSpc>
            </a:pPr>
            <a:endParaRPr lang="en-GB" dirty="0">
              <a:latin typeface="Cavolini" panose="03000502040302020204" pitchFamily="66" charset="0"/>
              <a:cs typeface="Cavolini" panose="03000502040302020204" pitchFamily="66" charset="0"/>
            </a:endParaRPr>
          </a:p>
          <a:p>
            <a:pPr algn="ctr">
              <a:lnSpc>
                <a:spcPct val="90000"/>
              </a:lnSpc>
            </a:pPr>
            <a:r>
              <a:rPr lang="en-GB" dirty="0">
                <a:latin typeface="Cavolini" panose="03000502040302020204" pitchFamily="66" charset="0"/>
                <a:cs typeface="Cavolini" panose="03000502040302020204" pitchFamily="66" charset="0"/>
              </a:rPr>
              <a:t>What inspires you? A song? A quote? Another person’s life? A place? Religion offers people inspiration to live. Sometimes an inspirational life, a person’s example, a text or a piece of music crystallizes our inspiration. In this theme, you are invited to identify what inspired you from a religion or from your own worldview – it doesn’t have to be your own faith, as inspiration tends to spill over the edges of religions. Explain through your art and text what connects your inspiration to spiritual or religious life. You might use methods from the creative arts that relate to spirituality as you understand it. </a:t>
            </a:r>
            <a:endParaRPr lang="en-US" dirty="0">
              <a:latin typeface="Cavolini" panose="03000502040302020204" pitchFamily="66" charset="0"/>
              <a:cs typeface="Cavolini" panose="03000502040302020204" pitchFamily="66" charset="0"/>
            </a:endParaRPr>
          </a:p>
        </p:txBody>
      </p:sp>
      <p:sp>
        <p:nvSpPr>
          <p:cNvPr id="26" name="Rectangle 25">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3222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hlinkClick r:id="rId4"/>
            <a:extLst>
              <a:ext uri="{FF2B5EF4-FFF2-40B4-BE49-F238E27FC236}">
                <a16:creationId xmlns:a16="http://schemas.microsoft.com/office/drawing/2014/main" id="{4D37FFBB-397B-4986-AC1D-7A57B06411D3}"/>
              </a:ext>
            </a:extLst>
          </p:cNvPr>
          <p:cNvPicPr>
            <a:picLocks noChangeAspect="1"/>
          </p:cNvPicPr>
          <p:nvPr/>
        </p:nvPicPr>
        <p:blipFill rotWithShape="1">
          <a:blip r:embed="rId5"/>
          <a:srcRect b="2598"/>
          <a:stretch/>
        </p:blipFill>
        <p:spPr>
          <a:xfrm>
            <a:off x="20" y="0"/>
            <a:ext cx="9143980" cy="4509124"/>
          </a:xfrm>
          <a:prstGeom prst="rect">
            <a:avLst/>
          </a:prstGeom>
        </p:spPr>
      </p:pic>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a:t>
            </a:r>
            <a:r>
              <a:rPr lang="en-US" sz="2200" i="1" noProof="0" dirty="0">
                <a:solidFill>
                  <a:schemeClr val="bg1"/>
                </a:solidFill>
                <a:latin typeface="+mj-lt"/>
                <a:ea typeface="+mj-ea"/>
                <a:cs typeface="+mj-cs"/>
              </a:rPr>
              <a:t>3:</a:t>
            </a:r>
            <a:r>
              <a:rPr kumimoji="0" lang="en-US" sz="2200" b="0" i="1" u="none" strike="noStrike" cap="none" spc="0" normalizeH="0" baseline="0" noProof="0" dirty="0">
                <a:ln>
                  <a:noFill/>
                </a:ln>
                <a:solidFill>
                  <a:schemeClr val="bg1"/>
                </a:solidFill>
                <a:effectLst/>
                <a:uLnTx/>
                <a:uFillTx/>
                <a:latin typeface="+mj-lt"/>
                <a:ea typeface="+mj-ea"/>
                <a:cs typeface="+mj-cs"/>
              </a:rPr>
              <a:t> Developing our spirituality through thinking about creation </a:t>
            </a:r>
          </a:p>
        </p:txBody>
      </p:sp>
      <p:sp>
        <p:nvSpPr>
          <p:cNvPr id="3" name="TextBox 2">
            <a:extLst>
              <a:ext uri="{FF2B5EF4-FFF2-40B4-BE49-F238E27FC236}">
                <a16:creationId xmlns:a16="http://schemas.microsoft.com/office/drawing/2014/main" id="{142FDC3A-149E-4FB0-83B3-DDF55B7EA835}"/>
              </a:ext>
            </a:extLst>
          </p:cNvPr>
          <p:cNvSpPr txBox="1"/>
          <p:nvPr/>
        </p:nvSpPr>
        <p:spPr>
          <a:xfrm>
            <a:off x="425196" y="5229225"/>
            <a:ext cx="8293608" cy="1306417"/>
          </a:xfrm>
          <a:prstGeom prst="rect">
            <a:avLst/>
          </a:prstGeom>
        </p:spPr>
        <p:txBody>
          <a:bodyPr vert="horz" lIns="91440" tIns="45720" rIns="91440" bIns="45720" rtlCol="0">
            <a:normAutofit/>
          </a:bodyPr>
          <a:lstStyle/>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2" name="TextBox 11">
            <a:extLst>
              <a:ext uri="{FF2B5EF4-FFF2-40B4-BE49-F238E27FC236}">
                <a16:creationId xmlns:a16="http://schemas.microsoft.com/office/drawing/2014/main" id="{D5E722EF-8B51-459A-AE6A-43F9BE7CE3D7}"/>
              </a:ext>
            </a:extLst>
          </p:cNvPr>
          <p:cNvSpPr txBox="1"/>
          <p:nvPr/>
        </p:nvSpPr>
        <p:spPr>
          <a:xfrm>
            <a:off x="1268730" y="4988922"/>
            <a:ext cx="6606540" cy="1169551"/>
          </a:xfrm>
          <a:prstGeom prst="rect">
            <a:avLst/>
          </a:prstGeom>
          <a:solidFill>
            <a:srgbClr val="CCECFF"/>
          </a:solidFill>
        </p:spPr>
        <p:txBody>
          <a:bodyPr wrap="square">
            <a:spAutoFit/>
          </a:bodyPr>
          <a:lstStyle/>
          <a:p>
            <a:r>
              <a:rPr lang="en-GB" sz="1400" dirty="0">
                <a:latin typeface="Cavolini" panose="03000502040302020204" pitchFamily="66" charset="0"/>
                <a:cs typeface="Cavolini" panose="03000502040302020204" pitchFamily="66" charset="0"/>
              </a:rPr>
              <a:t>2 So the earth, the sky, and everything in them were finished. 2 God finished the work he was doing, so on the seventh day he rested from his work. 3 God blessed the seventh day and made it a holy day. He made it special because on that day he rested from all the work he did while creating the world. Genesis 2:2 </a:t>
            </a:r>
          </a:p>
        </p:txBody>
      </p:sp>
      <p:pic>
        <p:nvPicPr>
          <p:cNvPr id="13" name="Picture 12">
            <a:hlinkClick r:id="rId6"/>
            <a:extLst>
              <a:ext uri="{FF2B5EF4-FFF2-40B4-BE49-F238E27FC236}">
                <a16:creationId xmlns:a16="http://schemas.microsoft.com/office/drawing/2014/main" id="{EBB530C7-6D85-4968-B008-EE9D65619278}"/>
              </a:ext>
            </a:extLst>
          </p:cNvPr>
          <p:cNvPicPr>
            <a:picLocks noChangeAspect="1"/>
          </p:cNvPicPr>
          <p:nvPr/>
        </p:nvPicPr>
        <p:blipFill>
          <a:blip r:embed="rId7"/>
          <a:stretch>
            <a:fillRect/>
          </a:stretch>
        </p:blipFill>
        <p:spPr>
          <a:xfrm>
            <a:off x="7220441" y="6293788"/>
            <a:ext cx="1800225" cy="561975"/>
          </a:xfrm>
          <a:prstGeom prst="rect">
            <a:avLst/>
          </a:prstGeom>
        </p:spPr>
      </p:pic>
      <p:sp>
        <p:nvSpPr>
          <p:cNvPr id="10" name="Cloud 9">
            <a:extLst>
              <a:ext uri="{FF2B5EF4-FFF2-40B4-BE49-F238E27FC236}">
                <a16:creationId xmlns:a16="http://schemas.microsoft.com/office/drawing/2014/main" id="{80D5B687-5CC9-4368-A404-390F22D638FC}"/>
              </a:ext>
            </a:extLst>
          </p:cNvPr>
          <p:cNvSpPr/>
          <p:nvPr/>
        </p:nvSpPr>
        <p:spPr>
          <a:xfrm>
            <a:off x="7109029" y="144939"/>
            <a:ext cx="1998192" cy="144018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Naturalists: </a:t>
            </a:r>
            <a:r>
              <a:rPr lang="en-GB" sz="900" b="1" dirty="0">
                <a:solidFill>
                  <a:prstClr val="white"/>
                </a:solidFill>
                <a:latin typeface="Segoe UI"/>
              </a:rPr>
              <a:t>Loving God outdoors. They are moved by creation, particularly being outside but also through the use of the Psalms. </a:t>
            </a:r>
            <a:endParaRPr lang="en-GB" sz="900" dirty="0">
              <a:solidFill>
                <a:prstClr val="white"/>
              </a:solidFill>
              <a:latin typeface="Segoe UI"/>
            </a:endParaRPr>
          </a:p>
        </p:txBody>
      </p:sp>
    </p:spTree>
    <p:custDataLst>
      <p:tags r:id="rId1"/>
    </p:custDataLst>
    <p:extLst>
      <p:ext uri="{BB962C8B-B14F-4D97-AF65-F5344CB8AC3E}">
        <p14:creationId xmlns:p14="http://schemas.microsoft.com/office/powerpoint/2010/main" val="86745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3315999"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74171"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8">
            <a:extLst>
              <a:ext uri="{FF2B5EF4-FFF2-40B4-BE49-F238E27FC236}">
                <a16:creationId xmlns:a16="http://schemas.microsoft.com/office/drawing/2014/main" id="{D327B4B6-9F48-4DE6-B8EE-BBA8E2DAF336}"/>
              </a:ext>
            </a:extLst>
          </p:cNvPr>
          <p:cNvSpPr>
            <a:spLocks noGrp="1"/>
          </p:cNvSpPr>
          <p:nvPr>
            <p:ph type="title"/>
          </p:nvPr>
        </p:nvSpPr>
        <p:spPr>
          <a:xfrm>
            <a:off x="603504" y="1412489"/>
            <a:ext cx="2153321" cy="2127124"/>
          </a:xfrm>
        </p:spPr>
        <p:txBody>
          <a:bodyPr anchor="t">
            <a:normAutofit/>
          </a:bodyPr>
          <a:lstStyle/>
          <a:p>
            <a:r>
              <a:rPr lang="en-GB" sz="2200" dirty="0">
                <a:solidFill>
                  <a:schemeClr val="bg1"/>
                </a:solidFill>
              </a:rPr>
              <a:t>Photographer of the year 2021</a:t>
            </a:r>
          </a:p>
        </p:txBody>
      </p:sp>
      <p:sp>
        <p:nvSpPr>
          <p:cNvPr id="10" name="Content Placeholder 9">
            <a:extLst>
              <a:ext uri="{FF2B5EF4-FFF2-40B4-BE49-F238E27FC236}">
                <a16:creationId xmlns:a16="http://schemas.microsoft.com/office/drawing/2014/main" id="{6A3BD862-50FB-4B16-8118-0392EB2FA985}"/>
              </a:ext>
            </a:extLst>
          </p:cNvPr>
          <p:cNvSpPr>
            <a:spLocks noGrp="1"/>
          </p:cNvSpPr>
          <p:nvPr>
            <p:ph sz="half" idx="1"/>
          </p:nvPr>
        </p:nvSpPr>
        <p:spPr>
          <a:xfrm>
            <a:off x="3360329" y="188595"/>
            <a:ext cx="5532211" cy="2990973"/>
          </a:xfrm>
          <a:solidFill>
            <a:schemeClr val="tx2">
              <a:lumMod val="40000"/>
              <a:lumOff val="60000"/>
            </a:schemeClr>
          </a:solidFill>
        </p:spPr>
        <p:txBody>
          <a:bodyPr>
            <a:normAutofit fontScale="92500" lnSpcReduction="20000"/>
          </a:bodyPr>
          <a:lstStyle/>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Being outdoors and seeing nature up close can often move us and evoke many feelings.</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Look through the pictures of </a:t>
            </a:r>
            <a:r>
              <a:rPr lang="en-GB" sz="1700" b="1" dirty="0">
                <a:solidFill>
                  <a:srgbClr val="000066"/>
                </a:solidFill>
                <a:latin typeface="Cavolini" panose="03000502040302020204" pitchFamily="66" charset="0"/>
                <a:cs typeface="Cavolini" panose="03000502040302020204" pitchFamily="66" charset="0"/>
                <a:hlinkClick r:id="rId3"/>
              </a:rPr>
              <a:t>‘mammals during lockdown’. </a:t>
            </a: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Which image would you award the winning prize to? Why? </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Which animal do you think is the most beautiful? </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p:txBody>
      </p:sp>
      <p:pic>
        <p:nvPicPr>
          <p:cNvPr id="2" name="Online Media 1" title="What is the Mammal Society?">
            <a:hlinkClick r:id="" action="ppaction://media"/>
            <a:extLst>
              <a:ext uri="{FF2B5EF4-FFF2-40B4-BE49-F238E27FC236}">
                <a16:creationId xmlns:a16="http://schemas.microsoft.com/office/drawing/2014/main" id="{82D15E87-2F3C-49D8-8E46-B0B9E12EE8F8}"/>
              </a:ext>
            </a:extLst>
          </p:cNvPr>
          <p:cNvPicPr>
            <a:picLocks noGrp="1" noRot="1" noChangeAspect="1"/>
          </p:cNvPicPr>
          <p:nvPr>
            <p:ph sz="half" idx="2"/>
            <a:videoFile r:link="rId1"/>
          </p:nvPr>
        </p:nvPicPr>
        <p:blipFill>
          <a:blip r:embed="rId4"/>
          <a:stretch>
            <a:fillRect/>
          </a:stretch>
        </p:blipFill>
        <p:spPr>
          <a:xfrm>
            <a:off x="544167" y="4578888"/>
            <a:ext cx="2193925" cy="1239837"/>
          </a:xfrm>
          <a:prstGeom prst="rect">
            <a:avLst/>
          </a:prstGeom>
        </p:spPr>
      </p:pic>
      <p:pic>
        <p:nvPicPr>
          <p:cNvPr id="13" name="Picture 12">
            <a:hlinkClick r:id="rId3"/>
            <a:extLst>
              <a:ext uri="{FF2B5EF4-FFF2-40B4-BE49-F238E27FC236}">
                <a16:creationId xmlns:a16="http://schemas.microsoft.com/office/drawing/2014/main" id="{AD1A661F-27BB-42AE-BC29-079549EAE905}"/>
              </a:ext>
            </a:extLst>
          </p:cNvPr>
          <p:cNvPicPr>
            <a:picLocks noChangeAspect="1"/>
          </p:cNvPicPr>
          <p:nvPr/>
        </p:nvPicPr>
        <p:blipFill>
          <a:blip r:embed="rId5"/>
          <a:stretch>
            <a:fillRect/>
          </a:stretch>
        </p:blipFill>
        <p:spPr>
          <a:xfrm>
            <a:off x="1117931" y="3054343"/>
            <a:ext cx="1080135" cy="1080135"/>
          </a:xfrm>
          <a:prstGeom prst="rect">
            <a:avLst/>
          </a:prstGeom>
        </p:spPr>
      </p:pic>
      <p:sp>
        <p:nvSpPr>
          <p:cNvPr id="12" name="Content Placeholder 9">
            <a:extLst>
              <a:ext uri="{FF2B5EF4-FFF2-40B4-BE49-F238E27FC236}">
                <a16:creationId xmlns:a16="http://schemas.microsoft.com/office/drawing/2014/main" id="{325308AE-EA62-4F74-9C33-C552A58D880F}"/>
              </a:ext>
            </a:extLst>
          </p:cNvPr>
          <p:cNvSpPr txBox="1">
            <a:spLocks/>
          </p:cNvSpPr>
          <p:nvPr/>
        </p:nvSpPr>
        <p:spPr>
          <a:xfrm>
            <a:off x="3360330" y="3527779"/>
            <a:ext cx="5417332" cy="3141626"/>
          </a:xfrm>
          <a:prstGeom prst="rect">
            <a:avLst/>
          </a:prstGeom>
          <a:solidFill>
            <a:schemeClr val="tx2">
              <a:lumMod val="40000"/>
              <a:lumOff val="6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According to the mammal society: </a:t>
            </a:r>
          </a:p>
          <a:p>
            <a:pPr marL="0" indent="0" algn="ctr">
              <a:buFont typeface="Arial" panose="020B0604020202020204" pitchFamily="34" charset="0"/>
              <a:buNone/>
            </a:pPr>
            <a:endParaRPr lang="en-GB" sz="1600" b="1"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Britain is now recognised as one of the most nature-depleted countries in the world. </a:t>
            </a:r>
          </a:p>
          <a:p>
            <a:pPr marL="0" indent="0" algn="ctr">
              <a:buFont typeface="Arial" panose="020B0604020202020204" pitchFamily="34" charset="0"/>
              <a:buNone/>
            </a:pPr>
            <a:endParaRPr lang="en-GB" sz="1600"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One in four of our native mammals is threatened with extinction, and many others are in decline. </a:t>
            </a:r>
          </a:p>
          <a:p>
            <a:pPr marL="0" indent="0" algn="ctr">
              <a:buFont typeface="Arial" panose="020B0604020202020204" pitchFamily="34" charset="0"/>
              <a:buNone/>
            </a:pPr>
            <a:endParaRPr lang="en-GB" sz="1600" b="1"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dirty="0">
                <a:solidFill>
                  <a:srgbClr val="000066"/>
                </a:solidFill>
                <a:latin typeface="Cavolini" panose="03000502040302020204" pitchFamily="66" charset="0"/>
                <a:cs typeface="Cavolini" panose="03000502040302020204" pitchFamily="66" charset="0"/>
              </a:rPr>
              <a:t>How do these statements make you feel?</a:t>
            </a:r>
          </a:p>
          <a:p>
            <a:pPr marL="0" indent="0" algn="ctr">
              <a:buFont typeface="Arial" panose="020B0604020202020204" pitchFamily="34" charset="0"/>
              <a:buNone/>
            </a:pPr>
            <a:r>
              <a:rPr lang="en-GB" sz="1600" b="1" dirty="0">
                <a:solidFill>
                  <a:srgbClr val="000066"/>
                </a:solidFill>
                <a:latin typeface="Cavolini" panose="03000502040302020204" pitchFamily="66" charset="0"/>
                <a:cs typeface="Cavolini" panose="03000502040302020204" pitchFamily="66" charset="0"/>
              </a:rPr>
              <a:t>Is there anything that you could do?</a:t>
            </a:r>
          </a:p>
        </p:txBody>
      </p:sp>
      <p:pic>
        <p:nvPicPr>
          <p:cNvPr id="14" name="Picture 13">
            <a:extLst>
              <a:ext uri="{FF2B5EF4-FFF2-40B4-BE49-F238E27FC236}">
                <a16:creationId xmlns:a16="http://schemas.microsoft.com/office/drawing/2014/main" id="{A613231E-9AC2-454C-BE72-10EF19ECAD22}"/>
              </a:ext>
            </a:extLst>
          </p:cNvPr>
          <p:cNvPicPr>
            <a:picLocks noChangeAspect="1"/>
          </p:cNvPicPr>
          <p:nvPr/>
        </p:nvPicPr>
        <p:blipFill>
          <a:blip r:embed="rId6"/>
          <a:stretch>
            <a:fillRect/>
          </a:stretch>
        </p:blipFill>
        <p:spPr>
          <a:xfrm>
            <a:off x="7294245" y="3330221"/>
            <a:ext cx="1598295" cy="731527"/>
          </a:xfrm>
          <a:prstGeom prst="rect">
            <a:avLst/>
          </a:prstGeom>
        </p:spPr>
      </p:pic>
    </p:spTree>
    <p:extLst>
      <p:ext uri="{BB962C8B-B14F-4D97-AF65-F5344CB8AC3E}">
        <p14:creationId xmlns:p14="http://schemas.microsoft.com/office/powerpoint/2010/main" val="2498847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223477" y="2358"/>
            <a:ext cx="1407490" cy="1766008"/>
            <a:chOff x="-648769" y="2358"/>
            <a:chExt cx="1876653" cy="1766008"/>
          </a:xfrm>
        </p:grpSpPr>
        <p:sp>
          <p:nvSpPr>
            <p:cNvPr id="34" name="Freeform: Shape 3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972226" y="6114337"/>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77" y="5721108"/>
            <a:ext cx="1696473"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19DEE85C-AECE-41FB-8812-0E54CA831B6D}"/>
              </a:ext>
            </a:extLst>
          </p:cNvPr>
          <p:cNvSpPr txBox="1"/>
          <p:nvPr/>
        </p:nvSpPr>
        <p:spPr>
          <a:xfrm>
            <a:off x="3711627" y="6350470"/>
            <a:ext cx="5594510" cy="369332"/>
          </a:xfrm>
          <a:prstGeom prst="rect">
            <a:avLst/>
          </a:prstGeom>
          <a:noFill/>
        </p:spPr>
        <p:txBody>
          <a:bodyPr wrap="square">
            <a:spAutoFit/>
          </a:bodyPr>
          <a:lstStyle/>
          <a:p>
            <a:r>
              <a:rPr lang="en-GB" dirty="0">
                <a:solidFill>
                  <a:srgbClr val="000066"/>
                </a:solidFill>
                <a:highlight>
                  <a:srgbClr val="B4FCFC"/>
                </a:highlight>
              </a:rPr>
              <a:t>Sign up for a free </a:t>
            </a:r>
            <a:r>
              <a:rPr lang="en-GB" dirty="0" err="1">
                <a:solidFill>
                  <a:srgbClr val="000066"/>
                </a:solidFill>
                <a:highlight>
                  <a:srgbClr val="B4FCFC"/>
                </a:highlight>
              </a:rPr>
              <a:t>account</a:t>
            </a:r>
            <a:r>
              <a:rPr lang="en-GB" u="sng" dirty="0" err="1">
                <a:solidFill>
                  <a:srgbClr val="000066"/>
                </a:solidFill>
                <a:highlight>
                  <a:srgbClr val="B4FCFC"/>
                </a:highlight>
              </a:rPr>
              <a:t>:</a:t>
            </a:r>
            <a:r>
              <a:rPr lang="en-GB" dirty="0" err="1">
                <a:solidFill>
                  <a:srgbClr val="F36F2B"/>
                </a:solidFill>
                <a:highlight>
                  <a:srgbClr val="B4FCFC"/>
                </a:highlight>
                <a:hlinkClick r:id="rId2">
                  <a:extLst>
                    <a:ext uri="{A12FA001-AC4F-418D-AE19-62706E023703}">
                      <ahyp:hlinkClr xmlns:ahyp="http://schemas.microsoft.com/office/drawing/2018/hyperlinkcolor" val="tx"/>
                    </a:ext>
                  </a:extLst>
                </a:hlinkClick>
              </a:rPr>
              <a:t>Prayer</a:t>
            </a:r>
            <a:r>
              <a:rPr lang="en-GB" dirty="0">
                <a:solidFill>
                  <a:srgbClr val="F36F2B"/>
                </a:solidFill>
                <a:highlight>
                  <a:srgbClr val="B4FCFC"/>
                </a:highlight>
                <a:hlinkClick r:id="rId2">
                  <a:extLst>
                    <a:ext uri="{A12FA001-AC4F-418D-AE19-62706E023703}">
                      <ahyp:hlinkClr xmlns:ahyp="http://schemas.microsoft.com/office/drawing/2018/hyperlinkcolor" val="tx"/>
                    </a:ext>
                  </a:extLst>
                </a:hlinkClick>
              </a:rPr>
              <a:t> Spaces In Schools</a:t>
            </a:r>
            <a:endParaRPr lang="en-GB" dirty="0">
              <a:highlight>
                <a:srgbClr val="B4FCFC"/>
              </a:highlight>
            </a:endParaRPr>
          </a:p>
        </p:txBody>
      </p:sp>
      <p:grpSp>
        <p:nvGrpSpPr>
          <p:cNvPr id="7" name="Group 6">
            <a:extLst>
              <a:ext uri="{FF2B5EF4-FFF2-40B4-BE49-F238E27FC236}">
                <a16:creationId xmlns:a16="http://schemas.microsoft.com/office/drawing/2014/main" id="{4B147868-7285-413A-9832-B38AACA1E7A6}"/>
              </a:ext>
            </a:extLst>
          </p:cNvPr>
          <p:cNvGrpSpPr/>
          <p:nvPr/>
        </p:nvGrpSpPr>
        <p:grpSpPr>
          <a:xfrm>
            <a:off x="1612197" y="453276"/>
            <a:ext cx="5919606" cy="5077447"/>
            <a:chOff x="1433355" y="220034"/>
            <a:chExt cx="5919606" cy="5077447"/>
          </a:xfrm>
        </p:grpSpPr>
        <p:pic>
          <p:nvPicPr>
            <p:cNvPr id="3" name="Picture 2">
              <a:extLst>
                <a:ext uri="{FF2B5EF4-FFF2-40B4-BE49-F238E27FC236}">
                  <a16:creationId xmlns:a16="http://schemas.microsoft.com/office/drawing/2014/main" id="{70F4C7AB-6C74-4DD8-88AC-797AE9B2DD8A}"/>
                </a:ext>
              </a:extLst>
            </p:cNvPr>
            <p:cNvPicPr>
              <a:picLocks noChangeAspect="1"/>
            </p:cNvPicPr>
            <p:nvPr/>
          </p:nvPicPr>
          <p:blipFill>
            <a:blip r:embed="rId3"/>
            <a:stretch>
              <a:fillRect/>
            </a:stretch>
          </p:blipFill>
          <p:spPr>
            <a:xfrm>
              <a:off x="1433355" y="220034"/>
              <a:ext cx="5919606" cy="2640520"/>
            </a:xfrm>
            <a:prstGeom prst="rect">
              <a:avLst/>
            </a:prstGeom>
          </p:spPr>
        </p:pic>
        <p:pic>
          <p:nvPicPr>
            <p:cNvPr id="5" name="Picture 4">
              <a:hlinkClick r:id="rId4"/>
              <a:extLst>
                <a:ext uri="{FF2B5EF4-FFF2-40B4-BE49-F238E27FC236}">
                  <a16:creationId xmlns:a16="http://schemas.microsoft.com/office/drawing/2014/main" id="{ED55A268-C481-4A39-9077-D35B5CBD7EB4}"/>
                </a:ext>
              </a:extLst>
            </p:cNvPr>
            <p:cNvPicPr>
              <a:picLocks noChangeAspect="1"/>
            </p:cNvPicPr>
            <p:nvPr/>
          </p:nvPicPr>
          <p:blipFill>
            <a:blip r:embed="rId5"/>
            <a:stretch>
              <a:fillRect/>
            </a:stretch>
          </p:blipFill>
          <p:spPr>
            <a:xfrm>
              <a:off x="1433355" y="2756048"/>
              <a:ext cx="5919606" cy="2541433"/>
            </a:xfrm>
            <a:prstGeom prst="rect">
              <a:avLst/>
            </a:prstGeom>
          </p:spPr>
        </p:pic>
      </p:grpSp>
    </p:spTree>
    <p:extLst>
      <p:ext uri="{BB962C8B-B14F-4D97-AF65-F5344CB8AC3E}">
        <p14:creationId xmlns:p14="http://schemas.microsoft.com/office/powerpoint/2010/main" val="351878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E815-9A0D-44E2-8850-836D8EB30BED}"/>
              </a:ext>
            </a:extLst>
          </p:cNvPr>
          <p:cNvSpPr>
            <a:spLocks noGrp="1"/>
          </p:cNvSpPr>
          <p:nvPr>
            <p:ph type="title"/>
          </p:nvPr>
        </p:nvSpPr>
        <p:spPr/>
        <p:txBody>
          <a:bodyPr/>
          <a:lstStyle/>
          <a:p>
            <a:r>
              <a:rPr lang="en-GB" dirty="0"/>
              <a:t>What’s going on?</a:t>
            </a:r>
          </a:p>
        </p:txBody>
      </p:sp>
      <p:sp>
        <p:nvSpPr>
          <p:cNvPr id="3" name="Text Placeholder 2">
            <a:extLst>
              <a:ext uri="{FF2B5EF4-FFF2-40B4-BE49-F238E27FC236}">
                <a16:creationId xmlns:a16="http://schemas.microsoft.com/office/drawing/2014/main" id="{70441F49-89B6-4A92-BBB7-1B3860127107}"/>
              </a:ext>
            </a:extLst>
          </p:cNvPr>
          <p:cNvSpPr>
            <a:spLocks noGrp="1"/>
          </p:cNvSpPr>
          <p:nvPr>
            <p:ph type="body" idx="1"/>
          </p:nvPr>
        </p:nvSpPr>
        <p:spPr>
          <a:xfrm>
            <a:off x="428149" y="4798201"/>
            <a:ext cx="4040188" cy="639762"/>
          </a:xfrm>
          <a:solidFill>
            <a:schemeClr val="bg2">
              <a:lumMod val="40000"/>
              <a:lumOff val="60000"/>
            </a:schemeClr>
          </a:solidFill>
        </p:spPr>
        <p:txBody>
          <a:bodyPr>
            <a:normAutofit fontScale="92500" lnSpcReduction="20000"/>
          </a:bodyPr>
          <a:lstStyle/>
          <a:p>
            <a:pPr algn="ctr"/>
            <a:r>
              <a:rPr lang="en-GB" dirty="0"/>
              <a:t>Describe what you’ve seen in one word</a:t>
            </a:r>
          </a:p>
        </p:txBody>
      </p:sp>
      <p:sp>
        <p:nvSpPr>
          <p:cNvPr id="5" name="Text Placeholder 4">
            <a:extLst>
              <a:ext uri="{FF2B5EF4-FFF2-40B4-BE49-F238E27FC236}">
                <a16:creationId xmlns:a16="http://schemas.microsoft.com/office/drawing/2014/main" id="{5FA866B6-BA4A-4FE5-98F1-D7FFEB364C18}"/>
              </a:ext>
            </a:extLst>
          </p:cNvPr>
          <p:cNvSpPr>
            <a:spLocks noGrp="1"/>
          </p:cNvSpPr>
          <p:nvPr>
            <p:ph type="body" sz="quarter" idx="3"/>
          </p:nvPr>
        </p:nvSpPr>
        <p:spPr/>
        <p:txBody>
          <a:bodyPr>
            <a:normAutofit fontScale="92500" lnSpcReduction="20000"/>
          </a:bodyPr>
          <a:lstStyle/>
          <a:p>
            <a:endParaRPr lang="en-GB"/>
          </a:p>
        </p:txBody>
      </p:sp>
      <p:sp>
        <p:nvSpPr>
          <p:cNvPr id="6" name="Content Placeholder 5">
            <a:extLst>
              <a:ext uri="{FF2B5EF4-FFF2-40B4-BE49-F238E27FC236}">
                <a16:creationId xmlns:a16="http://schemas.microsoft.com/office/drawing/2014/main" id="{B80538D5-1427-43BA-9BFB-9AAA915FA66F}"/>
              </a:ext>
            </a:extLst>
          </p:cNvPr>
          <p:cNvSpPr>
            <a:spLocks noGrp="1"/>
          </p:cNvSpPr>
          <p:nvPr>
            <p:ph sz="quarter" idx="4"/>
          </p:nvPr>
        </p:nvSpPr>
        <p:spPr/>
        <p:txBody>
          <a:bodyPr/>
          <a:lstStyle/>
          <a:p>
            <a:endParaRPr lang="en-GB" dirty="0"/>
          </a:p>
        </p:txBody>
      </p:sp>
      <p:pic>
        <p:nvPicPr>
          <p:cNvPr id="12" name="Picture 11">
            <a:hlinkClick r:id="rId3"/>
            <a:extLst>
              <a:ext uri="{FF2B5EF4-FFF2-40B4-BE49-F238E27FC236}">
                <a16:creationId xmlns:a16="http://schemas.microsoft.com/office/drawing/2014/main" id="{9205A4FE-5F00-428C-BBB1-57E221257CE2}"/>
              </a:ext>
            </a:extLst>
          </p:cNvPr>
          <p:cNvPicPr>
            <a:picLocks noChangeAspect="1"/>
          </p:cNvPicPr>
          <p:nvPr/>
        </p:nvPicPr>
        <p:blipFill>
          <a:blip r:embed="rId4"/>
          <a:stretch>
            <a:fillRect/>
          </a:stretch>
        </p:blipFill>
        <p:spPr>
          <a:xfrm>
            <a:off x="7452360" y="217136"/>
            <a:ext cx="1430655" cy="1143000"/>
          </a:xfrm>
          <a:prstGeom prst="rect">
            <a:avLst/>
          </a:prstGeom>
        </p:spPr>
      </p:pic>
      <p:sp>
        <p:nvSpPr>
          <p:cNvPr id="15" name="Text Placeholder 2">
            <a:extLst>
              <a:ext uri="{FF2B5EF4-FFF2-40B4-BE49-F238E27FC236}">
                <a16:creationId xmlns:a16="http://schemas.microsoft.com/office/drawing/2014/main" id="{3FEA7ABD-6D03-47EC-85C2-7BEA4C0767CA}"/>
              </a:ext>
            </a:extLst>
          </p:cNvPr>
          <p:cNvSpPr txBox="1">
            <a:spLocks/>
          </p:cNvSpPr>
          <p:nvPr/>
        </p:nvSpPr>
        <p:spPr>
          <a:xfrm>
            <a:off x="4675663" y="4798201"/>
            <a:ext cx="4040188" cy="639762"/>
          </a:xfrm>
          <a:prstGeom prst="rect">
            <a:avLst/>
          </a:prstGeom>
          <a:solidFill>
            <a:schemeClr val="bg2">
              <a:lumMod val="40000"/>
              <a:lumOff val="60000"/>
            </a:schemeClr>
          </a:solidFill>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gn="ctr"/>
            <a:r>
              <a:rPr lang="en-GB" dirty="0"/>
              <a:t>Is this process miraculous? </a:t>
            </a:r>
          </a:p>
        </p:txBody>
      </p:sp>
      <p:sp>
        <p:nvSpPr>
          <p:cNvPr id="16" name="Text Placeholder 2">
            <a:extLst>
              <a:ext uri="{FF2B5EF4-FFF2-40B4-BE49-F238E27FC236}">
                <a16:creationId xmlns:a16="http://schemas.microsoft.com/office/drawing/2014/main" id="{F35DE917-7021-4757-B95D-E398C0504341}"/>
              </a:ext>
            </a:extLst>
          </p:cNvPr>
          <p:cNvSpPr txBox="1">
            <a:spLocks/>
          </p:cNvSpPr>
          <p:nvPr/>
        </p:nvSpPr>
        <p:spPr>
          <a:xfrm>
            <a:off x="4646612" y="5589270"/>
            <a:ext cx="4040188" cy="639762"/>
          </a:xfrm>
          <a:prstGeom prst="rect">
            <a:avLst/>
          </a:prstGeom>
          <a:solidFill>
            <a:schemeClr val="bg2">
              <a:lumMod val="40000"/>
              <a:lumOff val="60000"/>
            </a:schemeClr>
          </a:solidFill>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gn="ctr"/>
            <a:r>
              <a:rPr lang="en-GB" dirty="0"/>
              <a:t>Are butterflies beautiful? </a:t>
            </a:r>
          </a:p>
        </p:txBody>
      </p:sp>
      <p:sp>
        <p:nvSpPr>
          <p:cNvPr id="17" name="Text Placeholder 2">
            <a:extLst>
              <a:ext uri="{FF2B5EF4-FFF2-40B4-BE49-F238E27FC236}">
                <a16:creationId xmlns:a16="http://schemas.microsoft.com/office/drawing/2014/main" id="{83C92EF4-AB92-44AC-A626-73AE708CA32E}"/>
              </a:ext>
            </a:extLst>
          </p:cNvPr>
          <p:cNvSpPr txBox="1">
            <a:spLocks/>
          </p:cNvSpPr>
          <p:nvPr/>
        </p:nvSpPr>
        <p:spPr>
          <a:xfrm>
            <a:off x="428149" y="5589270"/>
            <a:ext cx="4040188" cy="639762"/>
          </a:xfrm>
          <a:prstGeom prst="rect">
            <a:avLst/>
          </a:prstGeom>
          <a:solidFill>
            <a:schemeClr val="bg2">
              <a:lumMod val="40000"/>
              <a:lumOff val="60000"/>
            </a:schemeClr>
          </a:solidFill>
        </p:spPr>
        <p:txBody>
          <a:bodyPr vert="horz" lIns="91440" tIns="45720" rIns="91440" bIns="45720" rtlCol="0" anchor="b">
            <a:normAutofit fontScale="92500" lnSpcReduction="20000"/>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gn="ctr"/>
            <a:r>
              <a:rPr lang="en-GB" dirty="0"/>
              <a:t>What does this make me think about creation? </a:t>
            </a:r>
          </a:p>
        </p:txBody>
      </p:sp>
      <p:sp>
        <p:nvSpPr>
          <p:cNvPr id="18" name="TextBox 17">
            <a:extLst>
              <a:ext uri="{FF2B5EF4-FFF2-40B4-BE49-F238E27FC236}">
                <a16:creationId xmlns:a16="http://schemas.microsoft.com/office/drawing/2014/main" id="{1F8282E6-7D10-4785-AD0F-1CCFEFF58F82}"/>
              </a:ext>
            </a:extLst>
          </p:cNvPr>
          <p:cNvSpPr txBox="1"/>
          <p:nvPr/>
        </p:nvSpPr>
        <p:spPr>
          <a:xfrm>
            <a:off x="4557837" y="6309360"/>
            <a:ext cx="4128963" cy="369332"/>
          </a:xfrm>
          <a:prstGeom prst="rect">
            <a:avLst/>
          </a:prstGeom>
          <a:noFill/>
        </p:spPr>
        <p:txBody>
          <a:bodyPr wrap="square" rtlCol="0">
            <a:spAutoFit/>
          </a:bodyPr>
          <a:lstStyle/>
          <a:p>
            <a:pPr algn="r"/>
            <a:r>
              <a:rPr lang="en-GB" dirty="0">
                <a:highlight>
                  <a:srgbClr val="B4FCFC"/>
                </a:highlight>
              </a:rPr>
              <a:t>Sign up for a free </a:t>
            </a:r>
            <a:r>
              <a:rPr lang="en-GB" dirty="0">
                <a:highlight>
                  <a:srgbClr val="B4FCFC"/>
                </a:highlight>
                <a:hlinkClick r:id="rId5"/>
              </a:rPr>
              <a:t>Explorify account. </a:t>
            </a:r>
            <a:endParaRPr lang="en-GB" dirty="0">
              <a:highlight>
                <a:srgbClr val="B4FCFC"/>
              </a:highlight>
            </a:endParaRPr>
          </a:p>
        </p:txBody>
      </p:sp>
      <p:sp>
        <p:nvSpPr>
          <p:cNvPr id="7" name="Content Placeholder 6">
            <a:extLst>
              <a:ext uri="{FF2B5EF4-FFF2-40B4-BE49-F238E27FC236}">
                <a16:creationId xmlns:a16="http://schemas.microsoft.com/office/drawing/2014/main" id="{D3CD137F-87BF-43C2-9C1C-5B1EFA9693A9}"/>
              </a:ext>
            </a:extLst>
          </p:cNvPr>
          <p:cNvSpPr>
            <a:spLocks noGrp="1"/>
          </p:cNvSpPr>
          <p:nvPr>
            <p:ph sz="half" idx="2"/>
          </p:nvPr>
        </p:nvSpPr>
        <p:spPr/>
        <p:txBody>
          <a:bodyPr/>
          <a:lstStyle/>
          <a:p>
            <a:endParaRPr lang="en-GB" dirty="0"/>
          </a:p>
        </p:txBody>
      </p:sp>
      <p:pic>
        <p:nvPicPr>
          <p:cNvPr id="10" name="Picture 9">
            <a:hlinkClick r:id="rId6"/>
            <a:extLst>
              <a:ext uri="{FF2B5EF4-FFF2-40B4-BE49-F238E27FC236}">
                <a16:creationId xmlns:a16="http://schemas.microsoft.com/office/drawing/2014/main" id="{69F2B1E7-DA78-4BA3-B7FC-5C82130F7CA3}"/>
              </a:ext>
            </a:extLst>
          </p:cNvPr>
          <p:cNvPicPr>
            <a:picLocks noChangeAspect="1"/>
          </p:cNvPicPr>
          <p:nvPr/>
        </p:nvPicPr>
        <p:blipFill>
          <a:blip r:embed="rId7"/>
          <a:stretch>
            <a:fillRect/>
          </a:stretch>
        </p:blipFill>
        <p:spPr>
          <a:xfrm>
            <a:off x="381776" y="1475140"/>
            <a:ext cx="4174428" cy="3220192"/>
          </a:xfrm>
          <a:prstGeom prst="rect">
            <a:avLst/>
          </a:prstGeom>
        </p:spPr>
      </p:pic>
      <p:pic>
        <p:nvPicPr>
          <p:cNvPr id="13" name="Picture 12">
            <a:hlinkClick r:id="rId8"/>
            <a:extLst>
              <a:ext uri="{FF2B5EF4-FFF2-40B4-BE49-F238E27FC236}">
                <a16:creationId xmlns:a16="http://schemas.microsoft.com/office/drawing/2014/main" id="{9B529278-7678-4D91-9400-4987DFC8B4C5}"/>
              </a:ext>
            </a:extLst>
          </p:cNvPr>
          <p:cNvPicPr>
            <a:picLocks noChangeAspect="1"/>
          </p:cNvPicPr>
          <p:nvPr/>
        </p:nvPicPr>
        <p:blipFill>
          <a:blip r:embed="rId9"/>
          <a:stretch>
            <a:fillRect/>
          </a:stretch>
        </p:blipFill>
        <p:spPr>
          <a:xfrm>
            <a:off x="4627122" y="1417638"/>
            <a:ext cx="4088730" cy="3277694"/>
          </a:xfrm>
          <a:prstGeom prst="rect">
            <a:avLst/>
          </a:prstGeom>
        </p:spPr>
      </p:pic>
    </p:spTree>
    <p:extLst>
      <p:ext uri="{BB962C8B-B14F-4D97-AF65-F5344CB8AC3E}">
        <p14:creationId xmlns:p14="http://schemas.microsoft.com/office/powerpoint/2010/main" val="3347124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AE4E994-D695-4F1B-BAA0-62E34339E5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71" y="-38629"/>
            <a:ext cx="9144000" cy="45343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3967C02-05E9-4ECF-A4E5-43FBC6D13ABD}"/>
              </a:ext>
            </a:extLst>
          </p:cNvPr>
          <p:cNvSpPr/>
          <p:nvPr/>
        </p:nvSpPr>
        <p:spPr>
          <a:xfrm>
            <a:off x="0" y="4048132"/>
            <a:ext cx="7220441" cy="7957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4: Developing our spirituality through stirring our minds. </a:t>
            </a:r>
          </a:p>
        </p:txBody>
      </p:sp>
      <p:sp>
        <p:nvSpPr>
          <p:cNvPr id="3" name="TextBox 2">
            <a:extLst>
              <a:ext uri="{FF2B5EF4-FFF2-40B4-BE49-F238E27FC236}">
                <a16:creationId xmlns:a16="http://schemas.microsoft.com/office/drawing/2014/main" id="{142FDC3A-149E-4FB0-83B3-DDF55B7EA835}"/>
              </a:ext>
            </a:extLst>
          </p:cNvPr>
          <p:cNvSpPr txBox="1"/>
          <p:nvPr/>
        </p:nvSpPr>
        <p:spPr>
          <a:xfrm>
            <a:off x="611505" y="5064483"/>
            <a:ext cx="8293608" cy="1306417"/>
          </a:xfrm>
          <a:prstGeom prst="rect">
            <a:avLst/>
          </a:prstGeom>
        </p:spPr>
        <p:txBody>
          <a:bodyPr vert="horz" lIns="91440" tIns="45720" rIns="91440" bIns="45720" rtlCol="0">
            <a:normAutofit/>
          </a:bodyPr>
          <a:lstStyle/>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6" name="TextBox 15">
            <a:extLst>
              <a:ext uri="{FF2B5EF4-FFF2-40B4-BE49-F238E27FC236}">
                <a16:creationId xmlns:a16="http://schemas.microsoft.com/office/drawing/2014/main" id="{94A5846D-71C5-48D1-9788-6CBFF334C835}"/>
              </a:ext>
            </a:extLst>
          </p:cNvPr>
          <p:cNvSpPr txBox="1"/>
          <p:nvPr/>
        </p:nvSpPr>
        <p:spPr>
          <a:xfrm>
            <a:off x="1573952" y="5011465"/>
            <a:ext cx="6459093" cy="1169551"/>
          </a:xfrm>
          <a:prstGeom prst="rect">
            <a:avLst/>
          </a:prstGeom>
          <a:solidFill>
            <a:srgbClr val="B4FCFC"/>
          </a:solidFill>
        </p:spPr>
        <p:txBody>
          <a:bodyPr wrap="square">
            <a:spAutoFit/>
          </a:bodyPr>
          <a:lstStyle/>
          <a:p>
            <a:r>
              <a:rPr lang="en-GB" sz="1400" b="1" i="0" baseline="30000" dirty="0">
                <a:solidFill>
                  <a:srgbClr val="000000"/>
                </a:solidFill>
                <a:effectLst/>
                <a:latin typeface="Cavolini" panose="03000502040302020204" pitchFamily="66" charset="0"/>
                <a:cs typeface="Cavolini" panose="03000502040302020204" pitchFamily="66" charset="0"/>
              </a:rPr>
              <a:t>19 </a:t>
            </a:r>
            <a:r>
              <a:rPr lang="en-GB" sz="1400" b="0" i="0" dirty="0">
                <a:solidFill>
                  <a:srgbClr val="000000"/>
                </a:solidFill>
                <a:effectLst/>
                <a:latin typeface="Cavolini" panose="03000502040302020204" pitchFamily="66" charset="0"/>
                <a:cs typeface="Cavolini" panose="03000502040302020204" pitchFamily="66" charset="0"/>
              </a:rPr>
              <a:t>The </a:t>
            </a:r>
            <a:r>
              <a:rPr lang="en-GB" sz="1400" b="0" i="0" cap="small" dirty="0">
                <a:solidFill>
                  <a:srgbClr val="000000"/>
                </a:solidFill>
                <a:effectLst/>
                <a:latin typeface="Cavolini" panose="03000502040302020204" pitchFamily="66" charset="0"/>
                <a:cs typeface="Cavolini" panose="03000502040302020204" pitchFamily="66" charset="0"/>
              </a:rPr>
              <a:t>Lord</a:t>
            </a:r>
            <a:r>
              <a:rPr lang="en-GB" sz="1400" b="0" i="0" dirty="0">
                <a:solidFill>
                  <a:srgbClr val="000000"/>
                </a:solidFill>
                <a:effectLst/>
                <a:latin typeface="Cavolini" panose="03000502040302020204" pitchFamily="66" charset="0"/>
                <a:cs typeface="Cavolini" panose="03000502040302020204" pitchFamily="66" charset="0"/>
              </a:rPr>
              <a:t> God used dust from the ground and made every animal in the fields and every bird in the air. He brought all these animals to the man, and the man gave them all a name. </a:t>
            </a:r>
            <a:r>
              <a:rPr lang="en-GB" sz="1400" b="1" i="0" baseline="30000" dirty="0">
                <a:solidFill>
                  <a:srgbClr val="000000"/>
                </a:solidFill>
                <a:effectLst/>
                <a:latin typeface="Cavolini" panose="03000502040302020204" pitchFamily="66" charset="0"/>
                <a:cs typeface="Cavolini" panose="03000502040302020204" pitchFamily="66" charset="0"/>
              </a:rPr>
              <a:t>20 </a:t>
            </a:r>
            <a:r>
              <a:rPr lang="en-GB" sz="1400" b="0" i="0" dirty="0">
                <a:solidFill>
                  <a:srgbClr val="000000"/>
                </a:solidFill>
                <a:effectLst/>
                <a:latin typeface="Cavolini" panose="03000502040302020204" pitchFamily="66" charset="0"/>
                <a:cs typeface="Cavolini" panose="03000502040302020204" pitchFamily="66" charset="0"/>
              </a:rPr>
              <a:t>The man gave names to all the tame animals, to all the birds in the air, and to all the wild animals. Genesis 2:19 </a:t>
            </a:r>
            <a:endParaRPr lang="en-GB" sz="1400" dirty="0">
              <a:latin typeface="Cavolini" panose="03000502040302020204" pitchFamily="66" charset="0"/>
              <a:cs typeface="Cavolini" panose="03000502040302020204" pitchFamily="66" charset="0"/>
            </a:endParaRPr>
          </a:p>
        </p:txBody>
      </p:sp>
      <p:sp>
        <p:nvSpPr>
          <p:cNvPr id="17" name="TextBox 16">
            <a:extLst>
              <a:ext uri="{FF2B5EF4-FFF2-40B4-BE49-F238E27FC236}">
                <a16:creationId xmlns:a16="http://schemas.microsoft.com/office/drawing/2014/main" id="{7712E917-EA01-4FB7-974B-BD6B64DCEEE7}"/>
              </a:ext>
            </a:extLst>
          </p:cNvPr>
          <p:cNvSpPr txBox="1"/>
          <p:nvPr/>
        </p:nvSpPr>
        <p:spPr>
          <a:xfrm>
            <a:off x="8010728" y="4231620"/>
            <a:ext cx="1067562"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5"/>
              </a:rPr>
              <a:t>Pixabay</a:t>
            </a:r>
            <a:r>
              <a:rPr lang="en-GB" sz="900" i="1" dirty="0"/>
              <a:t> </a:t>
            </a:r>
          </a:p>
        </p:txBody>
      </p:sp>
      <p:pic>
        <p:nvPicPr>
          <p:cNvPr id="5" name="Picture 4">
            <a:hlinkClick r:id="rId6"/>
            <a:extLst>
              <a:ext uri="{FF2B5EF4-FFF2-40B4-BE49-F238E27FC236}">
                <a16:creationId xmlns:a16="http://schemas.microsoft.com/office/drawing/2014/main" id="{CB899277-E5DB-4702-B572-E9BB1BC1EF93}"/>
              </a:ext>
            </a:extLst>
          </p:cNvPr>
          <p:cNvPicPr>
            <a:picLocks noChangeAspect="1"/>
          </p:cNvPicPr>
          <p:nvPr/>
        </p:nvPicPr>
        <p:blipFill>
          <a:blip r:embed="rId7"/>
          <a:stretch>
            <a:fillRect/>
          </a:stretch>
        </p:blipFill>
        <p:spPr>
          <a:xfrm>
            <a:off x="7220441" y="6293788"/>
            <a:ext cx="1800225" cy="561975"/>
          </a:xfrm>
          <a:prstGeom prst="rect">
            <a:avLst/>
          </a:prstGeom>
        </p:spPr>
      </p:pic>
      <p:sp>
        <p:nvSpPr>
          <p:cNvPr id="11" name="Cloud 10">
            <a:extLst>
              <a:ext uri="{FF2B5EF4-FFF2-40B4-BE49-F238E27FC236}">
                <a16:creationId xmlns:a16="http://schemas.microsoft.com/office/drawing/2014/main" id="{F9BFDAEB-25C5-4FE5-8CA6-13BAB6BADA40}"/>
              </a:ext>
            </a:extLst>
          </p:cNvPr>
          <p:cNvSpPr/>
          <p:nvPr/>
        </p:nvSpPr>
        <p:spPr>
          <a:xfrm>
            <a:off x="6622278" y="56840"/>
            <a:ext cx="2398388" cy="1534989"/>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Intellectuals</a:t>
            </a:r>
            <a:r>
              <a:rPr lang="en-GB" sz="900" b="1" dirty="0">
                <a:solidFill>
                  <a:prstClr val="white"/>
                </a:solidFill>
                <a:latin typeface="Segoe UI"/>
              </a:rPr>
              <a:t>: Loving God with the Mind </a:t>
            </a:r>
          </a:p>
          <a:p>
            <a:pPr algn="ctr" defTabSz="685800"/>
            <a:r>
              <a:rPr lang="en-GB" sz="900" dirty="0">
                <a:solidFill>
                  <a:prstClr val="white"/>
                </a:solidFill>
                <a:latin typeface="Segoe UI"/>
              </a:rPr>
              <a:t>Thought for the day in CW. Connect biblical teaching and news events. </a:t>
            </a:r>
          </a:p>
        </p:txBody>
      </p:sp>
    </p:spTree>
    <p:custDataLst>
      <p:tags r:id="rId1"/>
    </p:custDataLst>
    <p:extLst>
      <p:ext uri="{BB962C8B-B14F-4D97-AF65-F5344CB8AC3E}">
        <p14:creationId xmlns:p14="http://schemas.microsoft.com/office/powerpoint/2010/main" val="250100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25A416-B1A4-4F24-8AD4-8DE7B90F18E4}"/>
              </a:ext>
            </a:extLst>
          </p:cNvPr>
          <p:cNvPicPr>
            <a:picLocks noChangeAspect="1"/>
          </p:cNvPicPr>
          <p:nvPr/>
        </p:nvPicPr>
        <p:blipFill rotWithShape="1">
          <a:blip r:embed="rId3"/>
          <a:srcRect l="6527" r="3139" b="-1"/>
          <a:stretch/>
        </p:blipFill>
        <p:spPr>
          <a:xfrm>
            <a:off x="20" y="10"/>
            <a:ext cx="4571980" cy="3428990"/>
          </a:xfrm>
          <a:prstGeom prst="rect">
            <a:avLst/>
          </a:prstGeom>
        </p:spPr>
      </p:pic>
      <p:pic>
        <p:nvPicPr>
          <p:cNvPr id="9" name="Picture 8">
            <a:extLst>
              <a:ext uri="{FF2B5EF4-FFF2-40B4-BE49-F238E27FC236}">
                <a16:creationId xmlns:a16="http://schemas.microsoft.com/office/drawing/2014/main" id="{D057B4B6-66D9-478D-81E1-3E1F0E859BB0}"/>
              </a:ext>
            </a:extLst>
          </p:cNvPr>
          <p:cNvPicPr>
            <a:picLocks noChangeAspect="1"/>
          </p:cNvPicPr>
          <p:nvPr/>
        </p:nvPicPr>
        <p:blipFill rotWithShape="1">
          <a:blip r:embed="rId4"/>
          <a:srcRect l="8000" r="1" b="1"/>
          <a:stretch/>
        </p:blipFill>
        <p:spPr>
          <a:xfrm>
            <a:off x="4572000" y="9"/>
            <a:ext cx="4572000" cy="3546553"/>
          </a:xfrm>
          <a:prstGeom prst="rect">
            <a:avLst/>
          </a:prstGeom>
        </p:spPr>
      </p:pic>
      <p:pic>
        <p:nvPicPr>
          <p:cNvPr id="11" name="Picture 10">
            <a:extLst>
              <a:ext uri="{FF2B5EF4-FFF2-40B4-BE49-F238E27FC236}">
                <a16:creationId xmlns:a16="http://schemas.microsoft.com/office/drawing/2014/main" id="{6C385725-CDFE-411C-9982-BC5F4A187BF6}"/>
              </a:ext>
            </a:extLst>
          </p:cNvPr>
          <p:cNvPicPr>
            <a:picLocks noChangeAspect="1"/>
          </p:cNvPicPr>
          <p:nvPr/>
        </p:nvPicPr>
        <p:blipFill rotWithShape="1">
          <a:blip r:embed="rId5"/>
          <a:srcRect l="5279" r="4057" b="3"/>
          <a:stretch/>
        </p:blipFill>
        <p:spPr>
          <a:xfrm>
            <a:off x="20" y="3429000"/>
            <a:ext cx="4571980" cy="3429000"/>
          </a:xfrm>
          <a:prstGeom prst="rect">
            <a:avLst/>
          </a:prstGeom>
        </p:spPr>
      </p:pic>
      <p:pic>
        <p:nvPicPr>
          <p:cNvPr id="7" name="Picture 6">
            <a:extLst>
              <a:ext uri="{FF2B5EF4-FFF2-40B4-BE49-F238E27FC236}">
                <a16:creationId xmlns:a16="http://schemas.microsoft.com/office/drawing/2014/main" id="{2E8D6C8C-2F83-4BC6-BB0F-D89B08061E34}"/>
              </a:ext>
            </a:extLst>
          </p:cNvPr>
          <p:cNvPicPr>
            <a:picLocks noChangeAspect="1"/>
          </p:cNvPicPr>
          <p:nvPr/>
        </p:nvPicPr>
        <p:blipFill rotWithShape="1">
          <a:blip r:embed="rId6"/>
          <a:srcRect l="4000" r="-2" b="-2"/>
          <a:stretch/>
        </p:blipFill>
        <p:spPr>
          <a:xfrm>
            <a:off x="4574180" y="3434996"/>
            <a:ext cx="4572000" cy="3429000"/>
          </a:xfrm>
          <a:prstGeom prst="rect">
            <a:avLst/>
          </a:prstGeom>
        </p:spPr>
      </p:pic>
      <p:sp>
        <p:nvSpPr>
          <p:cNvPr id="16" name="Rectangle 15">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885915" y="2164437"/>
            <a:ext cx="3372170" cy="25291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ame 17">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47277" y="1835459"/>
            <a:ext cx="4249446" cy="3187083"/>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EE26CB76-9D30-4BF6-83B4-0754CDFDA1B9}"/>
              </a:ext>
            </a:extLst>
          </p:cNvPr>
          <p:cNvSpPr>
            <a:spLocks noGrp="1"/>
          </p:cNvSpPr>
          <p:nvPr>
            <p:ph idx="1"/>
          </p:nvPr>
        </p:nvSpPr>
        <p:spPr>
          <a:xfrm>
            <a:off x="3692861" y="3455864"/>
            <a:ext cx="2025708" cy="659993"/>
          </a:xfrm>
          <a:noFill/>
        </p:spPr>
        <p:txBody>
          <a:bodyPr vert="horz" lIns="91440" tIns="45720" rIns="91440" bIns="45720" rtlCol="0">
            <a:noAutofit/>
          </a:bodyPr>
          <a:lstStyle/>
          <a:p>
            <a:pPr marL="0" indent="0" algn="ctr">
              <a:lnSpc>
                <a:spcPct val="90000"/>
              </a:lnSpc>
              <a:spcBef>
                <a:spcPts val="1000"/>
              </a:spcBef>
              <a:buNone/>
            </a:pPr>
            <a:r>
              <a:rPr lang="en-US" sz="1600" kern="1200" dirty="0">
                <a:solidFill>
                  <a:srgbClr val="080808"/>
                </a:solidFill>
                <a:latin typeface="Cavolini" panose="03000502040302020204" pitchFamily="66" charset="0"/>
                <a:cs typeface="Cavolini" panose="03000502040302020204" pitchFamily="66" charset="0"/>
              </a:rPr>
              <a:t>The story of creation can be read in the book of </a:t>
            </a:r>
            <a:r>
              <a:rPr lang="en-US" sz="1600" kern="1200" dirty="0">
                <a:solidFill>
                  <a:srgbClr val="080808"/>
                </a:solidFill>
                <a:latin typeface="Cavolini" panose="03000502040302020204" pitchFamily="66" charset="0"/>
                <a:cs typeface="Cavolini" panose="03000502040302020204" pitchFamily="66" charset="0"/>
                <a:hlinkClick r:id="rId7"/>
              </a:rPr>
              <a:t>Genesis</a:t>
            </a:r>
            <a:r>
              <a:rPr lang="en-US" sz="1600" kern="1200" dirty="0">
                <a:solidFill>
                  <a:srgbClr val="080808"/>
                </a:solidFill>
                <a:latin typeface="Cavolini" panose="03000502040302020204" pitchFamily="66" charset="0"/>
                <a:cs typeface="Cavolini" panose="03000502040302020204" pitchFamily="66" charset="0"/>
              </a:rPr>
              <a:t>. </a:t>
            </a:r>
          </a:p>
        </p:txBody>
      </p:sp>
      <p:sp>
        <p:nvSpPr>
          <p:cNvPr id="2" name="Title 1">
            <a:extLst>
              <a:ext uri="{FF2B5EF4-FFF2-40B4-BE49-F238E27FC236}">
                <a16:creationId xmlns:a16="http://schemas.microsoft.com/office/drawing/2014/main" id="{7092A8BE-4D49-4387-AA31-1CFECBBCAA08}"/>
              </a:ext>
            </a:extLst>
          </p:cNvPr>
          <p:cNvSpPr>
            <a:spLocks noGrp="1"/>
          </p:cNvSpPr>
          <p:nvPr>
            <p:ph type="title"/>
          </p:nvPr>
        </p:nvSpPr>
        <p:spPr>
          <a:xfrm>
            <a:off x="2901499" y="2142062"/>
            <a:ext cx="2713713" cy="1345720"/>
          </a:xfrm>
          <a:noFill/>
        </p:spPr>
        <p:txBody>
          <a:bodyPr vert="horz" lIns="91440" tIns="45720" rIns="91440" bIns="45720" rtlCol="0" anchor="ctr">
            <a:normAutofit/>
          </a:bodyPr>
          <a:lstStyle/>
          <a:p>
            <a:pPr>
              <a:lnSpc>
                <a:spcPct val="90000"/>
              </a:lnSpc>
            </a:pPr>
            <a:r>
              <a:rPr lang="en-US" sz="2400" kern="1200" dirty="0">
                <a:solidFill>
                  <a:schemeClr val="accent6"/>
                </a:solidFill>
                <a:latin typeface="Cavolini" panose="03000502040302020204" pitchFamily="66" charset="0"/>
                <a:cs typeface="Cavolini" panose="03000502040302020204" pitchFamily="66" charset="0"/>
              </a:rPr>
              <a:t>The story of creation </a:t>
            </a:r>
          </a:p>
        </p:txBody>
      </p:sp>
      <p:sp>
        <p:nvSpPr>
          <p:cNvPr id="14" name="TextBox 13">
            <a:extLst>
              <a:ext uri="{FF2B5EF4-FFF2-40B4-BE49-F238E27FC236}">
                <a16:creationId xmlns:a16="http://schemas.microsoft.com/office/drawing/2014/main" id="{FB516200-04B6-4CB5-97CB-1E531E94CADC}"/>
              </a:ext>
            </a:extLst>
          </p:cNvPr>
          <p:cNvSpPr txBox="1"/>
          <p:nvPr/>
        </p:nvSpPr>
        <p:spPr>
          <a:xfrm>
            <a:off x="7434434" y="6309360"/>
            <a:ext cx="1540727"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8"/>
              </a:rPr>
              <a:t>Free bible images </a:t>
            </a:r>
            <a:endParaRPr lang="en-GB" sz="900" i="1" dirty="0"/>
          </a:p>
        </p:txBody>
      </p:sp>
    </p:spTree>
    <p:extLst>
      <p:ext uri="{BB962C8B-B14F-4D97-AF65-F5344CB8AC3E}">
        <p14:creationId xmlns:p14="http://schemas.microsoft.com/office/powerpoint/2010/main" val="304664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25A416-B1A4-4F24-8AD4-8DE7B90F18E4}"/>
              </a:ext>
            </a:extLst>
          </p:cNvPr>
          <p:cNvPicPr>
            <a:picLocks noChangeAspect="1"/>
          </p:cNvPicPr>
          <p:nvPr/>
        </p:nvPicPr>
        <p:blipFill rotWithShape="1">
          <a:blip r:embed="rId3"/>
          <a:srcRect l="6527" r="3139" b="-1"/>
          <a:stretch/>
        </p:blipFill>
        <p:spPr>
          <a:xfrm>
            <a:off x="20" y="10"/>
            <a:ext cx="4571980" cy="3428990"/>
          </a:xfrm>
          <a:prstGeom prst="rect">
            <a:avLst/>
          </a:prstGeom>
        </p:spPr>
      </p:pic>
      <p:pic>
        <p:nvPicPr>
          <p:cNvPr id="7" name="Picture 6">
            <a:extLst>
              <a:ext uri="{FF2B5EF4-FFF2-40B4-BE49-F238E27FC236}">
                <a16:creationId xmlns:a16="http://schemas.microsoft.com/office/drawing/2014/main" id="{2E8D6C8C-2F83-4BC6-BB0F-D89B08061E34}"/>
              </a:ext>
            </a:extLst>
          </p:cNvPr>
          <p:cNvPicPr>
            <a:picLocks noChangeAspect="1"/>
          </p:cNvPicPr>
          <p:nvPr/>
        </p:nvPicPr>
        <p:blipFill rotWithShape="1">
          <a:blip r:embed="rId4"/>
          <a:srcRect l="4000" r="-2" b="-2"/>
          <a:stretch/>
        </p:blipFill>
        <p:spPr>
          <a:xfrm>
            <a:off x="4574180" y="3434996"/>
            <a:ext cx="4572000" cy="3429000"/>
          </a:xfrm>
          <a:prstGeom prst="rect">
            <a:avLst/>
          </a:prstGeom>
        </p:spPr>
      </p:pic>
      <p:sp>
        <p:nvSpPr>
          <p:cNvPr id="16" name="Rectangle 15">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885915" y="2164437"/>
            <a:ext cx="3372170" cy="25291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ame 17">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47277" y="1835459"/>
            <a:ext cx="4249446" cy="3187083"/>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EE26CB76-9D30-4BF6-83B4-0754CDFDA1B9}"/>
              </a:ext>
            </a:extLst>
          </p:cNvPr>
          <p:cNvSpPr>
            <a:spLocks noGrp="1"/>
          </p:cNvSpPr>
          <p:nvPr>
            <p:ph idx="1"/>
          </p:nvPr>
        </p:nvSpPr>
        <p:spPr>
          <a:xfrm>
            <a:off x="3692861" y="3455864"/>
            <a:ext cx="2025708" cy="659993"/>
          </a:xfrm>
          <a:noFill/>
        </p:spPr>
        <p:txBody>
          <a:bodyPr vert="horz" lIns="91440" tIns="45720" rIns="91440" bIns="45720" rtlCol="0">
            <a:noAutofit/>
          </a:bodyPr>
          <a:lstStyle/>
          <a:p>
            <a:pPr marL="0" indent="0" algn="ctr">
              <a:lnSpc>
                <a:spcPct val="90000"/>
              </a:lnSpc>
              <a:spcBef>
                <a:spcPts val="1000"/>
              </a:spcBef>
              <a:buNone/>
            </a:pPr>
            <a:r>
              <a:rPr lang="en-US" sz="1600" kern="1200" dirty="0">
                <a:solidFill>
                  <a:srgbClr val="080808"/>
                </a:solidFill>
                <a:latin typeface="Cavolini" panose="03000502040302020204" pitchFamily="66" charset="0"/>
                <a:cs typeface="Cavolini" panose="03000502040302020204" pitchFamily="66" charset="0"/>
              </a:rPr>
              <a:t>The story of creation can be read in the book of </a:t>
            </a:r>
            <a:r>
              <a:rPr lang="en-US" sz="1600" kern="1200" dirty="0">
                <a:solidFill>
                  <a:srgbClr val="080808"/>
                </a:solidFill>
                <a:latin typeface="Cavolini" panose="03000502040302020204" pitchFamily="66" charset="0"/>
                <a:cs typeface="Cavolini" panose="03000502040302020204" pitchFamily="66" charset="0"/>
                <a:hlinkClick r:id="rId5"/>
              </a:rPr>
              <a:t>Genesis</a:t>
            </a:r>
            <a:r>
              <a:rPr lang="en-US" sz="1600" kern="1200" dirty="0">
                <a:solidFill>
                  <a:srgbClr val="080808"/>
                </a:solidFill>
                <a:latin typeface="Cavolini" panose="03000502040302020204" pitchFamily="66" charset="0"/>
                <a:cs typeface="Cavolini" panose="03000502040302020204" pitchFamily="66" charset="0"/>
              </a:rPr>
              <a:t>. </a:t>
            </a:r>
          </a:p>
        </p:txBody>
      </p:sp>
      <p:sp>
        <p:nvSpPr>
          <p:cNvPr id="2" name="Title 1">
            <a:extLst>
              <a:ext uri="{FF2B5EF4-FFF2-40B4-BE49-F238E27FC236}">
                <a16:creationId xmlns:a16="http://schemas.microsoft.com/office/drawing/2014/main" id="{7092A8BE-4D49-4387-AA31-1CFECBBCAA08}"/>
              </a:ext>
            </a:extLst>
          </p:cNvPr>
          <p:cNvSpPr>
            <a:spLocks noGrp="1"/>
          </p:cNvSpPr>
          <p:nvPr>
            <p:ph type="title"/>
          </p:nvPr>
        </p:nvSpPr>
        <p:spPr>
          <a:xfrm>
            <a:off x="2901499" y="2142062"/>
            <a:ext cx="2713713" cy="1345720"/>
          </a:xfrm>
          <a:noFill/>
        </p:spPr>
        <p:txBody>
          <a:bodyPr vert="horz" lIns="91440" tIns="45720" rIns="91440" bIns="45720" rtlCol="0" anchor="ctr">
            <a:normAutofit/>
          </a:bodyPr>
          <a:lstStyle/>
          <a:p>
            <a:pPr>
              <a:lnSpc>
                <a:spcPct val="90000"/>
              </a:lnSpc>
            </a:pPr>
            <a:r>
              <a:rPr lang="en-US" sz="2400" kern="1200" dirty="0">
                <a:solidFill>
                  <a:schemeClr val="accent6"/>
                </a:solidFill>
                <a:latin typeface="Cavolini" panose="03000502040302020204" pitchFamily="66" charset="0"/>
                <a:cs typeface="Cavolini" panose="03000502040302020204" pitchFamily="66" charset="0"/>
              </a:rPr>
              <a:t>The story of creation </a:t>
            </a:r>
          </a:p>
        </p:txBody>
      </p:sp>
      <p:sp>
        <p:nvSpPr>
          <p:cNvPr id="14" name="TextBox 13">
            <a:extLst>
              <a:ext uri="{FF2B5EF4-FFF2-40B4-BE49-F238E27FC236}">
                <a16:creationId xmlns:a16="http://schemas.microsoft.com/office/drawing/2014/main" id="{FB516200-04B6-4CB5-97CB-1E531E94CADC}"/>
              </a:ext>
            </a:extLst>
          </p:cNvPr>
          <p:cNvSpPr txBox="1"/>
          <p:nvPr/>
        </p:nvSpPr>
        <p:spPr>
          <a:xfrm>
            <a:off x="7434434" y="6309360"/>
            <a:ext cx="1540727"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6"/>
              </a:rPr>
              <a:t>Free bible images </a:t>
            </a:r>
            <a:endParaRPr lang="en-GB" sz="900" i="1" dirty="0"/>
          </a:p>
        </p:txBody>
      </p:sp>
      <p:pic>
        <p:nvPicPr>
          <p:cNvPr id="6" name="Picture 5">
            <a:hlinkClick r:id="rId7"/>
            <a:extLst>
              <a:ext uri="{FF2B5EF4-FFF2-40B4-BE49-F238E27FC236}">
                <a16:creationId xmlns:a16="http://schemas.microsoft.com/office/drawing/2014/main" id="{1F7653FF-CA88-4492-82A9-930EE79139FB}"/>
              </a:ext>
            </a:extLst>
          </p:cNvPr>
          <p:cNvPicPr>
            <a:picLocks noChangeAspect="1"/>
          </p:cNvPicPr>
          <p:nvPr/>
        </p:nvPicPr>
        <p:blipFill>
          <a:blip r:embed="rId8"/>
          <a:stretch>
            <a:fillRect/>
          </a:stretch>
        </p:blipFill>
        <p:spPr>
          <a:xfrm>
            <a:off x="1262044" y="5429696"/>
            <a:ext cx="2105025" cy="971550"/>
          </a:xfrm>
          <a:prstGeom prst="rect">
            <a:avLst/>
          </a:prstGeom>
          <a:ln w="60325">
            <a:solidFill>
              <a:schemeClr val="accent6">
                <a:shade val="95000"/>
                <a:satMod val="105000"/>
              </a:schemeClr>
            </a:solidFill>
          </a:ln>
        </p:spPr>
      </p:pic>
      <p:sp>
        <p:nvSpPr>
          <p:cNvPr id="8" name="TextBox 7">
            <a:extLst>
              <a:ext uri="{FF2B5EF4-FFF2-40B4-BE49-F238E27FC236}">
                <a16:creationId xmlns:a16="http://schemas.microsoft.com/office/drawing/2014/main" id="{2B1C2EAE-1676-489B-A4C6-D701877D8126}"/>
              </a:ext>
            </a:extLst>
          </p:cNvPr>
          <p:cNvSpPr txBox="1"/>
          <p:nvPr/>
        </p:nvSpPr>
        <p:spPr>
          <a:xfrm>
            <a:off x="389693" y="4700639"/>
            <a:ext cx="4182308" cy="461665"/>
          </a:xfrm>
          <a:prstGeom prst="rect">
            <a:avLst/>
          </a:prstGeom>
          <a:noFill/>
        </p:spPr>
        <p:txBody>
          <a:bodyPr wrap="square" rtlCol="0">
            <a:spAutoFit/>
          </a:bodyPr>
          <a:lstStyle/>
          <a:p>
            <a:pPr algn="ctr"/>
            <a:r>
              <a:rPr lang="en-GB" sz="2400" dirty="0">
                <a:latin typeface="Cavolini" panose="03000502040302020204" pitchFamily="66" charset="0"/>
                <a:cs typeface="Cavolini" panose="03000502040302020204" pitchFamily="66" charset="0"/>
              </a:rPr>
              <a:t>What is stewardship?</a:t>
            </a:r>
          </a:p>
        </p:txBody>
      </p:sp>
      <p:sp>
        <p:nvSpPr>
          <p:cNvPr id="15" name="TextBox 14">
            <a:extLst>
              <a:ext uri="{FF2B5EF4-FFF2-40B4-BE49-F238E27FC236}">
                <a16:creationId xmlns:a16="http://schemas.microsoft.com/office/drawing/2014/main" id="{9C2982CA-E121-40DD-A9F7-A2DD7C06634F}"/>
              </a:ext>
            </a:extLst>
          </p:cNvPr>
          <p:cNvSpPr txBox="1"/>
          <p:nvPr/>
        </p:nvSpPr>
        <p:spPr>
          <a:xfrm>
            <a:off x="5635839" y="326913"/>
            <a:ext cx="3234101" cy="2031325"/>
          </a:xfrm>
          <a:prstGeom prst="rect">
            <a:avLst/>
          </a:prstGeom>
          <a:noFill/>
          <a:ln w="44450">
            <a:solidFill>
              <a:schemeClr val="accent6">
                <a:shade val="95000"/>
                <a:satMod val="105000"/>
              </a:schemeClr>
            </a:solidFill>
          </a:ln>
        </p:spPr>
        <p:txBody>
          <a:bodyPr wrap="square" rtlCol="0">
            <a:spAutoFit/>
          </a:bodyPr>
          <a:lstStyle/>
          <a:p>
            <a:pPr algn="ctr"/>
            <a:r>
              <a:rPr lang="en-GB" dirty="0">
                <a:latin typeface="Cavolini" panose="03000502040302020204" pitchFamily="66" charset="0"/>
                <a:cs typeface="Cavolini" panose="03000502040302020204" pitchFamily="66" charset="0"/>
              </a:rPr>
              <a:t>Do you think that Christians should be greener than everyone else because of their beliefs about God, creation and stewardship?  </a:t>
            </a:r>
          </a:p>
        </p:txBody>
      </p:sp>
    </p:spTree>
    <p:extLst>
      <p:ext uri="{BB962C8B-B14F-4D97-AF65-F5344CB8AC3E}">
        <p14:creationId xmlns:p14="http://schemas.microsoft.com/office/powerpoint/2010/main" val="305886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3898-1019-478F-AA7E-766DBDF0C05E}"/>
              </a:ext>
            </a:extLst>
          </p:cNvPr>
          <p:cNvSpPr>
            <a:spLocks noGrp="1"/>
          </p:cNvSpPr>
          <p:nvPr>
            <p:ph type="title"/>
          </p:nvPr>
        </p:nvSpPr>
        <p:spPr>
          <a:xfrm>
            <a:off x="361954" y="4509135"/>
            <a:ext cx="2468166" cy="2452687"/>
          </a:xfrm>
        </p:spPr>
        <p:txBody>
          <a:bodyPr vert="horz" lIns="91440" tIns="45720" rIns="91440" bIns="45720" rtlCol="0" anchor="ctr">
            <a:normAutofit/>
          </a:bodyPr>
          <a:lstStyle/>
          <a:p>
            <a:r>
              <a:rPr lang="en-US" sz="3100" dirty="0"/>
              <a:t>Making the right choice </a:t>
            </a:r>
          </a:p>
        </p:txBody>
      </p:sp>
      <p:pic>
        <p:nvPicPr>
          <p:cNvPr id="5" name="Picture 4">
            <a:hlinkClick r:id="rId3"/>
            <a:extLst>
              <a:ext uri="{FF2B5EF4-FFF2-40B4-BE49-F238E27FC236}">
                <a16:creationId xmlns:a16="http://schemas.microsoft.com/office/drawing/2014/main" id="{23DE2440-6E01-4D2D-8FE7-69933C5E8D16}"/>
              </a:ext>
            </a:extLst>
          </p:cNvPr>
          <p:cNvPicPr>
            <a:picLocks noChangeAspect="1"/>
          </p:cNvPicPr>
          <p:nvPr/>
        </p:nvPicPr>
        <p:blipFill rotWithShape="1">
          <a:blip r:embed="rId4"/>
          <a:srcRect t="10078" b="16806"/>
          <a:stretch/>
        </p:blipFill>
        <p:spPr>
          <a:xfrm>
            <a:off x="0" y="-28929"/>
            <a:ext cx="9143980" cy="4869170"/>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BF97A09E-19FF-4A1D-82A6-30369ABF82DD}"/>
              </a:ext>
            </a:extLst>
          </p:cNvPr>
          <p:cNvSpPr>
            <a:spLocks noGrp="1"/>
          </p:cNvSpPr>
          <p:nvPr>
            <p:ph idx="1"/>
          </p:nvPr>
        </p:nvSpPr>
        <p:spPr>
          <a:xfrm>
            <a:off x="3506852" y="4674688"/>
            <a:ext cx="5614060" cy="2452687"/>
          </a:xfrm>
        </p:spPr>
        <p:txBody>
          <a:bodyPr vert="horz" lIns="91440" tIns="45720" rIns="91440" bIns="45720" rtlCol="0" anchor="ctr">
            <a:normAutofit/>
          </a:bodyPr>
          <a:lstStyle/>
          <a:p>
            <a:pPr marL="0" indent="0">
              <a:spcBef>
                <a:spcPts val="1000"/>
              </a:spcBef>
              <a:buNone/>
            </a:pPr>
            <a:r>
              <a:rPr lang="en-US" sz="1600" dirty="0"/>
              <a:t>Discover how your choices can change the world. </a:t>
            </a:r>
          </a:p>
        </p:txBody>
      </p:sp>
    </p:spTree>
    <p:extLst>
      <p:ext uri="{BB962C8B-B14F-4D97-AF65-F5344CB8AC3E}">
        <p14:creationId xmlns:p14="http://schemas.microsoft.com/office/powerpoint/2010/main" val="1235569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2EB6FB-49B6-4ADD-8A8D-E5213FB913D2}"/>
              </a:ext>
            </a:extLst>
          </p:cNvPr>
          <p:cNvSpPr>
            <a:spLocks noGrp="1"/>
          </p:cNvSpPr>
          <p:nvPr>
            <p:ph type="title"/>
          </p:nvPr>
        </p:nvSpPr>
        <p:spPr>
          <a:xfrm>
            <a:off x="244263" y="256833"/>
            <a:ext cx="6275070" cy="1143000"/>
          </a:xfrm>
        </p:spPr>
        <p:txBody>
          <a:bodyPr>
            <a:normAutofit fontScale="90000"/>
          </a:bodyPr>
          <a:lstStyle/>
          <a:p>
            <a:r>
              <a:rPr lang="en-GB" sz="2400" dirty="0">
                <a:latin typeface="Cavolini" panose="03000502040302020204" pitchFamily="66" charset="0"/>
                <a:cs typeface="Cavolini" panose="03000502040302020204" pitchFamily="66" charset="0"/>
              </a:rPr>
              <a:t>Being kind to the planet… The harmful effects of plastic on our oceans. </a:t>
            </a:r>
          </a:p>
        </p:txBody>
      </p:sp>
      <p:sp>
        <p:nvSpPr>
          <p:cNvPr id="17" name="TextBox 16">
            <a:extLst>
              <a:ext uri="{FF2B5EF4-FFF2-40B4-BE49-F238E27FC236}">
                <a16:creationId xmlns:a16="http://schemas.microsoft.com/office/drawing/2014/main" id="{32A42CBA-E0CF-4D8D-909E-1D2121D0B1CD}"/>
              </a:ext>
            </a:extLst>
          </p:cNvPr>
          <p:cNvSpPr txBox="1"/>
          <p:nvPr/>
        </p:nvSpPr>
        <p:spPr>
          <a:xfrm>
            <a:off x="259149" y="6196839"/>
            <a:ext cx="8440986" cy="369332"/>
          </a:xfrm>
          <a:prstGeom prst="rect">
            <a:avLst/>
          </a:prstGeom>
          <a:noFill/>
          <a:ln w="44450">
            <a:solidFill>
              <a:schemeClr val="accent6">
                <a:shade val="95000"/>
                <a:satMod val="105000"/>
              </a:schemeClr>
            </a:solidFill>
          </a:ln>
        </p:spPr>
        <p:txBody>
          <a:bodyPr wrap="square" rtlCol="0">
            <a:spAutoFit/>
          </a:bodyPr>
          <a:lstStyle/>
          <a:p>
            <a:pPr algn="ctr"/>
            <a:r>
              <a:rPr lang="en-GB" dirty="0">
                <a:latin typeface="Cavolini" panose="03000502040302020204" pitchFamily="66" charset="0"/>
                <a:cs typeface="Cavolini" panose="03000502040302020204" pitchFamily="66" charset="0"/>
              </a:rPr>
              <a:t>Does conservation matter? </a:t>
            </a:r>
          </a:p>
        </p:txBody>
      </p:sp>
      <p:pic>
        <p:nvPicPr>
          <p:cNvPr id="8" name="Online Media 7" title="Hope Works 🌟A Whales Tale  🌟Cartoon Network 🌟Turner 🌟Movies for Children">
            <a:hlinkClick r:id="" action="ppaction://media"/>
            <a:extLst>
              <a:ext uri="{FF2B5EF4-FFF2-40B4-BE49-F238E27FC236}">
                <a16:creationId xmlns:a16="http://schemas.microsoft.com/office/drawing/2014/main" id="{04216B4E-1E16-4F44-BA90-840D0FB6C718}"/>
              </a:ext>
            </a:extLst>
          </p:cNvPr>
          <p:cNvPicPr>
            <a:picLocks noGrp="1" noRot="1" noChangeAspect="1"/>
          </p:cNvPicPr>
          <p:nvPr>
            <p:ph sz="half" idx="1"/>
            <a:videoFile r:link="rId1"/>
          </p:nvPr>
        </p:nvPicPr>
        <p:blipFill>
          <a:blip r:embed="rId4"/>
          <a:stretch>
            <a:fillRect/>
          </a:stretch>
        </p:blipFill>
        <p:spPr>
          <a:xfrm>
            <a:off x="251460" y="1699204"/>
            <a:ext cx="4238695" cy="4202797"/>
          </a:xfrm>
          <a:prstGeom prst="rect">
            <a:avLst/>
          </a:prstGeom>
        </p:spPr>
      </p:pic>
      <p:sp>
        <p:nvSpPr>
          <p:cNvPr id="7" name="Content Placeholder 6">
            <a:extLst>
              <a:ext uri="{FF2B5EF4-FFF2-40B4-BE49-F238E27FC236}">
                <a16:creationId xmlns:a16="http://schemas.microsoft.com/office/drawing/2014/main" id="{5FD34481-CE9B-428D-9133-C79A0F65F3BF}"/>
              </a:ext>
            </a:extLst>
          </p:cNvPr>
          <p:cNvSpPr>
            <a:spLocks noGrp="1"/>
          </p:cNvSpPr>
          <p:nvPr>
            <p:ph sz="half" idx="2"/>
          </p:nvPr>
        </p:nvSpPr>
        <p:spPr>
          <a:xfrm>
            <a:off x="4653846" y="1628776"/>
            <a:ext cx="4038600" cy="4273226"/>
          </a:xfrm>
          <a:solidFill>
            <a:schemeClr val="accent5">
              <a:lumMod val="20000"/>
              <a:lumOff val="80000"/>
            </a:schemeClr>
          </a:solidFill>
        </p:spPr>
        <p:txBody>
          <a:bodyPr>
            <a:normAutofit/>
          </a:bodyPr>
          <a:lstStyle/>
          <a:p>
            <a:pPr marL="0" indent="0" algn="ctr">
              <a:buNone/>
            </a:pPr>
            <a:r>
              <a:rPr lang="en-GB" sz="1600" b="1" u="sng" dirty="0">
                <a:latin typeface="Cavolini" panose="03000502040302020204" pitchFamily="66" charset="0"/>
                <a:cs typeface="Cavolini" panose="03000502040302020204" pitchFamily="66" charset="0"/>
              </a:rPr>
              <a:t>Under the sea </a:t>
            </a:r>
          </a:p>
          <a:p>
            <a:pPr marL="0" indent="0" algn="just">
              <a:buNone/>
            </a:pPr>
            <a:r>
              <a:rPr lang="en-GB" sz="1400" dirty="0">
                <a:latin typeface="Cavolini" panose="03000502040302020204" pitchFamily="66" charset="0"/>
                <a:cs typeface="Cavolini" panose="03000502040302020204" pitchFamily="66" charset="0"/>
              </a:rPr>
              <a:t>Do you recognize the garbage in the film as something that you might find in your school or in your house? </a:t>
            </a:r>
          </a:p>
          <a:p>
            <a:pPr marL="0" indent="0" algn="just">
              <a:buNone/>
            </a:pPr>
            <a:endParaRPr lang="en-GB" sz="1400" dirty="0">
              <a:latin typeface="Cavolini" panose="03000502040302020204" pitchFamily="66" charset="0"/>
              <a:cs typeface="Cavolini" panose="03000502040302020204" pitchFamily="66" charset="0"/>
            </a:endParaRPr>
          </a:p>
          <a:p>
            <a:pPr marL="0" indent="0" algn="just">
              <a:buNone/>
            </a:pPr>
            <a:r>
              <a:rPr lang="en-GB" sz="1400" dirty="0">
                <a:latin typeface="Cavolini" panose="03000502040302020204" pitchFamily="66" charset="0"/>
                <a:cs typeface="Cavolini" panose="03000502040302020204" pitchFamily="66" charset="0"/>
              </a:rPr>
              <a:t>Do you think that it is okay to use plastic as long as you throw it away in a garbage can?</a:t>
            </a:r>
          </a:p>
          <a:p>
            <a:pPr marL="0" indent="0" algn="just">
              <a:buNone/>
            </a:pPr>
            <a:endParaRPr lang="en-GB" sz="1400" dirty="0">
              <a:latin typeface="Cavolini" panose="03000502040302020204" pitchFamily="66" charset="0"/>
              <a:cs typeface="Cavolini" panose="03000502040302020204" pitchFamily="66" charset="0"/>
            </a:endParaRPr>
          </a:p>
          <a:p>
            <a:pPr marL="0" indent="0" algn="just">
              <a:buNone/>
            </a:pPr>
            <a:r>
              <a:rPr lang="en-GB" sz="1400" dirty="0">
                <a:latin typeface="Cavolini" panose="03000502040302020204" pitchFamily="66" charset="0"/>
                <a:cs typeface="Cavolini" panose="03000502040302020204" pitchFamily="66" charset="0"/>
              </a:rPr>
              <a:t>We can all learn about the importance of doing our part to keep the world healthy. What have you done? </a:t>
            </a:r>
          </a:p>
          <a:p>
            <a:pPr marL="0" indent="0" algn="just">
              <a:buNone/>
            </a:pPr>
            <a:r>
              <a:rPr lang="en-GB" sz="1400" dirty="0">
                <a:latin typeface="Cavolini" panose="03000502040302020204" pitchFamily="66" charset="0"/>
                <a:cs typeface="Cavolini" panose="03000502040302020204" pitchFamily="66" charset="0"/>
              </a:rPr>
              <a:t>What could you do?</a:t>
            </a:r>
          </a:p>
          <a:p>
            <a:pPr marL="0" indent="0" algn="just">
              <a:buNone/>
            </a:pPr>
            <a:endParaRPr lang="en-GB" sz="1400" dirty="0">
              <a:latin typeface="Cavolini" panose="03000502040302020204" pitchFamily="66" charset="0"/>
              <a:cs typeface="Cavolini" panose="03000502040302020204" pitchFamily="66" charset="0"/>
            </a:endParaRPr>
          </a:p>
          <a:p>
            <a:pPr marL="0" indent="0">
              <a:buNone/>
            </a:pPr>
            <a:r>
              <a:rPr lang="en-GB" sz="1400" dirty="0">
                <a:latin typeface="Cavolini" panose="03000502040302020204" pitchFamily="66" charset="0"/>
                <a:cs typeface="Cavolini" panose="03000502040302020204" pitchFamily="66" charset="0"/>
              </a:rPr>
              <a:t>Cleaning up is not fun, but the feeling of helping others is. Would you agree with that? </a:t>
            </a:r>
          </a:p>
        </p:txBody>
      </p:sp>
      <p:pic>
        <p:nvPicPr>
          <p:cNvPr id="3" name="Picture 2">
            <a:hlinkClick r:id="rId5"/>
            <a:extLst>
              <a:ext uri="{FF2B5EF4-FFF2-40B4-BE49-F238E27FC236}">
                <a16:creationId xmlns:a16="http://schemas.microsoft.com/office/drawing/2014/main" id="{A86511B4-7926-4226-B211-06A4A9702A8F}"/>
              </a:ext>
            </a:extLst>
          </p:cNvPr>
          <p:cNvPicPr>
            <a:picLocks noChangeAspect="1"/>
          </p:cNvPicPr>
          <p:nvPr/>
        </p:nvPicPr>
        <p:blipFill>
          <a:blip r:embed="rId6"/>
          <a:stretch>
            <a:fillRect/>
          </a:stretch>
        </p:blipFill>
        <p:spPr>
          <a:xfrm>
            <a:off x="7092315" y="420730"/>
            <a:ext cx="1607820" cy="1000285"/>
          </a:xfrm>
          <a:prstGeom prst="rect">
            <a:avLst/>
          </a:prstGeom>
        </p:spPr>
      </p:pic>
    </p:spTree>
    <p:extLst>
      <p:ext uri="{BB962C8B-B14F-4D97-AF65-F5344CB8AC3E}">
        <p14:creationId xmlns:p14="http://schemas.microsoft.com/office/powerpoint/2010/main" val="302460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2EB6FB-49B6-4ADD-8A8D-E5213FB913D2}"/>
              </a:ext>
            </a:extLst>
          </p:cNvPr>
          <p:cNvSpPr>
            <a:spLocks noGrp="1"/>
          </p:cNvSpPr>
          <p:nvPr>
            <p:ph type="title"/>
          </p:nvPr>
        </p:nvSpPr>
        <p:spPr>
          <a:xfrm>
            <a:off x="457200" y="188595"/>
            <a:ext cx="8229600" cy="1143000"/>
          </a:xfrm>
        </p:spPr>
        <p:txBody>
          <a:bodyPr>
            <a:normAutofit/>
          </a:bodyPr>
          <a:lstStyle/>
          <a:p>
            <a:r>
              <a:rPr lang="en-GB" sz="2400" dirty="0">
                <a:latin typeface="Cavolini" panose="03000502040302020204" pitchFamily="66" charset="0"/>
                <a:cs typeface="Cavolini" panose="03000502040302020204" pitchFamily="66" charset="0"/>
              </a:rPr>
              <a:t>Being kind to the planet… The harmful effects of plastic on our oceans. </a:t>
            </a:r>
          </a:p>
        </p:txBody>
      </p:sp>
      <p:sp>
        <p:nvSpPr>
          <p:cNvPr id="17" name="TextBox 16">
            <a:extLst>
              <a:ext uri="{FF2B5EF4-FFF2-40B4-BE49-F238E27FC236}">
                <a16:creationId xmlns:a16="http://schemas.microsoft.com/office/drawing/2014/main" id="{32A42CBA-E0CF-4D8D-909E-1D2121D0B1CD}"/>
              </a:ext>
            </a:extLst>
          </p:cNvPr>
          <p:cNvSpPr txBox="1"/>
          <p:nvPr/>
        </p:nvSpPr>
        <p:spPr>
          <a:xfrm>
            <a:off x="251460" y="6113138"/>
            <a:ext cx="8641080" cy="646331"/>
          </a:xfrm>
          <a:prstGeom prst="rect">
            <a:avLst/>
          </a:prstGeom>
          <a:noFill/>
          <a:ln w="44450">
            <a:solidFill>
              <a:schemeClr val="accent6">
                <a:shade val="95000"/>
                <a:satMod val="105000"/>
              </a:schemeClr>
            </a:solidFill>
          </a:ln>
        </p:spPr>
        <p:txBody>
          <a:bodyPr wrap="square" rtlCol="0">
            <a:spAutoFit/>
          </a:bodyPr>
          <a:lstStyle/>
          <a:p>
            <a:pPr algn="ctr"/>
            <a:r>
              <a:rPr lang="en-GB" dirty="0">
                <a:latin typeface="Cavolini" panose="03000502040302020204" pitchFamily="66" charset="0"/>
                <a:cs typeface="Cavolini" panose="03000502040302020204" pitchFamily="66" charset="0"/>
              </a:rPr>
              <a:t>Do you think that Christians should be greener than everyone else because of their beliefs about God, creation and stewardship?  </a:t>
            </a:r>
          </a:p>
        </p:txBody>
      </p:sp>
      <p:sp>
        <p:nvSpPr>
          <p:cNvPr id="7" name="Content Placeholder 6">
            <a:extLst>
              <a:ext uri="{FF2B5EF4-FFF2-40B4-BE49-F238E27FC236}">
                <a16:creationId xmlns:a16="http://schemas.microsoft.com/office/drawing/2014/main" id="{5FD34481-CE9B-428D-9133-C79A0F65F3BF}"/>
              </a:ext>
            </a:extLst>
          </p:cNvPr>
          <p:cNvSpPr>
            <a:spLocks noGrp="1"/>
          </p:cNvSpPr>
          <p:nvPr>
            <p:ph sz="half" idx="2"/>
          </p:nvPr>
        </p:nvSpPr>
        <p:spPr>
          <a:xfrm>
            <a:off x="4653846" y="1628776"/>
            <a:ext cx="4038600" cy="4273226"/>
          </a:xfrm>
          <a:solidFill>
            <a:schemeClr val="accent5">
              <a:lumMod val="20000"/>
              <a:lumOff val="80000"/>
            </a:schemeClr>
          </a:solidFill>
        </p:spPr>
        <p:txBody>
          <a:bodyPr>
            <a:normAutofit/>
          </a:bodyPr>
          <a:lstStyle/>
          <a:p>
            <a:pPr marL="0" indent="0" algn="ctr">
              <a:buNone/>
            </a:pPr>
            <a:r>
              <a:rPr lang="en-GB" sz="1600" b="1" u="sng" dirty="0">
                <a:latin typeface="Cavolini" panose="03000502040302020204" pitchFamily="66" charset="0"/>
                <a:cs typeface="Cavolini" panose="03000502040302020204" pitchFamily="66" charset="0"/>
              </a:rPr>
              <a:t>Under the sea </a:t>
            </a:r>
          </a:p>
        </p:txBody>
      </p:sp>
      <p:sp>
        <p:nvSpPr>
          <p:cNvPr id="3" name="Content Placeholder 2">
            <a:extLst>
              <a:ext uri="{FF2B5EF4-FFF2-40B4-BE49-F238E27FC236}">
                <a16:creationId xmlns:a16="http://schemas.microsoft.com/office/drawing/2014/main" id="{63F13215-1DB6-4717-91E4-EA47E4CE6F25}"/>
              </a:ext>
            </a:extLst>
          </p:cNvPr>
          <p:cNvSpPr>
            <a:spLocks noGrp="1"/>
          </p:cNvSpPr>
          <p:nvPr>
            <p:ph sz="half" idx="1"/>
          </p:nvPr>
        </p:nvSpPr>
        <p:spPr/>
        <p:txBody>
          <a:bodyPr/>
          <a:lstStyle/>
          <a:p>
            <a:endParaRPr lang="en-GB"/>
          </a:p>
        </p:txBody>
      </p:sp>
      <p:pic>
        <p:nvPicPr>
          <p:cNvPr id="5" name="Picture 4">
            <a:hlinkClick r:id="rId3"/>
            <a:extLst>
              <a:ext uri="{FF2B5EF4-FFF2-40B4-BE49-F238E27FC236}">
                <a16:creationId xmlns:a16="http://schemas.microsoft.com/office/drawing/2014/main" id="{711FC236-34DC-4A98-94F6-6435825AA0F8}"/>
              </a:ext>
            </a:extLst>
          </p:cNvPr>
          <p:cNvPicPr>
            <a:picLocks noChangeAspect="1"/>
          </p:cNvPicPr>
          <p:nvPr/>
        </p:nvPicPr>
        <p:blipFill>
          <a:blip r:embed="rId4"/>
          <a:stretch>
            <a:fillRect/>
          </a:stretch>
        </p:blipFill>
        <p:spPr>
          <a:xfrm>
            <a:off x="451554" y="1517618"/>
            <a:ext cx="4038600" cy="4326916"/>
          </a:xfrm>
          <a:prstGeom prst="rect">
            <a:avLst/>
          </a:prstGeom>
        </p:spPr>
      </p:pic>
      <p:pic>
        <p:nvPicPr>
          <p:cNvPr id="10" name="Picture 9">
            <a:extLst>
              <a:ext uri="{FF2B5EF4-FFF2-40B4-BE49-F238E27FC236}">
                <a16:creationId xmlns:a16="http://schemas.microsoft.com/office/drawing/2014/main" id="{B21AA2C4-D923-4DB0-BB67-279AB57090F4}"/>
              </a:ext>
            </a:extLst>
          </p:cNvPr>
          <p:cNvPicPr>
            <a:picLocks noChangeAspect="1"/>
          </p:cNvPicPr>
          <p:nvPr/>
        </p:nvPicPr>
        <p:blipFill>
          <a:blip r:embed="rId5"/>
          <a:stretch>
            <a:fillRect/>
          </a:stretch>
        </p:blipFill>
        <p:spPr>
          <a:xfrm>
            <a:off x="4770223" y="2085142"/>
            <a:ext cx="3836602" cy="3556078"/>
          </a:xfrm>
          <a:prstGeom prst="rect">
            <a:avLst/>
          </a:prstGeom>
        </p:spPr>
      </p:pic>
    </p:spTree>
    <p:extLst>
      <p:ext uri="{BB962C8B-B14F-4D97-AF65-F5344CB8AC3E}">
        <p14:creationId xmlns:p14="http://schemas.microsoft.com/office/powerpoint/2010/main" val="1375065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566927" y="3399769"/>
            <a:ext cx="7980565" cy="7758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200" b="1" i="1" kern="1200" dirty="0">
                <a:solidFill>
                  <a:schemeClr val="tx2"/>
                </a:solidFill>
                <a:latin typeface="+mj-lt"/>
                <a:ea typeface="+mj-ea"/>
                <a:cs typeface="+mj-cs"/>
              </a:rPr>
              <a:t>SPIRITUALITY</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descr="Logo&#10;&#10;Description automatically generated with low confidence">
            <a:extLst>
              <a:ext uri="{FF2B5EF4-FFF2-40B4-BE49-F238E27FC236}">
                <a16:creationId xmlns:a16="http://schemas.microsoft.com/office/drawing/2014/main" id="{E2AD099D-524A-45F1-AE32-E2520A3CD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56" y="463466"/>
            <a:ext cx="8644398" cy="2550097"/>
          </a:xfrm>
          <a:prstGeom prst="rect">
            <a:avLst/>
          </a:prstGeom>
        </p:spPr>
      </p:pic>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210186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2.2|10.2|4.2|4.6|2.5|16.7|7.6"/>
</p:tagLst>
</file>

<file path=ppt/tags/tag2.xml><?xml version="1.0" encoding="utf-8"?>
<p:tagLst xmlns:a="http://schemas.openxmlformats.org/drawingml/2006/main" xmlns:r="http://schemas.openxmlformats.org/officeDocument/2006/relationships" xmlns:p="http://schemas.openxmlformats.org/presentationml/2006/main">
  <p:tag name="TIMING" val="|0.6|0.6"/>
</p:tagLst>
</file>

<file path=ppt/tags/tag3.xml><?xml version="1.0" encoding="utf-8"?>
<p:tagLst xmlns:a="http://schemas.openxmlformats.org/drawingml/2006/main" xmlns:r="http://schemas.openxmlformats.org/officeDocument/2006/relationships" xmlns:p="http://schemas.openxmlformats.org/presentationml/2006/main">
  <p:tag name="TIMING" val="|0.6|0.6"/>
</p:tagLst>
</file>

<file path=ppt/tags/tag4.xml><?xml version="1.0" encoding="utf-8"?>
<p:tagLst xmlns:a="http://schemas.openxmlformats.org/drawingml/2006/main" xmlns:r="http://schemas.openxmlformats.org/officeDocument/2006/relationships" xmlns:p="http://schemas.openxmlformats.org/presentationml/2006/main">
  <p:tag name="TIMING" val="|0.6|0.6"/>
</p:tagLst>
</file>

<file path=ppt/tags/tag5.xml><?xml version="1.0" encoding="utf-8"?>
<p:tagLst xmlns:a="http://schemas.openxmlformats.org/drawingml/2006/main" xmlns:r="http://schemas.openxmlformats.org/officeDocument/2006/relationships" xmlns:p="http://schemas.openxmlformats.org/presentationml/2006/main">
  <p:tag name="TIMING" val="|0.6|0.6"/>
</p:tagLst>
</file>

<file path=ppt/tags/tag6.xml><?xml version="1.0" encoding="utf-8"?>
<p:tagLst xmlns:a="http://schemas.openxmlformats.org/drawingml/2006/main" xmlns:r="http://schemas.openxmlformats.org/officeDocument/2006/relationships" xmlns:p="http://schemas.openxmlformats.org/presentationml/2006/main">
  <p:tag name="TIMING" val="|0.6|0.6"/>
</p:tagLst>
</file>

<file path=ppt/tags/tag7.xml><?xml version="1.0" encoding="utf-8"?>
<p:tagLst xmlns:a="http://schemas.openxmlformats.org/drawingml/2006/main" xmlns:r="http://schemas.openxmlformats.org/officeDocument/2006/relationships" xmlns:p="http://schemas.openxmlformats.org/presentationml/2006/main">
  <p:tag name="TIMING" val="|0.6|0.6"/>
</p:tagLst>
</file>

<file path=ppt/tags/tag8.xml><?xml version="1.0" encoding="utf-8"?>
<p:tagLst xmlns:a="http://schemas.openxmlformats.org/drawingml/2006/main" xmlns:r="http://schemas.openxmlformats.org/officeDocument/2006/relationships" xmlns:p="http://schemas.openxmlformats.org/presentationml/2006/main">
  <p:tag name="TIMING" val="|1|25.1"/>
</p:tagLst>
</file>

<file path=ppt/tags/tag9.xml><?xml version="1.0" encoding="utf-8"?>
<p:tagLst xmlns:a="http://schemas.openxmlformats.org/drawingml/2006/main" xmlns:r="http://schemas.openxmlformats.org/officeDocument/2006/relationships" xmlns:p="http://schemas.openxmlformats.org/presentationml/2006/main">
  <p:tag name="TIMING" val="|1|25.1"/>
</p:tagLst>
</file>

<file path=ppt/tags/tag10.xml><?xml version="1.0" encoding="utf-8"?>
<p:tagLst xmlns:a="http://schemas.openxmlformats.org/drawingml/2006/main" xmlns:r="http://schemas.openxmlformats.org/officeDocument/2006/relationships" xmlns:p="http://schemas.openxmlformats.org/presentationml/2006/main">
  <p:tag name="TIMING" val="|1|25.1"/>
</p:tagLst>
</file>

<file path=ppt/tags/tag11.xml><?xml version="1.0" encoding="utf-8"?>
<p:tagLst xmlns:a="http://schemas.openxmlformats.org/drawingml/2006/main" xmlns:r="http://schemas.openxmlformats.org/officeDocument/2006/relationships" xmlns:p="http://schemas.openxmlformats.org/presentationml/2006/main">
  <p:tag name="TIMING" val="|1|25.1"/>
</p:tagLst>
</file>

<file path=ppt/tags/tag12.xml><?xml version="1.0" encoding="utf-8"?>
<p:tagLst xmlns:a="http://schemas.openxmlformats.org/drawingml/2006/main" xmlns:r="http://schemas.openxmlformats.org/officeDocument/2006/relationships" xmlns:p="http://schemas.openxmlformats.org/presentationml/2006/main">
  <p:tag name="TIMING" val="|1|25.1"/>
</p:tagLst>
</file>

<file path=ppt/tags/tag13.xml><?xml version="1.0" encoding="utf-8"?>
<p:tagLst xmlns:a="http://schemas.openxmlformats.org/drawingml/2006/main" xmlns:r="http://schemas.openxmlformats.org/officeDocument/2006/relationships" xmlns:p="http://schemas.openxmlformats.org/presentationml/2006/main">
  <p:tag name="TIMING" val="|1|25.1"/>
</p:tagLst>
</file>

<file path=ppt/tags/tag14.xml><?xml version="1.0" encoding="utf-8"?>
<p:tagLst xmlns:a="http://schemas.openxmlformats.org/drawingml/2006/main" xmlns:r="http://schemas.openxmlformats.org/officeDocument/2006/relationships" xmlns:p="http://schemas.openxmlformats.org/presentationml/2006/main">
  <p:tag name="TIMING" val="|0.6|0.6"/>
</p:tagLst>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8155562C-AAA6-4B50-84F0-3BFF30C00AF9}" vid="{41E79D08-250C-490A-B969-BEBE5AD6087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2209</TotalTime>
  <Words>3727</Words>
  <Application>Microsoft Office PowerPoint</Application>
  <PresentationFormat>On-screen Show (4:3)</PresentationFormat>
  <Paragraphs>296</Paragraphs>
  <Slides>30</Slides>
  <Notes>23</Notes>
  <HiddenSlides>0</HiddenSlides>
  <MMClips>3</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30</vt:i4>
      </vt:variant>
    </vt:vector>
  </HeadingPairs>
  <TitlesOfParts>
    <vt:vector size="46" baseType="lpstr">
      <vt:lpstr>Arial</vt:lpstr>
      <vt:lpstr>Arial Rounded MT Bold</vt:lpstr>
      <vt:lpstr>Avenir Next W01</vt:lpstr>
      <vt:lpstr>Calibri</vt:lpstr>
      <vt:lpstr>Cavolini</vt:lpstr>
      <vt:lpstr>Century Gothic</vt:lpstr>
      <vt:lpstr>GillSansMT</vt:lpstr>
      <vt:lpstr>GillSansMT-Bold</vt:lpstr>
      <vt:lpstr>Segoe UI</vt:lpstr>
      <vt:lpstr>Segoe UI Semibold</vt:lpstr>
      <vt:lpstr>Tahoma</vt:lpstr>
      <vt:lpstr>Times New Roman</vt:lpstr>
      <vt:lpstr>Wellcome-Welsh-Bold</vt:lpstr>
      <vt:lpstr>Office Theme</vt:lpstr>
      <vt:lpstr>1_Office Theme</vt:lpstr>
      <vt:lpstr>Acrobat Document</vt:lpstr>
      <vt:lpstr>PowerPoint Presentation</vt:lpstr>
      <vt:lpstr>PowerPoint Presentation</vt:lpstr>
      <vt:lpstr>Finding hope in the spiritual.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Developing our spirituality through music</vt:lpstr>
      <vt:lpstr>PowerPoint Presentation</vt:lpstr>
      <vt:lpstr>An autumn landscape with a view of Het Steen  in the early morning – was painted by Peter Rubens 1636  Is this a true reflection of a beautiful scene? How do you feel about this picture?  </vt:lpstr>
      <vt:lpstr>Zoom in…</vt:lpstr>
      <vt:lpstr>Tate Start – What emotion do you feel when you think of a colour? </vt:lpstr>
      <vt:lpstr>Tate Start – What emotion do you feel when you think of a colour? </vt:lpstr>
      <vt:lpstr>Create your competition entry using poetry, drawing, painting, video, sculpture or other media</vt:lpstr>
      <vt:lpstr>PowerPoint Presentation</vt:lpstr>
      <vt:lpstr>Photographer of the year 2021</vt:lpstr>
      <vt:lpstr>PowerPoint Presentation</vt:lpstr>
      <vt:lpstr>What’s going on?</vt:lpstr>
      <vt:lpstr>PowerPoint Presentation</vt:lpstr>
      <vt:lpstr>The story of creation </vt:lpstr>
      <vt:lpstr>The story of creation </vt:lpstr>
      <vt:lpstr>Making the right choice </vt:lpstr>
      <vt:lpstr>Being kind to the planet… The harmful effects of plastic on our oceans. </vt:lpstr>
      <vt:lpstr>Being kind to the planet… The harmful effects of plastic on our oceans.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matthew.welton</dc:creator>
  <cp:lastModifiedBy>Matthew Welton</cp:lastModifiedBy>
  <cp:revision>166</cp:revision>
  <dcterms:created xsi:type="dcterms:W3CDTF">2020-09-24T11:15:32Z</dcterms:created>
  <dcterms:modified xsi:type="dcterms:W3CDTF">2021-06-03T09:51:44Z</dcterms:modified>
</cp:coreProperties>
</file>