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1" r:id="rId2"/>
    <p:sldId id="295" r:id="rId3"/>
    <p:sldId id="293" r:id="rId4"/>
    <p:sldId id="296" r:id="rId5"/>
    <p:sldId id="290" r:id="rId6"/>
    <p:sldId id="294" r:id="rId7"/>
    <p:sldId id="297" r:id="rId8"/>
    <p:sldId id="298" r:id="rId9"/>
    <p:sldId id="300" r:id="rId10"/>
    <p:sldId id="302" r:id="rId11"/>
    <p:sldId id="303" r:id="rId12"/>
    <p:sldId id="305" r:id="rId13"/>
    <p:sldId id="306" r:id="rId14"/>
    <p:sldId id="304" r:id="rId15"/>
    <p:sldId id="309" r:id="rId16"/>
    <p:sldId id="310" r:id="rId17"/>
    <p:sldId id="308" r:id="rId18"/>
    <p:sldId id="312" r:id="rId19"/>
    <p:sldId id="311" r:id="rId20"/>
    <p:sldId id="314" r:id="rId21"/>
    <p:sldId id="31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6149" autoAdjust="0"/>
  </p:normalViewPr>
  <p:slideViewPr>
    <p:cSldViewPr>
      <p:cViewPr varScale="1">
        <p:scale>
          <a:sx n="67" d="100"/>
          <a:sy n="67" d="100"/>
        </p:scale>
        <p:origin x="664" y="32"/>
      </p:cViewPr>
      <p:guideLst>
        <p:guide orient="horz" pos="2160"/>
        <p:guide pos="3840"/>
      </p:guideLst>
    </p:cSldViewPr>
  </p:slideViewPr>
  <p:outlineViewPr>
    <p:cViewPr>
      <p:scale>
        <a:sx n="33" d="100"/>
        <a:sy n="33" d="100"/>
      </p:scale>
      <p:origin x="0" y="-432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7C70BA-F77D-4619-A73B-60D0616B881D}" type="datetimeFigureOut">
              <a:rPr lang="en-GB" smtClean="0"/>
              <a:t>02/06/2021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29356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3</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3</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5058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4</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4</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6230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5</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5</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6</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6</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580977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7</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7</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621186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8</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8</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80853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9</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9</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98939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10</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10</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64000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11</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11</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044744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12</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12</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767041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13</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13</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774442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14</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14</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35853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15</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15</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125787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16</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16</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156684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17</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17</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6367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18</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18</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88495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19</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19</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1225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20</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20</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33902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21</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21</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003799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B4F3F79B-3B89-4C2B-B50F-566296975B89}" type="datetimeFigureOut">
              <a:rPr lang="en-GB" smtClean="0"/>
              <a:t>02/06/2021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B4F3F79B-3B89-4C2B-B50F-566296975B89}" type="datetimeFigureOut">
              <a:rPr lang="en-GB" smtClean="0"/>
              <a:t>02/06/2021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55370" y="274638"/>
            <a:ext cx="10298430" cy="1143000"/>
          </a:xfrm>
        </p:spPr>
        <p:txBody>
          <a:bodyPr/>
          <a:lstStyle>
            <a:lvl1pPr>
              <a:defRPr>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B4F3F79B-3B89-4C2B-B50F-566296975B89}" type="datetimeFigureOut">
              <a:rPr lang="en-GB" smtClean="0"/>
              <a:t>02/06/2021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
        <p:nvSpPr>
          <p:cNvPr id="6" name="Rectangle 5">
            <a:extLst>
              <a:ext uri="{FF2B5EF4-FFF2-40B4-BE49-F238E27FC236}">
                <a16:creationId xmlns:a16="http://schemas.microsoft.com/office/drawing/2014/main" id="{C46C33A1-5CD9-44CE-A41E-7DEFD2CBC78A}"/>
              </a:ext>
            </a:extLst>
          </p:cNvPr>
          <p:cNvSpPr/>
          <p:nvPr userDrawn="1"/>
        </p:nvSpPr>
        <p:spPr>
          <a:xfrm>
            <a:off x="838200" y="6170335"/>
            <a:ext cx="7724775" cy="461665"/>
          </a:xfrm>
          <a:prstGeom prst="rect">
            <a:avLst/>
          </a:prstGeom>
        </p:spPr>
        <p:txBody>
          <a:bodyPr wrap="square">
            <a:spAutoFit/>
          </a:bodyPr>
          <a:lstStyle/>
          <a:p>
            <a:r>
              <a:rPr lang="en-GB" sz="2400" b="0" dirty="0">
                <a:solidFill>
                  <a:srgbClr val="002060"/>
                </a:solidFill>
                <a:latin typeface="Arial Rounded MT Bold" panose="020F0704030504030204" pitchFamily="34" charset="0"/>
                <a:cs typeface="Segoe UI" panose="020B0502040204020203" pitchFamily="34" charset="0"/>
              </a:rPr>
              <a:t>Shaping for Mission </a:t>
            </a:r>
            <a:r>
              <a:rPr lang="en-GB" sz="24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7" name="Picture 6" descr="A picture containing drawing&#10;&#10;Description automatically generated">
            <a:extLst>
              <a:ext uri="{FF2B5EF4-FFF2-40B4-BE49-F238E27FC236}">
                <a16:creationId xmlns:a16="http://schemas.microsoft.com/office/drawing/2014/main" id="{A70FDFAA-AE4C-484A-8B42-E7D088B00A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291" y="6080862"/>
            <a:ext cx="2176509" cy="640613"/>
          </a:xfrm>
          <a:prstGeom prst="rect">
            <a:avLst/>
          </a:prstGeom>
        </p:spPr>
      </p:pic>
      <p:sp>
        <p:nvSpPr>
          <p:cNvPr id="9" name="Text Placeholder 8">
            <a:extLst>
              <a:ext uri="{FF2B5EF4-FFF2-40B4-BE49-F238E27FC236}">
                <a16:creationId xmlns:a16="http://schemas.microsoft.com/office/drawing/2014/main" id="{29641107-DA61-4D5F-B5B1-1D7ED4E7C468}"/>
              </a:ext>
            </a:extLst>
          </p:cNvPr>
          <p:cNvSpPr>
            <a:spLocks noGrp="1"/>
          </p:cNvSpPr>
          <p:nvPr>
            <p:ph type="body" sz="quarter" idx="13"/>
          </p:nvPr>
        </p:nvSpPr>
        <p:spPr>
          <a:xfrm>
            <a:off x="1055370" y="1628775"/>
            <a:ext cx="10298430" cy="436245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02/06/2021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
        <p:nvSpPr>
          <p:cNvPr id="5" name="Rectangle 4">
            <a:extLst>
              <a:ext uri="{FF2B5EF4-FFF2-40B4-BE49-F238E27FC236}">
                <a16:creationId xmlns:a16="http://schemas.microsoft.com/office/drawing/2014/main" id="{EA242DE0-D324-420B-90C5-7C6C4ED433C9}"/>
              </a:ext>
            </a:extLst>
          </p:cNvPr>
          <p:cNvSpPr/>
          <p:nvPr userDrawn="1"/>
        </p:nvSpPr>
        <p:spPr>
          <a:xfrm>
            <a:off x="838200" y="6170335"/>
            <a:ext cx="7724775" cy="461665"/>
          </a:xfrm>
          <a:prstGeom prst="rect">
            <a:avLst/>
          </a:prstGeom>
        </p:spPr>
        <p:txBody>
          <a:bodyPr wrap="square">
            <a:spAutoFit/>
          </a:bodyPr>
          <a:lstStyle/>
          <a:p>
            <a:r>
              <a:rPr lang="en-GB" sz="2400" b="0" dirty="0">
                <a:solidFill>
                  <a:srgbClr val="002060"/>
                </a:solidFill>
                <a:latin typeface="Arial Rounded MT Bold" panose="020F0704030504030204" pitchFamily="34" charset="0"/>
                <a:cs typeface="Segoe UI" panose="020B0502040204020203" pitchFamily="34" charset="0"/>
              </a:rPr>
              <a:t>Shaping for Mission </a:t>
            </a:r>
            <a:r>
              <a:rPr lang="en-GB" sz="24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6" name="Picture 5" descr="A picture containing drawing&#10;&#10;Description automatically generated">
            <a:extLst>
              <a:ext uri="{FF2B5EF4-FFF2-40B4-BE49-F238E27FC236}">
                <a16:creationId xmlns:a16="http://schemas.microsoft.com/office/drawing/2014/main" id="{8B46E6CE-D09E-4E7A-872E-8A64C2E8D8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291" y="6080862"/>
            <a:ext cx="2176509" cy="640613"/>
          </a:xfrm>
          <a:prstGeom prst="rect">
            <a:avLst/>
          </a:prstGeom>
        </p:spPr>
      </p:pic>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4766733" y="273051"/>
            <a:ext cx="6815667" cy="5853113"/>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solidFill>
                  <a:schemeClr val="tx2"/>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02/06/2021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solidFill>
                  <a:schemeClr val="accent5"/>
                </a:solidFill>
              </a:defRPr>
            </a:lvl1pPr>
          </a:lstStyle>
          <a:p>
            <a:fld id="{B4F3F79B-3B89-4C2B-B50F-566296975B89}" type="datetimeFigureOut">
              <a:rPr lang="en-GB" smtClean="0"/>
              <a:pPr/>
              <a:t>02/06/2021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609600" y="274639"/>
            <a:ext cx="8026400" cy="5851525"/>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02/06/2021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dirty="0"/>
          </a:p>
        </p:txBody>
      </p:sp>
    </p:spTree>
    <p:extLst>
      <p:ext uri="{BB962C8B-B14F-4D97-AF65-F5344CB8AC3E}">
        <p14:creationId xmlns:p14="http://schemas.microsoft.com/office/powerpoint/2010/main" val="257684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02/06/2021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oleObject" Target="../embeddings/oleObject1.bin"/><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7.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7" Type="http://schemas.openxmlformats.org/officeDocument/2006/relationships/image" Target="../media/image22.wmf"/><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package" Target="../embeddings/Microsoft_Word_Document.docx"/><Relationship Id="rId5" Type="http://schemas.openxmlformats.org/officeDocument/2006/relationships/image" Target="../media/image21.pn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hyperlink" Target="https://www.biblegateway.com/passage/?search=Luke%2010%3A25-37&amp;version=NIV"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4.jp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www.ldbe.co.uk/notices/inspire-spiritual-development/" TargetMode="External"/><Relationship Id="rId5" Type="http://schemas.openxmlformats.org/officeDocument/2006/relationships/image" Target="../media/image25.png"/><Relationship Id="rId4" Type="http://schemas.openxmlformats.org/officeDocument/2006/relationships/hyperlink" Target="http://request.org.uk/issues/global-issues/poverty-facing-the-issu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hyperlink" Target="https://www.writetothem.com/" TargetMode="External"/><Relationship Id="rId4" Type="http://schemas.openxmlformats.org/officeDocument/2006/relationships/hyperlink" Target="https://populationeducation.org/24-ways-make-your-classroom-eco-friendly-ye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D7DC14DB-B8F9-4B8E-BB6F-1CC0293C9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48C5EC73-3999-4CE9-A304-0A33B4311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B9A272B-67F2-46A4-B06F-101732A5F5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3" name="Oval 72">
              <a:extLst>
                <a:ext uri="{FF2B5EF4-FFF2-40B4-BE49-F238E27FC236}">
                  <a16:creationId xmlns:a16="http://schemas.microsoft.com/office/drawing/2014/main" id="{C8EF83DF-E89A-4293-94F8-248AE6FFA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003F16D-B722-422C-868F-66445FB7D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708FAAE-788F-421F-A2EB-632D835FE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D77B41AC-EB78-4F9A-9231-5D206904AC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30EE776E-342A-4022-AAB0-FD4485EE1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48BAE954-49B9-4847-8618-F1B4BFFCF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3530370" y="152395"/>
            <a:ext cx="5297723" cy="2212175"/>
          </a:xfrm>
          <a:noFill/>
        </p:spPr>
        <p:txBody>
          <a:bodyPr vert="horz" lIns="91440" tIns="45720" rIns="91440" bIns="45720" rtlCol="0" anchor="t">
            <a:normAutofit/>
          </a:bodyPr>
          <a:lstStyle/>
          <a:p>
            <a:r>
              <a:rPr lang="en-US" sz="4800" dirty="0">
                <a:solidFill>
                  <a:schemeClr val="bg1"/>
                </a:solidFill>
              </a:rPr>
              <a:t>Inspire in a Box</a:t>
            </a:r>
            <a:br>
              <a:rPr lang="en-US" sz="4800" dirty="0">
                <a:solidFill>
                  <a:schemeClr val="bg1"/>
                </a:solidFill>
              </a:rPr>
            </a:br>
            <a:r>
              <a:rPr lang="en-US" sz="4800" dirty="0">
                <a:solidFill>
                  <a:schemeClr val="bg1"/>
                </a:solidFill>
              </a:rPr>
              <a:t>‘Alive in Hope’</a:t>
            </a:r>
          </a:p>
        </p:txBody>
      </p:sp>
      <p:sp>
        <p:nvSpPr>
          <p:cNvPr id="80" name="Rectangle 79">
            <a:extLst>
              <a:ext uri="{FF2B5EF4-FFF2-40B4-BE49-F238E27FC236}">
                <a16:creationId xmlns:a16="http://schemas.microsoft.com/office/drawing/2014/main" id="{7B15D645-CAC7-46F1-BA18-D731D0890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a:extLst>
              <a:ext uri="{FF2B5EF4-FFF2-40B4-BE49-F238E27FC236}">
                <a16:creationId xmlns:a16="http://schemas.microsoft.com/office/drawing/2014/main" id="{FDF268E0-ACCF-492F-8275-1F0AA256B3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3" name="Straight Connector 82">
              <a:extLst>
                <a:ext uri="{FF2B5EF4-FFF2-40B4-BE49-F238E27FC236}">
                  <a16:creationId xmlns:a16="http://schemas.microsoft.com/office/drawing/2014/main" id="{B11B9E42-44B3-4EBD-8F71-13C6ED3408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63748F2-877D-4C3C-8AEB-59CC1F705C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39D52DA-0AA6-474D-966F-FB4C5F5B5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D800825-8618-4241-8589-CB2AE17CF7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9179F18E-58CC-4A89-979E-34AC693B2D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3069202"/>
            <a:ext cx="304800" cy="429768"/>
            <a:chOff x="215328" y="-46937"/>
            <a:chExt cx="304800" cy="2773841"/>
          </a:xfrm>
        </p:grpSpPr>
        <p:cxnSp>
          <p:nvCxnSpPr>
            <p:cNvPr id="89" name="Straight Connector 88">
              <a:extLst>
                <a:ext uri="{FF2B5EF4-FFF2-40B4-BE49-F238E27FC236}">
                  <a16:creationId xmlns:a16="http://schemas.microsoft.com/office/drawing/2014/main" id="{9D07F5E0-56E3-4C0B-87D3-3C1C03DD11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FEA19CE-000C-4F9C-9DF4-D1E8A03F9A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A5452EE-DDDB-4EEF-8570-B0FA6C98B7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48CC4D6-CE8A-4006-834E-52FCCF7406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10" name="Picture 9" descr="Logo, company name&#10;&#10;Description automatically generated">
            <a:extLst>
              <a:ext uri="{FF2B5EF4-FFF2-40B4-BE49-F238E27FC236}">
                <a16:creationId xmlns:a16="http://schemas.microsoft.com/office/drawing/2014/main" id="{01774159-33D4-4591-8E19-7EB667C33A87}"/>
              </a:ext>
            </a:extLst>
          </p:cNvPr>
          <p:cNvPicPr>
            <a:picLocks noChangeAspect="1"/>
          </p:cNvPicPr>
          <p:nvPr/>
        </p:nvPicPr>
        <p:blipFill rotWithShape="1">
          <a:blip r:embed="rId2"/>
          <a:srcRect l="1699" r="3642" b="-2"/>
          <a:stretch/>
        </p:blipFill>
        <p:spPr>
          <a:xfrm>
            <a:off x="9866434" y="176770"/>
            <a:ext cx="1920320" cy="1711072"/>
          </a:xfrm>
          <a:prstGeom prst="rect">
            <a:avLst/>
          </a:prstGeom>
        </p:spPr>
      </p:pic>
      <p:pic>
        <p:nvPicPr>
          <p:cNvPr id="6" name="Picture 5">
            <a:extLst>
              <a:ext uri="{FF2B5EF4-FFF2-40B4-BE49-F238E27FC236}">
                <a16:creationId xmlns:a16="http://schemas.microsoft.com/office/drawing/2014/main" id="{5D4E259D-D1DA-4E53-A2C5-E9544C9122BC}"/>
              </a:ext>
            </a:extLst>
          </p:cNvPr>
          <p:cNvPicPr>
            <a:picLocks noChangeAspect="1"/>
          </p:cNvPicPr>
          <p:nvPr/>
        </p:nvPicPr>
        <p:blipFill rotWithShape="1">
          <a:blip r:embed="rId3"/>
          <a:srcRect t="636" r="2" b="2"/>
          <a:stretch/>
        </p:blipFill>
        <p:spPr>
          <a:xfrm>
            <a:off x="9866434" y="4955743"/>
            <a:ext cx="2185666" cy="1680690"/>
          </a:xfrm>
          <a:prstGeom prst="rect">
            <a:avLst/>
          </a:prstGeom>
        </p:spPr>
      </p:pic>
      <p:sp>
        <p:nvSpPr>
          <p:cNvPr id="94" name="Rectangle 93">
            <a:extLst>
              <a:ext uri="{FF2B5EF4-FFF2-40B4-BE49-F238E27FC236}">
                <a16:creationId xmlns:a16="http://schemas.microsoft.com/office/drawing/2014/main" id="{DC953D31-C1A7-4FC4-8CDF-85E2F34AB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10F141FE-87E1-4A1E-97A5-B072042E0F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7" name="Straight Connector 96">
              <a:extLst>
                <a:ext uri="{FF2B5EF4-FFF2-40B4-BE49-F238E27FC236}">
                  <a16:creationId xmlns:a16="http://schemas.microsoft.com/office/drawing/2014/main" id="{4523F37A-A07A-4CAC-AFC1-3FA4FD4BFC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88A387D-82C8-40B7-BADA-6BDBD9B3B1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EB29A9F-593B-416C-AC64-DE56AE976C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4A393C6-4F1D-4472-A646-B2BADD561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Content Placeholder 3" descr="Logo, company name&#10;&#10;Description automatically generated">
            <a:extLst>
              <a:ext uri="{FF2B5EF4-FFF2-40B4-BE49-F238E27FC236}">
                <a16:creationId xmlns:a16="http://schemas.microsoft.com/office/drawing/2014/main" id="{CBD7282D-A859-43B4-B5BB-66C2F572028F}"/>
              </a:ext>
            </a:extLst>
          </p:cNvPr>
          <p:cNvPicPr>
            <a:picLocks noGrp="1" noChangeAspect="1"/>
          </p:cNvPicPr>
          <p:nvPr>
            <p:ph idx="1"/>
          </p:nvPr>
        </p:nvPicPr>
        <p:blipFill>
          <a:blip r:embed="rId4"/>
          <a:stretch>
            <a:fillRect/>
          </a:stretch>
        </p:blipFill>
        <p:spPr>
          <a:xfrm>
            <a:off x="405246" y="373805"/>
            <a:ext cx="2086783" cy="962813"/>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24A6A9B7-99FA-4DCA-97C1-670FDA7B73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360" y="6319588"/>
            <a:ext cx="1603375" cy="422275"/>
          </a:xfrm>
          <a:prstGeom prst="rect">
            <a:avLst/>
          </a:prstGeom>
        </p:spPr>
      </p:pic>
      <p:pic>
        <p:nvPicPr>
          <p:cNvPr id="18" name="Picture 17">
            <a:extLst>
              <a:ext uri="{FF2B5EF4-FFF2-40B4-BE49-F238E27FC236}">
                <a16:creationId xmlns:a16="http://schemas.microsoft.com/office/drawing/2014/main" id="{0DB014C1-EFA4-4CA1-9C6F-DB4861FDE754}"/>
              </a:ext>
            </a:extLst>
          </p:cNvPr>
          <p:cNvPicPr>
            <a:picLocks noChangeAspect="1"/>
          </p:cNvPicPr>
          <p:nvPr/>
        </p:nvPicPr>
        <p:blipFill>
          <a:blip r:embed="rId6"/>
          <a:stretch>
            <a:fillRect/>
          </a:stretch>
        </p:blipFill>
        <p:spPr>
          <a:xfrm>
            <a:off x="2632424" y="2322265"/>
            <a:ext cx="7246273" cy="3432443"/>
          </a:xfrm>
          <a:prstGeom prst="rect">
            <a:avLst/>
          </a:prstGeom>
          <a:ln w="57150">
            <a:solidFill>
              <a:srgbClr val="FFC000"/>
            </a:solidFill>
          </a:ln>
        </p:spPr>
      </p:pic>
      <p:sp>
        <p:nvSpPr>
          <p:cNvPr id="3" name="TextBox 2">
            <a:extLst>
              <a:ext uri="{FF2B5EF4-FFF2-40B4-BE49-F238E27FC236}">
                <a16:creationId xmlns:a16="http://schemas.microsoft.com/office/drawing/2014/main" id="{A2752E0D-D1DC-4103-A355-E7990097E151}"/>
              </a:ext>
            </a:extLst>
          </p:cNvPr>
          <p:cNvSpPr txBox="1"/>
          <p:nvPr/>
        </p:nvSpPr>
        <p:spPr>
          <a:xfrm>
            <a:off x="4251939" y="5972441"/>
            <a:ext cx="3545898" cy="769441"/>
          </a:xfrm>
          <a:prstGeom prst="rect">
            <a:avLst/>
          </a:prstGeom>
          <a:noFill/>
        </p:spPr>
        <p:txBody>
          <a:bodyPr wrap="square" rtlCol="0">
            <a:spAutoFit/>
          </a:bodyPr>
          <a:lstStyle/>
          <a:p>
            <a:pPr algn="ctr"/>
            <a:r>
              <a:rPr lang="en-GB" sz="4400" b="1" dirty="0">
                <a:solidFill>
                  <a:schemeClr val="bg1"/>
                </a:solidFill>
                <a:latin typeface="+mj-lt"/>
              </a:rPr>
              <a:t>Year 8</a:t>
            </a:r>
          </a:p>
        </p:txBody>
      </p:sp>
    </p:spTree>
    <p:extLst>
      <p:ext uri="{BB962C8B-B14F-4D97-AF65-F5344CB8AC3E}">
        <p14:creationId xmlns:p14="http://schemas.microsoft.com/office/powerpoint/2010/main" val="2717916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682922" y="87412"/>
            <a:ext cx="8826153"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Introduction to Inspire</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1055440" y="1268730"/>
            <a:ext cx="10081120" cy="4536534"/>
          </a:xfrm>
          <a:solidFill>
            <a:schemeClr val="bg1">
              <a:lumMod val="95000"/>
            </a:schemeClr>
          </a:solidFill>
        </p:spPr>
        <p:txBody>
          <a:bodyPr numCol="1">
            <a:noAutofit/>
          </a:bodyPr>
          <a:lstStyle/>
          <a:p>
            <a:pPr marL="0" indent="0" algn="ctr">
              <a:lnSpc>
                <a:spcPct val="115000"/>
              </a:lnSpc>
              <a:spcAft>
                <a:spcPts val="1000"/>
              </a:spcAft>
              <a:buNone/>
            </a:pPr>
            <a:r>
              <a:rPr lang="en-GB" sz="1800" dirty="0">
                <a:solidFill>
                  <a:srgbClr val="A10F77"/>
                </a:solidFill>
                <a:effectLst/>
                <a:latin typeface="Century Gothic" panose="020B0502020202020204" pitchFamily="34" charset="0"/>
                <a:ea typeface="Calibri" panose="020F0502020204030204" pitchFamily="34" charset="0"/>
                <a:cs typeface="Times New Roman" panose="02020603050405020304" pitchFamily="18" charset="0"/>
              </a:rPr>
              <a:t>Inspire in a Box</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A10F77"/>
                </a:solidFill>
                <a:effectLst/>
                <a:latin typeface="Century Gothic" panose="020B0502020202020204" pitchFamily="34" charset="0"/>
                <a:ea typeface="Calibri" panose="020F0502020204030204" pitchFamily="34" charset="0"/>
                <a:cs typeface="Times New Roman" panose="02020603050405020304" pitchFamily="18" charset="0"/>
              </a:rPr>
              <a:t>‘Alive in Hope’</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A</a:t>
            </a:r>
            <a:r>
              <a:rPr lang="en-GB" sz="18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ctivities to support a day of engagement for Y4, Y6 and Y8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The aim is for each session to last approximately </a:t>
            </a:r>
            <a:r>
              <a:rPr lang="en-GB" sz="18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45 minutes to an hour</a:t>
            </a:r>
          </a:p>
          <a:p>
            <a:pPr marL="0" indent="0" algn="ctr">
              <a:lnSpc>
                <a:spcPct val="115000"/>
              </a:lnSpc>
              <a:spcAft>
                <a:spcPts val="1000"/>
              </a:spcAft>
              <a:buNone/>
            </a:pPr>
            <a:endParaRPr lang="en-GB" sz="1800" dirty="0">
              <a:solidFill>
                <a:srgbClr val="002060"/>
              </a:solidFill>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endParaRPr lang="en-GB" sz="1800" dirty="0">
              <a:solidFill>
                <a:srgbClr val="002060"/>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en-GB" altLang="en-US" sz="2800"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7" name="Text Box 7">
            <a:extLst>
              <a:ext uri="{FF2B5EF4-FFF2-40B4-BE49-F238E27FC236}">
                <a16:creationId xmlns:a16="http://schemas.microsoft.com/office/drawing/2014/main" id="{67A16FA7-8BB4-41F9-9164-7F232DDD844B}"/>
              </a:ext>
            </a:extLst>
          </p:cNvPr>
          <p:cNvSpPr txBox="1"/>
          <p:nvPr/>
        </p:nvSpPr>
        <p:spPr>
          <a:xfrm>
            <a:off x="1140340" y="3645024"/>
            <a:ext cx="2219355" cy="1371670"/>
          </a:xfrm>
          <a:prstGeom prst="rect">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Pilgrimage a journey of hope</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 How do people find hope on Pilgrimage?</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9" name="Text Box 9">
            <a:extLst>
              <a:ext uri="{FF2B5EF4-FFF2-40B4-BE49-F238E27FC236}">
                <a16:creationId xmlns:a16="http://schemas.microsoft.com/office/drawing/2014/main" id="{9073A123-6A5F-4DCE-BD9B-BE28D8C569EE}"/>
              </a:ext>
            </a:extLst>
          </p:cNvPr>
          <p:cNvSpPr txBox="1"/>
          <p:nvPr/>
        </p:nvSpPr>
        <p:spPr>
          <a:xfrm>
            <a:off x="3581270" y="3648246"/>
            <a:ext cx="2376264" cy="1224136"/>
          </a:xfrm>
          <a:prstGeom prst="rect">
            <a:avLst/>
          </a:prstGeom>
          <a:solidFill>
            <a:srgbClr val="8064A2"/>
          </a:solidFill>
          <a:ln w="25400" cap="flat" cmpd="sng" algn="ctr">
            <a:solidFill>
              <a:srgbClr val="8064A2">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Spiritual Pathways</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How do people find hope in the spiritual?</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734CA1AD-3357-4CB3-96B7-62257B414E1B}"/>
              </a:ext>
            </a:extLst>
          </p:cNvPr>
          <p:cNvPicPr>
            <a:picLocks noChangeAspect="1"/>
          </p:cNvPicPr>
          <p:nvPr/>
        </p:nvPicPr>
        <p:blipFill>
          <a:blip r:embed="rId4"/>
          <a:stretch>
            <a:fillRect/>
          </a:stretch>
        </p:blipFill>
        <p:spPr>
          <a:xfrm>
            <a:off x="6234467" y="3645024"/>
            <a:ext cx="2379489" cy="1224136"/>
          </a:xfrm>
          <a:prstGeom prst="rect">
            <a:avLst/>
          </a:prstGeom>
        </p:spPr>
      </p:pic>
      <p:sp>
        <p:nvSpPr>
          <p:cNvPr id="11" name="Text Box 11">
            <a:extLst>
              <a:ext uri="{FF2B5EF4-FFF2-40B4-BE49-F238E27FC236}">
                <a16:creationId xmlns:a16="http://schemas.microsoft.com/office/drawing/2014/main" id="{CFE72161-7FE2-4CD7-94B3-782C006BFB2C}"/>
              </a:ext>
            </a:extLst>
          </p:cNvPr>
          <p:cNvSpPr txBox="1"/>
          <p:nvPr/>
        </p:nvSpPr>
        <p:spPr>
          <a:xfrm>
            <a:off x="8795139" y="3645024"/>
            <a:ext cx="2160238" cy="1224136"/>
          </a:xfrm>
          <a:prstGeom prst="rect">
            <a:avLst/>
          </a:prstGeom>
          <a:solidFill>
            <a:srgbClr val="4BACC6"/>
          </a:solidFill>
          <a:ln w="25400" cap="flat" cmpd="sng" algn="ctr">
            <a:solidFill>
              <a:srgbClr val="4BACC6">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Big Questions</a:t>
            </a:r>
            <a:endParaRPr kumimoji="0" lang="en-GB"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Where can we search for hope?</a:t>
            </a:r>
            <a:endParaRPr kumimoji="0" lang="en-GB"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1574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983432" y="87412"/>
            <a:ext cx="9649072" cy="1037267"/>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hangingPunct="1"/>
            <a:r>
              <a:rPr lang="en-GB" altLang="en-US" sz="6000" dirty="0">
                <a:solidFill>
                  <a:schemeClr val="bg1"/>
                </a:solidFill>
                <a:latin typeface="+mj-lt"/>
              </a:rPr>
              <a:t>Introduction to this session</a:t>
            </a:r>
            <a:endParaRPr lang="en-GB" altLang="en-US" sz="4000" dirty="0">
              <a:solidFill>
                <a:schemeClr val="bg1"/>
              </a:solidFill>
              <a:latin typeface="+mj-lt"/>
            </a:endParaRP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5" name="Picture 4">
            <a:extLst>
              <a:ext uri="{FF2B5EF4-FFF2-40B4-BE49-F238E27FC236}">
                <a16:creationId xmlns:a16="http://schemas.microsoft.com/office/drawing/2014/main" id="{96AE612E-3581-4E8F-8DC8-F1E80AC70A8B}"/>
              </a:ext>
            </a:extLst>
          </p:cNvPr>
          <p:cNvPicPr>
            <a:picLocks noChangeAspect="1"/>
          </p:cNvPicPr>
          <p:nvPr/>
        </p:nvPicPr>
        <p:blipFill>
          <a:blip r:embed="rId4"/>
          <a:stretch>
            <a:fillRect/>
          </a:stretch>
        </p:blipFill>
        <p:spPr>
          <a:xfrm>
            <a:off x="2496654" y="1655954"/>
            <a:ext cx="6623681" cy="3792890"/>
          </a:xfrm>
          <a:prstGeom prst="rect">
            <a:avLst/>
          </a:prstGeom>
        </p:spPr>
      </p:pic>
    </p:spTree>
    <p:extLst>
      <p:ext uri="{BB962C8B-B14F-4D97-AF65-F5344CB8AC3E}">
        <p14:creationId xmlns:p14="http://schemas.microsoft.com/office/powerpoint/2010/main" val="47405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hangingPunct="1"/>
            <a:r>
              <a:rPr lang="en-GB" altLang="en-US" sz="6000" dirty="0">
                <a:solidFill>
                  <a:schemeClr val="bg1"/>
                </a:solidFill>
                <a:latin typeface="+mj-lt"/>
              </a:rPr>
              <a:t>Introduction to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335360" y="1268730"/>
            <a:ext cx="11377264"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Humans have been asking ‘big’ questions since the beginning of time. It can be argued that our thinking and our understanding have evolved over time but that hasn’t stopped the questioning. For many, our ability to question is in fact an important part of what makes us human.</a:t>
            </a:r>
          </a:p>
          <a:p>
            <a:pPr marL="0" indent="0">
              <a:buNone/>
              <a:defRPr/>
            </a:pPr>
            <a:endParaRPr lang="en-GB" altLang="en-US" sz="2800" dirty="0">
              <a:latin typeface="Century Gothic" panose="020B0502020202020204" pitchFamily="34" charset="0"/>
            </a:endParaRPr>
          </a:p>
          <a:p>
            <a:pPr marL="0" indent="0">
              <a:buNone/>
              <a:defRPr/>
            </a:pPr>
            <a:r>
              <a:rPr lang="en-GB" altLang="en-US" sz="2800" dirty="0">
                <a:latin typeface="Century Gothic" panose="020B0502020202020204" pitchFamily="34" charset="0"/>
              </a:rPr>
              <a:t>Questions also remain at the core of religious thinking and study and in fact it is through a quest for answers that many people actually turn to faith. All this makes RE a natural place to explore and reflect upon big questions. </a:t>
            </a:r>
          </a:p>
          <a:p>
            <a:pPr marL="0" indent="0">
              <a:buNone/>
              <a:defRPr/>
            </a:pPr>
            <a:endParaRPr lang="en-GB" altLang="en-US" sz="2800"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414310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Purpose of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1055440" y="1268730"/>
            <a:ext cx="10081120"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The purpose of this particular session is to explore, through a series of activities based around big questions, what it means to have hope and where that hope may be found.</a:t>
            </a:r>
          </a:p>
          <a:p>
            <a:pPr marL="0" indent="0">
              <a:buNone/>
              <a:defRPr/>
            </a:pPr>
            <a:endParaRPr lang="en-GB" altLang="en-US" sz="2800" dirty="0">
              <a:latin typeface="Century Gothic" panose="020B0502020202020204" pitchFamily="34" charset="0"/>
            </a:endParaRPr>
          </a:p>
          <a:p>
            <a:pPr marL="0" indent="0">
              <a:buNone/>
              <a:defRPr/>
            </a:pPr>
            <a:r>
              <a:rPr lang="en-GB" altLang="en-US" sz="2800" dirty="0">
                <a:latin typeface="Century Gothic" panose="020B0502020202020204" pitchFamily="34" charset="0"/>
              </a:rPr>
              <a:t>It will explore hope from a believer’s point of view, from the student’s own world view and through the expression of hope that can be found in some works of art.</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200029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Running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479376" y="1268730"/>
            <a:ext cx="11161240"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There are three distinct units based on the same theme with one aimed at year 4, one at year 6 and one at year 8  (as fitting with the traditional Inspire programme).</a:t>
            </a:r>
          </a:p>
          <a:p>
            <a:pPr marL="0" indent="0">
              <a:buNone/>
              <a:defRPr/>
            </a:pPr>
            <a:r>
              <a:rPr lang="en-GB" altLang="en-US" sz="2800" dirty="0">
                <a:latin typeface="Century Gothic" panose="020B0502020202020204" pitchFamily="34" charset="0"/>
              </a:rPr>
              <a:t>However please feel free to mix and match activities across the units for a bespoke session that best suits your class.</a:t>
            </a:r>
          </a:p>
          <a:p>
            <a:pPr marL="0" indent="0">
              <a:buNone/>
              <a:defRPr/>
            </a:pPr>
            <a:r>
              <a:rPr lang="en-GB" altLang="en-US" sz="2800" dirty="0">
                <a:latin typeface="Century Gothic" panose="020B0502020202020204" pitchFamily="34" charset="0"/>
              </a:rPr>
              <a:t>Each unit is made up of a number of different activities – you may choose to focus on one of these only, a selection them or all of them. Again this is entirely up to you and what suits your class and the allocated time better.</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314827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3" name="Picture 2" descr="A picture containing icon&#10;&#10;Description automatically generated">
            <a:extLst>
              <a:ext uri="{FF2B5EF4-FFF2-40B4-BE49-F238E27FC236}">
                <a16:creationId xmlns:a16="http://schemas.microsoft.com/office/drawing/2014/main" id="{06698396-C413-4E6C-80AF-D5B3DD49D5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5698" y="1214147"/>
            <a:ext cx="5400600" cy="44297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99310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2" y="5932718"/>
            <a:ext cx="12191999" cy="1037267"/>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dirty="0">
                <a:latin typeface="Century Gothic" panose="020B0502020202020204" pitchFamily="34" charset="0"/>
              </a:rPr>
              <a:t>Click on the link to download the Diamond Nine pdf </a:t>
            </a:r>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22905" y="6181444"/>
            <a:ext cx="2049759" cy="578109"/>
          </a:xfrm>
          <a:prstGeom prst="rect">
            <a:avLst/>
          </a:prstGeom>
        </p:spPr>
      </p:pic>
      <p:sp>
        <p:nvSpPr>
          <p:cNvPr id="2" name="Speech Bubble: Rectangle with Corners Rounded 1">
            <a:extLst>
              <a:ext uri="{FF2B5EF4-FFF2-40B4-BE49-F238E27FC236}">
                <a16:creationId xmlns:a16="http://schemas.microsoft.com/office/drawing/2014/main" id="{1B763ACF-69EC-4E48-8D56-7238EADA9455}"/>
              </a:ext>
            </a:extLst>
          </p:cNvPr>
          <p:cNvSpPr/>
          <p:nvPr/>
        </p:nvSpPr>
        <p:spPr>
          <a:xfrm>
            <a:off x="119336" y="1484784"/>
            <a:ext cx="5832648" cy="3273465"/>
          </a:xfrm>
          <a:prstGeom prst="wedgeRoundRect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t>Is there a place for both faith and science in our complex world? </a:t>
            </a:r>
            <a:endParaRPr lang="en-GB" sz="900" dirty="0"/>
          </a:p>
          <a:p>
            <a:pPr algn="ctr"/>
            <a:endParaRPr lang="en-GB" sz="900" dirty="0"/>
          </a:p>
          <a:p>
            <a:pPr algn="ctr"/>
            <a:r>
              <a:rPr lang="en-GB" dirty="0"/>
              <a:t>In groups discuss the statements on the diamonds and then put them in to a diamond nine order. Have the statement you agree most with at the top and the one you least agree with at the bottom.</a:t>
            </a:r>
          </a:p>
        </p:txBody>
      </p:sp>
      <p:pic>
        <p:nvPicPr>
          <p:cNvPr id="4" name="Picture 3" descr="Diagram&#10;&#10;Description automatically generated">
            <a:extLst>
              <a:ext uri="{FF2B5EF4-FFF2-40B4-BE49-F238E27FC236}">
                <a16:creationId xmlns:a16="http://schemas.microsoft.com/office/drawing/2014/main" id="{21A18D91-7CB5-419F-9DD5-04F4599C2A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0018" y="1590900"/>
            <a:ext cx="5278915" cy="316734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aphicFrame>
        <p:nvGraphicFramePr>
          <p:cNvPr id="5" name="Object 4">
            <a:extLst>
              <a:ext uri="{FF2B5EF4-FFF2-40B4-BE49-F238E27FC236}">
                <a16:creationId xmlns:a16="http://schemas.microsoft.com/office/drawing/2014/main" id="{B33EFAC2-1A57-40B9-9C40-3D6225746AE8}"/>
              </a:ext>
            </a:extLst>
          </p:cNvPr>
          <p:cNvGraphicFramePr>
            <a:graphicFrameLocks noChangeAspect="1"/>
          </p:cNvGraphicFramePr>
          <p:nvPr>
            <p:extLst>
              <p:ext uri="{D42A27DB-BD31-4B8C-83A1-F6EECF244321}">
                <p14:modId xmlns:p14="http://schemas.microsoft.com/office/powerpoint/2010/main" val="378511399"/>
              </p:ext>
            </p:extLst>
          </p:nvPr>
        </p:nvGraphicFramePr>
        <p:xfrm>
          <a:off x="8256240" y="6048126"/>
          <a:ext cx="914400" cy="806450"/>
        </p:xfrm>
        <a:graphic>
          <a:graphicData uri="http://schemas.openxmlformats.org/presentationml/2006/ole">
            <mc:AlternateContent xmlns:mc="http://schemas.openxmlformats.org/markup-compatibility/2006">
              <mc:Choice xmlns:v="urn:schemas-microsoft-com:vml" Requires="v">
                <p:oleObj name="Acrobat Document" showAsIcon="1" r:id="rId5" imgW="914400" imgH="806400" progId="AcroExch.Document.DC">
                  <p:embed/>
                </p:oleObj>
              </mc:Choice>
              <mc:Fallback>
                <p:oleObj name="Acrobat Document" showAsIcon="1" r:id="rId5" imgW="914400" imgH="806400" progId="AcroExch.Document.DC">
                  <p:embed/>
                  <p:pic>
                    <p:nvPicPr>
                      <p:cNvPr id="0" name=""/>
                      <p:cNvPicPr/>
                      <p:nvPr/>
                    </p:nvPicPr>
                    <p:blipFill>
                      <a:blip r:embed="rId6"/>
                      <a:stretch>
                        <a:fillRect/>
                      </a:stretch>
                    </p:blipFill>
                    <p:spPr>
                      <a:xfrm>
                        <a:off x="8256240" y="6048126"/>
                        <a:ext cx="914400" cy="806450"/>
                      </a:xfrm>
                      <a:prstGeom prst="rect">
                        <a:avLst/>
                      </a:prstGeom>
                      <a:ln w="38100">
                        <a:solidFill>
                          <a:schemeClr val="bg1"/>
                        </a:solidFill>
                      </a:ln>
                    </p:spPr>
                  </p:pic>
                </p:oleObj>
              </mc:Fallback>
            </mc:AlternateContent>
          </a:graphicData>
        </a:graphic>
      </p:graphicFrame>
    </p:spTree>
    <p:extLst>
      <p:ext uri="{BB962C8B-B14F-4D97-AF65-F5344CB8AC3E}">
        <p14:creationId xmlns:p14="http://schemas.microsoft.com/office/powerpoint/2010/main" val="444902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11756" y="5907403"/>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dirty="0" err="1"/>
              <a:t>Krish</a:t>
            </a:r>
            <a:r>
              <a:rPr lang="en-GB" sz="2400" dirty="0"/>
              <a:t> Kandiah is a scientist and a theologian. </a:t>
            </a:r>
          </a:p>
          <a:p>
            <a:r>
              <a:rPr lang="en-GB" sz="2400" dirty="0"/>
              <a:t>This short film shows how he holds both of these together.</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08368" y="6062321"/>
            <a:ext cx="2411730" cy="712169"/>
          </a:xfrm>
          <a:prstGeom prst="rect">
            <a:avLst/>
          </a:prstGeom>
        </p:spPr>
      </p:pic>
      <p:pic>
        <p:nvPicPr>
          <p:cNvPr id="3" name="God-the-World-and-Stuff-Science-and-Faith">
            <a:hlinkClick r:id="" action="ppaction://media"/>
            <a:extLst>
              <a:ext uri="{FF2B5EF4-FFF2-40B4-BE49-F238E27FC236}">
                <a16:creationId xmlns:a16="http://schemas.microsoft.com/office/drawing/2014/main" id="{CD6641FD-9C53-47CE-8AC4-6E698B9A397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11423" y="38505"/>
            <a:ext cx="10389617" cy="5844160"/>
          </a:xfrm>
          <a:prstGeom prst="rect">
            <a:avLst/>
          </a:prstGeom>
        </p:spPr>
      </p:pic>
    </p:spTree>
    <p:extLst>
      <p:ext uri="{BB962C8B-B14F-4D97-AF65-F5344CB8AC3E}">
        <p14:creationId xmlns:p14="http://schemas.microsoft.com/office/powerpoint/2010/main" val="118414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125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4701018"/>
            <a:ext cx="12191999" cy="225749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b="1" dirty="0">
                <a:latin typeface="Century Gothic" panose="020B0502020202020204" pitchFamily="34" charset="0"/>
              </a:rPr>
              <a:t>Going deeper. </a:t>
            </a:r>
            <a:r>
              <a:rPr lang="en-GB" sz="2400" dirty="0">
                <a:latin typeface="Century Gothic" panose="020B0502020202020204" pitchFamily="34" charset="0"/>
              </a:rPr>
              <a:t>Create a display of your questions. </a:t>
            </a:r>
          </a:p>
          <a:p>
            <a:r>
              <a:rPr lang="en-GB" sz="2400" dirty="0">
                <a:latin typeface="Century Gothic" panose="020B0502020202020204" pitchFamily="34" charset="0"/>
              </a:rPr>
              <a:t>Working in groups – divide the questions between the groups. </a:t>
            </a:r>
          </a:p>
          <a:p>
            <a:r>
              <a:rPr lang="en-GB" sz="2400" dirty="0">
                <a:latin typeface="Century Gothic" panose="020B0502020202020204" pitchFamily="34" charset="0"/>
              </a:rPr>
              <a:t>Encourage the groups to answer from God’s view point.</a:t>
            </a:r>
          </a:p>
          <a:p>
            <a:r>
              <a:rPr lang="en-GB" sz="2400" b="1" dirty="0">
                <a:latin typeface="Century Gothic" panose="020B0502020202020204" pitchFamily="34" charset="0"/>
              </a:rPr>
              <a:t>Consider</a:t>
            </a:r>
            <a:r>
              <a:rPr lang="en-GB" sz="2400" dirty="0">
                <a:latin typeface="Century Gothic" panose="020B0502020202020204" pitchFamily="34" charset="0"/>
              </a:rPr>
              <a:t> how this conversation is like prayer and how prayer </a:t>
            </a:r>
          </a:p>
          <a:p>
            <a:r>
              <a:rPr lang="en-GB" sz="2400" dirty="0">
                <a:latin typeface="Century Gothic" panose="020B0502020202020204" pitchFamily="34" charset="0"/>
              </a:rPr>
              <a:t>may give a person hope. </a:t>
            </a:r>
          </a:p>
        </p:txBody>
      </p:sp>
      <p:sp>
        <p:nvSpPr>
          <p:cNvPr id="27651" name="Rectangle 3"/>
          <p:cNvSpPr>
            <a:spLocks noGrp="1" noChangeArrowheads="1"/>
          </p:cNvSpPr>
          <p:nvPr>
            <p:ph type="title"/>
          </p:nvPr>
        </p:nvSpPr>
        <p:spPr>
          <a:xfrm>
            <a:off x="1704254" y="127953"/>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2" name="Speech Bubble: Rectangle with Corners Rounded 1">
            <a:extLst>
              <a:ext uri="{FF2B5EF4-FFF2-40B4-BE49-F238E27FC236}">
                <a16:creationId xmlns:a16="http://schemas.microsoft.com/office/drawing/2014/main" id="{1B763ACF-69EC-4E48-8D56-7238EADA9455}"/>
              </a:ext>
            </a:extLst>
          </p:cNvPr>
          <p:cNvSpPr/>
          <p:nvPr/>
        </p:nvSpPr>
        <p:spPr>
          <a:xfrm>
            <a:off x="4079884" y="1346558"/>
            <a:ext cx="4032227" cy="2658506"/>
          </a:xfrm>
          <a:prstGeom prst="wedgeRoundRect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6BEA806-8033-4444-BC77-8844F8556E39}"/>
              </a:ext>
            </a:extLst>
          </p:cNvPr>
          <p:cNvSpPr txBox="1"/>
          <p:nvPr/>
        </p:nvSpPr>
        <p:spPr>
          <a:xfrm>
            <a:off x="4258880" y="1308254"/>
            <a:ext cx="3716899" cy="2339102"/>
          </a:xfrm>
          <a:prstGeom prst="rect">
            <a:avLst/>
          </a:prstGeom>
          <a:noFill/>
        </p:spPr>
        <p:txBody>
          <a:bodyPr wrap="square" rtlCol="0">
            <a:spAutoFit/>
          </a:bodyPr>
          <a:lstStyle/>
          <a:p>
            <a:pPr algn="ctr"/>
            <a:endParaRPr lang="en-GB" sz="2000" dirty="0">
              <a:solidFill>
                <a:schemeClr val="bg1"/>
              </a:solidFill>
            </a:endParaRPr>
          </a:p>
          <a:p>
            <a:pPr algn="ctr"/>
            <a:r>
              <a:rPr lang="en-GB" dirty="0">
                <a:solidFill>
                  <a:schemeClr val="bg1"/>
                </a:solidFill>
                <a:latin typeface="Century Gothic" panose="020B0502020202020204" pitchFamily="34" charset="0"/>
              </a:rPr>
              <a:t>Scientists and theologians are continually asking questions in the search of knowledge.</a:t>
            </a:r>
          </a:p>
          <a:p>
            <a:pPr algn="ctr"/>
            <a:r>
              <a:rPr lang="en-GB" dirty="0">
                <a:solidFill>
                  <a:schemeClr val="bg1"/>
                </a:solidFill>
                <a:latin typeface="Century Gothic" panose="020B0502020202020204" pitchFamily="34" charset="0"/>
              </a:rPr>
              <a:t> If you could ask an ‘omniscient being’ any four questions what would they be? Write your questions on post-it notes.</a:t>
            </a:r>
          </a:p>
        </p:txBody>
      </p:sp>
      <p:sp>
        <p:nvSpPr>
          <p:cNvPr id="3" name="Speech Bubble: Rectangle with Corners Rounded 2">
            <a:extLst>
              <a:ext uri="{FF2B5EF4-FFF2-40B4-BE49-F238E27FC236}">
                <a16:creationId xmlns:a16="http://schemas.microsoft.com/office/drawing/2014/main" id="{4974A3DD-79BC-4E0F-A79B-D55AA0946DDD}"/>
              </a:ext>
            </a:extLst>
          </p:cNvPr>
          <p:cNvSpPr/>
          <p:nvPr/>
        </p:nvSpPr>
        <p:spPr>
          <a:xfrm>
            <a:off x="9408368" y="1335867"/>
            <a:ext cx="1584176" cy="1368152"/>
          </a:xfrm>
          <a:prstGeom prst="wedgeRoundRectCallout">
            <a:avLst>
              <a:gd name="adj1" fmla="val -105009"/>
              <a:gd name="adj2" fmla="val 40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peech Bubble: Rectangle with Corners Rounded 3">
            <a:extLst>
              <a:ext uri="{FF2B5EF4-FFF2-40B4-BE49-F238E27FC236}">
                <a16:creationId xmlns:a16="http://schemas.microsoft.com/office/drawing/2014/main" id="{5C10E0AF-7A3E-440C-9986-BAAADF548A4E}"/>
              </a:ext>
            </a:extLst>
          </p:cNvPr>
          <p:cNvSpPr/>
          <p:nvPr/>
        </p:nvSpPr>
        <p:spPr>
          <a:xfrm>
            <a:off x="485201" y="1443035"/>
            <a:ext cx="1584176" cy="1368152"/>
          </a:xfrm>
          <a:prstGeom prst="wedgeRoundRectCallout">
            <a:avLst>
              <a:gd name="adj1" fmla="val 149323"/>
              <a:gd name="adj2" fmla="val -1547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peech Bubble: Rectangle with Corners Rounded 4">
            <a:extLst>
              <a:ext uri="{FF2B5EF4-FFF2-40B4-BE49-F238E27FC236}">
                <a16:creationId xmlns:a16="http://schemas.microsoft.com/office/drawing/2014/main" id="{550A0B55-7007-4935-A7AC-0DAE1171C969}"/>
              </a:ext>
            </a:extLst>
          </p:cNvPr>
          <p:cNvSpPr/>
          <p:nvPr/>
        </p:nvSpPr>
        <p:spPr>
          <a:xfrm>
            <a:off x="1097620" y="3097428"/>
            <a:ext cx="1686007" cy="1195668"/>
          </a:xfrm>
          <a:prstGeom prst="wedgeRoundRectCallout">
            <a:avLst>
              <a:gd name="adj1" fmla="val 105431"/>
              <a:gd name="adj2" fmla="val -6146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peech Bubble: Rectangle with Corners Rounded 9">
            <a:extLst>
              <a:ext uri="{FF2B5EF4-FFF2-40B4-BE49-F238E27FC236}">
                <a16:creationId xmlns:a16="http://schemas.microsoft.com/office/drawing/2014/main" id="{D8DE19C2-D7E6-4A74-AFC2-0C2876D38E19}"/>
              </a:ext>
            </a:extLst>
          </p:cNvPr>
          <p:cNvSpPr/>
          <p:nvPr/>
        </p:nvSpPr>
        <p:spPr>
          <a:xfrm>
            <a:off x="9264352" y="3045313"/>
            <a:ext cx="1872208" cy="1469315"/>
          </a:xfrm>
          <a:prstGeom prst="wedgeRoundRectCallout">
            <a:avLst>
              <a:gd name="adj1" fmla="val -79340"/>
              <a:gd name="adj2" fmla="val -4122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Help with solid fill">
            <a:extLst>
              <a:ext uri="{FF2B5EF4-FFF2-40B4-BE49-F238E27FC236}">
                <a16:creationId xmlns:a16="http://schemas.microsoft.com/office/drawing/2014/main" id="{E4E089C0-B21C-4152-AACF-75B921C643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68040" y="1563405"/>
            <a:ext cx="914400" cy="914400"/>
          </a:xfrm>
          <a:prstGeom prst="rect">
            <a:avLst/>
          </a:prstGeom>
        </p:spPr>
      </p:pic>
      <p:pic>
        <p:nvPicPr>
          <p:cNvPr id="14" name="Picture 13">
            <a:extLst>
              <a:ext uri="{FF2B5EF4-FFF2-40B4-BE49-F238E27FC236}">
                <a16:creationId xmlns:a16="http://schemas.microsoft.com/office/drawing/2014/main" id="{BC10901E-DF46-4820-9089-8737BC0F3A6A}"/>
              </a:ext>
            </a:extLst>
          </p:cNvPr>
          <p:cNvPicPr>
            <a:picLocks noChangeAspect="1"/>
          </p:cNvPicPr>
          <p:nvPr/>
        </p:nvPicPr>
        <p:blipFill>
          <a:blip r:embed="rId6"/>
          <a:stretch>
            <a:fillRect/>
          </a:stretch>
        </p:blipFill>
        <p:spPr>
          <a:xfrm>
            <a:off x="9768040" y="3322730"/>
            <a:ext cx="914479" cy="914479"/>
          </a:xfrm>
          <a:prstGeom prst="rect">
            <a:avLst/>
          </a:prstGeom>
        </p:spPr>
      </p:pic>
      <p:pic>
        <p:nvPicPr>
          <p:cNvPr id="15" name="Picture 14">
            <a:extLst>
              <a:ext uri="{FF2B5EF4-FFF2-40B4-BE49-F238E27FC236}">
                <a16:creationId xmlns:a16="http://schemas.microsoft.com/office/drawing/2014/main" id="{C7DE99BD-9607-4892-B327-C2630C04A7F9}"/>
              </a:ext>
            </a:extLst>
          </p:cNvPr>
          <p:cNvPicPr>
            <a:picLocks noChangeAspect="1"/>
          </p:cNvPicPr>
          <p:nvPr/>
        </p:nvPicPr>
        <p:blipFill>
          <a:blip r:embed="rId6"/>
          <a:stretch>
            <a:fillRect/>
          </a:stretch>
        </p:blipFill>
        <p:spPr>
          <a:xfrm>
            <a:off x="768443" y="1632338"/>
            <a:ext cx="914479" cy="914479"/>
          </a:xfrm>
          <a:prstGeom prst="rect">
            <a:avLst/>
          </a:prstGeom>
        </p:spPr>
      </p:pic>
      <p:pic>
        <p:nvPicPr>
          <p:cNvPr id="16" name="Picture 15">
            <a:extLst>
              <a:ext uri="{FF2B5EF4-FFF2-40B4-BE49-F238E27FC236}">
                <a16:creationId xmlns:a16="http://schemas.microsoft.com/office/drawing/2014/main" id="{FC3BD07A-3116-434B-815A-00B5BAF26EB5}"/>
              </a:ext>
            </a:extLst>
          </p:cNvPr>
          <p:cNvPicPr>
            <a:picLocks noChangeAspect="1"/>
          </p:cNvPicPr>
          <p:nvPr/>
        </p:nvPicPr>
        <p:blipFill>
          <a:blip r:embed="rId6"/>
          <a:stretch>
            <a:fillRect/>
          </a:stretch>
        </p:blipFill>
        <p:spPr>
          <a:xfrm>
            <a:off x="1343472" y="3231474"/>
            <a:ext cx="914479" cy="914479"/>
          </a:xfrm>
          <a:prstGeom prst="rect">
            <a:avLst/>
          </a:prstGeom>
        </p:spPr>
      </p:pic>
    </p:spTree>
    <p:extLst>
      <p:ext uri="{BB962C8B-B14F-4D97-AF65-F5344CB8AC3E}">
        <p14:creationId xmlns:p14="http://schemas.microsoft.com/office/powerpoint/2010/main" val="202174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r>
              <a:rPr lang="en-GB" sz="2000" dirty="0"/>
              <a:t> </a:t>
            </a:r>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Where is God?</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6" name="Picture 5">
            <a:extLst>
              <a:ext uri="{FF2B5EF4-FFF2-40B4-BE49-F238E27FC236}">
                <a16:creationId xmlns:a16="http://schemas.microsoft.com/office/drawing/2014/main" id="{9B540069-28B8-47E0-BE9F-6C0A00E17172}"/>
              </a:ext>
            </a:extLst>
          </p:cNvPr>
          <p:cNvPicPr>
            <a:picLocks noChangeAspect="1"/>
          </p:cNvPicPr>
          <p:nvPr/>
        </p:nvPicPr>
        <p:blipFill>
          <a:blip r:embed="rId5"/>
          <a:stretch>
            <a:fillRect/>
          </a:stretch>
        </p:blipFill>
        <p:spPr>
          <a:xfrm rot="20997183">
            <a:off x="695400" y="1412776"/>
            <a:ext cx="5976664" cy="42233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extBox 1">
            <a:extLst>
              <a:ext uri="{FF2B5EF4-FFF2-40B4-BE49-F238E27FC236}">
                <a16:creationId xmlns:a16="http://schemas.microsoft.com/office/drawing/2014/main" id="{5A4F7098-833A-4C07-A8AF-4CC990A50199}"/>
              </a:ext>
            </a:extLst>
          </p:cNvPr>
          <p:cNvSpPr txBox="1"/>
          <p:nvPr/>
        </p:nvSpPr>
        <p:spPr>
          <a:xfrm>
            <a:off x="7680176" y="1598220"/>
            <a:ext cx="4032448" cy="3539430"/>
          </a:xfrm>
          <a:prstGeom prst="rect">
            <a:avLst/>
          </a:prstGeom>
          <a:solidFill>
            <a:srgbClr val="002060"/>
          </a:solidFill>
          <a:ln w="38100">
            <a:solidFill>
              <a:srgbClr val="211651"/>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GB" sz="2800" dirty="0">
                <a:latin typeface="Century Gothic" panose="020B0502020202020204" pitchFamily="34" charset="0"/>
              </a:rPr>
              <a:t>For millions of people around the world today, a belief in God brings hope. In this next section the question of ‘Where is God?’ is explored in a creative way.</a:t>
            </a:r>
          </a:p>
        </p:txBody>
      </p:sp>
    </p:spTree>
    <p:extLst>
      <p:ext uri="{BB962C8B-B14F-4D97-AF65-F5344CB8AC3E}">
        <p14:creationId xmlns:p14="http://schemas.microsoft.com/office/powerpoint/2010/main" val="287760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r>
              <a:rPr lang="en-GB" sz="2000" dirty="0"/>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rPr>
              <a:t>Where is God?</a:t>
            </a:r>
          </a:p>
        </p:txBody>
      </p:sp>
      <p:sp>
        <p:nvSpPr>
          <p:cNvPr id="3" name="Content Placeholder 2">
            <a:extLst>
              <a:ext uri="{FF2B5EF4-FFF2-40B4-BE49-F238E27FC236}">
                <a16:creationId xmlns:a16="http://schemas.microsoft.com/office/drawing/2014/main" id="{7DB6486B-D514-48EC-A2C7-917D1E281D46}"/>
              </a:ext>
            </a:extLst>
          </p:cNvPr>
          <p:cNvSpPr>
            <a:spLocks noGrp="1"/>
          </p:cNvSpPr>
          <p:nvPr>
            <p:ph sz="half" idx="2"/>
          </p:nvPr>
        </p:nvSpPr>
        <p:spPr>
          <a:xfrm>
            <a:off x="6197600" y="1649723"/>
            <a:ext cx="5384800" cy="3989039"/>
          </a:xfrm>
          <a:ln w="57150"/>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buNone/>
            </a:pPr>
            <a:r>
              <a:rPr lang="en-GB" sz="1800" dirty="0">
                <a:latin typeface="Century Gothic" panose="020B0502020202020204" pitchFamily="34" charset="0"/>
              </a:rPr>
              <a:t>Use this time as an opportunity to get involved in the 2021 NATRE Spirited Arts competition!</a:t>
            </a:r>
          </a:p>
          <a:p>
            <a:pPr marL="0" indent="0">
              <a:buNone/>
            </a:pPr>
            <a:r>
              <a:rPr lang="en-GB" sz="1800" dirty="0">
                <a:latin typeface="Century Gothic" panose="020B0502020202020204" pitchFamily="34" charset="0"/>
              </a:rPr>
              <a:t>Join hundreds of schools from around the world taking part in this year's Spirited Arts competition! NATRE welcome entries in (almost!) any artform your pupils can think of, including:</a:t>
            </a:r>
          </a:p>
          <a:p>
            <a:pPr marL="0" indent="0">
              <a:buNone/>
            </a:pPr>
            <a:endParaRPr lang="en-GB" sz="1800" dirty="0">
              <a:latin typeface="Century Gothic" panose="020B0502020202020204" pitchFamily="34" charset="0"/>
            </a:endParaRPr>
          </a:p>
          <a:p>
            <a:pPr marL="0" indent="0">
              <a:buNone/>
            </a:pPr>
            <a:r>
              <a:rPr lang="en-GB" sz="1800" dirty="0">
                <a:latin typeface="Century Gothic" panose="020B0502020202020204" pitchFamily="34" charset="0"/>
              </a:rPr>
              <a:t>Art (painting, drawing, sketching etc)</a:t>
            </a:r>
          </a:p>
          <a:p>
            <a:pPr marL="0" indent="0">
              <a:buNone/>
            </a:pPr>
            <a:r>
              <a:rPr lang="en-GB" sz="1800" dirty="0">
                <a:latin typeface="Century Gothic" panose="020B0502020202020204" pitchFamily="34" charset="0"/>
              </a:rPr>
              <a:t>Poetry</a:t>
            </a:r>
          </a:p>
          <a:p>
            <a:pPr marL="0" indent="0">
              <a:buNone/>
            </a:pPr>
            <a:r>
              <a:rPr lang="en-GB" sz="1800" dirty="0">
                <a:latin typeface="Century Gothic" panose="020B0502020202020204" pitchFamily="34" charset="0"/>
              </a:rPr>
              <a:t>Photography</a:t>
            </a:r>
          </a:p>
          <a:p>
            <a:pPr marL="0" indent="0">
              <a:buNone/>
            </a:pPr>
            <a:r>
              <a:rPr lang="en-GB" sz="1800" dirty="0">
                <a:latin typeface="Century Gothic" panose="020B0502020202020204" pitchFamily="34" charset="0"/>
              </a:rPr>
              <a:t>Dance</a:t>
            </a:r>
          </a:p>
          <a:p>
            <a:pPr marL="0" indent="0">
              <a:buNone/>
            </a:pPr>
            <a:r>
              <a:rPr lang="en-GB" sz="1800" dirty="0">
                <a:latin typeface="Century Gothic" panose="020B0502020202020204" pitchFamily="34" charset="0"/>
              </a:rPr>
              <a:t>Music</a:t>
            </a:r>
          </a:p>
          <a:p>
            <a:pPr marL="0" indent="0">
              <a:buNone/>
            </a:pPr>
            <a:r>
              <a:rPr lang="en-GB" sz="1800" dirty="0">
                <a:latin typeface="Century Gothic" panose="020B0502020202020204" pitchFamily="34" charset="0"/>
              </a:rPr>
              <a:t>Drama</a:t>
            </a:r>
          </a:p>
          <a:p>
            <a:pPr marL="0" indent="0">
              <a:buNone/>
            </a:pPr>
            <a:r>
              <a:rPr lang="en-GB" sz="1800" dirty="0">
                <a:latin typeface="Century Gothic" panose="020B0502020202020204" pitchFamily="34" charset="0"/>
              </a:rPr>
              <a:t>Sculpture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6" name="Picture 5">
            <a:extLst>
              <a:ext uri="{FF2B5EF4-FFF2-40B4-BE49-F238E27FC236}">
                <a16:creationId xmlns:a16="http://schemas.microsoft.com/office/drawing/2014/main" id="{9B540069-28B8-47E0-BE9F-6C0A00E17172}"/>
              </a:ext>
            </a:extLst>
          </p:cNvPr>
          <p:cNvPicPr>
            <a:picLocks noChangeAspect="1"/>
          </p:cNvPicPr>
          <p:nvPr/>
        </p:nvPicPr>
        <p:blipFill>
          <a:blip r:embed="rId5"/>
          <a:stretch>
            <a:fillRect/>
          </a:stretch>
        </p:blipFill>
        <p:spPr>
          <a:xfrm rot="20532840">
            <a:off x="475105" y="1852113"/>
            <a:ext cx="5278631" cy="3299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52781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endParaRPr lang="en-GB" sz="2000" dirty="0"/>
          </a:p>
          <a:p>
            <a:r>
              <a:rPr lang="en-GB" sz="2000" dirty="0">
                <a:hlinkClick r:id="rId3"/>
              </a:rPr>
              <a:t>https://www.natre.org.uk/about-natre/projects/spirited-arts/spirited-arts-2021/</a:t>
            </a:r>
            <a:endParaRPr lang="en-GB" sz="2000" dirty="0"/>
          </a:p>
          <a:p>
            <a:r>
              <a:rPr lang="en-GB" sz="2000" dirty="0">
                <a:latin typeface="Century Gothic" panose="020B0502020202020204" pitchFamily="34" charset="0"/>
              </a:rPr>
              <a:t>This activity could be done in small groups.</a:t>
            </a:r>
          </a:p>
          <a:p>
            <a:r>
              <a:rPr lang="en-GB" sz="2000" dirty="0">
                <a:latin typeface="Century Gothic" panose="020B0502020202020204" pitchFamily="34" charset="0"/>
              </a:rPr>
              <a:t>Having discussed the psalm continue onto the next activity…</a:t>
            </a:r>
          </a:p>
          <a:p>
            <a:endParaRPr lang="en-GB" sz="2000" dirty="0"/>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Century Gothic" panose="020B0502020202020204" pitchFamily="34" charset="0"/>
              </a:rPr>
              <a:t>Where is God?</a:t>
            </a:r>
          </a:p>
        </p:txBody>
      </p:sp>
      <p:sp>
        <p:nvSpPr>
          <p:cNvPr id="2" name="Content Placeholder 1">
            <a:extLst>
              <a:ext uri="{FF2B5EF4-FFF2-40B4-BE49-F238E27FC236}">
                <a16:creationId xmlns:a16="http://schemas.microsoft.com/office/drawing/2014/main" id="{87914D7F-2C0E-461F-8BD1-C412B0CFB141}"/>
              </a:ext>
            </a:extLst>
          </p:cNvPr>
          <p:cNvSpPr>
            <a:spLocks noGrp="1"/>
          </p:cNvSpPr>
          <p:nvPr>
            <p:ph sz="half" idx="1"/>
          </p:nvPr>
        </p:nvSpPr>
        <p:spPr>
          <a:xfrm>
            <a:off x="609600" y="1600201"/>
            <a:ext cx="5126360" cy="4133055"/>
          </a:xfrm>
          <a:ln w="57150"/>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lgn="ctr">
              <a:buNone/>
            </a:pPr>
            <a:r>
              <a:rPr lang="en-GB" sz="1800" b="1" dirty="0">
                <a:latin typeface="Century Gothic" panose="020B0502020202020204" pitchFamily="34" charset="0"/>
              </a:rPr>
              <a:t>Psalm 42</a:t>
            </a:r>
          </a:p>
          <a:p>
            <a:pPr marL="0" indent="0" algn="ctr">
              <a:buNone/>
            </a:pPr>
            <a:r>
              <a:rPr lang="en-GB" sz="1800" dirty="0">
                <a:latin typeface="Century Gothic" panose="020B0502020202020204" pitchFamily="34" charset="0"/>
              </a:rPr>
              <a:t>A deer thirsts for a stream of water.</a:t>
            </a:r>
          </a:p>
          <a:p>
            <a:pPr marL="0" indent="0" algn="ctr">
              <a:buNone/>
            </a:pPr>
            <a:r>
              <a:rPr lang="en-GB" sz="1800" dirty="0">
                <a:latin typeface="Century Gothic" panose="020B0502020202020204" pitchFamily="34" charset="0"/>
              </a:rPr>
              <a:t>    In the same way, I thirst for you, God.</a:t>
            </a:r>
          </a:p>
          <a:p>
            <a:pPr marL="0" indent="0" algn="ctr">
              <a:buNone/>
            </a:pPr>
            <a:r>
              <a:rPr lang="en-GB" sz="1800" dirty="0">
                <a:latin typeface="Century Gothic" panose="020B0502020202020204" pitchFamily="34" charset="0"/>
              </a:rPr>
              <a:t>I thirst for the living God.</a:t>
            </a:r>
          </a:p>
          <a:p>
            <a:pPr marL="0" indent="0" algn="ctr">
              <a:buNone/>
            </a:pPr>
            <a:r>
              <a:rPr lang="en-GB" sz="1800" dirty="0">
                <a:latin typeface="Century Gothic" panose="020B0502020202020204" pitchFamily="34" charset="0"/>
              </a:rPr>
              <a:t>    </a:t>
            </a:r>
            <a:r>
              <a:rPr lang="en-GB" sz="1800" b="1" dirty="0">
                <a:latin typeface="Century Gothic" panose="020B0502020202020204" pitchFamily="34" charset="0"/>
              </a:rPr>
              <a:t>When can I go to meet with him?</a:t>
            </a:r>
          </a:p>
          <a:p>
            <a:pPr marL="0" indent="0" algn="ctr">
              <a:buNone/>
            </a:pPr>
            <a:r>
              <a:rPr lang="en-GB" sz="1800" dirty="0">
                <a:latin typeface="Century Gothic" panose="020B0502020202020204" pitchFamily="34" charset="0"/>
              </a:rPr>
              <a:t>Day and night, my tears have been my food.</a:t>
            </a:r>
          </a:p>
          <a:p>
            <a:pPr marL="0" indent="0" algn="ctr">
              <a:buNone/>
            </a:pPr>
            <a:r>
              <a:rPr lang="en-GB" sz="1800" dirty="0">
                <a:latin typeface="Century Gothic" panose="020B0502020202020204" pitchFamily="34" charset="0"/>
              </a:rPr>
              <a:t>People are always saying,</a:t>
            </a:r>
          </a:p>
          <a:p>
            <a:pPr marL="0" indent="0" algn="ctr">
              <a:buNone/>
            </a:pPr>
            <a:r>
              <a:rPr lang="en-GB" sz="1800" b="1" dirty="0">
                <a:latin typeface="Century Gothic" panose="020B0502020202020204" pitchFamily="34" charset="0"/>
              </a:rPr>
              <a:t>    “Where is your God?”</a:t>
            </a:r>
          </a:p>
          <a:p>
            <a:pPr marL="0" indent="0" algn="ctr">
              <a:buNone/>
            </a:pPr>
            <a:r>
              <a:rPr lang="en-GB" sz="1800" dirty="0">
                <a:latin typeface="Century Gothic" panose="020B0502020202020204" pitchFamily="34" charset="0"/>
              </a:rPr>
              <a:t>When I remember these things,</a:t>
            </a:r>
          </a:p>
          <a:p>
            <a:pPr marL="0" indent="0" algn="ctr">
              <a:buNone/>
            </a:pPr>
            <a:r>
              <a:rPr lang="en-GB" sz="1800" dirty="0">
                <a:latin typeface="Century Gothic" panose="020B0502020202020204" pitchFamily="34" charset="0"/>
              </a:rPr>
              <a:t>    I speak with a broken heart.</a:t>
            </a:r>
          </a:p>
          <a:p>
            <a:pPr marL="0" indent="0" algn="ctr">
              <a:buNone/>
            </a:pPr>
            <a:r>
              <a:rPr lang="en-GB" sz="1800" dirty="0">
                <a:latin typeface="Century Gothic" panose="020B0502020202020204" pitchFamily="34" charset="0"/>
              </a:rPr>
              <a:t>I used to walk with the crowd.</a:t>
            </a:r>
          </a:p>
          <a:p>
            <a:pPr marL="0" indent="0" algn="ctr">
              <a:buNone/>
            </a:pPr>
            <a:r>
              <a:rPr lang="en-GB" sz="1800" dirty="0">
                <a:latin typeface="Century Gothic" panose="020B0502020202020204" pitchFamily="34" charset="0"/>
              </a:rPr>
              <a:t>    I led the happy crowd to God’s Temple,</a:t>
            </a:r>
          </a:p>
          <a:p>
            <a:pPr marL="0" indent="0" algn="ctr">
              <a:buNone/>
            </a:pPr>
            <a:r>
              <a:rPr lang="en-GB" sz="1800" dirty="0">
                <a:latin typeface="Century Gothic" panose="020B0502020202020204" pitchFamily="34" charset="0"/>
              </a:rPr>
              <a:t>    with songs of praise.</a:t>
            </a:r>
          </a:p>
          <a:p>
            <a:pPr marL="0" indent="0" algn="ctr">
              <a:buNone/>
            </a:pPr>
            <a:endParaRPr lang="en-GB" sz="1800" dirty="0">
              <a:latin typeface="Century Gothic" panose="020B0502020202020204" pitchFamily="34" charset="0"/>
            </a:endParaRPr>
          </a:p>
          <a:p>
            <a:pPr marL="0" indent="0" algn="ctr">
              <a:buNone/>
            </a:pPr>
            <a:r>
              <a:rPr lang="en-GB" sz="1800" b="1" dirty="0">
                <a:latin typeface="Century Gothic" panose="020B0502020202020204" pitchFamily="34" charset="0"/>
              </a:rPr>
              <a:t>Why am I so sad?</a:t>
            </a:r>
          </a:p>
          <a:p>
            <a:pPr marL="0" indent="0" algn="ctr">
              <a:buNone/>
            </a:pPr>
            <a:r>
              <a:rPr lang="en-GB" sz="1800" b="1" dirty="0">
                <a:latin typeface="Century Gothic" panose="020B0502020202020204" pitchFamily="34" charset="0"/>
              </a:rPr>
              <a:t>    Why am I so upset?</a:t>
            </a:r>
          </a:p>
          <a:p>
            <a:pPr marL="0" indent="0" algn="ctr">
              <a:buNone/>
            </a:pPr>
            <a:r>
              <a:rPr lang="en-GB" sz="1800" b="1" dirty="0">
                <a:latin typeface="Century Gothic" panose="020B0502020202020204" pitchFamily="34" charset="0"/>
              </a:rPr>
              <a:t>I should put my hope in God.</a:t>
            </a:r>
          </a:p>
          <a:p>
            <a:pPr marL="0" indent="0" algn="ctr">
              <a:buNone/>
            </a:pPr>
            <a:r>
              <a:rPr lang="en-GB" sz="1800" dirty="0">
                <a:latin typeface="Century Gothic" panose="020B0502020202020204" pitchFamily="34" charset="0"/>
              </a:rPr>
              <a:t>    I should keep praising him,</a:t>
            </a:r>
          </a:p>
          <a:p>
            <a:pPr marL="0" indent="0" algn="ctr">
              <a:buNone/>
            </a:pPr>
            <a:r>
              <a:rPr lang="en-GB" sz="1800" dirty="0">
                <a:latin typeface="Century Gothic" panose="020B0502020202020204" pitchFamily="34" charset="0"/>
              </a:rPr>
              <a:t>My Saviour and my God.</a:t>
            </a:r>
          </a:p>
        </p:txBody>
      </p:sp>
      <p:sp>
        <p:nvSpPr>
          <p:cNvPr id="3" name="Content Placeholder 2">
            <a:extLst>
              <a:ext uri="{FF2B5EF4-FFF2-40B4-BE49-F238E27FC236}">
                <a16:creationId xmlns:a16="http://schemas.microsoft.com/office/drawing/2014/main" id="{D3C246B9-214A-4176-85A8-DC0867775A57}"/>
              </a:ext>
            </a:extLst>
          </p:cNvPr>
          <p:cNvSpPr>
            <a:spLocks noGrp="1"/>
          </p:cNvSpPr>
          <p:nvPr>
            <p:ph sz="half" idx="2"/>
          </p:nvPr>
        </p:nvSpPr>
        <p:spPr>
          <a:xfrm>
            <a:off x="6197600" y="1600201"/>
            <a:ext cx="5384800" cy="4133055"/>
          </a:xfrm>
          <a:ln w="57150"/>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GB" dirty="0">
                <a:latin typeface="Century Gothic" panose="020B0502020202020204" pitchFamily="34" charset="0"/>
              </a:rPr>
              <a:t>What three words would you use to describe how the writer of the psalm is feeling?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According to the writer what is the solution to the problems they are facing?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In the first part of the psalm, the writer asks two questions – what are these questions?</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If you were the psalm writer how would you answer these questions?</a:t>
            </a:r>
          </a:p>
          <a:p>
            <a:pPr marL="0" indent="0">
              <a:buNone/>
            </a:pPr>
            <a:endParaRPr lang="en-GB" dirty="0">
              <a:latin typeface="Century Gothic" panose="020B0502020202020204" pitchFamily="34" charset="0"/>
            </a:endParaRPr>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4" name="Picture 3">
            <a:extLst>
              <a:ext uri="{FF2B5EF4-FFF2-40B4-BE49-F238E27FC236}">
                <a16:creationId xmlns:a16="http://schemas.microsoft.com/office/drawing/2014/main" id="{5C0B7D89-B2F7-4A51-B434-5E07028595A1}"/>
              </a:ext>
            </a:extLst>
          </p:cNvPr>
          <p:cNvPicPr>
            <a:picLocks noChangeAspect="1"/>
          </p:cNvPicPr>
          <p:nvPr/>
        </p:nvPicPr>
        <p:blipFill>
          <a:blip r:embed="rId5"/>
          <a:stretch>
            <a:fillRect/>
          </a:stretch>
        </p:blipFill>
        <p:spPr>
          <a:xfrm>
            <a:off x="767408" y="372925"/>
            <a:ext cx="1512168" cy="946426"/>
          </a:xfrm>
          <a:prstGeom prst="rect">
            <a:avLst/>
          </a:prstGeom>
        </p:spPr>
      </p:pic>
    </p:spTree>
    <p:extLst>
      <p:ext uri="{BB962C8B-B14F-4D97-AF65-F5344CB8AC3E}">
        <p14:creationId xmlns:p14="http://schemas.microsoft.com/office/powerpoint/2010/main" val="2920291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endParaRPr lang="en-GB" sz="2000" dirty="0"/>
          </a:p>
          <a:p>
            <a:endParaRPr lang="en-GB" sz="2000" dirty="0"/>
          </a:p>
          <a:p>
            <a:r>
              <a:rPr lang="en-GB" sz="2000" b="1" dirty="0">
                <a:latin typeface="Century Gothic" panose="020B0502020202020204" pitchFamily="34" charset="0"/>
              </a:rPr>
              <a:t>Get Creative. </a:t>
            </a:r>
            <a:r>
              <a:rPr lang="en-GB" sz="2000" dirty="0">
                <a:latin typeface="Century Gothic" panose="020B0502020202020204" pitchFamily="34" charset="0"/>
              </a:rPr>
              <a:t>Using one of the artforms, answer the question, ‘Where is God?’  </a:t>
            </a:r>
          </a:p>
        </p:txBody>
      </p:sp>
      <p:sp>
        <p:nvSpPr>
          <p:cNvPr id="27651" name="Rectangle 3"/>
          <p:cNvSpPr>
            <a:spLocks noGrp="1" noChangeArrowheads="1"/>
          </p:cNvSpPr>
          <p:nvPr>
            <p:ph type="title"/>
          </p:nvPr>
        </p:nvSpPr>
        <p:spPr>
          <a:xfrm>
            <a:off x="911424" y="118216"/>
            <a:ext cx="10153128"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Where is God?</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7" name="TextBox 6">
            <a:extLst>
              <a:ext uri="{FF2B5EF4-FFF2-40B4-BE49-F238E27FC236}">
                <a16:creationId xmlns:a16="http://schemas.microsoft.com/office/drawing/2014/main" id="{5F68B16F-6918-4A8F-B769-01D4BFD159C4}"/>
              </a:ext>
            </a:extLst>
          </p:cNvPr>
          <p:cNvSpPr txBox="1"/>
          <p:nvPr/>
        </p:nvSpPr>
        <p:spPr>
          <a:xfrm>
            <a:off x="911424" y="1289953"/>
            <a:ext cx="10153127" cy="427809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GB" sz="3200" b="1" dirty="0">
                <a:latin typeface="Century Gothic" panose="020B0502020202020204" pitchFamily="34" charset="0"/>
              </a:rPr>
              <a:t>Where is God?</a:t>
            </a:r>
          </a:p>
          <a:p>
            <a:endParaRPr lang="en-GB" sz="2000" b="1" dirty="0">
              <a:latin typeface="Century Gothic" panose="020B0502020202020204" pitchFamily="34" charset="0"/>
            </a:endParaRPr>
          </a:p>
          <a:p>
            <a:r>
              <a:rPr lang="en-GB" sz="2000" dirty="0">
                <a:latin typeface="Century Gothic" panose="020B0502020202020204" pitchFamily="34" charset="0"/>
              </a:rPr>
              <a:t>Atheists, agnostics and believers in God might all respond to this by expressing their sense of the search for God or finding God. Where’s God? In your heart? In prayer? In the temple or the universe? Or is she hiding? Is he not there at all? Unreal? Imaginary? Looking for God, searching for him or her, matters to many, but how are we doing in finding God? Would you search with google or a ‘god-detector’? Is God on Instagram or WhatsApp? Can God be found by prayer or by looking among the world’s suffering people? </a:t>
            </a:r>
          </a:p>
          <a:p>
            <a:endParaRPr lang="en-GB" sz="2000" dirty="0">
              <a:latin typeface="Century Gothic" panose="020B0502020202020204" pitchFamily="34" charset="0"/>
            </a:endParaRPr>
          </a:p>
          <a:p>
            <a:r>
              <a:rPr lang="en-GB" sz="2000" dirty="0">
                <a:latin typeface="Century Gothic" panose="020B0502020202020204" pitchFamily="34" charset="0"/>
              </a:rPr>
              <a:t>This popular ‘Art in Heaven’ theme produces great work where pupils use ideas from religions clearly: The Jewish Psalms 42 and 43 are where it starts. Use theological reflection as well as philosophical argument to make great work.</a:t>
            </a:r>
          </a:p>
        </p:txBody>
      </p:sp>
      <p:pic>
        <p:nvPicPr>
          <p:cNvPr id="3" name="Picture 2">
            <a:extLst>
              <a:ext uri="{FF2B5EF4-FFF2-40B4-BE49-F238E27FC236}">
                <a16:creationId xmlns:a16="http://schemas.microsoft.com/office/drawing/2014/main" id="{96FABDBA-9510-4E73-8E05-4812C7F50345}"/>
              </a:ext>
            </a:extLst>
          </p:cNvPr>
          <p:cNvPicPr>
            <a:picLocks noChangeAspect="1"/>
          </p:cNvPicPr>
          <p:nvPr/>
        </p:nvPicPr>
        <p:blipFill>
          <a:blip r:embed="rId5"/>
          <a:stretch>
            <a:fillRect/>
          </a:stretch>
        </p:blipFill>
        <p:spPr>
          <a:xfrm>
            <a:off x="983432" y="163635"/>
            <a:ext cx="1512168" cy="946427"/>
          </a:xfrm>
          <a:prstGeom prst="rect">
            <a:avLst/>
          </a:prstGeom>
        </p:spPr>
      </p:pic>
    </p:spTree>
    <p:extLst>
      <p:ext uri="{BB962C8B-B14F-4D97-AF65-F5344CB8AC3E}">
        <p14:creationId xmlns:p14="http://schemas.microsoft.com/office/powerpoint/2010/main" val="3737414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Where are you placing your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5" name="Picture 4">
            <a:extLst>
              <a:ext uri="{FF2B5EF4-FFF2-40B4-BE49-F238E27FC236}">
                <a16:creationId xmlns:a16="http://schemas.microsoft.com/office/drawing/2014/main" id="{53C9EE84-878F-4842-885D-6F72CEFCE7B0}"/>
              </a:ext>
            </a:extLst>
          </p:cNvPr>
          <p:cNvPicPr>
            <a:picLocks noChangeAspect="1"/>
          </p:cNvPicPr>
          <p:nvPr/>
        </p:nvPicPr>
        <p:blipFill>
          <a:blip r:embed="rId5"/>
          <a:stretch>
            <a:fillRect/>
          </a:stretch>
        </p:blipFill>
        <p:spPr>
          <a:xfrm>
            <a:off x="2058565" y="1596771"/>
            <a:ext cx="8074868" cy="4029359"/>
          </a:xfrm>
          <a:prstGeom prst="rect">
            <a:avLst/>
          </a:prstGeom>
          <a:ln>
            <a:noFill/>
          </a:ln>
          <a:effectLst>
            <a:softEdge rad="112500"/>
          </a:effectLst>
        </p:spPr>
      </p:pic>
    </p:spTree>
    <p:extLst>
      <p:ext uri="{BB962C8B-B14F-4D97-AF65-F5344CB8AC3E}">
        <p14:creationId xmlns:p14="http://schemas.microsoft.com/office/powerpoint/2010/main" val="1758319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Where are you placing your hope?</a:t>
            </a:r>
          </a:p>
        </p:txBody>
      </p:sp>
      <p:sp>
        <p:nvSpPr>
          <p:cNvPr id="2" name="Content Placeholder 1">
            <a:extLst>
              <a:ext uri="{FF2B5EF4-FFF2-40B4-BE49-F238E27FC236}">
                <a16:creationId xmlns:a16="http://schemas.microsoft.com/office/drawing/2014/main" id="{DCBCEBE2-0E57-4CC8-8FE2-961E3E35EA3F}"/>
              </a:ext>
            </a:extLst>
          </p:cNvPr>
          <p:cNvSpPr>
            <a:spLocks noGrp="1"/>
          </p:cNvSpPr>
          <p:nvPr>
            <p:ph sz="half" idx="1"/>
          </p:nvPr>
        </p:nvSpPr>
        <p:spPr>
          <a:xfrm>
            <a:off x="609600" y="1600201"/>
            <a:ext cx="5384800" cy="4061047"/>
          </a:xfrm>
          <a:ln w="57150">
            <a:solidFill>
              <a:srgbClr val="002060"/>
            </a:solidFill>
          </a:ln>
        </p:spPr>
        <p:style>
          <a:lnRef idx="1">
            <a:schemeClr val="accent2"/>
          </a:lnRef>
          <a:fillRef idx="3">
            <a:schemeClr val="accent2"/>
          </a:fillRef>
          <a:effectRef idx="2">
            <a:schemeClr val="accent2"/>
          </a:effectRef>
          <a:fontRef idx="minor">
            <a:schemeClr val="lt1"/>
          </a:fontRef>
        </p:style>
        <p:txBody>
          <a:bodyPr/>
          <a:lstStyle/>
          <a:p>
            <a:pPr marL="0" indent="0">
              <a:buNone/>
            </a:pPr>
            <a:r>
              <a:rPr lang="en-GB" dirty="0">
                <a:solidFill>
                  <a:schemeClr val="bg1"/>
                </a:solidFill>
                <a:latin typeface="Century Gothic" panose="020B0502020202020204" pitchFamily="34" charset="0"/>
              </a:rPr>
              <a:t>There is hope,</a:t>
            </a:r>
          </a:p>
          <a:p>
            <a:pPr marL="0" indent="0">
              <a:buNone/>
            </a:pPr>
            <a:r>
              <a:rPr lang="en-GB" dirty="0">
                <a:solidFill>
                  <a:schemeClr val="bg1"/>
                </a:solidFill>
                <a:latin typeface="Century Gothic" panose="020B0502020202020204" pitchFamily="34" charset="0"/>
              </a:rPr>
              <a:t>That is what I hope</a:t>
            </a:r>
          </a:p>
          <a:p>
            <a:pPr marL="0" indent="0">
              <a:buNone/>
            </a:pPr>
            <a:r>
              <a:rPr lang="en-GB" dirty="0">
                <a:solidFill>
                  <a:schemeClr val="bg1"/>
                </a:solidFill>
                <a:latin typeface="Century Gothic" panose="020B0502020202020204" pitchFamily="34" charset="0"/>
              </a:rPr>
              <a:t>And this is what I believe,</a:t>
            </a:r>
          </a:p>
          <a:p>
            <a:pPr marL="0" indent="0">
              <a:buNone/>
            </a:pPr>
            <a:r>
              <a:rPr lang="en-GB" dirty="0">
                <a:solidFill>
                  <a:schemeClr val="bg1"/>
                </a:solidFill>
                <a:latin typeface="Century Gothic" panose="020B0502020202020204" pitchFamily="34" charset="0"/>
              </a:rPr>
              <a:t>I believe in you.</a:t>
            </a:r>
          </a:p>
          <a:p>
            <a:pPr marL="0" indent="0">
              <a:buNone/>
            </a:pPr>
            <a:r>
              <a:rPr lang="en-GB" dirty="0">
                <a:solidFill>
                  <a:schemeClr val="bg1"/>
                </a:solidFill>
                <a:latin typeface="Century Gothic" panose="020B0502020202020204" pitchFamily="34" charset="0"/>
              </a:rPr>
              <a:t>Believe me.</a:t>
            </a:r>
          </a:p>
          <a:p>
            <a:pPr marL="0" indent="0">
              <a:buNone/>
            </a:pPr>
            <a:r>
              <a:rPr lang="en-GB" dirty="0">
                <a:solidFill>
                  <a:schemeClr val="bg1"/>
                </a:solidFill>
                <a:latin typeface="Century Gothic" panose="020B0502020202020204" pitchFamily="34" charset="0"/>
              </a:rPr>
              <a:t>— Benjamin Zephaniah</a:t>
            </a:r>
          </a:p>
          <a:p>
            <a:pPr marL="0" indent="0">
              <a:buNone/>
            </a:pPr>
            <a:r>
              <a:rPr lang="en-GB" dirty="0">
                <a:solidFill>
                  <a:schemeClr val="bg1"/>
                </a:solidFill>
                <a:latin typeface="Century Gothic" panose="020B0502020202020204" pitchFamily="34" charset="0"/>
              </a:rPr>
              <a:t>Read all of this poem which is called Good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10" name="Speech Bubble: Rectangle with Corners Rounded 9">
            <a:extLst>
              <a:ext uri="{FF2B5EF4-FFF2-40B4-BE49-F238E27FC236}">
                <a16:creationId xmlns:a16="http://schemas.microsoft.com/office/drawing/2014/main" id="{856FCAF5-5F30-4267-814D-12AC904474E9}"/>
              </a:ext>
            </a:extLst>
          </p:cNvPr>
          <p:cNvSpPr/>
          <p:nvPr/>
        </p:nvSpPr>
        <p:spPr>
          <a:xfrm>
            <a:off x="6312024" y="1583784"/>
            <a:ext cx="4968552" cy="3627508"/>
          </a:xfrm>
          <a:prstGeom prst="wedgeRoundRectCallout">
            <a:avLst/>
          </a:prstGeom>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latin typeface="Century Gothic" panose="020B0502020202020204" pitchFamily="34" charset="0"/>
              </a:rPr>
              <a:t>Do you share the same hopes and beliefs that Benjamin Zephaniah has?</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What are your hopes for our world?</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Where are you placing your hope that these hopes may come reality?</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Use the target activity to help you think these questions through…</a:t>
            </a:r>
          </a:p>
        </p:txBody>
      </p:sp>
    </p:spTree>
    <p:extLst>
      <p:ext uri="{BB962C8B-B14F-4D97-AF65-F5344CB8AC3E}">
        <p14:creationId xmlns:p14="http://schemas.microsoft.com/office/powerpoint/2010/main" val="2112264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Where are you placing your hope?</a:t>
            </a:r>
          </a:p>
        </p:txBody>
      </p:sp>
      <p:sp>
        <p:nvSpPr>
          <p:cNvPr id="9" name="Content Placeholder 8">
            <a:extLst>
              <a:ext uri="{FF2B5EF4-FFF2-40B4-BE49-F238E27FC236}">
                <a16:creationId xmlns:a16="http://schemas.microsoft.com/office/drawing/2014/main" id="{B50EAEB9-3790-4F65-BC74-C338213ED35B}"/>
              </a:ext>
            </a:extLst>
          </p:cNvPr>
          <p:cNvSpPr>
            <a:spLocks noGrp="1"/>
          </p:cNvSpPr>
          <p:nvPr>
            <p:ph sz="half" idx="1"/>
          </p:nvPr>
        </p:nvSpPr>
        <p:spPr>
          <a:xfrm>
            <a:off x="609600" y="1600202"/>
            <a:ext cx="5270376" cy="3268958"/>
          </a:xfrm>
        </p:spPr>
        <p:style>
          <a:lnRef idx="0">
            <a:schemeClr val="accent2"/>
          </a:lnRef>
          <a:fillRef idx="3">
            <a:schemeClr val="accent2"/>
          </a:fillRef>
          <a:effectRef idx="3">
            <a:schemeClr val="accent2"/>
          </a:effectRef>
          <a:fontRef idx="minor">
            <a:schemeClr val="lt1"/>
          </a:fontRef>
        </p:style>
        <p:txBody>
          <a:bodyPr>
            <a:normAutofit fontScale="92500"/>
          </a:bodyPr>
          <a:lstStyle/>
          <a:p>
            <a:pPr marL="0" indent="0" algn="ctr">
              <a:buNone/>
            </a:pPr>
            <a:r>
              <a:rPr lang="en-GB" b="1" dirty="0">
                <a:solidFill>
                  <a:schemeClr val="bg1"/>
                </a:solidFill>
                <a:latin typeface="Century Gothic" panose="020B0502020202020204" pitchFamily="34" charset="0"/>
              </a:rPr>
              <a:t>Where are you placing your hope?</a:t>
            </a:r>
          </a:p>
          <a:p>
            <a:pPr marL="0" indent="0" algn="ctr">
              <a:buNone/>
            </a:pPr>
            <a:endParaRPr lang="en-GB" b="1" dirty="0">
              <a:solidFill>
                <a:schemeClr val="bg1"/>
              </a:solidFill>
              <a:latin typeface="Century Gothic" panose="020B0502020202020204" pitchFamily="34" charset="0"/>
            </a:endParaRPr>
          </a:p>
          <a:p>
            <a:pPr marL="0" indent="0" algn="ctr">
              <a:buNone/>
            </a:pPr>
            <a:r>
              <a:rPr lang="en-GB" dirty="0">
                <a:solidFill>
                  <a:schemeClr val="bg1"/>
                </a:solidFill>
                <a:latin typeface="Century Gothic" panose="020B0502020202020204" pitchFamily="34" charset="0"/>
              </a:rPr>
              <a:t>Cut out the cards and put them on the target with those you are placing your hope in the most, closer to the bullseye. </a:t>
            </a:r>
          </a:p>
          <a:p>
            <a:pPr marL="0" indent="0" algn="ctr">
              <a:buNone/>
            </a:pPr>
            <a:endParaRPr lang="en-GB" dirty="0"/>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16" name="TextBox 15">
            <a:extLst>
              <a:ext uri="{FF2B5EF4-FFF2-40B4-BE49-F238E27FC236}">
                <a16:creationId xmlns:a16="http://schemas.microsoft.com/office/drawing/2014/main" id="{71124463-64A8-4F5C-A797-A261ABEE9229}"/>
              </a:ext>
            </a:extLst>
          </p:cNvPr>
          <p:cNvSpPr txBox="1"/>
          <p:nvPr/>
        </p:nvSpPr>
        <p:spPr>
          <a:xfrm>
            <a:off x="703311" y="5127445"/>
            <a:ext cx="4478288"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GB" dirty="0"/>
              <a:t>Click on the icon to download the sheet</a:t>
            </a:r>
          </a:p>
        </p:txBody>
      </p:sp>
      <p:pic>
        <p:nvPicPr>
          <p:cNvPr id="17" name="Picture 16">
            <a:extLst>
              <a:ext uri="{FF2B5EF4-FFF2-40B4-BE49-F238E27FC236}">
                <a16:creationId xmlns:a16="http://schemas.microsoft.com/office/drawing/2014/main" id="{2F993AB0-70CE-466A-8DCC-333B26207ED8}"/>
              </a:ext>
            </a:extLst>
          </p:cNvPr>
          <p:cNvPicPr>
            <a:picLocks noChangeAspect="1"/>
          </p:cNvPicPr>
          <p:nvPr/>
        </p:nvPicPr>
        <p:blipFill>
          <a:blip r:embed="rId5"/>
          <a:stretch>
            <a:fillRect/>
          </a:stretch>
        </p:blipFill>
        <p:spPr>
          <a:xfrm>
            <a:off x="7357654" y="1807655"/>
            <a:ext cx="3607591" cy="36075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aphicFrame>
        <p:nvGraphicFramePr>
          <p:cNvPr id="2" name="Object 1">
            <a:extLst>
              <a:ext uri="{FF2B5EF4-FFF2-40B4-BE49-F238E27FC236}">
                <a16:creationId xmlns:a16="http://schemas.microsoft.com/office/drawing/2014/main" id="{010809BF-CB03-4D93-A499-E0686934C788}"/>
              </a:ext>
            </a:extLst>
          </p:cNvPr>
          <p:cNvGraphicFramePr>
            <a:graphicFrameLocks noChangeAspect="1"/>
          </p:cNvGraphicFramePr>
          <p:nvPr>
            <p:extLst>
              <p:ext uri="{D42A27DB-BD31-4B8C-83A1-F6EECF244321}">
                <p14:modId xmlns:p14="http://schemas.microsoft.com/office/powerpoint/2010/main" val="712430118"/>
              </p:ext>
            </p:extLst>
          </p:nvPr>
        </p:nvGraphicFramePr>
        <p:xfrm>
          <a:off x="5638799" y="4954947"/>
          <a:ext cx="914400" cy="806450"/>
        </p:xfrm>
        <a:graphic>
          <a:graphicData uri="http://schemas.openxmlformats.org/presentationml/2006/ole">
            <mc:AlternateContent xmlns:mc="http://schemas.openxmlformats.org/markup-compatibility/2006">
              <mc:Choice xmlns:v="urn:schemas-microsoft-com:vml" Requires="v">
                <p:oleObj name="Document" showAsIcon="1" r:id="rId6" imgW="914400" imgH="806400" progId="Word.Document.12">
                  <p:embed/>
                </p:oleObj>
              </mc:Choice>
              <mc:Fallback>
                <p:oleObj name="Document" showAsIcon="1" r:id="rId6" imgW="914400" imgH="806400" progId="Word.Document.12">
                  <p:embed/>
                  <p:pic>
                    <p:nvPicPr>
                      <p:cNvPr id="0" name=""/>
                      <p:cNvPicPr/>
                      <p:nvPr/>
                    </p:nvPicPr>
                    <p:blipFill>
                      <a:blip r:embed="rId7"/>
                      <a:stretch>
                        <a:fillRect/>
                      </a:stretch>
                    </p:blipFill>
                    <p:spPr>
                      <a:xfrm>
                        <a:off x="5638799" y="4954947"/>
                        <a:ext cx="914400" cy="806450"/>
                      </a:xfrm>
                      <a:prstGeom prst="rect">
                        <a:avLst/>
                      </a:prstGeom>
                      <a:ln w="38100">
                        <a:solidFill>
                          <a:srgbClr val="211651"/>
                        </a:solidFill>
                      </a:ln>
                    </p:spPr>
                  </p:pic>
                </p:oleObj>
              </mc:Fallback>
            </mc:AlternateContent>
          </a:graphicData>
        </a:graphic>
      </p:graphicFrame>
    </p:spTree>
    <p:extLst>
      <p:ext uri="{BB962C8B-B14F-4D97-AF65-F5344CB8AC3E}">
        <p14:creationId xmlns:p14="http://schemas.microsoft.com/office/powerpoint/2010/main" val="3526200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11460" y="5606827"/>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1600" b="1" dirty="0">
                <a:latin typeface="Century Gothic" panose="020B0502020202020204" pitchFamily="34" charset="0"/>
              </a:rPr>
              <a:t>In groups look at the picture and then discuss…</a:t>
            </a:r>
          </a:p>
          <a:p>
            <a:r>
              <a:rPr lang="en-GB" sz="1600" dirty="0">
                <a:latin typeface="Century Gothic" panose="020B0502020202020204" pitchFamily="34" charset="0"/>
              </a:rPr>
              <a:t>Where do you see signs of hope in the picture?  When have you felt that?</a:t>
            </a:r>
          </a:p>
          <a:p>
            <a:r>
              <a:rPr lang="en-GB" sz="1600" dirty="0">
                <a:latin typeface="Century Gothic" panose="020B0502020202020204" pitchFamily="34" charset="0"/>
              </a:rPr>
              <a:t>Where do you see signs of despair? When have you felt like that? What helped to restore hope?</a:t>
            </a:r>
          </a:p>
        </p:txBody>
      </p:sp>
      <p:sp>
        <p:nvSpPr>
          <p:cNvPr id="27651" name="Rectangle 3"/>
          <p:cNvSpPr>
            <a:spLocks noGrp="1" noChangeArrowheads="1"/>
          </p:cNvSpPr>
          <p:nvPr>
            <p:ph type="title"/>
          </p:nvPr>
        </p:nvSpPr>
        <p:spPr>
          <a:xfrm>
            <a:off x="6096000" y="274638"/>
            <a:ext cx="5486400" cy="5242594"/>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5925292"/>
            <a:ext cx="2411730" cy="712169"/>
          </a:xfrm>
          <a:prstGeom prst="rect">
            <a:avLst/>
          </a:prstGeom>
        </p:spPr>
      </p:pic>
      <p:pic>
        <p:nvPicPr>
          <p:cNvPr id="7" name="Picture 6">
            <a:extLst>
              <a:ext uri="{FF2B5EF4-FFF2-40B4-BE49-F238E27FC236}">
                <a16:creationId xmlns:a16="http://schemas.microsoft.com/office/drawing/2014/main" id="{C826650B-7163-4805-B73D-17BD5EC3E84C}"/>
              </a:ext>
            </a:extLst>
          </p:cNvPr>
          <p:cNvPicPr>
            <a:picLocks noChangeAspect="1"/>
          </p:cNvPicPr>
          <p:nvPr/>
        </p:nvPicPr>
        <p:blipFill>
          <a:blip r:embed="rId4"/>
          <a:stretch>
            <a:fillRect/>
          </a:stretch>
        </p:blipFill>
        <p:spPr>
          <a:xfrm>
            <a:off x="479376" y="188641"/>
            <a:ext cx="4896544" cy="5400600"/>
          </a:xfrm>
          <a:prstGeom prst="rect">
            <a:avLst/>
          </a:prstGeom>
        </p:spPr>
      </p:pic>
    </p:spTree>
    <p:extLst>
      <p:ext uri="{BB962C8B-B14F-4D97-AF65-F5344CB8AC3E}">
        <p14:creationId xmlns:p14="http://schemas.microsoft.com/office/powerpoint/2010/main" val="43421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dirty="0">
                <a:latin typeface="Century Gothic" panose="020B0502020202020204" pitchFamily="34" charset="0"/>
                <a:hlinkClick r:id="rId3"/>
              </a:rPr>
              <a:t>https://www.biblegateway.com/passage/?search=Luke%2010%3A25-37&amp;version=NIV</a:t>
            </a:r>
            <a:r>
              <a:rPr lang="en-GB"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sp>
        <p:nvSpPr>
          <p:cNvPr id="9" name="Content Placeholder 8">
            <a:extLst>
              <a:ext uri="{FF2B5EF4-FFF2-40B4-BE49-F238E27FC236}">
                <a16:creationId xmlns:a16="http://schemas.microsoft.com/office/drawing/2014/main" id="{B50EAEB9-3790-4F65-BC74-C338213ED35B}"/>
              </a:ext>
            </a:extLst>
          </p:cNvPr>
          <p:cNvSpPr>
            <a:spLocks noGrp="1"/>
          </p:cNvSpPr>
          <p:nvPr>
            <p:ph sz="half" idx="1"/>
          </p:nvPr>
        </p:nvSpPr>
        <p:spPr>
          <a:xfrm>
            <a:off x="596280" y="1595228"/>
            <a:ext cx="5342384" cy="3989038"/>
          </a:xfrm>
        </p:spPr>
        <p:style>
          <a:lnRef idx="0">
            <a:schemeClr val="accent2"/>
          </a:lnRef>
          <a:fillRef idx="3">
            <a:schemeClr val="accent2"/>
          </a:fillRef>
          <a:effectRef idx="3">
            <a:schemeClr val="accent2"/>
          </a:effectRef>
          <a:fontRef idx="minor">
            <a:schemeClr val="lt1"/>
          </a:fontRef>
        </p:style>
        <p:txBody>
          <a:bodyPr>
            <a:normAutofit lnSpcReduction="10000"/>
          </a:bodyPr>
          <a:lstStyle/>
          <a:p>
            <a:pPr marL="0" indent="0" algn="ctr">
              <a:buNone/>
            </a:pPr>
            <a:r>
              <a:rPr lang="en-GB" sz="3600" dirty="0">
                <a:solidFill>
                  <a:schemeClr val="bg1"/>
                </a:solidFill>
                <a:latin typeface="Century Gothic" panose="020B0502020202020204" pitchFamily="34" charset="0"/>
              </a:rPr>
              <a:t>Read the story of the Good Samaritan </a:t>
            </a:r>
          </a:p>
          <a:p>
            <a:pPr marL="0" indent="0" algn="ctr">
              <a:buNone/>
            </a:pPr>
            <a:r>
              <a:rPr lang="en-GB" sz="3600" b="1" dirty="0">
                <a:solidFill>
                  <a:schemeClr val="bg1"/>
                </a:solidFill>
                <a:latin typeface="Century Gothic" panose="020B0502020202020204" pitchFamily="34" charset="0"/>
              </a:rPr>
              <a:t>Luke 10:25-37 </a:t>
            </a:r>
          </a:p>
          <a:p>
            <a:pPr marL="0" indent="0" algn="ctr">
              <a:buNone/>
            </a:pPr>
            <a:r>
              <a:rPr lang="en-GB" sz="3600" dirty="0">
                <a:solidFill>
                  <a:schemeClr val="bg1"/>
                </a:solidFill>
                <a:latin typeface="Century Gothic" panose="020B0502020202020204" pitchFamily="34" charset="0"/>
              </a:rPr>
              <a:t>Sometimes we are called to be people of hope – just like the Samaritan </a:t>
            </a: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3" name="Picture 2" descr="A picture containing ground, outdoor, person&#10;&#10;Description automatically generated">
            <a:extLst>
              <a:ext uri="{FF2B5EF4-FFF2-40B4-BE49-F238E27FC236}">
                <a16:creationId xmlns:a16="http://schemas.microsoft.com/office/drawing/2014/main" id="{12583B17-5234-42E3-B93E-4F4B0FAC5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6045" y="1606291"/>
            <a:ext cx="5318717" cy="3989038"/>
          </a:xfrm>
          <a:prstGeom prst="ellipse">
            <a:avLst/>
          </a:prstGeom>
          <a:ln>
            <a:noFill/>
          </a:ln>
          <a:effectLst>
            <a:softEdge rad="112500"/>
          </a:effectLst>
        </p:spPr>
      </p:pic>
    </p:spTree>
    <p:extLst>
      <p:ext uri="{BB962C8B-B14F-4D97-AF65-F5344CB8AC3E}">
        <p14:creationId xmlns:p14="http://schemas.microsoft.com/office/powerpoint/2010/main" val="2390405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dirty="0">
                <a:latin typeface="Century Gothic" panose="020B0502020202020204" pitchFamily="34" charset="0"/>
              </a:rPr>
              <a:t>One person’s response to be a person of hope when faced </a:t>
            </a:r>
          </a:p>
          <a:p>
            <a:r>
              <a:rPr lang="en-GB" sz="2400" dirty="0">
                <a:latin typeface="Century Gothic" panose="020B0502020202020204" pitchFamily="34" charset="0"/>
              </a:rPr>
              <a:t>with the injustice of poverty…</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6" name="TextBox 5">
            <a:extLst>
              <a:ext uri="{FF2B5EF4-FFF2-40B4-BE49-F238E27FC236}">
                <a16:creationId xmlns:a16="http://schemas.microsoft.com/office/drawing/2014/main" id="{804D42E1-0A63-4979-B4A3-4B3422EC3C2E}"/>
              </a:ext>
            </a:extLst>
          </p:cNvPr>
          <p:cNvSpPr txBox="1"/>
          <p:nvPr/>
        </p:nvSpPr>
        <p:spPr>
          <a:xfrm>
            <a:off x="4151784" y="2998790"/>
            <a:ext cx="6984776" cy="1077218"/>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GB" sz="3200" dirty="0">
                <a:latin typeface="Century Gothic" panose="020B0502020202020204" pitchFamily="34" charset="0"/>
                <a:hlinkClick r:id="rId4"/>
              </a:rPr>
              <a:t>http://request.org.uk/issues/global-issues/poverty-facing-the-issues/</a:t>
            </a:r>
            <a:r>
              <a:rPr lang="en-GB" sz="3200" dirty="0">
                <a:latin typeface="Century Gothic" panose="020B0502020202020204" pitchFamily="34" charset="0"/>
              </a:rPr>
              <a:t> </a:t>
            </a:r>
          </a:p>
        </p:txBody>
      </p:sp>
      <p:pic>
        <p:nvPicPr>
          <p:cNvPr id="3" name="Picture 2">
            <a:extLst>
              <a:ext uri="{FF2B5EF4-FFF2-40B4-BE49-F238E27FC236}">
                <a16:creationId xmlns:a16="http://schemas.microsoft.com/office/drawing/2014/main" id="{8CA9B154-B854-4B7A-B966-454F1FDC6066}"/>
              </a:ext>
            </a:extLst>
          </p:cNvPr>
          <p:cNvPicPr>
            <a:picLocks noChangeAspect="1"/>
          </p:cNvPicPr>
          <p:nvPr/>
        </p:nvPicPr>
        <p:blipFill>
          <a:blip r:embed="rId5"/>
          <a:stretch>
            <a:fillRect/>
          </a:stretch>
        </p:blipFill>
        <p:spPr>
          <a:xfrm>
            <a:off x="1199456" y="2636912"/>
            <a:ext cx="2586796" cy="1515123"/>
          </a:xfrm>
          <a:prstGeom prst="rect">
            <a:avLst/>
          </a:prstGeom>
        </p:spPr>
      </p:pic>
      <p:sp>
        <p:nvSpPr>
          <p:cNvPr id="4" name="TextBox 3">
            <a:extLst>
              <a:ext uri="{FF2B5EF4-FFF2-40B4-BE49-F238E27FC236}">
                <a16:creationId xmlns:a16="http://schemas.microsoft.com/office/drawing/2014/main" id="{B921B95D-30CE-45F9-A1AE-E1CDB7091258}"/>
              </a:ext>
            </a:extLst>
          </p:cNvPr>
          <p:cNvSpPr txBox="1"/>
          <p:nvPr/>
        </p:nvSpPr>
        <p:spPr>
          <a:xfrm>
            <a:off x="623391" y="188640"/>
            <a:ext cx="11410799"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3600" dirty="0">
                <a:latin typeface="+mj-lt"/>
              </a:rPr>
              <a:t>Watch or download the video on RE:quest or from our own website </a:t>
            </a:r>
            <a:r>
              <a:rPr lang="en-GB" dirty="0">
                <a:solidFill>
                  <a:schemeClr val="bg1"/>
                </a:solidFill>
                <a:latin typeface="+mj-lt"/>
                <a:hlinkClick r:id="rId6">
                  <a:extLst>
                    <a:ext uri="{A12FA001-AC4F-418D-AE19-62706E023703}">
                      <ahyp:hlinkClr xmlns:ahyp="http://schemas.microsoft.com/office/drawing/2018/hyperlinkcolor" val="tx"/>
                    </a:ext>
                  </a:extLst>
                </a:hlinkClick>
              </a:rPr>
              <a:t>https://www.ldbe.co.uk/notices/inspire-spiritual-development/</a:t>
            </a:r>
            <a:r>
              <a:rPr lang="en-GB" dirty="0">
                <a:solidFill>
                  <a:schemeClr val="bg1"/>
                </a:solidFill>
                <a:latin typeface="+mj-lt"/>
              </a:rPr>
              <a:t>  </a:t>
            </a:r>
          </a:p>
        </p:txBody>
      </p:sp>
    </p:spTree>
    <p:extLst>
      <p:ext uri="{BB962C8B-B14F-4D97-AF65-F5344CB8AC3E}">
        <p14:creationId xmlns:p14="http://schemas.microsoft.com/office/powerpoint/2010/main" val="455617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dirty="0">
                <a:latin typeface="Century Gothic" panose="020B0502020202020204" pitchFamily="34" charset="0"/>
              </a:rPr>
              <a:t>Decide on one of the actions above that you could do as a class. </a:t>
            </a:r>
          </a:p>
          <a:p>
            <a:r>
              <a:rPr lang="en-GB" dirty="0">
                <a:latin typeface="Century Gothic" panose="020B0502020202020204" pitchFamily="34" charset="0"/>
              </a:rPr>
              <a:t>Use a </a:t>
            </a:r>
            <a:r>
              <a:rPr lang="en-GB" sz="2400" b="1" dirty="0">
                <a:latin typeface="Century Gothic" panose="020B0502020202020204" pitchFamily="34" charset="0"/>
              </a:rPr>
              <a:t>snowball discussion </a:t>
            </a:r>
            <a:r>
              <a:rPr lang="en-GB" dirty="0">
                <a:latin typeface="Century Gothic" panose="020B0502020202020204" pitchFamily="34" charset="0"/>
              </a:rPr>
              <a:t>to decide which one to do.</a:t>
            </a:r>
          </a:p>
          <a:p>
            <a:r>
              <a:rPr lang="en-GB" dirty="0">
                <a:latin typeface="Century Gothic" panose="020B0502020202020204" pitchFamily="34" charset="0"/>
              </a:rPr>
              <a:t>Discuss the ideas in pairs then join two pairs and then two groups of four etc…</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5982394"/>
            <a:ext cx="2411730" cy="712169"/>
          </a:xfrm>
          <a:prstGeom prst="rect">
            <a:avLst/>
          </a:prstGeom>
        </p:spPr>
      </p:pic>
      <p:sp>
        <p:nvSpPr>
          <p:cNvPr id="10" name="Cloud 9">
            <a:extLst>
              <a:ext uri="{FF2B5EF4-FFF2-40B4-BE49-F238E27FC236}">
                <a16:creationId xmlns:a16="http://schemas.microsoft.com/office/drawing/2014/main" id="{231CE61A-AFA7-48E5-BE54-B3B35A85FACE}"/>
              </a:ext>
            </a:extLst>
          </p:cNvPr>
          <p:cNvSpPr/>
          <p:nvPr/>
        </p:nvSpPr>
        <p:spPr>
          <a:xfrm>
            <a:off x="0" y="2166378"/>
            <a:ext cx="4608512" cy="3501941"/>
          </a:xfrm>
          <a:prstGeom prst="cloud">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t>  </a:t>
            </a:r>
          </a:p>
          <a:p>
            <a:pPr algn="ctr"/>
            <a:r>
              <a:rPr lang="en-GB" dirty="0">
                <a:latin typeface="Century Gothic" panose="020B0502020202020204" pitchFamily="34" charset="0"/>
              </a:rPr>
              <a:t>Bring some hope to the environment and make your classroom as sustainable as you can. There  are ideas here:</a:t>
            </a:r>
          </a:p>
          <a:p>
            <a:pPr algn="ctr"/>
            <a:r>
              <a:rPr lang="en-GB" b="1" dirty="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https://populationeducation.org/24-ways-make-your-classroom-eco-friendly-year/</a:t>
            </a:r>
            <a:r>
              <a:rPr lang="en-GB" b="1" dirty="0">
                <a:solidFill>
                  <a:schemeClr val="bg1"/>
                </a:solidFill>
                <a:latin typeface="Century Gothic" panose="020B0502020202020204" pitchFamily="34" charset="0"/>
              </a:rPr>
              <a:t> </a:t>
            </a:r>
          </a:p>
          <a:p>
            <a:pPr algn="ctr"/>
            <a:endParaRPr lang="en-GB" dirty="0"/>
          </a:p>
        </p:txBody>
      </p:sp>
      <p:sp>
        <p:nvSpPr>
          <p:cNvPr id="13" name="Cloud 12">
            <a:extLst>
              <a:ext uri="{FF2B5EF4-FFF2-40B4-BE49-F238E27FC236}">
                <a16:creationId xmlns:a16="http://schemas.microsoft.com/office/drawing/2014/main" id="{D76D621C-845F-4C3C-88E6-1912E6EBB655}"/>
              </a:ext>
            </a:extLst>
          </p:cNvPr>
          <p:cNvSpPr/>
          <p:nvPr/>
        </p:nvSpPr>
        <p:spPr>
          <a:xfrm>
            <a:off x="3918141" y="3805263"/>
            <a:ext cx="5473455" cy="2121346"/>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p>
          <a:p>
            <a:pPr algn="ctr"/>
            <a:r>
              <a:rPr lang="en-GB" sz="1600" dirty="0">
                <a:latin typeface="Century Gothic" panose="020B0502020202020204" pitchFamily="34" charset="0"/>
              </a:rPr>
              <a:t>There are many people who are quite lonely. How can you bring them hope?</a:t>
            </a:r>
          </a:p>
          <a:p>
            <a:pPr algn="ctr"/>
            <a:r>
              <a:rPr lang="en-GB" sz="1600" dirty="0">
                <a:latin typeface="Century Gothic" panose="020B0502020202020204" pitchFamily="34" charset="0"/>
              </a:rPr>
              <a:t>Partner with your church to help create a ‘Place of Welcome’ or ‘Well-being Café’ </a:t>
            </a:r>
          </a:p>
          <a:p>
            <a:pPr algn="ctr"/>
            <a:endParaRPr lang="en-GB" dirty="0"/>
          </a:p>
        </p:txBody>
      </p:sp>
      <p:sp>
        <p:nvSpPr>
          <p:cNvPr id="11" name="Cloud 10">
            <a:extLst>
              <a:ext uri="{FF2B5EF4-FFF2-40B4-BE49-F238E27FC236}">
                <a16:creationId xmlns:a16="http://schemas.microsoft.com/office/drawing/2014/main" id="{61E939A1-96F9-453F-A522-6F0ED1131226}"/>
              </a:ext>
            </a:extLst>
          </p:cNvPr>
          <p:cNvSpPr/>
          <p:nvPr/>
        </p:nvSpPr>
        <p:spPr>
          <a:xfrm>
            <a:off x="6888089" y="1417638"/>
            <a:ext cx="5148034" cy="2920712"/>
          </a:xfrm>
          <a:prstGeom prst="cloud">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dirty="0"/>
          </a:p>
          <a:p>
            <a:pPr algn="ctr"/>
            <a:r>
              <a:rPr lang="en-GB" dirty="0"/>
              <a:t> </a:t>
            </a:r>
            <a:r>
              <a:rPr lang="en-GB" dirty="0">
                <a:latin typeface="Century Gothic" panose="020B0502020202020204" pitchFamily="34" charset="0"/>
              </a:rPr>
              <a:t>Food poverty is a real problem for many people around the world today. </a:t>
            </a:r>
          </a:p>
          <a:p>
            <a:pPr algn="ctr"/>
            <a:r>
              <a:rPr lang="en-GB" dirty="0">
                <a:latin typeface="Century Gothic" panose="020B0502020202020204" pitchFamily="34" charset="0"/>
              </a:rPr>
              <a:t>How can you bring hope? </a:t>
            </a:r>
          </a:p>
          <a:p>
            <a:pPr algn="ctr"/>
            <a:r>
              <a:rPr lang="en-GB" dirty="0">
                <a:latin typeface="Century Gothic" panose="020B0502020202020204" pitchFamily="34" charset="0"/>
              </a:rPr>
              <a:t>Try supporting a local Food Bank, setting up a community cupboard, growing your own and cut down on waste. </a:t>
            </a:r>
          </a:p>
        </p:txBody>
      </p:sp>
      <p:sp>
        <p:nvSpPr>
          <p:cNvPr id="7" name="Cloud 6">
            <a:extLst>
              <a:ext uri="{FF2B5EF4-FFF2-40B4-BE49-F238E27FC236}">
                <a16:creationId xmlns:a16="http://schemas.microsoft.com/office/drawing/2014/main" id="{E107F366-E8D2-480A-8A68-71365FA7E394}"/>
              </a:ext>
            </a:extLst>
          </p:cNvPr>
          <p:cNvSpPr/>
          <p:nvPr/>
        </p:nvSpPr>
        <p:spPr>
          <a:xfrm>
            <a:off x="3481173" y="1188094"/>
            <a:ext cx="4057975" cy="2875458"/>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b="1" dirty="0"/>
          </a:p>
          <a:p>
            <a:pPr algn="ctr"/>
            <a:r>
              <a:rPr lang="en-GB" b="1" dirty="0">
                <a:latin typeface="Century Gothic" panose="020B0502020202020204" pitchFamily="34" charset="0"/>
              </a:rPr>
              <a:t>Become a voice of the voiceless write to your MP or and organisation about an issue that matters to you either locally or nationally.  </a:t>
            </a:r>
          </a:p>
        </p:txBody>
      </p:sp>
      <p:sp>
        <p:nvSpPr>
          <p:cNvPr id="2" name="TextBox 1">
            <a:extLst>
              <a:ext uri="{FF2B5EF4-FFF2-40B4-BE49-F238E27FC236}">
                <a16:creationId xmlns:a16="http://schemas.microsoft.com/office/drawing/2014/main" id="{FE707638-4D08-4A83-AF87-B5B9317C4F7A}"/>
              </a:ext>
            </a:extLst>
          </p:cNvPr>
          <p:cNvSpPr txBox="1"/>
          <p:nvPr/>
        </p:nvSpPr>
        <p:spPr>
          <a:xfrm>
            <a:off x="9912424" y="4437112"/>
            <a:ext cx="2123698" cy="1200329"/>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GB" b="1" dirty="0">
                <a:solidFill>
                  <a:schemeClr val="bg1"/>
                </a:solidFill>
                <a:hlinkClick r:id="rId5">
                  <a:extLst>
                    <a:ext uri="{A12FA001-AC4F-418D-AE19-62706E023703}">
                      <ahyp:hlinkClr xmlns:ahyp="http://schemas.microsoft.com/office/drawing/2018/hyperlinkcolor" val="tx"/>
                    </a:ext>
                  </a:extLst>
                </a:hlinkClick>
              </a:rPr>
              <a:t>Hints on how to write to your MP:</a:t>
            </a:r>
          </a:p>
          <a:p>
            <a:r>
              <a:rPr lang="en-GB" dirty="0">
                <a:solidFill>
                  <a:srgbClr val="F36F2B"/>
                </a:solidFill>
                <a:hlinkClick r:id="rId5">
                  <a:extLst>
                    <a:ext uri="{A12FA001-AC4F-418D-AE19-62706E023703}">
                      <ahyp:hlinkClr xmlns:ahyp="http://schemas.microsoft.com/office/drawing/2018/hyperlinkcolor" val="tx"/>
                    </a:ext>
                  </a:extLst>
                </a:hlinkClick>
              </a:rPr>
              <a:t>https://www.writetothem.com/</a:t>
            </a:r>
            <a:r>
              <a:rPr lang="en-GB" dirty="0"/>
              <a:t> </a:t>
            </a:r>
          </a:p>
        </p:txBody>
      </p:sp>
    </p:spTree>
    <p:extLst>
      <p:ext uri="{BB962C8B-B14F-4D97-AF65-F5344CB8AC3E}">
        <p14:creationId xmlns:p14="http://schemas.microsoft.com/office/powerpoint/2010/main" val="3676427984"/>
      </p:ext>
    </p:extLst>
  </p:cSld>
  <p:clrMapOvr>
    <a:masterClrMapping/>
  </p:clrMapOvr>
</p:sld>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8155562C-AAA6-4B50-84F0-3BFF30C00AF9}" vid="{41E79D08-250C-490A-B969-BEBE5AD608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Lichfield Diocese Powerpoint template</Template>
  <TotalTime>1336</TotalTime>
  <Words>1738</Words>
  <Application>Microsoft Office PowerPoint</Application>
  <PresentationFormat>Widescreen</PresentationFormat>
  <Paragraphs>203</Paragraphs>
  <Slides>21</Slides>
  <Notes>20</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30" baseType="lpstr">
      <vt:lpstr>Arial</vt:lpstr>
      <vt:lpstr>Arial Rounded MT Bold</vt:lpstr>
      <vt:lpstr>Calibri</vt:lpstr>
      <vt:lpstr>Century Gothic</vt:lpstr>
      <vt:lpstr>Segoe UI</vt:lpstr>
      <vt:lpstr>Segoe UI Semibold</vt:lpstr>
      <vt:lpstr>Office Theme</vt:lpstr>
      <vt:lpstr>Acrobat Document</vt:lpstr>
      <vt:lpstr>Document</vt:lpstr>
      <vt:lpstr>Inspire in a Box ‘Alive in Hope’</vt:lpstr>
      <vt:lpstr>Introduction to Inspire</vt:lpstr>
      <vt:lpstr>Introduction to this session</vt:lpstr>
      <vt:lpstr>Introduction to this session</vt:lpstr>
      <vt:lpstr>Purpose of this session</vt:lpstr>
      <vt:lpstr>Running this session</vt:lpstr>
      <vt:lpstr>Big, big questions…</vt:lpstr>
      <vt:lpstr>Big, big questions…</vt:lpstr>
      <vt:lpstr>PowerPoint Presentation</vt:lpstr>
      <vt:lpstr>Big, big questions…</vt:lpstr>
      <vt:lpstr>Where is God?</vt:lpstr>
      <vt:lpstr>Where is God?</vt:lpstr>
      <vt:lpstr>Where is God?</vt:lpstr>
      <vt:lpstr>Where is God?</vt:lpstr>
      <vt:lpstr>Where are you placing your hope?</vt:lpstr>
      <vt:lpstr>Where are you placing your hope?</vt:lpstr>
      <vt:lpstr>Where are you placing your hope?</vt:lpstr>
      <vt:lpstr>How can we be people of hope?</vt:lpstr>
      <vt:lpstr>How can we be people of hope?</vt:lpstr>
      <vt:lpstr>PowerPoint Presentation</vt:lpstr>
      <vt:lpstr>How can we be people of 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Inspire in a Box</dc:title>
  <dc:creator>Alex Wolvers</dc:creator>
  <cp:lastModifiedBy>Alex Wolvers</cp:lastModifiedBy>
  <cp:revision>71</cp:revision>
  <dcterms:created xsi:type="dcterms:W3CDTF">2021-03-26T08:31:52Z</dcterms:created>
  <dcterms:modified xsi:type="dcterms:W3CDTF">2021-06-02T12:16:16Z</dcterms:modified>
</cp:coreProperties>
</file>