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87" r:id="rId2"/>
    <p:sldId id="295" r:id="rId3"/>
    <p:sldId id="426" r:id="rId4"/>
    <p:sldId id="433" r:id="rId5"/>
    <p:sldId id="423" r:id="rId6"/>
    <p:sldId id="418" r:id="rId7"/>
    <p:sldId id="416" r:id="rId8"/>
    <p:sldId id="425" r:id="rId9"/>
    <p:sldId id="424" r:id="rId10"/>
    <p:sldId id="420" r:id="rId11"/>
    <p:sldId id="421" r:id="rId12"/>
    <p:sldId id="422" r:id="rId13"/>
    <p:sldId id="427" r:id="rId14"/>
    <p:sldId id="428" r:id="rId15"/>
    <p:sldId id="429" r:id="rId16"/>
    <p:sldId id="415" r:id="rId17"/>
    <p:sldId id="430" r:id="rId18"/>
    <p:sldId id="431" r:id="rId19"/>
    <p:sldId id="432" r:id="rId20"/>
    <p:sldId id="441" r:id="rId21"/>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FCFC"/>
    <a:srgbClr val="000066"/>
    <a:srgbClr val="00FFFF"/>
    <a:srgbClr val="CCECFF"/>
    <a:srgbClr val="211651"/>
    <a:srgbClr val="6C2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9C74E3-B898-4A0E-BD26-BF9A6E01B95A}" v="10" dt="2021-05-24T12:11:04.5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54" autoAdjust="0"/>
    <p:restoredTop sz="84481" autoAdjust="0"/>
  </p:normalViewPr>
  <p:slideViewPr>
    <p:cSldViewPr>
      <p:cViewPr varScale="1">
        <p:scale>
          <a:sx n="64" d="100"/>
          <a:sy n="64" d="100"/>
        </p:scale>
        <p:origin x="428" y="4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360045" cy="36004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nsay Jennings" userId="b1a73c2d-75c6-426b-88bc-47e69d0d28e6" providerId="ADAL" clId="{609C74E3-B898-4A0E-BD26-BF9A6E01B95A}"/>
    <pc:docChg chg="modSld">
      <pc:chgData name="Lynsay Jennings" userId="b1a73c2d-75c6-426b-88bc-47e69d0d28e6" providerId="ADAL" clId="{609C74E3-B898-4A0E-BD26-BF9A6E01B95A}" dt="2021-05-24T12:11:04.556" v="9" actId="1076"/>
      <pc:docMkLst>
        <pc:docMk/>
      </pc:docMkLst>
      <pc:sldChg chg="addSp delSp modSp">
        <pc:chgData name="Lynsay Jennings" userId="b1a73c2d-75c6-426b-88bc-47e69d0d28e6" providerId="ADAL" clId="{609C74E3-B898-4A0E-BD26-BF9A6E01B95A}" dt="2021-05-24T12:11:04.556" v="9" actId="1076"/>
        <pc:sldMkLst>
          <pc:docMk/>
          <pc:sldMk cId="3728251214" sldId="287"/>
        </pc:sldMkLst>
        <pc:picChg chg="del">
          <ac:chgData name="Lynsay Jennings" userId="b1a73c2d-75c6-426b-88bc-47e69d0d28e6" providerId="ADAL" clId="{609C74E3-B898-4A0E-BD26-BF9A6E01B95A}" dt="2021-05-24T12:10:32.169" v="1" actId="478"/>
          <ac:picMkLst>
            <pc:docMk/>
            <pc:sldMk cId="3728251214" sldId="287"/>
            <ac:picMk id="2" creationId="{7BA038CC-B7E5-442C-8F5B-E06FD4F33CA9}"/>
          </ac:picMkLst>
        </pc:picChg>
        <pc:picChg chg="add del">
          <ac:chgData name="Lynsay Jennings" userId="b1a73c2d-75c6-426b-88bc-47e69d0d28e6" providerId="ADAL" clId="{609C74E3-B898-4A0E-BD26-BF9A6E01B95A}" dt="2021-05-24T12:10:32.169" v="1" actId="478"/>
          <ac:picMkLst>
            <pc:docMk/>
            <pc:sldMk cId="3728251214" sldId="287"/>
            <ac:picMk id="4" creationId="{68FC72FB-8A28-4FC7-96EF-BAD47A33FE8A}"/>
          </ac:picMkLst>
        </pc:picChg>
        <pc:picChg chg="add del mod">
          <ac:chgData name="Lynsay Jennings" userId="b1a73c2d-75c6-426b-88bc-47e69d0d28e6" providerId="ADAL" clId="{609C74E3-B898-4A0E-BD26-BF9A6E01B95A}" dt="2021-05-24T12:10:56.954" v="6" actId="478"/>
          <ac:picMkLst>
            <pc:docMk/>
            <pc:sldMk cId="3728251214" sldId="287"/>
            <ac:picMk id="1028" creationId="{A460B70A-7B7A-43C1-88A4-5C3A543EAE89}"/>
          </ac:picMkLst>
        </pc:picChg>
        <pc:picChg chg="add mod">
          <ac:chgData name="Lynsay Jennings" userId="b1a73c2d-75c6-426b-88bc-47e69d0d28e6" providerId="ADAL" clId="{609C74E3-B898-4A0E-BD26-BF9A6E01B95A}" dt="2021-05-24T12:11:04.556" v="9" actId="1076"/>
          <ac:picMkLst>
            <pc:docMk/>
            <pc:sldMk cId="3728251214" sldId="287"/>
            <ac:picMk id="1030" creationId="{34270B3C-AC07-40CE-9687-AB8A8C1171C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sz="quarter" idx="1"/>
          </p:nvPr>
        </p:nvSpPr>
        <p:spPr>
          <a:xfrm>
            <a:off x="3901698" y="0"/>
            <a:ext cx="2984871" cy="501015"/>
          </a:xfrm>
          <a:prstGeom prst="rect">
            <a:avLst/>
          </a:prstGeom>
        </p:spPr>
        <p:txBody>
          <a:bodyPr vert="horz" lIns="96616" tIns="48308" rIns="96616" bIns="48308" rtlCol="0"/>
          <a:lstStyle>
            <a:lvl1pPr algn="r">
              <a:defRPr sz="1300"/>
            </a:lvl1pPr>
          </a:lstStyle>
          <a:p>
            <a:fld id="{4E57337C-1CAD-4286-9FCF-C025A61FF5F6}" type="datetimeFigureOut">
              <a:rPr lang="en-GB" smtClean="0"/>
              <a:t>24/05/2021</a:t>
            </a:fld>
            <a:endParaRPr lang="en-GB"/>
          </a:p>
        </p:txBody>
      </p:sp>
      <p:sp>
        <p:nvSpPr>
          <p:cNvPr id="4" name="Footer Placeholder 3"/>
          <p:cNvSpPr>
            <a:spLocks noGrp="1"/>
          </p:cNvSpPr>
          <p:nvPr>
            <p:ph type="ftr" sz="quarter" idx="2"/>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5" name="Slide Number Placeholder 4"/>
          <p:cNvSpPr>
            <a:spLocks noGrp="1"/>
          </p:cNvSpPr>
          <p:nvPr>
            <p:ph type="sldNum" sz="quarter" idx="3"/>
          </p:nvPr>
        </p:nvSpPr>
        <p:spPr>
          <a:xfrm>
            <a:off x="3901698" y="9517546"/>
            <a:ext cx="2984871" cy="501015"/>
          </a:xfrm>
          <a:prstGeom prst="rect">
            <a:avLst/>
          </a:prstGeom>
        </p:spPr>
        <p:txBody>
          <a:bodyPr vert="horz" lIns="96616" tIns="48308" rIns="96616" bIns="48308" rtlCol="0" anchor="b"/>
          <a:lstStyle>
            <a:lvl1pPr algn="r">
              <a:defRPr sz="1300"/>
            </a:lvl1pPr>
          </a:lstStyle>
          <a:p>
            <a:fld id="{2D7230DF-0A02-4A59-A3D8-A0FACAA11BEA}" type="slidenum">
              <a:rPr lang="en-GB" smtClean="0"/>
              <a:t>‹#›</a:t>
            </a:fld>
            <a:endParaRPr lang="en-GB"/>
          </a:p>
        </p:txBody>
      </p:sp>
    </p:spTree>
    <p:extLst>
      <p:ext uri="{BB962C8B-B14F-4D97-AF65-F5344CB8AC3E}">
        <p14:creationId xmlns:p14="http://schemas.microsoft.com/office/powerpoint/2010/main" val="2882426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A17C70BA-F77D-4619-A73B-60D0616B881D}" type="datetimeFigureOut">
              <a:rPr lang="en-GB" smtClean="0"/>
              <a:t>24/05/2021</a:t>
            </a:fld>
            <a:endParaRPr lang="en-GB"/>
          </a:p>
        </p:txBody>
      </p:sp>
      <p:sp>
        <p:nvSpPr>
          <p:cNvPr id="4" name="Slide Image Placeholder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4CB027E2-FFC7-4358-8B92-FC9CD5E253E5}" type="slidenum">
              <a:rPr lang="en-GB" smtClean="0"/>
              <a:t>‹#›</a:t>
            </a:fld>
            <a:endParaRPr lang="en-GB"/>
          </a:p>
        </p:txBody>
      </p:sp>
    </p:spTree>
    <p:extLst>
      <p:ext uri="{BB962C8B-B14F-4D97-AF65-F5344CB8AC3E}">
        <p14:creationId xmlns:p14="http://schemas.microsoft.com/office/powerpoint/2010/main" val="4293186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10</a:t>
            </a:fld>
            <a:endParaRPr lang="en-GB"/>
          </a:p>
        </p:txBody>
      </p:sp>
    </p:spTree>
    <p:extLst>
      <p:ext uri="{BB962C8B-B14F-4D97-AF65-F5344CB8AC3E}">
        <p14:creationId xmlns:p14="http://schemas.microsoft.com/office/powerpoint/2010/main" val="997822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24/05/2021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924202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4F3F79B-3B89-4C2B-B50F-566296975B89}" type="datetimeFigureOut">
              <a:rPr lang="en-GB" smtClean="0"/>
              <a:t>24/05/2021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134762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F3F79B-3B89-4C2B-B50F-566296975B89}" type="datetimeFigureOut">
              <a:rPr lang="en-GB" smtClean="0"/>
              <a:t>24/05/2021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923918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4F3F79B-3B89-4C2B-B50F-566296975B89}" type="datetimeFigureOut">
              <a:rPr lang="en-GB" smtClean="0"/>
              <a:t>24/05/2021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151366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4F3F79B-3B89-4C2B-B50F-566296975B89}" type="datetimeFigureOut">
              <a:rPr lang="en-GB" smtClean="0"/>
              <a:t>24/05/2021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225286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4F3F79B-3B89-4C2B-B50F-566296975B89}" type="datetimeFigureOut">
              <a:rPr lang="en-GB" smtClean="0"/>
              <a:t>24/05/2021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978789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F3F79B-3B89-4C2B-B50F-566296975B89}" type="datetimeFigureOut">
              <a:rPr lang="en-GB" smtClean="0"/>
              <a:t>24/05/2021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477049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24/05/2021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635849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24/05/2021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703251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4F3F79B-3B89-4C2B-B50F-566296975B89}" type="datetimeFigureOut">
              <a:rPr lang="en-GB" smtClean="0"/>
              <a:t>24/05/2021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4242813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4F3F79B-3B89-4C2B-B50F-566296975B89}" type="datetimeFigureOut">
              <a:rPr lang="en-GB" smtClean="0"/>
              <a:t>24/05/2021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2576848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F3F79B-3B89-4C2B-B50F-566296975B89}" type="datetimeFigureOut">
              <a:rPr lang="en-GB" smtClean="0"/>
              <a:t>24/05/2021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039622-9E35-478B-A2C7-208FEFCF6255}" type="slidenum">
              <a:rPr lang="en-GB" smtClean="0"/>
              <a:t>‹#›</a:t>
            </a:fld>
            <a:endParaRPr lang="en-GB"/>
          </a:p>
        </p:txBody>
      </p:sp>
    </p:spTree>
    <p:extLst>
      <p:ext uri="{BB962C8B-B14F-4D97-AF65-F5344CB8AC3E}">
        <p14:creationId xmlns:p14="http://schemas.microsoft.com/office/powerpoint/2010/main" val="797335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www.youtube.com/watch?v=kaqv9YwbQek" TargetMode="External"/><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hyperlink" Target="https://www.youtube.com/watch?v=zm_3HVLbggM" TargetMode="External"/><Relationship Id="rId5" Type="http://schemas.openxmlformats.org/officeDocument/2006/relationships/hyperlink" Target="https://www.clothingmanufacturersasia.com/ethical-manufacturing/" TargetMode="Externa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https://www.youtube.com/embed/ZoiU8sprXpQ?feature=oembed" TargetMode="External"/><Relationship Id="rId1" Type="http://schemas.openxmlformats.org/officeDocument/2006/relationships/tags" Target="../tags/tag6.xml"/><Relationship Id="rId5" Type="http://schemas.openxmlformats.org/officeDocument/2006/relationships/image" Target="../media/image5.jpe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https://www.youtube.com/embed/IMyW8hBxPPw?feature=oembed" TargetMode="External"/><Relationship Id="rId1" Type="http://schemas.openxmlformats.org/officeDocument/2006/relationships/tags" Target="../tags/tag8.xml"/><Relationship Id="rId6" Type="http://schemas.openxmlformats.org/officeDocument/2006/relationships/hyperlink" Target="https://youtu.be/IMyW8hBxPPw" TargetMode="External"/><Relationship Id="rId5" Type="http://schemas.openxmlformats.org/officeDocument/2006/relationships/image" Target="../media/image6.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hyperlink" Target="https://www.clothingmanufacturersasia.com/ethical-manufacturing/" TargetMode="Externa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8.gif"/></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8.gif"/></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2.xml"/><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3.xml"/><Relationship Id="rId5" Type="http://schemas.openxmlformats.org/officeDocument/2006/relationships/image" Target="../media/image11.png"/><Relationship Id="rId4" Type="http://schemas.openxmlformats.org/officeDocument/2006/relationships/hyperlink" Target="https://prezi.com/view/RzgrcDQWPcNPyeIr9Etx/"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https://www.youtube.com/embed/7i0QMnz4ExY?feature=oembed" TargetMode="External"/><Relationship Id="rId1" Type="http://schemas.openxmlformats.org/officeDocument/2006/relationships/tags" Target="../tags/tag15.xml"/><Relationship Id="rId6" Type="http://schemas.openxmlformats.org/officeDocument/2006/relationships/image" Target="../media/image12.jpeg"/><Relationship Id="rId5" Type="http://schemas.openxmlformats.org/officeDocument/2006/relationships/hyperlink" Target="https://www.youtube.com/watch?v=7i0QMnz4ExY" TargetMode="Externa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https://www.youtube.com/embed/zm_3HVLbggM?feature=oembed" TargetMode="External"/><Relationship Id="rId1" Type="http://schemas.openxmlformats.org/officeDocument/2006/relationships/tags" Target="../tags/tag16.xml"/><Relationship Id="rId6" Type="http://schemas.openxmlformats.org/officeDocument/2006/relationships/image" Target="../media/image13.jpeg"/><Relationship Id="rId5" Type="http://schemas.openxmlformats.org/officeDocument/2006/relationships/hyperlink" Target="https://www.youtube.com/watch?v=zm_3HVLbggM" TargetMode="Externa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hyperlink" Target="https://www.1millionwomen.com.au/blog/12-ways-recycle-your-t-shirts/" TargetMode="External"/><Relationship Id="rId5" Type="http://schemas.openxmlformats.org/officeDocument/2006/relationships/hyperlink" Target="https://www.quirkybohemianmama.com/2019/06/11-ways-to-upcycle-old-clothes.html" TargetMode="External"/><Relationship Id="rId4" Type="http://schemas.openxmlformats.org/officeDocument/2006/relationships/hyperlink" Target="https://www.cosmopolitan.com/uk/fashion/news/a26528/how-to-upcycle-clothes-tips/"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19.xml"/><Relationship Id="rId6" Type="http://schemas.openxmlformats.org/officeDocument/2006/relationships/hyperlink" Target="https://www.traid.org.uk/" TargetMode="External"/><Relationship Id="rId5" Type="http://schemas.openxmlformats.org/officeDocument/2006/relationships/hyperlink" Target="http://behind-the-seams.org/" TargetMode="External"/><Relationship Id="rId4" Type="http://schemas.openxmlformats.org/officeDocument/2006/relationships/hyperlink" Target="https://schools.fairtrade.org.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4483" y="3857589"/>
            <a:ext cx="2769866" cy="158339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fontScale="62500" lnSpcReduction="20000"/>
            <a:scene3d>
              <a:camera prst="orthographicFront"/>
              <a:lightRig rig="glow" dir="tl">
                <a:rot lat="0" lon="0" rev="5400000"/>
              </a:lightRig>
            </a:scene3d>
            <a:sp3d contourW="12700">
              <a:bevelT w="25400" h="25400"/>
              <a:contourClr>
                <a:schemeClr val="accent6">
                  <a:shade val="73000"/>
                </a:schemeClr>
              </a:contourClr>
            </a:sp3d>
          </a:bodyPr>
          <a:lstStyle/>
          <a:p>
            <a:pPr algn="ctr">
              <a:lnSpc>
                <a:spcPct val="90000"/>
              </a:lnSpc>
              <a:spcBef>
                <a:spcPct val="0"/>
              </a:spcBef>
              <a:spcAft>
                <a:spcPts val="600"/>
              </a:spcAft>
            </a:pPr>
            <a:r>
              <a:rPr lang="en-GB" altLang="en-US" sz="3200" i="1" dirty="0">
                <a:ln w="1905"/>
                <a:solidFill>
                  <a:schemeClr val="tx1"/>
                </a:solidFill>
                <a:effectLst>
                  <a:innerShdw blurRad="69850" dist="43180" dir="5400000">
                    <a:srgbClr val="000000">
                      <a:alpha val="65000"/>
                    </a:srgbClr>
                  </a:innerShdw>
                </a:effectLst>
                <a:latin typeface="Century Gothic" panose="020B0502020202020204" pitchFamily="34" charset="0"/>
                <a:ea typeface="+mj-ea"/>
                <a:cs typeface="Cavolini" panose="03000502040302020204" pitchFamily="66" charset="0"/>
              </a:rPr>
              <a:t>COURAGEOUS ADVOCACY</a:t>
            </a:r>
          </a:p>
          <a:p>
            <a:pPr algn="ctr">
              <a:lnSpc>
                <a:spcPct val="90000"/>
              </a:lnSpc>
              <a:spcBef>
                <a:spcPct val="0"/>
              </a:spcBef>
              <a:spcAft>
                <a:spcPts val="600"/>
              </a:spcAft>
            </a:pPr>
            <a:r>
              <a:rPr lang="en-GB" altLang="en-US" sz="3200" i="1" dirty="0">
                <a:ln w="1905"/>
                <a:solidFill>
                  <a:schemeClr val="tx1"/>
                </a:solidFill>
                <a:effectLst>
                  <a:innerShdw blurRad="69850" dist="43180" dir="5400000">
                    <a:srgbClr val="000000">
                      <a:alpha val="65000"/>
                    </a:srgbClr>
                  </a:innerShdw>
                </a:effectLst>
                <a:latin typeface="Century Gothic" panose="020B0502020202020204" pitchFamily="34" charset="0"/>
                <a:ea typeface="+mj-ea"/>
                <a:cs typeface="Cavolini" panose="03000502040302020204" pitchFamily="66" charset="0"/>
              </a:rPr>
              <a:t>How can we provide hope for others? </a:t>
            </a:r>
          </a:p>
          <a:p>
            <a:pPr algn="ctr">
              <a:lnSpc>
                <a:spcPct val="90000"/>
              </a:lnSpc>
              <a:spcBef>
                <a:spcPct val="0"/>
              </a:spcBef>
              <a:spcAft>
                <a:spcPts val="600"/>
              </a:spcAft>
            </a:pPr>
            <a:r>
              <a:rPr lang="en-GB" altLang="en-US" sz="3200" i="1" dirty="0">
                <a:ln w="1905"/>
                <a:solidFill>
                  <a:schemeClr val="tx1"/>
                </a:solidFill>
                <a:effectLst>
                  <a:innerShdw blurRad="69850" dist="43180" dir="5400000">
                    <a:srgbClr val="000000">
                      <a:alpha val="65000"/>
                    </a:srgbClr>
                  </a:innerShdw>
                </a:effectLst>
                <a:latin typeface="Century Gothic" panose="020B0502020202020204" pitchFamily="34" charset="0"/>
                <a:ea typeface="+mj-ea"/>
                <a:cs typeface="Cavolini" panose="03000502040302020204" pitchFamily="66" charset="0"/>
              </a:rPr>
              <a:t>(and our planet)</a:t>
            </a:r>
            <a:endParaRPr lang="en-US" altLang="en-US" sz="3200" i="1" dirty="0">
              <a:ln w="1905"/>
              <a:solidFill>
                <a:schemeClr val="tx1"/>
              </a:solidFill>
              <a:effectLst>
                <a:innerShdw blurRad="69850" dist="43180" dir="5400000">
                  <a:srgbClr val="000000">
                    <a:alpha val="65000"/>
                  </a:srgbClr>
                </a:innerShdw>
              </a:effectLst>
              <a:latin typeface="Century Gothic" panose="020B0502020202020204" pitchFamily="34" charset="0"/>
              <a:ea typeface="+mj-ea"/>
              <a:cs typeface="Cavolini" panose="03000502040302020204" pitchFamily="66" charset="0"/>
            </a:endParaRPr>
          </a:p>
        </p:txBody>
      </p:sp>
      <p:sp>
        <p:nvSpPr>
          <p:cNvPr id="6151" name="TextBox 1"/>
          <p:cNvSpPr txBox="1">
            <a:spLocks noChangeArrowheads="1"/>
          </p:cNvSpPr>
          <p:nvPr/>
        </p:nvSpPr>
        <p:spPr bwMode="auto">
          <a:xfrm>
            <a:off x="3167986" y="3857589"/>
            <a:ext cx="5614060" cy="1559916"/>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algn="ctr" eaLnBrk="1" hangingPunct="1">
              <a:lnSpc>
                <a:spcPct val="90000"/>
              </a:lnSpc>
              <a:spcAft>
                <a:spcPts val="600"/>
              </a:spcAft>
            </a:pPr>
            <a:r>
              <a:rPr lang="en-US" altLang="en-US" sz="7200" b="1">
                <a:solidFill>
                  <a:schemeClr val="tx1"/>
                </a:solidFill>
                <a:latin typeface="Century Gothic" panose="020B0502020202020204" pitchFamily="34" charset="0"/>
                <a:cs typeface="Cavolini" panose="03000502040302020204" pitchFamily="66" charset="0"/>
              </a:rPr>
              <a:t>INSPIRE Y8</a:t>
            </a:r>
            <a:endParaRPr lang="en-US" altLang="en-US" sz="7200" b="1" dirty="0">
              <a:solidFill>
                <a:schemeClr val="tx1"/>
              </a:solidFill>
              <a:latin typeface="Century Gothic" panose="020B0502020202020204" pitchFamily="34" charset="0"/>
              <a:cs typeface="Cavolini" panose="03000502040302020204" pitchFamily="66" charset="0"/>
            </a:endParaRP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587964"/>
            <a:ext cx="9144000" cy="126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descr="New Charity Shop in Maghull">
            <a:extLst>
              <a:ext uri="{FF2B5EF4-FFF2-40B4-BE49-F238E27FC236}">
                <a16:creationId xmlns:a16="http://schemas.microsoft.com/office/drawing/2014/main" id="{34270B3C-AC07-40CE-9687-AB8A8C1171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685" y="150309"/>
            <a:ext cx="5292090" cy="3545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8251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403294" y="152970"/>
            <a:ext cx="6480810" cy="646331"/>
          </a:xfrm>
          <a:prstGeom prst="rect">
            <a:avLst/>
          </a:prstGeom>
          <a:solidFill>
            <a:schemeClr val="tx2">
              <a:lumMod val="20000"/>
              <a:lumOff val="80000"/>
            </a:schemeClr>
          </a:solidFill>
        </p:spPr>
        <p:txBody>
          <a:bodyPr wrap="square" rtlCol="0">
            <a:spAutoFit/>
          </a:bodyPr>
          <a:lstStyle/>
          <a:p>
            <a:pPr algn="ctr"/>
            <a:r>
              <a:rPr lang="en-GB" sz="3600" b="1" dirty="0">
                <a:latin typeface="Century Gothic" panose="020B0502020202020204" pitchFamily="34" charset="0"/>
                <a:cs typeface="Cavolini" panose="03000502040302020204" pitchFamily="66" charset="0"/>
              </a:rPr>
              <a:t>CONTENTS</a:t>
            </a:r>
          </a:p>
        </p:txBody>
      </p:sp>
      <p:pic>
        <p:nvPicPr>
          <p:cNvPr id="1026" name="Picture 2" descr="A garment factory in Dhaka, Bangladesh">
            <a:extLst>
              <a:ext uri="{FF2B5EF4-FFF2-40B4-BE49-F238E27FC236}">
                <a16:creationId xmlns:a16="http://schemas.microsoft.com/office/drawing/2014/main" id="{8EBD2CCD-1440-4B27-BDBD-A5E6BFC6B45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0814"/>
          <a:stretch/>
        </p:blipFill>
        <p:spPr bwMode="auto">
          <a:xfrm>
            <a:off x="6541075" y="3115982"/>
            <a:ext cx="2439730" cy="24732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3515D0D-6377-4C27-94EB-C54D1E8EE6AD}"/>
              </a:ext>
            </a:extLst>
          </p:cNvPr>
          <p:cNvSpPr txBox="1"/>
          <p:nvPr/>
        </p:nvSpPr>
        <p:spPr>
          <a:xfrm>
            <a:off x="288925" y="1369437"/>
            <a:ext cx="5723255" cy="4093428"/>
          </a:xfrm>
          <a:prstGeom prst="rect">
            <a:avLst/>
          </a:prstGeom>
          <a:solidFill>
            <a:schemeClr val="tx2">
              <a:lumMod val="20000"/>
              <a:lumOff val="80000"/>
            </a:schemeClr>
          </a:solidFill>
        </p:spPr>
        <p:txBody>
          <a:bodyPr wrap="square" rtlCol="0">
            <a:spAutoFit/>
          </a:bodyPr>
          <a:lstStyle/>
          <a:p>
            <a:r>
              <a:rPr lang="en-GB" sz="2000" b="1" i="1" dirty="0">
                <a:latin typeface="Century Gothic" panose="020B0502020202020204" pitchFamily="34" charset="0"/>
                <a:cs typeface="Cavolini" panose="03000502040302020204" pitchFamily="66" charset="0"/>
              </a:rPr>
              <a:t>5. Video inspiration</a:t>
            </a:r>
          </a:p>
          <a:p>
            <a:endParaRPr lang="en-GB" sz="2000" b="1" i="1" dirty="0">
              <a:latin typeface="Century Gothic" panose="020B0502020202020204" pitchFamily="34" charset="0"/>
              <a:cs typeface="Cavolini" panose="03000502040302020204" pitchFamily="66" charset="0"/>
            </a:endParaRPr>
          </a:p>
          <a:p>
            <a:r>
              <a:rPr lang="en-GB" sz="2000" b="1" i="1" dirty="0">
                <a:latin typeface="Century Gothic" panose="020B0502020202020204" pitchFamily="34" charset="0"/>
                <a:cs typeface="Cavolini" panose="03000502040302020204" pitchFamily="66" charset="0"/>
              </a:rPr>
              <a:t>6. Big Questions</a:t>
            </a:r>
          </a:p>
          <a:p>
            <a:endParaRPr lang="en-GB" sz="2000" b="1" i="1" dirty="0">
              <a:latin typeface="Century Gothic" panose="020B0502020202020204" pitchFamily="34" charset="0"/>
              <a:cs typeface="Cavolini" panose="03000502040302020204" pitchFamily="66" charset="0"/>
            </a:endParaRPr>
          </a:p>
          <a:p>
            <a:r>
              <a:rPr lang="en-GB" sz="2000" b="1" i="1" dirty="0">
                <a:latin typeface="Century Gothic" panose="020B0502020202020204" pitchFamily="34" charset="0"/>
                <a:cs typeface="Cavolini" panose="03000502040302020204" pitchFamily="66" charset="0"/>
              </a:rPr>
              <a:t>7. Spirited Arts Competition</a:t>
            </a:r>
          </a:p>
          <a:p>
            <a:endParaRPr lang="en-GB" sz="2000" b="1" i="1" dirty="0">
              <a:latin typeface="Century Gothic" panose="020B0502020202020204" pitchFamily="34" charset="0"/>
              <a:cs typeface="Cavolini" panose="03000502040302020204" pitchFamily="66" charset="0"/>
            </a:endParaRPr>
          </a:p>
          <a:p>
            <a:r>
              <a:rPr lang="en-GB" sz="2000" b="1" i="1" dirty="0">
                <a:latin typeface="Century Gothic" panose="020B0502020202020204" pitchFamily="34" charset="0"/>
                <a:cs typeface="Cavolini" panose="03000502040302020204" pitchFamily="66" charset="0"/>
              </a:rPr>
              <a:t>10. ‘Where do my clothes come from?’</a:t>
            </a:r>
          </a:p>
          <a:p>
            <a:endParaRPr lang="en-GB" sz="2000" b="1" i="1" dirty="0">
              <a:latin typeface="Century Gothic" panose="020B0502020202020204" pitchFamily="34" charset="0"/>
              <a:cs typeface="Cavolini" panose="03000502040302020204" pitchFamily="66" charset="0"/>
            </a:endParaRPr>
          </a:p>
          <a:p>
            <a:r>
              <a:rPr lang="en-GB" sz="2000" b="1" i="1" dirty="0">
                <a:latin typeface="Century Gothic" panose="020B0502020202020204" pitchFamily="34" charset="0"/>
                <a:cs typeface="Cavolini" panose="03000502040302020204" pitchFamily="66" charset="0"/>
              </a:rPr>
              <a:t>16 What happens to old clothes?</a:t>
            </a:r>
          </a:p>
          <a:p>
            <a:endParaRPr lang="en-GB" sz="2000" b="1" i="1" dirty="0">
              <a:latin typeface="Century Gothic" panose="020B0502020202020204" pitchFamily="34" charset="0"/>
              <a:cs typeface="Cavolini" panose="03000502040302020204" pitchFamily="66" charset="0"/>
            </a:endParaRPr>
          </a:p>
          <a:p>
            <a:r>
              <a:rPr lang="en-GB" sz="2000" b="1" i="1" dirty="0">
                <a:latin typeface="Century Gothic" panose="020B0502020202020204" pitchFamily="34" charset="0"/>
                <a:cs typeface="Cavolini" panose="03000502040302020204" pitchFamily="66" charset="0"/>
              </a:rPr>
              <a:t>17. What can I do with old clothes?</a:t>
            </a:r>
          </a:p>
          <a:p>
            <a:endParaRPr lang="en-GB" sz="2000" i="1" dirty="0">
              <a:latin typeface="Century Gothic" panose="020B0502020202020204" pitchFamily="34" charset="0"/>
              <a:cs typeface="Cavolini" panose="03000502040302020204" pitchFamily="66" charset="0"/>
            </a:endParaRPr>
          </a:p>
          <a:p>
            <a:endParaRPr lang="en-GB" sz="2000" i="1" dirty="0">
              <a:latin typeface="Century Gothic" panose="020B0502020202020204" pitchFamily="34" charset="0"/>
              <a:cs typeface="Cavolini" panose="03000502040302020204" pitchFamily="66" charset="0"/>
            </a:endParaRPr>
          </a:p>
        </p:txBody>
      </p:sp>
    </p:spTree>
    <p:custDataLst>
      <p:tags r:id="rId1"/>
    </p:custDataLst>
    <p:extLst>
      <p:ext uri="{BB962C8B-B14F-4D97-AF65-F5344CB8AC3E}">
        <p14:creationId xmlns:p14="http://schemas.microsoft.com/office/powerpoint/2010/main" val="1195216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403294" y="152970"/>
            <a:ext cx="6480810" cy="646331"/>
          </a:xfrm>
          <a:prstGeom prst="rect">
            <a:avLst/>
          </a:prstGeom>
          <a:solidFill>
            <a:schemeClr val="tx2">
              <a:lumMod val="20000"/>
              <a:lumOff val="80000"/>
            </a:schemeClr>
          </a:solidFill>
        </p:spPr>
        <p:txBody>
          <a:bodyPr wrap="square" rtlCol="0">
            <a:spAutoFit/>
          </a:bodyPr>
          <a:lstStyle/>
          <a:p>
            <a:pPr algn="ctr"/>
            <a:r>
              <a:rPr lang="en-GB" sz="3600" b="1" dirty="0">
                <a:latin typeface="Century Gothic" panose="020B0502020202020204" pitchFamily="34" charset="0"/>
                <a:cs typeface="Cavolini" panose="03000502040302020204" pitchFamily="66" charset="0"/>
              </a:rPr>
              <a:t>INTRODUCTION</a:t>
            </a:r>
          </a:p>
        </p:txBody>
      </p:sp>
      <p:pic>
        <p:nvPicPr>
          <p:cNvPr id="1026" name="Picture 2" descr="A garment factory in Dhaka, Bangladesh">
            <a:extLst>
              <a:ext uri="{FF2B5EF4-FFF2-40B4-BE49-F238E27FC236}">
                <a16:creationId xmlns:a16="http://schemas.microsoft.com/office/drawing/2014/main" id="{8EBD2CCD-1440-4B27-BDBD-A5E6BFC6B45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0814"/>
          <a:stretch/>
        </p:blipFill>
        <p:spPr bwMode="auto">
          <a:xfrm>
            <a:off x="4211955" y="955712"/>
            <a:ext cx="4639628" cy="470344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3515D0D-6377-4C27-94EB-C54D1E8EE6AD}"/>
              </a:ext>
            </a:extLst>
          </p:cNvPr>
          <p:cNvSpPr txBox="1"/>
          <p:nvPr/>
        </p:nvSpPr>
        <p:spPr>
          <a:xfrm>
            <a:off x="125730" y="985875"/>
            <a:ext cx="3960495" cy="3170099"/>
          </a:xfrm>
          <a:prstGeom prst="rect">
            <a:avLst/>
          </a:prstGeom>
          <a:solidFill>
            <a:schemeClr val="tx2">
              <a:lumMod val="20000"/>
              <a:lumOff val="80000"/>
            </a:schemeClr>
          </a:solidFill>
        </p:spPr>
        <p:txBody>
          <a:bodyPr wrap="square" rtlCol="0">
            <a:spAutoFit/>
          </a:bodyPr>
          <a:lstStyle/>
          <a:p>
            <a:r>
              <a:rPr lang="en-GB" sz="2000" i="1" dirty="0">
                <a:latin typeface="Century Gothic" panose="020B0502020202020204" pitchFamily="34" charset="0"/>
                <a:cs typeface="Cavolini" panose="03000502040302020204" pitchFamily="66" charset="0"/>
              </a:rPr>
              <a:t>Where do your clothes come from? </a:t>
            </a:r>
          </a:p>
          <a:p>
            <a:r>
              <a:rPr lang="en-GB" sz="2000" i="1" dirty="0">
                <a:latin typeface="Century Gothic" panose="020B0502020202020204" pitchFamily="34" charset="0"/>
                <a:cs typeface="Cavolini" panose="03000502040302020204" pitchFamily="66" charset="0"/>
              </a:rPr>
              <a:t>What happens to them when you no longer wear them?</a:t>
            </a:r>
          </a:p>
          <a:p>
            <a:endParaRPr lang="en-GB" sz="2000" i="1" dirty="0">
              <a:latin typeface="Century Gothic" panose="020B0502020202020204" pitchFamily="34" charset="0"/>
              <a:cs typeface="Cavolini" panose="03000502040302020204" pitchFamily="66" charset="0"/>
            </a:endParaRPr>
          </a:p>
          <a:p>
            <a:r>
              <a:rPr lang="en-GB" sz="2000" dirty="0">
                <a:latin typeface="Century Gothic" panose="020B0502020202020204" pitchFamily="34" charset="0"/>
                <a:cs typeface="Cavolini" panose="03000502040302020204" pitchFamily="66" charset="0"/>
              </a:rPr>
              <a:t>This mini-project will explore how clothes are made and how ‘fast fashion’ impacts our environment and contributes to climate change.</a:t>
            </a:r>
          </a:p>
        </p:txBody>
      </p:sp>
    </p:spTree>
    <p:custDataLst>
      <p:tags r:id="rId1"/>
    </p:custDataLst>
    <p:extLst>
      <p:ext uri="{BB962C8B-B14F-4D97-AF65-F5344CB8AC3E}">
        <p14:creationId xmlns:p14="http://schemas.microsoft.com/office/powerpoint/2010/main" val="179689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007399" y="205069"/>
            <a:ext cx="7129201" cy="646331"/>
          </a:xfrm>
          <a:prstGeom prst="rect">
            <a:avLst/>
          </a:prstGeom>
          <a:solidFill>
            <a:schemeClr val="tx2">
              <a:lumMod val="20000"/>
              <a:lumOff val="80000"/>
            </a:schemeClr>
          </a:solidFill>
        </p:spPr>
        <p:txBody>
          <a:bodyPr wrap="square" rtlCol="0">
            <a:spAutoFit/>
          </a:bodyPr>
          <a:lstStyle/>
          <a:p>
            <a:pPr algn="ctr"/>
            <a:r>
              <a:rPr lang="en-GB" sz="3600" b="1" dirty="0">
                <a:latin typeface="Century Gothic" panose="020B0502020202020204" pitchFamily="34" charset="0"/>
                <a:cs typeface="Cavolini" panose="03000502040302020204" pitchFamily="66" charset="0"/>
              </a:rPr>
              <a:t>INFORMATION FOR TEACHERS</a:t>
            </a:r>
          </a:p>
        </p:txBody>
      </p:sp>
      <p:pic>
        <p:nvPicPr>
          <p:cNvPr id="1026" name="Picture 2" descr="A garment factory in Dhaka, Bangladesh">
            <a:extLst>
              <a:ext uri="{FF2B5EF4-FFF2-40B4-BE49-F238E27FC236}">
                <a16:creationId xmlns:a16="http://schemas.microsoft.com/office/drawing/2014/main" id="{8EBD2CCD-1440-4B27-BDBD-A5E6BFC6B45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0814"/>
          <a:stretch/>
        </p:blipFill>
        <p:spPr bwMode="auto">
          <a:xfrm>
            <a:off x="6191217" y="2132143"/>
            <a:ext cx="2794890" cy="283333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3515D0D-6377-4C27-94EB-C54D1E8EE6AD}"/>
              </a:ext>
            </a:extLst>
          </p:cNvPr>
          <p:cNvSpPr txBox="1"/>
          <p:nvPr/>
        </p:nvSpPr>
        <p:spPr>
          <a:xfrm>
            <a:off x="157893" y="1809871"/>
            <a:ext cx="5886450" cy="3477875"/>
          </a:xfrm>
          <a:prstGeom prst="rect">
            <a:avLst/>
          </a:prstGeom>
          <a:solidFill>
            <a:schemeClr val="tx2">
              <a:lumMod val="20000"/>
              <a:lumOff val="80000"/>
            </a:schemeClr>
          </a:solidFill>
        </p:spPr>
        <p:txBody>
          <a:bodyPr wrap="square" rtlCol="0">
            <a:spAutoFit/>
          </a:bodyPr>
          <a:lstStyle/>
          <a:p>
            <a:r>
              <a:rPr lang="en-GB" sz="2000" dirty="0">
                <a:latin typeface="Century Gothic" panose="020B0502020202020204" pitchFamily="34" charset="0"/>
                <a:cs typeface="Cavolini" panose="03000502040302020204" pitchFamily="66" charset="0"/>
              </a:rPr>
              <a:t>Contained within this pack are some prompts for activities around the theme of ‘fast fashion’ and how we can make changes which will inspire hope for others and our planet.</a:t>
            </a:r>
          </a:p>
          <a:p>
            <a:endParaRPr lang="en-GB" sz="2000" dirty="0">
              <a:latin typeface="Century Gothic" panose="020B0502020202020204" pitchFamily="34" charset="0"/>
              <a:cs typeface="Cavolini" panose="03000502040302020204" pitchFamily="66" charset="0"/>
            </a:endParaRPr>
          </a:p>
          <a:p>
            <a:r>
              <a:rPr lang="en-GB" sz="2000" dirty="0">
                <a:latin typeface="Century Gothic" panose="020B0502020202020204" pitchFamily="34" charset="0"/>
                <a:cs typeface="Cavolini" panose="03000502040302020204" pitchFamily="66" charset="0"/>
              </a:rPr>
              <a:t>The included activities can be delivered as a carousel or provided as a choice for students.</a:t>
            </a:r>
          </a:p>
          <a:p>
            <a:endParaRPr lang="en-GB" sz="2000" dirty="0">
              <a:latin typeface="Century Gothic" panose="020B0502020202020204" pitchFamily="34" charset="0"/>
              <a:cs typeface="Cavolini" panose="03000502040302020204" pitchFamily="66" charset="0"/>
            </a:endParaRPr>
          </a:p>
          <a:p>
            <a:r>
              <a:rPr lang="en-GB" sz="2000" dirty="0">
                <a:latin typeface="Century Gothic" panose="020B0502020202020204" pitchFamily="34" charset="0"/>
                <a:cs typeface="Cavolini" panose="03000502040302020204" pitchFamily="66" charset="0"/>
              </a:rPr>
              <a:t>Otherwise, teachers can select the most appropriate activity to use with their students.</a:t>
            </a:r>
          </a:p>
        </p:txBody>
      </p:sp>
    </p:spTree>
    <p:custDataLst>
      <p:tags r:id="rId1"/>
    </p:custDataLst>
    <p:extLst>
      <p:ext uri="{BB962C8B-B14F-4D97-AF65-F5344CB8AC3E}">
        <p14:creationId xmlns:p14="http://schemas.microsoft.com/office/powerpoint/2010/main" val="2519964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403294" y="152970"/>
            <a:ext cx="6480810" cy="646331"/>
          </a:xfrm>
          <a:prstGeom prst="rect">
            <a:avLst/>
          </a:prstGeom>
          <a:solidFill>
            <a:schemeClr val="tx2">
              <a:lumMod val="20000"/>
              <a:lumOff val="80000"/>
            </a:schemeClr>
          </a:solidFill>
        </p:spPr>
        <p:txBody>
          <a:bodyPr wrap="square" rtlCol="0">
            <a:spAutoFit/>
          </a:bodyPr>
          <a:lstStyle/>
          <a:p>
            <a:pPr algn="ctr"/>
            <a:r>
              <a:rPr lang="en-GB" sz="3600" b="1" dirty="0">
                <a:latin typeface="Century Gothic" panose="020B0502020202020204" pitchFamily="34" charset="0"/>
                <a:cs typeface="Cavolini" panose="03000502040302020204" pitchFamily="66" charset="0"/>
              </a:rPr>
              <a:t>Useful Videos</a:t>
            </a:r>
          </a:p>
        </p:txBody>
      </p:sp>
      <p:pic>
        <p:nvPicPr>
          <p:cNvPr id="1026" name="Picture 2" descr="A garment factory in Dhaka, Bangladesh">
            <a:extLst>
              <a:ext uri="{FF2B5EF4-FFF2-40B4-BE49-F238E27FC236}">
                <a16:creationId xmlns:a16="http://schemas.microsoft.com/office/drawing/2014/main" id="{8EBD2CCD-1440-4B27-BDBD-A5E6BFC6B45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0814"/>
          <a:stretch/>
        </p:blipFill>
        <p:spPr bwMode="auto">
          <a:xfrm>
            <a:off x="4211955" y="955712"/>
            <a:ext cx="4639628" cy="470344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3515D0D-6377-4C27-94EB-C54D1E8EE6AD}"/>
              </a:ext>
            </a:extLst>
          </p:cNvPr>
          <p:cNvSpPr txBox="1"/>
          <p:nvPr/>
        </p:nvSpPr>
        <p:spPr>
          <a:xfrm>
            <a:off x="125730" y="985875"/>
            <a:ext cx="3960495" cy="4431983"/>
          </a:xfrm>
          <a:prstGeom prst="rect">
            <a:avLst/>
          </a:prstGeom>
          <a:solidFill>
            <a:schemeClr val="tx2">
              <a:lumMod val="20000"/>
              <a:lumOff val="80000"/>
            </a:schemeClr>
          </a:solidFill>
        </p:spPr>
        <p:txBody>
          <a:bodyPr wrap="square" rtlCol="0">
            <a:spAutoFit/>
          </a:bodyPr>
          <a:lstStyle/>
          <a:p>
            <a:pPr>
              <a:lnSpc>
                <a:spcPct val="90000"/>
              </a:lnSpc>
              <a:spcAft>
                <a:spcPts val="600"/>
              </a:spcAft>
            </a:pPr>
            <a:r>
              <a:rPr lang="en-US" sz="2000" dirty="0">
                <a:latin typeface="Century Gothic" panose="020B0502020202020204" pitchFamily="34" charset="0"/>
                <a:hlinkClick r:id="rId5"/>
              </a:rPr>
              <a:t>https://www.clothingmanufacturersasia.com/ethical-manufacturing/</a:t>
            </a:r>
            <a:endParaRPr lang="en-US" sz="2000" dirty="0">
              <a:latin typeface="Century Gothic" panose="020B0502020202020204" pitchFamily="34" charset="0"/>
            </a:endParaRPr>
          </a:p>
          <a:p>
            <a:pPr>
              <a:lnSpc>
                <a:spcPct val="90000"/>
              </a:lnSpc>
              <a:spcAft>
                <a:spcPts val="600"/>
              </a:spcAft>
            </a:pPr>
            <a:r>
              <a:rPr lang="en-US" sz="2000" i="1" dirty="0">
                <a:latin typeface="Century Gothic" panose="020B0502020202020204" pitchFamily="34" charset="0"/>
              </a:rPr>
              <a:t>Exploring the true cost of fast fashion</a:t>
            </a:r>
          </a:p>
          <a:p>
            <a:pPr>
              <a:lnSpc>
                <a:spcPct val="90000"/>
              </a:lnSpc>
              <a:spcAft>
                <a:spcPts val="600"/>
              </a:spcAft>
            </a:pPr>
            <a:r>
              <a:rPr lang="en-US" sz="2000" dirty="0">
                <a:latin typeface="Century Gothic" panose="020B0502020202020204" pitchFamily="34" charset="0"/>
                <a:hlinkClick r:id="rId6"/>
              </a:rPr>
              <a:t>https://www.youtube.com/watch?v=zm_3HVLbggM</a:t>
            </a:r>
            <a:endParaRPr lang="en-US" sz="2000" dirty="0">
              <a:latin typeface="Century Gothic" panose="020B0502020202020204" pitchFamily="34" charset="0"/>
            </a:endParaRPr>
          </a:p>
          <a:p>
            <a:pPr>
              <a:lnSpc>
                <a:spcPct val="90000"/>
              </a:lnSpc>
              <a:spcAft>
                <a:spcPts val="600"/>
              </a:spcAft>
            </a:pPr>
            <a:r>
              <a:rPr lang="en-US" sz="2000" i="1" dirty="0">
                <a:latin typeface="Century Gothic" panose="020B0502020202020204" pitchFamily="34" charset="0"/>
              </a:rPr>
              <a:t>Teenagers exploring impact of fast fashion and considering buying second hand.</a:t>
            </a:r>
          </a:p>
          <a:p>
            <a:pPr>
              <a:lnSpc>
                <a:spcPct val="90000"/>
              </a:lnSpc>
              <a:spcAft>
                <a:spcPts val="600"/>
              </a:spcAft>
            </a:pPr>
            <a:endParaRPr lang="en-US" sz="2000" i="1" dirty="0">
              <a:latin typeface="Century Gothic" panose="020B0502020202020204" pitchFamily="34" charset="0"/>
            </a:endParaRPr>
          </a:p>
          <a:p>
            <a:pPr>
              <a:lnSpc>
                <a:spcPct val="90000"/>
              </a:lnSpc>
              <a:spcAft>
                <a:spcPts val="600"/>
              </a:spcAft>
            </a:pPr>
            <a:r>
              <a:rPr lang="en-US" sz="2000" i="1" dirty="0">
                <a:latin typeface="Century Gothic" panose="020B0502020202020204" pitchFamily="34" charset="0"/>
                <a:hlinkClick r:id="rId7"/>
              </a:rPr>
              <a:t>https://www.youtube.com/watch?v=kaqv9YwbQek</a:t>
            </a:r>
            <a:endParaRPr lang="en-US" sz="2000" i="1" dirty="0">
              <a:latin typeface="Century Gothic" panose="020B0502020202020204" pitchFamily="34" charset="0"/>
            </a:endParaRPr>
          </a:p>
          <a:p>
            <a:pPr>
              <a:lnSpc>
                <a:spcPct val="90000"/>
              </a:lnSpc>
              <a:spcAft>
                <a:spcPts val="600"/>
              </a:spcAft>
            </a:pPr>
            <a:r>
              <a:rPr lang="en-US" sz="2000" i="1" dirty="0">
                <a:latin typeface="Century Gothic" panose="020B0502020202020204" pitchFamily="34" charset="0"/>
              </a:rPr>
              <a:t>Being more sustainable</a:t>
            </a:r>
          </a:p>
        </p:txBody>
      </p:sp>
    </p:spTree>
    <p:custDataLst>
      <p:tags r:id="rId1"/>
    </p:custDataLst>
    <p:extLst>
      <p:ext uri="{BB962C8B-B14F-4D97-AF65-F5344CB8AC3E}">
        <p14:creationId xmlns:p14="http://schemas.microsoft.com/office/powerpoint/2010/main" val="339354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4" name="TextBox 3">
            <a:extLst>
              <a:ext uri="{FF2B5EF4-FFF2-40B4-BE49-F238E27FC236}">
                <a16:creationId xmlns:a16="http://schemas.microsoft.com/office/drawing/2014/main" id="{88FB494B-AEC0-44C1-9B30-FD60C6BC05EA}"/>
              </a:ext>
            </a:extLst>
          </p:cNvPr>
          <p:cNvSpPr txBox="1"/>
          <p:nvPr/>
        </p:nvSpPr>
        <p:spPr>
          <a:xfrm>
            <a:off x="1403294" y="152970"/>
            <a:ext cx="6480810" cy="646331"/>
          </a:xfrm>
          <a:prstGeom prst="rect">
            <a:avLst/>
          </a:prstGeom>
          <a:solidFill>
            <a:schemeClr val="tx2">
              <a:lumMod val="20000"/>
              <a:lumOff val="80000"/>
            </a:schemeClr>
          </a:solidFill>
        </p:spPr>
        <p:txBody>
          <a:bodyPr wrap="square" rtlCol="0">
            <a:spAutoFit/>
          </a:bodyPr>
          <a:lstStyle/>
          <a:p>
            <a:pPr algn="ctr"/>
            <a:r>
              <a:rPr lang="en-GB" sz="3600" b="1" dirty="0">
                <a:latin typeface="Century Gothic" panose="020B0502020202020204" pitchFamily="34" charset="0"/>
                <a:cs typeface="Cavolini" panose="03000502040302020204" pitchFamily="66" charset="0"/>
              </a:rPr>
              <a:t>Big Questions</a:t>
            </a:r>
          </a:p>
        </p:txBody>
      </p:sp>
      <p:sp>
        <p:nvSpPr>
          <p:cNvPr id="7" name="Cloud 6">
            <a:extLst>
              <a:ext uri="{FF2B5EF4-FFF2-40B4-BE49-F238E27FC236}">
                <a16:creationId xmlns:a16="http://schemas.microsoft.com/office/drawing/2014/main" id="{F2EB94F9-CEBF-4AF5-BDBC-44AF4BB04660}"/>
              </a:ext>
            </a:extLst>
          </p:cNvPr>
          <p:cNvSpPr/>
          <p:nvPr/>
        </p:nvSpPr>
        <p:spPr>
          <a:xfrm rot="21045316">
            <a:off x="14305" y="1862374"/>
            <a:ext cx="3646391" cy="2452232"/>
          </a:xfrm>
          <a:prstGeom prst="cloud">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r>
              <a:rPr lang="en-GB" sz="1600" b="1" dirty="0">
                <a:latin typeface="Century Gothic" panose="020B0502020202020204" pitchFamily="34" charset="0"/>
              </a:rPr>
              <a:t>How many unworn</a:t>
            </a:r>
          </a:p>
          <a:p>
            <a:pPr algn="ctr"/>
            <a:r>
              <a:rPr lang="en-GB" sz="1600" b="1" dirty="0">
                <a:latin typeface="Century Gothic" panose="020B0502020202020204" pitchFamily="34" charset="0"/>
              </a:rPr>
              <a:t>clothes do you</a:t>
            </a:r>
          </a:p>
          <a:p>
            <a:pPr algn="ctr"/>
            <a:r>
              <a:rPr lang="en-GB" sz="1600" b="1" dirty="0">
                <a:latin typeface="Century Gothic" panose="020B0502020202020204" pitchFamily="34" charset="0"/>
              </a:rPr>
              <a:t>have in your</a:t>
            </a:r>
          </a:p>
          <a:p>
            <a:pPr algn="ctr"/>
            <a:r>
              <a:rPr lang="en-GB" sz="1600" b="1" dirty="0">
                <a:latin typeface="Century Gothic" panose="020B0502020202020204" pitchFamily="34" charset="0"/>
              </a:rPr>
              <a:t>wardrobe? What</a:t>
            </a:r>
          </a:p>
          <a:p>
            <a:pPr algn="ctr"/>
            <a:r>
              <a:rPr lang="en-GB" sz="1600" b="1" dirty="0">
                <a:latin typeface="Century Gothic" panose="020B0502020202020204" pitchFamily="34" charset="0"/>
              </a:rPr>
              <a:t>are the three main</a:t>
            </a:r>
          </a:p>
          <a:p>
            <a:pPr algn="ctr"/>
            <a:r>
              <a:rPr lang="en-GB" sz="1600" b="1" dirty="0">
                <a:latin typeface="Century Gothic" panose="020B0502020202020204" pitchFamily="34" charset="0"/>
              </a:rPr>
              <a:t>reasons for that?</a:t>
            </a:r>
            <a:endParaRPr lang="en-GB" sz="1100" b="1" dirty="0">
              <a:effectLst/>
              <a:latin typeface="Century Gothic" panose="020B0502020202020204" pitchFamily="34" charset="0"/>
              <a:ea typeface="Times New Roman" panose="02020603050405020304" pitchFamily="18" charset="0"/>
            </a:endParaRPr>
          </a:p>
        </p:txBody>
      </p:sp>
      <p:sp>
        <p:nvSpPr>
          <p:cNvPr id="12" name="Cloud 11">
            <a:extLst>
              <a:ext uri="{FF2B5EF4-FFF2-40B4-BE49-F238E27FC236}">
                <a16:creationId xmlns:a16="http://schemas.microsoft.com/office/drawing/2014/main" id="{A3C6A9E4-B44F-4085-9DB5-8AE6589F70B2}"/>
              </a:ext>
            </a:extLst>
          </p:cNvPr>
          <p:cNvSpPr/>
          <p:nvPr/>
        </p:nvSpPr>
        <p:spPr>
          <a:xfrm>
            <a:off x="2680343" y="809257"/>
            <a:ext cx="3240405" cy="2210972"/>
          </a:xfrm>
          <a:prstGeom prst="cloud">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wrap="square" rtlCol="0" anchor="ctr"/>
          <a:lstStyle/>
          <a:p>
            <a:pPr algn="ctr"/>
            <a:r>
              <a:rPr lang="en-GB" sz="1600" b="1" dirty="0">
                <a:solidFill>
                  <a:srgbClr val="002060"/>
                </a:solidFill>
                <a:latin typeface="Century Gothic" panose="020B0502020202020204" pitchFamily="34" charset="0"/>
              </a:rPr>
              <a:t>Do you think that</a:t>
            </a:r>
          </a:p>
          <a:p>
            <a:pPr algn="ctr"/>
            <a:r>
              <a:rPr lang="en-GB" sz="1600" b="1" dirty="0">
                <a:solidFill>
                  <a:srgbClr val="002060"/>
                </a:solidFill>
                <a:latin typeface="Century Gothic" panose="020B0502020202020204" pitchFamily="34" charset="0"/>
              </a:rPr>
              <a:t>you have enough,</a:t>
            </a:r>
          </a:p>
          <a:p>
            <a:pPr algn="ctr"/>
            <a:r>
              <a:rPr lang="en-GB" sz="1600" b="1" dirty="0">
                <a:solidFill>
                  <a:srgbClr val="002060"/>
                </a:solidFill>
                <a:latin typeface="Century Gothic" panose="020B0502020202020204" pitchFamily="34" charset="0"/>
              </a:rPr>
              <a:t>too many or too</a:t>
            </a:r>
          </a:p>
          <a:p>
            <a:pPr algn="ctr"/>
            <a:r>
              <a:rPr lang="en-GB" sz="1600" b="1" dirty="0">
                <a:solidFill>
                  <a:srgbClr val="002060"/>
                </a:solidFill>
                <a:latin typeface="Century Gothic" panose="020B0502020202020204" pitchFamily="34" charset="0"/>
              </a:rPr>
              <a:t>few clothes?</a:t>
            </a:r>
            <a:endParaRPr lang="en-GB" sz="2000" b="1" dirty="0">
              <a:solidFill>
                <a:srgbClr val="002060"/>
              </a:solidFill>
              <a:effectLst/>
              <a:latin typeface="Century Gothic" panose="020B0502020202020204" pitchFamily="34" charset="0"/>
              <a:ea typeface="Times New Roman" panose="02020603050405020304" pitchFamily="18" charset="0"/>
              <a:cs typeface="Cavolini" panose="03000502040302020204" pitchFamily="66" charset="0"/>
            </a:endParaRPr>
          </a:p>
        </p:txBody>
      </p:sp>
      <p:sp>
        <p:nvSpPr>
          <p:cNvPr id="14" name="Cloud 13">
            <a:extLst>
              <a:ext uri="{FF2B5EF4-FFF2-40B4-BE49-F238E27FC236}">
                <a16:creationId xmlns:a16="http://schemas.microsoft.com/office/drawing/2014/main" id="{AB9B7EAF-43F5-4B7B-B6D7-6B7ADA146023}"/>
              </a:ext>
            </a:extLst>
          </p:cNvPr>
          <p:cNvSpPr/>
          <p:nvPr/>
        </p:nvSpPr>
        <p:spPr>
          <a:xfrm rot="571689">
            <a:off x="2760687" y="2491580"/>
            <a:ext cx="4050180" cy="3302328"/>
          </a:xfrm>
          <a:prstGeom prst="cloud">
            <a:avLst/>
          </a:prstGeom>
          <a:solidFill>
            <a:schemeClr val="accent6"/>
          </a:solidFill>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r>
              <a:rPr lang="en-GB" sz="1600" b="1" dirty="0">
                <a:latin typeface="Century Gothic" panose="020B0502020202020204" pitchFamily="34" charset="0"/>
              </a:rPr>
              <a:t>How often do you</a:t>
            </a:r>
          </a:p>
          <a:p>
            <a:pPr algn="ctr"/>
            <a:r>
              <a:rPr lang="en-GB" sz="1600" b="1" dirty="0">
                <a:latin typeface="Century Gothic" panose="020B0502020202020204" pitchFamily="34" charset="0"/>
              </a:rPr>
              <a:t>buy clothes? Do</a:t>
            </a:r>
          </a:p>
          <a:p>
            <a:pPr algn="ctr"/>
            <a:r>
              <a:rPr lang="en-GB" sz="1600" b="1" dirty="0">
                <a:latin typeface="Century Gothic" panose="020B0502020202020204" pitchFamily="34" charset="0"/>
              </a:rPr>
              <a:t>you only buy them</a:t>
            </a:r>
          </a:p>
          <a:p>
            <a:pPr algn="ctr"/>
            <a:r>
              <a:rPr lang="en-GB" sz="1600" b="1" dirty="0">
                <a:latin typeface="Century Gothic" panose="020B0502020202020204" pitchFamily="34" charset="0"/>
              </a:rPr>
              <a:t>when you know you</a:t>
            </a:r>
          </a:p>
          <a:p>
            <a:pPr algn="ctr"/>
            <a:r>
              <a:rPr lang="en-GB" sz="1600" b="1" dirty="0">
                <a:latin typeface="Century Gothic" panose="020B0502020202020204" pitchFamily="34" charset="0"/>
              </a:rPr>
              <a:t>need something</a:t>
            </a:r>
          </a:p>
          <a:p>
            <a:pPr algn="ctr"/>
            <a:r>
              <a:rPr lang="en-GB" sz="1600" b="1" dirty="0">
                <a:latin typeface="Century Gothic" panose="020B0502020202020204" pitchFamily="34" charset="0"/>
              </a:rPr>
              <a:t>specific or are you</a:t>
            </a:r>
          </a:p>
          <a:p>
            <a:pPr algn="ctr"/>
            <a:r>
              <a:rPr lang="en-GB" sz="1600" b="1" dirty="0">
                <a:latin typeface="Century Gothic" panose="020B0502020202020204" pitchFamily="34" charset="0"/>
              </a:rPr>
              <a:t>more of an impulse</a:t>
            </a:r>
          </a:p>
          <a:p>
            <a:pPr algn="ctr"/>
            <a:r>
              <a:rPr lang="en-GB" sz="1600" b="1" dirty="0">
                <a:latin typeface="Century Gothic" panose="020B0502020202020204" pitchFamily="34" charset="0"/>
              </a:rPr>
              <a:t>shopper?</a:t>
            </a:r>
            <a:endParaRPr lang="en-GB" sz="2000" b="1" dirty="0">
              <a:effectLst/>
              <a:latin typeface="Century Gothic" panose="020B0502020202020204" pitchFamily="34" charset="0"/>
              <a:ea typeface="Times New Roman" panose="02020603050405020304" pitchFamily="18" charset="0"/>
            </a:endParaRPr>
          </a:p>
        </p:txBody>
      </p:sp>
      <p:sp>
        <p:nvSpPr>
          <p:cNvPr id="15" name="Cloud 14">
            <a:extLst>
              <a:ext uri="{FF2B5EF4-FFF2-40B4-BE49-F238E27FC236}">
                <a16:creationId xmlns:a16="http://schemas.microsoft.com/office/drawing/2014/main" id="{6314EB71-9571-4601-B3E9-EBF58C415444}"/>
              </a:ext>
            </a:extLst>
          </p:cNvPr>
          <p:cNvSpPr/>
          <p:nvPr/>
        </p:nvSpPr>
        <p:spPr>
          <a:xfrm rot="498949">
            <a:off x="5248748" y="944702"/>
            <a:ext cx="3861638" cy="2737916"/>
          </a:xfrm>
          <a:prstGeom prst="cloud">
            <a:avLst/>
          </a:prstGeom>
          <a:solidFill>
            <a:schemeClr val="accent4">
              <a:lumMod val="60000"/>
              <a:lumOff val="40000"/>
            </a:schemeClr>
          </a:solidFill>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r>
              <a:rPr lang="en-GB" sz="1600" b="1" dirty="0">
                <a:latin typeface="Century Gothic" panose="020B0502020202020204" pitchFamily="34" charset="0"/>
              </a:rPr>
              <a:t>Why do you shop? </a:t>
            </a:r>
          </a:p>
          <a:p>
            <a:pPr algn="ctr"/>
            <a:r>
              <a:rPr lang="en-GB" sz="1600" b="1" dirty="0">
                <a:latin typeface="Century Gothic" panose="020B0502020202020204" pitchFamily="34" charset="0"/>
              </a:rPr>
              <a:t>Is it for need or do</a:t>
            </a:r>
          </a:p>
          <a:p>
            <a:pPr algn="ctr"/>
            <a:r>
              <a:rPr lang="en-GB" sz="1600" b="1" dirty="0">
                <a:latin typeface="Century Gothic" panose="020B0502020202020204" pitchFamily="34" charset="0"/>
              </a:rPr>
              <a:t>clothes have other</a:t>
            </a:r>
          </a:p>
          <a:p>
            <a:pPr algn="ctr"/>
            <a:r>
              <a:rPr lang="en-GB" sz="1600" b="1" dirty="0">
                <a:latin typeface="Century Gothic" panose="020B0502020202020204" pitchFamily="34" charset="0"/>
              </a:rPr>
              <a:t>meanings for you</a:t>
            </a:r>
          </a:p>
          <a:p>
            <a:pPr algn="ctr"/>
            <a:r>
              <a:rPr lang="en-GB" sz="1600" b="1" dirty="0">
                <a:latin typeface="Century Gothic" panose="020B0502020202020204" pitchFamily="34" charset="0"/>
              </a:rPr>
              <a:t>such as expressing</a:t>
            </a:r>
          </a:p>
          <a:p>
            <a:pPr algn="ctr"/>
            <a:r>
              <a:rPr lang="en-GB" sz="1600" b="1" dirty="0">
                <a:latin typeface="Century Gothic" panose="020B0502020202020204" pitchFamily="34" charset="0"/>
              </a:rPr>
              <a:t>your mood or</a:t>
            </a:r>
          </a:p>
          <a:p>
            <a:pPr algn="ctr"/>
            <a:r>
              <a:rPr lang="en-GB" sz="1600" b="1" dirty="0">
                <a:latin typeface="Century Gothic" panose="020B0502020202020204" pitchFamily="34" charset="0"/>
              </a:rPr>
              <a:t>creativity?</a:t>
            </a:r>
            <a:endParaRPr lang="en-GB" sz="2000" b="1" dirty="0">
              <a:effectLst/>
              <a:latin typeface="Century Gothic" panose="020B0502020202020204" pitchFamily="34" charset="0"/>
              <a:ea typeface="Times New Roman" panose="02020603050405020304" pitchFamily="18" charset="0"/>
              <a:cs typeface="Cavolini" panose="03000502040302020204" pitchFamily="66" charset="0"/>
            </a:endParaRPr>
          </a:p>
        </p:txBody>
      </p:sp>
      <p:sp>
        <p:nvSpPr>
          <p:cNvPr id="16" name="Cloud 15">
            <a:extLst>
              <a:ext uri="{FF2B5EF4-FFF2-40B4-BE49-F238E27FC236}">
                <a16:creationId xmlns:a16="http://schemas.microsoft.com/office/drawing/2014/main" id="{0B9528CB-C753-486B-AD97-22FFD98E68AF}"/>
              </a:ext>
            </a:extLst>
          </p:cNvPr>
          <p:cNvSpPr/>
          <p:nvPr/>
        </p:nvSpPr>
        <p:spPr>
          <a:xfrm rot="21195308">
            <a:off x="256592" y="3986504"/>
            <a:ext cx="3161814" cy="1589261"/>
          </a:xfrm>
          <a:prstGeom prst="cloud">
            <a:avLst/>
          </a:prstGeom>
          <a:solidFill>
            <a:schemeClr val="accent1"/>
          </a:solidFill>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r>
              <a:rPr lang="en-GB" sz="1600" b="1" dirty="0">
                <a:latin typeface="Century Gothic" panose="020B0502020202020204" pitchFamily="34" charset="0"/>
              </a:rPr>
              <a:t>How do you feel</a:t>
            </a:r>
          </a:p>
          <a:p>
            <a:pPr algn="ctr"/>
            <a:r>
              <a:rPr lang="en-GB" sz="1600" b="1" dirty="0">
                <a:latin typeface="Century Gothic" panose="020B0502020202020204" pitchFamily="34" charset="0"/>
              </a:rPr>
              <a:t>about second-hand</a:t>
            </a:r>
          </a:p>
          <a:p>
            <a:pPr algn="ctr"/>
            <a:r>
              <a:rPr lang="en-GB" sz="1600" b="1" dirty="0">
                <a:latin typeface="Century Gothic" panose="020B0502020202020204" pitchFamily="34" charset="0"/>
              </a:rPr>
              <a:t>clothes?</a:t>
            </a:r>
            <a:endParaRPr lang="en-GB" sz="2000" b="1" dirty="0">
              <a:effectLst/>
              <a:latin typeface="Century Gothic" panose="020B0502020202020204" pitchFamily="34" charset="0"/>
              <a:ea typeface="Times New Roman" panose="02020603050405020304" pitchFamily="18" charset="0"/>
              <a:cs typeface="Cavolini" panose="03000502040302020204" pitchFamily="66" charset="0"/>
            </a:endParaRPr>
          </a:p>
        </p:txBody>
      </p:sp>
      <p:sp>
        <p:nvSpPr>
          <p:cNvPr id="18" name="Cloud 17">
            <a:extLst>
              <a:ext uri="{FF2B5EF4-FFF2-40B4-BE49-F238E27FC236}">
                <a16:creationId xmlns:a16="http://schemas.microsoft.com/office/drawing/2014/main" id="{C2449133-081B-4A39-AE0D-0B381034FCDD}"/>
              </a:ext>
            </a:extLst>
          </p:cNvPr>
          <p:cNvSpPr/>
          <p:nvPr/>
        </p:nvSpPr>
        <p:spPr>
          <a:xfrm rot="504225">
            <a:off x="5636439" y="3261169"/>
            <a:ext cx="3495874" cy="2704241"/>
          </a:xfrm>
          <a:prstGeom prst="cloud">
            <a:avLst/>
          </a:prstGeom>
          <a:solidFill>
            <a:srgbClr val="FF0000"/>
          </a:solidFill>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r>
              <a:rPr lang="en-GB" sz="1600" b="1" dirty="0">
                <a:latin typeface="Century Gothic" panose="020B0502020202020204" pitchFamily="34" charset="0"/>
              </a:rPr>
              <a:t>Where do you buy</a:t>
            </a:r>
          </a:p>
          <a:p>
            <a:pPr algn="ctr"/>
            <a:r>
              <a:rPr lang="en-GB" sz="1600" b="1" dirty="0">
                <a:latin typeface="Century Gothic" panose="020B0502020202020204" pitchFamily="34" charset="0"/>
              </a:rPr>
              <a:t>your clothes? How</a:t>
            </a:r>
          </a:p>
          <a:p>
            <a:pPr algn="ctr"/>
            <a:r>
              <a:rPr lang="en-GB" sz="1600" b="1" dirty="0">
                <a:latin typeface="Century Gothic" panose="020B0502020202020204" pitchFamily="34" charset="0"/>
              </a:rPr>
              <a:t>would you describe</a:t>
            </a:r>
          </a:p>
          <a:p>
            <a:pPr algn="ctr"/>
            <a:r>
              <a:rPr lang="en-GB" sz="1600" b="1" dirty="0">
                <a:latin typeface="Century Gothic" panose="020B0502020202020204" pitchFamily="34" charset="0"/>
              </a:rPr>
              <a:t>the experience? Do</a:t>
            </a:r>
          </a:p>
          <a:p>
            <a:pPr algn="ctr"/>
            <a:r>
              <a:rPr lang="en-GB" sz="1600" b="1" dirty="0">
                <a:latin typeface="Century Gothic" panose="020B0502020202020204" pitchFamily="34" charset="0"/>
              </a:rPr>
              <a:t>you source clothes</a:t>
            </a:r>
          </a:p>
          <a:p>
            <a:pPr algn="ctr"/>
            <a:r>
              <a:rPr lang="en-GB" sz="1600" b="1" dirty="0">
                <a:latin typeface="Century Gothic" panose="020B0502020202020204" pitchFamily="34" charset="0"/>
              </a:rPr>
              <a:t>in other ways such</a:t>
            </a:r>
          </a:p>
          <a:p>
            <a:pPr algn="ctr"/>
            <a:r>
              <a:rPr lang="en-GB" sz="1600" b="1" dirty="0">
                <a:latin typeface="Century Gothic" panose="020B0502020202020204" pitchFamily="34" charset="0"/>
              </a:rPr>
              <a:t>as lending, making</a:t>
            </a:r>
          </a:p>
          <a:p>
            <a:pPr algn="ctr"/>
            <a:r>
              <a:rPr lang="en-GB" sz="1600" b="1" dirty="0">
                <a:latin typeface="Century Gothic" panose="020B0502020202020204" pitchFamily="34" charset="0"/>
              </a:rPr>
              <a:t>or swapping?</a:t>
            </a:r>
            <a:endParaRPr lang="en-GB" sz="1100" b="1" dirty="0">
              <a:effectLst/>
              <a:latin typeface="Century Gothic" panose="020B0502020202020204" pitchFamily="34" charset="0"/>
              <a:ea typeface="Times New Roman" panose="02020603050405020304" pitchFamily="18" charset="0"/>
            </a:endParaRPr>
          </a:p>
        </p:txBody>
      </p:sp>
    </p:spTree>
    <p:custDataLst>
      <p:tags r:id="rId1"/>
    </p:custDataLst>
    <p:extLst>
      <p:ext uri="{BB962C8B-B14F-4D97-AF65-F5344CB8AC3E}">
        <p14:creationId xmlns:p14="http://schemas.microsoft.com/office/powerpoint/2010/main" val="257853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2" grpId="0" animBg="1"/>
      <p:bldP spid="14" grpId="0" animBg="1"/>
      <p:bldP spid="15" grpId="0" animBg="1"/>
      <p:bldP spid="16"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1C69125-274C-41B7-812B-51B58134750B}"/>
              </a:ext>
            </a:extLst>
          </p:cNvPr>
          <p:cNvSpPr txBox="1"/>
          <p:nvPr/>
        </p:nvSpPr>
        <p:spPr>
          <a:xfrm>
            <a:off x="1403294" y="201097"/>
            <a:ext cx="6480810" cy="1384995"/>
          </a:xfrm>
          <a:prstGeom prst="rect">
            <a:avLst/>
          </a:prstGeom>
          <a:solidFill>
            <a:schemeClr val="tx2">
              <a:lumMod val="20000"/>
              <a:lumOff val="80000"/>
            </a:schemeClr>
          </a:solidFill>
        </p:spPr>
        <p:txBody>
          <a:bodyPr wrap="square" rtlCol="0">
            <a:spAutoFit/>
          </a:bodyPr>
          <a:lstStyle/>
          <a:p>
            <a:pPr algn="ctr"/>
            <a:r>
              <a:rPr lang="en-GB" sz="2800" b="1" i="1" dirty="0">
                <a:latin typeface="Century Gothic" panose="020B0502020202020204" pitchFamily="34" charset="0"/>
                <a:cs typeface="Cavolini" panose="03000502040302020204" pitchFamily="66" charset="0"/>
              </a:rPr>
              <a:t>ACTIVITY 1</a:t>
            </a:r>
          </a:p>
          <a:p>
            <a:pPr algn="ctr"/>
            <a:r>
              <a:rPr lang="en-GB" sz="2800" i="1" dirty="0">
                <a:latin typeface="Century Gothic" panose="020B0502020202020204" pitchFamily="34" charset="0"/>
                <a:cs typeface="Cavolini" panose="03000502040302020204" pitchFamily="66" charset="0"/>
              </a:rPr>
              <a:t>God’s good earth?</a:t>
            </a:r>
          </a:p>
          <a:p>
            <a:pPr algn="ctr"/>
            <a:r>
              <a:rPr lang="en-GB" sz="2800" i="1" dirty="0">
                <a:latin typeface="Century Gothic" panose="020B0502020202020204" pitchFamily="34" charset="0"/>
                <a:cs typeface="Cavolini" panose="03000502040302020204" pitchFamily="66" charset="0"/>
              </a:rPr>
              <a:t>(“Beautiful World, wonderful God?")</a:t>
            </a:r>
          </a:p>
        </p:txBody>
      </p:sp>
      <p:pic>
        <p:nvPicPr>
          <p:cNvPr id="4" name="Online Media 3" title="Can Fashion Be Sustainable? | BBC Earth">
            <a:hlinkClick r:id="" action="ppaction://media"/>
            <a:extLst>
              <a:ext uri="{FF2B5EF4-FFF2-40B4-BE49-F238E27FC236}">
                <a16:creationId xmlns:a16="http://schemas.microsoft.com/office/drawing/2014/main" id="{E4E6F3A8-A13A-431C-8D72-1BDE6DC9152E}"/>
              </a:ext>
            </a:extLst>
          </p:cNvPr>
          <p:cNvPicPr>
            <a:picLocks noRot="1" noChangeAspect="1"/>
          </p:cNvPicPr>
          <p:nvPr>
            <a:videoFile r:link="rId2"/>
          </p:nvPr>
        </p:nvPicPr>
        <p:blipFill>
          <a:blip r:embed="rId5"/>
          <a:stretch>
            <a:fillRect/>
          </a:stretch>
        </p:blipFill>
        <p:spPr>
          <a:xfrm>
            <a:off x="2728660" y="2128172"/>
            <a:ext cx="3686680" cy="2082974"/>
          </a:xfrm>
          <a:prstGeom prst="rect">
            <a:avLst/>
          </a:prstGeom>
        </p:spPr>
      </p:pic>
      <p:sp>
        <p:nvSpPr>
          <p:cNvPr id="10" name="TextBox 9">
            <a:extLst>
              <a:ext uri="{FF2B5EF4-FFF2-40B4-BE49-F238E27FC236}">
                <a16:creationId xmlns:a16="http://schemas.microsoft.com/office/drawing/2014/main" id="{CCDA92E8-10BE-4E31-9DA4-565908F3F520}"/>
              </a:ext>
            </a:extLst>
          </p:cNvPr>
          <p:cNvSpPr txBox="1"/>
          <p:nvPr/>
        </p:nvSpPr>
        <p:spPr>
          <a:xfrm>
            <a:off x="611504" y="4677001"/>
            <a:ext cx="6120765" cy="369332"/>
          </a:xfrm>
          <a:prstGeom prst="rect">
            <a:avLst/>
          </a:prstGeom>
          <a:noFill/>
        </p:spPr>
        <p:txBody>
          <a:bodyPr wrap="square">
            <a:spAutoFit/>
          </a:bodyPr>
          <a:lstStyle/>
          <a:p>
            <a:r>
              <a:rPr lang="en-GB" dirty="0">
                <a:solidFill>
                  <a:schemeClr val="bg1"/>
                </a:solidFill>
                <a:latin typeface="Century Gothic" panose="020B0502020202020204" pitchFamily="34" charset="0"/>
              </a:rPr>
              <a:t>https://www.youtube.com/watch?v=ZoiU8sprXpQ</a:t>
            </a:r>
          </a:p>
        </p:txBody>
      </p:sp>
    </p:spTree>
    <p:custDataLst>
      <p:tags r:id="rId1"/>
    </p:custDataLst>
    <p:extLst>
      <p:ext uri="{BB962C8B-B14F-4D97-AF65-F5344CB8AC3E}">
        <p14:creationId xmlns:p14="http://schemas.microsoft.com/office/powerpoint/2010/main" val="97036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1C69125-274C-41B7-812B-51B58134750B}"/>
              </a:ext>
            </a:extLst>
          </p:cNvPr>
          <p:cNvSpPr txBox="1"/>
          <p:nvPr/>
        </p:nvSpPr>
        <p:spPr>
          <a:xfrm>
            <a:off x="1403294" y="53765"/>
            <a:ext cx="6480810" cy="1384995"/>
          </a:xfrm>
          <a:prstGeom prst="rect">
            <a:avLst/>
          </a:prstGeom>
          <a:solidFill>
            <a:schemeClr val="tx2">
              <a:lumMod val="20000"/>
              <a:lumOff val="80000"/>
            </a:schemeClr>
          </a:solidFill>
        </p:spPr>
        <p:txBody>
          <a:bodyPr wrap="square" rtlCol="0">
            <a:spAutoFit/>
          </a:bodyPr>
          <a:lstStyle/>
          <a:p>
            <a:pPr algn="ctr"/>
            <a:r>
              <a:rPr lang="en-GB" sz="2800" b="1" i="1" dirty="0">
                <a:latin typeface="Century Gothic" panose="020B0502020202020204" pitchFamily="34" charset="0"/>
                <a:cs typeface="Cavolini" panose="03000502040302020204" pitchFamily="66" charset="0"/>
              </a:rPr>
              <a:t>ACTIVITY 1</a:t>
            </a:r>
          </a:p>
          <a:p>
            <a:pPr algn="ctr"/>
            <a:r>
              <a:rPr lang="en-GB" sz="2800" i="1" dirty="0">
                <a:latin typeface="Century Gothic" panose="020B0502020202020204" pitchFamily="34" charset="0"/>
                <a:cs typeface="Cavolini" panose="03000502040302020204" pitchFamily="66" charset="0"/>
              </a:rPr>
              <a:t>God’s good earth?</a:t>
            </a:r>
          </a:p>
          <a:p>
            <a:pPr algn="ctr"/>
            <a:r>
              <a:rPr lang="en-GB" sz="2800" i="1" dirty="0">
                <a:latin typeface="Century Gothic" panose="020B0502020202020204" pitchFamily="34" charset="0"/>
                <a:cs typeface="Cavolini" panose="03000502040302020204" pitchFamily="66" charset="0"/>
              </a:rPr>
              <a:t>(“Beautiful World, wonderful God?")</a:t>
            </a:r>
          </a:p>
        </p:txBody>
      </p:sp>
      <p:sp>
        <p:nvSpPr>
          <p:cNvPr id="5" name="TextBox 4">
            <a:extLst>
              <a:ext uri="{FF2B5EF4-FFF2-40B4-BE49-F238E27FC236}">
                <a16:creationId xmlns:a16="http://schemas.microsoft.com/office/drawing/2014/main" id="{8393BA70-E247-4732-A6D3-CBCB50E8B163}"/>
              </a:ext>
            </a:extLst>
          </p:cNvPr>
          <p:cNvSpPr txBox="1"/>
          <p:nvPr/>
        </p:nvSpPr>
        <p:spPr>
          <a:xfrm>
            <a:off x="251460" y="1420286"/>
            <a:ext cx="8641080" cy="707886"/>
          </a:xfrm>
          <a:prstGeom prst="rect">
            <a:avLst/>
          </a:prstGeom>
          <a:solidFill>
            <a:srgbClr val="000066"/>
          </a:solidFill>
        </p:spPr>
        <p:txBody>
          <a:bodyPr wrap="square" rtlCol="0">
            <a:spAutoFit/>
          </a:bodyPr>
          <a:lstStyle/>
          <a:p>
            <a:pPr marL="342900" indent="-342900">
              <a:buFont typeface="Arial" panose="020B0604020202020204" pitchFamily="34" charset="0"/>
              <a:buChar char="•"/>
            </a:pPr>
            <a:endParaRPr lang="en-GB" sz="2000" dirty="0">
              <a:solidFill>
                <a:schemeClr val="bg1"/>
              </a:solidFill>
              <a:latin typeface="Century Gothic" panose="020B0502020202020204" pitchFamily="34" charset="0"/>
              <a:cs typeface="Cavolini" panose="03000502040302020204" pitchFamily="66" charset="0"/>
            </a:endParaRPr>
          </a:p>
          <a:p>
            <a:pPr marL="342900" indent="-342900">
              <a:buFont typeface="Arial" panose="020B0604020202020204" pitchFamily="34" charset="0"/>
              <a:buChar char="•"/>
            </a:pPr>
            <a:endParaRPr lang="en-GB" sz="2000" dirty="0">
              <a:solidFill>
                <a:schemeClr val="bg1"/>
              </a:solidFill>
              <a:latin typeface="Century Gothic" panose="020B0502020202020204" pitchFamily="34" charset="0"/>
              <a:cs typeface="Cavolini" panose="03000502040302020204" pitchFamily="66" charset="0"/>
            </a:endParaRPr>
          </a:p>
        </p:txBody>
      </p:sp>
      <p:sp>
        <p:nvSpPr>
          <p:cNvPr id="8" name="TextBox 7">
            <a:extLst>
              <a:ext uri="{FF2B5EF4-FFF2-40B4-BE49-F238E27FC236}">
                <a16:creationId xmlns:a16="http://schemas.microsoft.com/office/drawing/2014/main" id="{63716976-9835-449C-8D24-C5E667852403}"/>
              </a:ext>
            </a:extLst>
          </p:cNvPr>
          <p:cNvSpPr txBox="1"/>
          <p:nvPr/>
        </p:nvSpPr>
        <p:spPr>
          <a:xfrm>
            <a:off x="683204" y="1585119"/>
            <a:ext cx="7920990" cy="3970318"/>
          </a:xfrm>
          <a:prstGeom prst="rect">
            <a:avLst/>
          </a:prstGeom>
          <a:noFill/>
        </p:spPr>
        <p:txBody>
          <a:bodyPr wrap="square">
            <a:spAutoFit/>
          </a:bodyPr>
          <a:lstStyle/>
          <a:p>
            <a:r>
              <a:rPr lang="en-GB" dirty="0">
                <a:solidFill>
                  <a:srgbClr val="B4FCFC"/>
                </a:solidFill>
                <a:latin typeface="Century Gothic" panose="020B0502020202020204" pitchFamily="34" charset="0"/>
              </a:rPr>
              <a:t>Are we spoiling God’s good earth? Does the Earth belong to God? Should we be thankful for it? Can we save it in time from the threats of climate change? </a:t>
            </a:r>
          </a:p>
          <a:p>
            <a:endParaRPr lang="en-GB" dirty="0">
              <a:solidFill>
                <a:srgbClr val="B4FCFC"/>
              </a:solidFill>
              <a:latin typeface="Century Gothic" panose="020B0502020202020204" pitchFamily="34" charset="0"/>
            </a:endParaRPr>
          </a:p>
          <a:p>
            <a:r>
              <a:rPr lang="en-GB" dirty="0">
                <a:solidFill>
                  <a:srgbClr val="B4FCFC"/>
                </a:solidFill>
                <a:latin typeface="Century Gothic" panose="020B0502020202020204" pitchFamily="34" charset="0"/>
              </a:rPr>
              <a:t>The beauty of the earth is celebrated in many religions, but the human spoiling of the earth is a danger and a coming crisis. In this theme, learners are invited to explore ideas and beliefs about the natural world, human responsibility for the earth and ways of praying about climate justice. </a:t>
            </a:r>
          </a:p>
          <a:p>
            <a:endParaRPr lang="en-GB" dirty="0">
              <a:solidFill>
                <a:srgbClr val="B4FCFC"/>
              </a:solidFill>
              <a:latin typeface="Century Gothic" panose="020B0502020202020204" pitchFamily="34" charset="0"/>
            </a:endParaRPr>
          </a:p>
          <a:p>
            <a:r>
              <a:rPr lang="en-GB" dirty="0">
                <a:solidFill>
                  <a:srgbClr val="B4FCFC"/>
                </a:solidFill>
                <a:latin typeface="Century Gothic" panose="020B0502020202020204" pitchFamily="34" charset="0"/>
              </a:rPr>
              <a:t>Great work will show some originality: the globe in God’s hands won’t win! Challenge pupils to use scripture quotations thoughtfully, but also the methods of scientific enquiry and moral study to develop deep answers and good writing to go with stunning images</a:t>
            </a:r>
            <a:r>
              <a:rPr lang="en-GB" dirty="0"/>
              <a:t>.</a:t>
            </a:r>
          </a:p>
        </p:txBody>
      </p:sp>
    </p:spTree>
    <p:custDataLst>
      <p:tags r:id="rId1"/>
    </p:custDataLst>
    <p:extLst>
      <p:ext uri="{BB962C8B-B14F-4D97-AF65-F5344CB8AC3E}">
        <p14:creationId xmlns:p14="http://schemas.microsoft.com/office/powerpoint/2010/main" val="258838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1C69125-274C-41B7-812B-51B58134750B}"/>
              </a:ext>
            </a:extLst>
          </p:cNvPr>
          <p:cNvSpPr txBox="1"/>
          <p:nvPr/>
        </p:nvSpPr>
        <p:spPr>
          <a:xfrm>
            <a:off x="1403294" y="201097"/>
            <a:ext cx="6480810" cy="954107"/>
          </a:xfrm>
          <a:prstGeom prst="rect">
            <a:avLst/>
          </a:prstGeom>
          <a:solidFill>
            <a:schemeClr val="tx2">
              <a:lumMod val="20000"/>
              <a:lumOff val="80000"/>
            </a:schemeClr>
          </a:solidFill>
        </p:spPr>
        <p:txBody>
          <a:bodyPr wrap="square" rtlCol="0">
            <a:spAutoFit/>
          </a:bodyPr>
          <a:lstStyle/>
          <a:p>
            <a:pPr algn="ctr"/>
            <a:r>
              <a:rPr lang="en-GB" sz="2800" i="1" dirty="0">
                <a:latin typeface="Century Gothic" panose="020B0502020202020204" pitchFamily="34" charset="0"/>
                <a:cs typeface="Cavolini" panose="03000502040302020204" pitchFamily="66" charset="0"/>
              </a:rPr>
              <a:t>God’s good earth?</a:t>
            </a:r>
          </a:p>
          <a:p>
            <a:pPr algn="ctr"/>
            <a:r>
              <a:rPr lang="en-GB" sz="2800" i="1" dirty="0">
                <a:latin typeface="Century Gothic" panose="020B0502020202020204" pitchFamily="34" charset="0"/>
                <a:cs typeface="Cavolini" panose="03000502040302020204" pitchFamily="66" charset="0"/>
              </a:rPr>
              <a:t>(“Beautiful World, wonderful God?")</a:t>
            </a:r>
          </a:p>
        </p:txBody>
      </p:sp>
      <p:sp>
        <p:nvSpPr>
          <p:cNvPr id="5" name="TextBox 4">
            <a:extLst>
              <a:ext uri="{FF2B5EF4-FFF2-40B4-BE49-F238E27FC236}">
                <a16:creationId xmlns:a16="http://schemas.microsoft.com/office/drawing/2014/main" id="{8393BA70-E247-4732-A6D3-CBCB50E8B163}"/>
              </a:ext>
            </a:extLst>
          </p:cNvPr>
          <p:cNvSpPr txBox="1"/>
          <p:nvPr/>
        </p:nvSpPr>
        <p:spPr>
          <a:xfrm>
            <a:off x="539806" y="1784200"/>
            <a:ext cx="8641080" cy="400110"/>
          </a:xfrm>
          <a:prstGeom prst="rect">
            <a:avLst/>
          </a:prstGeom>
          <a:solidFill>
            <a:srgbClr val="000066"/>
          </a:solidFill>
        </p:spPr>
        <p:txBody>
          <a:bodyPr wrap="square" rtlCol="0">
            <a:spAutoFit/>
          </a:bodyPr>
          <a:lstStyle/>
          <a:p>
            <a:r>
              <a:rPr lang="en-GB" sz="2000" dirty="0">
                <a:solidFill>
                  <a:schemeClr val="bg1"/>
                </a:solidFill>
                <a:latin typeface="Century Gothic" panose="020B0502020202020204" pitchFamily="34" charset="0"/>
                <a:cs typeface="Cavolini" panose="03000502040302020204" pitchFamily="66" charset="0"/>
              </a:rPr>
              <a:t>Play clip from 9:00 until 17:57 to introduce this theme.</a:t>
            </a:r>
          </a:p>
        </p:txBody>
      </p:sp>
      <p:sp>
        <p:nvSpPr>
          <p:cNvPr id="8" name="TextBox 7">
            <a:extLst>
              <a:ext uri="{FF2B5EF4-FFF2-40B4-BE49-F238E27FC236}">
                <a16:creationId xmlns:a16="http://schemas.microsoft.com/office/drawing/2014/main" id="{63716976-9835-449C-8D24-C5E667852403}"/>
              </a:ext>
            </a:extLst>
          </p:cNvPr>
          <p:cNvSpPr txBox="1"/>
          <p:nvPr/>
        </p:nvSpPr>
        <p:spPr>
          <a:xfrm>
            <a:off x="683204" y="1401763"/>
            <a:ext cx="7920990" cy="369332"/>
          </a:xfrm>
          <a:prstGeom prst="rect">
            <a:avLst/>
          </a:prstGeom>
          <a:noFill/>
        </p:spPr>
        <p:txBody>
          <a:bodyPr wrap="square">
            <a:spAutoFit/>
          </a:bodyPr>
          <a:lstStyle/>
          <a:p>
            <a:endParaRPr lang="en-GB" dirty="0"/>
          </a:p>
        </p:txBody>
      </p:sp>
      <p:pic>
        <p:nvPicPr>
          <p:cNvPr id="2" name="Online Media 1" title="Spirited Arts &amp; Poetry Competition 2021">
            <a:hlinkClick r:id="" action="ppaction://media"/>
            <a:extLst>
              <a:ext uri="{FF2B5EF4-FFF2-40B4-BE49-F238E27FC236}">
                <a16:creationId xmlns:a16="http://schemas.microsoft.com/office/drawing/2014/main" id="{0B925AAB-CA55-4333-9814-C15FA9D3EEF8}"/>
              </a:ext>
            </a:extLst>
          </p:cNvPr>
          <p:cNvPicPr>
            <a:picLocks noRot="1" noChangeAspect="1"/>
          </p:cNvPicPr>
          <p:nvPr>
            <a:videoFile r:link="rId2"/>
          </p:nvPr>
        </p:nvPicPr>
        <p:blipFill>
          <a:blip r:embed="rId5"/>
          <a:stretch>
            <a:fillRect/>
          </a:stretch>
        </p:blipFill>
        <p:spPr>
          <a:xfrm>
            <a:off x="3302000" y="2711450"/>
            <a:ext cx="2540000" cy="1435100"/>
          </a:xfrm>
          <a:prstGeom prst="rect">
            <a:avLst/>
          </a:prstGeom>
        </p:spPr>
      </p:pic>
      <p:sp>
        <p:nvSpPr>
          <p:cNvPr id="9" name="TextBox 8">
            <a:extLst>
              <a:ext uri="{FF2B5EF4-FFF2-40B4-BE49-F238E27FC236}">
                <a16:creationId xmlns:a16="http://schemas.microsoft.com/office/drawing/2014/main" id="{14A7C1B3-F259-4C9D-A5B6-51D4027C7CD8}"/>
              </a:ext>
            </a:extLst>
          </p:cNvPr>
          <p:cNvSpPr txBox="1"/>
          <p:nvPr/>
        </p:nvSpPr>
        <p:spPr>
          <a:xfrm>
            <a:off x="928278" y="4988769"/>
            <a:ext cx="4591250" cy="646331"/>
          </a:xfrm>
          <a:prstGeom prst="rect">
            <a:avLst/>
          </a:prstGeom>
          <a:noFill/>
        </p:spPr>
        <p:txBody>
          <a:bodyPr wrap="square">
            <a:spAutoFit/>
          </a:bodyPr>
          <a:lstStyle/>
          <a:p>
            <a:r>
              <a:rPr lang="en-GB" dirty="0">
                <a:solidFill>
                  <a:schemeClr val="bg1"/>
                </a:solidFill>
                <a:latin typeface="Century Gothic" panose="020B0502020202020204" pitchFamily="34" charset="0"/>
                <a:hlinkClick r:id="rId6"/>
              </a:rPr>
              <a:t>https://youtu.be/IMyW8hBxPPw</a:t>
            </a:r>
            <a:endParaRPr lang="en-GB" dirty="0">
              <a:solidFill>
                <a:schemeClr val="bg1"/>
              </a:solidFill>
              <a:latin typeface="Century Gothic" panose="020B0502020202020204" pitchFamily="34" charset="0"/>
            </a:endParaRPr>
          </a:p>
          <a:p>
            <a:endParaRPr lang="en-GB" dirty="0">
              <a:solidFill>
                <a:schemeClr val="bg1"/>
              </a:solidFill>
              <a:latin typeface="Century Gothic" panose="020B0502020202020204" pitchFamily="34" charset="0"/>
            </a:endParaRPr>
          </a:p>
        </p:txBody>
      </p:sp>
    </p:spTree>
    <p:custDataLst>
      <p:tags r:id="rId1"/>
    </p:custDataLst>
    <p:extLst>
      <p:ext uri="{BB962C8B-B14F-4D97-AF65-F5344CB8AC3E}">
        <p14:creationId xmlns:p14="http://schemas.microsoft.com/office/powerpoint/2010/main" val="1644626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2"/>
                </p:tgtEl>
              </p:cMediaNode>
            </p:video>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2"/>
                                        </p:tgtEl>
                                      </p:cBhvr>
                                    </p:cmd>
                                  </p:childTnLst>
                                </p:cTn>
                              </p:par>
                            </p:childTnLst>
                          </p:cTn>
                        </p:par>
                      </p:childTnLst>
                    </p:cTn>
                  </p:par>
                </p:childTnLst>
              </p:cTn>
              <p:nextCondLst>
                <p:cond evt="onClick" delay="0">
                  <p:tgtEl>
                    <p:spTgt spid="2"/>
                  </p:tgtEl>
                </p:cond>
              </p:nextCondLst>
            </p:seq>
          </p:childTnLst>
        </p:cTn>
      </p:par>
    </p:tnLst>
    <p:bldLst>
      <p:bldP spid="7"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Workers at a garments factory in Karachi. The textile industry is the largest manufacturing industry in Pakistan.">
            <a:extLst>
              <a:ext uri="{FF2B5EF4-FFF2-40B4-BE49-F238E27FC236}">
                <a16:creationId xmlns:a16="http://schemas.microsoft.com/office/drawing/2014/main" id="{E318EB78-8C86-41FC-A8EB-C1E1582DD28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207" r="8793"/>
          <a:stretch/>
        </p:blipFill>
        <p:spPr bwMode="auto">
          <a:xfrm>
            <a:off x="20" y="10"/>
            <a:ext cx="9143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138"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4512879"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7" name="TextBox 6">
            <a:extLst>
              <a:ext uri="{FF2B5EF4-FFF2-40B4-BE49-F238E27FC236}">
                <a16:creationId xmlns:a16="http://schemas.microsoft.com/office/drawing/2014/main" id="{24C79C13-A776-4F05-AC11-EF3A2B524FFF}"/>
              </a:ext>
            </a:extLst>
          </p:cNvPr>
          <p:cNvSpPr txBox="1"/>
          <p:nvPr/>
        </p:nvSpPr>
        <p:spPr>
          <a:xfrm>
            <a:off x="532086" y="1913950"/>
            <a:ext cx="3153102" cy="134275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2400" b="1" i="1" dirty="0">
                <a:solidFill>
                  <a:srgbClr val="002060"/>
                </a:solidFill>
                <a:latin typeface="Century Gothic" panose="020B0502020202020204" pitchFamily="34" charset="0"/>
                <a:ea typeface="+mj-ea"/>
                <a:cs typeface="+mj-cs"/>
              </a:rPr>
              <a:t>ACTIVITY 2</a:t>
            </a:r>
          </a:p>
          <a:p>
            <a:pPr algn="ctr">
              <a:lnSpc>
                <a:spcPct val="90000"/>
              </a:lnSpc>
              <a:spcBef>
                <a:spcPct val="0"/>
              </a:spcBef>
              <a:spcAft>
                <a:spcPts val="600"/>
              </a:spcAft>
            </a:pPr>
            <a:r>
              <a:rPr lang="en-US" sz="2400" b="1" i="1" dirty="0">
                <a:solidFill>
                  <a:srgbClr val="002060"/>
                </a:solidFill>
                <a:latin typeface="Century Gothic" panose="020B0502020202020204" pitchFamily="34" charset="0"/>
                <a:ea typeface="+mj-ea"/>
                <a:cs typeface="+mj-cs"/>
              </a:rPr>
              <a:t>Where do my clothes come from?</a:t>
            </a:r>
          </a:p>
        </p:txBody>
      </p:sp>
      <p:cxnSp>
        <p:nvCxnSpPr>
          <p:cNvPr id="140" name="Straight Connector 139">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15288" y="3337139"/>
            <a:ext cx="701565"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E855DCB-9C9A-4265-88E4-B9BA6CC96F8B}"/>
              </a:ext>
            </a:extLst>
          </p:cNvPr>
          <p:cNvSpPr txBox="1"/>
          <p:nvPr/>
        </p:nvSpPr>
        <p:spPr>
          <a:xfrm>
            <a:off x="394137" y="3417573"/>
            <a:ext cx="3817818" cy="2619839"/>
          </a:xfrm>
          <a:prstGeom prst="rect">
            <a:avLst/>
          </a:prstGeom>
        </p:spPr>
        <p:txBody>
          <a:bodyPr vert="horz" lIns="91440" tIns="45720" rIns="91440" bIns="45720" rtlCol="0" anchor="ctr">
            <a:normAutofit/>
          </a:bodyPr>
          <a:lstStyle/>
          <a:p>
            <a:pPr>
              <a:lnSpc>
                <a:spcPct val="90000"/>
              </a:lnSpc>
              <a:spcAft>
                <a:spcPts val="600"/>
              </a:spcAft>
            </a:pPr>
            <a:r>
              <a:rPr lang="en-US" sz="1600" dirty="0">
                <a:latin typeface="Century Gothic" panose="020B0502020202020204" pitchFamily="34" charset="0"/>
              </a:rPr>
              <a:t>THE TRUE COST VIDEO CLIP (PG-13)</a:t>
            </a:r>
          </a:p>
          <a:p>
            <a:pPr>
              <a:lnSpc>
                <a:spcPct val="90000"/>
              </a:lnSpc>
              <a:spcAft>
                <a:spcPts val="600"/>
              </a:spcAft>
            </a:pPr>
            <a:r>
              <a:rPr lang="en-US" sz="1600" i="1" dirty="0">
                <a:latin typeface="Century Gothic" panose="020B0502020202020204" pitchFamily="34" charset="0"/>
              </a:rPr>
              <a:t>**Watch first to ensure suitability for your pupils**</a:t>
            </a:r>
          </a:p>
          <a:p>
            <a:pPr indent="-228600">
              <a:lnSpc>
                <a:spcPct val="90000"/>
              </a:lnSpc>
              <a:spcAft>
                <a:spcPts val="600"/>
              </a:spcAft>
              <a:buFont typeface="Arial" panose="020B0604020202020204" pitchFamily="34" charset="0"/>
              <a:buChar char="•"/>
            </a:pPr>
            <a:endParaRPr lang="en-US" sz="1600" dirty="0">
              <a:latin typeface="Century Gothic" panose="020B0502020202020204" pitchFamily="34" charset="0"/>
            </a:endParaRPr>
          </a:p>
          <a:p>
            <a:pPr>
              <a:lnSpc>
                <a:spcPct val="90000"/>
              </a:lnSpc>
              <a:spcAft>
                <a:spcPts val="600"/>
              </a:spcAft>
            </a:pPr>
            <a:r>
              <a:rPr lang="en-US" sz="1600" dirty="0">
                <a:latin typeface="Century Gothic" panose="020B0502020202020204" pitchFamily="34" charset="0"/>
                <a:hlinkClick r:id="rId5"/>
              </a:rPr>
              <a:t>https://www.clothingmanufacturersasia.com/ethical-manufacturing/</a:t>
            </a:r>
            <a:endParaRPr lang="en-US" sz="1600" dirty="0">
              <a:latin typeface="Century Gothic" panose="020B0502020202020204" pitchFamily="34" charset="0"/>
            </a:endParaRPr>
          </a:p>
          <a:p>
            <a:pPr marL="342900" indent="-228600">
              <a:lnSpc>
                <a:spcPct val="90000"/>
              </a:lnSpc>
              <a:spcAft>
                <a:spcPts val="600"/>
              </a:spcAft>
              <a:buFont typeface="Arial" panose="020B0604020202020204" pitchFamily="34" charset="0"/>
              <a:buChar char="•"/>
            </a:pPr>
            <a:endParaRPr lang="en-US" sz="1600" dirty="0"/>
          </a:p>
          <a:p>
            <a:pPr marL="342900" indent="-228600">
              <a:lnSpc>
                <a:spcPct val="90000"/>
              </a:lnSpc>
              <a:spcAft>
                <a:spcPts val="600"/>
              </a:spcAft>
              <a:buFont typeface="Arial" panose="020B0604020202020204" pitchFamily="34" charset="0"/>
              <a:buChar char="•"/>
            </a:pPr>
            <a:endParaRPr lang="en-US" sz="1600" dirty="0"/>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Tree>
    <p:custDataLst>
      <p:tags r:id="rId1"/>
    </p:custDataLst>
    <p:extLst>
      <p:ext uri="{BB962C8B-B14F-4D97-AF65-F5344CB8AC3E}">
        <p14:creationId xmlns:p14="http://schemas.microsoft.com/office/powerpoint/2010/main" val="1074390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403294" y="104844"/>
            <a:ext cx="6480810" cy="954107"/>
          </a:xfrm>
          <a:prstGeom prst="rect">
            <a:avLst/>
          </a:prstGeom>
          <a:solidFill>
            <a:schemeClr val="tx2">
              <a:lumMod val="20000"/>
              <a:lumOff val="80000"/>
            </a:schemeClr>
          </a:solidFill>
        </p:spPr>
        <p:txBody>
          <a:bodyPr wrap="square" rtlCol="0">
            <a:spAutoFit/>
          </a:bodyPr>
          <a:lstStyle/>
          <a:p>
            <a:pPr algn="ctr"/>
            <a:r>
              <a:rPr lang="en-GB" sz="2800" b="1" i="1" dirty="0">
                <a:latin typeface="Century Gothic" panose="020B0502020202020204" pitchFamily="34" charset="0"/>
                <a:cs typeface="Cavolini" panose="03000502040302020204" pitchFamily="66" charset="0"/>
              </a:rPr>
              <a:t>ACTIVITY 2</a:t>
            </a:r>
          </a:p>
          <a:p>
            <a:pPr algn="ctr"/>
            <a:r>
              <a:rPr lang="en-GB" sz="2800" b="1" i="1" dirty="0">
                <a:latin typeface="Century Gothic" panose="020B0502020202020204" pitchFamily="34" charset="0"/>
                <a:cs typeface="Cavolini" panose="03000502040302020204" pitchFamily="66" charset="0"/>
              </a:rPr>
              <a:t>Where do my clothes come from?</a:t>
            </a:r>
          </a:p>
        </p:txBody>
      </p:sp>
      <p:sp>
        <p:nvSpPr>
          <p:cNvPr id="5" name="TextBox 4">
            <a:extLst>
              <a:ext uri="{FF2B5EF4-FFF2-40B4-BE49-F238E27FC236}">
                <a16:creationId xmlns:a16="http://schemas.microsoft.com/office/drawing/2014/main" id="{0E855DCB-9C9A-4265-88E4-B9BA6CC96F8B}"/>
              </a:ext>
            </a:extLst>
          </p:cNvPr>
          <p:cNvSpPr txBox="1"/>
          <p:nvPr/>
        </p:nvSpPr>
        <p:spPr>
          <a:xfrm>
            <a:off x="0" y="1420286"/>
            <a:ext cx="2051685" cy="3662541"/>
          </a:xfrm>
          <a:prstGeom prst="rect">
            <a:avLst/>
          </a:prstGeom>
          <a:solidFill>
            <a:srgbClr val="000066"/>
          </a:solidFill>
        </p:spPr>
        <p:txBody>
          <a:bodyPr wrap="square" rtlCol="0">
            <a:spAutoFit/>
          </a:bodyPr>
          <a:lstStyle/>
          <a:p>
            <a:r>
              <a:rPr lang="en-GB" sz="2000" dirty="0">
                <a:solidFill>
                  <a:schemeClr val="bg1"/>
                </a:solidFill>
                <a:latin typeface="Century Gothic" panose="020B0502020202020204" pitchFamily="34" charset="0"/>
                <a:cs typeface="Cavolini" panose="03000502040302020204" pitchFamily="66" charset="0"/>
              </a:rPr>
              <a:t>Check garment labels</a:t>
            </a:r>
          </a:p>
          <a:p>
            <a:pPr marL="93663" indent="-93663">
              <a:buFont typeface="Arial" panose="020B0604020202020204" pitchFamily="34" charset="0"/>
              <a:buChar char="•"/>
            </a:pPr>
            <a:r>
              <a:rPr lang="en-GB" sz="1600" dirty="0">
                <a:solidFill>
                  <a:schemeClr val="bg1"/>
                </a:solidFill>
                <a:latin typeface="Century Gothic" panose="020B0502020202020204" pitchFamily="34" charset="0"/>
                <a:cs typeface="Cavolini" panose="03000502040302020204" pitchFamily="66" charset="0"/>
              </a:rPr>
              <a:t>What is it made from?</a:t>
            </a:r>
          </a:p>
          <a:p>
            <a:pPr marL="93663" indent="-93663">
              <a:buFont typeface="Arial" panose="020B0604020202020204" pitchFamily="34" charset="0"/>
              <a:buChar char="•"/>
            </a:pPr>
            <a:r>
              <a:rPr lang="en-GB" sz="1600" dirty="0">
                <a:solidFill>
                  <a:schemeClr val="bg1"/>
                </a:solidFill>
                <a:latin typeface="Century Gothic" panose="020B0502020202020204" pitchFamily="34" charset="0"/>
                <a:cs typeface="Cavolini" panose="03000502040302020204" pitchFamily="66" charset="0"/>
              </a:rPr>
              <a:t>Where was it made?</a:t>
            </a:r>
          </a:p>
          <a:p>
            <a:pPr marL="342900" indent="-342900">
              <a:buFont typeface="Arial" panose="020B0604020202020204" pitchFamily="34" charset="0"/>
              <a:buChar char="•"/>
            </a:pPr>
            <a:endParaRPr lang="en-GB" sz="2000" dirty="0">
              <a:solidFill>
                <a:schemeClr val="bg1"/>
              </a:solidFill>
              <a:latin typeface="Century Gothic" panose="020B0502020202020204" pitchFamily="34" charset="0"/>
              <a:cs typeface="Cavolini" panose="03000502040302020204" pitchFamily="66" charset="0"/>
            </a:endParaRPr>
          </a:p>
          <a:p>
            <a:endParaRPr lang="en-GB" sz="2000" dirty="0">
              <a:solidFill>
                <a:schemeClr val="bg1"/>
              </a:solidFill>
              <a:latin typeface="Century Gothic" panose="020B0502020202020204" pitchFamily="34" charset="0"/>
              <a:cs typeface="Cavolini" panose="03000502040302020204" pitchFamily="66" charset="0"/>
            </a:endParaRPr>
          </a:p>
          <a:p>
            <a:r>
              <a:rPr lang="en-GB" sz="2000" dirty="0">
                <a:solidFill>
                  <a:schemeClr val="bg1"/>
                </a:solidFill>
                <a:latin typeface="Century Gothic" panose="020B0502020202020204" pitchFamily="34" charset="0"/>
                <a:cs typeface="Cavolini" panose="03000502040302020204" pitchFamily="66" charset="0"/>
              </a:rPr>
              <a:t>Locate on map/globe </a:t>
            </a:r>
            <a:r>
              <a:rPr lang="en-GB" sz="2000" i="1" dirty="0">
                <a:solidFill>
                  <a:schemeClr val="bg1"/>
                </a:solidFill>
                <a:latin typeface="Century Gothic" panose="020B0502020202020204" pitchFamily="34" charset="0"/>
                <a:cs typeface="Cavolini" panose="03000502040302020204" pitchFamily="66" charset="0"/>
              </a:rPr>
              <a:t>(add post-its)</a:t>
            </a:r>
          </a:p>
          <a:p>
            <a:pPr marL="342900" indent="-342900">
              <a:buFont typeface="Arial" panose="020B0604020202020204" pitchFamily="34" charset="0"/>
              <a:buChar char="•"/>
            </a:pPr>
            <a:endParaRPr lang="en-GB" sz="2000" dirty="0">
              <a:solidFill>
                <a:schemeClr val="bg1"/>
              </a:solidFill>
              <a:latin typeface="Century Gothic" panose="020B0502020202020204" pitchFamily="34" charset="0"/>
              <a:cs typeface="Cavolini" panose="03000502040302020204" pitchFamily="66" charset="0"/>
            </a:endParaRPr>
          </a:p>
        </p:txBody>
      </p:sp>
      <p:pic>
        <p:nvPicPr>
          <p:cNvPr id="2052" name="Picture 4" descr="World Map: A clickable map of world countries :-)">
            <a:extLst>
              <a:ext uri="{FF2B5EF4-FFF2-40B4-BE49-F238E27FC236}">
                <a16:creationId xmlns:a16="http://schemas.microsoft.com/office/drawing/2014/main" id="{7CFDBFA9-DE46-49F8-8BF4-D9F59BB672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0413" y="1189356"/>
            <a:ext cx="6967979" cy="4151754"/>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132985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403294" y="104844"/>
            <a:ext cx="6480810" cy="954107"/>
          </a:xfrm>
          <a:prstGeom prst="rect">
            <a:avLst/>
          </a:prstGeom>
          <a:solidFill>
            <a:schemeClr val="tx2">
              <a:lumMod val="20000"/>
              <a:lumOff val="80000"/>
            </a:schemeClr>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ACTIVITY 2</a:t>
            </a:r>
          </a:p>
          <a:p>
            <a:pPr algn="ctr"/>
            <a:r>
              <a:rPr lang="en-GB" sz="2800" b="1" i="1" dirty="0">
                <a:latin typeface="Century Gothic" panose="020B0502020202020204" pitchFamily="34" charset="0"/>
                <a:cs typeface="Cavolini" panose="03000502040302020204" pitchFamily="66" charset="0"/>
              </a:rPr>
              <a:t>Where do my clothes come from?</a:t>
            </a:r>
          </a:p>
        </p:txBody>
      </p:sp>
      <p:sp>
        <p:nvSpPr>
          <p:cNvPr id="5" name="TextBox 4">
            <a:extLst>
              <a:ext uri="{FF2B5EF4-FFF2-40B4-BE49-F238E27FC236}">
                <a16:creationId xmlns:a16="http://schemas.microsoft.com/office/drawing/2014/main" id="{0E855DCB-9C9A-4265-88E4-B9BA6CC96F8B}"/>
              </a:ext>
            </a:extLst>
          </p:cNvPr>
          <p:cNvSpPr txBox="1"/>
          <p:nvPr/>
        </p:nvSpPr>
        <p:spPr>
          <a:xfrm>
            <a:off x="0" y="1420286"/>
            <a:ext cx="2051685" cy="400110"/>
          </a:xfrm>
          <a:prstGeom prst="rect">
            <a:avLst/>
          </a:prstGeom>
          <a:solidFill>
            <a:srgbClr val="000066"/>
          </a:solidFill>
        </p:spPr>
        <p:txBody>
          <a:bodyPr wrap="square" rtlCol="0">
            <a:spAutoFit/>
          </a:bodyPr>
          <a:lstStyle/>
          <a:p>
            <a:pPr marL="342900" indent="-342900">
              <a:buFont typeface="Arial" panose="020B0604020202020204" pitchFamily="34" charset="0"/>
              <a:buChar char="•"/>
            </a:pPr>
            <a:endParaRPr lang="en-GB" sz="2000" dirty="0">
              <a:solidFill>
                <a:schemeClr val="bg1"/>
              </a:solidFill>
              <a:latin typeface="Century Gothic" panose="020B0502020202020204" pitchFamily="34" charset="0"/>
              <a:cs typeface="Cavolini" panose="03000502040302020204" pitchFamily="66" charset="0"/>
            </a:endParaRPr>
          </a:p>
        </p:txBody>
      </p:sp>
      <p:pic>
        <p:nvPicPr>
          <p:cNvPr id="2052" name="Picture 4" descr="World Map: A clickable map of world countries :-)">
            <a:extLst>
              <a:ext uri="{FF2B5EF4-FFF2-40B4-BE49-F238E27FC236}">
                <a16:creationId xmlns:a16="http://schemas.microsoft.com/office/drawing/2014/main" id="{7CFDBFA9-DE46-49F8-8BF4-D9F59BB672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685" y="1462466"/>
            <a:ext cx="5061902" cy="3016050"/>
          </a:xfrm>
          <a:prstGeom prst="rect">
            <a:avLst/>
          </a:prstGeom>
          <a:noFill/>
          <a:extLst>
            <a:ext uri="{909E8E84-426E-40DD-AFC4-6F175D3DCCD1}">
              <a14:hiddenFill xmlns:a14="http://schemas.microsoft.com/office/drawing/2010/main">
                <a:solidFill>
                  <a:srgbClr val="FFFFFF"/>
                </a:solidFill>
              </a14:hiddenFill>
            </a:ext>
          </a:extLst>
        </p:spPr>
      </p:pic>
      <p:sp>
        <p:nvSpPr>
          <p:cNvPr id="8" name="Cloud 7">
            <a:extLst>
              <a:ext uri="{FF2B5EF4-FFF2-40B4-BE49-F238E27FC236}">
                <a16:creationId xmlns:a16="http://schemas.microsoft.com/office/drawing/2014/main" id="{F7830158-2B0A-4B9E-9C35-7D9DF172E5CC}"/>
              </a:ext>
            </a:extLst>
          </p:cNvPr>
          <p:cNvSpPr/>
          <p:nvPr/>
        </p:nvSpPr>
        <p:spPr>
          <a:xfrm rot="430161">
            <a:off x="32502" y="3587161"/>
            <a:ext cx="3174132" cy="1919576"/>
          </a:xfrm>
          <a:prstGeom prst="cloud">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wrap="square" rtlCol="0" anchor="ctr"/>
          <a:lstStyle/>
          <a:p>
            <a:pPr algn="ctr"/>
            <a:r>
              <a:rPr lang="en-GB" sz="1600" b="1" dirty="0">
                <a:solidFill>
                  <a:srgbClr val="002060"/>
                </a:solidFill>
                <a:latin typeface="Century Gothic" panose="020B0502020202020204" pitchFamily="34" charset="0"/>
              </a:rPr>
              <a:t>Why are UK retailers producing most of</a:t>
            </a:r>
          </a:p>
          <a:p>
            <a:pPr algn="ctr"/>
            <a:r>
              <a:rPr lang="en-GB" sz="1600" b="1" dirty="0">
                <a:solidFill>
                  <a:srgbClr val="002060"/>
                </a:solidFill>
                <a:latin typeface="Century Gothic" panose="020B0502020202020204" pitchFamily="34" charset="0"/>
              </a:rPr>
              <a:t>our clothes outside of the UK?</a:t>
            </a:r>
            <a:endParaRPr lang="en-GB" sz="2000" b="1" dirty="0">
              <a:solidFill>
                <a:srgbClr val="002060"/>
              </a:solidFill>
              <a:effectLst/>
              <a:latin typeface="Century Gothic" panose="020B0502020202020204" pitchFamily="34" charset="0"/>
              <a:ea typeface="Times New Roman" panose="02020603050405020304" pitchFamily="18" charset="0"/>
              <a:cs typeface="Cavolini" panose="03000502040302020204" pitchFamily="66" charset="0"/>
            </a:endParaRPr>
          </a:p>
        </p:txBody>
      </p:sp>
      <p:sp>
        <p:nvSpPr>
          <p:cNvPr id="9" name="Cloud 8">
            <a:extLst>
              <a:ext uri="{FF2B5EF4-FFF2-40B4-BE49-F238E27FC236}">
                <a16:creationId xmlns:a16="http://schemas.microsoft.com/office/drawing/2014/main" id="{C204734C-A349-4A3D-9AB6-9D7CC80E3905}"/>
              </a:ext>
            </a:extLst>
          </p:cNvPr>
          <p:cNvSpPr/>
          <p:nvPr/>
        </p:nvSpPr>
        <p:spPr>
          <a:xfrm rot="21045316">
            <a:off x="5989784" y="3731163"/>
            <a:ext cx="2997503" cy="2193324"/>
          </a:xfrm>
          <a:prstGeom prst="cloud">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r>
              <a:rPr lang="en-GB" sz="1600" b="1" dirty="0">
                <a:latin typeface="Century Gothic" panose="020B0502020202020204" pitchFamily="34" charset="0"/>
              </a:rPr>
              <a:t>Who should be responsible for making sure that</a:t>
            </a:r>
          </a:p>
          <a:p>
            <a:pPr algn="ctr"/>
            <a:r>
              <a:rPr lang="en-GB" sz="1600" b="1" dirty="0">
                <a:latin typeface="Century Gothic" panose="020B0502020202020204" pitchFamily="34" charset="0"/>
              </a:rPr>
              <a:t>garment workers are paid enough money?</a:t>
            </a:r>
            <a:endParaRPr lang="en-GB" sz="1100" b="1" dirty="0">
              <a:effectLst/>
              <a:latin typeface="Century Gothic" panose="020B0502020202020204" pitchFamily="34" charset="0"/>
              <a:ea typeface="Times New Roman" panose="02020603050405020304" pitchFamily="18" charset="0"/>
            </a:endParaRPr>
          </a:p>
        </p:txBody>
      </p:sp>
    </p:spTree>
    <p:custDataLst>
      <p:tags r:id="rId1"/>
    </p:custDataLst>
    <p:extLst>
      <p:ext uri="{BB962C8B-B14F-4D97-AF65-F5344CB8AC3E}">
        <p14:creationId xmlns:p14="http://schemas.microsoft.com/office/powerpoint/2010/main" val="3417469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403294" y="104844"/>
            <a:ext cx="6480810" cy="954107"/>
          </a:xfrm>
          <a:prstGeom prst="rect">
            <a:avLst/>
          </a:prstGeom>
          <a:solidFill>
            <a:schemeClr val="tx2">
              <a:lumMod val="20000"/>
              <a:lumOff val="80000"/>
            </a:schemeClr>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ACTIVITY 2</a:t>
            </a:r>
          </a:p>
          <a:p>
            <a:pPr algn="ctr"/>
            <a:r>
              <a:rPr lang="en-GB" sz="2800" b="1" i="1" dirty="0">
                <a:latin typeface="Century Gothic" panose="020B0502020202020204" pitchFamily="34" charset="0"/>
                <a:cs typeface="Cavolini" panose="03000502040302020204" pitchFamily="66" charset="0"/>
              </a:rPr>
              <a:t>Where do my clothes come from?</a:t>
            </a:r>
          </a:p>
        </p:txBody>
      </p:sp>
      <p:sp>
        <p:nvSpPr>
          <p:cNvPr id="5" name="TextBox 4">
            <a:extLst>
              <a:ext uri="{FF2B5EF4-FFF2-40B4-BE49-F238E27FC236}">
                <a16:creationId xmlns:a16="http://schemas.microsoft.com/office/drawing/2014/main" id="{0E855DCB-9C9A-4265-88E4-B9BA6CC96F8B}"/>
              </a:ext>
            </a:extLst>
          </p:cNvPr>
          <p:cNvSpPr txBox="1"/>
          <p:nvPr/>
        </p:nvSpPr>
        <p:spPr>
          <a:xfrm>
            <a:off x="0" y="1420286"/>
            <a:ext cx="2051685" cy="400110"/>
          </a:xfrm>
          <a:prstGeom prst="rect">
            <a:avLst/>
          </a:prstGeom>
          <a:solidFill>
            <a:srgbClr val="000066"/>
          </a:solidFill>
        </p:spPr>
        <p:txBody>
          <a:bodyPr wrap="square" rtlCol="0">
            <a:spAutoFit/>
          </a:bodyPr>
          <a:lstStyle/>
          <a:p>
            <a:pPr marL="342900" indent="-342900">
              <a:buFont typeface="Arial" panose="020B0604020202020204" pitchFamily="34" charset="0"/>
              <a:buChar char="•"/>
            </a:pPr>
            <a:endParaRPr lang="en-GB" sz="2000" dirty="0">
              <a:solidFill>
                <a:schemeClr val="bg1"/>
              </a:solidFill>
              <a:latin typeface="Century Gothic" panose="020B0502020202020204" pitchFamily="34" charset="0"/>
              <a:cs typeface="Cavolini" panose="03000502040302020204" pitchFamily="66" charset="0"/>
            </a:endParaRPr>
          </a:p>
        </p:txBody>
      </p:sp>
      <p:pic>
        <p:nvPicPr>
          <p:cNvPr id="4" name="Picture 3">
            <a:extLst>
              <a:ext uri="{FF2B5EF4-FFF2-40B4-BE49-F238E27FC236}">
                <a16:creationId xmlns:a16="http://schemas.microsoft.com/office/drawing/2014/main" id="{F92D2560-DF23-4865-8BEA-28AF44F13254}"/>
              </a:ext>
            </a:extLst>
          </p:cNvPr>
          <p:cNvPicPr>
            <a:picLocks noChangeAspect="1"/>
          </p:cNvPicPr>
          <p:nvPr/>
        </p:nvPicPr>
        <p:blipFill>
          <a:blip r:embed="rId4"/>
          <a:stretch>
            <a:fillRect/>
          </a:stretch>
        </p:blipFill>
        <p:spPr>
          <a:xfrm>
            <a:off x="1817631" y="1317234"/>
            <a:ext cx="5652135" cy="1975908"/>
          </a:xfrm>
          <a:prstGeom prst="rect">
            <a:avLst/>
          </a:prstGeom>
        </p:spPr>
      </p:pic>
      <p:pic>
        <p:nvPicPr>
          <p:cNvPr id="10" name="Picture 9">
            <a:extLst>
              <a:ext uri="{FF2B5EF4-FFF2-40B4-BE49-F238E27FC236}">
                <a16:creationId xmlns:a16="http://schemas.microsoft.com/office/drawing/2014/main" id="{26644655-034B-4365-8E16-5B670F4AF984}"/>
              </a:ext>
            </a:extLst>
          </p:cNvPr>
          <p:cNvPicPr>
            <a:picLocks noChangeAspect="1"/>
          </p:cNvPicPr>
          <p:nvPr/>
        </p:nvPicPr>
        <p:blipFill>
          <a:blip r:embed="rId5"/>
          <a:stretch>
            <a:fillRect/>
          </a:stretch>
        </p:blipFill>
        <p:spPr>
          <a:xfrm>
            <a:off x="1796366" y="3510937"/>
            <a:ext cx="5652135" cy="1955702"/>
          </a:xfrm>
          <a:prstGeom prst="rect">
            <a:avLst/>
          </a:prstGeom>
        </p:spPr>
      </p:pic>
    </p:spTree>
    <p:custDataLst>
      <p:tags r:id="rId1"/>
    </p:custDataLst>
    <p:extLst>
      <p:ext uri="{BB962C8B-B14F-4D97-AF65-F5344CB8AC3E}">
        <p14:creationId xmlns:p14="http://schemas.microsoft.com/office/powerpoint/2010/main" val="399245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403294" y="104844"/>
            <a:ext cx="6480810" cy="954107"/>
          </a:xfrm>
          <a:prstGeom prst="rect">
            <a:avLst/>
          </a:prstGeom>
          <a:solidFill>
            <a:schemeClr val="tx2">
              <a:lumMod val="20000"/>
              <a:lumOff val="80000"/>
            </a:schemeClr>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ACTIVITY 2</a:t>
            </a:r>
          </a:p>
          <a:p>
            <a:pPr algn="ctr"/>
            <a:r>
              <a:rPr lang="en-GB" sz="2800" b="1" i="1" dirty="0">
                <a:latin typeface="Century Gothic" panose="020B0502020202020204" pitchFamily="34" charset="0"/>
                <a:cs typeface="Cavolini" panose="03000502040302020204" pitchFamily="66" charset="0"/>
              </a:rPr>
              <a:t>Where do my clothes come from?</a:t>
            </a:r>
          </a:p>
        </p:txBody>
      </p:sp>
      <p:sp>
        <p:nvSpPr>
          <p:cNvPr id="5" name="TextBox 4">
            <a:extLst>
              <a:ext uri="{FF2B5EF4-FFF2-40B4-BE49-F238E27FC236}">
                <a16:creationId xmlns:a16="http://schemas.microsoft.com/office/drawing/2014/main" id="{0E855DCB-9C9A-4265-88E4-B9BA6CC96F8B}"/>
              </a:ext>
            </a:extLst>
          </p:cNvPr>
          <p:cNvSpPr txBox="1"/>
          <p:nvPr/>
        </p:nvSpPr>
        <p:spPr>
          <a:xfrm>
            <a:off x="0" y="1420286"/>
            <a:ext cx="2051685" cy="400110"/>
          </a:xfrm>
          <a:prstGeom prst="rect">
            <a:avLst/>
          </a:prstGeom>
          <a:solidFill>
            <a:srgbClr val="000066"/>
          </a:solidFill>
        </p:spPr>
        <p:txBody>
          <a:bodyPr wrap="square" rtlCol="0">
            <a:spAutoFit/>
          </a:bodyPr>
          <a:lstStyle/>
          <a:p>
            <a:pPr marL="342900" indent="-342900">
              <a:buFont typeface="Arial" panose="020B0604020202020204" pitchFamily="34" charset="0"/>
              <a:buChar char="•"/>
            </a:pPr>
            <a:endParaRPr lang="en-GB" sz="2000" dirty="0">
              <a:solidFill>
                <a:schemeClr val="bg1"/>
              </a:solidFill>
              <a:latin typeface="Century Gothic" panose="020B0502020202020204" pitchFamily="34" charset="0"/>
              <a:cs typeface="Cavolini" panose="03000502040302020204" pitchFamily="66" charset="0"/>
            </a:endParaRPr>
          </a:p>
        </p:txBody>
      </p:sp>
      <p:sp>
        <p:nvSpPr>
          <p:cNvPr id="9" name="TextBox 8">
            <a:extLst>
              <a:ext uri="{FF2B5EF4-FFF2-40B4-BE49-F238E27FC236}">
                <a16:creationId xmlns:a16="http://schemas.microsoft.com/office/drawing/2014/main" id="{55AEF786-1AB9-4595-BCB4-EAE5A9786306}"/>
              </a:ext>
            </a:extLst>
          </p:cNvPr>
          <p:cNvSpPr txBox="1"/>
          <p:nvPr/>
        </p:nvSpPr>
        <p:spPr>
          <a:xfrm>
            <a:off x="611504" y="1165176"/>
            <a:ext cx="3600451" cy="3046988"/>
          </a:xfrm>
          <a:prstGeom prst="rect">
            <a:avLst/>
          </a:prstGeom>
          <a:noFill/>
        </p:spPr>
        <p:txBody>
          <a:bodyPr wrap="square">
            <a:spAutoFit/>
          </a:bodyPr>
          <a:lstStyle/>
          <a:p>
            <a:r>
              <a:rPr lang="en-GB" sz="2400" dirty="0">
                <a:solidFill>
                  <a:schemeClr val="bg1"/>
                </a:solidFill>
                <a:latin typeface="Century Gothic" panose="020B0502020202020204" pitchFamily="34" charset="0"/>
              </a:rPr>
              <a:t>Use to provide information about producing  ‘fast fashion’. </a:t>
            </a:r>
          </a:p>
          <a:p>
            <a:endParaRPr lang="en-GB" sz="2400" dirty="0">
              <a:solidFill>
                <a:schemeClr val="bg1"/>
              </a:solidFill>
              <a:latin typeface="Century Gothic" panose="020B0502020202020204" pitchFamily="34" charset="0"/>
            </a:endParaRPr>
          </a:p>
          <a:p>
            <a:r>
              <a:rPr lang="en-GB" sz="2400" dirty="0">
                <a:solidFill>
                  <a:schemeClr val="bg1"/>
                </a:solidFill>
                <a:latin typeface="Century Gothic" panose="020B0502020202020204" pitchFamily="34" charset="0"/>
                <a:hlinkClick r:id="rId4"/>
              </a:rPr>
              <a:t>https://prezi.com/view/RzgrcDQWPcNPyeIr9Etx/</a:t>
            </a:r>
            <a:endParaRPr lang="en-GB" sz="2400" dirty="0">
              <a:solidFill>
                <a:schemeClr val="bg1"/>
              </a:solidFill>
              <a:latin typeface="Century Gothic" panose="020B0502020202020204" pitchFamily="34" charset="0"/>
            </a:endParaRPr>
          </a:p>
        </p:txBody>
      </p:sp>
      <p:pic>
        <p:nvPicPr>
          <p:cNvPr id="11" name="Picture 10">
            <a:extLst>
              <a:ext uri="{FF2B5EF4-FFF2-40B4-BE49-F238E27FC236}">
                <a16:creationId xmlns:a16="http://schemas.microsoft.com/office/drawing/2014/main" id="{32399BC0-D4BC-4632-B42A-FAABE33D2B96}"/>
              </a:ext>
            </a:extLst>
          </p:cNvPr>
          <p:cNvPicPr>
            <a:picLocks noChangeAspect="1"/>
          </p:cNvPicPr>
          <p:nvPr/>
        </p:nvPicPr>
        <p:blipFill rotWithShape="1">
          <a:blip r:embed="rId5"/>
          <a:srcRect l="10919" r="4350" b="3"/>
          <a:stretch/>
        </p:blipFill>
        <p:spPr>
          <a:xfrm>
            <a:off x="4669749" y="1165176"/>
            <a:ext cx="3600451" cy="4238519"/>
          </a:xfrm>
          <a:prstGeom prst="rect">
            <a:avLst/>
          </a:prstGeom>
        </p:spPr>
      </p:pic>
    </p:spTree>
    <p:custDataLst>
      <p:tags r:id="rId1"/>
    </p:custDataLst>
    <p:extLst>
      <p:ext uri="{BB962C8B-B14F-4D97-AF65-F5344CB8AC3E}">
        <p14:creationId xmlns:p14="http://schemas.microsoft.com/office/powerpoint/2010/main" val="1778551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403294" y="104844"/>
            <a:ext cx="6480810" cy="954107"/>
          </a:xfrm>
          <a:prstGeom prst="rect">
            <a:avLst/>
          </a:prstGeom>
          <a:solidFill>
            <a:schemeClr val="tx2">
              <a:lumMod val="20000"/>
              <a:lumOff val="80000"/>
            </a:schemeClr>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ACTIVITY 2</a:t>
            </a:r>
          </a:p>
          <a:p>
            <a:pPr algn="ctr"/>
            <a:r>
              <a:rPr lang="en-GB" sz="2800" b="1" i="1" dirty="0">
                <a:latin typeface="Century Gothic" panose="020B0502020202020204" pitchFamily="34" charset="0"/>
                <a:cs typeface="Cavolini" panose="03000502040302020204" pitchFamily="66" charset="0"/>
              </a:rPr>
              <a:t>Where do my clothes come from?</a:t>
            </a:r>
          </a:p>
        </p:txBody>
      </p:sp>
      <p:sp>
        <p:nvSpPr>
          <p:cNvPr id="5" name="TextBox 4">
            <a:extLst>
              <a:ext uri="{FF2B5EF4-FFF2-40B4-BE49-F238E27FC236}">
                <a16:creationId xmlns:a16="http://schemas.microsoft.com/office/drawing/2014/main" id="{0E855DCB-9C9A-4265-88E4-B9BA6CC96F8B}"/>
              </a:ext>
            </a:extLst>
          </p:cNvPr>
          <p:cNvSpPr txBox="1"/>
          <p:nvPr/>
        </p:nvSpPr>
        <p:spPr>
          <a:xfrm>
            <a:off x="0" y="1420286"/>
            <a:ext cx="2051685" cy="400110"/>
          </a:xfrm>
          <a:prstGeom prst="rect">
            <a:avLst/>
          </a:prstGeom>
          <a:solidFill>
            <a:srgbClr val="000066"/>
          </a:solidFill>
        </p:spPr>
        <p:txBody>
          <a:bodyPr wrap="square" rtlCol="0">
            <a:spAutoFit/>
          </a:bodyPr>
          <a:lstStyle/>
          <a:p>
            <a:pPr marL="342900" indent="-342900">
              <a:buFont typeface="Arial" panose="020B0604020202020204" pitchFamily="34" charset="0"/>
              <a:buChar char="•"/>
            </a:pPr>
            <a:endParaRPr lang="en-GB" sz="2000" dirty="0">
              <a:solidFill>
                <a:schemeClr val="bg1"/>
              </a:solidFill>
              <a:latin typeface="Century Gothic" panose="020B0502020202020204" pitchFamily="34" charset="0"/>
              <a:cs typeface="Cavolini" panose="03000502040302020204" pitchFamily="66" charset="0"/>
            </a:endParaRPr>
          </a:p>
        </p:txBody>
      </p:sp>
      <p:sp>
        <p:nvSpPr>
          <p:cNvPr id="9" name="TextBox 8">
            <a:extLst>
              <a:ext uri="{FF2B5EF4-FFF2-40B4-BE49-F238E27FC236}">
                <a16:creationId xmlns:a16="http://schemas.microsoft.com/office/drawing/2014/main" id="{55AEF786-1AB9-4595-BCB4-EAE5A9786306}"/>
              </a:ext>
            </a:extLst>
          </p:cNvPr>
          <p:cNvSpPr txBox="1"/>
          <p:nvPr/>
        </p:nvSpPr>
        <p:spPr>
          <a:xfrm>
            <a:off x="611505" y="1829503"/>
            <a:ext cx="3600451" cy="2677656"/>
          </a:xfrm>
          <a:prstGeom prst="rect">
            <a:avLst/>
          </a:prstGeom>
          <a:noFill/>
        </p:spPr>
        <p:txBody>
          <a:bodyPr wrap="square">
            <a:spAutoFit/>
          </a:bodyPr>
          <a:lstStyle/>
          <a:p>
            <a:r>
              <a:rPr lang="en-GB" sz="2400" dirty="0">
                <a:solidFill>
                  <a:schemeClr val="bg1"/>
                </a:solidFill>
                <a:latin typeface="Century Gothic" panose="020B0502020202020204" pitchFamily="34" charset="0"/>
              </a:rPr>
              <a:t>Create a poster, video or social media campaign, encouraging people to shop ethical brands when buying new clothes.</a:t>
            </a:r>
          </a:p>
        </p:txBody>
      </p:sp>
      <p:pic>
        <p:nvPicPr>
          <p:cNvPr id="11" name="Picture 10">
            <a:extLst>
              <a:ext uri="{FF2B5EF4-FFF2-40B4-BE49-F238E27FC236}">
                <a16:creationId xmlns:a16="http://schemas.microsoft.com/office/drawing/2014/main" id="{32399BC0-D4BC-4632-B42A-FAABE33D2B96}"/>
              </a:ext>
            </a:extLst>
          </p:cNvPr>
          <p:cNvPicPr>
            <a:picLocks noChangeAspect="1"/>
          </p:cNvPicPr>
          <p:nvPr/>
        </p:nvPicPr>
        <p:blipFill rotWithShape="1">
          <a:blip r:embed="rId4"/>
          <a:srcRect l="10919" r="4350" b="3"/>
          <a:stretch/>
        </p:blipFill>
        <p:spPr>
          <a:xfrm>
            <a:off x="4637851" y="1249053"/>
            <a:ext cx="3600451" cy="4238519"/>
          </a:xfrm>
          <a:prstGeom prst="rect">
            <a:avLst/>
          </a:prstGeom>
        </p:spPr>
      </p:pic>
    </p:spTree>
    <p:custDataLst>
      <p:tags r:id="rId1"/>
    </p:custDataLst>
    <p:extLst>
      <p:ext uri="{BB962C8B-B14F-4D97-AF65-F5344CB8AC3E}">
        <p14:creationId xmlns:p14="http://schemas.microsoft.com/office/powerpoint/2010/main" val="2496562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8" name="TextBox 7">
            <a:extLst>
              <a:ext uri="{FF2B5EF4-FFF2-40B4-BE49-F238E27FC236}">
                <a16:creationId xmlns:a16="http://schemas.microsoft.com/office/drawing/2014/main" id="{5CEC6D39-A3F9-4ABA-9B46-1919B872E422}"/>
              </a:ext>
            </a:extLst>
          </p:cNvPr>
          <p:cNvSpPr txBox="1"/>
          <p:nvPr/>
        </p:nvSpPr>
        <p:spPr>
          <a:xfrm>
            <a:off x="1403294" y="152970"/>
            <a:ext cx="6480810" cy="954107"/>
          </a:xfrm>
          <a:prstGeom prst="rect">
            <a:avLst/>
          </a:prstGeom>
          <a:solidFill>
            <a:schemeClr val="tx2">
              <a:lumMod val="20000"/>
              <a:lumOff val="80000"/>
            </a:schemeClr>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ACTIVITY 3</a:t>
            </a:r>
          </a:p>
          <a:p>
            <a:pPr algn="ctr"/>
            <a:r>
              <a:rPr lang="en-GB" sz="2800" i="1" dirty="0">
                <a:latin typeface="Century Gothic" panose="020B0502020202020204" pitchFamily="34" charset="0"/>
                <a:cs typeface="Cavolini" panose="03000502040302020204" pitchFamily="66" charset="0"/>
              </a:rPr>
              <a:t>What happens to old clothes?</a:t>
            </a:r>
          </a:p>
        </p:txBody>
      </p:sp>
      <p:sp>
        <p:nvSpPr>
          <p:cNvPr id="5" name="TextBox 4">
            <a:extLst>
              <a:ext uri="{FF2B5EF4-FFF2-40B4-BE49-F238E27FC236}">
                <a16:creationId xmlns:a16="http://schemas.microsoft.com/office/drawing/2014/main" id="{A086D859-8538-441A-B0CF-6804FA9F6931}"/>
              </a:ext>
            </a:extLst>
          </p:cNvPr>
          <p:cNvSpPr txBox="1"/>
          <p:nvPr/>
        </p:nvSpPr>
        <p:spPr>
          <a:xfrm>
            <a:off x="251460" y="1420286"/>
            <a:ext cx="8641080" cy="400110"/>
          </a:xfrm>
          <a:prstGeom prst="rect">
            <a:avLst/>
          </a:prstGeom>
          <a:solidFill>
            <a:srgbClr val="000066"/>
          </a:solidFill>
        </p:spPr>
        <p:txBody>
          <a:bodyPr wrap="square" rtlCol="0">
            <a:spAutoFit/>
          </a:bodyPr>
          <a:lstStyle/>
          <a:p>
            <a:endParaRPr lang="en-GB" sz="2000" dirty="0">
              <a:solidFill>
                <a:schemeClr val="bg1"/>
              </a:solidFill>
              <a:latin typeface="Century Gothic" panose="020B0502020202020204" pitchFamily="34" charset="0"/>
              <a:cs typeface="Cavolini" panose="03000502040302020204" pitchFamily="66" charset="0"/>
            </a:endParaRPr>
          </a:p>
        </p:txBody>
      </p:sp>
      <p:sp>
        <p:nvSpPr>
          <p:cNvPr id="7" name="TextBox 6">
            <a:extLst>
              <a:ext uri="{FF2B5EF4-FFF2-40B4-BE49-F238E27FC236}">
                <a16:creationId xmlns:a16="http://schemas.microsoft.com/office/drawing/2014/main" id="{5E39DE31-35BA-4BF1-9B1B-B2C3210D9106}"/>
              </a:ext>
            </a:extLst>
          </p:cNvPr>
          <p:cNvSpPr txBox="1"/>
          <p:nvPr/>
        </p:nvSpPr>
        <p:spPr>
          <a:xfrm>
            <a:off x="1127379" y="4791383"/>
            <a:ext cx="6777368" cy="646331"/>
          </a:xfrm>
          <a:prstGeom prst="rect">
            <a:avLst/>
          </a:prstGeom>
          <a:noFill/>
        </p:spPr>
        <p:txBody>
          <a:bodyPr wrap="square">
            <a:spAutoFit/>
          </a:bodyPr>
          <a:lstStyle/>
          <a:p>
            <a:r>
              <a:rPr lang="en-GB" sz="1800" dirty="0">
                <a:solidFill>
                  <a:schemeClr val="bg1"/>
                </a:solidFill>
                <a:latin typeface="Century Gothic" panose="020B0502020202020204" pitchFamily="34" charset="0"/>
                <a:cs typeface="Cavolini" panose="03000502040302020204" pitchFamily="66" charset="0"/>
                <a:hlinkClick r:id="rId5"/>
              </a:rPr>
              <a:t>https://www.youtube.com/watch?v=7i0QMnz4ExY</a:t>
            </a:r>
            <a:endParaRPr lang="en-GB" dirty="0">
              <a:solidFill>
                <a:schemeClr val="bg1"/>
              </a:solidFill>
              <a:latin typeface="Century Gothic" panose="020B0502020202020204" pitchFamily="34" charset="0"/>
              <a:cs typeface="Cavolini" panose="03000502040302020204" pitchFamily="66" charset="0"/>
            </a:endParaRPr>
          </a:p>
          <a:p>
            <a:pPr marL="342900" indent="-342900">
              <a:buFont typeface="Arial" panose="020B0604020202020204" pitchFamily="34" charset="0"/>
              <a:buChar char="•"/>
            </a:pPr>
            <a:endParaRPr lang="en-GB" sz="1800" dirty="0">
              <a:solidFill>
                <a:schemeClr val="bg1"/>
              </a:solidFill>
              <a:latin typeface="Century Gothic" panose="020B0502020202020204" pitchFamily="34" charset="0"/>
              <a:cs typeface="Cavolini" panose="03000502040302020204" pitchFamily="66" charset="0"/>
            </a:endParaRPr>
          </a:p>
        </p:txBody>
      </p:sp>
      <p:pic>
        <p:nvPicPr>
          <p:cNvPr id="2" name="Online Media 1" title="Recycling fashion: The town turning waste into clothes- BBC News">
            <a:hlinkClick r:id="" action="ppaction://media"/>
            <a:extLst>
              <a:ext uri="{FF2B5EF4-FFF2-40B4-BE49-F238E27FC236}">
                <a16:creationId xmlns:a16="http://schemas.microsoft.com/office/drawing/2014/main" id="{14182347-3D17-48B6-87F6-C32CAA7A58A3}"/>
              </a:ext>
            </a:extLst>
          </p:cNvPr>
          <p:cNvPicPr>
            <a:picLocks noRot="1" noChangeAspect="1"/>
          </p:cNvPicPr>
          <p:nvPr>
            <a:videoFile r:link="rId2"/>
          </p:nvPr>
        </p:nvPicPr>
        <p:blipFill>
          <a:blip r:embed="rId6"/>
          <a:stretch>
            <a:fillRect/>
          </a:stretch>
        </p:blipFill>
        <p:spPr>
          <a:xfrm>
            <a:off x="2591752" y="1921591"/>
            <a:ext cx="3960495" cy="2237679"/>
          </a:xfrm>
          <a:prstGeom prst="rect">
            <a:avLst/>
          </a:prstGeom>
        </p:spPr>
      </p:pic>
    </p:spTree>
    <p:custDataLst>
      <p:tags r:id="rId1"/>
    </p:custDataLst>
    <p:extLst>
      <p:ext uri="{BB962C8B-B14F-4D97-AF65-F5344CB8AC3E}">
        <p14:creationId xmlns:p14="http://schemas.microsoft.com/office/powerpoint/2010/main" val="2170110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2"/>
                </p:tgtEl>
              </p:cMediaNode>
            </p:video>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2"/>
                                        </p:tgtEl>
                                      </p:cBhvr>
                                    </p:cmd>
                                  </p:childTnLst>
                                </p:cTn>
                              </p:par>
                            </p:childTnLst>
                          </p:cTn>
                        </p:par>
                      </p:childTnLst>
                    </p:cTn>
                  </p:par>
                </p:childTnLst>
              </p:cTn>
              <p:nextCondLst>
                <p:cond evt="onClick" delay="0">
                  <p:tgtEl>
                    <p:spTgt spid="2"/>
                  </p:tgtEl>
                </p:cond>
              </p:nextCondLst>
            </p:seq>
          </p:childTnLst>
        </p:cTn>
      </p:par>
    </p:tnLst>
    <p:bldLst>
      <p:bldP spid="8"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8" name="TextBox 7">
            <a:extLst>
              <a:ext uri="{FF2B5EF4-FFF2-40B4-BE49-F238E27FC236}">
                <a16:creationId xmlns:a16="http://schemas.microsoft.com/office/drawing/2014/main" id="{5CEC6D39-A3F9-4ABA-9B46-1919B872E422}"/>
              </a:ext>
            </a:extLst>
          </p:cNvPr>
          <p:cNvSpPr txBox="1"/>
          <p:nvPr/>
        </p:nvSpPr>
        <p:spPr>
          <a:xfrm>
            <a:off x="1403294" y="152970"/>
            <a:ext cx="6480810" cy="954107"/>
          </a:xfrm>
          <a:prstGeom prst="rect">
            <a:avLst/>
          </a:prstGeom>
          <a:solidFill>
            <a:schemeClr val="tx2">
              <a:lumMod val="20000"/>
              <a:lumOff val="80000"/>
            </a:schemeClr>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ACTIVITY 3</a:t>
            </a:r>
          </a:p>
          <a:p>
            <a:pPr algn="ctr"/>
            <a:r>
              <a:rPr lang="en-GB" sz="2800" i="1" dirty="0">
                <a:latin typeface="Century Gothic" panose="020B0502020202020204" pitchFamily="34" charset="0"/>
                <a:cs typeface="Cavolini" panose="03000502040302020204" pitchFamily="66" charset="0"/>
              </a:rPr>
              <a:t>What can I do with my old clothes?</a:t>
            </a:r>
          </a:p>
        </p:txBody>
      </p:sp>
      <p:sp>
        <p:nvSpPr>
          <p:cNvPr id="5" name="TextBox 4">
            <a:extLst>
              <a:ext uri="{FF2B5EF4-FFF2-40B4-BE49-F238E27FC236}">
                <a16:creationId xmlns:a16="http://schemas.microsoft.com/office/drawing/2014/main" id="{A086D859-8538-441A-B0CF-6804FA9F6931}"/>
              </a:ext>
            </a:extLst>
          </p:cNvPr>
          <p:cNvSpPr txBox="1"/>
          <p:nvPr/>
        </p:nvSpPr>
        <p:spPr>
          <a:xfrm>
            <a:off x="611505" y="4099634"/>
            <a:ext cx="8641080" cy="369332"/>
          </a:xfrm>
          <a:prstGeom prst="rect">
            <a:avLst/>
          </a:prstGeom>
          <a:solidFill>
            <a:srgbClr val="000066"/>
          </a:solidFill>
        </p:spPr>
        <p:txBody>
          <a:bodyPr wrap="square" rtlCol="0">
            <a:spAutoFit/>
          </a:bodyPr>
          <a:lstStyle/>
          <a:p>
            <a:pPr>
              <a:lnSpc>
                <a:spcPct val="90000"/>
              </a:lnSpc>
              <a:spcAft>
                <a:spcPts val="600"/>
              </a:spcAft>
            </a:pPr>
            <a:r>
              <a:rPr lang="en-US" sz="2000" dirty="0">
                <a:latin typeface="Century Gothic" panose="020B0502020202020204" pitchFamily="34" charset="0"/>
                <a:hlinkClick r:id="rId5"/>
              </a:rPr>
              <a:t>https://www.youtube.com/watch?v=zm_3HVLbggM</a:t>
            </a:r>
            <a:endParaRPr lang="en-US" sz="2000" dirty="0">
              <a:latin typeface="Century Gothic" panose="020B0502020202020204" pitchFamily="34" charset="0"/>
            </a:endParaRPr>
          </a:p>
        </p:txBody>
      </p:sp>
      <p:pic>
        <p:nvPicPr>
          <p:cNvPr id="4" name="Online Media 3" title="Teenagers Tackle Fast Fashion">
            <a:hlinkClick r:id="" action="ppaction://media"/>
            <a:extLst>
              <a:ext uri="{FF2B5EF4-FFF2-40B4-BE49-F238E27FC236}">
                <a16:creationId xmlns:a16="http://schemas.microsoft.com/office/drawing/2014/main" id="{D0492FFA-E54C-4CB4-B041-9574BB1D981B}"/>
              </a:ext>
            </a:extLst>
          </p:cNvPr>
          <p:cNvPicPr>
            <a:picLocks noRot="1" noChangeAspect="1"/>
          </p:cNvPicPr>
          <p:nvPr>
            <a:videoFile r:link="rId2"/>
          </p:nvPr>
        </p:nvPicPr>
        <p:blipFill>
          <a:blip r:embed="rId6"/>
          <a:stretch>
            <a:fillRect/>
          </a:stretch>
        </p:blipFill>
        <p:spPr>
          <a:xfrm>
            <a:off x="2771775" y="1785924"/>
            <a:ext cx="3600450" cy="2034254"/>
          </a:xfrm>
          <a:prstGeom prst="rect">
            <a:avLst/>
          </a:prstGeom>
        </p:spPr>
      </p:pic>
    </p:spTree>
    <p:custDataLst>
      <p:tags r:id="rId1"/>
    </p:custDataLst>
    <p:extLst>
      <p:ext uri="{BB962C8B-B14F-4D97-AF65-F5344CB8AC3E}">
        <p14:creationId xmlns:p14="http://schemas.microsoft.com/office/powerpoint/2010/main" val="3342380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4"/>
                </p:tgtEl>
              </p:cMediaNode>
            </p:video>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4"/>
                                        </p:tgtEl>
                                      </p:cBhvr>
                                    </p:cmd>
                                  </p:childTnLst>
                                </p:cTn>
                              </p:par>
                            </p:childTnLst>
                          </p:cTn>
                        </p:par>
                      </p:childTnLst>
                    </p:cTn>
                  </p:par>
                </p:childTnLst>
              </p:cTn>
              <p:nextCondLst>
                <p:cond evt="onClick" delay="0">
                  <p:tgtEl>
                    <p:spTgt spid="4"/>
                  </p:tgtEl>
                </p:cond>
              </p:nextCondLst>
            </p:seq>
          </p:childTnLst>
        </p:cTn>
      </p:par>
    </p:tnLst>
    <p:bldLst>
      <p:bldP spid="8"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8" name="TextBox 7">
            <a:extLst>
              <a:ext uri="{FF2B5EF4-FFF2-40B4-BE49-F238E27FC236}">
                <a16:creationId xmlns:a16="http://schemas.microsoft.com/office/drawing/2014/main" id="{5CEC6D39-A3F9-4ABA-9B46-1919B872E422}"/>
              </a:ext>
            </a:extLst>
          </p:cNvPr>
          <p:cNvSpPr txBox="1"/>
          <p:nvPr/>
        </p:nvSpPr>
        <p:spPr>
          <a:xfrm>
            <a:off x="1403294" y="152970"/>
            <a:ext cx="6480810" cy="954107"/>
          </a:xfrm>
          <a:prstGeom prst="rect">
            <a:avLst/>
          </a:prstGeom>
          <a:solidFill>
            <a:schemeClr val="tx2">
              <a:lumMod val="20000"/>
              <a:lumOff val="80000"/>
            </a:schemeClr>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ACTIVITY 3</a:t>
            </a:r>
          </a:p>
          <a:p>
            <a:pPr algn="ctr"/>
            <a:r>
              <a:rPr lang="en-GB" sz="2800" i="1" dirty="0">
                <a:latin typeface="Century Gothic" panose="020B0502020202020204" pitchFamily="34" charset="0"/>
                <a:cs typeface="Cavolini" panose="03000502040302020204" pitchFamily="66" charset="0"/>
              </a:rPr>
              <a:t>What can I do with my old clothes?</a:t>
            </a:r>
          </a:p>
        </p:txBody>
      </p:sp>
      <p:sp>
        <p:nvSpPr>
          <p:cNvPr id="5" name="TextBox 4">
            <a:extLst>
              <a:ext uri="{FF2B5EF4-FFF2-40B4-BE49-F238E27FC236}">
                <a16:creationId xmlns:a16="http://schemas.microsoft.com/office/drawing/2014/main" id="{A086D859-8538-441A-B0CF-6804FA9F6931}"/>
              </a:ext>
            </a:extLst>
          </p:cNvPr>
          <p:cNvSpPr txBox="1"/>
          <p:nvPr/>
        </p:nvSpPr>
        <p:spPr>
          <a:xfrm>
            <a:off x="251460" y="1585119"/>
            <a:ext cx="8641080" cy="4053417"/>
          </a:xfrm>
          <a:prstGeom prst="rect">
            <a:avLst/>
          </a:prstGeom>
          <a:solidFill>
            <a:srgbClr val="000066"/>
          </a:solidFill>
        </p:spPr>
        <p:txBody>
          <a:bodyPr wrap="square" rtlCol="0">
            <a:spAutoFit/>
          </a:bodyPr>
          <a:lstStyle/>
          <a:p>
            <a:pPr>
              <a:lnSpc>
                <a:spcPct val="90000"/>
              </a:lnSpc>
              <a:spcAft>
                <a:spcPts val="600"/>
              </a:spcAft>
            </a:pPr>
            <a:r>
              <a:rPr lang="en-US" sz="2800" dirty="0">
                <a:solidFill>
                  <a:schemeClr val="bg1"/>
                </a:solidFill>
                <a:latin typeface="Century Gothic" panose="020B0502020202020204" pitchFamily="34" charset="0"/>
              </a:rPr>
              <a:t>Can you upcycle an item of old clothing?</a:t>
            </a:r>
          </a:p>
          <a:p>
            <a:pPr>
              <a:lnSpc>
                <a:spcPct val="90000"/>
              </a:lnSpc>
              <a:spcAft>
                <a:spcPts val="600"/>
              </a:spcAft>
            </a:pPr>
            <a:endParaRPr lang="en-US" sz="2800" dirty="0">
              <a:solidFill>
                <a:schemeClr val="bg1"/>
              </a:solidFill>
              <a:latin typeface="Century Gothic" panose="020B0502020202020204" pitchFamily="34" charset="0"/>
            </a:endParaRPr>
          </a:p>
          <a:p>
            <a:pPr>
              <a:lnSpc>
                <a:spcPct val="90000"/>
              </a:lnSpc>
              <a:spcAft>
                <a:spcPts val="600"/>
              </a:spcAft>
            </a:pPr>
            <a:r>
              <a:rPr lang="en-US" sz="2000" i="1" dirty="0">
                <a:solidFill>
                  <a:schemeClr val="bg1"/>
                </a:solidFill>
                <a:latin typeface="Century Gothic" panose="020B0502020202020204" pitchFamily="34" charset="0"/>
              </a:rPr>
              <a:t>This could be any old item of clothing! Here are some ideas:</a:t>
            </a:r>
          </a:p>
          <a:p>
            <a:pPr>
              <a:lnSpc>
                <a:spcPct val="90000"/>
              </a:lnSpc>
              <a:spcAft>
                <a:spcPts val="600"/>
              </a:spcAft>
            </a:pPr>
            <a:endParaRPr lang="en-US" sz="2000" i="1" dirty="0">
              <a:solidFill>
                <a:schemeClr val="bg1"/>
              </a:solidFill>
              <a:latin typeface="Century Gothic" panose="020B0502020202020204" pitchFamily="34" charset="0"/>
            </a:endParaRPr>
          </a:p>
          <a:p>
            <a:pPr marL="342900" indent="-342900">
              <a:lnSpc>
                <a:spcPct val="90000"/>
              </a:lnSpc>
              <a:spcAft>
                <a:spcPts val="600"/>
              </a:spcAft>
              <a:buFont typeface="Arial" panose="020B0604020202020204" pitchFamily="34" charset="0"/>
              <a:buChar char="•"/>
            </a:pPr>
            <a:r>
              <a:rPr lang="en-US" sz="2000" i="1" dirty="0">
                <a:solidFill>
                  <a:schemeClr val="bg1"/>
                </a:solidFill>
                <a:latin typeface="Century Gothic" panose="020B0502020202020204" pitchFamily="34" charset="0"/>
              </a:rPr>
              <a:t>Use the fabric to create a headband</a:t>
            </a:r>
          </a:p>
          <a:p>
            <a:pPr marL="342900" indent="-342900">
              <a:lnSpc>
                <a:spcPct val="90000"/>
              </a:lnSpc>
              <a:spcAft>
                <a:spcPts val="600"/>
              </a:spcAft>
              <a:buFont typeface="Arial" panose="020B0604020202020204" pitchFamily="34" charset="0"/>
              <a:buChar char="•"/>
            </a:pPr>
            <a:r>
              <a:rPr lang="en-US" sz="2000" i="1" dirty="0">
                <a:solidFill>
                  <a:schemeClr val="bg1"/>
                </a:solidFill>
                <a:latin typeface="Century Gothic" panose="020B0502020202020204" pitchFamily="34" charset="0"/>
              </a:rPr>
              <a:t>Add buttons, can pulls, ribbons to change the design</a:t>
            </a:r>
          </a:p>
          <a:p>
            <a:pPr marL="342900" indent="-342900">
              <a:lnSpc>
                <a:spcPct val="90000"/>
              </a:lnSpc>
              <a:spcAft>
                <a:spcPts val="600"/>
              </a:spcAft>
              <a:buFont typeface="Arial" panose="020B0604020202020204" pitchFamily="34" charset="0"/>
              <a:buChar char="•"/>
            </a:pPr>
            <a:r>
              <a:rPr lang="en-US" sz="2000" i="1" dirty="0">
                <a:solidFill>
                  <a:schemeClr val="bg1"/>
                </a:solidFill>
                <a:latin typeface="Century Gothic" panose="020B0502020202020204" pitchFamily="34" charset="0"/>
              </a:rPr>
              <a:t>Change using tie-dye</a:t>
            </a:r>
          </a:p>
          <a:p>
            <a:pPr marL="342900" indent="-342900">
              <a:lnSpc>
                <a:spcPct val="90000"/>
              </a:lnSpc>
              <a:spcAft>
                <a:spcPts val="600"/>
              </a:spcAft>
              <a:buFont typeface="Arial" panose="020B0604020202020204" pitchFamily="34" charset="0"/>
              <a:buChar char="•"/>
            </a:pPr>
            <a:r>
              <a:rPr lang="en-US" sz="2000" i="1" dirty="0">
                <a:solidFill>
                  <a:schemeClr val="bg1"/>
                </a:solidFill>
                <a:latin typeface="Century Gothic" panose="020B0502020202020204" pitchFamily="34" charset="0"/>
              </a:rPr>
              <a:t>Combine different fabrics</a:t>
            </a:r>
          </a:p>
          <a:p>
            <a:pPr marL="342900" indent="-342900">
              <a:lnSpc>
                <a:spcPct val="90000"/>
              </a:lnSpc>
              <a:spcAft>
                <a:spcPts val="600"/>
              </a:spcAft>
              <a:buFont typeface="Arial" panose="020B0604020202020204" pitchFamily="34" charset="0"/>
              <a:buChar char="•"/>
            </a:pPr>
            <a:r>
              <a:rPr lang="en-US" sz="2000" i="1" dirty="0">
                <a:solidFill>
                  <a:schemeClr val="bg1"/>
                </a:solidFill>
                <a:latin typeface="Century Gothic" panose="020B0502020202020204" pitchFamily="34" charset="0"/>
              </a:rPr>
              <a:t>Change the item of clothing into a different item of clothing </a:t>
            </a:r>
          </a:p>
          <a:p>
            <a:pPr marL="342900" indent="-342900">
              <a:lnSpc>
                <a:spcPct val="90000"/>
              </a:lnSpc>
              <a:spcAft>
                <a:spcPts val="600"/>
              </a:spcAft>
              <a:buFont typeface="Arial" panose="020B0604020202020204" pitchFamily="34" charset="0"/>
              <a:buChar char="•"/>
            </a:pPr>
            <a:r>
              <a:rPr lang="en-US" sz="2000" i="1" dirty="0">
                <a:solidFill>
                  <a:schemeClr val="bg1"/>
                </a:solidFill>
                <a:latin typeface="Century Gothic" panose="020B0502020202020204" pitchFamily="34" charset="0"/>
              </a:rPr>
              <a:t>Use contrasting fabric to patch areas of wear and make a design feature</a:t>
            </a:r>
            <a:endParaRPr lang="en-US" i="1" dirty="0">
              <a:solidFill>
                <a:schemeClr val="bg1"/>
              </a:solidFill>
              <a:latin typeface="Century Gothic" panose="020B0502020202020204" pitchFamily="34" charset="0"/>
            </a:endParaRPr>
          </a:p>
        </p:txBody>
      </p:sp>
    </p:spTree>
    <p:custDataLst>
      <p:tags r:id="rId1"/>
    </p:custDataLst>
    <p:extLst>
      <p:ext uri="{BB962C8B-B14F-4D97-AF65-F5344CB8AC3E}">
        <p14:creationId xmlns:p14="http://schemas.microsoft.com/office/powerpoint/2010/main" val="4281655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8" name="TextBox 7">
            <a:extLst>
              <a:ext uri="{FF2B5EF4-FFF2-40B4-BE49-F238E27FC236}">
                <a16:creationId xmlns:a16="http://schemas.microsoft.com/office/drawing/2014/main" id="{5CEC6D39-A3F9-4ABA-9B46-1919B872E422}"/>
              </a:ext>
            </a:extLst>
          </p:cNvPr>
          <p:cNvSpPr txBox="1"/>
          <p:nvPr/>
        </p:nvSpPr>
        <p:spPr>
          <a:xfrm>
            <a:off x="1403294" y="152970"/>
            <a:ext cx="6480810" cy="954107"/>
          </a:xfrm>
          <a:prstGeom prst="rect">
            <a:avLst/>
          </a:prstGeom>
          <a:solidFill>
            <a:schemeClr val="tx2">
              <a:lumMod val="20000"/>
              <a:lumOff val="80000"/>
            </a:schemeClr>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ACTIVITY 3</a:t>
            </a:r>
          </a:p>
          <a:p>
            <a:pPr algn="ctr"/>
            <a:r>
              <a:rPr lang="en-GB" sz="2800" i="1" dirty="0">
                <a:latin typeface="Century Gothic" panose="020B0502020202020204" pitchFamily="34" charset="0"/>
                <a:cs typeface="Cavolini" panose="03000502040302020204" pitchFamily="66" charset="0"/>
              </a:rPr>
              <a:t>What can I do with my old clothes?</a:t>
            </a:r>
          </a:p>
        </p:txBody>
      </p:sp>
      <p:sp>
        <p:nvSpPr>
          <p:cNvPr id="5" name="TextBox 4">
            <a:extLst>
              <a:ext uri="{FF2B5EF4-FFF2-40B4-BE49-F238E27FC236}">
                <a16:creationId xmlns:a16="http://schemas.microsoft.com/office/drawing/2014/main" id="{A086D859-8538-441A-B0CF-6804FA9F6931}"/>
              </a:ext>
            </a:extLst>
          </p:cNvPr>
          <p:cNvSpPr txBox="1"/>
          <p:nvPr/>
        </p:nvSpPr>
        <p:spPr>
          <a:xfrm>
            <a:off x="251460" y="1585119"/>
            <a:ext cx="8641080" cy="4185761"/>
          </a:xfrm>
          <a:prstGeom prst="rect">
            <a:avLst/>
          </a:prstGeom>
          <a:solidFill>
            <a:srgbClr val="000066"/>
          </a:solidFill>
        </p:spPr>
        <p:txBody>
          <a:bodyPr wrap="square" rtlCol="0">
            <a:spAutoFit/>
          </a:bodyPr>
          <a:lstStyle/>
          <a:p>
            <a:pPr>
              <a:lnSpc>
                <a:spcPct val="90000"/>
              </a:lnSpc>
              <a:spcAft>
                <a:spcPts val="600"/>
              </a:spcAft>
            </a:pPr>
            <a:r>
              <a:rPr lang="en-US" sz="2400" b="1" dirty="0">
                <a:solidFill>
                  <a:schemeClr val="bg1"/>
                </a:solidFill>
                <a:latin typeface="Century Gothic" panose="020B0502020202020204" pitchFamily="34" charset="0"/>
              </a:rPr>
              <a:t>Inspiration:</a:t>
            </a:r>
          </a:p>
          <a:p>
            <a:pPr>
              <a:lnSpc>
                <a:spcPct val="90000"/>
              </a:lnSpc>
              <a:spcAft>
                <a:spcPts val="600"/>
              </a:spcAft>
            </a:pPr>
            <a:endParaRPr lang="en-US" i="1" dirty="0">
              <a:solidFill>
                <a:schemeClr val="bg1"/>
              </a:solidFill>
              <a:latin typeface="Century Gothic" panose="020B0502020202020204" pitchFamily="34" charset="0"/>
            </a:endParaRPr>
          </a:p>
          <a:p>
            <a:pPr>
              <a:lnSpc>
                <a:spcPct val="90000"/>
              </a:lnSpc>
              <a:spcAft>
                <a:spcPts val="600"/>
              </a:spcAft>
            </a:pPr>
            <a:r>
              <a:rPr lang="en-US" i="1" dirty="0">
                <a:solidFill>
                  <a:schemeClr val="bg1"/>
                </a:solidFill>
                <a:latin typeface="Century Gothic" panose="020B0502020202020204" pitchFamily="34" charset="0"/>
                <a:hlinkClick r:id="rId4"/>
              </a:rPr>
              <a:t>https://www.cosmopolitan.com/uk/fashion/news/a26528/how-to-upcycle-clothes-tips/</a:t>
            </a:r>
            <a:endParaRPr lang="en-US" i="1" dirty="0">
              <a:solidFill>
                <a:schemeClr val="bg1"/>
              </a:solidFill>
              <a:latin typeface="Century Gothic" panose="020B0502020202020204" pitchFamily="34" charset="0"/>
            </a:endParaRPr>
          </a:p>
          <a:p>
            <a:pPr>
              <a:lnSpc>
                <a:spcPct val="90000"/>
              </a:lnSpc>
              <a:spcAft>
                <a:spcPts val="600"/>
              </a:spcAft>
            </a:pPr>
            <a:endParaRPr lang="en-US" i="1" dirty="0">
              <a:solidFill>
                <a:schemeClr val="bg1"/>
              </a:solidFill>
              <a:latin typeface="Century Gothic" panose="020B0502020202020204" pitchFamily="34" charset="0"/>
            </a:endParaRPr>
          </a:p>
          <a:p>
            <a:pPr>
              <a:lnSpc>
                <a:spcPct val="90000"/>
              </a:lnSpc>
              <a:spcAft>
                <a:spcPts val="600"/>
              </a:spcAft>
            </a:pPr>
            <a:r>
              <a:rPr lang="en-US" i="1" dirty="0">
                <a:solidFill>
                  <a:schemeClr val="bg1"/>
                </a:solidFill>
                <a:latin typeface="Century Gothic" panose="020B0502020202020204" pitchFamily="34" charset="0"/>
                <a:hlinkClick r:id="rId5"/>
              </a:rPr>
              <a:t>https://www.quirkybohemianmama.com/2019/06/11-ways-to-upcycle-old-clothes.html</a:t>
            </a:r>
            <a:endParaRPr lang="en-US" i="1" dirty="0">
              <a:solidFill>
                <a:schemeClr val="bg1"/>
              </a:solidFill>
              <a:latin typeface="Century Gothic" panose="020B0502020202020204" pitchFamily="34" charset="0"/>
            </a:endParaRPr>
          </a:p>
          <a:p>
            <a:pPr>
              <a:lnSpc>
                <a:spcPct val="90000"/>
              </a:lnSpc>
              <a:spcAft>
                <a:spcPts val="600"/>
              </a:spcAft>
            </a:pPr>
            <a:endParaRPr lang="en-US" i="1" dirty="0">
              <a:solidFill>
                <a:schemeClr val="bg1"/>
              </a:solidFill>
              <a:latin typeface="Century Gothic" panose="020B0502020202020204" pitchFamily="34" charset="0"/>
            </a:endParaRPr>
          </a:p>
          <a:p>
            <a:pPr>
              <a:lnSpc>
                <a:spcPct val="90000"/>
              </a:lnSpc>
              <a:spcAft>
                <a:spcPts val="600"/>
              </a:spcAft>
            </a:pPr>
            <a:r>
              <a:rPr lang="en-US" i="1" dirty="0">
                <a:solidFill>
                  <a:schemeClr val="bg1"/>
                </a:solidFill>
                <a:latin typeface="Century Gothic" panose="020B0502020202020204" pitchFamily="34" charset="0"/>
                <a:hlinkClick r:id="rId6"/>
              </a:rPr>
              <a:t>https://www.1millionwomen.com.au/blog/12-ways-recycle-your-t-shirts/</a:t>
            </a:r>
            <a:endParaRPr lang="en-US" i="1" dirty="0">
              <a:solidFill>
                <a:schemeClr val="bg1"/>
              </a:solidFill>
              <a:latin typeface="Century Gothic" panose="020B0502020202020204" pitchFamily="34" charset="0"/>
            </a:endParaRPr>
          </a:p>
          <a:p>
            <a:pPr>
              <a:lnSpc>
                <a:spcPct val="90000"/>
              </a:lnSpc>
              <a:spcAft>
                <a:spcPts val="600"/>
              </a:spcAft>
            </a:pPr>
            <a:endParaRPr lang="en-US" i="1" dirty="0">
              <a:solidFill>
                <a:schemeClr val="bg1"/>
              </a:solidFill>
              <a:latin typeface="Century Gothic" panose="020B0502020202020204" pitchFamily="34" charset="0"/>
            </a:endParaRPr>
          </a:p>
          <a:p>
            <a:pPr>
              <a:lnSpc>
                <a:spcPct val="90000"/>
              </a:lnSpc>
              <a:spcAft>
                <a:spcPts val="600"/>
              </a:spcAft>
            </a:pPr>
            <a:endParaRPr lang="en-US" i="1" dirty="0">
              <a:solidFill>
                <a:schemeClr val="bg1"/>
              </a:solidFill>
              <a:latin typeface="Century Gothic" panose="020B0502020202020204" pitchFamily="34" charset="0"/>
            </a:endParaRPr>
          </a:p>
          <a:p>
            <a:pPr>
              <a:lnSpc>
                <a:spcPct val="90000"/>
              </a:lnSpc>
              <a:spcAft>
                <a:spcPts val="600"/>
              </a:spcAft>
            </a:pPr>
            <a:endParaRPr lang="en-US" i="1" dirty="0">
              <a:solidFill>
                <a:schemeClr val="bg1"/>
              </a:solidFill>
              <a:latin typeface="Century Gothic" panose="020B0502020202020204" pitchFamily="34" charset="0"/>
            </a:endParaRPr>
          </a:p>
          <a:p>
            <a:pPr>
              <a:lnSpc>
                <a:spcPct val="90000"/>
              </a:lnSpc>
              <a:spcAft>
                <a:spcPts val="600"/>
              </a:spcAft>
            </a:pPr>
            <a:endParaRPr lang="en-US" i="1" dirty="0">
              <a:solidFill>
                <a:schemeClr val="bg1"/>
              </a:solidFill>
              <a:latin typeface="Century Gothic" panose="020B0502020202020204" pitchFamily="34" charset="0"/>
            </a:endParaRPr>
          </a:p>
        </p:txBody>
      </p:sp>
    </p:spTree>
    <p:custDataLst>
      <p:tags r:id="rId1"/>
    </p:custDataLst>
    <p:extLst>
      <p:ext uri="{BB962C8B-B14F-4D97-AF65-F5344CB8AC3E}">
        <p14:creationId xmlns:p14="http://schemas.microsoft.com/office/powerpoint/2010/main" val="51419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89270"/>
            <a:ext cx="9144000" cy="1268730"/>
          </a:xfrm>
          <a:prstGeom prst="rect">
            <a:avLst/>
          </a:prstGeom>
        </p:spPr>
      </p:pic>
      <p:sp>
        <p:nvSpPr>
          <p:cNvPr id="7" name="TextBox 6">
            <a:extLst>
              <a:ext uri="{FF2B5EF4-FFF2-40B4-BE49-F238E27FC236}">
                <a16:creationId xmlns:a16="http://schemas.microsoft.com/office/drawing/2014/main" id="{24C79C13-A776-4F05-AC11-EF3A2B524FFF}"/>
              </a:ext>
            </a:extLst>
          </p:cNvPr>
          <p:cNvSpPr txBox="1"/>
          <p:nvPr/>
        </p:nvSpPr>
        <p:spPr>
          <a:xfrm>
            <a:off x="1187450" y="213166"/>
            <a:ext cx="6480810" cy="523220"/>
          </a:xfrm>
          <a:prstGeom prst="rect">
            <a:avLst/>
          </a:prstGeom>
          <a:solidFill>
            <a:srgbClr val="CCECFF"/>
          </a:solidFill>
        </p:spPr>
        <p:txBody>
          <a:bodyPr wrap="square" rtlCol="0">
            <a:spAutoFit/>
          </a:bodyPr>
          <a:lstStyle/>
          <a:p>
            <a:pPr algn="ctr"/>
            <a:r>
              <a:rPr lang="en-GB" sz="2800" b="1" dirty="0">
                <a:latin typeface="Century Gothic" panose="020B0502020202020204" pitchFamily="34" charset="0"/>
                <a:cs typeface="Cavolini" panose="03000502040302020204" pitchFamily="66" charset="0"/>
              </a:rPr>
              <a:t>Acknowledgements</a:t>
            </a:r>
            <a:endParaRPr lang="en-GB" sz="2800" b="1" i="1" dirty="0">
              <a:latin typeface="Century Gothic" panose="020B0502020202020204" pitchFamily="34" charset="0"/>
              <a:cs typeface="Cavolini" panose="03000502040302020204" pitchFamily="66" charset="0"/>
            </a:endParaRPr>
          </a:p>
        </p:txBody>
      </p:sp>
      <p:sp>
        <p:nvSpPr>
          <p:cNvPr id="9" name="TextBox 8">
            <a:extLst>
              <a:ext uri="{FF2B5EF4-FFF2-40B4-BE49-F238E27FC236}">
                <a16:creationId xmlns:a16="http://schemas.microsoft.com/office/drawing/2014/main" id="{C8228D42-BD0B-4D3C-8192-47E01A4ED5BF}"/>
              </a:ext>
            </a:extLst>
          </p:cNvPr>
          <p:cNvSpPr txBox="1"/>
          <p:nvPr/>
        </p:nvSpPr>
        <p:spPr>
          <a:xfrm>
            <a:off x="1015206" y="1268730"/>
            <a:ext cx="4572000" cy="1908215"/>
          </a:xfrm>
          <a:prstGeom prst="rect">
            <a:avLst/>
          </a:prstGeom>
          <a:noFill/>
        </p:spPr>
        <p:txBody>
          <a:bodyPr wrap="square">
            <a:spAutoFit/>
          </a:bodyPr>
          <a:lstStyle/>
          <a:p>
            <a:r>
              <a:rPr lang="en-GB" sz="2000" dirty="0">
                <a:solidFill>
                  <a:schemeClr val="bg1"/>
                </a:solidFill>
                <a:latin typeface="Century Gothic" panose="020B0502020202020204" pitchFamily="34" charset="0"/>
                <a:hlinkClick r:id="rId4"/>
              </a:rPr>
              <a:t>https://schools.fairtrade.org.uk</a:t>
            </a:r>
            <a:r>
              <a:rPr lang="en-GB" sz="2000" dirty="0">
                <a:latin typeface="Century Gothic" panose="020B0502020202020204" pitchFamily="34" charset="0"/>
                <a:hlinkClick r:id="rId4"/>
              </a:rPr>
              <a:t>/</a:t>
            </a:r>
            <a:endParaRPr lang="en-GB" sz="2000" dirty="0">
              <a:latin typeface="Century Gothic" panose="020B0502020202020204" pitchFamily="34" charset="0"/>
            </a:endParaRPr>
          </a:p>
          <a:p>
            <a:endParaRPr lang="en-GB" sz="2000" dirty="0">
              <a:latin typeface="Century Gothic" panose="020B0502020202020204" pitchFamily="34" charset="0"/>
            </a:endParaRPr>
          </a:p>
          <a:p>
            <a:r>
              <a:rPr lang="en-GB" sz="2000" dirty="0">
                <a:latin typeface="Century Gothic" panose="020B0502020202020204" pitchFamily="34" charset="0"/>
                <a:hlinkClick r:id="rId5"/>
              </a:rPr>
              <a:t>http://behind-the-seams.org/</a:t>
            </a:r>
            <a:endParaRPr lang="en-GB" sz="2000" dirty="0">
              <a:latin typeface="Century Gothic" panose="020B0502020202020204" pitchFamily="34" charset="0"/>
            </a:endParaRPr>
          </a:p>
          <a:p>
            <a:endParaRPr lang="en-GB" sz="2000" dirty="0">
              <a:latin typeface="Century Gothic" panose="020B0502020202020204" pitchFamily="34" charset="0"/>
            </a:endParaRPr>
          </a:p>
          <a:p>
            <a:r>
              <a:rPr lang="en-GB" sz="2000" dirty="0">
                <a:latin typeface="Century Gothic" panose="020B0502020202020204" pitchFamily="34" charset="0"/>
                <a:hlinkClick r:id="rId6"/>
              </a:rPr>
              <a:t>https://www.traid.org.uk/</a:t>
            </a:r>
            <a:endParaRPr lang="en-GB" sz="2000" dirty="0">
              <a:latin typeface="Century Gothic" panose="020B0502020202020204" pitchFamily="34" charset="0"/>
            </a:endParaRPr>
          </a:p>
          <a:p>
            <a:endParaRPr lang="en-GB" dirty="0"/>
          </a:p>
        </p:txBody>
      </p:sp>
    </p:spTree>
    <p:custDataLst>
      <p:tags r:id="rId1"/>
    </p:custDataLst>
    <p:extLst>
      <p:ext uri="{BB962C8B-B14F-4D97-AF65-F5344CB8AC3E}">
        <p14:creationId xmlns:p14="http://schemas.microsoft.com/office/powerpoint/2010/main" val="4137418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6|0.6"/>
</p:tagLst>
</file>

<file path=ppt/tags/tag2.xml><?xml version="1.0" encoding="utf-8"?>
<p:tagLst xmlns:a="http://schemas.openxmlformats.org/drawingml/2006/main" xmlns:r="http://schemas.openxmlformats.org/officeDocument/2006/relationships" xmlns:p="http://schemas.openxmlformats.org/presentationml/2006/main">
  <p:tag name="TIMING" val="|0.6|0.6"/>
</p:tagLst>
</file>

<file path=ppt/tags/tag3.xml><?xml version="1.0" encoding="utf-8"?>
<p:tagLst xmlns:a="http://schemas.openxmlformats.org/drawingml/2006/main" xmlns:r="http://schemas.openxmlformats.org/officeDocument/2006/relationships" xmlns:p="http://schemas.openxmlformats.org/presentationml/2006/main">
  <p:tag name="TIMING" val="|0.6|0.6"/>
</p:tagLst>
</file>

<file path=ppt/tags/tag4.xml><?xml version="1.0" encoding="utf-8"?>
<p:tagLst xmlns:a="http://schemas.openxmlformats.org/drawingml/2006/main" xmlns:r="http://schemas.openxmlformats.org/officeDocument/2006/relationships" xmlns:p="http://schemas.openxmlformats.org/presentationml/2006/main">
  <p:tag name="TIMING" val="|0.6|0.6"/>
</p:tagLst>
</file>

<file path=ppt/tags/tag5.xml><?xml version="1.0" encoding="utf-8"?>
<p:tagLst xmlns:a="http://schemas.openxmlformats.org/drawingml/2006/main" xmlns:r="http://schemas.openxmlformats.org/officeDocument/2006/relationships" xmlns:p="http://schemas.openxmlformats.org/presentationml/2006/main">
  <p:tag name="TIMING" val="|1.7|2.2|10.2|4.2|4.6|2.5|16.7|7.6"/>
</p:tagLst>
</file>

<file path=ppt/tags/tag6.xml><?xml version="1.0" encoding="utf-8"?>
<p:tagLst xmlns:a="http://schemas.openxmlformats.org/drawingml/2006/main" xmlns:r="http://schemas.openxmlformats.org/officeDocument/2006/relationships" xmlns:p="http://schemas.openxmlformats.org/presentationml/2006/main">
  <p:tag name="TIMING" val="|1|6"/>
</p:tagLst>
</file>

<file path=ppt/tags/tag7.xml><?xml version="1.0" encoding="utf-8"?>
<p:tagLst xmlns:a="http://schemas.openxmlformats.org/drawingml/2006/main" xmlns:r="http://schemas.openxmlformats.org/officeDocument/2006/relationships" xmlns:p="http://schemas.openxmlformats.org/presentationml/2006/main">
  <p:tag name="TIMING" val="|1|6"/>
</p:tagLst>
</file>

<file path=ppt/tags/tag8.xml><?xml version="1.0" encoding="utf-8"?>
<p:tagLst xmlns:a="http://schemas.openxmlformats.org/drawingml/2006/main" xmlns:r="http://schemas.openxmlformats.org/officeDocument/2006/relationships" xmlns:p="http://schemas.openxmlformats.org/presentationml/2006/main">
  <p:tag name="TIMING" val="|1|6"/>
</p:tagLst>
</file>

<file path=ppt/tags/tag9.xml><?xml version="1.0" encoding="utf-8"?>
<p:tagLst xmlns:a="http://schemas.openxmlformats.org/drawingml/2006/main" xmlns:r="http://schemas.openxmlformats.org/officeDocument/2006/relationships" xmlns:p="http://schemas.openxmlformats.org/presentationml/2006/main">
  <p:tag name="TIMING" val="|0.6|0.6"/>
</p:tagLst>
</file>

<file path=ppt/tags/tag10.xml><?xml version="1.0" encoding="utf-8"?>
<p:tagLst xmlns:a="http://schemas.openxmlformats.org/drawingml/2006/main" xmlns:r="http://schemas.openxmlformats.org/officeDocument/2006/relationships" xmlns:p="http://schemas.openxmlformats.org/presentationml/2006/main">
  <p:tag name="TIMING" val="|0.6|0.6"/>
</p:tagLst>
</file>

<file path=ppt/tags/tag11.xml><?xml version="1.0" encoding="utf-8"?>
<p:tagLst xmlns:a="http://schemas.openxmlformats.org/drawingml/2006/main" xmlns:r="http://schemas.openxmlformats.org/officeDocument/2006/relationships" xmlns:p="http://schemas.openxmlformats.org/presentationml/2006/main">
  <p:tag name="TIMING" val="|0.6|0.6"/>
</p:tagLst>
</file>

<file path=ppt/tags/tag12.xml><?xml version="1.0" encoding="utf-8"?>
<p:tagLst xmlns:a="http://schemas.openxmlformats.org/drawingml/2006/main" xmlns:r="http://schemas.openxmlformats.org/officeDocument/2006/relationships" xmlns:p="http://schemas.openxmlformats.org/presentationml/2006/main">
  <p:tag name="TIMING" val="|0.6|0.6"/>
</p:tagLst>
</file>

<file path=ppt/tags/tag13.xml><?xml version="1.0" encoding="utf-8"?>
<p:tagLst xmlns:a="http://schemas.openxmlformats.org/drawingml/2006/main" xmlns:r="http://schemas.openxmlformats.org/officeDocument/2006/relationships" xmlns:p="http://schemas.openxmlformats.org/presentationml/2006/main">
  <p:tag name="TIMING" val="|0.6|0.6"/>
</p:tagLst>
</file>

<file path=ppt/tags/tag14.xml><?xml version="1.0" encoding="utf-8"?>
<p:tagLst xmlns:a="http://schemas.openxmlformats.org/drawingml/2006/main" xmlns:r="http://schemas.openxmlformats.org/officeDocument/2006/relationships" xmlns:p="http://schemas.openxmlformats.org/presentationml/2006/main">
  <p:tag name="TIMING" val="|0.6|0.6"/>
</p:tagLst>
</file>

<file path=ppt/tags/tag15.xml><?xml version="1.0" encoding="utf-8"?>
<p:tagLst xmlns:a="http://schemas.openxmlformats.org/drawingml/2006/main" xmlns:r="http://schemas.openxmlformats.org/officeDocument/2006/relationships" xmlns:p="http://schemas.openxmlformats.org/presentationml/2006/main">
  <p:tag name="TIMING" val="|1|25.1"/>
</p:tagLst>
</file>

<file path=ppt/tags/tag16.xml><?xml version="1.0" encoding="utf-8"?>
<p:tagLst xmlns:a="http://schemas.openxmlformats.org/drawingml/2006/main" xmlns:r="http://schemas.openxmlformats.org/officeDocument/2006/relationships" xmlns:p="http://schemas.openxmlformats.org/presentationml/2006/main">
  <p:tag name="TIMING" val="|1|25.1"/>
</p:tagLst>
</file>

<file path=ppt/tags/tag17.xml><?xml version="1.0" encoding="utf-8"?>
<p:tagLst xmlns:a="http://schemas.openxmlformats.org/drawingml/2006/main" xmlns:r="http://schemas.openxmlformats.org/officeDocument/2006/relationships" xmlns:p="http://schemas.openxmlformats.org/presentationml/2006/main">
  <p:tag name="TIMING" val="|1|25.1"/>
</p:tagLst>
</file>

<file path=ppt/tags/tag18.xml><?xml version="1.0" encoding="utf-8"?>
<p:tagLst xmlns:a="http://schemas.openxmlformats.org/drawingml/2006/main" xmlns:r="http://schemas.openxmlformats.org/officeDocument/2006/relationships" xmlns:p="http://schemas.openxmlformats.org/presentationml/2006/main">
  <p:tag name="TIMING" val="|1|25.1"/>
</p:tagLst>
</file>

<file path=ppt/tags/tag19.xml><?xml version="1.0" encoding="utf-8"?>
<p:tagLst xmlns:a="http://schemas.openxmlformats.org/drawingml/2006/main" xmlns:r="http://schemas.openxmlformats.org/officeDocument/2006/relationships" xmlns:p="http://schemas.openxmlformats.org/presentationml/2006/main">
  <p:tag name="TIMING" val="|0.6|0.6"/>
</p:tagLst>
</file>

<file path=ppt/theme/theme1.xml><?xml version="1.0" encoding="utf-8"?>
<a:theme xmlns:a="http://schemas.openxmlformats.org/drawingml/2006/main" name="Office Theme">
  <a:themeElements>
    <a:clrScheme name="Lichfield_Diocese">
      <a:dk1>
        <a:sysClr val="windowText" lastClr="000000"/>
      </a:dk1>
      <a:lt1>
        <a:sysClr val="window" lastClr="FFFFFF"/>
      </a:lt1>
      <a:dk2>
        <a:srgbClr val="211651"/>
      </a:dk2>
      <a:lt2>
        <a:srgbClr val="FFC40A"/>
      </a:lt2>
      <a:accent1>
        <a:srgbClr val="F36F2B"/>
      </a:accent1>
      <a:accent2>
        <a:srgbClr val="003779"/>
      </a:accent2>
      <a:accent3>
        <a:srgbClr val="AB1B1F"/>
      </a:accent3>
      <a:accent4>
        <a:srgbClr val="6C2565"/>
      </a:accent4>
      <a:accent5>
        <a:srgbClr val="009CF4"/>
      </a:accent5>
      <a:accent6>
        <a:srgbClr val="509E3A"/>
      </a:accent6>
      <a:hlink>
        <a:srgbClr val="F36F2B"/>
      </a:hlink>
      <a:folHlink>
        <a:srgbClr val="ED1B23"/>
      </a:folHlink>
    </a:clrScheme>
    <a:fontScheme name="DoL">
      <a:majorFont>
        <a:latin typeface="Arial Rounded MT 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8486</TotalTime>
  <Words>949</Words>
  <Application>Microsoft Office PowerPoint</Application>
  <PresentationFormat>On-screen Show (4:3)</PresentationFormat>
  <Paragraphs>154</Paragraphs>
  <Slides>20</Slides>
  <Notes>1</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Arial Rounded MT Bold</vt:lpstr>
      <vt:lpstr>Calibri</vt:lpstr>
      <vt:lpstr>Century Gothic</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matthew.welton</dc:creator>
  <cp:lastModifiedBy>Lynsay Jennings</cp:lastModifiedBy>
  <cp:revision>107</cp:revision>
  <dcterms:created xsi:type="dcterms:W3CDTF">2020-09-24T11:15:32Z</dcterms:created>
  <dcterms:modified xsi:type="dcterms:W3CDTF">2021-05-24T12:11:08Z</dcterms:modified>
</cp:coreProperties>
</file>