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87" r:id="rId2"/>
    <p:sldId id="295" r:id="rId3"/>
    <p:sldId id="426" r:id="rId4"/>
    <p:sldId id="433" r:id="rId5"/>
    <p:sldId id="423" r:id="rId6"/>
    <p:sldId id="418" r:id="rId7"/>
    <p:sldId id="416" r:id="rId8"/>
    <p:sldId id="425" r:id="rId9"/>
    <p:sldId id="424" r:id="rId10"/>
    <p:sldId id="422" r:id="rId11"/>
    <p:sldId id="420" r:id="rId12"/>
    <p:sldId id="434" r:id="rId13"/>
    <p:sldId id="440" r:id="rId14"/>
    <p:sldId id="435" r:id="rId15"/>
    <p:sldId id="438" r:id="rId16"/>
    <p:sldId id="439" r:id="rId17"/>
    <p:sldId id="441" r:id="rId18"/>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a:srgbClr val="211651"/>
    <a:srgbClr val="B4FCFC"/>
    <a:srgbClr val="000066"/>
    <a:srgbClr val="00FFFF"/>
    <a:srgbClr val="6C2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54" autoAdjust="0"/>
    <p:restoredTop sz="84481" autoAdjust="0"/>
  </p:normalViewPr>
  <p:slideViewPr>
    <p:cSldViewPr>
      <p:cViewPr varScale="1">
        <p:scale>
          <a:sx n="64" d="100"/>
          <a:sy n="64" d="100"/>
        </p:scale>
        <p:origin x="1108" y="4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360045" cy="36004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4E57337C-1CAD-4286-9FCF-C025A61FF5F6}" type="datetimeFigureOut">
              <a:rPr lang="en-GB" smtClean="0"/>
              <a:t>24/05/2021</a:t>
            </a:fld>
            <a:endParaRPr lang="en-GB"/>
          </a:p>
        </p:txBody>
      </p:sp>
      <p:sp>
        <p:nvSpPr>
          <p:cNvPr id="4" name="Footer Placeholder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2D7230DF-0A02-4A59-A3D8-A0FACAA11BEA}" type="slidenum">
              <a:rPr lang="en-GB" smtClean="0"/>
              <a:t>‹#›</a:t>
            </a:fld>
            <a:endParaRPr lang="en-GB"/>
          </a:p>
        </p:txBody>
      </p:sp>
    </p:spTree>
    <p:extLst>
      <p:ext uri="{BB962C8B-B14F-4D97-AF65-F5344CB8AC3E}">
        <p14:creationId xmlns:p14="http://schemas.microsoft.com/office/powerpoint/2010/main" val="2882426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A17C70BA-F77D-4619-A73B-60D0616B881D}" type="datetimeFigureOut">
              <a:rPr lang="en-GB" smtClean="0"/>
              <a:t>24/05/2021</a:t>
            </a:fld>
            <a:endParaRPr lang="en-GB"/>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4CB027E2-FFC7-4358-8B92-FC9CD5E253E5}" type="slidenum">
              <a:rPr lang="en-GB" smtClean="0"/>
              <a:t>‹#›</a:t>
            </a:fld>
            <a:endParaRPr lang="en-GB"/>
          </a:p>
        </p:txBody>
      </p:sp>
    </p:spTree>
    <p:extLst>
      <p:ext uri="{BB962C8B-B14F-4D97-AF65-F5344CB8AC3E}">
        <p14:creationId xmlns:p14="http://schemas.microsoft.com/office/powerpoint/2010/main" val="4293186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11</a:t>
            </a:fld>
            <a:endParaRPr lang="en-GB"/>
          </a:p>
        </p:txBody>
      </p:sp>
    </p:spTree>
    <p:extLst>
      <p:ext uri="{BB962C8B-B14F-4D97-AF65-F5344CB8AC3E}">
        <p14:creationId xmlns:p14="http://schemas.microsoft.com/office/powerpoint/2010/main" val="997822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14</a:t>
            </a:fld>
            <a:endParaRPr lang="en-GB"/>
          </a:p>
        </p:txBody>
      </p:sp>
    </p:spTree>
    <p:extLst>
      <p:ext uri="{BB962C8B-B14F-4D97-AF65-F5344CB8AC3E}">
        <p14:creationId xmlns:p14="http://schemas.microsoft.com/office/powerpoint/2010/main" val="19275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24/05/2021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4202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24/05/2021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134762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F3F79B-3B89-4C2B-B50F-566296975B89}" type="datetimeFigureOut">
              <a:rPr lang="en-GB" smtClean="0"/>
              <a:t>24/05/2021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3918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4F3F79B-3B89-4C2B-B50F-566296975B89}" type="datetimeFigureOut">
              <a:rPr lang="en-GB" smtClean="0"/>
              <a:t>24/05/2021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151366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4F3F79B-3B89-4C2B-B50F-566296975B89}" type="datetimeFigureOut">
              <a:rPr lang="en-GB" smtClean="0"/>
              <a:t>24/05/2021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225286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4F3F79B-3B89-4C2B-B50F-566296975B89}" type="datetimeFigureOut">
              <a:rPr lang="en-GB" smtClean="0"/>
              <a:t>24/05/2021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978789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F3F79B-3B89-4C2B-B50F-566296975B89}" type="datetimeFigureOut">
              <a:rPr lang="en-GB" smtClean="0"/>
              <a:t>24/05/2021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477049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24/05/2021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635849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24/05/2021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703251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24/05/2021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4242813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24/05/2021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2576848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F3F79B-3B89-4C2B-B50F-566296975B89}" type="datetimeFigureOut">
              <a:rPr lang="en-GB" smtClean="0"/>
              <a:t>24/05/2021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039622-9E35-478B-A2C7-208FEFCF6255}" type="slidenum">
              <a:rPr lang="en-GB" smtClean="0"/>
              <a:t>‹#›</a:t>
            </a:fld>
            <a:endParaRPr lang="en-GB"/>
          </a:p>
        </p:txBody>
      </p:sp>
    </p:spTree>
    <p:extLst>
      <p:ext uri="{BB962C8B-B14F-4D97-AF65-F5344CB8AC3E}">
        <p14:creationId xmlns:p14="http://schemas.microsoft.com/office/powerpoint/2010/main" val="797335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schools.fairtrade.org.uk/teaching-resources/guardians-of-the-rainforest-shorter-version/" TargetMode="External"/><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hyperlink" Target="https://schools.fairtrade.org.uk/teaching-resources/make-bananas-fair-a-film-for-schools/" TargetMode="External"/><Relationship Id="rId5" Type="http://schemas.openxmlformats.org/officeDocument/2006/relationships/hyperlink" Target="https://schools.fairtrade.org.uk/teaching-resources/meet-norandino-coffee-co-op/" TargetMode="External"/><Relationship Id="rId4" Type="http://schemas.openxmlformats.org/officeDocument/2006/relationships/hyperlink" Target="https://schools.fairtrade.org.uk/teaching-resources/2257/"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https://www.youtube.com/embed/ZoiU8sprXpQ?feature=oembed" TargetMode="External"/><Relationship Id="rId1" Type="http://schemas.openxmlformats.org/officeDocument/2006/relationships/tags" Target="../tags/tag6.xml"/><Relationship Id="rId6" Type="http://schemas.openxmlformats.org/officeDocument/2006/relationships/hyperlink" Target="https://www.youtube.com/watch?v=ZoiU8sprXpQ" TargetMode="External"/><Relationship Id="rId5" Type="http://schemas.openxmlformats.org/officeDocument/2006/relationships/image" Target="../media/image9.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https://www.youtube.com/embed/IMyW8hBxPPw?feature=oembed" TargetMode="External"/><Relationship Id="rId1" Type="http://schemas.openxmlformats.org/officeDocument/2006/relationships/tags" Target="../tags/tag8.xml"/><Relationship Id="rId6" Type="http://schemas.openxmlformats.org/officeDocument/2006/relationships/hyperlink" Target="https://youtu.be/IMyW8hBxPPw" TargetMode="External"/><Relationship Id="rId5" Type="http://schemas.openxmlformats.org/officeDocument/2006/relationships/image" Target="../media/image10.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image" Target="../media/image7.jpe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1.xml"/><Relationship Id="rId1" Type="http://schemas.openxmlformats.org/officeDocument/2006/relationships/tags" Target="../tags/tag12.xml"/><Relationship Id="rId5" Type="http://schemas.openxmlformats.org/officeDocument/2006/relationships/image" Target="../media/image1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hyperlink" Target="https://schools.fairtrade.org.uk/teaching-resources/change-the-world-through-your-choices/" TargetMode="External"/><Relationship Id="rId5" Type="http://schemas.openxmlformats.org/officeDocument/2006/relationships/image" Target="../media/image7.jpe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6.xml"/><Relationship Id="rId5" Type="http://schemas.openxmlformats.org/officeDocument/2006/relationships/hyperlink" Target="https://www.fairtrade.net/" TargetMode="External"/><Relationship Id="rId4" Type="http://schemas.openxmlformats.org/officeDocument/2006/relationships/hyperlink" Target="https://schools.fairtrade.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483" y="3857589"/>
            <a:ext cx="2769866" cy="158339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62500" lnSpcReduction="20000"/>
            <a:scene3d>
              <a:camera prst="orthographicFront"/>
              <a:lightRig rig="glow" dir="tl">
                <a:rot lat="0" lon="0" rev="5400000"/>
              </a:lightRig>
            </a:scene3d>
            <a:sp3d contourW="12700">
              <a:bevelT w="25400" h="25400"/>
              <a:contourClr>
                <a:schemeClr val="accent6">
                  <a:shade val="73000"/>
                </a:schemeClr>
              </a:contourClr>
            </a:sp3d>
          </a:bodyPr>
          <a:lstStyle/>
          <a:p>
            <a:pPr algn="ctr">
              <a:lnSpc>
                <a:spcPct val="90000"/>
              </a:lnSpc>
              <a:spcBef>
                <a:spcPct val="0"/>
              </a:spcBef>
              <a:spcAft>
                <a:spcPts val="600"/>
              </a:spcAft>
            </a:pPr>
            <a:r>
              <a:rPr lang="en-GB" altLang="en-US" sz="3200" i="1" dirty="0">
                <a:ln w="1905"/>
                <a:solidFill>
                  <a:schemeClr val="tx1"/>
                </a:solidFill>
                <a:effectLst>
                  <a:innerShdw blurRad="69850" dist="43180" dir="5400000">
                    <a:srgbClr val="000000">
                      <a:alpha val="65000"/>
                    </a:srgbClr>
                  </a:innerShdw>
                </a:effectLst>
                <a:latin typeface="Century Gothic" panose="020B0502020202020204" pitchFamily="34" charset="0"/>
                <a:ea typeface="+mj-ea"/>
                <a:cs typeface="Cavolini" panose="03000502040302020204" pitchFamily="66" charset="0"/>
              </a:rPr>
              <a:t>COURAGEOUS ADVOCACY</a:t>
            </a:r>
          </a:p>
          <a:p>
            <a:pPr algn="ctr">
              <a:lnSpc>
                <a:spcPct val="90000"/>
              </a:lnSpc>
              <a:spcBef>
                <a:spcPct val="0"/>
              </a:spcBef>
              <a:spcAft>
                <a:spcPts val="600"/>
              </a:spcAft>
            </a:pPr>
            <a:r>
              <a:rPr lang="en-GB" altLang="en-US" sz="3200" i="1" dirty="0">
                <a:ln w="1905"/>
                <a:solidFill>
                  <a:schemeClr val="tx1"/>
                </a:solidFill>
                <a:effectLst>
                  <a:innerShdw blurRad="69850" dist="43180" dir="5400000">
                    <a:srgbClr val="000000">
                      <a:alpha val="65000"/>
                    </a:srgbClr>
                  </a:innerShdw>
                </a:effectLst>
                <a:latin typeface="Century Gothic" panose="020B0502020202020204" pitchFamily="34" charset="0"/>
                <a:ea typeface="+mj-ea"/>
                <a:cs typeface="Cavolini" panose="03000502040302020204" pitchFamily="66" charset="0"/>
              </a:rPr>
              <a:t>How can we provide hope for others? </a:t>
            </a:r>
          </a:p>
          <a:p>
            <a:pPr algn="ctr">
              <a:lnSpc>
                <a:spcPct val="90000"/>
              </a:lnSpc>
              <a:spcBef>
                <a:spcPct val="0"/>
              </a:spcBef>
              <a:spcAft>
                <a:spcPts val="600"/>
              </a:spcAft>
            </a:pPr>
            <a:r>
              <a:rPr lang="en-GB" altLang="en-US" sz="3200" i="1" dirty="0">
                <a:ln w="1905"/>
                <a:solidFill>
                  <a:schemeClr val="tx1"/>
                </a:solidFill>
                <a:effectLst>
                  <a:innerShdw blurRad="69850" dist="43180" dir="5400000">
                    <a:srgbClr val="000000">
                      <a:alpha val="65000"/>
                    </a:srgbClr>
                  </a:innerShdw>
                </a:effectLst>
                <a:latin typeface="Century Gothic" panose="020B0502020202020204" pitchFamily="34" charset="0"/>
                <a:ea typeface="+mj-ea"/>
                <a:cs typeface="Cavolini" panose="03000502040302020204" pitchFamily="66" charset="0"/>
              </a:rPr>
              <a:t>(and our planet)</a:t>
            </a:r>
            <a:endParaRPr lang="en-US" altLang="en-US" sz="3200" i="1" dirty="0">
              <a:ln w="1905"/>
              <a:solidFill>
                <a:schemeClr val="tx1"/>
              </a:solidFill>
              <a:effectLst>
                <a:innerShdw blurRad="69850" dist="43180" dir="5400000">
                  <a:srgbClr val="000000">
                    <a:alpha val="65000"/>
                  </a:srgbClr>
                </a:innerShdw>
              </a:effectLst>
              <a:latin typeface="Century Gothic" panose="020B0502020202020204" pitchFamily="34" charset="0"/>
              <a:ea typeface="+mj-ea"/>
              <a:cs typeface="Cavolini" panose="03000502040302020204" pitchFamily="66" charset="0"/>
            </a:endParaRPr>
          </a:p>
        </p:txBody>
      </p:sp>
      <p:sp>
        <p:nvSpPr>
          <p:cNvPr id="6151" name="TextBox 1"/>
          <p:cNvSpPr txBox="1">
            <a:spLocks noChangeArrowheads="1"/>
          </p:cNvSpPr>
          <p:nvPr/>
        </p:nvSpPr>
        <p:spPr bwMode="auto">
          <a:xfrm>
            <a:off x="3167986" y="3857589"/>
            <a:ext cx="5614060" cy="1559916"/>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algn="ctr" eaLnBrk="1" hangingPunct="1">
              <a:lnSpc>
                <a:spcPct val="90000"/>
              </a:lnSpc>
              <a:spcAft>
                <a:spcPts val="600"/>
              </a:spcAft>
            </a:pPr>
            <a:r>
              <a:rPr lang="en-US" altLang="en-US" sz="7200" b="1" dirty="0">
                <a:solidFill>
                  <a:schemeClr val="tx1"/>
                </a:solidFill>
                <a:latin typeface="Century Gothic" panose="020B0502020202020204" pitchFamily="34" charset="0"/>
                <a:cs typeface="Cavolini" panose="03000502040302020204" pitchFamily="66" charset="0"/>
              </a:rPr>
              <a:t>INSPIRE Y6</a:t>
            </a: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87964"/>
            <a:ext cx="9144000"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Fairtrade Fortnight &amp; UK Supermarkets - Just Can't Settle">
            <a:extLst>
              <a:ext uri="{FF2B5EF4-FFF2-40B4-BE49-F238E27FC236}">
                <a16:creationId xmlns:a16="http://schemas.microsoft.com/office/drawing/2014/main" id="{8ACB69A6-ABF1-4BAE-933B-33CB3DB5A7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417" y="360362"/>
            <a:ext cx="8627165" cy="288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251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403294" y="152970"/>
            <a:ext cx="6480810" cy="646331"/>
          </a:xfrm>
          <a:prstGeom prst="rect">
            <a:avLst/>
          </a:prstGeom>
          <a:solidFill>
            <a:srgbClr val="CCECFF"/>
          </a:solidFill>
        </p:spPr>
        <p:txBody>
          <a:bodyPr wrap="square" rtlCol="0">
            <a:spAutoFit/>
          </a:bodyPr>
          <a:lstStyle/>
          <a:p>
            <a:pPr algn="ctr"/>
            <a:r>
              <a:rPr lang="en-GB" sz="3600" b="1" dirty="0">
                <a:latin typeface="Century Gothic" panose="020B0502020202020204" pitchFamily="34" charset="0"/>
                <a:cs typeface="Cavolini" panose="03000502040302020204" pitchFamily="66" charset="0"/>
              </a:rPr>
              <a:t>CONTENTS</a:t>
            </a:r>
          </a:p>
        </p:txBody>
      </p:sp>
      <p:sp>
        <p:nvSpPr>
          <p:cNvPr id="6" name="TextBox 5">
            <a:extLst>
              <a:ext uri="{FF2B5EF4-FFF2-40B4-BE49-F238E27FC236}">
                <a16:creationId xmlns:a16="http://schemas.microsoft.com/office/drawing/2014/main" id="{43515D0D-6377-4C27-94EB-C54D1E8EE6AD}"/>
              </a:ext>
            </a:extLst>
          </p:cNvPr>
          <p:cNvSpPr txBox="1"/>
          <p:nvPr/>
        </p:nvSpPr>
        <p:spPr>
          <a:xfrm>
            <a:off x="288925" y="1369437"/>
            <a:ext cx="5723255" cy="3170099"/>
          </a:xfrm>
          <a:prstGeom prst="rect">
            <a:avLst/>
          </a:prstGeom>
          <a:solidFill>
            <a:srgbClr val="CCECFF"/>
          </a:solidFill>
        </p:spPr>
        <p:txBody>
          <a:bodyPr wrap="square" rtlCol="0">
            <a:spAutoFit/>
          </a:bodyPr>
          <a:lstStyle/>
          <a:p>
            <a:r>
              <a:rPr lang="en-GB" sz="2000" b="1" i="1" dirty="0">
                <a:latin typeface="Century Gothic" panose="020B0502020202020204" pitchFamily="34" charset="0"/>
                <a:cs typeface="Cavolini" panose="03000502040302020204" pitchFamily="66" charset="0"/>
              </a:rPr>
              <a:t>5. Video inspiration</a:t>
            </a:r>
          </a:p>
          <a:p>
            <a:endParaRPr lang="en-GB" sz="2000" b="1" i="1" dirty="0">
              <a:latin typeface="Century Gothic" panose="020B0502020202020204" pitchFamily="34" charset="0"/>
              <a:cs typeface="Cavolini" panose="03000502040302020204" pitchFamily="66" charset="0"/>
            </a:endParaRPr>
          </a:p>
          <a:p>
            <a:r>
              <a:rPr lang="en-GB" sz="2000" b="1" i="1" dirty="0">
                <a:latin typeface="Century Gothic" panose="020B0502020202020204" pitchFamily="34" charset="0"/>
                <a:cs typeface="Cavolini" panose="03000502040302020204" pitchFamily="66" charset="0"/>
              </a:rPr>
              <a:t>6. Big Questions</a:t>
            </a:r>
          </a:p>
          <a:p>
            <a:endParaRPr lang="en-GB" sz="2000" b="1" i="1" dirty="0">
              <a:latin typeface="Century Gothic" panose="020B0502020202020204" pitchFamily="34" charset="0"/>
              <a:cs typeface="Cavolini" panose="03000502040302020204" pitchFamily="66" charset="0"/>
            </a:endParaRPr>
          </a:p>
          <a:p>
            <a:r>
              <a:rPr lang="en-GB" sz="2000" b="1" i="1" dirty="0">
                <a:latin typeface="Century Gothic" panose="020B0502020202020204" pitchFamily="34" charset="0"/>
                <a:cs typeface="Cavolini" panose="03000502040302020204" pitchFamily="66" charset="0"/>
              </a:rPr>
              <a:t>7. Spirited Arts Competition</a:t>
            </a:r>
          </a:p>
          <a:p>
            <a:endParaRPr lang="en-GB" sz="2000" b="1" i="1" dirty="0">
              <a:latin typeface="Century Gothic" panose="020B0502020202020204" pitchFamily="34" charset="0"/>
              <a:cs typeface="Cavolini" panose="03000502040302020204" pitchFamily="66" charset="0"/>
            </a:endParaRPr>
          </a:p>
          <a:p>
            <a:r>
              <a:rPr lang="en-GB" sz="2000" b="1" i="1" dirty="0">
                <a:latin typeface="Century Gothic" panose="020B0502020202020204" pitchFamily="34" charset="0"/>
                <a:cs typeface="Cavolini" panose="03000502040302020204" pitchFamily="66" charset="0"/>
              </a:rPr>
              <a:t>10. ‘Where does our food come from?’</a:t>
            </a:r>
          </a:p>
          <a:p>
            <a:endParaRPr lang="en-GB" sz="2000" b="1" i="1" dirty="0">
              <a:latin typeface="Century Gothic" panose="020B0502020202020204" pitchFamily="34" charset="0"/>
              <a:cs typeface="Cavolini" panose="03000502040302020204" pitchFamily="66" charset="0"/>
            </a:endParaRPr>
          </a:p>
          <a:p>
            <a:r>
              <a:rPr lang="en-GB" sz="2000" b="1" i="1" dirty="0">
                <a:latin typeface="Century Gothic" panose="020B0502020202020204" pitchFamily="34" charset="0"/>
                <a:cs typeface="Cavolini" panose="03000502040302020204" pitchFamily="66" charset="0"/>
              </a:rPr>
              <a:t>15. How can I make a change?</a:t>
            </a:r>
            <a:endParaRPr lang="en-GB" sz="2000" i="1" dirty="0">
              <a:latin typeface="Century Gothic" panose="020B0502020202020204" pitchFamily="34" charset="0"/>
              <a:cs typeface="Cavolini" panose="03000502040302020204" pitchFamily="66" charset="0"/>
            </a:endParaRPr>
          </a:p>
          <a:p>
            <a:endParaRPr lang="en-GB" sz="2000" i="1" dirty="0">
              <a:latin typeface="Century Gothic" panose="020B0502020202020204" pitchFamily="34" charset="0"/>
              <a:cs typeface="Cavolini" panose="03000502040302020204" pitchFamily="66" charset="0"/>
            </a:endParaRPr>
          </a:p>
        </p:txBody>
      </p:sp>
      <p:pic>
        <p:nvPicPr>
          <p:cNvPr id="2" name="Picture 2" descr="Fair Trade USA® Raises the Bar for Cocoa Farmers">
            <a:extLst>
              <a:ext uri="{FF2B5EF4-FFF2-40B4-BE49-F238E27FC236}">
                <a16:creationId xmlns:a16="http://schemas.microsoft.com/office/drawing/2014/main" id="{4673A232-0012-44E3-9F11-8470F9AA38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5700" y="2322682"/>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195216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C700CD00-DF3E-4660-A6EC-A18C3B7F9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0" y="4100804"/>
            <a:ext cx="3921918" cy="1173700"/>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500" b="1" kern="1200" dirty="0">
                <a:solidFill>
                  <a:schemeClr val="bg1"/>
                </a:solidFill>
                <a:latin typeface="Century Gothic" panose="020B0502020202020204" pitchFamily="34" charset="0"/>
                <a:ea typeface="+mj-ea"/>
                <a:cs typeface="+mj-cs"/>
              </a:rPr>
              <a:t>INTRODUCTION</a:t>
            </a:r>
          </a:p>
        </p:txBody>
      </p:sp>
      <p:pic>
        <p:nvPicPr>
          <p:cNvPr id="4" name="Picture 3">
            <a:extLst>
              <a:ext uri="{FF2B5EF4-FFF2-40B4-BE49-F238E27FC236}">
                <a16:creationId xmlns:a16="http://schemas.microsoft.com/office/drawing/2014/main" id="{8EB1DBA6-8556-49FA-99FC-F0F7DC9A5E22}"/>
              </a:ext>
            </a:extLst>
          </p:cNvPr>
          <p:cNvPicPr>
            <a:picLocks noChangeAspect="1"/>
          </p:cNvPicPr>
          <p:nvPr/>
        </p:nvPicPr>
        <p:blipFill rotWithShape="1">
          <a:blip r:embed="rId3"/>
          <a:srcRect t="306" r="-4" b="-4"/>
          <a:stretch/>
        </p:blipFill>
        <p:spPr>
          <a:xfrm>
            <a:off x="4" y="2"/>
            <a:ext cx="4500562" cy="3342653"/>
          </a:xfrm>
          <a:custGeom>
            <a:avLst/>
            <a:gdLst/>
            <a:ahLst/>
            <a:cxnLst/>
            <a:rect l="l" t="t" r="r" b="b"/>
            <a:pathLst>
              <a:path w="6000749" h="3342653">
                <a:moveTo>
                  <a:pt x="0" y="0"/>
                </a:moveTo>
                <a:lnTo>
                  <a:pt x="6000749" y="0"/>
                </a:lnTo>
                <a:lnTo>
                  <a:pt x="6000749" y="3198652"/>
                </a:lnTo>
                <a:lnTo>
                  <a:pt x="5572124" y="3171203"/>
                </a:lnTo>
                <a:lnTo>
                  <a:pt x="0" y="3342653"/>
                </a:lnTo>
                <a:close/>
              </a:path>
            </a:pathLst>
          </a:custGeom>
        </p:spPr>
      </p:pic>
      <p:pic>
        <p:nvPicPr>
          <p:cNvPr id="8" name="Picture 7">
            <a:extLst>
              <a:ext uri="{FF2B5EF4-FFF2-40B4-BE49-F238E27FC236}">
                <a16:creationId xmlns:a16="http://schemas.microsoft.com/office/drawing/2014/main" id="{FA960BDB-D74D-49D4-9618-786617CDCEEE}"/>
              </a:ext>
            </a:extLst>
          </p:cNvPr>
          <p:cNvPicPr>
            <a:picLocks noChangeAspect="1"/>
          </p:cNvPicPr>
          <p:nvPr/>
        </p:nvPicPr>
        <p:blipFill rotWithShape="1">
          <a:blip r:embed="rId4"/>
          <a:srcRect l="873" r="1058" b="3"/>
          <a:stretch/>
        </p:blipFill>
        <p:spPr>
          <a:xfrm>
            <a:off x="4643433" y="2"/>
            <a:ext cx="4500563" cy="3418853"/>
          </a:xfrm>
          <a:custGeom>
            <a:avLst/>
            <a:gdLst/>
            <a:ahLst/>
            <a:cxnLst/>
            <a:rect l="l" t="t" r="r" b="b"/>
            <a:pathLst>
              <a:path w="6000750" h="3418853">
                <a:moveTo>
                  <a:pt x="0" y="0"/>
                </a:moveTo>
                <a:lnTo>
                  <a:pt x="6000750" y="0"/>
                </a:lnTo>
                <a:lnTo>
                  <a:pt x="6000750" y="227978"/>
                </a:lnTo>
                <a:lnTo>
                  <a:pt x="6000750" y="2065168"/>
                </a:lnTo>
                <a:lnTo>
                  <a:pt x="6000750" y="3342653"/>
                </a:lnTo>
                <a:lnTo>
                  <a:pt x="3248025" y="3418853"/>
                </a:lnTo>
                <a:lnTo>
                  <a:pt x="0" y="3210852"/>
                </a:lnTo>
                <a:close/>
              </a:path>
            </a:pathLst>
          </a:custGeom>
        </p:spPr>
      </p:pic>
      <p:grpSp>
        <p:nvGrpSpPr>
          <p:cNvPr id="76" name="Group 75">
            <a:extLst>
              <a:ext uri="{FF2B5EF4-FFF2-40B4-BE49-F238E27FC236}">
                <a16:creationId xmlns:a16="http://schemas.microsoft.com/office/drawing/2014/main" id="{F9AB5DBD-0A57-4DBC-B49F-205E268F1F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59818"/>
            <a:ext cx="9144000" cy="757168"/>
            <a:chOff x="0" y="2959818"/>
            <a:chExt cx="12192000" cy="757168"/>
          </a:xfrm>
        </p:grpSpPr>
        <p:sp>
          <p:nvSpPr>
            <p:cNvPr id="77" name="Freeform: Shape 76">
              <a:extLst>
                <a:ext uri="{FF2B5EF4-FFF2-40B4-BE49-F238E27FC236}">
                  <a16:creationId xmlns:a16="http://schemas.microsoft.com/office/drawing/2014/main" id="{21DE7FF6-DA62-40A9-8F5D-F82D3020F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Freeform: Shape 77">
              <a:extLst>
                <a:ext uri="{FF2B5EF4-FFF2-40B4-BE49-F238E27FC236}">
                  <a16:creationId xmlns:a16="http://schemas.microsoft.com/office/drawing/2014/main" id="{9D38D133-BB29-4B7D-AFB2-7D132F45A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xtBox 5">
            <a:extLst>
              <a:ext uri="{FF2B5EF4-FFF2-40B4-BE49-F238E27FC236}">
                <a16:creationId xmlns:a16="http://schemas.microsoft.com/office/drawing/2014/main" id="{43515D0D-6377-4C27-94EB-C54D1E8EE6AD}"/>
              </a:ext>
            </a:extLst>
          </p:cNvPr>
          <p:cNvSpPr txBox="1"/>
          <p:nvPr/>
        </p:nvSpPr>
        <p:spPr>
          <a:xfrm>
            <a:off x="4211955" y="3863229"/>
            <a:ext cx="4269581" cy="1648849"/>
          </a:xfrm>
          <a:prstGeom prst="rect">
            <a:avLst/>
          </a:prstGeom>
        </p:spPr>
        <p:txBody>
          <a:bodyPr vert="horz" lIns="91440" tIns="45720" rIns="91440" bIns="45720" rtlCol="0">
            <a:normAutofit lnSpcReduction="10000"/>
          </a:bodyPr>
          <a:lstStyle/>
          <a:p>
            <a:pPr>
              <a:lnSpc>
                <a:spcPct val="90000"/>
              </a:lnSpc>
              <a:spcAft>
                <a:spcPts val="600"/>
              </a:spcAft>
            </a:pPr>
            <a:r>
              <a:rPr lang="en-US" sz="1900" i="1" dirty="0">
                <a:solidFill>
                  <a:schemeClr val="bg1">
                    <a:alpha val="80000"/>
                  </a:schemeClr>
                </a:solidFill>
                <a:latin typeface="Century Gothic" panose="020B0502020202020204" pitchFamily="34" charset="0"/>
              </a:rPr>
              <a:t>Where does our food come from? </a:t>
            </a:r>
          </a:p>
          <a:p>
            <a:pPr indent="-228600">
              <a:lnSpc>
                <a:spcPct val="90000"/>
              </a:lnSpc>
              <a:spcAft>
                <a:spcPts val="600"/>
              </a:spcAft>
              <a:buFont typeface="Arial" panose="020B0604020202020204" pitchFamily="34" charset="0"/>
              <a:buChar char="•"/>
            </a:pPr>
            <a:endParaRPr lang="en-US" sz="1900" i="1" dirty="0">
              <a:solidFill>
                <a:schemeClr val="bg1">
                  <a:alpha val="80000"/>
                </a:schemeClr>
              </a:solidFill>
              <a:latin typeface="Century Gothic" panose="020B0502020202020204" pitchFamily="34" charset="0"/>
            </a:endParaRPr>
          </a:p>
          <a:p>
            <a:pPr>
              <a:lnSpc>
                <a:spcPct val="90000"/>
              </a:lnSpc>
              <a:spcAft>
                <a:spcPts val="600"/>
              </a:spcAft>
            </a:pPr>
            <a:r>
              <a:rPr lang="en-US" sz="1900" dirty="0">
                <a:solidFill>
                  <a:schemeClr val="bg1">
                    <a:alpha val="80000"/>
                  </a:schemeClr>
                </a:solidFill>
                <a:latin typeface="Century Gothic" panose="020B0502020202020204" pitchFamily="34" charset="0"/>
              </a:rPr>
              <a:t>This mini-project will explore where food comes from and how we can choose to make a difference for others.</a:t>
            </a: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Tree>
    <p:custDataLst>
      <p:tags r:id="rId1"/>
    </p:custDataLst>
    <p:extLst>
      <p:ext uri="{BB962C8B-B14F-4D97-AF65-F5344CB8AC3E}">
        <p14:creationId xmlns:p14="http://schemas.microsoft.com/office/powerpoint/2010/main" val="179689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007399" y="205069"/>
            <a:ext cx="7129201" cy="646331"/>
          </a:xfrm>
          <a:prstGeom prst="rect">
            <a:avLst/>
          </a:prstGeom>
          <a:solidFill>
            <a:srgbClr val="CCECFF"/>
          </a:solidFill>
        </p:spPr>
        <p:txBody>
          <a:bodyPr wrap="square" rtlCol="0">
            <a:spAutoFit/>
          </a:bodyPr>
          <a:lstStyle/>
          <a:p>
            <a:pPr algn="ctr"/>
            <a:r>
              <a:rPr lang="en-GB" sz="3600" b="1">
                <a:latin typeface="Century Gothic" panose="020B0502020202020204" pitchFamily="34" charset="0"/>
                <a:cs typeface="Cavolini" panose="03000502040302020204" pitchFamily="66" charset="0"/>
              </a:rPr>
              <a:t>INFORMATION FOR TEACHERS</a:t>
            </a:r>
            <a:endParaRPr lang="en-GB" sz="3600" b="1" dirty="0">
              <a:latin typeface="Century Gothic" panose="020B0502020202020204" pitchFamily="34" charset="0"/>
              <a:cs typeface="Cavolini" panose="03000502040302020204" pitchFamily="66" charset="0"/>
            </a:endParaRPr>
          </a:p>
        </p:txBody>
      </p:sp>
      <p:sp>
        <p:nvSpPr>
          <p:cNvPr id="6" name="TextBox 5">
            <a:extLst>
              <a:ext uri="{FF2B5EF4-FFF2-40B4-BE49-F238E27FC236}">
                <a16:creationId xmlns:a16="http://schemas.microsoft.com/office/drawing/2014/main" id="{43515D0D-6377-4C27-94EB-C54D1E8EE6AD}"/>
              </a:ext>
            </a:extLst>
          </p:cNvPr>
          <p:cNvSpPr txBox="1"/>
          <p:nvPr/>
        </p:nvSpPr>
        <p:spPr>
          <a:xfrm>
            <a:off x="157893" y="1809871"/>
            <a:ext cx="5886450" cy="3170099"/>
          </a:xfrm>
          <a:prstGeom prst="rect">
            <a:avLst/>
          </a:prstGeom>
          <a:solidFill>
            <a:srgbClr val="CCECFF"/>
          </a:solidFill>
        </p:spPr>
        <p:txBody>
          <a:bodyPr wrap="square" rtlCol="0">
            <a:spAutoFit/>
          </a:bodyPr>
          <a:lstStyle/>
          <a:p>
            <a:r>
              <a:rPr lang="en-GB" sz="2000">
                <a:latin typeface="Century Gothic" panose="020B0502020202020204" pitchFamily="34" charset="0"/>
                <a:cs typeface="Cavolini" panose="03000502040302020204" pitchFamily="66" charset="0"/>
              </a:rPr>
              <a:t>Contained within this pack are some prompts for activities around the theme of ‘fair trade’ and how we can make changes which will inspire hope for others and our planet.</a:t>
            </a:r>
          </a:p>
          <a:p>
            <a:endParaRPr lang="en-GB" sz="2000">
              <a:latin typeface="Century Gothic" panose="020B0502020202020204" pitchFamily="34" charset="0"/>
              <a:cs typeface="Cavolini" panose="03000502040302020204" pitchFamily="66" charset="0"/>
            </a:endParaRPr>
          </a:p>
          <a:p>
            <a:r>
              <a:rPr lang="en-GB" sz="2000">
                <a:latin typeface="Century Gothic" panose="020B0502020202020204" pitchFamily="34" charset="0"/>
                <a:cs typeface="Cavolini" panose="03000502040302020204" pitchFamily="66" charset="0"/>
              </a:rPr>
              <a:t>The included activities can be delivered as a carousel or provided as a choice for pupils.</a:t>
            </a:r>
          </a:p>
          <a:p>
            <a:endParaRPr lang="en-GB" sz="2000">
              <a:latin typeface="Century Gothic" panose="020B0502020202020204" pitchFamily="34" charset="0"/>
              <a:cs typeface="Cavolini" panose="03000502040302020204" pitchFamily="66" charset="0"/>
            </a:endParaRPr>
          </a:p>
          <a:p>
            <a:r>
              <a:rPr lang="en-GB" sz="2000">
                <a:latin typeface="Century Gothic" panose="020B0502020202020204" pitchFamily="34" charset="0"/>
                <a:cs typeface="Cavolini" panose="03000502040302020204" pitchFamily="66" charset="0"/>
              </a:rPr>
              <a:t>Otherwise, teachers can select the most appropriate activity to use with their pupils.</a:t>
            </a:r>
            <a:endParaRPr lang="en-GB" sz="2000" dirty="0">
              <a:latin typeface="Century Gothic" panose="020B0502020202020204" pitchFamily="34" charset="0"/>
              <a:cs typeface="Cavolini" panose="03000502040302020204" pitchFamily="66" charset="0"/>
            </a:endParaRPr>
          </a:p>
        </p:txBody>
      </p:sp>
      <p:pic>
        <p:nvPicPr>
          <p:cNvPr id="1026" name="Picture 2" descr="Fairtrade certification - Wikipedia">
            <a:extLst>
              <a:ext uri="{FF2B5EF4-FFF2-40B4-BE49-F238E27FC236}">
                <a16:creationId xmlns:a16="http://schemas.microsoft.com/office/drawing/2014/main" id="{41D6E7B6-E519-426D-9A29-71819D4CD43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94958" y="2021860"/>
            <a:ext cx="2348865" cy="234886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1996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403294" y="152970"/>
            <a:ext cx="6480810" cy="646331"/>
          </a:xfrm>
          <a:prstGeom prst="rect">
            <a:avLst/>
          </a:prstGeom>
          <a:solidFill>
            <a:srgbClr val="CCECFF"/>
          </a:solidFill>
        </p:spPr>
        <p:txBody>
          <a:bodyPr wrap="square" rtlCol="0">
            <a:spAutoFit/>
          </a:bodyPr>
          <a:lstStyle/>
          <a:p>
            <a:pPr algn="ctr"/>
            <a:r>
              <a:rPr lang="en-GB" sz="3600" b="1" dirty="0">
                <a:latin typeface="Century Gothic" panose="020B0502020202020204" pitchFamily="34" charset="0"/>
                <a:cs typeface="Cavolini" panose="03000502040302020204" pitchFamily="66" charset="0"/>
              </a:rPr>
              <a:t>Useful Videos</a:t>
            </a:r>
          </a:p>
        </p:txBody>
      </p:sp>
      <p:sp>
        <p:nvSpPr>
          <p:cNvPr id="6" name="TextBox 5">
            <a:extLst>
              <a:ext uri="{FF2B5EF4-FFF2-40B4-BE49-F238E27FC236}">
                <a16:creationId xmlns:a16="http://schemas.microsoft.com/office/drawing/2014/main" id="{43515D0D-6377-4C27-94EB-C54D1E8EE6AD}"/>
              </a:ext>
            </a:extLst>
          </p:cNvPr>
          <p:cNvSpPr txBox="1"/>
          <p:nvPr/>
        </p:nvSpPr>
        <p:spPr>
          <a:xfrm>
            <a:off x="188595" y="1112410"/>
            <a:ext cx="8766810" cy="4755148"/>
          </a:xfrm>
          <a:prstGeom prst="rect">
            <a:avLst/>
          </a:prstGeom>
          <a:solidFill>
            <a:srgbClr val="CCECFF"/>
          </a:solidFill>
        </p:spPr>
        <p:txBody>
          <a:bodyPr wrap="square" rtlCol="0">
            <a:spAutoFit/>
          </a:bodyPr>
          <a:lstStyle/>
          <a:p>
            <a:pPr>
              <a:lnSpc>
                <a:spcPct val="90000"/>
              </a:lnSpc>
              <a:spcAft>
                <a:spcPts val="600"/>
              </a:spcAft>
            </a:pPr>
            <a:r>
              <a:rPr lang="en-US" i="1" dirty="0">
                <a:latin typeface="Century Gothic" panose="020B0502020202020204" pitchFamily="34" charset="0"/>
                <a:hlinkClick r:id="rId4"/>
              </a:rPr>
              <a:t>https://schools.fairtrade.org.uk/teaching-resources/2257/</a:t>
            </a:r>
            <a:endParaRPr lang="en-US" i="1" dirty="0">
              <a:latin typeface="Century Gothic" panose="020B0502020202020204" pitchFamily="34" charset="0"/>
            </a:endParaRPr>
          </a:p>
          <a:p>
            <a:pPr>
              <a:lnSpc>
                <a:spcPct val="90000"/>
              </a:lnSpc>
              <a:spcAft>
                <a:spcPts val="600"/>
              </a:spcAft>
            </a:pPr>
            <a:r>
              <a:rPr lang="en-US" sz="1400" i="1" dirty="0">
                <a:latin typeface="Century Gothic" panose="020B0502020202020204" pitchFamily="34" charset="0"/>
              </a:rPr>
              <a:t>A day in the life of the child of a sugar farmer</a:t>
            </a:r>
          </a:p>
          <a:p>
            <a:pPr>
              <a:lnSpc>
                <a:spcPct val="90000"/>
              </a:lnSpc>
              <a:spcAft>
                <a:spcPts val="600"/>
              </a:spcAft>
            </a:pPr>
            <a:endParaRPr lang="en-US" i="1" dirty="0">
              <a:latin typeface="Century Gothic" panose="020B0502020202020204" pitchFamily="34" charset="0"/>
            </a:endParaRPr>
          </a:p>
          <a:p>
            <a:pPr>
              <a:lnSpc>
                <a:spcPct val="90000"/>
              </a:lnSpc>
              <a:spcAft>
                <a:spcPts val="600"/>
              </a:spcAft>
            </a:pPr>
            <a:r>
              <a:rPr lang="en-US" i="1" dirty="0">
                <a:latin typeface="Century Gothic" panose="020B0502020202020204" pitchFamily="34" charset="0"/>
                <a:hlinkClick r:id="rId5"/>
              </a:rPr>
              <a:t>https://schools.fairtrade.org.uk/teaching-resources/meet-norandino-coffee-co-op/</a:t>
            </a:r>
            <a:endParaRPr lang="en-US" i="1" dirty="0">
              <a:latin typeface="Century Gothic" panose="020B0502020202020204" pitchFamily="34" charset="0"/>
            </a:endParaRPr>
          </a:p>
          <a:p>
            <a:pPr>
              <a:lnSpc>
                <a:spcPct val="90000"/>
              </a:lnSpc>
              <a:spcAft>
                <a:spcPts val="600"/>
              </a:spcAft>
            </a:pPr>
            <a:r>
              <a:rPr lang="en-US" sz="1400" i="1" dirty="0">
                <a:latin typeface="Century Gothic" panose="020B0502020202020204" pitchFamily="34" charset="0"/>
              </a:rPr>
              <a:t>A film about the impact of climate change on coffee farming. Can be used to explore where coffee comes from.</a:t>
            </a:r>
          </a:p>
          <a:p>
            <a:pPr>
              <a:lnSpc>
                <a:spcPct val="90000"/>
              </a:lnSpc>
              <a:spcAft>
                <a:spcPts val="600"/>
              </a:spcAft>
            </a:pPr>
            <a:endParaRPr lang="en-US" sz="1400" i="1" dirty="0">
              <a:latin typeface="Century Gothic" panose="020B0502020202020204" pitchFamily="34" charset="0"/>
            </a:endParaRPr>
          </a:p>
          <a:p>
            <a:pPr>
              <a:lnSpc>
                <a:spcPct val="90000"/>
              </a:lnSpc>
              <a:spcAft>
                <a:spcPts val="600"/>
              </a:spcAft>
            </a:pPr>
            <a:r>
              <a:rPr lang="en-US" i="1" dirty="0">
                <a:latin typeface="Century Gothic" panose="020B0502020202020204" pitchFamily="34" charset="0"/>
                <a:hlinkClick r:id="rId6"/>
              </a:rPr>
              <a:t>https://schools.fairtrade.org.uk/teaching-resources/make-bananas-fair-a-film-for-schools/</a:t>
            </a:r>
            <a:endParaRPr lang="en-US" i="1" dirty="0">
              <a:latin typeface="Century Gothic" panose="020B0502020202020204" pitchFamily="34" charset="0"/>
            </a:endParaRPr>
          </a:p>
          <a:p>
            <a:pPr>
              <a:lnSpc>
                <a:spcPct val="90000"/>
              </a:lnSpc>
              <a:spcAft>
                <a:spcPts val="600"/>
              </a:spcAft>
            </a:pPr>
            <a:r>
              <a:rPr lang="en-US" sz="1400" i="1" dirty="0">
                <a:latin typeface="Century Gothic" panose="020B0502020202020204" pitchFamily="34" charset="0"/>
              </a:rPr>
              <a:t>A film about banana farming. Can be used to explore where banana comes from.</a:t>
            </a:r>
          </a:p>
          <a:p>
            <a:pPr>
              <a:lnSpc>
                <a:spcPct val="90000"/>
              </a:lnSpc>
              <a:spcAft>
                <a:spcPts val="600"/>
              </a:spcAft>
            </a:pPr>
            <a:endParaRPr lang="en-US" sz="1400" i="1" dirty="0">
              <a:latin typeface="Century Gothic" panose="020B0502020202020204" pitchFamily="34" charset="0"/>
            </a:endParaRPr>
          </a:p>
          <a:p>
            <a:pPr>
              <a:lnSpc>
                <a:spcPct val="90000"/>
              </a:lnSpc>
              <a:spcAft>
                <a:spcPts val="600"/>
              </a:spcAft>
            </a:pPr>
            <a:r>
              <a:rPr lang="en-US" i="1" dirty="0">
                <a:latin typeface="Century Gothic" panose="020B0502020202020204" pitchFamily="34" charset="0"/>
                <a:hlinkClick r:id="rId7"/>
              </a:rPr>
              <a:t>https://schools.fairtrade.org.uk/teaching-resources/guardians-of-the-rainforest-shorter-version/</a:t>
            </a:r>
            <a:endParaRPr lang="en-US" i="1" dirty="0">
              <a:latin typeface="Century Gothic" panose="020B0502020202020204" pitchFamily="34" charset="0"/>
            </a:endParaRPr>
          </a:p>
          <a:p>
            <a:pPr>
              <a:lnSpc>
                <a:spcPct val="90000"/>
              </a:lnSpc>
              <a:spcAft>
                <a:spcPts val="600"/>
              </a:spcAft>
            </a:pPr>
            <a:r>
              <a:rPr lang="en-US" sz="1400" i="1" dirty="0">
                <a:latin typeface="Century Gothic" panose="020B0502020202020204" pitchFamily="34" charset="0"/>
              </a:rPr>
              <a:t>A film about cocoa farming. Can be used to explore where cocoa comes from.</a:t>
            </a:r>
          </a:p>
          <a:p>
            <a:pPr>
              <a:lnSpc>
                <a:spcPct val="90000"/>
              </a:lnSpc>
              <a:spcAft>
                <a:spcPts val="600"/>
              </a:spcAft>
            </a:pPr>
            <a:endParaRPr lang="en-US" sz="1400" i="1" dirty="0">
              <a:latin typeface="Century Gothic" panose="020B0502020202020204" pitchFamily="34" charset="0"/>
            </a:endParaRPr>
          </a:p>
          <a:p>
            <a:pPr>
              <a:lnSpc>
                <a:spcPct val="90000"/>
              </a:lnSpc>
              <a:spcAft>
                <a:spcPts val="600"/>
              </a:spcAft>
            </a:pPr>
            <a:endParaRPr lang="en-US" sz="1400" i="1" dirty="0">
              <a:latin typeface="Century Gothic" panose="020B0502020202020204" pitchFamily="34" charset="0"/>
            </a:endParaRPr>
          </a:p>
        </p:txBody>
      </p:sp>
    </p:spTree>
    <p:custDataLst>
      <p:tags r:id="rId1"/>
    </p:custDataLst>
    <p:extLst>
      <p:ext uri="{BB962C8B-B14F-4D97-AF65-F5344CB8AC3E}">
        <p14:creationId xmlns:p14="http://schemas.microsoft.com/office/powerpoint/2010/main" val="33935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4" name="TextBox 3">
            <a:extLst>
              <a:ext uri="{FF2B5EF4-FFF2-40B4-BE49-F238E27FC236}">
                <a16:creationId xmlns:a16="http://schemas.microsoft.com/office/drawing/2014/main" id="{88FB494B-AEC0-44C1-9B30-FD60C6BC05EA}"/>
              </a:ext>
            </a:extLst>
          </p:cNvPr>
          <p:cNvSpPr txBox="1"/>
          <p:nvPr/>
        </p:nvSpPr>
        <p:spPr>
          <a:xfrm>
            <a:off x="1403294" y="152970"/>
            <a:ext cx="6480810" cy="646331"/>
          </a:xfrm>
          <a:prstGeom prst="rect">
            <a:avLst/>
          </a:prstGeom>
          <a:solidFill>
            <a:srgbClr val="CCECFF"/>
          </a:solidFill>
        </p:spPr>
        <p:txBody>
          <a:bodyPr wrap="square" rtlCol="0">
            <a:spAutoFit/>
          </a:bodyPr>
          <a:lstStyle/>
          <a:p>
            <a:pPr algn="ctr"/>
            <a:r>
              <a:rPr lang="en-GB" sz="3600" b="1" dirty="0">
                <a:latin typeface="Century Gothic" panose="020B0502020202020204" pitchFamily="34" charset="0"/>
                <a:cs typeface="Cavolini" panose="03000502040302020204" pitchFamily="66" charset="0"/>
              </a:rPr>
              <a:t>Big Questions</a:t>
            </a:r>
          </a:p>
        </p:txBody>
      </p:sp>
      <p:sp>
        <p:nvSpPr>
          <p:cNvPr id="7" name="Cloud 6">
            <a:extLst>
              <a:ext uri="{FF2B5EF4-FFF2-40B4-BE49-F238E27FC236}">
                <a16:creationId xmlns:a16="http://schemas.microsoft.com/office/drawing/2014/main" id="{F2EB94F9-CEBF-4AF5-BDBC-44AF4BB04660}"/>
              </a:ext>
            </a:extLst>
          </p:cNvPr>
          <p:cNvSpPr/>
          <p:nvPr/>
        </p:nvSpPr>
        <p:spPr>
          <a:xfrm rot="21045316">
            <a:off x="893979" y="1060603"/>
            <a:ext cx="3872420" cy="2108356"/>
          </a:xfrm>
          <a:prstGeom prst="cloud">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r>
              <a:rPr lang="en-GB" sz="2000" b="1" dirty="0">
                <a:solidFill>
                  <a:schemeClr val="bg1"/>
                </a:solidFill>
                <a:latin typeface="Century Gothic" panose="020B0502020202020204" pitchFamily="34" charset="0"/>
              </a:rPr>
              <a:t>Where does my food come from?</a:t>
            </a:r>
            <a:r>
              <a:rPr lang="en-GB" sz="2800" b="1" dirty="0">
                <a:solidFill>
                  <a:schemeClr val="bg1"/>
                </a:solidFill>
                <a:latin typeface="Century Gothic" panose="020B0502020202020204" pitchFamily="34" charset="0"/>
              </a:rPr>
              <a:t> </a:t>
            </a:r>
            <a:endParaRPr lang="en-GB" sz="1100" b="1" dirty="0">
              <a:solidFill>
                <a:schemeClr val="bg1"/>
              </a:solidFill>
              <a:effectLst/>
              <a:latin typeface="Century Gothic" panose="020B0502020202020204" pitchFamily="34" charset="0"/>
              <a:ea typeface="Times New Roman" panose="02020603050405020304" pitchFamily="18" charset="0"/>
            </a:endParaRPr>
          </a:p>
        </p:txBody>
      </p:sp>
      <p:sp>
        <p:nvSpPr>
          <p:cNvPr id="12" name="Cloud 11">
            <a:extLst>
              <a:ext uri="{FF2B5EF4-FFF2-40B4-BE49-F238E27FC236}">
                <a16:creationId xmlns:a16="http://schemas.microsoft.com/office/drawing/2014/main" id="{A3C6A9E4-B44F-4085-9DB5-8AE6589F70B2}"/>
              </a:ext>
            </a:extLst>
          </p:cNvPr>
          <p:cNvSpPr/>
          <p:nvPr/>
        </p:nvSpPr>
        <p:spPr>
          <a:xfrm rot="920743">
            <a:off x="4818211" y="927094"/>
            <a:ext cx="3240405" cy="2210972"/>
          </a:xfrm>
          <a:prstGeom prst="cloud">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wrap="square" rtlCol="0" anchor="ctr"/>
          <a:lstStyle/>
          <a:p>
            <a:pPr algn="ctr"/>
            <a:r>
              <a:rPr lang="en-GB" sz="2000" b="1" dirty="0">
                <a:solidFill>
                  <a:srgbClr val="211651"/>
                </a:solidFill>
                <a:latin typeface="Century Gothic" panose="020B0502020202020204" pitchFamily="34" charset="0"/>
              </a:rPr>
              <a:t>Who grows the food I eat?</a:t>
            </a:r>
            <a:endParaRPr lang="en-GB" sz="1400" b="1" dirty="0">
              <a:solidFill>
                <a:srgbClr val="211651"/>
              </a:solidFill>
              <a:latin typeface="Century Gothic" panose="020B0502020202020204" pitchFamily="34" charset="0"/>
              <a:ea typeface="Times New Roman" panose="02020603050405020304" pitchFamily="18" charset="0"/>
            </a:endParaRPr>
          </a:p>
          <a:p>
            <a:pPr algn="ctr"/>
            <a:endParaRPr lang="en-GB" sz="2000" b="1" dirty="0">
              <a:solidFill>
                <a:srgbClr val="002060"/>
              </a:solidFill>
              <a:effectLst/>
              <a:latin typeface="Century Gothic" panose="020B0502020202020204" pitchFamily="34" charset="0"/>
              <a:ea typeface="Times New Roman" panose="02020603050405020304" pitchFamily="18" charset="0"/>
              <a:cs typeface="Cavolini" panose="03000502040302020204" pitchFamily="66" charset="0"/>
            </a:endParaRPr>
          </a:p>
        </p:txBody>
      </p:sp>
      <p:sp>
        <p:nvSpPr>
          <p:cNvPr id="18" name="Cloud 17">
            <a:extLst>
              <a:ext uri="{FF2B5EF4-FFF2-40B4-BE49-F238E27FC236}">
                <a16:creationId xmlns:a16="http://schemas.microsoft.com/office/drawing/2014/main" id="{C2449133-081B-4A39-AE0D-0B381034FCDD}"/>
              </a:ext>
            </a:extLst>
          </p:cNvPr>
          <p:cNvSpPr/>
          <p:nvPr/>
        </p:nvSpPr>
        <p:spPr>
          <a:xfrm rot="504225">
            <a:off x="2835482" y="2438414"/>
            <a:ext cx="3495874" cy="2704241"/>
          </a:xfrm>
          <a:prstGeom prst="cloud">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r>
              <a:rPr lang="en-GB" sz="2000" b="1" dirty="0">
                <a:latin typeface="Century Gothic" panose="020B0502020202020204" pitchFamily="34" charset="0"/>
              </a:rPr>
              <a:t>How is my food so cheap?</a:t>
            </a:r>
            <a:endParaRPr lang="en-GB" sz="1400" b="1" dirty="0">
              <a:effectLst/>
              <a:latin typeface="Century Gothic" panose="020B0502020202020204" pitchFamily="34" charset="0"/>
              <a:ea typeface="Times New Roman" panose="02020603050405020304" pitchFamily="18" charset="0"/>
            </a:endParaRPr>
          </a:p>
        </p:txBody>
      </p:sp>
      <p:sp>
        <p:nvSpPr>
          <p:cNvPr id="8" name="Cloud 7">
            <a:extLst>
              <a:ext uri="{FF2B5EF4-FFF2-40B4-BE49-F238E27FC236}">
                <a16:creationId xmlns:a16="http://schemas.microsoft.com/office/drawing/2014/main" id="{C1D2C2F0-8334-4B30-94E0-DFE324C79A9E}"/>
              </a:ext>
            </a:extLst>
          </p:cNvPr>
          <p:cNvSpPr/>
          <p:nvPr/>
        </p:nvSpPr>
        <p:spPr>
          <a:xfrm rot="521396">
            <a:off x="32298" y="2900083"/>
            <a:ext cx="3424021" cy="2447530"/>
          </a:xfrm>
          <a:prstGeom prst="cloud">
            <a:avLst/>
          </a:prstGeom>
          <a:solidFill>
            <a:schemeClr val="accent1"/>
          </a:solidFill>
        </p:spPr>
        <p:style>
          <a:lnRef idx="2">
            <a:schemeClr val="accent6">
              <a:shade val="50000"/>
            </a:schemeClr>
          </a:lnRef>
          <a:fillRef idx="1">
            <a:schemeClr val="accent6"/>
          </a:fillRef>
          <a:effectRef idx="0">
            <a:schemeClr val="accent6"/>
          </a:effectRef>
          <a:fontRef idx="minor">
            <a:schemeClr val="lt1"/>
          </a:fontRef>
        </p:style>
        <p:txBody>
          <a:bodyPr wrap="square" rtlCol="0" anchor="ctr"/>
          <a:lstStyle/>
          <a:p>
            <a:pPr algn="ctr"/>
            <a:r>
              <a:rPr lang="en-GB" sz="2000" b="1" dirty="0">
                <a:solidFill>
                  <a:schemeClr val="bg1"/>
                </a:solidFill>
                <a:latin typeface="Century Gothic" panose="020B0502020202020204" pitchFamily="34" charset="0"/>
              </a:rPr>
              <a:t>What impact do my food choices have on the growers?</a:t>
            </a:r>
            <a:endParaRPr lang="en-GB" sz="1400" b="1" dirty="0">
              <a:solidFill>
                <a:schemeClr val="bg1"/>
              </a:solidFill>
              <a:latin typeface="Century Gothic" panose="020B0502020202020204" pitchFamily="34" charset="0"/>
              <a:ea typeface="Times New Roman" panose="02020603050405020304" pitchFamily="18" charset="0"/>
            </a:endParaRPr>
          </a:p>
          <a:p>
            <a:pPr algn="ctr"/>
            <a:endParaRPr lang="en-GB" sz="2000" b="1" dirty="0">
              <a:solidFill>
                <a:srgbClr val="002060"/>
              </a:solidFill>
              <a:effectLst/>
              <a:latin typeface="Century Gothic" panose="020B0502020202020204" pitchFamily="34" charset="0"/>
              <a:ea typeface="Times New Roman" panose="02020603050405020304" pitchFamily="18" charset="0"/>
              <a:cs typeface="Cavolini" panose="03000502040302020204" pitchFamily="66" charset="0"/>
            </a:endParaRPr>
          </a:p>
        </p:txBody>
      </p:sp>
      <p:sp>
        <p:nvSpPr>
          <p:cNvPr id="9" name="Cloud 8">
            <a:extLst>
              <a:ext uri="{FF2B5EF4-FFF2-40B4-BE49-F238E27FC236}">
                <a16:creationId xmlns:a16="http://schemas.microsoft.com/office/drawing/2014/main" id="{F885D902-B386-431C-B7D7-98F18D22C8D4}"/>
              </a:ext>
            </a:extLst>
          </p:cNvPr>
          <p:cNvSpPr/>
          <p:nvPr/>
        </p:nvSpPr>
        <p:spPr>
          <a:xfrm rot="21117393">
            <a:off x="5917250" y="2997081"/>
            <a:ext cx="3240405" cy="2210972"/>
          </a:xfrm>
          <a:prstGeom prst="cloud">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wrap="square" rtlCol="0" anchor="ctr"/>
          <a:lstStyle/>
          <a:p>
            <a:pPr algn="ctr"/>
            <a:r>
              <a:rPr lang="en-GB" sz="2000" b="1" dirty="0">
                <a:solidFill>
                  <a:schemeClr val="bg1"/>
                </a:solidFill>
                <a:latin typeface="Century Gothic" panose="020B0502020202020204" pitchFamily="34" charset="0"/>
              </a:rPr>
              <a:t>What impact do my food choices have on the planet?</a:t>
            </a:r>
            <a:endParaRPr lang="en-GB" sz="1400" b="1" dirty="0">
              <a:solidFill>
                <a:schemeClr val="bg1"/>
              </a:solidFill>
              <a:latin typeface="Century Gothic" panose="020B0502020202020204" pitchFamily="34" charset="0"/>
              <a:ea typeface="Times New Roman" panose="02020603050405020304" pitchFamily="18" charset="0"/>
            </a:endParaRPr>
          </a:p>
          <a:p>
            <a:pPr algn="ctr"/>
            <a:endParaRPr lang="en-GB" sz="2000" b="1" dirty="0">
              <a:solidFill>
                <a:srgbClr val="002060"/>
              </a:solidFill>
              <a:effectLst/>
              <a:latin typeface="Century Gothic" panose="020B0502020202020204" pitchFamily="34" charset="0"/>
              <a:ea typeface="Times New Roman" panose="02020603050405020304" pitchFamily="18" charset="0"/>
              <a:cs typeface="Cavolini" panose="03000502040302020204" pitchFamily="66" charset="0"/>
            </a:endParaRPr>
          </a:p>
        </p:txBody>
      </p:sp>
    </p:spTree>
    <p:custDataLst>
      <p:tags r:id="rId1"/>
    </p:custDataLst>
    <p:extLst>
      <p:ext uri="{BB962C8B-B14F-4D97-AF65-F5344CB8AC3E}">
        <p14:creationId xmlns:p14="http://schemas.microsoft.com/office/powerpoint/2010/main" val="257853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2" grpId="0" animBg="1"/>
      <p:bldP spid="18"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1C69125-274C-41B7-812B-51B58134750B}"/>
              </a:ext>
            </a:extLst>
          </p:cNvPr>
          <p:cNvSpPr txBox="1"/>
          <p:nvPr/>
        </p:nvSpPr>
        <p:spPr>
          <a:xfrm>
            <a:off x="1403294" y="201097"/>
            <a:ext cx="6480810" cy="1384995"/>
          </a:xfrm>
          <a:prstGeom prst="rect">
            <a:avLst/>
          </a:prstGeom>
          <a:solidFill>
            <a:srgbClr val="CCECFF"/>
          </a:solidFill>
        </p:spPr>
        <p:txBody>
          <a:bodyPr wrap="square" rtlCol="0">
            <a:spAutoFit/>
          </a:bodyPr>
          <a:lstStyle/>
          <a:p>
            <a:pPr algn="ctr"/>
            <a:r>
              <a:rPr lang="en-GB" sz="2800" b="1" i="1" dirty="0">
                <a:latin typeface="Century Gothic" panose="020B0502020202020204" pitchFamily="34" charset="0"/>
                <a:cs typeface="Cavolini" panose="03000502040302020204" pitchFamily="66" charset="0"/>
              </a:rPr>
              <a:t>ACTIVITY 1</a:t>
            </a:r>
          </a:p>
          <a:p>
            <a:pPr algn="ctr"/>
            <a:r>
              <a:rPr lang="en-GB" sz="2800" i="1" dirty="0">
                <a:latin typeface="Century Gothic" panose="020B0502020202020204" pitchFamily="34" charset="0"/>
                <a:cs typeface="Cavolini" panose="03000502040302020204" pitchFamily="66" charset="0"/>
              </a:rPr>
              <a:t>God’s good earth?</a:t>
            </a:r>
          </a:p>
          <a:p>
            <a:pPr algn="ctr"/>
            <a:r>
              <a:rPr lang="en-GB" sz="2800" i="1" dirty="0">
                <a:latin typeface="Century Gothic" panose="020B0502020202020204" pitchFamily="34" charset="0"/>
                <a:cs typeface="Cavolini" panose="03000502040302020204" pitchFamily="66" charset="0"/>
              </a:rPr>
              <a:t>(“Beautiful World, wonderful God?")</a:t>
            </a:r>
          </a:p>
        </p:txBody>
      </p:sp>
      <p:pic>
        <p:nvPicPr>
          <p:cNvPr id="4" name="Online Media 3" title="Can Fashion Be Sustainable? | BBC Earth">
            <a:hlinkClick r:id="" action="ppaction://media"/>
            <a:extLst>
              <a:ext uri="{FF2B5EF4-FFF2-40B4-BE49-F238E27FC236}">
                <a16:creationId xmlns:a16="http://schemas.microsoft.com/office/drawing/2014/main" id="{E4E6F3A8-A13A-431C-8D72-1BDE6DC9152E}"/>
              </a:ext>
            </a:extLst>
          </p:cNvPr>
          <p:cNvPicPr>
            <a:picLocks noRot="1" noChangeAspect="1"/>
          </p:cNvPicPr>
          <p:nvPr>
            <a:videoFile r:link="rId2"/>
          </p:nvPr>
        </p:nvPicPr>
        <p:blipFill>
          <a:blip r:embed="rId5"/>
          <a:stretch>
            <a:fillRect/>
          </a:stretch>
        </p:blipFill>
        <p:spPr>
          <a:xfrm>
            <a:off x="2728660" y="2128172"/>
            <a:ext cx="3686680" cy="2082974"/>
          </a:xfrm>
          <a:prstGeom prst="rect">
            <a:avLst/>
          </a:prstGeom>
        </p:spPr>
      </p:pic>
      <p:sp>
        <p:nvSpPr>
          <p:cNvPr id="10" name="TextBox 9">
            <a:extLst>
              <a:ext uri="{FF2B5EF4-FFF2-40B4-BE49-F238E27FC236}">
                <a16:creationId xmlns:a16="http://schemas.microsoft.com/office/drawing/2014/main" id="{CCDA92E8-10BE-4E31-9DA4-565908F3F520}"/>
              </a:ext>
            </a:extLst>
          </p:cNvPr>
          <p:cNvSpPr txBox="1"/>
          <p:nvPr/>
        </p:nvSpPr>
        <p:spPr>
          <a:xfrm>
            <a:off x="611504" y="4677001"/>
            <a:ext cx="6120765" cy="646331"/>
          </a:xfrm>
          <a:prstGeom prst="rect">
            <a:avLst/>
          </a:prstGeom>
          <a:noFill/>
        </p:spPr>
        <p:txBody>
          <a:bodyPr wrap="square">
            <a:spAutoFit/>
          </a:bodyPr>
          <a:lstStyle/>
          <a:p>
            <a:r>
              <a:rPr lang="en-GB" dirty="0">
                <a:solidFill>
                  <a:schemeClr val="bg1"/>
                </a:solidFill>
                <a:latin typeface="Century Gothic" panose="020B0502020202020204" pitchFamily="34" charset="0"/>
                <a:hlinkClick r:id="rId6"/>
              </a:rPr>
              <a:t>https://www.youtube.com/watch?v=ZoiU8sprXpQ</a:t>
            </a:r>
            <a:endParaRPr lang="en-GB" dirty="0">
              <a:solidFill>
                <a:schemeClr val="bg1"/>
              </a:solidFill>
              <a:latin typeface="Century Gothic" panose="020B0502020202020204" pitchFamily="34" charset="0"/>
            </a:endParaRPr>
          </a:p>
          <a:p>
            <a:endParaRPr lang="en-GB" dirty="0">
              <a:solidFill>
                <a:schemeClr val="bg1"/>
              </a:solidFill>
              <a:latin typeface="Century Gothic" panose="020B0502020202020204" pitchFamily="34" charset="0"/>
            </a:endParaRPr>
          </a:p>
        </p:txBody>
      </p:sp>
    </p:spTree>
    <p:custDataLst>
      <p:tags r:id="rId1"/>
    </p:custDataLst>
    <p:extLst>
      <p:ext uri="{BB962C8B-B14F-4D97-AF65-F5344CB8AC3E}">
        <p14:creationId xmlns:p14="http://schemas.microsoft.com/office/powerpoint/2010/main" val="97036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1C69125-274C-41B7-812B-51B58134750B}"/>
              </a:ext>
            </a:extLst>
          </p:cNvPr>
          <p:cNvSpPr txBox="1"/>
          <p:nvPr/>
        </p:nvSpPr>
        <p:spPr>
          <a:xfrm>
            <a:off x="1403294" y="53765"/>
            <a:ext cx="6480810" cy="1384995"/>
          </a:xfrm>
          <a:prstGeom prst="rect">
            <a:avLst/>
          </a:prstGeom>
          <a:solidFill>
            <a:srgbClr val="CCECFF"/>
          </a:solidFill>
        </p:spPr>
        <p:txBody>
          <a:bodyPr wrap="square" rtlCol="0">
            <a:spAutoFit/>
          </a:bodyPr>
          <a:lstStyle/>
          <a:p>
            <a:pPr algn="ctr"/>
            <a:r>
              <a:rPr lang="en-GB" sz="2800" b="1" i="1" dirty="0">
                <a:latin typeface="Century Gothic" panose="020B0502020202020204" pitchFamily="34" charset="0"/>
                <a:cs typeface="Cavolini" panose="03000502040302020204" pitchFamily="66" charset="0"/>
              </a:rPr>
              <a:t>ACTIVITY 1</a:t>
            </a:r>
          </a:p>
          <a:p>
            <a:pPr algn="ctr"/>
            <a:r>
              <a:rPr lang="en-GB" sz="2800" i="1" dirty="0">
                <a:latin typeface="Century Gothic" panose="020B0502020202020204" pitchFamily="34" charset="0"/>
                <a:cs typeface="Cavolini" panose="03000502040302020204" pitchFamily="66" charset="0"/>
              </a:rPr>
              <a:t>God’s good earth?</a:t>
            </a:r>
          </a:p>
          <a:p>
            <a:pPr algn="ctr"/>
            <a:r>
              <a:rPr lang="en-GB" sz="2800" i="1" dirty="0">
                <a:latin typeface="Century Gothic" panose="020B0502020202020204" pitchFamily="34" charset="0"/>
                <a:cs typeface="Cavolini" panose="03000502040302020204" pitchFamily="66" charset="0"/>
              </a:rPr>
              <a:t>(“Beautiful World, wonderful God?")</a:t>
            </a:r>
          </a:p>
        </p:txBody>
      </p:sp>
      <p:sp>
        <p:nvSpPr>
          <p:cNvPr id="5" name="TextBox 4">
            <a:extLst>
              <a:ext uri="{FF2B5EF4-FFF2-40B4-BE49-F238E27FC236}">
                <a16:creationId xmlns:a16="http://schemas.microsoft.com/office/drawing/2014/main" id="{8393BA70-E247-4732-A6D3-CBCB50E8B163}"/>
              </a:ext>
            </a:extLst>
          </p:cNvPr>
          <p:cNvSpPr txBox="1"/>
          <p:nvPr/>
        </p:nvSpPr>
        <p:spPr>
          <a:xfrm>
            <a:off x="251460" y="1420286"/>
            <a:ext cx="8641080" cy="707886"/>
          </a:xfrm>
          <a:prstGeom prst="rect">
            <a:avLst/>
          </a:prstGeom>
          <a:solidFill>
            <a:srgbClr val="000066"/>
          </a:solidFill>
        </p:spPr>
        <p:txBody>
          <a:bodyPr wrap="square" rtlCol="0">
            <a:spAutoFit/>
          </a:bodyPr>
          <a:lstStyle/>
          <a:p>
            <a:pPr marL="342900" indent="-342900">
              <a:buFont typeface="Arial" panose="020B0604020202020204" pitchFamily="34" charset="0"/>
              <a:buChar char="•"/>
            </a:pPr>
            <a:endParaRPr lang="en-GB" sz="2000" dirty="0">
              <a:solidFill>
                <a:schemeClr val="bg1"/>
              </a:solidFill>
              <a:latin typeface="Century Gothic" panose="020B0502020202020204" pitchFamily="34" charset="0"/>
              <a:cs typeface="Cavolini" panose="03000502040302020204" pitchFamily="66" charset="0"/>
            </a:endParaRPr>
          </a:p>
          <a:p>
            <a:pPr marL="342900" indent="-342900">
              <a:buFont typeface="Arial" panose="020B0604020202020204" pitchFamily="34" charset="0"/>
              <a:buChar char="•"/>
            </a:pPr>
            <a:endParaRPr lang="en-GB" sz="2000" dirty="0">
              <a:solidFill>
                <a:schemeClr val="bg1"/>
              </a:solidFill>
              <a:latin typeface="Century Gothic" panose="020B0502020202020204" pitchFamily="34" charset="0"/>
              <a:cs typeface="Cavolini" panose="03000502040302020204" pitchFamily="66" charset="0"/>
            </a:endParaRPr>
          </a:p>
        </p:txBody>
      </p:sp>
      <p:sp>
        <p:nvSpPr>
          <p:cNvPr id="8" name="TextBox 7">
            <a:extLst>
              <a:ext uri="{FF2B5EF4-FFF2-40B4-BE49-F238E27FC236}">
                <a16:creationId xmlns:a16="http://schemas.microsoft.com/office/drawing/2014/main" id="{63716976-9835-449C-8D24-C5E667852403}"/>
              </a:ext>
            </a:extLst>
          </p:cNvPr>
          <p:cNvSpPr txBox="1"/>
          <p:nvPr/>
        </p:nvSpPr>
        <p:spPr>
          <a:xfrm>
            <a:off x="683204" y="1585119"/>
            <a:ext cx="7920990" cy="3970318"/>
          </a:xfrm>
          <a:prstGeom prst="rect">
            <a:avLst/>
          </a:prstGeom>
          <a:noFill/>
        </p:spPr>
        <p:txBody>
          <a:bodyPr wrap="square">
            <a:spAutoFit/>
          </a:bodyPr>
          <a:lstStyle/>
          <a:p>
            <a:r>
              <a:rPr lang="en-GB" dirty="0">
                <a:solidFill>
                  <a:srgbClr val="B4FCFC"/>
                </a:solidFill>
                <a:latin typeface="Century Gothic" panose="020B0502020202020204" pitchFamily="34" charset="0"/>
              </a:rPr>
              <a:t>Are we spoiling God’s good earth? Does the Earth belong to God? Should we be thankful for it? Can we save it in time from the threats of climate change? </a:t>
            </a:r>
          </a:p>
          <a:p>
            <a:endParaRPr lang="en-GB" dirty="0">
              <a:solidFill>
                <a:srgbClr val="B4FCFC"/>
              </a:solidFill>
              <a:latin typeface="Century Gothic" panose="020B0502020202020204" pitchFamily="34" charset="0"/>
            </a:endParaRPr>
          </a:p>
          <a:p>
            <a:r>
              <a:rPr lang="en-GB" dirty="0">
                <a:solidFill>
                  <a:srgbClr val="B4FCFC"/>
                </a:solidFill>
                <a:latin typeface="Century Gothic" panose="020B0502020202020204" pitchFamily="34" charset="0"/>
              </a:rPr>
              <a:t>The beauty of the earth is celebrated in many religions, but the human spoiling of the earth is a danger and a coming crisis. In this theme, learners are invited to explore ideas and beliefs about the natural world, human responsibility for the earth and ways of praying about climate justice. </a:t>
            </a:r>
          </a:p>
          <a:p>
            <a:endParaRPr lang="en-GB" dirty="0">
              <a:solidFill>
                <a:srgbClr val="B4FCFC"/>
              </a:solidFill>
              <a:latin typeface="Century Gothic" panose="020B0502020202020204" pitchFamily="34" charset="0"/>
            </a:endParaRPr>
          </a:p>
          <a:p>
            <a:r>
              <a:rPr lang="en-GB" dirty="0">
                <a:solidFill>
                  <a:srgbClr val="B4FCFC"/>
                </a:solidFill>
                <a:latin typeface="Century Gothic" panose="020B0502020202020204" pitchFamily="34" charset="0"/>
              </a:rPr>
              <a:t>Great work will show some originality: the globe in God’s hands won’t win! Challenge pupils to use scripture quotations thoughtfully, but also the methods of scientific enquiry and moral study to develop deep answers and good writing to go with stunning images</a:t>
            </a:r>
            <a:r>
              <a:rPr lang="en-GB" dirty="0"/>
              <a:t>.</a:t>
            </a:r>
          </a:p>
        </p:txBody>
      </p:sp>
    </p:spTree>
    <p:custDataLst>
      <p:tags r:id="rId1"/>
    </p:custDataLst>
    <p:extLst>
      <p:ext uri="{BB962C8B-B14F-4D97-AF65-F5344CB8AC3E}">
        <p14:creationId xmlns:p14="http://schemas.microsoft.com/office/powerpoint/2010/main" val="258838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1C69125-274C-41B7-812B-51B58134750B}"/>
              </a:ext>
            </a:extLst>
          </p:cNvPr>
          <p:cNvSpPr txBox="1"/>
          <p:nvPr/>
        </p:nvSpPr>
        <p:spPr>
          <a:xfrm>
            <a:off x="1403294" y="201097"/>
            <a:ext cx="6480810" cy="954107"/>
          </a:xfrm>
          <a:prstGeom prst="rect">
            <a:avLst/>
          </a:prstGeom>
          <a:solidFill>
            <a:srgbClr val="CCECFF"/>
          </a:solidFill>
        </p:spPr>
        <p:txBody>
          <a:bodyPr wrap="square" rtlCol="0">
            <a:spAutoFit/>
          </a:bodyPr>
          <a:lstStyle/>
          <a:p>
            <a:pPr algn="ctr"/>
            <a:r>
              <a:rPr lang="en-GB" sz="2800" i="1" dirty="0">
                <a:latin typeface="Century Gothic" panose="020B0502020202020204" pitchFamily="34" charset="0"/>
                <a:cs typeface="Cavolini" panose="03000502040302020204" pitchFamily="66" charset="0"/>
              </a:rPr>
              <a:t>God’s good earth?</a:t>
            </a:r>
          </a:p>
          <a:p>
            <a:pPr algn="ctr"/>
            <a:r>
              <a:rPr lang="en-GB" sz="2800" i="1" dirty="0">
                <a:latin typeface="Century Gothic" panose="020B0502020202020204" pitchFamily="34" charset="0"/>
                <a:cs typeface="Cavolini" panose="03000502040302020204" pitchFamily="66" charset="0"/>
              </a:rPr>
              <a:t>(“Beautiful World, wonderful God?")</a:t>
            </a:r>
          </a:p>
        </p:txBody>
      </p:sp>
      <p:sp>
        <p:nvSpPr>
          <p:cNvPr id="5" name="TextBox 4">
            <a:extLst>
              <a:ext uri="{FF2B5EF4-FFF2-40B4-BE49-F238E27FC236}">
                <a16:creationId xmlns:a16="http://schemas.microsoft.com/office/drawing/2014/main" id="{8393BA70-E247-4732-A6D3-CBCB50E8B163}"/>
              </a:ext>
            </a:extLst>
          </p:cNvPr>
          <p:cNvSpPr txBox="1"/>
          <p:nvPr/>
        </p:nvSpPr>
        <p:spPr>
          <a:xfrm>
            <a:off x="539806" y="1784200"/>
            <a:ext cx="8641080" cy="400110"/>
          </a:xfrm>
          <a:prstGeom prst="rect">
            <a:avLst/>
          </a:prstGeom>
          <a:solidFill>
            <a:srgbClr val="000066"/>
          </a:solidFill>
        </p:spPr>
        <p:txBody>
          <a:bodyPr wrap="square" rtlCol="0">
            <a:spAutoFit/>
          </a:bodyPr>
          <a:lstStyle/>
          <a:p>
            <a:r>
              <a:rPr lang="en-GB" sz="2000" dirty="0">
                <a:solidFill>
                  <a:schemeClr val="bg1"/>
                </a:solidFill>
                <a:latin typeface="Century Gothic" panose="020B0502020202020204" pitchFamily="34" charset="0"/>
                <a:cs typeface="Cavolini" panose="03000502040302020204" pitchFamily="66" charset="0"/>
              </a:rPr>
              <a:t>Play clip from 9:00 until 17:57 to introduce this theme.</a:t>
            </a:r>
          </a:p>
        </p:txBody>
      </p:sp>
      <p:sp>
        <p:nvSpPr>
          <p:cNvPr id="8" name="TextBox 7">
            <a:extLst>
              <a:ext uri="{FF2B5EF4-FFF2-40B4-BE49-F238E27FC236}">
                <a16:creationId xmlns:a16="http://schemas.microsoft.com/office/drawing/2014/main" id="{63716976-9835-449C-8D24-C5E667852403}"/>
              </a:ext>
            </a:extLst>
          </p:cNvPr>
          <p:cNvSpPr txBox="1"/>
          <p:nvPr/>
        </p:nvSpPr>
        <p:spPr>
          <a:xfrm>
            <a:off x="683204" y="1401763"/>
            <a:ext cx="7920990" cy="369332"/>
          </a:xfrm>
          <a:prstGeom prst="rect">
            <a:avLst/>
          </a:prstGeom>
          <a:noFill/>
        </p:spPr>
        <p:txBody>
          <a:bodyPr wrap="square">
            <a:spAutoFit/>
          </a:bodyPr>
          <a:lstStyle/>
          <a:p>
            <a:endParaRPr lang="en-GB" dirty="0"/>
          </a:p>
        </p:txBody>
      </p:sp>
      <p:pic>
        <p:nvPicPr>
          <p:cNvPr id="2" name="Online Media 1" title="Spirited Arts &amp; Poetry Competition 2021">
            <a:hlinkClick r:id="" action="ppaction://media"/>
            <a:extLst>
              <a:ext uri="{FF2B5EF4-FFF2-40B4-BE49-F238E27FC236}">
                <a16:creationId xmlns:a16="http://schemas.microsoft.com/office/drawing/2014/main" id="{0B925AAB-CA55-4333-9814-C15FA9D3EEF8}"/>
              </a:ext>
            </a:extLst>
          </p:cNvPr>
          <p:cNvPicPr>
            <a:picLocks noRot="1" noChangeAspect="1"/>
          </p:cNvPicPr>
          <p:nvPr>
            <a:videoFile r:link="rId2"/>
          </p:nvPr>
        </p:nvPicPr>
        <p:blipFill>
          <a:blip r:embed="rId5"/>
          <a:stretch>
            <a:fillRect/>
          </a:stretch>
        </p:blipFill>
        <p:spPr>
          <a:xfrm>
            <a:off x="3302000" y="2711450"/>
            <a:ext cx="2540000" cy="1435100"/>
          </a:xfrm>
          <a:prstGeom prst="rect">
            <a:avLst/>
          </a:prstGeom>
        </p:spPr>
      </p:pic>
      <p:sp>
        <p:nvSpPr>
          <p:cNvPr id="9" name="TextBox 8">
            <a:extLst>
              <a:ext uri="{FF2B5EF4-FFF2-40B4-BE49-F238E27FC236}">
                <a16:creationId xmlns:a16="http://schemas.microsoft.com/office/drawing/2014/main" id="{14A7C1B3-F259-4C9D-A5B6-51D4027C7CD8}"/>
              </a:ext>
            </a:extLst>
          </p:cNvPr>
          <p:cNvSpPr txBox="1"/>
          <p:nvPr/>
        </p:nvSpPr>
        <p:spPr>
          <a:xfrm>
            <a:off x="928278" y="4988769"/>
            <a:ext cx="4591250" cy="646331"/>
          </a:xfrm>
          <a:prstGeom prst="rect">
            <a:avLst/>
          </a:prstGeom>
          <a:noFill/>
        </p:spPr>
        <p:txBody>
          <a:bodyPr wrap="square">
            <a:spAutoFit/>
          </a:bodyPr>
          <a:lstStyle/>
          <a:p>
            <a:r>
              <a:rPr lang="en-GB" dirty="0">
                <a:solidFill>
                  <a:schemeClr val="bg1"/>
                </a:solidFill>
                <a:latin typeface="Century Gothic" panose="020B0502020202020204" pitchFamily="34" charset="0"/>
                <a:hlinkClick r:id="rId6"/>
              </a:rPr>
              <a:t>https://youtu.be/IMyW8hBxPPw</a:t>
            </a:r>
            <a:endParaRPr lang="en-GB" dirty="0">
              <a:solidFill>
                <a:schemeClr val="bg1"/>
              </a:solidFill>
              <a:latin typeface="Century Gothic" panose="020B0502020202020204" pitchFamily="34" charset="0"/>
            </a:endParaRPr>
          </a:p>
          <a:p>
            <a:endParaRPr lang="en-GB" dirty="0">
              <a:solidFill>
                <a:schemeClr val="bg1"/>
              </a:solidFill>
              <a:latin typeface="Century Gothic" panose="020B0502020202020204" pitchFamily="34" charset="0"/>
            </a:endParaRPr>
          </a:p>
        </p:txBody>
      </p:sp>
    </p:spTree>
    <p:custDataLst>
      <p:tags r:id="rId1"/>
    </p:custDataLst>
    <p:extLst>
      <p:ext uri="{BB962C8B-B14F-4D97-AF65-F5344CB8AC3E}">
        <p14:creationId xmlns:p14="http://schemas.microsoft.com/office/powerpoint/2010/main" val="1644626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2"/>
                </p:tgtEl>
              </p:cMediaNode>
            </p:video>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
                                        </p:tgtEl>
                                      </p:cBhvr>
                                    </p:cmd>
                                  </p:childTnLst>
                                </p:cTn>
                              </p:par>
                            </p:childTnLst>
                          </p:cTn>
                        </p:par>
                      </p:childTnLst>
                    </p:cTn>
                  </p:par>
                </p:childTnLst>
              </p:cTn>
              <p:nextCondLst>
                <p:cond evt="onClick" delay="0">
                  <p:tgtEl>
                    <p:spTgt spid="2"/>
                  </p:tgtEl>
                </p:cond>
              </p:nextCondLst>
            </p:seq>
          </p:childTnLst>
        </p:cTn>
      </p:par>
    </p:tnLst>
    <p:bldLst>
      <p:bldP spid="7"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F8446B12-7391-4711-8B31-112A0B896C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628649" y="3990205"/>
            <a:ext cx="7889082" cy="1466032"/>
          </a:xfrm>
          <a:prstGeom prst="rect">
            <a:avLst/>
          </a:prstGeom>
        </p:spPr>
        <p:txBody>
          <a:bodyPr vert="horz" wrap="square" lIns="91440" tIns="45720" rIns="91440" bIns="45720" rtlCol="0" anchor="b">
            <a:normAutofit fontScale="92500"/>
          </a:bodyPr>
          <a:lstStyle/>
          <a:p>
            <a:pPr>
              <a:lnSpc>
                <a:spcPct val="90000"/>
              </a:lnSpc>
              <a:spcBef>
                <a:spcPct val="0"/>
              </a:spcBef>
              <a:spcAft>
                <a:spcPts val="600"/>
              </a:spcAft>
            </a:pPr>
            <a:r>
              <a:rPr lang="en-US" sz="3800" b="1" dirty="0">
                <a:solidFill>
                  <a:schemeClr val="bg1"/>
                </a:solidFill>
                <a:latin typeface="Century Gothic" panose="020B0502020202020204" pitchFamily="34" charset="0"/>
                <a:ea typeface="+mj-ea"/>
                <a:cs typeface="+mj-cs"/>
              </a:rPr>
              <a:t>ACTIVITY 2</a:t>
            </a:r>
          </a:p>
          <a:p>
            <a:pPr>
              <a:lnSpc>
                <a:spcPct val="90000"/>
              </a:lnSpc>
              <a:spcBef>
                <a:spcPct val="0"/>
              </a:spcBef>
              <a:spcAft>
                <a:spcPts val="600"/>
              </a:spcAft>
            </a:pPr>
            <a:r>
              <a:rPr lang="en-US" sz="3800" i="1" dirty="0">
                <a:solidFill>
                  <a:schemeClr val="bg1"/>
                </a:solidFill>
                <a:latin typeface="Century Gothic" panose="020B0502020202020204" pitchFamily="34" charset="0"/>
                <a:ea typeface="+mj-ea"/>
                <a:cs typeface="+mj-cs"/>
              </a:rPr>
              <a:t>Where does my food come from?</a:t>
            </a:r>
          </a:p>
        </p:txBody>
      </p:sp>
      <p:grpSp>
        <p:nvGrpSpPr>
          <p:cNvPr id="76" name="Group 75">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8" y="857610"/>
            <a:ext cx="9143592" cy="2849976"/>
            <a:chOff x="476" y="-3923157"/>
            <a:chExt cx="10667524" cy="2493729"/>
          </a:xfrm>
        </p:grpSpPr>
        <p:sp>
          <p:nvSpPr>
            <p:cNvPr id="77" name="Freeform: Shape 76">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Freeform: Shape 77">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descr="Logo&#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Tree>
    <p:custDataLst>
      <p:tags r:id="rId1"/>
    </p:custDataLst>
    <p:extLst>
      <p:ext uri="{BB962C8B-B14F-4D97-AF65-F5344CB8AC3E}">
        <p14:creationId xmlns:p14="http://schemas.microsoft.com/office/powerpoint/2010/main" val="3417469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73AD41DB-DF9F-49BC-85AE-6AB1840A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656412" y="4294686"/>
            <a:ext cx="3293268" cy="1173700"/>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2200" b="1" dirty="0">
                <a:solidFill>
                  <a:schemeClr val="bg1"/>
                </a:solidFill>
                <a:latin typeface="+mj-lt"/>
                <a:ea typeface="+mj-ea"/>
                <a:cs typeface="+mj-cs"/>
              </a:rPr>
              <a:t>ACTIVITY 2</a:t>
            </a:r>
          </a:p>
          <a:p>
            <a:pPr>
              <a:lnSpc>
                <a:spcPct val="90000"/>
              </a:lnSpc>
              <a:spcBef>
                <a:spcPct val="0"/>
              </a:spcBef>
              <a:spcAft>
                <a:spcPts val="600"/>
              </a:spcAft>
            </a:pPr>
            <a:r>
              <a:rPr lang="en-US" sz="2200" dirty="0">
                <a:solidFill>
                  <a:schemeClr val="bg1"/>
                </a:solidFill>
                <a:latin typeface="+mj-lt"/>
                <a:ea typeface="+mj-ea"/>
                <a:cs typeface="+mj-cs"/>
              </a:rPr>
              <a:t>Where does my food come from?</a:t>
            </a:r>
          </a:p>
        </p:txBody>
      </p:sp>
      <p:pic>
        <p:nvPicPr>
          <p:cNvPr id="2" name="Picture 1">
            <a:extLst>
              <a:ext uri="{FF2B5EF4-FFF2-40B4-BE49-F238E27FC236}">
                <a16:creationId xmlns:a16="http://schemas.microsoft.com/office/drawing/2014/main" id="{A7005A2D-E40E-422B-B5F4-34E2DC500814}"/>
              </a:ext>
            </a:extLst>
          </p:cNvPr>
          <p:cNvPicPr>
            <a:picLocks noChangeAspect="1"/>
          </p:cNvPicPr>
          <p:nvPr/>
        </p:nvPicPr>
        <p:blipFill rotWithShape="1">
          <a:blip r:embed="rId4"/>
          <a:srcRect l="2478" r="1147" b="1"/>
          <a:stretch/>
        </p:blipFill>
        <p:spPr>
          <a:xfrm>
            <a:off x="20" y="-1"/>
            <a:ext cx="9143980" cy="3984912"/>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p:spPr>
      </p:pic>
      <p:grpSp>
        <p:nvGrpSpPr>
          <p:cNvPr id="140" name="Group 139">
            <a:extLst>
              <a:ext uri="{FF2B5EF4-FFF2-40B4-BE49-F238E27FC236}">
                <a16:creationId xmlns:a16="http://schemas.microsoft.com/office/drawing/2014/main" id="{A4AE1828-51FD-4AD7-BCF6-9AF5C696CE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9144000" cy="757168"/>
            <a:chOff x="0" y="2959818"/>
            <a:chExt cx="12192000" cy="757168"/>
          </a:xfrm>
        </p:grpSpPr>
        <p:sp>
          <p:nvSpPr>
            <p:cNvPr id="141" name="Freeform: Shape 140">
              <a:extLst>
                <a:ext uri="{FF2B5EF4-FFF2-40B4-BE49-F238E27FC236}">
                  <a16:creationId xmlns:a16="http://schemas.microsoft.com/office/drawing/2014/main" id="{8542C7CD-02BE-4ADE-8D2F-DFB759D71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2" name="Freeform: Shape 141">
              <a:extLst>
                <a:ext uri="{FF2B5EF4-FFF2-40B4-BE49-F238E27FC236}">
                  <a16:creationId xmlns:a16="http://schemas.microsoft.com/office/drawing/2014/main" id="{840A04EE-8E37-4C28-B09B-A9593A4A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 name="TextBox 9">
            <a:extLst>
              <a:ext uri="{FF2B5EF4-FFF2-40B4-BE49-F238E27FC236}">
                <a16:creationId xmlns:a16="http://schemas.microsoft.com/office/drawing/2014/main" id="{8BD19502-D46A-4828-994D-710C2357A172}"/>
              </a:ext>
            </a:extLst>
          </p:cNvPr>
          <p:cNvSpPr txBox="1"/>
          <p:nvPr/>
        </p:nvSpPr>
        <p:spPr>
          <a:xfrm>
            <a:off x="4248150" y="4669978"/>
            <a:ext cx="4269581" cy="1173700"/>
          </a:xfrm>
          <a:prstGeom prst="rect">
            <a:avLst/>
          </a:prstGeom>
        </p:spPr>
        <p:txBody>
          <a:bodyPr vert="horz" lIns="91440" tIns="45720" rIns="91440" bIns="45720" rtlCol="0">
            <a:normAutofit/>
          </a:bodyPr>
          <a:lstStyle/>
          <a:p>
            <a:pPr>
              <a:lnSpc>
                <a:spcPct val="90000"/>
              </a:lnSpc>
              <a:spcAft>
                <a:spcPts val="600"/>
              </a:spcAft>
            </a:pPr>
            <a:r>
              <a:rPr lang="en-US" sz="2100" b="1" dirty="0">
                <a:solidFill>
                  <a:schemeClr val="bg1">
                    <a:alpha val="80000"/>
                  </a:schemeClr>
                </a:solidFill>
              </a:rPr>
              <a:t>Watch one of the films  from slide 5. </a:t>
            </a:r>
            <a:r>
              <a:rPr lang="en-US" sz="2100" i="1" dirty="0">
                <a:solidFill>
                  <a:schemeClr val="bg1">
                    <a:alpha val="80000"/>
                  </a:schemeClr>
                </a:solidFill>
              </a:rPr>
              <a:t>Choose the one that will interest your children most.</a:t>
            </a:r>
          </a:p>
          <a:p>
            <a:pPr indent="-228600">
              <a:lnSpc>
                <a:spcPct val="90000"/>
              </a:lnSpc>
              <a:spcAft>
                <a:spcPts val="600"/>
              </a:spcAft>
              <a:buFont typeface="Arial" panose="020B0604020202020204" pitchFamily="34" charset="0"/>
              <a:buChar char="•"/>
            </a:pPr>
            <a:endParaRPr lang="en-US" sz="2100" b="1" dirty="0">
              <a:solidFill>
                <a:schemeClr val="bg1">
                  <a:alpha val="80000"/>
                </a:schemeClr>
              </a:solidFill>
            </a:endParaRPr>
          </a:p>
          <a:p>
            <a:pPr indent="-228600">
              <a:lnSpc>
                <a:spcPct val="90000"/>
              </a:lnSpc>
              <a:spcAft>
                <a:spcPts val="600"/>
              </a:spcAft>
              <a:buFont typeface="Arial" panose="020B0604020202020204" pitchFamily="34" charset="0"/>
              <a:buChar char="•"/>
            </a:pPr>
            <a:endParaRPr lang="en-US" sz="2100" dirty="0">
              <a:solidFill>
                <a:schemeClr val="bg1">
                  <a:alpha val="80000"/>
                </a:schemeClr>
              </a:solidFill>
            </a:endParaRPr>
          </a:p>
          <a:p>
            <a:pPr indent="-228600">
              <a:lnSpc>
                <a:spcPct val="90000"/>
              </a:lnSpc>
              <a:spcAft>
                <a:spcPts val="600"/>
              </a:spcAft>
              <a:buFont typeface="Arial" panose="020B0604020202020204" pitchFamily="34" charset="0"/>
              <a:buChar char="•"/>
            </a:pPr>
            <a:endParaRPr lang="en-US" sz="2100" dirty="0">
              <a:solidFill>
                <a:schemeClr val="bg1">
                  <a:alpha val="80000"/>
                </a:schemeClr>
              </a:solidFill>
            </a:endParaRPr>
          </a:p>
        </p:txBody>
      </p:sp>
      <p:sp>
        <p:nvSpPr>
          <p:cNvPr id="5" name="TextBox 4">
            <a:extLst>
              <a:ext uri="{FF2B5EF4-FFF2-40B4-BE49-F238E27FC236}">
                <a16:creationId xmlns:a16="http://schemas.microsoft.com/office/drawing/2014/main" id="{0E855DCB-9C9A-4265-88E4-B9BA6CC96F8B}"/>
              </a:ext>
            </a:extLst>
          </p:cNvPr>
          <p:cNvSpPr txBox="1"/>
          <p:nvPr/>
        </p:nvSpPr>
        <p:spPr>
          <a:xfrm>
            <a:off x="394137" y="3417573"/>
            <a:ext cx="3817818" cy="2619839"/>
          </a:xfrm>
          <a:prstGeom prst="rect">
            <a:avLst/>
          </a:prstGeom>
        </p:spPr>
        <p:txBody>
          <a:bodyPr vert="horz" lIns="91440" tIns="45720" rIns="91440" bIns="45720" rtlCol="0" anchor="ctr">
            <a:normAutofit/>
          </a:bodyPr>
          <a:lstStyle/>
          <a:p>
            <a:pPr marL="342900" indent="-228600">
              <a:lnSpc>
                <a:spcPct val="90000"/>
              </a:lnSpc>
              <a:spcAft>
                <a:spcPts val="600"/>
              </a:spcAft>
              <a:buFont typeface="Arial" panose="020B0604020202020204" pitchFamily="34" charset="0"/>
              <a:buChar char="•"/>
            </a:pPr>
            <a:endParaRPr lang="en-US" sz="1600" dirty="0"/>
          </a:p>
          <a:p>
            <a:pPr marL="342900" indent="-228600">
              <a:lnSpc>
                <a:spcPct val="90000"/>
              </a:lnSpc>
              <a:spcAft>
                <a:spcPts val="600"/>
              </a:spcAft>
              <a:buFont typeface="Arial" panose="020B0604020202020204" pitchFamily="34" charset="0"/>
              <a:buChar char="•"/>
            </a:pPr>
            <a:endParaRPr lang="en-US" sz="1600" dirty="0"/>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Tree>
    <p:custDataLst>
      <p:tags r:id="rId1"/>
    </p:custDataLst>
    <p:extLst>
      <p:ext uri="{BB962C8B-B14F-4D97-AF65-F5344CB8AC3E}">
        <p14:creationId xmlns:p14="http://schemas.microsoft.com/office/powerpoint/2010/main" val="107439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331595" y="435401"/>
            <a:ext cx="6480810" cy="954107"/>
          </a:xfrm>
          <a:prstGeom prst="rect">
            <a:avLst/>
          </a:prstGeom>
          <a:solidFill>
            <a:srgbClr val="CCECFF"/>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2</a:t>
            </a:r>
          </a:p>
          <a:p>
            <a:pPr algn="ctr"/>
            <a:r>
              <a:rPr lang="en-GB" sz="2800" b="1" i="1" dirty="0">
                <a:latin typeface="Century Gothic" panose="020B0502020202020204" pitchFamily="34" charset="0"/>
                <a:cs typeface="Cavolini" panose="03000502040302020204" pitchFamily="66" charset="0"/>
              </a:rPr>
              <a:t>Where does my food come from?</a:t>
            </a:r>
          </a:p>
        </p:txBody>
      </p:sp>
      <p:sp>
        <p:nvSpPr>
          <p:cNvPr id="8" name="Cloud 7">
            <a:extLst>
              <a:ext uri="{FF2B5EF4-FFF2-40B4-BE49-F238E27FC236}">
                <a16:creationId xmlns:a16="http://schemas.microsoft.com/office/drawing/2014/main" id="{28E0E4FD-D927-4ED2-BCBC-4896AAB33135}"/>
              </a:ext>
            </a:extLst>
          </p:cNvPr>
          <p:cNvSpPr/>
          <p:nvPr/>
        </p:nvSpPr>
        <p:spPr>
          <a:xfrm rot="21176349">
            <a:off x="245407" y="1728970"/>
            <a:ext cx="4534634" cy="3508767"/>
          </a:xfrm>
          <a:prstGeom prst="cloud">
            <a:avLst/>
          </a:prstGeom>
          <a:solidFill>
            <a:srgbClr val="FFFF00"/>
          </a:solidFill>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r>
              <a:rPr lang="en-GB" sz="2400" b="1" dirty="0">
                <a:solidFill>
                  <a:srgbClr val="002060"/>
                </a:solidFill>
                <a:effectLst/>
                <a:latin typeface="Century Gothic" panose="020B0502020202020204" pitchFamily="34" charset="0"/>
                <a:ea typeface="Times New Roman" panose="02020603050405020304" pitchFamily="18" charset="0"/>
              </a:rPr>
              <a:t>Create a fair trade farm in a shoe box. What fair trade product is growing on your farm?</a:t>
            </a:r>
            <a:endParaRPr lang="en-GB" sz="1600" b="1" dirty="0">
              <a:solidFill>
                <a:srgbClr val="002060"/>
              </a:solidFill>
              <a:effectLst/>
              <a:latin typeface="Century Gothic" panose="020B0502020202020204" pitchFamily="34" charset="0"/>
              <a:ea typeface="Times New Roman" panose="02020603050405020304" pitchFamily="18" charset="0"/>
            </a:endParaRPr>
          </a:p>
        </p:txBody>
      </p:sp>
      <p:pic>
        <p:nvPicPr>
          <p:cNvPr id="6146" name="Picture 2" descr="Fairtrade Products High Resolution Stock Photography and Images - Alamy">
            <a:extLst>
              <a:ext uri="{FF2B5EF4-FFF2-40B4-BE49-F238E27FC236}">
                <a16:creationId xmlns:a16="http://schemas.microsoft.com/office/drawing/2014/main" id="{00D301EE-BE01-4C3E-9960-9C5B3A12280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0169"/>
          <a:stretch/>
        </p:blipFill>
        <p:spPr bwMode="auto">
          <a:xfrm>
            <a:off x="4969292" y="2348865"/>
            <a:ext cx="3960495" cy="261643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862496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Banana farmers and workers | Fairtrade Foundation">
            <a:extLst>
              <a:ext uri="{FF2B5EF4-FFF2-40B4-BE49-F238E27FC236}">
                <a16:creationId xmlns:a16="http://schemas.microsoft.com/office/drawing/2014/main" id="{0234F2F5-FB74-4F91-86DF-940265A849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26" y="4293870"/>
            <a:ext cx="3524250" cy="1295400"/>
          </a:xfrm>
          <a:prstGeom prst="rect">
            <a:avLst/>
          </a:prstGeom>
          <a:noFill/>
          <a:extLst>
            <a:ext uri="{909E8E84-426E-40DD-AFC4-6F175D3DCCD1}">
              <a14:hiddenFill xmlns:a14="http://schemas.microsoft.com/office/drawing/2010/main">
                <a:solidFill>
                  <a:srgbClr val="FFFFFF"/>
                </a:solidFill>
              </a14:hiddenFill>
            </a:ext>
          </a:extLst>
        </p:spPr>
      </p:pic>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331595" y="435401"/>
            <a:ext cx="6480810" cy="954107"/>
          </a:xfrm>
          <a:prstGeom prst="rect">
            <a:avLst/>
          </a:prstGeom>
          <a:solidFill>
            <a:srgbClr val="CCECFF"/>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2</a:t>
            </a:r>
          </a:p>
          <a:p>
            <a:pPr algn="ctr"/>
            <a:r>
              <a:rPr lang="en-GB" sz="2800" b="1" i="1" dirty="0">
                <a:latin typeface="Century Gothic" panose="020B0502020202020204" pitchFamily="34" charset="0"/>
                <a:cs typeface="Cavolini" panose="03000502040302020204" pitchFamily="66" charset="0"/>
              </a:rPr>
              <a:t>Where does my food come from?</a:t>
            </a:r>
          </a:p>
        </p:txBody>
      </p:sp>
      <p:sp>
        <p:nvSpPr>
          <p:cNvPr id="8" name="Cloud 7">
            <a:extLst>
              <a:ext uri="{FF2B5EF4-FFF2-40B4-BE49-F238E27FC236}">
                <a16:creationId xmlns:a16="http://schemas.microsoft.com/office/drawing/2014/main" id="{28E0E4FD-D927-4ED2-BCBC-4896AAB33135}"/>
              </a:ext>
            </a:extLst>
          </p:cNvPr>
          <p:cNvSpPr/>
          <p:nvPr/>
        </p:nvSpPr>
        <p:spPr>
          <a:xfrm rot="755905">
            <a:off x="3224318" y="2251345"/>
            <a:ext cx="5638618" cy="3199648"/>
          </a:xfrm>
          <a:prstGeom prst="cloud">
            <a:avLst/>
          </a:prstGeom>
          <a:solidFill>
            <a:srgbClr val="FFFF00"/>
          </a:solidFill>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r>
              <a:rPr lang="en-GB" sz="2400" b="1" dirty="0">
                <a:solidFill>
                  <a:srgbClr val="002060"/>
                </a:solidFill>
                <a:effectLst/>
                <a:latin typeface="Century Gothic" panose="020B0502020202020204" pitchFamily="34" charset="0"/>
                <a:ea typeface="Times New Roman" panose="02020603050405020304" pitchFamily="18" charset="0"/>
              </a:rPr>
              <a:t>You will need: </a:t>
            </a:r>
          </a:p>
          <a:p>
            <a:pPr marL="342900" indent="-342900" algn="ctr">
              <a:buFont typeface="Wingdings" panose="05000000000000000000" pitchFamily="2" charset="2"/>
              <a:buChar char="v"/>
            </a:pPr>
            <a:r>
              <a:rPr lang="en-GB" b="1" dirty="0">
                <a:solidFill>
                  <a:srgbClr val="002060"/>
                </a:solidFill>
                <a:effectLst/>
                <a:latin typeface="Century Gothic" panose="020B0502020202020204" pitchFamily="34" charset="0"/>
                <a:ea typeface="Times New Roman" panose="02020603050405020304" pitchFamily="18" charset="0"/>
              </a:rPr>
              <a:t>A shoe box</a:t>
            </a:r>
          </a:p>
          <a:p>
            <a:pPr marL="342900" indent="-342900" algn="ctr">
              <a:buFont typeface="Wingdings" panose="05000000000000000000" pitchFamily="2" charset="2"/>
              <a:buChar char="v"/>
            </a:pPr>
            <a:r>
              <a:rPr lang="en-GB" b="1" dirty="0">
                <a:solidFill>
                  <a:srgbClr val="002060"/>
                </a:solidFill>
                <a:latin typeface="Century Gothic" panose="020B0502020202020204" pitchFamily="34" charset="0"/>
                <a:ea typeface="Times New Roman" panose="02020603050405020304" pitchFamily="18" charset="0"/>
              </a:rPr>
              <a:t>Junk or recycled  materials</a:t>
            </a:r>
          </a:p>
          <a:p>
            <a:pPr marL="342900" indent="-342900" algn="ctr">
              <a:buFont typeface="Wingdings" panose="05000000000000000000" pitchFamily="2" charset="2"/>
              <a:buChar char="v"/>
            </a:pPr>
            <a:r>
              <a:rPr lang="en-GB" b="1" dirty="0">
                <a:solidFill>
                  <a:srgbClr val="002060"/>
                </a:solidFill>
                <a:effectLst/>
                <a:latin typeface="Century Gothic" panose="020B0502020202020204" pitchFamily="34" charset="0"/>
                <a:ea typeface="Times New Roman" panose="02020603050405020304" pitchFamily="18" charset="0"/>
              </a:rPr>
              <a:t>Drawing materials or paint</a:t>
            </a:r>
          </a:p>
          <a:p>
            <a:pPr marL="342900" indent="-342900" algn="ctr">
              <a:buFont typeface="Wingdings" panose="05000000000000000000" pitchFamily="2" charset="2"/>
              <a:buChar char="v"/>
            </a:pPr>
            <a:r>
              <a:rPr lang="en-GB" b="1" dirty="0">
                <a:solidFill>
                  <a:srgbClr val="002060"/>
                </a:solidFill>
                <a:latin typeface="Century Gothic" panose="020B0502020202020204" pitchFamily="34" charset="0"/>
                <a:ea typeface="Times New Roman" panose="02020603050405020304" pitchFamily="18" charset="0"/>
              </a:rPr>
              <a:t>Inspiration from Fairtrade farmers</a:t>
            </a:r>
            <a:endParaRPr lang="en-GB" sz="1200" b="1" dirty="0">
              <a:solidFill>
                <a:srgbClr val="002060"/>
              </a:solidFill>
              <a:effectLst/>
              <a:latin typeface="Century Gothic" panose="020B0502020202020204" pitchFamily="34" charset="0"/>
              <a:ea typeface="Times New Roman" panose="02020603050405020304" pitchFamily="18" charset="0"/>
            </a:endParaRPr>
          </a:p>
        </p:txBody>
      </p:sp>
      <p:pic>
        <p:nvPicPr>
          <p:cNvPr id="7172" name="Picture 4" descr="Gabriel Orozco. Empty Shoe Box. 1993 | MoMA">
            <a:extLst>
              <a:ext uri="{FF2B5EF4-FFF2-40B4-BE49-F238E27FC236}">
                <a16:creationId xmlns:a16="http://schemas.microsoft.com/office/drawing/2014/main" id="{6BA1AC2C-F148-41F4-B190-CA98B51219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850" y="1778041"/>
            <a:ext cx="2381250" cy="19240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619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305265DC-CF6B-4AE8-B3F3-2A7A16374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251460" y="3645207"/>
            <a:ext cx="3293268" cy="1907884"/>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000" b="1" dirty="0">
                <a:solidFill>
                  <a:schemeClr val="bg1"/>
                </a:solidFill>
                <a:latin typeface="Century Gothic" panose="020B0502020202020204" pitchFamily="34" charset="0"/>
                <a:ea typeface="+mj-ea"/>
                <a:cs typeface="+mj-cs"/>
              </a:rPr>
              <a:t>ACTIVITY 3</a:t>
            </a:r>
          </a:p>
          <a:p>
            <a:pPr>
              <a:lnSpc>
                <a:spcPct val="90000"/>
              </a:lnSpc>
              <a:spcBef>
                <a:spcPct val="0"/>
              </a:spcBef>
              <a:spcAft>
                <a:spcPts val="600"/>
              </a:spcAft>
            </a:pPr>
            <a:r>
              <a:rPr lang="en-US" sz="3000" dirty="0">
                <a:solidFill>
                  <a:schemeClr val="bg1"/>
                </a:solidFill>
                <a:latin typeface="Century Gothic" panose="020B0502020202020204" pitchFamily="34" charset="0"/>
                <a:ea typeface="+mj-ea"/>
                <a:cs typeface="+mj-cs"/>
              </a:rPr>
              <a:t>How can I make a change?</a:t>
            </a:r>
          </a:p>
        </p:txBody>
      </p:sp>
      <p:pic>
        <p:nvPicPr>
          <p:cNvPr id="6" name="Picture 5">
            <a:extLst>
              <a:ext uri="{FF2B5EF4-FFF2-40B4-BE49-F238E27FC236}">
                <a16:creationId xmlns:a16="http://schemas.microsoft.com/office/drawing/2014/main" id="{31EA972C-352B-451F-A18E-FB201D5F166F}"/>
              </a:ext>
            </a:extLst>
          </p:cNvPr>
          <p:cNvPicPr>
            <a:picLocks noChangeAspect="1"/>
          </p:cNvPicPr>
          <p:nvPr/>
        </p:nvPicPr>
        <p:blipFill rotWithShape="1">
          <a:blip r:embed="rId4"/>
          <a:srcRect t="30393" b="19420"/>
          <a:stretch/>
        </p:blipFill>
        <p:spPr>
          <a:xfrm>
            <a:off x="20" y="2"/>
            <a:ext cx="9143980" cy="3418853"/>
          </a:xfrm>
          <a:custGeom>
            <a:avLst/>
            <a:gdLst/>
            <a:ahLst/>
            <a:cxnLst/>
            <a:rect l="l" t="t" r="r" b="b"/>
            <a:pathLst>
              <a:path w="12192000" h="3418853">
                <a:moveTo>
                  <a:pt x="0" y="0"/>
                </a:moveTo>
                <a:lnTo>
                  <a:pt x="12192000" y="0"/>
                </a:lnTo>
                <a:lnTo>
                  <a:pt x="12192000" y="227978"/>
                </a:lnTo>
                <a:lnTo>
                  <a:pt x="12192000" y="2065168"/>
                </a:lnTo>
                <a:lnTo>
                  <a:pt x="12192000" y="3342653"/>
                </a:lnTo>
                <a:lnTo>
                  <a:pt x="9439275" y="3418853"/>
                </a:lnTo>
                <a:lnTo>
                  <a:pt x="5572127" y="3171203"/>
                </a:lnTo>
                <a:lnTo>
                  <a:pt x="0" y="3342653"/>
                </a:lnTo>
                <a:lnTo>
                  <a:pt x="0" y="2065168"/>
                </a:lnTo>
                <a:lnTo>
                  <a:pt x="0" y="227978"/>
                </a:lnTo>
                <a:close/>
              </a:path>
            </a:pathLst>
          </a:custGeom>
        </p:spPr>
      </p:pic>
      <p:grpSp>
        <p:nvGrpSpPr>
          <p:cNvPr id="193" name="Group 192">
            <a:extLst>
              <a:ext uri="{FF2B5EF4-FFF2-40B4-BE49-F238E27FC236}">
                <a16:creationId xmlns:a16="http://schemas.microsoft.com/office/drawing/2014/main" id="{37EA779C-87BF-454F-919D-A3DA98FD8A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59818"/>
            <a:ext cx="9144000" cy="757168"/>
            <a:chOff x="0" y="2959818"/>
            <a:chExt cx="12192000" cy="757168"/>
          </a:xfrm>
        </p:grpSpPr>
        <p:sp>
          <p:nvSpPr>
            <p:cNvPr id="194" name="Freeform: Shape 193">
              <a:extLst>
                <a:ext uri="{FF2B5EF4-FFF2-40B4-BE49-F238E27FC236}">
                  <a16:creationId xmlns:a16="http://schemas.microsoft.com/office/drawing/2014/main" id="{D8C2E702-9A3E-420B-81FC-693685CAF6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5" name="Freeform: Shape 194">
              <a:extLst>
                <a:ext uri="{FF2B5EF4-FFF2-40B4-BE49-F238E27FC236}">
                  <a16:creationId xmlns:a16="http://schemas.microsoft.com/office/drawing/2014/main" id="{6AA40418-2F7D-4A2A-84C0-1A72B0307C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 name="TextBox 9">
            <a:extLst>
              <a:ext uri="{FF2B5EF4-FFF2-40B4-BE49-F238E27FC236}">
                <a16:creationId xmlns:a16="http://schemas.microsoft.com/office/drawing/2014/main" id="{8BD19502-D46A-4828-994D-710C2357A172}"/>
              </a:ext>
            </a:extLst>
          </p:cNvPr>
          <p:cNvSpPr txBox="1"/>
          <p:nvPr/>
        </p:nvSpPr>
        <p:spPr>
          <a:xfrm>
            <a:off x="4245769" y="3828703"/>
            <a:ext cx="4269581" cy="1648849"/>
          </a:xfrm>
          <a:prstGeom prst="rect">
            <a:avLst/>
          </a:prstGeom>
        </p:spPr>
        <p:txBody>
          <a:bodyPr vert="horz" lIns="91440" tIns="45720" rIns="91440" bIns="45720" rtlCol="0">
            <a:normAutofit/>
          </a:bodyPr>
          <a:lstStyle/>
          <a:p>
            <a:pPr>
              <a:lnSpc>
                <a:spcPct val="90000"/>
              </a:lnSpc>
              <a:spcAft>
                <a:spcPts val="600"/>
              </a:spcAft>
            </a:pPr>
            <a:r>
              <a:rPr lang="en-US" sz="1900" b="1" dirty="0">
                <a:solidFill>
                  <a:schemeClr val="bg1">
                    <a:alpha val="80000"/>
                  </a:schemeClr>
                </a:solidFill>
                <a:latin typeface="Century Gothic" panose="020B0502020202020204" pitchFamily="34" charset="0"/>
              </a:rPr>
              <a:t>Watch</a:t>
            </a:r>
          </a:p>
          <a:p>
            <a:pPr>
              <a:lnSpc>
                <a:spcPct val="90000"/>
              </a:lnSpc>
              <a:spcAft>
                <a:spcPts val="600"/>
              </a:spcAft>
            </a:pPr>
            <a:r>
              <a:rPr lang="en-US" sz="1900" b="1" dirty="0">
                <a:solidFill>
                  <a:schemeClr val="bg1">
                    <a:alpha val="80000"/>
                  </a:schemeClr>
                </a:solidFill>
                <a:latin typeface="Century Gothic" panose="020B0502020202020204" pitchFamily="34" charset="0"/>
                <a:hlinkClick r:id="rId6"/>
              </a:rPr>
              <a:t>https://schools.fairtrade.org.uk/teaching-resources/change-the-world-through-your-choices/</a:t>
            </a:r>
            <a:endParaRPr lang="en-US" sz="1900" b="1" dirty="0">
              <a:solidFill>
                <a:schemeClr val="bg1">
                  <a:alpha val="80000"/>
                </a:schemeClr>
              </a:solidFill>
              <a:latin typeface="Century Gothic" panose="020B0502020202020204" pitchFamily="34" charset="0"/>
            </a:endParaRPr>
          </a:p>
          <a:p>
            <a:pPr>
              <a:lnSpc>
                <a:spcPct val="90000"/>
              </a:lnSpc>
              <a:spcAft>
                <a:spcPts val="600"/>
              </a:spcAft>
            </a:pPr>
            <a:endParaRPr lang="en-US" sz="1900" b="1" dirty="0">
              <a:solidFill>
                <a:schemeClr val="bg1">
                  <a:alpha val="80000"/>
                </a:schemeClr>
              </a:solidFill>
              <a:latin typeface="Century Gothic" panose="020B0502020202020204" pitchFamily="34" charset="0"/>
            </a:endParaRPr>
          </a:p>
          <a:p>
            <a:pPr>
              <a:lnSpc>
                <a:spcPct val="90000"/>
              </a:lnSpc>
              <a:spcAft>
                <a:spcPts val="600"/>
              </a:spcAft>
            </a:pPr>
            <a:endParaRPr lang="en-US" sz="1900" dirty="0">
              <a:solidFill>
                <a:schemeClr val="bg1">
                  <a:alpha val="80000"/>
                </a:schemeClr>
              </a:solidFill>
            </a:endParaRPr>
          </a:p>
          <a:p>
            <a:pPr indent="-228600">
              <a:lnSpc>
                <a:spcPct val="90000"/>
              </a:lnSpc>
              <a:spcAft>
                <a:spcPts val="600"/>
              </a:spcAft>
              <a:buFont typeface="Arial" panose="020B0604020202020204" pitchFamily="34" charset="0"/>
              <a:buChar char="•"/>
            </a:pPr>
            <a:endParaRPr lang="en-US" sz="1900" dirty="0">
              <a:solidFill>
                <a:schemeClr val="bg1">
                  <a:alpha val="80000"/>
                </a:schemeClr>
              </a:solidFill>
            </a:endParaRPr>
          </a:p>
        </p:txBody>
      </p:sp>
      <p:sp>
        <p:nvSpPr>
          <p:cNvPr id="5" name="TextBox 4">
            <a:extLst>
              <a:ext uri="{FF2B5EF4-FFF2-40B4-BE49-F238E27FC236}">
                <a16:creationId xmlns:a16="http://schemas.microsoft.com/office/drawing/2014/main" id="{0E855DCB-9C9A-4265-88E4-B9BA6CC96F8B}"/>
              </a:ext>
            </a:extLst>
          </p:cNvPr>
          <p:cNvSpPr txBox="1"/>
          <p:nvPr/>
        </p:nvSpPr>
        <p:spPr>
          <a:xfrm>
            <a:off x="394137" y="3417573"/>
            <a:ext cx="3817818" cy="2619839"/>
          </a:xfrm>
          <a:prstGeom prst="rect">
            <a:avLst/>
          </a:prstGeom>
        </p:spPr>
        <p:txBody>
          <a:bodyPr vert="horz" lIns="91440" tIns="45720" rIns="91440" bIns="45720" rtlCol="0" anchor="ctr">
            <a:normAutofit/>
          </a:bodyPr>
          <a:lstStyle/>
          <a:p>
            <a:pPr marL="342900" indent="-228600">
              <a:lnSpc>
                <a:spcPct val="90000"/>
              </a:lnSpc>
              <a:spcAft>
                <a:spcPts val="600"/>
              </a:spcAft>
              <a:buFont typeface="Arial" panose="020B0604020202020204" pitchFamily="34" charset="0"/>
              <a:buChar char="•"/>
            </a:pPr>
            <a:endParaRPr lang="en-US" sz="1600" dirty="0"/>
          </a:p>
          <a:p>
            <a:pPr marL="342900" indent="-228600">
              <a:lnSpc>
                <a:spcPct val="90000"/>
              </a:lnSpc>
              <a:spcAft>
                <a:spcPts val="600"/>
              </a:spcAft>
              <a:buFont typeface="Arial" panose="020B0604020202020204" pitchFamily="34" charset="0"/>
              <a:buChar char="•"/>
            </a:pPr>
            <a:endParaRPr lang="en-US" sz="1600" dirty="0"/>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Tree>
    <p:custDataLst>
      <p:tags r:id="rId1"/>
    </p:custDataLst>
    <p:extLst>
      <p:ext uri="{BB962C8B-B14F-4D97-AF65-F5344CB8AC3E}">
        <p14:creationId xmlns:p14="http://schemas.microsoft.com/office/powerpoint/2010/main" val="337424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331595" y="435401"/>
            <a:ext cx="6480810" cy="954107"/>
          </a:xfrm>
          <a:prstGeom prst="rect">
            <a:avLst/>
          </a:prstGeom>
          <a:solidFill>
            <a:srgbClr val="CCECFF"/>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3</a:t>
            </a:r>
          </a:p>
          <a:p>
            <a:pPr algn="ctr"/>
            <a:r>
              <a:rPr lang="en-GB" sz="2800" b="1" i="1" dirty="0">
                <a:latin typeface="Century Gothic" panose="020B0502020202020204" pitchFamily="34" charset="0"/>
                <a:cs typeface="Cavolini" panose="03000502040302020204" pitchFamily="66" charset="0"/>
              </a:rPr>
              <a:t>How can I make a change?</a:t>
            </a:r>
          </a:p>
        </p:txBody>
      </p:sp>
      <p:sp>
        <p:nvSpPr>
          <p:cNvPr id="2" name="Speech Bubble: Oval 1">
            <a:extLst>
              <a:ext uri="{FF2B5EF4-FFF2-40B4-BE49-F238E27FC236}">
                <a16:creationId xmlns:a16="http://schemas.microsoft.com/office/drawing/2014/main" id="{C58F95E1-3372-4FB6-855D-0D107459757C}"/>
              </a:ext>
            </a:extLst>
          </p:cNvPr>
          <p:cNvSpPr/>
          <p:nvPr/>
        </p:nvSpPr>
        <p:spPr>
          <a:xfrm rot="21090799">
            <a:off x="3749530" y="1756639"/>
            <a:ext cx="5037713" cy="3078577"/>
          </a:xfrm>
          <a:prstGeom prst="wedgeEllipseCallout">
            <a:avLst>
              <a:gd name="adj1" fmla="val 51000"/>
              <a:gd name="adj2" fmla="val 379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i="1" dirty="0">
                <a:latin typeface="Century Gothic" panose="020B0502020202020204" pitchFamily="34" charset="0"/>
              </a:rPr>
              <a:t>Congratulations! </a:t>
            </a:r>
          </a:p>
          <a:p>
            <a:pPr algn="ctr"/>
            <a:endParaRPr lang="en-GB" sz="2400" b="1" i="1" dirty="0">
              <a:latin typeface="Century Gothic" panose="020B0502020202020204" pitchFamily="34" charset="0"/>
            </a:endParaRPr>
          </a:p>
          <a:p>
            <a:pPr algn="ctr"/>
            <a:r>
              <a:rPr lang="en-GB" sz="2400" b="1" i="1" dirty="0">
                <a:latin typeface="Century Gothic" panose="020B0502020202020204" pitchFamily="34" charset="0"/>
              </a:rPr>
              <a:t>You are now the Head Chef at a world renowned restaurant.</a:t>
            </a:r>
          </a:p>
        </p:txBody>
      </p:sp>
      <p:pic>
        <p:nvPicPr>
          <p:cNvPr id="4102" name="Picture 6" descr="Kitchen Chef Cartoon Illustration Of Woman Holding Stock Vector -  Illustration of dark, restauranteur: 41910098">
            <a:extLst>
              <a:ext uri="{FF2B5EF4-FFF2-40B4-BE49-F238E27FC236}">
                <a16:creationId xmlns:a16="http://schemas.microsoft.com/office/drawing/2014/main" id="{841EEABE-31A4-47DE-8AFA-FD54FD09BE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602" y="3059278"/>
            <a:ext cx="2974486" cy="233040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69494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187450" y="33208"/>
            <a:ext cx="6480810" cy="954107"/>
          </a:xfrm>
          <a:prstGeom prst="rect">
            <a:avLst/>
          </a:prstGeom>
          <a:solidFill>
            <a:srgbClr val="CCECFF"/>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3</a:t>
            </a:r>
          </a:p>
          <a:p>
            <a:pPr algn="ctr"/>
            <a:r>
              <a:rPr lang="en-GB" sz="2800" b="1" i="1" dirty="0">
                <a:latin typeface="Century Gothic" panose="020B0502020202020204" pitchFamily="34" charset="0"/>
                <a:cs typeface="Cavolini" panose="03000502040302020204" pitchFamily="66" charset="0"/>
              </a:rPr>
              <a:t>How can I make a change?</a:t>
            </a:r>
          </a:p>
        </p:txBody>
      </p:sp>
      <p:sp>
        <p:nvSpPr>
          <p:cNvPr id="8" name="Cloud 7">
            <a:extLst>
              <a:ext uri="{FF2B5EF4-FFF2-40B4-BE49-F238E27FC236}">
                <a16:creationId xmlns:a16="http://schemas.microsoft.com/office/drawing/2014/main" id="{28E0E4FD-D927-4ED2-BCBC-4896AAB33135}"/>
              </a:ext>
            </a:extLst>
          </p:cNvPr>
          <p:cNvSpPr/>
          <p:nvPr/>
        </p:nvSpPr>
        <p:spPr>
          <a:xfrm rot="21045316">
            <a:off x="107990" y="1728258"/>
            <a:ext cx="4609272" cy="3151317"/>
          </a:xfrm>
          <a:prstGeom prst="cloud">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r>
              <a:rPr lang="en-GB" sz="2400" b="1" dirty="0">
                <a:latin typeface="Century Gothic" panose="020B0502020202020204" pitchFamily="34" charset="0"/>
              </a:rPr>
              <a:t>Design you’re a menu that makes a difference to the world. </a:t>
            </a:r>
          </a:p>
          <a:p>
            <a:pPr algn="ctr"/>
            <a:r>
              <a:rPr lang="en-GB" i="1" dirty="0">
                <a:latin typeface="Century Gothic" panose="020B0502020202020204" pitchFamily="34" charset="0"/>
              </a:rPr>
              <a:t>Include Fair Trade products</a:t>
            </a:r>
            <a:endParaRPr lang="en-GB" sz="2400" i="1" dirty="0">
              <a:latin typeface="Century Gothic" panose="020B0502020202020204" pitchFamily="34" charset="0"/>
            </a:endParaRPr>
          </a:p>
        </p:txBody>
      </p:sp>
      <p:pic>
        <p:nvPicPr>
          <p:cNvPr id="6" name="Picture 5">
            <a:extLst>
              <a:ext uri="{FF2B5EF4-FFF2-40B4-BE49-F238E27FC236}">
                <a16:creationId xmlns:a16="http://schemas.microsoft.com/office/drawing/2014/main" id="{7224E47A-FF54-4B89-8E1F-27ABD0190FA9}"/>
              </a:ext>
            </a:extLst>
          </p:cNvPr>
          <p:cNvPicPr>
            <a:picLocks noChangeAspect="1"/>
          </p:cNvPicPr>
          <p:nvPr/>
        </p:nvPicPr>
        <p:blipFill>
          <a:blip r:embed="rId4"/>
          <a:stretch>
            <a:fillRect/>
          </a:stretch>
        </p:blipFill>
        <p:spPr>
          <a:xfrm>
            <a:off x="4940460" y="1347231"/>
            <a:ext cx="3592035" cy="3828636"/>
          </a:xfrm>
          <a:prstGeom prst="rect">
            <a:avLst/>
          </a:prstGeom>
        </p:spPr>
      </p:pic>
    </p:spTree>
    <p:custDataLst>
      <p:tags r:id="rId1"/>
    </p:custDataLst>
    <p:extLst>
      <p:ext uri="{BB962C8B-B14F-4D97-AF65-F5344CB8AC3E}">
        <p14:creationId xmlns:p14="http://schemas.microsoft.com/office/powerpoint/2010/main" val="192926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187450" y="213166"/>
            <a:ext cx="6480810" cy="523220"/>
          </a:xfrm>
          <a:prstGeom prst="rect">
            <a:avLst/>
          </a:prstGeom>
          <a:solidFill>
            <a:srgbClr val="CCECFF"/>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Acknowledgements</a:t>
            </a:r>
            <a:endParaRPr lang="en-GB" sz="2800" b="1" i="1" dirty="0">
              <a:latin typeface="Century Gothic" panose="020B0502020202020204" pitchFamily="34" charset="0"/>
              <a:cs typeface="Cavolini" panose="03000502040302020204" pitchFamily="66" charset="0"/>
            </a:endParaRPr>
          </a:p>
        </p:txBody>
      </p:sp>
      <p:sp>
        <p:nvSpPr>
          <p:cNvPr id="9" name="TextBox 8">
            <a:extLst>
              <a:ext uri="{FF2B5EF4-FFF2-40B4-BE49-F238E27FC236}">
                <a16:creationId xmlns:a16="http://schemas.microsoft.com/office/drawing/2014/main" id="{C8228D42-BD0B-4D3C-8192-47E01A4ED5BF}"/>
              </a:ext>
            </a:extLst>
          </p:cNvPr>
          <p:cNvSpPr txBox="1"/>
          <p:nvPr/>
        </p:nvSpPr>
        <p:spPr>
          <a:xfrm>
            <a:off x="1015206" y="1261953"/>
            <a:ext cx="4572000" cy="1477328"/>
          </a:xfrm>
          <a:prstGeom prst="rect">
            <a:avLst/>
          </a:prstGeom>
          <a:noFill/>
        </p:spPr>
        <p:txBody>
          <a:bodyPr wrap="square">
            <a:spAutoFit/>
          </a:bodyPr>
          <a:lstStyle/>
          <a:p>
            <a:r>
              <a:rPr lang="en-GB" dirty="0">
                <a:solidFill>
                  <a:schemeClr val="bg1"/>
                </a:solidFill>
                <a:latin typeface="Century Gothic" panose="020B0502020202020204" pitchFamily="34" charset="0"/>
                <a:hlinkClick r:id="rId4"/>
              </a:rPr>
              <a:t>https://schools.fairtrade.org.uk</a:t>
            </a:r>
            <a:r>
              <a:rPr lang="en-GB" dirty="0">
                <a:latin typeface="Century Gothic" panose="020B0502020202020204" pitchFamily="34" charset="0"/>
                <a:hlinkClick r:id="rId4"/>
              </a:rPr>
              <a:t>/</a:t>
            </a:r>
            <a:endParaRPr lang="en-GB" dirty="0">
              <a:latin typeface="Century Gothic" panose="020B0502020202020204" pitchFamily="34" charset="0"/>
            </a:endParaRPr>
          </a:p>
          <a:p>
            <a:endParaRPr lang="en-GB" dirty="0">
              <a:latin typeface="Century Gothic" panose="020B0502020202020204" pitchFamily="34" charset="0"/>
            </a:endParaRPr>
          </a:p>
          <a:p>
            <a:r>
              <a:rPr lang="en-GB" dirty="0">
                <a:latin typeface="Century Gothic" panose="020B0502020202020204" pitchFamily="34" charset="0"/>
                <a:hlinkClick r:id="rId5"/>
              </a:rPr>
              <a:t>https://www.fairtrade.net/</a:t>
            </a:r>
            <a:endParaRPr lang="en-GB" dirty="0">
              <a:latin typeface="Century Gothic" panose="020B0502020202020204" pitchFamily="34" charset="0"/>
            </a:endParaRPr>
          </a:p>
          <a:p>
            <a:endParaRPr lang="en-GB" dirty="0"/>
          </a:p>
          <a:p>
            <a:endParaRPr lang="en-GB" dirty="0"/>
          </a:p>
        </p:txBody>
      </p:sp>
    </p:spTree>
    <p:custDataLst>
      <p:tags r:id="rId1"/>
    </p:custDataLst>
    <p:extLst>
      <p:ext uri="{BB962C8B-B14F-4D97-AF65-F5344CB8AC3E}">
        <p14:creationId xmlns:p14="http://schemas.microsoft.com/office/powerpoint/2010/main" val="413741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6|0.6"/>
</p:tagLst>
</file>

<file path=ppt/tags/tag2.xml><?xml version="1.0" encoding="utf-8"?>
<p:tagLst xmlns:a="http://schemas.openxmlformats.org/drawingml/2006/main" xmlns:r="http://schemas.openxmlformats.org/officeDocument/2006/relationships" xmlns:p="http://schemas.openxmlformats.org/presentationml/2006/main">
  <p:tag name="TIMING" val="|0.6|0.6"/>
</p:tagLst>
</file>

<file path=ppt/tags/tag3.xml><?xml version="1.0" encoding="utf-8"?>
<p:tagLst xmlns:a="http://schemas.openxmlformats.org/drawingml/2006/main" xmlns:r="http://schemas.openxmlformats.org/officeDocument/2006/relationships" xmlns:p="http://schemas.openxmlformats.org/presentationml/2006/main">
  <p:tag name="TIMING" val="|0.6|0.6"/>
</p:tagLst>
</file>

<file path=ppt/tags/tag4.xml><?xml version="1.0" encoding="utf-8"?>
<p:tagLst xmlns:a="http://schemas.openxmlformats.org/drawingml/2006/main" xmlns:r="http://schemas.openxmlformats.org/officeDocument/2006/relationships" xmlns:p="http://schemas.openxmlformats.org/presentationml/2006/main">
  <p:tag name="TIMING" val="|0.6|0.6"/>
</p:tagLst>
</file>

<file path=ppt/tags/tag5.xml><?xml version="1.0" encoding="utf-8"?>
<p:tagLst xmlns:a="http://schemas.openxmlformats.org/drawingml/2006/main" xmlns:r="http://schemas.openxmlformats.org/officeDocument/2006/relationships" xmlns:p="http://schemas.openxmlformats.org/presentationml/2006/main">
  <p:tag name="TIMING" val="|1.7|2.2|10.2|4.2|4.6|2.5|16.7|7.6"/>
</p:tagLst>
</file>

<file path=ppt/tags/tag6.xml><?xml version="1.0" encoding="utf-8"?>
<p:tagLst xmlns:a="http://schemas.openxmlformats.org/drawingml/2006/main" xmlns:r="http://schemas.openxmlformats.org/officeDocument/2006/relationships" xmlns:p="http://schemas.openxmlformats.org/presentationml/2006/main">
  <p:tag name="TIMING" val="|1|6"/>
</p:tagLst>
</file>

<file path=ppt/tags/tag7.xml><?xml version="1.0" encoding="utf-8"?>
<p:tagLst xmlns:a="http://schemas.openxmlformats.org/drawingml/2006/main" xmlns:r="http://schemas.openxmlformats.org/officeDocument/2006/relationships" xmlns:p="http://schemas.openxmlformats.org/presentationml/2006/main">
  <p:tag name="TIMING" val="|1|6"/>
</p:tagLst>
</file>

<file path=ppt/tags/tag8.xml><?xml version="1.0" encoding="utf-8"?>
<p:tagLst xmlns:a="http://schemas.openxmlformats.org/drawingml/2006/main" xmlns:r="http://schemas.openxmlformats.org/officeDocument/2006/relationships" xmlns:p="http://schemas.openxmlformats.org/presentationml/2006/main">
  <p:tag name="TIMING" val="|1|6"/>
</p:tagLst>
</file>

<file path=ppt/tags/tag9.xml><?xml version="1.0" encoding="utf-8"?>
<p:tagLst xmlns:a="http://schemas.openxmlformats.org/drawingml/2006/main" xmlns:r="http://schemas.openxmlformats.org/officeDocument/2006/relationships" xmlns:p="http://schemas.openxmlformats.org/presentationml/2006/main">
  <p:tag name="TIMING" val="|0.6|0.6"/>
</p:tagLst>
</file>

<file path=ppt/tags/tag10.xml><?xml version="1.0" encoding="utf-8"?>
<p:tagLst xmlns:a="http://schemas.openxmlformats.org/drawingml/2006/main" xmlns:r="http://schemas.openxmlformats.org/officeDocument/2006/relationships" xmlns:p="http://schemas.openxmlformats.org/presentationml/2006/main">
  <p:tag name="TIMING" val="|0.6|0.6"/>
</p:tagLst>
</file>

<file path=ppt/tags/tag11.xml><?xml version="1.0" encoding="utf-8"?>
<p:tagLst xmlns:a="http://schemas.openxmlformats.org/drawingml/2006/main" xmlns:r="http://schemas.openxmlformats.org/officeDocument/2006/relationships" xmlns:p="http://schemas.openxmlformats.org/presentationml/2006/main">
  <p:tag name="TIMING" val="|0.6|0.6"/>
</p:tagLst>
</file>

<file path=ppt/tags/tag12.xml><?xml version="1.0" encoding="utf-8"?>
<p:tagLst xmlns:a="http://schemas.openxmlformats.org/drawingml/2006/main" xmlns:r="http://schemas.openxmlformats.org/officeDocument/2006/relationships" xmlns:p="http://schemas.openxmlformats.org/presentationml/2006/main">
  <p:tag name="TIMING" val="|0.6|0.6"/>
</p:tagLst>
</file>

<file path=ppt/tags/tag13.xml><?xml version="1.0" encoding="utf-8"?>
<p:tagLst xmlns:a="http://schemas.openxmlformats.org/drawingml/2006/main" xmlns:r="http://schemas.openxmlformats.org/officeDocument/2006/relationships" xmlns:p="http://schemas.openxmlformats.org/presentationml/2006/main">
  <p:tag name="TIMING" val="|0.6|0.6"/>
</p:tagLst>
</file>

<file path=ppt/tags/tag14.xml><?xml version="1.0" encoding="utf-8"?>
<p:tagLst xmlns:a="http://schemas.openxmlformats.org/drawingml/2006/main" xmlns:r="http://schemas.openxmlformats.org/officeDocument/2006/relationships" xmlns:p="http://schemas.openxmlformats.org/presentationml/2006/main">
  <p:tag name="TIMING" val="|0.6|0.6"/>
</p:tagLst>
</file>

<file path=ppt/tags/tag15.xml><?xml version="1.0" encoding="utf-8"?>
<p:tagLst xmlns:a="http://schemas.openxmlformats.org/drawingml/2006/main" xmlns:r="http://schemas.openxmlformats.org/officeDocument/2006/relationships" xmlns:p="http://schemas.openxmlformats.org/presentationml/2006/main">
  <p:tag name="TIMING" val="|0.6|0.6"/>
</p:tagLst>
</file>

<file path=ppt/tags/tag16.xml><?xml version="1.0" encoding="utf-8"?>
<p:tagLst xmlns:a="http://schemas.openxmlformats.org/drawingml/2006/main" xmlns:r="http://schemas.openxmlformats.org/officeDocument/2006/relationships" xmlns:p="http://schemas.openxmlformats.org/presentationml/2006/main">
  <p:tag name="TIMING" val="|0.6|0.6"/>
</p:tagLst>
</file>

<file path=ppt/theme/theme1.xml><?xml version="1.0" encoding="utf-8"?>
<a:theme xmlns:a="http://schemas.openxmlformats.org/drawingml/2006/main" name="Office Theme">
  <a:themeElements>
    <a:clrScheme name="Lichfield_Diocese">
      <a:dk1>
        <a:sysClr val="windowText" lastClr="000000"/>
      </a:dk1>
      <a:lt1>
        <a:sysClr val="window" lastClr="FFFFFF"/>
      </a:lt1>
      <a:dk2>
        <a:srgbClr val="211651"/>
      </a:dk2>
      <a:lt2>
        <a:srgbClr val="FFC40A"/>
      </a:lt2>
      <a:accent1>
        <a:srgbClr val="F36F2B"/>
      </a:accent1>
      <a:accent2>
        <a:srgbClr val="003779"/>
      </a:accent2>
      <a:accent3>
        <a:srgbClr val="AB1B1F"/>
      </a:accent3>
      <a:accent4>
        <a:srgbClr val="6C2565"/>
      </a:accent4>
      <a:accent5>
        <a:srgbClr val="009CF4"/>
      </a:accent5>
      <a:accent6>
        <a:srgbClr val="509E3A"/>
      </a:accent6>
      <a:hlink>
        <a:srgbClr val="F36F2B"/>
      </a:hlink>
      <a:folHlink>
        <a:srgbClr val="ED1B23"/>
      </a:folHlink>
    </a:clrScheme>
    <a:fontScheme name="DoL">
      <a:majorFont>
        <a:latin typeface="Arial Rounded MT 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10286</TotalTime>
  <Words>706</Words>
  <Application>Microsoft Office PowerPoint</Application>
  <PresentationFormat>On-screen Show (4:3)</PresentationFormat>
  <Paragraphs>94</Paragraphs>
  <Slides>17</Slides>
  <Notes>2</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Arial Rounded MT Bold</vt:lpstr>
      <vt:lpstr>Calibri</vt:lpstr>
      <vt:lpstr>Century Gothic</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matthew.welton</dc:creator>
  <cp:lastModifiedBy>Lynsay Jennings</cp:lastModifiedBy>
  <cp:revision>141</cp:revision>
  <dcterms:created xsi:type="dcterms:W3CDTF">2020-09-24T11:15:32Z</dcterms:created>
  <dcterms:modified xsi:type="dcterms:W3CDTF">2021-05-24T12:09:06Z</dcterms:modified>
</cp:coreProperties>
</file>