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87" r:id="rId2"/>
    <p:sldId id="295" r:id="rId3"/>
    <p:sldId id="426" r:id="rId4"/>
    <p:sldId id="433" r:id="rId5"/>
    <p:sldId id="423" r:id="rId6"/>
    <p:sldId id="418" r:id="rId7"/>
    <p:sldId id="416" r:id="rId8"/>
    <p:sldId id="425" r:id="rId9"/>
    <p:sldId id="424" r:id="rId10"/>
    <p:sldId id="422" r:id="rId11"/>
    <p:sldId id="420" r:id="rId12"/>
    <p:sldId id="434" r:id="rId13"/>
    <p:sldId id="436" r:id="rId14"/>
    <p:sldId id="437" r:id="rId15"/>
    <p:sldId id="435" r:id="rId16"/>
    <p:sldId id="438" r:id="rId17"/>
    <p:sldId id="439" r:id="rId18"/>
    <p:sldId id="427" r:id="rId19"/>
    <p:sldId id="441" r:id="rId20"/>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211651"/>
    <a:srgbClr val="B4FCFC"/>
    <a:srgbClr val="000066"/>
    <a:srgbClr val="00FFFF"/>
    <a:srgbClr val="6C2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54" autoAdjust="0"/>
    <p:restoredTop sz="84481" autoAdjust="0"/>
  </p:normalViewPr>
  <p:slideViewPr>
    <p:cSldViewPr>
      <p:cViewPr varScale="1">
        <p:scale>
          <a:sx n="64" d="100"/>
          <a:sy n="64" d="100"/>
        </p:scale>
        <p:origin x="1108" y="4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360045" cy="36004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4E57337C-1CAD-4286-9FCF-C025A61FF5F6}" type="datetimeFigureOut">
              <a:rPr lang="en-GB" smtClean="0"/>
              <a:t>02/06/2021</a:t>
            </a:fld>
            <a:endParaRPr lang="en-GB"/>
          </a:p>
        </p:txBody>
      </p:sp>
      <p:sp>
        <p:nvSpPr>
          <p:cNvPr id="4" name="Footer Placeholder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2D7230DF-0A02-4A59-A3D8-A0FACAA11BEA}" type="slidenum">
              <a:rPr lang="en-GB" smtClean="0"/>
              <a:t>‹#›</a:t>
            </a:fld>
            <a:endParaRPr lang="en-GB"/>
          </a:p>
        </p:txBody>
      </p:sp>
    </p:spTree>
    <p:extLst>
      <p:ext uri="{BB962C8B-B14F-4D97-AF65-F5344CB8AC3E}">
        <p14:creationId xmlns:p14="http://schemas.microsoft.com/office/powerpoint/2010/main" val="2882426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A17C70BA-F77D-4619-A73B-60D0616B881D}" type="datetimeFigureOut">
              <a:rPr lang="en-GB" smtClean="0"/>
              <a:t>02/06/2021</a:t>
            </a:fld>
            <a:endParaRPr lang="en-GB"/>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4CB027E2-FFC7-4358-8B92-FC9CD5E253E5}" type="slidenum">
              <a:rPr lang="en-GB" smtClean="0"/>
              <a:t>‹#›</a:t>
            </a:fld>
            <a:endParaRPr lang="en-GB"/>
          </a:p>
        </p:txBody>
      </p:sp>
    </p:spTree>
    <p:extLst>
      <p:ext uri="{BB962C8B-B14F-4D97-AF65-F5344CB8AC3E}">
        <p14:creationId xmlns:p14="http://schemas.microsoft.com/office/powerpoint/2010/main" val="429318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11</a:t>
            </a:fld>
            <a:endParaRPr lang="en-GB"/>
          </a:p>
        </p:txBody>
      </p:sp>
    </p:spTree>
    <p:extLst>
      <p:ext uri="{BB962C8B-B14F-4D97-AF65-F5344CB8AC3E}">
        <p14:creationId xmlns:p14="http://schemas.microsoft.com/office/powerpoint/2010/main" val="997822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15</a:t>
            </a:fld>
            <a:endParaRPr lang="en-GB"/>
          </a:p>
        </p:txBody>
      </p:sp>
    </p:spTree>
    <p:extLst>
      <p:ext uri="{BB962C8B-B14F-4D97-AF65-F5344CB8AC3E}">
        <p14:creationId xmlns:p14="http://schemas.microsoft.com/office/powerpoint/2010/main" val="19275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02/06/2021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4202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02/06/2021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13476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F3F79B-3B89-4C2B-B50F-566296975B89}" type="datetimeFigureOut">
              <a:rPr lang="en-GB" smtClean="0"/>
              <a:t>02/06/2021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3918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4F3F79B-3B89-4C2B-B50F-566296975B89}" type="datetimeFigureOut">
              <a:rPr lang="en-GB" smtClean="0"/>
              <a:t>02/06/2021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151366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4F3F79B-3B89-4C2B-B50F-566296975B89}" type="datetimeFigureOut">
              <a:rPr lang="en-GB" smtClean="0"/>
              <a:t>02/06/2021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225286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4F3F79B-3B89-4C2B-B50F-566296975B89}" type="datetimeFigureOut">
              <a:rPr lang="en-GB" smtClean="0"/>
              <a:t>02/06/2021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978789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3F79B-3B89-4C2B-B50F-566296975B89}" type="datetimeFigureOut">
              <a:rPr lang="en-GB" smtClean="0"/>
              <a:t>02/06/2021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477049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02/06/2021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635849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02/06/2021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703251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02/06/2021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24281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02/06/2021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2576848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3F79B-3B89-4C2B-B50F-566296975B89}" type="datetimeFigureOut">
              <a:rPr lang="en-GB" smtClean="0"/>
              <a:t>02/06/2021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039622-9E35-478B-A2C7-208FEFCF6255}" type="slidenum">
              <a:rPr lang="en-GB" smtClean="0"/>
              <a:t>‹#›</a:t>
            </a:fld>
            <a:endParaRPr lang="en-GB"/>
          </a:p>
        </p:txBody>
      </p:sp>
    </p:spTree>
    <p:extLst>
      <p:ext uri="{BB962C8B-B14F-4D97-AF65-F5344CB8AC3E}">
        <p14:creationId xmlns:p14="http://schemas.microsoft.com/office/powerpoint/2010/main" val="797335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8.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hyperlink" Target="https://schools.fairtrade.org.uk/teaching-resources/fairtrade-story-a-fair-tale/" TargetMode="External"/><Relationship Id="rId4" Type="http://schemas.openxmlformats.org/officeDocument/2006/relationships/hyperlink" Target="https://schools.fairtrade.org.uk/teaching-resources/guardians-of-the-rainforest-shorter-versio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https://www.youtube.com/embed/ZoiU8sprXpQ?feature=oembed" TargetMode="External"/><Relationship Id="rId1" Type="http://schemas.openxmlformats.org/officeDocument/2006/relationships/tags" Target="../tags/tag6.xml"/><Relationship Id="rId6" Type="http://schemas.openxmlformats.org/officeDocument/2006/relationships/hyperlink" Target="https://www.youtube.com/watch?v=ZoiU8sprXpQ" TargetMode="External"/><Relationship Id="rId5" Type="http://schemas.openxmlformats.org/officeDocument/2006/relationships/image" Target="../media/image9.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https://www.youtube.com/embed/IMyW8hBxPPw?feature=oembed" TargetMode="External"/><Relationship Id="rId1" Type="http://schemas.openxmlformats.org/officeDocument/2006/relationships/tags" Target="../tags/tag8.xml"/><Relationship Id="rId6" Type="http://schemas.openxmlformats.org/officeDocument/2006/relationships/hyperlink" Target="https://youtu.be/IMyW8hBxPPw" TargetMode="External"/><Relationship Id="rId5" Type="http://schemas.openxmlformats.org/officeDocument/2006/relationships/image" Target="../media/image10.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schools.fairtrade.org.uk/teaching-resources/cocoa-climate-a-lesson-plan-for-primary-schools/" TargetMode="External"/><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hyperlink" Target="https://schools.fairtrade.org.uk/teaching-resources/guardians-of-the-rainforest-shorter-version/" TargetMode="External"/><Relationship Id="rId5" Type="http://schemas.openxmlformats.org/officeDocument/2006/relationships/image" Target="../media/image7.jpe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hyperlink" Target="https://schools.fairtrade.org.uk/teaching-resources/shorter-version-of-the-story-of-chocolate-8-mins/" TargetMode="External"/><Relationship Id="rId5" Type="http://schemas.openxmlformats.org/officeDocument/2006/relationships/image" Target="../media/image7.jpe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5.xml"/><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6.xml"/><Relationship Id="rId5" Type="http://schemas.openxmlformats.org/officeDocument/2006/relationships/image" Target="../media/image15.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ags" Target="../tags/tag17.xml"/><Relationship Id="rId5" Type="http://schemas.openxmlformats.org/officeDocument/2006/relationships/image" Target="../media/image3.pn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8.xml"/><Relationship Id="rId5" Type="http://schemas.openxmlformats.org/officeDocument/2006/relationships/hyperlink" Target="https://www.fairtrade.net/" TargetMode="External"/><Relationship Id="rId4" Type="http://schemas.openxmlformats.org/officeDocument/2006/relationships/hyperlink" Target="https://schools.fairtrade.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483" y="3857589"/>
            <a:ext cx="2769866" cy="158339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62500" lnSpcReduction="20000"/>
            <a:scene3d>
              <a:camera prst="orthographicFront"/>
              <a:lightRig rig="glow" dir="tl">
                <a:rot lat="0" lon="0" rev="5400000"/>
              </a:lightRig>
            </a:scene3d>
            <a:sp3d contourW="12700">
              <a:bevelT w="25400" h="25400"/>
              <a:contourClr>
                <a:schemeClr val="accent6">
                  <a:shade val="73000"/>
                </a:schemeClr>
              </a:contourClr>
            </a:sp3d>
          </a:bodyPr>
          <a:lstStyle/>
          <a:p>
            <a:pPr algn="ctr">
              <a:lnSpc>
                <a:spcPct val="90000"/>
              </a:lnSpc>
              <a:spcBef>
                <a:spcPct val="0"/>
              </a:spcBef>
              <a:spcAft>
                <a:spcPts val="600"/>
              </a:spcAft>
            </a:pPr>
            <a:r>
              <a:rPr lang="en-GB" altLang="en-US" sz="3200" i="1" dirty="0">
                <a:ln w="1905"/>
                <a:solidFill>
                  <a:schemeClr val="tx1"/>
                </a:solidFill>
                <a:effectLst>
                  <a:innerShdw blurRad="69850" dist="43180" dir="5400000">
                    <a:srgbClr val="000000">
                      <a:alpha val="65000"/>
                    </a:srgbClr>
                  </a:innerShdw>
                </a:effectLst>
                <a:latin typeface="Century Gothic" panose="020B0502020202020204" pitchFamily="34" charset="0"/>
                <a:ea typeface="+mj-ea"/>
                <a:cs typeface="Cavolini" panose="03000502040302020204" pitchFamily="66" charset="0"/>
              </a:rPr>
              <a:t>COURAGEOUS ADVOCACY</a:t>
            </a:r>
          </a:p>
          <a:p>
            <a:pPr algn="ctr">
              <a:lnSpc>
                <a:spcPct val="90000"/>
              </a:lnSpc>
              <a:spcBef>
                <a:spcPct val="0"/>
              </a:spcBef>
              <a:spcAft>
                <a:spcPts val="600"/>
              </a:spcAft>
            </a:pPr>
            <a:r>
              <a:rPr lang="en-GB" altLang="en-US" sz="3200" i="1" dirty="0">
                <a:ln w="1905"/>
                <a:solidFill>
                  <a:schemeClr val="tx1"/>
                </a:solidFill>
                <a:effectLst>
                  <a:innerShdw blurRad="69850" dist="43180" dir="5400000">
                    <a:srgbClr val="000000">
                      <a:alpha val="65000"/>
                    </a:srgbClr>
                  </a:innerShdw>
                </a:effectLst>
                <a:latin typeface="Century Gothic" panose="020B0502020202020204" pitchFamily="34" charset="0"/>
                <a:ea typeface="+mj-ea"/>
                <a:cs typeface="Cavolini" panose="03000502040302020204" pitchFamily="66" charset="0"/>
              </a:rPr>
              <a:t>How can we provide hope for others? </a:t>
            </a:r>
          </a:p>
          <a:p>
            <a:pPr algn="ctr">
              <a:lnSpc>
                <a:spcPct val="90000"/>
              </a:lnSpc>
              <a:spcBef>
                <a:spcPct val="0"/>
              </a:spcBef>
              <a:spcAft>
                <a:spcPts val="600"/>
              </a:spcAft>
            </a:pPr>
            <a:r>
              <a:rPr lang="en-GB" altLang="en-US" sz="3200" i="1" dirty="0">
                <a:ln w="1905"/>
                <a:solidFill>
                  <a:schemeClr val="tx1"/>
                </a:solidFill>
                <a:effectLst>
                  <a:innerShdw blurRad="69850" dist="43180" dir="5400000">
                    <a:srgbClr val="000000">
                      <a:alpha val="65000"/>
                    </a:srgbClr>
                  </a:innerShdw>
                </a:effectLst>
                <a:latin typeface="Century Gothic" panose="020B0502020202020204" pitchFamily="34" charset="0"/>
                <a:ea typeface="+mj-ea"/>
                <a:cs typeface="Cavolini" panose="03000502040302020204" pitchFamily="66" charset="0"/>
              </a:rPr>
              <a:t>(and our planet)</a:t>
            </a:r>
            <a:endParaRPr lang="en-US" altLang="en-US" sz="3200" i="1" dirty="0">
              <a:ln w="1905"/>
              <a:solidFill>
                <a:schemeClr val="tx1"/>
              </a:solidFill>
              <a:effectLst>
                <a:innerShdw blurRad="69850" dist="43180" dir="5400000">
                  <a:srgbClr val="000000">
                    <a:alpha val="65000"/>
                  </a:srgbClr>
                </a:innerShdw>
              </a:effectLst>
              <a:latin typeface="Century Gothic" panose="020B0502020202020204" pitchFamily="34" charset="0"/>
              <a:ea typeface="+mj-ea"/>
              <a:cs typeface="Cavolini" panose="03000502040302020204" pitchFamily="66" charset="0"/>
            </a:endParaRPr>
          </a:p>
        </p:txBody>
      </p:sp>
      <p:sp>
        <p:nvSpPr>
          <p:cNvPr id="6151" name="TextBox 1"/>
          <p:cNvSpPr txBox="1">
            <a:spLocks noChangeArrowheads="1"/>
          </p:cNvSpPr>
          <p:nvPr/>
        </p:nvSpPr>
        <p:spPr bwMode="auto">
          <a:xfrm>
            <a:off x="3167986" y="3857589"/>
            <a:ext cx="5614060" cy="155991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algn="ctr" eaLnBrk="1" hangingPunct="1">
              <a:lnSpc>
                <a:spcPct val="90000"/>
              </a:lnSpc>
              <a:spcAft>
                <a:spcPts val="600"/>
              </a:spcAft>
            </a:pPr>
            <a:r>
              <a:rPr lang="en-US" altLang="en-US" sz="7200" b="1" dirty="0">
                <a:solidFill>
                  <a:schemeClr val="tx1"/>
                </a:solidFill>
                <a:latin typeface="Century Gothic" panose="020B0502020202020204" pitchFamily="34" charset="0"/>
                <a:cs typeface="Cavolini" panose="03000502040302020204" pitchFamily="66" charset="0"/>
              </a:rPr>
              <a:t>INSPIRE Y4</a:t>
            </a: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87964"/>
            <a:ext cx="9144000"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Fairtrade Fortnight &amp; UK Supermarkets - Just Can't Settle">
            <a:extLst>
              <a:ext uri="{FF2B5EF4-FFF2-40B4-BE49-F238E27FC236}">
                <a16:creationId xmlns:a16="http://schemas.microsoft.com/office/drawing/2014/main" id="{8ACB69A6-ABF1-4BAE-933B-33CB3DB5A7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417" y="360362"/>
            <a:ext cx="8627165" cy="288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251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403294" y="152970"/>
            <a:ext cx="6480810" cy="646331"/>
          </a:xfrm>
          <a:prstGeom prst="rect">
            <a:avLst/>
          </a:prstGeom>
          <a:solidFill>
            <a:srgbClr val="CCECFF"/>
          </a:solidFill>
        </p:spPr>
        <p:txBody>
          <a:bodyPr wrap="square" rtlCol="0">
            <a:spAutoFit/>
          </a:bodyPr>
          <a:lstStyle/>
          <a:p>
            <a:pPr algn="ctr"/>
            <a:r>
              <a:rPr lang="en-GB" sz="3600" b="1" dirty="0">
                <a:latin typeface="Century Gothic" panose="020B0502020202020204" pitchFamily="34" charset="0"/>
                <a:cs typeface="Cavolini" panose="03000502040302020204" pitchFamily="66" charset="0"/>
              </a:rPr>
              <a:t>CONTENTS</a:t>
            </a:r>
          </a:p>
        </p:txBody>
      </p:sp>
      <p:sp>
        <p:nvSpPr>
          <p:cNvPr id="6" name="TextBox 5">
            <a:extLst>
              <a:ext uri="{FF2B5EF4-FFF2-40B4-BE49-F238E27FC236}">
                <a16:creationId xmlns:a16="http://schemas.microsoft.com/office/drawing/2014/main" id="{43515D0D-6377-4C27-94EB-C54D1E8EE6AD}"/>
              </a:ext>
            </a:extLst>
          </p:cNvPr>
          <p:cNvSpPr txBox="1"/>
          <p:nvPr/>
        </p:nvSpPr>
        <p:spPr>
          <a:xfrm>
            <a:off x="288925" y="1369437"/>
            <a:ext cx="5723255" cy="3170099"/>
          </a:xfrm>
          <a:prstGeom prst="rect">
            <a:avLst/>
          </a:prstGeom>
          <a:solidFill>
            <a:srgbClr val="CCECFF"/>
          </a:solidFill>
        </p:spPr>
        <p:txBody>
          <a:bodyPr wrap="square" rtlCol="0">
            <a:spAutoFit/>
          </a:bodyPr>
          <a:lstStyle/>
          <a:p>
            <a:r>
              <a:rPr lang="en-GB" sz="2000" b="1" i="1" dirty="0">
                <a:latin typeface="Century Gothic" panose="020B0502020202020204" pitchFamily="34" charset="0"/>
                <a:cs typeface="Cavolini" panose="03000502040302020204" pitchFamily="66" charset="0"/>
              </a:rPr>
              <a:t>5. Video inspiration</a:t>
            </a:r>
          </a:p>
          <a:p>
            <a:endParaRPr lang="en-GB" sz="2000" b="1" i="1" dirty="0">
              <a:latin typeface="Century Gothic" panose="020B0502020202020204" pitchFamily="34" charset="0"/>
              <a:cs typeface="Cavolini" panose="03000502040302020204" pitchFamily="66" charset="0"/>
            </a:endParaRPr>
          </a:p>
          <a:p>
            <a:r>
              <a:rPr lang="en-GB" sz="2000" b="1" i="1" dirty="0">
                <a:latin typeface="Century Gothic" panose="020B0502020202020204" pitchFamily="34" charset="0"/>
                <a:cs typeface="Cavolini" panose="03000502040302020204" pitchFamily="66" charset="0"/>
              </a:rPr>
              <a:t>6. Big Questions</a:t>
            </a:r>
          </a:p>
          <a:p>
            <a:endParaRPr lang="en-GB" sz="2000" b="1" i="1" dirty="0">
              <a:latin typeface="Century Gothic" panose="020B0502020202020204" pitchFamily="34" charset="0"/>
              <a:cs typeface="Cavolini" panose="03000502040302020204" pitchFamily="66" charset="0"/>
            </a:endParaRPr>
          </a:p>
          <a:p>
            <a:r>
              <a:rPr lang="en-GB" sz="2000" b="1" i="1" dirty="0">
                <a:latin typeface="Century Gothic" panose="020B0502020202020204" pitchFamily="34" charset="0"/>
                <a:cs typeface="Cavolini" panose="03000502040302020204" pitchFamily="66" charset="0"/>
              </a:rPr>
              <a:t>7. Spirited Arts Competition</a:t>
            </a:r>
          </a:p>
          <a:p>
            <a:endParaRPr lang="en-GB" sz="2000" b="1" i="1" dirty="0">
              <a:latin typeface="Century Gothic" panose="020B0502020202020204" pitchFamily="34" charset="0"/>
              <a:cs typeface="Cavolini" panose="03000502040302020204" pitchFamily="66" charset="0"/>
            </a:endParaRPr>
          </a:p>
          <a:p>
            <a:r>
              <a:rPr lang="en-GB" sz="2000" b="1" i="1" dirty="0">
                <a:latin typeface="Century Gothic" panose="020B0502020202020204" pitchFamily="34" charset="0"/>
                <a:cs typeface="Cavolini" panose="03000502040302020204" pitchFamily="66" charset="0"/>
              </a:rPr>
              <a:t>10. ‘Where does my chocolate come from?’</a:t>
            </a:r>
          </a:p>
          <a:p>
            <a:endParaRPr lang="en-GB" sz="2000" b="1" i="1" dirty="0">
              <a:latin typeface="Century Gothic" panose="020B0502020202020204" pitchFamily="34" charset="0"/>
              <a:cs typeface="Cavolini" panose="03000502040302020204" pitchFamily="66" charset="0"/>
            </a:endParaRPr>
          </a:p>
          <a:p>
            <a:r>
              <a:rPr lang="en-GB" sz="2000" b="1" i="1" dirty="0">
                <a:latin typeface="Century Gothic" panose="020B0502020202020204" pitchFamily="34" charset="0"/>
                <a:cs typeface="Cavolini" panose="03000502040302020204" pitchFamily="66" charset="0"/>
              </a:rPr>
              <a:t>15. How can I make a change?</a:t>
            </a:r>
            <a:endParaRPr lang="en-GB" sz="2000" i="1" dirty="0">
              <a:latin typeface="Century Gothic" panose="020B0502020202020204" pitchFamily="34" charset="0"/>
              <a:cs typeface="Cavolini" panose="03000502040302020204" pitchFamily="66" charset="0"/>
            </a:endParaRPr>
          </a:p>
          <a:p>
            <a:endParaRPr lang="en-GB" sz="2000" i="1" dirty="0">
              <a:latin typeface="Century Gothic" panose="020B0502020202020204" pitchFamily="34" charset="0"/>
              <a:cs typeface="Cavolini" panose="03000502040302020204" pitchFamily="66" charset="0"/>
            </a:endParaRPr>
          </a:p>
        </p:txBody>
      </p:sp>
      <p:pic>
        <p:nvPicPr>
          <p:cNvPr id="2" name="Picture 2" descr="Fair Trade USA® Raises the Bar for Cocoa Farmers">
            <a:extLst>
              <a:ext uri="{FF2B5EF4-FFF2-40B4-BE49-F238E27FC236}">
                <a16:creationId xmlns:a16="http://schemas.microsoft.com/office/drawing/2014/main" id="{4673A232-0012-44E3-9F11-8470F9AA38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5700" y="2322682"/>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195216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C700CD00-DF3E-4660-A6EC-A18C3B7F9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0" y="4100804"/>
            <a:ext cx="3921918" cy="117370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500" b="1" kern="1200" dirty="0">
                <a:solidFill>
                  <a:schemeClr val="bg1"/>
                </a:solidFill>
                <a:latin typeface="+mj-lt"/>
                <a:ea typeface="+mj-ea"/>
                <a:cs typeface="+mj-cs"/>
              </a:rPr>
              <a:t>INTRODUCTION</a:t>
            </a:r>
          </a:p>
        </p:txBody>
      </p:sp>
      <p:pic>
        <p:nvPicPr>
          <p:cNvPr id="4" name="Picture 3">
            <a:extLst>
              <a:ext uri="{FF2B5EF4-FFF2-40B4-BE49-F238E27FC236}">
                <a16:creationId xmlns:a16="http://schemas.microsoft.com/office/drawing/2014/main" id="{8EB1DBA6-8556-49FA-99FC-F0F7DC9A5E22}"/>
              </a:ext>
            </a:extLst>
          </p:cNvPr>
          <p:cNvPicPr>
            <a:picLocks noChangeAspect="1"/>
          </p:cNvPicPr>
          <p:nvPr/>
        </p:nvPicPr>
        <p:blipFill rotWithShape="1">
          <a:blip r:embed="rId3"/>
          <a:srcRect t="306" r="-4" b="-4"/>
          <a:stretch/>
        </p:blipFill>
        <p:spPr>
          <a:xfrm>
            <a:off x="4" y="2"/>
            <a:ext cx="4500562" cy="3342653"/>
          </a:xfrm>
          <a:custGeom>
            <a:avLst/>
            <a:gdLst/>
            <a:ahLst/>
            <a:cxnLst/>
            <a:rect l="l" t="t" r="r" b="b"/>
            <a:pathLst>
              <a:path w="6000749" h="3342653">
                <a:moveTo>
                  <a:pt x="0" y="0"/>
                </a:moveTo>
                <a:lnTo>
                  <a:pt x="6000749" y="0"/>
                </a:lnTo>
                <a:lnTo>
                  <a:pt x="6000749" y="3198652"/>
                </a:lnTo>
                <a:lnTo>
                  <a:pt x="5572124" y="3171203"/>
                </a:lnTo>
                <a:lnTo>
                  <a:pt x="0" y="3342653"/>
                </a:lnTo>
                <a:close/>
              </a:path>
            </a:pathLst>
          </a:custGeom>
        </p:spPr>
      </p:pic>
      <p:pic>
        <p:nvPicPr>
          <p:cNvPr id="8" name="Picture 7">
            <a:extLst>
              <a:ext uri="{FF2B5EF4-FFF2-40B4-BE49-F238E27FC236}">
                <a16:creationId xmlns:a16="http://schemas.microsoft.com/office/drawing/2014/main" id="{FA960BDB-D74D-49D4-9618-786617CDCEEE}"/>
              </a:ext>
            </a:extLst>
          </p:cNvPr>
          <p:cNvPicPr>
            <a:picLocks noChangeAspect="1"/>
          </p:cNvPicPr>
          <p:nvPr/>
        </p:nvPicPr>
        <p:blipFill rotWithShape="1">
          <a:blip r:embed="rId4"/>
          <a:srcRect l="873" r="1058" b="3"/>
          <a:stretch/>
        </p:blipFill>
        <p:spPr>
          <a:xfrm>
            <a:off x="4643433" y="2"/>
            <a:ext cx="4500563" cy="3418853"/>
          </a:xfrm>
          <a:custGeom>
            <a:avLst/>
            <a:gdLst/>
            <a:ahLst/>
            <a:cxnLst/>
            <a:rect l="l" t="t" r="r" b="b"/>
            <a:pathLst>
              <a:path w="6000750" h="3418853">
                <a:moveTo>
                  <a:pt x="0" y="0"/>
                </a:moveTo>
                <a:lnTo>
                  <a:pt x="6000750" y="0"/>
                </a:lnTo>
                <a:lnTo>
                  <a:pt x="6000750" y="227978"/>
                </a:lnTo>
                <a:lnTo>
                  <a:pt x="6000750" y="2065168"/>
                </a:lnTo>
                <a:lnTo>
                  <a:pt x="6000750" y="3342653"/>
                </a:lnTo>
                <a:lnTo>
                  <a:pt x="3248025" y="3418853"/>
                </a:lnTo>
                <a:lnTo>
                  <a:pt x="0" y="3210852"/>
                </a:lnTo>
                <a:close/>
              </a:path>
            </a:pathLst>
          </a:custGeom>
        </p:spPr>
      </p:pic>
      <p:grpSp>
        <p:nvGrpSpPr>
          <p:cNvPr id="76" name="Group 75">
            <a:extLst>
              <a:ext uri="{FF2B5EF4-FFF2-40B4-BE49-F238E27FC236}">
                <a16:creationId xmlns:a16="http://schemas.microsoft.com/office/drawing/2014/main" id="{F9AB5DBD-0A57-4DBC-B49F-205E268F1F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59818"/>
            <a:ext cx="9144000" cy="757168"/>
            <a:chOff x="0" y="2959818"/>
            <a:chExt cx="12192000" cy="757168"/>
          </a:xfrm>
        </p:grpSpPr>
        <p:sp>
          <p:nvSpPr>
            <p:cNvPr id="77" name="Freeform: Shape 76">
              <a:extLst>
                <a:ext uri="{FF2B5EF4-FFF2-40B4-BE49-F238E27FC236}">
                  <a16:creationId xmlns:a16="http://schemas.microsoft.com/office/drawing/2014/main" id="{21DE7FF6-DA62-40A9-8F5D-F82D3020F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Shape 77">
              <a:extLst>
                <a:ext uri="{FF2B5EF4-FFF2-40B4-BE49-F238E27FC236}">
                  <a16:creationId xmlns:a16="http://schemas.microsoft.com/office/drawing/2014/main" id="{9D38D133-BB29-4B7D-AFB2-7D132F45A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xtBox 5">
            <a:extLst>
              <a:ext uri="{FF2B5EF4-FFF2-40B4-BE49-F238E27FC236}">
                <a16:creationId xmlns:a16="http://schemas.microsoft.com/office/drawing/2014/main" id="{43515D0D-6377-4C27-94EB-C54D1E8EE6AD}"/>
              </a:ext>
            </a:extLst>
          </p:cNvPr>
          <p:cNvSpPr txBox="1"/>
          <p:nvPr/>
        </p:nvSpPr>
        <p:spPr>
          <a:xfrm>
            <a:off x="4211955" y="3863229"/>
            <a:ext cx="4269581" cy="1648849"/>
          </a:xfrm>
          <a:prstGeom prst="rect">
            <a:avLst/>
          </a:prstGeom>
        </p:spPr>
        <p:txBody>
          <a:bodyPr vert="horz" lIns="91440" tIns="45720" rIns="91440" bIns="45720" rtlCol="0">
            <a:normAutofit/>
          </a:bodyPr>
          <a:lstStyle/>
          <a:p>
            <a:pPr>
              <a:lnSpc>
                <a:spcPct val="90000"/>
              </a:lnSpc>
              <a:spcAft>
                <a:spcPts val="600"/>
              </a:spcAft>
            </a:pPr>
            <a:r>
              <a:rPr lang="en-US" sz="1900" i="1" dirty="0">
                <a:solidFill>
                  <a:schemeClr val="bg1">
                    <a:alpha val="80000"/>
                  </a:schemeClr>
                </a:solidFill>
                <a:latin typeface="Century Gothic" panose="020B0502020202020204" pitchFamily="34" charset="0"/>
              </a:rPr>
              <a:t>Where does chocolate come from? </a:t>
            </a:r>
          </a:p>
          <a:p>
            <a:pPr indent="-228600">
              <a:lnSpc>
                <a:spcPct val="90000"/>
              </a:lnSpc>
              <a:spcAft>
                <a:spcPts val="600"/>
              </a:spcAft>
              <a:buFont typeface="Arial" panose="020B0604020202020204" pitchFamily="34" charset="0"/>
              <a:buChar char="•"/>
            </a:pPr>
            <a:endParaRPr lang="en-US" sz="1900" i="1" dirty="0">
              <a:solidFill>
                <a:schemeClr val="bg1">
                  <a:alpha val="80000"/>
                </a:schemeClr>
              </a:solidFill>
              <a:latin typeface="Century Gothic" panose="020B0502020202020204" pitchFamily="34" charset="0"/>
            </a:endParaRPr>
          </a:p>
          <a:p>
            <a:pPr>
              <a:lnSpc>
                <a:spcPct val="90000"/>
              </a:lnSpc>
              <a:spcAft>
                <a:spcPts val="600"/>
              </a:spcAft>
            </a:pPr>
            <a:r>
              <a:rPr lang="en-US" sz="1900" dirty="0">
                <a:solidFill>
                  <a:schemeClr val="bg1">
                    <a:alpha val="80000"/>
                  </a:schemeClr>
                </a:solidFill>
                <a:latin typeface="Century Gothic" panose="020B0502020202020204" pitchFamily="34" charset="0"/>
              </a:rPr>
              <a:t>This mini-project will explore where chocolate comes from</a:t>
            </a: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Tree>
    <p:custDataLst>
      <p:tags r:id="rId1"/>
    </p:custDataLst>
    <p:extLst>
      <p:ext uri="{BB962C8B-B14F-4D97-AF65-F5344CB8AC3E}">
        <p14:creationId xmlns:p14="http://schemas.microsoft.com/office/powerpoint/2010/main" val="179689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007399" y="205069"/>
            <a:ext cx="7129201" cy="646331"/>
          </a:xfrm>
          <a:prstGeom prst="rect">
            <a:avLst/>
          </a:prstGeom>
          <a:solidFill>
            <a:srgbClr val="CCECFF"/>
          </a:solidFill>
        </p:spPr>
        <p:txBody>
          <a:bodyPr wrap="square" rtlCol="0">
            <a:spAutoFit/>
          </a:bodyPr>
          <a:lstStyle/>
          <a:p>
            <a:pPr algn="ctr"/>
            <a:r>
              <a:rPr lang="en-GB" sz="3600" b="1" dirty="0">
                <a:latin typeface="Century Gothic" panose="020B0502020202020204" pitchFamily="34" charset="0"/>
                <a:cs typeface="Cavolini" panose="03000502040302020204" pitchFamily="66" charset="0"/>
              </a:rPr>
              <a:t>INFORMATION FOR TEACHERS</a:t>
            </a:r>
          </a:p>
        </p:txBody>
      </p:sp>
      <p:sp>
        <p:nvSpPr>
          <p:cNvPr id="6" name="TextBox 5">
            <a:extLst>
              <a:ext uri="{FF2B5EF4-FFF2-40B4-BE49-F238E27FC236}">
                <a16:creationId xmlns:a16="http://schemas.microsoft.com/office/drawing/2014/main" id="{43515D0D-6377-4C27-94EB-C54D1E8EE6AD}"/>
              </a:ext>
            </a:extLst>
          </p:cNvPr>
          <p:cNvSpPr txBox="1"/>
          <p:nvPr/>
        </p:nvSpPr>
        <p:spPr>
          <a:xfrm>
            <a:off x="157893" y="1809871"/>
            <a:ext cx="5886450" cy="3170099"/>
          </a:xfrm>
          <a:prstGeom prst="rect">
            <a:avLst/>
          </a:prstGeom>
          <a:solidFill>
            <a:srgbClr val="CCECFF"/>
          </a:solidFill>
        </p:spPr>
        <p:txBody>
          <a:bodyPr wrap="square" rtlCol="0">
            <a:spAutoFit/>
          </a:bodyPr>
          <a:lstStyle/>
          <a:p>
            <a:r>
              <a:rPr lang="en-GB" sz="2000" dirty="0">
                <a:latin typeface="Century Gothic" panose="020B0502020202020204" pitchFamily="34" charset="0"/>
                <a:cs typeface="Cavolini" panose="03000502040302020204" pitchFamily="66" charset="0"/>
              </a:rPr>
              <a:t>Contained within this pack are some prompts for activities around the theme of ‘fair trade’ and how we can make changes which will inspire hope for others and our planet.</a:t>
            </a:r>
          </a:p>
          <a:p>
            <a:endParaRPr lang="en-GB" sz="2000" dirty="0">
              <a:latin typeface="Century Gothic" panose="020B0502020202020204" pitchFamily="34" charset="0"/>
              <a:cs typeface="Cavolini" panose="03000502040302020204" pitchFamily="66" charset="0"/>
            </a:endParaRPr>
          </a:p>
          <a:p>
            <a:r>
              <a:rPr lang="en-GB" sz="2000" dirty="0">
                <a:latin typeface="Century Gothic" panose="020B0502020202020204" pitchFamily="34" charset="0"/>
                <a:cs typeface="Cavolini" panose="03000502040302020204" pitchFamily="66" charset="0"/>
              </a:rPr>
              <a:t>The included activities can be delivered as a carousel or provided as a choice for pupils.</a:t>
            </a:r>
          </a:p>
          <a:p>
            <a:endParaRPr lang="en-GB" sz="2000" dirty="0">
              <a:latin typeface="Century Gothic" panose="020B0502020202020204" pitchFamily="34" charset="0"/>
              <a:cs typeface="Cavolini" panose="03000502040302020204" pitchFamily="66" charset="0"/>
            </a:endParaRPr>
          </a:p>
          <a:p>
            <a:r>
              <a:rPr lang="en-GB" sz="2000" dirty="0">
                <a:latin typeface="Century Gothic" panose="020B0502020202020204" pitchFamily="34" charset="0"/>
                <a:cs typeface="Cavolini" panose="03000502040302020204" pitchFamily="66" charset="0"/>
              </a:rPr>
              <a:t>Otherwise, teachers can select the most appropriate activity to use with their pupils.</a:t>
            </a:r>
          </a:p>
        </p:txBody>
      </p:sp>
      <p:pic>
        <p:nvPicPr>
          <p:cNvPr id="4" name="Picture 3">
            <a:extLst>
              <a:ext uri="{FF2B5EF4-FFF2-40B4-BE49-F238E27FC236}">
                <a16:creationId xmlns:a16="http://schemas.microsoft.com/office/drawing/2014/main" id="{5244D6D0-DD74-4719-8331-ADC18F545FA7}"/>
              </a:ext>
            </a:extLst>
          </p:cNvPr>
          <p:cNvPicPr>
            <a:picLocks noChangeAspect="1"/>
          </p:cNvPicPr>
          <p:nvPr/>
        </p:nvPicPr>
        <p:blipFill>
          <a:blip r:embed="rId4"/>
          <a:stretch>
            <a:fillRect/>
          </a:stretch>
        </p:blipFill>
        <p:spPr>
          <a:xfrm>
            <a:off x="6372225" y="1366845"/>
            <a:ext cx="2484465" cy="1853490"/>
          </a:xfrm>
          <a:prstGeom prst="rect">
            <a:avLst/>
          </a:prstGeom>
        </p:spPr>
      </p:pic>
      <p:pic>
        <p:nvPicPr>
          <p:cNvPr id="2050" name="Picture 2" descr="Fairtrade campaigners call on PM Boris Johnson to support cocoa farming  sector | Confectionery Production">
            <a:extLst>
              <a:ext uri="{FF2B5EF4-FFF2-40B4-BE49-F238E27FC236}">
                <a16:creationId xmlns:a16="http://schemas.microsoft.com/office/drawing/2014/main" id="{ABB4C812-2369-42F2-8B78-BB7601E9CE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7632" y="3429000"/>
            <a:ext cx="2533650" cy="18002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1996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403294" y="152970"/>
            <a:ext cx="6480810" cy="646331"/>
          </a:xfrm>
          <a:prstGeom prst="rect">
            <a:avLst/>
          </a:prstGeom>
          <a:solidFill>
            <a:srgbClr val="CCECFF"/>
          </a:solidFill>
        </p:spPr>
        <p:txBody>
          <a:bodyPr wrap="square" rtlCol="0">
            <a:spAutoFit/>
          </a:bodyPr>
          <a:lstStyle/>
          <a:p>
            <a:pPr algn="ctr"/>
            <a:r>
              <a:rPr lang="en-GB" sz="3600" b="1" dirty="0">
                <a:latin typeface="Century Gothic" panose="020B0502020202020204" pitchFamily="34" charset="0"/>
                <a:cs typeface="Cavolini" panose="03000502040302020204" pitchFamily="66" charset="0"/>
              </a:rPr>
              <a:t>Useful Videos</a:t>
            </a:r>
          </a:p>
        </p:txBody>
      </p:sp>
      <p:sp>
        <p:nvSpPr>
          <p:cNvPr id="6" name="TextBox 5">
            <a:extLst>
              <a:ext uri="{FF2B5EF4-FFF2-40B4-BE49-F238E27FC236}">
                <a16:creationId xmlns:a16="http://schemas.microsoft.com/office/drawing/2014/main" id="{43515D0D-6377-4C27-94EB-C54D1E8EE6AD}"/>
              </a:ext>
            </a:extLst>
          </p:cNvPr>
          <p:cNvSpPr txBox="1"/>
          <p:nvPr/>
        </p:nvSpPr>
        <p:spPr>
          <a:xfrm>
            <a:off x="188595" y="1112410"/>
            <a:ext cx="8766810" cy="4121128"/>
          </a:xfrm>
          <a:prstGeom prst="rect">
            <a:avLst/>
          </a:prstGeom>
          <a:solidFill>
            <a:srgbClr val="CCECFF"/>
          </a:solidFill>
        </p:spPr>
        <p:txBody>
          <a:bodyPr wrap="square" rtlCol="0">
            <a:spAutoFit/>
          </a:bodyPr>
          <a:lstStyle/>
          <a:p>
            <a:pPr>
              <a:lnSpc>
                <a:spcPct val="90000"/>
              </a:lnSpc>
              <a:spcAft>
                <a:spcPts val="600"/>
              </a:spcAft>
            </a:pPr>
            <a:r>
              <a:rPr lang="en-US" sz="2000" dirty="0">
                <a:latin typeface="Century Gothic" panose="020B0502020202020204" pitchFamily="34" charset="0"/>
                <a:hlinkClick r:id="rId4"/>
              </a:rPr>
              <a:t>https://schools.fairtrade.org.uk/teaching-resources/cocoa-climate-a-lesson-plan-for-primary-schools/</a:t>
            </a:r>
          </a:p>
          <a:p>
            <a:pPr>
              <a:lnSpc>
                <a:spcPct val="90000"/>
              </a:lnSpc>
              <a:spcAft>
                <a:spcPts val="600"/>
              </a:spcAft>
            </a:pPr>
            <a:r>
              <a:rPr lang="en-GB" sz="1400" i="1" dirty="0"/>
              <a:t>T</a:t>
            </a:r>
            <a:r>
              <a:rPr lang="en-GB" sz="1400" i="1" dirty="0">
                <a:latin typeface="Century Gothic" panose="020B0502020202020204" pitchFamily="34" charset="0"/>
              </a:rPr>
              <a:t>his film explores climate and considers the impact of climate change on cocoa farmers. It looks at the impact for farmers of buying Fairtrade.</a:t>
            </a:r>
          </a:p>
          <a:p>
            <a:pPr>
              <a:lnSpc>
                <a:spcPct val="90000"/>
              </a:lnSpc>
              <a:spcAft>
                <a:spcPts val="600"/>
              </a:spcAft>
            </a:pPr>
            <a:endParaRPr lang="en-US" sz="1400" dirty="0">
              <a:latin typeface="Century Gothic" panose="020B0502020202020204" pitchFamily="34" charset="0"/>
              <a:hlinkClick r:id="rId4"/>
            </a:endParaRPr>
          </a:p>
          <a:p>
            <a:pPr>
              <a:lnSpc>
                <a:spcPct val="90000"/>
              </a:lnSpc>
              <a:spcAft>
                <a:spcPts val="600"/>
              </a:spcAft>
            </a:pPr>
            <a:r>
              <a:rPr lang="en-US" sz="2000" dirty="0">
                <a:latin typeface="Century Gothic" panose="020B0502020202020204" pitchFamily="34" charset="0"/>
                <a:hlinkClick r:id="rId4"/>
              </a:rPr>
              <a:t>https://schools.fairtrade.org.uk/teaching-resources/guardians-of-the-rainforest-shorter-version/</a:t>
            </a:r>
            <a:endParaRPr lang="en-US" sz="2000" dirty="0">
              <a:latin typeface="Century Gothic" panose="020B0502020202020204" pitchFamily="34" charset="0"/>
            </a:endParaRPr>
          </a:p>
          <a:p>
            <a:pPr>
              <a:lnSpc>
                <a:spcPct val="90000"/>
              </a:lnSpc>
              <a:spcAft>
                <a:spcPts val="600"/>
              </a:spcAft>
            </a:pPr>
            <a:r>
              <a:rPr lang="en-GB" sz="1400" i="1" dirty="0">
                <a:latin typeface="Century Gothic" panose="020B0502020202020204" pitchFamily="34" charset="0"/>
              </a:rPr>
              <a:t>In the Gola Rainforest of Sierra Leone, a group of cocoa farmers work hard to protect their way of life, their beautiful forest and their livelihoods. Through having a better and more secure income, they can farm in a forest friendly way and protect their beautiful home from the threats of deforestation and biodiversity loss.</a:t>
            </a:r>
            <a:endParaRPr lang="en-US" sz="1400" i="1" dirty="0">
              <a:latin typeface="Century Gothic" panose="020B0502020202020204" pitchFamily="34" charset="0"/>
            </a:endParaRPr>
          </a:p>
          <a:p>
            <a:pPr>
              <a:lnSpc>
                <a:spcPct val="90000"/>
              </a:lnSpc>
              <a:spcAft>
                <a:spcPts val="600"/>
              </a:spcAft>
            </a:pPr>
            <a:endParaRPr lang="en-US" sz="2000" i="1" dirty="0">
              <a:latin typeface="Century Gothic" panose="020B0502020202020204" pitchFamily="34" charset="0"/>
            </a:endParaRPr>
          </a:p>
          <a:p>
            <a:pPr>
              <a:lnSpc>
                <a:spcPct val="90000"/>
              </a:lnSpc>
              <a:spcAft>
                <a:spcPts val="600"/>
              </a:spcAft>
            </a:pPr>
            <a:r>
              <a:rPr lang="en-US" sz="2000" dirty="0">
                <a:latin typeface="Century Gothic" panose="020B0502020202020204" pitchFamily="34" charset="0"/>
                <a:hlinkClick r:id="rId5"/>
              </a:rPr>
              <a:t>https://schools.fairtrade.org.uk/teaching-resources/fairtrade-story-a-fair-tale/</a:t>
            </a:r>
            <a:endParaRPr lang="en-US" sz="2000" dirty="0">
              <a:latin typeface="Century Gothic" panose="020B0502020202020204" pitchFamily="34" charset="0"/>
            </a:endParaRPr>
          </a:p>
          <a:p>
            <a:pPr>
              <a:lnSpc>
                <a:spcPct val="90000"/>
              </a:lnSpc>
              <a:spcAft>
                <a:spcPts val="600"/>
              </a:spcAft>
            </a:pPr>
            <a:r>
              <a:rPr lang="en-GB" sz="1400" i="1" dirty="0"/>
              <a:t>‘</a:t>
            </a:r>
            <a:r>
              <a:rPr lang="en-GB" sz="1400" i="1" dirty="0">
                <a:latin typeface="Century Gothic" panose="020B0502020202020204" pitchFamily="34" charset="0"/>
              </a:rPr>
              <a:t>A Fair Tale’ is about cocoa farming in Ghana and the importance of Fairtrade.</a:t>
            </a:r>
            <a:endParaRPr lang="en-US" sz="1400" i="1" dirty="0">
              <a:latin typeface="Century Gothic" panose="020B0502020202020204" pitchFamily="34" charset="0"/>
            </a:endParaRPr>
          </a:p>
        </p:txBody>
      </p:sp>
    </p:spTree>
    <p:custDataLst>
      <p:tags r:id="rId1"/>
    </p:custDataLst>
    <p:extLst>
      <p:ext uri="{BB962C8B-B14F-4D97-AF65-F5344CB8AC3E}">
        <p14:creationId xmlns:p14="http://schemas.microsoft.com/office/powerpoint/2010/main" val="33935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4" name="TextBox 3">
            <a:extLst>
              <a:ext uri="{FF2B5EF4-FFF2-40B4-BE49-F238E27FC236}">
                <a16:creationId xmlns:a16="http://schemas.microsoft.com/office/drawing/2014/main" id="{88FB494B-AEC0-44C1-9B30-FD60C6BC05EA}"/>
              </a:ext>
            </a:extLst>
          </p:cNvPr>
          <p:cNvSpPr txBox="1"/>
          <p:nvPr/>
        </p:nvSpPr>
        <p:spPr>
          <a:xfrm>
            <a:off x="1403294" y="152970"/>
            <a:ext cx="6480810" cy="646331"/>
          </a:xfrm>
          <a:prstGeom prst="rect">
            <a:avLst/>
          </a:prstGeom>
          <a:solidFill>
            <a:srgbClr val="CCECFF"/>
          </a:solidFill>
        </p:spPr>
        <p:txBody>
          <a:bodyPr wrap="square" rtlCol="0">
            <a:spAutoFit/>
          </a:bodyPr>
          <a:lstStyle/>
          <a:p>
            <a:pPr algn="ctr"/>
            <a:r>
              <a:rPr lang="en-GB" sz="3600" b="1" dirty="0">
                <a:latin typeface="Century Gothic" panose="020B0502020202020204" pitchFamily="34" charset="0"/>
                <a:cs typeface="Cavolini" panose="03000502040302020204" pitchFamily="66" charset="0"/>
              </a:rPr>
              <a:t>Big Questions</a:t>
            </a:r>
          </a:p>
        </p:txBody>
      </p:sp>
      <p:sp>
        <p:nvSpPr>
          <p:cNvPr id="7" name="Cloud 6">
            <a:extLst>
              <a:ext uri="{FF2B5EF4-FFF2-40B4-BE49-F238E27FC236}">
                <a16:creationId xmlns:a16="http://schemas.microsoft.com/office/drawing/2014/main" id="{F2EB94F9-CEBF-4AF5-BDBC-44AF4BB04660}"/>
              </a:ext>
            </a:extLst>
          </p:cNvPr>
          <p:cNvSpPr/>
          <p:nvPr/>
        </p:nvSpPr>
        <p:spPr>
          <a:xfrm rot="21045316">
            <a:off x="599845" y="1258550"/>
            <a:ext cx="3872420" cy="2108356"/>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2000" b="1" dirty="0">
                <a:solidFill>
                  <a:schemeClr val="bg1"/>
                </a:solidFill>
                <a:latin typeface="Century Gothic" panose="020B0502020202020204" pitchFamily="34" charset="0"/>
              </a:rPr>
              <a:t>How do you decide which chocolate to buy?</a:t>
            </a:r>
            <a:r>
              <a:rPr lang="en-GB" sz="2800" b="1" dirty="0">
                <a:solidFill>
                  <a:schemeClr val="bg1"/>
                </a:solidFill>
                <a:latin typeface="Century Gothic" panose="020B0502020202020204" pitchFamily="34" charset="0"/>
              </a:rPr>
              <a:t> </a:t>
            </a:r>
            <a:endParaRPr lang="en-GB" sz="1100" b="1" dirty="0">
              <a:solidFill>
                <a:schemeClr val="bg1"/>
              </a:solidFill>
              <a:effectLst/>
              <a:latin typeface="Century Gothic" panose="020B0502020202020204" pitchFamily="34" charset="0"/>
              <a:ea typeface="Times New Roman" panose="02020603050405020304" pitchFamily="18" charset="0"/>
            </a:endParaRPr>
          </a:p>
        </p:txBody>
      </p:sp>
      <p:sp>
        <p:nvSpPr>
          <p:cNvPr id="12" name="Cloud 11">
            <a:extLst>
              <a:ext uri="{FF2B5EF4-FFF2-40B4-BE49-F238E27FC236}">
                <a16:creationId xmlns:a16="http://schemas.microsoft.com/office/drawing/2014/main" id="{A3C6A9E4-B44F-4085-9DB5-8AE6589F70B2}"/>
              </a:ext>
            </a:extLst>
          </p:cNvPr>
          <p:cNvSpPr/>
          <p:nvPr/>
        </p:nvSpPr>
        <p:spPr>
          <a:xfrm rot="920743">
            <a:off x="5466464" y="1124880"/>
            <a:ext cx="3240405" cy="2210972"/>
          </a:xfrm>
          <a:prstGeom prst="cloud">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lstStyle/>
          <a:p>
            <a:pPr algn="ctr"/>
            <a:r>
              <a:rPr lang="en-GB" sz="2000" b="1" dirty="0">
                <a:solidFill>
                  <a:srgbClr val="211651"/>
                </a:solidFill>
                <a:latin typeface="Century Gothic" panose="020B0502020202020204" pitchFamily="34" charset="0"/>
              </a:rPr>
              <a:t>Where does chocolate come from?</a:t>
            </a:r>
            <a:endParaRPr lang="en-GB" sz="1400" b="1" dirty="0">
              <a:solidFill>
                <a:srgbClr val="211651"/>
              </a:solidFill>
              <a:latin typeface="Century Gothic" panose="020B0502020202020204" pitchFamily="34" charset="0"/>
              <a:ea typeface="Times New Roman" panose="02020603050405020304" pitchFamily="18" charset="0"/>
            </a:endParaRPr>
          </a:p>
          <a:p>
            <a:pPr algn="ctr"/>
            <a:endParaRPr lang="en-GB" sz="2000" b="1" dirty="0">
              <a:solidFill>
                <a:srgbClr val="002060"/>
              </a:solidFill>
              <a:effectLst/>
              <a:latin typeface="Century Gothic" panose="020B0502020202020204" pitchFamily="34" charset="0"/>
              <a:ea typeface="Times New Roman" panose="02020603050405020304" pitchFamily="18" charset="0"/>
              <a:cs typeface="Cavolini" panose="03000502040302020204" pitchFamily="66" charset="0"/>
            </a:endParaRPr>
          </a:p>
        </p:txBody>
      </p:sp>
      <p:sp>
        <p:nvSpPr>
          <p:cNvPr id="18" name="Cloud 17">
            <a:extLst>
              <a:ext uri="{FF2B5EF4-FFF2-40B4-BE49-F238E27FC236}">
                <a16:creationId xmlns:a16="http://schemas.microsoft.com/office/drawing/2014/main" id="{C2449133-081B-4A39-AE0D-0B381034FCDD}"/>
              </a:ext>
            </a:extLst>
          </p:cNvPr>
          <p:cNvSpPr/>
          <p:nvPr/>
        </p:nvSpPr>
        <p:spPr>
          <a:xfrm rot="504225">
            <a:off x="2649037" y="2946181"/>
            <a:ext cx="3495874" cy="2704241"/>
          </a:xfrm>
          <a:prstGeom prst="cloud">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b="1" dirty="0">
                <a:latin typeface="Century Gothic" panose="020B0502020202020204" pitchFamily="34" charset="0"/>
              </a:rPr>
              <a:t>Where do the ingredients needed to make chocolate come from?</a:t>
            </a:r>
            <a:endParaRPr lang="en-GB" sz="1200" b="1" dirty="0">
              <a:effectLst/>
              <a:latin typeface="Century Gothic" panose="020B0502020202020204" pitchFamily="34"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257853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2"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1C69125-274C-41B7-812B-51B58134750B}"/>
              </a:ext>
            </a:extLst>
          </p:cNvPr>
          <p:cNvSpPr txBox="1"/>
          <p:nvPr/>
        </p:nvSpPr>
        <p:spPr>
          <a:xfrm>
            <a:off x="1403294" y="201097"/>
            <a:ext cx="6480810" cy="1384995"/>
          </a:xfrm>
          <a:prstGeom prst="rect">
            <a:avLst/>
          </a:prstGeom>
          <a:solidFill>
            <a:srgbClr val="CCECFF"/>
          </a:solidFill>
        </p:spPr>
        <p:txBody>
          <a:bodyPr wrap="square" rtlCol="0">
            <a:spAutoFit/>
          </a:bodyPr>
          <a:lstStyle/>
          <a:p>
            <a:pPr algn="ctr"/>
            <a:r>
              <a:rPr lang="en-GB" sz="2800" b="1" i="1" dirty="0">
                <a:latin typeface="Century Gothic" panose="020B0502020202020204" pitchFamily="34" charset="0"/>
                <a:cs typeface="Cavolini" panose="03000502040302020204" pitchFamily="66" charset="0"/>
              </a:rPr>
              <a:t>ACTIVITY 1</a:t>
            </a:r>
          </a:p>
          <a:p>
            <a:pPr algn="ctr"/>
            <a:r>
              <a:rPr lang="en-GB" sz="2800" i="1" dirty="0">
                <a:latin typeface="Century Gothic" panose="020B0502020202020204" pitchFamily="34" charset="0"/>
                <a:cs typeface="Cavolini" panose="03000502040302020204" pitchFamily="66" charset="0"/>
              </a:rPr>
              <a:t>God’s good earth?</a:t>
            </a:r>
          </a:p>
          <a:p>
            <a:pPr algn="ctr"/>
            <a:r>
              <a:rPr lang="en-GB" sz="2800" i="1" dirty="0">
                <a:latin typeface="Century Gothic" panose="020B0502020202020204" pitchFamily="34" charset="0"/>
                <a:cs typeface="Cavolini" panose="03000502040302020204" pitchFamily="66" charset="0"/>
              </a:rPr>
              <a:t>(“Beautiful World, wonderful God?")</a:t>
            </a:r>
          </a:p>
        </p:txBody>
      </p:sp>
      <p:pic>
        <p:nvPicPr>
          <p:cNvPr id="4" name="Online Media 3" title="Can Fashion Be Sustainable? | BBC Earth">
            <a:hlinkClick r:id="" action="ppaction://media"/>
            <a:extLst>
              <a:ext uri="{FF2B5EF4-FFF2-40B4-BE49-F238E27FC236}">
                <a16:creationId xmlns:a16="http://schemas.microsoft.com/office/drawing/2014/main" id="{E4E6F3A8-A13A-431C-8D72-1BDE6DC9152E}"/>
              </a:ext>
            </a:extLst>
          </p:cNvPr>
          <p:cNvPicPr>
            <a:picLocks noRot="1" noChangeAspect="1"/>
          </p:cNvPicPr>
          <p:nvPr>
            <a:videoFile r:link="rId2"/>
          </p:nvPr>
        </p:nvPicPr>
        <p:blipFill>
          <a:blip r:embed="rId5"/>
          <a:stretch>
            <a:fillRect/>
          </a:stretch>
        </p:blipFill>
        <p:spPr>
          <a:xfrm>
            <a:off x="2728660" y="2128172"/>
            <a:ext cx="3686680" cy="2082974"/>
          </a:xfrm>
          <a:prstGeom prst="rect">
            <a:avLst/>
          </a:prstGeom>
        </p:spPr>
      </p:pic>
      <p:sp>
        <p:nvSpPr>
          <p:cNvPr id="10" name="TextBox 9">
            <a:extLst>
              <a:ext uri="{FF2B5EF4-FFF2-40B4-BE49-F238E27FC236}">
                <a16:creationId xmlns:a16="http://schemas.microsoft.com/office/drawing/2014/main" id="{CCDA92E8-10BE-4E31-9DA4-565908F3F520}"/>
              </a:ext>
            </a:extLst>
          </p:cNvPr>
          <p:cNvSpPr txBox="1"/>
          <p:nvPr/>
        </p:nvSpPr>
        <p:spPr>
          <a:xfrm>
            <a:off x="611504" y="4677001"/>
            <a:ext cx="6120765" cy="646331"/>
          </a:xfrm>
          <a:prstGeom prst="rect">
            <a:avLst/>
          </a:prstGeom>
          <a:noFill/>
        </p:spPr>
        <p:txBody>
          <a:bodyPr wrap="square">
            <a:spAutoFit/>
          </a:bodyPr>
          <a:lstStyle/>
          <a:p>
            <a:r>
              <a:rPr lang="en-GB" dirty="0">
                <a:solidFill>
                  <a:schemeClr val="bg1"/>
                </a:solidFill>
                <a:latin typeface="Century Gothic" panose="020B0502020202020204" pitchFamily="34" charset="0"/>
                <a:hlinkClick r:id="rId6"/>
              </a:rPr>
              <a:t>https://www.youtube.com/watch?v=ZoiU8sprXpQ</a:t>
            </a:r>
            <a:endParaRPr lang="en-GB" dirty="0">
              <a:solidFill>
                <a:schemeClr val="bg1"/>
              </a:solidFill>
              <a:latin typeface="Century Gothic" panose="020B0502020202020204" pitchFamily="34" charset="0"/>
            </a:endParaRPr>
          </a:p>
          <a:p>
            <a:endParaRPr lang="en-GB" dirty="0">
              <a:solidFill>
                <a:schemeClr val="bg1"/>
              </a:solidFill>
              <a:latin typeface="Century Gothic" panose="020B0502020202020204" pitchFamily="34" charset="0"/>
            </a:endParaRPr>
          </a:p>
        </p:txBody>
      </p:sp>
    </p:spTree>
    <p:custDataLst>
      <p:tags r:id="rId1"/>
    </p:custDataLst>
    <p:extLst>
      <p:ext uri="{BB962C8B-B14F-4D97-AF65-F5344CB8AC3E}">
        <p14:creationId xmlns:p14="http://schemas.microsoft.com/office/powerpoint/2010/main" val="97036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1C69125-274C-41B7-812B-51B58134750B}"/>
              </a:ext>
            </a:extLst>
          </p:cNvPr>
          <p:cNvSpPr txBox="1"/>
          <p:nvPr/>
        </p:nvSpPr>
        <p:spPr>
          <a:xfrm>
            <a:off x="1403294" y="53765"/>
            <a:ext cx="6480810" cy="1384995"/>
          </a:xfrm>
          <a:prstGeom prst="rect">
            <a:avLst/>
          </a:prstGeom>
          <a:solidFill>
            <a:srgbClr val="CCECFF"/>
          </a:solidFill>
        </p:spPr>
        <p:txBody>
          <a:bodyPr wrap="square" rtlCol="0">
            <a:spAutoFit/>
          </a:bodyPr>
          <a:lstStyle/>
          <a:p>
            <a:pPr algn="ctr"/>
            <a:r>
              <a:rPr lang="en-GB" sz="2800" b="1" i="1" dirty="0">
                <a:latin typeface="Century Gothic" panose="020B0502020202020204" pitchFamily="34" charset="0"/>
                <a:cs typeface="Cavolini" panose="03000502040302020204" pitchFamily="66" charset="0"/>
              </a:rPr>
              <a:t>ACTIVITY 1</a:t>
            </a:r>
          </a:p>
          <a:p>
            <a:pPr algn="ctr"/>
            <a:r>
              <a:rPr lang="en-GB" sz="2800" i="1" dirty="0">
                <a:latin typeface="Century Gothic" panose="020B0502020202020204" pitchFamily="34" charset="0"/>
                <a:cs typeface="Cavolini" panose="03000502040302020204" pitchFamily="66" charset="0"/>
              </a:rPr>
              <a:t>God’s good earth?</a:t>
            </a:r>
          </a:p>
          <a:p>
            <a:pPr algn="ctr"/>
            <a:r>
              <a:rPr lang="en-GB" sz="2800" i="1" dirty="0">
                <a:latin typeface="Century Gothic" panose="020B0502020202020204" pitchFamily="34" charset="0"/>
                <a:cs typeface="Cavolini" panose="03000502040302020204" pitchFamily="66" charset="0"/>
              </a:rPr>
              <a:t>(“Beautiful World, wonderful God?")</a:t>
            </a:r>
          </a:p>
        </p:txBody>
      </p:sp>
      <p:sp>
        <p:nvSpPr>
          <p:cNvPr id="5" name="TextBox 4">
            <a:extLst>
              <a:ext uri="{FF2B5EF4-FFF2-40B4-BE49-F238E27FC236}">
                <a16:creationId xmlns:a16="http://schemas.microsoft.com/office/drawing/2014/main" id="{8393BA70-E247-4732-A6D3-CBCB50E8B163}"/>
              </a:ext>
            </a:extLst>
          </p:cNvPr>
          <p:cNvSpPr txBox="1"/>
          <p:nvPr/>
        </p:nvSpPr>
        <p:spPr>
          <a:xfrm>
            <a:off x="251460" y="1420286"/>
            <a:ext cx="8641080" cy="707886"/>
          </a:xfrm>
          <a:prstGeom prst="rect">
            <a:avLst/>
          </a:prstGeom>
          <a:solidFill>
            <a:srgbClr val="000066"/>
          </a:solidFill>
        </p:spPr>
        <p:txBody>
          <a:bodyPr wrap="square" rtlCol="0">
            <a:spAutoFit/>
          </a:bodyPr>
          <a:lstStyle/>
          <a:p>
            <a:pPr marL="342900" indent="-342900">
              <a:buFont typeface="Arial" panose="020B0604020202020204" pitchFamily="34" charset="0"/>
              <a:buChar char="•"/>
            </a:pPr>
            <a:endParaRPr lang="en-GB" sz="2000" dirty="0">
              <a:solidFill>
                <a:schemeClr val="bg1"/>
              </a:solidFill>
              <a:latin typeface="Century Gothic" panose="020B0502020202020204" pitchFamily="34" charset="0"/>
              <a:cs typeface="Cavolini" panose="03000502040302020204" pitchFamily="66" charset="0"/>
            </a:endParaRPr>
          </a:p>
          <a:p>
            <a:pPr marL="342900" indent="-342900">
              <a:buFont typeface="Arial" panose="020B0604020202020204" pitchFamily="34" charset="0"/>
              <a:buChar char="•"/>
            </a:pPr>
            <a:endParaRPr lang="en-GB" sz="2000" dirty="0">
              <a:solidFill>
                <a:schemeClr val="bg1"/>
              </a:solidFill>
              <a:latin typeface="Century Gothic" panose="020B0502020202020204" pitchFamily="34" charset="0"/>
              <a:cs typeface="Cavolini" panose="03000502040302020204" pitchFamily="66" charset="0"/>
            </a:endParaRPr>
          </a:p>
        </p:txBody>
      </p:sp>
      <p:sp>
        <p:nvSpPr>
          <p:cNvPr id="8" name="TextBox 7">
            <a:extLst>
              <a:ext uri="{FF2B5EF4-FFF2-40B4-BE49-F238E27FC236}">
                <a16:creationId xmlns:a16="http://schemas.microsoft.com/office/drawing/2014/main" id="{63716976-9835-449C-8D24-C5E667852403}"/>
              </a:ext>
            </a:extLst>
          </p:cNvPr>
          <p:cNvSpPr txBox="1"/>
          <p:nvPr/>
        </p:nvSpPr>
        <p:spPr>
          <a:xfrm>
            <a:off x="683204" y="1585119"/>
            <a:ext cx="7920990" cy="3970318"/>
          </a:xfrm>
          <a:prstGeom prst="rect">
            <a:avLst/>
          </a:prstGeom>
          <a:noFill/>
        </p:spPr>
        <p:txBody>
          <a:bodyPr wrap="square">
            <a:spAutoFit/>
          </a:bodyPr>
          <a:lstStyle/>
          <a:p>
            <a:r>
              <a:rPr lang="en-GB" dirty="0">
                <a:solidFill>
                  <a:srgbClr val="B4FCFC"/>
                </a:solidFill>
                <a:latin typeface="Century Gothic" panose="020B0502020202020204" pitchFamily="34" charset="0"/>
              </a:rPr>
              <a:t>Are we spoiling God’s good earth? Does the Earth belong to God? Should we be thankful for it? Can we save it in time from the threats of climate change? </a:t>
            </a:r>
          </a:p>
          <a:p>
            <a:endParaRPr lang="en-GB" dirty="0">
              <a:solidFill>
                <a:srgbClr val="B4FCFC"/>
              </a:solidFill>
              <a:latin typeface="Century Gothic" panose="020B0502020202020204" pitchFamily="34" charset="0"/>
            </a:endParaRPr>
          </a:p>
          <a:p>
            <a:r>
              <a:rPr lang="en-GB" dirty="0">
                <a:solidFill>
                  <a:srgbClr val="B4FCFC"/>
                </a:solidFill>
                <a:latin typeface="Century Gothic" panose="020B0502020202020204" pitchFamily="34" charset="0"/>
              </a:rPr>
              <a:t>The beauty of the earth is celebrated in many religions, but the human spoiling of the earth is a danger and a coming crisis. In this theme, learners are invited to explore ideas and beliefs about the natural world, human responsibility for the earth and ways of praying about climate justice. </a:t>
            </a:r>
          </a:p>
          <a:p>
            <a:endParaRPr lang="en-GB" dirty="0">
              <a:solidFill>
                <a:srgbClr val="B4FCFC"/>
              </a:solidFill>
              <a:latin typeface="Century Gothic" panose="020B0502020202020204" pitchFamily="34" charset="0"/>
            </a:endParaRPr>
          </a:p>
          <a:p>
            <a:r>
              <a:rPr lang="en-GB" dirty="0">
                <a:solidFill>
                  <a:srgbClr val="B4FCFC"/>
                </a:solidFill>
                <a:latin typeface="Century Gothic" panose="020B0502020202020204" pitchFamily="34" charset="0"/>
              </a:rPr>
              <a:t>Great work will show some originality: the globe in God’s hands won’t win! Challenge pupils to use scripture quotations thoughtfully, but also the methods of scientific enquiry and moral study to develop deep answers and good writing to go with stunning images</a:t>
            </a:r>
            <a:r>
              <a:rPr lang="en-GB" dirty="0"/>
              <a:t>.</a:t>
            </a:r>
          </a:p>
        </p:txBody>
      </p:sp>
    </p:spTree>
    <p:custDataLst>
      <p:tags r:id="rId1"/>
    </p:custDataLst>
    <p:extLst>
      <p:ext uri="{BB962C8B-B14F-4D97-AF65-F5344CB8AC3E}">
        <p14:creationId xmlns:p14="http://schemas.microsoft.com/office/powerpoint/2010/main" val="258838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1C69125-274C-41B7-812B-51B58134750B}"/>
              </a:ext>
            </a:extLst>
          </p:cNvPr>
          <p:cNvSpPr txBox="1"/>
          <p:nvPr/>
        </p:nvSpPr>
        <p:spPr>
          <a:xfrm>
            <a:off x="1403294" y="201097"/>
            <a:ext cx="6480810" cy="954107"/>
          </a:xfrm>
          <a:prstGeom prst="rect">
            <a:avLst/>
          </a:prstGeom>
          <a:solidFill>
            <a:srgbClr val="CCECFF"/>
          </a:solidFill>
        </p:spPr>
        <p:txBody>
          <a:bodyPr wrap="square" rtlCol="0">
            <a:spAutoFit/>
          </a:bodyPr>
          <a:lstStyle/>
          <a:p>
            <a:pPr algn="ctr"/>
            <a:r>
              <a:rPr lang="en-GB" sz="2800" i="1" dirty="0">
                <a:latin typeface="Century Gothic" panose="020B0502020202020204" pitchFamily="34" charset="0"/>
                <a:cs typeface="Cavolini" panose="03000502040302020204" pitchFamily="66" charset="0"/>
              </a:rPr>
              <a:t>God’s good earth?</a:t>
            </a:r>
          </a:p>
          <a:p>
            <a:pPr algn="ctr"/>
            <a:r>
              <a:rPr lang="en-GB" sz="2800" i="1" dirty="0">
                <a:latin typeface="Century Gothic" panose="020B0502020202020204" pitchFamily="34" charset="0"/>
                <a:cs typeface="Cavolini" panose="03000502040302020204" pitchFamily="66" charset="0"/>
              </a:rPr>
              <a:t>(“Beautiful World, wonderful God?")</a:t>
            </a:r>
          </a:p>
        </p:txBody>
      </p:sp>
      <p:sp>
        <p:nvSpPr>
          <p:cNvPr id="5" name="TextBox 4">
            <a:extLst>
              <a:ext uri="{FF2B5EF4-FFF2-40B4-BE49-F238E27FC236}">
                <a16:creationId xmlns:a16="http://schemas.microsoft.com/office/drawing/2014/main" id="{8393BA70-E247-4732-A6D3-CBCB50E8B163}"/>
              </a:ext>
            </a:extLst>
          </p:cNvPr>
          <p:cNvSpPr txBox="1"/>
          <p:nvPr/>
        </p:nvSpPr>
        <p:spPr>
          <a:xfrm>
            <a:off x="539806" y="1784200"/>
            <a:ext cx="8641080" cy="400110"/>
          </a:xfrm>
          <a:prstGeom prst="rect">
            <a:avLst/>
          </a:prstGeom>
          <a:solidFill>
            <a:srgbClr val="000066"/>
          </a:solidFill>
        </p:spPr>
        <p:txBody>
          <a:bodyPr wrap="square" rtlCol="0">
            <a:spAutoFit/>
          </a:bodyPr>
          <a:lstStyle/>
          <a:p>
            <a:r>
              <a:rPr lang="en-GB" sz="2000" dirty="0">
                <a:solidFill>
                  <a:schemeClr val="bg1"/>
                </a:solidFill>
                <a:latin typeface="Century Gothic" panose="020B0502020202020204" pitchFamily="34" charset="0"/>
                <a:cs typeface="Cavolini" panose="03000502040302020204" pitchFamily="66" charset="0"/>
              </a:rPr>
              <a:t>Play clip from 9:00 until 17:57 to introduce this theme.</a:t>
            </a:r>
          </a:p>
        </p:txBody>
      </p:sp>
      <p:sp>
        <p:nvSpPr>
          <p:cNvPr id="8" name="TextBox 7">
            <a:extLst>
              <a:ext uri="{FF2B5EF4-FFF2-40B4-BE49-F238E27FC236}">
                <a16:creationId xmlns:a16="http://schemas.microsoft.com/office/drawing/2014/main" id="{63716976-9835-449C-8D24-C5E667852403}"/>
              </a:ext>
            </a:extLst>
          </p:cNvPr>
          <p:cNvSpPr txBox="1"/>
          <p:nvPr/>
        </p:nvSpPr>
        <p:spPr>
          <a:xfrm>
            <a:off x="683204" y="1401763"/>
            <a:ext cx="7920990" cy="369332"/>
          </a:xfrm>
          <a:prstGeom prst="rect">
            <a:avLst/>
          </a:prstGeom>
          <a:noFill/>
        </p:spPr>
        <p:txBody>
          <a:bodyPr wrap="square">
            <a:spAutoFit/>
          </a:bodyPr>
          <a:lstStyle/>
          <a:p>
            <a:endParaRPr lang="en-GB" dirty="0"/>
          </a:p>
        </p:txBody>
      </p:sp>
      <p:pic>
        <p:nvPicPr>
          <p:cNvPr id="2" name="Online Media 1" title="Spirited Arts &amp; Poetry Competition 2021">
            <a:hlinkClick r:id="" action="ppaction://media"/>
            <a:extLst>
              <a:ext uri="{FF2B5EF4-FFF2-40B4-BE49-F238E27FC236}">
                <a16:creationId xmlns:a16="http://schemas.microsoft.com/office/drawing/2014/main" id="{0B925AAB-CA55-4333-9814-C15FA9D3EEF8}"/>
              </a:ext>
            </a:extLst>
          </p:cNvPr>
          <p:cNvPicPr>
            <a:picLocks noRot="1" noChangeAspect="1"/>
          </p:cNvPicPr>
          <p:nvPr>
            <a:videoFile r:link="rId2"/>
          </p:nvPr>
        </p:nvPicPr>
        <p:blipFill>
          <a:blip r:embed="rId5"/>
          <a:stretch>
            <a:fillRect/>
          </a:stretch>
        </p:blipFill>
        <p:spPr>
          <a:xfrm>
            <a:off x="3302000" y="2711450"/>
            <a:ext cx="2540000" cy="1435100"/>
          </a:xfrm>
          <a:prstGeom prst="rect">
            <a:avLst/>
          </a:prstGeom>
        </p:spPr>
      </p:pic>
      <p:sp>
        <p:nvSpPr>
          <p:cNvPr id="9" name="TextBox 8">
            <a:extLst>
              <a:ext uri="{FF2B5EF4-FFF2-40B4-BE49-F238E27FC236}">
                <a16:creationId xmlns:a16="http://schemas.microsoft.com/office/drawing/2014/main" id="{14A7C1B3-F259-4C9D-A5B6-51D4027C7CD8}"/>
              </a:ext>
            </a:extLst>
          </p:cNvPr>
          <p:cNvSpPr txBox="1"/>
          <p:nvPr/>
        </p:nvSpPr>
        <p:spPr>
          <a:xfrm>
            <a:off x="928278" y="4988769"/>
            <a:ext cx="4591250" cy="646331"/>
          </a:xfrm>
          <a:prstGeom prst="rect">
            <a:avLst/>
          </a:prstGeom>
          <a:noFill/>
        </p:spPr>
        <p:txBody>
          <a:bodyPr wrap="square">
            <a:spAutoFit/>
          </a:bodyPr>
          <a:lstStyle/>
          <a:p>
            <a:r>
              <a:rPr lang="en-GB" dirty="0">
                <a:solidFill>
                  <a:schemeClr val="bg1"/>
                </a:solidFill>
                <a:latin typeface="Century Gothic" panose="020B0502020202020204" pitchFamily="34" charset="0"/>
                <a:hlinkClick r:id="rId6"/>
              </a:rPr>
              <a:t>https://youtu.be/IMyW8hBxPPw</a:t>
            </a:r>
            <a:endParaRPr lang="en-GB" dirty="0">
              <a:solidFill>
                <a:schemeClr val="bg1"/>
              </a:solidFill>
              <a:latin typeface="Century Gothic" panose="020B0502020202020204" pitchFamily="34" charset="0"/>
            </a:endParaRPr>
          </a:p>
          <a:p>
            <a:endParaRPr lang="en-GB" dirty="0">
              <a:solidFill>
                <a:schemeClr val="bg1"/>
              </a:solidFill>
              <a:latin typeface="Century Gothic" panose="020B0502020202020204" pitchFamily="34" charset="0"/>
            </a:endParaRPr>
          </a:p>
        </p:txBody>
      </p:sp>
    </p:spTree>
    <p:custDataLst>
      <p:tags r:id="rId1"/>
    </p:custDataLst>
    <p:extLst>
      <p:ext uri="{BB962C8B-B14F-4D97-AF65-F5344CB8AC3E}">
        <p14:creationId xmlns:p14="http://schemas.microsoft.com/office/powerpoint/2010/main" val="1644626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2"/>
                </p:tgtEl>
              </p:cMediaNode>
            </p:video>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
                                        </p:tgtEl>
                                      </p:cBhvr>
                                    </p:cmd>
                                  </p:childTnLst>
                                </p:cTn>
                              </p:par>
                            </p:childTnLst>
                          </p:cTn>
                        </p:par>
                      </p:childTnLst>
                    </p:cTn>
                  </p:par>
                </p:childTnLst>
              </p:cTn>
              <p:nextCondLst>
                <p:cond evt="onClick" delay="0">
                  <p:tgtEl>
                    <p:spTgt spid="2"/>
                  </p:tgtEl>
                </p:cond>
              </p:nextCondLst>
            </p:seq>
          </p:childTnLst>
        </p:cTn>
      </p:par>
    </p:tnLst>
    <p:bldLst>
      <p:bldP spid="7"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F8446B12-7391-4711-8B31-112A0B896C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628649" y="3990205"/>
            <a:ext cx="7889082" cy="1466032"/>
          </a:xfrm>
          <a:prstGeom prst="rect">
            <a:avLst/>
          </a:prstGeom>
        </p:spPr>
        <p:txBody>
          <a:bodyPr vert="horz" wrap="square" lIns="91440" tIns="45720" rIns="91440" bIns="45720" rtlCol="0" anchor="b">
            <a:normAutofit fontScale="62500" lnSpcReduction="20000"/>
          </a:bodyPr>
          <a:lstStyle/>
          <a:p>
            <a:pPr>
              <a:lnSpc>
                <a:spcPct val="90000"/>
              </a:lnSpc>
              <a:spcBef>
                <a:spcPct val="0"/>
              </a:spcBef>
              <a:spcAft>
                <a:spcPts val="600"/>
              </a:spcAft>
            </a:pPr>
            <a:r>
              <a:rPr lang="en-US" sz="3800" b="1" dirty="0">
                <a:solidFill>
                  <a:schemeClr val="bg1"/>
                </a:solidFill>
                <a:latin typeface="Century Gothic" panose="020B0502020202020204" pitchFamily="34" charset="0"/>
                <a:ea typeface="+mj-ea"/>
                <a:cs typeface="+mj-cs"/>
              </a:rPr>
              <a:t>ACTIVITY 2</a:t>
            </a:r>
          </a:p>
          <a:p>
            <a:pPr>
              <a:lnSpc>
                <a:spcPct val="90000"/>
              </a:lnSpc>
              <a:spcBef>
                <a:spcPct val="0"/>
              </a:spcBef>
              <a:spcAft>
                <a:spcPts val="600"/>
              </a:spcAft>
            </a:pPr>
            <a:r>
              <a:rPr lang="en-US" sz="3800" i="1" dirty="0">
                <a:solidFill>
                  <a:schemeClr val="bg1"/>
                </a:solidFill>
                <a:latin typeface="Century Gothic" panose="020B0502020202020204" pitchFamily="34" charset="0"/>
                <a:ea typeface="+mj-ea"/>
                <a:cs typeface="+mj-cs"/>
              </a:rPr>
              <a:t>Where does my chocolate come from?</a:t>
            </a:r>
          </a:p>
          <a:p>
            <a:pPr>
              <a:lnSpc>
                <a:spcPct val="90000"/>
              </a:lnSpc>
              <a:spcBef>
                <a:spcPct val="0"/>
              </a:spcBef>
              <a:spcAft>
                <a:spcPts val="600"/>
              </a:spcAft>
            </a:pPr>
            <a:r>
              <a:rPr lang="en-US" sz="3000" i="1" dirty="0">
                <a:solidFill>
                  <a:schemeClr val="bg1"/>
                </a:solidFill>
                <a:latin typeface="Century Gothic" panose="020B0502020202020204" pitchFamily="34" charset="0"/>
                <a:ea typeface="+mj-ea"/>
                <a:cs typeface="+mj-cs"/>
                <a:hlinkClick r:id="rId3"/>
              </a:rPr>
              <a:t>https://schools.fairtrade.org.uk/teaching-resources/cocoa-climate-a-lesson-plan-for-primary-schools/</a:t>
            </a:r>
            <a:endParaRPr lang="en-US" sz="3000" i="1" dirty="0">
              <a:solidFill>
                <a:schemeClr val="bg1"/>
              </a:solidFill>
              <a:latin typeface="Century Gothic" panose="020B0502020202020204" pitchFamily="34" charset="0"/>
              <a:ea typeface="+mj-ea"/>
              <a:cs typeface="+mj-cs"/>
            </a:endParaRPr>
          </a:p>
          <a:p>
            <a:pPr>
              <a:lnSpc>
                <a:spcPct val="90000"/>
              </a:lnSpc>
              <a:spcBef>
                <a:spcPct val="0"/>
              </a:spcBef>
              <a:spcAft>
                <a:spcPts val="600"/>
              </a:spcAft>
            </a:pPr>
            <a:r>
              <a:rPr lang="en-US" sz="3000" i="1" dirty="0">
                <a:solidFill>
                  <a:schemeClr val="bg1"/>
                </a:solidFill>
                <a:latin typeface="Century Gothic" panose="020B0502020202020204" pitchFamily="34" charset="0"/>
                <a:ea typeface="+mj-ea"/>
                <a:cs typeface="+mj-cs"/>
              </a:rPr>
              <a:t>Watch up to 1:27</a:t>
            </a:r>
          </a:p>
        </p:txBody>
      </p:sp>
      <p:pic>
        <p:nvPicPr>
          <p:cNvPr id="4" name="Picture 3">
            <a:extLst>
              <a:ext uri="{FF2B5EF4-FFF2-40B4-BE49-F238E27FC236}">
                <a16:creationId xmlns:a16="http://schemas.microsoft.com/office/drawing/2014/main" id="{356B6381-73C2-4D80-A5C3-7E886F9F2FCB}"/>
              </a:ext>
            </a:extLst>
          </p:cNvPr>
          <p:cNvPicPr>
            <a:picLocks noChangeAspect="1"/>
          </p:cNvPicPr>
          <p:nvPr/>
        </p:nvPicPr>
        <p:blipFill rotWithShape="1">
          <a:blip r:embed="rId4"/>
          <a:srcRect t="19221" b="11813"/>
          <a:stretch/>
        </p:blipFill>
        <p:spPr>
          <a:xfrm>
            <a:off x="20" y="10"/>
            <a:ext cx="9143980" cy="3657590"/>
          </a:xfrm>
          <a:custGeom>
            <a:avLst/>
            <a:gdLst/>
            <a:ahLst/>
            <a:cxnLst/>
            <a:rect l="l" t="t" r="r" b="b"/>
            <a:pathLst>
              <a:path w="12192000" h="3657600">
                <a:moveTo>
                  <a:pt x="7230262" y="3468462"/>
                </a:moveTo>
                <a:lnTo>
                  <a:pt x="7197115" y="3474938"/>
                </a:lnTo>
                <a:lnTo>
                  <a:pt x="7214545" y="3473344"/>
                </a:lnTo>
                <a:cubicBezTo>
                  <a:pt x="7220308" y="3472558"/>
                  <a:pt x="7225785" y="3471224"/>
                  <a:pt x="7230262" y="3468462"/>
                </a:cubicBezTo>
                <a:close/>
                <a:moveTo>
                  <a:pt x="7009120" y="3411863"/>
                </a:moveTo>
                <a:lnTo>
                  <a:pt x="7021563" y="3422955"/>
                </a:lnTo>
                <a:lnTo>
                  <a:pt x="7021563" y="3422954"/>
                </a:lnTo>
                <a:close/>
                <a:moveTo>
                  <a:pt x="7768443" y="3303674"/>
                </a:moveTo>
                <a:lnTo>
                  <a:pt x="7768443" y="3303675"/>
                </a:lnTo>
                <a:lnTo>
                  <a:pt x="7792447" y="3326153"/>
                </a:lnTo>
                <a:cubicBezTo>
                  <a:pt x="7785969" y="3320057"/>
                  <a:pt x="7779301" y="3313961"/>
                  <a:pt x="7768443" y="3303674"/>
                </a:cubicBezTo>
                <a:close/>
                <a:moveTo>
                  <a:pt x="4038748" y="3301555"/>
                </a:moveTo>
                <a:lnTo>
                  <a:pt x="4030517" y="3313199"/>
                </a:lnTo>
                <a:cubicBezTo>
                  <a:pt x="4026230" y="3321105"/>
                  <a:pt x="4021242" y="3327345"/>
                  <a:pt x="4015609" y="3332050"/>
                </a:cubicBezTo>
                <a:lnTo>
                  <a:pt x="3996845" y="3341704"/>
                </a:lnTo>
                <a:cubicBezTo>
                  <a:pt x="4010562" y="3338155"/>
                  <a:pt x="4021944" y="3329011"/>
                  <a:pt x="4030518" y="3313199"/>
                </a:cubicBezTo>
                <a:close/>
                <a:moveTo>
                  <a:pt x="6245343" y="3298149"/>
                </a:moveTo>
                <a:lnTo>
                  <a:pt x="6274406" y="3304945"/>
                </a:lnTo>
                <a:lnTo>
                  <a:pt x="6291247" y="3311262"/>
                </a:lnTo>
                <a:lnTo>
                  <a:pt x="6291385" y="3311314"/>
                </a:lnTo>
                <a:lnTo>
                  <a:pt x="6306284" y="3317152"/>
                </a:lnTo>
                <a:lnTo>
                  <a:pt x="6308075" y="3317568"/>
                </a:lnTo>
                <a:lnTo>
                  <a:pt x="6313855" y="3319733"/>
                </a:lnTo>
                <a:cubicBezTo>
                  <a:pt x="6321454" y="3322121"/>
                  <a:pt x="6329151" y="3323858"/>
                  <a:pt x="6337048" y="3324296"/>
                </a:cubicBezTo>
                <a:lnTo>
                  <a:pt x="6308075" y="3317568"/>
                </a:lnTo>
                <a:lnTo>
                  <a:pt x="6291385" y="3311314"/>
                </a:lnTo>
                <a:lnTo>
                  <a:pt x="6276197" y="3305364"/>
                </a:lnTo>
                <a:lnTo>
                  <a:pt x="6274406" y="3304945"/>
                </a:lnTo>
                <a:lnTo>
                  <a:pt x="6268613" y="3302771"/>
                </a:lnTo>
                <a:cubicBezTo>
                  <a:pt x="6260996" y="3300370"/>
                  <a:pt x="6253273" y="3298613"/>
                  <a:pt x="6245343" y="3298149"/>
                </a:cubicBezTo>
                <a:close/>
                <a:moveTo>
                  <a:pt x="6558837" y="3268317"/>
                </a:moveTo>
                <a:cubicBezTo>
                  <a:pt x="6548970" y="3267668"/>
                  <a:pt x="6539355" y="3268073"/>
                  <a:pt x="6529984" y="3269763"/>
                </a:cubicBezTo>
                <a:lnTo>
                  <a:pt x="6589207" y="3273193"/>
                </a:lnTo>
                <a:cubicBezTo>
                  <a:pt x="6578825" y="3270668"/>
                  <a:pt x="6568705" y="3268966"/>
                  <a:pt x="6558837" y="3268317"/>
                </a:cubicBezTo>
                <a:close/>
                <a:moveTo>
                  <a:pt x="4834454" y="3207659"/>
                </a:moveTo>
                <a:cubicBezTo>
                  <a:pt x="4849504" y="3224138"/>
                  <a:pt x="4866316" y="3230376"/>
                  <a:pt x="4883986" y="3231901"/>
                </a:cubicBezTo>
                <a:lnTo>
                  <a:pt x="4858238" y="3225387"/>
                </a:lnTo>
                <a:cubicBezTo>
                  <a:pt x="4849945" y="3221578"/>
                  <a:pt x="4841981" y="3215898"/>
                  <a:pt x="4834454" y="3207659"/>
                </a:cubicBezTo>
                <a:close/>
                <a:moveTo>
                  <a:pt x="5056443" y="3205325"/>
                </a:moveTo>
                <a:lnTo>
                  <a:pt x="5072589" y="3206105"/>
                </a:lnTo>
                <a:cubicBezTo>
                  <a:pt x="5078053" y="3207563"/>
                  <a:pt x="5083590" y="3210326"/>
                  <a:pt x="5089162" y="3214707"/>
                </a:cubicBezTo>
                <a:cubicBezTo>
                  <a:pt x="5078020" y="3205944"/>
                  <a:pt x="5067015" y="3203658"/>
                  <a:pt x="5056443" y="3205325"/>
                </a:cubicBezTo>
                <a:close/>
                <a:moveTo>
                  <a:pt x="739852" y="2905443"/>
                </a:moveTo>
                <a:cubicBezTo>
                  <a:pt x="733899" y="2911992"/>
                  <a:pt x="728660" y="2919613"/>
                  <a:pt x="724278" y="2926662"/>
                </a:cubicBezTo>
                <a:cubicBezTo>
                  <a:pt x="719849" y="2933806"/>
                  <a:pt x="714527" y="2939152"/>
                  <a:pt x="708621" y="2942822"/>
                </a:cubicBezTo>
                <a:lnTo>
                  <a:pt x="691439" y="2948297"/>
                </a:lnTo>
                <a:lnTo>
                  <a:pt x="708622" y="2942822"/>
                </a:lnTo>
                <a:cubicBezTo>
                  <a:pt x="714527" y="2939152"/>
                  <a:pt x="719849" y="2933806"/>
                  <a:pt x="724279" y="2926662"/>
                </a:cubicBezTo>
                <a:cubicBezTo>
                  <a:pt x="728660" y="2919613"/>
                  <a:pt x="733899" y="2911992"/>
                  <a:pt x="739852" y="2905443"/>
                </a:cubicBezTo>
                <a:close/>
                <a:moveTo>
                  <a:pt x="8934151" y="2836933"/>
                </a:moveTo>
                <a:cubicBezTo>
                  <a:pt x="8940248" y="2842173"/>
                  <a:pt x="8947058" y="2847506"/>
                  <a:pt x="8954249" y="2851864"/>
                </a:cubicBezTo>
                <a:lnTo>
                  <a:pt x="8962389" y="2855163"/>
                </a:lnTo>
                <a:lnTo>
                  <a:pt x="8954250" y="2851864"/>
                </a:lnTo>
                <a:cubicBezTo>
                  <a:pt x="8947058" y="2847506"/>
                  <a:pt x="8940248" y="2842173"/>
                  <a:pt x="8934151" y="2836933"/>
                </a:cubicBezTo>
                <a:close/>
                <a:moveTo>
                  <a:pt x="2314816" y="2835337"/>
                </a:moveTo>
                <a:cubicBezTo>
                  <a:pt x="2309720" y="2836314"/>
                  <a:pt x="2304339" y="2838362"/>
                  <a:pt x="2300909" y="2840743"/>
                </a:cubicBezTo>
                <a:cubicBezTo>
                  <a:pt x="2267856" y="2863985"/>
                  <a:pt x="2242281" y="2875891"/>
                  <a:pt x="2216515" y="2876487"/>
                </a:cubicBezTo>
                <a:cubicBezTo>
                  <a:pt x="2242281" y="2875891"/>
                  <a:pt x="2267856" y="2863985"/>
                  <a:pt x="2300910" y="2840743"/>
                </a:cubicBezTo>
                <a:close/>
                <a:moveTo>
                  <a:pt x="1916629" y="2813600"/>
                </a:moveTo>
                <a:lnTo>
                  <a:pt x="1907132" y="2816930"/>
                </a:lnTo>
                <a:lnTo>
                  <a:pt x="1866619" y="2826615"/>
                </a:lnTo>
                <a:lnTo>
                  <a:pt x="1907133" y="2816930"/>
                </a:lnTo>
                <a:close/>
                <a:moveTo>
                  <a:pt x="2058204" y="2802832"/>
                </a:moveTo>
                <a:cubicBezTo>
                  <a:pt x="2076636" y="2804546"/>
                  <a:pt x="2095174" y="2805403"/>
                  <a:pt x="2108194" y="2817539"/>
                </a:cubicBezTo>
                <a:cubicBezTo>
                  <a:pt x="2095175" y="2805403"/>
                  <a:pt x="2076636" y="2804546"/>
                  <a:pt x="2058204" y="2802832"/>
                </a:cubicBezTo>
                <a:close/>
                <a:moveTo>
                  <a:pt x="0" y="0"/>
                </a:moveTo>
                <a:lnTo>
                  <a:pt x="12192000" y="0"/>
                </a:lnTo>
                <a:lnTo>
                  <a:pt x="12192000" y="810707"/>
                </a:lnTo>
                <a:cubicBezTo>
                  <a:pt x="12192000" y="826330"/>
                  <a:pt x="12192000" y="835855"/>
                  <a:pt x="12192000" y="845570"/>
                </a:cubicBezTo>
                <a:lnTo>
                  <a:pt x="12192000" y="1243302"/>
                </a:lnTo>
                <a:lnTo>
                  <a:pt x="12160947" y="1271923"/>
                </a:lnTo>
                <a:cubicBezTo>
                  <a:pt x="12118083" y="1293449"/>
                  <a:pt x="12072360" y="1312882"/>
                  <a:pt x="12026448" y="1332123"/>
                </a:cubicBezTo>
                <a:cubicBezTo>
                  <a:pt x="12013114" y="1337649"/>
                  <a:pt x="11998443" y="1340697"/>
                  <a:pt x="11986443" y="1348126"/>
                </a:cubicBezTo>
                <a:cubicBezTo>
                  <a:pt x="11931195" y="1382036"/>
                  <a:pt x="11877664" y="1418614"/>
                  <a:pt x="11821656" y="1451191"/>
                </a:cubicBezTo>
                <a:cubicBezTo>
                  <a:pt x="11763931" y="1484910"/>
                  <a:pt x="11712304" y="1524726"/>
                  <a:pt x="11672489" y="1578639"/>
                </a:cubicBezTo>
                <a:cubicBezTo>
                  <a:pt x="11635529" y="1628743"/>
                  <a:pt x="11599714" y="1679607"/>
                  <a:pt x="11562947" y="1729900"/>
                </a:cubicBezTo>
                <a:cubicBezTo>
                  <a:pt x="11553613" y="1742665"/>
                  <a:pt x="11545039" y="1757715"/>
                  <a:pt x="11532275" y="1765907"/>
                </a:cubicBezTo>
                <a:cubicBezTo>
                  <a:pt x="11505795" y="1783052"/>
                  <a:pt x="11476838" y="1796959"/>
                  <a:pt x="11448453" y="1811057"/>
                </a:cubicBezTo>
                <a:cubicBezTo>
                  <a:pt x="11424069" y="1823059"/>
                  <a:pt x="11398160" y="1832011"/>
                  <a:pt x="11374346" y="1844966"/>
                </a:cubicBezTo>
                <a:cubicBezTo>
                  <a:pt x="11355296" y="1855255"/>
                  <a:pt x="11338339" y="1869543"/>
                  <a:pt x="11320623" y="1882497"/>
                </a:cubicBezTo>
                <a:cubicBezTo>
                  <a:pt x="11305192" y="1893736"/>
                  <a:pt x="11288238" y="1903452"/>
                  <a:pt x="11275283" y="1916978"/>
                </a:cubicBezTo>
                <a:cubicBezTo>
                  <a:pt x="11243658" y="1949745"/>
                  <a:pt x="11211843" y="1981940"/>
                  <a:pt x="11172600" y="2006136"/>
                </a:cubicBezTo>
                <a:cubicBezTo>
                  <a:pt x="11133927" y="2030138"/>
                  <a:pt x="11097350" y="2057001"/>
                  <a:pt x="11058869" y="2081386"/>
                </a:cubicBezTo>
                <a:cubicBezTo>
                  <a:pt x="11021146" y="2105199"/>
                  <a:pt x="10987046" y="2131297"/>
                  <a:pt x="10967423" y="2173591"/>
                </a:cubicBezTo>
                <a:cubicBezTo>
                  <a:pt x="10958661" y="2192259"/>
                  <a:pt x="10946279" y="2212644"/>
                  <a:pt x="10929704" y="2223503"/>
                </a:cubicBezTo>
                <a:cubicBezTo>
                  <a:pt x="10906081" y="2238934"/>
                  <a:pt x="10876171" y="2244459"/>
                  <a:pt x="10850453" y="2257603"/>
                </a:cubicBezTo>
                <a:cubicBezTo>
                  <a:pt x="10820162" y="2273034"/>
                  <a:pt x="10785111" y="2286370"/>
                  <a:pt x="10764534" y="2310945"/>
                </a:cubicBezTo>
                <a:cubicBezTo>
                  <a:pt x="10746246" y="2332855"/>
                  <a:pt x="10727767" y="2349999"/>
                  <a:pt x="10703573" y="2363905"/>
                </a:cubicBezTo>
                <a:cubicBezTo>
                  <a:pt x="10686617" y="2373622"/>
                  <a:pt x="10674046" y="2391338"/>
                  <a:pt x="10656519" y="2399340"/>
                </a:cubicBezTo>
                <a:cubicBezTo>
                  <a:pt x="10633467" y="2410009"/>
                  <a:pt x="10610225" y="2418391"/>
                  <a:pt x="10590031" y="2434966"/>
                </a:cubicBezTo>
                <a:cubicBezTo>
                  <a:pt x="10569075" y="2452110"/>
                  <a:pt x="10545263" y="2465636"/>
                  <a:pt x="10523354" y="2481639"/>
                </a:cubicBezTo>
                <a:cubicBezTo>
                  <a:pt x="10511734" y="2490211"/>
                  <a:pt x="10502208" y="2501451"/>
                  <a:pt x="10490969" y="2510406"/>
                </a:cubicBezTo>
                <a:cubicBezTo>
                  <a:pt x="10470394" y="2526788"/>
                  <a:pt x="10449438" y="2542791"/>
                  <a:pt x="10428291" y="2558222"/>
                </a:cubicBezTo>
                <a:cubicBezTo>
                  <a:pt x="10407146" y="2573655"/>
                  <a:pt x="10386952" y="2591561"/>
                  <a:pt x="10363709" y="2602801"/>
                </a:cubicBezTo>
                <a:cubicBezTo>
                  <a:pt x="10324086" y="2621851"/>
                  <a:pt x="10280840" y="2633282"/>
                  <a:pt x="10242357" y="2653857"/>
                </a:cubicBezTo>
                <a:cubicBezTo>
                  <a:pt x="10203304" y="2674811"/>
                  <a:pt x="10166536" y="2701103"/>
                  <a:pt x="10131863" y="2728915"/>
                </a:cubicBezTo>
                <a:cubicBezTo>
                  <a:pt x="10104430" y="2750824"/>
                  <a:pt x="10078713" y="2772543"/>
                  <a:pt x="10044230" y="2783782"/>
                </a:cubicBezTo>
                <a:cubicBezTo>
                  <a:pt x="10024990" y="2790070"/>
                  <a:pt x="10004797" y="2803786"/>
                  <a:pt x="9993175" y="2819789"/>
                </a:cubicBezTo>
                <a:cubicBezTo>
                  <a:pt x="9968027" y="2854649"/>
                  <a:pt x="9935832" y="2879226"/>
                  <a:pt x="9899446" y="2900182"/>
                </a:cubicBezTo>
                <a:cubicBezTo>
                  <a:pt x="9850865" y="2928376"/>
                  <a:pt x="9802858" y="2957143"/>
                  <a:pt x="9754088" y="2984766"/>
                </a:cubicBezTo>
                <a:cubicBezTo>
                  <a:pt x="9725323" y="3001151"/>
                  <a:pt x="9696749" y="3018485"/>
                  <a:pt x="9666265" y="3030488"/>
                </a:cubicBezTo>
                <a:cubicBezTo>
                  <a:pt x="9603971" y="3055255"/>
                  <a:pt x="9540152" y="3076399"/>
                  <a:pt x="9477283" y="3099451"/>
                </a:cubicBezTo>
                <a:cubicBezTo>
                  <a:pt x="9456709" y="3106880"/>
                  <a:pt x="9437278" y="3117549"/>
                  <a:pt x="9416321" y="3124026"/>
                </a:cubicBezTo>
                <a:cubicBezTo>
                  <a:pt x="9393650" y="3131075"/>
                  <a:pt x="9369267" y="3133171"/>
                  <a:pt x="9346597" y="3140219"/>
                </a:cubicBezTo>
                <a:cubicBezTo>
                  <a:pt x="9308875" y="3151840"/>
                  <a:pt x="9272298" y="3166701"/>
                  <a:pt x="9234579" y="3178511"/>
                </a:cubicBezTo>
                <a:cubicBezTo>
                  <a:pt x="9161805" y="3201182"/>
                  <a:pt x="9088840" y="3222899"/>
                  <a:pt x="9015878" y="3244426"/>
                </a:cubicBezTo>
                <a:cubicBezTo>
                  <a:pt x="9000257" y="3248999"/>
                  <a:pt x="8983301" y="3249570"/>
                  <a:pt x="8967871" y="3254523"/>
                </a:cubicBezTo>
                <a:cubicBezTo>
                  <a:pt x="8926911" y="3267859"/>
                  <a:pt x="8886142" y="3282336"/>
                  <a:pt x="8845565" y="3297007"/>
                </a:cubicBezTo>
                <a:cubicBezTo>
                  <a:pt x="8820990" y="3305961"/>
                  <a:pt x="8796985" y="3317009"/>
                  <a:pt x="8772219" y="3325582"/>
                </a:cubicBezTo>
                <a:cubicBezTo>
                  <a:pt x="8752407" y="3332440"/>
                  <a:pt x="8732023" y="3337774"/>
                  <a:pt x="8711448" y="3341966"/>
                </a:cubicBezTo>
                <a:cubicBezTo>
                  <a:pt x="8693731" y="3345586"/>
                  <a:pt x="8675253" y="3345203"/>
                  <a:pt x="8657726" y="3349586"/>
                </a:cubicBezTo>
                <a:cubicBezTo>
                  <a:pt x="8610288" y="3361397"/>
                  <a:pt x="8563425" y="3374733"/>
                  <a:pt x="8516369" y="3387305"/>
                </a:cubicBezTo>
                <a:cubicBezTo>
                  <a:pt x="8497511" y="3392259"/>
                  <a:pt x="8478269" y="3395880"/>
                  <a:pt x="8459979" y="3402166"/>
                </a:cubicBezTo>
                <a:cubicBezTo>
                  <a:pt x="8411019" y="3418741"/>
                  <a:pt x="8362822" y="3437599"/>
                  <a:pt x="8313671" y="3453222"/>
                </a:cubicBezTo>
                <a:cubicBezTo>
                  <a:pt x="8272903" y="3466176"/>
                  <a:pt x="8230992" y="3475510"/>
                  <a:pt x="8189651" y="3486941"/>
                </a:cubicBezTo>
                <a:cubicBezTo>
                  <a:pt x="8172124" y="3491895"/>
                  <a:pt x="8155359" y="3498943"/>
                  <a:pt x="8137835" y="3503134"/>
                </a:cubicBezTo>
                <a:cubicBezTo>
                  <a:pt x="8098590" y="3512659"/>
                  <a:pt x="8058774" y="3520659"/>
                  <a:pt x="8019339" y="3530186"/>
                </a:cubicBezTo>
                <a:cubicBezTo>
                  <a:pt x="7996859" y="3535710"/>
                  <a:pt x="7975142" y="3545617"/>
                  <a:pt x="7952280" y="3549237"/>
                </a:cubicBezTo>
                <a:cubicBezTo>
                  <a:pt x="7897987" y="3557809"/>
                  <a:pt x="7843311" y="3563905"/>
                  <a:pt x="7788636" y="3570763"/>
                </a:cubicBezTo>
                <a:cubicBezTo>
                  <a:pt x="7732247" y="3577811"/>
                  <a:pt x="7676047" y="3585242"/>
                  <a:pt x="7619655" y="3591528"/>
                </a:cubicBezTo>
                <a:cubicBezTo>
                  <a:pt x="7588795" y="3594768"/>
                  <a:pt x="7557742" y="3595338"/>
                  <a:pt x="7526880" y="3598386"/>
                </a:cubicBezTo>
                <a:cubicBezTo>
                  <a:pt x="7499828" y="3601055"/>
                  <a:pt x="7472967" y="3606007"/>
                  <a:pt x="7445916" y="3609247"/>
                </a:cubicBezTo>
                <a:cubicBezTo>
                  <a:pt x="7422483" y="3611913"/>
                  <a:pt x="7398860" y="3613437"/>
                  <a:pt x="7375428" y="3616105"/>
                </a:cubicBezTo>
                <a:cubicBezTo>
                  <a:pt x="7337899" y="3620485"/>
                  <a:pt x="7300559" y="3625439"/>
                  <a:pt x="7263220" y="3630011"/>
                </a:cubicBezTo>
                <a:cubicBezTo>
                  <a:pt x="7247599" y="3631726"/>
                  <a:pt x="7231214" y="3636488"/>
                  <a:pt x="7216547" y="3633632"/>
                </a:cubicBezTo>
                <a:cubicBezTo>
                  <a:pt x="7179587" y="3626391"/>
                  <a:pt x="7143199" y="3628487"/>
                  <a:pt x="7106432" y="3633440"/>
                </a:cubicBezTo>
                <a:cubicBezTo>
                  <a:pt x="7093860" y="3635155"/>
                  <a:pt x="7080334" y="3634774"/>
                  <a:pt x="7068141" y="3631536"/>
                </a:cubicBezTo>
                <a:cubicBezTo>
                  <a:pt x="7043184" y="3625057"/>
                  <a:pt x="7018991" y="3615913"/>
                  <a:pt x="6994415" y="3607913"/>
                </a:cubicBezTo>
                <a:cubicBezTo>
                  <a:pt x="6991747" y="3606961"/>
                  <a:pt x="6988509" y="3606769"/>
                  <a:pt x="6985653" y="3606199"/>
                </a:cubicBezTo>
                <a:cubicBezTo>
                  <a:pt x="6969457" y="3602959"/>
                  <a:pt x="6953457" y="3599720"/>
                  <a:pt x="6937263" y="3596863"/>
                </a:cubicBezTo>
                <a:cubicBezTo>
                  <a:pt x="6928501" y="3595338"/>
                  <a:pt x="6919547" y="3595149"/>
                  <a:pt x="6910782" y="3593814"/>
                </a:cubicBezTo>
                <a:cubicBezTo>
                  <a:pt x="6876872" y="3588480"/>
                  <a:pt x="6839534" y="3597434"/>
                  <a:pt x="6810195" y="3574384"/>
                </a:cubicBezTo>
                <a:cubicBezTo>
                  <a:pt x="6791144" y="3559523"/>
                  <a:pt x="6772665" y="3562953"/>
                  <a:pt x="6752283" y="3565239"/>
                </a:cubicBezTo>
                <a:cubicBezTo>
                  <a:pt x="6736851" y="3566953"/>
                  <a:pt x="6721038" y="3566382"/>
                  <a:pt x="6705417" y="3566574"/>
                </a:cubicBezTo>
                <a:cubicBezTo>
                  <a:pt x="6677984" y="3567143"/>
                  <a:pt x="6650551" y="3567335"/>
                  <a:pt x="6623118" y="3568287"/>
                </a:cubicBezTo>
                <a:cubicBezTo>
                  <a:pt x="6614353" y="3568667"/>
                  <a:pt x="6605401" y="3573432"/>
                  <a:pt x="6596828" y="3572670"/>
                </a:cubicBezTo>
                <a:cubicBezTo>
                  <a:pt x="6557201" y="3569049"/>
                  <a:pt x="6517576" y="3563334"/>
                  <a:pt x="6477951" y="3560095"/>
                </a:cubicBezTo>
                <a:cubicBezTo>
                  <a:pt x="6455472" y="3558191"/>
                  <a:pt x="6432420" y="3561809"/>
                  <a:pt x="6410131" y="3559143"/>
                </a:cubicBezTo>
                <a:cubicBezTo>
                  <a:pt x="6384414" y="3556095"/>
                  <a:pt x="6359268" y="3548285"/>
                  <a:pt x="6333739" y="3543520"/>
                </a:cubicBezTo>
                <a:cubicBezTo>
                  <a:pt x="6326691" y="3542189"/>
                  <a:pt x="6318880" y="3543903"/>
                  <a:pt x="6311449" y="3544282"/>
                </a:cubicBezTo>
                <a:cubicBezTo>
                  <a:pt x="6303068" y="3544664"/>
                  <a:pt x="6294876" y="3545426"/>
                  <a:pt x="6286493" y="3545617"/>
                </a:cubicBezTo>
                <a:cubicBezTo>
                  <a:pt x="6260964" y="3545999"/>
                  <a:pt x="6235437" y="3545426"/>
                  <a:pt x="6209909" y="3546761"/>
                </a:cubicBezTo>
                <a:cubicBezTo>
                  <a:pt x="6194288" y="3547522"/>
                  <a:pt x="6177905" y="3555333"/>
                  <a:pt x="6163425" y="3552474"/>
                </a:cubicBezTo>
                <a:cubicBezTo>
                  <a:pt x="6133897" y="3546951"/>
                  <a:pt x="6104368" y="3559333"/>
                  <a:pt x="6074842" y="3549047"/>
                </a:cubicBezTo>
                <a:cubicBezTo>
                  <a:pt x="6065695" y="3545999"/>
                  <a:pt x="6053124" y="3553619"/>
                  <a:pt x="6042072" y="3553999"/>
                </a:cubicBezTo>
                <a:cubicBezTo>
                  <a:pt x="6014449" y="3554951"/>
                  <a:pt x="5986828" y="3554761"/>
                  <a:pt x="5959204" y="3554571"/>
                </a:cubicBezTo>
                <a:cubicBezTo>
                  <a:pt x="5934438" y="3554381"/>
                  <a:pt x="5908719" y="3557047"/>
                  <a:pt x="5884906" y="3551713"/>
                </a:cubicBezTo>
                <a:cubicBezTo>
                  <a:pt x="5859949" y="3545999"/>
                  <a:pt x="5837472" y="3546761"/>
                  <a:pt x="5813276" y="3553237"/>
                </a:cubicBezTo>
                <a:cubicBezTo>
                  <a:pt x="5796702" y="3557619"/>
                  <a:pt x="5779174" y="3558191"/>
                  <a:pt x="5762029" y="3559523"/>
                </a:cubicBezTo>
                <a:cubicBezTo>
                  <a:pt x="5743551" y="3561047"/>
                  <a:pt x="5723166" y="3557047"/>
                  <a:pt x="5706401" y="3563334"/>
                </a:cubicBezTo>
                <a:cubicBezTo>
                  <a:pt x="5656488" y="3582003"/>
                  <a:pt x="5605244" y="3586003"/>
                  <a:pt x="5553045" y="3586003"/>
                </a:cubicBezTo>
                <a:cubicBezTo>
                  <a:pt x="5543518" y="3586003"/>
                  <a:pt x="5533802" y="3583338"/>
                  <a:pt x="5524660" y="3580480"/>
                </a:cubicBezTo>
                <a:cubicBezTo>
                  <a:pt x="5471316" y="3563334"/>
                  <a:pt x="5417784" y="3564857"/>
                  <a:pt x="5363491" y="3575336"/>
                </a:cubicBezTo>
                <a:cubicBezTo>
                  <a:pt x="5352250" y="3577622"/>
                  <a:pt x="5339677" y="3578003"/>
                  <a:pt x="5328438" y="3575718"/>
                </a:cubicBezTo>
                <a:cubicBezTo>
                  <a:pt x="5296812" y="3569049"/>
                  <a:pt x="5266141" y="3557999"/>
                  <a:pt x="5234326" y="3553237"/>
                </a:cubicBezTo>
                <a:cubicBezTo>
                  <a:pt x="5181748" y="3545426"/>
                  <a:pt x="5136216" y="3571715"/>
                  <a:pt x="5089162" y="3588862"/>
                </a:cubicBezTo>
                <a:cubicBezTo>
                  <a:pt x="5044391" y="3605055"/>
                  <a:pt x="5006292" y="3641632"/>
                  <a:pt x="4953328" y="3633440"/>
                </a:cubicBezTo>
                <a:cubicBezTo>
                  <a:pt x="4947996" y="3632678"/>
                  <a:pt x="4942089" y="3637822"/>
                  <a:pt x="4936184" y="3639155"/>
                </a:cubicBezTo>
                <a:cubicBezTo>
                  <a:pt x="4919991" y="3642776"/>
                  <a:pt x="4903799" y="3647155"/>
                  <a:pt x="4887415" y="3648872"/>
                </a:cubicBezTo>
                <a:cubicBezTo>
                  <a:pt x="4867412" y="3651158"/>
                  <a:pt x="4847027" y="3650397"/>
                  <a:pt x="4827024" y="3652301"/>
                </a:cubicBezTo>
                <a:cubicBezTo>
                  <a:pt x="4814166" y="3653444"/>
                  <a:pt x="4801401" y="3655539"/>
                  <a:pt x="4788661" y="3657349"/>
                </a:cubicBezTo>
                <a:lnTo>
                  <a:pt x="4785776" y="3657600"/>
                </a:lnTo>
                <a:lnTo>
                  <a:pt x="4726469" y="3657600"/>
                </a:lnTo>
                <a:lnTo>
                  <a:pt x="4719697" y="3656730"/>
                </a:lnTo>
                <a:cubicBezTo>
                  <a:pt x="4709482" y="3654539"/>
                  <a:pt x="4699289" y="3651920"/>
                  <a:pt x="4689098" y="3650205"/>
                </a:cubicBezTo>
                <a:cubicBezTo>
                  <a:pt x="4660331" y="3645442"/>
                  <a:pt x="4628705" y="3646776"/>
                  <a:pt x="4603368" y="3634584"/>
                </a:cubicBezTo>
                <a:cubicBezTo>
                  <a:pt x="4576318" y="3621629"/>
                  <a:pt x="4550599" y="3615723"/>
                  <a:pt x="4522596" y="3619723"/>
                </a:cubicBezTo>
                <a:cubicBezTo>
                  <a:pt x="4513260" y="3621057"/>
                  <a:pt x="4501257" y="3629059"/>
                  <a:pt x="4497068" y="3637249"/>
                </a:cubicBezTo>
                <a:cubicBezTo>
                  <a:pt x="4487731" y="3655538"/>
                  <a:pt x="4474969" y="3658778"/>
                  <a:pt x="4457632" y="3652490"/>
                </a:cubicBezTo>
                <a:cubicBezTo>
                  <a:pt x="4442581" y="3647155"/>
                  <a:pt x="4424104" y="3644490"/>
                  <a:pt x="4413817" y="3634201"/>
                </a:cubicBezTo>
                <a:cubicBezTo>
                  <a:pt x="4384668" y="3605055"/>
                  <a:pt x="4347518" y="3604103"/>
                  <a:pt x="4311323" y="3596293"/>
                </a:cubicBezTo>
                <a:cubicBezTo>
                  <a:pt x="4289227" y="3591528"/>
                  <a:pt x="4268649" y="3591338"/>
                  <a:pt x="4246551" y="3594576"/>
                </a:cubicBezTo>
                <a:cubicBezTo>
                  <a:pt x="4198546" y="3601816"/>
                  <a:pt x="4151870" y="3591528"/>
                  <a:pt x="4105766" y="3578384"/>
                </a:cubicBezTo>
                <a:cubicBezTo>
                  <a:pt x="4075285" y="3569622"/>
                  <a:pt x="4044043" y="3564287"/>
                  <a:pt x="4013753" y="3555333"/>
                </a:cubicBezTo>
                <a:cubicBezTo>
                  <a:pt x="3991083" y="3548474"/>
                  <a:pt x="3968414" y="3540282"/>
                  <a:pt x="3947648" y="3529234"/>
                </a:cubicBezTo>
                <a:cubicBezTo>
                  <a:pt x="3917546" y="3513040"/>
                  <a:pt x="3891259" y="3488655"/>
                  <a:pt x="3852966" y="3495133"/>
                </a:cubicBezTo>
                <a:cubicBezTo>
                  <a:pt x="3819245" y="3500847"/>
                  <a:pt x="3788766" y="3488847"/>
                  <a:pt x="3757902" y="3477416"/>
                </a:cubicBezTo>
                <a:cubicBezTo>
                  <a:pt x="3735231" y="3469034"/>
                  <a:pt x="3712565" y="3460459"/>
                  <a:pt x="3689131" y="3455126"/>
                </a:cubicBezTo>
                <a:cubicBezTo>
                  <a:pt x="3661315" y="3448839"/>
                  <a:pt x="3629882" y="3451507"/>
                  <a:pt x="3605116" y="3439885"/>
                </a:cubicBezTo>
                <a:cubicBezTo>
                  <a:pt x="3579206" y="3427693"/>
                  <a:pt x="3557682" y="3435885"/>
                  <a:pt x="3534629" y="3439315"/>
                </a:cubicBezTo>
                <a:cubicBezTo>
                  <a:pt x="3497862" y="3444649"/>
                  <a:pt x="3461282" y="3454555"/>
                  <a:pt x="3424135" y="3441982"/>
                </a:cubicBezTo>
                <a:cubicBezTo>
                  <a:pt x="3378986" y="3426741"/>
                  <a:pt x="3334216" y="3410358"/>
                  <a:pt x="3288877" y="3395880"/>
                </a:cubicBezTo>
                <a:cubicBezTo>
                  <a:pt x="3271348" y="3390353"/>
                  <a:pt x="3252492" y="3388067"/>
                  <a:pt x="3234202" y="3385591"/>
                </a:cubicBezTo>
                <a:cubicBezTo>
                  <a:pt x="3216867" y="3383495"/>
                  <a:pt x="3196102" y="3388830"/>
                  <a:pt x="3182763" y="3380829"/>
                </a:cubicBezTo>
                <a:cubicBezTo>
                  <a:pt x="3148472" y="3360255"/>
                  <a:pt x="3113231" y="3350158"/>
                  <a:pt x="3073604" y="3350158"/>
                </a:cubicBezTo>
                <a:cubicBezTo>
                  <a:pt x="3058743" y="3350158"/>
                  <a:pt x="3044264" y="3341584"/>
                  <a:pt x="3029216" y="3340059"/>
                </a:cubicBezTo>
                <a:cubicBezTo>
                  <a:pt x="3008639" y="3338155"/>
                  <a:pt x="2985016" y="3333011"/>
                  <a:pt x="2967110" y="3340251"/>
                </a:cubicBezTo>
                <a:cubicBezTo>
                  <a:pt x="2925008" y="3357397"/>
                  <a:pt x="2890910" y="3343107"/>
                  <a:pt x="2854140" y="3326153"/>
                </a:cubicBezTo>
                <a:cubicBezTo>
                  <a:pt x="2817943" y="3309389"/>
                  <a:pt x="2779842" y="3296055"/>
                  <a:pt x="2741360" y="3285003"/>
                </a:cubicBezTo>
                <a:cubicBezTo>
                  <a:pt x="2726882" y="3281003"/>
                  <a:pt x="2709548" y="3287672"/>
                  <a:pt x="2693543" y="3289005"/>
                </a:cubicBezTo>
                <a:cubicBezTo>
                  <a:pt x="2687827" y="3289386"/>
                  <a:pt x="2681540" y="3289958"/>
                  <a:pt x="2676398" y="3288053"/>
                </a:cubicBezTo>
                <a:cubicBezTo>
                  <a:pt x="2626677" y="3269763"/>
                  <a:pt x="2576191" y="3255857"/>
                  <a:pt x="2522279" y="3265382"/>
                </a:cubicBezTo>
                <a:cubicBezTo>
                  <a:pt x="2517327" y="3266335"/>
                  <a:pt x="2511800" y="3264239"/>
                  <a:pt x="2506847" y="3262905"/>
                </a:cubicBezTo>
                <a:cubicBezTo>
                  <a:pt x="2482652" y="3256047"/>
                  <a:pt x="2459029" y="3245189"/>
                  <a:pt x="2434456" y="3242712"/>
                </a:cubicBezTo>
                <a:cubicBezTo>
                  <a:pt x="2373874" y="3236616"/>
                  <a:pt x="2312915" y="3234138"/>
                  <a:pt x="2251948" y="3230138"/>
                </a:cubicBezTo>
                <a:cubicBezTo>
                  <a:pt x="2248138" y="3229949"/>
                  <a:pt x="2244137" y="3229949"/>
                  <a:pt x="2240710" y="3228614"/>
                </a:cubicBezTo>
                <a:cubicBezTo>
                  <a:pt x="2218229" y="3220422"/>
                  <a:pt x="2198608" y="3223090"/>
                  <a:pt x="2179556" y="3238711"/>
                </a:cubicBezTo>
                <a:cubicBezTo>
                  <a:pt x="2171173" y="3245569"/>
                  <a:pt x="2159743" y="3249189"/>
                  <a:pt x="2149267" y="3252999"/>
                </a:cubicBezTo>
                <a:cubicBezTo>
                  <a:pt x="2133834" y="3258715"/>
                  <a:pt x="2118023" y="3264239"/>
                  <a:pt x="2102021" y="3267859"/>
                </a:cubicBezTo>
                <a:cubicBezTo>
                  <a:pt x="2086208" y="3271288"/>
                  <a:pt x="2069254" y="3276049"/>
                  <a:pt x="2054013" y="3273384"/>
                </a:cubicBezTo>
                <a:cubicBezTo>
                  <a:pt x="2026581" y="3268622"/>
                  <a:pt x="2000479" y="3257953"/>
                  <a:pt x="1973429" y="3250903"/>
                </a:cubicBezTo>
                <a:cubicBezTo>
                  <a:pt x="1964094" y="3248426"/>
                  <a:pt x="1953806" y="3248809"/>
                  <a:pt x="1944092" y="3248617"/>
                </a:cubicBezTo>
                <a:cubicBezTo>
                  <a:pt x="1921800" y="3248047"/>
                  <a:pt x="1898940" y="3253571"/>
                  <a:pt x="1878748" y="3237759"/>
                </a:cubicBezTo>
                <a:cubicBezTo>
                  <a:pt x="1860079" y="3222899"/>
                  <a:pt x="1841216" y="3227280"/>
                  <a:pt x="1821596" y="3238520"/>
                </a:cubicBezTo>
                <a:cubicBezTo>
                  <a:pt x="1807497" y="3246522"/>
                  <a:pt x="1791496" y="3252809"/>
                  <a:pt x="1775684" y="3255857"/>
                </a:cubicBezTo>
                <a:cubicBezTo>
                  <a:pt x="1753965" y="3260047"/>
                  <a:pt x="1732439" y="3261763"/>
                  <a:pt x="1709006" y="3259285"/>
                </a:cubicBezTo>
                <a:cubicBezTo>
                  <a:pt x="1692431" y="3257571"/>
                  <a:pt x="1678904" y="3256809"/>
                  <a:pt x="1665950" y="3246713"/>
                </a:cubicBezTo>
                <a:cubicBezTo>
                  <a:pt x="1663856" y="3245189"/>
                  <a:pt x="1660046" y="3244807"/>
                  <a:pt x="1657188" y="3244999"/>
                </a:cubicBezTo>
                <a:cubicBezTo>
                  <a:pt x="1619658" y="3248237"/>
                  <a:pt x="1582510" y="3246522"/>
                  <a:pt x="1544598" y="3244234"/>
                </a:cubicBezTo>
                <a:cubicBezTo>
                  <a:pt x="1496403" y="3241189"/>
                  <a:pt x="1445725" y="3250141"/>
                  <a:pt x="1404006" y="3282146"/>
                </a:cubicBezTo>
                <a:cubicBezTo>
                  <a:pt x="1397909" y="3286910"/>
                  <a:pt x="1388765" y="3289005"/>
                  <a:pt x="1380762" y="3290149"/>
                </a:cubicBezTo>
                <a:cubicBezTo>
                  <a:pt x="1343044" y="3295101"/>
                  <a:pt x="1305132" y="3298530"/>
                  <a:pt x="1267411" y="3304055"/>
                </a:cubicBezTo>
                <a:cubicBezTo>
                  <a:pt x="1246837" y="3307103"/>
                  <a:pt x="1225310" y="3309770"/>
                  <a:pt x="1206641" y="3318153"/>
                </a:cubicBezTo>
                <a:cubicBezTo>
                  <a:pt x="1188354" y="3326343"/>
                  <a:pt x="1173681" y="3336059"/>
                  <a:pt x="1162823" y="3318915"/>
                </a:cubicBezTo>
                <a:cubicBezTo>
                  <a:pt x="1143394" y="3328059"/>
                  <a:pt x="1126437" y="3335680"/>
                  <a:pt x="1109865" y="3343870"/>
                </a:cubicBezTo>
                <a:cubicBezTo>
                  <a:pt x="1103767" y="3346918"/>
                  <a:pt x="1098623" y="3351872"/>
                  <a:pt x="1092527" y="3354730"/>
                </a:cubicBezTo>
                <a:cubicBezTo>
                  <a:pt x="1086048" y="3357778"/>
                  <a:pt x="1078810" y="3359682"/>
                  <a:pt x="1071762" y="3361207"/>
                </a:cubicBezTo>
                <a:cubicBezTo>
                  <a:pt x="1040327" y="3368065"/>
                  <a:pt x="1008894" y="3374351"/>
                  <a:pt x="977653" y="3381782"/>
                </a:cubicBezTo>
                <a:cubicBezTo>
                  <a:pt x="971554" y="3383305"/>
                  <a:pt x="966411" y="3389401"/>
                  <a:pt x="960887" y="3393401"/>
                </a:cubicBezTo>
                <a:cubicBezTo>
                  <a:pt x="957266" y="3396070"/>
                  <a:pt x="953648" y="3400070"/>
                  <a:pt x="949646" y="3400642"/>
                </a:cubicBezTo>
                <a:cubicBezTo>
                  <a:pt x="919165" y="3405214"/>
                  <a:pt x="888877" y="3410549"/>
                  <a:pt x="858205" y="3412834"/>
                </a:cubicBezTo>
                <a:cubicBezTo>
                  <a:pt x="832486" y="3414738"/>
                  <a:pt x="807719" y="3414168"/>
                  <a:pt x="801053" y="3447315"/>
                </a:cubicBezTo>
                <a:cubicBezTo>
                  <a:pt x="799909" y="3453032"/>
                  <a:pt x="791717" y="3459128"/>
                  <a:pt x="785432" y="3461984"/>
                </a:cubicBezTo>
                <a:cubicBezTo>
                  <a:pt x="767524" y="3470176"/>
                  <a:pt x="748471" y="3475701"/>
                  <a:pt x="730754" y="3484082"/>
                </a:cubicBezTo>
                <a:cubicBezTo>
                  <a:pt x="672650" y="3512088"/>
                  <a:pt x="611880" y="3529805"/>
                  <a:pt x="546917" y="3526566"/>
                </a:cubicBezTo>
                <a:cubicBezTo>
                  <a:pt x="526724" y="3525614"/>
                  <a:pt x="507102" y="3515326"/>
                  <a:pt x="494337" y="3511515"/>
                </a:cubicBezTo>
                <a:cubicBezTo>
                  <a:pt x="457572" y="3526566"/>
                  <a:pt x="426709" y="3541045"/>
                  <a:pt x="394511" y="3551903"/>
                </a:cubicBezTo>
                <a:cubicBezTo>
                  <a:pt x="366127" y="3561619"/>
                  <a:pt x="336408" y="3567715"/>
                  <a:pt x="307259" y="3574763"/>
                </a:cubicBezTo>
                <a:cubicBezTo>
                  <a:pt x="296590" y="3577432"/>
                  <a:pt x="285732" y="3578955"/>
                  <a:pt x="274873" y="3580290"/>
                </a:cubicBezTo>
                <a:cubicBezTo>
                  <a:pt x="240965" y="3584480"/>
                  <a:pt x="205529" y="3574384"/>
                  <a:pt x="172384" y="3590386"/>
                </a:cubicBezTo>
                <a:cubicBezTo>
                  <a:pt x="155046" y="3598768"/>
                  <a:pt x="137898" y="3608865"/>
                  <a:pt x="119613" y="3613247"/>
                </a:cubicBezTo>
                <a:cubicBezTo>
                  <a:pt x="99990" y="3618009"/>
                  <a:pt x="80794" y="3625439"/>
                  <a:pt x="61197" y="3630750"/>
                </a:cubicBezTo>
                <a:lnTo>
                  <a:pt x="544" y="3635521"/>
                </a:lnTo>
                <a:lnTo>
                  <a:pt x="544" y="3508282"/>
                </a:lnTo>
                <a:lnTo>
                  <a:pt x="0" y="3508282"/>
                </a:lnTo>
                <a:close/>
              </a:path>
            </a:pathLst>
          </a:custGeom>
          <a:effectLst>
            <a:outerShdw blurRad="381000" dist="152400" dir="5400000" algn="t" rotWithShape="0">
              <a:prstClr val="black">
                <a:alpha val="20000"/>
              </a:prstClr>
            </a:outerShdw>
          </a:effectLst>
        </p:spPr>
      </p:pic>
      <p:grpSp>
        <p:nvGrpSpPr>
          <p:cNvPr id="76" name="Group 75">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8" y="857610"/>
            <a:ext cx="9143592" cy="2849976"/>
            <a:chOff x="476" y="-3923157"/>
            <a:chExt cx="10667524" cy="2493729"/>
          </a:xfrm>
        </p:grpSpPr>
        <p:sp>
          <p:nvSpPr>
            <p:cNvPr id="77" name="Freeform: Shape 76">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Shape 77">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5">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descr="Logo&#10;&#10;Description automatically generate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Tree>
    <p:custDataLst>
      <p:tags r:id="rId1"/>
    </p:custDataLst>
    <p:extLst>
      <p:ext uri="{BB962C8B-B14F-4D97-AF65-F5344CB8AC3E}">
        <p14:creationId xmlns:p14="http://schemas.microsoft.com/office/powerpoint/2010/main" val="341746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305265DC-CF6B-4AE8-B3F3-2A7A16374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251460" y="3645207"/>
            <a:ext cx="3293268" cy="1907884"/>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000" b="1" dirty="0">
                <a:solidFill>
                  <a:schemeClr val="bg1"/>
                </a:solidFill>
                <a:latin typeface="Century Gothic" panose="020B0502020202020204" pitchFamily="34" charset="0"/>
                <a:ea typeface="+mj-ea"/>
                <a:cs typeface="+mj-cs"/>
              </a:rPr>
              <a:t>ACTIVITY 2</a:t>
            </a:r>
          </a:p>
          <a:p>
            <a:pPr>
              <a:lnSpc>
                <a:spcPct val="90000"/>
              </a:lnSpc>
              <a:spcBef>
                <a:spcPct val="0"/>
              </a:spcBef>
              <a:spcAft>
                <a:spcPts val="600"/>
              </a:spcAft>
            </a:pPr>
            <a:r>
              <a:rPr lang="en-US" sz="3000" dirty="0">
                <a:solidFill>
                  <a:schemeClr val="bg1"/>
                </a:solidFill>
                <a:latin typeface="Century Gothic" panose="020B0502020202020204" pitchFamily="34" charset="0"/>
                <a:ea typeface="+mj-ea"/>
                <a:cs typeface="+mj-cs"/>
              </a:rPr>
              <a:t>Where does my chocolate come from?</a:t>
            </a:r>
          </a:p>
        </p:txBody>
      </p:sp>
      <p:pic>
        <p:nvPicPr>
          <p:cNvPr id="6" name="Picture 5">
            <a:extLst>
              <a:ext uri="{FF2B5EF4-FFF2-40B4-BE49-F238E27FC236}">
                <a16:creationId xmlns:a16="http://schemas.microsoft.com/office/drawing/2014/main" id="{31EA972C-352B-451F-A18E-FB201D5F166F}"/>
              </a:ext>
            </a:extLst>
          </p:cNvPr>
          <p:cNvPicPr>
            <a:picLocks noChangeAspect="1"/>
          </p:cNvPicPr>
          <p:nvPr/>
        </p:nvPicPr>
        <p:blipFill rotWithShape="1">
          <a:blip r:embed="rId4"/>
          <a:srcRect t="30393" b="19420"/>
          <a:stretch/>
        </p:blipFill>
        <p:spPr>
          <a:xfrm>
            <a:off x="20" y="2"/>
            <a:ext cx="9143980" cy="3418853"/>
          </a:xfrm>
          <a:custGeom>
            <a:avLst/>
            <a:gdLst/>
            <a:ahLst/>
            <a:cxnLst/>
            <a:rect l="l" t="t" r="r" b="b"/>
            <a:pathLst>
              <a:path w="12192000" h="3418853">
                <a:moveTo>
                  <a:pt x="0" y="0"/>
                </a:moveTo>
                <a:lnTo>
                  <a:pt x="12192000" y="0"/>
                </a:lnTo>
                <a:lnTo>
                  <a:pt x="12192000" y="227978"/>
                </a:lnTo>
                <a:lnTo>
                  <a:pt x="12192000" y="2065168"/>
                </a:lnTo>
                <a:lnTo>
                  <a:pt x="12192000" y="3342653"/>
                </a:lnTo>
                <a:lnTo>
                  <a:pt x="9439275" y="3418853"/>
                </a:lnTo>
                <a:lnTo>
                  <a:pt x="5572127" y="3171203"/>
                </a:lnTo>
                <a:lnTo>
                  <a:pt x="0" y="3342653"/>
                </a:lnTo>
                <a:lnTo>
                  <a:pt x="0" y="2065168"/>
                </a:lnTo>
                <a:lnTo>
                  <a:pt x="0" y="227978"/>
                </a:lnTo>
                <a:close/>
              </a:path>
            </a:pathLst>
          </a:custGeom>
        </p:spPr>
      </p:pic>
      <p:grpSp>
        <p:nvGrpSpPr>
          <p:cNvPr id="193" name="Group 192">
            <a:extLst>
              <a:ext uri="{FF2B5EF4-FFF2-40B4-BE49-F238E27FC236}">
                <a16:creationId xmlns:a16="http://schemas.microsoft.com/office/drawing/2014/main" id="{37EA779C-87BF-454F-919D-A3DA98FD8A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59818"/>
            <a:ext cx="9144000" cy="757168"/>
            <a:chOff x="0" y="2959818"/>
            <a:chExt cx="12192000" cy="757168"/>
          </a:xfrm>
        </p:grpSpPr>
        <p:sp>
          <p:nvSpPr>
            <p:cNvPr id="194" name="Freeform: Shape 193">
              <a:extLst>
                <a:ext uri="{FF2B5EF4-FFF2-40B4-BE49-F238E27FC236}">
                  <a16:creationId xmlns:a16="http://schemas.microsoft.com/office/drawing/2014/main" id="{D8C2E702-9A3E-420B-81FC-693685CAF6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5" name="Freeform: Shape 194">
              <a:extLst>
                <a:ext uri="{FF2B5EF4-FFF2-40B4-BE49-F238E27FC236}">
                  <a16:creationId xmlns:a16="http://schemas.microsoft.com/office/drawing/2014/main" id="{6AA40418-2F7D-4A2A-84C0-1A72B0307C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 name="TextBox 9">
            <a:extLst>
              <a:ext uri="{FF2B5EF4-FFF2-40B4-BE49-F238E27FC236}">
                <a16:creationId xmlns:a16="http://schemas.microsoft.com/office/drawing/2014/main" id="{8BD19502-D46A-4828-994D-710C2357A172}"/>
              </a:ext>
            </a:extLst>
          </p:cNvPr>
          <p:cNvSpPr txBox="1"/>
          <p:nvPr/>
        </p:nvSpPr>
        <p:spPr>
          <a:xfrm>
            <a:off x="4245769" y="3828703"/>
            <a:ext cx="4269581" cy="1648849"/>
          </a:xfrm>
          <a:prstGeom prst="rect">
            <a:avLst/>
          </a:prstGeom>
        </p:spPr>
        <p:txBody>
          <a:bodyPr vert="horz" lIns="91440" tIns="45720" rIns="91440" bIns="45720" rtlCol="0">
            <a:normAutofit/>
          </a:bodyPr>
          <a:lstStyle/>
          <a:p>
            <a:pPr>
              <a:lnSpc>
                <a:spcPct val="90000"/>
              </a:lnSpc>
              <a:spcAft>
                <a:spcPts val="600"/>
              </a:spcAft>
            </a:pPr>
            <a:r>
              <a:rPr lang="en-US" sz="1900" b="1" dirty="0">
                <a:solidFill>
                  <a:schemeClr val="bg1">
                    <a:alpha val="80000"/>
                  </a:schemeClr>
                </a:solidFill>
                <a:latin typeface="Century Gothic" panose="020B0502020202020204" pitchFamily="34" charset="0"/>
              </a:rPr>
              <a:t>Watch</a:t>
            </a:r>
          </a:p>
          <a:p>
            <a:pPr indent="-228600">
              <a:lnSpc>
                <a:spcPct val="90000"/>
              </a:lnSpc>
              <a:spcAft>
                <a:spcPts val="600"/>
              </a:spcAft>
              <a:buFont typeface="Arial" panose="020B0604020202020204" pitchFamily="34" charset="0"/>
              <a:buChar char="•"/>
            </a:pPr>
            <a:endParaRPr lang="en-US" sz="1900" b="1" dirty="0">
              <a:solidFill>
                <a:schemeClr val="bg1">
                  <a:alpha val="80000"/>
                </a:schemeClr>
              </a:solidFill>
              <a:latin typeface="Century Gothic" panose="020B0502020202020204" pitchFamily="34" charset="0"/>
            </a:endParaRPr>
          </a:p>
          <a:p>
            <a:pPr>
              <a:lnSpc>
                <a:spcPct val="90000"/>
              </a:lnSpc>
              <a:spcAft>
                <a:spcPts val="600"/>
              </a:spcAft>
            </a:pPr>
            <a:r>
              <a:rPr lang="en-US" sz="1900" dirty="0">
                <a:solidFill>
                  <a:schemeClr val="bg1">
                    <a:alpha val="80000"/>
                  </a:schemeClr>
                </a:solidFill>
                <a:latin typeface="Century Gothic" panose="020B0502020202020204" pitchFamily="34" charset="0"/>
                <a:hlinkClick r:id="rId6"/>
              </a:rPr>
              <a:t>https://schools.fairtrade.org.uk/teaching-resources/guardians-of-the-rainforest-shorter-version/</a:t>
            </a:r>
            <a:endParaRPr lang="en-US" sz="1900" dirty="0">
              <a:solidFill>
                <a:schemeClr val="bg1">
                  <a:alpha val="80000"/>
                </a:schemeClr>
              </a:solidFill>
              <a:latin typeface="Century Gothic" panose="020B0502020202020204" pitchFamily="34" charset="0"/>
            </a:endParaRPr>
          </a:p>
          <a:p>
            <a:pPr indent="-228600">
              <a:lnSpc>
                <a:spcPct val="90000"/>
              </a:lnSpc>
              <a:spcAft>
                <a:spcPts val="600"/>
              </a:spcAft>
              <a:buFont typeface="Arial" panose="020B0604020202020204" pitchFamily="34" charset="0"/>
              <a:buChar char="•"/>
            </a:pPr>
            <a:endParaRPr lang="en-US" sz="1900" dirty="0">
              <a:solidFill>
                <a:schemeClr val="bg1">
                  <a:alpha val="80000"/>
                </a:schemeClr>
              </a:solidFill>
            </a:endParaRPr>
          </a:p>
          <a:p>
            <a:pPr indent="-228600">
              <a:lnSpc>
                <a:spcPct val="90000"/>
              </a:lnSpc>
              <a:spcAft>
                <a:spcPts val="600"/>
              </a:spcAft>
              <a:buFont typeface="Arial" panose="020B0604020202020204" pitchFamily="34" charset="0"/>
              <a:buChar char="•"/>
            </a:pPr>
            <a:endParaRPr lang="en-US" sz="1900" dirty="0">
              <a:solidFill>
                <a:schemeClr val="bg1">
                  <a:alpha val="80000"/>
                </a:schemeClr>
              </a:solidFill>
            </a:endParaRPr>
          </a:p>
        </p:txBody>
      </p:sp>
      <p:sp>
        <p:nvSpPr>
          <p:cNvPr id="5" name="TextBox 4">
            <a:extLst>
              <a:ext uri="{FF2B5EF4-FFF2-40B4-BE49-F238E27FC236}">
                <a16:creationId xmlns:a16="http://schemas.microsoft.com/office/drawing/2014/main" id="{0E855DCB-9C9A-4265-88E4-B9BA6CC96F8B}"/>
              </a:ext>
            </a:extLst>
          </p:cNvPr>
          <p:cNvSpPr txBox="1"/>
          <p:nvPr/>
        </p:nvSpPr>
        <p:spPr>
          <a:xfrm>
            <a:off x="394137" y="3417573"/>
            <a:ext cx="3817818" cy="2619839"/>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endParaRPr lang="en-US" sz="1600" dirty="0"/>
          </a:p>
          <a:p>
            <a:pPr marL="342900" indent="-228600">
              <a:lnSpc>
                <a:spcPct val="90000"/>
              </a:lnSpc>
              <a:spcAft>
                <a:spcPts val="600"/>
              </a:spcAft>
              <a:buFont typeface="Arial" panose="020B0604020202020204" pitchFamily="34" charset="0"/>
              <a:buChar char="•"/>
            </a:pPr>
            <a:endParaRPr lang="en-US" sz="1600" dirty="0"/>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Tree>
    <p:custDataLst>
      <p:tags r:id="rId1"/>
    </p:custDataLst>
    <p:extLst>
      <p:ext uri="{BB962C8B-B14F-4D97-AF65-F5344CB8AC3E}">
        <p14:creationId xmlns:p14="http://schemas.microsoft.com/office/powerpoint/2010/main" val="107439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frican drums">
            <a:extLst>
              <a:ext uri="{FF2B5EF4-FFF2-40B4-BE49-F238E27FC236}">
                <a16:creationId xmlns:a16="http://schemas.microsoft.com/office/drawing/2014/main" id="{7478C476-E51F-48A5-ABE1-55F7CBF52F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21" y="2494670"/>
            <a:ext cx="4320540" cy="263914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331595" y="435401"/>
            <a:ext cx="6480810" cy="1384995"/>
          </a:xfrm>
          <a:prstGeom prst="rect">
            <a:avLst/>
          </a:prstGeom>
          <a:solidFill>
            <a:srgbClr val="CCECFF"/>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2</a:t>
            </a:r>
          </a:p>
          <a:p>
            <a:pPr algn="ctr"/>
            <a:r>
              <a:rPr lang="en-GB" sz="2800" b="1" i="1" dirty="0">
                <a:latin typeface="Century Gothic" panose="020B0502020202020204" pitchFamily="34" charset="0"/>
                <a:cs typeface="Cavolini" panose="03000502040302020204" pitchFamily="66" charset="0"/>
              </a:rPr>
              <a:t>Where does my chocolate come from?</a:t>
            </a:r>
          </a:p>
        </p:txBody>
      </p:sp>
      <p:sp>
        <p:nvSpPr>
          <p:cNvPr id="8" name="Cloud 7">
            <a:extLst>
              <a:ext uri="{FF2B5EF4-FFF2-40B4-BE49-F238E27FC236}">
                <a16:creationId xmlns:a16="http://schemas.microsoft.com/office/drawing/2014/main" id="{28E0E4FD-D927-4ED2-BCBC-4896AAB33135}"/>
              </a:ext>
            </a:extLst>
          </p:cNvPr>
          <p:cNvSpPr/>
          <p:nvPr/>
        </p:nvSpPr>
        <p:spPr>
          <a:xfrm rot="537195">
            <a:off x="3174530" y="2187289"/>
            <a:ext cx="6012543" cy="3314357"/>
          </a:xfrm>
          <a:prstGeom prst="cloud">
            <a:avLst/>
          </a:prstGeom>
          <a:solidFill>
            <a:srgbClr val="FFFF00"/>
          </a:solidFill>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2400" b="1" dirty="0">
                <a:solidFill>
                  <a:srgbClr val="002060"/>
                </a:solidFill>
                <a:effectLst/>
                <a:latin typeface="Century Gothic" panose="020B0502020202020204" pitchFamily="34" charset="0"/>
                <a:ea typeface="Times New Roman" panose="02020603050405020304" pitchFamily="18" charset="0"/>
              </a:rPr>
              <a:t>Grandmother Amie scares the chimpanzees away with a drum to help protect the forest. </a:t>
            </a:r>
            <a:endParaRPr lang="en-GB" sz="1600" b="1" dirty="0">
              <a:solidFill>
                <a:srgbClr val="002060"/>
              </a:solidFill>
              <a:effectLst/>
              <a:latin typeface="Century Gothic" panose="020B0502020202020204" pitchFamily="34"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386249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frican drums">
            <a:extLst>
              <a:ext uri="{FF2B5EF4-FFF2-40B4-BE49-F238E27FC236}">
                <a16:creationId xmlns:a16="http://schemas.microsoft.com/office/drawing/2014/main" id="{7478C476-E51F-48A5-ABE1-55F7CBF52F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21" y="2494670"/>
            <a:ext cx="4320540" cy="263914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331595" y="435401"/>
            <a:ext cx="6480810" cy="1384995"/>
          </a:xfrm>
          <a:prstGeom prst="rect">
            <a:avLst/>
          </a:prstGeom>
          <a:solidFill>
            <a:srgbClr val="CCECFF"/>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2</a:t>
            </a:r>
          </a:p>
          <a:p>
            <a:pPr algn="ctr"/>
            <a:r>
              <a:rPr lang="en-GB" sz="2800" b="1" i="1" dirty="0">
                <a:latin typeface="Century Gothic" panose="020B0502020202020204" pitchFamily="34" charset="0"/>
                <a:cs typeface="Cavolini" panose="03000502040302020204" pitchFamily="66" charset="0"/>
              </a:rPr>
              <a:t>Where does my chocolate come from?</a:t>
            </a:r>
          </a:p>
        </p:txBody>
      </p:sp>
      <p:sp>
        <p:nvSpPr>
          <p:cNvPr id="8" name="Cloud 7">
            <a:extLst>
              <a:ext uri="{FF2B5EF4-FFF2-40B4-BE49-F238E27FC236}">
                <a16:creationId xmlns:a16="http://schemas.microsoft.com/office/drawing/2014/main" id="{28E0E4FD-D927-4ED2-BCBC-4896AAB33135}"/>
              </a:ext>
            </a:extLst>
          </p:cNvPr>
          <p:cNvSpPr/>
          <p:nvPr/>
        </p:nvSpPr>
        <p:spPr>
          <a:xfrm rot="537195">
            <a:off x="3174530" y="2187289"/>
            <a:ext cx="6012543" cy="3314357"/>
          </a:xfrm>
          <a:prstGeom prst="cloud">
            <a:avLst/>
          </a:prstGeom>
          <a:solidFill>
            <a:srgbClr val="FFFF00"/>
          </a:solidFill>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2000" b="1" dirty="0">
                <a:solidFill>
                  <a:srgbClr val="002060"/>
                </a:solidFill>
                <a:latin typeface="Century Gothic" panose="020B0502020202020204" pitchFamily="34" charset="0"/>
              </a:rPr>
              <a:t>Think of your own forest friendly way to stop animals eating the cocoa beans </a:t>
            </a:r>
            <a:r>
              <a:rPr lang="en-GB" sz="2000" b="1" dirty="0">
                <a:solidFill>
                  <a:srgbClr val="002060"/>
                </a:solidFill>
                <a:latin typeface="Century Gothic" panose="020B0502020202020204" pitchFamily="34" charset="0"/>
                <a:ea typeface="Times New Roman" panose="02020603050405020304" pitchFamily="18" charset="0"/>
              </a:rPr>
              <a:t>without harming the chimpanzees or the trees? </a:t>
            </a:r>
            <a:r>
              <a:rPr lang="en-GB" sz="2000" b="1" dirty="0">
                <a:solidFill>
                  <a:srgbClr val="002060"/>
                </a:solidFill>
                <a:latin typeface="Century Gothic" panose="020B0502020202020204" pitchFamily="34" charset="0"/>
              </a:rPr>
              <a:t>.</a:t>
            </a:r>
          </a:p>
          <a:p>
            <a:pPr algn="ctr"/>
            <a:endParaRPr lang="en-GB" sz="1100" dirty="0">
              <a:solidFill>
                <a:srgbClr val="002060"/>
              </a:solidFill>
              <a:effectLst/>
              <a:latin typeface="Century Gothic" panose="020B0502020202020204" pitchFamily="34"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350282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frican drums">
            <a:extLst>
              <a:ext uri="{FF2B5EF4-FFF2-40B4-BE49-F238E27FC236}">
                <a16:creationId xmlns:a16="http://schemas.microsoft.com/office/drawing/2014/main" id="{7478C476-E51F-48A5-ABE1-55F7CBF52F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21" y="2494670"/>
            <a:ext cx="4320540" cy="263914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331595" y="435401"/>
            <a:ext cx="6480810" cy="1384995"/>
          </a:xfrm>
          <a:prstGeom prst="rect">
            <a:avLst/>
          </a:prstGeom>
          <a:solidFill>
            <a:srgbClr val="CCECFF"/>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2</a:t>
            </a:r>
          </a:p>
          <a:p>
            <a:pPr algn="ctr"/>
            <a:r>
              <a:rPr lang="en-GB" sz="2800" b="1" i="1" dirty="0">
                <a:latin typeface="Century Gothic" panose="020B0502020202020204" pitchFamily="34" charset="0"/>
                <a:cs typeface="Cavolini" panose="03000502040302020204" pitchFamily="66" charset="0"/>
              </a:rPr>
              <a:t>Where does my chocolate come from?</a:t>
            </a:r>
          </a:p>
        </p:txBody>
      </p:sp>
      <p:sp>
        <p:nvSpPr>
          <p:cNvPr id="8" name="Cloud 7">
            <a:extLst>
              <a:ext uri="{FF2B5EF4-FFF2-40B4-BE49-F238E27FC236}">
                <a16:creationId xmlns:a16="http://schemas.microsoft.com/office/drawing/2014/main" id="{28E0E4FD-D927-4ED2-BCBC-4896AAB33135}"/>
              </a:ext>
            </a:extLst>
          </p:cNvPr>
          <p:cNvSpPr/>
          <p:nvPr/>
        </p:nvSpPr>
        <p:spPr>
          <a:xfrm rot="537195">
            <a:off x="3174530" y="2187289"/>
            <a:ext cx="6012543" cy="3314357"/>
          </a:xfrm>
          <a:prstGeom prst="cloud">
            <a:avLst/>
          </a:prstGeom>
          <a:solidFill>
            <a:srgbClr val="FFFF00"/>
          </a:solidFill>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2800" b="1" dirty="0">
                <a:solidFill>
                  <a:srgbClr val="002060"/>
                </a:solidFill>
                <a:effectLst/>
                <a:latin typeface="Century Gothic" panose="020B0502020202020204" pitchFamily="34" charset="0"/>
                <a:ea typeface="Times New Roman" panose="02020603050405020304" pitchFamily="18" charset="0"/>
              </a:rPr>
              <a:t>Draw and label your design. </a:t>
            </a:r>
            <a:r>
              <a:rPr lang="en-GB" sz="2800" b="1" dirty="0">
                <a:solidFill>
                  <a:srgbClr val="002060"/>
                </a:solidFill>
                <a:latin typeface="Century Gothic" panose="020B0502020202020204" pitchFamily="34" charset="0"/>
                <a:ea typeface="Times New Roman" panose="02020603050405020304" pitchFamily="18" charset="0"/>
              </a:rPr>
              <a:t>Build/make it!</a:t>
            </a:r>
            <a:endParaRPr lang="en-GB" b="1" dirty="0">
              <a:solidFill>
                <a:srgbClr val="002060"/>
              </a:solidFill>
              <a:effectLst/>
              <a:latin typeface="Century Gothic" panose="020B0502020202020204" pitchFamily="34"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80325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305265DC-CF6B-4AE8-B3F3-2A7A16374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251460" y="3645207"/>
            <a:ext cx="3293268" cy="1907884"/>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000" b="1" dirty="0">
                <a:solidFill>
                  <a:schemeClr val="bg1"/>
                </a:solidFill>
                <a:latin typeface="Century Gothic" panose="020B0502020202020204" pitchFamily="34" charset="0"/>
                <a:ea typeface="+mj-ea"/>
                <a:cs typeface="+mj-cs"/>
              </a:rPr>
              <a:t>ACTIVITY 3</a:t>
            </a:r>
          </a:p>
          <a:p>
            <a:pPr>
              <a:lnSpc>
                <a:spcPct val="90000"/>
              </a:lnSpc>
              <a:spcBef>
                <a:spcPct val="0"/>
              </a:spcBef>
              <a:spcAft>
                <a:spcPts val="600"/>
              </a:spcAft>
            </a:pPr>
            <a:r>
              <a:rPr lang="en-US" sz="3000" dirty="0">
                <a:solidFill>
                  <a:schemeClr val="bg1"/>
                </a:solidFill>
                <a:latin typeface="Century Gothic" panose="020B0502020202020204" pitchFamily="34" charset="0"/>
                <a:ea typeface="+mj-ea"/>
                <a:cs typeface="+mj-cs"/>
              </a:rPr>
              <a:t>How can I make a change?</a:t>
            </a:r>
          </a:p>
        </p:txBody>
      </p:sp>
      <p:pic>
        <p:nvPicPr>
          <p:cNvPr id="6" name="Picture 5">
            <a:extLst>
              <a:ext uri="{FF2B5EF4-FFF2-40B4-BE49-F238E27FC236}">
                <a16:creationId xmlns:a16="http://schemas.microsoft.com/office/drawing/2014/main" id="{31EA972C-352B-451F-A18E-FB201D5F166F}"/>
              </a:ext>
            </a:extLst>
          </p:cNvPr>
          <p:cNvPicPr>
            <a:picLocks noChangeAspect="1"/>
          </p:cNvPicPr>
          <p:nvPr/>
        </p:nvPicPr>
        <p:blipFill rotWithShape="1">
          <a:blip r:embed="rId4"/>
          <a:srcRect t="30393" b="19420"/>
          <a:stretch/>
        </p:blipFill>
        <p:spPr>
          <a:xfrm>
            <a:off x="20" y="2"/>
            <a:ext cx="9143980" cy="3418853"/>
          </a:xfrm>
          <a:custGeom>
            <a:avLst/>
            <a:gdLst/>
            <a:ahLst/>
            <a:cxnLst/>
            <a:rect l="l" t="t" r="r" b="b"/>
            <a:pathLst>
              <a:path w="12192000" h="3418853">
                <a:moveTo>
                  <a:pt x="0" y="0"/>
                </a:moveTo>
                <a:lnTo>
                  <a:pt x="12192000" y="0"/>
                </a:lnTo>
                <a:lnTo>
                  <a:pt x="12192000" y="227978"/>
                </a:lnTo>
                <a:lnTo>
                  <a:pt x="12192000" y="2065168"/>
                </a:lnTo>
                <a:lnTo>
                  <a:pt x="12192000" y="3342653"/>
                </a:lnTo>
                <a:lnTo>
                  <a:pt x="9439275" y="3418853"/>
                </a:lnTo>
                <a:lnTo>
                  <a:pt x="5572127" y="3171203"/>
                </a:lnTo>
                <a:lnTo>
                  <a:pt x="0" y="3342653"/>
                </a:lnTo>
                <a:lnTo>
                  <a:pt x="0" y="2065168"/>
                </a:lnTo>
                <a:lnTo>
                  <a:pt x="0" y="227978"/>
                </a:lnTo>
                <a:close/>
              </a:path>
            </a:pathLst>
          </a:custGeom>
        </p:spPr>
      </p:pic>
      <p:grpSp>
        <p:nvGrpSpPr>
          <p:cNvPr id="193" name="Group 192">
            <a:extLst>
              <a:ext uri="{FF2B5EF4-FFF2-40B4-BE49-F238E27FC236}">
                <a16:creationId xmlns:a16="http://schemas.microsoft.com/office/drawing/2014/main" id="{37EA779C-87BF-454F-919D-A3DA98FD8A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59818"/>
            <a:ext cx="9144000" cy="757168"/>
            <a:chOff x="0" y="2959818"/>
            <a:chExt cx="12192000" cy="757168"/>
          </a:xfrm>
        </p:grpSpPr>
        <p:sp>
          <p:nvSpPr>
            <p:cNvPr id="194" name="Freeform: Shape 193">
              <a:extLst>
                <a:ext uri="{FF2B5EF4-FFF2-40B4-BE49-F238E27FC236}">
                  <a16:creationId xmlns:a16="http://schemas.microsoft.com/office/drawing/2014/main" id="{D8C2E702-9A3E-420B-81FC-693685CAF6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5" name="Freeform: Shape 194">
              <a:extLst>
                <a:ext uri="{FF2B5EF4-FFF2-40B4-BE49-F238E27FC236}">
                  <a16:creationId xmlns:a16="http://schemas.microsoft.com/office/drawing/2014/main" id="{6AA40418-2F7D-4A2A-84C0-1A72B0307C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 name="TextBox 9">
            <a:extLst>
              <a:ext uri="{FF2B5EF4-FFF2-40B4-BE49-F238E27FC236}">
                <a16:creationId xmlns:a16="http://schemas.microsoft.com/office/drawing/2014/main" id="{8BD19502-D46A-4828-994D-710C2357A172}"/>
              </a:ext>
            </a:extLst>
          </p:cNvPr>
          <p:cNvSpPr txBox="1"/>
          <p:nvPr/>
        </p:nvSpPr>
        <p:spPr>
          <a:xfrm>
            <a:off x="4245769" y="3828703"/>
            <a:ext cx="4269581" cy="1648849"/>
          </a:xfrm>
          <a:prstGeom prst="rect">
            <a:avLst/>
          </a:prstGeom>
        </p:spPr>
        <p:txBody>
          <a:bodyPr vert="horz" lIns="91440" tIns="45720" rIns="91440" bIns="45720" rtlCol="0">
            <a:normAutofit/>
          </a:bodyPr>
          <a:lstStyle/>
          <a:p>
            <a:pPr>
              <a:lnSpc>
                <a:spcPct val="90000"/>
              </a:lnSpc>
              <a:spcAft>
                <a:spcPts val="600"/>
              </a:spcAft>
            </a:pPr>
            <a:r>
              <a:rPr lang="en-US" sz="1900" b="1" dirty="0">
                <a:solidFill>
                  <a:schemeClr val="bg1">
                    <a:alpha val="80000"/>
                  </a:schemeClr>
                </a:solidFill>
                <a:latin typeface="Century Gothic" panose="020B0502020202020204" pitchFamily="34" charset="0"/>
              </a:rPr>
              <a:t>Watch</a:t>
            </a:r>
          </a:p>
          <a:p>
            <a:pPr>
              <a:lnSpc>
                <a:spcPct val="90000"/>
              </a:lnSpc>
              <a:spcAft>
                <a:spcPts val="600"/>
              </a:spcAft>
            </a:pPr>
            <a:r>
              <a:rPr lang="en-US" sz="1900" b="1" dirty="0">
                <a:solidFill>
                  <a:schemeClr val="bg1">
                    <a:alpha val="80000"/>
                  </a:schemeClr>
                </a:solidFill>
                <a:latin typeface="Century Gothic" panose="020B0502020202020204" pitchFamily="34" charset="0"/>
                <a:hlinkClick r:id="rId6"/>
              </a:rPr>
              <a:t>https://schools.fairtrade.org.uk/teaching-resources/shorter-version-of-the-story-of-chocolate-8-mins/</a:t>
            </a:r>
            <a:endParaRPr lang="en-US" sz="1900" b="1" dirty="0">
              <a:solidFill>
                <a:schemeClr val="bg1">
                  <a:alpha val="80000"/>
                </a:schemeClr>
              </a:solidFill>
              <a:latin typeface="Century Gothic" panose="020B0502020202020204" pitchFamily="34" charset="0"/>
            </a:endParaRPr>
          </a:p>
          <a:p>
            <a:pPr>
              <a:lnSpc>
                <a:spcPct val="90000"/>
              </a:lnSpc>
              <a:spcAft>
                <a:spcPts val="600"/>
              </a:spcAft>
            </a:pPr>
            <a:endParaRPr lang="en-US" sz="1900" b="1" dirty="0">
              <a:solidFill>
                <a:schemeClr val="bg1">
                  <a:alpha val="80000"/>
                </a:schemeClr>
              </a:solidFill>
              <a:latin typeface="Century Gothic" panose="020B0502020202020204" pitchFamily="34" charset="0"/>
            </a:endParaRPr>
          </a:p>
          <a:p>
            <a:pPr>
              <a:lnSpc>
                <a:spcPct val="90000"/>
              </a:lnSpc>
              <a:spcAft>
                <a:spcPts val="600"/>
              </a:spcAft>
            </a:pPr>
            <a:endParaRPr lang="en-US" sz="1900" dirty="0">
              <a:solidFill>
                <a:schemeClr val="bg1">
                  <a:alpha val="80000"/>
                </a:schemeClr>
              </a:solidFill>
            </a:endParaRPr>
          </a:p>
          <a:p>
            <a:pPr indent="-228600">
              <a:lnSpc>
                <a:spcPct val="90000"/>
              </a:lnSpc>
              <a:spcAft>
                <a:spcPts val="600"/>
              </a:spcAft>
              <a:buFont typeface="Arial" panose="020B0604020202020204" pitchFamily="34" charset="0"/>
              <a:buChar char="•"/>
            </a:pPr>
            <a:endParaRPr lang="en-US" sz="1900" dirty="0">
              <a:solidFill>
                <a:schemeClr val="bg1">
                  <a:alpha val="80000"/>
                </a:schemeClr>
              </a:solidFill>
            </a:endParaRPr>
          </a:p>
        </p:txBody>
      </p:sp>
      <p:sp>
        <p:nvSpPr>
          <p:cNvPr id="5" name="TextBox 4">
            <a:extLst>
              <a:ext uri="{FF2B5EF4-FFF2-40B4-BE49-F238E27FC236}">
                <a16:creationId xmlns:a16="http://schemas.microsoft.com/office/drawing/2014/main" id="{0E855DCB-9C9A-4265-88E4-B9BA6CC96F8B}"/>
              </a:ext>
            </a:extLst>
          </p:cNvPr>
          <p:cNvSpPr txBox="1"/>
          <p:nvPr/>
        </p:nvSpPr>
        <p:spPr>
          <a:xfrm>
            <a:off x="394137" y="3417573"/>
            <a:ext cx="3817818" cy="2619839"/>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endParaRPr lang="en-US" sz="1600" dirty="0"/>
          </a:p>
          <a:p>
            <a:pPr marL="342900" indent="-228600">
              <a:lnSpc>
                <a:spcPct val="90000"/>
              </a:lnSpc>
              <a:spcAft>
                <a:spcPts val="600"/>
              </a:spcAft>
              <a:buFont typeface="Arial" panose="020B0604020202020204" pitchFamily="34" charset="0"/>
              <a:buChar char="•"/>
            </a:pPr>
            <a:endParaRPr lang="en-US" sz="1600" dirty="0"/>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Tree>
    <p:custDataLst>
      <p:tags r:id="rId1"/>
    </p:custDataLst>
    <p:extLst>
      <p:ext uri="{BB962C8B-B14F-4D97-AF65-F5344CB8AC3E}">
        <p14:creationId xmlns:p14="http://schemas.microsoft.com/office/powerpoint/2010/main" val="337424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331595" y="435401"/>
            <a:ext cx="6480810" cy="954107"/>
          </a:xfrm>
          <a:prstGeom prst="rect">
            <a:avLst/>
          </a:prstGeom>
          <a:solidFill>
            <a:srgbClr val="CCECFF"/>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3</a:t>
            </a:r>
          </a:p>
          <a:p>
            <a:pPr algn="ctr"/>
            <a:r>
              <a:rPr lang="en-GB" sz="2800" b="1" i="1" dirty="0">
                <a:latin typeface="Century Gothic" panose="020B0502020202020204" pitchFamily="34" charset="0"/>
                <a:cs typeface="Cavolini" panose="03000502040302020204" pitchFamily="66" charset="0"/>
              </a:rPr>
              <a:t>How can I make a change?</a:t>
            </a:r>
          </a:p>
        </p:txBody>
      </p:sp>
      <p:pic>
        <p:nvPicPr>
          <p:cNvPr id="11" name="Picture 10">
            <a:extLst>
              <a:ext uri="{FF2B5EF4-FFF2-40B4-BE49-F238E27FC236}">
                <a16:creationId xmlns:a16="http://schemas.microsoft.com/office/drawing/2014/main" id="{D33E231D-5E1D-4E4D-A909-A826A81B3DCC}"/>
              </a:ext>
            </a:extLst>
          </p:cNvPr>
          <p:cNvPicPr>
            <a:picLocks noChangeAspect="1"/>
          </p:cNvPicPr>
          <p:nvPr/>
        </p:nvPicPr>
        <p:blipFill>
          <a:blip r:embed="rId4"/>
          <a:stretch>
            <a:fillRect/>
          </a:stretch>
        </p:blipFill>
        <p:spPr>
          <a:xfrm>
            <a:off x="1064282" y="1476532"/>
            <a:ext cx="2050203" cy="2478777"/>
          </a:xfrm>
          <a:prstGeom prst="rect">
            <a:avLst/>
          </a:prstGeom>
        </p:spPr>
      </p:pic>
      <p:sp>
        <p:nvSpPr>
          <p:cNvPr id="2" name="Speech Bubble: Oval 1">
            <a:extLst>
              <a:ext uri="{FF2B5EF4-FFF2-40B4-BE49-F238E27FC236}">
                <a16:creationId xmlns:a16="http://schemas.microsoft.com/office/drawing/2014/main" id="{C58F95E1-3372-4FB6-855D-0D107459757C}"/>
              </a:ext>
            </a:extLst>
          </p:cNvPr>
          <p:cNvSpPr/>
          <p:nvPr/>
        </p:nvSpPr>
        <p:spPr>
          <a:xfrm rot="21090799">
            <a:off x="3776421" y="2119059"/>
            <a:ext cx="4680585" cy="2740660"/>
          </a:xfrm>
          <a:prstGeom prst="wedgeEllipseCallout">
            <a:avLst>
              <a:gd name="adj1" fmla="val 53201"/>
              <a:gd name="adj2" fmla="val 481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i="1" dirty="0">
                <a:latin typeface="Century Gothic" panose="020B0502020202020204" pitchFamily="34" charset="0"/>
              </a:rPr>
              <a:t>What could you do to make a difference to the lives of these farmers?</a:t>
            </a:r>
          </a:p>
        </p:txBody>
      </p:sp>
      <p:pic>
        <p:nvPicPr>
          <p:cNvPr id="4100" name="Picture 4" descr="Fairtrade prices boost cocoa farmers' income $15 million in Q4 2019 | New  Hope Network">
            <a:extLst>
              <a:ext uri="{FF2B5EF4-FFF2-40B4-BE49-F238E27FC236}">
                <a16:creationId xmlns:a16="http://schemas.microsoft.com/office/drawing/2014/main" id="{BAB509F7-FD08-4982-808A-26EFEF748F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015" y="4046220"/>
            <a:ext cx="2971800" cy="15430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69494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331595" y="267767"/>
            <a:ext cx="6480810" cy="954107"/>
          </a:xfrm>
          <a:prstGeom prst="rect">
            <a:avLst/>
          </a:prstGeom>
          <a:solidFill>
            <a:srgbClr val="CCECFF"/>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3</a:t>
            </a:r>
          </a:p>
          <a:p>
            <a:pPr algn="ctr"/>
            <a:r>
              <a:rPr lang="en-GB" sz="2800" b="1" i="1" dirty="0">
                <a:latin typeface="Century Gothic" panose="020B0502020202020204" pitchFamily="34" charset="0"/>
                <a:cs typeface="Cavolini" panose="03000502040302020204" pitchFamily="66" charset="0"/>
              </a:rPr>
              <a:t>How can I make a change?</a:t>
            </a:r>
          </a:p>
        </p:txBody>
      </p:sp>
      <p:sp>
        <p:nvSpPr>
          <p:cNvPr id="8" name="Cloud 7">
            <a:extLst>
              <a:ext uri="{FF2B5EF4-FFF2-40B4-BE49-F238E27FC236}">
                <a16:creationId xmlns:a16="http://schemas.microsoft.com/office/drawing/2014/main" id="{28E0E4FD-D927-4ED2-BCBC-4896AAB33135}"/>
              </a:ext>
            </a:extLst>
          </p:cNvPr>
          <p:cNvSpPr/>
          <p:nvPr/>
        </p:nvSpPr>
        <p:spPr>
          <a:xfrm rot="21045316">
            <a:off x="834704" y="2168117"/>
            <a:ext cx="4609272" cy="3151317"/>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2000" b="1" dirty="0">
                <a:latin typeface="Century Gothic" panose="020B0502020202020204" pitchFamily="34" charset="0"/>
              </a:rPr>
              <a:t>Design your own forest friendly chocolate bar. </a:t>
            </a:r>
          </a:p>
          <a:p>
            <a:pPr algn="ctr"/>
            <a:r>
              <a:rPr lang="en-GB" sz="2000" b="1" dirty="0">
                <a:latin typeface="Century Gothic" panose="020B0502020202020204" pitchFamily="34" charset="0"/>
              </a:rPr>
              <a:t>You could make your own chocolate creation using Fairtrade chocolate. </a:t>
            </a:r>
          </a:p>
        </p:txBody>
      </p:sp>
      <p:pic>
        <p:nvPicPr>
          <p:cNvPr id="11" name="Picture 10">
            <a:extLst>
              <a:ext uri="{FF2B5EF4-FFF2-40B4-BE49-F238E27FC236}">
                <a16:creationId xmlns:a16="http://schemas.microsoft.com/office/drawing/2014/main" id="{D33E231D-5E1D-4E4D-A909-A826A81B3DCC}"/>
              </a:ext>
            </a:extLst>
          </p:cNvPr>
          <p:cNvPicPr>
            <a:picLocks noChangeAspect="1"/>
          </p:cNvPicPr>
          <p:nvPr/>
        </p:nvPicPr>
        <p:blipFill>
          <a:blip r:embed="rId4"/>
          <a:stretch>
            <a:fillRect/>
          </a:stretch>
        </p:blipFill>
        <p:spPr>
          <a:xfrm>
            <a:off x="5940430" y="1352634"/>
            <a:ext cx="2050203" cy="2478777"/>
          </a:xfrm>
          <a:prstGeom prst="rect">
            <a:avLst/>
          </a:prstGeom>
        </p:spPr>
      </p:pic>
      <p:pic>
        <p:nvPicPr>
          <p:cNvPr id="3074" name="Picture 2" descr="Fairtrade prices boost cocoa farmers' income $15 million in Q4 2019 | New  Hope Network">
            <a:extLst>
              <a:ext uri="{FF2B5EF4-FFF2-40B4-BE49-F238E27FC236}">
                <a16:creationId xmlns:a16="http://schemas.microsoft.com/office/drawing/2014/main" id="{7DED09F3-B29B-442C-867D-01B020E08C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090" y="3935331"/>
            <a:ext cx="2971800" cy="15430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2926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33E231D-5E1D-4E4D-A909-A826A81B3DCC}"/>
              </a:ext>
            </a:extLst>
          </p:cNvPr>
          <p:cNvPicPr>
            <a:picLocks noChangeAspect="1"/>
          </p:cNvPicPr>
          <p:nvPr/>
        </p:nvPicPr>
        <p:blipFill>
          <a:blip r:embed="rId3"/>
          <a:stretch>
            <a:fillRect/>
          </a:stretch>
        </p:blipFill>
        <p:spPr>
          <a:xfrm>
            <a:off x="6732270" y="3017300"/>
            <a:ext cx="2050203" cy="2478777"/>
          </a:xfrm>
          <a:prstGeom prst="rect">
            <a:avLst/>
          </a:prstGeom>
        </p:spPr>
      </p:pic>
      <p:pic>
        <p:nvPicPr>
          <p:cNvPr id="5122" name="Picture 2" descr="Fairtrade prices boost cocoa farmers' income $15 million in Q4 2019 | New  Hope Network">
            <a:extLst>
              <a:ext uri="{FF2B5EF4-FFF2-40B4-BE49-F238E27FC236}">
                <a16:creationId xmlns:a16="http://schemas.microsoft.com/office/drawing/2014/main" id="{725F12C1-4E09-4702-A260-D2EC822CFE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424" y="1827641"/>
            <a:ext cx="2971800" cy="1543050"/>
          </a:xfrm>
          <a:prstGeom prst="rect">
            <a:avLst/>
          </a:prstGeom>
          <a:noFill/>
          <a:extLst>
            <a:ext uri="{909E8E84-426E-40DD-AFC4-6F175D3DCCD1}">
              <a14:hiddenFill xmlns:a14="http://schemas.microsoft.com/office/drawing/2010/main">
                <a:solidFill>
                  <a:srgbClr val="FFFFFF"/>
                </a:solidFill>
              </a14:hiddenFill>
            </a:ext>
          </a:extLst>
        </p:spPr>
      </p:pic>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331595" y="435401"/>
            <a:ext cx="6480810" cy="954107"/>
          </a:xfrm>
          <a:prstGeom prst="rect">
            <a:avLst/>
          </a:prstGeom>
          <a:solidFill>
            <a:srgbClr val="CCECFF"/>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3</a:t>
            </a:r>
          </a:p>
          <a:p>
            <a:pPr algn="ctr"/>
            <a:r>
              <a:rPr lang="en-GB" sz="2800" b="1" i="1" dirty="0">
                <a:latin typeface="Century Gothic" panose="020B0502020202020204" pitchFamily="34" charset="0"/>
                <a:cs typeface="Cavolini" panose="03000502040302020204" pitchFamily="66" charset="0"/>
              </a:rPr>
              <a:t>How can I make a change?</a:t>
            </a:r>
          </a:p>
        </p:txBody>
      </p:sp>
      <p:sp>
        <p:nvSpPr>
          <p:cNvPr id="8" name="Cloud 7">
            <a:extLst>
              <a:ext uri="{FF2B5EF4-FFF2-40B4-BE49-F238E27FC236}">
                <a16:creationId xmlns:a16="http://schemas.microsoft.com/office/drawing/2014/main" id="{28E0E4FD-D927-4ED2-BCBC-4896AAB33135}"/>
              </a:ext>
            </a:extLst>
          </p:cNvPr>
          <p:cNvSpPr/>
          <p:nvPr/>
        </p:nvSpPr>
        <p:spPr>
          <a:xfrm rot="21045316">
            <a:off x="2345902" y="2090223"/>
            <a:ext cx="4603996" cy="3090129"/>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2000" b="1" dirty="0">
                <a:effectLst/>
                <a:latin typeface="Century Gothic" panose="020B0502020202020204" pitchFamily="34" charset="0"/>
                <a:ea typeface="Times New Roman" panose="02020603050405020304" pitchFamily="18" charset="0"/>
              </a:rPr>
              <a:t>Think carefully about the packaging and remember to include the Fairtrade mark.</a:t>
            </a:r>
            <a:endParaRPr lang="en-GB" sz="1400" b="1" dirty="0">
              <a:effectLst/>
              <a:latin typeface="Century Gothic" panose="020B0502020202020204" pitchFamily="34"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399245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187450" y="213166"/>
            <a:ext cx="6480810" cy="523220"/>
          </a:xfrm>
          <a:prstGeom prst="rect">
            <a:avLst/>
          </a:prstGeom>
          <a:solidFill>
            <a:srgbClr val="CCECFF"/>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Acknowledgements</a:t>
            </a:r>
            <a:endParaRPr lang="en-GB" sz="2800" b="1" i="1" dirty="0">
              <a:latin typeface="Century Gothic" panose="020B0502020202020204" pitchFamily="34" charset="0"/>
              <a:cs typeface="Cavolini" panose="03000502040302020204" pitchFamily="66" charset="0"/>
            </a:endParaRPr>
          </a:p>
        </p:txBody>
      </p:sp>
      <p:sp>
        <p:nvSpPr>
          <p:cNvPr id="9" name="TextBox 8">
            <a:extLst>
              <a:ext uri="{FF2B5EF4-FFF2-40B4-BE49-F238E27FC236}">
                <a16:creationId xmlns:a16="http://schemas.microsoft.com/office/drawing/2014/main" id="{C8228D42-BD0B-4D3C-8192-47E01A4ED5BF}"/>
              </a:ext>
            </a:extLst>
          </p:cNvPr>
          <p:cNvSpPr txBox="1"/>
          <p:nvPr/>
        </p:nvSpPr>
        <p:spPr>
          <a:xfrm>
            <a:off x="1015206" y="1268730"/>
            <a:ext cx="4572000" cy="1477328"/>
          </a:xfrm>
          <a:prstGeom prst="rect">
            <a:avLst/>
          </a:prstGeom>
          <a:noFill/>
        </p:spPr>
        <p:txBody>
          <a:bodyPr wrap="square">
            <a:spAutoFit/>
          </a:bodyPr>
          <a:lstStyle/>
          <a:p>
            <a:r>
              <a:rPr lang="en-GB" dirty="0">
                <a:solidFill>
                  <a:schemeClr val="bg1"/>
                </a:solidFill>
                <a:latin typeface="Century Gothic" panose="020B0502020202020204" pitchFamily="34" charset="0"/>
                <a:hlinkClick r:id="rId4"/>
              </a:rPr>
              <a:t>https://schools.fairtrade.org.uk</a:t>
            </a:r>
            <a:r>
              <a:rPr lang="en-GB" dirty="0">
                <a:latin typeface="Century Gothic" panose="020B0502020202020204" pitchFamily="34" charset="0"/>
                <a:hlinkClick r:id="rId4"/>
              </a:rPr>
              <a:t>/</a:t>
            </a:r>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hlinkClick r:id="rId5"/>
              </a:rPr>
              <a:t>https://www.fairtrade.net/</a:t>
            </a:r>
            <a:endParaRPr lang="en-GB" dirty="0">
              <a:latin typeface="Century Gothic" panose="020B0502020202020204" pitchFamily="34" charset="0"/>
            </a:endParaRPr>
          </a:p>
          <a:p>
            <a:endParaRPr lang="en-GB" dirty="0"/>
          </a:p>
          <a:p>
            <a:endParaRPr lang="en-GB" dirty="0"/>
          </a:p>
        </p:txBody>
      </p:sp>
    </p:spTree>
    <p:custDataLst>
      <p:tags r:id="rId1"/>
    </p:custDataLst>
    <p:extLst>
      <p:ext uri="{BB962C8B-B14F-4D97-AF65-F5344CB8AC3E}">
        <p14:creationId xmlns:p14="http://schemas.microsoft.com/office/powerpoint/2010/main" val="413741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6|0.6"/>
</p:tagLst>
</file>

<file path=ppt/tags/tag2.xml><?xml version="1.0" encoding="utf-8"?>
<p:tagLst xmlns:a="http://schemas.openxmlformats.org/drawingml/2006/main" xmlns:r="http://schemas.openxmlformats.org/officeDocument/2006/relationships" xmlns:p="http://schemas.openxmlformats.org/presentationml/2006/main">
  <p:tag name="TIMING" val="|0.6|0.6"/>
</p:tagLst>
</file>

<file path=ppt/tags/tag3.xml><?xml version="1.0" encoding="utf-8"?>
<p:tagLst xmlns:a="http://schemas.openxmlformats.org/drawingml/2006/main" xmlns:r="http://schemas.openxmlformats.org/officeDocument/2006/relationships" xmlns:p="http://schemas.openxmlformats.org/presentationml/2006/main">
  <p:tag name="TIMING" val="|0.6|0.6"/>
</p:tagLst>
</file>

<file path=ppt/tags/tag4.xml><?xml version="1.0" encoding="utf-8"?>
<p:tagLst xmlns:a="http://schemas.openxmlformats.org/drawingml/2006/main" xmlns:r="http://schemas.openxmlformats.org/officeDocument/2006/relationships" xmlns:p="http://schemas.openxmlformats.org/presentationml/2006/main">
  <p:tag name="TIMING" val="|0.6|0.6"/>
</p:tagLst>
</file>

<file path=ppt/tags/tag5.xml><?xml version="1.0" encoding="utf-8"?>
<p:tagLst xmlns:a="http://schemas.openxmlformats.org/drawingml/2006/main" xmlns:r="http://schemas.openxmlformats.org/officeDocument/2006/relationships" xmlns:p="http://schemas.openxmlformats.org/presentationml/2006/main">
  <p:tag name="TIMING" val="|1.7|2.2|10.2|4.2|4.6|2.5|16.7|7.6"/>
</p:tagLst>
</file>

<file path=ppt/tags/tag6.xml><?xml version="1.0" encoding="utf-8"?>
<p:tagLst xmlns:a="http://schemas.openxmlformats.org/drawingml/2006/main" xmlns:r="http://schemas.openxmlformats.org/officeDocument/2006/relationships" xmlns:p="http://schemas.openxmlformats.org/presentationml/2006/main">
  <p:tag name="TIMING" val="|1|6"/>
</p:tagLst>
</file>

<file path=ppt/tags/tag7.xml><?xml version="1.0" encoding="utf-8"?>
<p:tagLst xmlns:a="http://schemas.openxmlformats.org/drawingml/2006/main" xmlns:r="http://schemas.openxmlformats.org/officeDocument/2006/relationships" xmlns:p="http://schemas.openxmlformats.org/presentationml/2006/main">
  <p:tag name="TIMING" val="|1|6"/>
</p:tagLst>
</file>

<file path=ppt/tags/tag8.xml><?xml version="1.0" encoding="utf-8"?>
<p:tagLst xmlns:a="http://schemas.openxmlformats.org/drawingml/2006/main" xmlns:r="http://schemas.openxmlformats.org/officeDocument/2006/relationships" xmlns:p="http://schemas.openxmlformats.org/presentationml/2006/main">
  <p:tag name="TIMING" val="|1|6"/>
</p:tagLst>
</file>

<file path=ppt/tags/tag9.xml><?xml version="1.0" encoding="utf-8"?>
<p:tagLst xmlns:a="http://schemas.openxmlformats.org/drawingml/2006/main" xmlns:r="http://schemas.openxmlformats.org/officeDocument/2006/relationships" xmlns:p="http://schemas.openxmlformats.org/presentationml/2006/main">
  <p:tag name="TIMING" val="|0.6|0.6"/>
</p:tagLst>
</file>

<file path=ppt/tags/tag10.xml><?xml version="1.0" encoding="utf-8"?>
<p:tagLst xmlns:a="http://schemas.openxmlformats.org/drawingml/2006/main" xmlns:r="http://schemas.openxmlformats.org/officeDocument/2006/relationships" xmlns:p="http://schemas.openxmlformats.org/presentationml/2006/main">
  <p:tag name="TIMING" val="|0.6|0.6"/>
</p:tagLst>
</file>

<file path=ppt/tags/tag11.xml><?xml version="1.0" encoding="utf-8"?>
<p:tagLst xmlns:a="http://schemas.openxmlformats.org/drawingml/2006/main" xmlns:r="http://schemas.openxmlformats.org/officeDocument/2006/relationships" xmlns:p="http://schemas.openxmlformats.org/presentationml/2006/main">
  <p:tag name="TIMING" val="|0.6|0.6"/>
</p:tagLst>
</file>

<file path=ppt/tags/tag12.xml><?xml version="1.0" encoding="utf-8"?>
<p:tagLst xmlns:a="http://schemas.openxmlformats.org/drawingml/2006/main" xmlns:r="http://schemas.openxmlformats.org/officeDocument/2006/relationships" xmlns:p="http://schemas.openxmlformats.org/presentationml/2006/main">
  <p:tag name="TIMING" val="|0.6|0.6"/>
</p:tagLst>
</file>

<file path=ppt/tags/tag13.xml><?xml version="1.0" encoding="utf-8"?>
<p:tagLst xmlns:a="http://schemas.openxmlformats.org/drawingml/2006/main" xmlns:r="http://schemas.openxmlformats.org/officeDocument/2006/relationships" xmlns:p="http://schemas.openxmlformats.org/presentationml/2006/main">
  <p:tag name="TIMING" val="|0.6|0.6"/>
</p:tagLst>
</file>

<file path=ppt/tags/tag14.xml><?xml version="1.0" encoding="utf-8"?>
<p:tagLst xmlns:a="http://schemas.openxmlformats.org/drawingml/2006/main" xmlns:r="http://schemas.openxmlformats.org/officeDocument/2006/relationships" xmlns:p="http://schemas.openxmlformats.org/presentationml/2006/main">
  <p:tag name="TIMING" val="|0.6|0.6"/>
</p:tagLst>
</file>

<file path=ppt/tags/tag15.xml><?xml version="1.0" encoding="utf-8"?>
<p:tagLst xmlns:a="http://schemas.openxmlformats.org/drawingml/2006/main" xmlns:r="http://schemas.openxmlformats.org/officeDocument/2006/relationships" xmlns:p="http://schemas.openxmlformats.org/presentationml/2006/main">
  <p:tag name="TIMING" val="|0.6|0.6"/>
</p:tagLst>
</file>

<file path=ppt/tags/tag16.xml><?xml version="1.0" encoding="utf-8"?>
<p:tagLst xmlns:a="http://schemas.openxmlformats.org/drawingml/2006/main" xmlns:r="http://schemas.openxmlformats.org/officeDocument/2006/relationships" xmlns:p="http://schemas.openxmlformats.org/presentationml/2006/main">
  <p:tag name="TIMING" val="|0.6|0.6"/>
</p:tagLst>
</file>

<file path=ppt/tags/tag17.xml><?xml version="1.0" encoding="utf-8"?>
<p:tagLst xmlns:a="http://schemas.openxmlformats.org/drawingml/2006/main" xmlns:r="http://schemas.openxmlformats.org/officeDocument/2006/relationships" xmlns:p="http://schemas.openxmlformats.org/presentationml/2006/main">
  <p:tag name="TIMING" val="|0.6|0.6"/>
</p:tagLst>
</file>

<file path=ppt/tags/tag18.xml><?xml version="1.0" encoding="utf-8"?>
<p:tagLst xmlns:a="http://schemas.openxmlformats.org/drawingml/2006/main" xmlns:r="http://schemas.openxmlformats.org/officeDocument/2006/relationships" xmlns:p="http://schemas.openxmlformats.org/presentationml/2006/main">
  <p:tag name="TIMING" val="|0.6|0.6"/>
</p:tagLst>
</file>

<file path=ppt/theme/theme1.xml><?xml version="1.0" encoding="utf-8"?>
<a:theme xmlns:a="http://schemas.openxmlformats.org/drawingml/2006/main" name="Office Theme">
  <a:themeElements>
    <a:clrScheme name="Lichfield_Diocese">
      <a:dk1>
        <a:sysClr val="windowText" lastClr="000000"/>
      </a:dk1>
      <a:lt1>
        <a:sysClr val="window" lastClr="FFFFFF"/>
      </a:lt1>
      <a:dk2>
        <a:srgbClr val="211651"/>
      </a:dk2>
      <a:lt2>
        <a:srgbClr val="FFC40A"/>
      </a:lt2>
      <a:accent1>
        <a:srgbClr val="F36F2B"/>
      </a:accent1>
      <a:accent2>
        <a:srgbClr val="003779"/>
      </a:accent2>
      <a:accent3>
        <a:srgbClr val="AB1B1F"/>
      </a:accent3>
      <a:accent4>
        <a:srgbClr val="6C2565"/>
      </a:accent4>
      <a:accent5>
        <a:srgbClr val="009CF4"/>
      </a:accent5>
      <a:accent6>
        <a:srgbClr val="509E3A"/>
      </a:accent6>
      <a:hlink>
        <a:srgbClr val="F36F2B"/>
      </a:hlink>
      <a:folHlink>
        <a:srgbClr val="ED1B23"/>
      </a:folHlink>
    </a:clrScheme>
    <a:fontScheme name="DoL">
      <a:majorFont>
        <a:latin typeface="Arial Rounded MT 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8911</TotalTime>
  <Words>758</Words>
  <Application>Microsoft Office PowerPoint</Application>
  <PresentationFormat>On-screen Show (4:3)</PresentationFormat>
  <Paragraphs>92</Paragraphs>
  <Slides>19</Slides>
  <Notes>2</Notes>
  <HiddenSlides>0</HiddenSlides>
  <MMClips>2</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matthew.welton</dc:creator>
  <cp:lastModifiedBy>Lynsay Jennings</cp:lastModifiedBy>
  <cp:revision>128</cp:revision>
  <dcterms:created xsi:type="dcterms:W3CDTF">2020-09-24T11:15:32Z</dcterms:created>
  <dcterms:modified xsi:type="dcterms:W3CDTF">2021-06-02T09:50:51Z</dcterms:modified>
</cp:coreProperties>
</file>