
<file path=[Content_Types].xml><?xml version="1.0" encoding="utf-8"?>
<Types xmlns="http://schemas.openxmlformats.org/package/2006/content-types">
  <Default Extension="docx" ContentType="application/vnd.openxmlformats-officedocument.wordprocessingml.document"/>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1" r:id="rId2"/>
    <p:sldId id="295" r:id="rId3"/>
    <p:sldId id="293" r:id="rId4"/>
    <p:sldId id="296" r:id="rId5"/>
    <p:sldId id="290" r:id="rId6"/>
    <p:sldId id="294" r:id="rId7"/>
    <p:sldId id="297" r:id="rId8"/>
    <p:sldId id="300" r:id="rId9"/>
    <p:sldId id="298" r:id="rId10"/>
    <p:sldId id="302" r:id="rId11"/>
    <p:sldId id="307" r:id="rId12"/>
    <p:sldId id="303" r:id="rId13"/>
    <p:sldId id="305" r:id="rId14"/>
    <p:sldId id="306" r:id="rId15"/>
    <p:sldId id="304" r:id="rId16"/>
    <p:sldId id="309" r:id="rId17"/>
    <p:sldId id="310" r:id="rId18"/>
    <p:sldId id="308" r:id="rId19"/>
    <p:sldId id="312" r:id="rId20"/>
    <p:sldId id="311" r:id="rId21"/>
    <p:sldId id="31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1651"/>
    <a:srgbClr val="6C2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149" autoAdjust="0"/>
  </p:normalViewPr>
  <p:slideViewPr>
    <p:cSldViewPr>
      <p:cViewPr varScale="1">
        <p:scale>
          <a:sx n="67" d="100"/>
          <a:sy n="67" d="100"/>
        </p:scale>
        <p:origin x="644" y="32"/>
      </p:cViewPr>
      <p:guideLst>
        <p:guide orient="horz" pos="2160"/>
        <p:guide pos="3840"/>
      </p:guideLst>
    </p:cSldViewPr>
  </p:slideViewPr>
  <p:outlineViewPr>
    <p:cViewPr>
      <p:scale>
        <a:sx n="33" d="100"/>
        <a:sy n="33" d="100"/>
      </p:scale>
      <p:origin x="0" y="-432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7C70BA-F77D-4619-A73B-60D0616B881D}" type="datetimeFigureOut">
              <a:rPr lang="en-GB" smtClean="0"/>
              <a:t>01/06/2021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B027E2-FFC7-4358-8B92-FC9CD5E253E5}" type="slidenum">
              <a:rPr lang="en-GB" smtClean="0"/>
              <a:t>‹#›</a:t>
            </a:fld>
            <a:endParaRPr lang="en-GB"/>
          </a:p>
        </p:txBody>
      </p:sp>
    </p:spTree>
    <p:extLst>
      <p:ext uri="{BB962C8B-B14F-4D97-AF65-F5344CB8AC3E}">
        <p14:creationId xmlns:p14="http://schemas.microsoft.com/office/powerpoint/2010/main" val="429318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2</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2</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29356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3</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3</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50587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4</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4</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6230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5</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5</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6</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6</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580977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7</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7</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621186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8</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8</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598939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9</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9</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80853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10</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10</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564000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11</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11</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789817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12</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12</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044744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13</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13</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767041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14</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14</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774442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15</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15</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35853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16</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16</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4125787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17</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17</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156684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18</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18</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46367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19</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19</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588495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20</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20</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412259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42575DCB-A15C-4B60-BF04-A5A7CC075916}" type="slidenum">
              <a:rPr lang="en-GB" altLang="en-US" smtClean="0"/>
              <a:pPr eaLnBrk="1" hangingPunct="1">
                <a:spcBef>
                  <a:spcPct val="0"/>
                </a:spcBef>
              </a:pPr>
              <a:t>21</a:t>
            </a:fld>
            <a:endParaRPr lang="en-GB" altLang="en-US"/>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lgn="r" eaLnBrk="1" hangingPunct="1">
              <a:spcBef>
                <a:spcPct val="0"/>
              </a:spcBef>
            </a:pPr>
            <a:fld id="{18242590-D55F-4BBA-BC77-37CD33151846}" type="slidenum">
              <a:rPr lang="en-GB" altLang="en-US"/>
              <a:pPr algn="r" eaLnBrk="1" hangingPunct="1">
                <a:spcBef>
                  <a:spcPct val="0"/>
                </a:spcBef>
              </a:pPr>
              <a:t>21</a:t>
            </a:fld>
            <a:endParaRPr lang="en-GB" altLang="en-US"/>
          </a:p>
        </p:txBody>
      </p:sp>
      <p:sp>
        <p:nvSpPr>
          <p:cNvPr id="41988" name="Rectangle 2"/>
          <p:cNvSpPr>
            <a:spLocks noGrp="1" noRot="1" noChangeAspect="1" noChangeArrowheads="1" noTextEdit="1"/>
          </p:cNvSpPr>
          <p:nvPr>
            <p:ph type="sldImg"/>
          </p:nvPr>
        </p:nvSpPr>
        <p:spPr>
          <a:xfrm>
            <a:off x="382588" y="685800"/>
            <a:ext cx="6096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003799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420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13476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39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sz="half" idx="1"/>
          </p:nvPr>
        </p:nvSpPr>
        <p:spPr>
          <a:xfrm>
            <a:off x="609600" y="1600201"/>
            <a:ext cx="5384800" cy="4525963"/>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97600" y="1600201"/>
            <a:ext cx="5384800" cy="4525963"/>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B4F3F79B-3B89-4C2B-B50F-566296975B89}" type="datetimeFigureOut">
              <a:rPr lang="en-GB" smtClean="0"/>
              <a:t>01/06/2021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15136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solidFill>
                  <a:schemeClr val="tx2"/>
                </a:solidFill>
              </a:defRPr>
            </a:lvl1pPr>
            <a:lvl2pPr>
              <a:defRPr sz="2000">
                <a:solidFill>
                  <a:schemeClr val="tx2"/>
                </a:solidFill>
              </a:defRPr>
            </a:lvl2pPr>
            <a:lvl3pPr>
              <a:defRPr sz="1800">
                <a:solidFill>
                  <a:schemeClr val="tx2"/>
                </a:solidFill>
              </a:defRPr>
            </a:lvl3pPr>
            <a:lvl4pPr>
              <a:defRPr sz="1600">
                <a:solidFill>
                  <a:schemeClr val="tx2"/>
                </a:solidFill>
              </a:defRPr>
            </a:lvl4pPr>
            <a:lvl5pP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B4F3F79B-3B89-4C2B-B50F-566296975B89}" type="datetimeFigureOut">
              <a:rPr lang="en-GB" smtClean="0"/>
              <a:t>01/06/2021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22528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55370" y="274638"/>
            <a:ext cx="10298430" cy="1143000"/>
          </a:xfrm>
        </p:spPr>
        <p:txBody>
          <a:bodyPr/>
          <a:lstStyle>
            <a:lvl1pPr>
              <a:defRPr>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B4F3F79B-3B89-4C2B-B50F-566296975B89}" type="datetimeFigureOut">
              <a:rPr lang="en-GB" smtClean="0"/>
              <a:t>01/06/2021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
        <p:nvSpPr>
          <p:cNvPr id="6" name="Rectangle 5">
            <a:extLst>
              <a:ext uri="{FF2B5EF4-FFF2-40B4-BE49-F238E27FC236}">
                <a16:creationId xmlns:a16="http://schemas.microsoft.com/office/drawing/2014/main" id="{C46C33A1-5CD9-44CE-A41E-7DEFD2CBC78A}"/>
              </a:ext>
            </a:extLst>
          </p:cNvPr>
          <p:cNvSpPr/>
          <p:nvPr userDrawn="1"/>
        </p:nvSpPr>
        <p:spPr>
          <a:xfrm>
            <a:off x="838200" y="6170335"/>
            <a:ext cx="7724775" cy="461665"/>
          </a:xfrm>
          <a:prstGeom prst="rect">
            <a:avLst/>
          </a:prstGeom>
        </p:spPr>
        <p:txBody>
          <a:bodyPr wrap="square">
            <a:spAutoFit/>
          </a:bodyPr>
          <a:lstStyle/>
          <a:p>
            <a:r>
              <a:rPr lang="en-GB" sz="2400" b="0" dirty="0">
                <a:solidFill>
                  <a:srgbClr val="002060"/>
                </a:solidFill>
                <a:latin typeface="Arial Rounded MT Bold" panose="020F0704030504030204" pitchFamily="34" charset="0"/>
                <a:cs typeface="Segoe UI" panose="020B0502040204020203" pitchFamily="34" charset="0"/>
              </a:rPr>
              <a:t>Shaping for Mission </a:t>
            </a:r>
            <a:r>
              <a:rPr lang="en-GB" sz="24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7" name="Picture 6" descr="A picture containing drawing&#10;&#10;Description automatically generated">
            <a:extLst>
              <a:ext uri="{FF2B5EF4-FFF2-40B4-BE49-F238E27FC236}">
                <a16:creationId xmlns:a16="http://schemas.microsoft.com/office/drawing/2014/main" id="{A70FDFAA-AE4C-484A-8B42-E7D088B00A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7291" y="6080862"/>
            <a:ext cx="2176509" cy="640613"/>
          </a:xfrm>
          <a:prstGeom prst="rect">
            <a:avLst/>
          </a:prstGeom>
        </p:spPr>
      </p:pic>
      <p:sp>
        <p:nvSpPr>
          <p:cNvPr id="9" name="Text Placeholder 8">
            <a:extLst>
              <a:ext uri="{FF2B5EF4-FFF2-40B4-BE49-F238E27FC236}">
                <a16:creationId xmlns:a16="http://schemas.microsoft.com/office/drawing/2014/main" id="{29641107-DA61-4D5F-B5B1-1D7ED4E7C468}"/>
              </a:ext>
            </a:extLst>
          </p:cNvPr>
          <p:cNvSpPr>
            <a:spLocks noGrp="1"/>
          </p:cNvSpPr>
          <p:nvPr>
            <p:ph type="body" sz="quarter" idx="13"/>
          </p:nvPr>
        </p:nvSpPr>
        <p:spPr>
          <a:xfrm>
            <a:off x="1055370" y="1628775"/>
            <a:ext cx="10298430" cy="436245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978789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01/06/2021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
        <p:nvSpPr>
          <p:cNvPr id="5" name="Rectangle 4">
            <a:extLst>
              <a:ext uri="{FF2B5EF4-FFF2-40B4-BE49-F238E27FC236}">
                <a16:creationId xmlns:a16="http://schemas.microsoft.com/office/drawing/2014/main" id="{EA242DE0-D324-420B-90C5-7C6C4ED433C9}"/>
              </a:ext>
            </a:extLst>
          </p:cNvPr>
          <p:cNvSpPr/>
          <p:nvPr userDrawn="1"/>
        </p:nvSpPr>
        <p:spPr>
          <a:xfrm>
            <a:off x="838200" y="6170335"/>
            <a:ext cx="7724775" cy="461665"/>
          </a:xfrm>
          <a:prstGeom prst="rect">
            <a:avLst/>
          </a:prstGeom>
        </p:spPr>
        <p:txBody>
          <a:bodyPr wrap="square">
            <a:spAutoFit/>
          </a:bodyPr>
          <a:lstStyle/>
          <a:p>
            <a:r>
              <a:rPr lang="en-GB" sz="2400" b="0" dirty="0">
                <a:solidFill>
                  <a:srgbClr val="002060"/>
                </a:solidFill>
                <a:latin typeface="Arial Rounded MT Bold" panose="020F0704030504030204" pitchFamily="34" charset="0"/>
                <a:cs typeface="Segoe UI" panose="020B0502040204020203" pitchFamily="34" charset="0"/>
              </a:rPr>
              <a:t>Shaping for Mission </a:t>
            </a:r>
            <a:r>
              <a:rPr lang="en-GB" sz="24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6" name="Picture 5" descr="A picture containing drawing&#10;&#10;Description automatically generated">
            <a:extLst>
              <a:ext uri="{FF2B5EF4-FFF2-40B4-BE49-F238E27FC236}">
                <a16:creationId xmlns:a16="http://schemas.microsoft.com/office/drawing/2014/main" id="{8B46E6CE-D09E-4E7A-872E-8A64C2E8D8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7291" y="6080862"/>
            <a:ext cx="2176509" cy="640613"/>
          </a:xfrm>
          <a:prstGeom prst="rect">
            <a:avLst/>
          </a:prstGeom>
        </p:spPr>
      </p:pic>
    </p:spTree>
    <p:extLst>
      <p:ext uri="{BB962C8B-B14F-4D97-AF65-F5344CB8AC3E}">
        <p14:creationId xmlns:p14="http://schemas.microsoft.com/office/powerpoint/2010/main" val="1477049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a:xfrm>
            <a:off x="4766733" y="273051"/>
            <a:ext cx="6815667" cy="5853113"/>
          </a:xfr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01/06/2021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635849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0">
                <a:solidFill>
                  <a:schemeClr val="tx2"/>
                </a:solidFill>
              </a:defRPr>
            </a:lvl1pPr>
          </a:lstStyle>
          <a:p>
            <a:r>
              <a:rPr lang="en-US"/>
              <a:t>Click to edit Master title style</a:t>
            </a:r>
            <a:endParaRPr lang="en-GB"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01/06/2021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70325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lvl1pPr>
              <a:defRPr>
                <a:solidFill>
                  <a:schemeClr val="accent5"/>
                </a:solidFill>
              </a:defRPr>
            </a:lvl1pPr>
          </a:lstStyle>
          <a:p>
            <a:fld id="{B4F3F79B-3B89-4C2B-B50F-566296975B89}" type="datetimeFigureOut">
              <a:rPr lang="en-GB" smtClean="0"/>
              <a:pPr/>
              <a:t>01/06/2021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4281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609600" y="274639"/>
            <a:ext cx="8026400" cy="5851525"/>
          </a:xfrm>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01/06/2021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dirty="0"/>
          </a:p>
        </p:txBody>
      </p:sp>
    </p:spTree>
    <p:extLst>
      <p:ext uri="{BB962C8B-B14F-4D97-AF65-F5344CB8AC3E}">
        <p14:creationId xmlns:p14="http://schemas.microsoft.com/office/powerpoint/2010/main" val="257684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F79B-3B89-4C2B-B50F-566296975B89}" type="datetimeFigureOut">
              <a:rPr lang="en-GB" smtClean="0"/>
              <a:t>01/06/2021</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797335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7.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hyperlink" Target="https://www.natre.org.uk/about-natre/projects/spirited-arts/spirited-arts-2021/"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hyperlink" Target="http://talktomeindia.org/blog-post/lesson-41-poem-good-hope/"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hyperlink" Target="http://talktomeindia.org/blog-post/lesson-41-poem-good-hope/"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hyperlink" Target="http://talktomeindia.org/blog-post/lesson-41-poem-good-hope/" TargetMode="External"/><Relationship Id="rId7" Type="http://schemas.openxmlformats.org/officeDocument/2006/relationships/image" Target="../media/image22.wmf"/><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package" Target="../embeddings/Microsoft_Word_Document.docx"/><Relationship Id="rId5" Type="http://schemas.openxmlformats.org/officeDocument/2006/relationships/image" Target="../media/image21.png"/><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hyperlink" Target="https://www.biblegateway.com/passage/?search=Luke%2010%3A25-37&amp;version=NIV"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4.jpg"/><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s://populationeducation.org/24-ways-make-your-classroom-eco-friendly-yea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D7DC14DB-B8F9-4B8E-BB6F-1CC0293C9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48C5EC73-3999-4CE9-A304-0A33B4311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B9A272B-67F2-46A4-B06F-101732A5F5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73" name="Oval 72">
              <a:extLst>
                <a:ext uri="{FF2B5EF4-FFF2-40B4-BE49-F238E27FC236}">
                  <a16:creationId xmlns:a16="http://schemas.microsoft.com/office/drawing/2014/main" id="{C8EF83DF-E89A-4293-94F8-248AE6FFAB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003F16D-B722-422C-868F-66445FB7D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6708FAAE-788F-421F-A2EB-632D835FE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D77B41AC-EB78-4F9A-9231-5D206904AC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Oval 76">
              <a:extLst>
                <a:ext uri="{FF2B5EF4-FFF2-40B4-BE49-F238E27FC236}">
                  <a16:creationId xmlns:a16="http://schemas.microsoft.com/office/drawing/2014/main" id="{30EE776E-342A-4022-AAB0-FD4485EE1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48BAE954-49B9-4847-8618-F1B4BFFCF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3530370" y="152395"/>
            <a:ext cx="5297723" cy="2212175"/>
          </a:xfrm>
          <a:noFill/>
        </p:spPr>
        <p:txBody>
          <a:bodyPr vert="horz" lIns="91440" tIns="45720" rIns="91440" bIns="45720" rtlCol="0" anchor="t">
            <a:normAutofit/>
          </a:bodyPr>
          <a:lstStyle/>
          <a:p>
            <a:r>
              <a:rPr lang="en-US" sz="4800" dirty="0">
                <a:solidFill>
                  <a:schemeClr val="bg1"/>
                </a:solidFill>
              </a:rPr>
              <a:t>Inspire in a Box</a:t>
            </a:r>
            <a:br>
              <a:rPr lang="en-US" sz="4800" dirty="0">
                <a:solidFill>
                  <a:schemeClr val="bg1"/>
                </a:solidFill>
              </a:rPr>
            </a:br>
            <a:r>
              <a:rPr lang="en-US" sz="4800" dirty="0">
                <a:solidFill>
                  <a:schemeClr val="bg1"/>
                </a:solidFill>
              </a:rPr>
              <a:t>‘Alive in Hope’</a:t>
            </a:r>
          </a:p>
        </p:txBody>
      </p:sp>
      <p:sp>
        <p:nvSpPr>
          <p:cNvPr id="80" name="Rectangle 79">
            <a:extLst>
              <a:ext uri="{FF2B5EF4-FFF2-40B4-BE49-F238E27FC236}">
                <a16:creationId xmlns:a16="http://schemas.microsoft.com/office/drawing/2014/main" id="{7B15D645-CAC7-46F1-BA18-D731D0890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 name="Group 81">
            <a:extLst>
              <a:ext uri="{FF2B5EF4-FFF2-40B4-BE49-F238E27FC236}">
                <a16:creationId xmlns:a16="http://schemas.microsoft.com/office/drawing/2014/main" id="{FDF268E0-ACCF-492F-8275-1F0AA256B3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83" name="Straight Connector 82">
              <a:extLst>
                <a:ext uri="{FF2B5EF4-FFF2-40B4-BE49-F238E27FC236}">
                  <a16:creationId xmlns:a16="http://schemas.microsoft.com/office/drawing/2014/main" id="{B11B9E42-44B3-4EBD-8F71-13C6ED3408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63748F2-877D-4C3C-8AEB-59CC1F705C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F39D52DA-0AA6-474D-966F-FB4C5F5B58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D800825-8618-4241-8589-CB2AE17CF7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9179F18E-58CC-4A89-979E-34AC693B2D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3069202"/>
            <a:ext cx="304800" cy="429768"/>
            <a:chOff x="215328" y="-46937"/>
            <a:chExt cx="304800" cy="2773841"/>
          </a:xfrm>
        </p:grpSpPr>
        <p:cxnSp>
          <p:nvCxnSpPr>
            <p:cNvPr id="89" name="Straight Connector 88">
              <a:extLst>
                <a:ext uri="{FF2B5EF4-FFF2-40B4-BE49-F238E27FC236}">
                  <a16:creationId xmlns:a16="http://schemas.microsoft.com/office/drawing/2014/main" id="{9D07F5E0-56E3-4C0B-87D3-3C1C03DD11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FEA19CE-000C-4F9C-9DF4-D1E8A03F9A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EA5452EE-DDDB-4EEF-8570-B0FA6C98B7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48CC4D6-CE8A-4006-834E-52FCCF7406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10" name="Picture 9" descr="Logo, company name&#10;&#10;Description automatically generated">
            <a:extLst>
              <a:ext uri="{FF2B5EF4-FFF2-40B4-BE49-F238E27FC236}">
                <a16:creationId xmlns:a16="http://schemas.microsoft.com/office/drawing/2014/main" id="{01774159-33D4-4591-8E19-7EB667C33A87}"/>
              </a:ext>
            </a:extLst>
          </p:cNvPr>
          <p:cNvPicPr>
            <a:picLocks noChangeAspect="1"/>
          </p:cNvPicPr>
          <p:nvPr/>
        </p:nvPicPr>
        <p:blipFill rotWithShape="1">
          <a:blip r:embed="rId2"/>
          <a:srcRect l="1699" r="3642" b="-2"/>
          <a:stretch/>
        </p:blipFill>
        <p:spPr>
          <a:xfrm>
            <a:off x="9866434" y="176770"/>
            <a:ext cx="1920320" cy="1711072"/>
          </a:xfrm>
          <a:prstGeom prst="rect">
            <a:avLst/>
          </a:prstGeom>
        </p:spPr>
      </p:pic>
      <p:pic>
        <p:nvPicPr>
          <p:cNvPr id="6" name="Picture 5">
            <a:extLst>
              <a:ext uri="{FF2B5EF4-FFF2-40B4-BE49-F238E27FC236}">
                <a16:creationId xmlns:a16="http://schemas.microsoft.com/office/drawing/2014/main" id="{5D4E259D-D1DA-4E53-A2C5-E9544C9122BC}"/>
              </a:ext>
            </a:extLst>
          </p:cNvPr>
          <p:cNvPicPr>
            <a:picLocks noChangeAspect="1"/>
          </p:cNvPicPr>
          <p:nvPr/>
        </p:nvPicPr>
        <p:blipFill rotWithShape="1">
          <a:blip r:embed="rId3"/>
          <a:srcRect t="636" r="2" b="2"/>
          <a:stretch/>
        </p:blipFill>
        <p:spPr>
          <a:xfrm>
            <a:off x="9866434" y="4955743"/>
            <a:ext cx="2185666" cy="1680690"/>
          </a:xfrm>
          <a:prstGeom prst="rect">
            <a:avLst/>
          </a:prstGeom>
        </p:spPr>
      </p:pic>
      <p:sp>
        <p:nvSpPr>
          <p:cNvPr id="94" name="Rectangle 93">
            <a:extLst>
              <a:ext uri="{FF2B5EF4-FFF2-40B4-BE49-F238E27FC236}">
                <a16:creationId xmlns:a16="http://schemas.microsoft.com/office/drawing/2014/main" id="{DC953D31-C1A7-4FC4-8CDF-85E2F34AB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a:extLst>
              <a:ext uri="{FF2B5EF4-FFF2-40B4-BE49-F238E27FC236}">
                <a16:creationId xmlns:a16="http://schemas.microsoft.com/office/drawing/2014/main" id="{10F141FE-87E1-4A1E-97A5-B072042E0F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97" name="Straight Connector 96">
              <a:extLst>
                <a:ext uri="{FF2B5EF4-FFF2-40B4-BE49-F238E27FC236}">
                  <a16:creationId xmlns:a16="http://schemas.microsoft.com/office/drawing/2014/main" id="{4523F37A-A07A-4CAC-AFC1-3FA4FD4BFC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88A387D-82C8-40B7-BADA-6BDBD9B3B1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EB29A9F-593B-416C-AC64-DE56AE976C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4A393C6-4F1D-4472-A646-B2BADD561C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Content Placeholder 3" descr="Logo, company name&#10;&#10;Description automatically generated">
            <a:extLst>
              <a:ext uri="{FF2B5EF4-FFF2-40B4-BE49-F238E27FC236}">
                <a16:creationId xmlns:a16="http://schemas.microsoft.com/office/drawing/2014/main" id="{CBD7282D-A859-43B4-B5BB-66C2F572028F}"/>
              </a:ext>
            </a:extLst>
          </p:cNvPr>
          <p:cNvPicPr>
            <a:picLocks noGrp="1" noChangeAspect="1"/>
          </p:cNvPicPr>
          <p:nvPr>
            <p:ph idx="1"/>
          </p:nvPr>
        </p:nvPicPr>
        <p:blipFill>
          <a:blip r:embed="rId4"/>
          <a:stretch>
            <a:fillRect/>
          </a:stretch>
        </p:blipFill>
        <p:spPr>
          <a:xfrm>
            <a:off x="405246" y="373805"/>
            <a:ext cx="2086783" cy="962813"/>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24A6A9B7-99FA-4DCA-97C1-670FDA7B73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360" y="6319588"/>
            <a:ext cx="1603375" cy="422275"/>
          </a:xfrm>
          <a:prstGeom prst="rect">
            <a:avLst/>
          </a:prstGeom>
        </p:spPr>
      </p:pic>
      <p:pic>
        <p:nvPicPr>
          <p:cNvPr id="18" name="Picture 17">
            <a:extLst>
              <a:ext uri="{FF2B5EF4-FFF2-40B4-BE49-F238E27FC236}">
                <a16:creationId xmlns:a16="http://schemas.microsoft.com/office/drawing/2014/main" id="{0DB014C1-EFA4-4CA1-9C6F-DB4861FDE754}"/>
              </a:ext>
            </a:extLst>
          </p:cNvPr>
          <p:cNvPicPr>
            <a:picLocks noChangeAspect="1"/>
          </p:cNvPicPr>
          <p:nvPr/>
        </p:nvPicPr>
        <p:blipFill>
          <a:blip r:embed="rId6"/>
          <a:stretch>
            <a:fillRect/>
          </a:stretch>
        </p:blipFill>
        <p:spPr>
          <a:xfrm>
            <a:off x="2632424" y="2322265"/>
            <a:ext cx="7246273" cy="3432443"/>
          </a:xfrm>
          <a:prstGeom prst="rect">
            <a:avLst/>
          </a:prstGeom>
          <a:ln w="57150">
            <a:solidFill>
              <a:srgbClr val="FFC000"/>
            </a:solidFill>
          </a:ln>
        </p:spPr>
      </p:pic>
      <p:sp>
        <p:nvSpPr>
          <p:cNvPr id="3" name="TextBox 2">
            <a:extLst>
              <a:ext uri="{FF2B5EF4-FFF2-40B4-BE49-F238E27FC236}">
                <a16:creationId xmlns:a16="http://schemas.microsoft.com/office/drawing/2014/main" id="{A2752E0D-D1DC-4103-A355-E7990097E151}"/>
              </a:ext>
            </a:extLst>
          </p:cNvPr>
          <p:cNvSpPr txBox="1"/>
          <p:nvPr/>
        </p:nvSpPr>
        <p:spPr>
          <a:xfrm>
            <a:off x="4251939" y="5972441"/>
            <a:ext cx="3545898" cy="769441"/>
          </a:xfrm>
          <a:prstGeom prst="rect">
            <a:avLst/>
          </a:prstGeom>
          <a:noFill/>
        </p:spPr>
        <p:txBody>
          <a:bodyPr wrap="square" rtlCol="0">
            <a:spAutoFit/>
          </a:bodyPr>
          <a:lstStyle/>
          <a:p>
            <a:pPr algn="ctr"/>
            <a:r>
              <a:rPr lang="en-GB" sz="4400" b="1" dirty="0">
                <a:solidFill>
                  <a:schemeClr val="bg1"/>
                </a:solidFill>
                <a:latin typeface="+mj-lt"/>
              </a:rPr>
              <a:t>Year 6</a:t>
            </a:r>
          </a:p>
        </p:txBody>
      </p:sp>
    </p:spTree>
    <p:extLst>
      <p:ext uri="{BB962C8B-B14F-4D97-AF65-F5344CB8AC3E}">
        <p14:creationId xmlns:p14="http://schemas.microsoft.com/office/powerpoint/2010/main" val="2717916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682922" y="87412"/>
            <a:ext cx="8826153" cy="1037267"/>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r>
              <a:rPr lang="en-GB" altLang="en-US" sz="6000" dirty="0">
                <a:solidFill>
                  <a:schemeClr val="bg1"/>
                </a:solidFill>
                <a:latin typeface="+mj-lt"/>
              </a:rPr>
              <a:t>Introduction to Inspire</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1055440" y="1268730"/>
            <a:ext cx="10081120" cy="4536534"/>
          </a:xfrm>
          <a:solidFill>
            <a:schemeClr val="bg1">
              <a:lumMod val="95000"/>
            </a:schemeClr>
          </a:solidFill>
        </p:spPr>
        <p:txBody>
          <a:bodyPr numCol="1">
            <a:noAutofit/>
          </a:bodyPr>
          <a:lstStyle/>
          <a:p>
            <a:pPr marL="0" indent="0" algn="ctr">
              <a:lnSpc>
                <a:spcPct val="115000"/>
              </a:lnSpc>
              <a:spcAft>
                <a:spcPts val="1000"/>
              </a:spcAft>
              <a:buNone/>
            </a:pPr>
            <a:r>
              <a:rPr lang="en-GB" sz="1800" dirty="0">
                <a:solidFill>
                  <a:srgbClr val="A10F77"/>
                </a:solidFill>
                <a:effectLst/>
                <a:latin typeface="Century Gothic" panose="020B0502020202020204" pitchFamily="34" charset="0"/>
                <a:ea typeface="Calibri" panose="020F0502020204030204" pitchFamily="34" charset="0"/>
                <a:cs typeface="Times New Roman" panose="02020603050405020304" pitchFamily="18" charset="0"/>
              </a:rPr>
              <a:t>Inspire in a Box</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1800" dirty="0">
                <a:solidFill>
                  <a:srgbClr val="A10F77"/>
                </a:solidFill>
                <a:effectLst/>
                <a:latin typeface="Century Gothic" panose="020B0502020202020204" pitchFamily="34" charset="0"/>
                <a:ea typeface="Calibri" panose="020F0502020204030204" pitchFamily="34" charset="0"/>
                <a:cs typeface="Times New Roman" panose="02020603050405020304" pitchFamily="18" charset="0"/>
              </a:rPr>
              <a:t>‘Alive in Hope’</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A</a:t>
            </a:r>
            <a:r>
              <a:rPr lang="en-GB" sz="18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rPr>
              <a:t>ctivities to support a day of engagement for Y4, Y6 and Y8 </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The aim is for each session to last approximately </a:t>
            </a:r>
            <a:r>
              <a:rPr lang="en-GB" sz="18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rPr>
              <a:t>45 minutes to an hour</a:t>
            </a:r>
          </a:p>
          <a:p>
            <a:pPr marL="0" indent="0" algn="ctr">
              <a:lnSpc>
                <a:spcPct val="115000"/>
              </a:lnSpc>
              <a:spcAft>
                <a:spcPts val="1000"/>
              </a:spcAft>
              <a:buNone/>
            </a:pPr>
            <a:endParaRPr lang="en-GB" sz="1800" dirty="0">
              <a:solidFill>
                <a:srgbClr val="002060"/>
              </a:solidFill>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endParaRPr lang="en-GB" sz="1800" dirty="0">
              <a:solidFill>
                <a:srgbClr val="002060"/>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defRPr/>
            </a:pPr>
            <a:endParaRPr lang="en-GB" altLang="en-US" sz="2800"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7" name="Text Box 7">
            <a:extLst>
              <a:ext uri="{FF2B5EF4-FFF2-40B4-BE49-F238E27FC236}">
                <a16:creationId xmlns:a16="http://schemas.microsoft.com/office/drawing/2014/main" id="{67A16FA7-8BB4-41F9-9164-7F232DDD844B}"/>
              </a:ext>
            </a:extLst>
          </p:cNvPr>
          <p:cNvSpPr txBox="1"/>
          <p:nvPr/>
        </p:nvSpPr>
        <p:spPr>
          <a:xfrm>
            <a:off x="1140340" y="3645024"/>
            <a:ext cx="2219355" cy="1371670"/>
          </a:xfrm>
          <a:prstGeom prst="rect">
            <a:avLst/>
          </a:prstGeom>
          <a:solidFill>
            <a:srgbClr val="4F81BD"/>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Pilgrimage a journey of hope</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 How do people find hope on Pilgrimage?</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
        <p:nvSpPr>
          <p:cNvPr id="9" name="Text Box 9">
            <a:extLst>
              <a:ext uri="{FF2B5EF4-FFF2-40B4-BE49-F238E27FC236}">
                <a16:creationId xmlns:a16="http://schemas.microsoft.com/office/drawing/2014/main" id="{9073A123-6A5F-4DCE-BD9B-BE28D8C569EE}"/>
              </a:ext>
            </a:extLst>
          </p:cNvPr>
          <p:cNvSpPr txBox="1"/>
          <p:nvPr/>
        </p:nvSpPr>
        <p:spPr>
          <a:xfrm>
            <a:off x="3581270" y="3648246"/>
            <a:ext cx="2376264" cy="1224136"/>
          </a:xfrm>
          <a:prstGeom prst="rect">
            <a:avLst/>
          </a:prstGeom>
          <a:solidFill>
            <a:srgbClr val="8064A2"/>
          </a:solidFill>
          <a:ln w="25400" cap="flat" cmpd="sng" algn="ctr">
            <a:solidFill>
              <a:srgbClr val="8064A2">
                <a:shade val="5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Spiritual Pathways</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dirty="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How do people find hope in the spiritual?</a:t>
            </a:r>
            <a:endParaRPr kumimoji="0" lang="en-GB" sz="1100" b="0" i="0" u="none" strike="noStrike" kern="0" cap="none" spc="0" normalizeH="0" baseline="0" noProof="0" dirty="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734CA1AD-3357-4CB3-96B7-62257B414E1B}"/>
              </a:ext>
            </a:extLst>
          </p:cNvPr>
          <p:cNvPicPr>
            <a:picLocks noChangeAspect="1"/>
          </p:cNvPicPr>
          <p:nvPr/>
        </p:nvPicPr>
        <p:blipFill>
          <a:blip r:embed="rId4"/>
          <a:stretch>
            <a:fillRect/>
          </a:stretch>
        </p:blipFill>
        <p:spPr>
          <a:xfrm>
            <a:off x="6234467" y="3645024"/>
            <a:ext cx="2379489" cy="1224136"/>
          </a:xfrm>
          <a:prstGeom prst="rect">
            <a:avLst/>
          </a:prstGeom>
        </p:spPr>
      </p:pic>
      <p:sp>
        <p:nvSpPr>
          <p:cNvPr id="11" name="Text Box 11">
            <a:extLst>
              <a:ext uri="{FF2B5EF4-FFF2-40B4-BE49-F238E27FC236}">
                <a16:creationId xmlns:a16="http://schemas.microsoft.com/office/drawing/2014/main" id="{CFE72161-7FE2-4CD7-94B3-782C006BFB2C}"/>
              </a:ext>
            </a:extLst>
          </p:cNvPr>
          <p:cNvSpPr txBox="1"/>
          <p:nvPr/>
        </p:nvSpPr>
        <p:spPr>
          <a:xfrm>
            <a:off x="8795139" y="3645024"/>
            <a:ext cx="2160238" cy="1224136"/>
          </a:xfrm>
          <a:prstGeom prst="rect">
            <a:avLst/>
          </a:prstGeom>
          <a:solidFill>
            <a:srgbClr val="4BACC6"/>
          </a:solidFill>
          <a:ln w="25400" cap="flat" cmpd="sng" algn="ctr">
            <a:solidFill>
              <a:srgbClr val="4BACC6">
                <a:shade val="50000"/>
              </a:srgbClr>
            </a:solidFill>
            <a:prstDash val="solid"/>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Big Questions</a:t>
            </a:r>
            <a:endParaRPr kumimoji="0" lang="en-GB"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en-GB" sz="1600" b="0" i="0" u="none" strike="noStrike" kern="0" cap="none" spc="0" normalizeH="0" baseline="0" noProof="0">
                <a:ln>
                  <a:noFill/>
                </a:ln>
                <a:solidFill>
                  <a:sysClr val="window" lastClr="FFFFFF"/>
                </a:solidFill>
                <a:effectLst/>
                <a:uLnTx/>
                <a:uFillTx/>
                <a:latin typeface="Arial Rounded MT Bold" panose="020F0704030504030204" pitchFamily="34" charset="0"/>
                <a:ea typeface="Calibri" panose="020F0502020204030204" pitchFamily="34" charset="0"/>
                <a:cs typeface="Times New Roman" panose="02020603050405020304" pitchFamily="18" charset="0"/>
              </a:rPr>
              <a:t>Where can we search for hope?</a:t>
            </a:r>
            <a:endParaRPr kumimoji="0" lang="en-GB" sz="1100" b="0" i="0" u="none" strike="noStrike" kern="0" cap="none" spc="0" normalizeH="0" baseline="0" noProof="0">
              <a:ln>
                <a:noFill/>
              </a:ln>
              <a:solidFill>
                <a:sysClr val="window" lastClr="FFFFFF"/>
              </a:solidFill>
              <a:effectLst/>
              <a:uLnTx/>
              <a:uFillTx/>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1574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983432" y="87412"/>
            <a:ext cx="9649072" cy="1037267"/>
          </a:xfrm>
        </p:spPr>
        <p:style>
          <a:lnRef idx="3">
            <a:schemeClr val="lt1"/>
          </a:lnRef>
          <a:fillRef idx="1">
            <a:schemeClr val="accent1"/>
          </a:fillRef>
          <a:effectRef idx="1">
            <a:schemeClr val="accent1"/>
          </a:effectRef>
          <a:fontRef idx="minor">
            <a:schemeClr val="lt1"/>
          </a:fontRef>
        </p:style>
        <p:txBody>
          <a:bodyPr>
            <a:normAutofit fontScale="90000"/>
          </a:bodyPr>
          <a:lstStyle/>
          <a:p>
            <a:pPr eaLnBrk="1" hangingPunct="1"/>
            <a:r>
              <a:rPr lang="en-GB" altLang="en-US" sz="6000" dirty="0">
                <a:solidFill>
                  <a:schemeClr val="bg1"/>
                </a:solidFill>
                <a:latin typeface="+mj-lt"/>
              </a:rPr>
              <a:t>Introduction to this session</a:t>
            </a:r>
            <a:endParaRPr lang="en-GB" altLang="en-US" sz="4000" dirty="0">
              <a:solidFill>
                <a:schemeClr val="bg1"/>
              </a:solidFill>
              <a:latin typeface="+mj-lt"/>
            </a:endParaRP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5" name="Picture 4">
            <a:extLst>
              <a:ext uri="{FF2B5EF4-FFF2-40B4-BE49-F238E27FC236}">
                <a16:creationId xmlns:a16="http://schemas.microsoft.com/office/drawing/2014/main" id="{96AE612E-3581-4E8F-8DC8-F1E80AC70A8B}"/>
              </a:ext>
            </a:extLst>
          </p:cNvPr>
          <p:cNvPicPr>
            <a:picLocks noChangeAspect="1"/>
          </p:cNvPicPr>
          <p:nvPr/>
        </p:nvPicPr>
        <p:blipFill>
          <a:blip r:embed="rId4"/>
          <a:stretch>
            <a:fillRect/>
          </a:stretch>
        </p:blipFill>
        <p:spPr>
          <a:xfrm>
            <a:off x="2496654" y="1655954"/>
            <a:ext cx="6623681" cy="3792890"/>
          </a:xfrm>
          <a:prstGeom prst="rect">
            <a:avLst/>
          </a:prstGeom>
        </p:spPr>
      </p:pic>
    </p:spTree>
    <p:extLst>
      <p:ext uri="{BB962C8B-B14F-4D97-AF65-F5344CB8AC3E}">
        <p14:creationId xmlns:p14="http://schemas.microsoft.com/office/powerpoint/2010/main" val="474053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055440" y="87412"/>
            <a:ext cx="10081120" cy="1037267"/>
          </a:xfrm>
        </p:spPr>
        <p:style>
          <a:lnRef idx="3">
            <a:schemeClr val="lt1"/>
          </a:lnRef>
          <a:fillRef idx="1">
            <a:schemeClr val="accent1"/>
          </a:fillRef>
          <a:effectRef idx="1">
            <a:schemeClr val="accent1"/>
          </a:effectRef>
          <a:fontRef idx="minor">
            <a:schemeClr val="lt1"/>
          </a:fontRef>
        </p:style>
        <p:txBody>
          <a:bodyPr>
            <a:normAutofit fontScale="90000"/>
          </a:bodyPr>
          <a:lstStyle/>
          <a:p>
            <a:pPr eaLnBrk="1" hangingPunct="1"/>
            <a:r>
              <a:rPr lang="en-GB" altLang="en-US" sz="6000" dirty="0">
                <a:solidFill>
                  <a:schemeClr val="bg1"/>
                </a:solidFill>
                <a:latin typeface="+mj-lt"/>
              </a:rPr>
              <a:t>Introduction to this session</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335360" y="1268730"/>
            <a:ext cx="11377264" cy="4536534"/>
          </a:xfrm>
          <a:solidFill>
            <a:schemeClr val="bg1">
              <a:lumMod val="95000"/>
            </a:schemeClr>
          </a:solidFill>
        </p:spPr>
        <p:txBody>
          <a:bodyPr numCol="1">
            <a:noAutofit/>
          </a:bodyPr>
          <a:lstStyle/>
          <a:p>
            <a:pPr marL="0" indent="0">
              <a:buNone/>
              <a:defRPr/>
            </a:pPr>
            <a:r>
              <a:rPr lang="en-GB" altLang="en-US" sz="2800" dirty="0">
                <a:latin typeface="Century Gothic" panose="020B0502020202020204" pitchFamily="34" charset="0"/>
              </a:rPr>
              <a:t>Humans have been asking ‘big’ questions since the beginning of time. It can be argued that our thinking and our understanding have evolved over time but that hasn’t stopped the questioning. For many, our ability to question is in fact an important part of what makes us human.</a:t>
            </a:r>
          </a:p>
          <a:p>
            <a:pPr marL="0" indent="0">
              <a:buNone/>
              <a:defRPr/>
            </a:pPr>
            <a:endParaRPr lang="en-GB" altLang="en-US" sz="2800" dirty="0">
              <a:latin typeface="Century Gothic" panose="020B0502020202020204" pitchFamily="34" charset="0"/>
            </a:endParaRPr>
          </a:p>
          <a:p>
            <a:pPr marL="0" indent="0">
              <a:buNone/>
              <a:defRPr/>
            </a:pPr>
            <a:r>
              <a:rPr lang="en-GB" altLang="en-US" sz="2800" dirty="0">
                <a:latin typeface="Century Gothic" panose="020B0502020202020204" pitchFamily="34" charset="0"/>
              </a:rPr>
              <a:t>Questions also remain at the core of religious thinking and study and in fact it is through a quest for answers that many people actually turn to faith. All this makes RE a natural place to explore and reflect upon big questions. </a:t>
            </a:r>
          </a:p>
          <a:p>
            <a:pPr marL="0" indent="0">
              <a:buNone/>
              <a:defRPr/>
            </a:pPr>
            <a:endParaRPr lang="en-GB" altLang="en-US" sz="2800"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Tree>
    <p:extLst>
      <p:ext uri="{BB962C8B-B14F-4D97-AF65-F5344CB8AC3E}">
        <p14:creationId xmlns:p14="http://schemas.microsoft.com/office/powerpoint/2010/main" val="4143107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055440" y="87412"/>
            <a:ext cx="10081120" cy="1037267"/>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r>
              <a:rPr lang="en-GB" altLang="en-US" sz="6000" dirty="0">
                <a:solidFill>
                  <a:schemeClr val="bg1"/>
                </a:solidFill>
                <a:latin typeface="+mj-lt"/>
              </a:rPr>
              <a:t>Purpose of this session</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1055440" y="1268730"/>
            <a:ext cx="10081120" cy="4536534"/>
          </a:xfrm>
          <a:solidFill>
            <a:schemeClr val="bg1">
              <a:lumMod val="95000"/>
            </a:schemeClr>
          </a:solidFill>
        </p:spPr>
        <p:txBody>
          <a:bodyPr numCol="1">
            <a:noAutofit/>
          </a:bodyPr>
          <a:lstStyle/>
          <a:p>
            <a:pPr marL="0" indent="0">
              <a:buNone/>
              <a:defRPr/>
            </a:pPr>
            <a:r>
              <a:rPr lang="en-GB" altLang="en-US" sz="2800" dirty="0">
                <a:latin typeface="Century Gothic" panose="020B0502020202020204" pitchFamily="34" charset="0"/>
              </a:rPr>
              <a:t>The purpose of this particular session is to explore, through a series of activities based around big questions, what it means to have hope and where that hope may be found.</a:t>
            </a:r>
          </a:p>
          <a:p>
            <a:pPr marL="0" indent="0">
              <a:buNone/>
              <a:defRPr/>
            </a:pPr>
            <a:endParaRPr lang="en-GB" altLang="en-US" sz="2800" dirty="0">
              <a:latin typeface="Century Gothic" panose="020B0502020202020204" pitchFamily="34" charset="0"/>
            </a:endParaRPr>
          </a:p>
          <a:p>
            <a:pPr marL="0" indent="0">
              <a:buNone/>
              <a:defRPr/>
            </a:pPr>
            <a:r>
              <a:rPr lang="en-GB" altLang="en-US" sz="2800" dirty="0">
                <a:latin typeface="Century Gothic" panose="020B0502020202020204" pitchFamily="34" charset="0"/>
              </a:rPr>
              <a:t>It will explore hope from a believer’s point of view, from the student’s own world view and through the expression of hope that can be found in some works of art.</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Tree>
    <p:extLst>
      <p:ext uri="{BB962C8B-B14F-4D97-AF65-F5344CB8AC3E}">
        <p14:creationId xmlns:p14="http://schemas.microsoft.com/office/powerpoint/2010/main" val="2000299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055440" y="87412"/>
            <a:ext cx="10081120" cy="1037267"/>
          </a:xfrm>
        </p:spPr>
        <p:style>
          <a:lnRef idx="3">
            <a:schemeClr val="lt1"/>
          </a:lnRef>
          <a:fillRef idx="1">
            <a:schemeClr val="accent1"/>
          </a:fillRef>
          <a:effectRef idx="1">
            <a:schemeClr val="accent1"/>
          </a:effectRef>
          <a:fontRef idx="minor">
            <a:schemeClr val="lt1"/>
          </a:fontRef>
        </p:style>
        <p:txBody>
          <a:bodyPr>
            <a:normAutofit/>
          </a:bodyPr>
          <a:lstStyle/>
          <a:p>
            <a:pPr eaLnBrk="1" hangingPunct="1"/>
            <a:r>
              <a:rPr lang="en-GB" altLang="en-US" sz="6000" dirty="0">
                <a:solidFill>
                  <a:schemeClr val="bg1"/>
                </a:solidFill>
                <a:latin typeface="+mj-lt"/>
              </a:rPr>
              <a:t>Running this session</a:t>
            </a:r>
            <a:endParaRPr lang="en-GB" altLang="en-US" sz="4000" dirty="0">
              <a:solidFill>
                <a:schemeClr val="bg1"/>
              </a:solidFill>
              <a:latin typeface="+mj-lt"/>
            </a:endParaRPr>
          </a:p>
        </p:txBody>
      </p:sp>
      <p:sp>
        <p:nvSpPr>
          <p:cNvPr id="27652" name="Rectangle 4"/>
          <p:cNvSpPr>
            <a:spLocks noGrp="1" noChangeArrowheads="1"/>
          </p:cNvSpPr>
          <p:nvPr>
            <p:ph type="body" idx="1"/>
          </p:nvPr>
        </p:nvSpPr>
        <p:spPr>
          <a:xfrm>
            <a:off x="479376" y="1268730"/>
            <a:ext cx="11161240" cy="4536534"/>
          </a:xfrm>
          <a:solidFill>
            <a:schemeClr val="bg1">
              <a:lumMod val="95000"/>
            </a:schemeClr>
          </a:solidFill>
        </p:spPr>
        <p:txBody>
          <a:bodyPr numCol="1">
            <a:noAutofit/>
          </a:bodyPr>
          <a:lstStyle/>
          <a:p>
            <a:pPr marL="0" indent="0">
              <a:buNone/>
              <a:defRPr/>
            </a:pPr>
            <a:r>
              <a:rPr lang="en-GB" altLang="en-US" sz="2800" dirty="0">
                <a:latin typeface="Century Gothic" panose="020B0502020202020204" pitchFamily="34" charset="0"/>
              </a:rPr>
              <a:t>There are three distinct units based on the same theme with one aimed at year 4, one at year 6 and one at year 8  (as fitting with the traditional Inspire programme).</a:t>
            </a:r>
          </a:p>
          <a:p>
            <a:pPr marL="0" indent="0">
              <a:buNone/>
              <a:defRPr/>
            </a:pPr>
            <a:r>
              <a:rPr lang="en-GB" altLang="en-US" sz="2800" dirty="0">
                <a:latin typeface="Century Gothic" panose="020B0502020202020204" pitchFamily="34" charset="0"/>
              </a:rPr>
              <a:t>However please feel free to mix and match activities across the units for a bespoke session that best suits your class.</a:t>
            </a:r>
          </a:p>
          <a:p>
            <a:pPr marL="0" indent="0">
              <a:buNone/>
              <a:defRPr/>
            </a:pPr>
            <a:r>
              <a:rPr lang="en-GB" altLang="en-US" sz="2800" dirty="0">
                <a:latin typeface="Century Gothic" panose="020B0502020202020204" pitchFamily="34" charset="0"/>
              </a:rPr>
              <a:t>Each unit is made up of a number of different activities – you may choose to focus on one of these only, a selection them or all of them. Again this is entirely up to you and what suits your class and the allocated time better.</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Tree>
    <p:extLst>
      <p:ext uri="{BB962C8B-B14F-4D97-AF65-F5344CB8AC3E}">
        <p14:creationId xmlns:p14="http://schemas.microsoft.com/office/powerpoint/2010/main" val="3148275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GB"/>
          </a:p>
        </p:txBody>
      </p:sp>
      <p:sp>
        <p:nvSpPr>
          <p:cNvPr id="27651" name="Rectangle 3"/>
          <p:cNvSpPr>
            <a:spLocks noGrp="1" noChangeArrowheads="1"/>
          </p:cNvSpPr>
          <p:nvPr>
            <p:ph type="title"/>
          </p:nvPr>
        </p:nvSpPr>
        <p:spPr>
          <a:xfrm>
            <a:off x="1682922" y="118216"/>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Big, big questions…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3" name="Picture 2" descr="A picture containing icon&#10;&#10;Description automatically generated">
            <a:extLst>
              <a:ext uri="{FF2B5EF4-FFF2-40B4-BE49-F238E27FC236}">
                <a16:creationId xmlns:a16="http://schemas.microsoft.com/office/drawing/2014/main" id="{06698396-C413-4E6C-80AF-D5B3DD49D5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5698" y="1214147"/>
            <a:ext cx="5400600" cy="442970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499310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49315"/>
            <a:ext cx="12191999" cy="93818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kumimoji="0" lang="en-GB" altLang="en-US"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Watch the song and then think about the questions…</a:t>
            </a: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08368" y="6062321"/>
            <a:ext cx="2411730" cy="712169"/>
          </a:xfrm>
          <a:prstGeom prst="rect">
            <a:avLst/>
          </a:prstGeom>
        </p:spPr>
      </p:pic>
      <p:pic>
        <p:nvPicPr>
          <p:cNvPr id="2" name="BIG, BIG questions (2)">
            <a:hlinkClick r:id="" action="ppaction://media"/>
            <a:extLst>
              <a:ext uri="{FF2B5EF4-FFF2-40B4-BE49-F238E27FC236}">
                <a16:creationId xmlns:a16="http://schemas.microsoft.com/office/drawing/2014/main" id="{24AD0DA5-D782-423A-B9B0-42C8D9DDA5C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11423" y="91591"/>
            <a:ext cx="10369151" cy="5832648"/>
          </a:xfrm>
          <a:prstGeom prst="rect">
            <a:avLst/>
          </a:prstGeom>
        </p:spPr>
      </p:pic>
    </p:spTree>
    <p:extLst>
      <p:ext uri="{BB962C8B-B14F-4D97-AF65-F5344CB8AC3E}">
        <p14:creationId xmlns:p14="http://schemas.microsoft.com/office/powerpoint/2010/main" val="118414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52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2" y="5321374"/>
            <a:ext cx="12191999" cy="155679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400" dirty="0">
                <a:latin typeface="Century Gothic" panose="020B0502020202020204" pitchFamily="34" charset="0"/>
              </a:rPr>
              <a:t>After listening to the song think about the above… Have the questions written on large sheets of paper either around the room or so they can be passed from group to group. Hold a silent debate with the pupils writing their </a:t>
            </a:r>
          </a:p>
          <a:p>
            <a:r>
              <a:rPr lang="en-GB" sz="2400" dirty="0">
                <a:latin typeface="Century Gothic" panose="020B0502020202020204" pitchFamily="34" charset="0"/>
              </a:rPr>
              <a:t>thoughts on the paper. Come together to feed back.</a:t>
            </a:r>
          </a:p>
        </p:txBody>
      </p:sp>
      <p:sp>
        <p:nvSpPr>
          <p:cNvPr id="27651" name="Rectangle 3"/>
          <p:cNvSpPr>
            <a:spLocks noGrp="1" noChangeArrowheads="1"/>
          </p:cNvSpPr>
          <p:nvPr>
            <p:ph type="title"/>
          </p:nvPr>
        </p:nvSpPr>
        <p:spPr>
          <a:xfrm>
            <a:off x="1682922" y="118216"/>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Big, big questions…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22905" y="6181444"/>
            <a:ext cx="2049759" cy="578109"/>
          </a:xfrm>
          <a:prstGeom prst="rect">
            <a:avLst/>
          </a:prstGeom>
        </p:spPr>
      </p:pic>
      <p:sp>
        <p:nvSpPr>
          <p:cNvPr id="2" name="Speech Bubble: Rectangle with Corners Rounded 1">
            <a:extLst>
              <a:ext uri="{FF2B5EF4-FFF2-40B4-BE49-F238E27FC236}">
                <a16:creationId xmlns:a16="http://schemas.microsoft.com/office/drawing/2014/main" id="{1B763ACF-69EC-4E48-8D56-7238EADA9455}"/>
              </a:ext>
            </a:extLst>
          </p:cNvPr>
          <p:cNvSpPr/>
          <p:nvPr/>
        </p:nvSpPr>
        <p:spPr>
          <a:xfrm>
            <a:off x="119336" y="1484784"/>
            <a:ext cx="5832648" cy="3273465"/>
          </a:xfrm>
          <a:prstGeom prst="wedgeRoundRect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sp>
        <p:nvSpPr>
          <p:cNvPr id="6" name="Speech Bubble: Rectangle with Corners Rounded 5">
            <a:extLst>
              <a:ext uri="{FF2B5EF4-FFF2-40B4-BE49-F238E27FC236}">
                <a16:creationId xmlns:a16="http://schemas.microsoft.com/office/drawing/2014/main" id="{A03C55A3-D903-426B-BC48-43D83DFEA31D}"/>
              </a:ext>
            </a:extLst>
          </p:cNvPr>
          <p:cNvSpPr/>
          <p:nvPr/>
        </p:nvSpPr>
        <p:spPr>
          <a:xfrm flipH="1">
            <a:off x="6384032" y="1484784"/>
            <a:ext cx="5688632" cy="3273465"/>
          </a:xfrm>
          <a:prstGeom prst="wedgeRoundRectCallou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1879AA8-DD44-4A6F-972A-2F2B91748A36}"/>
              </a:ext>
            </a:extLst>
          </p:cNvPr>
          <p:cNvSpPr txBox="1"/>
          <p:nvPr/>
        </p:nvSpPr>
        <p:spPr>
          <a:xfrm>
            <a:off x="6744072" y="1772816"/>
            <a:ext cx="5040560" cy="2677656"/>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How could beliefs like this bring a person hope?</a:t>
            </a:r>
          </a:p>
          <a:p>
            <a:pPr algn="ctr"/>
            <a:endParaRPr lang="en-GB" sz="2800" dirty="0">
              <a:solidFill>
                <a:schemeClr val="bg1"/>
              </a:solidFill>
              <a:latin typeface="Century Gothic" panose="020B0502020202020204" pitchFamily="34" charset="0"/>
            </a:endParaRPr>
          </a:p>
          <a:p>
            <a:pPr algn="ctr"/>
            <a:r>
              <a:rPr lang="en-GB" sz="2800" dirty="0">
                <a:solidFill>
                  <a:schemeClr val="bg1"/>
                </a:solidFill>
                <a:latin typeface="Century Gothic" panose="020B0502020202020204" pitchFamily="34" charset="0"/>
              </a:rPr>
              <a:t>Does knowing that you can ask God any question give you hope?</a:t>
            </a:r>
          </a:p>
        </p:txBody>
      </p:sp>
      <p:sp>
        <p:nvSpPr>
          <p:cNvPr id="9" name="TextBox 8">
            <a:extLst>
              <a:ext uri="{FF2B5EF4-FFF2-40B4-BE49-F238E27FC236}">
                <a16:creationId xmlns:a16="http://schemas.microsoft.com/office/drawing/2014/main" id="{B6BEA806-8033-4444-BC77-8844F8556E39}"/>
              </a:ext>
            </a:extLst>
          </p:cNvPr>
          <p:cNvSpPr txBox="1"/>
          <p:nvPr/>
        </p:nvSpPr>
        <p:spPr>
          <a:xfrm>
            <a:off x="407368" y="1772816"/>
            <a:ext cx="5184576" cy="2985433"/>
          </a:xfrm>
          <a:prstGeom prst="rect">
            <a:avLst/>
          </a:prstGeom>
          <a:noFill/>
        </p:spPr>
        <p:txBody>
          <a:bodyPr wrap="square" rtlCol="0">
            <a:spAutoFit/>
          </a:bodyPr>
          <a:lstStyle/>
          <a:p>
            <a:pPr algn="ctr"/>
            <a:r>
              <a:rPr lang="en-GB" sz="2800" dirty="0">
                <a:solidFill>
                  <a:schemeClr val="bg1"/>
                </a:solidFill>
                <a:latin typeface="Century Gothic" panose="020B0502020202020204" pitchFamily="34" charset="0"/>
              </a:rPr>
              <a:t>What does the writer of the song believe about God?</a:t>
            </a:r>
          </a:p>
          <a:p>
            <a:pPr algn="ctr"/>
            <a:endParaRPr lang="en-GB" sz="2800" dirty="0">
              <a:solidFill>
                <a:schemeClr val="bg1"/>
              </a:solidFill>
              <a:latin typeface="Century Gothic" panose="020B0502020202020204" pitchFamily="34" charset="0"/>
            </a:endParaRPr>
          </a:p>
          <a:p>
            <a:pPr algn="ctr"/>
            <a:r>
              <a:rPr lang="en-GB" sz="2800" dirty="0">
                <a:solidFill>
                  <a:schemeClr val="bg1"/>
                </a:solidFill>
                <a:latin typeface="Century Gothic" panose="020B0502020202020204" pitchFamily="34" charset="0"/>
              </a:rPr>
              <a:t>Why do you think it is important to be able to ask God questions?</a:t>
            </a:r>
          </a:p>
          <a:p>
            <a:pPr algn="ctr"/>
            <a:endParaRPr lang="en-GB" sz="20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44902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4701018"/>
            <a:ext cx="12191999" cy="2257492"/>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400" b="1" dirty="0">
                <a:latin typeface="Century Gothic" panose="020B0502020202020204" pitchFamily="34" charset="0"/>
              </a:rPr>
              <a:t>Going deeper. </a:t>
            </a:r>
            <a:r>
              <a:rPr lang="en-GB" sz="2400" dirty="0">
                <a:latin typeface="Century Gothic" panose="020B0502020202020204" pitchFamily="34" charset="0"/>
              </a:rPr>
              <a:t>Create a display of your questions to God. </a:t>
            </a:r>
          </a:p>
          <a:p>
            <a:r>
              <a:rPr lang="en-GB" sz="2400" dirty="0">
                <a:latin typeface="Century Gothic" panose="020B0502020202020204" pitchFamily="34" charset="0"/>
              </a:rPr>
              <a:t>Working in groups – divide the questions between the groups. </a:t>
            </a:r>
          </a:p>
          <a:p>
            <a:r>
              <a:rPr lang="en-GB" sz="2400" dirty="0">
                <a:latin typeface="Century Gothic" panose="020B0502020202020204" pitchFamily="34" charset="0"/>
              </a:rPr>
              <a:t>Encourage the groups to answer from God’s view point.</a:t>
            </a:r>
          </a:p>
          <a:p>
            <a:r>
              <a:rPr lang="en-GB" sz="2400" b="1" dirty="0">
                <a:latin typeface="Century Gothic" panose="020B0502020202020204" pitchFamily="34" charset="0"/>
              </a:rPr>
              <a:t>Consider</a:t>
            </a:r>
            <a:r>
              <a:rPr lang="en-GB" sz="2400" dirty="0">
                <a:latin typeface="Century Gothic" panose="020B0502020202020204" pitchFamily="34" charset="0"/>
              </a:rPr>
              <a:t> how this conversation is like prayer and how prayer </a:t>
            </a:r>
          </a:p>
          <a:p>
            <a:r>
              <a:rPr lang="en-GB" sz="2400" dirty="0">
                <a:latin typeface="Century Gothic" panose="020B0502020202020204" pitchFamily="34" charset="0"/>
              </a:rPr>
              <a:t>may give a person hope. </a:t>
            </a:r>
          </a:p>
        </p:txBody>
      </p:sp>
      <p:sp>
        <p:nvSpPr>
          <p:cNvPr id="27651" name="Rectangle 3"/>
          <p:cNvSpPr>
            <a:spLocks noGrp="1" noChangeArrowheads="1"/>
          </p:cNvSpPr>
          <p:nvPr>
            <p:ph type="title"/>
          </p:nvPr>
        </p:nvSpPr>
        <p:spPr>
          <a:xfrm>
            <a:off x="1704254" y="127953"/>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Big, big questions…</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2" name="Speech Bubble: Rectangle with Corners Rounded 1">
            <a:extLst>
              <a:ext uri="{FF2B5EF4-FFF2-40B4-BE49-F238E27FC236}">
                <a16:creationId xmlns:a16="http://schemas.microsoft.com/office/drawing/2014/main" id="{1B763ACF-69EC-4E48-8D56-7238EADA9455}"/>
              </a:ext>
            </a:extLst>
          </p:cNvPr>
          <p:cNvSpPr/>
          <p:nvPr/>
        </p:nvSpPr>
        <p:spPr>
          <a:xfrm>
            <a:off x="4079884" y="1346558"/>
            <a:ext cx="4032227" cy="2658506"/>
          </a:xfrm>
          <a:prstGeom prst="wedgeRoundRectCallou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6BEA806-8033-4444-BC77-8844F8556E39}"/>
              </a:ext>
            </a:extLst>
          </p:cNvPr>
          <p:cNvSpPr txBox="1"/>
          <p:nvPr/>
        </p:nvSpPr>
        <p:spPr>
          <a:xfrm>
            <a:off x="4203041" y="1225424"/>
            <a:ext cx="3716899" cy="2554545"/>
          </a:xfrm>
          <a:prstGeom prst="rect">
            <a:avLst/>
          </a:prstGeom>
          <a:noFill/>
        </p:spPr>
        <p:txBody>
          <a:bodyPr wrap="square" rtlCol="0">
            <a:spAutoFit/>
          </a:bodyPr>
          <a:lstStyle/>
          <a:p>
            <a:pPr algn="ctr"/>
            <a:endParaRPr lang="en-GB" sz="2000" dirty="0">
              <a:solidFill>
                <a:schemeClr val="bg1"/>
              </a:solidFill>
            </a:endParaRPr>
          </a:p>
          <a:p>
            <a:pPr algn="ctr"/>
            <a:r>
              <a:rPr lang="en-GB" sz="2800" dirty="0">
                <a:solidFill>
                  <a:schemeClr val="bg1"/>
                </a:solidFill>
                <a:latin typeface="Century Gothic" panose="020B0502020202020204" pitchFamily="34" charset="0"/>
              </a:rPr>
              <a:t>If you could ask God any question what would it be? Write your questions on post-it notes.</a:t>
            </a:r>
          </a:p>
        </p:txBody>
      </p:sp>
      <p:sp>
        <p:nvSpPr>
          <p:cNvPr id="3" name="Speech Bubble: Rectangle with Corners Rounded 2">
            <a:extLst>
              <a:ext uri="{FF2B5EF4-FFF2-40B4-BE49-F238E27FC236}">
                <a16:creationId xmlns:a16="http://schemas.microsoft.com/office/drawing/2014/main" id="{4974A3DD-79BC-4E0F-A79B-D55AA0946DDD}"/>
              </a:ext>
            </a:extLst>
          </p:cNvPr>
          <p:cNvSpPr/>
          <p:nvPr/>
        </p:nvSpPr>
        <p:spPr>
          <a:xfrm>
            <a:off x="9408368" y="1335867"/>
            <a:ext cx="1584176" cy="1368152"/>
          </a:xfrm>
          <a:prstGeom prst="wedgeRoundRectCallout">
            <a:avLst>
              <a:gd name="adj1" fmla="val -105009"/>
              <a:gd name="adj2" fmla="val 402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peech Bubble: Rectangle with Corners Rounded 3">
            <a:extLst>
              <a:ext uri="{FF2B5EF4-FFF2-40B4-BE49-F238E27FC236}">
                <a16:creationId xmlns:a16="http://schemas.microsoft.com/office/drawing/2014/main" id="{5C10E0AF-7A3E-440C-9986-BAAADF548A4E}"/>
              </a:ext>
            </a:extLst>
          </p:cNvPr>
          <p:cNvSpPr/>
          <p:nvPr/>
        </p:nvSpPr>
        <p:spPr>
          <a:xfrm>
            <a:off x="485201" y="1443035"/>
            <a:ext cx="1584176" cy="1368152"/>
          </a:xfrm>
          <a:prstGeom prst="wedgeRoundRectCallout">
            <a:avLst>
              <a:gd name="adj1" fmla="val 149323"/>
              <a:gd name="adj2" fmla="val -1547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peech Bubble: Rectangle with Corners Rounded 4">
            <a:extLst>
              <a:ext uri="{FF2B5EF4-FFF2-40B4-BE49-F238E27FC236}">
                <a16:creationId xmlns:a16="http://schemas.microsoft.com/office/drawing/2014/main" id="{550A0B55-7007-4935-A7AC-0DAE1171C969}"/>
              </a:ext>
            </a:extLst>
          </p:cNvPr>
          <p:cNvSpPr/>
          <p:nvPr/>
        </p:nvSpPr>
        <p:spPr>
          <a:xfrm>
            <a:off x="1097620" y="3097428"/>
            <a:ext cx="1686007" cy="1195668"/>
          </a:xfrm>
          <a:prstGeom prst="wedgeRoundRectCallout">
            <a:avLst>
              <a:gd name="adj1" fmla="val 105431"/>
              <a:gd name="adj2" fmla="val -6146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peech Bubble: Rectangle with Corners Rounded 9">
            <a:extLst>
              <a:ext uri="{FF2B5EF4-FFF2-40B4-BE49-F238E27FC236}">
                <a16:creationId xmlns:a16="http://schemas.microsoft.com/office/drawing/2014/main" id="{D8DE19C2-D7E6-4A74-AFC2-0C2876D38E19}"/>
              </a:ext>
            </a:extLst>
          </p:cNvPr>
          <p:cNvSpPr/>
          <p:nvPr/>
        </p:nvSpPr>
        <p:spPr>
          <a:xfrm>
            <a:off x="9264352" y="3045313"/>
            <a:ext cx="1872208" cy="1469315"/>
          </a:xfrm>
          <a:prstGeom prst="wedgeRoundRectCallout">
            <a:avLst>
              <a:gd name="adj1" fmla="val -79340"/>
              <a:gd name="adj2" fmla="val -4122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descr="Help with solid fill">
            <a:extLst>
              <a:ext uri="{FF2B5EF4-FFF2-40B4-BE49-F238E27FC236}">
                <a16:creationId xmlns:a16="http://schemas.microsoft.com/office/drawing/2014/main" id="{E4E089C0-B21C-4152-AACF-75B921C643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68040" y="1563405"/>
            <a:ext cx="914400" cy="914400"/>
          </a:xfrm>
          <a:prstGeom prst="rect">
            <a:avLst/>
          </a:prstGeom>
        </p:spPr>
      </p:pic>
      <p:pic>
        <p:nvPicPr>
          <p:cNvPr id="14" name="Picture 13">
            <a:extLst>
              <a:ext uri="{FF2B5EF4-FFF2-40B4-BE49-F238E27FC236}">
                <a16:creationId xmlns:a16="http://schemas.microsoft.com/office/drawing/2014/main" id="{BC10901E-DF46-4820-9089-8737BC0F3A6A}"/>
              </a:ext>
            </a:extLst>
          </p:cNvPr>
          <p:cNvPicPr>
            <a:picLocks noChangeAspect="1"/>
          </p:cNvPicPr>
          <p:nvPr/>
        </p:nvPicPr>
        <p:blipFill>
          <a:blip r:embed="rId6"/>
          <a:stretch>
            <a:fillRect/>
          </a:stretch>
        </p:blipFill>
        <p:spPr>
          <a:xfrm>
            <a:off x="9768040" y="3322730"/>
            <a:ext cx="914479" cy="914479"/>
          </a:xfrm>
          <a:prstGeom prst="rect">
            <a:avLst/>
          </a:prstGeom>
        </p:spPr>
      </p:pic>
      <p:pic>
        <p:nvPicPr>
          <p:cNvPr id="15" name="Picture 14">
            <a:extLst>
              <a:ext uri="{FF2B5EF4-FFF2-40B4-BE49-F238E27FC236}">
                <a16:creationId xmlns:a16="http://schemas.microsoft.com/office/drawing/2014/main" id="{C7DE99BD-9607-4892-B327-C2630C04A7F9}"/>
              </a:ext>
            </a:extLst>
          </p:cNvPr>
          <p:cNvPicPr>
            <a:picLocks noChangeAspect="1"/>
          </p:cNvPicPr>
          <p:nvPr/>
        </p:nvPicPr>
        <p:blipFill>
          <a:blip r:embed="rId6"/>
          <a:stretch>
            <a:fillRect/>
          </a:stretch>
        </p:blipFill>
        <p:spPr>
          <a:xfrm>
            <a:off x="768443" y="1632338"/>
            <a:ext cx="914479" cy="914479"/>
          </a:xfrm>
          <a:prstGeom prst="rect">
            <a:avLst/>
          </a:prstGeom>
        </p:spPr>
      </p:pic>
      <p:pic>
        <p:nvPicPr>
          <p:cNvPr id="16" name="Picture 15">
            <a:extLst>
              <a:ext uri="{FF2B5EF4-FFF2-40B4-BE49-F238E27FC236}">
                <a16:creationId xmlns:a16="http://schemas.microsoft.com/office/drawing/2014/main" id="{FC3BD07A-3116-434B-815A-00B5BAF26EB5}"/>
              </a:ext>
            </a:extLst>
          </p:cNvPr>
          <p:cNvPicPr>
            <a:picLocks noChangeAspect="1"/>
          </p:cNvPicPr>
          <p:nvPr/>
        </p:nvPicPr>
        <p:blipFill>
          <a:blip r:embed="rId6"/>
          <a:stretch>
            <a:fillRect/>
          </a:stretch>
        </p:blipFill>
        <p:spPr>
          <a:xfrm>
            <a:off x="1343472" y="3231474"/>
            <a:ext cx="914479" cy="914479"/>
          </a:xfrm>
          <a:prstGeom prst="rect">
            <a:avLst/>
          </a:prstGeom>
        </p:spPr>
      </p:pic>
    </p:spTree>
    <p:extLst>
      <p:ext uri="{BB962C8B-B14F-4D97-AF65-F5344CB8AC3E}">
        <p14:creationId xmlns:p14="http://schemas.microsoft.com/office/powerpoint/2010/main" val="2021742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6225304"/>
            <a:ext cx="12191999" cy="73320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400" dirty="0">
                <a:latin typeface="Century Gothic" panose="020B0502020202020204" pitchFamily="34" charset="0"/>
              </a:rPr>
              <a:t>How can prayer give a person hope? One person’s view… </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30407" y="6401445"/>
            <a:ext cx="1503784" cy="444058"/>
          </a:xfrm>
          <a:prstGeom prst="rect">
            <a:avLst/>
          </a:prstGeom>
        </p:spPr>
      </p:pic>
      <p:pic>
        <p:nvPicPr>
          <p:cNvPr id="11" name="Br-Loarne-Prayer-v1">
            <a:hlinkClick r:id="" action="ppaction://media"/>
            <a:extLst>
              <a:ext uri="{FF2B5EF4-FFF2-40B4-BE49-F238E27FC236}">
                <a16:creationId xmlns:a16="http://schemas.microsoft.com/office/drawing/2014/main" id="{3D94DAA9-84D3-4AB1-992D-8988C3EABEF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9416" y="77126"/>
            <a:ext cx="10729192" cy="6035171"/>
          </a:xfrm>
          <a:prstGeom prst="rect">
            <a:avLst/>
          </a:prstGeom>
          <a:ln>
            <a:noFill/>
          </a:ln>
          <a:effectLst>
            <a:glow rad="228600">
              <a:srgbClr val="FFFFFF">
                <a:alpha val="40000"/>
              </a:srgbClr>
            </a:glow>
          </a:effectLst>
          <a:scene3d>
            <a:camera prst="orthographicFront"/>
            <a:lightRig rig="threePt" dir="t">
              <a:rot lat="0" lon="0" rev="2100000"/>
            </a:lightRig>
          </a:scene3d>
          <a:sp3d>
            <a:bevelT w="152400" h="101600" prst="slope"/>
          </a:sp3d>
        </p:spPr>
      </p:pic>
    </p:spTree>
    <p:extLst>
      <p:ext uri="{BB962C8B-B14F-4D97-AF65-F5344CB8AC3E}">
        <p14:creationId xmlns:p14="http://schemas.microsoft.com/office/powerpoint/2010/main" val="2007211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69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hlinkClick r:id="rId3"/>
              </a:rPr>
              <a:t>https://www.natre.org.uk/about-natre/projects/spirited-arts/spirited-arts-2021/</a:t>
            </a:r>
            <a:r>
              <a:rPr lang="en-GB" sz="2000" dirty="0"/>
              <a:t> </a:t>
            </a:r>
          </a:p>
        </p:txBody>
      </p:sp>
      <p:sp>
        <p:nvSpPr>
          <p:cNvPr id="27651" name="Rectangle 3"/>
          <p:cNvSpPr>
            <a:spLocks noGrp="1" noChangeArrowheads="1"/>
          </p:cNvSpPr>
          <p:nvPr>
            <p:ph type="title"/>
          </p:nvPr>
        </p:nvSpPr>
        <p:spPr>
          <a:xfrm>
            <a:off x="1682922" y="118216"/>
            <a:ext cx="8826153"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Where is God?</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6" name="Picture 5">
            <a:extLst>
              <a:ext uri="{FF2B5EF4-FFF2-40B4-BE49-F238E27FC236}">
                <a16:creationId xmlns:a16="http://schemas.microsoft.com/office/drawing/2014/main" id="{9B540069-28B8-47E0-BE9F-6C0A00E17172}"/>
              </a:ext>
            </a:extLst>
          </p:cNvPr>
          <p:cNvPicPr>
            <a:picLocks noChangeAspect="1"/>
          </p:cNvPicPr>
          <p:nvPr/>
        </p:nvPicPr>
        <p:blipFill>
          <a:blip r:embed="rId5"/>
          <a:stretch>
            <a:fillRect/>
          </a:stretch>
        </p:blipFill>
        <p:spPr>
          <a:xfrm rot="20997183">
            <a:off x="695400" y="1412776"/>
            <a:ext cx="5976664" cy="42233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TextBox 1">
            <a:extLst>
              <a:ext uri="{FF2B5EF4-FFF2-40B4-BE49-F238E27FC236}">
                <a16:creationId xmlns:a16="http://schemas.microsoft.com/office/drawing/2014/main" id="{5A4F7098-833A-4C07-A8AF-4CC990A50199}"/>
              </a:ext>
            </a:extLst>
          </p:cNvPr>
          <p:cNvSpPr txBox="1"/>
          <p:nvPr/>
        </p:nvSpPr>
        <p:spPr>
          <a:xfrm>
            <a:off x="7680176" y="1598220"/>
            <a:ext cx="4032448" cy="3539430"/>
          </a:xfrm>
          <a:prstGeom prst="rect">
            <a:avLst/>
          </a:prstGeom>
          <a:solidFill>
            <a:srgbClr val="002060"/>
          </a:solidFill>
          <a:ln w="38100">
            <a:solidFill>
              <a:srgbClr val="211651"/>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GB" sz="2800" dirty="0">
                <a:latin typeface="Century Gothic" panose="020B0502020202020204" pitchFamily="34" charset="0"/>
              </a:rPr>
              <a:t>For millions of people around the world today, a belief in God brings hope. In this next section the question of ‘Where is God?’ is explored in a creative way.</a:t>
            </a:r>
          </a:p>
        </p:txBody>
      </p:sp>
    </p:spTree>
    <p:extLst>
      <p:ext uri="{BB962C8B-B14F-4D97-AF65-F5344CB8AC3E}">
        <p14:creationId xmlns:p14="http://schemas.microsoft.com/office/powerpoint/2010/main" val="287760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hlinkClick r:id="rId3"/>
              </a:rPr>
              <a:t>https://www.natre.org.uk/about-natre/projects/spirited-arts/spirited-arts-2021/</a:t>
            </a:r>
            <a:r>
              <a:rPr lang="en-GB" sz="2000" dirty="0"/>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rPr>
              <a:t>Where is God?</a:t>
            </a:r>
          </a:p>
        </p:txBody>
      </p:sp>
      <p:sp>
        <p:nvSpPr>
          <p:cNvPr id="3" name="Content Placeholder 2">
            <a:extLst>
              <a:ext uri="{FF2B5EF4-FFF2-40B4-BE49-F238E27FC236}">
                <a16:creationId xmlns:a16="http://schemas.microsoft.com/office/drawing/2014/main" id="{7DB6486B-D514-48EC-A2C7-917D1E281D46}"/>
              </a:ext>
            </a:extLst>
          </p:cNvPr>
          <p:cNvSpPr>
            <a:spLocks noGrp="1"/>
          </p:cNvSpPr>
          <p:nvPr>
            <p:ph sz="half" idx="2"/>
          </p:nvPr>
        </p:nvSpPr>
        <p:spPr>
          <a:xfrm>
            <a:off x="6197600" y="1649723"/>
            <a:ext cx="5384800" cy="3989039"/>
          </a:xfrm>
          <a:ln w="57150"/>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marL="0" indent="0">
              <a:buNone/>
            </a:pPr>
            <a:r>
              <a:rPr lang="en-GB" sz="1800" dirty="0">
                <a:latin typeface="Century Gothic" panose="020B0502020202020204" pitchFamily="34" charset="0"/>
              </a:rPr>
              <a:t>Use this time as an opportunity to get involved in the 2021 NATRE Spirited Arts competition!</a:t>
            </a:r>
          </a:p>
          <a:p>
            <a:pPr marL="0" indent="0">
              <a:buNone/>
            </a:pPr>
            <a:r>
              <a:rPr lang="en-GB" sz="1800" dirty="0">
                <a:latin typeface="Century Gothic" panose="020B0502020202020204" pitchFamily="34" charset="0"/>
              </a:rPr>
              <a:t>Join hundreds of schools from around the world taking part in this year's Spirited Arts competition! NATRE welcome entries in (almost!) any artform your pupils can think of, including:</a:t>
            </a:r>
          </a:p>
          <a:p>
            <a:pPr marL="0" indent="0">
              <a:buNone/>
            </a:pPr>
            <a:endParaRPr lang="en-GB" sz="1800" dirty="0">
              <a:latin typeface="Century Gothic" panose="020B0502020202020204" pitchFamily="34" charset="0"/>
            </a:endParaRPr>
          </a:p>
          <a:p>
            <a:pPr marL="0" indent="0">
              <a:buNone/>
            </a:pPr>
            <a:r>
              <a:rPr lang="en-GB" sz="1800" dirty="0">
                <a:latin typeface="Century Gothic" panose="020B0502020202020204" pitchFamily="34" charset="0"/>
              </a:rPr>
              <a:t>Art (painting, drawing, sketching etc)</a:t>
            </a:r>
          </a:p>
          <a:p>
            <a:pPr marL="0" indent="0">
              <a:buNone/>
            </a:pPr>
            <a:r>
              <a:rPr lang="en-GB" sz="1800" dirty="0">
                <a:latin typeface="Century Gothic" panose="020B0502020202020204" pitchFamily="34" charset="0"/>
              </a:rPr>
              <a:t>Poetry</a:t>
            </a:r>
          </a:p>
          <a:p>
            <a:pPr marL="0" indent="0">
              <a:buNone/>
            </a:pPr>
            <a:r>
              <a:rPr lang="en-GB" sz="1800" dirty="0">
                <a:latin typeface="Century Gothic" panose="020B0502020202020204" pitchFamily="34" charset="0"/>
              </a:rPr>
              <a:t>Photography</a:t>
            </a:r>
          </a:p>
          <a:p>
            <a:pPr marL="0" indent="0">
              <a:buNone/>
            </a:pPr>
            <a:r>
              <a:rPr lang="en-GB" sz="1800" dirty="0">
                <a:latin typeface="Century Gothic" panose="020B0502020202020204" pitchFamily="34" charset="0"/>
              </a:rPr>
              <a:t>Dance</a:t>
            </a:r>
          </a:p>
          <a:p>
            <a:pPr marL="0" indent="0">
              <a:buNone/>
            </a:pPr>
            <a:r>
              <a:rPr lang="en-GB" sz="1800" dirty="0">
                <a:latin typeface="Century Gothic" panose="020B0502020202020204" pitchFamily="34" charset="0"/>
              </a:rPr>
              <a:t>Music</a:t>
            </a:r>
          </a:p>
          <a:p>
            <a:pPr marL="0" indent="0">
              <a:buNone/>
            </a:pPr>
            <a:r>
              <a:rPr lang="en-GB" sz="1800" dirty="0">
                <a:latin typeface="Century Gothic" panose="020B0502020202020204" pitchFamily="34" charset="0"/>
              </a:rPr>
              <a:t>Drama</a:t>
            </a:r>
          </a:p>
          <a:p>
            <a:pPr marL="0" indent="0">
              <a:buNone/>
            </a:pPr>
            <a:r>
              <a:rPr lang="en-GB" sz="1800" dirty="0">
                <a:latin typeface="Century Gothic" panose="020B0502020202020204" pitchFamily="34" charset="0"/>
              </a:rPr>
              <a:t>Sculpture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6" name="Picture 5">
            <a:extLst>
              <a:ext uri="{FF2B5EF4-FFF2-40B4-BE49-F238E27FC236}">
                <a16:creationId xmlns:a16="http://schemas.microsoft.com/office/drawing/2014/main" id="{9B540069-28B8-47E0-BE9F-6C0A00E17172}"/>
              </a:ext>
            </a:extLst>
          </p:cNvPr>
          <p:cNvPicPr>
            <a:picLocks noChangeAspect="1"/>
          </p:cNvPicPr>
          <p:nvPr/>
        </p:nvPicPr>
        <p:blipFill>
          <a:blip r:embed="rId5"/>
          <a:stretch>
            <a:fillRect/>
          </a:stretch>
        </p:blipFill>
        <p:spPr>
          <a:xfrm rot="20532840">
            <a:off x="475105" y="1852113"/>
            <a:ext cx="5278631" cy="329914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152781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endParaRPr lang="en-GB" sz="2000" dirty="0"/>
          </a:p>
          <a:p>
            <a:r>
              <a:rPr lang="en-GB" sz="2000" dirty="0">
                <a:hlinkClick r:id="rId3"/>
              </a:rPr>
              <a:t>https://www.natre.org.uk/about-natre/projects/spirited-arts/spirited-arts-2021/</a:t>
            </a:r>
            <a:endParaRPr lang="en-GB" sz="2000" dirty="0"/>
          </a:p>
          <a:p>
            <a:r>
              <a:rPr lang="en-GB" sz="2000" dirty="0">
                <a:latin typeface="Century Gothic" panose="020B0502020202020204" pitchFamily="34" charset="0"/>
              </a:rPr>
              <a:t>This activity could be done in small groups.</a:t>
            </a:r>
          </a:p>
          <a:p>
            <a:r>
              <a:rPr lang="en-GB" sz="2000" dirty="0">
                <a:latin typeface="Century Gothic" panose="020B0502020202020204" pitchFamily="34" charset="0"/>
              </a:rPr>
              <a:t>Having discussed the psalm continue onto the next activity…</a:t>
            </a:r>
          </a:p>
          <a:p>
            <a:endParaRPr lang="en-GB" sz="2000" dirty="0"/>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Century Gothic" panose="020B0502020202020204" pitchFamily="34" charset="0"/>
              </a:rPr>
              <a:t>Where is God?</a:t>
            </a:r>
          </a:p>
        </p:txBody>
      </p:sp>
      <p:sp>
        <p:nvSpPr>
          <p:cNvPr id="2" name="Content Placeholder 1">
            <a:extLst>
              <a:ext uri="{FF2B5EF4-FFF2-40B4-BE49-F238E27FC236}">
                <a16:creationId xmlns:a16="http://schemas.microsoft.com/office/drawing/2014/main" id="{87914D7F-2C0E-461F-8BD1-C412B0CFB141}"/>
              </a:ext>
            </a:extLst>
          </p:cNvPr>
          <p:cNvSpPr>
            <a:spLocks noGrp="1"/>
          </p:cNvSpPr>
          <p:nvPr>
            <p:ph sz="half" idx="1"/>
          </p:nvPr>
        </p:nvSpPr>
        <p:spPr>
          <a:xfrm>
            <a:off x="609600" y="1600201"/>
            <a:ext cx="5126360" cy="4133055"/>
          </a:xfrm>
          <a:ln w="57150"/>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marL="0" indent="0" algn="ctr">
              <a:buNone/>
            </a:pPr>
            <a:r>
              <a:rPr lang="en-GB" sz="1800" b="1" dirty="0">
                <a:latin typeface="Century Gothic" panose="020B0502020202020204" pitchFamily="34" charset="0"/>
              </a:rPr>
              <a:t>Psalm 42</a:t>
            </a:r>
          </a:p>
          <a:p>
            <a:pPr marL="0" indent="0" algn="ctr">
              <a:buNone/>
            </a:pPr>
            <a:r>
              <a:rPr lang="en-GB" sz="1800" dirty="0">
                <a:latin typeface="Century Gothic" panose="020B0502020202020204" pitchFamily="34" charset="0"/>
              </a:rPr>
              <a:t>A deer thirsts for a stream of water.</a:t>
            </a:r>
          </a:p>
          <a:p>
            <a:pPr marL="0" indent="0" algn="ctr">
              <a:buNone/>
            </a:pPr>
            <a:r>
              <a:rPr lang="en-GB" sz="1800" dirty="0">
                <a:latin typeface="Century Gothic" panose="020B0502020202020204" pitchFamily="34" charset="0"/>
              </a:rPr>
              <a:t>    In the same way, I thirst for you, God.</a:t>
            </a:r>
          </a:p>
          <a:p>
            <a:pPr marL="0" indent="0" algn="ctr">
              <a:buNone/>
            </a:pPr>
            <a:r>
              <a:rPr lang="en-GB" sz="1800" dirty="0">
                <a:latin typeface="Century Gothic" panose="020B0502020202020204" pitchFamily="34" charset="0"/>
              </a:rPr>
              <a:t>I thirst for the living God.</a:t>
            </a:r>
          </a:p>
          <a:p>
            <a:pPr marL="0" indent="0" algn="ctr">
              <a:buNone/>
            </a:pPr>
            <a:r>
              <a:rPr lang="en-GB" sz="1800" dirty="0">
                <a:latin typeface="Century Gothic" panose="020B0502020202020204" pitchFamily="34" charset="0"/>
              </a:rPr>
              <a:t>    </a:t>
            </a:r>
            <a:r>
              <a:rPr lang="en-GB" sz="1800" b="1" dirty="0">
                <a:latin typeface="Century Gothic" panose="020B0502020202020204" pitchFamily="34" charset="0"/>
              </a:rPr>
              <a:t>When can I go to meet with him?</a:t>
            </a:r>
          </a:p>
          <a:p>
            <a:pPr marL="0" indent="0" algn="ctr">
              <a:buNone/>
            </a:pPr>
            <a:r>
              <a:rPr lang="en-GB" sz="1800" dirty="0">
                <a:latin typeface="Century Gothic" panose="020B0502020202020204" pitchFamily="34" charset="0"/>
              </a:rPr>
              <a:t>Day and night, my tears have been my food.</a:t>
            </a:r>
          </a:p>
          <a:p>
            <a:pPr marL="0" indent="0" algn="ctr">
              <a:buNone/>
            </a:pPr>
            <a:r>
              <a:rPr lang="en-GB" sz="1800" dirty="0">
                <a:latin typeface="Century Gothic" panose="020B0502020202020204" pitchFamily="34" charset="0"/>
              </a:rPr>
              <a:t>People are always saying,</a:t>
            </a:r>
          </a:p>
          <a:p>
            <a:pPr marL="0" indent="0" algn="ctr">
              <a:buNone/>
            </a:pPr>
            <a:r>
              <a:rPr lang="en-GB" sz="1800" b="1" dirty="0">
                <a:latin typeface="Century Gothic" panose="020B0502020202020204" pitchFamily="34" charset="0"/>
              </a:rPr>
              <a:t>    “Where is your God?”</a:t>
            </a:r>
          </a:p>
          <a:p>
            <a:pPr marL="0" indent="0" algn="ctr">
              <a:buNone/>
            </a:pPr>
            <a:r>
              <a:rPr lang="en-GB" sz="1800" dirty="0">
                <a:latin typeface="Century Gothic" panose="020B0502020202020204" pitchFamily="34" charset="0"/>
              </a:rPr>
              <a:t>When I remember these things,</a:t>
            </a:r>
          </a:p>
          <a:p>
            <a:pPr marL="0" indent="0" algn="ctr">
              <a:buNone/>
            </a:pPr>
            <a:r>
              <a:rPr lang="en-GB" sz="1800" dirty="0">
                <a:latin typeface="Century Gothic" panose="020B0502020202020204" pitchFamily="34" charset="0"/>
              </a:rPr>
              <a:t>    I speak with a broken heart.</a:t>
            </a:r>
          </a:p>
          <a:p>
            <a:pPr marL="0" indent="0" algn="ctr">
              <a:buNone/>
            </a:pPr>
            <a:r>
              <a:rPr lang="en-GB" sz="1800" dirty="0">
                <a:latin typeface="Century Gothic" panose="020B0502020202020204" pitchFamily="34" charset="0"/>
              </a:rPr>
              <a:t>I used to walk with the crowd.</a:t>
            </a:r>
          </a:p>
          <a:p>
            <a:pPr marL="0" indent="0" algn="ctr">
              <a:buNone/>
            </a:pPr>
            <a:r>
              <a:rPr lang="en-GB" sz="1800" dirty="0">
                <a:latin typeface="Century Gothic" panose="020B0502020202020204" pitchFamily="34" charset="0"/>
              </a:rPr>
              <a:t>    I led the happy crowd to God’s Temple,</a:t>
            </a:r>
          </a:p>
          <a:p>
            <a:pPr marL="0" indent="0" algn="ctr">
              <a:buNone/>
            </a:pPr>
            <a:r>
              <a:rPr lang="en-GB" sz="1800" dirty="0">
                <a:latin typeface="Century Gothic" panose="020B0502020202020204" pitchFamily="34" charset="0"/>
              </a:rPr>
              <a:t>    with songs of praise.</a:t>
            </a:r>
          </a:p>
          <a:p>
            <a:pPr marL="0" indent="0" algn="ctr">
              <a:buNone/>
            </a:pPr>
            <a:endParaRPr lang="en-GB" sz="1800" dirty="0">
              <a:latin typeface="Century Gothic" panose="020B0502020202020204" pitchFamily="34" charset="0"/>
            </a:endParaRPr>
          </a:p>
          <a:p>
            <a:pPr marL="0" indent="0" algn="ctr">
              <a:buNone/>
            </a:pPr>
            <a:r>
              <a:rPr lang="en-GB" sz="1800" b="1" dirty="0">
                <a:latin typeface="Century Gothic" panose="020B0502020202020204" pitchFamily="34" charset="0"/>
              </a:rPr>
              <a:t>Why am I so sad?</a:t>
            </a:r>
          </a:p>
          <a:p>
            <a:pPr marL="0" indent="0" algn="ctr">
              <a:buNone/>
            </a:pPr>
            <a:r>
              <a:rPr lang="en-GB" sz="1800" b="1" dirty="0">
                <a:latin typeface="Century Gothic" panose="020B0502020202020204" pitchFamily="34" charset="0"/>
              </a:rPr>
              <a:t>    Why am I so upset?</a:t>
            </a:r>
          </a:p>
          <a:p>
            <a:pPr marL="0" indent="0" algn="ctr">
              <a:buNone/>
            </a:pPr>
            <a:r>
              <a:rPr lang="en-GB" sz="1800" b="1" dirty="0">
                <a:latin typeface="Century Gothic" panose="020B0502020202020204" pitchFamily="34" charset="0"/>
              </a:rPr>
              <a:t>I should put my hope in God.</a:t>
            </a:r>
          </a:p>
          <a:p>
            <a:pPr marL="0" indent="0" algn="ctr">
              <a:buNone/>
            </a:pPr>
            <a:r>
              <a:rPr lang="en-GB" sz="1800" dirty="0">
                <a:latin typeface="Century Gothic" panose="020B0502020202020204" pitchFamily="34" charset="0"/>
              </a:rPr>
              <a:t>    I should keep praising him,</a:t>
            </a:r>
          </a:p>
          <a:p>
            <a:pPr marL="0" indent="0" algn="ctr">
              <a:buNone/>
            </a:pPr>
            <a:r>
              <a:rPr lang="en-GB" sz="1800" dirty="0">
                <a:latin typeface="Century Gothic" panose="020B0502020202020204" pitchFamily="34" charset="0"/>
              </a:rPr>
              <a:t>My Saviour and my God.</a:t>
            </a:r>
          </a:p>
        </p:txBody>
      </p:sp>
      <p:sp>
        <p:nvSpPr>
          <p:cNvPr id="3" name="Content Placeholder 2">
            <a:extLst>
              <a:ext uri="{FF2B5EF4-FFF2-40B4-BE49-F238E27FC236}">
                <a16:creationId xmlns:a16="http://schemas.microsoft.com/office/drawing/2014/main" id="{D3C246B9-214A-4176-85A8-DC0867775A57}"/>
              </a:ext>
            </a:extLst>
          </p:cNvPr>
          <p:cNvSpPr>
            <a:spLocks noGrp="1"/>
          </p:cNvSpPr>
          <p:nvPr>
            <p:ph sz="half" idx="2"/>
          </p:nvPr>
        </p:nvSpPr>
        <p:spPr>
          <a:xfrm>
            <a:off x="6197600" y="1600201"/>
            <a:ext cx="5384800" cy="4133055"/>
          </a:xfrm>
          <a:ln w="57150"/>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0" indent="0">
              <a:buNone/>
            </a:pPr>
            <a:r>
              <a:rPr lang="en-GB" dirty="0">
                <a:latin typeface="Century Gothic" panose="020B0502020202020204" pitchFamily="34" charset="0"/>
              </a:rPr>
              <a:t>What three words would you use to describe how the writer of the psalm is feeling?</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According to the writer what is the solution to the problems they are facing?</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In the first part of the psalm, the writer asks two questions – what are these questions?</a:t>
            </a:r>
          </a:p>
          <a:p>
            <a:pPr marL="0" indent="0">
              <a:buNone/>
            </a:pPr>
            <a:endParaRPr lang="en-GB" dirty="0">
              <a:latin typeface="Century Gothic" panose="020B0502020202020204" pitchFamily="34" charset="0"/>
            </a:endParaRPr>
          </a:p>
          <a:p>
            <a:pPr marL="0" indent="0">
              <a:buNone/>
            </a:pPr>
            <a:r>
              <a:rPr lang="en-GB" dirty="0">
                <a:latin typeface="Century Gothic" panose="020B0502020202020204" pitchFamily="34" charset="0"/>
              </a:rPr>
              <a:t>If you were the psalm writer how would you answer these questions?</a:t>
            </a:r>
          </a:p>
          <a:p>
            <a:pPr marL="0" indent="0">
              <a:buNone/>
            </a:pPr>
            <a:endParaRPr lang="en-GB" dirty="0">
              <a:latin typeface="Century Gothic" panose="020B0502020202020204" pitchFamily="34" charset="0"/>
            </a:endParaRPr>
          </a:p>
          <a:p>
            <a:pPr marL="0" indent="0">
              <a:buNone/>
            </a:pP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4" name="Picture 3">
            <a:extLst>
              <a:ext uri="{FF2B5EF4-FFF2-40B4-BE49-F238E27FC236}">
                <a16:creationId xmlns:a16="http://schemas.microsoft.com/office/drawing/2014/main" id="{5C0B7D89-B2F7-4A51-B434-5E07028595A1}"/>
              </a:ext>
            </a:extLst>
          </p:cNvPr>
          <p:cNvPicPr>
            <a:picLocks noChangeAspect="1"/>
          </p:cNvPicPr>
          <p:nvPr/>
        </p:nvPicPr>
        <p:blipFill>
          <a:blip r:embed="rId5"/>
          <a:stretch>
            <a:fillRect/>
          </a:stretch>
        </p:blipFill>
        <p:spPr>
          <a:xfrm>
            <a:off x="767408" y="372925"/>
            <a:ext cx="1512168" cy="946426"/>
          </a:xfrm>
          <a:prstGeom prst="rect">
            <a:avLst/>
          </a:prstGeom>
        </p:spPr>
      </p:pic>
    </p:spTree>
    <p:extLst>
      <p:ext uri="{BB962C8B-B14F-4D97-AF65-F5344CB8AC3E}">
        <p14:creationId xmlns:p14="http://schemas.microsoft.com/office/powerpoint/2010/main" val="2920291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hlinkClick r:id="rId3"/>
              </a:rPr>
              <a:t>https://www.natre.org.uk/about-natre/projects/spirited-arts/spirited-arts-2021/</a:t>
            </a:r>
            <a:endParaRPr lang="en-GB" sz="2000" dirty="0"/>
          </a:p>
          <a:p>
            <a:endParaRPr lang="en-GB" sz="2000" dirty="0"/>
          </a:p>
          <a:p>
            <a:r>
              <a:rPr lang="en-GB" sz="2000" b="1" dirty="0">
                <a:latin typeface="Century Gothic" panose="020B0502020202020204" pitchFamily="34" charset="0"/>
              </a:rPr>
              <a:t>Get Creative. </a:t>
            </a:r>
            <a:r>
              <a:rPr lang="en-GB" sz="2000" dirty="0">
                <a:latin typeface="Century Gothic" panose="020B0502020202020204" pitchFamily="34" charset="0"/>
              </a:rPr>
              <a:t>Using one of the artforms, answer the question, ‘Where is God?’  </a:t>
            </a:r>
          </a:p>
        </p:txBody>
      </p:sp>
      <p:sp>
        <p:nvSpPr>
          <p:cNvPr id="27651" name="Rectangle 3"/>
          <p:cNvSpPr>
            <a:spLocks noGrp="1" noChangeArrowheads="1"/>
          </p:cNvSpPr>
          <p:nvPr>
            <p:ph type="title"/>
          </p:nvPr>
        </p:nvSpPr>
        <p:spPr>
          <a:xfrm>
            <a:off x="911424" y="118216"/>
            <a:ext cx="10153128" cy="1037267"/>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6000" b="1" dirty="0">
                <a:solidFill>
                  <a:schemeClr val="bg1"/>
                </a:solidFill>
                <a:latin typeface="+mj-lt"/>
              </a:rPr>
              <a:t>Where is God?</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7" name="TextBox 6">
            <a:extLst>
              <a:ext uri="{FF2B5EF4-FFF2-40B4-BE49-F238E27FC236}">
                <a16:creationId xmlns:a16="http://schemas.microsoft.com/office/drawing/2014/main" id="{5F68B16F-6918-4A8F-B769-01D4BFD159C4}"/>
              </a:ext>
            </a:extLst>
          </p:cNvPr>
          <p:cNvSpPr txBox="1"/>
          <p:nvPr/>
        </p:nvSpPr>
        <p:spPr>
          <a:xfrm>
            <a:off x="911424" y="1289953"/>
            <a:ext cx="10153127" cy="4278094"/>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GB" sz="3200" b="1" dirty="0">
                <a:latin typeface="Century Gothic" panose="020B0502020202020204" pitchFamily="34" charset="0"/>
              </a:rPr>
              <a:t>Where is God?</a:t>
            </a:r>
          </a:p>
          <a:p>
            <a:endParaRPr lang="en-GB" sz="2000" b="1" dirty="0">
              <a:latin typeface="Century Gothic" panose="020B0502020202020204" pitchFamily="34" charset="0"/>
            </a:endParaRPr>
          </a:p>
          <a:p>
            <a:r>
              <a:rPr lang="en-GB" sz="2000" dirty="0">
                <a:latin typeface="Century Gothic" panose="020B0502020202020204" pitchFamily="34" charset="0"/>
              </a:rPr>
              <a:t>Atheists, agnostics and believers in God might all respond to this by expressing their sense of the search for God or finding God. Where’s God? In your heart? In prayer? In the temple or the universe? Or is she hiding? Is he not there at all? Unreal? Imaginary? Looking for God, searching for him or her, matters to many, but how are we doing in finding God? Would you search with google or a ‘god-detector’? Is God on Instagram or WhatsApp? Can God be found by prayer or by looking among the world’s suffering people? </a:t>
            </a:r>
          </a:p>
          <a:p>
            <a:endParaRPr lang="en-GB" sz="2000" dirty="0">
              <a:latin typeface="Century Gothic" panose="020B0502020202020204" pitchFamily="34" charset="0"/>
            </a:endParaRPr>
          </a:p>
          <a:p>
            <a:r>
              <a:rPr lang="en-GB" sz="2000" dirty="0">
                <a:latin typeface="Century Gothic" panose="020B0502020202020204" pitchFamily="34" charset="0"/>
              </a:rPr>
              <a:t>This popular ‘Art in Heaven’ theme produces great work where pupils use ideas from religions clearly: The Jewish Psalms 42 and 43 are where it starts. Use theological reflection as well as philosophical argument to make great work.</a:t>
            </a:r>
          </a:p>
        </p:txBody>
      </p:sp>
      <p:pic>
        <p:nvPicPr>
          <p:cNvPr id="3" name="Picture 2">
            <a:extLst>
              <a:ext uri="{FF2B5EF4-FFF2-40B4-BE49-F238E27FC236}">
                <a16:creationId xmlns:a16="http://schemas.microsoft.com/office/drawing/2014/main" id="{96FABDBA-9510-4E73-8E05-4812C7F50345}"/>
              </a:ext>
            </a:extLst>
          </p:cNvPr>
          <p:cNvPicPr>
            <a:picLocks noChangeAspect="1"/>
          </p:cNvPicPr>
          <p:nvPr/>
        </p:nvPicPr>
        <p:blipFill>
          <a:blip r:embed="rId5"/>
          <a:stretch>
            <a:fillRect/>
          </a:stretch>
        </p:blipFill>
        <p:spPr>
          <a:xfrm>
            <a:off x="983432" y="163635"/>
            <a:ext cx="1512168" cy="946427"/>
          </a:xfrm>
          <a:prstGeom prst="rect">
            <a:avLst/>
          </a:prstGeom>
        </p:spPr>
      </p:pic>
    </p:spTree>
    <p:extLst>
      <p:ext uri="{BB962C8B-B14F-4D97-AF65-F5344CB8AC3E}">
        <p14:creationId xmlns:p14="http://schemas.microsoft.com/office/powerpoint/2010/main" val="3737414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latin typeface="Century Gothic" panose="020B0502020202020204" pitchFamily="34" charset="0"/>
                <a:hlinkClick r:id="rId3"/>
              </a:rPr>
              <a:t>Good Hope by Benjamin Zephaniah</a:t>
            </a:r>
          </a:p>
          <a:p>
            <a:r>
              <a:rPr lang="en-GB" sz="2000" dirty="0">
                <a:latin typeface="Century Gothic" panose="020B0502020202020204" pitchFamily="34" charset="0"/>
                <a:hlinkClick r:id="rId3"/>
              </a:rPr>
              <a:t>http://talktomeindia.org/blog-post/lesson-41-poem-good-hope/</a:t>
            </a:r>
            <a:r>
              <a:rPr lang="en-GB" sz="2000"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Where are you placing your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5" name="Picture 4">
            <a:extLst>
              <a:ext uri="{FF2B5EF4-FFF2-40B4-BE49-F238E27FC236}">
                <a16:creationId xmlns:a16="http://schemas.microsoft.com/office/drawing/2014/main" id="{53C9EE84-878F-4842-885D-6F72CEFCE7B0}"/>
              </a:ext>
            </a:extLst>
          </p:cNvPr>
          <p:cNvPicPr>
            <a:picLocks noChangeAspect="1"/>
          </p:cNvPicPr>
          <p:nvPr/>
        </p:nvPicPr>
        <p:blipFill>
          <a:blip r:embed="rId5"/>
          <a:stretch>
            <a:fillRect/>
          </a:stretch>
        </p:blipFill>
        <p:spPr>
          <a:xfrm>
            <a:off x="2058565" y="1596771"/>
            <a:ext cx="8074868" cy="4029359"/>
          </a:xfrm>
          <a:prstGeom prst="rect">
            <a:avLst/>
          </a:prstGeom>
          <a:ln>
            <a:noFill/>
          </a:ln>
          <a:effectLst>
            <a:softEdge rad="112500"/>
          </a:effectLst>
        </p:spPr>
      </p:pic>
    </p:spTree>
    <p:extLst>
      <p:ext uri="{BB962C8B-B14F-4D97-AF65-F5344CB8AC3E}">
        <p14:creationId xmlns:p14="http://schemas.microsoft.com/office/powerpoint/2010/main" val="1758319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latin typeface="Century Gothic" panose="020B0502020202020204" pitchFamily="34" charset="0"/>
                <a:hlinkClick r:id="rId3"/>
              </a:rPr>
              <a:t>Good Hope by Benjamin Zephaniah</a:t>
            </a:r>
          </a:p>
          <a:p>
            <a:r>
              <a:rPr lang="en-GB" sz="2000" dirty="0">
                <a:latin typeface="Century Gothic" panose="020B0502020202020204" pitchFamily="34" charset="0"/>
                <a:hlinkClick r:id="rId3"/>
              </a:rPr>
              <a:t>http://talktomeindia.org/blog-post/lesson-41-poem-good-hope/</a:t>
            </a:r>
            <a:r>
              <a:rPr lang="en-GB" sz="2000"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Where are you placing your hope?</a:t>
            </a:r>
          </a:p>
        </p:txBody>
      </p:sp>
      <p:sp>
        <p:nvSpPr>
          <p:cNvPr id="2" name="Content Placeholder 1">
            <a:extLst>
              <a:ext uri="{FF2B5EF4-FFF2-40B4-BE49-F238E27FC236}">
                <a16:creationId xmlns:a16="http://schemas.microsoft.com/office/drawing/2014/main" id="{DCBCEBE2-0E57-4CC8-8FE2-961E3E35EA3F}"/>
              </a:ext>
            </a:extLst>
          </p:cNvPr>
          <p:cNvSpPr>
            <a:spLocks noGrp="1"/>
          </p:cNvSpPr>
          <p:nvPr>
            <p:ph sz="half" idx="1"/>
          </p:nvPr>
        </p:nvSpPr>
        <p:spPr>
          <a:xfrm>
            <a:off x="609600" y="1600201"/>
            <a:ext cx="5384800" cy="4061047"/>
          </a:xfrm>
          <a:ln w="57150">
            <a:solidFill>
              <a:srgbClr val="002060"/>
            </a:solidFill>
          </a:ln>
        </p:spPr>
        <p:style>
          <a:lnRef idx="1">
            <a:schemeClr val="accent2"/>
          </a:lnRef>
          <a:fillRef idx="3">
            <a:schemeClr val="accent2"/>
          </a:fillRef>
          <a:effectRef idx="2">
            <a:schemeClr val="accent2"/>
          </a:effectRef>
          <a:fontRef idx="minor">
            <a:schemeClr val="lt1"/>
          </a:fontRef>
        </p:style>
        <p:txBody>
          <a:bodyPr/>
          <a:lstStyle/>
          <a:p>
            <a:pPr marL="0" indent="0">
              <a:buNone/>
            </a:pPr>
            <a:r>
              <a:rPr lang="en-GB" dirty="0">
                <a:solidFill>
                  <a:schemeClr val="bg1"/>
                </a:solidFill>
                <a:latin typeface="Century Gothic" panose="020B0502020202020204" pitchFamily="34" charset="0"/>
              </a:rPr>
              <a:t>There is hope,</a:t>
            </a:r>
          </a:p>
          <a:p>
            <a:pPr marL="0" indent="0">
              <a:buNone/>
            </a:pPr>
            <a:r>
              <a:rPr lang="en-GB" dirty="0">
                <a:solidFill>
                  <a:schemeClr val="bg1"/>
                </a:solidFill>
                <a:latin typeface="Century Gothic" panose="020B0502020202020204" pitchFamily="34" charset="0"/>
              </a:rPr>
              <a:t>That is what I hope</a:t>
            </a:r>
          </a:p>
          <a:p>
            <a:pPr marL="0" indent="0">
              <a:buNone/>
            </a:pPr>
            <a:r>
              <a:rPr lang="en-GB" dirty="0">
                <a:solidFill>
                  <a:schemeClr val="bg1"/>
                </a:solidFill>
                <a:latin typeface="Century Gothic" panose="020B0502020202020204" pitchFamily="34" charset="0"/>
              </a:rPr>
              <a:t>And this is what I believe,</a:t>
            </a:r>
          </a:p>
          <a:p>
            <a:pPr marL="0" indent="0">
              <a:buNone/>
            </a:pPr>
            <a:r>
              <a:rPr lang="en-GB" dirty="0">
                <a:solidFill>
                  <a:schemeClr val="bg1"/>
                </a:solidFill>
                <a:latin typeface="Century Gothic" panose="020B0502020202020204" pitchFamily="34" charset="0"/>
              </a:rPr>
              <a:t>I believe in you.</a:t>
            </a:r>
          </a:p>
          <a:p>
            <a:pPr marL="0" indent="0">
              <a:buNone/>
            </a:pPr>
            <a:r>
              <a:rPr lang="en-GB" dirty="0">
                <a:solidFill>
                  <a:schemeClr val="bg1"/>
                </a:solidFill>
                <a:latin typeface="Century Gothic" panose="020B0502020202020204" pitchFamily="34" charset="0"/>
              </a:rPr>
              <a:t>Believe me.</a:t>
            </a:r>
          </a:p>
          <a:p>
            <a:pPr marL="0" indent="0">
              <a:buNone/>
            </a:pPr>
            <a:r>
              <a:rPr lang="en-GB" dirty="0">
                <a:solidFill>
                  <a:schemeClr val="bg1"/>
                </a:solidFill>
                <a:latin typeface="Century Gothic" panose="020B0502020202020204" pitchFamily="34" charset="0"/>
              </a:rPr>
              <a:t>— Benjamin Zephaniah</a:t>
            </a:r>
          </a:p>
          <a:p>
            <a:pPr marL="0" indent="0">
              <a:buNone/>
            </a:pPr>
            <a:r>
              <a:rPr lang="en-GB" dirty="0">
                <a:solidFill>
                  <a:schemeClr val="bg1"/>
                </a:solidFill>
                <a:latin typeface="Century Gothic" panose="020B0502020202020204" pitchFamily="34" charset="0"/>
              </a:rPr>
              <a:t>Read all of this poem which is called Good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10" name="Speech Bubble: Rectangle with Corners Rounded 9">
            <a:extLst>
              <a:ext uri="{FF2B5EF4-FFF2-40B4-BE49-F238E27FC236}">
                <a16:creationId xmlns:a16="http://schemas.microsoft.com/office/drawing/2014/main" id="{856FCAF5-5F30-4267-814D-12AC904474E9}"/>
              </a:ext>
            </a:extLst>
          </p:cNvPr>
          <p:cNvSpPr/>
          <p:nvPr/>
        </p:nvSpPr>
        <p:spPr>
          <a:xfrm>
            <a:off x="6312024" y="1583784"/>
            <a:ext cx="4968552" cy="3627508"/>
          </a:xfrm>
          <a:prstGeom prst="wedgeRoundRectCallout">
            <a:avLst/>
          </a:prstGeom>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latin typeface="Century Gothic" panose="020B0502020202020204" pitchFamily="34" charset="0"/>
              </a:rPr>
              <a:t>Do you share the same hopes and beliefs that Benjamin Zephaniah has?</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What are your hopes for our world?</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Where are you placing your hope that these hopes may come reality?</a:t>
            </a:r>
          </a:p>
          <a:p>
            <a:pPr algn="ctr"/>
            <a:endParaRPr lang="en-GB" sz="2000" b="1" dirty="0">
              <a:latin typeface="Century Gothic" panose="020B0502020202020204" pitchFamily="34" charset="0"/>
            </a:endParaRPr>
          </a:p>
          <a:p>
            <a:pPr algn="ctr"/>
            <a:r>
              <a:rPr lang="en-GB" sz="2000" b="1" dirty="0">
                <a:latin typeface="Century Gothic" panose="020B0502020202020204" pitchFamily="34" charset="0"/>
              </a:rPr>
              <a:t>Use the target activity to help you think these questions through…</a:t>
            </a:r>
          </a:p>
        </p:txBody>
      </p:sp>
    </p:spTree>
    <p:extLst>
      <p:ext uri="{BB962C8B-B14F-4D97-AF65-F5344CB8AC3E}">
        <p14:creationId xmlns:p14="http://schemas.microsoft.com/office/powerpoint/2010/main" val="2112264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80526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000" dirty="0">
                <a:latin typeface="Century Gothic" panose="020B0502020202020204" pitchFamily="34" charset="0"/>
                <a:hlinkClick r:id="rId3"/>
              </a:rPr>
              <a:t>Good Hope by Benjamin Zephaniah</a:t>
            </a:r>
          </a:p>
          <a:p>
            <a:r>
              <a:rPr lang="en-GB" sz="2000" dirty="0">
                <a:latin typeface="Century Gothic" panose="020B0502020202020204" pitchFamily="34" charset="0"/>
                <a:hlinkClick r:id="rId3"/>
              </a:rPr>
              <a:t>http://talktomeindia.org/blog-post/lesson-41-poem-good-hope/</a:t>
            </a:r>
            <a:r>
              <a:rPr lang="en-GB" sz="2000"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Where are you placing your hope?</a:t>
            </a:r>
          </a:p>
        </p:txBody>
      </p:sp>
      <p:sp>
        <p:nvSpPr>
          <p:cNvPr id="9" name="Content Placeholder 8">
            <a:extLst>
              <a:ext uri="{FF2B5EF4-FFF2-40B4-BE49-F238E27FC236}">
                <a16:creationId xmlns:a16="http://schemas.microsoft.com/office/drawing/2014/main" id="{B50EAEB9-3790-4F65-BC74-C338213ED35B}"/>
              </a:ext>
            </a:extLst>
          </p:cNvPr>
          <p:cNvSpPr>
            <a:spLocks noGrp="1"/>
          </p:cNvSpPr>
          <p:nvPr>
            <p:ph sz="half" idx="1"/>
          </p:nvPr>
        </p:nvSpPr>
        <p:spPr>
          <a:xfrm>
            <a:off x="609600" y="1600202"/>
            <a:ext cx="5270376" cy="3268958"/>
          </a:xfrm>
        </p:spPr>
        <p:style>
          <a:lnRef idx="0">
            <a:schemeClr val="accent2"/>
          </a:lnRef>
          <a:fillRef idx="3">
            <a:schemeClr val="accent2"/>
          </a:fillRef>
          <a:effectRef idx="3">
            <a:schemeClr val="accent2"/>
          </a:effectRef>
          <a:fontRef idx="minor">
            <a:schemeClr val="lt1"/>
          </a:fontRef>
        </p:style>
        <p:txBody>
          <a:bodyPr>
            <a:normAutofit fontScale="92500"/>
          </a:bodyPr>
          <a:lstStyle/>
          <a:p>
            <a:pPr marL="0" indent="0" algn="ctr">
              <a:buNone/>
            </a:pPr>
            <a:r>
              <a:rPr lang="en-GB" b="1" dirty="0">
                <a:solidFill>
                  <a:schemeClr val="bg1"/>
                </a:solidFill>
                <a:latin typeface="Century Gothic" panose="020B0502020202020204" pitchFamily="34" charset="0"/>
              </a:rPr>
              <a:t>Where are you placing your hope?</a:t>
            </a:r>
          </a:p>
          <a:p>
            <a:pPr marL="0" indent="0" algn="ctr">
              <a:buNone/>
            </a:pPr>
            <a:endParaRPr lang="en-GB" b="1" dirty="0">
              <a:solidFill>
                <a:schemeClr val="bg1"/>
              </a:solidFill>
              <a:latin typeface="Century Gothic" panose="020B0502020202020204" pitchFamily="34" charset="0"/>
            </a:endParaRPr>
          </a:p>
          <a:p>
            <a:pPr marL="0" indent="0" algn="ctr">
              <a:buNone/>
            </a:pPr>
            <a:r>
              <a:rPr lang="en-GB" dirty="0">
                <a:solidFill>
                  <a:schemeClr val="bg1"/>
                </a:solidFill>
                <a:latin typeface="Century Gothic" panose="020B0502020202020204" pitchFamily="34" charset="0"/>
              </a:rPr>
              <a:t>Cut out the cards and put them on the target with those you are placing your hope in the most, closer to the bullseye. </a:t>
            </a:r>
          </a:p>
          <a:p>
            <a:pPr marL="0" indent="0" algn="ctr">
              <a:buNone/>
            </a:pPr>
            <a:endParaRPr lang="en-GB" dirty="0"/>
          </a:p>
          <a:p>
            <a:pPr marL="0" indent="0">
              <a:buNone/>
            </a:pP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sp>
        <p:nvSpPr>
          <p:cNvPr id="16" name="TextBox 15">
            <a:extLst>
              <a:ext uri="{FF2B5EF4-FFF2-40B4-BE49-F238E27FC236}">
                <a16:creationId xmlns:a16="http://schemas.microsoft.com/office/drawing/2014/main" id="{71124463-64A8-4F5C-A797-A261ABEE9229}"/>
              </a:ext>
            </a:extLst>
          </p:cNvPr>
          <p:cNvSpPr txBox="1"/>
          <p:nvPr/>
        </p:nvSpPr>
        <p:spPr>
          <a:xfrm>
            <a:off x="703311" y="5127445"/>
            <a:ext cx="4478288" cy="36933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GB" dirty="0"/>
              <a:t>Click on the icon to download the sheet</a:t>
            </a:r>
          </a:p>
        </p:txBody>
      </p:sp>
      <p:pic>
        <p:nvPicPr>
          <p:cNvPr id="17" name="Picture 16">
            <a:extLst>
              <a:ext uri="{FF2B5EF4-FFF2-40B4-BE49-F238E27FC236}">
                <a16:creationId xmlns:a16="http://schemas.microsoft.com/office/drawing/2014/main" id="{2F993AB0-70CE-466A-8DCC-333B26207ED8}"/>
              </a:ext>
            </a:extLst>
          </p:cNvPr>
          <p:cNvPicPr>
            <a:picLocks noChangeAspect="1"/>
          </p:cNvPicPr>
          <p:nvPr/>
        </p:nvPicPr>
        <p:blipFill>
          <a:blip r:embed="rId5"/>
          <a:stretch>
            <a:fillRect/>
          </a:stretch>
        </p:blipFill>
        <p:spPr>
          <a:xfrm>
            <a:off x="7357654" y="1807655"/>
            <a:ext cx="3607591" cy="36075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aphicFrame>
        <p:nvGraphicFramePr>
          <p:cNvPr id="21" name="Object 20">
            <a:extLst>
              <a:ext uri="{FF2B5EF4-FFF2-40B4-BE49-F238E27FC236}">
                <a16:creationId xmlns:a16="http://schemas.microsoft.com/office/drawing/2014/main" id="{46E2A743-9E60-4EEE-BA66-6254441A324A}"/>
              </a:ext>
            </a:extLst>
          </p:cNvPr>
          <p:cNvGraphicFramePr>
            <a:graphicFrameLocks noChangeAspect="1"/>
          </p:cNvGraphicFramePr>
          <p:nvPr>
            <p:extLst>
              <p:ext uri="{D42A27DB-BD31-4B8C-83A1-F6EECF244321}">
                <p14:modId xmlns:p14="http://schemas.microsoft.com/office/powerpoint/2010/main" val="815943044"/>
              </p:ext>
            </p:extLst>
          </p:nvPr>
        </p:nvGraphicFramePr>
        <p:xfrm>
          <a:off x="5422776" y="4976341"/>
          <a:ext cx="914400" cy="806450"/>
        </p:xfrm>
        <a:graphic>
          <a:graphicData uri="http://schemas.openxmlformats.org/presentationml/2006/ole">
            <mc:AlternateContent xmlns:mc="http://schemas.openxmlformats.org/markup-compatibility/2006">
              <mc:Choice xmlns:v="urn:schemas-microsoft-com:vml" Requires="v">
                <p:oleObj name="Document" showAsIcon="1" r:id="rId6" imgW="914400" imgH="806400" progId="Word.Document.12">
                  <p:embed/>
                </p:oleObj>
              </mc:Choice>
              <mc:Fallback>
                <p:oleObj name="Document" showAsIcon="1" r:id="rId6" imgW="914400" imgH="806400" progId="Word.Document.12">
                  <p:embed/>
                  <p:pic>
                    <p:nvPicPr>
                      <p:cNvPr id="0" name=""/>
                      <p:cNvPicPr/>
                      <p:nvPr/>
                    </p:nvPicPr>
                    <p:blipFill>
                      <a:blip r:embed="rId7"/>
                      <a:stretch>
                        <a:fillRect/>
                      </a:stretch>
                    </p:blipFill>
                    <p:spPr>
                      <a:xfrm>
                        <a:off x="5422776" y="4976341"/>
                        <a:ext cx="914400" cy="806450"/>
                      </a:xfrm>
                      <a:prstGeom prst="rect">
                        <a:avLst/>
                      </a:prstGeom>
                    </p:spPr>
                  </p:pic>
                </p:oleObj>
              </mc:Fallback>
            </mc:AlternateContent>
          </a:graphicData>
        </a:graphic>
      </p:graphicFrame>
    </p:spTree>
    <p:extLst>
      <p:ext uri="{BB962C8B-B14F-4D97-AF65-F5344CB8AC3E}">
        <p14:creationId xmlns:p14="http://schemas.microsoft.com/office/powerpoint/2010/main" val="3526200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1" y="5704754"/>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sz="2400" b="1" dirty="0">
                <a:latin typeface="Century Gothic" panose="020B0502020202020204" pitchFamily="34" charset="0"/>
              </a:rPr>
              <a:t>Look at the picture and then think…</a:t>
            </a:r>
          </a:p>
          <a:p>
            <a:r>
              <a:rPr lang="en-GB" dirty="0">
                <a:latin typeface="Century Gothic" panose="020B0502020202020204" pitchFamily="34" charset="0"/>
              </a:rPr>
              <a:t>Where do you see signs of hope in the picture?  When have you felt that?</a:t>
            </a:r>
          </a:p>
          <a:p>
            <a:r>
              <a:rPr lang="en-GB" dirty="0">
                <a:latin typeface="Century Gothic" panose="020B0502020202020204" pitchFamily="34" charset="0"/>
              </a:rPr>
              <a:t>Where do you see signs of despair? What might make people feel like that?</a:t>
            </a:r>
          </a:p>
        </p:txBody>
      </p:sp>
      <p:sp>
        <p:nvSpPr>
          <p:cNvPr id="27651" name="Rectangle 3"/>
          <p:cNvSpPr>
            <a:spLocks noGrp="1" noChangeArrowheads="1"/>
          </p:cNvSpPr>
          <p:nvPr>
            <p:ph type="title"/>
          </p:nvPr>
        </p:nvSpPr>
        <p:spPr>
          <a:xfrm>
            <a:off x="6096000" y="274638"/>
            <a:ext cx="5486400" cy="5242594"/>
          </a:xfrm>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How can we be people of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5925292"/>
            <a:ext cx="2411730" cy="712169"/>
          </a:xfrm>
          <a:prstGeom prst="rect">
            <a:avLst/>
          </a:prstGeom>
        </p:spPr>
      </p:pic>
      <p:pic>
        <p:nvPicPr>
          <p:cNvPr id="7" name="Picture 6">
            <a:extLst>
              <a:ext uri="{FF2B5EF4-FFF2-40B4-BE49-F238E27FC236}">
                <a16:creationId xmlns:a16="http://schemas.microsoft.com/office/drawing/2014/main" id="{C826650B-7163-4805-B73D-17BD5EC3E84C}"/>
              </a:ext>
            </a:extLst>
          </p:cNvPr>
          <p:cNvPicPr>
            <a:picLocks noChangeAspect="1"/>
          </p:cNvPicPr>
          <p:nvPr/>
        </p:nvPicPr>
        <p:blipFill>
          <a:blip r:embed="rId4"/>
          <a:stretch>
            <a:fillRect/>
          </a:stretch>
        </p:blipFill>
        <p:spPr>
          <a:xfrm>
            <a:off x="479376" y="188641"/>
            <a:ext cx="4896544" cy="5400600"/>
          </a:xfrm>
          <a:prstGeom prst="rect">
            <a:avLst/>
          </a:prstGeom>
        </p:spPr>
      </p:pic>
    </p:spTree>
    <p:extLst>
      <p:ext uri="{BB962C8B-B14F-4D97-AF65-F5344CB8AC3E}">
        <p14:creationId xmlns:p14="http://schemas.microsoft.com/office/powerpoint/2010/main" val="434216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761856"/>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dirty="0">
                <a:latin typeface="Century Gothic" panose="020B0502020202020204" pitchFamily="34" charset="0"/>
                <a:hlinkClick r:id="rId3"/>
              </a:rPr>
              <a:t>https://www.biblegateway.com/passage/?search=Luke%2010%3A25-37&amp;version=NIV</a:t>
            </a:r>
            <a:r>
              <a:rPr lang="en-GB" dirty="0">
                <a:latin typeface="Century Gothic" panose="020B0502020202020204" pitchFamily="34" charset="0"/>
              </a:rPr>
              <a:t> </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How can we be people of hope?</a:t>
            </a:r>
          </a:p>
        </p:txBody>
      </p:sp>
      <p:sp>
        <p:nvSpPr>
          <p:cNvPr id="9" name="Content Placeholder 8">
            <a:extLst>
              <a:ext uri="{FF2B5EF4-FFF2-40B4-BE49-F238E27FC236}">
                <a16:creationId xmlns:a16="http://schemas.microsoft.com/office/drawing/2014/main" id="{B50EAEB9-3790-4F65-BC74-C338213ED35B}"/>
              </a:ext>
            </a:extLst>
          </p:cNvPr>
          <p:cNvSpPr>
            <a:spLocks noGrp="1"/>
          </p:cNvSpPr>
          <p:nvPr>
            <p:ph sz="half" idx="1"/>
          </p:nvPr>
        </p:nvSpPr>
        <p:spPr>
          <a:xfrm>
            <a:off x="596280" y="1595228"/>
            <a:ext cx="5342384" cy="3989038"/>
          </a:xfrm>
        </p:spPr>
        <p:style>
          <a:lnRef idx="0">
            <a:schemeClr val="accent2"/>
          </a:lnRef>
          <a:fillRef idx="3">
            <a:schemeClr val="accent2"/>
          </a:fillRef>
          <a:effectRef idx="3">
            <a:schemeClr val="accent2"/>
          </a:effectRef>
          <a:fontRef idx="minor">
            <a:schemeClr val="lt1"/>
          </a:fontRef>
        </p:style>
        <p:txBody>
          <a:bodyPr>
            <a:normAutofit lnSpcReduction="10000"/>
          </a:bodyPr>
          <a:lstStyle/>
          <a:p>
            <a:pPr marL="0" indent="0" algn="ctr">
              <a:buNone/>
            </a:pPr>
            <a:r>
              <a:rPr lang="en-GB" sz="3600" dirty="0">
                <a:solidFill>
                  <a:schemeClr val="bg1"/>
                </a:solidFill>
                <a:latin typeface="Century Gothic" panose="020B0502020202020204" pitchFamily="34" charset="0"/>
              </a:rPr>
              <a:t>Read the story of the Good Samaritan </a:t>
            </a:r>
          </a:p>
          <a:p>
            <a:pPr marL="0" indent="0" algn="ctr">
              <a:buNone/>
            </a:pPr>
            <a:r>
              <a:rPr lang="en-GB" sz="3600" b="1" dirty="0">
                <a:solidFill>
                  <a:schemeClr val="bg1"/>
                </a:solidFill>
                <a:latin typeface="Century Gothic" panose="020B0502020202020204" pitchFamily="34" charset="0"/>
              </a:rPr>
              <a:t>Luke 10:25-37 </a:t>
            </a:r>
          </a:p>
          <a:p>
            <a:pPr marL="0" indent="0" algn="ctr">
              <a:buNone/>
            </a:pPr>
            <a:r>
              <a:rPr lang="en-GB" sz="3600" dirty="0">
                <a:solidFill>
                  <a:schemeClr val="bg1"/>
                </a:solidFill>
                <a:latin typeface="Century Gothic" panose="020B0502020202020204" pitchFamily="34" charset="0"/>
              </a:rPr>
              <a:t>Sometimes we are called to be people of hope – just like the Samaritan </a:t>
            </a: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lgn="ctr">
              <a:buNone/>
            </a:pPr>
            <a:endParaRPr lang="en-GB" sz="3600" dirty="0">
              <a:solidFill>
                <a:schemeClr val="bg1"/>
              </a:solidFill>
            </a:endParaRPr>
          </a:p>
          <a:p>
            <a:pPr marL="0" indent="0">
              <a:buNone/>
            </a:pPr>
            <a:endParaRPr lang="en-GB" dirty="0"/>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2461" y="6133334"/>
            <a:ext cx="2411730" cy="712169"/>
          </a:xfrm>
          <a:prstGeom prst="rect">
            <a:avLst/>
          </a:prstGeom>
        </p:spPr>
      </p:pic>
      <p:pic>
        <p:nvPicPr>
          <p:cNvPr id="3" name="Picture 2" descr="A picture containing ground, outdoor, person&#10;&#10;Description automatically generated">
            <a:extLst>
              <a:ext uri="{FF2B5EF4-FFF2-40B4-BE49-F238E27FC236}">
                <a16:creationId xmlns:a16="http://schemas.microsoft.com/office/drawing/2014/main" id="{12583B17-5234-42E3-B93E-4F4B0FAC55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6045" y="1606291"/>
            <a:ext cx="5318717" cy="3989038"/>
          </a:xfrm>
          <a:prstGeom prst="ellipse">
            <a:avLst/>
          </a:prstGeom>
          <a:ln>
            <a:noFill/>
          </a:ln>
          <a:effectLst>
            <a:softEdge rad="112500"/>
          </a:effectLst>
        </p:spPr>
      </p:pic>
    </p:spTree>
    <p:extLst>
      <p:ext uri="{BB962C8B-B14F-4D97-AF65-F5344CB8AC3E}">
        <p14:creationId xmlns:p14="http://schemas.microsoft.com/office/powerpoint/2010/main" val="2390405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761856"/>
            <a:ext cx="12191999" cy="1153246"/>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GB" dirty="0">
                <a:latin typeface="Century Gothic" panose="020B0502020202020204" pitchFamily="34" charset="0"/>
              </a:rPr>
              <a:t>Decide on one of the actions above that you could do as a class. </a:t>
            </a:r>
          </a:p>
          <a:p>
            <a:r>
              <a:rPr lang="en-GB" dirty="0">
                <a:latin typeface="Century Gothic" panose="020B0502020202020204" pitchFamily="34" charset="0"/>
              </a:rPr>
              <a:t>Use a </a:t>
            </a:r>
            <a:r>
              <a:rPr lang="en-GB" sz="2400" b="1" dirty="0">
                <a:latin typeface="Century Gothic" panose="020B0502020202020204" pitchFamily="34" charset="0"/>
              </a:rPr>
              <a:t>snowball discussion </a:t>
            </a:r>
            <a:r>
              <a:rPr lang="en-GB" dirty="0">
                <a:latin typeface="Century Gothic" panose="020B0502020202020204" pitchFamily="34" charset="0"/>
              </a:rPr>
              <a:t>to decide which one to do.</a:t>
            </a:r>
          </a:p>
          <a:p>
            <a:r>
              <a:rPr lang="en-GB" dirty="0">
                <a:latin typeface="Century Gothic" panose="020B0502020202020204" pitchFamily="34" charset="0"/>
              </a:rPr>
              <a:t>Discuss the ideas in pairs then join two pairs and then two groups of four etc…</a:t>
            </a:r>
          </a:p>
        </p:txBody>
      </p:sp>
      <p:sp>
        <p:nvSpPr>
          <p:cNvPr id="27651" name="Rectangle 3"/>
          <p:cNvSpPr>
            <a:spLocks noGrp="1" noChangeArrowheads="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eaLnBrk="1" hangingPunct="1"/>
            <a:r>
              <a:rPr lang="en-GB" altLang="en-US" sz="4800" b="1" dirty="0">
                <a:solidFill>
                  <a:schemeClr val="bg1"/>
                </a:solidFill>
                <a:latin typeface="+mj-lt"/>
              </a:rPr>
              <a:t>How can we be people of hope?</a:t>
            </a:r>
          </a:p>
        </p:txBody>
      </p:sp>
      <p:pic>
        <p:nvPicPr>
          <p:cNvPr id="12" name="Content Placeholder 3">
            <a:extLst>
              <a:ext uri="{FF2B5EF4-FFF2-40B4-BE49-F238E27FC236}">
                <a16:creationId xmlns:a16="http://schemas.microsoft.com/office/drawing/2014/main" id="{A7E91189-CA2F-4B2E-BFE4-AF2836A4AB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5982394"/>
            <a:ext cx="2411730" cy="712169"/>
          </a:xfrm>
          <a:prstGeom prst="rect">
            <a:avLst/>
          </a:prstGeom>
        </p:spPr>
      </p:pic>
      <p:sp>
        <p:nvSpPr>
          <p:cNvPr id="10" name="Cloud 9">
            <a:extLst>
              <a:ext uri="{FF2B5EF4-FFF2-40B4-BE49-F238E27FC236}">
                <a16:creationId xmlns:a16="http://schemas.microsoft.com/office/drawing/2014/main" id="{231CE61A-AFA7-48E5-BE54-B3B35A85FACE}"/>
              </a:ext>
            </a:extLst>
          </p:cNvPr>
          <p:cNvSpPr/>
          <p:nvPr/>
        </p:nvSpPr>
        <p:spPr>
          <a:xfrm>
            <a:off x="0" y="2166378"/>
            <a:ext cx="4608512" cy="3501941"/>
          </a:xfrm>
          <a:prstGeom prst="cloud">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a:t>  </a:t>
            </a:r>
          </a:p>
          <a:p>
            <a:pPr algn="ctr"/>
            <a:r>
              <a:rPr lang="en-GB" dirty="0">
                <a:latin typeface="Century Gothic" panose="020B0502020202020204" pitchFamily="34" charset="0"/>
              </a:rPr>
              <a:t>Bring some hope to the environment and make your classroom as sustainable as you can. There  are ideas here:</a:t>
            </a:r>
          </a:p>
          <a:p>
            <a:pPr algn="ctr"/>
            <a:r>
              <a:rPr lang="en-GB" b="1" dirty="0">
                <a:solidFill>
                  <a:schemeClr val="bg1"/>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https://populationeducation.org/24-ways-make-your-classroom-eco-friendly-year/</a:t>
            </a:r>
            <a:r>
              <a:rPr lang="en-GB" b="1" dirty="0">
                <a:solidFill>
                  <a:schemeClr val="bg1"/>
                </a:solidFill>
                <a:latin typeface="Century Gothic" panose="020B0502020202020204" pitchFamily="34" charset="0"/>
              </a:rPr>
              <a:t> </a:t>
            </a:r>
          </a:p>
          <a:p>
            <a:pPr algn="ctr"/>
            <a:endParaRPr lang="en-GB" dirty="0"/>
          </a:p>
        </p:txBody>
      </p:sp>
      <p:sp>
        <p:nvSpPr>
          <p:cNvPr id="13" name="Cloud 12">
            <a:extLst>
              <a:ext uri="{FF2B5EF4-FFF2-40B4-BE49-F238E27FC236}">
                <a16:creationId xmlns:a16="http://schemas.microsoft.com/office/drawing/2014/main" id="{D76D621C-845F-4C3C-88E6-1912E6EBB655}"/>
              </a:ext>
            </a:extLst>
          </p:cNvPr>
          <p:cNvSpPr/>
          <p:nvPr/>
        </p:nvSpPr>
        <p:spPr>
          <a:xfrm>
            <a:off x="3918141" y="3805263"/>
            <a:ext cx="5473455" cy="2121346"/>
          </a:xfrm>
          <a:prstGeom prst="cloud">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p>
          <a:p>
            <a:pPr algn="ctr"/>
            <a:r>
              <a:rPr lang="en-GB" sz="1600" dirty="0">
                <a:latin typeface="Century Gothic" panose="020B0502020202020204" pitchFamily="34" charset="0"/>
              </a:rPr>
              <a:t>There are many people who are quite lonely. How can you bring them hope?</a:t>
            </a:r>
          </a:p>
          <a:p>
            <a:pPr algn="ctr"/>
            <a:r>
              <a:rPr lang="en-GB" sz="1600" dirty="0">
                <a:latin typeface="Century Gothic" panose="020B0502020202020204" pitchFamily="34" charset="0"/>
              </a:rPr>
              <a:t>Partner with your church to help create a ‘Place of Welcome’ or ‘Well-being Café’ </a:t>
            </a:r>
          </a:p>
          <a:p>
            <a:pPr algn="ctr"/>
            <a:endParaRPr lang="en-GB" dirty="0"/>
          </a:p>
        </p:txBody>
      </p:sp>
      <p:sp>
        <p:nvSpPr>
          <p:cNvPr id="11" name="Cloud 10">
            <a:extLst>
              <a:ext uri="{FF2B5EF4-FFF2-40B4-BE49-F238E27FC236}">
                <a16:creationId xmlns:a16="http://schemas.microsoft.com/office/drawing/2014/main" id="{61E939A1-96F9-453F-A522-6F0ED1131226}"/>
              </a:ext>
            </a:extLst>
          </p:cNvPr>
          <p:cNvSpPr/>
          <p:nvPr/>
        </p:nvSpPr>
        <p:spPr>
          <a:xfrm>
            <a:off x="6888089" y="1417638"/>
            <a:ext cx="5148034" cy="2920712"/>
          </a:xfrm>
          <a:prstGeom prst="cloud">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dirty="0"/>
          </a:p>
          <a:p>
            <a:pPr algn="ctr"/>
            <a:r>
              <a:rPr lang="en-GB" dirty="0"/>
              <a:t> </a:t>
            </a:r>
            <a:r>
              <a:rPr lang="en-GB" dirty="0">
                <a:latin typeface="Century Gothic" panose="020B0502020202020204" pitchFamily="34" charset="0"/>
              </a:rPr>
              <a:t>Food poverty is a real problem for many people around the world today. </a:t>
            </a:r>
          </a:p>
          <a:p>
            <a:pPr algn="ctr"/>
            <a:r>
              <a:rPr lang="en-GB" dirty="0">
                <a:latin typeface="Century Gothic" panose="020B0502020202020204" pitchFamily="34" charset="0"/>
              </a:rPr>
              <a:t>How can you bring hope? </a:t>
            </a:r>
          </a:p>
          <a:p>
            <a:pPr algn="ctr"/>
            <a:r>
              <a:rPr lang="en-GB" dirty="0">
                <a:latin typeface="Century Gothic" panose="020B0502020202020204" pitchFamily="34" charset="0"/>
              </a:rPr>
              <a:t>Try supporting a local Food Bank, setting up a community cupboard, growing your own, cut down on waste. </a:t>
            </a:r>
          </a:p>
        </p:txBody>
      </p:sp>
      <p:sp>
        <p:nvSpPr>
          <p:cNvPr id="7" name="Cloud 6">
            <a:extLst>
              <a:ext uri="{FF2B5EF4-FFF2-40B4-BE49-F238E27FC236}">
                <a16:creationId xmlns:a16="http://schemas.microsoft.com/office/drawing/2014/main" id="{E107F366-E8D2-480A-8A68-71365FA7E394}"/>
              </a:ext>
            </a:extLst>
          </p:cNvPr>
          <p:cNvSpPr/>
          <p:nvPr/>
        </p:nvSpPr>
        <p:spPr>
          <a:xfrm>
            <a:off x="3481173" y="1188094"/>
            <a:ext cx="4057975" cy="2875458"/>
          </a:xfrm>
          <a:prstGeom prst="cloud">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b="1" dirty="0"/>
          </a:p>
          <a:p>
            <a:pPr algn="ctr"/>
            <a:r>
              <a:rPr lang="en-GB" b="1" dirty="0">
                <a:latin typeface="Century Gothic" panose="020B0502020202020204" pitchFamily="34" charset="0"/>
              </a:rPr>
              <a:t>Make a link with your nearest care home and write some letters to the people in there. Think of other ways to bring hope to them.</a:t>
            </a:r>
          </a:p>
        </p:txBody>
      </p:sp>
    </p:spTree>
    <p:extLst>
      <p:ext uri="{BB962C8B-B14F-4D97-AF65-F5344CB8AC3E}">
        <p14:creationId xmlns:p14="http://schemas.microsoft.com/office/powerpoint/2010/main" val="3676427984"/>
      </p:ext>
    </p:extLst>
  </p:cSld>
  <p:clrMapOvr>
    <a:masterClrMapping/>
  </p:clrMapOvr>
</p:sld>
</file>

<file path=ppt/theme/theme1.xml><?xml version="1.0" encoding="utf-8"?>
<a:theme xmlns:a="http://schemas.openxmlformats.org/drawingml/2006/main" name="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8155562C-AAA6-4B50-84F0-3BFF30C00AF9}" vid="{41E79D08-250C-490A-B969-BEBE5AD608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Lichfield Diocese Powerpoint template</Template>
  <TotalTime>1017</TotalTime>
  <Words>1681</Words>
  <Application>Microsoft Office PowerPoint</Application>
  <PresentationFormat>Widescreen</PresentationFormat>
  <Paragraphs>200</Paragraphs>
  <Slides>21</Slides>
  <Notes>20</Notes>
  <HiddenSlides>0</HiddenSlides>
  <MMClips>2</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9" baseType="lpstr">
      <vt:lpstr>Arial</vt:lpstr>
      <vt:lpstr>Arial Rounded MT Bold</vt:lpstr>
      <vt:lpstr>Calibri</vt:lpstr>
      <vt:lpstr>Century Gothic</vt:lpstr>
      <vt:lpstr>Segoe UI</vt:lpstr>
      <vt:lpstr>Segoe UI Semibold</vt:lpstr>
      <vt:lpstr>Office Theme</vt:lpstr>
      <vt:lpstr>Document</vt:lpstr>
      <vt:lpstr>Inspire in a Box ‘Alive in Hope’</vt:lpstr>
      <vt:lpstr>Introduction to Inspire</vt:lpstr>
      <vt:lpstr>Introduction to this session</vt:lpstr>
      <vt:lpstr>Introduction to this session</vt:lpstr>
      <vt:lpstr>Purpose of this session</vt:lpstr>
      <vt:lpstr>Running this session</vt:lpstr>
      <vt:lpstr>Big, big questions…</vt:lpstr>
      <vt:lpstr>PowerPoint Presentation</vt:lpstr>
      <vt:lpstr>Big, big questions…</vt:lpstr>
      <vt:lpstr>Big, big questions…</vt:lpstr>
      <vt:lpstr>PowerPoint Presentation</vt:lpstr>
      <vt:lpstr>Where is God?</vt:lpstr>
      <vt:lpstr>Where is God?</vt:lpstr>
      <vt:lpstr>Where is God?</vt:lpstr>
      <vt:lpstr>Where is God?</vt:lpstr>
      <vt:lpstr>Where are you placing your hope?</vt:lpstr>
      <vt:lpstr>Where are you placing your hope?</vt:lpstr>
      <vt:lpstr>Where are you placing your hope?</vt:lpstr>
      <vt:lpstr>How can we be people of hope?</vt:lpstr>
      <vt:lpstr>How can we be people of hope?</vt:lpstr>
      <vt:lpstr>How can we be people of hope?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Inspire in a Box</dc:title>
  <dc:creator>Alex Wolvers</dc:creator>
  <cp:lastModifiedBy>Alex Wolvers</cp:lastModifiedBy>
  <cp:revision>54</cp:revision>
  <dcterms:created xsi:type="dcterms:W3CDTF">2021-03-26T08:31:52Z</dcterms:created>
  <dcterms:modified xsi:type="dcterms:W3CDTF">2021-06-01T17:10:51Z</dcterms:modified>
</cp:coreProperties>
</file>