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sldIdLst>
    <p:sldId id="257" r:id="rId5"/>
    <p:sldId id="259" r:id="rId6"/>
    <p:sldId id="258" r:id="rId7"/>
    <p:sldId id="260" r:id="rId8"/>
    <p:sldId id="261" r:id="rId9"/>
    <p:sldId id="262" r:id="rId10"/>
    <p:sldId id="263" r:id="rId11"/>
    <p:sldId id="264" r:id="rId12"/>
    <p:sldId id="265" r:id="rId13"/>
    <p:sldId id="268" r:id="rId14"/>
    <p:sldId id="267" r:id="rId15"/>
  </p:sldIdLst>
  <p:sldSz cx="6858000" cy="9906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7E0EF"/>
    <a:srgbClr val="106CB1"/>
    <a:srgbClr val="2F559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5921"/>
  </p:normalViewPr>
  <p:slideViewPr>
    <p:cSldViewPr snapToGrid="0">
      <p:cViewPr varScale="1">
        <p:scale>
          <a:sx n="77" d="100"/>
          <a:sy n="77" d="100"/>
        </p:scale>
        <p:origin x="3150"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en-GB"/>
              <a:t>Click to edit Master title style</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GB"/>
              <a:t>Click to edit Master subtitle style</a:t>
            </a:r>
            <a:endParaRPr lang="en-US" dirty="0"/>
          </a:p>
        </p:txBody>
      </p:sp>
      <p:sp>
        <p:nvSpPr>
          <p:cNvPr id="4" name="Date Placeholder 3"/>
          <p:cNvSpPr>
            <a:spLocks noGrp="1"/>
          </p:cNvSpPr>
          <p:nvPr>
            <p:ph type="dt" sz="half" idx="10"/>
          </p:nvPr>
        </p:nvSpPr>
        <p:spPr/>
        <p:txBody>
          <a:bodyPr/>
          <a:lstStyle/>
          <a:p>
            <a:fld id="{8E93837D-F283-8B4F-9163-BF8FBEBA18D9}" type="datetimeFigureOut">
              <a:rPr lang="en-GB" smtClean="0"/>
              <a:t>21/10/2026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7205859-0C3B-6F4C-B648-ACE7E4CCAC37}" type="slidenum">
              <a:rPr lang="en-GB" smtClean="0"/>
              <a:t>‹#›</a:t>
            </a:fld>
            <a:endParaRPr lang="en-GB"/>
          </a:p>
        </p:txBody>
      </p:sp>
    </p:spTree>
    <p:extLst>
      <p:ext uri="{BB962C8B-B14F-4D97-AF65-F5344CB8AC3E}">
        <p14:creationId xmlns:p14="http://schemas.microsoft.com/office/powerpoint/2010/main" val="11733553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8E93837D-F283-8B4F-9163-BF8FBEBA18D9}" type="datetimeFigureOut">
              <a:rPr lang="en-GB" smtClean="0"/>
              <a:t>21/10/2026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7205859-0C3B-6F4C-B648-ACE7E4CCAC37}" type="slidenum">
              <a:rPr lang="en-GB" smtClean="0"/>
              <a:t>‹#›</a:t>
            </a:fld>
            <a:endParaRPr lang="en-GB"/>
          </a:p>
        </p:txBody>
      </p:sp>
    </p:spTree>
    <p:extLst>
      <p:ext uri="{BB962C8B-B14F-4D97-AF65-F5344CB8AC3E}">
        <p14:creationId xmlns:p14="http://schemas.microsoft.com/office/powerpoint/2010/main" val="40801305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en-GB"/>
              <a:t>Click to edit Master title style</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8E93837D-F283-8B4F-9163-BF8FBEBA18D9}" type="datetimeFigureOut">
              <a:rPr lang="en-GB" smtClean="0"/>
              <a:t>21/10/2026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7205859-0C3B-6F4C-B648-ACE7E4CCAC37}" type="slidenum">
              <a:rPr lang="en-GB" smtClean="0"/>
              <a:t>‹#›</a:t>
            </a:fld>
            <a:endParaRPr lang="en-GB"/>
          </a:p>
        </p:txBody>
      </p:sp>
    </p:spTree>
    <p:extLst>
      <p:ext uri="{BB962C8B-B14F-4D97-AF65-F5344CB8AC3E}">
        <p14:creationId xmlns:p14="http://schemas.microsoft.com/office/powerpoint/2010/main" val="1318472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8E93837D-F283-8B4F-9163-BF8FBEBA18D9}" type="datetimeFigureOut">
              <a:rPr lang="en-GB" smtClean="0"/>
              <a:t>21/10/2026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7205859-0C3B-6F4C-B648-ACE7E4CCAC37}" type="slidenum">
              <a:rPr lang="en-GB" smtClean="0"/>
              <a:t>‹#›</a:t>
            </a:fld>
            <a:endParaRPr lang="en-GB"/>
          </a:p>
        </p:txBody>
      </p:sp>
    </p:spTree>
    <p:extLst>
      <p:ext uri="{BB962C8B-B14F-4D97-AF65-F5344CB8AC3E}">
        <p14:creationId xmlns:p14="http://schemas.microsoft.com/office/powerpoint/2010/main" val="619750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en-GB"/>
              <a:t>Click to edit Master title style</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GB"/>
              <a:t>Click to edit Master text styles</a:t>
            </a:r>
          </a:p>
        </p:txBody>
      </p:sp>
      <p:sp>
        <p:nvSpPr>
          <p:cNvPr id="4" name="Content Placeholder 3"/>
          <p:cNvSpPr>
            <a:spLocks noGrp="1"/>
          </p:cNvSpPr>
          <p:nvPr>
            <p:ph sz="half" idx="2"/>
          </p:nvPr>
        </p:nvSpPr>
        <p:spPr>
          <a:xfrm>
            <a:off x="472381" y="3618442"/>
            <a:ext cx="2901255" cy="5322183"/>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GB"/>
              <a:t>Click to edit Master text styles</a:t>
            </a:r>
          </a:p>
        </p:txBody>
      </p:sp>
      <p:sp>
        <p:nvSpPr>
          <p:cNvPr id="6" name="Content Placeholder 5"/>
          <p:cNvSpPr>
            <a:spLocks noGrp="1"/>
          </p:cNvSpPr>
          <p:nvPr>
            <p:ph sz="quarter" idx="4"/>
          </p:nvPr>
        </p:nvSpPr>
        <p:spPr>
          <a:xfrm>
            <a:off x="3471863" y="3618442"/>
            <a:ext cx="2915543" cy="5322183"/>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8E93837D-F283-8B4F-9163-BF8FBEBA18D9}" type="datetimeFigureOut">
              <a:rPr lang="en-GB" smtClean="0"/>
              <a:t>21/10/2026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37205859-0C3B-6F4C-B648-ACE7E4CCAC37}" type="slidenum">
              <a:rPr lang="en-GB" smtClean="0"/>
              <a:t>‹#›</a:t>
            </a:fld>
            <a:endParaRPr lang="en-GB"/>
          </a:p>
        </p:txBody>
      </p:sp>
    </p:spTree>
    <p:extLst>
      <p:ext uri="{BB962C8B-B14F-4D97-AF65-F5344CB8AC3E}">
        <p14:creationId xmlns:p14="http://schemas.microsoft.com/office/powerpoint/2010/main" val="23124317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fld id="{8E93837D-F283-8B4F-9163-BF8FBEBA18D9}" type="datetimeFigureOut">
              <a:rPr lang="en-GB" smtClean="0"/>
              <a:t>21/10/2026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37205859-0C3B-6F4C-B648-ACE7E4CCAC37}" type="slidenum">
              <a:rPr lang="en-GB" smtClean="0"/>
              <a:t>‹#›</a:t>
            </a:fld>
            <a:endParaRPr lang="en-GB"/>
          </a:p>
        </p:txBody>
      </p:sp>
    </p:spTree>
    <p:extLst>
      <p:ext uri="{BB962C8B-B14F-4D97-AF65-F5344CB8AC3E}">
        <p14:creationId xmlns:p14="http://schemas.microsoft.com/office/powerpoint/2010/main" val="42704164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E93837D-F283-8B4F-9163-BF8FBEBA18D9}" type="datetimeFigureOut">
              <a:rPr lang="en-GB" smtClean="0"/>
              <a:t>21/10/2026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37205859-0C3B-6F4C-B648-ACE7E4CCAC37}" type="slidenum">
              <a:rPr lang="en-GB" smtClean="0"/>
              <a:t>‹#›</a:t>
            </a:fld>
            <a:endParaRPr lang="en-GB"/>
          </a:p>
        </p:txBody>
      </p:sp>
    </p:spTree>
    <p:extLst>
      <p:ext uri="{BB962C8B-B14F-4D97-AF65-F5344CB8AC3E}">
        <p14:creationId xmlns:p14="http://schemas.microsoft.com/office/powerpoint/2010/main" val="3047251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GB"/>
              <a:t>Click to edit Master title style</a:t>
            </a:r>
            <a:endParaRPr lang="en-US" dirty="0"/>
          </a:p>
        </p:txBody>
      </p:sp>
      <p:sp>
        <p:nvSpPr>
          <p:cNvPr id="3" name="Content Placeholder 2"/>
          <p:cNvSpPr>
            <a:spLocks noGrp="1"/>
          </p:cNvSpPr>
          <p:nvPr>
            <p:ph idx="1"/>
          </p:nvPr>
        </p:nvSpPr>
        <p:spPr>
          <a:xfrm>
            <a:off x="2915543" y="1426282"/>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GB"/>
              <a:t>Click to edit Master text styles</a:t>
            </a:r>
          </a:p>
        </p:txBody>
      </p:sp>
      <p:sp>
        <p:nvSpPr>
          <p:cNvPr id="5" name="Date Placeholder 4"/>
          <p:cNvSpPr>
            <a:spLocks noGrp="1"/>
          </p:cNvSpPr>
          <p:nvPr>
            <p:ph type="dt" sz="half" idx="10"/>
          </p:nvPr>
        </p:nvSpPr>
        <p:spPr/>
        <p:txBody>
          <a:bodyPr/>
          <a:lstStyle/>
          <a:p>
            <a:fld id="{8E93837D-F283-8B4F-9163-BF8FBEBA18D9}" type="datetimeFigureOut">
              <a:rPr lang="en-GB" smtClean="0"/>
              <a:t>21/10/2026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7205859-0C3B-6F4C-B648-ACE7E4CCAC37}" type="slidenum">
              <a:rPr lang="en-GB" smtClean="0"/>
              <a:t>‹#›</a:t>
            </a:fld>
            <a:endParaRPr lang="en-GB"/>
          </a:p>
        </p:txBody>
      </p:sp>
    </p:spTree>
    <p:extLst>
      <p:ext uri="{BB962C8B-B14F-4D97-AF65-F5344CB8AC3E}">
        <p14:creationId xmlns:p14="http://schemas.microsoft.com/office/powerpoint/2010/main" val="35235139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GB"/>
              <a:t>Click to edit Master title style</a:t>
            </a:r>
            <a:endParaRPr lang="en-US" dirty="0"/>
          </a:p>
        </p:txBody>
      </p:sp>
      <p:sp>
        <p:nvSpPr>
          <p:cNvPr id="3" name="Picture Placeholder 2"/>
          <p:cNvSpPr>
            <a:spLocks noGrp="1" noChangeAspect="1"/>
          </p:cNvSpPr>
          <p:nvPr>
            <p:ph type="pic" idx="1"/>
          </p:nvPr>
        </p:nvSpPr>
        <p:spPr>
          <a:xfrm>
            <a:off x="2915543" y="1426282"/>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GB"/>
              <a:t>Click icon to add picture</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GB"/>
              <a:t>Click to edit Master text styles</a:t>
            </a:r>
          </a:p>
        </p:txBody>
      </p:sp>
      <p:sp>
        <p:nvSpPr>
          <p:cNvPr id="5" name="Date Placeholder 4"/>
          <p:cNvSpPr>
            <a:spLocks noGrp="1"/>
          </p:cNvSpPr>
          <p:nvPr>
            <p:ph type="dt" sz="half" idx="10"/>
          </p:nvPr>
        </p:nvSpPr>
        <p:spPr/>
        <p:txBody>
          <a:bodyPr/>
          <a:lstStyle/>
          <a:p>
            <a:fld id="{8E93837D-F283-8B4F-9163-BF8FBEBA18D9}" type="datetimeFigureOut">
              <a:rPr lang="en-GB" smtClean="0"/>
              <a:t>21/10/2026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7205859-0C3B-6F4C-B648-ACE7E4CCAC37}" type="slidenum">
              <a:rPr lang="en-GB" smtClean="0"/>
              <a:t>‹#›</a:t>
            </a:fld>
            <a:endParaRPr lang="en-GB"/>
          </a:p>
        </p:txBody>
      </p:sp>
    </p:spTree>
    <p:extLst>
      <p:ext uri="{BB962C8B-B14F-4D97-AF65-F5344CB8AC3E}">
        <p14:creationId xmlns:p14="http://schemas.microsoft.com/office/powerpoint/2010/main" val="22059881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8E93837D-F283-8B4F-9163-BF8FBEBA18D9}" type="datetimeFigureOut">
              <a:rPr lang="en-GB" smtClean="0"/>
              <a:t>21/10/2026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7205859-0C3B-6F4C-B648-ACE7E4CCAC37}" type="slidenum">
              <a:rPr lang="en-GB" smtClean="0"/>
              <a:t>‹#›</a:t>
            </a:fld>
            <a:endParaRPr lang="en-GB"/>
          </a:p>
        </p:txBody>
      </p:sp>
    </p:spTree>
    <p:extLst>
      <p:ext uri="{BB962C8B-B14F-4D97-AF65-F5344CB8AC3E}">
        <p14:creationId xmlns:p14="http://schemas.microsoft.com/office/powerpoint/2010/main" val="30264020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8E93837D-F283-8B4F-9163-BF8FBEBA18D9}" type="datetimeFigureOut">
              <a:rPr lang="en-GB" smtClean="0"/>
              <a:t>21/10/2026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7205859-0C3B-6F4C-B648-ACE7E4CCAC37}" type="slidenum">
              <a:rPr lang="en-GB" smtClean="0"/>
              <a:t>‹#›</a:t>
            </a:fld>
            <a:endParaRPr lang="en-GB"/>
          </a:p>
        </p:txBody>
      </p:sp>
    </p:spTree>
    <p:extLst>
      <p:ext uri="{BB962C8B-B14F-4D97-AF65-F5344CB8AC3E}">
        <p14:creationId xmlns:p14="http://schemas.microsoft.com/office/powerpoint/2010/main" val="12731054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en-GB"/>
              <a:t>Click to edit Master title style</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471487"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8E93837D-F283-8B4F-9163-BF8FBEBA18D9}" type="datetimeFigureOut">
              <a:rPr lang="en-GB" smtClean="0"/>
              <a:t>21/10/2026</a:t>
            </a:fld>
            <a:endParaRPr lang="en-GB"/>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37205859-0C3B-6F4C-B648-ACE7E4CCAC37}" type="slidenum">
              <a:rPr lang="en-GB" smtClean="0"/>
              <a:t>‹#›</a:t>
            </a:fld>
            <a:endParaRPr lang="en-GB"/>
          </a:p>
        </p:txBody>
      </p:sp>
    </p:spTree>
    <p:extLst>
      <p:ext uri="{BB962C8B-B14F-4D97-AF65-F5344CB8AC3E}">
        <p14:creationId xmlns:p14="http://schemas.microsoft.com/office/powerpoint/2010/main" val="364393432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4.jpe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C93C347-2BE7-81F4-49B3-4ECE47D5E2CA}"/>
              </a:ext>
            </a:extLst>
          </p:cNvPr>
          <p:cNvSpPr/>
          <p:nvPr/>
        </p:nvSpPr>
        <p:spPr>
          <a:xfrm>
            <a:off x="-8311" y="0"/>
            <a:ext cx="3781323" cy="9906000"/>
          </a:xfrm>
          <a:prstGeom prst="rect">
            <a:avLst/>
          </a:prstGeom>
          <a:solidFill>
            <a:schemeClr val="accent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ctangle 11">
            <a:extLst>
              <a:ext uri="{FF2B5EF4-FFF2-40B4-BE49-F238E27FC236}">
                <a16:creationId xmlns:a16="http://schemas.microsoft.com/office/drawing/2014/main" id="{D84A26B5-3604-F754-4493-DD401E132D78}"/>
              </a:ext>
            </a:extLst>
          </p:cNvPr>
          <p:cNvSpPr/>
          <p:nvPr/>
        </p:nvSpPr>
        <p:spPr>
          <a:xfrm>
            <a:off x="2776451" y="1117131"/>
            <a:ext cx="4081549" cy="1495052"/>
          </a:xfrm>
          <a:prstGeom prst="rect">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TextBox 10">
            <a:extLst>
              <a:ext uri="{FF2B5EF4-FFF2-40B4-BE49-F238E27FC236}">
                <a16:creationId xmlns:a16="http://schemas.microsoft.com/office/drawing/2014/main" id="{158AEA59-57D2-AA0D-A174-394A16966257}"/>
              </a:ext>
            </a:extLst>
          </p:cNvPr>
          <p:cNvSpPr txBox="1"/>
          <p:nvPr/>
        </p:nvSpPr>
        <p:spPr>
          <a:xfrm>
            <a:off x="2889259" y="1385761"/>
            <a:ext cx="3855931" cy="954107"/>
          </a:xfrm>
          <a:prstGeom prst="rect">
            <a:avLst/>
          </a:prstGeom>
          <a:noFill/>
        </p:spPr>
        <p:txBody>
          <a:bodyPr wrap="square" rtlCol="0">
            <a:spAutoFit/>
          </a:bodyPr>
          <a:lstStyle/>
          <a:p>
            <a:pPr algn="ctr"/>
            <a:r>
              <a:rPr lang="en-GB" sz="2800" b="1" dirty="0">
                <a:latin typeface="Arial" panose="020B0604020202020204" pitchFamily="34" charset="0"/>
                <a:cs typeface="Arial" panose="020B0604020202020204" pitchFamily="34" charset="0"/>
              </a:rPr>
              <a:t>St Mary’s Catholic High School</a:t>
            </a:r>
          </a:p>
        </p:txBody>
      </p:sp>
      <p:pic>
        <p:nvPicPr>
          <p:cNvPr id="9" name="Picture 8" descr="A logo for a careers company&#10;&#10;Description automatically generated">
            <a:extLst>
              <a:ext uri="{FF2B5EF4-FFF2-40B4-BE49-F238E27FC236}">
                <a16:creationId xmlns:a16="http://schemas.microsoft.com/office/drawing/2014/main" id="{FA6889EA-D7FB-B630-A91A-DC7D88E55237}"/>
              </a:ext>
            </a:extLst>
          </p:cNvPr>
          <p:cNvPicPr>
            <a:picLocks noChangeAspect="1"/>
          </p:cNvPicPr>
          <p:nvPr/>
        </p:nvPicPr>
        <p:blipFill rotWithShape="1">
          <a:blip r:embed="rId2"/>
          <a:srcRect l="1886" t="4047" r="8163" b="2490"/>
          <a:stretch/>
        </p:blipFill>
        <p:spPr>
          <a:xfrm>
            <a:off x="293035" y="428470"/>
            <a:ext cx="2868691" cy="2868690"/>
          </a:xfrm>
          <a:prstGeom prst="ellipse">
            <a:avLst/>
          </a:prstGeom>
        </p:spPr>
      </p:pic>
      <p:sp>
        <p:nvSpPr>
          <p:cNvPr id="6" name="Rounded Rectangle 5">
            <a:extLst>
              <a:ext uri="{FF2B5EF4-FFF2-40B4-BE49-F238E27FC236}">
                <a16:creationId xmlns:a16="http://schemas.microsoft.com/office/drawing/2014/main" id="{EA660EE6-3551-88AC-D5A1-FC225CE8472B}"/>
              </a:ext>
            </a:extLst>
          </p:cNvPr>
          <p:cNvSpPr/>
          <p:nvPr/>
        </p:nvSpPr>
        <p:spPr>
          <a:xfrm>
            <a:off x="450754" y="7293818"/>
            <a:ext cx="6079269" cy="955338"/>
          </a:xfrm>
          <a:prstGeom prst="roundRect">
            <a:avLst/>
          </a:prstGeom>
          <a:solidFill>
            <a:srgbClr val="D7E0EF"/>
          </a:solidFill>
          <a:ln>
            <a:solidFill>
              <a:srgbClr val="D7E0E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800" b="1" dirty="0">
                <a:solidFill>
                  <a:schemeClr val="tx1"/>
                </a:solidFill>
                <a:latin typeface="Arial Rounded MT Bold" panose="020F0704030504030204" pitchFamily="34" charset="77"/>
              </a:rPr>
              <a:t>Year 10  - Work Experience</a:t>
            </a:r>
          </a:p>
          <a:p>
            <a:pPr algn="ctr"/>
            <a:r>
              <a:rPr lang="en-GB" sz="2800" b="1" dirty="0">
                <a:solidFill>
                  <a:schemeClr val="tx1"/>
                </a:solidFill>
                <a:latin typeface="Arial Rounded MT Bold" panose="020F0704030504030204" pitchFamily="34" charset="77"/>
              </a:rPr>
              <a:t>Thursday 8</a:t>
            </a:r>
            <a:r>
              <a:rPr lang="en-GB" sz="2800" b="1" baseline="30000" dirty="0">
                <a:solidFill>
                  <a:schemeClr val="tx1"/>
                </a:solidFill>
                <a:latin typeface="Arial Rounded MT Bold" panose="020F0704030504030204" pitchFamily="34" charset="77"/>
              </a:rPr>
              <a:t>th</a:t>
            </a:r>
            <a:r>
              <a:rPr lang="en-GB" sz="2800" b="1" dirty="0">
                <a:solidFill>
                  <a:schemeClr val="tx1"/>
                </a:solidFill>
                <a:latin typeface="Arial Rounded MT Bold" panose="020F0704030504030204" pitchFamily="34" charset="77"/>
              </a:rPr>
              <a:t> July 2027 </a:t>
            </a:r>
          </a:p>
        </p:txBody>
      </p:sp>
      <p:sp>
        <p:nvSpPr>
          <p:cNvPr id="7" name="Rectangle 6">
            <a:extLst>
              <a:ext uri="{FF2B5EF4-FFF2-40B4-BE49-F238E27FC236}">
                <a16:creationId xmlns:a16="http://schemas.microsoft.com/office/drawing/2014/main" id="{772BF8C6-64AC-7CBF-BD77-A6C8464208CF}"/>
              </a:ext>
            </a:extLst>
          </p:cNvPr>
          <p:cNvSpPr/>
          <p:nvPr/>
        </p:nvSpPr>
        <p:spPr>
          <a:xfrm>
            <a:off x="293035" y="8521471"/>
            <a:ext cx="6394708" cy="1013791"/>
          </a:xfrm>
          <a:prstGeom prst="rect">
            <a:avLst/>
          </a:prstGeom>
          <a:ln w="19050"/>
        </p:spPr>
        <p:style>
          <a:lnRef idx="2">
            <a:schemeClr val="dk1"/>
          </a:lnRef>
          <a:fillRef idx="1">
            <a:schemeClr val="lt1"/>
          </a:fillRef>
          <a:effectRef idx="0">
            <a:schemeClr val="dk1"/>
          </a:effectRef>
          <a:fontRef idx="minor">
            <a:schemeClr val="dk1"/>
          </a:fontRef>
        </p:style>
        <p:txBody>
          <a:bodyPr rtlCol="0" anchor="ctr"/>
          <a:lstStyle/>
          <a:p>
            <a:r>
              <a:rPr lang="en-GB" sz="3600" dirty="0">
                <a:latin typeface="Arial Rounded MT Bold" panose="020F0704030504030204" pitchFamily="34" charset="77"/>
              </a:rPr>
              <a:t>Name:</a:t>
            </a:r>
          </a:p>
        </p:txBody>
      </p:sp>
      <p:sp>
        <p:nvSpPr>
          <p:cNvPr id="2" name="Freeform 4">
            <a:extLst>
              <a:ext uri="{FF2B5EF4-FFF2-40B4-BE49-F238E27FC236}">
                <a16:creationId xmlns:a16="http://schemas.microsoft.com/office/drawing/2014/main" id="{C93522CA-122C-A212-C524-93855BC51A5F}"/>
              </a:ext>
            </a:extLst>
          </p:cNvPr>
          <p:cNvSpPr/>
          <p:nvPr/>
        </p:nvSpPr>
        <p:spPr>
          <a:xfrm>
            <a:off x="1655501" y="3291342"/>
            <a:ext cx="4081549" cy="3730161"/>
          </a:xfrm>
          <a:custGeom>
            <a:avLst/>
            <a:gdLst/>
            <a:ahLst/>
            <a:cxnLst/>
            <a:rect l="l" t="t" r="r" b="b"/>
            <a:pathLst>
              <a:path w="4394447" h="4114800">
                <a:moveTo>
                  <a:pt x="0" y="0"/>
                </a:moveTo>
                <a:lnTo>
                  <a:pt x="4394447" y="0"/>
                </a:lnTo>
                <a:lnTo>
                  <a:pt x="4394447" y="4114800"/>
                </a:lnTo>
                <a:lnTo>
                  <a:pt x="0" y="4114800"/>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a:p>
        </p:txBody>
      </p:sp>
    </p:spTree>
    <p:extLst>
      <p:ext uri="{BB962C8B-B14F-4D97-AF65-F5344CB8AC3E}">
        <p14:creationId xmlns:p14="http://schemas.microsoft.com/office/powerpoint/2010/main" val="5862630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5" name="Rectangle 84">
            <a:extLst>
              <a:ext uri="{FF2B5EF4-FFF2-40B4-BE49-F238E27FC236}">
                <a16:creationId xmlns:a16="http://schemas.microsoft.com/office/drawing/2014/main" id="{B5A34BCB-7C66-6B69-72D9-8EE41575B986}"/>
              </a:ext>
            </a:extLst>
          </p:cNvPr>
          <p:cNvSpPr/>
          <p:nvPr/>
        </p:nvSpPr>
        <p:spPr>
          <a:xfrm>
            <a:off x="1938151" y="0"/>
            <a:ext cx="5021484" cy="1132114"/>
          </a:xfrm>
          <a:prstGeom prst="rect">
            <a:avLst/>
          </a:prstGeom>
          <a:solidFill>
            <a:srgbClr val="D7E0E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400" dirty="0">
                <a:solidFill>
                  <a:schemeClr val="tx1"/>
                </a:solidFill>
                <a:latin typeface="Arial Rounded MT Bold" panose="020F0704030504030204" pitchFamily="34" charset="77"/>
              </a:rPr>
              <a:t>Search for a placement</a:t>
            </a:r>
          </a:p>
        </p:txBody>
      </p:sp>
      <p:sp>
        <p:nvSpPr>
          <p:cNvPr id="83" name="Shape 1034">
            <a:extLst>
              <a:ext uri="{FF2B5EF4-FFF2-40B4-BE49-F238E27FC236}">
                <a16:creationId xmlns:a16="http://schemas.microsoft.com/office/drawing/2014/main" id="{F6588215-9A8F-5879-823F-8CA23A797D5C}"/>
              </a:ext>
            </a:extLst>
          </p:cNvPr>
          <p:cNvSpPr/>
          <p:nvPr/>
        </p:nvSpPr>
        <p:spPr>
          <a:xfrm>
            <a:off x="0" y="0"/>
            <a:ext cx="2917371" cy="4604587"/>
          </a:xfrm>
          <a:custGeom>
            <a:avLst/>
            <a:gdLst/>
            <a:ahLst/>
            <a:cxnLst/>
            <a:rect l="0" t="0" r="0" b="0"/>
            <a:pathLst>
              <a:path w="2694678" h="4306272">
                <a:moveTo>
                  <a:pt x="0" y="0"/>
                </a:moveTo>
                <a:lnTo>
                  <a:pt x="2694678" y="0"/>
                </a:lnTo>
                <a:lnTo>
                  <a:pt x="0" y="4306272"/>
                </a:lnTo>
                <a:lnTo>
                  <a:pt x="0" y="0"/>
                </a:lnTo>
                <a:close/>
              </a:path>
            </a:pathLst>
          </a:custGeom>
          <a:solidFill>
            <a:srgbClr val="D7E0EF"/>
          </a:solidFill>
          <a:ln w="0" cap="flat">
            <a:miter lim="127000"/>
          </a:ln>
        </p:spPr>
        <p:style>
          <a:lnRef idx="0">
            <a:srgbClr val="000000">
              <a:alpha val="0"/>
            </a:srgbClr>
          </a:lnRef>
          <a:fillRef idx="1">
            <a:srgbClr val="005495"/>
          </a:fillRef>
          <a:effectRef idx="0">
            <a:scrgbClr r="0" g="0" b="0"/>
          </a:effectRef>
          <a:fontRef idx="none"/>
        </p:style>
        <p:txBody>
          <a:bodyPr/>
          <a:lstStyle/>
          <a:p>
            <a:endParaRPr lang="en-GB" dirty="0"/>
          </a:p>
        </p:txBody>
      </p:sp>
      <p:sp>
        <p:nvSpPr>
          <p:cNvPr id="81" name="Shape 1034">
            <a:extLst>
              <a:ext uri="{FF2B5EF4-FFF2-40B4-BE49-F238E27FC236}">
                <a16:creationId xmlns:a16="http://schemas.microsoft.com/office/drawing/2014/main" id="{729B38F3-801C-3ED1-B780-E35D95873E0F}"/>
              </a:ext>
            </a:extLst>
          </p:cNvPr>
          <p:cNvSpPr/>
          <p:nvPr/>
        </p:nvSpPr>
        <p:spPr>
          <a:xfrm>
            <a:off x="0" y="797"/>
            <a:ext cx="2694560" cy="4306246"/>
          </a:xfrm>
          <a:custGeom>
            <a:avLst/>
            <a:gdLst/>
            <a:ahLst/>
            <a:cxnLst/>
            <a:rect l="0" t="0" r="0" b="0"/>
            <a:pathLst>
              <a:path w="2694678" h="4306272">
                <a:moveTo>
                  <a:pt x="0" y="0"/>
                </a:moveTo>
                <a:lnTo>
                  <a:pt x="2694678" y="0"/>
                </a:lnTo>
                <a:lnTo>
                  <a:pt x="0" y="4306272"/>
                </a:lnTo>
                <a:lnTo>
                  <a:pt x="0" y="0"/>
                </a:lnTo>
                <a:close/>
              </a:path>
            </a:pathLst>
          </a:custGeom>
          <a:ln w="0" cap="flat">
            <a:miter lim="127000"/>
          </a:ln>
        </p:spPr>
        <p:style>
          <a:lnRef idx="0">
            <a:srgbClr val="000000">
              <a:alpha val="0"/>
            </a:srgbClr>
          </a:lnRef>
          <a:fillRef idx="1">
            <a:srgbClr val="005495"/>
          </a:fillRef>
          <a:effectRef idx="0">
            <a:scrgbClr r="0" g="0" b="0"/>
          </a:effectRef>
          <a:fontRef idx="none"/>
        </p:style>
        <p:txBody>
          <a:bodyPr/>
          <a:lstStyle/>
          <a:p>
            <a:endParaRPr lang="en-GB"/>
          </a:p>
        </p:txBody>
      </p:sp>
      <p:sp>
        <p:nvSpPr>
          <p:cNvPr id="88" name="TextBox 87">
            <a:extLst>
              <a:ext uri="{FF2B5EF4-FFF2-40B4-BE49-F238E27FC236}">
                <a16:creationId xmlns:a16="http://schemas.microsoft.com/office/drawing/2014/main" id="{E00B8C8D-EA5B-2BD8-B872-E1929658B46D}"/>
              </a:ext>
            </a:extLst>
          </p:cNvPr>
          <p:cNvSpPr txBox="1"/>
          <p:nvPr/>
        </p:nvSpPr>
        <p:spPr>
          <a:xfrm>
            <a:off x="2048755" y="1519221"/>
            <a:ext cx="4800276" cy="2308324"/>
          </a:xfrm>
          <a:prstGeom prst="rect">
            <a:avLst/>
          </a:prstGeom>
          <a:noFill/>
        </p:spPr>
        <p:txBody>
          <a:bodyPr wrap="square">
            <a:spAutoFit/>
          </a:bodyPr>
          <a:lstStyle/>
          <a:p>
            <a:pPr algn="ctr"/>
            <a:r>
              <a:rPr lang="en-GB" sz="2400" b="1" dirty="0">
                <a:latin typeface="Arial Rounded MT Bold" panose="020F0704030504030204" pitchFamily="34" charset="77"/>
              </a:rPr>
              <a:t>Start your placement search now! This booklet will guide you through it. Once you have one confirmed, it must be registered on Unifrog placement tool.</a:t>
            </a:r>
          </a:p>
        </p:txBody>
      </p:sp>
      <p:sp>
        <p:nvSpPr>
          <p:cNvPr id="90" name="TextBox 89">
            <a:extLst>
              <a:ext uri="{FF2B5EF4-FFF2-40B4-BE49-F238E27FC236}">
                <a16:creationId xmlns:a16="http://schemas.microsoft.com/office/drawing/2014/main" id="{823551C5-3480-6108-564F-1B10CE74092C}"/>
              </a:ext>
            </a:extLst>
          </p:cNvPr>
          <p:cNvSpPr txBox="1"/>
          <p:nvPr/>
        </p:nvSpPr>
        <p:spPr>
          <a:xfrm rot="16200000">
            <a:off x="-2069020" y="5347688"/>
            <a:ext cx="6832600" cy="2123658"/>
          </a:xfrm>
          <a:prstGeom prst="rect">
            <a:avLst/>
          </a:prstGeom>
          <a:noFill/>
        </p:spPr>
        <p:txBody>
          <a:bodyPr wrap="square">
            <a:spAutoFit/>
          </a:bodyPr>
          <a:lstStyle/>
          <a:p>
            <a:pPr algn="ctr"/>
            <a:r>
              <a:rPr lang="en-GB" sz="6600" b="1" dirty="0">
                <a:latin typeface="Arial Rounded MT Bold" panose="020F0704030504030204" pitchFamily="34" charset="77"/>
                <a:cs typeface="Arial" panose="020B0604020202020204" pitchFamily="34" charset="0"/>
              </a:rPr>
              <a:t>GUIDE </a:t>
            </a:r>
          </a:p>
          <a:p>
            <a:pPr algn="ctr"/>
            <a:r>
              <a:rPr lang="en-GB" sz="6600" b="1" dirty="0">
                <a:latin typeface="Arial Rounded MT Bold" panose="020F0704030504030204" pitchFamily="34" charset="77"/>
                <a:cs typeface="Arial" panose="020B0604020202020204" pitchFamily="34" charset="0"/>
              </a:rPr>
              <a:t>CONTENTS</a:t>
            </a:r>
          </a:p>
        </p:txBody>
      </p:sp>
      <p:sp>
        <p:nvSpPr>
          <p:cNvPr id="92" name="TextBox 91">
            <a:extLst>
              <a:ext uri="{FF2B5EF4-FFF2-40B4-BE49-F238E27FC236}">
                <a16:creationId xmlns:a16="http://schemas.microsoft.com/office/drawing/2014/main" id="{06A0E64F-CBC7-C95C-5167-CC5C79CE2623}"/>
              </a:ext>
            </a:extLst>
          </p:cNvPr>
          <p:cNvSpPr txBox="1"/>
          <p:nvPr/>
        </p:nvSpPr>
        <p:spPr>
          <a:xfrm>
            <a:off x="2511371" y="4604587"/>
            <a:ext cx="4125421" cy="3693319"/>
          </a:xfrm>
          <a:prstGeom prst="rect">
            <a:avLst/>
          </a:prstGeom>
          <a:noFill/>
        </p:spPr>
        <p:txBody>
          <a:bodyPr wrap="square">
            <a:spAutoFit/>
          </a:bodyPr>
          <a:lstStyle/>
          <a:p>
            <a:pPr marL="285750" indent="-285750">
              <a:buFont typeface="Arial" panose="020B0604020202020204" pitchFamily="34" charset="0"/>
              <a:buChar char="•"/>
            </a:pPr>
            <a:r>
              <a:rPr lang="en-GB" sz="2600" dirty="0">
                <a:latin typeface="Arial Rounded MT Bold" panose="020F0704030504030204" pitchFamily="34" charset="77"/>
              </a:rPr>
              <a:t>Key dates and support </a:t>
            </a:r>
          </a:p>
          <a:p>
            <a:pPr marL="285750" indent="-285750">
              <a:buFont typeface="Arial" panose="020B0604020202020204" pitchFamily="34" charset="0"/>
              <a:buChar char="•"/>
            </a:pPr>
            <a:endParaRPr lang="en-GB" sz="2600" dirty="0">
              <a:latin typeface="Arial Rounded MT Bold" panose="020F0704030504030204" pitchFamily="34" charset="77"/>
            </a:endParaRPr>
          </a:p>
          <a:p>
            <a:pPr marL="285750" indent="-285750">
              <a:buFont typeface="Arial" panose="020B0604020202020204" pitchFamily="34" charset="0"/>
              <a:buChar char="•"/>
            </a:pPr>
            <a:r>
              <a:rPr lang="en-GB" sz="2600" dirty="0">
                <a:latin typeface="Arial Rounded MT Bold" panose="020F0704030504030204" pitchFamily="34" charset="77"/>
              </a:rPr>
              <a:t>Searching for and contacting an employer </a:t>
            </a:r>
          </a:p>
          <a:p>
            <a:pPr marL="285750" indent="-285750">
              <a:buFont typeface="Arial" panose="020B0604020202020204" pitchFamily="34" charset="0"/>
              <a:buChar char="•"/>
            </a:pPr>
            <a:endParaRPr lang="en-GB" sz="2600" dirty="0">
              <a:latin typeface="Arial Rounded MT Bold" panose="020F0704030504030204" pitchFamily="34" charset="77"/>
            </a:endParaRPr>
          </a:p>
          <a:p>
            <a:pPr marL="285750" indent="-285750">
              <a:buFont typeface="Arial" panose="020B0604020202020204" pitchFamily="34" charset="0"/>
              <a:buChar char="•"/>
            </a:pPr>
            <a:r>
              <a:rPr lang="en-GB" sz="2600" dirty="0">
                <a:latin typeface="Arial Rounded MT Bold" panose="020F0704030504030204" pitchFamily="34" charset="77"/>
              </a:rPr>
              <a:t>Recording on Unifrog </a:t>
            </a:r>
          </a:p>
          <a:p>
            <a:pPr marL="285750" indent="-285750">
              <a:buFont typeface="Arial" panose="020B0604020202020204" pitchFamily="34" charset="0"/>
              <a:buChar char="•"/>
            </a:pPr>
            <a:endParaRPr lang="en-GB" sz="2600" dirty="0">
              <a:latin typeface="Arial Rounded MT Bold" panose="020F0704030504030204" pitchFamily="34" charset="77"/>
            </a:endParaRPr>
          </a:p>
          <a:p>
            <a:pPr marL="285750" indent="-285750">
              <a:buFont typeface="Arial" panose="020B0604020202020204" pitchFamily="34" charset="0"/>
              <a:buChar char="•"/>
            </a:pPr>
            <a:r>
              <a:rPr lang="en-GB" sz="2600" dirty="0">
                <a:latin typeface="Arial Rounded MT Bold" panose="020F0704030504030204" pitchFamily="34" charset="77"/>
              </a:rPr>
              <a:t>Parental permission</a:t>
            </a:r>
          </a:p>
        </p:txBody>
      </p:sp>
    </p:spTree>
    <p:extLst>
      <p:ext uri="{BB962C8B-B14F-4D97-AF65-F5344CB8AC3E}">
        <p14:creationId xmlns:p14="http://schemas.microsoft.com/office/powerpoint/2010/main" val="25832270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F29456AB-18FA-E6D4-43E2-027CB886BBB3}"/>
              </a:ext>
            </a:extLst>
          </p:cNvPr>
          <p:cNvGrpSpPr/>
          <p:nvPr/>
        </p:nvGrpSpPr>
        <p:grpSpPr>
          <a:xfrm>
            <a:off x="4500245" y="0"/>
            <a:ext cx="2357755" cy="3611880"/>
            <a:chOff x="0" y="0"/>
            <a:chExt cx="2358120" cy="3611901"/>
          </a:xfrm>
        </p:grpSpPr>
        <p:sp>
          <p:nvSpPr>
            <p:cNvPr id="5" name="Shape 929">
              <a:extLst>
                <a:ext uri="{FF2B5EF4-FFF2-40B4-BE49-F238E27FC236}">
                  <a16:creationId xmlns:a16="http://schemas.microsoft.com/office/drawing/2014/main" id="{7A6136A6-D8EF-947E-CA39-DCBC5DA2B56E}"/>
                </a:ext>
              </a:extLst>
            </p:cNvPr>
            <p:cNvSpPr/>
            <p:nvPr/>
          </p:nvSpPr>
          <p:spPr>
            <a:xfrm>
              <a:off x="0" y="0"/>
              <a:ext cx="2358120" cy="3611901"/>
            </a:xfrm>
            <a:custGeom>
              <a:avLst/>
              <a:gdLst/>
              <a:ahLst/>
              <a:cxnLst/>
              <a:rect l="0" t="0" r="0" b="0"/>
              <a:pathLst>
                <a:path w="2358120" h="3611901">
                  <a:moveTo>
                    <a:pt x="0" y="0"/>
                  </a:moveTo>
                  <a:lnTo>
                    <a:pt x="2358120" y="0"/>
                  </a:lnTo>
                  <a:lnTo>
                    <a:pt x="2358120" y="3611901"/>
                  </a:lnTo>
                  <a:lnTo>
                    <a:pt x="0" y="0"/>
                  </a:lnTo>
                  <a:close/>
                </a:path>
              </a:pathLst>
            </a:custGeom>
            <a:solidFill>
              <a:srgbClr val="D7E0EF"/>
            </a:solidFill>
            <a:ln w="0" cap="flat">
              <a:miter lim="127000"/>
            </a:ln>
          </p:spPr>
          <p:style>
            <a:lnRef idx="0">
              <a:srgbClr val="000000">
                <a:alpha val="0"/>
              </a:srgbClr>
            </a:lnRef>
            <a:fillRef idx="1">
              <a:srgbClr val="1078C6"/>
            </a:fillRef>
            <a:effectRef idx="0">
              <a:scrgbClr r="0" g="0" b="0"/>
            </a:effectRef>
            <a:fontRef idx="none"/>
          </p:style>
          <p:txBody>
            <a:bodyPr/>
            <a:lstStyle/>
            <a:p>
              <a:endParaRPr lang="en-GB" dirty="0"/>
            </a:p>
          </p:txBody>
        </p:sp>
        <p:sp>
          <p:nvSpPr>
            <p:cNvPr id="6" name="Shape 932">
              <a:extLst>
                <a:ext uri="{FF2B5EF4-FFF2-40B4-BE49-F238E27FC236}">
                  <a16:creationId xmlns:a16="http://schemas.microsoft.com/office/drawing/2014/main" id="{32ED4FAE-A94F-FB8D-B206-D4E633309E5E}"/>
                </a:ext>
              </a:extLst>
            </p:cNvPr>
            <p:cNvSpPr/>
            <p:nvPr/>
          </p:nvSpPr>
          <p:spPr>
            <a:xfrm>
              <a:off x="144042" y="0"/>
              <a:ext cx="2214078" cy="3391274"/>
            </a:xfrm>
            <a:custGeom>
              <a:avLst/>
              <a:gdLst/>
              <a:ahLst/>
              <a:cxnLst/>
              <a:rect l="0" t="0" r="0" b="0"/>
              <a:pathLst>
                <a:path w="2214078" h="3391274">
                  <a:moveTo>
                    <a:pt x="0" y="0"/>
                  </a:moveTo>
                  <a:lnTo>
                    <a:pt x="2214078" y="0"/>
                  </a:lnTo>
                  <a:lnTo>
                    <a:pt x="2214078" y="3391274"/>
                  </a:lnTo>
                  <a:lnTo>
                    <a:pt x="0" y="0"/>
                  </a:lnTo>
                  <a:close/>
                </a:path>
              </a:pathLst>
            </a:custGeom>
            <a:ln w="0" cap="flat">
              <a:miter lim="127000"/>
            </a:ln>
          </p:spPr>
          <p:style>
            <a:lnRef idx="0">
              <a:srgbClr val="000000">
                <a:alpha val="0"/>
              </a:srgbClr>
            </a:lnRef>
            <a:fillRef idx="1">
              <a:srgbClr val="005495"/>
            </a:fillRef>
            <a:effectRef idx="0">
              <a:scrgbClr r="0" g="0" b="0"/>
            </a:effectRef>
            <a:fontRef idx="none"/>
          </p:style>
          <p:txBody>
            <a:bodyPr/>
            <a:lstStyle/>
            <a:p>
              <a:endParaRPr lang="en-GB"/>
            </a:p>
          </p:txBody>
        </p:sp>
      </p:grpSp>
      <p:sp>
        <p:nvSpPr>
          <p:cNvPr id="9" name="TextBox 8">
            <a:extLst>
              <a:ext uri="{FF2B5EF4-FFF2-40B4-BE49-F238E27FC236}">
                <a16:creationId xmlns:a16="http://schemas.microsoft.com/office/drawing/2014/main" id="{68707F07-8C7F-8122-1F3B-7D953F0A582F}"/>
              </a:ext>
            </a:extLst>
          </p:cNvPr>
          <p:cNvSpPr txBox="1"/>
          <p:nvPr/>
        </p:nvSpPr>
        <p:spPr>
          <a:xfrm>
            <a:off x="159657" y="397783"/>
            <a:ext cx="4800276" cy="1077218"/>
          </a:xfrm>
          <a:prstGeom prst="rect">
            <a:avLst/>
          </a:prstGeom>
          <a:noFill/>
        </p:spPr>
        <p:txBody>
          <a:bodyPr wrap="square">
            <a:spAutoFit/>
          </a:bodyPr>
          <a:lstStyle/>
          <a:p>
            <a:pPr algn="ctr"/>
            <a:r>
              <a:rPr lang="en-GB" sz="3200" b="1" dirty="0">
                <a:latin typeface="Arial Rounded MT Bold" panose="020F0704030504030204" pitchFamily="34" charset="77"/>
              </a:rPr>
              <a:t>WORK EXPERIENCE</a:t>
            </a:r>
          </a:p>
          <a:p>
            <a:pPr algn="ctr"/>
            <a:r>
              <a:rPr lang="en-GB" sz="3200" b="1" dirty="0">
                <a:latin typeface="Arial Rounded MT Bold" panose="020F0704030504030204" pitchFamily="34" charset="77"/>
              </a:rPr>
              <a:t>OVERVIEW</a:t>
            </a:r>
          </a:p>
        </p:txBody>
      </p:sp>
      <p:cxnSp>
        <p:nvCxnSpPr>
          <p:cNvPr id="11" name="Straight Connector 10">
            <a:extLst>
              <a:ext uri="{FF2B5EF4-FFF2-40B4-BE49-F238E27FC236}">
                <a16:creationId xmlns:a16="http://schemas.microsoft.com/office/drawing/2014/main" id="{7AF7ACB3-E12C-E52D-91F4-355F62FAEC56}"/>
              </a:ext>
            </a:extLst>
          </p:cNvPr>
          <p:cNvCxnSpPr>
            <a:cxnSpLocks/>
          </p:cNvCxnSpPr>
          <p:nvPr/>
        </p:nvCxnSpPr>
        <p:spPr>
          <a:xfrm>
            <a:off x="1166423" y="1695627"/>
            <a:ext cx="2467429" cy="0"/>
          </a:xfrm>
          <a:prstGeom prst="line">
            <a:avLst/>
          </a:prstGeom>
          <a:ln w="57150">
            <a:solidFill>
              <a:srgbClr val="D7E0EF"/>
            </a:solidFill>
          </a:ln>
        </p:spPr>
        <p:style>
          <a:lnRef idx="1">
            <a:schemeClr val="accent1"/>
          </a:lnRef>
          <a:fillRef idx="0">
            <a:schemeClr val="accent1"/>
          </a:fillRef>
          <a:effectRef idx="0">
            <a:schemeClr val="accent1"/>
          </a:effectRef>
          <a:fontRef idx="minor">
            <a:schemeClr val="tx1"/>
          </a:fontRef>
        </p:style>
      </p:cxnSp>
      <p:graphicFrame>
        <p:nvGraphicFramePr>
          <p:cNvPr id="15" name="Table 14">
            <a:extLst>
              <a:ext uri="{FF2B5EF4-FFF2-40B4-BE49-F238E27FC236}">
                <a16:creationId xmlns:a16="http://schemas.microsoft.com/office/drawing/2014/main" id="{5B4CAD80-9421-5E51-1270-E38188FD2265}"/>
              </a:ext>
            </a:extLst>
          </p:cNvPr>
          <p:cNvGraphicFramePr>
            <a:graphicFrameLocks noGrp="1"/>
          </p:cNvGraphicFramePr>
          <p:nvPr>
            <p:extLst>
              <p:ext uri="{D42A27DB-BD31-4B8C-83A1-F6EECF244321}">
                <p14:modId xmlns:p14="http://schemas.microsoft.com/office/powerpoint/2010/main" val="992447029"/>
              </p:ext>
            </p:extLst>
          </p:nvPr>
        </p:nvGraphicFramePr>
        <p:xfrm>
          <a:off x="159655" y="5356310"/>
          <a:ext cx="6567716" cy="4277523"/>
        </p:xfrm>
        <a:graphic>
          <a:graphicData uri="http://schemas.openxmlformats.org/drawingml/2006/table">
            <a:tbl>
              <a:tblPr firstRow="1" bandRow="1">
                <a:tableStyleId>{5940675A-B579-460E-94D1-54222C63F5DA}</a:tableStyleId>
              </a:tblPr>
              <a:tblGrid>
                <a:gridCol w="3283858">
                  <a:extLst>
                    <a:ext uri="{9D8B030D-6E8A-4147-A177-3AD203B41FA5}">
                      <a16:colId xmlns:a16="http://schemas.microsoft.com/office/drawing/2014/main" val="3780035546"/>
                    </a:ext>
                  </a:extLst>
                </a:gridCol>
                <a:gridCol w="3283858">
                  <a:extLst>
                    <a:ext uri="{9D8B030D-6E8A-4147-A177-3AD203B41FA5}">
                      <a16:colId xmlns:a16="http://schemas.microsoft.com/office/drawing/2014/main" val="2446803407"/>
                    </a:ext>
                  </a:extLst>
                </a:gridCol>
              </a:tblGrid>
              <a:tr h="846730">
                <a:tc>
                  <a:txBody>
                    <a:bodyPr/>
                    <a:lstStyle/>
                    <a:p>
                      <a:pPr algn="ctr"/>
                      <a:r>
                        <a:rPr lang="en-GB" sz="2000" dirty="0">
                          <a:latin typeface="Arial Rounded MT Bold" panose="020F0704030504030204" pitchFamily="34" charset="77"/>
                        </a:rPr>
                        <a:t>LAUNCH ASSEMBLY</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a:r>
                        <a:rPr lang="en-GB" sz="2000" dirty="0">
                          <a:latin typeface="Arial Rounded MT Bold" panose="020F0704030504030204" pitchFamily="34" charset="77"/>
                        </a:rPr>
                        <a:t>October 2026 </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435503356"/>
                  </a:ext>
                </a:extLst>
              </a:tr>
              <a:tr h="846730">
                <a:tc>
                  <a:txBody>
                    <a:bodyPr/>
                    <a:lstStyle/>
                    <a:p>
                      <a:pPr algn="ctr"/>
                      <a:r>
                        <a:rPr lang="en-GB" sz="2000" dirty="0">
                          <a:latin typeface="Arial Rounded MT Bold" panose="020F0704030504030204" pitchFamily="34" charset="77"/>
                        </a:rPr>
                        <a:t>WEEKLY ‘DROP INS’</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a:r>
                        <a:rPr lang="en-GB" sz="2000" dirty="0">
                          <a:latin typeface="Arial Rounded MT Bold" panose="020F0704030504030204" pitchFamily="34" charset="77"/>
                        </a:rPr>
                        <a:t>Every Tuesday Lunch in G15</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16141067"/>
                  </a:ext>
                </a:extLst>
              </a:tr>
              <a:tr h="845501">
                <a:tc>
                  <a:txBody>
                    <a:bodyPr/>
                    <a:lstStyle/>
                    <a:p>
                      <a:pPr algn="ctr"/>
                      <a:r>
                        <a:rPr lang="en-GB" sz="2000" dirty="0">
                          <a:latin typeface="Arial Rounded MT Bold" panose="020F0704030504030204" pitchFamily="34" charset="77"/>
                        </a:rPr>
                        <a:t>FIND PLACEMENT DEADLINE</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a:r>
                        <a:rPr lang="en-GB" sz="2300" dirty="0">
                          <a:latin typeface="Arial Rounded MT Bold" panose="020F0704030504030204" pitchFamily="34" charset="77"/>
                        </a:rPr>
                        <a:t>Friday 28</a:t>
                      </a:r>
                      <a:r>
                        <a:rPr lang="en-GB" sz="2300" baseline="30000" dirty="0">
                          <a:latin typeface="Arial Rounded MT Bold" panose="020F0704030504030204" pitchFamily="34" charset="77"/>
                        </a:rPr>
                        <a:t>th</a:t>
                      </a:r>
                      <a:r>
                        <a:rPr lang="en-GB" sz="2300" dirty="0">
                          <a:latin typeface="Arial Rounded MT Bold" panose="020F0704030504030204" pitchFamily="34" charset="77"/>
                        </a:rPr>
                        <a:t> May 2027</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77855705"/>
                  </a:ext>
                </a:extLst>
              </a:tr>
              <a:tr h="891832">
                <a:tc>
                  <a:txBody>
                    <a:bodyPr/>
                    <a:lstStyle/>
                    <a:p>
                      <a:pPr algn="ctr"/>
                      <a:r>
                        <a:rPr lang="en-GB" sz="2000" dirty="0">
                          <a:latin typeface="Arial Rounded MT Bold" panose="020F0704030504030204" pitchFamily="34" charset="77"/>
                        </a:rPr>
                        <a:t>RECORD AND APPROVE PLACEMENT DEADLINE </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a:r>
                        <a:rPr lang="en-GB" sz="2300" dirty="0">
                          <a:latin typeface="Arial Rounded MT Bold" panose="020F0704030504030204" pitchFamily="34" charset="77"/>
                        </a:rPr>
                        <a:t>Friday 18</a:t>
                      </a:r>
                      <a:r>
                        <a:rPr lang="en-GB" sz="2300" baseline="30000" dirty="0">
                          <a:latin typeface="Arial Rounded MT Bold" panose="020F0704030504030204" pitchFamily="34" charset="77"/>
                        </a:rPr>
                        <a:t>th</a:t>
                      </a:r>
                      <a:r>
                        <a:rPr lang="en-GB" sz="2300" dirty="0">
                          <a:latin typeface="Arial Rounded MT Bold" panose="020F0704030504030204" pitchFamily="34" charset="77"/>
                        </a:rPr>
                        <a:t> June 2027</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2772204"/>
                  </a:ext>
                </a:extLst>
              </a:tr>
              <a:tr h="846730">
                <a:tc>
                  <a:txBody>
                    <a:bodyPr/>
                    <a:lstStyle/>
                    <a:p>
                      <a:pPr algn="ctr"/>
                      <a:r>
                        <a:rPr lang="en-GB" sz="2000" dirty="0">
                          <a:latin typeface="Arial Rounded MT Bold" panose="020F0704030504030204" pitchFamily="34" charset="77"/>
                        </a:rPr>
                        <a:t>WORK EXEPRIENCE DATE</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a:r>
                        <a:rPr lang="en-GB" sz="2400" dirty="0">
                          <a:latin typeface="Arial Rounded MT Bold" panose="020F0704030504030204" pitchFamily="34" charset="77"/>
                        </a:rPr>
                        <a:t>8</a:t>
                      </a:r>
                      <a:r>
                        <a:rPr lang="en-GB" sz="2400" baseline="30000" dirty="0">
                          <a:latin typeface="Arial Rounded MT Bold" panose="020F0704030504030204" pitchFamily="34" charset="77"/>
                        </a:rPr>
                        <a:t>th</a:t>
                      </a:r>
                      <a:r>
                        <a:rPr lang="en-GB" sz="2400" dirty="0">
                          <a:latin typeface="Arial Rounded MT Bold" panose="020F0704030504030204" pitchFamily="34" charset="77"/>
                        </a:rPr>
                        <a:t> July 2027</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908221851"/>
                  </a:ext>
                </a:extLst>
              </a:tr>
            </a:tbl>
          </a:graphicData>
        </a:graphic>
      </p:graphicFrame>
      <p:sp>
        <p:nvSpPr>
          <p:cNvPr id="18" name="TextBox 17">
            <a:extLst>
              <a:ext uri="{FF2B5EF4-FFF2-40B4-BE49-F238E27FC236}">
                <a16:creationId xmlns:a16="http://schemas.microsoft.com/office/drawing/2014/main" id="{7744B19E-9A86-A44A-3841-DEDC66C0C632}"/>
              </a:ext>
            </a:extLst>
          </p:cNvPr>
          <p:cNvSpPr txBox="1"/>
          <p:nvPr/>
        </p:nvSpPr>
        <p:spPr>
          <a:xfrm>
            <a:off x="2785745" y="3150215"/>
            <a:ext cx="3429000" cy="923330"/>
          </a:xfrm>
          <a:prstGeom prst="rect">
            <a:avLst/>
          </a:prstGeom>
          <a:noFill/>
        </p:spPr>
        <p:txBody>
          <a:bodyPr wrap="square">
            <a:spAutoFit/>
          </a:bodyPr>
          <a:lstStyle/>
          <a:p>
            <a:pPr algn="ctr"/>
            <a:r>
              <a:rPr lang="en-GB" sz="1800" b="1" dirty="0">
                <a:latin typeface="Arial Rounded MT Bold" panose="020F0704030504030204" pitchFamily="34" charset="77"/>
              </a:rPr>
              <a:t>Mr </a:t>
            </a:r>
            <a:r>
              <a:rPr lang="en-GB" b="1" dirty="0">
                <a:latin typeface="Arial Rounded MT Bold" panose="020F0704030504030204" pitchFamily="34" charset="77"/>
              </a:rPr>
              <a:t>Walton</a:t>
            </a:r>
            <a:endParaRPr lang="en-GB" sz="1800" b="1" dirty="0">
              <a:latin typeface="Arial Rounded MT Bold" panose="020F0704030504030204" pitchFamily="34" charset="77"/>
            </a:endParaRPr>
          </a:p>
          <a:p>
            <a:pPr algn="ctr"/>
            <a:r>
              <a:rPr lang="en-GB" b="1" dirty="0">
                <a:latin typeface="Arial Rounded MT Bold" panose="020F0704030504030204" pitchFamily="34" charset="77"/>
              </a:rPr>
              <a:t>Head of Personal Development &amp; Careers </a:t>
            </a:r>
            <a:endParaRPr lang="en-GB" sz="1800" b="1" dirty="0">
              <a:latin typeface="Arial Rounded MT Bold" panose="020F0704030504030204" pitchFamily="34" charset="77"/>
            </a:endParaRPr>
          </a:p>
        </p:txBody>
      </p:sp>
      <p:pic>
        <p:nvPicPr>
          <p:cNvPr id="2" name="Picture 1">
            <a:extLst>
              <a:ext uri="{FF2B5EF4-FFF2-40B4-BE49-F238E27FC236}">
                <a16:creationId xmlns:a16="http://schemas.microsoft.com/office/drawing/2014/main" id="{6012ACA3-92DA-4FBE-2547-ADD5F06424FC}"/>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2298"/>
          <a:stretch/>
        </p:blipFill>
        <p:spPr>
          <a:xfrm>
            <a:off x="471860" y="2225496"/>
            <a:ext cx="2467429" cy="233151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7101999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 name="Shape 1034">
            <a:extLst>
              <a:ext uri="{FF2B5EF4-FFF2-40B4-BE49-F238E27FC236}">
                <a16:creationId xmlns:a16="http://schemas.microsoft.com/office/drawing/2014/main" id="{F6588215-9A8F-5879-823F-8CA23A797D5C}"/>
              </a:ext>
            </a:extLst>
          </p:cNvPr>
          <p:cNvSpPr/>
          <p:nvPr/>
        </p:nvSpPr>
        <p:spPr>
          <a:xfrm>
            <a:off x="1" y="1"/>
            <a:ext cx="2628900" cy="4408714"/>
          </a:xfrm>
          <a:custGeom>
            <a:avLst/>
            <a:gdLst/>
            <a:ahLst/>
            <a:cxnLst/>
            <a:rect l="0" t="0" r="0" b="0"/>
            <a:pathLst>
              <a:path w="2694678" h="4306272">
                <a:moveTo>
                  <a:pt x="0" y="0"/>
                </a:moveTo>
                <a:lnTo>
                  <a:pt x="2694678" y="0"/>
                </a:lnTo>
                <a:lnTo>
                  <a:pt x="0" y="4306272"/>
                </a:lnTo>
                <a:lnTo>
                  <a:pt x="0" y="0"/>
                </a:lnTo>
                <a:close/>
              </a:path>
            </a:pathLst>
          </a:custGeom>
          <a:solidFill>
            <a:srgbClr val="D7E0EF"/>
          </a:solidFill>
          <a:ln w="0" cap="flat">
            <a:miter lim="127000"/>
          </a:ln>
        </p:spPr>
        <p:style>
          <a:lnRef idx="0">
            <a:srgbClr val="000000">
              <a:alpha val="0"/>
            </a:srgbClr>
          </a:lnRef>
          <a:fillRef idx="1">
            <a:srgbClr val="005495"/>
          </a:fillRef>
          <a:effectRef idx="0">
            <a:scrgbClr r="0" g="0" b="0"/>
          </a:effectRef>
          <a:fontRef idx="none"/>
        </p:style>
        <p:txBody>
          <a:bodyPr/>
          <a:lstStyle/>
          <a:p>
            <a:endParaRPr lang="en-GB" dirty="0"/>
          </a:p>
        </p:txBody>
      </p:sp>
      <p:sp>
        <p:nvSpPr>
          <p:cNvPr id="81" name="Shape 1034">
            <a:extLst>
              <a:ext uri="{FF2B5EF4-FFF2-40B4-BE49-F238E27FC236}">
                <a16:creationId xmlns:a16="http://schemas.microsoft.com/office/drawing/2014/main" id="{729B38F3-801C-3ED1-B780-E35D95873E0F}"/>
              </a:ext>
            </a:extLst>
          </p:cNvPr>
          <p:cNvSpPr/>
          <p:nvPr/>
        </p:nvSpPr>
        <p:spPr>
          <a:xfrm>
            <a:off x="0" y="797"/>
            <a:ext cx="2416629" cy="4065017"/>
          </a:xfrm>
          <a:custGeom>
            <a:avLst/>
            <a:gdLst/>
            <a:ahLst/>
            <a:cxnLst/>
            <a:rect l="0" t="0" r="0" b="0"/>
            <a:pathLst>
              <a:path w="2694678" h="4306272">
                <a:moveTo>
                  <a:pt x="0" y="0"/>
                </a:moveTo>
                <a:lnTo>
                  <a:pt x="2694678" y="0"/>
                </a:lnTo>
                <a:lnTo>
                  <a:pt x="0" y="4306272"/>
                </a:lnTo>
                <a:lnTo>
                  <a:pt x="0" y="0"/>
                </a:lnTo>
                <a:close/>
              </a:path>
            </a:pathLst>
          </a:custGeom>
          <a:ln w="0" cap="flat">
            <a:miter lim="127000"/>
          </a:ln>
        </p:spPr>
        <p:style>
          <a:lnRef idx="0">
            <a:srgbClr val="000000">
              <a:alpha val="0"/>
            </a:srgbClr>
          </a:lnRef>
          <a:fillRef idx="1">
            <a:srgbClr val="005495"/>
          </a:fillRef>
          <a:effectRef idx="0">
            <a:scrgbClr r="0" g="0" b="0"/>
          </a:effectRef>
          <a:fontRef idx="none"/>
        </p:style>
        <p:txBody>
          <a:bodyPr/>
          <a:lstStyle/>
          <a:p>
            <a:endParaRPr lang="en-GB"/>
          </a:p>
        </p:txBody>
      </p:sp>
      <p:sp>
        <p:nvSpPr>
          <p:cNvPr id="4" name="TextBox 3">
            <a:extLst>
              <a:ext uri="{FF2B5EF4-FFF2-40B4-BE49-F238E27FC236}">
                <a16:creationId xmlns:a16="http://schemas.microsoft.com/office/drawing/2014/main" id="{3C810DA1-F092-8ADD-682D-F8799B04918B}"/>
              </a:ext>
            </a:extLst>
          </p:cNvPr>
          <p:cNvSpPr txBox="1"/>
          <p:nvPr/>
        </p:nvSpPr>
        <p:spPr>
          <a:xfrm>
            <a:off x="2090056" y="610055"/>
            <a:ext cx="4800276" cy="707886"/>
          </a:xfrm>
          <a:prstGeom prst="rect">
            <a:avLst/>
          </a:prstGeom>
          <a:noFill/>
        </p:spPr>
        <p:txBody>
          <a:bodyPr wrap="square">
            <a:spAutoFit/>
          </a:bodyPr>
          <a:lstStyle/>
          <a:p>
            <a:pPr algn="ctr"/>
            <a:r>
              <a:rPr lang="en-GB" sz="4000" b="1" dirty="0">
                <a:latin typeface="Arial Rounded MT Bold" panose="020F0704030504030204" pitchFamily="34" charset="77"/>
              </a:rPr>
              <a:t>SEARCHING</a:t>
            </a:r>
          </a:p>
        </p:txBody>
      </p:sp>
      <p:cxnSp>
        <p:nvCxnSpPr>
          <p:cNvPr id="5" name="Straight Connector 4">
            <a:extLst>
              <a:ext uri="{FF2B5EF4-FFF2-40B4-BE49-F238E27FC236}">
                <a16:creationId xmlns:a16="http://schemas.microsoft.com/office/drawing/2014/main" id="{CF29355F-C1F7-74E4-CB30-A3F0179A3C5C}"/>
              </a:ext>
            </a:extLst>
          </p:cNvPr>
          <p:cNvCxnSpPr>
            <a:cxnSpLocks/>
          </p:cNvCxnSpPr>
          <p:nvPr/>
        </p:nvCxnSpPr>
        <p:spPr>
          <a:xfrm>
            <a:off x="3256479" y="1467028"/>
            <a:ext cx="2467429" cy="0"/>
          </a:xfrm>
          <a:prstGeom prst="line">
            <a:avLst/>
          </a:prstGeom>
          <a:ln w="57150">
            <a:solidFill>
              <a:srgbClr val="D7E0EF"/>
            </a:solidFill>
          </a:ln>
        </p:spPr>
        <p:style>
          <a:lnRef idx="1">
            <a:schemeClr val="accent1"/>
          </a:lnRef>
          <a:fillRef idx="0">
            <a:schemeClr val="accent1"/>
          </a:fillRef>
          <a:effectRef idx="0">
            <a:schemeClr val="accent1"/>
          </a:effectRef>
          <a:fontRef idx="minor">
            <a:schemeClr val="tx1"/>
          </a:fontRef>
        </p:style>
      </p:cxnSp>
      <p:pic>
        <p:nvPicPr>
          <p:cNvPr id="5122" name="Picture 2" descr="50+ Round Dashed Line Font Set Stock Illustrations, Royalty-Free Vector  Graphics &amp; Clip Art - iStock">
            <a:extLst>
              <a:ext uri="{FF2B5EF4-FFF2-40B4-BE49-F238E27FC236}">
                <a16:creationId xmlns:a16="http://schemas.microsoft.com/office/drawing/2014/main" id="{27B1526F-6000-1E62-880D-3337C2A7FF4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0952" t="1556" r="67143" b="66659"/>
          <a:stretch/>
        </p:blipFill>
        <p:spPr bwMode="auto">
          <a:xfrm>
            <a:off x="1126672" y="2612571"/>
            <a:ext cx="1502229" cy="1453243"/>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C03C4A23-BA1E-5051-19AC-7D3629500473}"/>
              </a:ext>
            </a:extLst>
          </p:cNvPr>
          <p:cNvSpPr txBox="1"/>
          <p:nvPr/>
        </p:nvSpPr>
        <p:spPr>
          <a:xfrm>
            <a:off x="2717637" y="2797059"/>
            <a:ext cx="3445328" cy="1323439"/>
          </a:xfrm>
          <a:prstGeom prst="rect">
            <a:avLst/>
          </a:prstGeom>
          <a:noFill/>
        </p:spPr>
        <p:txBody>
          <a:bodyPr wrap="square">
            <a:spAutoFit/>
          </a:bodyPr>
          <a:lstStyle/>
          <a:p>
            <a:r>
              <a:rPr lang="en-GB" sz="1600" b="1" dirty="0">
                <a:latin typeface="Arial Rounded MT Bold" panose="020F0704030504030204" pitchFamily="34" charset="77"/>
              </a:rPr>
              <a:t>Ask family and family friends first! </a:t>
            </a:r>
            <a:r>
              <a:rPr lang="en-GB" sz="1600" dirty="0">
                <a:latin typeface="Arial Rounded MT Bold" panose="020F0704030504030204" pitchFamily="34" charset="77"/>
              </a:rPr>
              <a:t>Who has a job or careers that interests you? Can you ask them if you can shadow and support them for the day? </a:t>
            </a:r>
          </a:p>
        </p:txBody>
      </p:sp>
      <p:pic>
        <p:nvPicPr>
          <p:cNvPr id="5124" name="Picture 4" descr="50+ Round Dashed Line Font Set Stock Illustrations, Royalty-Free Vector  Graphics &amp; Clip Art - iStock">
            <a:extLst>
              <a:ext uri="{FF2B5EF4-FFF2-40B4-BE49-F238E27FC236}">
                <a16:creationId xmlns:a16="http://schemas.microsoft.com/office/drawing/2014/main" id="{317A09AC-17E5-7556-91E1-AC2ADC85F59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8332" r="38334" b="66161"/>
          <a:stretch/>
        </p:blipFill>
        <p:spPr bwMode="auto">
          <a:xfrm>
            <a:off x="1072750" y="4582116"/>
            <a:ext cx="1610071" cy="1556656"/>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B2B6854B-7A81-AC12-9565-978F2E004270}"/>
              </a:ext>
            </a:extLst>
          </p:cNvPr>
          <p:cNvSpPr txBox="1"/>
          <p:nvPr/>
        </p:nvSpPr>
        <p:spPr>
          <a:xfrm>
            <a:off x="2767529" y="4815333"/>
            <a:ext cx="3445328" cy="1323439"/>
          </a:xfrm>
          <a:prstGeom prst="rect">
            <a:avLst/>
          </a:prstGeom>
          <a:noFill/>
        </p:spPr>
        <p:txBody>
          <a:bodyPr wrap="square">
            <a:spAutoFit/>
          </a:bodyPr>
          <a:lstStyle/>
          <a:p>
            <a:r>
              <a:rPr lang="en-GB" sz="1600" b="1" dirty="0">
                <a:latin typeface="Arial Rounded MT Bold" panose="020F0704030504030204" pitchFamily="34" charset="77"/>
              </a:rPr>
              <a:t>Know a place you’d like to go? </a:t>
            </a:r>
            <a:r>
              <a:rPr lang="en-GB" sz="1600" dirty="0">
                <a:latin typeface="Arial Rounded MT Bold" panose="020F0704030504030204" pitchFamily="34" charset="77"/>
              </a:rPr>
              <a:t>Find their email address and ask! Make sure you specify the dates and what your career interests are.</a:t>
            </a:r>
          </a:p>
        </p:txBody>
      </p:sp>
      <p:pic>
        <p:nvPicPr>
          <p:cNvPr id="5126" name="Picture 6" descr="50+ Round Dashed Line Font Set Stock Illustrations, Royalty-Free Vector  Graphics &amp; Clip Art - iStock">
            <a:extLst>
              <a:ext uri="{FF2B5EF4-FFF2-40B4-BE49-F238E27FC236}">
                <a16:creationId xmlns:a16="http://schemas.microsoft.com/office/drawing/2014/main" id="{37047245-3335-A28B-3B35-ABFE76F8F29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67974" r="9407" b="65952"/>
          <a:stretch/>
        </p:blipFill>
        <p:spPr bwMode="auto">
          <a:xfrm>
            <a:off x="1064728" y="6545159"/>
            <a:ext cx="1564173" cy="1569660"/>
          </a:xfrm>
          <a:prstGeom prst="rect">
            <a:avLst/>
          </a:prstGeom>
          <a:noFill/>
          <a:extLst>
            <a:ext uri="{909E8E84-426E-40DD-AFC4-6F175D3DCCD1}">
              <a14:hiddenFill xmlns:a14="http://schemas.microsoft.com/office/drawing/2010/main">
                <a:solidFill>
                  <a:srgbClr val="FFFFFF"/>
                </a:solidFill>
              </a14:hiddenFill>
            </a:ext>
          </a:extLst>
        </p:spPr>
      </p:pic>
      <p:sp>
        <p:nvSpPr>
          <p:cNvPr id="13" name="TextBox 12">
            <a:extLst>
              <a:ext uri="{FF2B5EF4-FFF2-40B4-BE49-F238E27FC236}">
                <a16:creationId xmlns:a16="http://schemas.microsoft.com/office/drawing/2014/main" id="{E4233D29-C911-4FEC-20E4-12669B5F2D8B}"/>
              </a:ext>
            </a:extLst>
          </p:cNvPr>
          <p:cNvSpPr txBox="1"/>
          <p:nvPr/>
        </p:nvSpPr>
        <p:spPr>
          <a:xfrm>
            <a:off x="2813287" y="6618086"/>
            <a:ext cx="3652828" cy="1569660"/>
          </a:xfrm>
          <a:prstGeom prst="rect">
            <a:avLst/>
          </a:prstGeom>
          <a:noFill/>
        </p:spPr>
        <p:txBody>
          <a:bodyPr wrap="square">
            <a:spAutoFit/>
          </a:bodyPr>
          <a:lstStyle/>
          <a:p>
            <a:r>
              <a:rPr lang="en-GB" sz="1600" b="1" dirty="0">
                <a:latin typeface="Arial Rounded MT Bold" panose="020F0704030504030204" pitchFamily="34" charset="77"/>
              </a:rPr>
              <a:t>Don’t know where you could go, but have a career/sector in mind? </a:t>
            </a:r>
          </a:p>
          <a:p>
            <a:r>
              <a:rPr lang="en-GB" sz="1600" dirty="0">
                <a:latin typeface="Arial Rounded MT Bold" panose="020F0704030504030204" pitchFamily="34" charset="77"/>
              </a:rPr>
              <a:t>Search for the sectors online and find the ‘contact us’ section on their website. Find an email address and email them to ask!</a:t>
            </a:r>
          </a:p>
        </p:txBody>
      </p:sp>
    </p:spTree>
    <p:extLst>
      <p:ext uri="{BB962C8B-B14F-4D97-AF65-F5344CB8AC3E}">
        <p14:creationId xmlns:p14="http://schemas.microsoft.com/office/powerpoint/2010/main" val="14144015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F29456AB-18FA-E6D4-43E2-027CB886BBB3}"/>
              </a:ext>
            </a:extLst>
          </p:cNvPr>
          <p:cNvGrpSpPr/>
          <p:nvPr/>
        </p:nvGrpSpPr>
        <p:grpSpPr>
          <a:xfrm>
            <a:off x="4500245" y="0"/>
            <a:ext cx="2357755" cy="3611880"/>
            <a:chOff x="0" y="0"/>
            <a:chExt cx="2358120" cy="3611901"/>
          </a:xfrm>
        </p:grpSpPr>
        <p:sp>
          <p:nvSpPr>
            <p:cNvPr id="5" name="Shape 929">
              <a:extLst>
                <a:ext uri="{FF2B5EF4-FFF2-40B4-BE49-F238E27FC236}">
                  <a16:creationId xmlns:a16="http://schemas.microsoft.com/office/drawing/2014/main" id="{7A6136A6-D8EF-947E-CA39-DCBC5DA2B56E}"/>
                </a:ext>
              </a:extLst>
            </p:cNvPr>
            <p:cNvSpPr/>
            <p:nvPr/>
          </p:nvSpPr>
          <p:spPr>
            <a:xfrm>
              <a:off x="0" y="0"/>
              <a:ext cx="2358120" cy="3611901"/>
            </a:xfrm>
            <a:custGeom>
              <a:avLst/>
              <a:gdLst/>
              <a:ahLst/>
              <a:cxnLst/>
              <a:rect l="0" t="0" r="0" b="0"/>
              <a:pathLst>
                <a:path w="2358120" h="3611901">
                  <a:moveTo>
                    <a:pt x="0" y="0"/>
                  </a:moveTo>
                  <a:lnTo>
                    <a:pt x="2358120" y="0"/>
                  </a:lnTo>
                  <a:lnTo>
                    <a:pt x="2358120" y="3611901"/>
                  </a:lnTo>
                  <a:lnTo>
                    <a:pt x="0" y="0"/>
                  </a:lnTo>
                  <a:close/>
                </a:path>
              </a:pathLst>
            </a:custGeom>
            <a:solidFill>
              <a:srgbClr val="D7E0EF"/>
            </a:solidFill>
            <a:ln w="0" cap="flat">
              <a:miter lim="127000"/>
            </a:ln>
          </p:spPr>
          <p:style>
            <a:lnRef idx="0">
              <a:srgbClr val="000000">
                <a:alpha val="0"/>
              </a:srgbClr>
            </a:lnRef>
            <a:fillRef idx="1">
              <a:srgbClr val="1078C6"/>
            </a:fillRef>
            <a:effectRef idx="0">
              <a:scrgbClr r="0" g="0" b="0"/>
            </a:effectRef>
            <a:fontRef idx="none"/>
          </p:style>
          <p:txBody>
            <a:bodyPr/>
            <a:lstStyle/>
            <a:p>
              <a:endParaRPr lang="en-GB" dirty="0"/>
            </a:p>
          </p:txBody>
        </p:sp>
        <p:sp>
          <p:nvSpPr>
            <p:cNvPr id="6" name="Shape 932">
              <a:extLst>
                <a:ext uri="{FF2B5EF4-FFF2-40B4-BE49-F238E27FC236}">
                  <a16:creationId xmlns:a16="http://schemas.microsoft.com/office/drawing/2014/main" id="{32ED4FAE-A94F-FB8D-B206-D4E633309E5E}"/>
                </a:ext>
              </a:extLst>
            </p:cNvPr>
            <p:cNvSpPr/>
            <p:nvPr/>
          </p:nvSpPr>
          <p:spPr>
            <a:xfrm>
              <a:off x="144042" y="0"/>
              <a:ext cx="2214078" cy="3391274"/>
            </a:xfrm>
            <a:custGeom>
              <a:avLst/>
              <a:gdLst/>
              <a:ahLst/>
              <a:cxnLst/>
              <a:rect l="0" t="0" r="0" b="0"/>
              <a:pathLst>
                <a:path w="2214078" h="3391274">
                  <a:moveTo>
                    <a:pt x="0" y="0"/>
                  </a:moveTo>
                  <a:lnTo>
                    <a:pt x="2214078" y="0"/>
                  </a:lnTo>
                  <a:lnTo>
                    <a:pt x="2214078" y="3391274"/>
                  </a:lnTo>
                  <a:lnTo>
                    <a:pt x="0" y="0"/>
                  </a:lnTo>
                  <a:close/>
                </a:path>
              </a:pathLst>
            </a:custGeom>
            <a:ln w="0" cap="flat">
              <a:miter lim="127000"/>
            </a:ln>
          </p:spPr>
          <p:style>
            <a:lnRef idx="0">
              <a:srgbClr val="000000">
                <a:alpha val="0"/>
              </a:srgbClr>
            </a:lnRef>
            <a:fillRef idx="1">
              <a:srgbClr val="005495"/>
            </a:fillRef>
            <a:effectRef idx="0">
              <a:scrgbClr r="0" g="0" b="0"/>
            </a:effectRef>
            <a:fontRef idx="none"/>
          </p:style>
          <p:txBody>
            <a:bodyPr/>
            <a:lstStyle/>
            <a:p>
              <a:endParaRPr lang="en-GB"/>
            </a:p>
          </p:txBody>
        </p:sp>
      </p:grpSp>
      <p:sp>
        <p:nvSpPr>
          <p:cNvPr id="9" name="TextBox 8">
            <a:extLst>
              <a:ext uri="{FF2B5EF4-FFF2-40B4-BE49-F238E27FC236}">
                <a16:creationId xmlns:a16="http://schemas.microsoft.com/office/drawing/2014/main" id="{68707F07-8C7F-8122-1F3B-7D953F0A582F}"/>
              </a:ext>
            </a:extLst>
          </p:cNvPr>
          <p:cNvSpPr txBox="1"/>
          <p:nvPr/>
        </p:nvSpPr>
        <p:spPr>
          <a:xfrm>
            <a:off x="-955385" y="675369"/>
            <a:ext cx="7004957" cy="584775"/>
          </a:xfrm>
          <a:prstGeom prst="rect">
            <a:avLst/>
          </a:prstGeom>
          <a:noFill/>
        </p:spPr>
        <p:txBody>
          <a:bodyPr wrap="square">
            <a:spAutoFit/>
          </a:bodyPr>
          <a:lstStyle/>
          <a:p>
            <a:pPr algn="ctr"/>
            <a:r>
              <a:rPr lang="en-GB" sz="3200" b="1" dirty="0">
                <a:latin typeface="Arial Rounded MT Bold" panose="020F0704030504030204" pitchFamily="34" charset="77"/>
              </a:rPr>
              <a:t>Contacting Employers</a:t>
            </a:r>
          </a:p>
        </p:txBody>
      </p:sp>
      <p:cxnSp>
        <p:nvCxnSpPr>
          <p:cNvPr id="11" name="Straight Connector 10">
            <a:extLst>
              <a:ext uri="{FF2B5EF4-FFF2-40B4-BE49-F238E27FC236}">
                <a16:creationId xmlns:a16="http://schemas.microsoft.com/office/drawing/2014/main" id="{7AF7ACB3-E12C-E52D-91F4-355F62FAEC56}"/>
              </a:ext>
            </a:extLst>
          </p:cNvPr>
          <p:cNvCxnSpPr>
            <a:cxnSpLocks/>
          </p:cNvCxnSpPr>
          <p:nvPr/>
        </p:nvCxnSpPr>
        <p:spPr>
          <a:xfrm>
            <a:off x="1313378" y="1371899"/>
            <a:ext cx="2467429" cy="0"/>
          </a:xfrm>
          <a:prstGeom prst="line">
            <a:avLst/>
          </a:prstGeom>
          <a:ln w="57150">
            <a:solidFill>
              <a:srgbClr val="D7E0EF"/>
            </a:solidFill>
          </a:ln>
        </p:spPr>
        <p:style>
          <a:lnRef idx="1">
            <a:schemeClr val="accent1"/>
          </a:lnRef>
          <a:fillRef idx="0">
            <a:schemeClr val="accent1"/>
          </a:fillRef>
          <a:effectRef idx="0">
            <a:schemeClr val="accent1"/>
          </a:effectRef>
          <a:fontRef idx="minor">
            <a:schemeClr val="tx1"/>
          </a:fontRef>
        </p:style>
      </p:cxnSp>
      <p:pic>
        <p:nvPicPr>
          <p:cNvPr id="6146" name="Picture 2" descr="22,600+ Contact List Stock Illustrations, Royalty-Free Vector Graphics &amp; Clip  Art - iStock | Emergency contact list, Phone contact list, Contact list icon">
            <a:extLst>
              <a:ext uri="{FF2B5EF4-FFF2-40B4-BE49-F238E27FC236}">
                <a16:creationId xmlns:a16="http://schemas.microsoft.com/office/drawing/2014/main" id="{E5DFC3E1-02F2-6D1C-1141-52A64C8A399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6327322"/>
            <a:ext cx="4294414" cy="3578678"/>
          </a:xfrm>
          <a:prstGeom prst="rect">
            <a:avLst/>
          </a:prstGeom>
          <a:noFill/>
          <a:extLst>
            <a:ext uri="{909E8E84-426E-40DD-AFC4-6F175D3DCCD1}">
              <a14:hiddenFill xmlns:a14="http://schemas.microsoft.com/office/drawing/2010/main">
                <a:solidFill>
                  <a:srgbClr val="FFFFFF"/>
                </a:solidFill>
              </a14:hiddenFill>
            </a:ext>
          </a:extLst>
        </p:spPr>
      </p:pic>
      <p:sp>
        <p:nvSpPr>
          <p:cNvPr id="2" name="Rounded Rectangular Callout 1">
            <a:extLst>
              <a:ext uri="{FF2B5EF4-FFF2-40B4-BE49-F238E27FC236}">
                <a16:creationId xmlns:a16="http://schemas.microsoft.com/office/drawing/2014/main" id="{00D1E518-9EC0-5731-2EE9-DFE019CE7D26}"/>
              </a:ext>
            </a:extLst>
          </p:cNvPr>
          <p:cNvSpPr/>
          <p:nvPr/>
        </p:nvSpPr>
        <p:spPr>
          <a:xfrm>
            <a:off x="160065" y="1841617"/>
            <a:ext cx="5519057" cy="4247973"/>
          </a:xfrm>
          <a:prstGeom prst="wedgeRoundRectCallout">
            <a:avLst/>
          </a:prstGeom>
          <a:ln w="28575">
            <a:solidFill>
              <a:srgbClr val="D7E0EF"/>
            </a:solidFill>
          </a:ln>
        </p:spPr>
        <p:style>
          <a:lnRef idx="2">
            <a:schemeClr val="dk1"/>
          </a:lnRef>
          <a:fillRef idx="1">
            <a:schemeClr val="lt1"/>
          </a:fillRef>
          <a:effectRef idx="0">
            <a:schemeClr val="dk1"/>
          </a:effectRef>
          <a:fontRef idx="minor">
            <a:schemeClr val="dk1"/>
          </a:fontRef>
        </p:style>
        <p:txBody>
          <a:bodyPr rtlCol="0" anchor="ctr"/>
          <a:lstStyle/>
          <a:p>
            <a:pPr algn="ctr"/>
            <a:r>
              <a:rPr lang="en-GB" sz="2000" dirty="0">
                <a:latin typeface="Arial Rounded MT Bold" panose="020F0704030504030204" pitchFamily="34" charset="77"/>
              </a:rPr>
              <a:t>Dear ____, / To whom it may concern, I am a Y10 student at St Mary’s High School and I am seeking an opportunity to gain a work experience placement. I have an interest in _____ and would love to discuss the possibility of shadowing and supporting in____. Would you be able to take me on for a day placement on the 8</a:t>
            </a:r>
            <a:r>
              <a:rPr lang="en-GB" sz="2000" baseline="30000" dirty="0">
                <a:latin typeface="Arial Rounded MT Bold" panose="020F0704030504030204" pitchFamily="34" charset="77"/>
              </a:rPr>
              <a:t>th</a:t>
            </a:r>
            <a:r>
              <a:rPr lang="en-GB" sz="2000" dirty="0">
                <a:latin typeface="Arial Rounded MT Bold" panose="020F0704030504030204" pitchFamily="34" charset="77"/>
              </a:rPr>
              <a:t> July 2027. I look forward to hearing from you soon. Kind regards, My Name</a:t>
            </a:r>
          </a:p>
        </p:txBody>
      </p:sp>
    </p:spTree>
    <p:extLst>
      <p:ext uri="{BB962C8B-B14F-4D97-AF65-F5344CB8AC3E}">
        <p14:creationId xmlns:p14="http://schemas.microsoft.com/office/powerpoint/2010/main" val="6479218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 name="Shape 1034">
            <a:extLst>
              <a:ext uri="{FF2B5EF4-FFF2-40B4-BE49-F238E27FC236}">
                <a16:creationId xmlns:a16="http://schemas.microsoft.com/office/drawing/2014/main" id="{F6588215-9A8F-5879-823F-8CA23A797D5C}"/>
              </a:ext>
            </a:extLst>
          </p:cNvPr>
          <p:cNvSpPr/>
          <p:nvPr/>
        </p:nvSpPr>
        <p:spPr>
          <a:xfrm>
            <a:off x="1" y="1"/>
            <a:ext cx="2628900" cy="4408714"/>
          </a:xfrm>
          <a:custGeom>
            <a:avLst/>
            <a:gdLst/>
            <a:ahLst/>
            <a:cxnLst/>
            <a:rect l="0" t="0" r="0" b="0"/>
            <a:pathLst>
              <a:path w="2694678" h="4306272">
                <a:moveTo>
                  <a:pt x="0" y="0"/>
                </a:moveTo>
                <a:lnTo>
                  <a:pt x="2694678" y="0"/>
                </a:lnTo>
                <a:lnTo>
                  <a:pt x="0" y="4306272"/>
                </a:lnTo>
                <a:lnTo>
                  <a:pt x="0" y="0"/>
                </a:lnTo>
                <a:close/>
              </a:path>
            </a:pathLst>
          </a:custGeom>
          <a:solidFill>
            <a:srgbClr val="D7E0EF"/>
          </a:solidFill>
          <a:ln w="0" cap="flat">
            <a:miter lim="127000"/>
          </a:ln>
        </p:spPr>
        <p:style>
          <a:lnRef idx="0">
            <a:srgbClr val="000000">
              <a:alpha val="0"/>
            </a:srgbClr>
          </a:lnRef>
          <a:fillRef idx="1">
            <a:srgbClr val="005495"/>
          </a:fillRef>
          <a:effectRef idx="0">
            <a:scrgbClr r="0" g="0" b="0"/>
          </a:effectRef>
          <a:fontRef idx="none"/>
        </p:style>
        <p:txBody>
          <a:bodyPr/>
          <a:lstStyle/>
          <a:p>
            <a:endParaRPr lang="en-GB" dirty="0"/>
          </a:p>
        </p:txBody>
      </p:sp>
      <p:sp>
        <p:nvSpPr>
          <p:cNvPr id="81" name="Shape 1034">
            <a:extLst>
              <a:ext uri="{FF2B5EF4-FFF2-40B4-BE49-F238E27FC236}">
                <a16:creationId xmlns:a16="http://schemas.microsoft.com/office/drawing/2014/main" id="{729B38F3-801C-3ED1-B780-E35D95873E0F}"/>
              </a:ext>
            </a:extLst>
          </p:cNvPr>
          <p:cNvSpPr/>
          <p:nvPr/>
        </p:nvSpPr>
        <p:spPr>
          <a:xfrm>
            <a:off x="0" y="797"/>
            <a:ext cx="2416629" cy="4065017"/>
          </a:xfrm>
          <a:custGeom>
            <a:avLst/>
            <a:gdLst/>
            <a:ahLst/>
            <a:cxnLst/>
            <a:rect l="0" t="0" r="0" b="0"/>
            <a:pathLst>
              <a:path w="2694678" h="4306272">
                <a:moveTo>
                  <a:pt x="0" y="0"/>
                </a:moveTo>
                <a:lnTo>
                  <a:pt x="2694678" y="0"/>
                </a:lnTo>
                <a:lnTo>
                  <a:pt x="0" y="4306272"/>
                </a:lnTo>
                <a:lnTo>
                  <a:pt x="0" y="0"/>
                </a:lnTo>
                <a:close/>
              </a:path>
            </a:pathLst>
          </a:custGeom>
          <a:ln w="0" cap="flat">
            <a:miter lim="127000"/>
          </a:ln>
        </p:spPr>
        <p:style>
          <a:lnRef idx="0">
            <a:srgbClr val="000000">
              <a:alpha val="0"/>
            </a:srgbClr>
          </a:lnRef>
          <a:fillRef idx="1">
            <a:srgbClr val="005495"/>
          </a:fillRef>
          <a:effectRef idx="0">
            <a:scrgbClr r="0" g="0" b="0"/>
          </a:effectRef>
          <a:fontRef idx="none"/>
        </p:style>
        <p:txBody>
          <a:bodyPr/>
          <a:lstStyle/>
          <a:p>
            <a:endParaRPr lang="en-GB"/>
          </a:p>
        </p:txBody>
      </p:sp>
      <p:sp>
        <p:nvSpPr>
          <p:cNvPr id="4" name="TextBox 3">
            <a:extLst>
              <a:ext uri="{FF2B5EF4-FFF2-40B4-BE49-F238E27FC236}">
                <a16:creationId xmlns:a16="http://schemas.microsoft.com/office/drawing/2014/main" id="{3C810DA1-F092-8ADD-682D-F8799B04918B}"/>
              </a:ext>
            </a:extLst>
          </p:cNvPr>
          <p:cNvSpPr txBox="1"/>
          <p:nvPr/>
        </p:nvSpPr>
        <p:spPr>
          <a:xfrm>
            <a:off x="2090056" y="610055"/>
            <a:ext cx="4800276" cy="1323439"/>
          </a:xfrm>
          <a:prstGeom prst="rect">
            <a:avLst/>
          </a:prstGeom>
          <a:noFill/>
        </p:spPr>
        <p:txBody>
          <a:bodyPr wrap="square">
            <a:spAutoFit/>
          </a:bodyPr>
          <a:lstStyle/>
          <a:p>
            <a:pPr algn="ctr"/>
            <a:r>
              <a:rPr lang="en-GB" sz="4000" b="1" dirty="0">
                <a:latin typeface="Arial Rounded MT Bold" panose="020F0704030504030204" pitchFamily="34" charset="77"/>
              </a:rPr>
              <a:t>Registering a Placement</a:t>
            </a:r>
          </a:p>
        </p:txBody>
      </p:sp>
      <p:cxnSp>
        <p:nvCxnSpPr>
          <p:cNvPr id="5" name="Straight Connector 4">
            <a:extLst>
              <a:ext uri="{FF2B5EF4-FFF2-40B4-BE49-F238E27FC236}">
                <a16:creationId xmlns:a16="http://schemas.microsoft.com/office/drawing/2014/main" id="{CF29355F-C1F7-74E4-CB30-A3F0179A3C5C}"/>
              </a:ext>
            </a:extLst>
          </p:cNvPr>
          <p:cNvCxnSpPr>
            <a:cxnSpLocks/>
          </p:cNvCxnSpPr>
          <p:nvPr/>
        </p:nvCxnSpPr>
        <p:spPr>
          <a:xfrm>
            <a:off x="3272807" y="2087514"/>
            <a:ext cx="2467429" cy="0"/>
          </a:xfrm>
          <a:prstGeom prst="line">
            <a:avLst/>
          </a:prstGeom>
          <a:ln w="57150">
            <a:solidFill>
              <a:srgbClr val="D7E0EF"/>
            </a:solidFill>
          </a:ln>
        </p:spPr>
        <p:style>
          <a:lnRef idx="1">
            <a:schemeClr val="accent1"/>
          </a:lnRef>
          <a:fillRef idx="0">
            <a:schemeClr val="accent1"/>
          </a:fillRef>
          <a:effectRef idx="0">
            <a:schemeClr val="accent1"/>
          </a:effectRef>
          <a:fontRef idx="minor">
            <a:schemeClr val="tx1"/>
          </a:fontRef>
        </p:style>
      </p:cxnSp>
      <p:pic>
        <p:nvPicPr>
          <p:cNvPr id="6" name="Picture 5" descr="A screenshot of a computer&#10;&#10;Description automatically generated">
            <a:extLst>
              <a:ext uri="{FF2B5EF4-FFF2-40B4-BE49-F238E27FC236}">
                <a16:creationId xmlns:a16="http://schemas.microsoft.com/office/drawing/2014/main" id="{89C2B101-C877-B3D3-8765-E5362B3946D0}"/>
              </a:ext>
            </a:extLst>
          </p:cNvPr>
          <p:cNvPicPr>
            <a:picLocks noChangeAspect="1"/>
          </p:cNvPicPr>
          <p:nvPr/>
        </p:nvPicPr>
        <p:blipFill rotWithShape="1">
          <a:blip r:embed="rId2"/>
          <a:srcRect l="11667" t="26635" r="10714" b="1746"/>
          <a:stretch/>
        </p:blipFill>
        <p:spPr>
          <a:xfrm>
            <a:off x="1208314" y="3749785"/>
            <a:ext cx="5323114" cy="3069753"/>
          </a:xfrm>
          <a:prstGeom prst="rect">
            <a:avLst/>
          </a:prstGeom>
        </p:spPr>
      </p:pic>
      <p:pic>
        <p:nvPicPr>
          <p:cNvPr id="7" name="Picture 2" descr="50+ Round Dashed Line Font Set Stock Illustrations, Royalty-Free Vector  Graphics &amp; Clip Art - iStock">
            <a:extLst>
              <a:ext uri="{FF2B5EF4-FFF2-40B4-BE49-F238E27FC236}">
                <a16:creationId xmlns:a16="http://schemas.microsoft.com/office/drawing/2014/main" id="{C48CC76F-E086-15BC-BD90-3EC2565A5A8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0952" t="1556" r="67143" b="66659"/>
          <a:stretch/>
        </p:blipFill>
        <p:spPr bwMode="auto">
          <a:xfrm>
            <a:off x="1469573" y="2411620"/>
            <a:ext cx="1159328" cy="1121524"/>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93D7E0C3-89A1-4BF2-D13C-77D9425AFF24}"/>
              </a:ext>
            </a:extLst>
          </p:cNvPr>
          <p:cNvSpPr txBox="1"/>
          <p:nvPr/>
        </p:nvSpPr>
        <p:spPr>
          <a:xfrm>
            <a:off x="2665476" y="2455926"/>
            <a:ext cx="4029238" cy="1077218"/>
          </a:xfrm>
          <a:prstGeom prst="rect">
            <a:avLst/>
          </a:prstGeom>
          <a:noFill/>
        </p:spPr>
        <p:txBody>
          <a:bodyPr wrap="square">
            <a:spAutoFit/>
          </a:bodyPr>
          <a:lstStyle/>
          <a:p>
            <a:r>
              <a:rPr lang="en-GB" sz="1600" b="1" dirty="0">
                <a:latin typeface="Arial Rounded MT Bold" panose="020F0704030504030204" pitchFamily="34" charset="77"/>
              </a:rPr>
              <a:t>Go to Unifrog </a:t>
            </a:r>
            <a:r>
              <a:rPr lang="en-GB" sz="1600" dirty="0">
                <a:latin typeface="Arial Rounded MT Bold" panose="020F0704030504030204" pitchFamily="34" charset="77"/>
              </a:rPr>
              <a:t>- log in with your student email. Click reset password if you don’t know it. Select ‘PLACEMENTS’ in the ‘Exploring Pathways’ section</a:t>
            </a:r>
          </a:p>
        </p:txBody>
      </p:sp>
      <p:pic>
        <p:nvPicPr>
          <p:cNvPr id="14" name="Picture 13" descr="A screenshot of a web page&#10;&#10;Description automatically generated">
            <a:extLst>
              <a:ext uri="{FF2B5EF4-FFF2-40B4-BE49-F238E27FC236}">
                <a16:creationId xmlns:a16="http://schemas.microsoft.com/office/drawing/2014/main" id="{F764FC4B-8C7A-7D91-C427-187314A175E5}"/>
              </a:ext>
            </a:extLst>
          </p:cNvPr>
          <p:cNvPicPr>
            <a:picLocks noChangeAspect="1"/>
          </p:cNvPicPr>
          <p:nvPr/>
        </p:nvPicPr>
        <p:blipFill rotWithShape="1">
          <a:blip r:embed="rId4"/>
          <a:srcRect l="23572" t="43516" r="21428" b="32981"/>
          <a:stretch/>
        </p:blipFill>
        <p:spPr>
          <a:xfrm>
            <a:off x="777531" y="8370044"/>
            <a:ext cx="5536129" cy="1478606"/>
          </a:xfrm>
          <a:prstGeom prst="rect">
            <a:avLst/>
          </a:prstGeom>
        </p:spPr>
      </p:pic>
      <p:pic>
        <p:nvPicPr>
          <p:cNvPr id="15" name="Picture 4" descr="50+ Round Dashed Line Font Set Stock Illustrations, Royalty-Free Vector  Graphics &amp; Clip Art - iStock">
            <a:extLst>
              <a:ext uri="{FF2B5EF4-FFF2-40B4-BE49-F238E27FC236}">
                <a16:creationId xmlns:a16="http://schemas.microsoft.com/office/drawing/2014/main" id="{8E29B305-A76E-2B13-A457-8EA119D0098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8332" r="38334" b="66161"/>
          <a:stretch/>
        </p:blipFill>
        <p:spPr bwMode="auto">
          <a:xfrm>
            <a:off x="85490" y="7031879"/>
            <a:ext cx="1384083" cy="1338165"/>
          </a:xfrm>
          <a:prstGeom prst="rect">
            <a:avLst/>
          </a:prstGeom>
          <a:noFill/>
          <a:extLst>
            <a:ext uri="{909E8E84-426E-40DD-AFC4-6F175D3DCCD1}">
              <a14:hiddenFill xmlns:a14="http://schemas.microsoft.com/office/drawing/2010/main">
                <a:solidFill>
                  <a:srgbClr val="FFFFFF"/>
                </a:solidFill>
              </a14:hiddenFill>
            </a:ext>
          </a:extLst>
        </p:spPr>
      </p:pic>
      <p:sp>
        <p:nvSpPr>
          <p:cNvPr id="17" name="TextBox 16">
            <a:extLst>
              <a:ext uri="{FF2B5EF4-FFF2-40B4-BE49-F238E27FC236}">
                <a16:creationId xmlns:a16="http://schemas.microsoft.com/office/drawing/2014/main" id="{3E1C074D-3131-654C-90FC-0D6CD551B2E2}"/>
              </a:ext>
            </a:extLst>
          </p:cNvPr>
          <p:cNvSpPr txBox="1"/>
          <p:nvPr/>
        </p:nvSpPr>
        <p:spPr>
          <a:xfrm>
            <a:off x="1550142" y="7630136"/>
            <a:ext cx="4190093" cy="400110"/>
          </a:xfrm>
          <a:prstGeom prst="rect">
            <a:avLst/>
          </a:prstGeom>
          <a:noFill/>
        </p:spPr>
        <p:txBody>
          <a:bodyPr wrap="square">
            <a:spAutoFit/>
          </a:bodyPr>
          <a:lstStyle/>
          <a:p>
            <a:r>
              <a:rPr lang="en-GB" sz="2000" dirty="0">
                <a:latin typeface="Arial Rounded MT Bold" panose="020F0704030504030204" pitchFamily="34" charset="77"/>
                <a:cs typeface="Arial" panose="020B0604020202020204" pitchFamily="34" charset="0"/>
              </a:rPr>
              <a:t>Click on - ‘Add a Placement’</a:t>
            </a:r>
          </a:p>
        </p:txBody>
      </p:sp>
    </p:spTree>
    <p:extLst>
      <p:ext uri="{BB962C8B-B14F-4D97-AF65-F5344CB8AC3E}">
        <p14:creationId xmlns:p14="http://schemas.microsoft.com/office/powerpoint/2010/main" val="41593828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F29456AB-18FA-E6D4-43E2-027CB886BBB3}"/>
              </a:ext>
            </a:extLst>
          </p:cNvPr>
          <p:cNvGrpSpPr/>
          <p:nvPr/>
        </p:nvGrpSpPr>
        <p:grpSpPr>
          <a:xfrm>
            <a:off x="4500245" y="0"/>
            <a:ext cx="2357755" cy="3611880"/>
            <a:chOff x="0" y="0"/>
            <a:chExt cx="2358120" cy="3611901"/>
          </a:xfrm>
        </p:grpSpPr>
        <p:sp>
          <p:nvSpPr>
            <p:cNvPr id="5" name="Shape 929">
              <a:extLst>
                <a:ext uri="{FF2B5EF4-FFF2-40B4-BE49-F238E27FC236}">
                  <a16:creationId xmlns:a16="http://schemas.microsoft.com/office/drawing/2014/main" id="{7A6136A6-D8EF-947E-CA39-DCBC5DA2B56E}"/>
                </a:ext>
              </a:extLst>
            </p:cNvPr>
            <p:cNvSpPr/>
            <p:nvPr/>
          </p:nvSpPr>
          <p:spPr>
            <a:xfrm>
              <a:off x="0" y="0"/>
              <a:ext cx="2358120" cy="3611901"/>
            </a:xfrm>
            <a:custGeom>
              <a:avLst/>
              <a:gdLst/>
              <a:ahLst/>
              <a:cxnLst/>
              <a:rect l="0" t="0" r="0" b="0"/>
              <a:pathLst>
                <a:path w="2358120" h="3611901">
                  <a:moveTo>
                    <a:pt x="0" y="0"/>
                  </a:moveTo>
                  <a:lnTo>
                    <a:pt x="2358120" y="0"/>
                  </a:lnTo>
                  <a:lnTo>
                    <a:pt x="2358120" y="3611901"/>
                  </a:lnTo>
                  <a:lnTo>
                    <a:pt x="0" y="0"/>
                  </a:lnTo>
                  <a:close/>
                </a:path>
              </a:pathLst>
            </a:custGeom>
            <a:solidFill>
              <a:srgbClr val="D7E0EF"/>
            </a:solidFill>
            <a:ln w="0" cap="flat">
              <a:miter lim="127000"/>
            </a:ln>
          </p:spPr>
          <p:style>
            <a:lnRef idx="0">
              <a:srgbClr val="000000">
                <a:alpha val="0"/>
              </a:srgbClr>
            </a:lnRef>
            <a:fillRef idx="1">
              <a:srgbClr val="1078C6"/>
            </a:fillRef>
            <a:effectRef idx="0">
              <a:scrgbClr r="0" g="0" b="0"/>
            </a:effectRef>
            <a:fontRef idx="none"/>
          </p:style>
          <p:txBody>
            <a:bodyPr/>
            <a:lstStyle/>
            <a:p>
              <a:endParaRPr lang="en-GB" dirty="0"/>
            </a:p>
          </p:txBody>
        </p:sp>
        <p:sp>
          <p:nvSpPr>
            <p:cNvPr id="6" name="Shape 932">
              <a:extLst>
                <a:ext uri="{FF2B5EF4-FFF2-40B4-BE49-F238E27FC236}">
                  <a16:creationId xmlns:a16="http://schemas.microsoft.com/office/drawing/2014/main" id="{32ED4FAE-A94F-FB8D-B206-D4E633309E5E}"/>
                </a:ext>
              </a:extLst>
            </p:cNvPr>
            <p:cNvSpPr/>
            <p:nvPr/>
          </p:nvSpPr>
          <p:spPr>
            <a:xfrm>
              <a:off x="144042" y="0"/>
              <a:ext cx="2214078" cy="3391274"/>
            </a:xfrm>
            <a:custGeom>
              <a:avLst/>
              <a:gdLst/>
              <a:ahLst/>
              <a:cxnLst/>
              <a:rect l="0" t="0" r="0" b="0"/>
              <a:pathLst>
                <a:path w="2214078" h="3391274">
                  <a:moveTo>
                    <a:pt x="0" y="0"/>
                  </a:moveTo>
                  <a:lnTo>
                    <a:pt x="2214078" y="0"/>
                  </a:lnTo>
                  <a:lnTo>
                    <a:pt x="2214078" y="3391274"/>
                  </a:lnTo>
                  <a:lnTo>
                    <a:pt x="0" y="0"/>
                  </a:lnTo>
                  <a:close/>
                </a:path>
              </a:pathLst>
            </a:custGeom>
            <a:ln w="0" cap="flat">
              <a:miter lim="127000"/>
            </a:ln>
          </p:spPr>
          <p:style>
            <a:lnRef idx="0">
              <a:srgbClr val="000000">
                <a:alpha val="0"/>
              </a:srgbClr>
            </a:lnRef>
            <a:fillRef idx="1">
              <a:srgbClr val="005495"/>
            </a:fillRef>
            <a:effectRef idx="0">
              <a:scrgbClr r="0" g="0" b="0"/>
            </a:effectRef>
            <a:fontRef idx="none"/>
          </p:style>
          <p:txBody>
            <a:bodyPr/>
            <a:lstStyle/>
            <a:p>
              <a:endParaRPr lang="en-GB"/>
            </a:p>
          </p:txBody>
        </p:sp>
      </p:grpSp>
      <p:pic>
        <p:nvPicPr>
          <p:cNvPr id="8" name="Picture 6" descr="50+ Round Dashed Line Font Set Stock Illustrations, Royalty-Free Vector  Graphics &amp; Clip Art - iStock">
            <a:extLst>
              <a:ext uri="{FF2B5EF4-FFF2-40B4-BE49-F238E27FC236}">
                <a16:creationId xmlns:a16="http://schemas.microsoft.com/office/drawing/2014/main" id="{6868200C-44CE-DD40-22C9-47FB3516BA0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67974" r="9407" b="65952"/>
          <a:stretch/>
        </p:blipFill>
        <p:spPr bwMode="auto">
          <a:xfrm>
            <a:off x="150328" y="372892"/>
            <a:ext cx="1564173" cy="1569660"/>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descr="A screenshot of a computer&#10;&#10;Description automatically generated">
            <a:extLst>
              <a:ext uri="{FF2B5EF4-FFF2-40B4-BE49-F238E27FC236}">
                <a16:creationId xmlns:a16="http://schemas.microsoft.com/office/drawing/2014/main" id="{32D7914F-8915-DE6F-D5E2-DE708E58DD7E}"/>
              </a:ext>
            </a:extLst>
          </p:cNvPr>
          <p:cNvPicPr>
            <a:picLocks noChangeAspect="1"/>
          </p:cNvPicPr>
          <p:nvPr/>
        </p:nvPicPr>
        <p:blipFill rotWithShape="1">
          <a:blip r:embed="rId3"/>
          <a:srcRect l="10952" t="30063" r="15953" b="889"/>
          <a:stretch/>
        </p:blipFill>
        <p:spPr>
          <a:xfrm>
            <a:off x="150328" y="5714897"/>
            <a:ext cx="6391590" cy="3773536"/>
          </a:xfrm>
          <a:prstGeom prst="rect">
            <a:avLst/>
          </a:prstGeom>
        </p:spPr>
      </p:pic>
      <p:sp>
        <p:nvSpPr>
          <p:cNvPr id="14" name="TextBox 13">
            <a:extLst>
              <a:ext uri="{FF2B5EF4-FFF2-40B4-BE49-F238E27FC236}">
                <a16:creationId xmlns:a16="http://schemas.microsoft.com/office/drawing/2014/main" id="{4214EFF2-4FCE-FB01-6AA1-D7455F98F25D}"/>
              </a:ext>
            </a:extLst>
          </p:cNvPr>
          <p:cNvSpPr txBox="1"/>
          <p:nvPr/>
        </p:nvSpPr>
        <p:spPr>
          <a:xfrm>
            <a:off x="1676929" y="3981586"/>
            <a:ext cx="5066771" cy="1200329"/>
          </a:xfrm>
          <a:prstGeom prst="rect">
            <a:avLst/>
          </a:prstGeom>
          <a:noFill/>
        </p:spPr>
        <p:txBody>
          <a:bodyPr wrap="square">
            <a:spAutoFit/>
          </a:bodyPr>
          <a:lstStyle/>
          <a:p>
            <a:r>
              <a:rPr lang="en-GB" dirty="0">
                <a:latin typeface="Arial Rounded MT Bold" panose="020F0704030504030204" pitchFamily="34" charset="77"/>
              </a:rPr>
              <a:t>Start completing the ‘STUDENT INITIAL FORM’ with the correct dates and details. You will need an email address of the main placement contact, and a parent’s email</a:t>
            </a:r>
          </a:p>
        </p:txBody>
      </p:sp>
      <p:pic>
        <p:nvPicPr>
          <p:cNvPr id="8194" name="Picture 2" descr="50+ Round Dashed Line Font Set Stock Illustrations, Royalty-Free Vector  Graphics &amp; Clip Art - iStock">
            <a:extLst>
              <a:ext uri="{FF2B5EF4-FFF2-40B4-BE49-F238E27FC236}">
                <a16:creationId xmlns:a16="http://schemas.microsoft.com/office/drawing/2014/main" id="{4E6953C7-3919-FAD8-E356-230CDE8BEF1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33308" r="75000" b="33056"/>
          <a:stretch/>
        </p:blipFill>
        <p:spPr bwMode="auto">
          <a:xfrm>
            <a:off x="0" y="3841042"/>
            <a:ext cx="1676929" cy="1504149"/>
          </a:xfrm>
          <a:prstGeom prst="rect">
            <a:avLst/>
          </a:prstGeom>
          <a:noFill/>
          <a:extLst>
            <a:ext uri="{909E8E84-426E-40DD-AFC4-6F175D3DCCD1}">
              <a14:hiddenFill xmlns:a14="http://schemas.microsoft.com/office/drawing/2010/main">
                <a:solidFill>
                  <a:srgbClr val="FFFFFF"/>
                </a:solidFill>
              </a14:hiddenFill>
            </a:ext>
          </a:extLst>
        </p:spPr>
      </p:pic>
      <p:sp>
        <p:nvSpPr>
          <p:cNvPr id="19" name="TextBox 18">
            <a:extLst>
              <a:ext uri="{FF2B5EF4-FFF2-40B4-BE49-F238E27FC236}">
                <a16:creationId xmlns:a16="http://schemas.microsoft.com/office/drawing/2014/main" id="{67EC9514-8EF2-AC53-376D-4862D0C70E3A}"/>
              </a:ext>
            </a:extLst>
          </p:cNvPr>
          <p:cNvSpPr txBox="1"/>
          <p:nvPr/>
        </p:nvSpPr>
        <p:spPr>
          <a:xfrm>
            <a:off x="1858521" y="850595"/>
            <a:ext cx="3429000" cy="923330"/>
          </a:xfrm>
          <a:prstGeom prst="rect">
            <a:avLst/>
          </a:prstGeom>
          <a:noFill/>
        </p:spPr>
        <p:txBody>
          <a:bodyPr wrap="square">
            <a:spAutoFit/>
          </a:bodyPr>
          <a:lstStyle/>
          <a:p>
            <a:r>
              <a:rPr lang="en-GB" dirty="0">
                <a:latin typeface="Arial Rounded MT Bold" panose="020F0704030504030204" pitchFamily="34" charset="77"/>
              </a:rPr>
              <a:t>Select the placement coordinator - your coordinator is Mr Walton</a:t>
            </a:r>
          </a:p>
        </p:txBody>
      </p:sp>
      <p:pic>
        <p:nvPicPr>
          <p:cNvPr id="21" name="Picture 20" descr="A screenshot of a computer&#10;&#10;Description automatically generated">
            <a:extLst>
              <a:ext uri="{FF2B5EF4-FFF2-40B4-BE49-F238E27FC236}">
                <a16:creationId xmlns:a16="http://schemas.microsoft.com/office/drawing/2014/main" id="{C1B55F4D-7575-2749-AF78-4A82C43D44A0}"/>
              </a:ext>
            </a:extLst>
          </p:cNvPr>
          <p:cNvPicPr>
            <a:picLocks noChangeAspect="1"/>
          </p:cNvPicPr>
          <p:nvPr/>
        </p:nvPicPr>
        <p:blipFill rotWithShape="1">
          <a:blip r:embed="rId4"/>
          <a:srcRect l="15477" t="19208" r="15952" b="66449"/>
          <a:stretch/>
        </p:blipFill>
        <p:spPr>
          <a:xfrm>
            <a:off x="150328" y="2368318"/>
            <a:ext cx="5796643" cy="785654"/>
          </a:xfrm>
          <a:prstGeom prst="rect">
            <a:avLst/>
          </a:prstGeom>
        </p:spPr>
      </p:pic>
      <p:sp>
        <p:nvSpPr>
          <p:cNvPr id="22" name="Rectangle 21">
            <a:extLst>
              <a:ext uri="{FF2B5EF4-FFF2-40B4-BE49-F238E27FC236}">
                <a16:creationId xmlns:a16="http://schemas.microsoft.com/office/drawing/2014/main" id="{2B5DDE27-BAF6-BA01-39BE-2BCAC6DDA451}"/>
              </a:ext>
            </a:extLst>
          </p:cNvPr>
          <p:cNvSpPr/>
          <p:nvPr/>
        </p:nvSpPr>
        <p:spPr>
          <a:xfrm>
            <a:off x="1516812" y="2592225"/>
            <a:ext cx="1108381" cy="156308"/>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050" dirty="0">
                <a:solidFill>
                  <a:schemeClr val="tx1"/>
                </a:solidFill>
              </a:rPr>
              <a:t>Mr Walton</a:t>
            </a:r>
          </a:p>
        </p:txBody>
      </p:sp>
    </p:spTree>
    <p:extLst>
      <p:ext uri="{BB962C8B-B14F-4D97-AF65-F5344CB8AC3E}">
        <p14:creationId xmlns:p14="http://schemas.microsoft.com/office/powerpoint/2010/main" val="29337970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A screenshot of a computer screen&#10;&#10;Description automatically generated">
            <a:extLst>
              <a:ext uri="{FF2B5EF4-FFF2-40B4-BE49-F238E27FC236}">
                <a16:creationId xmlns:a16="http://schemas.microsoft.com/office/drawing/2014/main" id="{99CD57D8-8A32-6DC7-82CE-497420179E6D}"/>
              </a:ext>
            </a:extLst>
          </p:cNvPr>
          <p:cNvPicPr>
            <a:picLocks noChangeAspect="1"/>
          </p:cNvPicPr>
          <p:nvPr/>
        </p:nvPicPr>
        <p:blipFill rotWithShape="1">
          <a:blip r:embed="rId2"/>
          <a:srcRect l="10476" t="13563" r="24762" b="60794"/>
          <a:stretch/>
        </p:blipFill>
        <p:spPr>
          <a:xfrm>
            <a:off x="1078290" y="2496153"/>
            <a:ext cx="5779710" cy="1569660"/>
          </a:xfrm>
          <a:prstGeom prst="rect">
            <a:avLst/>
          </a:prstGeom>
        </p:spPr>
      </p:pic>
      <p:pic>
        <p:nvPicPr>
          <p:cNvPr id="9218" name="Picture 2" descr="50+ Round Dashed Line Font Set Stock Illustrations, Royalty-Free Vector  Graphics &amp; Clip Art - iStock">
            <a:extLst>
              <a:ext uri="{FF2B5EF4-FFF2-40B4-BE49-F238E27FC236}">
                <a16:creationId xmlns:a16="http://schemas.microsoft.com/office/drawing/2014/main" id="{6163E728-6DF2-D410-8FCA-EC61904EAB2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6428" t="33452" r="50000" b="33691"/>
          <a:stretch/>
        </p:blipFill>
        <p:spPr bwMode="auto">
          <a:xfrm>
            <a:off x="2143125" y="497361"/>
            <a:ext cx="1616530" cy="1502228"/>
          </a:xfrm>
          <a:prstGeom prst="rect">
            <a:avLst/>
          </a:prstGeom>
          <a:noFill/>
          <a:extLst>
            <a:ext uri="{909E8E84-426E-40DD-AFC4-6F175D3DCCD1}">
              <a14:hiddenFill xmlns:a14="http://schemas.microsoft.com/office/drawing/2010/main">
                <a:solidFill>
                  <a:srgbClr val="FFFFFF"/>
                </a:solidFill>
              </a14:hiddenFill>
            </a:ext>
          </a:extLst>
        </p:spPr>
      </p:pic>
      <p:sp>
        <p:nvSpPr>
          <p:cNvPr id="83" name="Shape 1034">
            <a:extLst>
              <a:ext uri="{FF2B5EF4-FFF2-40B4-BE49-F238E27FC236}">
                <a16:creationId xmlns:a16="http://schemas.microsoft.com/office/drawing/2014/main" id="{F6588215-9A8F-5879-823F-8CA23A797D5C}"/>
              </a:ext>
            </a:extLst>
          </p:cNvPr>
          <p:cNvSpPr/>
          <p:nvPr/>
        </p:nvSpPr>
        <p:spPr>
          <a:xfrm>
            <a:off x="1" y="1"/>
            <a:ext cx="2628900" cy="4408714"/>
          </a:xfrm>
          <a:custGeom>
            <a:avLst/>
            <a:gdLst/>
            <a:ahLst/>
            <a:cxnLst/>
            <a:rect l="0" t="0" r="0" b="0"/>
            <a:pathLst>
              <a:path w="2694678" h="4306272">
                <a:moveTo>
                  <a:pt x="0" y="0"/>
                </a:moveTo>
                <a:lnTo>
                  <a:pt x="2694678" y="0"/>
                </a:lnTo>
                <a:lnTo>
                  <a:pt x="0" y="4306272"/>
                </a:lnTo>
                <a:lnTo>
                  <a:pt x="0" y="0"/>
                </a:lnTo>
                <a:close/>
              </a:path>
            </a:pathLst>
          </a:custGeom>
          <a:solidFill>
            <a:srgbClr val="D7E0EF"/>
          </a:solidFill>
          <a:ln w="0" cap="flat">
            <a:miter lim="127000"/>
          </a:ln>
        </p:spPr>
        <p:style>
          <a:lnRef idx="0">
            <a:srgbClr val="000000">
              <a:alpha val="0"/>
            </a:srgbClr>
          </a:lnRef>
          <a:fillRef idx="1">
            <a:srgbClr val="005495"/>
          </a:fillRef>
          <a:effectRef idx="0">
            <a:scrgbClr r="0" g="0" b="0"/>
          </a:effectRef>
          <a:fontRef idx="none"/>
        </p:style>
        <p:txBody>
          <a:bodyPr/>
          <a:lstStyle/>
          <a:p>
            <a:endParaRPr lang="en-GB" dirty="0"/>
          </a:p>
        </p:txBody>
      </p:sp>
      <p:sp>
        <p:nvSpPr>
          <p:cNvPr id="81" name="Shape 1034">
            <a:extLst>
              <a:ext uri="{FF2B5EF4-FFF2-40B4-BE49-F238E27FC236}">
                <a16:creationId xmlns:a16="http://schemas.microsoft.com/office/drawing/2014/main" id="{729B38F3-801C-3ED1-B780-E35D95873E0F}"/>
              </a:ext>
            </a:extLst>
          </p:cNvPr>
          <p:cNvSpPr/>
          <p:nvPr/>
        </p:nvSpPr>
        <p:spPr>
          <a:xfrm>
            <a:off x="0" y="797"/>
            <a:ext cx="2416629" cy="4065017"/>
          </a:xfrm>
          <a:custGeom>
            <a:avLst/>
            <a:gdLst/>
            <a:ahLst/>
            <a:cxnLst/>
            <a:rect l="0" t="0" r="0" b="0"/>
            <a:pathLst>
              <a:path w="2694678" h="4306272">
                <a:moveTo>
                  <a:pt x="0" y="0"/>
                </a:moveTo>
                <a:lnTo>
                  <a:pt x="2694678" y="0"/>
                </a:lnTo>
                <a:lnTo>
                  <a:pt x="0" y="4306272"/>
                </a:lnTo>
                <a:lnTo>
                  <a:pt x="0" y="0"/>
                </a:lnTo>
                <a:close/>
              </a:path>
            </a:pathLst>
          </a:custGeom>
          <a:ln w="0" cap="flat">
            <a:miter lim="127000"/>
          </a:ln>
        </p:spPr>
        <p:style>
          <a:lnRef idx="0">
            <a:srgbClr val="000000">
              <a:alpha val="0"/>
            </a:srgbClr>
          </a:lnRef>
          <a:fillRef idx="1">
            <a:srgbClr val="005495"/>
          </a:fillRef>
          <a:effectRef idx="0">
            <a:scrgbClr r="0" g="0" b="0"/>
          </a:effectRef>
          <a:fontRef idx="none"/>
        </p:style>
        <p:txBody>
          <a:bodyPr/>
          <a:lstStyle/>
          <a:p>
            <a:endParaRPr lang="en-GB"/>
          </a:p>
        </p:txBody>
      </p:sp>
      <p:sp>
        <p:nvSpPr>
          <p:cNvPr id="8" name="TextBox 7">
            <a:extLst>
              <a:ext uri="{FF2B5EF4-FFF2-40B4-BE49-F238E27FC236}">
                <a16:creationId xmlns:a16="http://schemas.microsoft.com/office/drawing/2014/main" id="{716DCF4D-37B1-F80C-6014-2CE1C413E6B2}"/>
              </a:ext>
            </a:extLst>
          </p:cNvPr>
          <p:cNvSpPr txBox="1"/>
          <p:nvPr/>
        </p:nvSpPr>
        <p:spPr>
          <a:xfrm>
            <a:off x="3731383" y="497361"/>
            <a:ext cx="3126617" cy="1569660"/>
          </a:xfrm>
          <a:prstGeom prst="rect">
            <a:avLst/>
          </a:prstGeom>
          <a:noFill/>
        </p:spPr>
        <p:txBody>
          <a:bodyPr wrap="square">
            <a:spAutoFit/>
          </a:bodyPr>
          <a:lstStyle/>
          <a:p>
            <a:r>
              <a:rPr lang="en-GB" sz="1600" dirty="0">
                <a:latin typeface="Arial Rounded MT Bold" panose="020F0704030504030204" pitchFamily="34" charset="77"/>
              </a:rPr>
              <a:t>Add the employer’s email - this is the person who will be the main contact. Let them know that they will receive an email to fill in a form about you and your placement</a:t>
            </a:r>
          </a:p>
        </p:txBody>
      </p:sp>
      <p:pic>
        <p:nvPicPr>
          <p:cNvPr id="9220" name="Picture 4" descr="50+ Round Dashed Line Font Set Stock Illustrations, Royalty-Free Vector  Graphics &amp; Clip Art - iStock">
            <a:extLst>
              <a:ext uri="{FF2B5EF4-FFF2-40B4-BE49-F238E27FC236}">
                <a16:creationId xmlns:a16="http://schemas.microsoft.com/office/drawing/2014/main" id="{C41C7180-891B-E13E-24D7-BAA82412E528}"/>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51800" t="33975" r="26274" b="33627"/>
          <a:stretch/>
        </p:blipFill>
        <p:spPr bwMode="auto">
          <a:xfrm>
            <a:off x="326445" y="4494945"/>
            <a:ext cx="1503689" cy="1481245"/>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166500FD-877D-8BCE-038D-A67FC97E8B7F}"/>
              </a:ext>
            </a:extLst>
          </p:cNvPr>
          <p:cNvSpPr txBox="1"/>
          <p:nvPr/>
        </p:nvSpPr>
        <p:spPr>
          <a:xfrm>
            <a:off x="1868115" y="4607634"/>
            <a:ext cx="4663440" cy="1323439"/>
          </a:xfrm>
          <a:prstGeom prst="rect">
            <a:avLst/>
          </a:prstGeom>
          <a:noFill/>
        </p:spPr>
        <p:txBody>
          <a:bodyPr wrap="square">
            <a:spAutoFit/>
          </a:bodyPr>
          <a:lstStyle/>
          <a:p>
            <a:r>
              <a:rPr lang="en-GB" sz="1600" b="1" dirty="0">
                <a:latin typeface="Arial Rounded MT Bold" panose="020F0704030504030204" pitchFamily="34" charset="77"/>
              </a:rPr>
              <a:t>Now you’ll need a parental email </a:t>
            </a:r>
            <a:r>
              <a:rPr lang="en-GB" sz="1600" dirty="0">
                <a:latin typeface="Arial Rounded MT Bold" panose="020F0704030504030204" pitchFamily="34" charset="77"/>
              </a:rPr>
              <a:t>- Someone at home who can give permission for you to go on your placement. They will receive a quick Unifrog form to fill in by email, so make sure their email is correct!</a:t>
            </a:r>
          </a:p>
        </p:txBody>
      </p:sp>
      <p:pic>
        <p:nvPicPr>
          <p:cNvPr id="16" name="Picture 15" descr="A screenshot of a computer&#10;&#10;Description automatically generated">
            <a:extLst>
              <a:ext uri="{FF2B5EF4-FFF2-40B4-BE49-F238E27FC236}">
                <a16:creationId xmlns:a16="http://schemas.microsoft.com/office/drawing/2014/main" id="{85D6DAEB-9F38-D509-DBFA-0594689181D8}"/>
              </a:ext>
            </a:extLst>
          </p:cNvPr>
          <p:cNvPicPr>
            <a:picLocks noChangeAspect="1"/>
          </p:cNvPicPr>
          <p:nvPr/>
        </p:nvPicPr>
        <p:blipFill rotWithShape="1">
          <a:blip r:embed="rId4"/>
          <a:srcRect l="11467" t="40886" r="15467" b="12481"/>
          <a:stretch/>
        </p:blipFill>
        <p:spPr>
          <a:xfrm>
            <a:off x="202611" y="6499999"/>
            <a:ext cx="6655390" cy="2672136"/>
          </a:xfrm>
          <a:prstGeom prst="rect">
            <a:avLst/>
          </a:prstGeom>
        </p:spPr>
      </p:pic>
    </p:spTree>
    <p:extLst>
      <p:ext uri="{BB962C8B-B14F-4D97-AF65-F5344CB8AC3E}">
        <p14:creationId xmlns:p14="http://schemas.microsoft.com/office/powerpoint/2010/main" val="6487162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F29456AB-18FA-E6D4-43E2-027CB886BBB3}"/>
              </a:ext>
            </a:extLst>
          </p:cNvPr>
          <p:cNvGrpSpPr/>
          <p:nvPr/>
        </p:nvGrpSpPr>
        <p:grpSpPr>
          <a:xfrm>
            <a:off x="4500245" y="0"/>
            <a:ext cx="2357755" cy="3611880"/>
            <a:chOff x="0" y="0"/>
            <a:chExt cx="2358120" cy="3611901"/>
          </a:xfrm>
        </p:grpSpPr>
        <p:sp>
          <p:nvSpPr>
            <p:cNvPr id="5" name="Shape 929">
              <a:extLst>
                <a:ext uri="{FF2B5EF4-FFF2-40B4-BE49-F238E27FC236}">
                  <a16:creationId xmlns:a16="http://schemas.microsoft.com/office/drawing/2014/main" id="{7A6136A6-D8EF-947E-CA39-DCBC5DA2B56E}"/>
                </a:ext>
              </a:extLst>
            </p:cNvPr>
            <p:cNvSpPr/>
            <p:nvPr/>
          </p:nvSpPr>
          <p:spPr>
            <a:xfrm>
              <a:off x="0" y="0"/>
              <a:ext cx="2358120" cy="3611901"/>
            </a:xfrm>
            <a:custGeom>
              <a:avLst/>
              <a:gdLst/>
              <a:ahLst/>
              <a:cxnLst/>
              <a:rect l="0" t="0" r="0" b="0"/>
              <a:pathLst>
                <a:path w="2358120" h="3611901">
                  <a:moveTo>
                    <a:pt x="0" y="0"/>
                  </a:moveTo>
                  <a:lnTo>
                    <a:pt x="2358120" y="0"/>
                  </a:lnTo>
                  <a:lnTo>
                    <a:pt x="2358120" y="3611901"/>
                  </a:lnTo>
                  <a:lnTo>
                    <a:pt x="0" y="0"/>
                  </a:lnTo>
                  <a:close/>
                </a:path>
              </a:pathLst>
            </a:custGeom>
            <a:solidFill>
              <a:srgbClr val="D7E0EF"/>
            </a:solidFill>
            <a:ln w="0" cap="flat">
              <a:miter lim="127000"/>
            </a:ln>
          </p:spPr>
          <p:style>
            <a:lnRef idx="0">
              <a:srgbClr val="000000">
                <a:alpha val="0"/>
              </a:srgbClr>
            </a:lnRef>
            <a:fillRef idx="1">
              <a:srgbClr val="1078C6"/>
            </a:fillRef>
            <a:effectRef idx="0">
              <a:scrgbClr r="0" g="0" b="0"/>
            </a:effectRef>
            <a:fontRef idx="none"/>
          </p:style>
          <p:txBody>
            <a:bodyPr/>
            <a:lstStyle/>
            <a:p>
              <a:endParaRPr lang="en-GB" dirty="0"/>
            </a:p>
          </p:txBody>
        </p:sp>
        <p:sp>
          <p:nvSpPr>
            <p:cNvPr id="6" name="Shape 932">
              <a:extLst>
                <a:ext uri="{FF2B5EF4-FFF2-40B4-BE49-F238E27FC236}">
                  <a16:creationId xmlns:a16="http://schemas.microsoft.com/office/drawing/2014/main" id="{32ED4FAE-A94F-FB8D-B206-D4E633309E5E}"/>
                </a:ext>
              </a:extLst>
            </p:cNvPr>
            <p:cNvSpPr/>
            <p:nvPr/>
          </p:nvSpPr>
          <p:spPr>
            <a:xfrm>
              <a:off x="144042" y="0"/>
              <a:ext cx="2214078" cy="3391274"/>
            </a:xfrm>
            <a:custGeom>
              <a:avLst/>
              <a:gdLst/>
              <a:ahLst/>
              <a:cxnLst/>
              <a:rect l="0" t="0" r="0" b="0"/>
              <a:pathLst>
                <a:path w="2214078" h="3391274">
                  <a:moveTo>
                    <a:pt x="0" y="0"/>
                  </a:moveTo>
                  <a:lnTo>
                    <a:pt x="2214078" y="0"/>
                  </a:lnTo>
                  <a:lnTo>
                    <a:pt x="2214078" y="3391274"/>
                  </a:lnTo>
                  <a:lnTo>
                    <a:pt x="0" y="0"/>
                  </a:lnTo>
                  <a:close/>
                </a:path>
              </a:pathLst>
            </a:custGeom>
            <a:ln w="0" cap="flat">
              <a:miter lim="127000"/>
            </a:ln>
          </p:spPr>
          <p:style>
            <a:lnRef idx="0">
              <a:srgbClr val="000000">
                <a:alpha val="0"/>
              </a:srgbClr>
            </a:lnRef>
            <a:fillRef idx="1">
              <a:srgbClr val="005495"/>
            </a:fillRef>
            <a:effectRef idx="0">
              <a:scrgbClr r="0" g="0" b="0"/>
            </a:effectRef>
            <a:fontRef idx="none"/>
          </p:style>
          <p:txBody>
            <a:bodyPr/>
            <a:lstStyle/>
            <a:p>
              <a:endParaRPr lang="en-GB"/>
            </a:p>
          </p:txBody>
        </p:sp>
      </p:grpSp>
      <p:sp>
        <p:nvSpPr>
          <p:cNvPr id="9" name="TextBox 8">
            <a:extLst>
              <a:ext uri="{FF2B5EF4-FFF2-40B4-BE49-F238E27FC236}">
                <a16:creationId xmlns:a16="http://schemas.microsoft.com/office/drawing/2014/main" id="{68707F07-8C7F-8122-1F3B-7D953F0A582F}"/>
              </a:ext>
            </a:extLst>
          </p:cNvPr>
          <p:cNvSpPr txBox="1"/>
          <p:nvPr/>
        </p:nvSpPr>
        <p:spPr>
          <a:xfrm>
            <a:off x="-955385" y="675369"/>
            <a:ext cx="7004957" cy="584775"/>
          </a:xfrm>
          <a:prstGeom prst="rect">
            <a:avLst/>
          </a:prstGeom>
          <a:noFill/>
        </p:spPr>
        <p:txBody>
          <a:bodyPr wrap="square">
            <a:spAutoFit/>
          </a:bodyPr>
          <a:lstStyle/>
          <a:p>
            <a:pPr algn="ctr"/>
            <a:r>
              <a:rPr lang="en-GB" sz="3200" b="1" dirty="0">
                <a:latin typeface="Arial Rounded MT Bold" panose="020F0704030504030204" pitchFamily="34" charset="77"/>
              </a:rPr>
              <a:t>Parental Permission</a:t>
            </a:r>
          </a:p>
        </p:txBody>
      </p:sp>
      <p:cxnSp>
        <p:nvCxnSpPr>
          <p:cNvPr id="11" name="Straight Connector 10">
            <a:extLst>
              <a:ext uri="{FF2B5EF4-FFF2-40B4-BE49-F238E27FC236}">
                <a16:creationId xmlns:a16="http://schemas.microsoft.com/office/drawing/2014/main" id="{7AF7ACB3-E12C-E52D-91F4-355F62FAEC56}"/>
              </a:ext>
            </a:extLst>
          </p:cNvPr>
          <p:cNvCxnSpPr>
            <a:cxnSpLocks/>
          </p:cNvCxnSpPr>
          <p:nvPr/>
        </p:nvCxnSpPr>
        <p:spPr>
          <a:xfrm>
            <a:off x="1313378" y="1371899"/>
            <a:ext cx="2467429" cy="0"/>
          </a:xfrm>
          <a:prstGeom prst="line">
            <a:avLst/>
          </a:prstGeom>
          <a:ln w="57150">
            <a:solidFill>
              <a:srgbClr val="D7E0EF"/>
            </a:solidFill>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FD743640-57D8-851D-7FE1-40F1652B0AF4}"/>
              </a:ext>
            </a:extLst>
          </p:cNvPr>
          <p:cNvSpPr txBox="1"/>
          <p:nvPr/>
        </p:nvSpPr>
        <p:spPr>
          <a:xfrm>
            <a:off x="1636644" y="1558849"/>
            <a:ext cx="3911600" cy="1754326"/>
          </a:xfrm>
          <a:prstGeom prst="rect">
            <a:avLst/>
          </a:prstGeom>
          <a:noFill/>
        </p:spPr>
        <p:txBody>
          <a:bodyPr wrap="square">
            <a:spAutoFit/>
          </a:bodyPr>
          <a:lstStyle/>
          <a:p>
            <a:r>
              <a:rPr lang="en-GB" dirty="0">
                <a:latin typeface="Arial Rounded MT Bold" panose="020F0704030504030204" pitchFamily="34" charset="77"/>
              </a:rPr>
              <a:t>As the parent, you will receive an email inviting you to complete a quick permission form (whichever email address the student has entered into their form)</a:t>
            </a:r>
          </a:p>
        </p:txBody>
      </p:sp>
      <p:pic>
        <p:nvPicPr>
          <p:cNvPr id="8" name="Picture 2" descr="50+ Round Dashed Line Font Set Stock Illustrations, Royalty-Free Vector  Graphics &amp; Clip Art - iStock">
            <a:extLst>
              <a:ext uri="{FF2B5EF4-FFF2-40B4-BE49-F238E27FC236}">
                <a16:creationId xmlns:a16="http://schemas.microsoft.com/office/drawing/2014/main" id="{FE6291DD-7988-E38E-96A9-0A4E754B1DE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0952" t="1556" r="67143" b="66659"/>
          <a:stretch/>
        </p:blipFill>
        <p:spPr bwMode="auto">
          <a:xfrm>
            <a:off x="326888" y="1696816"/>
            <a:ext cx="1159328" cy="1121524"/>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4F1BE7E5-191D-50FD-4132-F7CDB01C87D8}"/>
              </a:ext>
            </a:extLst>
          </p:cNvPr>
          <p:cNvPicPr/>
          <p:nvPr/>
        </p:nvPicPr>
        <p:blipFill>
          <a:blip r:embed="rId3"/>
          <a:stretch>
            <a:fillRect/>
          </a:stretch>
        </p:blipFill>
        <p:spPr>
          <a:xfrm>
            <a:off x="2273617" y="5309870"/>
            <a:ext cx="4453255" cy="4596130"/>
          </a:xfrm>
          <a:prstGeom prst="rect">
            <a:avLst/>
          </a:prstGeom>
        </p:spPr>
      </p:pic>
      <p:pic>
        <p:nvPicPr>
          <p:cNvPr id="12" name="Picture 4" descr="50+ Round Dashed Line Font Set Stock Illustrations, Royalty-Free Vector  Graphics &amp; Clip Art - iStock">
            <a:extLst>
              <a:ext uri="{FF2B5EF4-FFF2-40B4-BE49-F238E27FC236}">
                <a16:creationId xmlns:a16="http://schemas.microsoft.com/office/drawing/2014/main" id="{C2E8E151-99A0-DBD6-CF7C-44FB5C2938D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8332" r="38334" b="66161"/>
          <a:stretch/>
        </p:blipFill>
        <p:spPr bwMode="auto">
          <a:xfrm>
            <a:off x="214510" y="3810662"/>
            <a:ext cx="1384083" cy="1338165"/>
          </a:xfrm>
          <a:prstGeom prst="rect">
            <a:avLst/>
          </a:prstGeom>
          <a:noFill/>
          <a:extLst>
            <a:ext uri="{909E8E84-426E-40DD-AFC4-6F175D3DCCD1}">
              <a14:hiddenFill xmlns:a14="http://schemas.microsoft.com/office/drawing/2010/main">
                <a:solidFill>
                  <a:srgbClr val="FFFFFF"/>
                </a:solidFill>
              </a14:hiddenFill>
            </a:ext>
          </a:extLst>
        </p:spPr>
      </p:pic>
      <p:sp>
        <p:nvSpPr>
          <p:cNvPr id="14" name="TextBox 13">
            <a:extLst>
              <a:ext uri="{FF2B5EF4-FFF2-40B4-BE49-F238E27FC236}">
                <a16:creationId xmlns:a16="http://schemas.microsoft.com/office/drawing/2014/main" id="{907BD851-B441-F982-80D1-E9A87DDCBA28}"/>
              </a:ext>
            </a:extLst>
          </p:cNvPr>
          <p:cNvSpPr txBox="1"/>
          <p:nvPr/>
        </p:nvSpPr>
        <p:spPr>
          <a:xfrm>
            <a:off x="1755840" y="4184929"/>
            <a:ext cx="3906078" cy="646331"/>
          </a:xfrm>
          <a:prstGeom prst="rect">
            <a:avLst/>
          </a:prstGeom>
          <a:noFill/>
        </p:spPr>
        <p:txBody>
          <a:bodyPr wrap="square">
            <a:spAutoFit/>
          </a:bodyPr>
          <a:lstStyle/>
          <a:p>
            <a:r>
              <a:rPr lang="en-GB" dirty="0">
                <a:latin typeface="Arial Rounded MT Bold" panose="020F0704030504030204" pitchFamily="34" charset="77"/>
              </a:rPr>
              <a:t>Click on the green button “COMPLETE IT NOW”</a:t>
            </a:r>
          </a:p>
        </p:txBody>
      </p:sp>
    </p:spTree>
    <p:extLst>
      <p:ext uri="{BB962C8B-B14F-4D97-AF65-F5344CB8AC3E}">
        <p14:creationId xmlns:p14="http://schemas.microsoft.com/office/powerpoint/2010/main" val="2446358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6" descr="50+ Round Dashed Line Font Set Stock Illustrations, Royalty-Free Vector  Graphics &amp; Clip Art - iStock">
            <a:extLst>
              <a:ext uri="{FF2B5EF4-FFF2-40B4-BE49-F238E27FC236}">
                <a16:creationId xmlns:a16="http://schemas.microsoft.com/office/drawing/2014/main" id="{95B1ACAA-F3F2-49FE-AED6-D5B4E80C88A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67974" r="9407" b="65952"/>
          <a:stretch/>
        </p:blipFill>
        <p:spPr bwMode="auto">
          <a:xfrm>
            <a:off x="1846814" y="1008996"/>
            <a:ext cx="1564173" cy="1569660"/>
          </a:xfrm>
          <a:prstGeom prst="rect">
            <a:avLst/>
          </a:prstGeom>
          <a:noFill/>
          <a:extLst>
            <a:ext uri="{909E8E84-426E-40DD-AFC4-6F175D3DCCD1}">
              <a14:hiddenFill xmlns:a14="http://schemas.microsoft.com/office/drawing/2010/main">
                <a:solidFill>
                  <a:srgbClr val="FFFFFF"/>
                </a:solidFill>
              </a14:hiddenFill>
            </a:ext>
          </a:extLst>
        </p:spPr>
      </p:pic>
      <p:sp>
        <p:nvSpPr>
          <p:cNvPr id="83" name="Shape 1034">
            <a:extLst>
              <a:ext uri="{FF2B5EF4-FFF2-40B4-BE49-F238E27FC236}">
                <a16:creationId xmlns:a16="http://schemas.microsoft.com/office/drawing/2014/main" id="{F6588215-9A8F-5879-823F-8CA23A797D5C}"/>
              </a:ext>
            </a:extLst>
          </p:cNvPr>
          <p:cNvSpPr/>
          <p:nvPr/>
        </p:nvSpPr>
        <p:spPr>
          <a:xfrm>
            <a:off x="1" y="1"/>
            <a:ext cx="2628900" cy="4408714"/>
          </a:xfrm>
          <a:custGeom>
            <a:avLst/>
            <a:gdLst/>
            <a:ahLst/>
            <a:cxnLst/>
            <a:rect l="0" t="0" r="0" b="0"/>
            <a:pathLst>
              <a:path w="2694678" h="4306272">
                <a:moveTo>
                  <a:pt x="0" y="0"/>
                </a:moveTo>
                <a:lnTo>
                  <a:pt x="2694678" y="0"/>
                </a:lnTo>
                <a:lnTo>
                  <a:pt x="0" y="4306272"/>
                </a:lnTo>
                <a:lnTo>
                  <a:pt x="0" y="0"/>
                </a:lnTo>
                <a:close/>
              </a:path>
            </a:pathLst>
          </a:custGeom>
          <a:solidFill>
            <a:srgbClr val="D7E0EF"/>
          </a:solidFill>
          <a:ln w="0" cap="flat">
            <a:miter lim="127000"/>
          </a:ln>
        </p:spPr>
        <p:style>
          <a:lnRef idx="0">
            <a:srgbClr val="000000">
              <a:alpha val="0"/>
            </a:srgbClr>
          </a:lnRef>
          <a:fillRef idx="1">
            <a:srgbClr val="005495"/>
          </a:fillRef>
          <a:effectRef idx="0">
            <a:scrgbClr r="0" g="0" b="0"/>
          </a:effectRef>
          <a:fontRef idx="none"/>
        </p:style>
        <p:txBody>
          <a:bodyPr/>
          <a:lstStyle/>
          <a:p>
            <a:endParaRPr lang="en-GB" dirty="0"/>
          </a:p>
        </p:txBody>
      </p:sp>
      <p:sp>
        <p:nvSpPr>
          <p:cNvPr id="81" name="Shape 1034">
            <a:extLst>
              <a:ext uri="{FF2B5EF4-FFF2-40B4-BE49-F238E27FC236}">
                <a16:creationId xmlns:a16="http://schemas.microsoft.com/office/drawing/2014/main" id="{729B38F3-801C-3ED1-B780-E35D95873E0F}"/>
              </a:ext>
            </a:extLst>
          </p:cNvPr>
          <p:cNvSpPr/>
          <p:nvPr/>
        </p:nvSpPr>
        <p:spPr>
          <a:xfrm>
            <a:off x="0" y="797"/>
            <a:ext cx="2416629" cy="4065017"/>
          </a:xfrm>
          <a:custGeom>
            <a:avLst/>
            <a:gdLst/>
            <a:ahLst/>
            <a:cxnLst/>
            <a:rect l="0" t="0" r="0" b="0"/>
            <a:pathLst>
              <a:path w="2694678" h="4306272">
                <a:moveTo>
                  <a:pt x="0" y="0"/>
                </a:moveTo>
                <a:lnTo>
                  <a:pt x="2694678" y="0"/>
                </a:lnTo>
                <a:lnTo>
                  <a:pt x="0" y="4306272"/>
                </a:lnTo>
                <a:lnTo>
                  <a:pt x="0" y="0"/>
                </a:lnTo>
                <a:close/>
              </a:path>
            </a:pathLst>
          </a:custGeom>
          <a:ln w="0" cap="flat">
            <a:miter lim="127000"/>
          </a:ln>
        </p:spPr>
        <p:style>
          <a:lnRef idx="0">
            <a:srgbClr val="000000">
              <a:alpha val="0"/>
            </a:srgbClr>
          </a:lnRef>
          <a:fillRef idx="1">
            <a:srgbClr val="005495"/>
          </a:fillRef>
          <a:effectRef idx="0">
            <a:scrgbClr r="0" g="0" b="0"/>
          </a:effectRef>
          <a:fontRef idx="none"/>
        </p:style>
        <p:txBody>
          <a:bodyPr/>
          <a:lstStyle/>
          <a:p>
            <a:endParaRPr lang="en-GB"/>
          </a:p>
        </p:txBody>
      </p:sp>
      <p:sp>
        <p:nvSpPr>
          <p:cNvPr id="4" name="TextBox 3">
            <a:extLst>
              <a:ext uri="{FF2B5EF4-FFF2-40B4-BE49-F238E27FC236}">
                <a16:creationId xmlns:a16="http://schemas.microsoft.com/office/drawing/2014/main" id="{9A6B8643-1B37-1A6D-8B1A-DB93B9019523}"/>
              </a:ext>
            </a:extLst>
          </p:cNvPr>
          <p:cNvSpPr txBox="1"/>
          <p:nvPr/>
        </p:nvSpPr>
        <p:spPr>
          <a:xfrm>
            <a:off x="3429000" y="1008996"/>
            <a:ext cx="3232081" cy="2031325"/>
          </a:xfrm>
          <a:prstGeom prst="rect">
            <a:avLst/>
          </a:prstGeom>
          <a:noFill/>
        </p:spPr>
        <p:txBody>
          <a:bodyPr wrap="square">
            <a:spAutoFit/>
          </a:bodyPr>
          <a:lstStyle/>
          <a:p>
            <a:r>
              <a:rPr lang="en-GB" dirty="0">
                <a:latin typeface="Arial Rounded MT Bold" panose="020F0704030504030204" pitchFamily="34" charset="77"/>
              </a:rPr>
              <a:t>You will be able to see all of the student form details as well as the employer information, health and safety procedures. You will be asked to add the following:</a:t>
            </a:r>
          </a:p>
        </p:txBody>
      </p:sp>
      <p:sp>
        <p:nvSpPr>
          <p:cNvPr id="6" name="TextBox 5">
            <a:extLst>
              <a:ext uri="{FF2B5EF4-FFF2-40B4-BE49-F238E27FC236}">
                <a16:creationId xmlns:a16="http://schemas.microsoft.com/office/drawing/2014/main" id="{7BE16E11-0890-B2B0-795D-06B218721307}"/>
              </a:ext>
            </a:extLst>
          </p:cNvPr>
          <p:cNvSpPr txBox="1"/>
          <p:nvPr/>
        </p:nvSpPr>
        <p:spPr>
          <a:xfrm>
            <a:off x="843409" y="3548699"/>
            <a:ext cx="5806315" cy="4524315"/>
          </a:xfrm>
          <a:prstGeom prst="rect">
            <a:avLst/>
          </a:prstGeom>
          <a:noFill/>
        </p:spPr>
        <p:txBody>
          <a:bodyPr wrap="square">
            <a:spAutoFit/>
          </a:bodyPr>
          <a:lstStyle/>
          <a:p>
            <a:pPr marL="285750" indent="-285750">
              <a:buFont typeface="Arial" panose="020B0604020202020204" pitchFamily="34" charset="0"/>
              <a:buChar char="•"/>
            </a:pPr>
            <a:r>
              <a:rPr lang="en-GB" sz="2400" dirty="0">
                <a:latin typeface="Arial Rounded MT Bold" panose="020F0704030504030204" pitchFamily="34" charset="77"/>
              </a:rPr>
              <a:t>Name, email address and phone number </a:t>
            </a:r>
          </a:p>
          <a:p>
            <a:pPr marL="285750" indent="-285750">
              <a:buFont typeface="Arial" panose="020B0604020202020204" pitchFamily="34" charset="0"/>
              <a:buChar char="•"/>
            </a:pPr>
            <a:r>
              <a:rPr lang="en-GB" sz="2400" dirty="0">
                <a:latin typeface="Arial Rounded MT Bold" panose="020F0704030504030204" pitchFamily="34" charset="77"/>
              </a:rPr>
              <a:t>Does the student have any special needs, illnesses or injuries that may affect your placement? (the answer to this question is kept confidential from the student) Confirm you're aware that the placement provider will have primary responsibility for the health and safety of the student </a:t>
            </a:r>
          </a:p>
          <a:p>
            <a:pPr marL="285750" indent="-285750">
              <a:buFont typeface="Arial" panose="020B0604020202020204" pitchFamily="34" charset="0"/>
              <a:buChar char="•"/>
            </a:pPr>
            <a:r>
              <a:rPr lang="en-GB" sz="2400" dirty="0">
                <a:latin typeface="Arial Rounded MT Bold" panose="020F0704030504030204" pitchFamily="34" charset="77"/>
              </a:rPr>
              <a:t>Agreement for the student to take part in the placement</a:t>
            </a:r>
          </a:p>
        </p:txBody>
      </p:sp>
      <p:sp>
        <p:nvSpPr>
          <p:cNvPr id="5" name="TextBox 4">
            <a:extLst>
              <a:ext uri="{FF2B5EF4-FFF2-40B4-BE49-F238E27FC236}">
                <a16:creationId xmlns:a16="http://schemas.microsoft.com/office/drawing/2014/main" id="{FE210958-47F9-3C21-FA46-488B6B13FD78}"/>
              </a:ext>
            </a:extLst>
          </p:cNvPr>
          <p:cNvSpPr txBox="1"/>
          <p:nvPr/>
        </p:nvSpPr>
        <p:spPr>
          <a:xfrm>
            <a:off x="843409" y="8415915"/>
            <a:ext cx="5194616" cy="646331"/>
          </a:xfrm>
          <a:prstGeom prst="rect">
            <a:avLst/>
          </a:prstGeom>
          <a:noFill/>
        </p:spPr>
        <p:txBody>
          <a:bodyPr wrap="square">
            <a:spAutoFit/>
          </a:bodyPr>
          <a:lstStyle/>
          <a:p>
            <a:pPr algn="ctr"/>
            <a:r>
              <a:rPr lang="en-GB" sz="1800" dirty="0">
                <a:latin typeface="Arial Rounded MT Bold" panose="020F0704030504030204" pitchFamily="34" charset="77"/>
              </a:rPr>
              <a:t>If you have any issues, please don’t hesitate to contact Mr </a:t>
            </a:r>
            <a:r>
              <a:rPr lang="en-GB" dirty="0">
                <a:latin typeface="Arial Rounded MT Bold" panose="020F0704030504030204" pitchFamily="34" charset="77"/>
              </a:rPr>
              <a:t>Walton.</a:t>
            </a:r>
            <a:r>
              <a:rPr lang="en-GB" sz="1800" dirty="0">
                <a:latin typeface="Arial Rounded MT Bold" panose="020F0704030504030204" pitchFamily="34" charset="77"/>
              </a:rPr>
              <a:t> </a:t>
            </a:r>
            <a:endParaRPr lang="en-GB" dirty="0"/>
          </a:p>
        </p:txBody>
      </p:sp>
    </p:spTree>
    <p:extLst>
      <p:ext uri="{BB962C8B-B14F-4D97-AF65-F5344CB8AC3E}">
        <p14:creationId xmlns:p14="http://schemas.microsoft.com/office/powerpoint/2010/main" val="31970323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F29456AB-18FA-E6D4-43E2-027CB886BBB3}"/>
              </a:ext>
            </a:extLst>
          </p:cNvPr>
          <p:cNvGrpSpPr/>
          <p:nvPr/>
        </p:nvGrpSpPr>
        <p:grpSpPr>
          <a:xfrm>
            <a:off x="4500245" y="0"/>
            <a:ext cx="2357755" cy="3611880"/>
            <a:chOff x="0" y="0"/>
            <a:chExt cx="2358120" cy="3611901"/>
          </a:xfrm>
        </p:grpSpPr>
        <p:sp>
          <p:nvSpPr>
            <p:cNvPr id="5" name="Shape 929">
              <a:extLst>
                <a:ext uri="{FF2B5EF4-FFF2-40B4-BE49-F238E27FC236}">
                  <a16:creationId xmlns:a16="http://schemas.microsoft.com/office/drawing/2014/main" id="{7A6136A6-D8EF-947E-CA39-DCBC5DA2B56E}"/>
                </a:ext>
              </a:extLst>
            </p:cNvPr>
            <p:cNvSpPr/>
            <p:nvPr/>
          </p:nvSpPr>
          <p:spPr>
            <a:xfrm>
              <a:off x="0" y="0"/>
              <a:ext cx="2358120" cy="3611901"/>
            </a:xfrm>
            <a:custGeom>
              <a:avLst/>
              <a:gdLst/>
              <a:ahLst/>
              <a:cxnLst/>
              <a:rect l="0" t="0" r="0" b="0"/>
              <a:pathLst>
                <a:path w="2358120" h="3611901">
                  <a:moveTo>
                    <a:pt x="0" y="0"/>
                  </a:moveTo>
                  <a:lnTo>
                    <a:pt x="2358120" y="0"/>
                  </a:lnTo>
                  <a:lnTo>
                    <a:pt x="2358120" y="3611901"/>
                  </a:lnTo>
                  <a:lnTo>
                    <a:pt x="0" y="0"/>
                  </a:lnTo>
                  <a:close/>
                </a:path>
              </a:pathLst>
            </a:custGeom>
            <a:solidFill>
              <a:srgbClr val="D7E0EF"/>
            </a:solidFill>
            <a:ln w="0" cap="flat">
              <a:miter lim="127000"/>
            </a:ln>
          </p:spPr>
          <p:style>
            <a:lnRef idx="0">
              <a:srgbClr val="000000">
                <a:alpha val="0"/>
              </a:srgbClr>
            </a:lnRef>
            <a:fillRef idx="1">
              <a:srgbClr val="1078C6"/>
            </a:fillRef>
            <a:effectRef idx="0">
              <a:scrgbClr r="0" g="0" b="0"/>
            </a:effectRef>
            <a:fontRef idx="none"/>
          </p:style>
          <p:txBody>
            <a:bodyPr/>
            <a:lstStyle/>
            <a:p>
              <a:endParaRPr lang="en-GB" dirty="0"/>
            </a:p>
          </p:txBody>
        </p:sp>
        <p:sp>
          <p:nvSpPr>
            <p:cNvPr id="6" name="Shape 932">
              <a:extLst>
                <a:ext uri="{FF2B5EF4-FFF2-40B4-BE49-F238E27FC236}">
                  <a16:creationId xmlns:a16="http://schemas.microsoft.com/office/drawing/2014/main" id="{32ED4FAE-A94F-FB8D-B206-D4E633309E5E}"/>
                </a:ext>
              </a:extLst>
            </p:cNvPr>
            <p:cNvSpPr/>
            <p:nvPr/>
          </p:nvSpPr>
          <p:spPr>
            <a:xfrm>
              <a:off x="144042" y="0"/>
              <a:ext cx="2214078" cy="3391274"/>
            </a:xfrm>
            <a:custGeom>
              <a:avLst/>
              <a:gdLst/>
              <a:ahLst/>
              <a:cxnLst/>
              <a:rect l="0" t="0" r="0" b="0"/>
              <a:pathLst>
                <a:path w="2214078" h="3391274">
                  <a:moveTo>
                    <a:pt x="0" y="0"/>
                  </a:moveTo>
                  <a:lnTo>
                    <a:pt x="2214078" y="0"/>
                  </a:lnTo>
                  <a:lnTo>
                    <a:pt x="2214078" y="3391274"/>
                  </a:lnTo>
                  <a:lnTo>
                    <a:pt x="0" y="0"/>
                  </a:lnTo>
                  <a:close/>
                </a:path>
              </a:pathLst>
            </a:custGeom>
            <a:ln w="0" cap="flat">
              <a:miter lim="127000"/>
            </a:ln>
          </p:spPr>
          <p:style>
            <a:lnRef idx="0">
              <a:srgbClr val="000000">
                <a:alpha val="0"/>
              </a:srgbClr>
            </a:lnRef>
            <a:fillRef idx="1">
              <a:srgbClr val="005495"/>
            </a:fillRef>
            <a:effectRef idx="0">
              <a:scrgbClr r="0" g="0" b="0"/>
            </a:effectRef>
            <a:fontRef idx="none"/>
          </p:style>
          <p:txBody>
            <a:bodyPr/>
            <a:lstStyle/>
            <a:p>
              <a:endParaRPr lang="en-GB"/>
            </a:p>
          </p:txBody>
        </p:sp>
      </p:grpSp>
      <p:sp>
        <p:nvSpPr>
          <p:cNvPr id="9" name="TextBox 8">
            <a:extLst>
              <a:ext uri="{FF2B5EF4-FFF2-40B4-BE49-F238E27FC236}">
                <a16:creationId xmlns:a16="http://schemas.microsoft.com/office/drawing/2014/main" id="{68707F07-8C7F-8122-1F3B-7D953F0A582F}"/>
              </a:ext>
            </a:extLst>
          </p:cNvPr>
          <p:cNvSpPr txBox="1"/>
          <p:nvPr/>
        </p:nvSpPr>
        <p:spPr>
          <a:xfrm>
            <a:off x="-955385" y="675369"/>
            <a:ext cx="7004957" cy="646331"/>
          </a:xfrm>
          <a:prstGeom prst="rect">
            <a:avLst/>
          </a:prstGeom>
          <a:noFill/>
        </p:spPr>
        <p:txBody>
          <a:bodyPr wrap="square">
            <a:spAutoFit/>
          </a:bodyPr>
          <a:lstStyle/>
          <a:p>
            <a:pPr algn="ctr"/>
            <a:r>
              <a:rPr lang="en-GB" sz="3600" b="1" dirty="0">
                <a:latin typeface="Arial Rounded MT Bold" panose="020F0704030504030204" pitchFamily="34" charset="77"/>
              </a:rPr>
              <a:t>Remember…</a:t>
            </a:r>
          </a:p>
        </p:txBody>
      </p:sp>
      <p:cxnSp>
        <p:nvCxnSpPr>
          <p:cNvPr id="11" name="Straight Connector 10">
            <a:extLst>
              <a:ext uri="{FF2B5EF4-FFF2-40B4-BE49-F238E27FC236}">
                <a16:creationId xmlns:a16="http://schemas.microsoft.com/office/drawing/2014/main" id="{7AF7ACB3-E12C-E52D-91F4-355F62FAEC56}"/>
              </a:ext>
            </a:extLst>
          </p:cNvPr>
          <p:cNvCxnSpPr>
            <a:cxnSpLocks/>
          </p:cNvCxnSpPr>
          <p:nvPr/>
        </p:nvCxnSpPr>
        <p:spPr>
          <a:xfrm>
            <a:off x="1174230" y="1491170"/>
            <a:ext cx="2467429" cy="0"/>
          </a:xfrm>
          <a:prstGeom prst="line">
            <a:avLst/>
          </a:prstGeom>
          <a:ln w="57150">
            <a:solidFill>
              <a:srgbClr val="D7E0EF"/>
            </a:solidFill>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B68D18DB-F110-4202-C13E-7F6277605F8D}"/>
              </a:ext>
            </a:extLst>
          </p:cNvPr>
          <p:cNvSpPr txBox="1"/>
          <p:nvPr/>
        </p:nvSpPr>
        <p:spPr>
          <a:xfrm>
            <a:off x="1892889" y="2200467"/>
            <a:ext cx="3915714" cy="1200329"/>
          </a:xfrm>
          <a:prstGeom prst="rect">
            <a:avLst/>
          </a:prstGeom>
          <a:noFill/>
        </p:spPr>
        <p:txBody>
          <a:bodyPr wrap="square">
            <a:spAutoFit/>
          </a:bodyPr>
          <a:lstStyle/>
          <a:p>
            <a:r>
              <a:rPr lang="en-GB" dirty="0">
                <a:latin typeface="Arial Rounded MT Bold" panose="020F0704030504030204" pitchFamily="34" charset="77"/>
              </a:rPr>
              <a:t>Mr Walton is here to help! Attend the drop ins to use a computer and to have any questions answered</a:t>
            </a:r>
          </a:p>
        </p:txBody>
      </p:sp>
      <p:pic>
        <p:nvPicPr>
          <p:cNvPr id="12290" name="Picture 2" descr="Tick and cross clipart design illustration 9305638 PNG">
            <a:extLst>
              <a:ext uri="{FF2B5EF4-FFF2-40B4-BE49-F238E27FC236}">
                <a16:creationId xmlns:a16="http://schemas.microsoft.com/office/drawing/2014/main" id="{E8F26D3B-B25B-2DA4-8871-AF4BED5E939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7999" y="1997069"/>
            <a:ext cx="1490870" cy="1532973"/>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2" descr="Tick and cross clipart design illustration 9305638 PNG">
            <a:extLst>
              <a:ext uri="{FF2B5EF4-FFF2-40B4-BE49-F238E27FC236}">
                <a16:creationId xmlns:a16="http://schemas.microsoft.com/office/drawing/2014/main" id="{B7920DE8-3621-56FF-9C19-DD5F455E3D6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7999" y="4035940"/>
            <a:ext cx="1490870" cy="1532973"/>
          </a:xfrm>
          <a:prstGeom prst="rect">
            <a:avLst/>
          </a:prstGeom>
          <a:noFill/>
          <a:extLst>
            <a:ext uri="{909E8E84-426E-40DD-AFC4-6F175D3DCCD1}">
              <a14:hiddenFill xmlns:a14="http://schemas.microsoft.com/office/drawing/2010/main">
                <a:solidFill>
                  <a:srgbClr val="FFFFFF"/>
                </a:solidFill>
              </a14:hiddenFill>
            </a:ext>
          </a:extLst>
        </p:spPr>
      </p:pic>
      <p:sp>
        <p:nvSpPr>
          <p:cNvPr id="20" name="TextBox 19">
            <a:extLst>
              <a:ext uri="{FF2B5EF4-FFF2-40B4-BE49-F238E27FC236}">
                <a16:creationId xmlns:a16="http://schemas.microsoft.com/office/drawing/2014/main" id="{55DE8198-4C3D-29C0-FF43-EEB39676CB97}"/>
              </a:ext>
            </a:extLst>
          </p:cNvPr>
          <p:cNvSpPr txBox="1"/>
          <p:nvPr/>
        </p:nvSpPr>
        <p:spPr>
          <a:xfrm>
            <a:off x="1902525" y="4270021"/>
            <a:ext cx="3906078" cy="1200329"/>
          </a:xfrm>
          <a:prstGeom prst="rect">
            <a:avLst/>
          </a:prstGeom>
          <a:noFill/>
        </p:spPr>
        <p:txBody>
          <a:bodyPr wrap="square">
            <a:spAutoFit/>
          </a:bodyPr>
          <a:lstStyle/>
          <a:p>
            <a:r>
              <a:rPr lang="en-GB" dirty="0">
                <a:latin typeface="Arial Rounded MT Bold" panose="020F0704030504030204" pitchFamily="34" charset="77"/>
              </a:rPr>
              <a:t>Don’t add a placement on Unifrog until you have permission from an employer to use their email address! </a:t>
            </a:r>
          </a:p>
        </p:txBody>
      </p:sp>
      <p:pic>
        <p:nvPicPr>
          <p:cNvPr id="12292" name="Picture 4" descr="good luck in speech bubble 5331903 Vector Art at Vecteezy">
            <a:extLst>
              <a:ext uri="{FF2B5EF4-FFF2-40B4-BE49-F238E27FC236}">
                <a16:creationId xmlns:a16="http://schemas.microsoft.com/office/drawing/2014/main" id="{2FC0FECD-4839-08DF-8482-D68859435F7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4589" b="14686"/>
          <a:stretch/>
        </p:blipFill>
        <p:spPr bwMode="auto">
          <a:xfrm>
            <a:off x="171385" y="7772453"/>
            <a:ext cx="2753138" cy="19471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01193121"/>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D03B8475BF298A4693FFA926921B883C" ma:contentTypeVersion="4" ma:contentTypeDescription="Create a new document." ma:contentTypeScope="" ma:versionID="4f3cb8378a3ca14dbde81232bbe19814">
  <xsd:schema xmlns:xsd="http://www.w3.org/2001/XMLSchema" xmlns:xs="http://www.w3.org/2001/XMLSchema" xmlns:p="http://schemas.microsoft.com/office/2006/metadata/properties" xmlns:ns2="96d86401-8635-4853-b4a2-066129bef710" targetNamespace="http://schemas.microsoft.com/office/2006/metadata/properties" ma:root="true" ma:fieldsID="89b70a8ca2fdec2624c53b359be0c34c" ns2:_="">
    <xsd:import namespace="96d86401-8635-4853-b4a2-066129bef710"/>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6d86401-8635-4853-b4a2-066129bef71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046CBC9A-5BC9-4CED-80A2-F2F7F4E952F2}">
  <ds:schemaRefs>
    <ds:schemaRef ds:uri="http://schemas.microsoft.com/sharepoint/v3/contenttype/forms"/>
  </ds:schemaRefs>
</ds:datastoreItem>
</file>

<file path=customXml/itemProps2.xml><?xml version="1.0" encoding="utf-8"?>
<ds:datastoreItem xmlns:ds="http://schemas.openxmlformats.org/officeDocument/2006/customXml" ds:itemID="{B13AF16F-8484-4487-BB3B-D24714EDC8C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6d86401-8635-4853-b4a2-066129bef71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B87C29A7-0FD2-476D-80B9-AD8665D9A74C}">
  <ds:schemaRefs>
    <ds:schemaRef ds:uri="http://schemas.microsoft.com/office/2006/metadata/properti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emplate>Office 2013 - 2022 Theme</Template>
  <TotalTime>91</TotalTime>
  <Words>661</Words>
  <Application>Microsoft Office PowerPoint</Application>
  <PresentationFormat>A4 Paper (210x297 mm)</PresentationFormat>
  <Paragraphs>55</Paragraphs>
  <Slides>11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vt:i4>
      </vt:variant>
    </vt:vector>
  </HeadingPairs>
  <TitlesOfParts>
    <vt:vector size="16" baseType="lpstr">
      <vt:lpstr>Arial</vt:lpstr>
      <vt:lpstr>Arial Rounded MT Bold</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McCrory, Gethin</dc:creator>
  <cp:lastModifiedBy>Walton, Gethin</cp:lastModifiedBy>
  <cp:revision>5</cp:revision>
  <dcterms:created xsi:type="dcterms:W3CDTF">2023-12-13T20:20:32Z</dcterms:created>
  <dcterms:modified xsi:type="dcterms:W3CDTF">2026-10-21T07:29:36Z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0x010100D03B8475BF298A4693FFA926921B883C</vt:lpwstr>
  </property>
</Properties>
</file>