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78" r:id="rId9"/>
    <p:sldId id="264" r:id="rId10"/>
    <p:sldId id="265" r:id="rId11"/>
    <p:sldId id="266" r:id="rId12"/>
    <p:sldId id="279" r:id="rId13"/>
    <p:sldId id="268" r:id="rId14"/>
    <p:sldId id="269" r:id="rId15"/>
    <p:sldId id="270" r:id="rId16"/>
    <p:sldId id="271" r:id="rId17"/>
    <p:sldId id="272" r:id="rId18"/>
    <p:sldId id="273" r:id="rId19"/>
    <p:sldId id="274" r:id="rId20"/>
    <p:sldId id="280" r:id="rId21"/>
    <p:sldId id="276" r:id="rId22"/>
    <p:sldId id="27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73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76BA"/>
          </a:solidFill>
        </a:fill>
      </a:tcStyle>
    </a:firstCol>
    <a:lastRow>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6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1143000" y="685800"/>
            <a:ext cx="4572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3" name="Body Level One…"/>
          <p:cNvSpPr txBox="1">
            <a:spLocks noGrp="1"/>
          </p:cNvSpPr>
          <p:nvPr>
            <p:ph type="body" idx="1"/>
          </p:nvPr>
        </p:nvSpPr>
        <p:spPr>
          <a:xfrm>
            <a:off x="1689100" y="1778000"/>
            <a:ext cx="21005800" cy="1016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01" name="Sandy path between two hills leading to the ocean"/>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102" name="Heron flying low over a beach with a short fence in the foreground"/>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103" name="View of beach and sea from a grassy sand dune"/>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1" name="Body Level One…"/>
          <p:cNvSpPr txBox="1">
            <a:spLocks noGrp="1"/>
          </p:cNvSpPr>
          <p:nvPr>
            <p:ph type="body" sz="quarter" idx="1"/>
          </p:nvPr>
        </p:nvSpPr>
        <p:spPr>
          <a:xfrm>
            <a:off x="2387600" y="8953500"/>
            <a:ext cx="19621500" cy="585521"/>
          </a:xfrm>
          <a:prstGeom prst="rect">
            <a:avLst/>
          </a:prstGeom>
        </p:spPr>
        <p:txBody>
          <a:bodyPr anchor="t"/>
          <a:lstStyle>
            <a:lvl1pPr marL="0" indent="0" algn="ctr">
              <a:spcBef>
                <a:spcPts val="0"/>
              </a:spcBef>
              <a:buSzTx/>
              <a:buNone/>
              <a:defRPr sz="3200" i="1"/>
            </a:lvl1pPr>
            <a:lvl2pPr marL="1025769" indent="-390769" algn="ctr">
              <a:spcBef>
                <a:spcPts val="0"/>
              </a:spcBef>
              <a:defRPr sz="3200" i="1"/>
            </a:lvl2pPr>
            <a:lvl3pPr marL="1660769" indent="-390769" algn="ctr">
              <a:spcBef>
                <a:spcPts val="0"/>
              </a:spcBef>
              <a:defRPr sz="3200" i="1"/>
            </a:lvl3pPr>
            <a:lvl4pPr marL="2295769" indent="-390769" algn="ctr">
              <a:spcBef>
                <a:spcPts val="0"/>
              </a:spcBef>
              <a:defRPr sz="3200" i="1"/>
            </a:lvl4pPr>
            <a:lvl5pPr marL="2930769" indent="-390769" algn="ctr">
              <a:spcBef>
                <a:spcPts val="0"/>
              </a:spcBef>
              <a:defRPr sz="3200" i="1"/>
            </a:lvl5pPr>
          </a:lstStyle>
          <a:p>
            <a:r>
              <a:t>Body Level One</a:t>
            </a:r>
          </a:p>
          <a:p>
            <a:pPr lvl="1"/>
            <a:r>
              <a:t>Body Level Two</a:t>
            </a:r>
          </a:p>
          <a:p>
            <a:pPr lvl="2"/>
            <a:r>
              <a:t>Body Level Three</a:t>
            </a:r>
          </a:p>
          <a:p>
            <a:pPr lvl="3"/>
            <a:r>
              <a:t>Body Level Four</a:t>
            </a:r>
          </a:p>
          <a:p>
            <a:pPr lvl="4"/>
            <a:r>
              <a:t>Body Level Five</a:t>
            </a:r>
          </a:p>
        </p:txBody>
      </p:sp>
      <p:sp>
        <p:nvSpPr>
          <p:cNvPr id="112" name="“Type a quote here.”"/>
          <p:cNvSpPr txBox="1">
            <a:spLocks noGrp="1"/>
          </p:cNvSpPr>
          <p:nvPr>
            <p:ph type="body" sz="quarter" idx="21"/>
          </p:nvPr>
        </p:nvSpPr>
        <p:spPr>
          <a:xfrm>
            <a:off x="2387600" y="6076950"/>
            <a:ext cx="19621500" cy="825500"/>
          </a:xfrm>
          <a:prstGeom prst="rect">
            <a:avLst/>
          </a:prstGeom>
        </p:spPr>
        <p:txBody>
          <a:bodyPr/>
          <a:lstStyle/>
          <a:p>
            <a:pPr marL="0" indent="0" algn="ctr">
              <a:spcBef>
                <a:spcPts val="0"/>
              </a:spcBef>
              <a:buSzTx/>
              <a:buNone/>
              <a:defRPr>
                <a:latin typeface="Helvetica Neue Medium"/>
                <a:ea typeface="Helvetica Neue Medium"/>
                <a:cs typeface="Helvetica Neue Medium"/>
                <a:sym typeface="Helvetica Neue Medium"/>
              </a:defRPr>
            </a:pPr>
            <a:endParaRP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0" name="View of beach and sea from a grassy sand dune"/>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5" name="Slide Number"/>
          <p:cNvSpPr txBox="1">
            <a:spLocks noGrp="1"/>
          </p:cNvSpPr>
          <p:nvPr>
            <p:ph type="sldNum" sz="quarter" idx="2"/>
          </p:nvPr>
        </p:nvSpPr>
        <p:spPr>
          <a:xfrm>
            <a:off x="22172991" y="12802235"/>
            <a:ext cx="534610" cy="551179"/>
          </a:xfrm>
          <a:prstGeom prst="rect">
            <a:avLst/>
          </a:prstGeom>
        </p:spPr>
        <p:txBody>
          <a:bodyPr lIns="91438" tIns="91438" rIns="91438" bIns="91438" anchor="ctr"/>
          <a:lstStyle>
            <a:lvl1pPr algn="r" defTabSz="1828800">
              <a:defRPr>
                <a:solidFill>
                  <a:srgbClr val="757575"/>
                </a:solidFill>
                <a:latin typeface="Aptos"/>
                <a:ea typeface="Aptos"/>
                <a:cs typeface="Aptos"/>
                <a:sym typeface="Aptos"/>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3125967" y="-393700"/>
            <a:ext cx="18135603"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5" name="Title Text"/>
          <p:cNvSpPr txBox="1">
            <a:spLocks noGrp="1"/>
          </p:cNvSpPr>
          <p:nvPr>
            <p:ph type="title"/>
          </p:nvPr>
        </p:nvSpPr>
        <p:spPr>
          <a:prstGeom prst="rect">
            <a:avLst/>
          </a:prstGeom>
        </p:spPr>
        <p:txBody>
          <a:bodyPr/>
          <a:lstStyle/>
          <a:p>
            <a:r>
              <a:t>Title Text</a:t>
            </a:r>
          </a:p>
        </p:txBody>
      </p:sp>
      <p:sp>
        <p:nvSpPr>
          <p:cNvPr id="76"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4" name="Title Text"/>
          <p:cNvSpPr txBox="1">
            <a:spLocks noGrp="1"/>
          </p:cNvSpPr>
          <p:nvPr>
            <p:ph type="title"/>
          </p:nvPr>
        </p:nvSpPr>
        <p:spPr>
          <a:prstGeom prst="rect">
            <a:avLst/>
          </a:prstGeom>
        </p:spPr>
        <p:txBody>
          <a:bodyPr/>
          <a:lstStyle/>
          <a:p>
            <a:r>
              <a:t>Title Text</a:t>
            </a:r>
          </a:p>
        </p:txBody>
      </p:sp>
      <p:sp>
        <p:nvSpPr>
          <p:cNvPr id="85"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spcBef>
                <a:spcPts val="0"/>
              </a:spcBef>
              <a:defRPr sz="24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5pPr>
      <a:lvl6pPr marL="376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6pPr>
      <a:lvl7pPr marL="439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7pPr>
      <a:lvl8pPr marL="503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8pPr>
      <a:lvl9pPr marL="566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video" Target="https://www.youtube.com/embed/KfT5mInsr9A?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 descr="Image"/>
          <p:cNvPicPr>
            <a:picLocks/>
          </p:cNvPicPr>
          <p:nvPr/>
        </p:nvPicPr>
        <p:blipFill>
          <a:blip r:embed="rId2"/>
          <a:stretch>
            <a:fillRect/>
          </a:stretch>
        </p:blipFill>
        <p:spPr>
          <a:xfrm>
            <a:off x="-50800" y="19050"/>
            <a:ext cx="24485600" cy="13677900"/>
          </a:xfrm>
          <a:prstGeom prst="rect">
            <a:avLst/>
          </a:prstGeom>
          <a:ln w="12700">
            <a:miter lim="400000"/>
          </a:ln>
        </p:spPr>
      </p:pic>
      <p:sp>
        <p:nvSpPr>
          <p:cNvPr id="146" name="‘His face shown like the sun’…"/>
          <p:cNvSpPr txBox="1"/>
          <p:nvPr/>
        </p:nvSpPr>
        <p:spPr>
          <a:xfrm>
            <a:off x="504633" y="601049"/>
            <a:ext cx="12859134" cy="2607902"/>
          </a:xfrm>
          <a:prstGeom prst="rect">
            <a:avLst/>
          </a:prstGeom>
          <a:solidFill>
            <a:srgbClr val="7030A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defRPr sz="5700" b="1">
                <a:latin typeface="+mn-lt"/>
                <a:ea typeface="+mn-ea"/>
                <a:cs typeface="+mn-cs"/>
                <a:sym typeface="Helvetica Neue"/>
              </a:defRPr>
            </a:pPr>
            <a:r>
              <a:rPr dirty="0">
                <a:solidFill>
                  <a:schemeClr val="bg1"/>
                </a:solidFill>
              </a:rPr>
              <a:t>‘His face shown like the sun’</a:t>
            </a:r>
          </a:p>
          <a:p>
            <a:pPr algn="ctr">
              <a:defRPr sz="5700" b="1">
                <a:latin typeface="+mn-lt"/>
                <a:ea typeface="+mn-ea"/>
                <a:cs typeface="+mn-cs"/>
                <a:sym typeface="Helvetica Neue"/>
              </a:defRPr>
            </a:pPr>
            <a:r>
              <a:rPr dirty="0">
                <a:solidFill>
                  <a:schemeClr val="bg1"/>
                </a:solidFill>
              </a:rPr>
              <a:t>Matthew 17:2</a:t>
            </a:r>
          </a:p>
        </p:txBody>
      </p:sp>
      <p:pic>
        <p:nvPicPr>
          <p:cNvPr id="1026" name="Picture 2" descr="Saint Francis of Assisi Icon">
            <a:extLst>
              <a:ext uri="{FF2B5EF4-FFF2-40B4-BE49-F238E27FC236}">
                <a16:creationId xmlns:a16="http://schemas.microsoft.com/office/drawing/2014/main" id="{06FFF344-6FD4-5E3B-7FCD-0FDF17DC9C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6350" y="10178210"/>
            <a:ext cx="2838450" cy="35187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Guess The Song…"/>
          <p:cNvSpPr txBox="1"/>
          <p:nvPr/>
        </p:nvSpPr>
        <p:spPr>
          <a:xfrm>
            <a:off x="143933" y="88945"/>
            <a:ext cx="11745629" cy="1041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100" b="1" u="sng">
                <a:latin typeface="+mn-lt"/>
                <a:ea typeface="+mn-ea"/>
                <a:cs typeface="+mn-cs"/>
                <a:sym typeface="Helvetica Neue"/>
              </a:defRPr>
            </a:lvl1pPr>
          </a:lstStyle>
          <a:p>
            <a:r>
              <a:rPr dirty="0">
                <a:solidFill>
                  <a:schemeClr val="bg1"/>
                </a:solidFill>
              </a:rPr>
              <a:t>Class Mind </a:t>
            </a:r>
            <a:r>
              <a:rPr lang="en-GB" dirty="0">
                <a:solidFill>
                  <a:schemeClr val="bg1"/>
                </a:solidFill>
              </a:rPr>
              <a:t>M</a:t>
            </a:r>
            <a:r>
              <a:rPr dirty="0">
                <a:solidFill>
                  <a:schemeClr val="bg1"/>
                </a:solidFill>
              </a:rPr>
              <a:t>ap</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Let Us Prayer"/>
          <p:cNvSpPr txBox="1"/>
          <p:nvPr/>
        </p:nvSpPr>
        <p:spPr>
          <a:xfrm>
            <a:off x="349351" y="334164"/>
            <a:ext cx="4027323" cy="957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b="1" u="sng">
                <a:latin typeface="+mn-lt"/>
                <a:ea typeface="+mn-ea"/>
                <a:cs typeface="+mn-cs"/>
                <a:sym typeface="Helvetica Neue"/>
              </a:defRPr>
            </a:lvl1pPr>
          </a:lstStyle>
          <a:p>
            <a:r>
              <a:t>Let Us Pray</a:t>
            </a:r>
          </a:p>
        </p:txBody>
      </p:sp>
      <p:sp>
        <p:nvSpPr>
          <p:cNvPr id="175" name="Lord,…"/>
          <p:cNvSpPr txBox="1"/>
          <p:nvPr/>
        </p:nvSpPr>
        <p:spPr>
          <a:xfrm>
            <a:off x="3144354" y="3528951"/>
            <a:ext cx="18095292" cy="6658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457200">
              <a:spcBef>
                <a:spcPts val="0"/>
              </a:spcBef>
              <a:defRPr sz="6000" b="1">
                <a:latin typeface="+mn-lt"/>
                <a:ea typeface="+mn-ea"/>
                <a:cs typeface="+mn-cs"/>
                <a:sym typeface="Helvetica Neue"/>
              </a:defRPr>
            </a:pPr>
            <a:r>
              <a:rPr dirty="0">
                <a:solidFill>
                  <a:schemeClr val="bg1"/>
                </a:solidFill>
              </a:rPr>
              <a:t>Lord, </a:t>
            </a:r>
          </a:p>
          <a:p>
            <a:pPr algn="ctr" defTabSz="457200">
              <a:spcBef>
                <a:spcPts val="0"/>
              </a:spcBef>
              <a:defRPr sz="6000" b="1">
                <a:latin typeface="+mn-lt"/>
                <a:ea typeface="+mn-ea"/>
                <a:cs typeface="+mn-cs"/>
                <a:sym typeface="Helvetica Neue"/>
              </a:defRPr>
            </a:pPr>
            <a:endParaRPr dirty="0">
              <a:solidFill>
                <a:schemeClr val="bg1"/>
              </a:solidFill>
            </a:endParaRPr>
          </a:p>
          <a:p>
            <a:pPr algn="ctr" defTabSz="457200">
              <a:spcBef>
                <a:spcPts val="0"/>
              </a:spcBef>
              <a:defRPr sz="6000" b="1">
                <a:latin typeface="+mn-lt"/>
                <a:ea typeface="+mn-ea"/>
                <a:cs typeface="+mn-cs"/>
                <a:sym typeface="Helvetica Neue"/>
              </a:defRPr>
            </a:pPr>
            <a:r>
              <a:rPr dirty="0">
                <a:solidFill>
                  <a:schemeClr val="bg1"/>
                </a:solidFill>
              </a:rPr>
              <a:t>You revealed Your true glory before the disciples. Open my eyes to see You more clearly, and renew my mind to reflect Your truth and beauty.</a:t>
            </a:r>
          </a:p>
          <a:p>
            <a:pPr algn="ctr" defTabSz="457200">
              <a:spcBef>
                <a:spcPts val="0"/>
              </a:spcBef>
              <a:defRPr sz="6000" b="1">
                <a:latin typeface="+mn-lt"/>
                <a:ea typeface="+mn-ea"/>
                <a:cs typeface="+mn-cs"/>
                <a:sym typeface="Helvetica Neue"/>
              </a:defRPr>
            </a:pPr>
            <a:endParaRPr dirty="0">
              <a:solidFill>
                <a:schemeClr val="bg1"/>
              </a:solidFill>
            </a:endParaRPr>
          </a:p>
          <a:p>
            <a:pPr algn="ctr" defTabSz="457200">
              <a:spcBef>
                <a:spcPts val="0"/>
              </a:spcBef>
              <a:defRPr sz="6000" b="1">
                <a:latin typeface="+mn-lt"/>
                <a:ea typeface="+mn-ea"/>
                <a:cs typeface="+mn-cs"/>
                <a:sym typeface="Helvetica Neue"/>
              </a:defRPr>
            </a:pPr>
            <a:r>
              <a:rPr dirty="0">
                <a:solidFill>
                  <a:schemeClr val="bg1"/>
                </a:solidFill>
              </a:rPr>
              <a:t>Amen.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2253C-83CE-EB7E-7F16-514C9DD61B5D}"/>
            </a:ext>
          </a:extLst>
        </p:cNvPr>
        <p:cNvGrpSpPr/>
        <p:nvPr/>
      </p:nvGrpSpPr>
      <p:grpSpPr>
        <a:xfrm>
          <a:off x="0" y="0"/>
          <a:ext cx="0" cy="0"/>
          <a:chOff x="0" y="0"/>
          <a:chExt cx="0" cy="0"/>
        </a:xfrm>
      </p:grpSpPr>
      <p:pic>
        <p:nvPicPr>
          <p:cNvPr id="144" name="Image" descr="Image">
            <a:extLst>
              <a:ext uri="{FF2B5EF4-FFF2-40B4-BE49-F238E27FC236}">
                <a16:creationId xmlns:a16="http://schemas.microsoft.com/office/drawing/2014/main" id="{4860BA27-6263-07E0-8911-57D86164296B}"/>
              </a:ext>
            </a:extLst>
          </p:cNvPr>
          <p:cNvPicPr>
            <a:picLocks/>
          </p:cNvPicPr>
          <p:nvPr/>
        </p:nvPicPr>
        <p:blipFill>
          <a:blip r:embed="rId2"/>
          <a:stretch>
            <a:fillRect/>
          </a:stretch>
        </p:blipFill>
        <p:spPr>
          <a:xfrm>
            <a:off x="-50800" y="19050"/>
            <a:ext cx="24485600" cy="13677900"/>
          </a:xfrm>
          <a:prstGeom prst="rect">
            <a:avLst/>
          </a:prstGeom>
          <a:ln w="12700">
            <a:miter lim="400000"/>
          </a:ln>
        </p:spPr>
      </p:pic>
      <p:sp>
        <p:nvSpPr>
          <p:cNvPr id="146" name="‘His face shown like the sun’…">
            <a:extLst>
              <a:ext uri="{FF2B5EF4-FFF2-40B4-BE49-F238E27FC236}">
                <a16:creationId xmlns:a16="http://schemas.microsoft.com/office/drawing/2014/main" id="{DE2C640D-DFB8-5636-1DDC-7F5BB82B3481}"/>
              </a:ext>
            </a:extLst>
          </p:cNvPr>
          <p:cNvSpPr txBox="1"/>
          <p:nvPr/>
        </p:nvSpPr>
        <p:spPr>
          <a:xfrm>
            <a:off x="504633" y="601049"/>
            <a:ext cx="12859134" cy="2607902"/>
          </a:xfrm>
          <a:prstGeom prst="rect">
            <a:avLst/>
          </a:prstGeom>
          <a:solidFill>
            <a:srgbClr val="7030A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defRPr sz="5700" b="1">
                <a:latin typeface="+mn-lt"/>
                <a:ea typeface="+mn-ea"/>
                <a:cs typeface="+mn-cs"/>
                <a:sym typeface="Helvetica Neue"/>
              </a:defRPr>
            </a:pPr>
            <a:r>
              <a:rPr dirty="0">
                <a:solidFill>
                  <a:schemeClr val="bg1"/>
                </a:solidFill>
              </a:rPr>
              <a:t>‘His face shown like the sun’</a:t>
            </a:r>
          </a:p>
          <a:p>
            <a:pPr algn="ctr">
              <a:defRPr sz="5700" b="1">
                <a:latin typeface="+mn-lt"/>
                <a:ea typeface="+mn-ea"/>
                <a:cs typeface="+mn-cs"/>
                <a:sym typeface="Helvetica Neue"/>
              </a:defRPr>
            </a:pPr>
            <a:r>
              <a:rPr dirty="0">
                <a:solidFill>
                  <a:schemeClr val="bg1"/>
                </a:solidFill>
              </a:rPr>
              <a:t>Matthew 17:2</a:t>
            </a:r>
          </a:p>
        </p:txBody>
      </p:sp>
      <p:pic>
        <p:nvPicPr>
          <p:cNvPr id="1026" name="Picture 2" descr="Saint Francis of Assisi Icon">
            <a:extLst>
              <a:ext uri="{FF2B5EF4-FFF2-40B4-BE49-F238E27FC236}">
                <a16:creationId xmlns:a16="http://schemas.microsoft.com/office/drawing/2014/main" id="{0E7FD772-33B7-756A-CE16-C0352D9C10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6350" y="10178210"/>
            <a:ext cx="2838450" cy="351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8016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Quiz Time"/>
          <p:cNvSpPr txBox="1"/>
          <p:nvPr/>
        </p:nvSpPr>
        <p:spPr>
          <a:xfrm>
            <a:off x="349350" y="334164"/>
            <a:ext cx="3510281" cy="957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b="1" u="sng">
                <a:latin typeface="+mn-lt"/>
                <a:ea typeface="+mn-ea"/>
                <a:cs typeface="+mn-cs"/>
                <a:sym typeface="Helvetica Neue"/>
              </a:defRPr>
            </a:lvl1pPr>
          </a:lstStyle>
          <a:p>
            <a:r>
              <a:rPr dirty="0">
                <a:solidFill>
                  <a:schemeClr val="bg1"/>
                </a:solidFill>
              </a:rPr>
              <a:t>Quiz Time</a:t>
            </a:r>
          </a:p>
        </p:txBody>
      </p:sp>
      <p:sp>
        <p:nvSpPr>
          <p:cNvPr id="182" name="For today’s quiz, you create a team with the person sitting next to you. All answers are multiple choice.…"/>
          <p:cNvSpPr txBox="1"/>
          <p:nvPr/>
        </p:nvSpPr>
        <p:spPr>
          <a:xfrm>
            <a:off x="984351" y="3790493"/>
            <a:ext cx="11393600" cy="61350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0"/>
              </a:spcBef>
              <a:defRPr sz="5600">
                <a:latin typeface="+mn-lt"/>
                <a:ea typeface="+mn-ea"/>
                <a:cs typeface="+mn-cs"/>
                <a:sym typeface="Helvetica Neue"/>
              </a:defRPr>
            </a:pPr>
            <a:r>
              <a:rPr dirty="0">
                <a:solidFill>
                  <a:schemeClr val="bg1"/>
                </a:solidFill>
              </a:rPr>
              <a:t>For today’s quiz, you create a team with the person sitting next to you. All answers are multiple choice.</a:t>
            </a:r>
          </a:p>
          <a:p>
            <a:pPr defTabSz="457200">
              <a:spcBef>
                <a:spcPts val="0"/>
              </a:spcBef>
              <a:defRPr sz="5600">
                <a:latin typeface="+mn-lt"/>
                <a:ea typeface="+mn-ea"/>
                <a:cs typeface="+mn-cs"/>
                <a:sym typeface="Helvetica Neue"/>
              </a:defRPr>
            </a:pPr>
            <a:endParaRPr dirty="0">
              <a:solidFill>
                <a:schemeClr val="bg1"/>
              </a:solidFill>
            </a:endParaRPr>
          </a:p>
          <a:p>
            <a:pPr defTabSz="457200">
              <a:spcBef>
                <a:spcPts val="0"/>
              </a:spcBef>
              <a:defRPr sz="5600">
                <a:latin typeface="+mn-lt"/>
                <a:ea typeface="+mn-ea"/>
                <a:cs typeface="+mn-cs"/>
                <a:sym typeface="Helvetica Neue"/>
              </a:defRPr>
            </a:pPr>
            <a:r>
              <a:rPr dirty="0">
                <a:solidFill>
                  <a:schemeClr val="bg1"/>
                </a:solidFill>
              </a:rPr>
              <a:t>Please write down the question number and the letter of your chosen answer.</a:t>
            </a:r>
          </a:p>
        </p:txBody>
      </p:sp>
      <p:pic>
        <p:nvPicPr>
          <p:cNvPr id="183" name="Image" descr="Image"/>
          <p:cNvPicPr>
            <a:picLocks/>
          </p:cNvPicPr>
          <p:nvPr/>
        </p:nvPicPr>
        <p:blipFill>
          <a:blip r:embed="rId2"/>
          <a:stretch>
            <a:fillRect/>
          </a:stretch>
        </p:blipFill>
        <p:spPr>
          <a:xfrm>
            <a:off x="13092000" y="0"/>
            <a:ext cx="11393601" cy="13839595"/>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According to Matthew 24:42, why should believers stay alert?…"/>
          <p:cNvSpPr txBox="1"/>
          <p:nvPr/>
        </p:nvSpPr>
        <p:spPr>
          <a:xfrm>
            <a:off x="984351" y="3073400"/>
            <a:ext cx="11393600" cy="7569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0"/>
              </a:spcBef>
              <a:defRPr sz="7000" b="1">
                <a:latin typeface="Aptos"/>
                <a:ea typeface="Aptos"/>
                <a:cs typeface="Aptos"/>
                <a:sym typeface="Aptos"/>
              </a:defRPr>
            </a:pPr>
            <a:r>
              <a:rPr dirty="0">
                <a:solidFill>
                  <a:schemeClr val="bg1"/>
                </a:solidFill>
              </a:rPr>
              <a:t>1. Multiple Choice</a:t>
            </a:r>
            <a:endParaRPr b="0" dirty="0">
              <a:solidFill>
                <a:schemeClr val="bg1"/>
              </a:solidFill>
            </a:endParaRPr>
          </a:p>
          <a:p>
            <a:pPr defTabSz="457200">
              <a:spcBef>
                <a:spcPts val="0"/>
              </a:spcBef>
              <a:defRPr sz="7000">
                <a:latin typeface="Aptos"/>
                <a:ea typeface="Aptos"/>
                <a:cs typeface="Aptos"/>
                <a:sym typeface="Aptos"/>
              </a:defRPr>
            </a:pPr>
            <a:r>
              <a:rPr dirty="0">
                <a:solidFill>
                  <a:schemeClr val="bg1"/>
                </a:solidFill>
              </a:rPr>
              <a:t>In Matthew 17:2, what happens to Jesus?</a:t>
            </a:r>
          </a:p>
          <a:p>
            <a:pPr defTabSz="457200">
              <a:spcBef>
                <a:spcPts val="0"/>
              </a:spcBef>
              <a:defRPr sz="7000">
                <a:latin typeface="Aptos"/>
                <a:ea typeface="Aptos"/>
                <a:cs typeface="Aptos"/>
                <a:sym typeface="Aptos"/>
              </a:defRPr>
            </a:pPr>
            <a:r>
              <a:rPr dirty="0">
                <a:solidFill>
                  <a:schemeClr val="bg1"/>
                </a:solidFill>
              </a:rPr>
              <a:t>A. He disappears</a:t>
            </a:r>
          </a:p>
          <a:p>
            <a:pPr defTabSz="457200">
              <a:spcBef>
                <a:spcPts val="0"/>
              </a:spcBef>
              <a:defRPr sz="7000">
                <a:latin typeface="Aptos"/>
                <a:ea typeface="Aptos"/>
                <a:cs typeface="Aptos"/>
                <a:sym typeface="Aptos"/>
              </a:defRPr>
            </a:pPr>
            <a:r>
              <a:rPr dirty="0">
                <a:solidFill>
                  <a:schemeClr val="bg1"/>
                </a:solidFill>
              </a:rPr>
              <a:t>B. He falls asleep</a:t>
            </a:r>
          </a:p>
          <a:p>
            <a:pPr defTabSz="457200">
              <a:spcBef>
                <a:spcPts val="0"/>
              </a:spcBef>
              <a:defRPr sz="7000">
                <a:latin typeface="Aptos"/>
                <a:ea typeface="Aptos"/>
                <a:cs typeface="Aptos"/>
                <a:sym typeface="Aptos"/>
              </a:defRPr>
            </a:pPr>
            <a:r>
              <a:rPr dirty="0">
                <a:solidFill>
                  <a:schemeClr val="bg1"/>
                </a:solidFill>
              </a:rPr>
              <a:t>C. His appearance changes</a:t>
            </a:r>
          </a:p>
          <a:p>
            <a:pPr defTabSz="457200">
              <a:spcBef>
                <a:spcPts val="0"/>
              </a:spcBef>
              <a:defRPr sz="7000">
                <a:latin typeface="Aptos"/>
                <a:ea typeface="Aptos"/>
                <a:cs typeface="Aptos"/>
                <a:sym typeface="Aptos"/>
              </a:defRPr>
            </a:pPr>
            <a:r>
              <a:rPr dirty="0">
                <a:solidFill>
                  <a:schemeClr val="bg1"/>
                </a:solidFill>
              </a:rPr>
              <a:t>D. He starts preaching</a:t>
            </a:r>
          </a:p>
        </p:txBody>
      </p:sp>
      <p:pic>
        <p:nvPicPr>
          <p:cNvPr id="186" name="Image" descr="Image"/>
          <p:cNvPicPr>
            <a:picLocks/>
          </p:cNvPicPr>
          <p:nvPr/>
        </p:nvPicPr>
        <p:blipFill>
          <a:blip r:embed="rId2"/>
          <a:stretch>
            <a:fillRect/>
          </a:stretch>
        </p:blipFill>
        <p:spPr>
          <a:xfrm>
            <a:off x="13092000" y="0"/>
            <a:ext cx="11393601" cy="13839595"/>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According to Matthew 24:42, why should believers stay alert?…"/>
          <p:cNvSpPr txBox="1"/>
          <p:nvPr/>
        </p:nvSpPr>
        <p:spPr>
          <a:xfrm>
            <a:off x="984351" y="4673600"/>
            <a:ext cx="11393600" cy="436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0"/>
              </a:spcBef>
              <a:defRPr sz="7000" b="1">
                <a:latin typeface="Aptos"/>
                <a:ea typeface="Aptos"/>
                <a:cs typeface="Aptos"/>
                <a:sym typeface="Aptos"/>
              </a:defRPr>
            </a:pPr>
            <a:r>
              <a:rPr dirty="0">
                <a:solidFill>
                  <a:schemeClr val="bg1"/>
                </a:solidFill>
              </a:rPr>
              <a:t>2. Fill in the Blank</a:t>
            </a:r>
            <a:endParaRPr b="0" dirty="0">
              <a:solidFill>
                <a:schemeClr val="bg1"/>
              </a:solidFill>
            </a:endParaRPr>
          </a:p>
          <a:p>
            <a:pPr defTabSz="457200">
              <a:spcBef>
                <a:spcPts val="0"/>
              </a:spcBef>
              <a:defRPr sz="7000">
                <a:latin typeface="Aptos"/>
                <a:ea typeface="Aptos"/>
                <a:cs typeface="Aptos"/>
                <a:sym typeface="Aptos"/>
              </a:defRPr>
            </a:pPr>
            <a:r>
              <a:rPr dirty="0">
                <a:solidFill>
                  <a:schemeClr val="bg1"/>
                </a:solidFill>
              </a:rPr>
              <a:t>Matthew 17:2 says that Jesus’ face shone like the __________.</a:t>
            </a:r>
          </a:p>
        </p:txBody>
      </p:sp>
      <p:pic>
        <p:nvPicPr>
          <p:cNvPr id="189" name="Image" descr="Image"/>
          <p:cNvPicPr>
            <a:picLocks/>
          </p:cNvPicPr>
          <p:nvPr/>
        </p:nvPicPr>
        <p:blipFill>
          <a:blip r:embed="rId2"/>
          <a:stretch>
            <a:fillRect/>
          </a:stretch>
        </p:blipFill>
        <p:spPr>
          <a:xfrm>
            <a:off x="13092000" y="0"/>
            <a:ext cx="11393601" cy="1383959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According to Matthew 24:42, why should believers stay alert?…"/>
          <p:cNvSpPr txBox="1"/>
          <p:nvPr/>
        </p:nvSpPr>
        <p:spPr>
          <a:xfrm>
            <a:off x="984351" y="5207000"/>
            <a:ext cx="11393600" cy="330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0"/>
              </a:spcBef>
              <a:defRPr sz="7000" b="1">
                <a:latin typeface="Aptos"/>
                <a:ea typeface="Aptos"/>
                <a:cs typeface="Aptos"/>
                <a:sym typeface="Aptos"/>
              </a:defRPr>
            </a:pPr>
            <a:r>
              <a:rPr dirty="0">
                <a:solidFill>
                  <a:schemeClr val="bg1"/>
                </a:solidFill>
              </a:rPr>
              <a:t>3. Short Answer</a:t>
            </a:r>
            <a:endParaRPr b="0" dirty="0">
              <a:solidFill>
                <a:schemeClr val="bg1"/>
              </a:solidFill>
            </a:endParaRPr>
          </a:p>
          <a:p>
            <a:pPr defTabSz="457200">
              <a:spcBef>
                <a:spcPts val="0"/>
              </a:spcBef>
              <a:defRPr sz="7000">
                <a:latin typeface="Aptos"/>
                <a:ea typeface="Aptos"/>
                <a:cs typeface="Aptos"/>
                <a:sym typeface="Aptos"/>
              </a:defRPr>
            </a:pPr>
            <a:r>
              <a:rPr dirty="0">
                <a:solidFill>
                  <a:schemeClr val="bg1"/>
                </a:solidFill>
              </a:rPr>
              <a:t>What does the word </a:t>
            </a:r>
            <a:r>
              <a:rPr b="1" dirty="0">
                <a:solidFill>
                  <a:schemeClr val="bg1"/>
                </a:solidFill>
              </a:rPr>
              <a:t>“transformation”</a:t>
            </a:r>
            <a:r>
              <a:rPr dirty="0">
                <a:solidFill>
                  <a:schemeClr val="bg1"/>
                </a:solidFill>
              </a:rPr>
              <a:t> mean?</a:t>
            </a:r>
          </a:p>
        </p:txBody>
      </p:sp>
      <p:pic>
        <p:nvPicPr>
          <p:cNvPr id="192" name="Image" descr="Image"/>
          <p:cNvPicPr>
            <a:picLocks/>
          </p:cNvPicPr>
          <p:nvPr/>
        </p:nvPicPr>
        <p:blipFill>
          <a:blip r:embed="rId2"/>
          <a:stretch>
            <a:fillRect/>
          </a:stretch>
        </p:blipFill>
        <p:spPr>
          <a:xfrm>
            <a:off x="13092000" y="0"/>
            <a:ext cx="11393601" cy="13839595"/>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According to Matthew 24:42, why should believers stay alert?…"/>
          <p:cNvSpPr txBox="1"/>
          <p:nvPr/>
        </p:nvSpPr>
        <p:spPr>
          <a:xfrm>
            <a:off x="984351" y="4673600"/>
            <a:ext cx="11393600" cy="436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0"/>
              </a:spcBef>
              <a:defRPr sz="7000" b="1">
                <a:latin typeface="Aptos"/>
                <a:ea typeface="Aptos"/>
                <a:cs typeface="Aptos"/>
                <a:sym typeface="Aptos"/>
              </a:defRPr>
            </a:pPr>
            <a:r>
              <a:rPr dirty="0">
                <a:solidFill>
                  <a:schemeClr val="bg1"/>
                </a:solidFill>
              </a:rPr>
              <a:t>4. Short Answer</a:t>
            </a:r>
            <a:endParaRPr b="0" dirty="0">
              <a:solidFill>
                <a:schemeClr val="bg1"/>
              </a:solidFill>
            </a:endParaRPr>
          </a:p>
          <a:p>
            <a:pPr defTabSz="457200">
              <a:spcBef>
                <a:spcPts val="0"/>
              </a:spcBef>
              <a:defRPr sz="7000">
                <a:latin typeface="Aptos"/>
                <a:ea typeface="Aptos"/>
                <a:cs typeface="Aptos"/>
                <a:sym typeface="Aptos"/>
              </a:defRPr>
            </a:pPr>
            <a:r>
              <a:rPr dirty="0">
                <a:solidFill>
                  <a:schemeClr val="bg1"/>
                </a:solidFill>
              </a:rPr>
              <a:t>Name </a:t>
            </a:r>
            <a:r>
              <a:rPr b="1" dirty="0">
                <a:solidFill>
                  <a:schemeClr val="bg1"/>
                </a:solidFill>
              </a:rPr>
              <a:t>one way</a:t>
            </a:r>
            <a:r>
              <a:rPr dirty="0">
                <a:solidFill>
                  <a:schemeClr val="bg1"/>
                </a:solidFill>
              </a:rPr>
              <a:t> Jesus is described as changing in Matthew 17:2.</a:t>
            </a:r>
          </a:p>
        </p:txBody>
      </p:sp>
      <p:pic>
        <p:nvPicPr>
          <p:cNvPr id="195" name="Image" descr="Image"/>
          <p:cNvPicPr>
            <a:picLocks/>
          </p:cNvPicPr>
          <p:nvPr/>
        </p:nvPicPr>
        <p:blipFill>
          <a:blip r:embed="rId2"/>
          <a:stretch>
            <a:fillRect/>
          </a:stretch>
        </p:blipFill>
        <p:spPr>
          <a:xfrm>
            <a:off x="13092000" y="0"/>
            <a:ext cx="11393601" cy="13839595"/>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 Answers…"/>
          <p:cNvSpPr txBox="1"/>
          <p:nvPr/>
        </p:nvSpPr>
        <p:spPr>
          <a:xfrm>
            <a:off x="806551" y="127866"/>
            <a:ext cx="11393600" cy="13583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1400"/>
              </a:spcBef>
              <a:defRPr sz="5500" b="1">
                <a:latin typeface="+mn-lt"/>
                <a:ea typeface="+mn-ea"/>
                <a:cs typeface="+mn-cs"/>
                <a:sym typeface="Helvetica Neue"/>
              </a:defRPr>
            </a:pPr>
            <a:r>
              <a:rPr dirty="0"/>
              <a:t>✅ </a:t>
            </a:r>
            <a:r>
              <a:rPr dirty="0">
                <a:solidFill>
                  <a:schemeClr val="bg1"/>
                </a:solidFill>
              </a:rPr>
              <a:t>Answers</a:t>
            </a:r>
          </a:p>
          <a:p>
            <a:pPr defTabSz="457200">
              <a:spcBef>
                <a:spcPts val="0"/>
              </a:spcBef>
              <a:defRPr sz="5500" b="1">
                <a:latin typeface="Aptos"/>
                <a:ea typeface="Aptos"/>
                <a:cs typeface="Aptos"/>
                <a:sym typeface="Aptos"/>
              </a:defRPr>
            </a:pPr>
            <a:r>
              <a:rPr dirty="0">
                <a:solidFill>
                  <a:schemeClr val="bg1"/>
                </a:solidFill>
              </a:rPr>
              <a:t>1. Multiple Choice</a:t>
            </a:r>
            <a:endParaRPr b="0" dirty="0">
              <a:solidFill>
                <a:schemeClr val="bg1"/>
              </a:solidFill>
            </a:endParaRPr>
          </a:p>
          <a:p>
            <a:pPr defTabSz="457200">
              <a:spcBef>
                <a:spcPts val="0"/>
              </a:spcBef>
              <a:defRPr sz="5500" b="1">
                <a:latin typeface="Aptos"/>
                <a:ea typeface="Aptos"/>
                <a:cs typeface="Aptos"/>
                <a:sym typeface="Aptos"/>
              </a:defRPr>
            </a:pPr>
            <a:r>
              <a:rPr b="0" dirty="0">
                <a:solidFill>
                  <a:schemeClr val="bg1"/>
                </a:solidFill>
              </a:rPr>
              <a:t>Correct answer: </a:t>
            </a:r>
            <a:r>
              <a:rPr dirty="0">
                <a:solidFill>
                  <a:schemeClr val="bg1"/>
                </a:solidFill>
              </a:rPr>
              <a:t>C. His appearance changes and add </a:t>
            </a:r>
            <a:r>
              <a:rPr dirty="0" err="1">
                <a:solidFill>
                  <a:schemeClr val="bg1"/>
                </a:solidFill>
              </a:rPr>
              <a:t>flavour</a:t>
            </a:r>
            <a:r>
              <a:rPr dirty="0">
                <a:solidFill>
                  <a:schemeClr val="bg1"/>
                </a:solidFill>
              </a:rPr>
              <a:t>.</a:t>
            </a:r>
          </a:p>
          <a:p>
            <a:pPr defTabSz="457200">
              <a:spcBef>
                <a:spcPts val="0"/>
              </a:spcBef>
              <a:defRPr sz="5500" b="1">
                <a:latin typeface="Aptos"/>
                <a:ea typeface="Aptos"/>
                <a:cs typeface="Aptos"/>
                <a:sym typeface="Aptos"/>
              </a:defRPr>
            </a:pPr>
            <a:r>
              <a:rPr dirty="0">
                <a:solidFill>
                  <a:schemeClr val="bg1"/>
                </a:solidFill>
              </a:rPr>
              <a:t>2. Fill in the Blank</a:t>
            </a:r>
            <a:endParaRPr b="0" dirty="0">
              <a:solidFill>
                <a:schemeClr val="bg1"/>
              </a:solidFill>
            </a:endParaRPr>
          </a:p>
          <a:p>
            <a:pPr defTabSz="457200">
              <a:spcBef>
                <a:spcPts val="0"/>
              </a:spcBef>
              <a:defRPr sz="5500">
                <a:latin typeface="Aptos"/>
                <a:ea typeface="Aptos"/>
                <a:cs typeface="Aptos"/>
                <a:sym typeface="Aptos"/>
              </a:defRPr>
            </a:pPr>
            <a:r>
              <a:rPr dirty="0">
                <a:solidFill>
                  <a:schemeClr val="bg1"/>
                </a:solidFill>
              </a:rPr>
              <a:t>Correct answer: </a:t>
            </a:r>
            <a:r>
              <a:rPr b="1" dirty="0">
                <a:solidFill>
                  <a:schemeClr val="bg1"/>
                </a:solidFill>
              </a:rPr>
              <a:t>the sun</a:t>
            </a:r>
          </a:p>
          <a:p>
            <a:pPr defTabSz="457200">
              <a:spcBef>
                <a:spcPts val="0"/>
              </a:spcBef>
              <a:defRPr sz="5500" b="1">
                <a:latin typeface="Aptos"/>
                <a:ea typeface="Aptos"/>
                <a:cs typeface="Aptos"/>
                <a:sym typeface="Aptos"/>
              </a:defRPr>
            </a:pPr>
            <a:r>
              <a:rPr dirty="0">
                <a:solidFill>
                  <a:schemeClr val="bg1"/>
                </a:solidFill>
              </a:rPr>
              <a:t>3. Short Answer</a:t>
            </a:r>
            <a:endParaRPr b="0" dirty="0">
              <a:solidFill>
                <a:schemeClr val="bg1"/>
              </a:solidFill>
            </a:endParaRPr>
          </a:p>
          <a:p>
            <a:pPr defTabSz="457200">
              <a:spcBef>
                <a:spcPts val="0"/>
              </a:spcBef>
              <a:defRPr sz="5500" b="1">
                <a:latin typeface="Aptos"/>
                <a:ea typeface="Aptos"/>
                <a:cs typeface="Aptos"/>
                <a:sym typeface="Aptos"/>
              </a:defRPr>
            </a:pPr>
            <a:r>
              <a:rPr b="0" dirty="0">
                <a:solidFill>
                  <a:schemeClr val="bg1"/>
                </a:solidFill>
              </a:rPr>
              <a:t>Transformation means </a:t>
            </a:r>
            <a:r>
              <a:rPr dirty="0">
                <a:solidFill>
                  <a:schemeClr val="bg1"/>
                </a:solidFill>
              </a:rPr>
              <a:t>a change in appearance, form, or character</a:t>
            </a:r>
            <a:r>
              <a:rPr b="0" dirty="0">
                <a:solidFill>
                  <a:schemeClr val="bg1"/>
                </a:solidFill>
              </a:rPr>
              <a:t>.</a:t>
            </a:r>
          </a:p>
          <a:p>
            <a:pPr defTabSz="457200">
              <a:spcBef>
                <a:spcPts val="0"/>
              </a:spcBef>
              <a:defRPr sz="5500" i="1">
                <a:latin typeface="Aptos"/>
                <a:ea typeface="Aptos"/>
                <a:cs typeface="Aptos"/>
                <a:sym typeface="Aptos"/>
              </a:defRPr>
            </a:pPr>
            <a:r>
              <a:rPr i="0" dirty="0">
                <a:solidFill>
                  <a:schemeClr val="bg1"/>
                </a:solidFill>
              </a:rPr>
              <a:t>(Answers such as </a:t>
            </a:r>
            <a:r>
              <a:rPr dirty="0">
                <a:solidFill>
                  <a:schemeClr val="bg1"/>
                </a:solidFill>
              </a:rPr>
              <a:t>“a big change”</a:t>
            </a:r>
            <a:r>
              <a:rPr i="0" dirty="0">
                <a:solidFill>
                  <a:schemeClr val="bg1"/>
                </a:solidFill>
              </a:rPr>
              <a:t> or </a:t>
            </a:r>
            <a:r>
              <a:rPr dirty="0">
                <a:solidFill>
                  <a:schemeClr val="bg1"/>
                </a:solidFill>
              </a:rPr>
              <a:t>“changing into something different”</a:t>
            </a:r>
            <a:r>
              <a:rPr i="0" dirty="0">
                <a:solidFill>
                  <a:schemeClr val="bg1"/>
                </a:solidFill>
              </a:rPr>
              <a:t> are also acceptable.)</a:t>
            </a:r>
          </a:p>
          <a:p>
            <a:pPr defTabSz="457200">
              <a:spcBef>
                <a:spcPts val="1200"/>
              </a:spcBef>
              <a:defRPr sz="5500">
                <a:latin typeface="Aptos"/>
                <a:ea typeface="Aptos"/>
                <a:cs typeface="Aptos"/>
                <a:sym typeface="Aptos"/>
              </a:defRPr>
            </a:pPr>
            <a:r>
              <a:rPr b="1" dirty="0">
                <a:solidFill>
                  <a:schemeClr val="bg1"/>
                </a:solidFill>
              </a:rPr>
              <a:t>4. Short Answer</a:t>
            </a:r>
          </a:p>
          <a:p>
            <a:pPr marL="457199" indent="-317499" defTabSz="457200">
              <a:spcBef>
                <a:spcPts val="1200"/>
              </a:spcBef>
              <a:buSzPct val="100000"/>
              <a:buFont typeface="Times Roman"/>
              <a:buChar char="•"/>
              <a:defRPr sz="5500" b="1">
                <a:latin typeface="Aptos"/>
                <a:ea typeface="Aptos"/>
                <a:cs typeface="Aptos"/>
                <a:sym typeface="Aptos"/>
              </a:defRPr>
            </a:pPr>
            <a:r>
              <a:rPr b="0" dirty="0">
                <a:solidFill>
                  <a:schemeClr val="bg1"/>
                </a:solidFill>
              </a:rPr>
              <a:t>His </a:t>
            </a:r>
            <a:r>
              <a:rPr dirty="0">
                <a:solidFill>
                  <a:schemeClr val="bg1"/>
                </a:solidFill>
              </a:rPr>
              <a:t>face shone like the sun</a:t>
            </a:r>
            <a:endParaRPr b="0" dirty="0">
              <a:solidFill>
                <a:schemeClr val="bg1"/>
              </a:solidFill>
            </a:endParaRPr>
          </a:p>
          <a:p>
            <a:pPr marL="457199" indent="-317499" defTabSz="457200">
              <a:spcBef>
                <a:spcPts val="1200"/>
              </a:spcBef>
              <a:buSzPct val="100000"/>
              <a:buFont typeface="Times Roman"/>
              <a:buChar char="•"/>
              <a:defRPr sz="5500" b="1">
                <a:latin typeface="Aptos"/>
                <a:ea typeface="Aptos"/>
                <a:cs typeface="Aptos"/>
                <a:sym typeface="Aptos"/>
              </a:defRPr>
            </a:pPr>
            <a:r>
              <a:rPr b="0" dirty="0">
                <a:solidFill>
                  <a:schemeClr val="bg1"/>
                </a:solidFill>
              </a:rPr>
              <a:t>His </a:t>
            </a:r>
            <a:r>
              <a:rPr dirty="0">
                <a:solidFill>
                  <a:schemeClr val="bg1"/>
                </a:solidFill>
              </a:rPr>
              <a:t>clothes became white/light</a:t>
            </a:r>
          </a:p>
          <a:p>
            <a:pPr defTabSz="457200">
              <a:spcBef>
                <a:spcPts val="0"/>
              </a:spcBef>
              <a:defRPr sz="1200" b="1">
                <a:latin typeface="Times Roman"/>
                <a:ea typeface="Times Roman"/>
                <a:cs typeface="Times Roman"/>
                <a:sym typeface="Times Roman"/>
              </a:defRPr>
            </a:pPr>
            <a:endParaRPr b="0" dirty="0"/>
          </a:p>
        </p:txBody>
      </p:sp>
      <p:pic>
        <p:nvPicPr>
          <p:cNvPr id="198" name="Image" descr="Image"/>
          <p:cNvPicPr>
            <a:picLocks/>
          </p:cNvPicPr>
          <p:nvPr/>
        </p:nvPicPr>
        <p:blipFill>
          <a:blip r:embed="rId2"/>
          <a:stretch>
            <a:fillRect/>
          </a:stretch>
        </p:blipFill>
        <p:spPr>
          <a:xfrm>
            <a:off x="13092000" y="0"/>
            <a:ext cx="11393601" cy="13839595"/>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Let Us Prayer"/>
          <p:cNvSpPr txBox="1"/>
          <p:nvPr/>
        </p:nvSpPr>
        <p:spPr>
          <a:xfrm>
            <a:off x="349351" y="334164"/>
            <a:ext cx="4027323" cy="957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b="1" u="sng">
                <a:latin typeface="+mn-lt"/>
                <a:ea typeface="+mn-ea"/>
                <a:cs typeface="+mn-cs"/>
                <a:sym typeface="Helvetica Neue"/>
              </a:defRPr>
            </a:lvl1pPr>
          </a:lstStyle>
          <a:p>
            <a:r>
              <a:rPr dirty="0">
                <a:solidFill>
                  <a:schemeClr val="bg1"/>
                </a:solidFill>
              </a:rPr>
              <a:t>Let Us Pray</a:t>
            </a:r>
          </a:p>
        </p:txBody>
      </p:sp>
      <p:sp>
        <p:nvSpPr>
          <p:cNvPr id="201" name="Lord,…"/>
          <p:cNvSpPr txBox="1"/>
          <p:nvPr/>
        </p:nvSpPr>
        <p:spPr>
          <a:xfrm>
            <a:off x="5370666" y="3113385"/>
            <a:ext cx="13642668" cy="74892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457200">
              <a:spcBef>
                <a:spcPts val="0"/>
              </a:spcBef>
              <a:defRPr sz="6000" b="1">
                <a:latin typeface="+mn-lt"/>
                <a:ea typeface="+mn-ea"/>
                <a:cs typeface="+mn-cs"/>
                <a:sym typeface="Helvetica Neue"/>
              </a:defRPr>
            </a:pPr>
            <a:r>
              <a:rPr dirty="0">
                <a:solidFill>
                  <a:schemeClr val="bg1"/>
                </a:solidFill>
              </a:rPr>
              <a:t>Lord, </a:t>
            </a:r>
          </a:p>
          <a:p>
            <a:pPr algn="ctr" defTabSz="457200">
              <a:spcBef>
                <a:spcPts val="0"/>
              </a:spcBef>
              <a:defRPr sz="6000" b="1">
                <a:latin typeface="+mn-lt"/>
                <a:ea typeface="+mn-ea"/>
                <a:cs typeface="+mn-cs"/>
                <a:sym typeface="Helvetica Neue"/>
              </a:defRPr>
            </a:pPr>
            <a:endParaRPr dirty="0">
              <a:solidFill>
                <a:schemeClr val="bg1"/>
              </a:solidFill>
            </a:endParaRPr>
          </a:p>
          <a:p>
            <a:pPr algn="ctr" defTabSz="457200">
              <a:spcBef>
                <a:spcPts val="0"/>
              </a:spcBef>
              <a:defRPr sz="6000" b="1">
                <a:latin typeface="+mn-lt"/>
                <a:ea typeface="+mn-ea"/>
                <a:cs typeface="+mn-cs"/>
                <a:sym typeface="Helvetica Neue"/>
              </a:defRPr>
            </a:pPr>
            <a:r>
              <a:rPr dirty="0">
                <a:solidFill>
                  <a:schemeClr val="bg1"/>
                </a:solidFill>
              </a:rPr>
              <a:t>Just as Your Son’s face shone like the sun, reshape my life day by day. Make me more like You in love, humility, and holiness.</a:t>
            </a:r>
          </a:p>
          <a:p>
            <a:pPr algn="ctr" defTabSz="457200">
              <a:spcBef>
                <a:spcPts val="0"/>
              </a:spcBef>
              <a:defRPr sz="6000" b="1">
                <a:latin typeface="+mn-lt"/>
                <a:ea typeface="+mn-ea"/>
                <a:cs typeface="+mn-cs"/>
                <a:sym typeface="Helvetica Neue"/>
              </a:defRPr>
            </a:pPr>
            <a:endParaRPr dirty="0">
              <a:solidFill>
                <a:schemeClr val="bg1"/>
              </a:solidFill>
            </a:endParaRPr>
          </a:p>
          <a:p>
            <a:pPr algn="ctr" defTabSz="457200">
              <a:spcBef>
                <a:spcPts val="0"/>
              </a:spcBef>
              <a:defRPr sz="6000" b="1">
                <a:latin typeface="+mn-lt"/>
                <a:ea typeface="+mn-ea"/>
                <a:cs typeface="+mn-cs"/>
                <a:sym typeface="Helvetica Neue"/>
              </a:defRPr>
            </a:pPr>
            <a:r>
              <a:rPr dirty="0">
                <a:solidFill>
                  <a:schemeClr val="bg1"/>
                </a:solidFill>
              </a:rPr>
              <a:t>Amen.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2"/>
          <p:cNvSpPr txBox="1"/>
          <p:nvPr/>
        </p:nvSpPr>
        <p:spPr>
          <a:xfrm>
            <a:off x="-2" y="1"/>
            <a:ext cx="11236494" cy="1160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defTabSz="1828800">
              <a:spcBef>
                <a:spcPts val="0"/>
              </a:spcBef>
              <a:defRPr sz="6400" b="1">
                <a:latin typeface="Aptos"/>
                <a:ea typeface="Aptos"/>
                <a:cs typeface="Aptos"/>
                <a:sym typeface="Aptos"/>
              </a:defRPr>
            </a:lvl1pPr>
          </a:lstStyle>
          <a:p>
            <a:r>
              <a:rPr dirty="0">
                <a:solidFill>
                  <a:schemeClr val="bg1"/>
                </a:solidFill>
              </a:rPr>
              <a:t>What’s on this week…</a:t>
            </a:r>
          </a:p>
        </p:txBody>
      </p:sp>
      <p:graphicFrame>
        <p:nvGraphicFramePr>
          <p:cNvPr id="149" name="Table 2"/>
          <p:cNvGraphicFramePr/>
          <p:nvPr>
            <p:extLst>
              <p:ext uri="{D42A27DB-BD31-4B8C-83A1-F6EECF244321}">
                <p14:modId xmlns:p14="http://schemas.microsoft.com/office/powerpoint/2010/main" val="1860030442"/>
              </p:ext>
            </p:extLst>
          </p:nvPr>
        </p:nvGraphicFramePr>
        <p:xfrm>
          <a:off x="3862872" y="1563983"/>
          <a:ext cx="17448246" cy="6516327"/>
        </p:xfrm>
        <a:graphic>
          <a:graphicData uri="http://schemas.openxmlformats.org/drawingml/2006/table">
            <a:tbl>
              <a:tblPr firstRow="1">
                <a:tableStyleId>{4C3C2611-4C71-4FC5-86AE-919BDF0F9419}</a:tableStyleId>
              </a:tblPr>
              <a:tblGrid>
                <a:gridCol w="8724123">
                  <a:extLst>
                    <a:ext uri="{9D8B030D-6E8A-4147-A177-3AD203B41FA5}">
                      <a16:colId xmlns:a16="http://schemas.microsoft.com/office/drawing/2014/main" val="20001"/>
                    </a:ext>
                  </a:extLst>
                </a:gridCol>
                <a:gridCol w="8724123">
                  <a:extLst>
                    <a:ext uri="{9D8B030D-6E8A-4147-A177-3AD203B41FA5}">
                      <a16:colId xmlns:a16="http://schemas.microsoft.com/office/drawing/2014/main" val="20002"/>
                    </a:ext>
                  </a:extLst>
                </a:gridCol>
              </a:tblGrid>
              <a:tr h="1803478">
                <a:tc>
                  <a:txBody>
                    <a:bodyPr/>
                    <a:lstStyle/>
                    <a:p>
                      <a:pPr defTabSz="1828800">
                        <a:defRPr sz="5600">
                          <a:latin typeface="Aptos"/>
                          <a:ea typeface="Aptos"/>
                          <a:cs typeface="Aptos"/>
                          <a:sym typeface="Aptos"/>
                        </a:defRPr>
                      </a:pPr>
                      <a:endParaRPr dirty="0"/>
                    </a:p>
                    <a:p>
                      <a:pPr defTabSz="1828800">
                        <a:defRPr sz="5600">
                          <a:latin typeface="Aptos"/>
                          <a:ea typeface="Aptos"/>
                          <a:cs typeface="Aptos"/>
                          <a:sym typeface="Aptos"/>
                        </a:defRPr>
                      </a:pPr>
                      <a:r>
                        <a:rPr dirty="0"/>
                        <a:t>Tuesday</a:t>
                      </a:r>
                    </a:p>
                  </a:txBody>
                  <a:tcPr marL="45720" marR="45720" horzOverflow="overflow">
                    <a:lnT w="25400">
                      <a:solidFill>
                        <a:srgbClr val="156082"/>
                      </a:solidFill>
                      <a:miter/>
                    </a:lnT>
                    <a:lnB w="38100" cap="flat" cmpd="sng" algn="ctr">
                      <a:solidFill>
                        <a:srgbClr val="FFFFFF"/>
                      </a:solidFill>
                      <a:prstDash val="solid"/>
                      <a:miter lim="800000"/>
                      <a:headEnd type="none" w="med" len="med"/>
                      <a:tailEnd type="none" w="med" len="med"/>
                    </a:lnB>
                    <a:solidFill>
                      <a:srgbClr val="156082"/>
                    </a:solidFill>
                  </a:tcPr>
                </a:tc>
                <a:tc>
                  <a:txBody>
                    <a:bodyPr/>
                    <a:lstStyle/>
                    <a:p>
                      <a:pPr defTabSz="1828800">
                        <a:defRPr sz="5600">
                          <a:latin typeface="Aptos"/>
                          <a:ea typeface="Aptos"/>
                          <a:cs typeface="Aptos"/>
                          <a:sym typeface="Aptos"/>
                        </a:defRPr>
                      </a:pPr>
                      <a:endParaRPr dirty="0"/>
                    </a:p>
                    <a:p>
                      <a:pPr defTabSz="1828800">
                        <a:defRPr sz="5600">
                          <a:latin typeface="Aptos"/>
                          <a:ea typeface="Aptos"/>
                          <a:cs typeface="Aptos"/>
                          <a:sym typeface="Aptos"/>
                        </a:defRPr>
                      </a:pPr>
                      <a:r>
                        <a:rPr lang="en-GB" dirty="0"/>
                        <a:t>Friday</a:t>
                      </a:r>
                      <a:endParaRPr dirty="0"/>
                    </a:p>
                  </a:txBody>
                  <a:tcPr marL="45720" marR="45720" horzOverflow="overflow">
                    <a:lnT w="25400">
                      <a:solidFill>
                        <a:srgbClr val="156082"/>
                      </a:solidFill>
                      <a:miter/>
                    </a:lnT>
                    <a:lnB w="38100">
                      <a:solidFill>
                        <a:srgbClr val="FFFFFF"/>
                      </a:solidFill>
                      <a:miter/>
                    </a:lnB>
                    <a:solidFill>
                      <a:srgbClr val="156082"/>
                    </a:solidFill>
                  </a:tcPr>
                </a:tc>
                <a:extLst>
                  <a:ext uri="{0D108BD9-81ED-4DB2-BD59-A6C34878D82A}">
                    <a16:rowId xmlns:a16="http://schemas.microsoft.com/office/drawing/2014/main" val="10000"/>
                  </a:ext>
                </a:extLst>
              </a:tr>
              <a:tr h="4712849">
                <a:tc>
                  <a:txBody>
                    <a:bodyPr/>
                    <a:lstStyle/>
                    <a:p>
                      <a:pPr algn="l" defTabSz="1828800">
                        <a:defRPr sz="4800" b="1">
                          <a:latin typeface="Aptos"/>
                          <a:ea typeface="Aptos"/>
                          <a:cs typeface="Aptos"/>
                          <a:sym typeface="Aptos"/>
                        </a:defRPr>
                      </a:pPr>
                      <a:r>
                        <a:rPr dirty="0"/>
                        <a:t>Christian Union</a:t>
                      </a:r>
                      <a:endParaRPr sz="5600" dirty="0"/>
                    </a:p>
                    <a:p>
                      <a:pPr algn="l" defTabSz="1828800">
                        <a:defRPr sz="4800" b="1">
                          <a:latin typeface="Aptos"/>
                          <a:ea typeface="Aptos"/>
                          <a:cs typeface="Aptos"/>
                          <a:sym typeface="Aptos"/>
                        </a:defRPr>
                      </a:pPr>
                      <a:endParaRPr sz="5600" dirty="0"/>
                    </a:p>
                    <a:p>
                      <a:pPr algn="l" defTabSz="1828800">
                        <a:defRPr sz="4800" b="1">
                          <a:latin typeface="Aptos"/>
                          <a:ea typeface="Aptos"/>
                          <a:cs typeface="Aptos"/>
                          <a:sym typeface="Aptos"/>
                        </a:defRPr>
                      </a:pPr>
                      <a:r>
                        <a:rPr dirty="0"/>
                        <a:t>LOCATION</a:t>
                      </a:r>
                      <a:r>
                        <a:rPr b="0" dirty="0"/>
                        <a:t> : G16</a:t>
                      </a:r>
                      <a:endParaRPr sz="4000" dirty="0"/>
                    </a:p>
                    <a:p>
                      <a:pPr algn="l" defTabSz="1828800">
                        <a:defRPr sz="4800" b="1">
                          <a:latin typeface="Aptos"/>
                          <a:ea typeface="Aptos"/>
                          <a:cs typeface="Aptos"/>
                          <a:sym typeface="Aptos"/>
                        </a:defRPr>
                      </a:pPr>
                      <a:r>
                        <a:rPr dirty="0"/>
                        <a:t>TIME</a:t>
                      </a:r>
                      <a:r>
                        <a:rPr b="0" dirty="0"/>
                        <a:t>:12:20 – 12:50</a:t>
                      </a:r>
                    </a:p>
                  </a:txBody>
                  <a:tcPr marL="45720" marR="45720" horzOverflow="overflow">
                    <a:lnL w="25400">
                      <a:solidFill>
                        <a:srgbClr val="156082"/>
                      </a:solidFill>
                      <a:miter/>
                    </a:lnL>
                    <a:lnR w="25400">
                      <a:solidFill>
                        <a:srgbClr val="156082"/>
                      </a:solidFill>
                      <a:miter/>
                    </a:lnR>
                    <a:lnT w="38100" cap="flat" cmpd="sng" algn="ctr">
                      <a:solidFill>
                        <a:srgbClr val="FFFFFF"/>
                      </a:solidFill>
                      <a:prstDash val="solid"/>
                      <a:miter lim="800000"/>
                      <a:headEnd type="none" w="med" len="med"/>
                      <a:tailEnd type="none" w="med" len="med"/>
                    </a:lnT>
                    <a:lnB w="25400">
                      <a:solidFill>
                        <a:srgbClr val="156082"/>
                      </a:solidFill>
                      <a:miter/>
                    </a:lnB>
                    <a:solidFill>
                      <a:schemeClr val="bg1">
                        <a:alpha val="40000"/>
                      </a:schemeClr>
                    </a:solidFill>
                  </a:tcPr>
                </a:tc>
                <a:tc>
                  <a:txBody>
                    <a:bodyPr/>
                    <a:lstStyle/>
                    <a:p>
                      <a:pPr algn="l" defTabSz="1828800">
                        <a:defRPr sz="4800" b="1">
                          <a:latin typeface="Aptos"/>
                          <a:ea typeface="Aptos"/>
                          <a:cs typeface="Aptos"/>
                          <a:sym typeface="Aptos"/>
                        </a:defRPr>
                      </a:pPr>
                      <a:r>
                        <a:rPr dirty="0"/>
                        <a:t>The Rosary</a:t>
                      </a:r>
                      <a:endParaRPr sz="5600" dirty="0"/>
                    </a:p>
                    <a:p>
                      <a:pPr algn="l" defTabSz="1828800">
                        <a:defRPr sz="4800" b="1">
                          <a:solidFill>
                            <a:srgbClr val="FF0000"/>
                          </a:solidFill>
                          <a:latin typeface="Aptos"/>
                          <a:ea typeface="Aptos"/>
                          <a:cs typeface="Aptos"/>
                          <a:sym typeface="Aptos"/>
                        </a:defRPr>
                      </a:pPr>
                      <a:endParaRPr sz="5600" dirty="0"/>
                    </a:p>
                    <a:p>
                      <a:pPr algn="l" defTabSz="1828800">
                        <a:defRPr sz="4800" b="1">
                          <a:solidFill>
                            <a:srgbClr val="FF0000"/>
                          </a:solidFill>
                          <a:latin typeface="Aptos"/>
                          <a:ea typeface="Aptos"/>
                          <a:cs typeface="Aptos"/>
                          <a:sym typeface="Aptos"/>
                        </a:defRPr>
                      </a:pPr>
                      <a:endParaRPr sz="5600" dirty="0"/>
                    </a:p>
                    <a:p>
                      <a:pPr algn="l" defTabSz="1828800">
                        <a:defRPr sz="4800" b="1">
                          <a:latin typeface="Aptos"/>
                          <a:ea typeface="Aptos"/>
                          <a:cs typeface="Aptos"/>
                          <a:sym typeface="Aptos"/>
                        </a:defRPr>
                      </a:pPr>
                      <a:r>
                        <a:rPr dirty="0"/>
                        <a:t>LOCATION: </a:t>
                      </a:r>
                      <a:r>
                        <a:rPr b="0" dirty="0"/>
                        <a:t>Chapel</a:t>
                      </a:r>
                    </a:p>
                    <a:p>
                      <a:pPr algn="l" defTabSz="1828800">
                        <a:defRPr sz="4800" b="1">
                          <a:latin typeface="Aptos"/>
                          <a:ea typeface="Aptos"/>
                          <a:cs typeface="Aptos"/>
                          <a:sym typeface="Aptos"/>
                        </a:defRPr>
                      </a:pPr>
                      <a:r>
                        <a:rPr dirty="0"/>
                        <a:t>TIME</a:t>
                      </a:r>
                      <a:r>
                        <a:rPr b="0" dirty="0"/>
                        <a:t>:12:15 – 12:25</a:t>
                      </a:r>
                    </a:p>
                  </a:txBody>
                  <a:tcPr marL="45720" marR="45720" horzOverflow="overflow">
                    <a:lnL w="25400">
                      <a:solidFill>
                        <a:srgbClr val="156082"/>
                      </a:solidFill>
                      <a:miter/>
                    </a:lnL>
                    <a:lnR w="25400">
                      <a:solidFill>
                        <a:srgbClr val="156082"/>
                      </a:solidFill>
                      <a:miter/>
                    </a:lnR>
                    <a:lnT w="38100">
                      <a:solidFill>
                        <a:srgbClr val="FFFFFF"/>
                      </a:solidFill>
                      <a:miter/>
                    </a:lnT>
                    <a:lnB w="25400">
                      <a:solidFill>
                        <a:srgbClr val="156082"/>
                      </a:solidFill>
                      <a:miter/>
                    </a:lnB>
                    <a:solidFill>
                      <a:schemeClr val="bg1">
                        <a:alpha val="40000"/>
                      </a:schemeClr>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97B9F9D-42A9-66B8-D49E-ACCAA6BEBFB7}"/>
              </a:ext>
            </a:extLst>
          </p:cNvPr>
          <p:cNvSpPr txBox="1"/>
          <p:nvPr/>
        </p:nvSpPr>
        <p:spPr>
          <a:xfrm>
            <a:off x="7520472" y="7965444"/>
            <a:ext cx="15675429" cy="5309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5900"/>
              </a:spcBef>
              <a:spcAft>
                <a:spcPts val="0"/>
              </a:spcAft>
              <a:buClrTx/>
              <a:buSzTx/>
              <a:buFontTx/>
              <a:buNone/>
              <a:tabLst/>
            </a:pPr>
            <a:r>
              <a:rPr lang="en-GB" dirty="0">
                <a:solidFill>
                  <a:schemeClr val="bg1"/>
                </a:solidFill>
              </a:rPr>
              <a:t>On Monday 16</a:t>
            </a:r>
            <a:r>
              <a:rPr lang="en-GB" baseline="30000" dirty="0">
                <a:solidFill>
                  <a:schemeClr val="bg1"/>
                </a:solidFill>
              </a:rPr>
              <a:t>th</a:t>
            </a:r>
            <a:r>
              <a:rPr lang="en-GB" dirty="0">
                <a:solidFill>
                  <a:schemeClr val="bg1"/>
                </a:solidFill>
              </a:rPr>
              <a:t> March there will be Eucharistic Adoration in the Chapel at lunchtime and there will also be the opportunity to receive the Sacrament of Reconciliation.</a:t>
            </a:r>
          </a:p>
          <a:p>
            <a:pPr marL="0" marR="0" indent="0" algn="l" defTabSz="825500" rtl="0" fontAlgn="auto" latinLnBrk="0" hangingPunct="0">
              <a:lnSpc>
                <a:spcPct val="100000"/>
              </a:lnSpc>
              <a:spcBef>
                <a:spcPts val="5900"/>
              </a:spcBef>
              <a:spcAft>
                <a:spcPts val="0"/>
              </a:spcAft>
              <a:buClrTx/>
              <a:buSzTx/>
              <a:buFontTx/>
              <a:buNone/>
              <a:tabLst/>
            </a:pPr>
            <a:r>
              <a:rPr kumimoji="0" lang="en-GB" sz="4800" b="0" i="0" u="none" strike="noStrike" cap="none" spc="0" normalizeH="0" baseline="0" dirty="0">
                <a:ln>
                  <a:noFill/>
                </a:ln>
                <a:solidFill>
                  <a:schemeClr val="bg1"/>
                </a:solidFill>
                <a:effectLst/>
                <a:uFillTx/>
                <a:latin typeface="Helvetica Neue Medium"/>
                <a:ea typeface="Helvetica Neue Medium"/>
                <a:cs typeface="Helvetica Neue Medium"/>
                <a:sym typeface="Helvetica Neue Medium"/>
              </a:rPr>
              <a:t>These will </a:t>
            </a:r>
            <a:r>
              <a:rPr lang="en-GB" dirty="0">
                <a:solidFill>
                  <a:schemeClr val="bg1"/>
                </a:solidFill>
              </a:rPr>
              <a:t>be available</a:t>
            </a:r>
            <a:r>
              <a:rPr kumimoji="0" lang="en-GB" sz="4800" b="0" i="0" u="none" strike="noStrike" cap="none" spc="0" normalizeH="0" baseline="0" dirty="0">
                <a:ln>
                  <a:noFill/>
                </a:ln>
                <a:solidFill>
                  <a:schemeClr val="bg1"/>
                </a:solidFill>
                <a:effectLst/>
                <a:uFillTx/>
                <a:latin typeface="Helvetica Neue Medium"/>
                <a:ea typeface="Helvetica Neue Medium"/>
                <a:cs typeface="Helvetica Neue Medium"/>
                <a:sym typeface="Helvetica Neue Medium"/>
              </a:rPr>
              <a:t> every Monday until the end of term. </a:t>
            </a:r>
          </a:p>
        </p:txBody>
      </p:sp>
      <p:pic>
        <p:nvPicPr>
          <p:cNvPr id="3" name="Picture 2" descr="A person sitting at a table with candles&#10;&#10;AI-generated content may be incorrect.">
            <a:extLst>
              <a:ext uri="{FF2B5EF4-FFF2-40B4-BE49-F238E27FC236}">
                <a16:creationId xmlns:a16="http://schemas.microsoft.com/office/drawing/2014/main" id="{897A487C-1E57-DFFA-06E3-A881E98E9B45}"/>
              </a:ext>
            </a:extLst>
          </p:cNvPr>
          <p:cNvPicPr>
            <a:picLocks noChangeAspect="1"/>
          </p:cNvPicPr>
          <p:nvPr/>
        </p:nvPicPr>
        <p:blipFill>
          <a:blip r:embed="rId2"/>
          <a:stretch>
            <a:fillRect/>
          </a:stretch>
        </p:blipFill>
        <p:spPr>
          <a:xfrm flipH="1">
            <a:off x="746201" y="9121338"/>
            <a:ext cx="5803888" cy="4063856"/>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4C284-B012-5184-5437-C6152EDFD697}"/>
            </a:ext>
          </a:extLst>
        </p:cNvPr>
        <p:cNvGrpSpPr/>
        <p:nvPr/>
      </p:nvGrpSpPr>
      <p:grpSpPr>
        <a:xfrm>
          <a:off x="0" y="0"/>
          <a:ext cx="0" cy="0"/>
          <a:chOff x="0" y="0"/>
          <a:chExt cx="0" cy="0"/>
        </a:xfrm>
      </p:grpSpPr>
      <p:pic>
        <p:nvPicPr>
          <p:cNvPr id="144" name="Image" descr="Image">
            <a:extLst>
              <a:ext uri="{FF2B5EF4-FFF2-40B4-BE49-F238E27FC236}">
                <a16:creationId xmlns:a16="http://schemas.microsoft.com/office/drawing/2014/main" id="{B8F20C66-9843-3766-AD17-D1C68D897547}"/>
              </a:ext>
            </a:extLst>
          </p:cNvPr>
          <p:cNvPicPr>
            <a:picLocks/>
          </p:cNvPicPr>
          <p:nvPr/>
        </p:nvPicPr>
        <p:blipFill>
          <a:blip r:embed="rId2"/>
          <a:stretch>
            <a:fillRect/>
          </a:stretch>
        </p:blipFill>
        <p:spPr>
          <a:xfrm>
            <a:off x="-50800" y="19050"/>
            <a:ext cx="24485600" cy="13677900"/>
          </a:xfrm>
          <a:prstGeom prst="rect">
            <a:avLst/>
          </a:prstGeom>
          <a:ln w="12700">
            <a:miter lim="400000"/>
          </a:ln>
        </p:spPr>
      </p:pic>
      <p:sp>
        <p:nvSpPr>
          <p:cNvPr id="146" name="‘His face shown like the sun’…">
            <a:extLst>
              <a:ext uri="{FF2B5EF4-FFF2-40B4-BE49-F238E27FC236}">
                <a16:creationId xmlns:a16="http://schemas.microsoft.com/office/drawing/2014/main" id="{C43D317F-4782-90B9-3607-B57710053BCD}"/>
              </a:ext>
            </a:extLst>
          </p:cNvPr>
          <p:cNvSpPr txBox="1"/>
          <p:nvPr/>
        </p:nvSpPr>
        <p:spPr>
          <a:xfrm>
            <a:off x="504633" y="601049"/>
            <a:ext cx="12859134" cy="2607902"/>
          </a:xfrm>
          <a:prstGeom prst="rect">
            <a:avLst/>
          </a:prstGeom>
          <a:solidFill>
            <a:srgbClr val="7030A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defRPr sz="5700" b="1">
                <a:latin typeface="+mn-lt"/>
                <a:ea typeface="+mn-ea"/>
                <a:cs typeface="+mn-cs"/>
                <a:sym typeface="Helvetica Neue"/>
              </a:defRPr>
            </a:pPr>
            <a:r>
              <a:rPr dirty="0">
                <a:solidFill>
                  <a:schemeClr val="bg1"/>
                </a:solidFill>
              </a:rPr>
              <a:t>‘His face shown like the sun’</a:t>
            </a:r>
          </a:p>
          <a:p>
            <a:pPr algn="ctr">
              <a:defRPr sz="5700" b="1">
                <a:latin typeface="+mn-lt"/>
                <a:ea typeface="+mn-ea"/>
                <a:cs typeface="+mn-cs"/>
                <a:sym typeface="Helvetica Neue"/>
              </a:defRPr>
            </a:pPr>
            <a:r>
              <a:rPr dirty="0">
                <a:solidFill>
                  <a:schemeClr val="bg1"/>
                </a:solidFill>
              </a:rPr>
              <a:t>Matthew 17:2</a:t>
            </a:r>
          </a:p>
        </p:txBody>
      </p:sp>
      <p:pic>
        <p:nvPicPr>
          <p:cNvPr id="1026" name="Picture 2" descr="Saint Francis of Assisi Icon">
            <a:extLst>
              <a:ext uri="{FF2B5EF4-FFF2-40B4-BE49-F238E27FC236}">
                <a16:creationId xmlns:a16="http://schemas.microsoft.com/office/drawing/2014/main" id="{FCE3236D-F3E8-7358-5538-23861E40F6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6350" y="10178210"/>
            <a:ext cx="2838450" cy="351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74741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Let Us Prayer"/>
          <p:cNvSpPr txBox="1"/>
          <p:nvPr/>
        </p:nvSpPr>
        <p:spPr>
          <a:xfrm>
            <a:off x="349351" y="334164"/>
            <a:ext cx="4027323" cy="957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b="1" u="sng">
                <a:latin typeface="+mn-lt"/>
                <a:ea typeface="+mn-ea"/>
                <a:cs typeface="+mn-cs"/>
                <a:sym typeface="Helvetica Neue"/>
              </a:defRPr>
            </a:lvl1pPr>
          </a:lstStyle>
          <a:p>
            <a:r>
              <a:rPr dirty="0">
                <a:solidFill>
                  <a:schemeClr val="bg1"/>
                </a:solidFill>
              </a:rPr>
              <a:t>Let Us Pray</a:t>
            </a:r>
          </a:p>
        </p:txBody>
      </p:sp>
      <p:sp>
        <p:nvSpPr>
          <p:cNvPr id="208" name="Lord,…"/>
          <p:cNvSpPr txBox="1"/>
          <p:nvPr/>
        </p:nvSpPr>
        <p:spPr>
          <a:xfrm>
            <a:off x="6107049" y="2651720"/>
            <a:ext cx="12169902" cy="8412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457200">
              <a:spcBef>
                <a:spcPts val="0"/>
              </a:spcBef>
              <a:defRPr sz="6000" b="1">
                <a:latin typeface="+mn-lt"/>
                <a:ea typeface="+mn-ea"/>
                <a:cs typeface="+mn-cs"/>
                <a:sym typeface="Helvetica Neue"/>
              </a:defRPr>
            </a:pPr>
            <a:r>
              <a:rPr dirty="0">
                <a:solidFill>
                  <a:schemeClr val="bg1"/>
                </a:solidFill>
              </a:rPr>
              <a:t>Lord, </a:t>
            </a:r>
          </a:p>
          <a:p>
            <a:pPr algn="ctr" defTabSz="457200">
              <a:spcBef>
                <a:spcPts val="0"/>
              </a:spcBef>
              <a:defRPr sz="6000" b="1">
                <a:latin typeface="+mn-lt"/>
                <a:ea typeface="+mn-ea"/>
                <a:cs typeface="+mn-cs"/>
                <a:sym typeface="Helvetica Neue"/>
              </a:defRPr>
            </a:pPr>
            <a:endParaRPr dirty="0">
              <a:solidFill>
                <a:schemeClr val="bg1"/>
              </a:solidFill>
            </a:endParaRPr>
          </a:p>
          <a:p>
            <a:pPr algn="ctr" defTabSz="457200">
              <a:spcBef>
                <a:spcPts val="0"/>
              </a:spcBef>
              <a:defRPr sz="6000" b="1">
                <a:latin typeface="+mn-lt"/>
                <a:ea typeface="+mn-ea"/>
                <a:cs typeface="+mn-cs"/>
                <a:sym typeface="Helvetica Neue"/>
              </a:defRPr>
            </a:pPr>
            <a:r>
              <a:rPr dirty="0">
                <a:solidFill>
                  <a:schemeClr val="bg1"/>
                </a:solidFill>
              </a:rPr>
              <a:t>Remind me that change is possible through You. When I feel stuck or weary, clothe me with hope and courage to walk in Your transforming grace.</a:t>
            </a:r>
          </a:p>
          <a:p>
            <a:pPr algn="ctr" defTabSz="457200">
              <a:spcBef>
                <a:spcPts val="0"/>
              </a:spcBef>
              <a:defRPr sz="6000" b="1">
                <a:latin typeface="+mn-lt"/>
                <a:ea typeface="+mn-ea"/>
                <a:cs typeface="+mn-cs"/>
                <a:sym typeface="Helvetica Neue"/>
              </a:defRPr>
            </a:pPr>
            <a:endParaRPr dirty="0">
              <a:solidFill>
                <a:schemeClr val="bg1"/>
              </a:solidFill>
            </a:endParaRPr>
          </a:p>
          <a:p>
            <a:pPr algn="ctr" defTabSz="457200">
              <a:spcBef>
                <a:spcPts val="0"/>
              </a:spcBef>
              <a:defRPr sz="6000" b="1">
                <a:latin typeface="+mn-lt"/>
                <a:ea typeface="+mn-ea"/>
                <a:cs typeface="+mn-cs"/>
                <a:sym typeface="Helvetica Neue"/>
              </a:defRPr>
            </a:pPr>
            <a:r>
              <a:rPr dirty="0">
                <a:solidFill>
                  <a:schemeClr val="bg1"/>
                </a:solidFill>
              </a:rPr>
              <a:t>Amen.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Digital Unplug - Class Discussion"/>
          <p:cNvSpPr txBox="1"/>
          <p:nvPr/>
        </p:nvSpPr>
        <p:spPr>
          <a:xfrm>
            <a:off x="349351" y="330616"/>
            <a:ext cx="11551239"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b="1" u="sng">
                <a:latin typeface="+mn-lt"/>
                <a:ea typeface="+mn-ea"/>
                <a:cs typeface="+mn-cs"/>
                <a:sym typeface="Helvetica Neue"/>
              </a:defRPr>
            </a:lvl1pPr>
          </a:lstStyle>
          <a:p>
            <a:r>
              <a:rPr dirty="0">
                <a:solidFill>
                  <a:schemeClr val="bg1"/>
                </a:solidFill>
              </a:rPr>
              <a:t>Digital Unplug - Class Discussion</a:t>
            </a:r>
          </a:p>
        </p:txBody>
      </p:sp>
      <p:sp>
        <p:nvSpPr>
          <p:cNvPr id="211" name="Matthew 24:42 tells us to ‘stay awake’ because we don’t know when Jesus will come. What do you think it means to stay awake for the Lord, and how can we be ready for Him every day?"/>
          <p:cNvSpPr txBox="1"/>
          <p:nvPr/>
        </p:nvSpPr>
        <p:spPr>
          <a:xfrm>
            <a:off x="243965" y="1346969"/>
            <a:ext cx="12096486" cy="7720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0"/>
              </a:spcBef>
              <a:defRPr sz="5500">
                <a:latin typeface="+mn-lt"/>
                <a:ea typeface="+mn-ea"/>
                <a:cs typeface="+mn-cs"/>
                <a:sym typeface="Helvetica Neue"/>
              </a:defRPr>
            </a:pPr>
            <a:r>
              <a:rPr dirty="0">
                <a:solidFill>
                  <a:schemeClr val="bg1"/>
                </a:solidFill>
              </a:rPr>
              <a:t>In Matthew 17:2, Jesus is </a:t>
            </a:r>
            <a:r>
              <a:rPr i="1" dirty="0">
                <a:solidFill>
                  <a:schemeClr val="bg1"/>
                </a:solidFill>
              </a:rPr>
              <a:t>transformed</a:t>
            </a:r>
            <a:r>
              <a:rPr dirty="0">
                <a:solidFill>
                  <a:schemeClr val="bg1"/>
                </a:solidFill>
              </a:rPr>
              <a:t> and looks completely different to the disciples. What do you think this transformation shows about who Jesus really is, and how might it help us think about ways people can change or grow on the inside, even if they don’t look different on the outside?</a:t>
            </a:r>
          </a:p>
        </p:txBody>
      </p:sp>
      <p:sp>
        <p:nvSpPr>
          <p:cNvPr id="212" name="‘His face shown like the sun’…"/>
          <p:cNvSpPr txBox="1"/>
          <p:nvPr/>
        </p:nvSpPr>
        <p:spPr>
          <a:xfrm>
            <a:off x="1315785" y="9706948"/>
            <a:ext cx="9463910" cy="3496903"/>
          </a:xfrm>
          <a:prstGeom prst="rect">
            <a:avLst/>
          </a:prstGeom>
          <a:solidFill>
            <a:srgbClr val="D273FD"/>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defRPr sz="5700" b="1">
                <a:latin typeface="+mn-lt"/>
                <a:ea typeface="+mn-ea"/>
                <a:cs typeface="+mn-cs"/>
                <a:sym typeface="Helvetica Neue"/>
              </a:defRPr>
            </a:pPr>
            <a:r>
              <a:rPr dirty="0">
                <a:solidFill>
                  <a:schemeClr val="bg1"/>
                </a:solidFill>
              </a:rPr>
              <a:t>‘His face shown like the sun’</a:t>
            </a:r>
          </a:p>
          <a:p>
            <a:pPr algn="ctr">
              <a:defRPr sz="5700" b="1">
                <a:latin typeface="+mn-lt"/>
                <a:ea typeface="+mn-ea"/>
                <a:cs typeface="+mn-cs"/>
                <a:sym typeface="Helvetica Neue"/>
              </a:defRPr>
            </a:pPr>
            <a:r>
              <a:rPr dirty="0">
                <a:solidFill>
                  <a:schemeClr val="bg1"/>
                </a:solidFill>
              </a:rPr>
              <a:t>Matthew 17:2</a:t>
            </a:r>
          </a:p>
        </p:txBody>
      </p:sp>
      <p:pic>
        <p:nvPicPr>
          <p:cNvPr id="213" name="Image" descr="Image"/>
          <p:cNvPicPr>
            <a:picLocks/>
          </p:cNvPicPr>
          <p:nvPr/>
        </p:nvPicPr>
        <p:blipFill>
          <a:blip r:embed="rId2"/>
          <a:stretch>
            <a:fillRect/>
          </a:stretch>
        </p:blipFill>
        <p:spPr>
          <a:xfrm>
            <a:off x="12992100" y="0"/>
            <a:ext cx="11396778" cy="137160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
          <p:cNvSpPr txBox="1"/>
          <p:nvPr/>
        </p:nvSpPr>
        <p:spPr>
          <a:xfrm>
            <a:off x="481263" y="-1"/>
            <a:ext cx="14341644" cy="12495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defTabSz="1828800">
              <a:spcBef>
                <a:spcPts val="0"/>
              </a:spcBef>
              <a:defRPr sz="7200" b="1" u="sng">
                <a:latin typeface="Aptos"/>
                <a:ea typeface="Aptos"/>
                <a:cs typeface="Aptos"/>
                <a:sym typeface="Aptos"/>
              </a:defRPr>
            </a:pPr>
            <a:r>
              <a:rPr dirty="0">
                <a:solidFill>
                  <a:schemeClr val="bg1"/>
                </a:solidFill>
              </a:rPr>
              <a:t>Morning Prayer Schedule</a:t>
            </a:r>
          </a:p>
          <a:p>
            <a:pPr defTabSz="1828800">
              <a:spcBef>
                <a:spcPts val="0"/>
              </a:spcBef>
              <a:defRPr sz="7200" b="1" u="sng">
                <a:latin typeface="Aptos"/>
                <a:ea typeface="Aptos"/>
                <a:cs typeface="Aptos"/>
                <a:sym typeface="Aptos"/>
              </a:defRPr>
            </a:pPr>
            <a:endParaRPr dirty="0">
              <a:solidFill>
                <a:schemeClr val="bg1"/>
              </a:solidFill>
            </a:endParaRPr>
          </a:p>
          <a:p>
            <a:pPr defTabSz="1828800">
              <a:spcBef>
                <a:spcPts val="0"/>
              </a:spcBef>
              <a:defRPr sz="7200" b="1">
                <a:latin typeface="Aptos"/>
                <a:ea typeface="Aptos"/>
                <a:cs typeface="Aptos"/>
                <a:sym typeface="Aptos"/>
              </a:defRPr>
            </a:pPr>
            <a:r>
              <a:rPr dirty="0">
                <a:solidFill>
                  <a:schemeClr val="bg1"/>
                </a:solidFill>
              </a:rPr>
              <a:t>Monday – 13M</a:t>
            </a:r>
          </a:p>
          <a:p>
            <a:pPr defTabSz="1828800">
              <a:spcBef>
                <a:spcPts val="0"/>
              </a:spcBef>
              <a:defRPr sz="7200" b="1">
                <a:latin typeface="Aptos"/>
                <a:ea typeface="Aptos"/>
                <a:cs typeface="Aptos"/>
                <a:sym typeface="Aptos"/>
              </a:defRPr>
            </a:pPr>
            <a:r>
              <a:rPr dirty="0">
                <a:solidFill>
                  <a:schemeClr val="bg1"/>
                </a:solidFill>
              </a:rPr>
              <a:t>Tuesday – 13A</a:t>
            </a:r>
          </a:p>
          <a:p>
            <a:pPr defTabSz="1828800">
              <a:spcBef>
                <a:spcPts val="0"/>
              </a:spcBef>
              <a:defRPr sz="7200" b="1">
                <a:latin typeface="Aptos"/>
                <a:ea typeface="Aptos"/>
                <a:cs typeface="Aptos"/>
                <a:sym typeface="Aptos"/>
              </a:defRPr>
            </a:pPr>
            <a:endParaRPr dirty="0">
              <a:solidFill>
                <a:schemeClr val="bg1"/>
              </a:solidFill>
            </a:endParaRPr>
          </a:p>
          <a:p>
            <a:pPr defTabSz="1828800">
              <a:spcBef>
                <a:spcPts val="0"/>
              </a:spcBef>
              <a:defRPr sz="5500">
                <a:latin typeface="Aptos"/>
                <a:ea typeface="Aptos"/>
                <a:cs typeface="Aptos"/>
                <a:sym typeface="Aptos"/>
              </a:defRPr>
            </a:pPr>
            <a:r>
              <a:rPr dirty="0">
                <a:solidFill>
                  <a:schemeClr val="bg1"/>
                </a:solidFill>
              </a:rPr>
              <a:t>Once registration is complete, please come to the Chapel for 8:45am. Students please bring a pen and leave your bags in your form room.</a:t>
            </a:r>
          </a:p>
          <a:p>
            <a:pPr defTabSz="1828800">
              <a:spcBef>
                <a:spcPts val="0"/>
              </a:spcBef>
              <a:defRPr sz="5500">
                <a:latin typeface="Aptos"/>
                <a:ea typeface="Aptos"/>
                <a:cs typeface="Aptos"/>
                <a:sym typeface="Aptos"/>
              </a:defRPr>
            </a:pPr>
            <a:endParaRPr dirty="0">
              <a:solidFill>
                <a:schemeClr val="bg1"/>
              </a:solidFill>
            </a:endParaRPr>
          </a:p>
          <a:p>
            <a:pPr defTabSz="1828800">
              <a:spcBef>
                <a:spcPts val="0"/>
              </a:spcBef>
              <a:defRPr sz="5500">
                <a:latin typeface="Aptos"/>
                <a:ea typeface="Aptos"/>
                <a:cs typeface="Aptos"/>
                <a:sym typeface="Aptos"/>
              </a:defRPr>
            </a:pPr>
            <a:r>
              <a:rPr dirty="0">
                <a:solidFill>
                  <a:schemeClr val="bg1"/>
                </a:solidFill>
              </a:rPr>
              <a:t>Morning Prayer will not take place in the Chapel Wednesday - Friday due to the Year 8 retreat. The accompanying PowerPoint will be emailed out to 11A, 11I and 11S.</a:t>
            </a:r>
          </a:p>
        </p:txBody>
      </p:sp>
      <p:pic>
        <p:nvPicPr>
          <p:cNvPr id="152" name="Picture 2" descr="Picture 2"/>
          <p:cNvPicPr>
            <a:picLocks noChangeAspect="1"/>
          </p:cNvPicPr>
          <p:nvPr/>
        </p:nvPicPr>
        <p:blipFill>
          <a:blip r:embed="rId2"/>
          <a:stretch>
            <a:fillRect/>
          </a:stretch>
        </p:blipFill>
        <p:spPr>
          <a:xfrm>
            <a:off x="14822906" y="0"/>
            <a:ext cx="9561094" cy="137160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tay awake for you don't know on what day your Lord is coming’…"/>
          <p:cNvSpPr txBox="1"/>
          <p:nvPr/>
        </p:nvSpPr>
        <p:spPr>
          <a:xfrm>
            <a:off x="796252" y="4427848"/>
            <a:ext cx="22791496" cy="4860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defRPr sz="13000" b="1">
                <a:latin typeface="+mn-lt"/>
                <a:ea typeface="+mn-ea"/>
                <a:cs typeface="+mn-cs"/>
                <a:sym typeface="Helvetica Neue"/>
              </a:defRPr>
            </a:pPr>
            <a:r>
              <a:rPr dirty="0">
                <a:solidFill>
                  <a:schemeClr val="bg1"/>
                </a:solidFill>
              </a:rPr>
              <a:t>‘His face shown like the sun’</a:t>
            </a:r>
          </a:p>
          <a:p>
            <a:pPr algn="ctr">
              <a:defRPr sz="13000" b="1">
                <a:latin typeface="+mn-lt"/>
                <a:ea typeface="+mn-ea"/>
                <a:cs typeface="+mn-cs"/>
                <a:sym typeface="Helvetica Neue"/>
              </a:defRPr>
            </a:pPr>
            <a:r>
              <a:rPr dirty="0">
                <a:solidFill>
                  <a:schemeClr val="bg1"/>
                </a:solidFill>
              </a:rPr>
              <a:t>Matthew 17:2</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Key Message…"/>
          <p:cNvSpPr txBox="1"/>
          <p:nvPr/>
        </p:nvSpPr>
        <p:spPr>
          <a:xfrm>
            <a:off x="146150" y="32475"/>
            <a:ext cx="12615562" cy="13244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0"/>
              </a:spcBef>
              <a:defRPr sz="5200" b="1" u="sng">
                <a:solidFill>
                  <a:srgbClr val="0A0A0A"/>
                </a:solidFill>
                <a:latin typeface="+mj-lt"/>
                <a:ea typeface="+mj-ea"/>
                <a:cs typeface="+mj-cs"/>
                <a:sym typeface="Helvetica"/>
              </a:defRPr>
            </a:pPr>
            <a:r>
              <a:rPr dirty="0">
                <a:solidFill>
                  <a:schemeClr val="bg1"/>
                </a:solidFill>
              </a:rPr>
              <a:t>Matthew 17:2</a:t>
            </a:r>
          </a:p>
          <a:p>
            <a:pPr defTabSz="457200">
              <a:spcBef>
                <a:spcPts val="0"/>
              </a:spcBef>
              <a:defRPr sz="3600" b="1" u="sng">
                <a:solidFill>
                  <a:srgbClr val="0A0A0A"/>
                </a:solidFill>
                <a:latin typeface="+mj-lt"/>
                <a:ea typeface="+mj-ea"/>
                <a:cs typeface="+mj-cs"/>
                <a:sym typeface="Helvetica"/>
              </a:defRPr>
            </a:pPr>
            <a:endParaRPr dirty="0">
              <a:solidFill>
                <a:schemeClr val="bg1"/>
              </a:solidFill>
            </a:endParaRPr>
          </a:p>
          <a:p>
            <a:pPr defTabSz="457200">
              <a:spcBef>
                <a:spcPts val="1200"/>
              </a:spcBef>
              <a:defRPr sz="4600">
                <a:solidFill>
                  <a:srgbClr val="0A0A0A"/>
                </a:solidFill>
                <a:latin typeface="+mj-lt"/>
                <a:ea typeface="+mj-ea"/>
                <a:cs typeface="+mj-cs"/>
                <a:sym typeface="Helvetica"/>
              </a:defRPr>
            </a:pPr>
            <a:r>
              <a:rPr dirty="0">
                <a:solidFill>
                  <a:schemeClr val="bg1"/>
                </a:solidFill>
              </a:rPr>
              <a:t>Matthew 17:2 describes the Transfiguration of Jesus. While Jesus was on a high mountain with Peter, James, and John, his appearance changed. His face shone brightly like the sun, and his clothes became dazzling white. </a:t>
            </a:r>
          </a:p>
          <a:p>
            <a:pPr defTabSz="457200">
              <a:spcBef>
                <a:spcPts val="1200"/>
              </a:spcBef>
              <a:defRPr sz="4600">
                <a:solidFill>
                  <a:srgbClr val="0A0A0A"/>
                </a:solidFill>
                <a:latin typeface="+mj-lt"/>
                <a:ea typeface="+mj-ea"/>
                <a:cs typeface="+mj-cs"/>
                <a:sym typeface="Helvetica"/>
              </a:defRPr>
            </a:pPr>
            <a:endParaRPr dirty="0">
              <a:solidFill>
                <a:schemeClr val="bg1"/>
              </a:solidFill>
            </a:endParaRPr>
          </a:p>
          <a:p>
            <a:pPr defTabSz="457200">
              <a:spcBef>
                <a:spcPts val="1200"/>
              </a:spcBef>
              <a:defRPr sz="4600">
                <a:solidFill>
                  <a:srgbClr val="0A0A0A"/>
                </a:solidFill>
                <a:latin typeface="+mj-lt"/>
                <a:ea typeface="+mj-ea"/>
                <a:cs typeface="+mj-cs"/>
                <a:sym typeface="Helvetica"/>
              </a:defRPr>
            </a:pPr>
            <a:r>
              <a:rPr dirty="0">
                <a:solidFill>
                  <a:schemeClr val="bg1"/>
                </a:solidFill>
              </a:rPr>
              <a:t>This event showed that Jesus was more than just a teacher - it revealed his divine nature and glory.</a:t>
            </a:r>
          </a:p>
          <a:p>
            <a:pPr defTabSz="457200">
              <a:spcBef>
                <a:spcPts val="0"/>
              </a:spcBef>
              <a:defRPr sz="4600" b="1">
                <a:solidFill>
                  <a:srgbClr val="0A0A0A"/>
                </a:solidFill>
                <a:latin typeface="+mj-lt"/>
                <a:ea typeface="+mj-ea"/>
                <a:cs typeface="+mj-cs"/>
                <a:sym typeface="Helvetica"/>
              </a:defRPr>
            </a:pPr>
            <a:endParaRPr dirty="0">
              <a:solidFill>
                <a:schemeClr val="bg1"/>
              </a:solidFill>
            </a:endParaRPr>
          </a:p>
          <a:p>
            <a:pPr marL="401052" indent="-401052" defTabSz="457200">
              <a:spcBef>
                <a:spcPts val="0"/>
              </a:spcBef>
              <a:buSzPct val="100000"/>
              <a:buChar char="•"/>
              <a:defRPr sz="4600">
                <a:solidFill>
                  <a:srgbClr val="0A0A0A"/>
                </a:solidFill>
                <a:latin typeface="+mj-lt"/>
                <a:ea typeface="+mj-ea"/>
                <a:cs typeface="+mj-cs"/>
                <a:sym typeface="Helvetica"/>
              </a:defRPr>
            </a:pPr>
            <a:r>
              <a:rPr dirty="0">
                <a:solidFill>
                  <a:schemeClr val="bg1"/>
                </a:solidFill>
              </a:rPr>
              <a:t>The Transfiguration: Jesus was transformed before his disciples, providing a glimpse of his heavenly, glorified state. </a:t>
            </a:r>
          </a:p>
          <a:p>
            <a:pPr marL="401052" indent="-401052" defTabSz="457200">
              <a:spcBef>
                <a:spcPts val="0"/>
              </a:spcBef>
              <a:buSzPct val="100000"/>
              <a:buChar char="•"/>
              <a:defRPr sz="4600">
                <a:solidFill>
                  <a:srgbClr val="0A0A0A"/>
                </a:solidFill>
                <a:latin typeface="+mj-lt"/>
                <a:ea typeface="+mj-ea"/>
                <a:cs typeface="+mj-cs"/>
                <a:sym typeface="Helvetica"/>
              </a:defRPr>
            </a:pPr>
            <a:r>
              <a:rPr dirty="0">
                <a:solidFill>
                  <a:schemeClr val="bg1"/>
                </a:solidFill>
              </a:rPr>
              <a:t>Symbolism: It represents the manifestation of Jesus' divine, internal nature and his identity as the Son of God. </a:t>
            </a:r>
          </a:p>
        </p:txBody>
      </p:sp>
      <p:pic>
        <p:nvPicPr>
          <p:cNvPr id="157" name="Image" descr="Image"/>
          <p:cNvPicPr>
            <a:picLocks/>
          </p:cNvPicPr>
          <p:nvPr/>
        </p:nvPicPr>
        <p:blipFill>
          <a:blip r:embed="rId2"/>
          <a:srcRect l="14707"/>
          <a:stretch>
            <a:fillRect/>
          </a:stretch>
        </p:blipFill>
        <p:spPr>
          <a:xfrm>
            <a:off x="13291824" y="6115"/>
            <a:ext cx="11092176" cy="1370371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ease watch the video to explore Matthew 17:2 in detail"/>
          <p:cNvSpPr txBox="1"/>
          <p:nvPr/>
        </p:nvSpPr>
        <p:spPr>
          <a:xfrm>
            <a:off x="224891" y="188972"/>
            <a:ext cx="1651734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u="sng">
                <a:latin typeface="+mn-lt"/>
                <a:ea typeface="+mn-ea"/>
                <a:cs typeface="+mn-cs"/>
                <a:sym typeface="Helvetica Neue"/>
              </a:defRPr>
            </a:lvl1pPr>
          </a:lstStyle>
          <a:p>
            <a:r>
              <a:rPr dirty="0">
                <a:solidFill>
                  <a:schemeClr val="bg1"/>
                </a:solidFill>
              </a:rPr>
              <a:t>Please watch the video to explore Matthew 17:2 in detail</a:t>
            </a:r>
          </a:p>
        </p:txBody>
      </p:sp>
      <p:pic>
        <p:nvPicPr>
          <p:cNvPr id="160" name="The Transfiguration" descr="The Transfiguration"/>
          <p:cNvPicPr>
            <a:picLocks/>
          </p:cNvPicPr>
          <p:nvPr>
            <a:videoFile r:link="rId1"/>
          </p:nvPr>
        </p:nvPicPr>
        <p:blipFill>
          <a:blip r:embed="rId3"/>
          <a:stretch>
            <a:fillRect/>
          </a:stretch>
        </p:blipFill>
        <p:spPr>
          <a:xfrm>
            <a:off x="2320597" y="1305336"/>
            <a:ext cx="19742806" cy="11105328"/>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0"/>
                </p:tgtEl>
              </p:cMediaNode>
            </p:video>
            <p:seq concurrent="1" prevAc="none" nextAc="seek">
              <p:cTn id="8" restart="whenNotActive" fill="hold" evtFilter="cancelBubble" nodeType="interactiveSeq">
                <p:stCondLst>
                  <p:cond evt="onClick" delay="0">
                    <p:tgtEl>
                      <p:spTgt spid="16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0"/>
                                        </p:tgtEl>
                                      </p:cBhvr>
                                    </p:cmd>
                                  </p:childTnLst>
                                </p:cTn>
                              </p:par>
                            </p:childTnLst>
                          </p:cTn>
                        </p:par>
                      </p:childTnLst>
                    </p:cTn>
                  </p:par>
                </p:childTnLst>
              </p:cTn>
              <p:nextCondLst>
                <p:cond evt="onClick" delay="0">
                  <p:tgtEl>
                    <p:spTgt spid="16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Let Us Prayer"/>
          <p:cNvSpPr txBox="1"/>
          <p:nvPr/>
        </p:nvSpPr>
        <p:spPr>
          <a:xfrm>
            <a:off x="349351" y="334164"/>
            <a:ext cx="4027323" cy="957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b="1" u="sng">
                <a:latin typeface="+mn-lt"/>
                <a:ea typeface="+mn-ea"/>
                <a:cs typeface="+mn-cs"/>
                <a:sym typeface="Helvetica Neue"/>
              </a:defRPr>
            </a:lvl1pPr>
          </a:lstStyle>
          <a:p>
            <a:r>
              <a:rPr dirty="0">
                <a:solidFill>
                  <a:schemeClr val="bg1"/>
                </a:solidFill>
              </a:rPr>
              <a:t>Let Us Pray</a:t>
            </a:r>
          </a:p>
        </p:txBody>
      </p:sp>
      <p:sp>
        <p:nvSpPr>
          <p:cNvPr id="163" name="Lord,…"/>
          <p:cNvSpPr txBox="1"/>
          <p:nvPr/>
        </p:nvSpPr>
        <p:spPr>
          <a:xfrm>
            <a:off x="2504293" y="3528951"/>
            <a:ext cx="19375414" cy="6658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457200">
              <a:spcBef>
                <a:spcPts val="0"/>
              </a:spcBef>
              <a:defRPr sz="6000" b="1">
                <a:latin typeface="+mn-lt"/>
                <a:ea typeface="+mn-ea"/>
                <a:cs typeface="+mn-cs"/>
                <a:sym typeface="Helvetica Neue"/>
              </a:defRPr>
            </a:pPr>
            <a:r>
              <a:rPr dirty="0">
                <a:solidFill>
                  <a:schemeClr val="bg1"/>
                </a:solidFill>
              </a:rPr>
              <a:t>Lord, </a:t>
            </a:r>
          </a:p>
          <a:p>
            <a:pPr algn="ctr" defTabSz="457200">
              <a:spcBef>
                <a:spcPts val="0"/>
              </a:spcBef>
              <a:defRPr sz="6000" b="1">
                <a:latin typeface="+mn-lt"/>
                <a:ea typeface="+mn-ea"/>
                <a:cs typeface="+mn-cs"/>
                <a:sym typeface="Helvetica Neue"/>
              </a:defRPr>
            </a:pPr>
            <a:endParaRPr dirty="0">
              <a:solidFill>
                <a:schemeClr val="bg1"/>
              </a:solidFill>
            </a:endParaRPr>
          </a:p>
          <a:p>
            <a:pPr algn="ctr" defTabSz="457200">
              <a:spcBef>
                <a:spcPts val="0"/>
              </a:spcBef>
              <a:defRPr sz="6000" b="1">
                <a:latin typeface="+mn-lt"/>
                <a:ea typeface="+mn-ea"/>
                <a:cs typeface="+mn-cs"/>
                <a:sym typeface="Helvetica Neue"/>
              </a:defRPr>
            </a:pPr>
            <a:r>
              <a:rPr dirty="0">
                <a:solidFill>
                  <a:schemeClr val="bg1"/>
                </a:solidFill>
              </a:rPr>
              <a:t>As You were transfigured in glory, transform my heart. Let Your light shine into every shadow within me, changing me from the inside out.</a:t>
            </a:r>
          </a:p>
          <a:p>
            <a:pPr algn="ctr" defTabSz="457200">
              <a:spcBef>
                <a:spcPts val="0"/>
              </a:spcBef>
              <a:defRPr sz="6000" b="1">
                <a:latin typeface="+mn-lt"/>
                <a:ea typeface="+mn-ea"/>
                <a:cs typeface="+mn-cs"/>
                <a:sym typeface="Helvetica Neue"/>
              </a:defRPr>
            </a:pPr>
            <a:endParaRPr dirty="0">
              <a:solidFill>
                <a:schemeClr val="bg1"/>
              </a:solidFill>
            </a:endParaRPr>
          </a:p>
          <a:p>
            <a:pPr algn="ctr" defTabSz="457200">
              <a:spcBef>
                <a:spcPts val="0"/>
              </a:spcBef>
              <a:defRPr sz="6000" b="1">
                <a:latin typeface="+mn-lt"/>
                <a:ea typeface="+mn-ea"/>
                <a:cs typeface="+mn-cs"/>
                <a:sym typeface="Helvetica Neue"/>
              </a:defRPr>
            </a:pPr>
            <a:r>
              <a:rPr dirty="0">
                <a:solidFill>
                  <a:schemeClr val="bg1"/>
                </a:solidFill>
              </a:rPr>
              <a:t>Amen.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C3B5C-33B7-5437-EDBA-CC08ACC2174E}"/>
            </a:ext>
          </a:extLst>
        </p:cNvPr>
        <p:cNvGrpSpPr/>
        <p:nvPr/>
      </p:nvGrpSpPr>
      <p:grpSpPr>
        <a:xfrm>
          <a:off x="0" y="0"/>
          <a:ext cx="0" cy="0"/>
          <a:chOff x="0" y="0"/>
          <a:chExt cx="0" cy="0"/>
        </a:xfrm>
      </p:grpSpPr>
      <p:pic>
        <p:nvPicPr>
          <p:cNvPr id="144" name="Image" descr="Image">
            <a:extLst>
              <a:ext uri="{FF2B5EF4-FFF2-40B4-BE49-F238E27FC236}">
                <a16:creationId xmlns:a16="http://schemas.microsoft.com/office/drawing/2014/main" id="{DAE3E9C0-377A-0A0C-6806-33B35ECDF504}"/>
              </a:ext>
            </a:extLst>
          </p:cNvPr>
          <p:cNvPicPr>
            <a:picLocks/>
          </p:cNvPicPr>
          <p:nvPr/>
        </p:nvPicPr>
        <p:blipFill>
          <a:blip r:embed="rId2"/>
          <a:stretch>
            <a:fillRect/>
          </a:stretch>
        </p:blipFill>
        <p:spPr>
          <a:xfrm>
            <a:off x="-50800" y="19050"/>
            <a:ext cx="24485600" cy="13677900"/>
          </a:xfrm>
          <a:prstGeom prst="rect">
            <a:avLst/>
          </a:prstGeom>
          <a:ln w="12700">
            <a:miter lim="400000"/>
          </a:ln>
        </p:spPr>
      </p:pic>
      <p:sp>
        <p:nvSpPr>
          <p:cNvPr id="146" name="‘His face shown like the sun’…">
            <a:extLst>
              <a:ext uri="{FF2B5EF4-FFF2-40B4-BE49-F238E27FC236}">
                <a16:creationId xmlns:a16="http://schemas.microsoft.com/office/drawing/2014/main" id="{917E7AFB-F101-32BD-F33E-BDB8344C1322}"/>
              </a:ext>
            </a:extLst>
          </p:cNvPr>
          <p:cNvSpPr txBox="1"/>
          <p:nvPr/>
        </p:nvSpPr>
        <p:spPr>
          <a:xfrm>
            <a:off x="504633" y="601049"/>
            <a:ext cx="12859134" cy="2607902"/>
          </a:xfrm>
          <a:prstGeom prst="rect">
            <a:avLst/>
          </a:prstGeom>
          <a:solidFill>
            <a:srgbClr val="7030A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defRPr sz="5700" b="1">
                <a:latin typeface="+mn-lt"/>
                <a:ea typeface="+mn-ea"/>
                <a:cs typeface="+mn-cs"/>
                <a:sym typeface="Helvetica Neue"/>
              </a:defRPr>
            </a:pPr>
            <a:r>
              <a:rPr dirty="0">
                <a:solidFill>
                  <a:schemeClr val="bg1"/>
                </a:solidFill>
              </a:rPr>
              <a:t>‘His face shown like the sun’</a:t>
            </a:r>
          </a:p>
          <a:p>
            <a:pPr algn="ctr">
              <a:defRPr sz="5700" b="1">
                <a:latin typeface="+mn-lt"/>
                <a:ea typeface="+mn-ea"/>
                <a:cs typeface="+mn-cs"/>
                <a:sym typeface="Helvetica Neue"/>
              </a:defRPr>
            </a:pPr>
            <a:r>
              <a:rPr dirty="0">
                <a:solidFill>
                  <a:schemeClr val="bg1"/>
                </a:solidFill>
              </a:rPr>
              <a:t>Matthew 17:2</a:t>
            </a:r>
          </a:p>
        </p:txBody>
      </p:sp>
      <p:pic>
        <p:nvPicPr>
          <p:cNvPr id="1026" name="Picture 2" descr="Saint Francis of Assisi Icon">
            <a:extLst>
              <a:ext uri="{FF2B5EF4-FFF2-40B4-BE49-F238E27FC236}">
                <a16:creationId xmlns:a16="http://schemas.microsoft.com/office/drawing/2014/main" id="{A2FF2C8A-E530-4946-98B6-3F0C405C8D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6350" y="10178210"/>
            <a:ext cx="2838450" cy="351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3833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Guess The Song…"/>
          <p:cNvSpPr txBox="1"/>
          <p:nvPr/>
        </p:nvSpPr>
        <p:spPr>
          <a:xfrm>
            <a:off x="347133" y="59985"/>
            <a:ext cx="11745629" cy="135960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100" b="1" u="sng">
                <a:latin typeface="+mn-lt"/>
                <a:ea typeface="+mn-ea"/>
                <a:cs typeface="+mn-cs"/>
                <a:sym typeface="Helvetica Neue"/>
              </a:defRPr>
            </a:pPr>
            <a:r>
              <a:rPr dirty="0">
                <a:solidFill>
                  <a:schemeClr val="bg1"/>
                </a:solidFill>
              </a:rPr>
              <a:t>Think, Pair, Share</a:t>
            </a:r>
          </a:p>
          <a:p>
            <a:pPr>
              <a:defRPr sz="5700">
                <a:latin typeface="+mn-lt"/>
                <a:ea typeface="+mn-ea"/>
                <a:cs typeface="+mn-cs"/>
                <a:sym typeface="Helvetica Neue"/>
              </a:defRPr>
            </a:pPr>
            <a:r>
              <a:rPr dirty="0">
                <a:solidFill>
                  <a:schemeClr val="bg1"/>
                </a:solidFill>
              </a:rPr>
              <a:t>How do you think Peter, James and John felt during Matthew 17:2?</a:t>
            </a:r>
          </a:p>
          <a:p>
            <a:pPr>
              <a:defRPr sz="5700">
                <a:latin typeface="+mn-lt"/>
                <a:ea typeface="+mn-ea"/>
                <a:cs typeface="+mn-cs"/>
                <a:sym typeface="Helvetica Neue"/>
              </a:defRPr>
            </a:pPr>
            <a:r>
              <a:rPr dirty="0">
                <a:solidFill>
                  <a:schemeClr val="bg1"/>
                </a:solidFill>
              </a:rPr>
              <a:t>Think about the emotions and feelings that they could be experiencing.</a:t>
            </a:r>
          </a:p>
          <a:p>
            <a:pPr>
              <a:defRPr sz="5700">
                <a:latin typeface="+mn-lt"/>
                <a:ea typeface="+mn-ea"/>
                <a:cs typeface="+mn-cs"/>
                <a:sym typeface="Helvetica Neue"/>
              </a:defRPr>
            </a:pPr>
            <a:r>
              <a:rPr dirty="0">
                <a:solidFill>
                  <a:schemeClr val="bg1"/>
                </a:solidFill>
              </a:rPr>
              <a:t>Thinking time - 2 minutes</a:t>
            </a:r>
          </a:p>
          <a:p>
            <a:pPr>
              <a:defRPr sz="5700">
                <a:latin typeface="+mn-lt"/>
                <a:ea typeface="+mn-ea"/>
                <a:cs typeface="+mn-cs"/>
                <a:sym typeface="Helvetica Neue"/>
              </a:defRPr>
            </a:pPr>
            <a:r>
              <a:rPr dirty="0">
                <a:solidFill>
                  <a:schemeClr val="bg1"/>
                </a:solidFill>
              </a:rPr>
              <a:t>Pair and share time with your partner - 3 minutes</a:t>
            </a:r>
          </a:p>
          <a:p>
            <a:pPr>
              <a:defRPr sz="5700">
                <a:latin typeface="+mn-lt"/>
                <a:ea typeface="+mn-ea"/>
                <a:cs typeface="+mn-cs"/>
                <a:sym typeface="Helvetica Neue"/>
              </a:defRPr>
            </a:pPr>
            <a:r>
              <a:rPr dirty="0">
                <a:solidFill>
                  <a:schemeClr val="bg1"/>
                </a:solidFill>
              </a:rPr>
              <a:t>Get ready to create a class mind map.</a:t>
            </a:r>
          </a:p>
        </p:txBody>
      </p:sp>
      <p:pic>
        <p:nvPicPr>
          <p:cNvPr id="170" name="Image" descr="Image"/>
          <p:cNvPicPr>
            <a:picLocks/>
          </p:cNvPicPr>
          <p:nvPr/>
        </p:nvPicPr>
        <p:blipFill>
          <a:blip r:embed="rId2"/>
          <a:stretch>
            <a:fillRect/>
          </a:stretch>
        </p:blipFill>
        <p:spPr>
          <a:xfrm>
            <a:off x="12635318" y="0"/>
            <a:ext cx="11745630" cy="137160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TotalTime>
  <Words>773</Words>
  <Application>Microsoft Office PowerPoint</Application>
  <PresentationFormat>Custom</PresentationFormat>
  <Paragraphs>105</Paragraphs>
  <Slides>22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Helvetica Neue</vt:lpstr>
      <vt:lpstr>Helvetica Neue Light</vt:lpstr>
      <vt:lpstr>Helvetica Neue Medium</vt:lpstr>
      <vt:lpstr>Times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Blackburn, Rachael</dc:creator>
  <cp:lastModifiedBy>Blackburn, Rachael</cp:lastModifiedBy>
  <cp:revision>2</cp:revision>
  <dcterms:modified xsi:type="dcterms:W3CDTF">2026-02-25T14:26:43Z</dcterms:modified>
</cp:coreProperties>
</file>