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76BA"/>
          </a:solidFill>
        </a:fill>
      </a:tcStyle>
    </a:firstCol>
    <a:lastRow>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86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1143000" y="685800"/>
            <a:ext cx="4572000" cy="3429000"/>
          </a:xfrm>
          <a:prstGeom prst="rect">
            <a:avLst/>
          </a:prstGeom>
        </p:spPr>
        <p:txBody>
          <a:bodyPr/>
          <a:lstStyle/>
          <a:p>
            <a:endParaRPr/>
          </a:p>
        </p:txBody>
      </p:sp>
      <p:sp>
        <p:nvSpPr>
          <p:cNvPr id="142" name="Shape 14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1689100" y="1778000"/>
            <a:ext cx="21005800" cy="1016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Body Level One…"/>
          <p:cNvSpPr txBox="1">
            <a:spLocks noGrp="1"/>
          </p:cNvSpPr>
          <p:nvPr>
            <p:ph type="body" sz="quarter" idx="1"/>
          </p:nvPr>
        </p:nvSpPr>
        <p:spPr>
          <a:xfrm>
            <a:off x="2387600" y="8953500"/>
            <a:ext cx="19621500" cy="585521"/>
          </a:xfrm>
          <a:prstGeom prst="rect">
            <a:avLst/>
          </a:prstGeom>
        </p:spPr>
        <p:txBody>
          <a:bodyPr anchor="t"/>
          <a:lstStyle>
            <a:lvl1pPr marL="0" indent="0" algn="ctr">
              <a:spcBef>
                <a:spcPts val="0"/>
              </a:spcBef>
              <a:buSzTx/>
              <a:buNone/>
              <a:defRPr sz="3200" i="1"/>
            </a:lvl1pPr>
            <a:lvl2pPr marL="1025769" indent="-390769" algn="ctr">
              <a:spcBef>
                <a:spcPts val="0"/>
              </a:spcBef>
              <a:defRPr sz="3200" i="1"/>
            </a:lvl2pPr>
            <a:lvl3pPr marL="1660769" indent="-390769" algn="ctr">
              <a:spcBef>
                <a:spcPts val="0"/>
              </a:spcBef>
              <a:defRPr sz="3200" i="1"/>
            </a:lvl3pPr>
            <a:lvl4pPr marL="2295769" indent="-390769" algn="ctr">
              <a:spcBef>
                <a:spcPts val="0"/>
              </a:spcBef>
              <a:defRPr sz="3200" i="1"/>
            </a:lvl4pPr>
            <a:lvl5pPr marL="2930769" indent="-390769" algn="ctr">
              <a:spcBef>
                <a:spcPts val="0"/>
              </a:spcBef>
              <a:defRPr sz="3200" i="1"/>
            </a:lvl5pPr>
          </a:lstStyle>
          <a:p>
            <a:r>
              <a:t>Body Level One</a:t>
            </a:r>
          </a:p>
          <a:p>
            <a:pPr lvl="1"/>
            <a:r>
              <a:t>Body Level Two</a:t>
            </a:r>
          </a:p>
          <a:p>
            <a:pPr lvl="2"/>
            <a:r>
              <a:t>Body Level Three</a:t>
            </a:r>
          </a:p>
          <a:p>
            <a:pPr lvl="3"/>
            <a:r>
              <a:t>Body Level Four</a:t>
            </a:r>
          </a:p>
          <a:p>
            <a:pPr lvl="4"/>
            <a:r>
              <a:t>Body Level Five</a:t>
            </a:r>
          </a:p>
        </p:txBody>
      </p:sp>
      <p:sp>
        <p:nvSpPr>
          <p:cNvPr id="112" name="“Type a quote here.”"/>
          <p:cNvSpPr txBox="1">
            <a:spLocks noGrp="1"/>
          </p:cNvSpPr>
          <p:nvPr>
            <p:ph type="body" sz="quarter" idx="21"/>
          </p:nvPr>
        </p:nvSpPr>
        <p:spPr>
          <a:xfrm>
            <a:off x="2387600" y="6076950"/>
            <a:ext cx="19621500" cy="825500"/>
          </a:xfrm>
          <a:prstGeom prst="rect">
            <a:avLst/>
          </a:prstGeom>
        </p:spPr>
        <p:txBody>
          <a:bodyPr/>
          <a:lstStyle/>
          <a:p>
            <a:pPr marL="0" indent="0" algn="ctr">
              <a:spcBef>
                <a:spcPts val="0"/>
              </a:spcBef>
              <a:buSzTx/>
              <a:buNone/>
              <a:defRPr>
                <a:latin typeface="Helvetica Neue Medium"/>
                <a:ea typeface="Helvetica Neue Medium"/>
                <a:cs typeface="Helvetica Neue Medium"/>
                <a:sym typeface="Helvetica Neue Medium"/>
              </a:defRPr>
            </a:pPr>
            <a:endParaRP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bg>
      <p:bgPr>
        <a:solidFill>
          <a:srgbClr val="FFFFCC"/>
        </a:solid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22172991" y="12802235"/>
            <a:ext cx="534610" cy="551179"/>
          </a:xfrm>
          <a:prstGeom prst="rect">
            <a:avLst/>
          </a:prstGeom>
        </p:spPr>
        <p:txBody>
          <a:bodyPr lIns="91438" tIns="91438" rIns="91438" bIns="91438" anchor="ctr"/>
          <a:lstStyle>
            <a:lvl1pPr algn="r" defTabSz="1828800">
              <a:defRPr>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7" y="-393700"/>
            <a:ext cx="18135603"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5pPr>
      <a:lvl6pPr marL="376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6pPr>
      <a:lvl7pPr marL="439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7pPr>
      <a:lvl8pPr marL="503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8pPr>
      <a:lvl9pPr marL="566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video" Target="https://www.youtube.com/embed/ezd8QtWK0DQ?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Off val="25000"/>
          </a:schemeClr>
        </a:solidFill>
        <a:effectLst/>
      </p:bgPr>
    </p:bg>
    <p:spTree>
      <p:nvGrpSpPr>
        <p:cNvPr id="1" name=""/>
        <p:cNvGrpSpPr/>
        <p:nvPr/>
      </p:nvGrpSpPr>
      <p:grpSpPr>
        <a:xfrm>
          <a:off x="0" y="0"/>
          <a:ext cx="0" cy="0"/>
          <a:chOff x="0" y="0"/>
          <a:chExt cx="0" cy="0"/>
        </a:xfrm>
      </p:grpSpPr>
      <p:pic>
        <p:nvPicPr>
          <p:cNvPr id="144" name="Image" descr="Image"/>
          <p:cNvPicPr>
            <a:picLocks/>
          </p:cNvPicPr>
          <p:nvPr/>
        </p:nvPicPr>
        <p:blipFill>
          <a:blip r:embed="rId2"/>
          <a:srcRect b="38263"/>
          <a:stretch>
            <a:fillRect/>
          </a:stretch>
        </p:blipFill>
        <p:spPr>
          <a:xfrm>
            <a:off x="4516" y="0"/>
            <a:ext cx="24374967" cy="13716010"/>
          </a:xfrm>
          <a:prstGeom prst="rect">
            <a:avLst/>
          </a:prstGeom>
          <a:ln w="12700">
            <a:miter lim="400000"/>
          </a:ln>
        </p:spPr>
      </p:pic>
      <p:pic>
        <p:nvPicPr>
          <p:cNvPr id="145" name="Image" descr="Image"/>
          <p:cNvPicPr>
            <a:picLocks noChangeAspect="1"/>
          </p:cNvPicPr>
          <p:nvPr/>
        </p:nvPicPr>
        <p:blipFill>
          <a:blip r:embed="rId3"/>
          <a:srcRect l="918" r="6" b="823"/>
          <a:stretch>
            <a:fillRect/>
          </a:stretch>
        </p:blipFill>
        <p:spPr>
          <a:xfrm>
            <a:off x="22107076" y="11086493"/>
            <a:ext cx="1997870" cy="2399906"/>
          </a:xfrm>
          <a:custGeom>
            <a:avLst/>
            <a:gdLst/>
            <a:ahLst/>
            <a:cxnLst>
              <a:cxn ang="0">
                <a:pos x="wd2" y="hd2"/>
              </a:cxn>
              <a:cxn ang="5400000">
                <a:pos x="wd2" y="hd2"/>
              </a:cxn>
              <a:cxn ang="10800000">
                <a:pos x="wd2" y="hd2"/>
              </a:cxn>
              <a:cxn ang="16200000">
                <a:pos x="wd2" y="hd2"/>
              </a:cxn>
            </a:cxnLst>
            <a:rect l="0" t="0" r="r" b="b"/>
            <a:pathLst>
              <a:path w="21600" h="21597" extrusionOk="0">
                <a:moveTo>
                  <a:pt x="0" y="0"/>
                </a:moveTo>
                <a:lnTo>
                  <a:pt x="39" y="5157"/>
                </a:lnTo>
                <a:lnTo>
                  <a:pt x="73" y="10311"/>
                </a:lnTo>
                <a:lnTo>
                  <a:pt x="403" y="11343"/>
                </a:lnTo>
                <a:cubicBezTo>
                  <a:pt x="1276" y="14056"/>
                  <a:pt x="2733" y="16211"/>
                  <a:pt x="5055" y="18222"/>
                </a:cubicBezTo>
                <a:cubicBezTo>
                  <a:pt x="6299" y="19300"/>
                  <a:pt x="8227" y="20525"/>
                  <a:pt x="9796" y="21236"/>
                </a:cubicBezTo>
                <a:cubicBezTo>
                  <a:pt x="10235" y="21435"/>
                  <a:pt x="10630" y="21596"/>
                  <a:pt x="10676" y="21597"/>
                </a:cubicBezTo>
                <a:cubicBezTo>
                  <a:pt x="10868" y="21600"/>
                  <a:pt x="12102" y="21027"/>
                  <a:pt x="13066" y="20483"/>
                </a:cubicBezTo>
                <a:cubicBezTo>
                  <a:pt x="16931" y="18302"/>
                  <a:pt x="19476" y="15509"/>
                  <a:pt x="20746" y="12054"/>
                </a:cubicBezTo>
                <a:cubicBezTo>
                  <a:pt x="21357" y="10392"/>
                  <a:pt x="21390" y="10078"/>
                  <a:pt x="21390" y="5793"/>
                </a:cubicBezTo>
                <a:cubicBezTo>
                  <a:pt x="21390" y="3272"/>
                  <a:pt x="21429" y="1849"/>
                  <a:pt x="21497" y="1814"/>
                </a:cubicBezTo>
                <a:cubicBezTo>
                  <a:pt x="21556" y="1784"/>
                  <a:pt x="21600" y="1370"/>
                  <a:pt x="21600" y="879"/>
                </a:cubicBezTo>
                <a:lnTo>
                  <a:pt x="21600" y="0"/>
                </a:lnTo>
                <a:lnTo>
                  <a:pt x="20437" y="0"/>
                </a:lnTo>
                <a:cubicBezTo>
                  <a:pt x="19776" y="0"/>
                  <a:pt x="19247" y="39"/>
                  <a:pt x="19210" y="89"/>
                </a:cubicBezTo>
                <a:cubicBezTo>
                  <a:pt x="19119" y="211"/>
                  <a:pt x="1751" y="211"/>
                  <a:pt x="1661" y="89"/>
                </a:cubicBezTo>
                <a:cubicBezTo>
                  <a:pt x="1624" y="41"/>
                  <a:pt x="1237" y="0"/>
                  <a:pt x="798" y="0"/>
                </a:cubicBezTo>
                <a:lnTo>
                  <a:pt x="0" y="0"/>
                </a:lnTo>
                <a:close/>
              </a:path>
            </a:pathLst>
          </a:custGeom>
          <a:ln w="12700">
            <a:miter lim="400000"/>
          </a:ln>
        </p:spPr>
      </p:pic>
      <p:sp>
        <p:nvSpPr>
          <p:cNvPr id="146" name="Matthew 5:13-14"/>
          <p:cNvSpPr txBox="1"/>
          <p:nvPr/>
        </p:nvSpPr>
        <p:spPr>
          <a:xfrm>
            <a:off x="8200491" y="12188141"/>
            <a:ext cx="8246454" cy="82051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Matthew 5:13-14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pic>
        <p:nvPicPr>
          <p:cNvPr id="173" name="Matthew 5:13-16  Salt and Light" descr="Matthew 5:13-16  Salt and Light"/>
          <p:cNvPicPr>
            <a:picLocks/>
          </p:cNvPicPr>
          <p:nvPr>
            <a:videoFile r:link="rId1"/>
          </p:nvPr>
        </p:nvPicPr>
        <p:blipFill>
          <a:blip r:embed="rId3"/>
          <a:stretch>
            <a:fillRect/>
          </a:stretch>
        </p:blipFill>
        <p:spPr>
          <a:xfrm>
            <a:off x="2794000" y="1424742"/>
            <a:ext cx="19318249" cy="10866516"/>
          </a:xfrm>
          <a:prstGeom prst="rect">
            <a:avLst/>
          </a:prstGeom>
        </p:spPr>
      </p:pic>
      <p:sp>
        <p:nvSpPr>
          <p:cNvPr id="174" name="Please pre-load to avoid any adverts."/>
          <p:cNvSpPr txBox="1"/>
          <p:nvPr/>
        </p:nvSpPr>
        <p:spPr>
          <a:xfrm>
            <a:off x="6893814" y="453341"/>
            <a:ext cx="10873131"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mn-lt"/>
                <a:ea typeface="+mn-ea"/>
                <a:cs typeface="+mn-cs"/>
                <a:sym typeface="Helvetica Neue"/>
              </a:defRPr>
            </a:lvl1pPr>
          </a:lstStyle>
          <a:p>
            <a:r>
              <a:t>Please pre-load to avoid any adverts.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3"/>
                </p:tgtEl>
              </p:cMediaNode>
            </p:video>
            <p:seq concurrent="1" prevAc="none" nextAc="seek">
              <p:cTn id="8" restart="whenNotActive" fill="hold" evtFilter="cancelBubble" nodeType="interactiveSeq">
                <p:stCondLst>
                  <p:cond evt="onClick" delay="0">
                    <p:tgtEl>
                      <p:spTgt spid="17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3"/>
                                        </p:tgtEl>
                                      </p:cBhvr>
                                    </p:cmd>
                                  </p:childTnLst>
                                </p:cTn>
                              </p:par>
                            </p:childTnLst>
                          </p:cTn>
                        </p:par>
                      </p:childTnLst>
                    </p:cTn>
                  </p:par>
                </p:childTnLst>
              </p:cTn>
              <p:nextCondLst>
                <p:cond evt="onClick" delay="0">
                  <p:tgtEl>
                    <p:spTgt spid="17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76" name="Guess The Song…"/>
          <p:cNvSpPr txBox="1"/>
          <p:nvPr/>
        </p:nvSpPr>
        <p:spPr>
          <a:xfrm>
            <a:off x="448733" y="1010948"/>
            <a:ext cx="11745629" cy="11694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100" b="1">
                <a:latin typeface="+mn-lt"/>
                <a:ea typeface="+mn-ea"/>
                <a:cs typeface="+mn-cs"/>
                <a:sym typeface="Helvetica Neue"/>
              </a:defRPr>
            </a:pPr>
            <a:r>
              <a:t>Aim to put your idea in action!</a:t>
            </a:r>
          </a:p>
          <a:p>
            <a:pPr>
              <a:defRPr sz="6100" b="1">
                <a:latin typeface="+mn-lt"/>
                <a:ea typeface="+mn-ea"/>
                <a:cs typeface="+mn-cs"/>
                <a:sym typeface="Helvetica Neue"/>
              </a:defRPr>
            </a:pPr>
            <a:r>
              <a:t> Remember that bringing joy and light to the lives others will amplify the joy and light in your life. </a:t>
            </a:r>
          </a:p>
          <a:p>
            <a:pPr algn="ctr">
              <a:defRPr sz="7600" b="1">
                <a:latin typeface="+mn-lt"/>
                <a:ea typeface="+mn-ea"/>
                <a:cs typeface="+mn-cs"/>
                <a:sym typeface="Helvetica Neue"/>
              </a:defRPr>
            </a:pPr>
            <a:r>
              <a:t>‘You are the salt of the earth... You are the light of the world’</a:t>
            </a:r>
          </a:p>
          <a:p>
            <a:pPr algn="ctr">
              <a:defRPr sz="7600" b="1">
                <a:latin typeface="+mn-lt"/>
                <a:ea typeface="+mn-ea"/>
                <a:cs typeface="+mn-cs"/>
                <a:sym typeface="Helvetica Neue"/>
              </a:defRPr>
            </a:pPr>
            <a:r>
              <a:t> (Matthew 5:13-14)</a:t>
            </a:r>
          </a:p>
        </p:txBody>
      </p:sp>
      <p:sp>
        <p:nvSpPr>
          <p:cNvPr id="177" name="Rectangle"/>
          <p:cNvSpPr/>
          <p:nvPr/>
        </p:nvSpPr>
        <p:spPr>
          <a:xfrm>
            <a:off x="711200" y="6959600"/>
            <a:ext cx="11220695" cy="6156479"/>
          </a:xfrm>
          <a:prstGeom prst="rect">
            <a:avLst/>
          </a:prstGeom>
          <a:ln w="114300">
            <a:solidFill>
              <a:srgbClr val="3C1A25"/>
            </a:solidFill>
          </a:ln>
        </p:spPr>
        <p:txBody>
          <a:bodyPr lIns="0" tIns="0" rIns="0" bIns="0" anchor="ctr"/>
          <a:lstStyle/>
          <a:p>
            <a:endParaRPr/>
          </a:p>
        </p:txBody>
      </p:sp>
      <p:pic>
        <p:nvPicPr>
          <p:cNvPr id="178" name="Screenshot 2026-01-26 at 22.13.08.png" descr="Screenshot 2026-01-26 at 22.13.08.png"/>
          <p:cNvPicPr>
            <a:picLocks/>
          </p:cNvPicPr>
          <p:nvPr/>
        </p:nvPicPr>
        <p:blipFill>
          <a:blip r:embed="rId2"/>
          <a:stretch>
            <a:fillRect/>
          </a:stretch>
        </p:blipFill>
        <p:spPr>
          <a:xfrm>
            <a:off x="12643138" y="-20287"/>
            <a:ext cx="11745630" cy="13716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80" name="Let Us Prayer"/>
          <p:cNvSpPr txBox="1"/>
          <p:nvPr/>
        </p:nvSpPr>
        <p:spPr>
          <a:xfrm>
            <a:off x="349351" y="334164"/>
            <a:ext cx="4027323" cy="957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b="1" u="sng">
                <a:latin typeface="+mn-lt"/>
                <a:ea typeface="+mn-ea"/>
                <a:cs typeface="+mn-cs"/>
                <a:sym typeface="Helvetica Neue"/>
              </a:defRPr>
            </a:lvl1pPr>
          </a:lstStyle>
          <a:p>
            <a:r>
              <a:t>Let Us Pray</a:t>
            </a:r>
          </a:p>
        </p:txBody>
      </p:sp>
      <p:sp>
        <p:nvSpPr>
          <p:cNvPr id="181" name="Lord,…"/>
          <p:cNvSpPr txBox="1"/>
          <p:nvPr/>
        </p:nvSpPr>
        <p:spPr>
          <a:xfrm>
            <a:off x="1227221" y="3122551"/>
            <a:ext cx="22486601" cy="6658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457200">
              <a:spcBef>
                <a:spcPts val="0"/>
              </a:spcBef>
              <a:defRPr sz="6000" b="1">
                <a:latin typeface="+mn-lt"/>
                <a:ea typeface="+mn-ea"/>
                <a:cs typeface="+mn-cs"/>
                <a:sym typeface="Helvetica Neue"/>
              </a:defRPr>
            </a:pPr>
            <a:r>
              <a:rPr dirty="0"/>
              <a:t>Lord, </a:t>
            </a:r>
          </a:p>
          <a:p>
            <a:pPr algn="ctr" defTabSz="457200">
              <a:spcBef>
                <a:spcPts val="0"/>
              </a:spcBef>
              <a:defRPr sz="6000" b="1">
                <a:latin typeface="+mn-lt"/>
                <a:ea typeface="+mn-ea"/>
                <a:cs typeface="+mn-cs"/>
                <a:sym typeface="Helvetica Neue"/>
              </a:defRPr>
            </a:pPr>
            <a:endParaRPr dirty="0"/>
          </a:p>
          <a:p>
            <a:pPr algn="ctr" defTabSz="457200">
              <a:spcBef>
                <a:spcPts val="0"/>
              </a:spcBef>
              <a:defRPr sz="6000" b="1">
                <a:latin typeface="+mn-lt"/>
                <a:ea typeface="+mn-ea"/>
                <a:cs typeface="+mn-cs"/>
                <a:sym typeface="Helvetica Neue"/>
              </a:defRPr>
            </a:pPr>
            <a:r>
              <a:rPr dirty="0"/>
              <a:t>You say I am the light of the world. Let Your light shine through me, bright enough to guide, gentle enough to heal, and strong enough to push back the darkness.</a:t>
            </a:r>
          </a:p>
          <a:p>
            <a:pPr algn="ctr" defTabSz="457200">
              <a:spcBef>
                <a:spcPts val="0"/>
              </a:spcBef>
              <a:defRPr sz="6000" b="1">
                <a:latin typeface="+mn-lt"/>
                <a:ea typeface="+mn-ea"/>
                <a:cs typeface="+mn-cs"/>
                <a:sym typeface="Helvetica Neue"/>
              </a:defRPr>
            </a:pPr>
            <a:endParaRPr dirty="0"/>
          </a:p>
          <a:p>
            <a:pPr algn="ctr" defTabSz="457200">
              <a:spcBef>
                <a:spcPts val="0"/>
              </a:spcBef>
              <a:defRPr sz="6000" b="1">
                <a:latin typeface="+mn-lt"/>
                <a:ea typeface="+mn-ea"/>
                <a:cs typeface="+mn-cs"/>
                <a:sym typeface="Helvetica Neue"/>
              </a:defRPr>
            </a:pPr>
            <a:r>
              <a:rPr dirty="0"/>
              <a:t>Amen.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Off val="25000"/>
          </a:schemeClr>
        </a:solidFill>
        <a:effectLst/>
      </p:bgPr>
    </p:bg>
    <p:spTree>
      <p:nvGrpSpPr>
        <p:cNvPr id="1" name=""/>
        <p:cNvGrpSpPr/>
        <p:nvPr/>
      </p:nvGrpSpPr>
      <p:grpSpPr>
        <a:xfrm>
          <a:off x="0" y="0"/>
          <a:ext cx="0" cy="0"/>
          <a:chOff x="0" y="0"/>
          <a:chExt cx="0" cy="0"/>
        </a:xfrm>
      </p:grpSpPr>
      <p:pic>
        <p:nvPicPr>
          <p:cNvPr id="183" name="Image" descr="Image"/>
          <p:cNvPicPr>
            <a:picLocks/>
          </p:cNvPicPr>
          <p:nvPr/>
        </p:nvPicPr>
        <p:blipFill>
          <a:blip r:embed="rId2"/>
          <a:srcRect b="38263"/>
          <a:stretch>
            <a:fillRect/>
          </a:stretch>
        </p:blipFill>
        <p:spPr>
          <a:xfrm>
            <a:off x="4568" y="25400"/>
            <a:ext cx="24374967" cy="13716010"/>
          </a:xfrm>
          <a:prstGeom prst="rect">
            <a:avLst/>
          </a:prstGeom>
          <a:ln w="12700">
            <a:miter lim="400000"/>
          </a:ln>
        </p:spPr>
      </p:pic>
      <p:pic>
        <p:nvPicPr>
          <p:cNvPr id="184" name="Image" descr="Image"/>
          <p:cNvPicPr>
            <a:picLocks noChangeAspect="1"/>
          </p:cNvPicPr>
          <p:nvPr/>
        </p:nvPicPr>
        <p:blipFill>
          <a:blip r:embed="rId3"/>
          <a:srcRect l="918" r="6" b="823"/>
          <a:stretch>
            <a:fillRect/>
          </a:stretch>
        </p:blipFill>
        <p:spPr>
          <a:xfrm>
            <a:off x="22107076" y="11086493"/>
            <a:ext cx="1997870" cy="2399906"/>
          </a:xfrm>
          <a:custGeom>
            <a:avLst/>
            <a:gdLst/>
            <a:ahLst/>
            <a:cxnLst>
              <a:cxn ang="0">
                <a:pos x="wd2" y="hd2"/>
              </a:cxn>
              <a:cxn ang="5400000">
                <a:pos x="wd2" y="hd2"/>
              </a:cxn>
              <a:cxn ang="10800000">
                <a:pos x="wd2" y="hd2"/>
              </a:cxn>
              <a:cxn ang="16200000">
                <a:pos x="wd2" y="hd2"/>
              </a:cxn>
            </a:cxnLst>
            <a:rect l="0" t="0" r="r" b="b"/>
            <a:pathLst>
              <a:path w="21600" h="21597" extrusionOk="0">
                <a:moveTo>
                  <a:pt x="0" y="0"/>
                </a:moveTo>
                <a:lnTo>
                  <a:pt x="39" y="5157"/>
                </a:lnTo>
                <a:lnTo>
                  <a:pt x="73" y="10311"/>
                </a:lnTo>
                <a:lnTo>
                  <a:pt x="403" y="11343"/>
                </a:lnTo>
                <a:cubicBezTo>
                  <a:pt x="1276" y="14056"/>
                  <a:pt x="2733" y="16211"/>
                  <a:pt x="5055" y="18222"/>
                </a:cubicBezTo>
                <a:cubicBezTo>
                  <a:pt x="6299" y="19300"/>
                  <a:pt x="8227" y="20525"/>
                  <a:pt x="9796" y="21236"/>
                </a:cubicBezTo>
                <a:cubicBezTo>
                  <a:pt x="10235" y="21435"/>
                  <a:pt x="10630" y="21596"/>
                  <a:pt x="10676" y="21597"/>
                </a:cubicBezTo>
                <a:cubicBezTo>
                  <a:pt x="10868" y="21600"/>
                  <a:pt x="12102" y="21027"/>
                  <a:pt x="13066" y="20483"/>
                </a:cubicBezTo>
                <a:cubicBezTo>
                  <a:pt x="16931" y="18302"/>
                  <a:pt x="19476" y="15509"/>
                  <a:pt x="20746" y="12054"/>
                </a:cubicBezTo>
                <a:cubicBezTo>
                  <a:pt x="21357" y="10392"/>
                  <a:pt x="21390" y="10078"/>
                  <a:pt x="21390" y="5793"/>
                </a:cubicBezTo>
                <a:cubicBezTo>
                  <a:pt x="21390" y="3272"/>
                  <a:pt x="21429" y="1849"/>
                  <a:pt x="21497" y="1814"/>
                </a:cubicBezTo>
                <a:cubicBezTo>
                  <a:pt x="21556" y="1784"/>
                  <a:pt x="21600" y="1370"/>
                  <a:pt x="21600" y="879"/>
                </a:cubicBezTo>
                <a:lnTo>
                  <a:pt x="21600" y="0"/>
                </a:lnTo>
                <a:lnTo>
                  <a:pt x="20437" y="0"/>
                </a:lnTo>
                <a:cubicBezTo>
                  <a:pt x="19776" y="0"/>
                  <a:pt x="19247" y="39"/>
                  <a:pt x="19210" y="89"/>
                </a:cubicBezTo>
                <a:cubicBezTo>
                  <a:pt x="19119" y="211"/>
                  <a:pt x="1751" y="211"/>
                  <a:pt x="1661" y="89"/>
                </a:cubicBezTo>
                <a:cubicBezTo>
                  <a:pt x="1624" y="41"/>
                  <a:pt x="1237" y="0"/>
                  <a:pt x="798" y="0"/>
                </a:cubicBezTo>
                <a:lnTo>
                  <a:pt x="0" y="0"/>
                </a:lnTo>
                <a:close/>
              </a:path>
            </a:pathLst>
          </a:custGeom>
          <a:ln w="12700">
            <a:miter lim="400000"/>
          </a:ln>
        </p:spPr>
      </p:pic>
      <p:sp>
        <p:nvSpPr>
          <p:cNvPr id="185" name="Matthew 5:13-14"/>
          <p:cNvSpPr txBox="1"/>
          <p:nvPr/>
        </p:nvSpPr>
        <p:spPr>
          <a:xfrm>
            <a:off x="8200491" y="12188141"/>
            <a:ext cx="8246454" cy="82051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Matthew 5:13-14</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87" name="Quiz Time"/>
          <p:cNvSpPr txBox="1"/>
          <p:nvPr/>
        </p:nvSpPr>
        <p:spPr>
          <a:xfrm>
            <a:off x="349350" y="334164"/>
            <a:ext cx="3510281" cy="957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b="1" u="sng">
                <a:latin typeface="+mn-lt"/>
                <a:ea typeface="+mn-ea"/>
                <a:cs typeface="+mn-cs"/>
                <a:sym typeface="Helvetica Neue"/>
              </a:defRPr>
            </a:lvl1pPr>
          </a:lstStyle>
          <a:p>
            <a:r>
              <a:t>Quiz Time</a:t>
            </a:r>
          </a:p>
        </p:txBody>
      </p:sp>
      <p:sp>
        <p:nvSpPr>
          <p:cNvPr id="188" name="For today’s quiz, you create a team with the person sitting next to you. All answers are multiple choice.…"/>
          <p:cNvSpPr txBox="1"/>
          <p:nvPr/>
        </p:nvSpPr>
        <p:spPr>
          <a:xfrm>
            <a:off x="984351" y="3839005"/>
            <a:ext cx="11393600" cy="6037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5600">
                <a:latin typeface="+mn-lt"/>
                <a:ea typeface="+mn-ea"/>
                <a:cs typeface="+mn-cs"/>
                <a:sym typeface="Helvetica Neue"/>
              </a:defRPr>
            </a:pPr>
            <a:r>
              <a:t>For today’s quiz, you create a team with the person sitting next to you. All answers are multiple choice.</a:t>
            </a:r>
          </a:p>
          <a:p>
            <a:pPr defTabSz="457200">
              <a:spcBef>
                <a:spcPts val="0"/>
              </a:spcBef>
              <a:defRPr sz="5600">
                <a:latin typeface="+mn-lt"/>
                <a:ea typeface="+mn-ea"/>
                <a:cs typeface="+mn-cs"/>
                <a:sym typeface="Helvetica Neue"/>
              </a:defRPr>
            </a:pPr>
            <a:endParaRPr/>
          </a:p>
          <a:p>
            <a:pPr defTabSz="457200">
              <a:spcBef>
                <a:spcPts val="0"/>
              </a:spcBef>
              <a:defRPr sz="5600">
                <a:latin typeface="+mn-lt"/>
                <a:ea typeface="+mn-ea"/>
                <a:cs typeface="+mn-cs"/>
                <a:sym typeface="Helvetica Neue"/>
              </a:defRPr>
            </a:pPr>
            <a:r>
              <a:t>Please write down the question number and the letter of your chosen answer.</a:t>
            </a:r>
          </a:p>
        </p:txBody>
      </p:sp>
      <p:pic>
        <p:nvPicPr>
          <p:cNvPr id="189"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91" name="According to Matthew 24:42, why should believers stay alert?…"/>
          <p:cNvSpPr txBox="1"/>
          <p:nvPr/>
        </p:nvSpPr>
        <p:spPr>
          <a:xfrm>
            <a:off x="984351" y="3403599"/>
            <a:ext cx="11393600" cy="690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5600" b="1">
                <a:latin typeface="+mj-lt"/>
                <a:ea typeface="+mj-ea"/>
                <a:cs typeface="+mj-cs"/>
                <a:sym typeface="Helvetica"/>
              </a:defRPr>
            </a:pPr>
            <a:r>
              <a:t>1. Multiple Choice</a:t>
            </a:r>
            <a:endParaRPr b="0"/>
          </a:p>
          <a:p>
            <a:pPr defTabSz="457200">
              <a:spcBef>
                <a:spcPts val="0"/>
              </a:spcBef>
              <a:defRPr sz="5600">
                <a:latin typeface="+mj-lt"/>
                <a:ea typeface="+mj-ea"/>
                <a:cs typeface="+mj-cs"/>
                <a:sym typeface="Helvetica"/>
              </a:defRPr>
            </a:pPr>
            <a:r>
              <a:t>Jesus says, “You are the </a:t>
            </a:r>
            <a:r>
              <a:rPr b="1"/>
              <a:t>salt of the earth</a:t>
            </a:r>
            <a:r>
              <a:t>.” What is one thing salt is used for?</a:t>
            </a:r>
          </a:p>
          <a:p>
            <a:pPr defTabSz="457200">
              <a:spcBef>
                <a:spcPts val="0"/>
              </a:spcBef>
              <a:defRPr sz="5600">
                <a:latin typeface="+mj-lt"/>
                <a:ea typeface="+mj-ea"/>
                <a:cs typeface="+mj-cs"/>
                <a:sym typeface="Helvetica"/>
              </a:defRPr>
            </a:pPr>
            <a:r>
              <a:t>A. To make things heavier</a:t>
            </a:r>
          </a:p>
          <a:p>
            <a:pPr defTabSz="457200">
              <a:spcBef>
                <a:spcPts val="0"/>
              </a:spcBef>
              <a:defRPr sz="5600">
                <a:latin typeface="+mj-lt"/>
                <a:ea typeface="+mj-ea"/>
                <a:cs typeface="+mj-cs"/>
                <a:sym typeface="Helvetica"/>
              </a:defRPr>
            </a:pPr>
            <a:r>
              <a:t>B. To preserve and add flavour</a:t>
            </a:r>
          </a:p>
          <a:p>
            <a:pPr defTabSz="457200">
              <a:spcBef>
                <a:spcPts val="0"/>
              </a:spcBef>
              <a:defRPr sz="5600">
                <a:latin typeface="+mj-lt"/>
                <a:ea typeface="+mj-ea"/>
                <a:cs typeface="+mj-cs"/>
                <a:sym typeface="Helvetica"/>
              </a:defRPr>
            </a:pPr>
            <a:r>
              <a:t>C. To make food colder</a:t>
            </a:r>
          </a:p>
          <a:p>
            <a:pPr defTabSz="457200">
              <a:spcBef>
                <a:spcPts val="0"/>
              </a:spcBef>
              <a:defRPr sz="5600">
                <a:latin typeface="+mj-lt"/>
                <a:ea typeface="+mj-ea"/>
                <a:cs typeface="+mj-cs"/>
                <a:sym typeface="Helvetica"/>
              </a:defRPr>
            </a:pPr>
            <a:r>
              <a:t>D. To change colour</a:t>
            </a:r>
          </a:p>
        </p:txBody>
      </p:sp>
      <p:pic>
        <p:nvPicPr>
          <p:cNvPr id="192"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94" name="According to Matthew 24:42, why should believers stay alert?…"/>
          <p:cNvSpPr txBox="1"/>
          <p:nvPr/>
        </p:nvSpPr>
        <p:spPr>
          <a:xfrm>
            <a:off x="984351" y="5609442"/>
            <a:ext cx="11393600" cy="265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5600" b="1">
                <a:latin typeface="+mj-lt"/>
                <a:ea typeface="+mj-ea"/>
                <a:cs typeface="+mj-cs"/>
                <a:sym typeface="Helvetica"/>
              </a:defRPr>
            </a:pPr>
            <a:r>
              <a:t>2. Short Answer</a:t>
            </a:r>
            <a:endParaRPr b="0"/>
          </a:p>
          <a:p>
            <a:pPr defTabSz="457200">
              <a:spcBef>
                <a:spcPts val="0"/>
              </a:spcBef>
              <a:defRPr sz="5600">
                <a:latin typeface="+mj-lt"/>
                <a:ea typeface="+mj-ea"/>
                <a:cs typeface="+mj-cs"/>
                <a:sym typeface="Helvetica"/>
              </a:defRPr>
            </a:pPr>
            <a:r>
              <a:t>According to Jesus, what happens if salt loses its taste?</a:t>
            </a:r>
          </a:p>
        </p:txBody>
      </p:sp>
      <p:pic>
        <p:nvPicPr>
          <p:cNvPr id="195"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97" name="According to Matthew 24:42, why should believers stay alert?…"/>
          <p:cNvSpPr txBox="1"/>
          <p:nvPr/>
        </p:nvSpPr>
        <p:spPr>
          <a:xfrm>
            <a:off x="984351" y="3482192"/>
            <a:ext cx="11393600" cy="690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5600" b="1">
                <a:latin typeface="+mj-lt"/>
                <a:ea typeface="+mj-ea"/>
                <a:cs typeface="+mj-cs"/>
                <a:sym typeface="Helvetica"/>
              </a:defRPr>
            </a:pPr>
            <a:r>
              <a:t>3. Multiple Choice</a:t>
            </a:r>
            <a:endParaRPr b="0"/>
          </a:p>
          <a:p>
            <a:pPr defTabSz="457200">
              <a:spcBef>
                <a:spcPts val="0"/>
              </a:spcBef>
              <a:defRPr sz="5600">
                <a:latin typeface="+mj-lt"/>
                <a:ea typeface="+mj-ea"/>
                <a:cs typeface="+mj-cs"/>
                <a:sym typeface="Helvetica"/>
              </a:defRPr>
            </a:pPr>
            <a:r>
              <a:t>“You are the </a:t>
            </a:r>
            <a:r>
              <a:rPr b="1"/>
              <a:t>light of the world</a:t>
            </a:r>
            <a:r>
              <a:t>” means that Christians should:</a:t>
            </a:r>
          </a:p>
          <a:p>
            <a:pPr defTabSz="457200">
              <a:spcBef>
                <a:spcPts val="0"/>
              </a:spcBef>
              <a:defRPr sz="5600">
                <a:latin typeface="+mj-lt"/>
                <a:ea typeface="+mj-ea"/>
                <a:cs typeface="+mj-cs"/>
                <a:sym typeface="Helvetica"/>
              </a:defRPr>
            </a:pPr>
            <a:r>
              <a:t>A. Stay hidden from others</a:t>
            </a:r>
          </a:p>
          <a:p>
            <a:pPr defTabSz="457200">
              <a:spcBef>
                <a:spcPts val="0"/>
              </a:spcBef>
              <a:defRPr sz="5600">
                <a:latin typeface="+mj-lt"/>
                <a:ea typeface="+mj-ea"/>
                <a:cs typeface="+mj-cs"/>
                <a:sym typeface="Helvetica"/>
              </a:defRPr>
            </a:pPr>
            <a:r>
              <a:t>B. Show God’s goodness through their actions</a:t>
            </a:r>
          </a:p>
          <a:p>
            <a:pPr defTabSz="457200">
              <a:spcBef>
                <a:spcPts val="0"/>
              </a:spcBef>
              <a:defRPr sz="5600">
                <a:latin typeface="+mj-lt"/>
                <a:ea typeface="+mj-ea"/>
                <a:cs typeface="+mj-cs"/>
                <a:sym typeface="Helvetica"/>
              </a:defRPr>
            </a:pPr>
            <a:r>
              <a:t>C. Be famous</a:t>
            </a:r>
          </a:p>
          <a:p>
            <a:pPr defTabSz="457200">
              <a:spcBef>
                <a:spcPts val="0"/>
              </a:spcBef>
              <a:defRPr sz="5600">
                <a:latin typeface="+mj-lt"/>
                <a:ea typeface="+mj-ea"/>
                <a:cs typeface="+mj-cs"/>
                <a:sym typeface="Helvetica"/>
              </a:defRPr>
            </a:pPr>
            <a:r>
              <a:t>D. Only help their friends</a:t>
            </a:r>
          </a:p>
        </p:txBody>
      </p:sp>
      <p:pic>
        <p:nvPicPr>
          <p:cNvPr id="198"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200" name="According to Matthew 24:42, why should believers stay alert?…"/>
          <p:cNvSpPr txBox="1"/>
          <p:nvPr/>
        </p:nvSpPr>
        <p:spPr>
          <a:xfrm>
            <a:off x="984351" y="5304382"/>
            <a:ext cx="11393600" cy="3264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5200" b="1">
                <a:latin typeface="+mj-lt"/>
                <a:ea typeface="+mj-ea"/>
                <a:cs typeface="+mj-cs"/>
                <a:sym typeface="Helvetica"/>
              </a:defRPr>
            </a:pPr>
            <a:r>
              <a:t>4. True or False</a:t>
            </a:r>
            <a:endParaRPr b="0"/>
          </a:p>
          <a:p>
            <a:pPr defTabSz="457200">
              <a:spcBef>
                <a:spcPts val="0"/>
              </a:spcBef>
              <a:defRPr sz="5200">
                <a:latin typeface="+mj-lt"/>
                <a:ea typeface="+mj-ea"/>
                <a:cs typeface="+mj-cs"/>
                <a:sym typeface="Helvetica"/>
              </a:defRPr>
            </a:pPr>
            <a:r>
              <a:t>Jesus says a light should be hidden under a bowl.</a:t>
            </a:r>
          </a:p>
          <a:p>
            <a:pPr defTabSz="457200">
              <a:spcBef>
                <a:spcPts val="0"/>
              </a:spcBef>
              <a:defRPr sz="5200">
                <a:latin typeface="+mj-lt"/>
                <a:ea typeface="+mj-ea"/>
                <a:cs typeface="+mj-cs"/>
                <a:sym typeface="Helvetica"/>
              </a:defRPr>
            </a:pPr>
            <a:r>
              <a:t>☐ True  ☐ False</a:t>
            </a:r>
          </a:p>
        </p:txBody>
      </p:sp>
      <p:pic>
        <p:nvPicPr>
          <p:cNvPr id="201"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203" name="According to Matthew 24:42, why should believers stay alert?…"/>
          <p:cNvSpPr txBox="1"/>
          <p:nvPr/>
        </p:nvSpPr>
        <p:spPr>
          <a:xfrm>
            <a:off x="984351" y="5304382"/>
            <a:ext cx="11393600" cy="3264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5200" b="1">
                <a:latin typeface="+mj-lt"/>
                <a:ea typeface="+mj-ea"/>
                <a:cs typeface="+mj-cs"/>
                <a:sym typeface="Helvetica"/>
              </a:defRPr>
            </a:pPr>
            <a:r>
              <a:t>4. True or False</a:t>
            </a:r>
            <a:endParaRPr b="0"/>
          </a:p>
          <a:p>
            <a:pPr defTabSz="457200">
              <a:spcBef>
                <a:spcPts val="0"/>
              </a:spcBef>
              <a:defRPr sz="5200">
                <a:latin typeface="+mj-lt"/>
                <a:ea typeface="+mj-ea"/>
                <a:cs typeface="+mj-cs"/>
                <a:sym typeface="Helvetica"/>
              </a:defRPr>
            </a:pPr>
            <a:r>
              <a:t>Jesus says a light should be hidden under a bowl.</a:t>
            </a:r>
          </a:p>
          <a:p>
            <a:pPr defTabSz="457200">
              <a:spcBef>
                <a:spcPts val="0"/>
              </a:spcBef>
              <a:defRPr sz="5200">
                <a:latin typeface="+mj-lt"/>
                <a:ea typeface="+mj-ea"/>
                <a:cs typeface="+mj-cs"/>
                <a:sym typeface="Helvetica"/>
              </a:defRPr>
            </a:pPr>
            <a:r>
              <a:t>☐ True  ☐ False</a:t>
            </a:r>
          </a:p>
        </p:txBody>
      </p:sp>
      <p:pic>
        <p:nvPicPr>
          <p:cNvPr id="204"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48" name="TextBox 2"/>
          <p:cNvSpPr txBox="1"/>
          <p:nvPr/>
        </p:nvSpPr>
        <p:spPr>
          <a:xfrm>
            <a:off x="-2" y="1"/>
            <a:ext cx="11236494" cy="1160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defTabSz="1828800">
              <a:spcBef>
                <a:spcPts val="0"/>
              </a:spcBef>
              <a:defRPr sz="6400" b="1">
                <a:latin typeface="Aptos"/>
                <a:ea typeface="Aptos"/>
                <a:cs typeface="Aptos"/>
                <a:sym typeface="Aptos"/>
              </a:defRPr>
            </a:lvl1pPr>
          </a:lstStyle>
          <a:p>
            <a:r>
              <a:t>What’s on this week…</a:t>
            </a:r>
          </a:p>
        </p:txBody>
      </p:sp>
      <p:graphicFrame>
        <p:nvGraphicFramePr>
          <p:cNvPr id="149" name="Table 2"/>
          <p:cNvGraphicFramePr/>
          <p:nvPr>
            <p:extLst>
              <p:ext uri="{D42A27DB-BD31-4B8C-83A1-F6EECF244321}">
                <p14:modId xmlns:p14="http://schemas.microsoft.com/office/powerpoint/2010/main" val="2198122924"/>
              </p:ext>
            </p:extLst>
          </p:nvPr>
        </p:nvGraphicFramePr>
        <p:xfrm>
          <a:off x="4910833" y="1750595"/>
          <a:ext cx="14562333" cy="10214808"/>
        </p:xfrm>
        <a:graphic>
          <a:graphicData uri="http://schemas.openxmlformats.org/drawingml/2006/table">
            <a:tbl>
              <a:tblPr firstRow="1">
                <a:tableStyleId>{4C3C2611-4C71-4FC5-86AE-919BDF0F9419}</a:tableStyleId>
              </a:tblPr>
              <a:tblGrid>
                <a:gridCol w="4772463">
                  <a:extLst>
                    <a:ext uri="{9D8B030D-6E8A-4147-A177-3AD203B41FA5}">
                      <a16:colId xmlns:a16="http://schemas.microsoft.com/office/drawing/2014/main" val="20000"/>
                    </a:ext>
                  </a:extLst>
                </a:gridCol>
                <a:gridCol w="4894935">
                  <a:extLst>
                    <a:ext uri="{9D8B030D-6E8A-4147-A177-3AD203B41FA5}">
                      <a16:colId xmlns:a16="http://schemas.microsoft.com/office/drawing/2014/main" val="20001"/>
                    </a:ext>
                  </a:extLst>
                </a:gridCol>
                <a:gridCol w="4894935">
                  <a:extLst>
                    <a:ext uri="{9D8B030D-6E8A-4147-A177-3AD203B41FA5}">
                      <a16:colId xmlns:a16="http://schemas.microsoft.com/office/drawing/2014/main" val="20002"/>
                    </a:ext>
                  </a:extLst>
                </a:gridCol>
              </a:tblGrid>
              <a:tr h="2827080">
                <a:tc>
                  <a:txBody>
                    <a:bodyPr/>
                    <a:lstStyle/>
                    <a:p>
                      <a:pPr defTabSz="1828800">
                        <a:defRPr sz="5600">
                          <a:latin typeface="Aptos"/>
                          <a:ea typeface="Aptos"/>
                          <a:cs typeface="Aptos"/>
                          <a:sym typeface="Aptos"/>
                        </a:defRPr>
                      </a:pPr>
                      <a:endParaRPr/>
                    </a:p>
                    <a:p>
                      <a:pPr defTabSz="1828800">
                        <a:defRPr sz="5600">
                          <a:latin typeface="Aptos"/>
                          <a:ea typeface="Aptos"/>
                          <a:cs typeface="Aptos"/>
                          <a:sym typeface="Aptos"/>
                        </a:defRPr>
                      </a:pPr>
                      <a:r>
                        <a:t>Monday</a:t>
                      </a:r>
                    </a:p>
                  </a:txBody>
                  <a:tcPr marL="45720" marR="45720" horzOverflow="overflow">
                    <a:lnL w="25400">
                      <a:solidFill>
                        <a:srgbClr val="156082"/>
                      </a:solidFill>
                      <a:miter/>
                    </a:lnL>
                    <a:lnT w="25400">
                      <a:solidFill>
                        <a:srgbClr val="156082"/>
                      </a:solidFill>
                      <a:miter/>
                    </a:lnT>
                    <a:lnB w="38100">
                      <a:solidFill>
                        <a:srgbClr val="FFFFFF"/>
                      </a:solidFill>
                      <a:miter/>
                    </a:lnB>
                    <a:solidFill>
                      <a:srgbClr val="156082"/>
                    </a:solidFill>
                  </a:tcPr>
                </a:tc>
                <a:tc>
                  <a:txBody>
                    <a:bodyPr/>
                    <a:lstStyle/>
                    <a:p>
                      <a:pPr defTabSz="1828800">
                        <a:defRPr sz="5600">
                          <a:latin typeface="Aptos"/>
                          <a:ea typeface="Aptos"/>
                          <a:cs typeface="Aptos"/>
                          <a:sym typeface="Aptos"/>
                        </a:defRPr>
                      </a:pPr>
                      <a:endParaRPr/>
                    </a:p>
                    <a:p>
                      <a:pPr defTabSz="1828800">
                        <a:defRPr sz="5600">
                          <a:latin typeface="Aptos"/>
                          <a:ea typeface="Aptos"/>
                          <a:cs typeface="Aptos"/>
                          <a:sym typeface="Aptos"/>
                        </a:defRPr>
                      </a:pPr>
                      <a:r>
                        <a:t>Tuesday</a:t>
                      </a:r>
                    </a:p>
                  </a:txBody>
                  <a:tcPr marL="45720" marR="45720" horzOverflow="overflow">
                    <a:lnT w="25400">
                      <a:solidFill>
                        <a:srgbClr val="156082"/>
                      </a:solidFill>
                      <a:miter/>
                    </a:lnT>
                    <a:lnB w="38100">
                      <a:solidFill>
                        <a:srgbClr val="FFFFFF"/>
                      </a:solidFill>
                      <a:miter/>
                    </a:lnB>
                    <a:solidFill>
                      <a:srgbClr val="156082"/>
                    </a:solidFill>
                  </a:tcPr>
                </a:tc>
                <a:tc>
                  <a:txBody>
                    <a:bodyPr/>
                    <a:lstStyle/>
                    <a:p>
                      <a:pPr defTabSz="1828800">
                        <a:defRPr sz="5600">
                          <a:latin typeface="Aptos"/>
                          <a:ea typeface="Aptos"/>
                          <a:cs typeface="Aptos"/>
                          <a:sym typeface="Aptos"/>
                        </a:defRPr>
                      </a:pPr>
                      <a:endParaRPr dirty="0"/>
                    </a:p>
                    <a:p>
                      <a:pPr defTabSz="1828800">
                        <a:defRPr sz="5600">
                          <a:latin typeface="Aptos"/>
                          <a:ea typeface="Aptos"/>
                          <a:cs typeface="Aptos"/>
                          <a:sym typeface="Aptos"/>
                        </a:defRPr>
                      </a:pPr>
                      <a:r>
                        <a:rPr lang="en-GB" dirty="0"/>
                        <a:t>Friday</a:t>
                      </a:r>
                      <a:endParaRPr dirty="0"/>
                    </a:p>
                  </a:txBody>
                  <a:tcPr marL="45720" marR="45720" horzOverflow="overflow">
                    <a:lnT w="25400">
                      <a:solidFill>
                        <a:srgbClr val="156082"/>
                      </a:solidFill>
                      <a:miter/>
                    </a:lnT>
                    <a:lnB w="38100">
                      <a:solidFill>
                        <a:srgbClr val="FFFFFF"/>
                      </a:solidFill>
                      <a:miter/>
                    </a:lnB>
                    <a:solidFill>
                      <a:srgbClr val="156082"/>
                    </a:solidFill>
                  </a:tcPr>
                </a:tc>
                <a:extLst>
                  <a:ext uri="{0D108BD9-81ED-4DB2-BD59-A6C34878D82A}">
                    <a16:rowId xmlns:a16="http://schemas.microsoft.com/office/drawing/2014/main" val="10000"/>
                  </a:ext>
                </a:extLst>
              </a:tr>
              <a:tr h="7387728">
                <a:tc>
                  <a:txBody>
                    <a:bodyPr/>
                    <a:lstStyle/>
                    <a:p>
                      <a:pPr algn="l" defTabSz="1828800">
                        <a:defRPr sz="1800"/>
                      </a:pPr>
                      <a:r>
                        <a:rPr sz="4800" b="1">
                          <a:latin typeface="Aptos"/>
                          <a:ea typeface="Aptos"/>
                          <a:cs typeface="Aptos"/>
                          <a:sym typeface="Aptos"/>
                        </a:rPr>
                        <a:t>Father Jonathan will be in the Chapel at lunchtime. Pop in to say hello.</a:t>
                      </a:r>
                    </a:p>
                  </a:txBody>
                  <a:tcPr marL="45720" marR="45720" horzOverflow="overflow">
                    <a:lnL w="25400">
                      <a:solidFill>
                        <a:srgbClr val="156082"/>
                      </a:solidFill>
                      <a:miter/>
                    </a:lnL>
                    <a:lnR w="25400">
                      <a:solidFill>
                        <a:srgbClr val="156082"/>
                      </a:solidFill>
                      <a:miter/>
                    </a:lnR>
                    <a:lnT w="38100">
                      <a:solidFill>
                        <a:srgbClr val="FFFFFF"/>
                      </a:solidFill>
                      <a:miter/>
                    </a:lnT>
                    <a:lnB w="25400">
                      <a:solidFill>
                        <a:srgbClr val="156082"/>
                      </a:solidFill>
                      <a:miter/>
                    </a:lnB>
                    <a:solidFill>
                      <a:srgbClr val="156082">
                        <a:alpha val="40000"/>
                      </a:srgbClr>
                    </a:solidFill>
                  </a:tcPr>
                </a:tc>
                <a:tc>
                  <a:txBody>
                    <a:bodyPr/>
                    <a:lstStyle/>
                    <a:p>
                      <a:pPr algn="l" defTabSz="1828800">
                        <a:defRPr sz="4800" b="1">
                          <a:latin typeface="Aptos"/>
                          <a:ea typeface="Aptos"/>
                          <a:cs typeface="Aptos"/>
                          <a:sym typeface="Aptos"/>
                        </a:defRPr>
                      </a:pPr>
                      <a:r>
                        <a:t>Christian Union</a:t>
                      </a:r>
                      <a:endParaRPr sz="5600"/>
                    </a:p>
                    <a:p>
                      <a:pPr algn="l" defTabSz="1828800">
                        <a:defRPr sz="4800" b="1">
                          <a:latin typeface="Aptos"/>
                          <a:ea typeface="Aptos"/>
                          <a:cs typeface="Aptos"/>
                          <a:sym typeface="Aptos"/>
                        </a:defRPr>
                      </a:pPr>
                      <a:endParaRPr sz="5600"/>
                    </a:p>
                    <a:p>
                      <a:pPr algn="l" defTabSz="1828800">
                        <a:defRPr sz="4800" b="1">
                          <a:latin typeface="Aptos"/>
                          <a:ea typeface="Aptos"/>
                          <a:cs typeface="Aptos"/>
                          <a:sym typeface="Aptos"/>
                        </a:defRPr>
                      </a:pPr>
                      <a:r>
                        <a:t>LOCATION</a:t>
                      </a:r>
                      <a:r>
                        <a:rPr b="0"/>
                        <a:t> : G16</a:t>
                      </a:r>
                      <a:endParaRPr sz="4000"/>
                    </a:p>
                    <a:p>
                      <a:pPr algn="l" defTabSz="1828800">
                        <a:defRPr sz="4800" b="1">
                          <a:latin typeface="Aptos"/>
                          <a:ea typeface="Aptos"/>
                          <a:cs typeface="Aptos"/>
                          <a:sym typeface="Aptos"/>
                        </a:defRPr>
                      </a:pPr>
                      <a:r>
                        <a:t>TIME</a:t>
                      </a:r>
                      <a:r>
                        <a:rPr b="0"/>
                        <a:t>:12:20 – 12:50</a:t>
                      </a:r>
                    </a:p>
                  </a:txBody>
                  <a:tcPr marL="45720" marR="45720" horzOverflow="overflow">
                    <a:lnL w="25400">
                      <a:solidFill>
                        <a:srgbClr val="156082"/>
                      </a:solidFill>
                      <a:miter/>
                    </a:lnL>
                    <a:lnR w="25400">
                      <a:solidFill>
                        <a:srgbClr val="156082"/>
                      </a:solidFill>
                      <a:miter/>
                    </a:lnR>
                    <a:lnT w="38100">
                      <a:solidFill>
                        <a:srgbClr val="FFFFFF"/>
                      </a:solidFill>
                      <a:miter/>
                    </a:lnT>
                    <a:lnB w="25400">
                      <a:solidFill>
                        <a:srgbClr val="156082"/>
                      </a:solidFill>
                      <a:miter/>
                    </a:lnB>
                    <a:solidFill>
                      <a:srgbClr val="156082">
                        <a:alpha val="40000"/>
                      </a:srgbClr>
                    </a:solidFill>
                  </a:tcPr>
                </a:tc>
                <a:tc>
                  <a:txBody>
                    <a:bodyPr/>
                    <a:lstStyle/>
                    <a:p>
                      <a:pPr algn="l" defTabSz="1828800">
                        <a:defRPr sz="4800" b="1">
                          <a:latin typeface="Aptos"/>
                          <a:ea typeface="Aptos"/>
                          <a:cs typeface="Aptos"/>
                          <a:sym typeface="Aptos"/>
                        </a:defRPr>
                      </a:pPr>
                      <a:r>
                        <a:rPr dirty="0"/>
                        <a:t>The Rosary</a:t>
                      </a:r>
                      <a:endParaRPr sz="5600" dirty="0"/>
                    </a:p>
                    <a:p>
                      <a:pPr algn="l" defTabSz="1828800">
                        <a:defRPr sz="4800" b="1">
                          <a:solidFill>
                            <a:srgbClr val="FF0000"/>
                          </a:solidFill>
                          <a:latin typeface="Aptos"/>
                          <a:ea typeface="Aptos"/>
                          <a:cs typeface="Aptos"/>
                          <a:sym typeface="Aptos"/>
                        </a:defRPr>
                      </a:pPr>
                      <a:endParaRPr sz="5600" dirty="0"/>
                    </a:p>
                    <a:p>
                      <a:pPr algn="l" defTabSz="1828800">
                        <a:defRPr sz="4800" b="1">
                          <a:solidFill>
                            <a:srgbClr val="FF0000"/>
                          </a:solidFill>
                          <a:latin typeface="Aptos"/>
                          <a:ea typeface="Aptos"/>
                          <a:cs typeface="Aptos"/>
                          <a:sym typeface="Aptos"/>
                        </a:defRPr>
                      </a:pPr>
                      <a:endParaRPr sz="5600" dirty="0"/>
                    </a:p>
                    <a:p>
                      <a:pPr algn="l" defTabSz="1828800">
                        <a:defRPr sz="4800" b="1">
                          <a:latin typeface="Aptos"/>
                          <a:ea typeface="Aptos"/>
                          <a:cs typeface="Aptos"/>
                          <a:sym typeface="Aptos"/>
                        </a:defRPr>
                      </a:pPr>
                      <a:r>
                        <a:rPr dirty="0"/>
                        <a:t>LOCATION: </a:t>
                      </a:r>
                      <a:r>
                        <a:rPr b="0" dirty="0"/>
                        <a:t>Chapel</a:t>
                      </a:r>
                    </a:p>
                    <a:p>
                      <a:pPr algn="l" defTabSz="1828800">
                        <a:defRPr sz="4800" b="1">
                          <a:latin typeface="Aptos"/>
                          <a:ea typeface="Aptos"/>
                          <a:cs typeface="Aptos"/>
                          <a:sym typeface="Aptos"/>
                        </a:defRPr>
                      </a:pPr>
                      <a:r>
                        <a:rPr dirty="0"/>
                        <a:t>TIME</a:t>
                      </a:r>
                      <a:r>
                        <a:rPr b="0" dirty="0"/>
                        <a:t>:12:15 – 12:25</a:t>
                      </a:r>
                    </a:p>
                  </a:txBody>
                  <a:tcPr marL="45720" marR="45720" horzOverflow="overflow">
                    <a:lnL w="25400">
                      <a:solidFill>
                        <a:srgbClr val="156082"/>
                      </a:solidFill>
                      <a:miter/>
                    </a:lnL>
                    <a:lnR w="25400">
                      <a:solidFill>
                        <a:srgbClr val="156082"/>
                      </a:solidFill>
                      <a:miter/>
                    </a:lnR>
                    <a:lnT w="38100">
                      <a:solidFill>
                        <a:srgbClr val="FFFFFF"/>
                      </a:solidFill>
                      <a:miter/>
                    </a:lnT>
                    <a:lnB w="25400">
                      <a:solidFill>
                        <a:srgbClr val="156082"/>
                      </a:solidFill>
                      <a:miter/>
                    </a:lnB>
                    <a:solidFill>
                      <a:srgbClr val="156082">
                        <a:alpha val="40000"/>
                      </a:srgbClr>
                    </a:solid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206" name="✅ Answers…"/>
          <p:cNvSpPr txBox="1"/>
          <p:nvPr/>
        </p:nvSpPr>
        <p:spPr>
          <a:xfrm>
            <a:off x="806551" y="271477"/>
            <a:ext cx="11393600" cy="13330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1400"/>
              </a:spcBef>
              <a:defRPr sz="5600" b="1">
                <a:latin typeface="+mn-lt"/>
                <a:ea typeface="+mn-ea"/>
                <a:cs typeface="+mn-cs"/>
                <a:sym typeface="Helvetica Neue"/>
              </a:defRPr>
            </a:pPr>
            <a:r>
              <a:t>✅ Answers</a:t>
            </a:r>
          </a:p>
          <a:p>
            <a:pPr defTabSz="457200">
              <a:spcBef>
                <a:spcPts val="0"/>
              </a:spcBef>
              <a:defRPr sz="5600" b="1">
                <a:latin typeface="+mj-lt"/>
                <a:ea typeface="+mj-ea"/>
                <a:cs typeface="+mj-cs"/>
                <a:sym typeface="Helvetica"/>
              </a:defRPr>
            </a:pPr>
            <a:r>
              <a:t>1. Multiple Choice</a:t>
            </a:r>
            <a:endParaRPr b="0"/>
          </a:p>
          <a:p>
            <a:pPr defTabSz="457200">
              <a:spcBef>
                <a:spcPts val="0"/>
              </a:spcBef>
              <a:defRPr sz="5600" b="1">
                <a:latin typeface="+mj-lt"/>
                <a:ea typeface="+mj-ea"/>
                <a:cs typeface="+mj-cs"/>
                <a:sym typeface="Helvetica"/>
              </a:defRPr>
            </a:pPr>
            <a:r>
              <a:t>Correct answer:</a:t>
            </a:r>
            <a:r>
              <a:rPr b="0"/>
              <a:t> </a:t>
            </a:r>
            <a:r>
              <a:t>B. To preserve and add flavour.</a:t>
            </a:r>
          </a:p>
          <a:p>
            <a:pPr defTabSz="457200">
              <a:spcBef>
                <a:spcPts val="0"/>
              </a:spcBef>
              <a:defRPr sz="5600" b="1">
                <a:latin typeface="+mj-lt"/>
                <a:ea typeface="+mj-ea"/>
                <a:cs typeface="+mj-cs"/>
                <a:sym typeface="Helvetica"/>
              </a:defRPr>
            </a:pPr>
            <a:r>
              <a:t>2. Short Answer</a:t>
            </a:r>
            <a:endParaRPr b="0"/>
          </a:p>
          <a:p>
            <a:pPr defTabSz="457200">
              <a:spcBef>
                <a:spcPts val="0"/>
              </a:spcBef>
              <a:defRPr sz="5600" b="1">
                <a:latin typeface="+mj-lt"/>
                <a:ea typeface="+mj-ea"/>
                <a:cs typeface="+mj-cs"/>
                <a:sym typeface="Helvetica"/>
              </a:defRPr>
            </a:pPr>
            <a:r>
              <a:rPr b="0"/>
              <a:t>If salt loses its taste, </a:t>
            </a:r>
            <a:r>
              <a:t>it is no longer useful and is thrown away or trampled</a:t>
            </a:r>
            <a:r>
              <a:rPr b="0"/>
              <a:t>.</a:t>
            </a:r>
          </a:p>
          <a:p>
            <a:pPr defTabSz="457200">
              <a:spcBef>
                <a:spcPts val="0"/>
              </a:spcBef>
              <a:defRPr sz="5600" b="1">
                <a:latin typeface="+mj-lt"/>
                <a:ea typeface="+mj-ea"/>
                <a:cs typeface="+mj-cs"/>
                <a:sym typeface="Helvetica"/>
              </a:defRPr>
            </a:pPr>
            <a:r>
              <a:t>3. Multiple Choice</a:t>
            </a:r>
            <a:endParaRPr b="0"/>
          </a:p>
          <a:p>
            <a:pPr defTabSz="457200">
              <a:spcBef>
                <a:spcPts val="0"/>
              </a:spcBef>
              <a:defRPr sz="5600" b="1">
                <a:latin typeface="+mj-lt"/>
                <a:ea typeface="+mj-ea"/>
                <a:cs typeface="+mj-cs"/>
                <a:sym typeface="Helvetica"/>
              </a:defRPr>
            </a:pPr>
            <a:r>
              <a:t>Correct answer:</a:t>
            </a:r>
            <a:r>
              <a:rPr b="0"/>
              <a:t> </a:t>
            </a:r>
            <a:r>
              <a:t>B. Show God’s goodness through their actions.</a:t>
            </a:r>
          </a:p>
          <a:p>
            <a:pPr defTabSz="457200">
              <a:spcBef>
                <a:spcPts val="0"/>
              </a:spcBef>
              <a:defRPr sz="5600" b="1">
                <a:latin typeface="+mj-lt"/>
                <a:ea typeface="+mj-ea"/>
                <a:cs typeface="+mj-cs"/>
                <a:sym typeface="Helvetica"/>
              </a:defRPr>
            </a:pPr>
            <a:r>
              <a:t>4. True or False</a:t>
            </a:r>
            <a:endParaRPr b="0"/>
          </a:p>
          <a:p>
            <a:pPr defTabSz="457200">
              <a:spcBef>
                <a:spcPts val="0"/>
              </a:spcBef>
              <a:defRPr sz="5600" b="1">
                <a:latin typeface="+mj-lt"/>
                <a:ea typeface="+mj-ea"/>
                <a:cs typeface="+mj-cs"/>
                <a:sym typeface="Helvetica"/>
              </a:defRPr>
            </a:pPr>
            <a:r>
              <a:t>Correct answer:</a:t>
            </a:r>
            <a:r>
              <a:rPr b="0"/>
              <a:t> </a:t>
            </a:r>
            <a:r>
              <a:t>False</a:t>
            </a:r>
            <a:endParaRPr b="0"/>
          </a:p>
          <a:p>
            <a:pPr defTabSz="457200">
              <a:spcBef>
                <a:spcPts val="0"/>
              </a:spcBef>
              <a:defRPr sz="5600">
                <a:latin typeface="+mj-lt"/>
                <a:ea typeface="+mj-ea"/>
                <a:cs typeface="+mj-cs"/>
                <a:sym typeface="Helvetica"/>
              </a:defRPr>
            </a:pPr>
            <a:r>
              <a:t>(Jesus says a light should </a:t>
            </a:r>
            <a:r>
              <a:rPr i="1"/>
              <a:t>not</a:t>
            </a:r>
            <a:r>
              <a:t> be hidden but put where it can shine.)</a:t>
            </a:r>
          </a:p>
          <a:p>
            <a:pPr defTabSz="457200">
              <a:spcBef>
                <a:spcPts val="0"/>
              </a:spcBef>
              <a:defRPr sz="1200" b="1">
                <a:latin typeface="Times Roman"/>
                <a:ea typeface="Times Roman"/>
                <a:cs typeface="Times Roman"/>
                <a:sym typeface="Times Roman"/>
              </a:defRPr>
            </a:pPr>
            <a:endParaRPr b="0"/>
          </a:p>
        </p:txBody>
      </p:sp>
      <p:pic>
        <p:nvPicPr>
          <p:cNvPr id="207"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209" name="Let Us Prayer"/>
          <p:cNvSpPr txBox="1"/>
          <p:nvPr/>
        </p:nvSpPr>
        <p:spPr>
          <a:xfrm>
            <a:off x="349351" y="334164"/>
            <a:ext cx="4027323" cy="957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b="1" u="sng">
                <a:latin typeface="+mn-lt"/>
                <a:ea typeface="+mn-ea"/>
                <a:cs typeface="+mn-cs"/>
                <a:sym typeface="Helvetica Neue"/>
              </a:defRPr>
            </a:lvl1pPr>
          </a:lstStyle>
          <a:p>
            <a:r>
              <a:t>Let Us Pray</a:t>
            </a:r>
          </a:p>
        </p:txBody>
      </p:sp>
      <p:sp>
        <p:nvSpPr>
          <p:cNvPr id="210" name="Lord,…"/>
          <p:cNvSpPr txBox="1"/>
          <p:nvPr/>
        </p:nvSpPr>
        <p:spPr>
          <a:xfrm>
            <a:off x="245745" y="3122551"/>
            <a:ext cx="23892511" cy="6658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457200">
              <a:spcBef>
                <a:spcPts val="0"/>
              </a:spcBef>
              <a:defRPr sz="6000" b="1">
                <a:latin typeface="+mn-lt"/>
                <a:ea typeface="+mn-ea"/>
                <a:cs typeface="+mn-cs"/>
                <a:sym typeface="Helvetica Neue"/>
              </a:defRPr>
            </a:pPr>
            <a:r>
              <a:t>Lord, </a:t>
            </a:r>
          </a:p>
          <a:p>
            <a:pPr algn="ctr" defTabSz="457200">
              <a:spcBef>
                <a:spcPts val="0"/>
              </a:spcBef>
              <a:defRPr sz="6000" b="1">
                <a:latin typeface="+mn-lt"/>
                <a:ea typeface="+mn-ea"/>
                <a:cs typeface="+mn-cs"/>
                <a:sym typeface="Helvetica Neue"/>
              </a:defRPr>
            </a:pPr>
            <a:endParaRPr/>
          </a:p>
          <a:p>
            <a:pPr algn="ctr" defTabSz="457200">
              <a:spcBef>
                <a:spcPts val="0"/>
              </a:spcBef>
              <a:defRPr sz="6000" b="1">
                <a:latin typeface="+mn-lt"/>
                <a:ea typeface="+mn-ea"/>
                <a:cs typeface="+mn-cs"/>
                <a:sym typeface="Helvetica Neue"/>
              </a:defRPr>
            </a:pPr>
            <a:r>
              <a:t>Teach me to live boldly as salt and light. May my words and actions point others to You, not for my glory, but so they may see You and praise Your name.</a:t>
            </a:r>
          </a:p>
          <a:p>
            <a:pPr algn="ctr" defTabSz="457200">
              <a:spcBef>
                <a:spcPts val="0"/>
              </a:spcBef>
              <a:defRPr sz="6000" b="1">
                <a:latin typeface="+mn-lt"/>
                <a:ea typeface="+mn-ea"/>
                <a:cs typeface="+mn-cs"/>
                <a:sym typeface="Helvetica Neue"/>
              </a:defRPr>
            </a:pPr>
            <a:endParaRPr/>
          </a:p>
          <a:p>
            <a:pPr algn="ctr" defTabSz="457200">
              <a:spcBef>
                <a:spcPts val="0"/>
              </a:spcBef>
              <a:defRPr sz="6000" b="1">
                <a:latin typeface="+mn-lt"/>
                <a:ea typeface="+mn-ea"/>
                <a:cs typeface="+mn-cs"/>
                <a:sym typeface="Helvetica Neue"/>
              </a:defRPr>
            </a:pPr>
            <a:r>
              <a:t>Amen.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Off val="25000"/>
          </a:schemeClr>
        </a:solidFill>
        <a:effectLst/>
      </p:bgPr>
    </p:bg>
    <p:spTree>
      <p:nvGrpSpPr>
        <p:cNvPr id="1" name=""/>
        <p:cNvGrpSpPr/>
        <p:nvPr/>
      </p:nvGrpSpPr>
      <p:grpSpPr>
        <a:xfrm>
          <a:off x="0" y="0"/>
          <a:ext cx="0" cy="0"/>
          <a:chOff x="0" y="0"/>
          <a:chExt cx="0" cy="0"/>
        </a:xfrm>
      </p:grpSpPr>
      <p:pic>
        <p:nvPicPr>
          <p:cNvPr id="212" name="Image" descr="Image"/>
          <p:cNvPicPr>
            <a:picLocks/>
          </p:cNvPicPr>
          <p:nvPr/>
        </p:nvPicPr>
        <p:blipFill>
          <a:blip r:embed="rId2"/>
          <a:srcRect b="38263"/>
          <a:stretch>
            <a:fillRect/>
          </a:stretch>
        </p:blipFill>
        <p:spPr>
          <a:xfrm>
            <a:off x="4568" y="25400"/>
            <a:ext cx="24374967" cy="13716010"/>
          </a:xfrm>
          <a:prstGeom prst="rect">
            <a:avLst/>
          </a:prstGeom>
          <a:ln w="12700">
            <a:miter lim="400000"/>
          </a:ln>
        </p:spPr>
      </p:pic>
      <p:pic>
        <p:nvPicPr>
          <p:cNvPr id="213" name="Image" descr="Image"/>
          <p:cNvPicPr>
            <a:picLocks noChangeAspect="1"/>
          </p:cNvPicPr>
          <p:nvPr/>
        </p:nvPicPr>
        <p:blipFill>
          <a:blip r:embed="rId3"/>
          <a:srcRect l="918" r="6" b="823"/>
          <a:stretch>
            <a:fillRect/>
          </a:stretch>
        </p:blipFill>
        <p:spPr>
          <a:xfrm>
            <a:off x="22107076" y="11086493"/>
            <a:ext cx="1997870" cy="2399906"/>
          </a:xfrm>
          <a:custGeom>
            <a:avLst/>
            <a:gdLst/>
            <a:ahLst/>
            <a:cxnLst>
              <a:cxn ang="0">
                <a:pos x="wd2" y="hd2"/>
              </a:cxn>
              <a:cxn ang="5400000">
                <a:pos x="wd2" y="hd2"/>
              </a:cxn>
              <a:cxn ang="10800000">
                <a:pos x="wd2" y="hd2"/>
              </a:cxn>
              <a:cxn ang="16200000">
                <a:pos x="wd2" y="hd2"/>
              </a:cxn>
            </a:cxnLst>
            <a:rect l="0" t="0" r="r" b="b"/>
            <a:pathLst>
              <a:path w="21600" h="21597" extrusionOk="0">
                <a:moveTo>
                  <a:pt x="0" y="0"/>
                </a:moveTo>
                <a:lnTo>
                  <a:pt x="39" y="5157"/>
                </a:lnTo>
                <a:lnTo>
                  <a:pt x="73" y="10311"/>
                </a:lnTo>
                <a:lnTo>
                  <a:pt x="403" y="11343"/>
                </a:lnTo>
                <a:cubicBezTo>
                  <a:pt x="1276" y="14056"/>
                  <a:pt x="2733" y="16211"/>
                  <a:pt x="5055" y="18222"/>
                </a:cubicBezTo>
                <a:cubicBezTo>
                  <a:pt x="6299" y="19300"/>
                  <a:pt x="8227" y="20525"/>
                  <a:pt x="9796" y="21236"/>
                </a:cubicBezTo>
                <a:cubicBezTo>
                  <a:pt x="10235" y="21435"/>
                  <a:pt x="10630" y="21596"/>
                  <a:pt x="10676" y="21597"/>
                </a:cubicBezTo>
                <a:cubicBezTo>
                  <a:pt x="10868" y="21600"/>
                  <a:pt x="12102" y="21027"/>
                  <a:pt x="13066" y="20483"/>
                </a:cubicBezTo>
                <a:cubicBezTo>
                  <a:pt x="16931" y="18302"/>
                  <a:pt x="19476" y="15509"/>
                  <a:pt x="20746" y="12054"/>
                </a:cubicBezTo>
                <a:cubicBezTo>
                  <a:pt x="21357" y="10392"/>
                  <a:pt x="21390" y="10078"/>
                  <a:pt x="21390" y="5793"/>
                </a:cubicBezTo>
                <a:cubicBezTo>
                  <a:pt x="21390" y="3272"/>
                  <a:pt x="21429" y="1849"/>
                  <a:pt x="21497" y="1814"/>
                </a:cubicBezTo>
                <a:cubicBezTo>
                  <a:pt x="21556" y="1784"/>
                  <a:pt x="21600" y="1370"/>
                  <a:pt x="21600" y="879"/>
                </a:cubicBezTo>
                <a:lnTo>
                  <a:pt x="21600" y="0"/>
                </a:lnTo>
                <a:lnTo>
                  <a:pt x="20437" y="0"/>
                </a:lnTo>
                <a:cubicBezTo>
                  <a:pt x="19776" y="0"/>
                  <a:pt x="19247" y="39"/>
                  <a:pt x="19210" y="89"/>
                </a:cubicBezTo>
                <a:cubicBezTo>
                  <a:pt x="19119" y="211"/>
                  <a:pt x="1751" y="211"/>
                  <a:pt x="1661" y="89"/>
                </a:cubicBezTo>
                <a:cubicBezTo>
                  <a:pt x="1624" y="41"/>
                  <a:pt x="1237" y="0"/>
                  <a:pt x="798" y="0"/>
                </a:cubicBezTo>
                <a:lnTo>
                  <a:pt x="0" y="0"/>
                </a:lnTo>
                <a:close/>
              </a:path>
            </a:pathLst>
          </a:custGeom>
          <a:ln w="12700">
            <a:miter lim="400000"/>
          </a:ln>
        </p:spPr>
      </p:pic>
      <p:sp>
        <p:nvSpPr>
          <p:cNvPr id="214" name="Matthew 5:13-14"/>
          <p:cNvSpPr txBox="1"/>
          <p:nvPr/>
        </p:nvSpPr>
        <p:spPr>
          <a:xfrm>
            <a:off x="8200491" y="12188141"/>
            <a:ext cx="8246454" cy="82051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Matthew 5:13-14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stretch>
            <a:fillRect/>
          </a:stretch>
        </p:blipFill>
        <p:spPr>
          <a:xfrm>
            <a:off x="10668000" y="0"/>
            <a:ext cx="13716000" cy="13716000"/>
          </a:xfrm>
          <a:prstGeom prst="rect">
            <a:avLst/>
          </a:prstGeom>
          <a:ln w="12700">
            <a:miter lim="400000"/>
          </a:ln>
        </p:spPr>
      </p:pic>
      <p:sp>
        <p:nvSpPr>
          <p:cNvPr id="217" name="Think, Pair, Share…"/>
          <p:cNvSpPr txBox="1"/>
          <p:nvPr/>
        </p:nvSpPr>
        <p:spPr>
          <a:xfrm>
            <a:off x="250291" y="244896"/>
            <a:ext cx="9959906" cy="10737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400" b="1" u="sng">
                <a:latin typeface="+mn-lt"/>
                <a:ea typeface="+mn-ea"/>
                <a:cs typeface="+mn-cs"/>
                <a:sym typeface="Helvetica Neue"/>
              </a:defRPr>
            </a:pPr>
            <a:r>
              <a:t>Think, Pair, Share</a:t>
            </a:r>
          </a:p>
          <a:p>
            <a:pPr>
              <a:defRPr sz="5400"/>
            </a:pPr>
            <a:r>
              <a:t>What emotion and feeling do you think the artist is trying to convey in this painting of Jesus with light and salt?</a:t>
            </a:r>
          </a:p>
          <a:p>
            <a:pPr>
              <a:defRPr sz="5400"/>
            </a:pPr>
            <a:r>
              <a:t>Get ready to discuss this as a class.</a:t>
            </a:r>
          </a:p>
          <a:p>
            <a:pPr>
              <a:defRPr sz="5400"/>
            </a:pPr>
            <a:r>
              <a:t>Thinking time - 3 minutes.</a:t>
            </a:r>
          </a:p>
          <a:p>
            <a:pPr>
              <a:defRPr sz="5400"/>
            </a:pPr>
            <a:r>
              <a:t>Discussion time - 4 minutes.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219" name="Let Us Prayer"/>
          <p:cNvSpPr txBox="1"/>
          <p:nvPr/>
        </p:nvSpPr>
        <p:spPr>
          <a:xfrm>
            <a:off x="349351" y="334164"/>
            <a:ext cx="4027323" cy="957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b="1" u="sng">
                <a:latin typeface="+mn-lt"/>
                <a:ea typeface="+mn-ea"/>
                <a:cs typeface="+mn-cs"/>
                <a:sym typeface="Helvetica Neue"/>
              </a:defRPr>
            </a:lvl1pPr>
          </a:lstStyle>
          <a:p>
            <a:r>
              <a:t>Let Us Pray</a:t>
            </a:r>
          </a:p>
        </p:txBody>
      </p:sp>
      <p:sp>
        <p:nvSpPr>
          <p:cNvPr id="220" name="Lord,…"/>
          <p:cNvSpPr txBox="1"/>
          <p:nvPr/>
        </p:nvSpPr>
        <p:spPr>
          <a:xfrm>
            <a:off x="869061" y="2652651"/>
            <a:ext cx="22645879" cy="7597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457200">
              <a:spcBef>
                <a:spcPts val="0"/>
              </a:spcBef>
              <a:defRPr sz="6000" b="1">
                <a:latin typeface="+mn-lt"/>
                <a:ea typeface="+mn-ea"/>
                <a:cs typeface="+mn-cs"/>
                <a:sym typeface="Helvetica Neue"/>
              </a:defRPr>
            </a:pPr>
            <a:r>
              <a:t>Lord, </a:t>
            </a:r>
          </a:p>
          <a:p>
            <a:pPr algn="ctr" defTabSz="457200">
              <a:spcBef>
                <a:spcPts val="0"/>
              </a:spcBef>
              <a:defRPr sz="6000" b="1">
                <a:latin typeface="+mn-lt"/>
                <a:ea typeface="+mn-ea"/>
                <a:cs typeface="+mn-cs"/>
                <a:sym typeface="Helvetica Neue"/>
              </a:defRPr>
            </a:pPr>
            <a:endParaRPr/>
          </a:p>
          <a:p>
            <a:pPr algn="ctr" defTabSz="457200">
              <a:spcBef>
                <a:spcPts val="0"/>
              </a:spcBef>
              <a:defRPr sz="1200">
                <a:latin typeface="Times Roman"/>
                <a:ea typeface="Times Roman"/>
                <a:cs typeface="Times Roman"/>
                <a:sym typeface="Times Roman"/>
              </a:defRPr>
            </a:pPr>
            <a:r>
              <a:rPr sz="6000" b="1">
                <a:latin typeface="+mn-lt"/>
                <a:ea typeface="+mn-ea"/>
                <a:cs typeface="+mn-cs"/>
                <a:sym typeface="Helvetica Neue"/>
              </a:rPr>
              <a:t>Make us the salt of the earth,</a:t>
            </a:r>
          </a:p>
          <a:p>
            <a:pPr algn="ctr" defTabSz="457200">
              <a:spcBef>
                <a:spcPts val="0"/>
              </a:spcBef>
              <a:defRPr sz="1200">
                <a:latin typeface="Times Roman"/>
                <a:ea typeface="Times Roman"/>
                <a:cs typeface="Times Roman"/>
                <a:sym typeface="Times Roman"/>
              </a:defRPr>
            </a:pPr>
            <a:r>
              <a:rPr sz="6000" b="1">
                <a:latin typeface="+mn-lt"/>
                <a:ea typeface="+mn-ea"/>
                <a:cs typeface="+mn-cs"/>
                <a:sym typeface="Helvetica Neue"/>
              </a:rPr>
              <a:t>preserving what is good, bringing flavor where life feels bland.</a:t>
            </a:r>
          </a:p>
          <a:p>
            <a:pPr algn="ctr" defTabSz="457200">
              <a:spcBef>
                <a:spcPts val="0"/>
              </a:spcBef>
              <a:defRPr sz="1200">
                <a:latin typeface="Times Roman"/>
                <a:ea typeface="Times Roman"/>
                <a:cs typeface="Times Roman"/>
                <a:sym typeface="Times Roman"/>
              </a:defRPr>
            </a:pPr>
            <a:r>
              <a:rPr sz="6000" b="1">
                <a:latin typeface="+mn-lt"/>
                <a:ea typeface="+mn-ea"/>
                <a:cs typeface="+mn-cs"/>
                <a:sym typeface="Helvetica Neue"/>
              </a:rPr>
              <a:t>Make us the light of the world,</a:t>
            </a:r>
          </a:p>
          <a:p>
            <a:pPr algn="ctr" defTabSz="457200">
              <a:spcBef>
                <a:spcPts val="0"/>
              </a:spcBef>
              <a:defRPr sz="1200">
                <a:latin typeface="Times Roman"/>
                <a:ea typeface="Times Roman"/>
                <a:cs typeface="Times Roman"/>
                <a:sym typeface="Times Roman"/>
              </a:defRPr>
            </a:pPr>
            <a:r>
              <a:rPr sz="6000" b="1">
                <a:latin typeface="+mn-lt"/>
                <a:ea typeface="+mn-ea"/>
                <a:cs typeface="+mn-cs"/>
                <a:sym typeface="Helvetica Neue"/>
              </a:rPr>
              <a:t>shining with Your love so others may find hope through us.</a:t>
            </a:r>
          </a:p>
          <a:p>
            <a:pPr algn="ctr" defTabSz="457200">
              <a:spcBef>
                <a:spcPts val="0"/>
              </a:spcBef>
              <a:defRPr sz="6000" b="1">
                <a:latin typeface="+mn-lt"/>
                <a:ea typeface="+mn-ea"/>
                <a:cs typeface="+mn-cs"/>
                <a:sym typeface="Helvetica Neue"/>
              </a:defRPr>
            </a:pPr>
            <a:endParaRPr sz="6000" b="1">
              <a:latin typeface="+mn-lt"/>
              <a:ea typeface="+mn-ea"/>
              <a:cs typeface="+mn-cs"/>
              <a:sym typeface="Helvetica Neue"/>
            </a:endParaRPr>
          </a:p>
          <a:p>
            <a:pPr algn="ctr" defTabSz="457200">
              <a:spcBef>
                <a:spcPts val="0"/>
              </a:spcBef>
              <a:defRPr sz="6000" b="1">
                <a:latin typeface="+mn-lt"/>
                <a:ea typeface="+mn-ea"/>
                <a:cs typeface="+mn-cs"/>
                <a:sym typeface="Helvetica Neue"/>
              </a:defRPr>
            </a:pPr>
            <a:r>
              <a:t>Amen.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Off val="25000"/>
          </a:schemeClr>
        </a:solidFill>
        <a:effectLst/>
      </p:bgPr>
    </p:bg>
    <p:spTree>
      <p:nvGrpSpPr>
        <p:cNvPr id="1" name=""/>
        <p:cNvGrpSpPr/>
        <p:nvPr/>
      </p:nvGrpSpPr>
      <p:grpSpPr>
        <a:xfrm>
          <a:off x="0" y="0"/>
          <a:ext cx="0" cy="0"/>
          <a:chOff x="0" y="0"/>
          <a:chExt cx="0" cy="0"/>
        </a:xfrm>
      </p:grpSpPr>
      <p:pic>
        <p:nvPicPr>
          <p:cNvPr id="222" name="Image" descr="Image"/>
          <p:cNvPicPr>
            <a:picLocks/>
          </p:cNvPicPr>
          <p:nvPr/>
        </p:nvPicPr>
        <p:blipFill>
          <a:blip r:embed="rId2"/>
          <a:srcRect b="38263"/>
          <a:stretch>
            <a:fillRect/>
          </a:stretch>
        </p:blipFill>
        <p:spPr>
          <a:xfrm>
            <a:off x="4568" y="25400"/>
            <a:ext cx="24374967" cy="13716010"/>
          </a:xfrm>
          <a:prstGeom prst="rect">
            <a:avLst/>
          </a:prstGeom>
          <a:ln w="12700">
            <a:miter lim="400000"/>
          </a:ln>
        </p:spPr>
      </p:pic>
      <p:pic>
        <p:nvPicPr>
          <p:cNvPr id="223" name="Image" descr="Image"/>
          <p:cNvPicPr>
            <a:picLocks noChangeAspect="1"/>
          </p:cNvPicPr>
          <p:nvPr/>
        </p:nvPicPr>
        <p:blipFill>
          <a:blip r:embed="rId3"/>
          <a:srcRect l="918" r="6" b="823"/>
          <a:stretch>
            <a:fillRect/>
          </a:stretch>
        </p:blipFill>
        <p:spPr>
          <a:xfrm>
            <a:off x="22107076" y="11086493"/>
            <a:ext cx="1997870" cy="2399906"/>
          </a:xfrm>
          <a:custGeom>
            <a:avLst/>
            <a:gdLst/>
            <a:ahLst/>
            <a:cxnLst>
              <a:cxn ang="0">
                <a:pos x="wd2" y="hd2"/>
              </a:cxn>
              <a:cxn ang="5400000">
                <a:pos x="wd2" y="hd2"/>
              </a:cxn>
              <a:cxn ang="10800000">
                <a:pos x="wd2" y="hd2"/>
              </a:cxn>
              <a:cxn ang="16200000">
                <a:pos x="wd2" y="hd2"/>
              </a:cxn>
            </a:cxnLst>
            <a:rect l="0" t="0" r="r" b="b"/>
            <a:pathLst>
              <a:path w="21600" h="21597" extrusionOk="0">
                <a:moveTo>
                  <a:pt x="0" y="0"/>
                </a:moveTo>
                <a:lnTo>
                  <a:pt x="39" y="5157"/>
                </a:lnTo>
                <a:lnTo>
                  <a:pt x="73" y="10311"/>
                </a:lnTo>
                <a:lnTo>
                  <a:pt x="403" y="11343"/>
                </a:lnTo>
                <a:cubicBezTo>
                  <a:pt x="1276" y="14056"/>
                  <a:pt x="2733" y="16211"/>
                  <a:pt x="5055" y="18222"/>
                </a:cubicBezTo>
                <a:cubicBezTo>
                  <a:pt x="6299" y="19300"/>
                  <a:pt x="8227" y="20525"/>
                  <a:pt x="9796" y="21236"/>
                </a:cubicBezTo>
                <a:cubicBezTo>
                  <a:pt x="10235" y="21435"/>
                  <a:pt x="10630" y="21596"/>
                  <a:pt x="10676" y="21597"/>
                </a:cubicBezTo>
                <a:cubicBezTo>
                  <a:pt x="10868" y="21600"/>
                  <a:pt x="12102" y="21027"/>
                  <a:pt x="13066" y="20483"/>
                </a:cubicBezTo>
                <a:cubicBezTo>
                  <a:pt x="16931" y="18302"/>
                  <a:pt x="19476" y="15509"/>
                  <a:pt x="20746" y="12054"/>
                </a:cubicBezTo>
                <a:cubicBezTo>
                  <a:pt x="21357" y="10392"/>
                  <a:pt x="21390" y="10078"/>
                  <a:pt x="21390" y="5793"/>
                </a:cubicBezTo>
                <a:cubicBezTo>
                  <a:pt x="21390" y="3272"/>
                  <a:pt x="21429" y="1849"/>
                  <a:pt x="21497" y="1814"/>
                </a:cubicBezTo>
                <a:cubicBezTo>
                  <a:pt x="21556" y="1784"/>
                  <a:pt x="21600" y="1370"/>
                  <a:pt x="21600" y="879"/>
                </a:cubicBezTo>
                <a:lnTo>
                  <a:pt x="21600" y="0"/>
                </a:lnTo>
                <a:lnTo>
                  <a:pt x="20437" y="0"/>
                </a:lnTo>
                <a:cubicBezTo>
                  <a:pt x="19776" y="0"/>
                  <a:pt x="19247" y="39"/>
                  <a:pt x="19210" y="89"/>
                </a:cubicBezTo>
                <a:cubicBezTo>
                  <a:pt x="19119" y="211"/>
                  <a:pt x="1751" y="211"/>
                  <a:pt x="1661" y="89"/>
                </a:cubicBezTo>
                <a:cubicBezTo>
                  <a:pt x="1624" y="41"/>
                  <a:pt x="1237" y="0"/>
                  <a:pt x="798" y="0"/>
                </a:cubicBezTo>
                <a:lnTo>
                  <a:pt x="0" y="0"/>
                </a:lnTo>
                <a:close/>
              </a:path>
            </a:pathLst>
          </a:custGeom>
          <a:ln w="12700">
            <a:miter lim="400000"/>
          </a:ln>
        </p:spPr>
      </p:pic>
      <p:sp>
        <p:nvSpPr>
          <p:cNvPr id="224" name="Matthew 5:13-14"/>
          <p:cNvSpPr txBox="1"/>
          <p:nvPr/>
        </p:nvSpPr>
        <p:spPr>
          <a:xfrm>
            <a:off x="8200491" y="12188141"/>
            <a:ext cx="8246454" cy="82051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Matthew 5:13-14</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226" name="Let Us Prayer"/>
          <p:cNvSpPr txBox="1"/>
          <p:nvPr/>
        </p:nvSpPr>
        <p:spPr>
          <a:xfrm>
            <a:off x="349351" y="334164"/>
            <a:ext cx="4027323" cy="957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b="1" u="sng">
                <a:latin typeface="+mn-lt"/>
                <a:ea typeface="+mn-ea"/>
                <a:cs typeface="+mn-cs"/>
                <a:sym typeface="Helvetica Neue"/>
              </a:defRPr>
            </a:lvl1pPr>
          </a:lstStyle>
          <a:p>
            <a:r>
              <a:t>Let Us Pray</a:t>
            </a:r>
          </a:p>
        </p:txBody>
      </p:sp>
      <p:sp>
        <p:nvSpPr>
          <p:cNvPr id="227" name="Lord,…"/>
          <p:cNvSpPr txBox="1"/>
          <p:nvPr/>
        </p:nvSpPr>
        <p:spPr>
          <a:xfrm>
            <a:off x="745958" y="3122551"/>
            <a:ext cx="23339339" cy="6658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457200">
              <a:spcBef>
                <a:spcPts val="0"/>
              </a:spcBef>
              <a:defRPr sz="6000" b="1">
                <a:latin typeface="+mn-lt"/>
                <a:ea typeface="+mn-ea"/>
                <a:cs typeface="+mn-cs"/>
                <a:sym typeface="Helvetica Neue"/>
              </a:defRPr>
            </a:pPr>
            <a:r>
              <a:rPr dirty="0"/>
              <a:t>Lord, </a:t>
            </a:r>
          </a:p>
          <a:p>
            <a:pPr algn="ctr" defTabSz="457200">
              <a:spcBef>
                <a:spcPts val="0"/>
              </a:spcBef>
              <a:defRPr sz="6000" b="1">
                <a:latin typeface="+mn-lt"/>
                <a:ea typeface="+mn-ea"/>
                <a:cs typeface="+mn-cs"/>
                <a:sym typeface="Helvetica Neue"/>
              </a:defRPr>
            </a:pPr>
            <a:endParaRPr dirty="0"/>
          </a:p>
          <a:p>
            <a:pPr algn="ctr" defTabSz="457200">
              <a:spcBef>
                <a:spcPts val="0"/>
              </a:spcBef>
              <a:defRPr sz="6000" b="1">
                <a:latin typeface="+mn-lt"/>
                <a:ea typeface="+mn-ea"/>
                <a:cs typeface="+mn-cs"/>
                <a:sym typeface="Helvetica Neue"/>
              </a:defRPr>
            </a:pPr>
            <a:r>
              <a:rPr dirty="0"/>
              <a:t>In ordinary moments and hidden places, help me remain salt and light. Shape my choices, my attitude, and my love so the world tastes and sees that You are good.</a:t>
            </a:r>
          </a:p>
          <a:p>
            <a:pPr algn="ctr" defTabSz="457200">
              <a:spcBef>
                <a:spcPts val="0"/>
              </a:spcBef>
              <a:defRPr sz="6000" b="1">
                <a:latin typeface="+mn-lt"/>
                <a:ea typeface="+mn-ea"/>
                <a:cs typeface="+mn-cs"/>
                <a:sym typeface="Helvetica Neue"/>
              </a:defRPr>
            </a:pPr>
            <a:endParaRPr dirty="0"/>
          </a:p>
          <a:p>
            <a:pPr algn="ctr" defTabSz="457200">
              <a:spcBef>
                <a:spcPts val="0"/>
              </a:spcBef>
              <a:defRPr sz="6000" b="1">
                <a:latin typeface="+mn-lt"/>
                <a:ea typeface="+mn-ea"/>
                <a:cs typeface="+mn-cs"/>
                <a:sym typeface="Helvetica Neue"/>
              </a:defRPr>
            </a:pPr>
            <a:r>
              <a:rPr dirty="0"/>
              <a:t>Amen.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229" name="Digital Unplug - Class Discussion"/>
          <p:cNvSpPr txBox="1"/>
          <p:nvPr/>
        </p:nvSpPr>
        <p:spPr>
          <a:xfrm>
            <a:off x="349351" y="334164"/>
            <a:ext cx="11396777" cy="957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b="1" u="sng">
                <a:latin typeface="+mn-lt"/>
                <a:ea typeface="+mn-ea"/>
                <a:cs typeface="+mn-cs"/>
                <a:sym typeface="Helvetica Neue"/>
              </a:defRPr>
            </a:lvl1pPr>
          </a:lstStyle>
          <a:p>
            <a:r>
              <a:t>Digital Unplug - Class Discussion</a:t>
            </a:r>
          </a:p>
        </p:txBody>
      </p:sp>
      <p:sp>
        <p:nvSpPr>
          <p:cNvPr id="230" name="Matthew 24:42 tells us to ‘stay awake’ because we don’t know when Jesus will come. What do you think it means to stay awake for the Lord, and how can we be ready for Him every day?"/>
          <p:cNvSpPr txBox="1"/>
          <p:nvPr/>
        </p:nvSpPr>
        <p:spPr>
          <a:xfrm>
            <a:off x="243965" y="2158034"/>
            <a:ext cx="12096486" cy="6097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6600">
                <a:latin typeface="+mn-lt"/>
                <a:ea typeface="+mn-ea"/>
                <a:cs typeface="+mn-cs"/>
                <a:sym typeface="Helvetica Neue"/>
              </a:defRPr>
            </a:lvl1pPr>
          </a:lstStyle>
          <a:p>
            <a:r>
              <a:t>“Salt and light both change the things around them. In what small ways can one person make a positive difference in a place that doesn’t always feel kind or fair?”</a:t>
            </a:r>
          </a:p>
        </p:txBody>
      </p:sp>
      <p:sp>
        <p:nvSpPr>
          <p:cNvPr id="231" name="‘Stay awake, for you don't know on what day your Lord is coming’…"/>
          <p:cNvSpPr txBox="1"/>
          <p:nvPr/>
        </p:nvSpPr>
        <p:spPr>
          <a:xfrm>
            <a:off x="216407" y="8952587"/>
            <a:ext cx="11902554" cy="3836856"/>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6500" b="1">
                <a:latin typeface="+mn-lt"/>
                <a:ea typeface="+mn-ea"/>
                <a:cs typeface="+mn-cs"/>
                <a:sym typeface="Helvetica Neue"/>
              </a:defRPr>
            </a:pPr>
            <a:r>
              <a:t>‘You are the salt of the earth... You are the light of the world’</a:t>
            </a:r>
          </a:p>
          <a:p>
            <a:pPr algn="ctr">
              <a:defRPr sz="6500" b="1">
                <a:latin typeface="+mn-lt"/>
                <a:ea typeface="+mn-ea"/>
                <a:cs typeface="+mn-cs"/>
                <a:sym typeface="Helvetica Neue"/>
              </a:defRPr>
            </a:pPr>
            <a:r>
              <a:t> (Matthew 5:13-14)</a:t>
            </a:r>
          </a:p>
        </p:txBody>
      </p:sp>
      <p:pic>
        <p:nvPicPr>
          <p:cNvPr id="232" name="Screenshot 2026-01-26 at 22.23.52.png" descr="Screenshot 2026-01-26 at 22.23.52.png"/>
          <p:cNvPicPr>
            <a:picLocks noChangeAspect="1"/>
          </p:cNvPicPr>
          <p:nvPr/>
        </p:nvPicPr>
        <p:blipFill>
          <a:blip r:embed="rId2"/>
          <a:stretch>
            <a:fillRect/>
          </a:stretch>
        </p:blipFill>
        <p:spPr>
          <a:xfrm>
            <a:off x="12859685" y="-6802"/>
            <a:ext cx="11519114" cy="1372960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51" name="TextBox 1"/>
          <p:cNvSpPr txBox="1"/>
          <p:nvPr/>
        </p:nvSpPr>
        <p:spPr>
          <a:xfrm>
            <a:off x="481263" y="-1"/>
            <a:ext cx="14341644" cy="12832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defTabSz="1828800">
              <a:spcBef>
                <a:spcPts val="0"/>
              </a:spcBef>
              <a:defRPr sz="7200" b="1" u="sng">
                <a:latin typeface="Aptos"/>
                <a:ea typeface="Aptos"/>
                <a:cs typeface="Aptos"/>
                <a:sym typeface="Aptos"/>
              </a:defRPr>
            </a:pPr>
            <a:r>
              <a:t>Morning Prayer Schedule</a:t>
            </a:r>
          </a:p>
          <a:p>
            <a:pPr defTabSz="1828800">
              <a:spcBef>
                <a:spcPts val="0"/>
              </a:spcBef>
              <a:defRPr sz="7200" b="1" u="sng">
                <a:latin typeface="Aptos"/>
                <a:ea typeface="Aptos"/>
                <a:cs typeface="Aptos"/>
                <a:sym typeface="Aptos"/>
              </a:defRPr>
            </a:pPr>
            <a:endParaRPr/>
          </a:p>
          <a:p>
            <a:pPr defTabSz="1828800">
              <a:spcBef>
                <a:spcPts val="0"/>
              </a:spcBef>
              <a:defRPr sz="7200" b="1">
                <a:latin typeface="Aptos"/>
                <a:ea typeface="Aptos"/>
                <a:cs typeface="Aptos"/>
                <a:sym typeface="Aptos"/>
              </a:defRPr>
            </a:pPr>
            <a:r>
              <a:t>Monday – 9S</a:t>
            </a:r>
          </a:p>
          <a:p>
            <a:pPr defTabSz="1828800">
              <a:spcBef>
                <a:spcPts val="0"/>
              </a:spcBef>
              <a:defRPr sz="7200" b="1">
                <a:latin typeface="Aptos"/>
                <a:ea typeface="Aptos"/>
                <a:cs typeface="Aptos"/>
                <a:sym typeface="Aptos"/>
              </a:defRPr>
            </a:pPr>
            <a:r>
              <a:t>Tuesday – 12R</a:t>
            </a:r>
          </a:p>
          <a:p>
            <a:pPr defTabSz="1828800">
              <a:spcBef>
                <a:spcPts val="0"/>
              </a:spcBef>
              <a:defRPr sz="7200" b="1">
                <a:latin typeface="Aptos"/>
                <a:ea typeface="Aptos"/>
                <a:cs typeface="Aptos"/>
                <a:sym typeface="Aptos"/>
              </a:defRPr>
            </a:pPr>
            <a:r>
              <a:t>Wednesday – 9I</a:t>
            </a:r>
          </a:p>
          <a:p>
            <a:pPr defTabSz="1828800">
              <a:spcBef>
                <a:spcPts val="0"/>
              </a:spcBef>
              <a:defRPr sz="7200" b="1">
                <a:latin typeface="Aptos"/>
                <a:ea typeface="Aptos"/>
                <a:cs typeface="Aptos"/>
                <a:sym typeface="Aptos"/>
              </a:defRPr>
            </a:pPr>
            <a:r>
              <a:t>Thursday – 9N</a:t>
            </a:r>
          </a:p>
          <a:p>
            <a:pPr defTabSz="1828800">
              <a:spcBef>
                <a:spcPts val="0"/>
              </a:spcBef>
              <a:defRPr sz="7200" b="1">
                <a:latin typeface="Aptos"/>
                <a:ea typeface="Aptos"/>
                <a:cs typeface="Aptos"/>
                <a:sym typeface="Aptos"/>
              </a:defRPr>
            </a:pPr>
            <a:r>
              <a:t>Friday – 9R</a:t>
            </a:r>
          </a:p>
          <a:p>
            <a:pPr defTabSz="1828800">
              <a:spcBef>
                <a:spcPts val="0"/>
              </a:spcBef>
              <a:defRPr sz="7200" b="1">
                <a:latin typeface="Aptos"/>
                <a:ea typeface="Aptos"/>
                <a:cs typeface="Aptos"/>
                <a:sym typeface="Aptos"/>
              </a:defRPr>
            </a:pPr>
            <a:endParaRPr/>
          </a:p>
          <a:p>
            <a:pPr defTabSz="1828800">
              <a:spcBef>
                <a:spcPts val="0"/>
              </a:spcBef>
              <a:defRPr sz="6400">
                <a:latin typeface="Aptos"/>
                <a:ea typeface="Aptos"/>
                <a:cs typeface="Aptos"/>
                <a:sym typeface="Aptos"/>
              </a:defRPr>
            </a:pPr>
            <a:r>
              <a:t>Once registration is complete, please come to the Chapel for 8:45am. Students please bring a pen and leave your bags in your form room.</a:t>
            </a:r>
          </a:p>
        </p:txBody>
      </p:sp>
      <p:pic>
        <p:nvPicPr>
          <p:cNvPr id="152" name="Picture 2" descr="Picture 2"/>
          <p:cNvPicPr>
            <a:picLocks noChangeAspect="1"/>
          </p:cNvPicPr>
          <p:nvPr/>
        </p:nvPicPr>
        <p:blipFill>
          <a:blip r:embed="rId2"/>
          <a:stretch>
            <a:fillRect/>
          </a:stretch>
        </p:blipFill>
        <p:spPr>
          <a:xfrm>
            <a:off x="14822906" y="0"/>
            <a:ext cx="9561094"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54" name="‘Stay awake for you don't know on what day your Lord is coming’…"/>
          <p:cNvSpPr txBox="1"/>
          <p:nvPr/>
        </p:nvSpPr>
        <p:spPr>
          <a:xfrm>
            <a:off x="750277" y="2213720"/>
            <a:ext cx="23272135" cy="5499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sz="10100" b="1">
                <a:latin typeface="+mn-lt"/>
                <a:ea typeface="+mn-ea"/>
                <a:cs typeface="+mn-cs"/>
                <a:sym typeface="Helvetica Neue"/>
              </a:defRPr>
            </a:pPr>
            <a:r>
              <a:rPr dirty="0"/>
              <a:t>‘You are the salt of the earth... You are the light of the world’</a:t>
            </a:r>
          </a:p>
          <a:p>
            <a:pPr algn="ctr">
              <a:defRPr sz="10100" b="1">
                <a:latin typeface="+mn-lt"/>
                <a:ea typeface="+mn-ea"/>
                <a:cs typeface="+mn-cs"/>
                <a:sym typeface="Helvetica Neue"/>
              </a:defRPr>
            </a:pPr>
            <a:r>
              <a:rPr dirty="0"/>
              <a:t> (Matthew 5:13-14)</a:t>
            </a:r>
          </a:p>
        </p:txBody>
      </p:sp>
      <p:sp>
        <p:nvSpPr>
          <p:cNvPr id="155" name="With your partner discuss what could the message of this piece of scripture be. How you feel is Matthew said this to you?…"/>
          <p:cNvSpPr txBox="1"/>
          <p:nvPr/>
        </p:nvSpPr>
        <p:spPr>
          <a:xfrm>
            <a:off x="1272906" y="8266983"/>
            <a:ext cx="21838188" cy="498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5600">
                <a:latin typeface="+mn-lt"/>
                <a:ea typeface="+mn-ea"/>
                <a:cs typeface="+mn-cs"/>
                <a:sym typeface="Helvetica Neue"/>
              </a:defRPr>
            </a:pPr>
            <a:r>
              <a:t>What do you think the meaning of Matthew 5:13-14 is?</a:t>
            </a:r>
          </a:p>
          <a:p>
            <a:pPr algn="ctr">
              <a:defRPr sz="5600">
                <a:latin typeface="+mn-lt"/>
                <a:ea typeface="+mn-ea"/>
                <a:cs typeface="+mn-cs"/>
                <a:sym typeface="Helvetica Neue"/>
              </a:defRPr>
            </a:pPr>
            <a:r>
              <a:t>Think, Pair, Share with the person sitting next to you and get to feedback.</a:t>
            </a:r>
          </a:p>
          <a:p>
            <a:pPr algn="ctr">
              <a:defRPr sz="5600">
                <a:latin typeface="+mn-lt"/>
                <a:ea typeface="+mn-ea"/>
                <a:cs typeface="+mn-cs"/>
                <a:sym typeface="Helvetica Neue"/>
              </a:defRPr>
            </a:pPr>
            <a:r>
              <a:t>Time limit - 3 minutes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57" name="‘Stay awake for you don't know on what day your Lord is coming’…"/>
          <p:cNvSpPr txBox="1"/>
          <p:nvPr/>
        </p:nvSpPr>
        <p:spPr>
          <a:xfrm>
            <a:off x="842211" y="4108003"/>
            <a:ext cx="23180202" cy="5499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sz="10100" b="1">
                <a:latin typeface="+mn-lt"/>
                <a:ea typeface="+mn-ea"/>
                <a:cs typeface="+mn-cs"/>
                <a:sym typeface="Helvetica Neue"/>
              </a:defRPr>
            </a:pPr>
            <a:r>
              <a:rPr dirty="0"/>
              <a:t>‘You are the salt of the earth... You are the light of the world’</a:t>
            </a:r>
          </a:p>
          <a:p>
            <a:pPr algn="ctr">
              <a:defRPr sz="10100" b="1">
                <a:latin typeface="+mn-lt"/>
                <a:ea typeface="+mn-ea"/>
                <a:cs typeface="+mn-cs"/>
                <a:sym typeface="Helvetica Neue"/>
              </a:defRPr>
            </a:pPr>
            <a:r>
              <a:rPr dirty="0"/>
              <a:t> (Matthew 5:13-14)</a:t>
            </a:r>
          </a:p>
        </p:txBody>
      </p:sp>
      <p:sp>
        <p:nvSpPr>
          <p:cNvPr id="158" name="Class Mindmap"/>
          <p:cNvSpPr txBox="1"/>
          <p:nvPr/>
        </p:nvSpPr>
        <p:spPr>
          <a:xfrm>
            <a:off x="224891" y="199341"/>
            <a:ext cx="4616197"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u="sng">
                <a:latin typeface="+mn-lt"/>
                <a:ea typeface="+mn-ea"/>
                <a:cs typeface="+mn-cs"/>
                <a:sym typeface="Helvetica Neue"/>
              </a:defRPr>
            </a:lvl1pPr>
          </a:lstStyle>
          <a:p>
            <a:r>
              <a:t>Class Mindmap</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60" name="Key Message…"/>
          <p:cNvSpPr txBox="1"/>
          <p:nvPr/>
        </p:nvSpPr>
        <p:spPr>
          <a:xfrm>
            <a:off x="285264" y="603389"/>
            <a:ext cx="13168635" cy="1453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5200" b="1" u="sng">
                <a:solidFill>
                  <a:srgbClr val="0A0A0A"/>
                </a:solidFill>
                <a:latin typeface="+mj-lt"/>
                <a:ea typeface="+mj-ea"/>
                <a:cs typeface="+mj-cs"/>
                <a:sym typeface="Helvetica"/>
              </a:defRPr>
            </a:pPr>
            <a:r>
              <a:rPr dirty="0"/>
              <a:t>Key Meanings in Matthew 5:13-14</a:t>
            </a:r>
          </a:p>
          <a:p>
            <a:pPr defTabSz="457200">
              <a:spcBef>
                <a:spcPts val="0"/>
              </a:spcBef>
              <a:defRPr sz="3600" b="1" u="sng">
                <a:solidFill>
                  <a:srgbClr val="0A0A0A"/>
                </a:solidFill>
                <a:latin typeface="+mj-lt"/>
                <a:ea typeface="+mj-ea"/>
                <a:cs typeface="+mj-cs"/>
                <a:sym typeface="Helvetica"/>
              </a:defRPr>
            </a:pPr>
            <a:endParaRPr sz="3200" dirty="0"/>
          </a:p>
          <a:p>
            <a:pPr marL="457199" indent="-317499" defTabSz="457200">
              <a:spcBef>
                <a:spcPts val="1200"/>
              </a:spcBef>
              <a:buClr>
                <a:srgbClr val="0A0A0A"/>
              </a:buClr>
              <a:buSzPct val="100000"/>
              <a:buFont typeface="Helvetica"/>
              <a:buChar char="•"/>
              <a:defRPr sz="4300">
                <a:solidFill>
                  <a:srgbClr val="0A0A0A"/>
                </a:solidFill>
                <a:latin typeface="+mj-lt"/>
                <a:ea typeface="+mj-ea"/>
                <a:cs typeface="+mj-cs"/>
                <a:sym typeface="Helvetica"/>
              </a:defRPr>
            </a:pPr>
            <a:r>
              <a:rPr sz="4000" b="1" dirty="0"/>
              <a:t>Salt of the Earth (Preservation &amp; Influence)</a:t>
            </a:r>
            <a:r>
              <a:rPr sz="4000" dirty="0"/>
              <a:t>: As salt adds </a:t>
            </a:r>
            <a:r>
              <a:rPr sz="4000" dirty="0" err="1"/>
              <a:t>flavour</a:t>
            </a:r>
            <a:r>
              <a:rPr sz="4000" dirty="0"/>
              <a:t> and acts as a preservative, believers are called to impact the world by fighting injustice and promoting righteousness. If Christians lose their distinct, godly character ("saltiness"), they become ineffective.</a:t>
            </a:r>
          </a:p>
          <a:p>
            <a:pPr marL="457199" indent="-317499" defTabSz="457200">
              <a:spcBef>
                <a:spcPts val="1200"/>
              </a:spcBef>
              <a:buClr>
                <a:srgbClr val="0A0A0A"/>
              </a:buClr>
              <a:buSzPct val="100000"/>
              <a:buFont typeface="Helvetica"/>
              <a:buChar char="•"/>
              <a:defRPr sz="4300">
                <a:solidFill>
                  <a:srgbClr val="0A0A0A"/>
                </a:solidFill>
                <a:latin typeface="+mj-lt"/>
                <a:ea typeface="+mj-ea"/>
                <a:cs typeface="+mj-cs"/>
                <a:sym typeface="Helvetica"/>
              </a:defRPr>
            </a:pPr>
            <a:r>
              <a:rPr sz="4000" b="1" dirty="0"/>
              <a:t>Light of the World (Visibility &amp; Guidance)</a:t>
            </a:r>
            <a:r>
              <a:rPr sz="4000" dirty="0"/>
              <a:t>: Christians are called to be visible, letting their good works shine to glorify God, rather than hiding their faith.</a:t>
            </a:r>
          </a:p>
          <a:p>
            <a:pPr marL="457199" indent="-317499" defTabSz="457200">
              <a:spcBef>
                <a:spcPts val="1200"/>
              </a:spcBef>
              <a:buClr>
                <a:srgbClr val="0A0A0A"/>
              </a:buClr>
              <a:buSzPct val="100000"/>
              <a:buFont typeface="Helvetica"/>
              <a:buChar char="•"/>
              <a:defRPr sz="4300">
                <a:solidFill>
                  <a:srgbClr val="0A0A0A"/>
                </a:solidFill>
                <a:latin typeface="+mj-lt"/>
                <a:ea typeface="+mj-ea"/>
                <a:cs typeface="+mj-cs"/>
                <a:sym typeface="Helvetica"/>
              </a:defRPr>
            </a:pPr>
            <a:r>
              <a:rPr sz="4000" b="1" dirty="0"/>
              <a:t>Active Engagement</a:t>
            </a:r>
            <a:r>
              <a:rPr sz="4000" dirty="0"/>
              <a:t>: This is a call to be engaged in culture, speak the truth, and not remain passive or embarrassed in their faith.</a:t>
            </a:r>
            <a:endParaRPr sz="4000" dirty="0">
              <a:solidFill>
                <a:srgbClr val="1F1F1F"/>
              </a:solidFill>
            </a:endParaRPr>
          </a:p>
          <a:p>
            <a:pPr marL="401052" indent="-401052" defTabSz="457200">
              <a:spcBef>
                <a:spcPts val="0"/>
              </a:spcBef>
              <a:buSzPct val="100000"/>
              <a:buChar char="•"/>
              <a:defRPr sz="4300">
                <a:solidFill>
                  <a:srgbClr val="0A0A0A"/>
                </a:solidFill>
                <a:latin typeface="+mj-lt"/>
                <a:ea typeface="+mj-ea"/>
                <a:cs typeface="+mj-cs"/>
                <a:sym typeface="Helvetica"/>
              </a:defRPr>
            </a:pPr>
            <a:endParaRPr sz="4000" dirty="0">
              <a:solidFill>
                <a:srgbClr val="1F1F1F"/>
              </a:solidFill>
            </a:endParaRPr>
          </a:p>
          <a:p>
            <a:pPr defTabSz="457200">
              <a:spcBef>
                <a:spcPts val="0"/>
              </a:spcBef>
              <a:defRPr sz="4300" b="1" u="sng">
                <a:solidFill>
                  <a:srgbClr val="0A0A0A"/>
                </a:solidFill>
                <a:latin typeface="+mj-lt"/>
                <a:ea typeface="+mj-ea"/>
                <a:cs typeface="+mj-cs"/>
                <a:sym typeface="Helvetica"/>
              </a:defRPr>
            </a:pPr>
            <a:r>
              <a:rPr sz="4000" dirty="0"/>
              <a:t>Core Message</a:t>
            </a:r>
          </a:p>
          <a:p>
            <a:pPr defTabSz="457200">
              <a:spcBef>
                <a:spcPts val="0"/>
              </a:spcBef>
              <a:defRPr sz="4000">
                <a:solidFill>
                  <a:srgbClr val="0A0A0A"/>
                </a:solidFill>
                <a:latin typeface="+mj-lt"/>
                <a:ea typeface="+mj-ea"/>
                <a:cs typeface="+mj-cs"/>
                <a:sym typeface="Helvetica"/>
              </a:defRPr>
            </a:pPr>
            <a:r>
              <a:rPr sz="4000" dirty="0"/>
              <a:t>Jesus is calling his followers to be distinct from the world while simultaneously serving it by demonstrating the goodness of God's kingdom. </a:t>
            </a:r>
            <a:br>
              <a:rPr dirty="0">
                <a:solidFill>
                  <a:srgbClr val="1F1F1F"/>
                </a:solidFill>
              </a:rPr>
            </a:br>
            <a:br>
              <a:rPr dirty="0">
                <a:solidFill>
                  <a:srgbClr val="1F1F1F"/>
                </a:solidFill>
              </a:rPr>
            </a:br>
            <a:br>
              <a:rPr dirty="0"/>
            </a:br>
            <a:br>
              <a:rPr dirty="0"/>
            </a:br>
            <a:endParaRPr dirty="0"/>
          </a:p>
        </p:txBody>
      </p:sp>
      <p:pic>
        <p:nvPicPr>
          <p:cNvPr id="161" name="Image" descr="Image"/>
          <p:cNvPicPr>
            <a:picLocks/>
          </p:cNvPicPr>
          <p:nvPr/>
        </p:nvPicPr>
        <p:blipFill>
          <a:blip r:embed="rId2"/>
          <a:stretch>
            <a:fillRect/>
          </a:stretch>
        </p:blipFill>
        <p:spPr>
          <a:xfrm>
            <a:off x="13453899" y="0"/>
            <a:ext cx="10923751" cy="1387318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63" name="Let Us Prayer"/>
          <p:cNvSpPr txBox="1"/>
          <p:nvPr/>
        </p:nvSpPr>
        <p:spPr>
          <a:xfrm>
            <a:off x="349351" y="334164"/>
            <a:ext cx="4027323" cy="957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b="1" u="sng">
                <a:latin typeface="+mn-lt"/>
                <a:ea typeface="+mn-ea"/>
                <a:cs typeface="+mn-cs"/>
                <a:sym typeface="Helvetica Neue"/>
              </a:defRPr>
            </a:lvl1pPr>
          </a:lstStyle>
          <a:p>
            <a:r>
              <a:t>Let Us Pray</a:t>
            </a:r>
          </a:p>
        </p:txBody>
      </p:sp>
      <p:sp>
        <p:nvSpPr>
          <p:cNvPr id="164" name="Lord,…"/>
          <p:cNvSpPr txBox="1"/>
          <p:nvPr/>
        </p:nvSpPr>
        <p:spPr>
          <a:xfrm>
            <a:off x="842211" y="3122551"/>
            <a:ext cx="23567189" cy="6658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457200">
              <a:spcBef>
                <a:spcPts val="0"/>
              </a:spcBef>
              <a:defRPr sz="6000" b="1">
                <a:latin typeface="+mn-lt"/>
                <a:ea typeface="+mn-ea"/>
                <a:cs typeface="+mn-cs"/>
                <a:sym typeface="Helvetica Neue"/>
              </a:defRPr>
            </a:pPr>
            <a:r>
              <a:rPr dirty="0"/>
              <a:t>Lord, </a:t>
            </a:r>
          </a:p>
          <a:p>
            <a:pPr algn="ctr" defTabSz="457200">
              <a:spcBef>
                <a:spcPts val="0"/>
              </a:spcBef>
              <a:defRPr sz="6000" b="1">
                <a:latin typeface="+mn-lt"/>
                <a:ea typeface="+mn-ea"/>
                <a:cs typeface="+mn-cs"/>
                <a:sym typeface="Helvetica Neue"/>
              </a:defRPr>
            </a:pPr>
            <a:endParaRPr dirty="0"/>
          </a:p>
          <a:p>
            <a:pPr algn="ctr" defTabSz="457200">
              <a:spcBef>
                <a:spcPts val="0"/>
              </a:spcBef>
              <a:defRPr sz="6000" b="1">
                <a:latin typeface="+mn-lt"/>
                <a:ea typeface="+mn-ea"/>
                <a:cs typeface="+mn-cs"/>
                <a:sym typeface="Helvetica Neue"/>
              </a:defRPr>
            </a:pPr>
            <a:r>
              <a:rPr dirty="0"/>
              <a:t>You call me the salt of the earth. Help me bring Your flavor of love, truth, and grace into every place I go. Keep my heart faithful so my life never loses its purpose in You.</a:t>
            </a:r>
          </a:p>
          <a:p>
            <a:pPr algn="ctr" defTabSz="457200">
              <a:spcBef>
                <a:spcPts val="0"/>
              </a:spcBef>
              <a:defRPr sz="6000" b="1">
                <a:latin typeface="+mn-lt"/>
                <a:ea typeface="+mn-ea"/>
                <a:cs typeface="+mn-cs"/>
                <a:sym typeface="Helvetica Neue"/>
              </a:defRPr>
            </a:pPr>
            <a:endParaRPr dirty="0"/>
          </a:p>
          <a:p>
            <a:pPr algn="ctr" defTabSz="457200">
              <a:spcBef>
                <a:spcPts val="0"/>
              </a:spcBef>
              <a:defRPr sz="6000" b="1">
                <a:latin typeface="+mn-lt"/>
                <a:ea typeface="+mn-ea"/>
                <a:cs typeface="+mn-cs"/>
                <a:sym typeface="Helvetica Neue"/>
              </a:defRPr>
            </a:pPr>
            <a:r>
              <a:rPr dirty="0"/>
              <a:t>Amen.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Off val="25000"/>
          </a:schemeClr>
        </a:solidFill>
        <a:effectLst/>
      </p:bgPr>
    </p:bg>
    <p:spTree>
      <p:nvGrpSpPr>
        <p:cNvPr id="1" name=""/>
        <p:cNvGrpSpPr/>
        <p:nvPr/>
      </p:nvGrpSpPr>
      <p:grpSpPr>
        <a:xfrm>
          <a:off x="0" y="0"/>
          <a:ext cx="0" cy="0"/>
          <a:chOff x="0" y="0"/>
          <a:chExt cx="0" cy="0"/>
        </a:xfrm>
      </p:grpSpPr>
      <p:pic>
        <p:nvPicPr>
          <p:cNvPr id="166" name="Image" descr="Image"/>
          <p:cNvPicPr>
            <a:picLocks/>
          </p:cNvPicPr>
          <p:nvPr/>
        </p:nvPicPr>
        <p:blipFill>
          <a:blip r:embed="rId2"/>
          <a:srcRect b="38263"/>
          <a:stretch>
            <a:fillRect/>
          </a:stretch>
        </p:blipFill>
        <p:spPr>
          <a:xfrm>
            <a:off x="4568" y="25400"/>
            <a:ext cx="24374967" cy="13716010"/>
          </a:xfrm>
          <a:prstGeom prst="rect">
            <a:avLst/>
          </a:prstGeom>
          <a:ln w="12700">
            <a:miter lim="400000"/>
          </a:ln>
        </p:spPr>
      </p:pic>
      <p:pic>
        <p:nvPicPr>
          <p:cNvPr id="167" name="Image" descr="Image"/>
          <p:cNvPicPr>
            <a:picLocks noChangeAspect="1"/>
          </p:cNvPicPr>
          <p:nvPr/>
        </p:nvPicPr>
        <p:blipFill>
          <a:blip r:embed="rId3"/>
          <a:srcRect l="918" r="6" b="823"/>
          <a:stretch>
            <a:fillRect/>
          </a:stretch>
        </p:blipFill>
        <p:spPr>
          <a:xfrm>
            <a:off x="22107076" y="11086493"/>
            <a:ext cx="1997870" cy="2399906"/>
          </a:xfrm>
          <a:custGeom>
            <a:avLst/>
            <a:gdLst/>
            <a:ahLst/>
            <a:cxnLst>
              <a:cxn ang="0">
                <a:pos x="wd2" y="hd2"/>
              </a:cxn>
              <a:cxn ang="5400000">
                <a:pos x="wd2" y="hd2"/>
              </a:cxn>
              <a:cxn ang="10800000">
                <a:pos x="wd2" y="hd2"/>
              </a:cxn>
              <a:cxn ang="16200000">
                <a:pos x="wd2" y="hd2"/>
              </a:cxn>
            </a:cxnLst>
            <a:rect l="0" t="0" r="r" b="b"/>
            <a:pathLst>
              <a:path w="21600" h="21597" extrusionOk="0">
                <a:moveTo>
                  <a:pt x="0" y="0"/>
                </a:moveTo>
                <a:lnTo>
                  <a:pt x="39" y="5157"/>
                </a:lnTo>
                <a:lnTo>
                  <a:pt x="73" y="10311"/>
                </a:lnTo>
                <a:lnTo>
                  <a:pt x="403" y="11343"/>
                </a:lnTo>
                <a:cubicBezTo>
                  <a:pt x="1276" y="14056"/>
                  <a:pt x="2733" y="16211"/>
                  <a:pt x="5055" y="18222"/>
                </a:cubicBezTo>
                <a:cubicBezTo>
                  <a:pt x="6299" y="19300"/>
                  <a:pt x="8227" y="20525"/>
                  <a:pt x="9796" y="21236"/>
                </a:cubicBezTo>
                <a:cubicBezTo>
                  <a:pt x="10235" y="21435"/>
                  <a:pt x="10630" y="21596"/>
                  <a:pt x="10676" y="21597"/>
                </a:cubicBezTo>
                <a:cubicBezTo>
                  <a:pt x="10868" y="21600"/>
                  <a:pt x="12102" y="21027"/>
                  <a:pt x="13066" y="20483"/>
                </a:cubicBezTo>
                <a:cubicBezTo>
                  <a:pt x="16931" y="18302"/>
                  <a:pt x="19476" y="15509"/>
                  <a:pt x="20746" y="12054"/>
                </a:cubicBezTo>
                <a:cubicBezTo>
                  <a:pt x="21357" y="10392"/>
                  <a:pt x="21390" y="10078"/>
                  <a:pt x="21390" y="5793"/>
                </a:cubicBezTo>
                <a:cubicBezTo>
                  <a:pt x="21390" y="3272"/>
                  <a:pt x="21429" y="1849"/>
                  <a:pt x="21497" y="1814"/>
                </a:cubicBezTo>
                <a:cubicBezTo>
                  <a:pt x="21556" y="1784"/>
                  <a:pt x="21600" y="1370"/>
                  <a:pt x="21600" y="879"/>
                </a:cubicBezTo>
                <a:lnTo>
                  <a:pt x="21600" y="0"/>
                </a:lnTo>
                <a:lnTo>
                  <a:pt x="20437" y="0"/>
                </a:lnTo>
                <a:cubicBezTo>
                  <a:pt x="19776" y="0"/>
                  <a:pt x="19247" y="39"/>
                  <a:pt x="19210" y="89"/>
                </a:cubicBezTo>
                <a:cubicBezTo>
                  <a:pt x="19119" y="211"/>
                  <a:pt x="1751" y="211"/>
                  <a:pt x="1661" y="89"/>
                </a:cubicBezTo>
                <a:cubicBezTo>
                  <a:pt x="1624" y="41"/>
                  <a:pt x="1237" y="0"/>
                  <a:pt x="798" y="0"/>
                </a:cubicBezTo>
                <a:lnTo>
                  <a:pt x="0" y="0"/>
                </a:lnTo>
                <a:close/>
              </a:path>
            </a:pathLst>
          </a:custGeom>
          <a:ln w="12700">
            <a:miter lim="400000"/>
          </a:ln>
        </p:spPr>
      </p:pic>
      <p:sp>
        <p:nvSpPr>
          <p:cNvPr id="168" name="Matthew 5:13-14"/>
          <p:cNvSpPr txBox="1"/>
          <p:nvPr/>
        </p:nvSpPr>
        <p:spPr>
          <a:xfrm>
            <a:off x="8200491" y="12188141"/>
            <a:ext cx="8246454" cy="82051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Matthew 5:13-14</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EE"/>
        </a:solidFill>
        <a:effectLst/>
      </p:bgPr>
    </p:bg>
    <p:spTree>
      <p:nvGrpSpPr>
        <p:cNvPr id="1" name=""/>
        <p:cNvGrpSpPr/>
        <p:nvPr/>
      </p:nvGrpSpPr>
      <p:grpSpPr>
        <a:xfrm>
          <a:off x="0" y="0"/>
          <a:ext cx="0" cy="0"/>
          <a:chOff x="0" y="0"/>
          <a:chExt cx="0" cy="0"/>
        </a:xfrm>
      </p:grpSpPr>
      <p:sp>
        <p:nvSpPr>
          <p:cNvPr id="170" name="Guess The Song…"/>
          <p:cNvSpPr txBox="1"/>
          <p:nvPr/>
        </p:nvSpPr>
        <p:spPr>
          <a:xfrm>
            <a:off x="347133" y="1306245"/>
            <a:ext cx="11745629" cy="11103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100" b="1">
                <a:latin typeface="+mn-lt"/>
                <a:ea typeface="+mn-ea"/>
                <a:cs typeface="+mn-cs"/>
                <a:sym typeface="Helvetica Neue"/>
              </a:defRPr>
            </a:pPr>
            <a:r>
              <a:t>“In my everyday life at school, at home, or with friends, how can I be like salt that brings goodness and like light that makes things brighter for others?”</a:t>
            </a:r>
          </a:p>
          <a:p>
            <a:pPr>
              <a:defRPr sz="6100">
                <a:latin typeface="+mn-lt"/>
                <a:ea typeface="+mn-ea"/>
                <a:cs typeface="+mn-cs"/>
                <a:sym typeface="Helvetica Neue"/>
              </a:defRPr>
            </a:pPr>
            <a:r>
              <a:t>Reflect and think about the above question while you listen to the music. Remember that you do not have share your answer with anyone it is personal to you.</a:t>
            </a:r>
          </a:p>
        </p:txBody>
      </p:sp>
      <p:pic>
        <p:nvPicPr>
          <p:cNvPr id="171" name="Screenshot 2026-01-26 at 22.13.08.png" descr="Screenshot 2026-01-26 at 22.13.08.png"/>
          <p:cNvPicPr>
            <a:picLocks/>
          </p:cNvPicPr>
          <p:nvPr/>
        </p:nvPicPr>
        <p:blipFill>
          <a:blip r:embed="rId2"/>
          <a:stretch>
            <a:fillRect/>
          </a:stretch>
        </p:blipFill>
        <p:spPr>
          <a:xfrm>
            <a:off x="12643138" y="-20287"/>
            <a:ext cx="11745630" cy="13716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1038</Words>
  <Application>Microsoft Office PowerPoint</Application>
  <PresentationFormat>Custom</PresentationFormat>
  <Paragraphs>130</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Helvetica</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Blackburn, Rachael</cp:lastModifiedBy>
  <cp:revision>1</cp:revision>
  <dcterms:modified xsi:type="dcterms:W3CDTF">2026-02-06T10:30:45Z</dcterms:modified>
</cp:coreProperties>
</file>