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854" r:id="rId3"/>
    <p:sldId id="855" r:id="rId4"/>
    <p:sldId id="856" r:id="rId5"/>
    <p:sldId id="621" r:id="rId6"/>
    <p:sldId id="829" r:id="rId7"/>
    <p:sldId id="827" r:id="rId8"/>
    <p:sldId id="828" r:id="rId9"/>
    <p:sldId id="830" r:id="rId10"/>
    <p:sldId id="833" r:id="rId11"/>
    <p:sldId id="832" r:id="rId12"/>
    <p:sldId id="834" r:id="rId13"/>
    <p:sldId id="778" r:id="rId14"/>
    <p:sldId id="808" r:id="rId15"/>
    <p:sldId id="4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 id="{DE2173D4-1BC1-96AC-194B-886B5D9930CD}" name="Annabel McDonald" initials="AM" userId="df39f375605b57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70" clrIdx="0">
    <p:extLst>
      <p:ext uri="{19B8F6BF-5375-455C-9EA6-DF929625EA0E}">
        <p15:presenceInfo xmlns:p15="http://schemas.microsoft.com/office/powerpoint/2012/main" userId="df39f375605b57fc" providerId="Windows Live"/>
      </p:ext>
    </p:extLst>
  </p:cmAuthor>
  <p:cmAuthor id="2" name="Kate Garlick" initials="KG" lastIdx="18" clrIdx="1">
    <p:extLst>
      <p:ext uri="{19B8F6BF-5375-455C-9EA6-DF929625EA0E}">
        <p15:presenceInfo xmlns:p15="http://schemas.microsoft.com/office/powerpoint/2012/main" userId="247d839a940f1946" providerId="Windows Live"/>
      </p:ext>
    </p:extLst>
  </p:cmAuthor>
  <p:cmAuthor id="3" name="Emily Adkins" initials="EA" lastIdx="38" clrIdx="2">
    <p:extLst>
      <p:ext uri="{19B8F6BF-5375-455C-9EA6-DF929625EA0E}">
        <p15:presenceInfo xmlns:p15="http://schemas.microsoft.com/office/powerpoint/2012/main" userId="221ef2226ed96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F0000"/>
    <a:srgbClr val="FFCDCD"/>
    <a:srgbClr val="FF9797"/>
    <a:srgbClr val="E8E9FE"/>
    <a:srgbClr val="DBDDFD"/>
    <a:srgbClr val="DEEBF6"/>
    <a:srgbClr val="BDD7EE"/>
    <a:srgbClr val="C9EEEF"/>
    <a:srgbClr val="93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91566" autoAdjust="0"/>
  </p:normalViewPr>
  <p:slideViewPr>
    <p:cSldViewPr snapToGrid="0">
      <p:cViewPr varScale="1">
        <p:scale>
          <a:sx n="95" d="100"/>
          <a:sy n="95" d="100"/>
        </p:scale>
        <p:origin x="216" y="2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Answers revealed on the next two slides.</a:t>
            </a:r>
          </a:p>
        </p:txBody>
      </p:sp>
      <p:sp>
        <p:nvSpPr>
          <p:cNvPr id="4" name="Slide Number Placeholder 3"/>
          <p:cNvSpPr>
            <a:spLocks noGrp="1"/>
          </p:cNvSpPr>
          <p:nvPr>
            <p:ph type="sldNum" sz="quarter" idx="5"/>
          </p:nvPr>
        </p:nvSpPr>
        <p:spPr/>
        <p:txBody>
          <a:bodyPr/>
          <a:lstStyle/>
          <a:p>
            <a:fld id="{EF8460CA-E4DF-44B0-820C-F2AC221EA031}" type="slidenum">
              <a:rPr lang="en-GB" smtClean="0"/>
              <a:t>2</a:t>
            </a:fld>
            <a:endParaRPr lang="en-GB"/>
          </a:p>
        </p:txBody>
      </p:sp>
    </p:spTree>
    <p:extLst>
      <p:ext uri="{BB962C8B-B14F-4D97-AF65-F5344CB8AC3E}">
        <p14:creationId xmlns:p14="http://schemas.microsoft.com/office/powerpoint/2010/main" val="124608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Answers revealed on the next slide.</a:t>
            </a:r>
          </a:p>
        </p:txBody>
      </p:sp>
      <p:sp>
        <p:nvSpPr>
          <p:cNvPr id="4" name="Slide Number Placeholder 3"/>
          <p:cNvSpPr>
            <a:spLocks noGrp="1"/>
          </p:cNvSpPr>
          <p:nvPr>
            <p:ph type="sldNum" sz="quarter" idx="5"/>
          </p:nvPr>
        </p:nvSpPr>
        <p:spPr/>
        <p:txBody>
          <a:bodyPr/>
          <a:lstStyle/>
          <a:p>
            <a:fld id="{EF8460CA-E4DF-44B0-820C-F2AC221EA031}" type="slidenum">
              <a:rPr lang="en-GB" smtClean="0"/>
              <a:t>11</a:t>
            </a:fld>
            <a:endParaRPr lang="en-GB"/>
          </a:p>
        </p:txBody>
      </p:sp>
    </p:spTree>
    <p:extLst>
      <p:ext uri="{BB962C8B-B14F-4D97-AF65-F5344CB8AC3E}">
        <p14:creationId xmlns:p14="http://schemas.microsoft.com/office/powerpoint/2010/main" val="37194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12</a:t>
            </a:fld>
            <a:endParaRPr lang="en-GB"/>
          </a:p>
        </p:txBody>
      </p:sp>
    </p:spTree>
    <p:extLst>
      <p:ext uri="{BB962C8B-B14F-4D97-AF65-F5344CB8AC3E}">
        <p14:creationId xmlns:p14="http://schemas.microsoft.com/office/powerpoint/2010/main" val="422342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b="0" i="1" u="none" dirty="0"/>
          </a:p>
          <a:p>
            <a:r>
              <a:rPr lang="en-GB" b="0" i="1" u="none" dirty="0"/>
              <a:t>Tracking student progress:</a:t>
            </a:r>
          </a:p>
          <a:p>
            <a:pPr marL="285750" marR="0" indent="-285750" algn="l" rtl="0" eaLnBrk="1" fontAlgn="auto" latinLnBrk="0" hangingPunct="1">
              <a:lnSpc>
                <a:spcPct val="115000"/>
              </a:lnSpc>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Click Usage charts&gt;Customise and filter&gt; SELECT TOOL</a:t>
            </a:r>
          </a:p>
          <a:p>
            <a:pPr marL="285750" indent="-285750" algn="l" rtl="0" eaLnBrk="1" fontAlgn="t"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Advanced view&gt;Sort by&gt;SELECT TOOL</a:t>
            </a:r>
          </a:p>
          <a:p>
            <a:pPr marL="285750" indent="-285750" algn="l" rtl="0" eaLnBrk="1" fontAlgn="t" latinLnBrk="0" hangingPunct="1">
              <a:spcBef>
                <a:spcPts val="0"/>
              </a:spcBef>
              <a:spcAft>
                <a:spcPts val="0"/>
              </a:spcAft>
              <a:buFont typeface="Arial" panose="020B0604020202020204" pitchFamily="34" charset="0"/>
              <a:buChar char="•"/>
            </a:pPr>
            <a:endParaRPr lang="en-GB" sz="18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l" rtl="0" eaLnBrk="1" fontAlgn="t" latinLnBrk="0" hangingPunct="1">
              <a:spcBef>
                <a:spcPts val="0"/>
              </a:spcBef>
              <a:spcAft>
                <a:spcPts val="0"/>
              </a:spcAft>
              <a:buFont typeface="Arial" panose="020B0604020202020204" pitchFamily="34" charset="0"/>
              <a:buNone/>
            </a:pPr>
            <a:r>
              <a:rPr lang="en-GB" sz="1800" u="none" dirty="0"/>
              <a:t>The ‘Careers conversation: Self-reflection sheet’ can be downloaded from this lesson’s resource profile and printed or emailed for students to fill in before their one-to-one. </a:t>
            </a:r>
            <a:endParaRPr lang="en-GB" sz="1800" b="0" i="0" u="none" strike="noStrike" dirty="0">
              <a:effectLst/>
              <a:latin typeface="Arial" panose="020B0604020202020204" pitchFamily="34" charset="0"/>
            </a:endParaRPr>
          </a:p>
          <a:p>
            <a:endParaRPr lang="en-GB" b="0" i="0" u="none" dirty="0"/>
          </a:p>
        </p:txBody>
      </p:sp>
      <p:sp>
        <p:nvSpPr>
          <p:cNvPr id="4" name="Slide Number Placeholder 3"/>
          <p:cNvSpPr>
            <a:spLocks noGrp="1"/>
          </p:cNvSpPr>
          <p:nvPr>
            <p:ph type="sldNum" sz="quarter" idx="5"/>
          </p:nvPr>
        </p:nvSpPr>
        <p:spPr/>
        <p:txBody>
          <a:bodyPr/>
          <a:lstStyle/>
          <a:p>
            <a:fld id="{EF8460CA-E4DF-44B0-820C-F2AC221EA031}" type="slidenum">
              <a:rPr lang="en-GB" smtClean="0"/>
              <a:t>13</a:t>
            </a:fld>
            <a:endParaRPr lang="en-GB"/>
          </a:p>
        </p:txBody>
      </p:sp>
    </p:spTree>
    <p:extLst>
      <p:ext uri="{BB962C8B-B14F-4D97-AF65-F5344CB8AC3E}">
        <p14:creationId xmlns:p14="http://schemas.microsoft.com/office/powerpoint/2010/main" val="176036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b="0" i="1" u="none" dirty="0"/>
          </a:p>
          <a:p>
            <a:r>
              <a:rPr lang="en-GB" u="none" dirty="0"/>
              <a:t>The ‘Careers conversation: Self-reflection sheet’ can be downloaded from this lesson’s resource profile and printed or emailed for students to fill in before their one-to-one. </a:t>
            </a:r>
            <a:endParaRPr lang="en-GB" b="0" i="1" u="none" dirty="0"/>
          </a:p>
        </p:txBody>
      </p:sp>
      <p:sp>
        <p:nvSpPr>
          <p:cNvPr id="4" name="Slide Number Placeholder 3"/>
          <p:cNvSpPr>
            <a:spLocks noGrp="1"/>
          </p:cNvSpPr>
          <p:nvPr>
            <p:ph type="sldNum" sz="quarter" idx="5"/>
          </p:nvPr>
        </p:nvSpPr>
        <p:spPr/>
        <p:txBody>
          <a:bodyPr/>
          <a:lstStyle/>
          <a:p>
            <a:fld id="{EF8460CA-E4DF-44B0-820C-F2AC221EA031}" type="slidenum">
              <a:rPr lang="en-GB" smtClean="0"/>
              <a:t>14</a:t>
            </a:fld>
            <a:endParaRPr lang="en-GB"/>
          </a:p>
        </p:txBody>
      </p:sp>
    </p:spTree>
    <p:extLst>
      <p:ext uri="{BB962C8B-B14F-4D97-AF65-F5344CB8AC3E}">
        <p14:creationId xmlns:p14="http://schemas.microsoft.com/office/powerpoint/2010/main" val="118898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pPr marL="228600" indent="-228600">
              <a:buAutoNum type="alphaLcPeriod"/>
            </a:pPr>
            <a:r>
              <a:rPr lang="en-GB" b="1" dirty="0"/>
              <a:t>A careers adviser’s job is to tell me what to do with my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D1C1D"/>
                </a:solidFill>
                <a:effectLst/>
                <a:latin typeface="Slack-Lato"/>
              </a:rPr>
              <a:t>False - a careers adviser shouldn't decide your career path for you - they should help you to be able to do so for yourself.</a:t>
            </a:r>
          </a:p>
          <a:p>
            <a:pPr marL="0" indent="0">
              <a:buNone/>
            </a:pPr>
            <a:r>
              <a:rPr lang="en-GB" dirty="0"/>
              <a:t>Students can falsely believe that a career adviser’s role is simply to match them to a career; this is an out-of-date understanding of a career adviser’s work.</a:t>
            </a:r>
          </a:p>
          <a:p>
            <a:endParaRPr lang="en-GB" dirty="0"/>
          </a:p>
          <a:p>
            <a:pPr marL="0" indent="0">
              <a:buNone/>
            </a:pPr>
            <a:endParaRPr lang="en-GB" dirty="0"/>
          </a:p>
          <a:p>
            <a:pPr marL="0" indent="0">
              <a:buNone/>
            </a:pPr>
            <a:r>
              <a:rPr lang="en-GB" b="1" dirty="0"/>
              <a:t>c. Careers advisers don’t need to talk to students who know what they want to do.</a:t>
            </a:r>
          </a:p>
          <a:p>
            <a:pPr marL="0" indent="0">
              <a:buNone/>
            </a:pPr>
            <a:r>
              <a:rPr lang="en-GB" b="0" dirty="0"/>
              <a:t>False – all students can benefit from talking to a careers adviser, even if they feel confident about what they want to do!</a:t>
            </a:r>
          </a:p>
          <a:p>
            <a:pPr marL="0" indent="0">
              <a:buNone/>
            </a:pPr>
            <a:r>
              <a:rPr lang="en-GB" dirty="0"/>
              <a:t>Many students (and teachers) falsely believe careers advisers are only there for students who don’t know what to do in the future. All students are required to have a one-to-one with a trained careers adviser (minimum level 6) at key decision points before 16 and 18. This includes students who know what they want to do. The purpose would be to explore their choices and ensure that it was based on sound reasoning, as well as to understand why some options had been discounted and to make sure the student hadn’t missed specific opportunities that would help them reach their career goals.</a:t>
            </a:r>
          </a:p>
          <a:p>
            <a:pPr marL="0" indent="0">
              <a:buNone/>
            </a:pPr>
            <a:endParaRPr lang="en-GB" dirty="0"/>
          </a:p>
          <a:p>
            <a:pPr marL="0" indent="0">
              <a:buNone/>
            </a:pPr>
            <a:r>
              <a:rPr lang="en-GB" b="1" dirty="0"/>
              <a:t>f. A careers adviser will try and persuade me down a path I’m not keen.</a:t>
            </a:r>
          </a:p>
          <a:p>
            <a:pPr marL="0" indent="0">
              <a:buNone/>
            </a:pPr>
            <a:r>
              <a:rPr lang="en-GB" b="0" dirty="0"/>
              <a:t>False – a careers adviser would not try to persuade you down a route you’re not keen on.</a:t>
            </a:r>
          </a:p>
          <a:p>
            <a:pPr marL="0" indent="0">
              <a:buNone/>
            </a:pPr>
            <a:r>
              <a:rPr lang="en-GB" dirty="0"/>
              <a:t>This is an outdated perception of how careers advisers approach helping students; their role is not to tell students what to do. They must provide impartial advice that is not influenced by the school wanting certain students to study specific subjects or apply to specific pathways. They help students identify their interests, skills and values and help them make decisions about which path is suitable for them. They may challenge students to explore options they might not have considered, but careers advisers would never push a student down a path they didn’t want to do.</a:t>
            </a:r>
          </a:p>
        </p:txBody>
      </p:sp>
      <p:sp>
        <p:nvSpPr>
          <p:cNvPr id="4" name="Slide Number Placeholder 3"/>
          <p:cNvSpPr>
            <a:spLocks noGrp="1"/>
          </p:cNvSpPr>
          <p:nvPr>
            <p:ph type="sldNum" sz="quarter" idx="5"/>
          </p:nvPr>
        </p:nvSpPr>
        <p:spPr/>
        <p:txBody>
          <a:bodyPr/>
          <a:lstStyle/>
          <a:p>
            <a:fld id="{EF8460CA-E4DF-44B0-820C-F2AC221EA031}" type="slidenum">
              <a:rPr lang="en-GB" smtClean="0"/>
              <a:t>3</a:t>
            </a:fld>
            <a:endParaRPr lang="en-GB"/>
          </a:p>
        </p:txBody>
      </p:sp>
    </p:spTree>
    <p:extLst>
      <p:ext uri="{BB962C8B-B14F-4D97-AF65-F5344CB8AC3E}">
        <p14:creationId xmlns:p14="http://schemas.microsoft.com/office/powerpoint/2010/main" val="210510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b="1" dirty="0"/>
              <a:t>b. A careers adviser can help me look at the pros and cons of different options.</a:t>
            </a:r>
          </a:p>
          <a:p>
            <a:r>
              <a:rPr lang="en-GB" dirty="0"/>
              <a:t>True - careers advisers can help students reflect on why different options could be more or less suitable.</a:t>
            </a:r>
          </a:p>
          <a:p>
            <a:endParaRPr lang="en-GB" dirty="0"/>
          </a:p>
          <a:p>
            <a:r>
              <a:rPr lang="en-GB" b="1" dirty="0"/>
              <a:t>d. A careers adviser can help me come up with an action plan.</a:t>
            </a:r>
          </a:p>
          <a:p>
            <a:r>
              <a:rPr lang="en-GB" b="0" dirty="0"/>
              <a:t>True – each personal guidance one-to-one ends with writing an action plan.</a:t>
            </a:r>
          </a:p>
          <a:p>
            <a:r>
              <a:rPr lang="en-GB" dirty="0"/>
              <a:t>This is always led by the student’s current thoughts, goals and choices. The careers adviser can help suggest different ways of action planning, such as backwards action planning, SMART/RAM goals, drawing a mind map, writing a list, using Post-it notes and taking a photo or filling out a pre-set template. There are many options, and careers advisers are flexible to work with what works best for the student.</a:t>
            </a:r>
          </a:p>
          <a:p>
            <a:endParaRPr lang="en-GB" dirty="0"/>
          </a:p>
          <a:p>
            <a:r>
              <a:rPr lang="en-GB" b="1" dirty="0"/>
              <a:t>e. A careers adviser helps students to consider and make decisions about their future. </a:t>
            </a:r>
          </a:p>
          <a:p>
            <a:r>
              <a:rPr lang="en-GB" dirty="0"/>
              <a:t>True - a careers adviser uses lots of techniques to help students consider their options. This might include:</a:t>
            </a:r>
          </a:p>
          <a:p>
            <a:pPr marL="171450" indent="-171450">
              <a:buFont typeface="Arial" panose="020B0604020202020204" pitchFamily="34" charset="0"/>
              <a:buChar char="•"/>
            </a:pPr>
            <a:r>
              <a:rPr lang="en-GB" dirty="0"/>
              <a:t>providing information about different career options</a:t>
            </a:r>
          </a:p>
          <a:p>
            <a:pPr marL="171450" indent="-171450">
              <a:buFont typeface="Arial" panose="020B0604020202020204" pitchFamily="34" charset="0"/>
              <a:buChar char="•"/>
            </a:pPr>
            <a:r>
              <a:rPr lang="en-GB" dirty="0"/>
              <a:t>helping students achieve their goals</a:t>
            </a:r>
          </a:p>
          <a:p>
            <a:pPr marL="171450" indent="-171450">
              <a:buFont typeface="Arial" panose="020B0604020202020204" pitchFamily="34" charset="0"/>
              <a:buChar char="•"/>
            </a:pPr>
            <a:r>
              <a:rPr lang="en-GB" dirty="0"/>
              <a:t>asking a series of questions to help students identify their skills and interests </a:t>
            </a:r>
          </a:p>
          <a:p>
            <a:pPr marL="171450" indent="-171450">
              <a:buFont typeface="Arial" panose="020B0604020202020204" pitchFamily="34" charset="0"/>
              <a:buChar char="•"/>
            </a:pPr>
            <a:r>
              <a:rPr lang="en-GB" dirty="0"/>
              <a:t>Helping students identify and overcome barriers</a:t>
            </a:r>
          </a:p>
          <a:p>
            <a:r>
              <a:rPr lang="en-GB" dirty="0"/>
              <a:t>Careers advisers may refer students to other resources or services as required.</a:t>
            </a:r>
          </a:p>
        </p:txBody>
      </p:sp>
      <p:sp>
        <p:nvSpPr>
          <p:cNvPr id="4" name="Slide Number Placeholder 3"/>
          <p:cNvSpPr>
            <a:spLocks noGrp="1"/>
          </p:cNvSpPr>
          <p:nvPr>
            <p:ph type="sldNum" sz="quarter" idx="5"/>
          </p:nvPr>
        </p:nvSpPr>
        <p:spPr/>
        <p:txBody>
          <a:bodyPr/>
          <a:lstStyle/>
          <a:p>
            <a:fld id="{EF8460CA-E4DF-44B0-820C-F2AC221EA031}" type="slidenum">
              <a:rPr lang="en-GB" smtClean="0"/>
              <a:t>4</a:t>
            </a:fld>
            <a:endParaRPr lang="en-GB"/>
          </a:p>
        </p:txBody>
      </p:sp>
    </p:spTree>
    <p:extLst>
      <p:ext uri="{BB962C8B-B14F-4D97-AF65-F5344CB8AC3E}">
        <p14:creationId xmlns:p14="http://schemas.microsoft.com/office/powerpoint/2010/main" val="333238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Possible answers are revealed on the next slide. </a:t>
            </a:r>
          </a:p>
        </p:txBody>
      </p:sp>
      <p:sp>
        <p:nvSpPr>
          <p:cNvPr id="4" name="Slide Number Placeholder 3"/>
          <p:cNvSpPr>
            <a:spLocks noGrp="1"/>
          </p:cNvSpPr>
          <p:nvPr>
            <p:ph type="sldNum" sz="quarter" idx="5"/>
          </p:nvPr>
        </p:nvSpPr>
        <p:spPr/>
        <p:txBody>
          <a:bodyPr/>
          <a:lstStyle/>
          <a:p>
            <a:fld id="{EF8460CA-E4DF-44B0-820C-F2AC221EA031}" type="slidenum">
              <a:rPr lang="en-GB" smtClean="0"/>
              <a:t>5</a:t>
            </a:fld>
            <a:endParaRPr lang="en-GB"/>
          </a:p>
        </p:txBody>
      </p:sp>
    </p:spTree>
    <p:extLst>
      <p:ext uri="{BB962C8B-B14F-4D97-AF65-F5344CB8AC3E}">
        <p14:creationId xmlns:p14="http://schemas.microsoft.com/office/powerpoint/2010/main" val="17423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pPr marL="171450" indent="-171450">
              <a:buFont typeface="Arial" panose="020B0604020202020204" pitchFamily="34" charset="0"/>
              <a:buChar char="•"/>
            </a:pPr>
            <a:r>
              <a:rPr lang="en-GB" b="1" dirty="0"/>
              <a:t>Your skills / interests: </a:t>
            </a:r>
            <a:r>
              <a:rPr lang="en-GB" dirty="0"/>
              <a:t>Students might talk about what they think their skills and interests are. Some students might not know, and careers advisers will have a range of methods to help students identify these and link them to thoughts about their future options.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Career ideas: </a:t>
            </a:r>
            <a:r>
              <a:rPr lang="en-GB" dirty="0"/>
              <a:t>Students may share what careers they’re interested in, or have questions about specific careers and if they’re suitable. If students aren’t sure what careers they’re interested in, a careers adviser might use sources of LMI or tools (like Unifrog) in the one-to-one session. Additionally, a careers adviser may explore career areas that the student hasn’t thought about but link with the student’s skills, values and interests.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Your subject choices: </a:t>
            </a:r>
            <a:r>
              <a:rPr lang="en-GB" dirty="0"/>
              <a:t>Students may want to check if their subject choices make sense in relation to their plans. They might need support choosing between subjects, or whether a specific type of qualification (e.g. A level or T level) is right for them at all.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Different pathways: </a:t>
            </a:r>
            <a:r>
              <a:rPr lang="en-GB" dirty="0"/>
              <a:t>Students may want to explore which pathway is right for them (e.g. UK university or a degree apprenticeship). They may discuss different opinions and information they’ve heard, and seek impartial advice from a careers adviser.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Writing a CV: </a:t>
            </a:r>
            <a:r>
              <a:rPr lang="en-GB" dirty="0"/>
              <a:t>Students may want help applying for a specific job, opportunity or apprenticeship that requires a CV or cover letter. Students may need coaching on how to write a CV or need to check and review what they’ve written with a careers adviser.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What’s influencing your decisions: </a:t>
            </a:r>
            <a:r>
              <a:rPr lang="en-GB" dirty="0"/>
              <a:t>Students may not realise how things like parental pressure, school pressure, social media, fear/anxiety, their culture, heritage and identity may be positively or negatively influencing their choices.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How you feel about making decisions</a:t>
            </a:r>
            <a:r>
              <a:rPr lang="en-GB" dirty="0"/>
              <a:t>: Some students may feel confident making decisions, whereas other students may need more help and guidance to come up with strategies to improve their decision-making skills. For example, some students might not have made many big decisions in their life up until this point and therefore, talking to a professional can help improve the decision-making process.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Job opportunities: </a:t>
            </a:r>
            <a:r>
              <a:rPr lang="en-GB" dirty="0"/>
              <a:t>Students might want to learn more about what job opportunities are available to them locally, and how to find and apply for these opportunities. A careers adviser will have good knowledge of the local labour market and can provide advice and guidance.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Going for an interview: </a:t>
            </a:r>
            <a:r>
              <a:rPr lang="en-GB" dirty="0"/>
              <a:t>Students might need help preparing and practising for an interview; a careers adviser could run a mock interview, or help </a:t>
            </a:r>
            <a:r>
              <a:rPr lang="en-GB" dirty="0" err="1"/>
              <a:t>strategise</a:t>
            </a:r>
            <a:r>
              <a:rPr lang="en-GB" dirty="0"/>
              <a:t> about specific issues such as nerves or support students to get accommodations/reasonable </a:t>
            </a:r>
            <a:r>
              <a:rPr lang="en-GB" dirty="0" err="1"/>
              <a:t>adjustements</a:t>
            </a:r>
            <a:r>
              <a:rPr lang="en-GB" dirty="0"/>
              <a:t> required in job interviews.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If there are barriers and how to overcome them: </a:t>
            </a:r>
            <a:r>
              <a:rPr lang="en-GB" dirty="0"/>
              <a:t>Careers advisers may help students identify what barriers are preventing them from achieving their goals, and work together to help overcome them.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Work experience: </a:t>
            </a:r>
            <a:r>
              <a:rPr lang="en-GB" dirty="0"/>
              <a:t>Careers advisers may talk to students about what work experience they’ve already completed to identify anything they learned which could help their decision-making (e.g. did they like a particular work environment or dislike a specific type of task). Additionally, students may need support finding and securing additional work experience.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Career values: </a:t>
            </a:r>
            <a:r>
              <a:rPr lang="en-GB" dirty="0"/>
              <a:t>Students may not be aware of what is important to them in a job, e.g. having a good work-life balance or helping others. Some students may not know the type of career they want to do and therefore, looking at what they value in work can be a useful first step in assessing whether specific careers are suitable.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What you’d like your life to look like in the future: </a:t>
            </a:r>
            <a:r>
              <a:rPr lang="en-GB" dirty="0"/>
              <a:t>Students may want to explore how different career options fit into the overall picture of their future life. For example, if they want a good work-life balance but are considering working a job with long hours and high stress, then they may need to reconsider if this is a good option for them.</a:t>
            </a:r>
          </a:p>
        </p:txBody>
      </p:sp>
      <p:sp>
        <p:nvSpPr>
          <p:cNvPr id="4" name="Slide Number Placeholder 3"/>
          <p:cNvSpPr>
            <a:spLocks noGrp="1"/>
          </p:cNvSpPr>
          <p:nvPr>
            <p:ph type="sldNum" sz="quarter" idx="5"/>
          </p:nvPr>
        </p:nvSpPr>
        <p:spPr/>
        <p:txBody>
          <a:bodyPr/>
          <a:lstStyle/>
          <a:p>
            <a:fld id="{EF8460CA-E4DF-44B0-820C-F2AC221EA031}" type="slidenum">
              <a:rPr lang="en-GB" smtClean="0"/>
              <a:t>6</a:t>
            </a:fld>
            <a:endParaRPr lang="en-GB"/>
          </a:p>
        </p:txBody>
      </p:sp>
    </p:spTree>
    <p:extLst>
      <p:ext uri="{BB962C8B-B14F-4D97-AF65-F5344CB8AC3E}">
        <p14:creationId xmlns:p14="http://schemas.microsoft.com/office/powerpoint/2010/main" val="224716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Answers revealed on next slide.</a:t>
            </a:r>
          </a:p>
        </p:txBody>
      </p:sp>
      <p:sp>
        <p:nvSpPr>
          <p:cNvPr id="4" name="Slide Number Placeholder 3"/>
          <p:cNvSpPr>
            <a:spLocks noGrp="1"/>
          </p:cNvSpPr>
          <p:nvPr>
            <p:ph type="sldNum" sz="quarter" idx="5"/>
          </p:nvPr>
        </p:nvSpPr>
        <p:spPr/>
        <p:txBody>
          <a:bodyPr/>
          <a:lstStyle/>
          <a:p>
            <a:fld id="{EF8460CA-E4DF-44B0-820C-F2AC221EA031}" type="slidenum">
              <a:rPr lang="en-GB" smtClean="0"/>
              <a:t>7</a:t>
            </a:fld>
            <a:endParaRPr lang="en-GB"/>
          </a:p>
        </p:txBody>
      </p:sp>
    </p:spTree>
    <p:extLst>
      <p:ext uri="{BB962C8B-B14F-4D97-AF65-F5344CB8AC3E}">
        <p14:creationId xmlns:p14="http://schemas.microsoft.com/office/powerpoint/2010/main" val="102159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one thing you could do before a 1-1 with a careers adviser.</a:t>
            </a:r>
          </a:p>
          <a:p>
            <a:pPr marL="171450" indent="-171450">
              <a:buFont typeface="Arial" panose="020B0604020202020204" pitchFamily="34" charset="0"/>
              <a:buChar char="•"/>
            </a:pPr>
            <a:r>
              <a:rPr lang="en-GB" b="1" u="none" dirty="0"/>
              <a:t>Find the location and time</a:t>
            </a:r>
          </a:p>
          <a:p>
            <a:pPr marL="171450" indent="-171450">
              <a:buFont typeface="Arial" panose="020B0604020202020204" pitchFamily="34" charset="0"/>
              <a:buChar char="•"/>
            </a:pPr>
            <a:r>
              <a:rPr lang="en-GB" b="1" u="none" dirty="0"/>
              <a:t>Share any reasonable adjustments </a:t>
            </a:r>
            <a:r>
              <a:rPr lang="en-GB" u="none" dirty="0"/>
              <a:t>– do you have a disability, additional need or health problem that requires an adaptation to accessing your personal guidance one-to-one?</a:t>
            </a:r>
          </a:p>
          <a:p>
            <a:pPr marL="171450" indent="-171450">
              <a:buFont typeface="Arial" panose="020B0604020202020204" pitchFamily="34" charset="0"/>
              <a:buChar char="•"/>
            </a:pPr>
            <a:r>
              <a:rPr lang="en-GB" b="1" u="none" dirty="0"/>
              <a:t>Prepare anything you want to bring </a:t>
            </a:r>
            <a:r>
              <a:rPr lang="en-GB" u="none" dirty="0"/>
              <a:t>–  for example, finish writing your CV, personal statement or cover letter if this is something you want to talk about. </a:t>
            </a:r>
          </a:p>
          <a:p>
            <a:pPr marL="171450" indent="-171450">
              <a:buFont typeface="Arial" panose="020B0604020202020204" pitchFamily="34" charset="0"/>
              <a:buChar char="•"/>
            </a:pPr>
            <a:r>
              <a:rPr lang="en-GB" b="1" u="none" dirty="0"/>
              <a:t>Reflect on what you want to discuss </a:t>
            </a:r>
            <a:r>
              <a:rPr lang="en-GB" u="none" dirty="0"/>
              <a:t>– you’ll complete a self-reflection exercise later in this lesson. There may be something here you decide should be the focus of your one-to-one, for example, exploring career areas that have a good work-life balance, or deciding between different university subjects.</a:t>
            </a:r>
          </a:p>
          <a:p>
            <a:pPr marL="171450" indent="-171450">
              <a:buFont typeface="Arial" panose="020B0604020202020204" pitchFamily="34" charset="0"/>
              <a:buChar char="•"/>
            </a:pPr>
            <a:r>
              <a:rPr lang="en-GB" b="1" u="none" dirty="0"/>
              <a:t>Unifrog quizzes, shortlists or favouriting careers </a:t>
            </a:r>
            <a:r>
              <a:rPr lang="en-GB" u="none" dirty="0"/>
              <a:t>– Take advantage of the Unifrog tools and complete some research before you go into your one-to-one. There may be interesting information you discover that you’d like to explore further in your one-to-one.</a:t>
            </a:r>
          </a:p>
          <a:p>
            <a:pPr marL="171450" indent="-171450">
              <a:buFont typeface="Arial" panose="020B0604020202020204" pitchFamily="34" charset="0"/>
              <a:buChar char="•"/>
            </a:pPr>
            <a:endParaRPr lang="en-GB"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u="none"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one thing you might bring to a 1-1 with a careers adviser.</a:t>
            </a:r>
          </a:p>
          <a:p>
            <a:pPr marL="171450" indent="-171450">
              <a:buFont typeface="Arial" panose="020B0604020202020204" pitchFamily="34" charset="0"/>
              <a:buChar char="•"/>
            </a:pPr>
            <a:r>
              <a:rPr lang="en-GB" b="1" u="none" dirty="0"/>
              <a:t>A CV or cover letter</a:t>
            </a:r>
          </a:p>
          <a:p>
            <a:pPr marL="171450" indent="-171450">
              <a:buFont typeface="Arial" panose="020B0604020202020204" pitchFamily="34" charset="0"/>
              <a:buChar char="•"/>
            </a:pPr>
            <a:r>
              <a:rPr lang="en-GB" b="1" u="none" dirty="0"/>
              <a:t>A job application or advert</a:t>
            </a:r>
          </a:p>
          <a:p>
            <a:pPr marL="171450" indent="-171450">
              <a:buFont typeface="Arial" panose="020B0604020202020204" pitchFamily="34" charset="0"/>
              <a:buChar char="•"/>
            </a:pPr>
            <a:r>
              <a:rPr lang="en-GB" b="1" u="none" dirty="0"/>
              <a:t>A Unifrog shortlist of courses</a:t>
            </a:r>
          </a:p>
          <a:p>
            <a:pPr marL="171450" indent="-171450">
              <a:buFont typeface="Arial" panose="020B0604020202020204" pitchFamily="34" charset="0"/>
              <a:buChar char="•"/>
            </a:pPr>
            <a:r>
              <a:rPr lang="en-GB" b="1" u="none" dirty="0"/>
              <a:t>Something to help you stay focused </a:t>
            </a:r>
            <a:r>
              <a:rPr lang="en-GB" u="none" dirty="0"/>
              <a:t>– do you have a disability, health issue or additional need that makes you struggle to stay focused? Do you have any coping mechanisms or adaptations that would help you in the one-to-one? For example, if you use a portable fan because you have a condition that causes temperature dysregulation. Do you have ADHD and struggle sitting still without playing with something – do you have something to fiddle with to help you concentrate?</a:t>
            </a:r>
          </a:p>
          <a:p>
            <a:pPr marL="171450" indent="-171450">
              <a:buFont typeface="Arial" panose="020B0604020202020204" pitchFamily="34" charset="0"/>
              <a:buChar char="•"/>
            </a:pPr>
            <a:r>
              <a:rPr lang="en-GB" b="1" u="none" dirty="0"/>
              <a:t>Laptop, tablet or notebook if helpful </a:t>
            </a:r>
            <a:r>
              <a:rPr lang="en-GB" u="none" dirty="0"/>
              <a:t>– some students might want to bring their laptop or tablet to show a shortlist they made, or to share their CV or cover letter. Additionally, some students may have jotted down notes of what they want to talk about it and find bringing this with them helps them to make the most out of the session. Some students like to jot down notes during the one-to-one.</a:t>
            </a: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8</a:t>
            </a:fld>
            <a:endParaRPr lang="en-GB"/>
          </a:p>
        </p:txBody>
      </p:sp>
    </p:spTree>
    <p:extLst>
      <p:ext uri="{BB962C8B-B14F-4D97-AF65-F5344CB8AC3E}">
        <p14:creationId xmlns:p14="http://schemas.microsoft.com/office/powerpoint/2010/main" val="183772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three stage model (</a:t>
            </a:r>
            <a:r>
              <a:rPr lang="en-GB" dirty="0" err="1"/>
              <a:t>Hambly</a:t>
            </a:r>
            <a:r>
              <a:rPr lang="en-GB" dirty="0"/>
              <a:t> and Bomford).</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9</a:t>
            </a:fld>
            <a:endParaRPr lang="en-GB"/>
          </a:p>
        </p:txBody>
      </p:sp>
    </p:spTree>
    <p:extLst>
      <p:ext uri="{BB962C8B-B14F-4D97-AF65-F5344CB8AC3E}">
        <p14:creationId xmlns:p14="http://schemas.microsoft.com/office/powerpoint/2010/main" val="426422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10</a:t>
            </a:fld>
            <a:endParaRPr lang="en-GB"/>
          </a:p>
        </p:txBody>
      </p:sp>
    </p:spTree>
    <p:extLst>
      <p:ext uri="{BB962C8B-B14F-4D97-AF65-F5344CB8AC3E}">
        <p14:creationId xmlns:p14="http://schemas.microsoft.com/office/powerpoint/2010/main" val="199047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4B2DD0-4293-4F28-94DA-A75E96E66086}"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074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B2DD0-4293-4F28-94DA-A75E96E66086}"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2095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B2DD0-4293-4F28-94DA-A75E96E66086}"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74094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B2DD0-4293-4F28-94DA-A75E96E66086}"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22469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B2DD0-4293-4F28-94DA-A75E96E66086}"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2262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4B2DD0-4293-4F28-94DA-A75E96E66086}"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738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4B2DD0-4293-4F28-94DA-A75E96E66086}" type="datetimeFigureOut">
              <a:rPr lang="en-GB" smtClean="0"/>
              <a:t>03/11/2025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8594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4B2DD0-4293-4F28-94DA-A75E96E66086}" type="datetimeFigureOut">
              <a:rPr lang="en-GB" smtClean="0"/>
              <a:t>03/11/2025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74538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B2DD0-4293-4F28-94DA-A75E96E66086}" type="datetimeFigureOut">
              <a:rPr lang="en-GB" smtClean="0"/>
              <a:t>03/11/2025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15798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B2DD0-4293-4F28-94DA-A75E96E66086}"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3201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B2DD0-4293-4F28-94DA-A75E96E66086}"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2930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03/11/2025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25116203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pxhere.com/en/photo/1614321"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mynextmove.org/profile/summary/21-1012.00"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mynextmove.org/profile/summary/21-1012.00"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79"/>
            <a:ext cx="9144000" cy="2469621"/>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Preparing for a personal guidance one-to-one</a:t>
            </a:r>
          </a:p>
        </p:txBody>
      </p:sp>
    </p:spTree>
    <p:extLst>
      <p:ext uri="{BB962C8B-B14F-4D97-AF65-F5344CB8AC3E}">
        <p14:creationId xmlns:p14="http://schemas.microsoft.com/office/powerpoint/2010/main" val="184109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FD97FF-12C0-9241-E406-9924AC309BBD}"/>
              </a:ext>
            </a:extLst>
          </p:cNvPr>
          <p:cNvSpPr txBox="1"/>
          <p:nvPr/>
        </p:nvSpPr>
        <p:spPr>
          <a:xfrm>
            <a:off x="385211" y="4749813"/>
            <a:ext cx="11338560" cy="1055161"/>
          </a:xfrm>
          <a:prstGeom prst="rect">
            <a:avLst/>
          </a:prstGeom>
          <a:solidFill>
            <a:srgbClr val="C9F0EF"/>
          </a:solidFill>
        </p:spPr>
        <p:txBody>
          <a:bodyPr wrap="square" rtlCol="0">
            <a:spAutoFit/>
          </a:bodyPr>
          <a:lstStyle/>
          <a:p>
            <a:pPr>
              <a:lnSpc>
                <a:spcPct val="15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You might also have shorter meetings with a careers adviser, for example, if you’re reviewing a CV or practising for an interview.</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A844D3F-297F-689C-E0A1-D07D23467C8E}"/>
              </a:ext>
            </a:extLst>
          </p:cNvPr>
          <p:cNvSpPr txBox="1"/>
          <p:nvPr/>
        </p:nvSpPr>
        <p:spPr>
          <a:xfrm>
            <a:off x="366171" y="1663399"/>
            <a:ext cx="3344097" cy="546047"/>
          </a:xfrm>
          <a:prstGeom prst="rect">
            <a:avLst/>
          </a:prstGeom>
          <a:solidFill>
            <a:srgbClr val="FF97BC"/>
          </a:solidFill>
          <a:ln w="19050">
            <a:solidFill>
              <a:schemeClr val="tx1"/>
            </a:solidFill>
          </a:ln>
        </p:spPr>
        <p:txBody>
          <a:bodyPr wrap="square" rtlCol="0">
            <a:spAutoFit/>
          </a:bodyPr>
          <a:lstStyle/>
          <a:p>
            <a:pPr marL="457200" indent="-457200" algn="ctr">
              <a:lnSpc>
                <a:spcPct val="150000"/>
              </a:lnSpc>
              <a:buAutoNum type="arabicPeriod"/>
              <a:defRPr/>
            </a:pPr>
            <a:r>
              <a:rPr lang="en-GB" sz="2200" b="1" dirty="0">
                <a:latin typeface="Open Sans" panose="020B0606030504020204" pitchFamily="34" charset="0"/>
                <a:ea typeface="Open Sans" panose="020B0606030504020204" pitchFamily="34" charset="0"/>
                <a:cs typeface="Open Sans" panose="020B0606030504020204" pitchFamily="34" charset="0"/>
              </a:rPr>
              <a:t>Deciding a focus</a:t>
            </a:r>
          </a:p>
        </p:txBody>
      </p:sp>
      <p:sp>
        <p:nvSpPr>
          <p:cNvPr id="18" name="TextBox 17">
            <a:extLst>
              <a:ext uri="{FF2B5EF4-FFF2-40B4-BE49-F238E27FC236}">
                <a16:creationId xmlns:a16="http://schemas.microsoft.com/office/drawing/2014/main" id="{96F14A48-CE2A-AE22-FEF2-72642A46FD33}"/>
              </a:ext>
            </a:extLst>
          </p:cNvPr>
          <p:cNvSpPr txBox="1"/>
          <p:nvPr/>
        </p:nvSpPr>
        <p:spPr>
          <a:xfrm>
            <a:off x="9424706" y="1663399"/>
            <a:ext cx="2493328" cy="546047"/>
          </a:xfrm>
          <a:prstGeom prst="rect">
            <a:avLst/>
          </a:prstGeom>
          <a:solidFill>
            <a:srgbClr val="FFC999"/>
          </a:solidFill>
          <a:ln w="19050">
            <a:solidFill>
              <a:schemeClr val="tx1"/>
            </a:solidFill>
          </a:ln>
        </p:spPr>
        <p:txBody>
          <a:bodyPr wrap="square" rtlCol="0">
            <a:spAutoFit/>
          </a:bodyPr>
          <a:lstStyle/>
          <a:p>
            <a:pPr algn="ctr">
              <a:lnSpc>
                <a:spcPct val="150000"/>
              </a:lnSpc>
              <a:defRPr/>
            </a:pPr>
            <a:r>
              <a:rPr lang="en-GB" sz="2200" b="1" dirty="0">
                <a:latin typeface="Open Sans" panose="020B0606030504020204" pitchFamily="34" charset="0"/>
                <a:ea typeface="Open Sans" panose="020B0606030504020204" pitchFamily="34" charset="0"/>
                <a:cs typeface="Open Sans" panose="020B0606030504020204" pitchFamily="34" charset="0"/>
              </a:rPr>
              <a:t>3. Making a plan</a:t>
            </a:r>
          </a:p>
        </p:txBody>
      </p:sp>
      <p:sp>
        <p:nvSpPr>
          <p:cNvPr id="2" name="TextBox 1">
            <a:extLst>
              <a:ext uri="{FF2B5EF4-FFF2-40B4-BE49-F238E27FC236}">
                <a16:creationId xmlns:a16="http://schemas.microsoft.com/office/drawing/2014/main" id="{C923105B-5DC8-4B66-2717-DE8EC805A041}"/>
              </a:ext>
            </a:extLst>
          </p:cNvPr>
          <p:cNvSpPr txBox="1"/>
          <p:nvPr/>
        </p:nvSpPr>
        <p:spPr>
          <a:xfrm>
            <a:off x="3820170" y="1663399"/>
            <a:ext cx="5532895" cy="546047"/>
          </a:xfrm>
          <a:prstGeom prst="rect">
            <a:avLst/>
          </a:prstGeom>
          <a:solidFill>
            <a:srgbClr val="DDC5ED"/>
          </a:solidFill>
          <a:ln w="19050">
            <a:solidFill>
              <a:schemeClr val="tx1"/>
            </a:solidFill>
          </a:ln>
        </p:spPr>
        <p:txBody>
          <a:bodyPr wrap="square" rtlCol="0">
            <a:spAutoFit/>
          </a:bodyPr>
          <a:lstStyle/>
          <a:p>
            <a:pPr algn="ctr">
              <a:lnSpc>
                <a:spcPct val="150000"/>
              </a:lnSpc>
              <a:defRPr/>
            </a:pPr>
            <a:r>
              <a:rPr lang="en-GB" sz="2200" b="1" dirty="0">
                <a:latin typeface="Open Sans" panose="020B0606030504020204" pitchFamily="34" charset="0"/>
                <a:ea typeface="Open Sans" panose="020B0606030504020204" pitchFamily="34" charset="0"/>
                <a:cs typeface="Open Sans" panose="020B0606030504020204" pitchFamily="34" charset="0"/>
              </a:rPr>
              <a:t>2. Exploring ideas</a:t>
            </a:r>
          </a:p>
        </p:txBody>
      </p:sp>
      <p:pic>
        <p:nvPicPr>
          <p:cNvPr id="4" name="Graphic 3" descr="Target">
            <a:extLst>
              <a:ext uri="{FF2B5EF4-FFF2-40B4-BE49-F238E27FC236}">
                <a16:creationId xmlns:a16="http://schemas.microsoft.com/office/drawing/2014/main" id="{8F0A2B20-E607-76D3-4B9C-FF45FBBD6A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54093" y="903422"/>
            <a:ext cx="914400" cy="914400"/>
          </a:xfrm>
          <a:prstGeom prst="rect">
            <a:avLst/>
          </a:prstGeom>
        </p:spPr>
      </p:pic>
      <p:pic>
        <p:nvPicPr>
          <p:cNvPr id="6" name="Graphic 5" descr="Magnifying glass">
            <a:extLst>
              <a:ext uri="{FF2B5EF4-FFF2-40B4-BE49-F238E27FC236}">
                <a16:creationId xmlns:a16="http://schemas.microsoft.com/office/drawing/2014/main" id="{2724E755-4858-6CF7-E049-905DBEE87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039009" y="916337"/>
            <a:ext cx="914400" cy="914400"/>
          </a:xfrm>
          <a:prstGeom prst="rect">
            <a:avLst/>
          </a:prstGeom>
        </p:spPr>
      </p:pic>
      <p:pic>
        <p:nvPicPr>
          <p:cNvPr id="7" name="Graphic 6" descr="Bullseye">
            <a:extLst>
              <a:ext uri="{FF2B5EF4-FFF2-40B4-BE49-F238E27FC236}">
                <a16:creationId xmlns:a16="http://schemas.microsoft.com/office/drawing/2014/main" id="{3309FF68-48D3-4D62-0B23-07C42D8D28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54550" y="877592"/>
            <a:ext cx="914400" cy="914400"/>
          </a:xfrm>
          <a:prstGeom prst="rect">
            <a:avLst/>
          </a:prstGeom>
        </p:spPr>
      </p:pic>
      <p:sp>
        <p:nvSpPr>
          <p:cNvPr id="12" name="TextBox 11">
            <a:extLst>
              <a:ext uri="{FF2B5EF4-FFF2-40B4-BE49-F238E27FC236}">
                <a16:creationId xmlns:a16="http://schemas.microsoft.com/office/drawing/2014/main" id="{CA8D9089-B510-D75F-8617-89119BD605F1}"/>
              </a:ext>
            </a:extLst>
          </p:cNvPr>
          <p:cNvSpPr txBox="1"/>
          <p:nvPr/>
        </p:nvSpPr>
        <p:spPr>
          <a:xfrm>
            <a:off x="375696" y="2280484"/>
            <a:ext cx="3344097" cy="2125582"/>
          </a:xfrm>
          <a:prstGeom prst="rect">
            <a:avLst/>
          </a:prstGeom>
          <a:solidFill>
            <a:srgbClr val="FFD5E4"/>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The careers adviser will remind you of the purpose of a 1-1 and you’ll be able to explain what you’d like to focus on.</a:t>
            </a:r>
          </a:p>
        </p:txBody>
      </p:sp>
      <p:sp>
        <p:nvSpPr>
          <p:cNvPr id="13" name="TextBox 12">
            <a:extLst>
              <a:ext uri="{FF2B5EF4-FFF2-40B4-BE49-F238E27FC236}">
                <a16:creationId xmlns:a16="http://schemas.microsoft.com/office/drawing/2014/main" id="{429A33C0-B677-F949-015F-5DED347F31D9}"/>
              </a:ext>
            </a:extLst>
          </p:cNvPr>
          <p:cNvSpPr txBox="1"/>
          <p:nvPr/>
        </p:nvSpPr>
        <p:spPr>
          <a:xfrm>
            <a:off x="9434231" y="2280484"/>
            <a:ext cx="2493328" cy="2125582"/>
          </a:xfrm>
          <a:prstGeom prst="rect">
            <a:avLst/>
          </a:prstGeom>
          <a:solidFill>
            <a:srgbClr val="FFE4CC"/>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This is where you will agree on your next steps and write an action plan. </a:t>
            </a:r>
          </a:p>
          <a:p>
            <a:pPr algn="ctr">
              <a:lnSpc>
                <a:spcPct val="150000"/>
              </a:lnSpc>
              <a:defRPr/>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E074D3CC-DBD1-97D4-1408-9E79A216A152}"/>
              </a:ext>
            </a:extLst>
          </p:cNvPr>
          <p:cNvSpPr txBox="1"/>
          <p:nvPr/>
        </p:nvSpPr>
        <p:spPr>
          <a:xfrm>
            <a:off x="3829695" y="2280484"/>
            <a:ext cx="5532895" cy="2125582"/>
          </a:xfrm>
          <a:prstGeom prst="rect">
            <a:avLst/>
          </a:prstGeom>
          <a:solidFill>
            <a:srgbClr val="ECDFF5"/>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This will take up most of the one-to-one. It might include exploring your understanding of opportunities available, how confident you feel at making decisions, your self-awareness of your likes/dislikes and what’s influencing your decision.</a:t>
            </a:r>
          </a:p>
        </p:txBody>
      </p:sp>
      <p:sp>
        <p:nvSpPr>
          <p:cNvPr id="3" name="TextBox 2">
            <a:extLst>
              <a:ext uri="{FF2B5EF4-FFF2-40B4-BE49-F238E27FC236}">
                <a16:creationId xmlns:a16="http://schemas.microsoft.com/office/drawing/2014/main" id="{809DE5DB-8A47-4D22-B3D5-5EAC76724C5E}"/>
              </a:ext>
            </a:extLst>
          </p:cNvPr>
          <p:cNvSpPr txBox="1"/>
          <p:nvPr/>
        </p:nvSpPr>
        <p:spPr>
          <a:xfrm>
            <a:off x="90553" y="424333"/>
            <a:ext cx="12269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Open Sans" panose="020B0606030504020204"/>
                <a:ea typeface="+mn-ea"/>
                <a:cs typeface="+mn-cs"/>
              </a:rPr>
              <a:t>What happens during a personal guidance one-to-one?</a:t>
            </a:r>
          </a:p>
        </p:txBody>
      </p:sp>
    </p:spTree>
    <p:extLst>
      <p:ext uri="{BB962C8B-B14F-4D97-AF65-F5344CB8AC3E}">
        <p14:creationId xmlns:p14="http://schemas.microsoft.com/office/powerpoint/2010/main" val="446782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FD97FF-12C0-9241-E406-9924AC309BBD}"/>
              </a:ext>
            </a:extLst>
          </p:cNvPr>
          <p:cNvSpPr txBox="1"/>
          <p:nvPr/>
        </p:nvSpPr>
        <p:spPr>
          <a:xfrm>
            <a:off x="366161" y="1120788"/>
            <a:ext cx="11338560" cy="1055161"/>
          </a:xfrm>
          <a:prstGeom prst="rect">
            <a:avLst/>
          </a:prstGeom>
          <a:solidFill>
            <a:srgbClr val="C9F0EF"/>
          </a:solidFill>
        </p:spPr>
        <p:txBody>
          <a:bodyPr wrap="square" rtlCol="0">
            <a:spAutoFit/>
          </a:bodyPr>
          <a:lstStyle/>
          <a:p>
            <a:pPr>
              <a:lnSpc>
                <a:spcPct val="15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Some students decide they don’t need to go back for a follow up meeting. However, they can often be very useful.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A4F5B44-7883-BADD-E5C2-4FB56A44D8F6}"/>
              </a:ext>
            </a:extLst>
          </p:cNvPr>
          <p:cNvSpPr/>
          <p:nvPr/>
        </p:nvSpPr>
        <p:spPr>
          <a:xfrm>
            <a:off x="1507524" y="2651150"/>
            <a:ext cx="9316994" cy="1908493"/>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what situations might going for a follow-up meeting with your careers adviser be helpful?</a:t>
            </a:r>
          </a:p>
        </p:txBody>
      </p:sp>
      <p:pic>
        <p:nvPicPr>
          <p:cNvPr id="16" name="Graphic 15" descr="Chat">
            <a:extLst>
              <a:ext uri="{FF2B5EF4-FFF2-40B4-BE49-F238E27FC236}">
                <a16:creationId xmlns:a16="http://schemas.microsoft.com/office/drawing/2014/main" id="{91FED96C-5818-DF21-A548-E6F7C27DB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862009" y="4687256"/>
            <a:ext cx="1087676" cy="1087676"/>
          </a:xfrm>
          <a:prstGeom prst="rect">
            <a:avLst/>
          </a:prstGeom>
        </p:spPr>
      </p:pic>
      <p:sp>
        <p:nvSpPr>
          <p:cNvPr id="7" name="TextBox 6">
            <a:extLst>
              <a:ext uri="{FF2B5EF4-FFF2-40B4-BE49-F238E27FC236}">
                <a16:creationId xmlns:a16="http://schemas.microsoft.com/office/drawing/2014/main" id="{CF9BF01A-5A81-3D7D-DCA9-26F8E7726A8D}"/>
              </a:ext>
            </a:extLst>
          </p:cNvPr>
          <p:cNvSpPr txBox="1"/>
          <p:nvPr/>
        </p:nvSpPr>
        <p:spPr>
          <a:xfrm>
            <a:off x="2669059" y="4902439"/>
            <a:ext cx="7083510" cy="546047"/>
          </a:xfrm>
          <a:prstGeom prst="rect">
            <a:avLst/>
          </a:prstGeom>
          <a:noFill/>
        </p:spPr>
        <p:txBody>
          <a:bodyPr wrap="square">
            <a:sp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Discuss with the person sitting next to you.</a:t>
            </a:r>
          </a:p>
        </p:txBody>
      </p:sp>
      <p:pic>
        <p:nvPicPr>
          <p:cNvPr id="8" name="Graphic 7" descr="Chat">
            <a:extLst>
              <a:ext uri="{FF2B5EF4-FFF2-40B4-BE49-F238E27FC236}">
                <a16:creationId xmlns:a16="http://schemas.microsoft.com/office/drawing/2014/main" id="{664A8406-4BDD-71A3-E227-BBCA53C529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53177" y="4629592"/>
            <a:ext cx="1087676" cy="1087676"/>
          </a:xfrm>
          <a:prstGeom prst="rect">
            <a:avLst/>
          </a:prstGeom>
        </p:spPr>
      </p:pic>
      <p:sp>
        <p:nvSpPr>
          <p:cNvPr id="2" name="TextBox 1">
            <a:extLst>
              <a:ext uri="{FF2B5EF4-FFF2-40B4-BE49-F238E27FC236}">
                <a16:creationId xmlns:a16="http://schemas.microsoft.com/office/drawing/2014/main" id="{E3583F88-A56D-B129-97CF-556D729B1CD3}"/>
              </a:ext>
            </a:extLst>
          </p:cNvPr>
          <p:cNvSpPr txBox="1"/>
          <p:nvPr/>
        </p:nvSpPr>
        <p:spPr>
          <a:xfrm>
            <a:off x="90553" y="424333"/>
            <a:ext cx="12269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Open Sans" panose="020B0606030504020204"/>
                <a:ea typeface="+mn-ea"/>
                <a:cs typeface="+mn-cs"/>
              </a:rPr>
              <a:t>What happens during a personal guidance one-to-one?</a:t>
            </a:r>
          </a:p>
        </p:txBody>
      </p:sp>
    </p:spTree>
    <p:extLst>
      <p:ext uri="{BB962C8B-B14F-4D97-AF65-F5344CB8AC3E}">
        <p14:creationId xmlns:p14="http://schemas.microsoft.com/office/powerpoint/2010/main" val="98177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A31950-B17B-34A4-348C-ED5604A88F98}"/>
              </a:ext>
            </a:extLst>
          </p:cNvPr>
          <p:cNvSpPr/>
          <p:nvPr/>
        </p:nvSpPr>
        <p:spPr>
          <a:xfrm>
            <a:off x="1381126" y="4952253"/>
            <a:ext cx="9286874" cy="926140"/>
          </a:xfrm>
          <a:prstGeom prst="round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GB" sz="20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You’ve received advice from a family member or teacher and you’re not sure what to make of it.</a:t>
            </a:r>
            <a:endParaRPr lang="en-GB"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A64B88F7-73A7-6EFE-4BDE-EBE4197E88C7}"/>
              </a:ext>
            </a:extLst>
          </p:cNvPr>
          <p:cNvSpPr/>
          <p:nvPr/>
        </p:nvSpPr>
        <p:spPr>
          <a:xfrm>
            <a:off x="6134101" y="2874335"/>
            <a:ext cx="5724524" cy="926140"/>
          </a:xfrm>
          <a:prstGeom prst="round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GB" sz="20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You’ve found out more information and want to discuss it further.</a:t>
            </a:r>
            <a:endParaRPr lang="en-GB"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D6C891ED-58D1-8EBC-42D1-E87682CEB0F6}"/>
              </a:ext>
            </a:extLst>
          </p:cNvPr>
          <p:cNvSpPr/>
          <p:nvPr/>
        </p:nvSpPr>
        <p:spPr>
          <a:xfrm>
            <a:off x="314326" y="2874335"/>
            <a:ext cx="5724524" cy="926140"/>
          </a:xfrm>
          <a:prstGeom prst="roundRect">
            <a:avLst/>
          </a:prstGeom>
          <a:solidFill>
            <a:srgbClr val="CDF3E6"/>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GB" sz="20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You’re still struggling to make a decision and need help coming up with strategies.</a:t>
            </a:r>
            <a:endParaRPr lang="en-GB"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B14739E-C8FF-5851-4A87-F8A3094315DD}"/>
              </a:ext>
            </a:extLst>
          </p:cNvPr>
          <p:cNvSpPr/>
          <p:nvPr/>
        </p:nvSpPr>
        <p:spPr>
          <a:xfrm>
            <a:off x="314326" y="3926238"/>
            <a:ext cx="5724524" cy="926140"/>
          </a:xfrm>
          <a:prstGeom prst="roundRect">
            <a:avLst/>
          </a:prstGeom>
          <a:solidFill>
            <a:srgbClr val="FFE4CC"/>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GB" sz="20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There’s been a change in your circumstances and you need to reassess your plan.</a:t>
            </a:r>
            <a:endParaRPr lang="en-GB"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67FC330-6FF4-32A8-8ABA-B7277DF98B4B}"/>
              </a:ext>
            </a:extLst>
          </p:cNvPr>
          <p:cNvSpPr/>
          <p:nvPr/>
        </p:nvSpPr>
        <p:spPr>
          <a:xfrm>
            <a:off x="6134101" y="3926238"/>
            <a:ext cx="5724524" cy="926140"/>
          </a:xfrm>
          <a:prstGeom prst="roundRect">
            <a:avLst/>
          </a:prstGeom>
          <a:solidFill>
            <a:srgbClr val="DDC5ED"/>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GB" sz="2000" kern="1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Y</a:t>
            </a:r>
            <a:r>
              <a:rPr lang="en-GB" sz="20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ou need help with your CV which you’ve drafted since your one-to-one.</a:t>
            </a:r>
            <a:endParaRPr lang="en-GB"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C94E22A-0CBE-5641-101F-4DD4B66BA113}"/>
              </a:ext>
            </a:extLst>
          </p:cNvPr>
          <p:cNvSpPr/>
          <p:nvPr/>
        </p:nvSpPr>
        <p:spPr>
          <a:xfrm>
            <a:off x="222422" y="1230124"/>
            <a:ext cx="11689491" cy="1167087"/>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what situations might going for a follow-up meeting with your careers adviser be helpful?</a:t>
            </a:r>
          </a:p>
        </p:txBody>
      </p:sp>
      <p:pic>
        <p:nvPicPr>
          <p:cNvPr id="10" name="Graphic 9" descr="Chat">
            <a:extLst>
              <a:ext uri="{FF2B5EF4-FFF2-40B4-BE49-F238E27FC236}">
                <a16:creationId xmlns:a16="http://schemas.microsoft.com/office/drawing/2014/main" id="{154775A5-4314-7AD0-36F7-CE96A356AF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1832846"/>
            <a:ext cx="1087676" cy="1087676"/>
          </a:xfrm>
          <a:prstGeom prst="rect">
            <a:avLst/>
          </a:prstGeom>
        </p:spPr>
      </p:pic>
      <p:pic>
        <p:nvPicPr>
          <p:cNvPr id="11" name="Graphic 10" descr="Chat">
            <a:extLst>
              <a:ext uri="{FF2B5EF4-FFF2-40B4-BE49-F238E27FC236}">
                <a16:creationId xmlns:a16="http://schemas.microsoft.com/office/drawing/2014/main" id="{B1747304-3E04-7E0E-FDAB-105B6CF1B7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13990" y="1849321"/>
            <a:ext cx="1087676" cy="1087676"/>
          </a:xfrm>
          <a:prstGeom prst="rect">
            <a:avLst/>
          </a:prstGeom>
        </p:spPr>
      </p:pic>
      <p:sp>
        <p:nvSpPr>
          <p:cNvPr id="9" name="TextBox 8">
            <a:extLst>
              <a:ext uri="{FF2B5EF4-FFF2-40B4-BE49-F238E27FC236}">
                <a16:creationId xmlns:a16="http://schemas.microsoft.com/office/drawing/2014/main" id="{BB807EEB-90F0-31F3-E0E9-D114060262D0}"/>
              </a:ext>
            </a:extLst>
          </p:cNvPr>
          <p:cNvSpPr txBox="1"/>
          <p:nvPr/>
        </p:nvSpPr>
        <p:spPr>
          <a:xfrm>
            <a:off x="90553" y="424333"/>
            <a:ext cx="12269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Open Sans" panose="020B0606030504020204"/>
                <a:ea typeface="+mn-ea"/>
                <a:cs typeface="+mn-cs"/>
              </a:rPr>
              <a:t>What happens during a personal guidance one-to-one?</a:t>
            </a:r>
          </a:p>
        </p:txBody>
      </p:sp>
    </p:spTree>
    <p:extLst>
      <p:ext uri="{BB962C8B-B14F-4D97-AF65-F5344CB8AC3E}">
        <p14:creationId xmlns:p14="http://schemas.microsoft.com/office/powerpoint/2010/main" val="4081247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391020" y="393511"/>
            <a:ext cx="115768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Independent learning (1 min)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14" name="TextBox 13">
            <a:extLst>
              <a:ext uri="{FF2B5EF4-FFF2-40B4-BE49-F238E27FC236}">
                <a16:creationId xmlns:a16="http://schemas.microsoft.com/office/drawing/2014/main" id="{E0432E87-40A4-208F-D3BB-8A1E8C6E61AE}"/>
              </a:ext>
            </a:extLst>
          </p:cNvPr>
          <p:cNvSpPr txBox="1"/>
          <p:nvPr/>
        </p:nvSpPr>
        <p:spPr>
          <a:xfrm>
            <a:off x="455188" y="1012738"/>
            <a:ext cx="11736812" cy="3695627"/>
          </a:xfrm>
          <a:prstGeom prst="rect">
            <a:avLst/>
          </a:prstGeom>
          <a:noFill/>
        </p:spPr>
        <p:txBody>
          <a:bodyPr wrap="square">
            <a:spAutoFit/>
          </a:bodyPr>
          <a:lstStyle/>
          <a:p>
            <a:pPr>
              <a:lnSpc>
                <a:spcPct val="150000"/>
              </a:lnSpc>
              <a:spcAft>
                <a:spcPts val="600"/>
              </a:spcAft>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After the lesson, </a:t>
            </a:r>
            <a:r>
              <a:rPr lang="en-GB" sz="2200" kern="100" dirty="0">
                <a:latin typeface="Open Sans" panose="020B0606030504020204" pitchFamily="34" charset="0"/>
                <a:ea typeface="Open Sans" panose="020B0606030504020204" pitchFamily="34" charset="0"/>
                <a:cs typeface="Open Sans" panose="020B0606030504020204" pitchFamily="34" charset="0"/>
              </a:rPr>
              <a:t>m</a:t>
            </a:r>
            <a:r>
              <a:rPr lang="en-GB" sz="2200" kern="100" dirty="0">
                <a:effectLst/>
                <a:latin typeface="Open Sans" panose="020B0606030504020204" pitchFamily="34" charset="0"/>
                <a:ea typeface="Open Sans" panose="020B0606030504020204" pitchFamily="34" charset="0"/>
                <a:cs typeface="Open Sans" panose="020B0606030504020204" pitchFamily="34" charset="0"/>
              </a:rPr>
              <a:t>ake a shortlist using one of the following Unifrog tools:</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UK Universities</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Oxbridge</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College / Sixth form</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Universities abroad</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Apprenticeships</a:t>
            </a:r>
          </a:p>
          <a:p>
            <a:pPr marL="1257300" lvl="2" indent="-342900">
              <a:lnSpc>
                <a:spcPct val="150000"/>
              </a:lnSpc>
              <a:buFont typeface="Symbol" panose="05050102010706020507" pitchFamily="18" charset="2"/>
              <a:buChar char=""/>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Special opportunities</a:t>
            </a:r>
          </a:p>
        </p:txBody>
      </p:sp>
      <p:sp>
        <p:nvSpPr>
          <p:cNvPr id="3" name="Rectangle: Rounded Corners 2">
            <a:extLst>
              <a:ext uri="{FF2B5EF4-FFF2-40B4-BE49-F238E27FC236}">
                <a16:creationId xmlns:a16="http://schemas.microsoft.com/office/drawing/2014/main" id="{FBE3D172-7F44-87B7-1547-4FF1CEB8744B}"/>
              </a:ext>
            </a:extLst>
          </p:cNvPr>
          <p:cNvSpPr/>
          <p:nvPr/>
        </p:nvSpPr>
        <p:spPr>
          <a:xfrm>
            <a:off x="593125" y="4813556"/>
            <a:ext cx="11195221" cy="1052868"/>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GB" sz="22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From the shortlist, write down at least </a:t>
            </a:r>
            <a:r>
              <a:rPr lang="en-GB" sz="2200" b="1"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one</a:t>
            </a:r>
            <a:r>
              <a:rPr lang="en-GB" sz="22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thing you might want to discuss in your personal guidance one-to</a:t>
            </a:r>
            <a:r>
              <a:rPr lang="en-GB" sz="2200" kern="1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-one</a:t>
            </a:r>
            <a:r>
              <a:rPr lang="en-GB" sz="22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a:t>
            </a:r>
            <a:endParaRPr lang="en-GB"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DE11B59-1598-D01E-D64D-61F13BF06CF9}"/>
              </a:ext>
            </a:extLst>
          </p:cNvPr>
          <p:cNvPicPr>
            <a:picLocks noChangeAspect="1"/>
          </p:cNvPicPr>
          <p:nvPr/>
        </p:nvPicPr>
        <p:blipFill>
          <a:blip r:embed="rId4"/>
          <a:stretch>
            <a:fillRect/>
          </a:stretch>
        </p:blipFill>
        <p:spPr>
          <a:xfrm>
            <a:off x="5194235" y="1705849"/>
            <a:ext cx="5116827" cy="2849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63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Plenary: reflection (2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2" name="Rectangle: Rounded Corners 1">
            <a:extLst>
              <a:ext uri="{FF2B5EF4-FFF2-40B4-BE49-F238E27FC236}">
                <a16:creationId xmlns:a16="http://schemas.microsoft.com/office/drawing/2014/main" id="{4D299928-321C-CEB8-45E5-248DA00B9540}"/>
              </a:ext>
            </a:extLst>
          </p:cNvPr>
          <p:cNvSpPr/>
          <p:nvPr/>
        </p:nvSpPr>
        <p:spPr>
          <a:xfrm>
            <a:off x="375385" y="1161451"/>
            <a:ext cx="11415561" cy="984984"/>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GB" sz="22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On a scale of 1 – 10, how do you feel about talking about your future?</a:t>
            </a:r>
          </a:p>
        </p:txBody>
      </p:sp>
      <p:sp>
        <p:nvSpPr>
          <p:cNvPr id="15" name="Rectangle 14">
            <a:extLst>
              <a:ext uri="{FF2B5EF4-FFF2-40B4-BE49-F238E27FC236}">
                <a16:creationId xmlns:a16="http://schemas.microsoft.com/office/drawing/2014/main" id="{741CB3C8-97FD-408F-F9C4-E0636BB20B0F}"/>
              </a:ext>
            </a:extLst>
          </p:cNvPr>
          <p:cNvSpPr/>
          <p:nvPr/>
        </p:nvSpPr>
        <p:spPr>
          <a:xfrm>
            <a:off x="1123989" y="2618816"/>
            <a:ext cx="9867639" cy="485847"/>
          </a:xfrm>
          <a:prstGeom prst="rect">
            <a:avLst/>
          </a:prstGeom>
          <a:gradFill flip="none" rotWithShape="1">
            <a:gsLst>
              <a:gs pos="0">
                <a:srgbClr val="FF6D6D"/>
              </a:gs>
              <a:gs pos="74000">
                <a:srgbClr val="33CC99">
                  <a:lumMod val="45000"/>
                  <a:lumOff val="55000"/>
                </a:srgbClr>
              </a:gs>
              <a:gs pos="83000">
                <a:srgbClr val="33CC99">
                  <a:lumMod val="45000"/>
                  <a:lumOff val="55000"/>
                </a:srgbClr>
              </a:gs>
              <a:gs pos="100000">
                <a:srgbClr val="33CC99">
                  <a:lumMod val="60000"/>
                  <a:lumOff val="40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8">
            <a:extLst>
              <a:ext uri="{FF2B5EF4-FFF2-40B4-BE49-F238E27FC236}">
                <a16:creationId xmlns:a16="http://schemas.microsoft.com/office/drawing/2014/main" id="{4B090693-02D7-FDF9-50B0-F4F43A6F3357}"/>
              </a:ext>
            </a:extLst>
          </p:cNvPr>
          <p:cNvGraphicFramePr>
            <a:graphicFrameLocks noGrp="1"/>
          </p:cNvGraphicFramePr>
          <p:nvPr>
            <p:extLst>
              <p:ext uri="{D42A27DB-BD31-4B8C-83A1-F6EECF244321}">
                <p14:modId xmlns:p14="http://schemas.microsoft.com/office/powerpoint/2010/main" val="4116703295"/>
              </p:ext>
            </p:extLst>
          </p:nvPr>
        </p:nvGraphicFramePr>
        <p:xfrm>
          <a:off x="1229091" y="2652744"/>
          <a:ext cx="9911250" cy="426720"/>
        </p:xfrm>
        <a:graphic>
          <a:graphicData uri="http://schemas.openxmlformats.org/drawingml/2006/table">
            <a:tbl>
              <a:tblPr firstRow="1" bandRow="1"/>
              <a:tblGrid>
                <a:gridCol w="991125">
                  <a:extLst>
                    <a:ext uri="{9D8B030D-6E8A-4147-A177-3AD203B41FA5}">
                      <a16:colId xmlns:a16="http://schemas.microsoft.com/office/drawing/2014/main" val="569034421"/>
                    </a:ext>
                  </a:extLst>
                </a:gridCol>
                <a:gridCol w="991125">
                  <a:extLst>
                    <a:ext uri="{9D8B030D-6E8A-4147-A177-3AD203B41FA5}">
                      <a16:colId xmlns:a16="http://schemas.microsoft.com/office/drawing/2014/main" val="2904048923"/>
                    </a:ext>
                  </a:extLst>
                </a:gridCol>
                <a:gridCol w="991125">
                  <a:extLst>
                    <a:ext uri="{9D8B030D-6E8A-4147-A177-3AD203B41FA5}">
                      <a16:colId xmlns:a16="http://schemas.microsoft.com/office/drawing/2014/main" val="3029000491"/>
                    </a:ext>
                  </a:extLst>
                </a:gridCol>
                <a:gridCol w="991125">
                  <a:extLst>
                    <a:ext uri="{9D8B030D-6E8A-4147-A177-3AD203B41FA5}">
                      <a16:colId xmlns:a16="http://schemas.microsoft.com/office/drawing/2014/main" val="3821986918"/>
                    </a:ext>
                  </a:extLst>
                </a:gridCol>
                <a:gridCol w="991125">
                  <a:extLst>
                    <a:ext uri="{9D8B030D-6E8A-4147-A177-3AD203B41FA5}">
                      <a16:colId xmlns:a16="http://schemas.microsoft.com/office/drawing/2014/main" val="2467708225"/>
                    </a:ext>
                  </a:extLst>
                </a:gridCol>
                <a:gridCol w="991125">
                  <a:extLst>
                    <a:ext uri="{9D8B030D-6E8A-4147-A177-3AD203B41FA5}">
                      <a16:colId xmlns:a16="http://schemas.microsoft.com/office/drawing/2014/main" val="3564681943"/>
                    </a:ext>
                  </a:extLst>
                </a:gridCol>
                <a:gridCol w="991125">
                  <a:extLst>
                    <a:ext uri="{9D8B030D-6E8A-4147-A177-3AD203B41FA5}">
                      <a16:colId xmlns:a16="http://schemas.microsoft.com/office/drawing/2014/main" val="3335789788"/>
                    </a:ext>
                  </a:extLst>
                </a:gridCol>
                <a:gridCol w="991125">
                  <a:extLst>
                    <a:ext uri="{9D8B030D-6E8A-4147-A177-3AD203B41FA5}">
                      <a16:colId xmlns:a16="http://schemas.microsoft.com/office/drawing/2014/main" val="677044435"/>
                    </a:ext>
                  </a:extLst>
                </a:gridCol>
                <a:gridCol w="991125">
                  <a:extLst>
                    <a:ext uri="{9D8B030D-6E8A-4147-A177-3AD203B41FA5}">
                      <a16:colId xmlns:a16="http://schemas.microsoft.com/office/drawing/2014/main" val="3926620327"/>
                    </a:ext>
                  </a:extLst>
                </a:gridCol>
                <a:gridCol w="991125">
                  <a:extLst>
                    <a:ext uri="{9D8B030D-6E8A-4147-A177-3AD203B41FA5}">
                      <a16:colId xmlns:a16="http://schemas.microsoft.com/office/drawing/2014/main" val="1045445951"/>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20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39218"/>
                  </a:ext>
                </a:extLst>
              </a:tr>
            </a:tbl>
          </a:graphicData>
        </a:graphic>
      </p:graphicFrame>
      <p:sp>
        <p:nvSpPr>
          <p:cNvPr id="17" name="Rectangle 16">
            <a:extLst>
              <a:ext uri="{FF2B5EF4-FFF2-40B4-BE49-F238E27FC236}">
                <a16:creationId xmlns:a16="http://schemas.microsoft.com/office/drawing/2014/main" id="{CBD136AF-1E54-9C7C-33BA-7E3899B86499}"/>
              </a:ext>
            </a:extLst>
          </p:cNvPr>
          <p:cNvSpPr/>
          <p:nvPr/>
        </p:nvSpPr>
        <p:spPr>
          <a:xfrm>
            <a:off x="220099" y="2529187"/>
            <a:ext cx="899721" cy="682831"/>
          </a:xfrm>
          <a:prstGeom prst="rect">
            <a:avLst/>
          </a:prstGeom>
          <a:noFill/>
          <a:ln w="381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200" b="1" i="0" u="none" strike="noStrike" kern="10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rPr>
              <a:t>Low</a:t>
            </a:r>
            <a:endParaRPr kumimoji="0" lang="en-GB" sz="2200" b="1" i="0" u="none" strike="noStrike" kern="1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4B598472-FB2F-9056-8814-C15F983BC4EC}"/>
              </a:ext>
            </a:extLst>
          </p:cNvPr>
          <p:cNvSpPr/>
          <p:nvPr/>
        </p:nvSpPr>
        <p:spPr>
          <a:xfrm>
            <a:off x="11014696" y="2552939"/>
            <a:ext cx="890649" cy="682831"/>
          </a:xfrm>
          <a:prstGeom prst="rect">
            <a:avLst/>
          </a:prstGeom>
          <a:noFill/>
          <a:ln w="381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200" b="1" i="0" u="none" strike="noStrike" kern="10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rPr>
              <a:t>High</a:t>
            </a:r>
            <a:endParaRPr kumimoji="0" lang="en-GB" sz="2200" b="1" i="0" u="none" strike="noStrike" kern="1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4D2ED43-2F77-E408-CE9F-9E0D1FB3CB45}"/>
              </a:ext>
            </a:extLst>
          </p:cNvPr>
          <p:cNvSpPr txBox="1"/>
          <p:nvPr/>
        </p:nvSpPr>
        <p:spPr>
          <a:xfrm>
            <a:off x="7850025" y="3224342"/>
            <a:ext cx="3093289" cy="907043"/>
          </a:xfrm>
          <a:prstGeom prst="rect">
            <a:avLst/>
          </a:prstGeom>
          <a:solidFill>
            <a:srgbClr val="89E1C4"/>
          </a:solidFill>
        </p:spPr>
        <p:txBody>
          <a:bodyPr wrap="square">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rPr>
              <a:t>I’m looking forward to making a future plan!</a:t>
            </a:r>
            <a:endParaRPr kumimoji="0" lang="en-GB" sz="2200" b="0"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34E292C2-16EA-37B7-B22B-2055E723C568}"/>
              </a:ext>
            </a:extLst>
          </p:cNvPr>
          <p:cNvSpPr txBox="1"/>
          <p:nvPr/>
        </p:nvSpPr>
        <p:spPr>
          <a:xfrm>
            <a:off x="1257257" y="3224342"/>
            <a:ext cx="3129901" cy="907043"/>
          </a:xfrm>
          <a:prstGeom prst="rect">
            <a:avLst/>
          </a:prstGeom>
          <a:solidFill>
            <a:srgbClr val="FE6F6E"/>
          </a:solidFill>
        </p:spPr>
        <p:txBody>
          <a:bodyPr wrap="square">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rPr>
              <a:t>I’m really not looking forward to it.</a:t>
            </a:r>
            <a:endParaRPr kumimoji="0" lang="en-GB" sz="2200" b="0" i="0" u="none" strike="noStrike" kern="0" cap="none" spc="0" normalizeH="0" baseline="0" noProof="0" dirty="0">
              <a:ln>
                <a:noFill/>
              </a:ln>
              <a:solidFill>
                <a:prstClr val="black"/>
              </a:solidFill>
              <a:effectLst/>
              <a:uLnTx/>
              <a:uFillTx/>
            </a:endParaRPr>
          </a:p>
        </p:txBody>
      </p:sp>
      <p:cxnSp>
        <p:nvCxnSpPr>
          <p:cNvPr id="21" name="Straight Arrow Connector 20">
            <a:extLst>
              <a:ext uri="{FF2B5EF4-FFF2-40B4-BE49-F238E27FC236}">
                <a16:creationId xmlns:a16="http://schemas.microsoft.com/office/drawing/2014/main" id="{9DBAADF1-FEBF-61D9-9B18-3D28603C52D3}"/>
              </a:ext>
            </a:extLst>
          </p:cNvPr>
          <p:cNvCxnSpPr>
            <a:cxnSpLocks/>
          </p:cNvCxnSpPr>
          <p:nvPr/>
        </p:nvCxnSpPr>
        <p:spPr>
          <a:xfrm>
            <a:off x="966333" y="2616171"/>
            <a:ext cx="10184525" cy="0"/>
          </a:xfrm>
          <a:prstGeom prst="straightConnector1">
            <a:avLst/>
          </a:prstGeom>
          <a:noFill/>
          <a:ln w="57150" cap="flat" cmpd="sng" algn="ctr">
            <a:solidFill>
              <a:sysClr val="windowText" lastClr="000000"/>
            </a:solidFill>
            <a:prstDash val="solid"/>
            <a:miter lim="800000"/>
            <a:headEnd type="triangle"/>
            <a:tailEnd type="triangle"/>
          </a:ln>
          <a:effectLst/>
        </p:spPr>
      </p:cxnSp>
      <p:pic>
        <p:nvPicPr>
          <p:cNvPr id="22" name="Graphic 21" descr="Confused face with solid fill with solid fill">
            <a:extLst>
              <a:ext uri="{FF2B5EF4-FFF2-40B4-BE49-F238E27FC236}">
                <a16:creationId xmlns:a16="http://schemas.microsoft.com/office/drawing/2014/main" id="{A4A20E3C-BEDA-3932-0915-0B6915FA27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763" y="3520328"/>
            <a:ext cx="914400" cy="914400"/>
          </a:xfrm>
          <a:prstGeom prst="rect">
            <a:avLst/>
          </a:prstGeom>
        </p:spPr>
      </p:pic>
      <p:pic>
        <p:nvPicPr>
          <p:cNvPr id="23" name="Graphic 22" descr="Star-struck face with solid fill with solid fill">
            <a:extLst>
              <a:ext uri="{FF2B5EF4-FFF2-40B4-BE49-F238E27FC236}">
                <a16:creationId xmlns:a16="http://schemas.microsoft.com/office/drawing/2014/main" id="{A4B7A031-9943-C206-FD22-DBB5225720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08547" y="3461061"/>
            <a:ext cx="914400" cy="914400"/>
          </a:xfrm>
          <a:prstGeom prst="rect">
            <a:avLst/>
          </a:prstGeom>
        </p:spPr>
      </p:pic>
      <p:sp>
        <p:nvSpPr>
          <p:cNvPr id="24" name="TextBox 23">
            <a:extLst>
              <a:ext uri="{FF2B5EF4-FFF2-40B4-BE49-F238E27FC236}">
                <a16:creationId xmlns:a16="http://schemas.microsoft.com/office/drawing/2014/main" id="{94EAAAC4-9AF7-0F5F-FE57-B2598D15556D}"/>
              </a:ext>
            </a:extLst>
          </p:cNvPr>
          <p:cNvSpPr txBox="1"/>
          <p:nvPr/>
        </p:nvSpPr>
        <p:spPr>
          <a:xfrm>
            <a:off x="4571947" y="3224342"/>
            <a:ext cx="3093289" cy="907043"/>
          </a:xfrm>
          <a:prstGeom prst="rect">
            <a:avLst/>
          </a:prstGeom>
          <a:solidFill>
            <a:srgbClr val="C1C0B1"/>
          </a:solidFill>
        </p:spPr>
        <p:txBody>
          <a:bodyPr wrap="square">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rPr>
              <a:t>I’m a bit uncertain but think</a:t>
            </a:r>
            <a:r>
              <a:rPr kumimoji="0" lang="en-GB" sz="2200" b="0" i="0" u="none" strike="noStrike" kern="0" cap="none" spc="0" normalizeH="0" noProof="0" dirty="0">
                <a:ln>
                  <a:noFill/>
                </a:ln>
                <a:solidFill>
                  <a:srgbClr val="000000"/>
                </a:solidFill>
                <a:effectLst/>
                <a:uLnTx/>
                <a:uFillTx/>
                <a:latin typeface="Open Sans" panose="020B0606030504020204" pitchFamily="34" charset="0"/>
                <a:ea typeface="Calibri" panose="020F0502020204030204" pitchFamily="34" charset="0"/>
              </a:rPr>
              <a:t> it’ll be helpful.</a:t>
            </a:r>
            <a:endParaRPr kumimoji="0" lang="en-GB" sz="2200" b="0" i="0" u="none" strike="noStrike" kern="0" cap="none" spc="0" normalizeH="0" baseline="0" noProof="0" dirty="0">
              <a:ln>
                <a:noFill/>
              </a:ln>
              <a:solidFill>
                <a:prstClr val="black"/>
              </a:solidFill>
              <a:effectLst/>
              <a:uLnTx/>
              <a:uFillTx/>
            </a:endParaRPr>
          </a:p>
        </p:txBody>
      </p:sp>
      <p:sp>
        <p:nvSpPr>
          <p:cNvPr id="25" name="Rectangle: Rounded Corners 24">
            <a:extLst>
              <a:ext uri="{FF2B5EF4-FFF2-40B4-BE49-F238E27FC236}">
                <a16:creationId xmlns:a16="http://schemas.microsoft.com/office/drawing/2014/main" id="{E499A893-F6D8-F4B3-9178-4880FD6B9610}"/>
              </a:ext>
            </a:extLst>
          </p:cNvPr>
          <p:cNvSpPr/>
          <p:nvPr/>
        </p:nvSpPr>
        <p:spPr>
          <a:xfrm>
            <a:off x="922422" y="4618524"/>
            <a:ext cx="10379241" cy="874294"/>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GB" sz="22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Then, write down one thing you need to do before your one-to-one.</a:t>
            </a:r>
            <a:endParaRPr lang="en-GB"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phic 26" descr="Pencil">
            <a:extLst>
              <a:ext uri="{FF2B5EF4-FFF2-40B4-BE49-F238E27FC236}">
                <a16:creationId xmlns:a16="http://schemas.microsoft.com/office/drawing/2014/main" id="{EE4AA8E1-FD42-A4C4-4229-3884AE76F9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040" y="4463716"/>
            <a:ext cx="914400" cy="914400"/>
          </a:xfrm>
          <a:prstGeom prst="rect">
            <a:avLst/>
          </a:prstGeom>
        </p:spPr>
      </p:pic>
    </p:spTree>
    <p:extLst>
      <p:ext uri="{BB962C8B-B14F-4D97-AF65-F5344CB8AC3E}">
        <p14:creationId xmlns:p14="http://schemas.microsoft.com/office/powerpoint/2010/main" val="5896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animBg="1"/>
      <p:bldP spid="20"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the role of a careers adviser? (3 mins) </a:t>
            </a:r>
          </a:p>
        </p:txBody>
      </p:sp>
      <p:sp>
        <p:nvSpPr>
          <p:cNvPr id="2" name="Rectangle: Rounded Corners 1">
            <a:extLst>
              <a:ext uri="{FF2B5EF4-FFF2-40B4-BE49-F238E27FC236}">
                <a16:creationId xmlns:a16="http://schemas.microsoft.com/office/drawing/2014/main" id="{578E6787-A612-14F7-29A6-215EB2385D68}"/>
              </a:ext>
            </a:extLst>
          </p:cNvPr>
          <p:cNvSpPr/>
          <p:nvPr/>
        </p:nvSpPr>
        <p:spPr>
          <a:xfrm>
            <a:off x="674403" y="1077725"/>
            <a:ext cx="10743240" cy="1430698"/>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the following quotes and decide which you think are true </a:t>
            </a:r>
          </a:p>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which you think are false. Explain your answers.</a:t>
            </a:r>
          </a:p>
        </p:txBody>
      </p:sp>
      <p:pic>
        <p:nvPicPr>
          <p:cNvPr id="3" name="Graphic 2" descr="Thought bubble">
            <a:extLst>
              <a:ext uri="{FF2B5EF4-FFF2-40B4-BE49-F238E27FC236}">
                <a16:creationId xmlns:a16="http://schemas.microsoft.com/office/drawing/2014/main" id="{2D85E010-1883-7922-B6BD-3F25EBC6BA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795" y="948847"/>
            <a:ext cx="914400" cy="914400"/>
          </a:xfrm>
          <a:prstGeom prst="rect">
            <a:avLst/>
          </a:prstGeom>
        </p:spPr>
      </p:pic>
      <p:sp>
        <p:nvSpPr>
          <p:cNvPr id="4" name="TextBox 3">
            <a:extLst>
              <a:ext uri="{FF2B5EF4-FFF2-40B4-BE49-F238E27FC236}">
                <a16:creationId xmlns:a16="http://schemas.microsoft.com/office/drawing/2014/main" id="{B11DF3C6-0580-4264-1E30-C7E2A2FA9DA3}"/>
              </a:ext>
            </a:extLst>
          </p:cNvPr>
          <p:cNvSpPr txBox="1"/>
          <p:nvPr/>
        </p:nvSpPr>
        <p:spPr>
          <a:xfrm>
            <a:off x="401675" y="2727211"/>
            <a:ext cx="3041742" cy="1283756"/>
          </a:xfrm>
          <a:prstGeom prst="wedgeRoundRectCallout">
            <a:avLst>
              <a:gd name="adj1" fmla="val -59755"/>
              <a:gd name="adj2" fmla="val 3818"/>
              <a:gd name="adj3" fmla="val 16667"/>
            </a:avLst>
          </a:prstGeom>
          <a:solidFill>
            <a:srgbClr val="DDC5ED"/>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a.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adviser’s job is to tell me what to do with my future.”</a:t>
            </a:r>
          </a:p>
        </p:txBody>
      </p:sp>
      <p:sp>
        <p:nvSpPr>
          <p:cNvPr id="6" name="TextBox 5">
            <a:extLst>
              <a:ext uri="{FF2B5EF4-FFF2-40B4-BE49-F238E27FC236}">
                <a16:creationId xmlns:a16="http://schemas.microsoft.com/office/drawing/2014/main" id="{D21B2555-5D79-E8C6-1EA2-EEC0FA7727C0}"/>
              </a:ext>
            </a:extLst>
          </p:cNvPr>
          <p:cNvSpPr txBox="1"/>
          <p:nvPr/>
        </p:nvSpPr>
        <p:spPr>
          <a:xfrm>
            <a:off x="7908325" y="2727211"/>
            <a:ext cx="3953660" cy="1283756"/>
          </a:xfrm>
          <a:prstGeom prst="wedgeRoundRectCallout">
            <a:avLst>
              <a:gd name="adj1" fmla="val 55553"/>
              <a:gd name="adj2" fmla="val -37303"/>
              <a:gd name="adj3" fmla="val 16667"/>
            </a:avLst>
          </a:prstGeom>
          <a:solidFill>
            <a:srgbClr val="DDC5ED"/>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c</a:t>
            </a: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t>
            </a:r>
            <a:r>
              <a:rPr lang="en-GB" sz="1900" kern="100" dirty="0">
                <a:latin typeface="Open Sans" panose="020B0606030504020204" pitchFamily="34" charset="0"/>
                <a:ea typeface="Open Sans" panose="020B0606030504020204" pitchFamily="34" charset="0"/>
                <a:cs typeface="Open Sans" panose="020B0606030504020204" pitchFamily="34" charset="0"/>
              </a:rPr>
              <a:t>C</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areers advisers don’t need to talk to students who know what they want to do.”</a:t>
            </a:r>
          </a:p>
        </p:txBody>
      </p:sp>
      <p:sp>
        <p:nvSpPr>
          <p:cNvPr id="7" name="TextBox 6">
            <a:extLst>
              <a:ext uri="{FF2B5EF4-FFF2-40B4-BE49-F238E27FC236}">
                <a16:creationId xmlns:a16="http://schemas.microsoft.com/office/drawing/2014/main" id="{A6A91DF5-CFD5-0094-8EDC-986CED53F867}"/>
              </a:ext>
            </a:extLst>
          </p:cNvPr>
          <p:cNvSpPr txBox="1"/>
          <p:nvPr/>
        </p:nvSpPr>
        <p:spPr>
          <a:xfrm>
            <a:off x="8021717" y="4459020"/>
            <a:ext cx="3902553" cy="1283756"/>
          </a:xfrm>
          <a:prstGeom prst="wedgeRoundRectCallout">
            <a:avLst>
              <a:gd name="adj1" fmla="val -44475"/>
              <a:gd name="adj2" fmla="val -63561"/>
              <a:gd name="adj3" fmla="val 16667"/>
            </a:avLst>
          </a:prstGeom>
          <a:solidFill>
            <a:srgbClr val="ECDFF5"/>
          </a:solidFill>
          <a:ln>
            <a:solidFill>
              <a:schemeClr val="tx1"/>
            </a:solidFill>
          </a:ln>
          <a:effectLst>
            <a:outerShdw blurRad="50800" dist="38100" dir="2700000" algn="tl" rotWithShape="0">
              <a:prstClr val="black">
                <a:alpha val="40000"/>
              </a:prstClr>
            </a:outerShdw>
          </a:effectLst>
        </p:spPr>
        <p:txBody>
          <a:bodyPr wrap="square">
            <a:spAutoFit/>
          </a:bodyPr>
          <a:lstStyle/>
          <a:p>
            <a:pPr lvl="0" algn="ctr">
              <a:lnSpc>
                <a:spcPct val="125000"/>
              </a:lnSpc>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f. </a:t>
            </a:r>
            <a:r>
              <a:rPr lang="en-GB" sz="1900" kern="100" dirty="0">
                <a:latin typeface="Open Sans" panose="020B0606030504020204" pitchFamily="34" charset="0"/>
                <a:ea typeface="Open Sans" panose="020B0606030504020204" pitchFamily="34" charset="0"/>
                <a:cs typeface="Open Sans" panose="020B0606030504020204" pitchFamily="34" charset="0"/>
              </a:rPr>
              <a:t>“A careers adviser will persuade me down a path I’m not keen on.” </a:t>
            </a:r>
            <a:endParaRPr lang="en-GB" sz="1900" b="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572B362-E401-A76D-6D61-8BF9D5BD21E7}"/>
              </a:ext>
            </a:extLst>
          </p:cNvPr>
          <p:cNvSpPr txBox="1"/>
          <p:nvPr/>
        </p:nvSpPr>
        <p:spPr>
          <a:xfrm>
            <a:off x="3699041" y="2727211"/>
            <a:ext cx="3953660" cy="1283756"/>
          </a:xfrm>
          <a:prstGeom prst="wedgeRoundRectCallout">
            <a:avLst>
              <a:gd name="adj1" fmla="val 38673"/>
              <a:gd name="adj2" fmla="val 63501"/>
              <a:gd name="adj3" fmla="val 16667"/>
            </a:avLst>
          </a:prstGeom>
          <a:solidFill>
            <a:srgbClr val="ECDFF5"/>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b.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 can help me look at the pros and cons of different options.”</a:t>
            </a:r>
          </a:p>
        </p:txBody>
      </p:sp>
      <p:sp>
        <p:nvSpPr>
          <p:cNvPr id="9" name="TextBox 8">
            <a:extLst>
              <a:ext uri="{FF2B5EF4-FFF2-40B4-BE49-F238E27FC236}">
                <a16:creationId xmlns:a16="http://schemas.microsoft.com/office/drawing/2014/main" id="{5762248A-67B8-8441-2037-3256732056DF}"/>
              </a:ext>
            </a:extLst>
          </p:cNvPr>
          <p:cNvSpPr txBox="1"/>
          <p:nvPr/>
        </p:nvSpPr>
        <p:spPr>
          <a:xfrm>
            <a:off x="222421" y="4459020"/>
            <a:ext cx="3150973" cy="1283756"/>
          </a:xfrm>
          <a:prstGeom prst="wedgeRoundRectCallout">
            <a:avLst>
              <a:gd name="adj1" fmla="val 38113"/>
              <a:gd name="adj2" fmla="val -65536"/>
              <a:gd name="adj3" fmla="val 16667"/>
            </a:avLst>
          </a:prstGeom>
          <a:solidFill>
            <a:srgbClr val="ECDFF5"/>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d.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 can help me come up with an action plan.”</a:t>
            </a:r>
          </a:p>
        </p:txBody>
      </p:sp>
      <p:sp>
        <p:nvSpPr>
          <p:cNvPr id="10" name="TextBox 9">
            <a:extLst>
              <a:ext uri="{FF2B5EF4-FFF2-40B4-BE49-F238E27FC236}">
                <a16:creationId xmlns:a16="http://schemas.microsoft.com/office/drawing/2014/main" id="{2FC96724-0EDB-09B8-EDAE-F0ECBECAB490}"/>
              </a:ext>
            </a:extLst>
          </p:cNvPr>
          <p:cNvSpPr txBox="1"/>
          <p:nvPr/>
        </p:nvSpPr>
        <p:spPr>
          <a:xfrm>
            <a:off x="3670058" y="4459020"/>
            <a:ext cx="4054995" cy="1283756"/>
          </a:xfrm>
          <a:prstGeom prst="wedgeRoundRectCallout">
            <a:avLst>
              <a:gd name="adj1" fmla="val -4599"/>
              <a:gd name="adj2" fmla="val 62533"/>
              <a:gd name="adj3" fmla="val 16667"/>
            </a:avLst>
          </a:prstGeom>
          <a:solidFill>
            <a:srgbClr val="DDC5ED"/>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e. </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“A careers adviser helps students to consider and make decisions about their future.”</a:t>
            </a:r>
            <a:endParaRPr lang="en-GB" sz="1900" b="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27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the role of a careers adviser? </a:t>
            </a:r>
          </a:p>
        </p:txBody>
      </p:sp>
      <p:sp>
        <p:nvSpPr>
          <p:cNvPr id="2" name="Rectangle: Rounded Corners 1">
            <a:extLst>
              <a:ext uri="{FF2B5EF4-FFF2-40B4-BE49-F238E27FC236}">
                <a16:creationId xmlns:a16="http://schemas.microsoft.com/office/drawing/2014/main" id="{578E6787-A612-14F7-29A6-215EB2385D68}"/>
              </a:ext>
            </a:extLst>
          </p:cNvPr>
          <p:cNvSpPr/>
          <p:nvPr/>
        </p:nvSpPr>
        <p:spPr>
          <a:xfrm>
            <a:off x="291343" y="1077725"/>
            <a:ext cx="9260430" cy="1430698"/>
          </a:xfrm>
          <a:prstGeom prst="roundRect">
            <a:avLst/>
          </a:prstGeom>
          <a:solidFill>
            <a:srgbClr val="FFC9C9"/>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These statements are false. </a:t>
            </a:r>
          </a:p>
          <a:p>
            <a:pPr algn="ctr">
              <a:lnSpc>
                <a:spcPct val="150000"/>
              </a:lnSpc>
              <a:defRPr/>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It’s unhelpful to think about a careers adviser as having a magic wand that tells you what career to do.</a:t>
            </a:r>
          </a:p>
        </p:txBody>
      </p:sp>
      <p:sp>
        <p:nvSpPr>
          <p:cNvPr id="4" name="TextBox 3">
            <a:extLst>
              <a:ext uri="{FF2B5EF4-FFF2-40B4-BE49-F238E27FC236}">
                <a16:creationId xmlns:a16="http://schemas.microsoft.com/office/drawing/2014/main" id="{B11DF3C6-0580-4264-1E30-C7E2A2FA9DA3}"/>
              </a:ext>
            </a:extLst>
          </p:cNvPr>
          <p:cNvSpPr txBox="1"/>
          <p:nvPr/>
        </p:nvSpPr>
        <p:spPr>
          <a:xfrm>
            <a:off x="401675" y="2727211"/>
            <a:ext cx="3041742" cy="1283756"/>
          </a:xfrm>
          <a:prstGeom prst="wedgeRoundRectCallout">
            <a:avLst>
              <a:gd name="adj1" fmla="val -59755"/>
              <a:gd name="adj2" fmla="val 3818"/>
              <a:gd name="adj3" fmla="val 16667"/>
            </a:avLst>
          </a:prstGeom>
          <a:solidFill>
            <a:srgbClr val="FFC9C9"/>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a.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adviser’s job is to tell me what to do with my future.”</a:t>
            </a:r>
          </a:p>
        </p:txBody>
      </p:sp>
      <p:sp>
        <p:nvSpPr>
          <p:cNvPr id="6" name="TextBox 5">
            <a:extLst>
              <a:ext uri="{FF2B5EF4-FFF2-40B4-BE49-F238E27FC236}">
                <a16:creationId xmlns:a16="http://schemas.microsoft.com/office/drawing/2014/main" id="{D21B2555-5D79-E8C6-1EA2-EEC0FA7727C0}"/>
              </a:ext>
            </a:extLst>
          </p:cNvPr>
          <p:cNvSpPr txBox="1"/>
          <p:nvPr/>
        </p:nvSpPr>
        <p:spPr>
          <a:xfrm>
            <a:off x="7908325" y="2727211"/>
            <a:ext cx="3953660" cy="1283756"/>
          </a:xfrm>
          <a:prstGeom prst="wedgeRoundRectCallout">
            <a:avLst>
              <a:gd name="adj1" fmla="val 55553"/>
              <a:gd name="adj2" fmla="val -37303"/>
              <a:gd name="adj3" fmla="val 16667"/>
            </a:avLst>
          </a:prstGeom>
          <a:solidFill>
            <a:srgbClr val="FFC9C9"/>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c</a:t>
            </a: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t>
            </a:r>
            <a:r>
              <a:rPr lang="en-GB" sz="1900" kern="100" dirty="0">
                <a:latin typeface="Open Sans" panose="020B0606030504020204" pitchFamily="34" charset="0"/>
                <a:ea typeface="Open Sans" panose="020B0606030504020204" pitchFamily="34" charset="0"/>
                <a:cs typeface="Open Sans" panose="020B0606030504020204" pitchFamily="34" charset="0"/>
              </a:rPr>
              <a:t>C</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areers advisers don’t need to talk to students who know what they want to do.”</a:t>
            </a:r>
          </a:p>
        </p:txBody>
      </p:sp>
      <p:sp>
        <p:nvSpPr>
          <p:cNvPr id="7" name="TextBox 6">
            <a:extLst>
              <a:ext uri="{FF2B5EF4-FFF2-40B4-BE49-F238E27FC236}">
                <a16:creationId xmlns:a16="http://schemas.microsoft.com/office/drawing/2014/main" id="{A6A91DF5-CFD5-0094-8EDC-986CED53F867}"/>
              </a:ext>
            </a:extLst>
          </p:cNvPr>
          <p:cNvSpPr txBox="1"/>
          <p:nvPr/>
        </p:nvSpPr>
        <p:spPr>
          <a:xfrm>
            <a:off x="8021717" y="4459020"/>
            <a:ext cx="3902553" cy="1283756"/>
          </a:xfrm>
          <a:prstGeom prst="wedgeRoundRectCallout">
            <a:avLst>
              <a:gd name="adj1" fmla="val -44475"/>
              <a:gd name="adj2" fmla="val -63561"/>
              <a:gd name="adj3" fmla="val 16667"/>
            </a:avLst>
          </a:prstGeom>
          <a:solidFill>
            <a:srgbClr val="FFC9C9"/>
          </a:solidFill>
          <a:ln>
            <a:solidFill>
              <a:schemeClr val="tx1"/>
            </a:solidFill>
          </a:ln>
          <a:effectLst>
            <a:outerShdw blurRad="50800" dist="38100" dir="2700000" algn="tl" rotWithShape="0">
              <a:prstClr val="black">
                <a:alpha val="40000"/>
              </a:prstClr>
            </a:outerShdw>
          </a:effectLst>
        </p:spPr>
        <p:txBody>
          <a:bodyPr wrap="square">
            <a:spAutoFit/>
          </a:bodyPr>
          <a:lstStyle/>
          <a:p>
            <a:pPr lvl="0" algn="ctr">
              <a:lnSpc>
                <a:spcPct val="125000"/>
              </a:lnSpc>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f. </a:t>
            </a:r>
            <a:r>
              <a:rPr lang="en-GB" sz="1900" kern="100" dirty="0">
                <a:latin typeface="Open Sans" panose="020B0606030504020204" pitchFamily="34" charset="0"/>
                <a:ea typeface="Open Sans" panose="020B0606030504020204" pitchFamily="34" charset="0"/>
                <a:cs typeface="Open Sans" panose="020B0606030504020204" pitchFamily="34" charset="0"/>
              </a:rPr>
              <a:t>“A careers adviser will persuade me down a path I’m not keen on.” </a:t>
            </a:r>
            <a:endParaRPr lang="en-GB" sz="1900" b="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572B362-E401-A76D-6D61-8BF9D5BD21E7}"/>
              </a:ext>
            </a:extLst>
          </p:cNvPr>
          <p:cNvSpPr txBox="1"/>
          <p:nvPr/>
        </p:nvSpPr>
        <p:spPr>
          <a:xfrm>
            <a:off x="3699041" y="2727211"/>
            <a:ext cx="3953660" cy="1283756"/>
          </a:xfrm>
          <a:prstGeom prst="wedgeRoundRectCallout">
            <a:avLst>
              <a:gd name="adj1" fmla="val 38673"/>
              <a:gd name="adj2" fmla="val 63501"/>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b. </a:t>
            </a:r>
            <a:r>
              <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 careers adviser can help me look at the pros and cons of different options.”</a:t>
            </a:r>
          </a:p>
        </p:txBody>
      </p:sp>
      <p:sp>
        <p:nvSpPr>
          <p:cNvPr id="9" name="TextBox 8">
            <a:extLst>
              <a:ext uri="{FF2B5EF4-FFF2-40B4-BE49-F238E27FC236}">
                <a16:creationId xmlns:a16="http://schemas.microsoft.com/office/drawing/2014/main" id="{5762248A-67B8-8441-2037-3256732056DF}"/>
              </a:ext>
            </a:extLst>
          </p:cNvPr>
          <p:cNvSpPr txBox="1"/>
          <p:nvPr/>
        </p:nvSpPr>
        <p:spPr>
          <a:xfrm>
            <a:off x="222421" y="4459020"/>
            <a:ext cx="3150973" cy="1283756"/>
          </a:xfrm>
          <a:prstGeom prst="wedgeRoundRectCallout">
            <a:avLst>
              <a:gd name="adj1" fmla="val 38113"/>
              <a:gd name="adj2" fmla="val -65536"/>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d. </a:t>
            </a:r>
            <a:r>
              <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 careers adviser can help me come up with an action plan.”</a:t>
            </a:r>
          </a:p>
        </p:txBody>
      </p:sp>
      <p:sp>
        <p:nvSpPr>
          <p:cNvPr id="10" name="TextBox 9">
            <a:extLst>
              <a:ext uri="{FF2B5EF4-FFF2-40B4-BE49-F238E27FC236}">
                <a16:creationId xmlns:a16="http://schemas.microsoft.com/office/drawing/2014/main" id="{2FC96724-0EDB-09B8-EDAE-F0ECBECAB490}"/>
              </a:ext>
            </a:extLst>
          </p:cNvPr>
          <p:cNvSpPr txBox="1"/>
          <p:nvPr/>
        </p:nvSpPr>
        <p:spPr>
          <a:xfrm>
            <a:off x="3670058" y="4459020"/>
            <a:ext cx="4054995" cy="1283756"/>
          </a:xfrm>
          <a:prstGeom prst="wedgeRoundRectCallout">
            <a:avLst>
              <a:gd name="adj1" fmla="val -4599"/>
              <a:gd name="adj2" fmla="val 62533"/>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solidFill>
                  <a:schemeClr val="bg1">
                    <a:lumMod val="65000"/>
                  </a:schemeClr>
                </a:solidFill>
                <a:effectLst/>
                <a:latin typeface="Open Sans" panose="020B0606030504020204" pitchFamily="34" charset="0"/>
                <a:ea typeface="Calibri" panose="020F0502020204030204" pitchFamily="34" charset="0"/>
                <a:cs typeface="Times New Roman" panose="02020603050405020304" pitchFamily="18" charset="0"/>
              </a:rPr>
              <a:t>e. </a:t>
            </a:r>
            <a:r>
              <a:rPr lang="en-GB" sz="1900" kern="100" dirty="0">
                <a:solidFill>
                  <a:schemeClr val="bg1">
                    <a:lumMod val="65000"/>
                  </a:schemeClr>
                </a:solidFill>
                <a:effectLst/>
                <a:latin typeface="Open Sans" panose="020B0606030504020204" pitchFamily="34" charset="0"/>
                <a:ea typeface="Calibri" panose="020F0502020204030204" pitchFamily="34" charset="0"/>
                <a:cs typeface="Times New Roman" panose="02020603050405020304" pitchFamily="18" charset="0"/>
              </a:rPr>
              <a:t>“A careers adviser helps students to consider and make decisions about their future.”</a:t>
            </a:r>
            <a:endPar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4" descr="Magic Wand Flat Vector Icon Magic Wand Flat Vector Icon magic wand stock illustrations">
            <a:extLst>
              <a:ext uri="{FF2B5EF4-FFF2-40B4-BE49-F238E27FC236}">
                <a16:creationId xmlns:a16="http://schemas.microsoft.com/office/drawing/2014/main" id="{B3872BC6-5D5C-4D78-3DC7-95A06E497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834" y="518987"/>
            <a:ext cx="1977079" cy="1977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What is the role of a careers adviser? </a:t>
            </a:r>
          </a:p>
        </p:txBody>
      </p:sp>
      <p:sp>
        <p:nvSpPr>
          <p:cNvPr id="4" name="TextBox 3">
            <a:extLst>
              <a:ext uri="{FF2B5EF4-FFF2-40B4-BE49-F238E27FC236}">
                <a16:creationId xmlns:a16="http://schemas.microsoft.com/office/drawing/2014/main" id="{B11DF3C6-0580-4264-1E30-C7E2A2FA9DA3}"/>
              </a:ext>
            </a:extLst>
          </p:cNvPr>
          <p:cNvSpPr txBox="1"/>
          <p:nvPr/>
        </p:nvSpPr>
        <p:spPr>
          <a:xfrm>
            <a:off x="401675" y="2727211"/>
            <a:ext cx="3041742" cy="1283756"/>
          </a:xfrm>
          <a:prstGeom prst="wedgeRoundRectCallout">
            <a:avLst>
              <a:gd name="adj1" fmla="val -59755"/>
              <a:gd name="adj2" fmla="val 3818"/>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 </a:t>
            </a:r>
            <a:r>
              <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 careers adviser’s job is to tell me what to do with my future.”</a:t>
            </a:r>
          </a:p>
        </p:txBody>
      </p:sp>
      <p:sp>
        <p:nvSpPr>
          <p:cNvPr id="6" name="TextBox 5">
            <a:extLst>
              <a:ext uri="{FF2B5EF4-FFF2-40B4-BE49-F238E27FC236}">
                <a16:creationId xmlns:a16="http://schemas.microsoft.com/office/drawing/2014/main" id="{D21B2555-5D79-E8C6-1EA2-EEC0FA7727C0}"/>
              </a:ext>
            </a:extLst>
          </p:cNvPr>
          <p:cNvSpPr txBox="1"/>
          <p:nvPr/>
        </p:nvSpPr>
        <p:spPr>
          <a:xfrm>
            <a:off x="7908325" y="2727211"/>
            <a:ext cx="3953660" cy="1283756"/>
          </a:xfrm>
          <a:prstGeom prst="wedgeRoundRectCallout">
            <a:avLst>
              <a:gd name="adj1" fmla="val 55553"/>
              <a:gd name="adj2" fmla="val -37303"/>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a:t>
            </a:r>
            <a:r>
              <a:rPr lang="en-GB" sz="1900" b="1"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n-GB" sz="1900" kern="1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a:t>
            </a:r>
            <a:r>
              <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rPr>
              <a:t>areers advisers don’t need to talk to students who know what they want to do.”</a:t>
            </a:r>
          </a:p>
        </p:txBody>
      </p:sp>
      <p:sp>
        <p:nvSpPr>
          <p:cNvPr id="7" name="TextBox 6">
            <a:extLst>
              <a:ext uri="{FF2B5EF4-FFF2-40B4-BE49-F238E27FC236}">
                <a16:creationId xmlns:a16="http://schemas.microsoft.com/office/drawing/2014/main" id="{A6A91DF5-CFD5-0094-8EDC-986CED53F867}"/>
              </a:ext>
            </a:extLst>
          </p:cNvPr>
          <p:cNvSpPr txBox="1"/>
          <p:nvPr/>
        </p:nvSpPr>
        <p:spPr>
          <a:xfrm>
            <a:off x="8021717" y="4459020"/>
            <a:ext cx="3902553" cy="1283756"/>
          </a:xfrm>
          <a:prstGeom prst="wedgeRoundRectCallout">
            <a:avLst>
              <a:gd name="adj1" fmla="val -44475"/>
              <a:gd name="adj2" fmla="val -63561"/>
              <a:gd name="adj3" fmla="val 16667"/>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pPr lvl="0" algn="ctr">
              <a:lnSpc>
                <a:spcPct val="125000"/>
              </a:lnSpc>
              <a:defRPr/>
            </a:pPr>
            <a:r>
              <a:rPr lang="en-GB" sz="1900" b="1" kern="1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 </a:t>
            </a:r>
            <a:r>
              <a:rPr lang="en-GB" sz="1900" kern="1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 careers adviser will persuade me down a path I’m not keen on.” </a:t>
            </a:r>
            <a:endParaRPr lang="en-GB" sz="1900" b="0" kern="100" dirty="0">
              <a:solidFill>
                <a:schemeClr val="bg1">
                  <a:lumMod val="6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572B362-E401-A76D-6D61-8BF9D5BD21E7}"/>
              </a:ext>
            </a:extLst>
          </p:cNvPr>
          <p:cNvSpPr txBox="1"/>
          <p:nvPr/>
        </p:nvSpPr>
        <p:spPr>
          <a:xfrm>
            <a:off x="3699041" y="2727211"/>
            <a:ext cx="3953660" cy="1283756"/>
          </a:xfrm>
          <a:prstGeom prst="wedgeRoundRectCallout">
            <a:avLst>
              <a:gd name="adj1" fmla="val 38673"/>
              <a:gd name="adj2" fmla="val 63501"/>
              <a:gd name="adj3" fmla="val 16667"/>
            </a:avLst>
          </a:prstGeom>
          <a:solidFill>
            <a:srgbClr val="ADEBD6"/>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latin typeface="Open Sans" panose="020B0606030504020204" pitchFamily="34" charset="0"/>
                <a:ea typeface="Open Sans" panose="020B0606030504020204" pitchFamily="34" charset="0"/>
                <a:cs typeface="Open Sans" panose="020B0606030504020204" pitchFamily="34" charset="0"/>
              </a:rPr>
              <a:t>b.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 can help me look at the pros and cons of different options.”</a:t>
            </a:r>
          </a:p>
        </p:txBody>
      </p:sp>
      <p:sp>
        <p:nvSpPr>
          <p:cNvPr id="9" name="TextBox 8">
            <a:extLst>
              <a:ext uri="{FF2B5EF4-FFF2-40B4-BE49-F238E27FC236}">
                <a16:creationId xmlns:a16="http://schemas.microsoft.com/office/drawing/2014/main" id="{5762248A-67B8-8441-2037-3256732056DF}"/>
              </a:ext>
            </a:extLst>
          </p:cNvPr>
          <p:cNvSpPr txBox="1"/>
          <p:nvPr/>
        </p:nvSpPr>
        <p:spPr>
          <a:xfrm>
            <a:off x="222421" y="4459020"/>
            <a:ext cx="3150973" cy="1283756"/>
          </a:xfrm>
          <a:prstGeom prst="wedgeRoundRectCallout">
            <a:avLst>
              <a:gd name="adj1" fmla="val 38113"/>
              <a:gd name="adj2" fmla="val -65536"/>
              <a:gd name="adj3" fmla="val 16667"/>
            </a:avLst>
          </a:prstGeom>
          <a:solidFill>
            <a:srgbClr val="ADEBD6"/>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Open Sans" panose="020B0606030504020204" pitchFamily="34" charset="0"/>
                <a:cs typeface="Open Sans" panose="020B0606030504020204" pitchFamily="34" charset="0"/>
              </a:rPr>
              <a:t>d. </a:t>
            </a:r>
            <a:r>
              <a:rPr lang="en-GB" sz="1900" b="0" kern="100" dirty="0">
                <a:effectLst/>
                <a:latin typeface="Open Sans" panose="020B0606030504020204" pitchFamily="34" charset="0"/>
                <a:ea typeface="Open Sans" panose="020B0606030504020204" pitchFamily="34" charset="0"/>
                <a:cs typeface="Open Sans" panose="020B0606030504020204" pitchFamily="34" charset="0"/>
              </a:rPr>
              <a:t>“A careers adviser can help me come up with an action plan.”</a:t>
            </a:r>
          </a:p>
        </p:txBody>
      </p:sp>
      <p:sp>
        <p:nvSpPr>
          <p:cNvPr id="10" name="TextBox 9">
            <a:extLst>
              <a:ext uri="{FF2B5EF4-FFF2-40B4-BE49-F238E27FC236}">
                <a16:creationId xmlns:a16="http://schemas.microsoft.com/office/drawing/2014/main" id="{2FC96724-0EDB-09B8-EDAE-F0ECBECAB490}"/>
              </a:ext>
            </a:extLst>
          </p:cNvPr>
          <p:cNvSpPr txBox="1"/>
          <p:nvPr/>
        </p:nvSpPr>
        <p:spPr>
          <a:xfrm>
            <a:off x="3670058" y="4459020"/>
            <a:ext cx="4054995" cy="1283756"/>
          </a:xfrm>
          <a:prstGeom prst="wedgeRoundRectCallout">
            <a:avLst>
              <a:gd name="adj1" fmla="val -4599"/>
              <a:gd name="adj2" fmla="val 62533"/>
              <a:gd name="adj3" fmla="val 16667"/>
            </a:avLst>
          </a:prstGeom>
          <a:solidFill>
            <a:srgbClr val="ADEBD6"/>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lgn="ctr" defTabSz="914400" rtl="0" eaLnBrk="1" fontAlgn="auto" latinLnBrk="0" hangingPunct="1">
              <a:lnSpc>
                <a:spcPct val="125000"/>
              </a:lnSpc>
              <a:spcBef>
                <a:spcPts val="0"/>
              </a:spcBef>
              <a:spcAft>
                <a:spcPts val="0"/>
              </a:spcAft>
              <a:buClrTx/>
              <a:buSzTx/>
              <a:tabLst/>
              <a:defRPr/>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e. </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“A careers adviser helps students to consider and make decisions about their future.”</a:t>
            </a:r>
            <a:endParaRPr lang="en-GB" sz="1900" b="0" kern="1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1CD0A07A-99A4-E9B4-BB41-B719CFE7618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20567" y="1068655"/>
            <a:ext cx="2002242" cy="1329823"/>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9B2F640C-8270-AA03-079E-6839F354562A}"/>
              </a:ext>
            </a:extLst>
          </p:cNvPr>
          <p:cNvSpPr/>
          <p:nvPr/>
        </p:nvSpPr>
        <p:spPr>
          <a:xfrm>
            <a:off x="280192" y="888155"/>
            <a:ext cx="9644394" cy="1710080"/>
          </a:xfrm>
          <a:prstGeom prst="roundRect">
            <a:avLst/>
          </a:prstGeom>
          <a:solidFill>
            <a:srgbClr val="E4F8F1"/>
          </a:solidFill>
          <a:ln w="38100">
            <a:solidFill>
              <a:srgbClr val="58D6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These statements are true. </a:t>
            </a:r>
          </a:p>
          <a:p>
            <a:pPr algn="ctr">
              <a:lnSpc>
                <a:spcPct val="150000"/>
              </a:lnSpc>
            </a:pP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Imagine a careers adviser’s role as helping you get from ‘one side of the river to the other’. The river represents a decision you have to make about your future. Together, you'll identify stepping stones to help you find your own way to the other side.</a:t>
            </a:r>
          </a:p>
        </p:txBody>
      </p:sp>
    </p:spTree>
    <p:extLst>
      <p:ext uri="{BB962C8B-B14F-4D97-AF65-F5344CB8AC3E}">
        <p14:creationId xmlns:p14="http://schemas.microsoft.com/office/powerpoint/2010/main" val="315733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68DA765-EE3F-EF9A-7CC1-0DE33712340E}"/>
              </a:ext>
            </a:extLst>
          </p:cNvPr>
          <p:cNvSpPr txBox="1"/>
          <p:nvPr/>
        </p:nvSpPr>
        <p:spPr>
          <a:xfrm>
            <a:off x="404261" y="1149363"/>
            <a:ext cx="11338560" cy="1055161"/>
          </a:xfrm>
          <a:prstGeom prst="rect">
            <a:avLst/>
          </a:prstGeom>
          <a:solidFill>
            <a:srgbClr val="C9F0EF"/>
          </a:solidFill>
        </p:spPr>
        <p:txBody>
          <a:bodyPr wrap="square" rtlCol="0">
            <a:spAutoFit/>
          </a:bodyPr>
          <a:lstStyle/>
          <a:p>
            <a:pPr>
              <a:lnSpc>
                <a:spcPct val="150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You will be offered at least one personal guidance one-to-one with a qualified careers adviser before you turn 16 and before you turn 18.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00598310-0041-1525-DE25-C04A569C31B0}"/>
              </a:ext>
            </a:extLst>
          </p:cNvPr>
          <p:cNvSpPr/>
          <p:nvPr/>
        </p:nvSpPr>
        <p:spPr>
          <a:xfrm>
            <a:off x="723830" y="2449323"/>
            <a:ext cx="5702021" cy="3362753"/>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might you talk to a careers adviser about in a personal guidance one-to-one? </a:t>
            </a:r>
          </a:p>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as many things as you can think of.</a:t>
            </a:r>
          </a:p>
        </p:txBody>
      </p:sp>
      <p:pic>
        <p:nvPicPr>
          <p:cNvPr id="9" name="Picture 8">
            <a:extLst>
              <a:ext uri="{FF2B5EF4-FFF2-40B4-BE49-F238E27FC236}">
                <a16:creationId xmlns:a16="http://schemas.microsoft.com/office/drawing/2014/main" id="{CB325ADD-FCCB-977A-102E-40161123FD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51321" y="2693163"/>
            <a:ext cx="4927939" cy="2771966"/>
          </a:xfrm>
          <a:prstGeom prst="rect">
            <a:avLst/>
          </a:prstGeom>
          <a:ln>
            <a:noFill/>
          </a:ln>
          <a:effectLst>
            <a:outerShdw blurRad="292100" dist="139700" dir="2700000" algn="tl" rotWithShape="0">
              <a:srgbClr val="333333">
                <a:alpha val="65000"/>
              </a:srgbClr>
            </a:outerShdw>
          </a:effectLst>
        </p:spPr>
      </p:pic>
      <p:pic>
        <p:nvPicPr>
          <p:cNvPr id="20" name="Graphic 19" descr="Thought bubble">
            <a:extLst>
              <a:ext uri="{FF2B5EF4-FFF2-40B4-BE49-F238E27FC236}">
                <a16:creationId xmlns:a16="http://schemas.microsoft.com/office/drawing/2014/main" id="{B951B112-AB2F-1672-F7EE-8FF7C3847A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076" y="2320447"/>
            <a:ext cx="914400" cy="914400"/>
          </a:xfrm>
          <a:prstGeom prst="rect">
            <a:avLst/>
          </a:prstGeom>
        </p:spPr>
      </p:pic>
      <p:sp>
        <p:nvSpPr>
          <p:cNvPr id="2" name="TextBox 1">
            <a:extLst>
              <a:ext uri="{FF2B5EF4-FFF2-40B4-BE49-F238E27FC236}">
                <a16:creationId xmlns:a16="http://schemas.microsoft.com/office/drawing/2014/main" id="{83E64DA2-7573-468E-660F-C19D243B904D}"/>
              </a:ext>
            </a:extLst>
          </p:cNvPr>
          <p:cNvSpPr txBox="1"/>
          <p:nvPr/>
        </p:nvSpPr>
        <p:spPr>
          <a:xfrm>
            <a:off x="224117" y="393511"/>
            <a:ext cx="1174376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What happens in a personal guidance </a:t>
            </a:r>
            <a:r>
              <a:rPr lang="en-GB" sz="3100" b="1" dirty="0">
                <a:solidFill>
                  <a:prstClr val="black"/>
                </a:solidFill>
                <a:latin typeface="Open Sans" panose="020B0606030504020204"/>
              </a:rPr>
              <a:t>one-to-one</a:t>
            </a: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 (3 mins)</a:t>
            </a:r>
          </a:p>
        </p:txBody>
      </p:sp>
    </p:spTree>
    <p:extLst>
      <p:ext uri="{BB962C8B-B14F-4D97-AF65-F5344CB8AC3E}">
        <p14:creationId xmlns:p14="http://schemas.microsoft.com/office/powerpoint/2010/main" val="172126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What happens in a personal guidance </a:t>
            </a:r>
            <a:r>
              <a:rPr lang="en-GB" sz="3100" b="1" dirty="0">
                <a:solidFill>
                  <a:prstClr val="black"/>
                </a:solidFill>
                <a:latin typeface="Open Sans" panose="020B0606030504020204"/>
              </a:rPr>
              <a:t>one-to-one</a:t>
            </a: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a:t>
            </a:r>
          </a:p>
        </p:txBody>
      </p:sp>
      <p:sp>
        <p:nvSpPr>
          <p:cNvPr id="47" name="Rectangle: Rounded Corners 46">
            <a:extLst>
              <a:ext uri="{FF2B5EF4-FFF2-40B4-BE49-F238E27FC236}">
                <a16:creationId xmlns:a16="http://schemas.microsoft.com/office/drawing/2014/main" id="{00598310-0041-1525-DE25-C04A569C31B0}"/>
              </a:ext>
            </a:extLst>
          </p:cNvPr>
          <p:cNvSpPr/>
          <p:nvPr/>
        </p:nvSpPr>
        <p:spPr>
          <a:xfrm>
            <a:off x="297945" y="1033883"/>
            <a:ext cx="8708269" cy="1767069"/>
          </a:xfrm>
          <a:prstGeom prst="roundRect">
            <a:avLst/>
          </a:prstGeom>
          <a:solidFill>
            <a:schemeClr val="bg2"/>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might you talk to a careers adviser about in a personal guidance one-to-one? </a:t>
            </a:r>
          </a:p>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as many things as you can think of.</a:t>
            </a:r>
          </a:p>
        </p:txBody>
      </p:sp>
      <p:pic>
        <p:nvPicPr>
          <p:cNvPr id="9" name="Picture 8">
            <a:extLst>
              <a:ext uri="{FF2B5EF4-FFF2-40B4-BE49-F238E27FC236}">
                <a16:creationId xmlns:a16="http://schemas.microsoft.com/office/drawing/2014/main" id="{CB325ADD-FCCB-977A-102E-40161123FD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81747" y="1120977"/>
            <a:ext cx="2761176" cy="1553162"/>
          </a:xfrm>
          <a:prstGeom prst="rect">
            <a:avLst/>
          </a:prstGeom>
          <a:ln>
            <a:noFill/>
          </a:ln>
          <a:effectLst>
            <a:outerShdw blurRad="292100" dist="139700" dir="2700000" algn="tl" rotWithShape="0">
              <a:srgbClr val="333333">
                <a:alpha val="65000"/>
              </a:srgbClr>
            </a:outerShdw>
          </a:effectLst>
        </p:spPr>
      </p:pic>
      <p:pic>
        <p:nvPicPr>
          <p:cNvPr id="20" name="Graphic 19" descr="Thought bubble">
            <a:extLst>
              <a:ext uri="{FF2B5EF4-FFF2-40B4-BE49-F238E27FC236}">
                <a16:creationId xmlns:a16="http://schemas.microsoft.com/office/drawing/2014/main" id="{B951B112-AB2F-1672-F7EE-8FF7C3847A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821" y="1644042"/>
            <a:ext cx="914400" cy="914400"/>
          </a:xfrm>
          <a:prstGeom prst="rect">
            <a:avLst/>
          </a:prstGeom>
        </p:spPr>
      </p:pic>
      <p:sp>
        <p:nvSpPr>
          <p:cNvPr id="2" name="Rectangle 1">
            <a:extLst>
              <a:ext uri="{FF2B5EF4-FFF2-40B4-BE49-F238E27FC236}">
                <a16:creationId xmlns:a16="http://schemas.microsoft.com/office/drawing/2014/main" id="{D3917135-98A6-E83B-EA36-D25D604B0B5A}"/>
              </a:ext>
            </a:extLst>
          </p:cNvPr>
          <p:cNvSpPr/>
          <p:nvPr/>
        </p:nvSpPr>
        <p:spPr>
          <a:xfrm>
            <a:off x="327765" y="5317311"/>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Different pathways</a:t>
            </a:r>
          </a:p>
        </p:txBody>
      </p:sp>
      <p:sp>
        <p:nvSpPr>
          <p:cNvPr id="3" name="Rectangle 2">
            <a:extLst>
              <a:ext uri="{FF2B5EF4-FFF2-40B4-BE49-F238E27FC236}">
                <a16:creationId xmlns:a16="http://schemas.microsoft.com/office/drawing/2014/main" id="{17B15FCD-6A40-3764-FAB3-D5CBF65C6AD7}"/>
              </a:ext>
            </a:extLst>
          </p:cNvPr>
          <p:cNvSpPr/>
          <p:nvPr/>
        </p:nvSpPr>
        <p:spPr>
          <a:xfrm>
            <a:off x="3230891" y="3715619"/>
            <a:ext cx="2705622" cy="1154539"/>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 influencing your decisions</a:t>
            </a:r>
          </a:p>
        </p:txBody>
      </p:sp>
      <p:sp>
        <p:nvSpPr>
          <p:cNvPr id="4" name="Rectangle 3">
            <a:extLst>
              <a:ext uri="{FF2B5EF4-FFF2-40B4-BE49-F238E27FC236}">
                <a16:creationId xmlns:a16="http://schemas.microsoft.com/office/drawing/2014/main" id="{1E96988F-054C-19BF-2160-41BF01557819}"/>
              </a:ext>
            </a:extLst>
          </p:cNvPr>
          <p:cNvSpPr/>
          <p:nvPr/>
        </p:nvSpPr>
        <p:spPr>
          <a:xfrm>
            <a:off x="3230891" y="4986433"/>
            <a:ext cx="2705622" cy="976580"/>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feel about making decisions</a:t>
            </a:r>
          </a:p>
        </p:txBody>
      </p:sp>
      <p:sp>
        <p:nvSpPr>
          <p:cNvPr id="7" name="Rectangle 6">
            <a:extLst>
              <a:ext uri="{FF2B5EF4-FFF2-40B4-BE49-F238E27FC236}">
                <a16:creationId xmlns:a16="http://schemas.microsoft.com/office/drawing/2014/main" id="{7E2EA575-EFA9-8026-5083-49094BFCCF36}"/>
              </a:ext>
            </a:extLst>
          </p:cNvPr>
          <p:cNvSpPr/>
          <p:nvPr/>
        </p:nvSpPr>
        <p:spPr>
          <a:xfrm>
            <a:off x="9030936" y="2953643"/>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Work experience</a:t>
            </a:r>
          </a:p>
        </p:txBody>
      </p:sp>
      <p:sp>
        <p:nvSpPr>
          <p:cNvPr id="8" name="Rectangle 7">
            <a:extLst>
              <a:ext uri="{FF2B5EF4-FFF2-40B4-BE49-F238E27FC236}">
                <a16:creationId xmlns:a16="http://schemas.microsoft.com/office/drawing/2014/main" id="{9A5E8469-EE83-2AD4-BB6C-56217C5F91CE}"/>
              </a:ext>
            </a:extLst>
          </p:cNvPr>
          <p:cNvSpPr/>
          <p:nvPr/>
        </p:nvSpPr>
        <p:spPr>
          <a:xfrm>
            <a:off x="9030936" y="3757072"/>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Career values</a:t>
            </a:r>
          </a:p>
        </p:txBody>
      </p:sp>
      <p:sp>
        <p:nvSpPr>
          <p:cNvPr id="10" name="Rectangle 9">
            <a:extLst>
              <a:ext uri="{FF2B5EF4-FFF2-40B4-BE49-F238E27FC236}">
                <a16:creationId xmlns:a16="http://schemas.microsoft.com/office/drawing/2014/main" id="{56F9F182-D0B3-765E-2407-72609B8F2AC1}"/>
              </a:ext>
            </a:extLst>
          </p:cNvPr>
          <p:cNvSpPr/>
          <p:nvPr/>
        </p:nvSpPr>
        <p:spPr>
          <a:xfrm>
            <a:off x="9030936" y="4560500"/>
            <a:ext cx="2705622" cy="1402513"/>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you’d like your life to look like in the future</a:t>
            </a:r>
          </a:p>
        </p:txBody>
      </p:sp>
      <p:sp>
        <p:nvSpPr>
          <p:cNvPr id="12" name="Rectangle 11">
            <a:extLst>
              <a:ext uri="{FF2B5EF4-FFF2-40B4-BE49-F238E27FC236}">
                <a16:creationId xmlns:a16="http://schemas.microsoft.com/office/drawing/2014/main" id="{4E61838E-2135-64BD-E6C9-8613EF054189}"/>
              </a:ext>
            </a:extLst>
          </p:cNvPr>
          <p:cNvSpPr/>
          <p:nvPr/>
        </p:nvSpPr>
        <p:spPr>
          <a:xfrm>
            <a:off x="327765" y="2953643"/>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Your skills /  interests</a:t>
            </a:r>
          </a:p>
        </p:txBody>
      </p:sp>
      <p:sp>
        <p:nvSpPr>
          <p:cNvPr id="13" name="Rectangle 12">
            <a:extLst>
              <a:ext uri="{FF2B5EF4-FFF2-40B4-BE49-F238E27FC236}">
                <a16:creationId xmlns:a16="http://schemas.microsoft.com/office/drawing/2014/main" id="{52C9873E-6973-1E74-B2EB-430109D2C1E8}"/>
              </a:ext>
            </a:extLst>
          </p:cNvPr>
          <p:cNvSpPr/>
          <p:nvPr/>
        </p:nvSpPr>
        <p:spPr>
          <a:xfrm>
            <a:off x="327765" y="3741532"/>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Career ideas</a:t>
            </a:r>
          </a:p>
        </p:txBody>
      </p:sp>
      <p:sp>
        <p:nvSpPr>
          <p:cNvPr id="14" name="Rectangle 13">
            <a:extLst>
              <a:ext uri="{FF2B5EF4-FFF2-40B4-BE49-F238E27FC236}">
                <a16:creationId xmlns:a16="http://schemas.microsoft.com/office/drawing/2014/main" id="{96D0775E-36A2-3282-6491-E5AA3C3278BD}"/>
              </a:ext>
            </a:extLst>
          </p:cNvPr>
          <p:cNvSpPr/>
          <p:nvPr/>
        </p:nvSpPr>
        <p:spPr>
          <a:xfrm>
            <a:off x="327765" y="4529421"/>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Your subject choices</a:t>
            </a:r>
          </a:p>
        </p:txBody>
      </p:sp>
      <p:sp>
        <p:nvSpPr>
          <p:cNvPr id="16" name="Rectangle 15">
            <a:extLst>
              <a:ext uri="{FF2B5EF4-FFF2-40B4-BE49-F238E27FC236}">
                <a16:creationId xmlns:a16="http://schemas.microsoft.com/office/drawing/2014/main" id="{90B00DA6-7765-E1B8-3973-558479B2858D}"/>
              </a:ext>
            </a:extLst>
          </p:cNvPr>
          <p:cNvSpPr/>
          <p:nvPr/>
        </p:nvSpPr>
        <p:spPr>
          <a:xfrm>
            <a:off x="6121325" y="2953643"/>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Job opportunities</a:t>
            </a:r>
          </a:p>
        </p:txBody>
      </p:sp>
      <p:sp>
        <p:nvSpPr>
          <p:cNvPr id="17" name="Rectangle 16">
            <a:extLst>
              <a:ext uri="{FF2B5EF4-FFF2-40B4-BE49-F238E27FC236}">
                <a16:creationId xmlns:a16="http://schemas.microsoft.com/office/drawing/2014/main" id="{C463495F-2D25-516C-C716-80B51367D209}"/>
              </a:ext>
            </a:extLst>
          </p:cNvPr>
          <p:cNvSpPr/>
          <p:nvPr/>
        </p:nvSpPr>
        <p:spPr>
          <a:xfrm>
            <a:off x="3230891" y="2953643"/>
            <a:ext cx="2705622" cy="645702"/>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Writing a CV</a:t>
            </a:r>
          </a:p>
        </p:txBody>
      </p:sp>
      <p:sp>
        <p:nvSpPr>
          <p:cNvPr id="18" name="Rectangle 17">
            <a:extLst>
              <a:ext uri="{FF2B5EF4-FFF2-40B4-BE49-F238E27FC236}">
                <a16:creationId xmlns:a16="http://schemas.microsoft.com/office/drawing/2014/main" id="{9F1A8953-77FE-C907-4900-3AE226E5A971}"/>
              </a:ext>
            </a:extLst>
          </p:cNvPr>
          <p:cNvSpPr/>
          <p:nvPr/>
        </p:nvSpPr>
        <p:spPr>
          <a:xfrm>
            <a:off x="6121325" y="3711981"/>
            <a:ext cx="2705622" cy="831143"/>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Going for an interview</a:t>
            </a:r>
          </a:p>
        </p:txBody>
      </p:sp>
      <p:sp>
        <p:nvSpPr>
          <p:cNvPr id="19" name="Rectangle 18">
            <a:extLst>
              <a:ext uri="{FF2B5EF4-FFF2-40B4-BE49-F238E27FC236}">
                <a16:creationId xmlns:a16="http://schemas.microsoft.com/office/drawing/2014/main" id="{87FDFD38-26E0-EDFC-92EA-457AB424B696}"/>
              </a:ext>
            </a:extLst>
          </p:cNvPr>
          <p:cNvSpPr/>
          <p:nvPr/>
        </p:nvSpPr>
        <p:spPr>
          <a:xfrm>
            <a:off x="6121325" y="4637908"/>
            <a:ext cx="2705622" cy="1325105"/>
          </a:xfrm>
          <a:prstGeom prst="rect">
            <a:avLst/>
          </a:prstGeom>
          <a:solidFill>
            <a:srgbClr val="C9F0E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If there are barriers and how to overcome them</a:t>
            </a:r>
          </a:p>
        </p:txBody>
      </p:sp>
    </p:spTree>
    <p:extLst>
      <p:ext uri="{BB962C8B-B14F-4D97-AF65-F5344CB8AC3E}">
        <p14:creationId xmlns:p14="http://schemas.microsoft.com/office/powerpoint/2010/main" val="602127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100" b="1" dirty="0">
                <a:solidFill>
                  <a:prstClr val="black"/>
                </a:solidFill>
                <a:latin typeface="Open Sans" panose="020B0606030504020204"/>
              </a:rPr>
              <a:t>What to do before a personal </a:t>
            </a: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guidance one-to-one (2 mins)</a:t>
            </a:r>
          </a:p>
        </p:txBody>
      </p:sp>
      <p:sp>
        <p:nvSpPr>
          <p:cNvPr id="47" name="Rectangle 46">
            <a:extLst>
              <a:ext uri="{FF2B5EF4-FFF2-40B4-BE49-F238E27FC236}">
                <a16:creationId xmlns:a16="http://schemas.microsoft.com/office/drawing/2014/main" id="{00598310-0041-1525-DE25-C04A569C31B0}"/>
              </a:ext>
            </a:extLst>
          </p:cNvPr>
          <p:cNvSpPr/>
          <p:nvPr/>
        </p:nvSpPr>
        <p:spPr>
          <a:xfrm>
            <a:off x="1826051" y="1316708"/>
            <a:ext cx="7997759" cy="2116522"/>
          </a:xfrm>
          <a:prstGeom prst="rect">
            <a:avLst/>
          </a:prstGeom>
          <a:solidFill>
            <a:srgbClr val="FF97BC"/>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 you could do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before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 one-to-one with a careers adviser.</a:t>
            </a:r>
          </a:p>
        </p:txBody>
      </p:sp>
      <p:sp>
        <p:nvSpPr>
          <p:cNvPr id="2" name="Rectangle 1">
            <a:extLst>
              <a:ext uri="{FF2B5EF4-FFF2-40B4-BE49-F238E27FC236}">
                <a16:creationId xmlns:a16="http://schemas.microsoft.com/office/drawing/2014/main" id="{A3F332C2-23B5-0E70-D18C-3031775D9BBD}"/>
              </a:ext>
            </a:extLst>
          </p:cNvPr>
          <p:cNvSpPr/>
          <p:nvPr/>
        </p:nvSpPr>
        <p:spPr>
          <a:xfrm>
            <a:off x="1816273" y="3654132"/>
            <a:ext cx="7997759" cy="2116522"/>
          </a:xfrm>
          <a:prstGeom prst="rect">
            <a:avLst/>
          </a:prstGeom>
          <a:solidFill>
            <a:srgbClr val="DDC5ED"/>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 you might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bring</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a one-to-one with a careers adviser.</a:t>
            </a:r>
          </a:p>
        </p:txBody>
      </p:sp>
      <p:pic>
        <p:nvPicPr>
          <p:cNvPr id="4" name="Graphic 3" descr="Magnifying glass">
            <a:extLst>
              <a:ext uri="{FF2B5EF4-FFF2-40B4-BE49-F238E27FC236}">
                <a16:creationId xmlns:a16="http://schemas.microsoft.com/office/drawing/2014/main" id="{65450402-239D-E7AF-9938-053D2BD0FA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349" y="1616902"/>
            <a:ext cx="1317320" cy="1317320"/>
          </a:xfrm>
          <a:prstGeom prst="rect">
            <a:avLst/>
          </a:prstGeom>
        </p:spPr>
      </p:pic>
      <p:pic>
        <p:nvPicPr>
          <p:cNvPr id="6" name="Graphic 5" descr="Document">
            <a:extLst>
              <a:ext uri="{FF2B5EF4-FFF2-40B4-BE49-F238E27FC236}">
                <a16:creationId xmlns:a16="http://schemas.microsoft.com/office/drawing/2014/main" id="{1225FAFF-CB23-2228-6BFA-F4A48E375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21868" y="4161774"/>
            <a:ext cx="1317320" cy="1317320"/>
          </a:xfrm>
          <a:prstGeom prst="rect">
            <a:avLst/>
          </a:prstGeom>
        </p:spPr>
      </p:pic>
    </p:spTree>
    <p:extLst>
      <p:ext uri="{BB962C8B-B14F-4D97-AF65-F5344CB8AC3E}">
        <p14:creationId xmlns:p14="http://schemas.microsoft.com/office/powerpoint/2010/main" val="382239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0598310-0041-1525-DE25-C04A569C31B0}"/>
              </a:ext>
            </a:extLst>
          </p:cNvPr>
          <p:cNvSpPr/>
          <p:nvPr/>
        </p:nvSpPr>
        <p:spPr>
          <a:xfrm>
            <a:off x="334026" y="1043167"/>
            <a:ext cx="5677039" cy="1222894"/>
          </a:xfrm>
          <a:prstGeom prst="rect">
            <a:avLst/>
          </a:prstGeom>
          <a:solidFill>
            <a:srgbClr val="FF97BC"/>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 you could do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before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 1-1 with a careers adviser.</a:t>
            </a:r>
          </a:p>
        </p:txBody>
      </p:sp>
      <p:sp>
        <p:nvSpPr>
          <p:cNvPr id="2" name="Rectangle 1">
            <a:extLst>
              <a:ext uri="{FF2B5EF4-FFF2-40B4-BE49-F238E27FC236}">
                <a16:creationId xmlns:a16="http://schemas.microsoft.com/office/drawing/2014/main" id="{A3F332C2-23B5-0E70-D18C-3031775D9BBD}"/>
              </a:ext>
            </a:extLst>
          </p:cNvPr>
          <p:cNvSpPr/>
          <p:nvPr/>
        </p:nvSpPr>
        <p:spPr>
          <a:xfrm>
            <a:off x="6112699" y="1043167"/>
            <a:ext cx="5677039" cy="1222894"/>
          </a:xfrm>
          <a:prstGeom prst="rect">
            <a:avLst/>
          </a:prstGeom>
          <a:solidFill>
            <a:srgbClr val="DDC5ED"/>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 you might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bring</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a 1-1 with a careers adviser.</a:t>
            </a:r>
          </a:p>
        </p:txBody>
      </p:sp>
      <p:pic>
        <p:nvPicPr>
          <p:cNvPr id="4" name="Graphic 3" descr="Magnifying glass">
            <a:extLst>
              <a:ext uri="{FF2B5EF4-FFF2-40B4-BE49-F238E27FC236}">
                <a16:creationId xmlns:a16="http://schemas.microsoft.com/office/drawing/2014/main" id="{65450402-239D-E7AF-9938-053D2BD0FA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174" y="1734376"/>
            <a:ext cx="575153" cy="575153"/>
          </a:xfrm>
          <a:prstGeom prst="rect">
            <a:avLst/>
          </a:prstGeom>
        </p:spPr>
      </p:pic>
      <p:pic>
        <p:nvPicPr>
          <p:cNvPr id="6" name="Graphic 5" descr="Document">
            <a:extLst>
              <a:ext uri="{FF2B5EF4-FFF2-40B4-BE49-F238E27FC236}">
                <a16:creationId xmlns:a16="http://schemas.microsoft.com/office/drawing/2014/main" id="{1225FAFF-CB23-2228-6BFA-F4A48E375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531253" y="1542775"/>
            <a:ext cx="660747" cy="660747"/>
          </a:xfrm>
          <a:prstGeom prst="rect">
            <a:avLst/>
          </a:prstGeom>
        </p:spPr>
      </p:pic>
      <p:sp>
        <p:nvSpPr>
          <p:cNvPr id="3" name="Rectangle 2">
            <a:extLst>
              <a:ext uri="{FF2B5EF4-FFF2-40B4-BE49-F238E27FC236}">
                <a16:creationId xmlns:a16="http://schemas.microsoft.com/office/drawing/2014/main" id="{5584298E-C3CF-1AAF-2A0E-FA39C31A7413}"/>
              </a:ext>
            </a:extLst>
          </p:cNvPr>
          <p:cNvSpPr/>
          <p:nvPr/>
        </p:nvSpPr>
        <p:spPr>
          <a:xfrm>
            <a:off x="334026" y="2363750"/>
            <a:ext cx="5677039" cy="645702"/>
          </a:xfrm>
          <a:prstGeom prst="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the location and time</a:t>
            </a:r>
          </a:p>
        </p:txBody>
      </p:sp>
      <p:sp>
        <p:nvSpPr>
          <p:cNvPr id="7" name="Rectangle 6">
            <a:extLst>
              <a:ext uri="{FF2B5EF4-FFF2-40B4-BE49-F238E27FC236}">
                <a16:creationId xmlns:a16="http://schemas.microsoft.com/office/drawing/2014/main" id="{E0B49AF6-93FC-3934-2130-2B2C9A71684A}"/>
              </a:ext>
            </a:extLst>
          </p:cNvPr>
          <p:cNvSpPr/>
          <p:nvPr/>
        </p:nvSpPr>
        <p:spPr>
          <a:xfrm>
            <a:off x="334026" y="3107141"/>
            <a:ext cx="5677039" cy="645702"/>
          </a:xfrm>
          <a:prstGeom prst="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Share any reasonable adjustments</a:t>
            </a:r>
          </a:p>
        </p:txBody>
      </p:sp>
      <p:sp>
        <p:nvSpPr>
          <p:cNvPr id="8" name="Rectangle 7">
            <a:extLst>
              <a:ext uri="{FF2B5EF4-FFF2-40B4-BE49-F238E27FC236}">
                <a16:creationId xmlns:a16="http://schemas.microsoft.com/office/drawing/2014/main" id="{F1A2EBB2-60B2-4F84-D379-FB51B29FA18F}"/>
              </a:ext>
            </a:extLst>
          </p:cNvPr>
          <p:cNvSpPr/>
          <p:nvPr/>
        </p:nvSpPr>
        <p:spPr>
          <a:xfrm>
            <a:off x="334026" y="3850532"/>
            <a:ext cx="5677039" cy="645702"/>
          </a:xfrm>
          <a:prstGeom prst="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 anything you want to bring</a:t>
            </a:r>
          </a:p>
        </p:txBody>
      </p:sp>
      <p:sp>
        <p:nvSpPr>
          <p:cNvPr id="12" name="Rectangle 11">
            <a:extLst>
              <a:ext uri="{FF2B5EF4-FFF2-40B4-BE49-F238E27FC236}">
                <a16:creationId xmlns:a16="http://schemas.microsoft.com/office/drawing/2014/main" id="{5FE030A7-33A5-1C38-6102-C15CDC4206C7}"/>
              </a:ext>
            </a:extLst>
          </p:cNvPr>
          <p:cNvSpPr/>
          <p:nvPr/>
        </p:nvSpPr>
        <p:spPr>
          <a:xfrm>
            <a:off x="334026" y="4593923"/>
            <a:ext cx="5677039" cy="645702"/>
          </a:xfrm>
          <a:prstGeom prst="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Reflect on what you want to discuss</a:t>
            </a:r>
          </a:p>
        </p:txBody>
      </p:sp>
      <p:sp>
        <p:nvSpPr>
          <p:cNvPr id="13" name="Rectangle 12">
            <a:extLst>
              <a:ext uri="{FF2B5EF4-FFF2-40B4-BE49-F238E27FC236}">
                <a16:creationId xmlns:a16="http://schemas.microsoft.com/office/drawing/2014/main" id="{C3D24658-4FA0-3293-8F7B-4504BC5816CB}"/>
              </a:ext>
            </a:extLst>
          </p:cNvPr>
          <p:cNvSpPr/>
          <p:nvPr/>
        </p:nvSpPr>
        <p:spPr>
          <a:xfrm>
            <a:off x="6112699" y="2363750"/>
            <a:ext cx="5677039" cy="645702"/>
          </a:xfrm>
          <a:prstGeom prst="rect">
            <a:avLst/>
          </a:prstGeom>
          <a:solidFill>
            <a:srgbClr val="ECDFF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 CV or cover letter</a:t>
            </a:r>
          </a:p>
        </p:txBody>
      </p:sp>
      <p:sp>
        <p:nvSpPr>
          <p:cNvPr id="14" name="Rectangle 13">
            <a:extLst>
              <a:ext uri="{FF2B5EF4-FFF2-40B4-BE49-F238E27FC236}">
                <a16:creationId xmlns:a16="http://schemas.microsoft.com/office/drawing/2014/main" id="{3B8405BE-4998-5D5A-481E-2D5310EEA216}"/>
              </a:ext>
            </a:extLst>
          </p:cNvPr>
          <p:cNvSpPr/>
          <p:nvPr/>
        </p:nvSpPr>
        <p:spPr>
          <a:xfrm>
            <a:off x="6112699" y="3107141"/>
            <a:ext cx="5677039" cy="645702"/>
          </a:xfrm>
          <a:prstGeom prst="rect">
            <a:avLst/>
          </a:prstGeom>
          <a:solidFill>
            <a:srgbClr val="ECDFF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 job application or advert</a:t>
            </a:r>
          </a:p>
        </p:txBody>
      </p:sp>
      <p:sp>
        <p:nvSpPr>
          <p:cNvPr id="15" name="Rectangle 14">
            <a:extLst>
              <a:ext uri="{FF2B5EF4-FFF2-40B4-BE49-F238E27FC236}">
                <a16:creationId xmlns:a16="http://schemas.microsoft.com/office/drawing/2014/main" id="{B1D5CD77-CC2E-2B46-E07D-78A362BD4B26}"/>
              </a:ext>
            </a:extLst>
          </p:cNvPr>
          <p:cNvSpPr/>
          <p:nvPr/>
        </p:nvSpPr>
        <p:spPr>
          <a:xfrm>
            <a:off x="6112699" y="3850532"/>
            <a:ext cx="5677039" cy="645702"/>
          </a:xfrm>
          <a:prstGeom prst="rect">
            <a:avLst/>
          </a:prstGeom>
          <a:solidFill>
            <a:srgbClr val="ECDFF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 Unifrog shortlist</a:t>
            </a:r>
          </a:p>
        </p:txBody>
      </p:sp>
      <p:sp>
        <p:nvSpPr>
          <p:cNvPr id="16" name="Rectangle 15">
            <a:extLst>
              <a:ext uri="{FF2B5EF4-FFF2-40B4-BE49-F238E27FC236}">
                <a16:creationId xmlns:a16="http://schemas.microsoft.com/office/drawing/2014/main" id="{D0FAC131-D4DB-65FF-3E46-5A794F47BC3D}"/>
              </a:ext>
            </a:extLst>
          </p:cNvPr>
          <p:cNvSpPr/>
          <p:nvPr/>
        </p:nvSpPr>
        <p:spPr>
          <a:xfrm>
            <a:off x="6112699" y="4593923"/>
            <a:ext cx="5677039" cy="645702"/>
          </a:xfrm>
          <a:prstGeom prst="rect">
            <a:avLst/>
          </a:prstGeom>
          <a:solidFill>
            <a:srgbClr val="ECDFF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Something to help you stay focused</a:t>
            </a:r>
          </a:p>
        </p:txBody>
      </p:sp>
      <p:sp>
        <p:nvSpPr>
          <p:cNvPr id="9" name="Rectangle 8">
            <a:extLst>
              <a:ext uri="{FF2B5EF4-FFF2-40B4-BE49-F238E27FC236}">
                <a16:creationId xmlns:a16="http://schemas.microsoft.com/office/drawing/2014/main" id="{28A733C9-967F-F695-C87B-CFF356A023A9}"/>
              </a:ext>
            </a:extLst>
          </p:cNvPr>
          <p:cNvSpPr/>
          <p:nvPr/>
        </p:nvSpPr>
        <p:spPr>
          <a:xfrm>
            <a:off x="334026" y="5337313"/>
            <a:ext cx="5677039" cy="645702"/>
          </a:xfrm>
          <a:prstGeom prst="rect">
            <a:avLst/>
          </a:prstGeom>
          <a:solidFill>
            <a:srgbClr val="FFD5E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Unifrog quiz, shortlist or favourite careers</a:t>
            </a:r>
          </a:p>
        </p:txBody>
      </p:sp>
      <p:sp>
        <p:nvSpPr>
          <p:cNvPr id="10" name="Rectangle 9">
            <a:extLst>
              <a:ext uri="{FF2B5EF4-FFF2-40B4-BE49-F238E27FC236}">
                <a16:creationId xmlns:a16="http://schemas.microsoft.com/office/drawing/2014/main" id="{4C2B5C39-3AD7-EAA3-AB86-848F05F99A98}"/>
              </a:ext>
            </a:extLst>
          </p:cNvPr>
          <p:cNvSpPr/>
          <p:nvPr/>
        </p:nvSpPr>
        <p:spPr>
          <a:xfrm>
            <a:off x="6112699" y="5337313"/>
            <a:ext cx="5677039" cy="645702"/>
          </a:xfrm>
          <a:prstGeom prst="rect">
            <a:avLst/>
          </a:prstGeom>
          <a:solidFill>
            <a:srgbClr val="ECDFF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Laptop, tablet or notebook if helpful</a:t>
            </a:r>
          </a:p>
        </p:txBody>
      </p:sp>
      <p:sp>
        <p:nvSpPr>
          <p:cNvPr id="11" name="TextBox 10">
            <a:extLst>
              <a:ext uri="{FF2B5EF4-FFF2-40B4-BE49-F238E27FC236}">
                <a16:creationId xmlns:a16="http://schemas.microsoft.com/office/drawing/2014/main" id="{DD50DB58-1BFB-7C70-B288-78D0F50DB88C}"/>
              </a:ext>
            </a:extLst>
          </p:cNvPr>
          <p:cNvSpPr txBox="1"/>
          <p:nvPr/>
        </p:nvSpPr>
        <p:spPr>
          <a:xfrm>
            <a:off x="224117" y="393511"/>
            <a:ext cx="1174376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100" b="1" dirty="0">
                <a:solidFill>
                  <a:prstClr val="black"/>
                </a:solidFill>
                <a:latin typeface="Open Sans" panose="020B0606030504020204"/>
              </a:rPr>
              <a:t>What to do before a personal </a:t>
            </a:r>
            <a:r>
              <a:rPr kumimoji="0" lang="en-GB" sz="3100" b="1" i="0" u="none" strike="noStrike" kern="1200" cap="none" spc="0" normalizeH="0" baseline="0" noProof="0" dirty="0">
                <a:ln>
                  <a:noFill/>
                </a:ln>
                <a:solidFill>
                  <a:prstClr val="black"/>
                </a:solidFill>
                <a:effectLst/>
                <a:uLnTx/>
                <a:uFillTx/>
                <a:latin typeface="Open Sans" panose="020B0606030504020204"/>
                <a:ea typeface="+mn-ea"/>
                <a:cs typeface="+mn-cs"/>
              </a:rPr>
              <a:t>guidance one-to-one</a:t>
            </a:r>
          </a:p>
        </p:txBody>
      </p:sp>
    </p:spTree>
    <p:extLst>
      <p:ext uri="{BB962C8B-B14F-4D97-AF65-F5344CB8AC3E}">
        <p14:creationId xmlns:p14="http://schemas.microsoft.com/office/powerpoint/2010/main" val="376452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90553" y="424333"/>
            <a:ext cx="12269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Open Sans" panose="020B0606030504020204"/>
                <a:ea typeface="+mn-ea"/>
                <a:cs typeface="+mn-cs"/>
              </a:rPr>
              <a:t>What happens during a personal guidance one-to-one? (3 mins)</a:t>
            </a:r>
          </a:p>
        </p:txBody>
      </p:sp>
      <p:sp>
        <p:nvSpPr>
          <p:cNvPr id="9" name="TextBox 8">
            <a:extLst>
              <a:ext uri="{FF2B5EF4-FFF2-40B4-BE49-F238E27FC236}">
                <a16:creationId xmlns:a16="http://schemas.microsoft.com/office/drawing/2014/main" id="{6EFD97FF-12C0-9241-E406-9924AC309BBD}"/>
              </a:ext>
            </a:extLst>
          </p:cNvPr>
          <p:cNvSpPr txBox="1"/>
          <p:nvPr/>
        </p:nvSpPr>
        <p:spPr>
          <a:xfrm>
            <a:off x="404261" y="1149363"/>
            <a:ext cx="11338560" cy="1055161"/>
          </a:xfrm>
          <a:prstGeom prst="rect">
            <a:avLst/>
          </a:prstGeom>
          <a:solidFill>
            <a:srgbClr val="C9F0EF"/>
          </a:solidFill>
        </p:spPr>
        <p:txBody>
          <a:bodyPr wrap="square" rtlCol="0">
            <a:spAutoFit/>
          </a:bodyPr>
          <a:lstStyle/>
          <a:p>
            <a:pPr>
              <a:lnSpc>
                <a:spcPct val="15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A careers personal guidance one-to-one usually lasts around 45 minutes and has three stages: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A844D3F-297F-689C-E0A1-D07D23467C8E}"/>
              </a:ext>
            </a:extLst>
          </p:cNvPr>
          <p:cNvSpPr txBox="1"/>
          <p:nvPr/>
        </p:nvSpPr>
        <p:spPr>
          <a:xfrm>
            <a:off x="347121" y="3015949"/>
            <a:ext cx="3344097" cy="546047"/>
          </a:xfrm>
          <a:prstGeom prst="rect">
            <a:avLst/>
          </a:prstGeom>
          <a:solidFill>
            <a:srgbClr val="FF97BC"/>
          </a:solidFill>
          <a:ln w="19050">
            <a:solidFill>
              <a:schemeClr val="tx1"/>
            </a:solidFill>
          </a:ln>
        </p:spPr>
        <p:txBody>
          <a:bodyPr wrap="square" rtlCol="0">
            <a:spAutoFit/>
          </a:bodyPr>
          <a:lstStyle/>
          <a:p>
            <a:pPr marL="457200" indent="-457200" algn="ctr">
              <a:lnSpc>
                <a:spcPct val="150000"/>
              </a:lnSpc>
              <a:buAutoNum type="arabicPeriod"/>
              <a:defRPr/>
            </a:pPr>
            <a:r>
              <a:rPr lang="en-GB" sz="2200" b="1" dirty="0">
                <a:latin typeface="Open Sans" panose="020B0606030504020204" pitchFamily="34" charset="0"/>
                <a:ea typeface="Open Sans" panose="020B0606030504020204" pitchFamily="34" charset="0"/>
                <a:cs typeface="Open Sans" panose="020B0606030504020204" pitchFamily="34" charset="0"/>
              </a:rPr>
              <a:t>Deciding a focus</a:t>
            </a:r>
          </a:p>
        </p:txBody>
      </p:sp>
      <p:sp>
        <p:nvSpPr>
          <p:cNvPr id="18" name="TextBox 17">
            <a:extLst>
              <a:ext uri="{FF2B5EF4-FFF2-40B4-BE49-F238E27FC236}">
                <a16:creationId xmlns:a16="http://schemas.microsoft.com/office/drawing/2014/main" id="{96F14A48-CE2A-AE22-FEF2-72642A46FD33}"/>
              </a:ext>
            </a:extLst>
          </p:cNvPr>
          <p:cNvSpPr txBox="1"/>
          <p:nvPr/>
        </p:nvSpPr>
        <p:spPr>
          <a:xfrm>
            <a:off x="9405656" y="3015949"/>
            <a:ext cx="2493328" cy="546047"/>
          </a:xfrm>
          <a:prstGeom prst="rect">
            <a:avLst/>
          </a:prstGeom>
          <a:solidFill>
            <a:srgbClr val="FFC999"/>
          </a:solidFill>
          <a:ln w="19050">
            <a:solidFill>
              <a:schemeClr val="tx1"/>
            </a:solidFill>
          </a:ln>
        </p:spPr>
        <p:txBody>
          <a:bodyPr wrap="square" rtlCol="0">
            <a:spAutoFit/>
          </a:bodyPr>
          <a:lstStyle/>
          <a:p>
            <a:pPr algn="ctr">
              <a:lnSpc>
                <a:spcPct val="150000"/>
              </a:lnSpc>
              <a:defRPr/>
            </a:pPr>
            <a:r>
              <a:rPr lang="en-GB" sz="2200" b="1" dirty="0">
                <a:latin typeface="Open Sans" panose="020B0606030504020204" pitchFamily="34" charset="0"/>
                <a:ea typeface="Open Sans" panose="020B0606030504020204" pitchFamily="34" charset="0"/>
                <a:cs typeface="Open Sans" panose="020B0606030504020204" pitchFamily="34" charset="0"/>
              </a:rPr>
              <a:t>3. Making a plan</a:t>
            </a:r>
          </a:p>
        </p:txBody>
      </p:sp>
      <p:sp>
        <p:nvSpPr>
          <p:cNvPr id="2" name="TextBox 1">
            <a:extLst>
              <a:ext uri="{FF2B5EF4-FFF2-40B4-BE49-F238E27FC236}">
                <a16:creationId xmlns:a16="http://schemas.microsoft.com/office/drawing/2014/main" id="{C923105B-5DC8-4B66-2717-DE8EC805A041}"/>
              </a:ext>
            </a:extLst>
          </p:cNvPr>
          <p:cNvSpPr txBox="1"/>
          <p:nvPr/>
        </p:nvSpPr>
        <p:spPr>
          <a:xfrm>
            <a:off x="3801120" y="3015949"/>
            <a:ext cx="5532895" cy="546047"/>
          </a:xfrm>
          <a:prstGeom prst="rect">
            <a:avLst/>
          </a:prstGeom>
          <a:solidFill>
            <a:srgbClr val="DDC5ED"/>
          </a:solidFill>
          <a:ln w="19050">
            <a:solidFill>
              <a:schemeClr val="tx1"/>
            </a:solidFill>
          </a:ln>
        </p:spPr>
        <p:txBody>
          <a:bodyPr wrap="square" rtlCol="0">
            <a:spAutoFit/>
          </a:bodyPr>
          <a:lstStyle/>
          <a:p>
            <a:pPr algn="ctr">
              <a:lnSpc>
                <a:spcPct val="150000"/>
              </a:lnSpc>
              <a:defRPr/>
            </a:pPr>
            <a:r>
              <a:rPr lang="en-GB" sz="2200" b="1" dirty="0">
                <a:latin typeface="Open Sans" panose="020B0606030504020204" pitchFamily="34" charset="0"/>
                <a:ea typeface="Open Sans" panose="020B0606030504020204" pitchFamily="34" charset="0"/>
                <a:cs typeface="Open Sans" panose="020B0606030504020204" pitchFamily="34" charset="0"/>
              </a:rPr>
              <a:t>2. Exploring ideas</a:t>
            </a:r>
          </a:p>
        </p:txBody>
      </p:sp>
      <p:pic>
        <p:nvPicPr>
          <p:cNvPr id="4" name="Graphic 3" descr="Target">
            <a:extLst>
              <a:ext uri="{FF2B5EF4-FFF2-40B4-BE49-F238E27FC236}">
                <a16:creationId xmlns:a16="http://schemas.microsoft.com/office/drawing/2014/main" id="{8F0A2B20-E607-76D3-4B9C-FF45FBBD6A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35043" y="2255972"/>
            <a:ext cx="914400" cy="914400"/>
          </a:xfrm>
          <a:prstGeom prst="rect">
            <a:avLst/>
          </a:prstGeom>
        </p:spPr>
      </p:pic>
      <p:pic>
        <p:nvPicPr>
          <p:cNvPr id="6" name="Graphic 5" descr="Magnifying glass">
            <a:extLst>
              <a:ext uri="{FF2B5EF4-FFF2-40B4-BE49-F238E27FC236}">
                <a16:creationId xmlns:a16="http://schemas.microsoft.com/office/drawing/2014/main" id="{2724E755-4858-6CF7-E049-905DBEE87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019959" y="2268887"/>
            <a:ext cx="914400" cy="914400"/>
          </a:xfrm>
          <a:prstGeom prst="rect">
            <a:avLst/>
          </a:prstGeom>
        </p:spPr>
      </p:pic>
      <p:pic>
        <p:nvPicPr>
          <p:cNvPr id="7" name="Graphic 6" descr="Bullseye">
            <a:extLst>
              <a:ext uri="{FF2B5EF4-FFF2-40B4-BE49-F238E27FC236}">
                <a16:creationId xmlns:a16="http://schemas.microsoft.com/office/drawing/2014/main" id="{3309FF68-48D3-4D62-0B23-07C42D8D28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35500" y="2230142"/>
            <a:ext cx="914400" cy="914400"/>
          </a:xfrm>
          <a:prstGeom prst="rect">
            <a:avLst/>
          </a:prstGeom>
        </p:spPr>
      </p:pic>
      <p:sp>
        <p:nvSpPr>
          <p:cNvPr id="12" name="TextBox 11">
            <a:extLst>
              <a:ext uri="{FF2B5EF4-FFF2-40B4-BE49-F238E27FC236}">
                <a16:creationId xmlns:a16="http://schemas.microsoft.com/office/drawing/2014/main" id="{CA8D9089-B510-D75F-8617-89119BD605F1}"/>
              </a:ext>
            </a:extLst>
          </p:cNvPr>
          <p:cNvSpPr txBox="1"/>
          <p:nvPr/>
        </p:nvSpPr>
        <p:spPr>
          <a:xfrm>
            <a:off x="356646" y="3633034"/>
            <a:ext cx="3344097" cy="2125582"/>
          </a:xfrm>
          <a:prstGeom prst="rect">
            <a:avLst/>
          </a:prstGeom>
          <a:solidFill>
            <a:srgbClr val="FFD5E4"/>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The careers adviser will remind you of the purpose of a 1-1 and you’ll be able to explain what you’d like to focus on.</a:t>
            </a:r>
          </a:p>
        </p:txBody>
      </p:sp>
      <p:sp>
        <p:nvSpPr>
          <p:cNvPr id="13" name="TextBox 12">
            <a:extLst>
              <a:ext uri="{FF2B5EF4-FFF2-40B4-BE49-F238E27FC236}">
                <a16:creationId xmlns:a16="http://schemas.microsoft.com/office/drawing/2014/main" id="{429A33C0-B677-F949-015F-5DED347F31D9}"/>
              </a:ext>
            </a:extLst>
          </p:cNvPr>
          <p:cNvSpPr txBox="1"/>
          <p:nvPr/>
        </p:nvSpPr>
        <p:spPr>
          <a:xfrm>
            <a:off x="9415181" y="3633034"/>
            <a:ext cx="2493328" cy="2125582"/>
          </a:xfrm>
          <a:prstGeom prst="rect">
            <a:avLst/>
          </a:prstGeom>
          <a:solidFill>
            <a:srgbClr val="FFE4CC"/>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This is where you will agree on your next steps and write an action plan. </a:t>
            </a:r>
          </a:p>
          <a:p>
            <a:pPr algn="ctr">
              <a:lnSpc>
                <a:spcPct val="150000"/>
              </a:lnSpc>
              <a:defRPr/>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E074D3CC-DBD1-97D4-1408-9E79A216A152}"/>
              </a:ext>
            </a:extLst>
          </p:cNvPr>
          <p:cNvSpPr txBox="1"/>
          <p:nvPr/>
        </p:nvSpPr>
        <p:spPr>
          <a:xfrm>
            <a:off x="3810645" y="3633034"/>
            <a:ext cx="5532895" cy="2125582"/>
          </a:xfrm>
          <a:prstGeom prst="rect">
            <a:avLst/>
          </a:prstGeom>
          <a:solidFill>
            <a:srgbClr val="ECDFF5"/>
          </a:solidFill>
          <a:ln w="19050">
            <a:solidFill>
              <a:schemeClr val="tx1"/>
            </a:solidFill>
          </a:ln>
        </p:spPr>
        <p:txBody>
          <a:bodyPr wrap="square" rtlCol="0">
            <a:spAutoFit/>
          </a:bodyPr>
          <a:lstStyle/>
          <a:p>
            <a:pPr algn="ctr">
              <a:lnSpc>
                <a:spcPct val="150000"/>
              </a:lnSpc>
              <a:defRPr/>
            </a:pPr>
            <a:r>
              <a:rPr lang="en-GB" dirty="0">
                <a:latin typeface="Open Sans" panose="020B0606030504020204" pitchFamily="34" charset="0"/>
                <a:ea typeface="Open Sans" panose="020B0606030504020204" pitchFamily="34" charset="0"/>
                <a:cs typeface="Open Sans" panose="020B0606030504020204" pitchFamily="34" charset="0"/>
              </a:rPr>
              <a:t>This will take up most of the one-to-one. It might include exploring your understanding of opportunities available, how confident you feel at making decisions, your self-awareness of your likes/dislikes and what’s influencing your decision.</a:t>
            </a:r>
          </a:p>
        </p:txBody>
      </p:sp>
    </p:spTree>
    <p:extLst>
      <p:ext uri="{BB962C8B-B14F-4D97-AF65-F5344CB8AC3E}">
        <p14:creationId xmlns:p14="http://schemas.microsoft.com/office/powerpoint/2010/main" val="22779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Unifrog">
      <a:dk1>
        <a:sysClr val="windowText" lastClr="000000"/>
      </a:dk1>
      <a:lt1>
        <a:sysClr val="window" lastClr="FFFFFF"/>
      </a:lt1>
      <a:dk2>
        <a:srgbClr val="44546A"/>
      </a:dk2>
      <a:lt2>
        <a:srgbClr val="E7E6E6"/>
      </a:lt2>
      <a:accent1>
        <a:srgbClr val="FF699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6500</TotalTime>
  <Words>3120</Words>
  <Application>Microsoft Macintosh PowerPoint</Application>
  <PresentationFormat>Widescreen</PresentationFormat>
  <Paragraphs>230</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Open Sans</vt:lpstr>
      <vt:lpstr>Slack-Lato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Nash</dc:creator>
  <cp:lastModifiedBy>McCrory, Gethin</cp:lastModifiedBy>
  <cp:revision>272</cp:revision>
  <dcterms:created xsi:type="dcterms:W3CDTF">2021-12-13T14:38:16Z</dcterms:created>
  <dcterms:modified xsi:type="dcterms:W3CDTF">2025-11-03T19:42:14Z</dcterms:modified>
</cp:coreProperties>
</file>