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</p:sldIdLst>
  <p:sldSz cx="18288000" cy="10287000"/>
  <p:notesSz cx="6858000" cy="9144000"/>
  <p:embeddedFontLst>
    <p:embeddedFont>
      <p:font typeface="Cerebri Bold" panose="020B0604020202020204" charset="0"/>
      <p:regular r:id="rId13"/>
      <p:bold r:id="rId14"/>
    </p:embeddedFont>
    <p:embeddedFont>
      <p:font typeface="ITC Motter Corpus Regular" panose="020B0604020202020204" charset="0"/>
      <p:regular r:id="rId15"/>
    </p:embeddedFont>
    <p:embeddedFont>
      <p:font typeface="Open Sans" panose="020B0606030504020204" pitchFamily="3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86" autoAdjust="0"/>
  </p:normalViewPr>
  <p:slideViewPr>
    <p:cSldViewPr>
      <p:cViewPr varScale="1">
        <p:scale>
          <a:sx n="70" d="100"/>
          <a:sy n="70" d="100"/>
        </p:scale>
        <p:origin x="7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1BA29-5C3E-46A6-988E-F9502C527988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E3C11-C9CE-423B-BD85-EFE458330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26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E3C11-C9CE-423B-BD85-EFE458330F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78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111" b="-8111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956513" y="5143500"/>
            <a:ext cx="20201026" cy="6819137"/>
            <a:chOff x="0" y="0"/>
            <a:chExt cx="5320435" cy="17959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320435" cy="1795987"/>
            </a:xfrm>
            <a:custGeom>
              <a:avLst/>
              <a:gdLst/>
              <a:ahLst/>
              <a:cxnLst/>
              <a:rect l="l" t="t" r="r" b="b"/>
              <a:pathLst>
                <a:path w="5320435" h="1795987">
                  <a:moveTo>
                    <a:pt x="0" y="0"/>
                  </a:moveTo>
                  <a:lnTo>
                    <a:pt x="5320435" y="0"/>
                  </a:lnTo>
                  <a:lnTo>
                    <a:pt x="5320435" y="1795987"/>
                  </a:lnTo>
                  <a:lnTo>
                    <a:pt x="0" y="1795987"/>
                  </a:lnTo>
                  <a:close/>
                </a:path>
              </a:pathLst>
            </a:custGeom>
            <a:solidFill>
              <a:srgbClr val="2C459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5320435" cy="1824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80211" y="4632468"/>
            <a:ext cx="17422211" cy="1469162"/>
            <a:chOff x="0" y="0"/>
            <a:chExt cx="4588566" cy="3869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88566" cy="386940"/>
            </a:xfrm>
            <a:custGeom>
              <a:avLst/>
              <a:gdLst/>
              <a:ahLst/>
              <a:cxnLst/>
              <a:rect l="l" t="t" r="r" b="b"/>
              <a:pathLst>
                <a:path w="4588566" h="386940">
                  <a:moveTo>
                    <a:pt x="22663" y="0"/>
                  </a:moveTo>
                  <a:lnTo>
                    <a:pt x="4565903" y="0"/>
                  </a:lnTo>
                  <a:cubicBezTo>
                    <a:pt x="4571914" y="0"/>
                    <a:pt x="4577678" y="2388"/>
                    <a:pt x="4581928" y="6638"/>
                  </a:cubicBezTo>
                  <a:cubicBezTo>
                    <a:pt x="4586178" y="10888"/>
                    <a:pt x="4588566" y="16652"/>
                    <a:pt x="4588566" y="22663"/>
                  </a:cubicBezTo>
                  <a:lnTo>
                    <a:pt x="4588566" y="364277"/>
                  </a:lnTo>
                  <a:cubicBezTo>
                    <a:pt x="4588566" y="370287"/>
                    <a:pt x="4586178" y="376052"/>
                    <a:pt x="4581928" y="380302"/>
                  </a:cubicBezTo>
                  <a:cubicBezTo>
                    <a:pt x="4577678" y="384552"/>
                    <a:pt x="4571914" y="386940"/>
                    <a:pt x="4565903" y="386940"/>
                  </a:cubicBezTo>
                  <a:lnTo>
                    <a:pt x="22663" y="386940"/>
                  </a:lnTo>
                  <a:cubicBezTo>
                    <a:pt x="16652" y="386940"/>
                    <a:pt x="10888" y="384552"/>
                    <a:pt x="6638" y="380302"/>
                  </a:cubicBezTo>
                  <a:cubicBezTo>
                    <a:pt x="2388" y="376052"/>
                    <a:pt x="0" y="370287"/>
                    <a:pt x="0" y="364277"/>
                  </a:cubicBezTo>
                  <a:lnTo>
                    <a:pt x="0" y="22663"/>
                  </a:lnTo>
                  <a:cubicBezTo>
                    <a:pt x="0" y="16652"/>
                    <a:pt x="2388" y="10888"/>
                    <a:pt x="6638" y="6638"/>
                  </a:cubicBezTo>
                  <a:cubicBezTo>
                    <a:pt x="10888" y="2388"/>
                    <a:pt x="16652" y="0"/>
                    <a:pt x="22663" y="0"/>
                  </a:cubicBezTo>
                  <a:close/>
                </a:path>
              </a:pathLst>
            </a:custGeom>
            <a:solidFill>
              <a:srgbClr val="F8C21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588566" cy="4155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210897" y="7503807"/>
            <a:ext cx="18709791" cy="1877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42"/>
              </a:lnSpc>
            </a:pPr>
            <a:r>
              <a:rPr lang="en-US" sz="20600" dirty="0">
                <a:solidFill>
                  <a:srgbClr val="FFFFFF"/>
                </a:solidFill>
                <a:latin typeface="ITC Motter Corpus Regular"/>
                <a:ea typeface="ITC Motter Corpus Regular"/>
                <a:cs typeface="ITC Motter Corpus Regular"/>
                <a:sym typeface="ITC Motter Corpus Regular"/>
              </a:rPr>
              <a:t>History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00400" y="4714331"/>
            <a:ext cx="14487200" cy="1133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96"/>
              </a:lnSpc>
            </a:pPr>
            <a:r>
              <a:rPr lang="en-US" sz="6354" dirty="0">
                <a:solidFill>
                  <a:srgbClr val="2C4596"/>
                </a:solidFill>
                <a:latin typeface="ITC Motter Corpus Regular"/>
                <a:ea typeface="ITC Motter Corpus Regular"/>
                <a:cs typeface="ITC Motter Corpus Regular"/>
                <a:sym typeface="ITC Motter Corpus Regular"/>
              </a:rPr>
              <a:t>CAREER OF THE MONTH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1D3C688-53D8-42CC-7A36-F3B3FD0024D0}"/>
              </a:ext>
            </a:extLst>
          </p:cNvPr>
          <p:cNvSpPr/>
          <p:nvPr/>
        </p:nvSpPr>
        <p:spPr>
          <a:xfrm>
            <a:off x="1900400" y="344015"/>
            <a:ext cx="3204401" cy="4114800"/>
          </a:xfrm>
          <a:custGeom>
            <a:avLst/>
            <a:gdLst/>
            <a:ahLst/>
            <a:cxnLst/>
            <a:rect l="l" t="t" r="r" b="b"/>
            <a:pathLst>
              <a:path w="3204401" h="4114800">
                <a:moveTo>
                  <a:pt x="0" y="0"/>
                </a:moveTo>
                <a:lnTo>
                  <a:pt x="3204401" y="0"/>
                </a:lnTo>
                <a:lnTo>
                  <a:pt x="32044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EA3F24DD-7E01-1EDB-49A0-E1E465C87F67}"/>
              </a:ext>
            </a:extLst>
          </p:cNvPr>
          <p:cNvSpPr/>
          <p:nvPr/>
        </p:nvSpPr>
        <p:spPr>
          <a:xfrm>
            <a:off x="12420600" y="386592"/>
            <a:ext cx="5562600" cy="3750788"/>
          </a:xfrm>
          <a:custGeom>
            <a:avLst/>
            <a:gdLst/>
            <a:ahLst/>
            <a:cxnLst/>
            <a:rect l="l" t="t" r="r" b="b"/>
            <a:pathLst>
              <a:path w="10160000" h="8229600">
                <a:moveTo>
                  <a:pt x="0" y="0"/>
                </a:moveTo>
                <a:lnTo>
                  <a:pt x="10160000" y="0"/>
                </a:lnTo>
                <a:lnTo>
                  <a:pt x="10160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2"/>
          <p:cNvSpPr/>
          <p:nvPr/>
        </p:nvSpPr>
        <p:spPr>
          <a:xfrm>
            <a:off x="6465343" y="969555"/>
            <a:ext cx="5357313" cy="2863720"/>
          </a:xfrm>
          <a:custGeom>
            <a:avLst/>
            <a:gdLst/>
            <a:ahLst/>
            <a:cxnLst/>
            <a:rect l="l" t="t" r="r" b="b"/>
            <a:pathLst>
              <a:path w="7315200" h="4078224">
                <a:moveTo>
                  <a:pt x="0" y="0"/>
                </a:moveTo>
                <a:lnTo>
                  <a:pt x="7315200" y="0"/>
                </a:lnTo>
                <a:lnTo>
                  <a:pt x="7315200" y="4078224"/>
                </a:lnTo>
                <a:lnTo>
                  <a:pt x="0" y="40782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625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1210610" y="435293"/>
            <a:ext cx="3605386" cy="1622424"/>
          </a:xfrm>
          <a:custGeom>
            <a:avLst/>
            <a:gdLst/>
            <a:ahLst/>
            <a:cxnLst/>
            <a:rect l="l" t="t" r="r" b="b"/>
            <a:pathLst>
              <a:path w="3605386" h="1622424">
                <a:moveTo>
                  <a:pt x="0" y="0"/>
                </a:moveTo>
                <a:lnTo>
                  <a:pt x="3605386" y="0"/>
                </a:lnTo>
                <a:lnTo>
                  <a:pt x="3605386" y="1622424"/>
                </a:lnTo>
                <a:lnTo>
                  <a:pt x="0" y="1622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304355" y="1835242"/>
            <a:ext cx="7108391" cy="7876333"/>
          </a:xfrm>
          <a:custGeom>
            <a:avLst/>
            <a:gdLst/>
            <a:ahLst/>
            <a:cxnLst/>
            <a:rect l="l" t="t" r="r" b="b"/>
            <a:pathLst>
              <a:path w="7108391" h="7876333">
                <a:moveTo>
                  <a:pt x="0" y="0"/>
                </a:moveTo>
                <a:lnTo>
                  <a:pt x="7108391" y="0"/>
                </a:lnTo>
                <a:lnTo>
                  <a:pt x="7108391" y="7876333"/>
                </a:lnTo>
                <a:lnTo>
                  <a:pt x="0" y="78763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8869628" y="2493009"/>
            <a:ext cx="8287351" cy="1492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06"/>
              </a:lnSpc>
            </a:pPr>
            <a:r>
              <a:rPr lang="en-US" sz="8361" dirty="0">
                <a:solidFill>
                  <a:srgbClr val="2C4596"/>
                </a:solidFill>
                <a:latin typeface="ITC Motter Corpus Regular"/>
                <a:ea typeface="ITC Motter Corpus Regular"/>
                <a:cs typeface="ITC Motter Corpus Regular"/>
                <a:sym typeface="ITC Motter Corpus Regular"/>
              </a:rPr>
              <a:t>Welcome!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0405CA6-664D-6BC9-9CAF-9A0E7A86E2E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100391" y="4455514"/>
            <a:ext cx="9906445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erebri Bold" panose="020B0604020202020204" charset="0"/>
              </a:rPr>
              <a:t>History isn’t just about the past – it’s about the skills you’ll use in the future. From classrooms to courtrooms, from archives to newsrooms – history takes you everywhere.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6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erebri Bold" panose="020B060402020202020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erebri Bold" panose="020B0604020202020204" charset="0"/>
              </a:rPr>
              <a:t>Today we’ll explore: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erebri Bold" panose="020B060402020202020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erebri Bold" panose="020B0604020202020204" charset="0"/>
              </a:rPr>
              <a:t>Where history can lead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erebri Bold" panose="020B0604020202020204" charset="0"/>
              </a:rPr>
              <a:t>Surprising careers linked to history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erebri Bold" panose="020B0604020202020204" charset="0"/>
              </a:rPr>
              <a:t>Skills that make historians stand out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156898" y="2535104"/>
            <a:ext cx="6811819" cy="7344279"/>
          </a:xfrm>
          <a:custGeom>
            <a:avLst/>
            <a:gdLst/>
            <a:ahLst/>
            <a:cxnLst/>
            <a:rect l="l" t="t" r="r" b="b"/>
            <a:pathLst>
              <a:path w="6811819" h="7344279">
                <a:moveTo>
                  <a:pt x="0" y="0"/>
                </a:moveTo>
                <a:lnTo>
                  <a:pt x="6811818" y="0"/>
                </a:lnTo>
                <a:lnTo>
                  <a:pt x="6811818" y="7344279"/>
                </a:lnTo>
                <a:lnTo>
                  <a:pt x="0" y="73442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28700" y="565382"/>
            <a:ext cx="16284139" cy="1492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06"/>
              </a:lnSpc>
            </a:pPr>
            <a:r>
              <a:rPr lang="en-US" sz="8361">
                <a:solidFill>
                  <a:srgbClr val="2C4596"/>
                </a:solidFill>
                <a:latin typeface="ITC Motter Corpus Regular"/>
                <a:ea typeface="ITC Motter Corpus Regular"/>
                <a:cs typeface="ITC Motter Corpus Regular"/>
                <a:sym typeface="ITC Motter Corpus Regular"/>
              </a:rPr>
              <a:t>STARTER QUESTION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ABDA8-9388-B4BF-6ED6-E32F8EA33CA7}"/>
              </a:ext>
            </a:extLst>
          </p:cNvPr>
          <p:cNvSpPr txBox="1"/>
          <p:nvPr/>
        </p:nvSpPr>
        <p:spPr>
          <a:xfrm>
            <a:off x="506449" y="3086100"/>
            <a:ext cx="91440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solidFill>
                  <a:srgbClr val="002060"/>
                </a:solidFill>
                <a:latin typeface="Cerebri Bold" panose="020B0604020202020204" charset="0"/>
                <a:ea typeface="Open Sans" panose="020B0606030504020204" pitchFamily="34" charset="0"/>
                <a:cs typeface="Open Sans" panose="020B0606030504020204" pitchFamily="34" charset="0"/>
              </a:rPr>
              <a:t>Which skill do you think employers value most: remembering dates, debating, or analysing evidence?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28700" y="565382"/>
            <a:ext cx="16284139" cy="1492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06"/>
              </a:lnSpc>
            </a:pPr>
            <a:r>
              <a:rPr lang="en-US" sz="8361">
                <a:solidFill>
                  <a:srgbClr val="2C4596"/>
                </a:solidFill>
                <a:latin typeface="ITC Motter Corpus Regular"/>
                <a:ea typeface="ITC Motter Corpus Regular"/>
                <a:cs typeface="ITC Motter Corpus Regular"/>
                <a:sym typeface="ITC Motter Corpus Regular"/>
              </a:rPr>
              <a:t>DID YOU KNOW?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E21CC88-2CF7-566E-A313-78C249E68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769" y="2270512"/>
            <a:ext cx="17526000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erebri Bold" panose="020B0604020202020204" charset="0"/>
              </a:rPr>
              <a:t>History is one of the top degrees for developing 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erebri Bold" panose="020B0604020202020204" charset="0"/>
              </a:rPr>
              <a:t>transferable skills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erebri Bold" panose="020B0604020202020204" charset="0"/>
              </a:rPr>
              <a:t> like critical thinking, writing, and analysis.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erebri Bold" panose="020B060402020202020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erebri Bold" panose="020B0604020202020204" charset="0"/>
              </a:rPr>
              <a:t>Many 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erebri Bold" panose="020B0604020202020204" charset="0"/>
              </a:rPr>
              <a:t>journalists, lawyers, politicians, and TV presenters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erebri Bold" panose="020B0604020202020204" charset="0"/>
              </a:rPr>
              <a:t> started with a history degree.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erebri Bold" panose="020B060402020202020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erebri Bold" panose="020B0604020202020204" charset="0"/>
              </a:rPr>
              <a:t>History graduates are often recruited into 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erebri Bold" panose="020B0604020202020204" charset="0"/>
              </a:rPr>
              <a:t>business, finance, and the civil service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erebri Bold" panose="020B0604020202020204" charset="0"/>
              </a:rPr>
              <a:t> because they can handle complex information.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erebri Bold" panose="020B060402020202020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erebri Bold" panose="020B0604020202020204" charset="0"/>
              </a:rPr>
              <a:t>Famous people who studied history: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erebri Bold" panose="020B0604020202020204" charset="0"/>
              </a:rPr>
              <a:t>Louis Theroux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erebri Bold" panose="020B0604020202020204" charset="0"/>
              </a:rPr>
              <a:t> (documentary filmmaker) – History at Oxford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erebri Bold" panose="020B0604020202020204" charset="0"/>
              </a:rPr>
              <a:t>Prince Charles (King Charles III)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erebri Bold" panose="020B0604020202020204" charset="0"/>
              </a:rPr>
              <a:t> – History at Cambridge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erebri Bold" panose="020B060402020202020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erebri Bold" panose="020B0604020202020204" charset="0"/>
              </a:rPr>
              <a:t>History graduates have one of the 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erebri Bold" panose="020B0604020202020204" charset="0"/>
              </a:rPr>
              <a:t>highest employment rates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erebri Bold" panose="020B0604020202020204" charset="0"/>
              </a:rPr>
              <a:t> among humanities degrees.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erebri Bold" panose="020B060402020202020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erebri Bold" panose="020B0604020202020204" charset="0"/>
              </a:rPr>
              <a:t>Employers like history students because they can 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erebri Bold" panose="020B0604020202020204" charset="0"/>
              </a:rPr>
              <a:t>weigh up evidence, argue a case, and spot bias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erebri Bold" panose="020B0604020202020204" charset="0"/>
              </a:rPr>
              <a:t> – skills vital in any job.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28700" y="565382"/>
            <a:ext cx="16284139" cy="1492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06"/>
              </a:lnSpc>
            </a:pPr>
            <a:r>
              <a:rPr lang="en-US" sz="8361">
                <a:solidFill>
                  <a:srgbClr val="2C4596"/>
                </a:solidFill>
                <a:latin typeface="ITC Motter Corpus Regular"/>
                <a:ea typeface="ITC Motter Corpus Regular"/>
                <a:cs typeface="ITC Motter Corpus Regular"/>
                <a:sym typeface="ITC Motter Corpus Regular"/>
              </a:rPr>
              <a:t>STARTING SALARY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32A9F59-652D-287E-C78A-0B042FDF0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06471"/>
              </p:ext>
            </p:extLst>
          </p:nvPr>
        </p:nvGraphicFramePr>
        <p:xfrm>
          <a:off x="761999" y="2311459"/>
          <a:ext cx="16550840" cy="741015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37710">
                  <a:extLst>
                    <a:ext uri="{9D8B030D-6E8A-4147-A177-3AD203B41FA5}">
                      <a16:colId xmlns:a16="http://schemas.microsoft.com/office/drawing/2014/main" val="3124110592"/>
                    </a:ext>
                  </a:extLst>
                </a:gridCol>
                <a:gridCol w="4137710">
                  <a:extLst>
                    <a:ext uri="{9D8B030D-6E8A-4147-A177-3AD203B41FA5}">
                      <a16:colId xmlns:a16="http://schemas.microsoft.com/office/drawing/2014/main" val="3544457791"/>
                    </a:ext>
                  </a:extLst>
                </a:gridCol>
                <a:gridCol w="4137710">
                  <a:extLst>
                    <a:ext uri="{9D8B030D-6E8A-4147-A177-3AD203B41FA5}">
                      <a16:colId xmlns:a16="http://schemas.microsoft.com/office/drawing/2014/main" val="2015210817"/>
                    </a:ext>
                  </a:extLst>
                </a:gridCol>
                <a:gridCol w="4137710">
                  <a:extLst>
                    <a:ext uri="{9D8B030D-6E8A-4147-A177-3AD203B41FA5}">
                      <a16:colId xmlns:a16="http://schemas.microsoft.com/office/drawing/2014/main" val="2411203808"/>
                    </a:ext>
                  </a:extLst>
                </a:gridCol>
              </a:tblGrid>
              <a:tr h="445377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Cerebri Bold" panose="020B0604020202020204" charset="0"/>
                        </a:rPr>
                        <a:t>Career Path</a:t>
                      </a:r>
                    </a:p>
                  </a:txBody>
                  <a:tcPr marL="46183" marR="46183" marT="23092" marB="23092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Cerebri Bold" panose="020B0604020202020204" charset="0"/>
                        </a:rPr>
                        <a:t>What They Do</a:t>
                      </a:r>
                    </a:p>
                  </a:txBody>
                  <a:tcPr marL="46183" marR="46183" marT="23092" marB="23092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Cerebri Bold" panose="020B0604020202020204" charset="0"/>
                        </a:rPr>
                        <a:t>Typical Entry Route</a:t>
                      </a:r>
                    </a:p>
                  </a:txBody>
                  <a:tcPr marL="46183" marR="46183" marT="23092" marB="23092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erebri Bold" panose="020B0604020202020204" charset="0"/>
                        </a:rPr>
                        <a:t>Starting Salary (approx.)</a:t>
                      </a:r>
                    </a:p>
                  </a:txBody>
                  <a:tcPr marL="46183" marR="46183" marT="23092" marB="23092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189322"/>
                  </a:ext>
                </a:extLst>
              </a:tr>
              <a:tr h="99925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rebri Bold" panose="020B0604020202020204" charset="0"/>
                        </a:rPr>
                        <a:t>Archivist</a:t>
                      </a:r>
                      <a:endParaRPr lang="en-GB" sz="1800" dirty="0">
                        <a:latin typeface="Cerebri Bold" panose="020B0604020202020204" charset="0"/>
                      </a:endParaRPr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latin typeface="Cerebri Bold" panose="020B0604020202020204" charset="0"/>
                        </a:rPr>
                        <a:t>Preserve and organise historical records/documents.</a:t>
                      </a:r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latin typeface="Cerebri Bold" panose="020B0604020202020204" charset="0"/>
                        </a:rPr>
                        <a:t>History degree + postgraduate qualification in archives</a:t>
                      </a:r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erebri Bold" panose="020B0604020202020204" charset="0"/>
                        </a:rPr>
                        <a:t>£25,000–£28,000</a:t>
                      </a:r>
                    </a:p>
                  </a:txBody>
                  <a:tcPr marL="46183" marR="46183" marT="23092" marB="23092" anchor="ctr"/>
                </a:tc>
                <a:extLst>
                  <a:ext uri="{0D108BD9-81ED-4DB2-BD59-A6C34878D82A}">
                    <a16:rowId xmlns:a16="http://schemas.microsoft.com/office/drawing/2014/main" val="267656334"/>
                  </a:ext>
                </a:extLst>
              </a:tr>
              <a:tr h="1137719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latin typeface="Cerebri Bold" panose="020B0604020202020204" charset="0"/>
                        </a:rPr>
                        <a:t>Museum Curator</a:t>
                      </a:r>
                      <a:endParaRPr lang="en-GB" sz="1800">
                        <a:latin typeface="Cerebri Bold" panose="020B0604020202020204" charset="0"/>
                      </a:endParaRPr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latin typeface="Cerebri Bold" panose="020B0604020202020204" charset="0"/>
                        </a:rPr>
                        <a:t>Manage collections, organise exhibitions, engage the public with history.</a:t>
                      </a:r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latin typeface="Cerebri Bold" panose="020B0604020202020204" charset="0"/>
                        </a:rPr>
                        <a:t>Degree in history/heritage + postgraduate museum studies</a:t>
                      </a:r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latin typeface="Cerebri Bold" panose="020B0604020202020204" charset="0"/>
                        </a:rPr>
                        <a:t>£25,000–£28,000</a:t>
                      </a:r>
                    </a:p>
                  </a:txBody>
                  <a:tcPr marL="46183" marR="46183" marT="23092" marB="23092" anchor="ctr"/>
                </a:tc>
                <a:extLst>
                  <a:ext uri="{0D108BD9-81ED-4DB2-BD59-A6C34878D82A}">
                    <a16:rowId xmlns:a16="http://schemas.microsoft.com/office/drawing/2014/main" val="2903156063"/>
                  </a:ext>
                </a:extLst>
              </a:tr>
              <a:tr h="1137719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latin typeface="Cerebri Bold" panose="020B0604020202020204" charset="0"/>
                        </a:rPr>
                        <a:t>Archaeologist</a:t>
                      </a:r>
                      <a:endParaRPr lang="en-GB" sz="1800">
                        <a:latin typeface="Cerebri Bold" panose="020B0604020202020204" charset="0"/>
                      </a:endParaRPr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latin typeface="Cerebri Bold" panose="020B0604020202020204" charset="0"/>
                        </a:rPr>
                        <a:t>Study remains of past civilisations through excavation and analysis.</a:t>
                      </a:r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latin typeface="Cerebri Bold" panose="020B0604020202020204" charset="0"/>
                        </a:rPr>
                        <a:t>Archaeology/history degree</a:t>
                      </a:r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latin typeface="Cerebri Bold" panose="020B0604020202020204" charset="0"/>
                        </a:rPr>
                        <a:t>£23,000–£27,000</a:t>
                      </a:r>
                    </a:p>
                  </a:txBody>
                  <a:tcPr marL="46183" marR="46183" marT="23092" marB="23092" anchor="ctr"/>
                </a:tc>
                <a:extLst>
                  <a:ext uri="{0D108BD9-81ED-4DB2-BD59-A6C34878D82A}">
                    <a16:rowId xmlns:a16="http://schemas.microsoft.com/office/drawing/2014/main" val="1761332223"/>
                  </a:ext>
                </a:extLst>
              </a:tr>
              <a:tr h="1137719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latin typeface="Cerebri Bold" panose="020B0604020202020204" charset="0"/>
                        </a:rPr>
                        <a:t>Lawyer</a:t>
                      </a:r>
                      <a:endParaRPr lang="en-GB" sz="1800">
                        <a:latin typeface="Cerebri Bold" panose="020B0604020202020204" charset="0"/>
                      </a:endParaRPr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erebri Bold" panose="020B0604020202020204" charset="0"/>
                        </a:rPr>
                        <a:t>Use critical thinking and argument skills to represent clients.</a:t>
                      </a:r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latin typeface="Cerebri Bold" panose="020B0604020202020204" charset="0"/>
                        </a:rPr>
                        <a:t>History degree + law conversion (GDL/SQE)</a:t>
                      </a:r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latin typeface="Cerebri Bold" panose="020B0604020202020204" charset="0"/>
                        </a:rPr>
                        <a:t>£30,000–£40,000+</a:t>
                      </a:r>
                    </a:p>
                  </a:txBody>
                  <a:tcPr marL="46183" marR="46183" marT="23092" marB="23092" anchor="ctr"/>
                </a:tc>
                <a:extLst>
                  <a:ext uri="{0D108BD9-81ED-4DB2-BD59-A6C34878D82A}">
                    <a16:rowId xmlns:a16="http://schemas.microsoft.com/office/drawing/2014/main" val="577268177"/>
                  </a:ext>
                </a:extLst>
              </a:tr>
              <a:tr h="1414654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latin typeface="Cerebri Bold" panose="020B0604020202020204" charset="0"/>
                        </a:rPr>
                        <a:t>Journalist</a:t>
                      </a:r>
                      <a:endParaRPr lang="en-GB" sz="1800">
                        <a:latin typeface="Cerebri Bold" panose="020B0604020202020204" charset="0"/>
                      </a:endParaRPr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latin typeface="Cerebri Bold" panose="020B0604020202020204" charset="0"/>
                        </a:rPr>
                        <a:t>Research and write news stories, often drawing on historical knowledge.</a:t>
                      </a:r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latin typeface="Cerebri Bold" panose="020B0604020202020204" charset="0"/>
                        </a:rPr>
                        <a:t>History or related degree + journalism training</a:t>
                      </a:r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latin typeface="Cerebri Bold" panose="020B0604020202020204" charset="0"/>
                        </a:rPr>
                        <a:t>£25,000–£28,000</a:t>
                      </a:r>
                    </a:p>
                  </a:txBody>
                  <a:tcPr marL="46183" marR="46183" marT="23092" marB="23092" anchor="ctr"/>
                </a:tc>
                <a:extLst>
                  <a:ext uri="{0D108BD9-81ED-4DB2-BD59-A6C34878D82A}">
                    <a16:rowId xmlns:a16="http://schemas.microsoft.com/office/drawing/2014/main" val="2684069806"/>
                  </a:ext>
                </a:extLst>
              </a:tr>
              <a:tr h="1137719"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latin typeface="Cerebri Bold" panose="020B0604020202020204" charset="0"/>
                        </a:rPr>
                        <a:t>Civil Service / Policy</a:t>
                      </a:r>
                      <a:endParaRPr lang="en-GB" sz="1800">
                        <a:latin typeface="Cerebri Bold" panose="020B0604020202020204" charset="0"/>
                      </a:endParaRPr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latin typeface="Cerebri Bold" panose="020B0604020202020204" charset="0"/>
                        </a:rPr>
                        <a:t>Research, analyse and develop government policy.</a:t>
                      </a:r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latin typeface="Cerebri Bold" panose="020B0604020202020204" charset="0"/>
                        </a:rPr>
                        <a:t>History degree + Civil Service Fast Stream / graduate schemes</a:t>
                      </a:r>
                    </a:p>
                  </a:txBody>
                  <a:tcPr marL="46183" marR="46183" marT="23092" marB="230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erebri Bold" panose="020B0604020202020204" charset="0"/>
                        </a:rPr>
                        <a:t>£28,000+</a:t>
                      </a:r>
                    </a:p>
                  </a:txBody>
                  <a:tcPr marL="46183" marR="46183" marT="23092" marB="23092" anchor="ctr"/>
                </a:tc>
                <a:extLst>
                  <a:ext uri="{0D108BD9-81ED-4DB2-BD59-A6C34878D82A}">
                    <a16:rowId xmlns:a16="http://schemas.microsoft.com/office/drawing/2014/main" val="5130848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9376" y="-1"/>
            <a:ext cx="183642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609600" y="1679129"/>
            <a:ext cx="16992600" cy="1930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26"/>
              </a:lnSpc>
            </a:pPr>
            <a:r>
              <a:rPr lang="en-GB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Scenario:</a:t>
            </a:r>
            <a:br>
              <a:rPr lang="en-GB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new local museum is being planned to showcase the history of your town/city. The organisers need a team of people to make it happen.</a:t>
            </a:r>
            <a:endParaRPr lang="en-US" sz="3662" dirty="0">
              <a:solidFill>
                <a:srgbClr val="2C459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TT Interphase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19825" y="253199"/>
            <a:ext cx="17448349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86"/>
              </a:lnSpc>
            </a:pPr>
            <a:r>
              <a:rPr lang="en-US" sz="6600" dirty="0">
                <a:solidFill>
                  <a:srgbClr val="2C4596"/>
                </a:solidFill>
                <a:latin typeface="ITC Motter Corpus Regular"/>
                <a:ea typeface="ITC Motter Corpus Regular"/>
                <a:cs typeface="ITC Motter Corpus Regular"/>
                <a:sym typeface="ITC Motter Corpus Regular"/>
              </a:rPr>
              <a:t>Careers &amp; History Discussion Task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B9565D-DE07-7EA4-9802-05E07DE2E125}"/>
              </a:ext>
            </a:extLst>
          </p:cNvPr>
          <p:cNvSpPr txBox="1"/>
          <p:nvPr/>
        </p:nvSpPr>
        <p:spPr>
          <a:xfrm>
            <a:off x="434610" y="4045404"/>
            <a:ext cx="9144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Discussion Questions:</a:t>
            </a:r>
          </a:p>
          <a:p>
            <a:pPr>
              <a:buNone/>
            </a:pP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jobs would be needed to make the museum a success?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(e.g. historian, curator, archaeologist, teacher, marketing officer, tour guide, archivist, conservator).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of these roles do you think would be the most important – and why?</a:t>
            </a: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could the skills you learn in History lessons (research, analysing sources, writing arguments, understanding different viewpoints) be useful in these jobs?</a:t>
            </a:r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777093EA-97E0-7D3D-4EE6-DEE436EF311C}"/>
              </a:ext>
            </a:extLst>
          </p:cNvPr>
          <p:cNvSpPr/>
          <p:nvPr/>
        </p:nvSpPr>
        <p:spPr>
          <a:xfrm>
            <a:off x="10972800" y="4042560"/>
            <a:ext cx="6871491" cy="6244439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811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655540" y="2059419"/>
            <a:ext cx="16489460" cy="7879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3200" b="1" dirty="0"/>
              <a:t>1. 🔧 Apprenticeships</a:t>
            </a:r>
            <a:br>
              <a:rPr lang="en-GB" sz="3200" dirty="0"/>
            </a:br>
            <a:r>
              <a:rPr lang="en-GB" sz="3200" dirty="0"/>
              <a:t>Learn on the job while earning a wage – develop transferable skills like research, communication, and organisation.</a:t>
            </a:r>
            <a:br>
              <a:rPr lang="en-GB" sz="3200" dirty="0"/>
            </a:br>
            <a:r>
              <a:rPr lang="en-GB" sz="3200" dirty="0"/>
              <a:t>Examples: Heritage Assistant, Library &amp; Archive Assistant, Cultural Learning &amp; Participation Officer.</a:t>
            </a:r>
            <a:br>
              <a:rPr lang="en-GB" sz="3200" dirty="0"/>
            </a:br>
            <a:r>
              <a:rPr lang="en-GB" sz="3200" dirty="0"/>
              <a:t>Great for those who prefer practical learning and gaining experience straight away.</a:t>
            </a:r>
          </a:p>
          <a:p>
            <a:endParaRPr lang="en-GB" sz="3200" b="1" dirty="0"/>
          </a:p>
          <a:p>
            <a:r>
              <a:rPr lang="en-GB" sz="3200" b="1" dirty="0"/>
              <a:t>2. 🎓 University Degrees</a:t>
            </a:r>
            <a:br>
              <a:rPr lang="en-GB" sz="3200" dirty="0"/>
            </a:br>
            <a:r>
              <a:rPr lang="en-GB" sz="3200" dirty="0"/>
              <a:t>Required for specialist roles such as Historian, Archivist, Archaeologist, Teacher, Museum Curator.</a:t>
            </a:r>
            <a:br>
              <a:rPr lang="en-GB" sz="3200" dirty="0"/>
            </a:br>
            <a:r>
              <a:rPr lang="en-GB" sz="3200" dirty="0"/>
              <a:t>Usually 3–4 years. Opportunities for study abroad, fieldwork, and research projects.</a:t>
            </a:r>
            <a:br>
              <a:rPr lang="en-GB" sz="3200" dirty="0"/>
            </a:br>
            <a:r>
              <a:rPr lang="en-GB" sz="3200" dirty="0"/>
              <a:t>Combine academic study with placements, volunteering, or internships in heritage and education.</a:t>
            </a:r>
          </a:p>
          <a:p>
            <a:endParaRPr lang="en-GB" sz="3200" b="1" dirty="0"/>
          </a:p>
          <a:p>
            <a:r>
              <a:rPr lang="en-GB" sz="3200" b="1" dirty="0"/>
              <a:t>3. 📘 College Courses</a:t>
            </a:r>
            <a:br>
              <a:rPr lang="en-GB" sz="3200" dirty="0"/>
            </a:br>
            <a:r>
              <a:rPr lang="en-GB" sz="3200" dirty="0"/>
              <a:t>A-level History or BTECs in Humanities/Social Sciences.</a:t>
            </a:r>
            <a:br>
              <a:rPr lang="en-GB" sz="3200" dirty="0"/>
            </a:br>
            <a:r>
              <a:rPr lang="en-GB" sz="3200" dirty="0"/>
              <a:t>Can lead to apprenticeships, university, or direct employment in roles needing analytical and communication skills.</a:t>
            </a:r>
            <a:br>
              <a:rPr lang="en-GB" sz="3200" dirty="0"/>
            </a:br>
            <a:r>
              <a:rPr lang="en-GB" sz="3200" dirty="0"/>
              <a:t>Provides a strong foundation for careers in heritage, law, politics, education, and beyond.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96689" y="298186"/>
            <a:ext cx="16284139" cy="1492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06"/>
              </a:lnSpc>
            </a:pPr>
            <a:r>
              <a:rPr lang="en-US" sz="8361">
                <a:solidFill>
                  <a:srgbClr val="2C4596"/>
                </a:solidFill>
                <a:latin typeface="ITC Motter Corpus Regular"/>
                <a:ea typeface="ITC Motter Corpus Regular"/>
                <a:cs typeface="ITC Motter Corpus Regular"/>
                <a:sym typeface="ITC Motter Corpus Regular"/>
              </a:rPr>
              <a:t>DIFFERENT ROUTES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e7411a-0223-42d7-a768-38c256d7352b">
      <Terms xmlns="http://schemas.microsoft.com/office/infopath/2007/PartnerControls"/>
    </lcf76f155ced4ddcb4097134ff3c332f>
    <TaxCatchAll xmlns="9409d71c-42f0-477d-af79-9a30a0a63ee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A95279E801B3439BCB3A26AAF8F0D6" ma:contentTypeVersion="15" ma:contentTypeDescription="Create a new document." ma:contentTypeScope="" ma:versionID="e53732ea7df357779590920337115865">
  <xsd:schema xmlns:xsd="http://www.w3.org/2001/XMLSchema" xmlns:xs="http://www.w3.org/2001/XMLSchema" xmlns:p="http://schemas.microsoft.com/office/2006/metadata/properties" xmlns:ns2="cce7411a-0223-42d7-a768-38c256d7352b" xmlns:ns3="9409d71c-42f0-477d-af79-9a30a0a63eec" targetNamespace="http://schemas.microsoft.com/office/2006/metadata/properties" ma:root="true" ma:fieldsID="94c6f52d35cc0a8ad845fe56b154f30c" ns2:_="" ns3:_="">
    <xsd:import namespace="cce7411a-0223-42d7-a768-38c256d7352b"/>
    <xsd:import namespace="9409d71c-42f0-477d-af79-9a30a0a63e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7411a-0223-42d7-a768-38c256d735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09d71c-42f0-477d-af79-9a30a0a63ee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421e38e-ee64-4ec3-acfa-b666fd1965d0}" ma:internalName="TaxCatchAll" ma:showField="CatchAllData" ma:web="9409d71c-42f0-477d-af79-9a30a0a63e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114251-6EA8-4493-BDED-8A9DBF333B92}">
  <ds:schemaRefs>
    <ds:schemaRef ds:uri="http://schemas.microsoft.com/office/2006/metadata/properties"/>
    <ds:schemaRef ds:uri="http://schemas.microsoft.com/office/infopath/2007/PartnerControls"/>
    <ds:schemaRef ds:uri="cce7411a-0223-42d7-a768-38c256d7352b"/>
    <ds:schemaRef ds:uri="9409d71c-42f0-477d-af79-9a30a0a63eec"/>
  </ds:schemaRefs>
</ds:datastoreItem>
</file>

<file path=customXml/itemProps2.xml><?xml version="1.0" encoding="utf-8"?>
<ds:datastoreItem xmlns:ds="http://schemas.openxmlformats.org/officeDocument/2006/customXml" ds:itemID="{5AC5FA3A-2E2F-4CD2-8182-AF7E8FAEBC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730323-DCD2-4942-9794-3D967DD1AC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e7411a-0223-42d7-a768-38c256d7352b"/>
    <ds:schemaRef ds:uri="9409d71c-42f0-477d-af79-9a30a0a63e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647</Words>
  <Application>Microsoft Office PowerPoint</Application>
  <PresentationFormat>Custom</PresentationFormat>
  <Paragraphs>68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ITC Motter Corpus Regular</vt:lpstr>
      <vt:lpstr>Cerebri Bold</vt:lpstr>
      <vt:lpstr>Arial</vt:lpstr>
      <vt:lpstr>Calibri</vt:lpstr>
      <vt:lpstr>Open Sans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Stage 4 - Bulletin</dc:title>
  <dc:creator>Walton, Gethin</dc:creator>
  <cp:lastModifiedBy>Walton, Gethin</cp:lastModifiedBy>
  <cp:revision>3</cp:revision>
  <dcterms:created xsi:type="dcterms:W3CDTF">2006-08-16T00:00:00Z</dcterms:created>
  <dcterms:modified xsi:type="dcterms:W3CDTF">2025-10-06T08:14:46Z</dcterms:modified>
  <dc:identifier>DAGuEJsYB7g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0x0101004DA95279E801B3439BCB3A26AAF8F0D6</vt:lpwstr>
  </property>
  <property fmtid="{D5CDD505-2E9C-101B-9397-08002B2CF9AE}" pid="3" name="MediaServiceImageTags">
    <vt:lpwstr/>
  </property>
</Properties>
</file>