
<file path=[Content_Types].xml><?xml version="1.0" encoding="utf-8"?>
<Types xmlns="http://schemas.openxmlformats.org/package/2006/content-types">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notesMasterIdLst>
    <p:notesMasterId r:id="rId28"/>
  </p:notesMasterIdLst>
  <p:sldIdLst>
    <p:sldId id="256" r:id="rId3"/>
    <p:sldId id="265" r:id="rId4"/>
    <p:sldId id="335" r:id="rId5"/>
    <p:sldId id="550" r:id="rId6"/>
    <p:sldId id="586" r:id="rId7"/>
    <p:sldId id="399" r:id="rId8"/>
    <p:sldId id="585" r:id="rId9"/>
    <p:sldId id="559" r:id="rId10"/>
    <p:sldId id="264" r:id="rId11"/>
    <p:sldId id="552" r:id="rId12"/>
    <p:sldId id="560" r:id="rId13"/>
    <p:sldId id="563" r:id="rId14"/>
    <p:sldId id="564" r:id="rId15"/>
    <p:sldId id="500" r:id="rId16"/>
    <p:sldId id="561" r:id="rId17"/>
    <p:sldId id="569" r:id="rId18"/>
    <p:sldId id="570" r:id="rId19"/>
    <p:sldId id="571" r:id="rId20"/>
    <p:sldId id="572" r:id="rId21"/>
    <p:sldId id="573" r:id="rId22"/>
    <p:sldId id="260" r:id="rId23"/>
    <p:sldId id="440" r:id="rId24"/>
    <p:sldId id="562" r:id="rId25"/>
    <p:sldId id="261" r:id="rId26"/>
    <p:sldId id="55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69" autoAdjust="0"/>
  </p:normalViewPr>
  <p:slideViewPr>
    <p:cSldViewPr snapToGrid="0">
      <p:cViewPr varScale="1">
        <p:scale>
          <a:sx n="104" d="100"/>
          <a:sy n="104" d="100"/>
        </p:scale>
        <p:origin x="87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478E87-1076-4FA5-A936-0143798512A8}"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GB"/>
        </a:p>
      </dgm:t>
    </dgm:pt>
    <dgm:pt modelId="{F6C45635-5041-4879-B211-81609926848F}">
      <dgm:prSet phldrT="[Text]"/>
      <dgm:spPr/>
      <dgm:t>
        <a:bodyPr/>
        <a:lstStyle/>
        <a:p>
          <a:pPr>
            <a:buNone/>
          </a:pPr>
          <a:r>
            <a:rPr lang="en-GB" b="1" i="0" dirty="0">
              <a:effectLst/>
              <a:latin typeface="Segoe Sans"/>
            </a:rPr>
            <a:t>🤝 Connection to Catholic Social Teaching (CST)</a:t>
          </a:r>
        </a:p>
        <a:p>
          <a:pPr>
            <a:buNone/>
          </a:pPr>
          <a:r>
            <a:rPr lang="en-GB" b="0" i="0" dirty="0">
              <a:effectLst/>
              <a:latin typeface="Segoe Sans"/>
            </a:rPr>
            <a:t>Catholic Social Teaching is a set of principles that guide how we treat others and to build a just society. Even if you don’t believe in God, these values can resonate with anyone who cares about fairness, dignity, and community.</a:t>
          </a:r>
          <a:endParaRPr lang="en-GB" dirty="0"/>
        </a:p>
      </dgm:t>
    </dgm:pt>
    <dgm:pt modelId="{24700797-2CBA-48C6-8B6E-F60545343418}" type="parTrans" cxnId="{7DAEA8E1-66A4-41C9-9C37-76CCFC2550C4}">
      <dgm:prSet/>
      <dgm:spPr/>
      <dgm:t>
        <a:bodyPr/>
        <a:lstStyle/>
        <a:p>
          <a:endParaRPr lang="en-GB"/>
        </a:p>
      </dgm:t>
    </dgm:pt>
    <dgm:pt modelId="{D82C6A06-520D-4CFE-BDA0-6144C3BFB68F}" type="sibTrans" cxnId="{7DAEA8E1-66A4-41C9-9C37-76CCFC2550C4}">
      <dgm:prSet/>
      <dgm:spPr/>
      <dgm:t>
        <a:bodyPr/>
        <a:lstStyle/>
        <a:p>
          <a:endParaRPr lang="en-GB"/>
        </a:p>
      </dgm:t>
    </dgm:pt>
    <dgm:pt modelId="{81BC209A-3B09-4205-88CF-6170FD8E3682}">
      <dgm:prSet phldrT="[Text]"/>
      <dgm:spPr/>
      <dgm:t>
        <a:bodyPr/>
        <a:lstStyle/>
        <a:p>
          <a:pPr>
            <a:buFont typeface="+mj-lt"/>
            <a:buAutoNum type="arabicPeriod"/>
          </a:pPr>
          <a:r>
            <a:rPr lang="en-GB" b="1" i="0" dirty="0">
              <a:effectLst/>
              <a:latin typeface="Segoe Sans"/>
            </a:rPr>
            <a:t>Dignity of the Human Person</a:t>
          </a:r>
          <a:br>
            <a:rPr lang="en-GB" b="0" i="0" dirty="0">
              <a:effectLst/>
              <a:latin typeface="Segoe Sans"/>
            </a:rPr>
          </a:br>
          <a:r>
            <a:rPr lang="en-GB" b="0" i="0" dirty="0">
              <a:effectLst/>
              <a:latin typeface="Segoe Sans"/>
            </a:rPr>
            <a:t>The widow represents someone with little power, yet her voice matters. CST teaches that </a:t>
          </a:r>
          <a:r>
            <a:rPr lang="en-GB" b="1" i="1" dirty="0">
              <a:solidFill>
                <a:schemeClr val="accent4">
                  <a:lumMod val="60000"/>
                  <a:lumOff val="40000"/>
                </a:schemeClr>
              </a:solidFill>
              <a:effectLst/>
              <a:latin typeface="Segoe Sans"/>
            </a:rPr>
            <a:t>every person has worth</a:t>
          </a:r>
          <a:r>
            <a:rPr lang="en-GB" b="1" i="0" dirty="0">
              <a:solidFill>
                <a:schemeClr val="accent4">
                  <a:lumMod val="60000"/>
                  <a:lumOff val="40000"/>
                </a:schemeClr>
              </a:solidFill>
              <a:effectLst/>
              <a:latin typeface="Segoe Sans"/>
            </a:rPr>
            <a:t>, no matter their status.</a:t>
          </a:r>
          <a:endParaRPr lang="en-GB" b="1" dirty="0">
            <a:solidFill>
              <a:schemeClr val="accent4">
                <a:lumMod val="60000"/>
                <a:lumOff val="40000"/>
              </a:schemeClr>
            </a:solidFill>
          </a:endParaRPr>
        </a:p>
      </dgm:t>
    </dgm:pt>
    <dgm:pt modelId="{09BD0759-9432-4D2E-B4DE-5A004A5E4FA3}" type="parTrans" cxnId="{EB5DA830-54A1-4424-9777-C7BA98AABF2C}">
      <dgm:prSet/>
      <dgm:spPr/>
      <dgm:t>
        <a:bodyPr/>
        <a:lstStyle/>
        <a:p>
          <a:endParaRPr lang="en-GB"/>
        </a:p>
      </dgm:t>
    </dgm:pt>
    <dgm:pt modelId="{7B00CAAA-A818-4DA1-A8B1-12862E376CC8}" type="sibTrans" cxnId="{EB5DA830-54A1-4424-9777-C7BA98AABF2C}">
      <dgm:prSet/>
      <dgm:spPr/>
      <dgm:t>
        <a:bodyPr/>
        <a:lstStyle/>
        <a:p>
          <a:endParaRPr lang="en-GB"/>
        </a:p>
      </dgm:t>
    </dgm:pt>
    <dgm:pt modelId="{B1FCBE5F-6252-449C-9599-897C6C1A808E}">
      <dgm:prSet phldrT="[Text]"/>
      <dgm:spPr/>
      <dgm:t>
        <a:bodyPr/>
        <a:lstStyle/>
        <a:p>
          <a:pPr>
            <a:buFont typeface="+mj-lt"/>
            <a:buNone/>
          </a:pPr>
          <a:r>
            <a:rPr lang="en-GB" b="1" i="0" dirty="0">
              <a:effectLst/>
              <a:latin typeface="Segoe Sans"/>
            </a:rPr>
            <a:t>2. Rights and Responsibilities</a:t>
          </a:r>
          <a:br>
            <a:rPr lang="en-GB" b="0" i="0" dirty="0">
              <a:effectLst/>
              <a:latin typeface="Segoe Sans"/>
            </a:rPr>
          </a:br>
          <a:r>
            <a:rPr lang="en-GB" b="0" i="0" dirty="0">
              <a:effectLst/>
              <a:latin typeface="Segoe Sans"/>
            </a:rPr>
            <a:t>She had the right to justice and took responsibility to demand it. CST </a:t>
          </a:r>
          <a:r>
            <a:rPr lang="en-GB" b="1" i="0" dirty="0">
              <a:solidFill>
                <a:schemeClr val="accent3">
                  <a:lumMod val="40000"/>
                  <a:lumOff val="60000"/>
                </a:schemeClr>
              </a:solidFill>
              <a:effectLst/>
              <a:latin typeface="Segoe Sans"/>
            </a:rPr>
            <a:t>encourages us to stand up for our rights and help others do the same</a:t>
          </a:r>
          <a:r>
            <a:rPr lang="en-GB" b="0" i="0" dirty="0">
              <a:solidFill>
                <a:schemeClr val="accent3">
                  <a:lumMod val="40000"/>
                  <a:lumOff val="60000"/>
                </a:schemeClr>
              </a:solidFill>
              <a:effectLst/>
              <a:latin typeface="Segoe Sans"/>
            </a:rPr>
            <a:t>.</a:t>
          </a:r>
          <a:endParaRPr lang="en-GB" dirty="0">
            <a:solidFill>
              <a:schemeClr val="accent3">
                <a:lumMod val="40000"/>
                <a:lumOff val="60000"/>
              </a:schemeClr>
            </a:solidFill>
          </a:endParaRPr>
        </a:p>
      </dgm:t>
    </dgm:pt>
    <dgm:pt modelId="{A901BFF9-F92D-45CB-B34A-7B4496CF9DD3}" type="parTrans" cxnId="{573388C5-8532-40BD-8D82-BDC22BB6F5C2}">
      <dgm:prSet/>
      <dgm:spPr/>
      <dgm:t>
        <a:bodyPr/>
        <a:lstStyle/>
        <a:p>
          <a:endParaRPr lang="en-GB"/>
        </a:p>
      </dgm:t>
    </dgm:pt>
    <dgm:pt modelId="{68A474BD-03C9-45C0-9685-2B0D14CB07D3}" type="sibTrans" cxnId="{573388C5-8532-40BD-8D82-BDC22BB6F5C2}">
      <dgm:prSet/>
      <dgm:spPr/>
      <dgm:t>
        <a:bodyPr/>
        <a:lstStyle/>
        <a:p>
          <a:endParaRPr lang="en-GB"/>
        </a:p>
      </dgm:t>
    </dgm:pt>
    <dgm:pt modelId="{3E596AE4-0B31-4CBC-81D7-54E067957C27}">
      <dgm:prSet phldrT="[Text]"/>
      <dgm:spPr/>
      <dgm:t>
        <a:bodyPr/>
        <a:lstStyle/>
        <a:p>
          <a:pPr>
            <a:buFont typeface="+mj-lt"/>
            <a:buNone/>
          </a:pPr>
          <a:r>
            <a:rPr lang="en-GB" b="1" i="0" dirty="0">
              <a:effectLst/>
              <a:latin typeface="Segoe Sans"/>
            </a:rPr>
            <a:t>3. Option for the Poor and Vulnerable</a:t>
          </a:r>
          <a:br>
            <a:rPr lang="en-GB" b="0" i="0" dirty="0">
              <a:effectLst/>
              <a:latin typeface="Segoe Sans"/>
            </a:rPr>
          </a:br>
          <a:r>
            <a:rPr lang="en-GB" b="0" i="0" dirty="0">
              <a:effectLst/>
              <a:latin typeface="Segoe Sans"/>
            </a:rPr>
            <a:t>The story highlights someone vulnerable being ignored. CST calls us to </a:t>
          </a:r>
          <a:r>
            <a:rPr lang="en-GB" b="1" i="0" dirty="0">
              <a:solidFill>
                <a:schemeClr val="accent4">
                  <a:lumMod val="60000"/>
                  <a:lumOff val="40000"/>
                </a:schemeClr>
              </a:solidFill>
              <a:effectLst/>
              <a:latin typeface="Segoe Sans"/>
            </a:rPr>
            <a:t>prioritize the needs of those who are often overlooked.</a:t>
          </a:r>
          <a:endParaRPr lang="en-GB" b="1" dirty="0">
            <a:solidFill>
              <a:schemeClr val="accent4">
                <a:lumMod val="60000"/>
                <a:lumOff val="40000"/>
              </a:schemeClr>
            </a:solidFill>
          </a:endParaRPr>
        </a:p>
      </dgm:t>
    </dgm:pt>
    <dgm:pt modelId="{A6C406E6-76FF-4139-B4D6-67D374177132}" type="parTrans" cxnId="{7651C26B-25BB-446C-AB64-3D50C68E2A39}">
      <dgm:prSet/>
      <dgm:spPr/>
      <dgm:t>
        <a:bodyPr/>
        <a:lstStyle/>
        <a:p>
          <a:endParaRPr lang="en-GB"/>
        </a:p>
      </dgm:t>
    </dgm:pt>
    <dgm:pt modelId="{738B94A1-60CA-44F6-8817-E02D41065F38}" type="sibTrans" cxnId="{7651C26B-25BB-446C-AB64-3D50C68E2A39}">
      <dgm:prSet/>
      <dgm:spPr/>
      <dgm:t>
        <a:bodyPr/>
        <a:lstStyle/>
        <a:p>
          <a:endParaRPr lang="en-GB"/>
        </a:p>
      </dgm:t>
    </dgm:pt>
    <dgm:pt modelId="{F5CF7272-A714-48F4-B552-7287D034FA0B}">
      <dgm:prSet phldrT="[Text]"/>
      <dgm:spPr/>
      <dgm:t>
        <a:bodyPr/>
        <a:lstStyle/>
        <a:p>
          <a:pPr>
            <a:buFont typeface="+mj-lt"/>
            <a:buNone/>
          </a:pPr>
          <a:r>
            <a:rPr lang="en-GB" b="1" i="0" dirty="0">
              <a:effectLst/>
              <a:latin typeface="Segoe Sans"/>
            </a:rPr>
            <a:t>4. Solidarity</a:t>
          </a:r>
          <a:br>
            <a:rPr lang="en-GB" b="0" i="0" dirty="0">
              <a:effectLst/>
              <a:latin typeface="Segoe Sans"/>
            </a:rPr>
          </a:br>
          <a:r>
            <a:rPr lang="en-GB" b="0" i="0" dirty="0">
              <a:effectLst/>
              <a:latin typeface="Segoe Sans"/>
            </a:rPr>
            <a:t>Her persistence is a form of solidarity—standing firm for what’s right. CST teaches that </a:t>
          </a:r>
          <a:r>
            <a:rPr lang="en-GB" b="1" i="0" dirty="0">
              <a:solidFill>
                <a:schemeClr val="accent4">
                  <a:lumMod val="60000"/>
                  <a:lumOff val="40000"/>
                </a:schemeClr>
              </a:solidFill>
              <a:effectLst/>
              <a:latin typeface="Segoe Sans"/>
            </a:rPr>
            <a:t>we are one human family, called to support each other.</a:t>
          </a:r>
          <a:endParaRPr lang="en-GB" b="1" dirty="0">
            <a:solidFill>
              <a:schemeClr val="accent4">
                <a:lumMod val="60000"/>
                <a:lumOff val="40000"/>
              </a:schemeClr>
            </a:solidFill>
          </a:endParaRPr>
        </a:p>
      </dgm:t>
    </dgm:pt>
    <dgm:pt modelId="{FE48C985-E317-4FA9-B284-5FEF7A47C3D7}" type="parTrans" cxnId="{C399C659-7C10-45F6-AF7D-BC2866655C32}">
      <dgm:prSet/>
      <dgm:spPr/>
      <dgm:t>
        <a:bodyPr/>
        <a:lstStyle/>
        <a:p>
          <a:endParaRPr lang="en-GB"/>
        </a:p>
      </dgm:t>
    </dgm:pt>
    <dgm:pt modelId="{1A2FC029-8FA2-401D-9855-4C924A4C9192}" type="sibTrans" cxnId="{C399C659-7C10-45F6-AF7D-BC2866655C32}">
      <dgm:prSet/>
      <dgm:spPr/>
      <dgm:t>
        <a:bodyPr/>
        <a:lstStyle/>
        <a:p>
          <a:endParaRPr lang="en-GB"/>
        </a:p>
      </dgm:t>
    </dgm:pt>
    <dgm:pt modelId="{1837818C-725A-42A3-B5C6-9F9EA6A9835C}" type="pres">
      <dgm:prSet presAssocID="{00478E87-1076-4FA5-A936-0143798512A8}" presName="composite" presStyleCnt="0">
        <dgm:presLayoutVars>
          <dgm:chMax val="1"/>
          <dgm:dir/>
          <dgm:resizeHandles val="exact"/>
        </dgm:presLayoutVars>
      </dgm:prSet>
      <dgm:spPr/>
    </dgm:pt>
    <dgm:pt modelId="{A10ED67F-B321-4918-A38C-B10DB08131C5}" type="pres">
      <dgm:prSet presAssocID="{F6C45635-5041-4879-B211-81609926848F}" presName="roof" presStyleLbl="dkBgShp" presStyleIdx="0" presStyleCnt="2"/>
      <dgm:spPr/>
    </dgm:pt>
    <dgm:pt modelId="{BB84D6AA-F17E-4A99-825F-94962CBF2D1B}" type="pres">
      <dgm:prSet presAssocID="{F6C45635-5041-4879-B211-81609926848F}" presName="pillars" presStyleCnt="0"/>
      <dgm:spPr/>
    </dgm:pt>
    <dgm:pt modelId="{2CAB9555-259D-4655-B145-400284BDF9A1}" type="pres">
      <dgm:prSet presAssocID="{F6C45635-5041-4879-B211-81609926848F}" presName="pillar1" presStyleLbl="node1" presStyleIdx="0" presStyleCnt="4">
        <dgm:presLayoutVars>
          <dgm:bulletEnabled val="1"/>
        </dgm:presLayoutVars>
      </dgm:prSet>
      <dgm:spPr/>
    </dgm:pt>
    <dgm:pt modelId="{1237B3FF-1567-4D2A-A92C-9F401C7A506F}" type="pres">
      <dgm:prSet presAssocID="{B1FCBE5F-6252-449C-9599-897C6C1A808E}" presName="pillarX" presStyleLbl="node1" presStyleIdx="1" presStyleCnt="4">
        <dgm:presLayoutVars>
          <dgm:bulletEnabled val="1"/>
        </dgm:presLayoutVars>
      </dgm:prSet>
      <dgm:spPr/>
    </dgm:pt>
    <dgm:pt modelId="{36BADC0A-2554-4E16-BF73-03A7F9A79B25}" type="pres">
      <dgm:prSet presAssocID="{3E596AE4-0B31-4CBC-81D7-54E067957C27}" presName="pillarX" presStyleLbl="node1" presStyleIdx="2" presStyleCnt="4">
        <dgm:presLayoutVars>
          <dgm:bulletEnabled val="1"/>
        </dgm:presLayoutVars>
      </dgm:prSet>
      <dgm:spPr/>
    </dgm:pt>
    <dgm:pt modelId="{6A375875-1943-4B2D-BC3C-37A774E490E3}" type="pres">
      <dgm:prSet presAssocID="{F5CF7272-A714-48F4-B552-7287D034FA0B}" presName="pillarX" presStyleLbl="node1" presStyleIdx="3" presStyleCnt="4">
        <dgm:presLayoutVars>
          <dgm:bulletEnabled val="1"/>
        </dgm:presLayoutVars>
      </dgm:prSet>
      <dgm:spPr/>
    </dgm:pt>
    <dgm:pt modelId="{D082FB03-B896-4C0A-8255-0BC2ED3AF5DA}" type="pres">
      <dgm:prSet presAssocID="{F6C45635-5041-4879-B211-81609926848F}" presName="base" presStyleLbl="dkBgShp" presStyleIdx="1" presStyleCnt="2"/>
      <dgm:spPr/>
    </dgm:pt>
  </dgm:ptLst>
  <dgm:cxnLst>
    <dgm:cxn modelId="{C15EAC1F-086C-41F7-99B0-F0EBE32DAF0F}" type="presOf" srcId="{81BC209A-3B09-4205-88CF-6170FD8E3682}" destId="{2CAB9555-259D-4655-B145-400284BDF9A1}" srcOrd="0" destOrd="0" presId="urn:microsoft.com/office/officeart/2005/8/layout/hList3"/>
    <dgm:cxn modelId="{0CD8E623-1F6E-4256-A8DD-50788F9F09DA}" type="presOf" srcId="{00478E87-1076-4FA5-A936-0143798512A8}" destId="{1837818C-725A-42A3-B5C6-9F9EA6A9835C}" srcOrd="0" destOrd="0" presId="urn:microsoft.com/office/officeart/2005/8/layout/hList3"/>
    <dgm:cxn modelId="{EB5DA830-54A1-4424-9777-C7BA98AABF2C}" srcId="{F6C45635-5041-4879-B211-81609926848F}" destId="{81BC209A-3B09-4205-88CF-6170FD8E3682}" srcOrd="0" destOrd="0" parTransId="{09BD0759-9432-4D2E-B4DE-5A004A5E4FA3}" sibTransId="{7B00CAAA-A818-4DA1-A8B1-12862E376CC8}"/>
    <dgm:cxn modelId="{BECCB23C-56C3-4493-8AD9-9A709015F796}" type="presOf" srcId="{F5CF7272-A714-48F4-B552-7287D034FA0B}" destId="{6A375875-1943-4B2D-BC3C-37A774E490E3}" srcOrd="0" destOrd="0" presId="urn:microsoft.com/office/officeart/2005/8/layout/hList3"/>
    <dgm:cxn modelId="{7651C26B-25BB-446C-AB64-3D50C68E2A39}" srcId="{F6C45635-5041-4879-B211-81609926848F}" destId="{3E596AE4-0B31-4CBC-81D7-54E067957C27}" srcOrd="2" destOrd="0" parTransId="{A6C406E6-76FF-4139-B4D6-67D374177132}" sibTransId="{738B94A1-60CA-44F6-8817-E02D41065F38}"/>
    <dgm:cxn modelId="{C399C659-7C10-45F6-AF7D-BC2866655C32}" srcId="{F6C45635-5041-4879-B211-81609926848F}" destId="{F5CF7272-A714-48F4-B552-7287D034FA0B}" srcOrd="3" destOrd="0" parTransId="{FE48C985-E317-4FA9-B284-5FEF7A47C3D7}" sibTransId="{1A2FC029-8FA2-401D-9855-4C924A4C9192}"/>
    <dgm:cxn modelId="{573388C5-8532-40BD-8D82-BDC22BB6F5C2}" srcId="{F6C45635-5041-4879-B211-81609926848F}" destId="{B1FCBE5F-6252-449C-9599-897C6C1A808E}" srcOrd="1" destOrd="0" parTransId="{A901BFF9-F92D-45CB-B34A-7B4496CF9DD3}" sibTransId="{68A474BD-03C9-45C0-9685-2B0D14CB07D3}"/>
    <dgm:cxn modelId="{CFE0FDCF-2512-4645-BD5E-B8A417DE2904}" type="presOf" srcId="{B1FCBE5F-6252-449C-9599-897C6C1A808E}" destId="{1237B3FF-1567-4D2A-A92C-9F401C7A506F}" srcOrd="0" destOrd="0" presId="urn:microsoft.com/office/officeart/2005/8/layout/hList3"/>
    <dgm:cxn modelId="{9D3196D4-BBBB-4198-ADAA-1A6DEC096D69}" type="presOf" srcId="{F6C45635-5041-4879-B211-81609926848F}" destId="{A10ED67F-B321-4918-A38C-B10DB08131C5}" srcOrd="0" destOrd="0" presId="urn:microsoft.com/office/officeart/2005/8/layout/hList3"/>
    <dgm:cxn modelId="{7DAEA8E1-66A4-41C9-9C37-76CCFC2550C4}" srcId="{00478E87-1076-4FA5-A936-0143798512A8}" destId="{F6C45635-5041-4879-B211-81609926848F}" srcOrd="0" destOrd="0" parTransId="{24700797-2CBA-48C6-8B6E-F60545343418}" sibTransId="{D82C6A06-520D-4CFE-BDA0-6144C3BFB68F}"/>
    <dgm:cxn modelId="{54613AE9-9A36-4A2A-BA3F-F5B2F4A504F7}" type="presOf" srcId="{3E596AE4-0B31-4CBC-81D7-54E067957C27}" destId="{36BADC0A-2554-4E16-BF73-03A7F9A79B25}" srcOrd="0" destOrd="0" presId="urn:microsoft.com/office/officeart/2005/8/layout/hList3"/>
    <dgm:cxn modelId="{2E1F7E19-98D5-4A62-A7DE-41981BD4B2F4}" type="presParOf" srcId="{1837818C-725A-42A3-B5C6-9F9EA6A9835C}" destId="{A10ED67F-B321-4918-A38C-B10DB08131C5}" srcOrd="0" destOrd="0" presId="urn:microsoft.com/office/officeart/2005/8/layout/hList3"/>
    <dgm:cxn modelId="{F533C61F-E339-4AFC-B3DF-3DC525F212E6}" type="presParOf" srcId="{1837818C-725A-42A3-B5C6-9F9EA6A9835C}" destId="{BB84D6AA-F17E-4A99-825F-94962CBF2D1B}" srcOrd="1" destOrd="0" presId="urn:microsoft.com/office/officeart/2005/8/layout/hList3"/>
    <dgm:cxn modelId="{519890ED-930C-40AB-8787-A6280B0BB7D1}" type="presParOf" srcId="{BB84D6AA-F17E-4A99-825F-94962CBF2D1B}" destId="{2CAB9555-259D-4655-B145-400284BDF9A1}" srcOrd="0" destOrd="0" presId="urn:microsoft.com/office/officeart/2005/8/layout/hList3"/>
    <dgm:cxn modelId="{168405BD-28F0-4530-A512-6EB7DD6E1AB1}" type="presParOf" srcId="{BB84D6AA-F17E-4A99-825F-94962CBF2D1B}" destId="{1237B3FF-1567-4D2A-A92C-9F401C7A506F}" srcOrd="1" destOrd="0" presId="urn:microsoft.com/office/officeart/2005/8/layout/hList3"/>
    <dgm:cxn modelId="{C3E6EC5E-861E-49CF-B42B-85ED38967FFD}" type="presParOf" srcId="{BB84D6AA-F17E-4A99-825F-94962CBF2D1B}" destId="{36BADC0A-2554-4E16-BF73-03A7F9A79B25}" srcOrd="2" destOrd="0" presId="urn:microsoft.com/office/officeart/2005/8/layout/hList3"/>
    <dgm:cxn modelId="{7AC646B0-DD57-42B1-9E40-B6F13A08EF1B}" type="presParOf" srcId="{BB84D6AA-F17E-4A99-825F-94962CBF2D1B}" destId="{6A375875-1943-4B2D-BC3C-37A774E490E3}" srcOrd="3" destOrd="0" presId="urn:microsoft.com/office/officeart/2005/8/layout/hList3"/>
    <dgm:cxn modelId="{2B5BC65F-D728-40E2-B4BF-11B41B313995}" type="presParOf" srcId="{1837818C-725A-42A3-B5C6-9F9EA6A9835C}" destId="{D082FB03-B896-4C0A-8255-0BC2ED3AF5D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D67F-B321-4918-A38C-B10DB08131C5}">
      <dsp:nvSpPr>
        <dsp:cNvPr id="0" name=""/>
        <dsp:cNvSpPr/>
      </dsp:nvSpPr>
      <dsp:spPr>
        <a:xfrm>
          <a:off x="0" y="0"/>
          <a:ext cx="9124372" cy="1625369"/>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i="0" kern="1200" dirty="0">
              <a:effectLst/>
              <a:latin typeface="Segoe Sans"/>
            </a:rPr>
            <a:t>🤝 Connection to Catholic Social Teaching (CST)</a:t>
          </a:r>
        </a:p>
        <a:p>
          <a:pPr marL="0" lvl="0" indent="0" algn="ctr" defTabSz="933450">
            <a:lnSpc>
              <a:spcPct val="90000"/>
            </a:lnSpc>
            <a:spcBef>
              <a:spcPct val="0"/>
            </a:spcBef>
            <a:spcAft>
              <a:spcPct val="35000"/>
            </a:spcAft>
            <a:buNone/>
          </a:pPr>
          <a:r>
            <a:rPr lang="en-GB" sz="2100" b="0" i="0" kern="1200" dirty="0">
              <a:effectLst/>
              <a:latin typeface="Segoe Sans"/>
            </a:rPr>
            <a:t>Catholic Social Teaching is a set of principles that guide how we treat others and to build a just society. Even if you don’t believe in God, these values can resonate with anyone who cares about fairness, dignity, and community.</a:t>
          </a:r>
          <a:endParaRPr lang="en-GB" sz="2100" kern="1200" dirty="0"/>
        </a:p>
      </dsp:txBody>
      <dsp:txXfrm>
        <a:off x="0" y="0"/>
        <a:ext cx="9124372" cy="1625369"/>
      </dsp:txXfrm>
    </dsp:sp>
    <dsp:sp modelId="{2CAB9555-259D-4655-B145-400284BDF9A1}">
      <dsp:nvSpPr>
        <dsp:cNvPr id="0" name=""/>
        <dsp:cNvSpPr/>
      </dsp:nvSpPr>
      <dsp:spPr>
        <a:xfrm>
          <a:off x="0" y="1625369"/>
          <a:ext cx="2281093" cy="34132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GB" sz="1900" b="1" i="0" kern="1200" dirty="0">
              <a:effectLst/>
              <a:latin typeface="Segoe Sans"/>
            </a:rPr>
            <a:t>Dignity of the Human Person</a:t>
          </a:r>
          <a:br>
            <a:rPr lang="en-GB" sz="1900" b="0" i="0" kern="1200" dirty="0">
              <a:effectLst/>
              <a:latin typeface="Segoe Sans"/>
            </a:rPr>
          </a:br>
          <a:r>
            <a:rPr lang="en-GB" sz="1900" b="0" i="0" kern="1200" dirty="0">
              <a:effectLst/>
              <a:latin typeface="Segoe Sans"/>
            </a:rPr>
            <a:t>The widow represents someone with little power, yet her voice matters. CST teaches that </a:t>
          </a:r>
          <a:r>
            <a:rPr lang="en-GB" sz="1900" b="1" i="1" kern="1200" dirty="0">
              <a:solidFill>
                <a:schemeClr val="accent4">
                  <a:lumMod val="60000"/>
                  <a:lumOff val="40000"/>
                </a:schemeClr>
              </a:solidFill>
              <a:effectLst/>
              <a:latin typeface="Segoe Sans"/>
            </a:rPr>
            <a:t>every person has worth</a:t>
          </a:r>
          <a:r>
            <a:rPr lang="en-GB" sz="1900" b="1" i="0" kern="1200" dirty="0">
              <a:solidFill>
                <a:schemeClr val="accent4">
                  <a:lumMod val="60000"/>
                  <a:lumOff val="40000"/>
                </a:schemeClr>
              </a:solidFill>
              <a:effectLst/>
              <a:latin typeface="Segoe Sans"/>
            </a:rPr>
            <a:t>, no matter their status.</a:t>
          </a:r>
          <a:endParaRPr lang="en-GB" sz="1900" b="1" kern="1200" dirty="0">
            <a:solidFill>
              <a:schemeClr val="accent4">
                <a:lumMod val="60000"/>
                <a:lumOff val="40000"/>
              </a:schemeClr>
            </a:solidFill>
          </a:endParaRPr>
        </a:p>
      </dsp:txBody>
      <dsp:txXfrm>
        <a:off x="0" y="1625369"/>
        <a:ext cx="2281093" cy="3413275"/>
      </dsp:txXfrm>
    </dsp:sp>
    <dsp:sp modelId="{1237B3FF-1567-4D2A-A92C-9F401C7A506F}">
      <dsp:nvSpPr>
        <dsp:cNvPr id="0" name=""/>
        <dsp:cNvSpPr/>
      </dsp:nvSpPr>
      <dsp:spPr>
        <a:xfrm>
          <a:off x="2281092" y="1625369"/>
          <a:ext cx="2281093" cy="34132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GB" sz="1900" b="1" i="0" kern="1200" dirty="0">
              <a:effectLst/>
              <a:latin typeface="Segoe Sans"/>
            </a:rPr>
            <a:t>2. Rights and Responsibilities</a:t>
          </a:r>
          <a:br>
            <a:rPr lang="en-GB" sz="1900" b="0" i="0" kern="1200" dirty="0">
              <a:effectLst/>
              <a:latin typeface="Segoe Sans"/>
            </a:rPr>
          </a:br>
          <a:r>
            <a:rPr lang="en-GB" sz="1900" b="0" i="0" kern="1200" dirty="0">
              <a:effectLst/>
              <a:latin typeface="Segoe Sans"/>
            </a:rPr>
            <a:t>She had the right to justice and took responsibility to demand it. CST </a:t>
          </a:r>
          <a:r>
            <a:rPr lang="en-GB" sz="1900" b="1" i="0" kern="1200" dirty="0">
              <a:solidFill>
                <a:schemeClr val="accent3">
                  <a:lumMod val="40000"/>
                  <a:lumOff val="60000"/>
                </a:schemeClr>
              </a:solidFill>
              <a:effectLst/>
              <a:latin typeface="Segoe Sans"/>
            </a:rPr>
            <a:t>encourages us to stand up for our rights and help others do the same</a:t>
          </a:r>
          <a:r>
            <a:rPr lang="en-GB" sz="1900" b="0" i="0" kern="1200" dirty="0">
              <a:solidFill>
                <a:schemeClr val="accent3">
                  <a:lumMod val="40000"/>
                  <a:lumOff val="60000"/>
                </a:schemeClr>
              </a:solidFill>
              <a:effectLst/>
              <a:latin typeface="Segoe Sans"/>
            </a:rPr>
            <a:t>.</a:t>
          </a:r>
          <a:endParaRPr lang="en-GB" sz="1900" kern="1200" dirty="0">
            <a:solidFill>
              <a:schemeClr val="accent3">
                <a:lumMod val="40000"/>
                <a:lumOff val="60000"/>
              </a:schemeClr>
            </a:solidFill>
          </a:endParaRPr>
        </a:p>
      </dsp:txBody>
      <dsp:txXfrm>
        <a:off x="2281092" y="1625369"/>
        <a:ext cx="2281093" cy="3413275"/>
      </dsp:txXfrm>
    </dsp:sp>
    <dsp:sp modelId="{36BADC0A-2554-4E16-BF73-03A7F9A79B25}">
      <dsp:nvSpPr>
        <dsp:cNvPr id="0" name=""/>
        <dsp:cNvSpPr/>
      </dsp:nvSpPr>
      <dsp:spPr>
        <a:xfrm>
          <a:off x="4562185" y="1625369"/>
          <a:ext cx="2281093" cy="34132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GB" sz="1900" b="1" i="0" kern="1200" dirty="0">
              <a:effectLst/>
              <a:latin typeface="Segoe Sans"/>
            </a:rPr>
            <a:t>3. Option for the Poor and Vulnerable</a:t>
          </a:r>
          <a:br>
            <a:rPr lang="en-GB" sz="1900" b="0" i="0" kern="1200" dirty="0">
              <a:effectLst/>
              <a:latin typeface="Segoe Sans"/>
            </a:rPr>
          </a:br>
          <a:r>
            <a:rPr lang="en-GB" sz="1900" b="0" i="0" kern="1200" dirty="0">
              <a:effectLst/>
              <a:latin typeface="Segoe Sans"/>
            </a:rPr>
            <a:t>The story highlights someone vulnerable being ignored. CST calls us to </a:t>
          </a:r>
          <a:r>
            <a:rPr lang="en-GB" sz="1900" b="1" i="0" kern="1200" dirty="0">
              <a:solidFill>
                <a:schemeClr val="accent4">
                  <a:lumMod val="60000"/>
                  <a:lumOff val="40000"/>
                </a:schemeClr>
              </a:solidFill>
              <a:effectLst/>
              <a:latin typeface="Segoe Sans"/>
            </a:rPr>
            <a:t>prioritize the needs of those who are often overlooked.</a:t>
          </a:r>
          <a:endParaRPr lang="en-GB" sz="1900" b="1" kern="1200" dirty="0">
            <a:solidFill>
              <a:schemeClr val="accent4">
                <a:lumMod val="60000"/>
                <a:lumOff val="40000"/>
              </a:schemeClr>
            </a:solidFill>
          </a:endParaRPr>
        </a:p>
      </dsp:txBody>
      <dsp:txXfrm>
        <a:off x="4562185" y="1625369"/>
        <a:ext cx="2281093" cy="3413275"/>
      </dsp:txXfrm>
    </dsp:sp>
    <dsp:sp modelId="{6A375875-1943-4B2D-BC3C-37A774E490E3}">
      <dsp:nvSpPr>
        <dsp:cNvPr id="0" name=""/>
        <dsp:cNvSpPr/>
      </dsp:nvSpPr>
      <dsp:spPr>
        <a:xfrm>
          <a:off x="6843279" y="1625369"/>
          <a:ext cx="2281093" cy="34132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GB" sz="1900" b="1" i="0" kern="1200" dirty="0">
              <a:effectLst/>
              <a:latin typeface="Segoe Sans"/>
            </a:rPr>
            <a:t>4. Solidarity</a:t>
          </a:r>
          <a:br>
            <a:rPr lang="en-GB" sz="1900" b="0" i="0" kern="1200" dirty="0">
              <a:effectLst/>
              <a:latin typeface="Segoe Sans"/>
            </a:rPr>
          </a:br>
          <a:r>
            <a:rPr lang="en-GB" sz="1900" b="0" i="0" kern="1200" dirty="0">
              <a:effectLst/>
              <a:latin typeface="Segoe Sans"/>
            </a:rPr>
            <a:t>Her persistence is a form of solidarity—standing firm for what’s right. CST teaches that </a:t>
          </a:r>
          <a:r>
            <a:rPr lang="en-GB" sz="1900" b="1" i="0" kern="1200" dirty="0">
              <a:solidFill>
                <a:schemeClr val="accent4">
                  <a:lumMod val="60000"/>
                  <a:lumOff val="40000"/>
                </a:schemeClr>
              </a:solidFill>
              <a:effectLst/>
              <a:latin typeface="Segoe Sans"/>
            </a:rPr>
            <a:t>we are one human family, called to support each other.</a:t>
          </a:r>
          <a:endParaRPr lang="en-GB" sz="1900" b="1" kern="1200" dirty="0">
            <a:solidFill>
              <a:schemeClr val="accent4">
                <a:lumMod val="60000"/>
                <a:lumOff val="40000"/>
              </a:schemeClr>
            </a:solidFill>
          </a:endParaRPr>
        </a:p>
      </dsp:txBody>
      <dsp:txXfrm>
        <a:off x="6843279" y="1625369"/>
        <a:ext cx="2281093" cy="3413275"/>
      </dsp:txXfrm>
    </dsp:sp>
    <dsp:sp modelId="{D082FB03-B896-4C0A-8255-0BC2ED3AF5DA}">
      <dsp:nvSpPr>
        <dsp:cNvPr id="0" name=""/>
        <dsp:cNvSpPr/>
      </dsp:nvSpPr>
      <dsp:spPr>
        <a:xfrm>
          <a:off x="0" y="5038645"/>
          <a:ext cx="9124372" cy="37925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788E45-C5F6-4B91-8FDB-89414CB64623}" type="datetimeFigureOut">
              <a:rPr lang="en-GB" smtClean="0"/>
              <a:t>15/10/2025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D472C-8A4D-4B8B-B072-8B71A5BBF477}" type="slidenum">
              <a:rPr lang="en-GB" smtClean="0"/>
              <a:t>‹#›</a:t>
            </a:fld>
            <a:endParaRPr lang="en-GB" dirty="0"/>
          </a:p>
        </p:txBody>
      </p:sp>
    </p:spTree>
    <p:extLst>
      <p:ext uri="{BB962C8B-B14F-4D97-AF65-F5344CB8AC3E}">
        <p14:creationId xmlns:p14="http://schemas.microsoft.com/office/powerpoint/2010/main" val="2140921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GB" sz="1200" b="0" i="0" u="none" strike="noStrike" kern="1200" dirty="0">
                <a:solidFill>
                  <a:schemeClr val="tx1"/>
                </a:solidFill>
                <a:effectLst/>
                <a:latin typeface="+mn-lt"/>
                <a:ea typeface="+mn-ea"/>
                <a:cs typeface="+mn-cs"/>
              </a:rPr>
              <a:t>ACTIVITY:</a:t>
            </a:r>
          </a:p>
          <a:p>
            <a:pPr rtl="0" eaLnBrk="1" fontAlgn="auto" latinLnBrk="0" hangingPunct="1"/>
            <a:r>
              <a:rPr lang="en-GB" sz="1200" b="0" i="0" u="none" strike="noStrike" kern="1200" dirty="0">
                <a:solidFill>
                  <a:schemeClr val="tx1"/>
                </a:solidFill>
                <a:effectLst/>
                <a:latin typeface="+mn-lt"/>
                <a:ea typeface="+mn-ea"/>
                <a:cs typeface="+mn-cs"/>
              </a:rPr>
              <a:t>Cost-of-living crisis</a:t>
            </a:r>
          </a:p>
          <a:p>
            <a:pPr rtl="0" eaLnBrk="1" fontAlgn="ctr" latinLnBrk="0" hangingPunct="1"/>
            <a:r>
              <a:rPr lang="en-GB" sz="1200" b="0" i="0" u="none" strike="noStrike" kern="1200" dirty="0">
                <a:solidFill>
                  <a:schemeClr val="tx1"/>
                </a:solidFill>
                <a:effectLst/>
                <a:latin typeface="+mn-lt"/>
                <a:ea typeface="+mn-ea"/>
                <a:cs typeface="+mn-cs"/>
              </a:rPr>
              <a:t>Food insecurity</a:t>
            </a:r>
          </a:p>
          <a:p>
            <a:pPr rtl="0" eaLnBrk="1" fontAlgn="ctr" latinLnBrk="0" hangingPunct="1"/>
            <a:r>
              <a:rPr lang="en-GB" sz="1200" b="0" i="0" u="none" strike="noStrike" kern="1200" dirty="0">
                <a:solidFill>
                  <a:schemeClr val="tx1"/>
                </a:solidFill>
                <a:effectLst/>
                <a:latin typeface="+mn-lt"/>
                <a:ea typeface="+mn-ea"/>
                <a:cs typeface="+mn-cs"/>
              </a:rPr>
              <a:t>Children experiencing poverty</a:t>
            </a:r>
          </a:p>
          <a:p>
            <a:pPr rtl="0" eaLnBrk="1" fontAlgn="ctr" latinLnBrk="0" hangingPunct="1"/>
            <a:r>
              <a:rPr lang="en-GB" sz="1200" b="0" i="0" u="none" strike="noStrike" kern="1200" dirty="0">
                <a:solidFill>
                  <a:schemeClr val="tx1"/>
                </a:solidFill>
                <a:effectLst/>
                <a:latin typeface="+mn-lt"/>
                <a:ea typeface="+mn-ea"/>
                <a:cs typeface="+mn-cs"/>
              </a:rPr>
              <a:t>Homelessness</a:t>
            </a:r>
          </a:p>
          <a:p>
            <a:endParaRPr lang="en-GB" dirty="0"/>
          </a:p>
        </p:txBody>
      </p:sp>
      <p:sp>
        <p:nvSpPr>
          <p:cNvPr id="4" name="Slide Number Placeholder 3"/>
          <p:cNvSpPr>
            <a:spLocks noGrp="1"/>
          </p:cNvSpPr>
          <p:nvPr>
            <p:ph type="sldNum" sz="quarter" idx="5"/>
          </p:nvPr>
        </p:nvSpPr>
        <p:spPr/>
        <p:txBody>
          <a:bodyPr/>
          <a:lstStyle/>
          <a:p>
            <a:fld id="{33FD472C-8A4D-4B8B-B072-8B71A5BBF477}" type="slidenum">
              <a:rPr lang="en-GB" smtClean="0"/>
              <a:t>9</a:t>
            </a:fld>
            <a:endParaRPr lang="en-GB" dirty="0"/>
          </a:p>
        </p:txBody>
      </p:sp>
    </p:spTree>
    <p:extLst>
      <p:ext uri="{BB962C8B-B14F-4D97-AF65-F5344CB8AC3E}">
        <p14:creationId xmlns:p14="http://schemas.microsoft.com/office/powerpoint/2010/main" val="2883702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like to get pictures of student’s wall of Voices to put up on twitter as well as around the Chapel area. Please send via email  </a:t>
            </a:r>
          </a:p>
        </p:txBody>
      </p:sp>
      <p:sp>
        <p:nvSpPr>
          <p:cNvPr id="4" name="Slide Number Placeholder 3"/>
          <p:cNvSpPr>
            <a:spLocks noGrp="1"/>
          </p:cNvSpPr>
          <p:nvPr>
            <p:ph type="sldNum" sz="quarter" idx="5"/>
          </p:nvPr>
        </p:nvSpPr>
        <p:spPr/>
        <p:txBody>
          <a:bodyPr/>
          <a:lstStyle/>
          <a:p>
            <a:fld id="{33FD472C-8A4D-4B8B-B072-8B71A5BBF477}" type="slidenum">
              <a:rPr lang="en-GB" smtClean="0"/>
              <a:t>24</a:t>
            </a:fld>
            <a:endParaRPr lang="en-GB" dirty="0"/>
          </a:p>
        </p:txBody>
      </p:sp>
    </p:spTree>
    <p:extLst>
      <p:ext uri="{BB962C8B-B14F-4D97-AF65-F5344CB8AC3E}">
        <p14:creationId xmlns:p14="http://schemas.microsoft.com/office/powerpoint/2010/main" val="189879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10/15/2025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018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10/15/2025</a:t>
            </a:fld>
            <a:endParaRPr lang="en-US" dirty="0"/>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3532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10/15/2025</a:t>
            </a:fld>
            <a:endParaRPr lang="en-US" dirty="0"/>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2018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CB57D-C694-5461-6D30-BCFF52C027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AF8B1C-CD48-C12F-0888-5850F81C0C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C72C8DD-BD36-98A3-03C7-20D3422967EB}"/>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5" name="Footer Placeholder 4">
            <a:extLst>
              <a:ext uri="{FF2B5EF4-FFF2-40B4-BE49-F238E27FC236}">
                <a16:creationId xmlns:a16="http://schemas.microsoft.com/office/drawing/2014/main" id="{F9B03F85-D5E8-44AB-7AF5-DF861833E7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64CAC9-29E3-05D4-D6EE-DFE6815ADBBF}"/>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262997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10746-B58F-85F3-1C05-B3F1292E74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A6222A-DD6E-E0B0-B0A5-76C3915095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22993E-12FD-3A58-A24C-E124FEBC1802}"/>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5" name="Footer Placeholder 4">
            <a:extLst>
              <a:ext uri="{FF2B5EF4-FFF2-40B4-BE49-F238E27FC236}">
                <a16:creationId xmlns:a16="http://schemas.microsoft.com/office/drawing/2014/main" id="{EAA9F586-9847-774B-FA36-DA377D442D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84232D-05B1-FC25-9DAD-B314F0B37100}"/>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2528018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0C045-388C-B811-891E-7778E1625E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904CB2-554E-C1A6-C1FE-9E6B8E5E7D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7D466A-04EB-B881-CCCA-12440521FD63}"/>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5" name="Footer Placeholder 4">
            <a:extLst>
              <a:ext uri="{FF2B5EF4-FFF2-40B4-BE49-F238E27FC236}">
                <a16:creationId xmlns:a16="http://schemas.microsoft.com/office/drawing/2014/main" id="{A971E02B-9AD2-452B-C753-61C5716C71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3C7A93-C323-6622-7972-EF2D809AC4E6}"/>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3405716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A844-E75B-35DF-2F6B-7E44C5B0BF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40F394-22EF-CDC4-8090-67D84F8DBF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0BBB31-D237-CD36-2A49-F9B86DB7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427B4D-9502-E939-114B-122357A7588C}"/>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6" name="Footer Placeholder 5">
            <a:extLst>
              <a:ext uri="{FF2B5EF4-FFF2-40B4-BE49-F238E27FC236}">
                <a16:creationId xmlns:a16="http://schemas.microsoft.com/office/drawing/2014/main" id="{6BE88D71-A8A6-5B6B-1F9A-47E5B35B91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CD48FA-4FF7-7E8B-B439-6DD39308872B}"/>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4113886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6DAD-AFF4-67A0-E2D6-249C3C6BA5D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E4C091-795C-072A-E618-20C300BC72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1B6BA4-16FC-0184-DA28-092021B21D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0882A28-A3C6-0CAD-B368-B2DC91FC9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81E8F9-3DE5-77DC-A4D4-E1167A993A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44DB5C-75AB-80A6-61A0-6AF5EE2597B2}"/>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8" name="Footer Placeholder 7">
            <a:extLst>
              <a:ext uri="{FF2B5EF4-FFF2-40B4-BE49-F238E27FC236}">
                <a16:creationId xmlns:a16="http://schemas.microsoft.com/office/drawing/2014/main" id="{B6AE83F6-42A4-CDFB-D37C-CE1910A9E0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C05BAD-86CD-AB9E-D736-6FE6ACAE4B23}"/>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299627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D3BC-F398-965F-380C-6A87ABB8BC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BEE5DD-5F24-97C9-8226-8C14373A2CE2}"/>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4" name="Footer Placeholder 3">
            <a:extLst>
              <a:ext uri="{FF2B5EF4-FFF2-40B4-BE49-F238E27FC236}">
                <a16:creationId xmlns:a16="http://schemas.microsoft.com/office/drawing/2014/main" id="{9B374035-2824-B563-6EF7-49FC858B34E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F8DE7E-31BA-55E8-E209-98F097B49902}"/>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4283036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0AFA6-C474-8523-BF17-45474FD696C5}"/>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3" name="Footer Placeholder 2">
            <a:extLst>
              <a:ext uri="{FF2B5EF4-FFF2-40B4-BE49-F238E27FC236}">
                <a16:creationId xmlns:a16="http://schemas.microsoft.com/office/drawing/2014/main" id="{5331C811-CBE8-E27E-D469-BF7FCED9C3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64667F-ED06-AA66-DB67-DB03E1563CFC}"/>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3577538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26BF-1AE6-A2EB-AF0E-3193AC006A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04A75B-3C80-A811-4C50-E4D2020396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AA14D97-D014-E0DE-5432-085BF9C7E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ACD35E-D839-60DD-62C9-203C80ACE81D}"/>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6" name="Footer Placeholder 5">
            <a:extLst>
              <a:ext uri="{FF2B5EF4-FFF2-40B4-BE49-F238E27FC236}">
                <a16:creationId xmlns:a16="http://schemas.microsoft.com/office/drawing/2014/main" id="{F83C652C-7E67-48FA-45D1-AB46387F7D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F3838C-8E21-727B-C8BA-43C975BD673B}"/>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64460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10/15/2025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93711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7A77-E278-03BA-CD2D-8F93DCC3B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5B216E-D2FD-FBFE-E50E-623D4BD79D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5ACB3E-18B7-CBD6-D46D-C174900EA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66BED-350C-0560-91ED-487E4CE899D7}"/>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6" name="Footer Placeholder 5">
            <a:extLst>
              <a:ext uri="{FF2B5EF4-FFF2-40B4-BE49-F238E27FC236}">
                <a16:creationId xmlns:a16="http://schemas.microsoft.com/office/drawing/2014/main" id="{3814D0D0-6929-139B-B8AB-3F4B6717A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F825FE-DD0A-034D-4D0A-65B522D549D2}"/>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869754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6101D-C312-D335-68F0-0610ACE01DE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C84E17-5F07-C9BE-8021-8BAADD9B5E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8E2C91-E46A-D7B5-BA00-7C0BCEB11116}"/>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5" name="Footer Placeholder 4">
            <a:extLst>
              <a:ext uri="{FF2B5EF4-FFF2-40B4-BE49-F238E27FC236}">
                <a16:creationId xmlns:a16="http://schemas.microsoft.com/office/drawing/2014/main" id="{EF7D22FC-9150-F795-6B82-EB6AF0E1C8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98110C-67B2-C435-6918-7E3ADF2F9690}"/>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1125326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C7BA7-5C5A-3A9E-03D0-CF0CC26D0A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8A766C-E1A8-1075-E698-05428A7870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5F5A12-947D-B6F4-DB36-F7B8795ADCB5}"/>
              </a:ext>
            </a:extLst>
          </p:cNvPr>
          <p:cNvSpPr>
            <a:spLocks noGrp="1"/>
          </p:cNvSpPr>
          <p:nvPr>
            <p:ph type="dt" sz="half" idx="10"/>
          </p:nvPr>
        </p:nvSpPr>
        <p:spPr/>
        <p:txBody>
          <a:bodyPr/>
          <a:lstStyle/>
          <a:p>
            <a:fld id="{CECF9B16-29C6-413D-A0EC-BED46BB5A719}" type="datetimeFigureOut">
              <a:rPr lang="en-GB" smtClean="0"/>
              <a:t>15/10/2025</a:t>
            </a:fld>
            <a:endParaRPr lang="en-GB"/>
          </a:p>
        </p:txBody>
      </p:sp>
      <p:sp>
        <p:nvSpPr>
          <p:cNvPr id="5" name="Footer Placeholder 4">
            <a:extLst>
              <a:ext uri="{FF2B5EF4-FFF2-40B4-BE49-F238E27FC236}">
                <a16:creationId xmlns:a16="http://schemas.microsoft.com/office/drawing/2014/main" id="{6E5B32DD-D876-8509-6CAC-E2D29459D1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19F9B8-B249-400F-907D-E7ADEED9FFB8}"/>
              </a:ext>
            </a:extLst>
          </p:cNvPr>
          <p:cNvSpPr>
            <a:spLocks noGrp="1"/>
          </p:cNvSpPr>
          <p:nvPr>
            <p:ph type="sldNum" sz="quarter" idx="12"/>
          </p:nvPr>
        </p:nvSpPr>
        <p:spPr/>
        <p:txBody>
          <a:bodyPr/>
          <a:lstStyle/>
          <a:p>
            <a:fld id="{6F334A49-65E1-4803-BAF5-2AE99CD6C32C}" type="slidenum">
              <a:rPr lang="en-GB" smtClean="0"/>
              <a:t>‹#›</a:t>
            </a:fld>
            <a:endParaRPr lang="en-GB"/>
          </a:p>
        </p:txBody>
      </p:sp>
    </p:spTree>
    <p:extLst>
      <p:ext uri="{BB962C8B-B14F-4D97-AF65-F5344CB8AC3E}">
        <p14:creationId xmlns:p14="http://schemas.microsoft.com/office/powerpoint/2010/main" val="22976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10/15/2025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7978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10/15/2025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50227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10/15/2025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1633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10/15/2025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8881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10/15/2025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1016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10/15/2025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8314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10/15/2025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255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10/15/2025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2412901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D53238-5B49-A3B5-844C-700F17AFA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64D127-B9A9-85C3-086F-623B1BEDA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FF1DF5-BD29-D70A-4D15-AD555A646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CF9B16-29C6-413D-A0EC-BED46BB5A719}" type="datetimeFigureOut">
              <a:rPr lang="en-GB" smtClean="0"/>
              <a:t>15/10/2025</a:t>
            </a:fld>
            <a:endParaRPr lang="en-GB"/>
          </a:p>
        </p:txBody>
      </p:sp>
      <p:sp>
        <p:nvSpPr>
          <p:cNvPr id="5" name="Footer Placeholder 4">
            <a:extLst>
              <a:ext uri="{FF2B5EF4-FFF2-40B4-BE49-F238E27FC236}">
                <a16:creationId xmlns:a16="http://schemas.microsoft.com/office/drawing/2014/main" id="{EAAFB4C1-6BD9-B62E-EF33-E9E9FE212F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D7CAE0A-A2F5-8BB6-6B19-3B1634C5B9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334A49-65E1-4803-BAF5-2AE99CD6C32C}" type="slidenum">
              <a:rPr lang="en-GB" smtClean="0"/>
              <a:t>‹#›</a:t>
            </a:fld>
            <a:endParaRPr lang="en-GB"/>
          </a:p>
        </p:txBody>
      </p:sp>
    </p:spTree>
    <p:extLst>
      <p:ext uri="{BB962C8B-B14F-4D97-AF65-F5344CB8AC3E}">
        <p14:creationId xmlns:p14="http://schemas.microsoft.com/office/powerpoint/2010/main" val="32380129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f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8.tmp"/><Relationship Id="rId3" Type="http://schemas.openxmlformats.org/officeDocument/2006/relationships/slideLayout" Target="../slideLayouts/slideLayout1.xml"/><Relationship Id="rId7" Type="http://schemas.openxmlformats.org/officeDocument/2006/relationships/image" Target="../media/image27.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26.jpeg"/><Relationship Id="rId4" Type="http://schemas.openxmlformats.org/officeDocument/2006/relationships/notesSlide" Target="../notesSlides/notesSlide2.xml"/><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mp"/><Relationship Id="rId1" Type="http://schemas.openxmlformats.org/officeDocument/2006/relationships/slideLayout" Target="../slideLayouts/slideLayout7.xml"/><Relationship Id="rId5" Type="http://schemas.openxmlformats.org/officeDocument/2006/relationships/image" Target="../media/image12.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s://www.google.co.uk/search?safe=active&amp;sca_esv=0cf2eb075a14a844&amp;q=discouraged&amp;si=AMgyJEu2dDdE8z0NZJJsg3Fd0ziYqiQJA18T9kJr2xyrxNKNa0Lm_SKpCT1dJ_LeKRfOK48DImbAKqYSGnhqfzcTX5sTirv_bV-aEq46tVl8jKY-D6Mk89I%3D&amp;expnd=1&amp;sa=X&amp;ved=2ahUKEwjN19XXjMaOAxXlU0EAHeBoE6MQyecJegQIQBAQ" TargetMode="External"/><Relationship Id="rId5" Type="http://schemas.openxmlformats.org/officeDocument/2006/relationships/image" Target="../media/image16.jpeg"/><Relationship Id="rId4" Type="http://schemas.openxmlformats.org/officeDocument/2006/relationships/notesSlide" Target="../notesSlides/notesSlide1.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B428973-7280-794F-2808-8E11072D7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4206" y="2452615"/>
            <a:ext cx="1800226" cy="633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2264C3-E889-318B-1B4D-0821A67DC70E}"/>
              </a:ext>
            </a:extLst>
          </p:cNvPr>
          <p:cNvSpPr>
            <a:spLocks noGrp="1"/>
          </p:cNvSpPr>
          <p:nvPr>
            <p:ph type="ctrTitle"/>
          </p:nvPr>
        </p:nvSpPr>
        <p:spPr>
          <a:xfrm>
            <a:off x="4979607" y="105665"/>
            <a:ext cx="6664401" cy="2387600"/>
          </a:xfrm>
        </p:spPr>
        <p:txBody>
          <a:bodyPr>
            <a:noAutofit/>
          </a:bodyPr>
          <a:lstStyle/>
          <a:p>
            <a:r>
              <a:rPr lang="en-GB" sz="2200" dirty="0">
                <a:latin typeface="Britannic Bold" panose="020B0903060703020204" pitchFamily="34" charset="0"/>
              </a:rPr>
              <a:t>If you’re a Scout, Guide, Cadet or member of St Johns we’d love you to play a part (in uniform) at our school Remembrance Service on Friday 7</a:t>
            </a:r>
            <a:r>
              <a:rPr lang="en-GB" sz="2200" baseline="30000" dirty="0">
                <a:latin typeface="Britannic Bold" panose="020B0903060703020204" pitchFamily="34" charset="0"/>
              </a:rPr>
              <a:t>th</a:t>
            </a:r>
            <a:r>
              <a:rPr lang="en-GB" sz="2200" dirty="0">
                <a:latin typeface="Britannic Bold" panose="020B0903060703020204" pitchFamily="34" charset="0"/>
              </a:rPr>
              <a:t> November.</a:t>
            </a:r>
            <a:br>
              <a:rPr lang="en-GB" sz="2200" dirty="0">
                <a:latin typeface="Britannic Bold" panose="020B0903060703020204" pitchFamily="34" charset="0"/>
              </a:rPr>
            </a:br>
            <a:br>
              <a:rPr lang="en-GB" sz="2200" dirty="0">
                <a:latin typeface="Britannic Bold" panose="020B0903060703020204" pitchFamily="34" charset="0"/>
              </a:rPr>
            </a:br>
            <a:r>
              <a:rPr lang="en-GB" sz="2200" dirty="0">
                <a:latin typeface="Britannic Bold" panose="020B0903060703020204" pitchFamily="34" charset="0"/>
              </a:rPr>
              <a:t>Please see Dr Wood at break or lunchtime on Monday (in the office next to F32) to sign up. If you can’t make it just let Dr Wood Know ASAP.</a:t>
            </a:r>
          </a:p>
        </p:txBody>
      </p:sp>
      <p:sp>
        <p:nvSpPr>
          <p:cNvPr id="3" name="Subtitle 2">
            <a:extLst>
              <a:ext uri="{FF2B5EF4-FFF2-40B4-BE49-F238E27FC236}">
                <a16:creationId xmlns:a16="http://schemas.microsoft.com/office/drawing/2014/main" id="{03E4BC6C-B01A-E11A-9EC7-C5E6ED512C82}"/>
              </a:ext>
            </a:extLst>
          </p:cNvPr>
          <p:cNvSpPr>
            <a:spLocks noGrp="1"/>
          </p:cNvSpPr>
          <p:nvPr>
            <p:ph type="subTitle" idx="1"/>
          </p:nvPr>
        </p:nvSpPr>
        <p:spPr/>
        <p:txBody>
          <a:bodyPr/>
          <a:lstStyle/>
          <a:p>
            <a:endParaRPr lang="en-GB"/>
          </a:p>
        </p:txBody>
      </p:sp>
      <p:pic>
        <p:nvPicPr>
          <p:cNvPr id="5" name="Picture 4" descr="A group of people wearing military uniforms&#10;&#10;AI-generated content may be incorrect.">
            <a:extLst>
              <a:ext uri="{FF2B5EF4-FFF2-40B4-BE49-F238E27FC236}">
                <a16:creationId xmlns:a16="http://schemas.microsoft.com/office/drawing/2014/main" id="{D8655E9D-B293-594C-6CAD-FB2FEE2DC916}"/>
              </a:ext>
            </a:extLst>
          </p:cNvPr>
          <p:cNvPicPr>
            <a:picLocks noChangeAspect="1"/>
          </p:cNvPicPr>
          <p:nvPr/>
        </p:nvPicPr>
        <p:blipFill>
          <a:blip r:embed="rId3"/>
          <a:stretch>
            <a:fillRect/>
          </a:stretch>
        </p:blipFill>
        <p:spPr>
          <a:xfrm>
            <a:off x="0" y="0"/>
            <a:ext cx="4572000" cy="6858000"/>
          </a:xfrm>
          <a:prstGeom prst="rect">
            <a:avLst/>
          </a:prstGeom>
        </p:spPr>
      </p:pic>
      <p:pic>
        <p:nvPicPr>
          <p:cNvPr id="8" name="Picture 7" descr="A person in uniform standing in front of a cross&#10;&#10;AI-generated content may be incorrect.">
            <a:extLst>
              <a:ext uri="{FF2B5EF4-FFF2-40B4-BE49-F238E27FC236}">
                <a16:creationId xmlns:a16="http://schemas.microsoft.com/office/drawing/2014/main" id="{126AA40B-72C1-7FA3-E955-878F68331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133" y="3843624"/>
            <a:ext cx="2158507" cy="2866767"/>
          </a:xfrm>
          <a:custGeom>
            <a:avLst/>
            <a:gdLst>
              <a:gd name="connsiteX0" fmla="*/ 0 w 2158507"/>
              <a:gd name="connsiteY0" fmla="*/ 0 h 2866767"/>
              <a:gd name="connsiteX1" fmla="*/ 518042 w 2158507"/>
              <a:gd name="connsiteY1" fmla="*/ 0 h 2866767"/>
              <a:gd name="connsiteX2" fmla="*/ 1079254 w 2158507"/>
              <a:gd name="connsiteY2" fmla="*/ 0 h 2866767"/>
              <a:gd name="connsiteX3" fmla="*/ 1575710 w 2158507"/>
              <a:gd name="connsiteY3" fmla="*/ 0 h 2866767"/>
              <a:gd name="connsiteX4" fmla="*/ 2158507 w 2158507"/>
              <a:gd name="connsiteY4" fmla="*/ 0 h 2866767"/>
              <a:gd name="connsiteX5" fmla="*/ 2158507 w 2158507"/>
              <a:gd name="connsiteY5" fmla="*/ 544686 h 2866767"/>
              <a:gd name="connsiteX6" fmla="*/ 2158507 w 2158507"/>
              <a:gd name="connsiteY6" fmla="*/ 1146707 h 2866767"/>
              <a:gd name="connsiteX7" fmla="*/ 2158507 w 2158507"/>
              <a:gd name="connsiteY7" fmla="*/ 1720060 h 2866767"/>
              <a:gd name="connsiteX8" fmla="*/ 2158507 w 2158507"/>
              <a:gd name="connsiteY8" fmla="*/ 2293414 h 2866767"/>
              <a:gd name="connsiteX9" fmla="*/ 2158507 w 2158507"/>
              <a:gd name="connsiteY9" fmla="*/ 2866767 h 2866767"/>
              <a:gd name="connsiteX10" fmla="*/ 1575710 w 2158507"/>
              <a:gd name="connsiteY10" fmla="*/ 2866767 h 2866767"/>
              <a:gd name="connsiteX11" fmla="*/ 992913 w 2158507"/>
              <a:gd name="connsiteY11" fmla="*/ 2866767 h 2866767"/>
              <a:gd name="connsiteX12" fmla="*/ 0 w 2158507"/>
              <a:gd name="connsiteY12" fmla="*/ 2866767 h 2866767"/>
              <a:gd name="connsiteX13" fmla="*/ 0 w 2158507"/>
              <a:gd name="connsiteY13" fmla="*/ 2236078 h 2866767"/>
              <a:gd name="connsiteX14" fmla="*/ 0 w 2158507"/>
              <a:gd name="connsiteY14" fmla="*/ 1605390 h 2866767"/>
              <a:gd name="connsiteX15" fmla="*/ 0 w 2158507"/>
              <a:gd name="connsiteY15" fmla="*/ 974701 h 2866767"/>
              <a:gd name="connsiteX16" fmla="*/ 0 w 2158507"/>
              <a:gd name="connsiteY16" fmla="*/ 0 h 286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8507" h="2866767" fill="none" extrusionOk="0">
                <a:moveTo>
                  <a:pt x="0" y="0"/>
                </a:moveTo>
                <a:cubicBezTo>
                  <a:pt x="104441" y="-50092"/>
                  <a:pt x="281267" y="37158"/>
                  <a:pt x="518042" y="0"/>
                </a:cubicBezTo>
                <a:cubicBezTo>
                  <a:pt x="754817" y="-37158"/>
                  <a:pt x="836794" y="6380"/>
                  <a:pt x="1079254" y="0"/>
                </a:cubicBezTo>
                <a:cubicBezTo>
                  <a:pt x="1321714" y="-6380"/>
                  <a:pt x="1456005" y="21430"/>
                  <a:pt x="1575710" y="0"/>
                </a:cubicBezTo>
                <a:cubicBezTo>
                  <a:pt x="1695415" y="-21430"/>
                  <a:pt x="1970520" y="4908"/>
                  <a:pt x="2158507" y="0"/>
                </a:cubicBezTo>
                <a:cubicBezTo>
                  <a:pt x="2180293" y="215814"/>
                  <a:pt x="2157668" y="343739"/>
                  <a:pt x="2158507" y="544686"/>
                </a:cubicBezTo>
                <a:cubicBezTo>
                  <a:pt x="2159346" y="745633"/>
                  <a:pt x="2110559" y="919907"/>
                  <a:pt x="2158507" y="1146707"/>
                </a:cubicBezTo>
                <a:cubicBezTo>
                  <a:pt x="2206455" y="1373507"/>
                  <a:pt x="2158456" y="1453330"/>
                  <a:pt x="2158507" y="1720060"/>
                </a:cubicBezTo>
                <a:cubicBezTo>
                  <a:pt x="2158558" y="1986790"/>
                  <a:pt x="2143012" y="2126705"/>
                  <a:pt x="2158507" y="2293414"/>
                </a:cubicBezTo>
                <a:cubicBezTo>
                  <a:pt x="2174002" y="2460123"/>
                  <a:pt x="2102630" y="2583065"/>
                  <a:pt x="2158507" y="2866767"/>
                </a:cubicBezTo>
                <a:cubicBezTo>
                  <a:pt x="1932016" y="2932251"/>
                  <a:pt x="1794432" y="2863425"/>
                  <a:pt x="1575710" y="2866767"/>
                </a:cubicBezTo>
                <a:cubicBezTo>
                  <a:pt x="1356988" y="2870109"/>
                  <a:pt x="1265506" y="2835206"/>
                  <a:pt x="992913" y="2866767"/>
                </a:cubicBezTo>
                <a:cubicBezTo>
                  <a:pt x="720320" y="2898328"/>
                  <a:pt x="465228" y="2799719"/>
                  <a:pt x="0" y="2866767"/>
                </a:cubicBezTo>
                <a:cubicBezTo>
                  <a:pt x="-45569" y="2734096"/>
                  <a:pt x="7763" y="2421194"/>
                  <a:pt x="0" y="2236078"/>
                </a:cubicBezTo>
                <a:cubicBezTo>
                  <a:pt x="-7763" y="2050962"/>
                  <a:pt x="9463" y="1876425"/>
                  <a:pt x="0" y="1605390"/>
                </a:cubicBezTo>
                <a:cubicBezTo>
                  <a:pt x="-9463" y="1334355"/>
                  <a:pt x="17772" y="1266787"/>
                  <a:pt x="0" y="974701"/>
                </a:cubicBezTo>
                <a:cubicBezTo>
                  <a:pt x="-17772" y="682615"/>
                  <a:pt x="95682" y="479011"/>
                  <a:pt x="0" y="0"/>
                </a:cubicBezTo>
                <a:close/>
              </a:path>
              <a:path w="2158507" h="2866767" stroke="0" extrusionOk="0">
                <a:moveTo>
                  <a:pt x="0" y="0"/>
                </a:moveTo>
                <a:cubicBezTo>
                  <a:pt x="164367" y="-2143"/>
                  <a:pt x="366593" y="48708"/>
                  <a:pt x="561212" y="0"/>
                </a:cubicBezTo>
                <a:cubicBezTo>
                  <a:pt x="755831" y="-48708"/>
                  <a:pt x="853868" y="13231"/>
                  <a:pt x="1036083" y="0"/>
                </a:cubicBezTo>
                <a:cubicBezTo>
                  <a:pt x="1218298" y="-13231"/>
                  <a:pt x="1351062" y="46361"/>
                  <a:pt x="1575710" y="0"/>
                </a:cubicBezTo>
                <a:cubicBezTo>
                  <a:pt x="1800358" y="-46361"/>
                  <a:pt x="2036736" y="29947"/>
                  <a:pt x="2158507" y="0"/>
                </a:cubicBezTo>
                <a:cubicBezTo>
                  <a:pt x="2202764" y="117314"/>
                  <a:pt x="2120888" y="409219"/>
                  <a:pt x="2158507" y="516018"/>
                </a:cubicBezTo>
                <a:cubicBezTo>
                  <a:pt x="2196126" y="622817"/>
                  <a:pt x="2106235" y="900589"/>
                  <a:pt x="2158507" y="1146707"/>
                </a:cubicBezTo>
                <a:cubicBezTo>
                  <a:pt x="2210779" y="1392825"/>
                  <a:pt x="2123850" y="1513431"/>
                  <a:pt x="2158507" y="1662725"/>
                </a:cubicBezTo>
                <a:cubicBezTo>
                  <a:pt x="2193164" y="1812019"/>
                  <a:pt x="2126490" y="1977510"/>
                  <a:pt x="2158507" y="2264746"/>
                </a:cubicBezTo>
                <a:cubicBezTo>
                  <a:pt x="2190524" y="2551982"/>
                  <a:pt x="2123641" y="2583259"/>
                  <a:pt x="2158507" y="2866767"/>
                </a:cubicBezTo>
                <a:cubicBezTo>
                  <a:pt x="2008999" y="2920178"/>
                  <a:pt x="1762898" y="2864078"/>
                  <a:pt x="1597295" y="2866767"/>
                </a:cubicBezTo>
                <a:cubicBezTo>
                  <a:pt x="1431692" y="2869456"/>
                  <a:pt x="1265071" y="2850119"/>
                  <a:pt x="1122424" y="2866767"/>
                </a:cubicBezTo>
                <a:cubicBezTo>
                  <a:pt x="979777" y="2883415"/>
                  <a:pt x="766882" y="2864063"/>
                  <a:pt x="604382" y="2866767"/>
                </a:cubicBezTo>
                <a:cubicBezTo>
                  <a:pt x="441882" y="2869471"/>
                  <a:pt x="216314" y="2817104"/>
                  <a:pt x="0" y="2866767"/>
                </a:cubicBezTo>
                <a:cubicBezTo>
                  <a:pt x="-26369" y="2735880"/>
                  <a:pt x="8015" y="2467855"/>
                  <a:pt x="0" y="2236078"/>
                </a:cubicBezTo>
                <a:cubicBezTo>
                  <a:pt x="-8015" y="2004301"/>
                  <a:pt x="48809" y="1878041"/>
                  <a:pt x="0" y="1691393"/>
                </a:cubicBezTo>
                <a:cubicBezTo>
                  <a:pt x="-48809" y="1504745"/>
                  <a:pt x="63397" y="1279345"/>
                  <a:pt x="0" y="1089371"/>
                </a:cubicBezTo>
                <a:cubicBezTo>
                  <a:pt x="-63397" y="899397"/>
                  <a:pt x="75212" y="301922"/>
                  <a:pt x="0" y="0"/>
                </a:cubicBezTo>
                <a:close/>
              </a:path>
            </a:pathLst>
          </a:custGeom>
          <a:ln>
            <a:solidFill>
              <a:schemeClr val="tx1"/>
            </a:solidFill>
            <a:extLst>
              <a:ext uri="{C807C97D-BFC1-408E-A445-0C87EB9F89A2}">
                <ask:lineSketchStyleProps xmlns:ask="http://schemas.microsoft.com/office/drawing/2018/sketchyshapes" sd="856141579">
                  <a:prstGeom prst="rect">
                    <a:avLst/>
                  </a:prstGeom>
                  <ask:type>
                    <ask:lineSketchScribble/>
                  </ask:type>
                </ask:lineSketchStyleProps>
              </a:ext>
            </a:extLst>
          </a:ln>
        </p:spPr>
      </p:pic>
      <p:pic>
        <p:nvPicPr>
          <p:cNvPr id="10" name="Picture 9" descr="A group of people posing for a photo&#10;&#10;AI-generated content may be incorrect.">
            <a:extLst>
              <a:ext uri="{FF2B5EF4-FFF2-40B4-BE49-F238E27FC236}">
                <a16:creationId xmlns:a16="http://schemas.microsoft.com/office/drawing/2014/main" id="{ACF5CD08-C8EC-FB0E-0586-C9BEB712B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4382" y="3843624"/>
            <a:ext cx="4299626" cy="2866767"/>
          </a:xfrm>
          <a:custGeom>
            <a:avLst/>
            <a:gdLst>
              <a:gd name="connsiteX0" fmla="*/ 0 w 4299626"/>
              <a:gd name="connsiteY0" fmla="*/ 0 h 2866767"/>
              <a:gd name="connsiteX1" fmla="*/ 537453 w 4299626"/>
              <a:gd name="connsiteY1" fmla="*/ 0 h 2866767"/>
              <a:gd name="connsiteX2" fmla="*/ 1074907 w 4299626"/>
              <a:gd name="connsiteY2" fmla="*/ 0 h 2866767"/>
              <a:gd name="connsiteX3" fmla="*/ 1526367 w 4299626"/>
              <a:gd name="connsiteY3" fmla="*/ 0 h 2866767"/>
              <a:gd name="connsiteX4" fmla="*/ 1977828 w 4299626"/>
              <a:gd name="connsiteY4" fmla="*/ 0 h 2866767"/>
              <a:gd name="connsiteX5" fmla="*/ 2429289 w 4299626"/>
              <a:gd name="connsiteY5" fmla="*/ 0 h 2866767"/>
              <a:gd name="connsiteX6" fmla="*/ 3009738 w 4299626"/>
              <a:gd name="connsiteY6" fmla="*/ 0 h 2866767"/>
              <a:gd name="connsiteX7" fmla="*/ 3504195 w 4299626"/>
              <a:gd name="connsiteY7" fmla="*/ 0 h 2866767"/>
              <a:gd name="connsiteX8" fmla="*/ 4299626 w 4299626"/>
              <a:gd name="connsiteY8" fmla="*/ 0 h 2866767"/>
              <a:gd name="connsiteX9" fmla="*/ 4299626 w 4299626"/>
              <a:gd name="connsiteY9" fmla="*/ 516018 h 2866767"/>
              <a:gd name="connsiteX10" fmla="*/ 4299626 w 4299626"/>
              <a:gd name="connsiteY10" fmla="*/ 1146707 h 2866767"/>
              <a:gd name="connsiteX11" fmla="*/ 4299626 w 4299626"/>
              <a:gd name="connsiteY11" fmla="*/ 1662725 h 2866767"/>
              <a:gd name="connsiteX12" fmla="*/ 4299626 w 4299626"/>
              <a:gd name="connsiteY12" fmla="*/ 2293414 h 2866767"/>
              <a:gd name="connsiteX13" fmla="*/ 4299626 w 4299626"/>
              <a:gd name="connsiteY13" fmla="*/ 2866767 h 2866767"/>
              <a:gd name="connsiteX14" fmla="*/ 3848165 w 4299626"/>
              <a:gd name="connsiteY14" fmla="*/ 2866767 h 2866767"/>
              <a:gd name="connsiteX15" fmla="*/ 3353708 w 4299626"/>
              <a:gd name="connsiteY15" fmla="*/ 2866767 h 2866767"/>
              <a:gd name="connsiteX16" fmla="*/ 2945244 w 4299626"/>
              <a:gd name="connsiteY16" fmla="*/ 2866767 h 2866767"/>
              <a:gd name="connsiteX17" fmla="*/ 2364794 w 4299626"/>
              <a:gd name="connsiteY17" fmla="*/ 2866767 h 2866767"/>
              <a:gd name="connsiteX18" fmla="*/ 1827341 w 4299626"/>
              <a:gd name="connsiteY18" fmla="*/ 2866767 h 2866767"/>
              <a:gd name="connsiteX19" fmla="*/ 1203895 w 4299626"/>
              <a:gd name="connsiteY19" fmla="*/ 2866767 h 2866767"/>
              <a:gd name="connsiteX20" fmla="*/ 752435 w 4299626"/>
              <a:gd name="connsiteY20" fmla="*/ 2866767 h 2866767"/>
              <a:gd name="connsiteX21" fmla="*/ 0 w 4299626"/>
              <a:gd name="connsiteY21" fmla="*/ 2866767 h 2866767"/>
              <a:gd name="connsiteX22" fmla="*/ 0 w 4299626"/>
              <a:gd name="connsiteY22" fmla="*/ 2264746 h 2866767"/>
              <a:gd name="connsiteX23" fmla="*/ 0 w 4299626"/>
              <a:gd name="connsiteY23" fmla="*/ 1748728 h 2866767"/>
              <a:gd name="connsiteX24" fmla="*/ 0 w 4299626"/>
              <a:gd name="connsiteY24" fmla="*/ 1175374 h 2866767"/>
              <a:gd name="connsiteX25" fmla="*/ 0 w 4299626"/>
              <a:gd name="connsiteY25" fmla="*/ 688024 h 2866767"/>
              <a:gd name="connsiteX26" fmla="*/ 0 w 4299626"/>
              <a:gd name="connsiteY26" fmla="*/ 0 h 286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99626" h="2866767" fill="none" extrusionOk="0">
                <a:moveTo>
                  <a:pt x="0" y="0"/>
                </a:moveTo>
                <a:cubicBezTo>
                  <a:pt x="227354" y="-59749"/>
                  <a:pt x="309021" y="49003"/>
                  <a:pt x="537453" y="0"/>
                </a:cubicBezTo>
                <a:cubicBezTo>
                  <a:pt x="765885" y="-49003"/>
                  <a:pt x="902660" y="3063"/>
                  <a:pt x="1074907" y="0"/>
                </a:cubicBezTo>
                <a:cubicBezTo>
                  <a:pt x="1247154" y="-3063"/>
                  <a:pt x="1302081" y="13913"/>
                  <a:pt x="1526367" y="0"/>
                </a:cubicBezTo>
                <a:cubicBezTo>
                  <a:pt x="1750653" y="-13913"/>
                  <a:pt x="1815101" y="24532"/>
                  <a:pt x="1977828" y="0"/>
                </a:cubicBezTo>
                <a:cubicBezTo>
                  <a:pt x="2140555" y="-24532"/>
                  <a:pt x="2258244" y="25758"/>
                  <a:pt x="2429289" y="0"/>
                </a:cubicBezTo>
                <a:cubicBezTo>
                  <a:pt x="2600334" y="-25758"/>
                  <a:pt x="2757979" y="57385"/>
                  <a:pt x="3009738" y="0"/>
                </a:cubicBezTo>
                <a:cubicBezTo>
                  <a:pt x="3261497" y="-57385"/>
                  <a:pt x="3282055" y="45219"/>
                  <a:pt x="3504195" y="0"/>
                </a:cubicBezTo>
                <a:cubicBezTo>
                  <a:pt x="3726335" y="-45219"/>
                  <a:pt x="3993003" y="33849"/>
                  <a:pt x="4299626" y="0"/>
                </a:cubicBezTo>
                <a:cubicBezTo>
                  <a:pt x="4350900" y="124935"/>
                  <a:pt x="4274751" y="291788"/>
                  <a:pt x="4299626" y="516018"/>
                </a:cubicBezTo>
                <a:cubicBezTo>
                  <a:pt x="4324501" y="740248"/>
                  <a:pt x="4267426" y="952805"/>
                  <a:pt x="4299626" y="1146707"/>
                </a:cubicBezTo>
                <a:cubicBezTo>
                  <a:pt x="4331826" y="1340609"/>
                  <a:pt x="4286428" y="1410030"/>
                  <a:pt x="4299626" y="1662725"/>
                </a:cubicBezTo>
                <a:cubicBezTo>
                  <a:pt x="4312824" y="1915420"/>
                  <a:pt x="4295854" y="1991631"/>
                  <a:pt x="4299626" y="2293414"/>
                </a:cubicBezTo>
                <a:cubicBezTo>
                  <a:pt x="4303398" y="2595197"/>
                  <a:pt x="4295907" y="2696317"/>
                  <a:pt x="4299626" y="2866767"/>
                </a:cubicBezTo>
                <a:cubicBezTo>
                  <a:pt x="4146344" y="2890630"/>
                  <a:pt x="3975130" y="2856928"/>
                  <a:pt x="3848165" y="2866767"/>
                </a:cubicBezTo>
                <a:cubicBezTo>
                  <a:pt x="3721200" y="2876606"/>
                  <a:pt x="3547605" y="2816469"/>
                  <a:pt x="3353708" y="2866767"/>
                </a:cubicBezTo>
                <a:cubicBezTo>
                  <a:pt x="3159811" y="2917065"/>
                  <a:pt x="3049368" y="2863127"/>
                  <a:pt x="2945244" y="2866767"/>
                </a:cubicBezTo>
                <a:cubicBezTo>
                  <a:pt x="2841120" y="2870407"/>
                  <a:pt x="2514911" y="2866004"/>
                  <a:pt x="2364794" y="2866767"/>
                </a:cubicBezTo>
                <a:cubicBezTo>
                  <a:pt x="2214677" y="2867530"/>
                  <a:pt x="2034274" y="2847517"/>
                  <a:pt x="1827341" y="2866767"/>
                </a:cubicBezTo>
                <a:cubicBezTo>
                  <a:pt x="1620408" y="2886017"/>
                  <a:pt x="1429218" y="2852540"/>
                  <a:pt x="1203895" y="2866767"/>
                </a:cubicBezTo>
                <a:cubicBezTo>
                  <a:pt x="978572" y="2880994"/>
                  <a:pt x="957616" y="2815782"/>
                  <a:pt x="752435" y="2866767"/>
                </a:cubicBezTo>
                <a:cubicBezTo>
                  <a:pt x="547254" y="2917752"/>
                  <a:pt x="158499" y="2791815"/>
                  <a:pt x="0" y="2866767"/>
                </a:cubicBezTo>
                <a:cubicBezTo>
                  <a:pt x="-18193" y="2620563"/>
                  <a:pt x="59908" y="2485563"/>
                  <a:pt x="0" y="2264746"/>
                </a:cubicBezTo>
                <a:cubicBezTo>
                  <a:pt x="-59908" y="2043929"/>
                  <a:pt x="46492" y="1943413"/>
                  <a:pt x="0" y="1748728"/>
                </a:cubicBezTo>
                <a:cubicBezTo>
                  <a:pt x="-46492" y="1554043"/>
                  <a:pt x="28218" y="1413337"/>
                  <a:pt x="0" y="1175374"/>
                </a:cubicBezTo>
                <a:cubicBezTo>
                  <a:pt x="-28218" y="937411"/>
                  <a:pt x="25679" y="799644"/>
                  <a:pt x="0" y="688024"/>
                </a:cubicBezTo>
                <a:cubicBezTo>
                  <a:pt x="-25679" y="576404"/>
                  <a:pt x="78882" y="157983"/>
                  <a:pt x="0" y="0"/>
                </a:cubicBezTo>
                <a:close/>
              </a:path>
              <a:path w="4299626" h="2866767" stroke="0" extrusionOk="0">
                <a:moveTo>
                  <a:pt x="0" y="0"/>
                </a:moveTo>
                <a:cubicBezTo>
                  <a:pt x="282901" y="-7690"/>
                  <a:pt x="435057" y="38013"/>
                  <a:pt x="623446" y="0"/>
                </a:cubicBezTo>
                <a:cubicBezTo>
                  <a:pt x="811835" y="-38013"/>
                  <a:pt x="927406" y="48461"/>
                  <a:pt x="1117903" y="0"/>
                </a:cubicBezTo>
                <a:cubicBezTo>
                  <a:pt x="1308400" y="-48461"/>
                  <a:pt x="1455593" y="38935"/>
                  <a:pt x="1741349" y="0"/>
                </a:cubicBezTo>
                <a:cubicBezTo>
                  <a:pt x="2027105" y="-38935"/>
                  <a:pt x="2064852" y="20716"/>
                  <a:pt x="2192809" y="0"/>
                </a:cubicBezTo>
                <a:cubicBezTo>
                  <a:pt x="2320766" y="-20716"/>
                  <a:pt x="2467937" y="18288"/>
                  <a:pt x="2687266" y="0"/>
                </a:cubicBezTo>
                <a:cubicBezTo>
                  <a:pt x="2906595" y="-18288"/>
                  <a:pt x="3032177" y="21363"/>
                  <a:pt x="3267716" y="0"/>
                </a:cubicBezTo>
                <a:cubicBezTo>
                  <a:pt x="3503255" y="-21363"/>
                  <a:pt x="3695567" y="61561"/>
                  <a:pt x="3805169" y="0"/>
                </a:cubicBezTo>
                <a:cubicBezTo>
                  <a:pt x="3914771" y="-61561"/>
                  <a:pt x="4158808" y="23963"/>
                  <a:pt x="4299626" y="0"/>
                </a:cubicBezTo>
                <a:cubicBezTo>
                  <a:pt x="4358213" y="137046"/>
                  <a:pt x="4290764" y="324574"/>
                  <a:pt x="4299626" y="544686"/>
                </a:cubicBezTo>
                <a:cubicBezTo>
                  <a:pt x="4308488" y="764798"/>
                  <a:pt x="4252759" y="967277"/>
                  <a:pt x="4299626" y="1146707"/>
                </a:cubicBezTo>
                <a:cubicBezTo>
                  <a:pt x="4346493" y="1326137"/>
                  <a:pt x="4246832" y="1481972"/>
                  <a:pt x="4299626" y="1748728"/>
                </a:cubicBezTo>
                <a:cubicBezTo>
                  <a:pt x="4352420" y="2015484"/>
                  <a:pt x="4273402" y="2039130"/>
                  <a:pt x="4299626" y="2236078"/>
                </a:cubicBezTo>
                <a:cubicBezTo>
                  <a:pt x="4325850" y="2433026"/>
                  <a:pt x="4279040" y="2579818"/>
                  <a:pt x="4299626" y="2866767"/>
                </a:cubicBezTo>
                <a:cubicBezTo>
                  <a:pt x="4109220" y="2918289"/>
                  <a:pt x="3939263" y="2850272"/>
                  <a:pt x="3676180" y="2866767"/>
                </a:cubicBezTo>
                <a:cubicBezTo>
                  <a:pt x="3413097" y="2883262"/>
                  <a:pt x="3367266" y="2821297"/>
                  <a:pt x="3267716" y="2866767"/>
                </a:cubicBezTo>
                <a:cubicBezTo>
                  <a:pt x="3168166" y="2912237"/>
                  <a:pt x="3002700" y="2829072"/>
                  <a:pt x="2859251" y="2866767"/>
                </a:cubicBezTo>
                <a:cubicBezTo>
                  <a:pt x="2715803" y="2904462"/>
                  <a:pt x="2551830" y="2826839"/>
                  <a:pt x="2407791" y="2866767"/>
                </a:cubicBezTo>
                <a:cubicBezTo>
                  <a:pt x="2263752" y="2906695"/>
                  <a:pt x="2100061" y="2840889"/>
                  <a:pt x="1870337" y="2866767"/>
                </a:cubicBezTo>
                <a:cubicBezTo>
                  <a:pt x="1640613" y="2892645"/>
                  <a:pt x="1510766" y="2831013"/>
                  <a:pt x="1332884" y="2866767"/>
                </a:cubicBezTo>
                <a:cubicBezTo>
                  <a:pt x="1155002" y="2902521"/>
                  <a:pt x="1074074" y="2823852"/>
                  <a:pt x="924420" y="2866767"/>
                </a:cubicBezTo>
                <a:cubicBezTo>
                  <a:pt x="774766" y="2909682"/>
                  <a:pt x="271040" y="2785345"/>
                  <a:pt x="0" y="2866767"/>
                </a:cubicBezTo>
                <a:cubicBezTo>
                  <a:pt x="-18368" y="2723333"/>
                  <a:pt x="69145" y="2415063"/>
                  <a:pt x="0" y="2236078"/>
                </a:cubicBezTo>
                <a:cubicBezTo>
                  <a:pt x="-69145" y="2057093"/>
                  <a:pt x="57917" y="1813294"/>
                  <a:pt x="0" y="1634057"/>
                </a:cubicBezTo>
                <a:cubicBezTo>
                  <a:pt x="-57917" y="1454820"/>
                  <a:pt x="60022" y="1230439"/>
                  <a:pt x="0" y="1003368"/>
                </a:cubicBezTo>
                <a:cubicBezTo>
                  <a:pt x="-60022" y="776297"/>
                  <a:pt x="67440" y="410225"/>
                  <a:pt x="0" y="0"/>
                </a:cubicBezTo>
                <a:close/>
              </a:path>
            </a:pathLst>
          </a:custGeom>
          <a:ln>
            <a:solidFill>
              <a:schemeClr val="tx1"/>
            </a:solidFill>
            <a:extLst>
              <a:ext uri="{C807C97D-BFC1-408E-A445-0C87EB9F89A2}">
                <ask:lineSketchStyleProps xmlns:ask="http://schemas.microsoft.com/office/drawing/2018/sketchyshapes" sd="3409344119">
                  <a:prstGeom prst="rect">
                    <a:avLst/>
                  </a:prstGeom>
                  <ask:type>
                    <ask:lineSketchScribble/>
                  </ask:type>
                </ask:lineSketchStyleProps>
              </a:ext>
            </a:extLst>
          </a:ln>
        </p:spPr>
      </p:pic>
      <p:pic>
        <p:nvPicPr>
          <p:cNvPr id="1026" name="Picture 2" descr="The Scout Association - Wikipedia">
            <a:extLst>
              <a:ext uri="{FF2B5EF4-FFF2-40B4-BE49-F238E27FC236}">
                <a16:creationId xmlns:a16="http://schemas.microsoft.com/office/drawing/2014/main" id="{86038BDF-B85D-21CA-7791-B89D0A4EF2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5133" y="2530525"/>
            <a:ext cx="1586153" cy="1192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ur refreshed brand is here! | Girlguiding">
            <a:extLst>
              <a:ext uri="{FF2B5EF4-FFF2-40B4-BE49-F238E27FC236}">
                <a16:creationId xmlns:a16="http://schemas.microsoft.com/office/drawing/2014/main" id="{A158DE5A-F7B8-D40B-D5E9-1583DA03F2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022" y="2530525"/>
            <a:ext cx="1225264" cy="12252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my Cadets">
            <a:extLst>
              <a:ext uri="{FF2B5EF4-FFF2-40B4-BE49-F238E27FC236}">
                <a16:creationId xmlns:a16="http://schemas.microsoft.com/office/drawing/2014/main" id="{9F44991A-DB15-C396-61CF-F138AA1B27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4022" y="2891873"/>
            <a:ext cx="3270410" cy="96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263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AAA1550-8DF3-A9F1-49B9-CFAE52844A9A}"/>
            </a:ext>
          </a:extLst>
        </p:cNvPr>
        <p:cNvGrpSpPr/>
        <p:nvPr/>
      </p:nvGrpSpPr>
      <p:grpSpPr>
        <a:xfrm>
          <a:off x="0" y="0"/>
          <a:ext cx="0" cy="0"/>
          <a:chOff x="0" y="0"/>
          <a:chExt cx="0" cy="0"/>
        </a:xfrm>
      </p:grpSpPr>
      <p:pic>
        <p:nvPicPr>
          <p:cNvPr id="6" name="Picture 2" descr="Praying Hands Stock Photos, Images and Backgrounds for Free Download">
            <a:extLst>
              <a:ext uri="{FF2B5EF4-FFF2-40B4-BE49-F238E27FC236}">
                <a16:creationId xmlns:a16="http://schemas.microsoft.com/office/drawing/2014/main" id="{B04981A7-EDB3-4FF8-6692-C8CBDB8B5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76" r="20321"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E6C9A6F-E3C9-CD5E-B9CA-5D95E50E71E5}"/>
              </a:ext>
            </a:extLst>
          </p:cNvPr>
          <p:cNvSpPr>
            <a:spLocks noGrp="1"/>
          </p:cNvSpPr>
          <p:nvPr>
            <p:ph idx="1"/>
          </p:nvPr>
        </p:nvSpPr>
        <p:spPr>
          <a:xfrm>
            <a:off x="146011" y="168581"/>
            <a:ext cx="6344437" cy="5914005"/>
          </a:xfrm>
        </p:spPr>
        <p:txBody>
          <a:bodyPr vert="horz" lIns="91440" tIns="45720" rIns="91440" bIns="45720" rtlCol="0" anchor="t">
            <a:noAutofit/>
          </a:bodyPr>
          <a:lstStyle/>
          <a:p>
            <a:pPr marL="0" indent="0">
              <a:spcBef>
                <a:spcPts val="500"/>
              </a:spcBef>
              <a:buNone/>
            </a:pPr>
            <a:endParaRPr lang="en-US" sz="2000" dirty="0">
              <a:solidFill>
                <a:srgbClr val="000000"/>
              </a:solidFill>
              <a:latin typeface="Modern Love"/>
              <a:ea typeface="+mn-lt"/>
              <a:cs typeface="+mn-lt"/>
            </a:endParaRPr>
          </a:p>
          <a:p>
            <a:pPr marL="0" indent="0">
              <a:spcBef>
                <a:spcPts val="500"/>
              </a:spcBef>
              <a:buNone/>
            </a:pPr>
            <a:r>
              <a:rPr lang="en-US" sz="4800" dirty="0">
                <a:solidFill>
                  <a:srgbClr val="000000"/>
                </a:solidFill>
                <a:latin typeface="Forte" panose="03060902040502070203" pitchFamily="66" charset="0"/>
                <a:ea typeface="+mn-lt"/>
                <a:cs typeface="+mn-lt"/>
              </a:rPr>
              <a:t>Lord,</a:t>
            </a:r>
            <a:endParaRPr lang="en-US" sz="2800" dirty="0">
              <a:solidFill>
                <a:srgbClr val="000000"/>
              </a:solidFill>
              <a:latin typeface="Forte" panose="03060902040502070203" pitchFamily="66" charset="0"/>
              <a:ea typeface="+mn-lt"/>
              <a:cs typeface="+mn-lt"/>
            </a:endParaRPr>
          </a:p>
          <a:p>
            <a:pPr marL="0" indent="0">
              <a:buNone/>
            </a:pPr>
            <a:r>
              <a:rPr lang="en-GB" sz="2800" dirty="0"/>
              <a:t>Lord, give us the strength to keep showing up, even when it’s hard. </a:t>
            </a:r>
          </a:p>
          <a:p>
            <a:pPr marL="0" indent="0">
              <a:buNone/>
            </a:pPr>
            <a:r>
              <a:rPr lang="en-GB" sz="2800" dirty="0"/>
              <a:t>Help us to trust that our efforts matter and that You are with us. </a:t>
            </a:r>
          </a:p>
          <a:p>
            <a:pPr marL="0" indent="0">
              <a:buNone/>
            </a:pPr>
            <a:r>
              <a:rPr lang="en-GB" sz="2800" dirty="0"/>
              <a:t>God of patience, sometimes waiting is hard, give us peace while we wait.</a:t>
            </a:r>
            <a:endParaRPr lang="en-GB" sz="4800" dirty="0">
              <a:solidFill>
                <a:srgbClr val="000000"/>
              </a:solidFill>
              <a:latin typeface="Modern Love"/>
              <a:ea typeface="+mn-lt"/>
              <a:cs typeface="+mn-lt"/>
            </a:endParaRPr>
          </a:p>
          <a:p>
            <a:pPr marL="0" indent="0">
              <a:buNone/>
            </a:pPr>
            <a:r>
              <a:rPr lang="en-US" sz="4000" dirty="0">
                <a:solidFill>
                  <a:srgbClr val="000000"/>
                </a:solidFill>
                <a:latin typeface="Forte" panose="03060902040502070203" pitchFamily="66" charset="0"/>
                <a:ea typeface="+mn-lt"/>
                <a:cs typeface="+mn-lt"/>
              </a:rPr>
              <a:t>Amen</a:t>
            </a:r>
            <a:endParaRPr lang="en-US" sz="4000" dirty="0">
              <a:solidFill>
                <a:srgbClr val="000000"/>
              </a:solidFill>
              <a:latin typeface="Forte" panose="03060902040502070203" pitchFamily="66" charset="0"/>
              <a:ea typeface="Calibri" panose="020F0502020204030204"/>
              <a:cs typeface="Calibri"/>
            </a:endParaRPr>
          </a:p>
          <a:p>
            <a:pPr marL="0" indent="0">
              <a:buNone/>
            </a:pPr>
            <a:endParaRPr lang="en-US" sz="2000" b="1" dirty="0">
              <a:solidFill>
                <a:srgbClr val="000000"/>
              </a:solidFill>
              <a:cs typeface="Calibri"/>
            </a:endParaRPr>
          </a:p>
          <a:p>
            <a:pPr marL="0" indent="0">
              <a:buNone/>
            </a:pPr>
            <a:endParaRPr lang="en-US" sz="2000" b="1" dirty="0">
              <a:solidFill>
                <a:srgbClr val="000000"/>
              </a:solidFill>
              <a:cs typeface="Calibri"/>
            </a:endParaRPr>
          </a:p>
          <a:p>
            <a:pPr marL="0" indent="0">
              <a:buNone/>
            </a:pPr>
            <a:endParaRPr lang="en-US" sz="1800" dirty="0">
              <a:solidFill>
                <a:srgbClr val="000000"/>
              </a:solidFill>
              <a:cs typeface="Calibri"/>
            </a:endParaRPr>
          </a:p>
        </p:txBody>
      </p:sp>
    </p:spTree>
    <p:extLst>
      <p:ext uri="{BB962C8B-B14F-4D97-AF65-F5344CB8AC3E}">
        <p14:creationId xmlns:p14="http://schemas.microsoft.com/office/powerpoint/2010/main" val="2270349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317DC-F2F6-45D8-B4DB-79330C975B31}"/>
            </a:ext>
          </a:extLst>
        </p:cNvPr>
        <p:cNvGrpSpPr/>
        <p:nvPr/>
      </p:nvGrpSpPr>
      <p:grpSpPr>
        <a:xfrm>
          <a:off x="0" y="0"/>
          <a:ext cx="0" cy="0"/>
          <a:chOff x="0" y="0"/>
          <a:chExt cx="0" cy="0"/>
        </a:xfrm>
      </p:grpSpPr>
      <p:pic>
        <p:nvPicPr>
          <p:cNvPr id="8" name="Picture 7" descr="Long shot of a road with words on it&#10;&#10;AI-generated content may be incorrect.">
            <a:extLst>
              <a:ext uri="{FF2B5EF4-FFF2-40B4-BE49-F238E27FC236}">
                <a16:creationId xmlns:a16="http://schemas.microsoft.com/office/drawing/2014/main" id="{95AA7FAE-498A-6612-0B78-7AB87038E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5" y="-10365"/>
            <a:ext cx="12127070" cy="6864219"/>
          </a:xfrm>
          <a:prstGeom prst="rect">
            <a:avLst/>
          </a:prstGeom>
        </p:spPr>
      </p:pic>
      <p:sp>
        <p:nvSpPr>
          <p:cNvPr id="2" name="Title 1">
            <a:extLst>
              <a:ext uri="{FF2B5EF4-FFF2-40B4-BE49-F238E27FC236}">
                <a16:creationId xmlns:a16="http://schemas.microsoft.com/office/drawing/2014/main" id="{3E565CBB-58D8-871F-7730-77FBB5B49FE5}"/>
              </a:ext>
            </a:extLst>
          </p:cNvPr>
          <p:cNvSpPr>
            <a:spLocks noGrp="1"/>
          </p:cNvSpPr>
          <p:nvPr>
            <p:ph type="ctrTitle"/>
          </p:nvPr>
        </p:nvSpPr>
        <p:spPr>
          <a:xfrm>
            <a:off x="1332377" y="483187"/>
            <a:ext cx="9658351" cy="960120"/>
          </a:xfrm>
        </p:spPr>
        <p:txBody>
          <a:bodyPr anchor="ctr">
            <a:normAutofit fontScale="90000"/>
          </a:bodyPr>
          <a:lstStyle/>
          <a:p>
            <a:pPr algn="l"/>
            <a:r>
              <a:rPr lang="en-GB" dirty="0">
                <a:solidFill>
                  <a:schemeClr val="bg2">
                    <a:lumMod val="25000"/>
                  </a:schemeClr>
                </a:solidFill>
              </a:rPr>
              <a:t>Theme of the week : Do not Lose Heart</a:t>
            </a:r>
          </a:p>
        </p:txBody>
      </p:sp>
      <p:sp>
        <p:nvSpPr>
          <p:cNvPr id="3" name="Subtitle 2">
            <a:extLst>
              <a:ext uri="{FF2B5EF4-FFF2-40B4-BE49-F238E27FC236}">
                <a16:creationId xmlns:a16="http://schemas.microsoft.com/office/drawing/2014/main" id="{1D5B8E44-A04F-40F5-1434-A9F0D38215F3}"/>
              </a:ext>
            </a:extLst>
          </p:cNvPr>
          <p:cNvSpPr>
            <a:spLocks noGrp="1"/>
          </p:cNvSpPr>
          <p:nvPr>
            <p:ph type="subTitle" idx="1"/>
          </p:nvPr>
        </p:nvSpPr>
        <p:spPr>
          <a:xfrm>
            <a:off x="8693866" y="6151340"/>
            <a:ext cx="3399681" cy="955994"/>
          </a:xfrm>
        </p:spPr>
        <p:txBody>
          <a:bodyPr anchor="ctr">
            <a:normAutofit/>
          </a:bodyPr>
          <a:lstStyle/>
          <a:p>
            <a:pPr algn="r"/>
            <a:r>
              <a:rPr lang="en-GB" sz="1900" dirty="0">
                <a:solidFill>
                  <a:schemeClr val="bg2">
                    <a:lumMod val="90000"/>
                  </a:schemeClr>
                </a:solidFill>
              </a:rPr>
              <a:t>20</a:t>
            </a:r>
            <a:r>
              <a:rPr lang="en-GB" sz="1900" baseline="30000" dirty="0">
                <a:solidFill>
                  <a:schemeClr val="bg2">
                    <a:lumMod val="90000"/>
                  </a:schemeClr>
                </a:solidFill>
              </a:rPr>
              <a:t>TH</a:t>
            </a:r>
            <a:r>
              <a:rPr lang="en-GB" sz="1900" dirty="0">
                <a:solidFill>
                  <a:schemeClr val="bg2">
                    <a:lumMod val="90000"/>
                  </a:schemeClr>
                </a:solidFill>
              </a:rPr>
              <a:t> -24</a:t>
            </a:r>
            <a:r>
              <a:rPr lang="en-GB" sz="1900" baseline="30000" dirty="0">
                <a:solidFill>
                  <a:schemeClr val="bg2">
                    <a:lumMod val="90000"/>
                  </a:schemeClr>
                </a:solidFill>
              </a:rPr>
              <a:t>TH</a:t>
            </a:r>
            <a:r>
              <a:rPr lang="en-GB" sz="1900" dirty="0">
                <a:solidFill>
                  <a:schemeClr val="bg2">
                    <a:lumMod val="90000"/>
                  </a:schemeClr>
                </a:solidFill>
              </a:rPr>
              <a:t> OCTOBER</a:t>
            </a:r>
          </a:p>
        </p:txBody>
      </p:sp>
      <p:sp>
        <p:nvSpPr>
          <p:cNvPr id="4" name="TextBox 3">
            <a:extLst>
              <a:ext uri="{FF2B5EF4-FFF2-40B4-BE49-F238E27FC236}">
                <a16:creationId xmlns:a16="http://schemas.microsoft.com/office/drawing/2014/main" id="{8E47EB3E-3464-5B0D-3019-9021AAEE7141}"/>
              </a:ext>
            </a:extLst>
          </p:cNvPr>
          <p:cNvSpPr txBox="1"/>
          <p:nvPr/>
        </p:nvSpPr>
        <p:spPr>
          <a:xfrm>
            <a:off x="32465" y="-10365"/>
            <a:ext cx="9010648" cy="830997"/>
          </a:xfrm>
          <a:prstGeom prst="rect">
            <a:avLst/>
          </a:prstGeom>
          <a:solidFill>
            <a:schemeClr val="accent6">
              <a:lumMod val="20000"/>
              <a:lumOff val="80000"/>
            </a:schemeClr>
          </a:solidFill>
          <a:effectLst>
            <a:softEdge rad="127000"/>
          </a:effectLst>
        </p:spPr>
        <p:txBody>
          <a:bodyPr wrap="square">
            <a:spAutoFit/>
          </a:bodyPr>
          <a:lstStyle/>
          <a:p>
            <a:pPr algn="r"/>
            <a:r>
              <a:rPr lang="en-GB" sz="2400" b="0" i="0" dirty="0">
                <a:solidFill>
                  <a:srgbClr val="000000"/>
                </a:solidFill>
                <a:effectLst/>
                <a:latin typeface="Times New Roman" panose="02020603050405020304" pitchFamily="18" charset="0"/>
              </a:rPr>
              <a:t>“Yet because this widow keeps bothering me, I will give her justice.” (Luke 18: 5)</a:t>
            </a:r>
            <a:endParaRPr lang="en-GB" sz="2400" dirty="0"/>
          </a:p>
        </p:txBody>
      </p:sp>
    </p:spTree>
    <p:extLst>
      <p:ext uri="{BB962C8B-B14F-4D97-AF65-F5344CB8AC3E}">
        <p14:creationId xmlns:p14="http://schemas.microsoft.com/office/powerpoint/2010/main" val="2032639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7CAF9-0156-3868-6AD0-1EC6E7C22767}"/>
            </a:ext>
          </a:extLst>
        </p:cNvPr>
        <p:cNvGrpSpPr/>
        <p:nvPr/>
      </p:nvGrpSpPr>
      <p:grpSpPr>
        <a:xfrm>
          <a:off x="0" y="0"/>
          <a:ext cx="0" cy="0"/>
          <a:chOff x="0" y="0"/>
          <a:chExt cx="0" cy="0"/>
        </a:xfrm>
      </p:grpSpPr>
      <p:pic>
        <p:nvPicPr>
          <p:cNvPr id="4" name="Picture 3" descr="A colorful light bulb with business icons">
            <a:extLst>
              <a:ext uri="{FF2B5EF4-FFF2-40B4-BE49-F238E27FC236}">
                <a16:creationId xmlns:a16="http://schemas.microsoft.com/office/drawing/2014/main" id="{6A7E7D36-056B-1AC0-A37F-D5C63E7C8BD0}"/>
              </a:ext>
            </a:extLst>
          </p:cNvPr>
          <p:cNvPicPr>
            <a:picLocks noChangeAspect="1"/>
          </p:cNvPicPr>
          <p:nvPr/>
        </p:nvPicPr>
        <p:blipFill>
          <a:blip r:embed="rId4">
            <a:alphaModFix amt="60000"/>
            <a:duotone>
              <a:schemeClr val="accent2">
                <a:shade val="45000"/>
                <a:satMod val="135000"/>
              </a:schemeClr>
              <a:prstClr val="white"/>
            </a:duotone>
          </a:blip>
          <a:srcRect t="9747" b="9896"/>
          <a:stretch>
            <a:fillRect/>
          </a:stretch>
        </p:blipFill>
        <p:spPr>
          <a:xfrm>
            <a:off x="1" y="1"/>
            <a:ext cx="12192000" cy="6857999"/>
          </a:xfrm>
          <a:prstGeom prst="rect">
            <a:avLst/>
          </a:prstGeom>
        </p:spPr>
      </p:pic>
      <p:sp>
        <p:nvSpPr>
          <p:cNvPr id="5" name="Title 1">
            <a:extLst>
              <a:ext uri="{FF2B5EF4-FFF2-40B4-BE49-F238E27FC236}">
                <a16:creationId xmlns:a16="http://schemas.microsoft.com/office/drawing/2014/main" id="{874C9B83-20AF-3783-66DB-3A4D62A45B8A}"/>
              </a:ext>
            </a:extLst>
          </p:cNvPr>
          <p:cNvSpPr txBox="1">
            <a:spLocks/>
          </p:cNvSpPr>
          <p:nvPr/>
        </p:nvSpPr>
        <p:spPr>
          <a:xfrm>
            <a:off x="17927" y="6115605"/>
            <a:ext cx="4134217" cy="742396"/>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600" dirty="0">
                <a:solidFill>
                  <a:schemeClr val="accent5"/>
                </a:solidFill>
                <a:latin typeface="Microsoft PhagsPa" panose="020B0502040204020203" pitchFamily="34" charset="0"/>
              </a:rPr>
              <a:t>Exploring The Bible</a:t>
            </a:r>
          </a:p>
        </p:txBody>
      </p:sp>
      <p:pic>
        <p:nvPicPr>
          <p:cNvPr id="3"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27" y="1374918"/>
            <a:ext cx="6767433" cy="3806681"/>
          </a:xfrm>
          <a:prstGeom prst="rect">
            <a:avLst/>
          </a:prstGeom>
        </p:spPr>
      </p:pic>
      <p:sp>
        <p:nvSpPr>
          <p:cNvPr id="7" name="Subtitle 2">
            <a:extLst>
              <a:ext uri="{FF2B5EF4-FFF2-40B4-BE49-F238E27FC236}">
                <a16:creationId xmlns:a16="http://schemas.microsoft.com/office/drawing/2014/main" id="{4390AD6D-27D8-7057-ECE5-629578EEEE39}"/>
              </a:ext>
            </a:extLst>
          </p:cNvPr>
          <p:cNvSpPr>
            <a:spLocks noGrp="1"/>
          </p:cNvSpPr>
          <p:nvPr>
            <p:ph type="subTitle" idx="1"/>
          </p:nvPr>
        </p:nvSpPr>
        <p:spPr>
          <a:xfrm>
            <a:off x="6900473" y="1131564"/>
            <a:ext cx="5176414" cy="5416720"/>
          </a:xfrm>
          <a:solidFill>
            <a:schemeClr val="accent6">
              <a:lumMod val="50000"/>
            </a:schemeClr>
          </a:solidFill>
        </p:spPr>
        <p:txBody>
          <a:bodyPr>
            <a:normAutofit fontScale="77500" lnSpcReduction="20000"/>
          </a:bodyPr>
          <a:lstStyle/>
          <a:p>
            <a:r>
              <a:rPr lang="en-GB" sz="2600" b="1" dirty="0">
                <a:solidFill>
                  <a:schemeClr val="bg1"/>
                </a:solidFill>
                <a:latin typeface="Comic Sans MS" panose="030F0702030302020204" pitchFamily="66" charset="0"/>
              </a:rPr>
              <a:t>What Does This Mean for US?</a:t>
            </a:r>
            <a:br>
              <a:rPr lang="en-GB" sz="2600" b="1" dirty="0">
                <a:solidFill>
                  <a:schemeClr val="bg1"/>
                </a:solidFill>
                <a:latin typeface="Comic Sans MS" panose="030F0702030302020204" pitchFamily="66" charset="0"/>
              </a:rPr>
            </a:br>
            <a:r>
              <a:rPr lang="en-GB" sz="2600" u="sng" dirty="0">
                <a:solidFill>
                  <a:schemeClr val="bg1"/>
                </a:solidFill>
                <a:latin typeface="Comic Sans MS" panose="030F0702030302020204" pitchFamily="66" charset="0"/>
              </a:rPr>
              <a:t>God is NOT like the judge</a:t>
            </a:r>
            <a:br>
              <a:rPr lang="en-GB" sz="2600" dirty="0">
                <a:solidFill>
                  <a:schemeClr val="bg1"/>
                </a:solidFill>
                <a:latin typeface="Comic Sans MS" panose="030F0702030302020204" pitchFamily="66" charset="0"/>
              </a:rPr>
            </a:br>
            <a:r>
              <a:rPr lang="en-GB" sz="2600" dirty="0">
                <a:solidFill>
                  <a:schemeClr val="bg1"/>
                </a:solidFill>
                <a:latin typeface="Comic Sans MS" panose="030F0702030302020204" pitchFamily="66" charset="0"/>
              </a:rPr>
              <a:t> </a:t>
            </a:r>
            <a:r>
              <a:rPr lang="en-GB" sz="2600" i="1" dirty="0">
                <a:solidFill>
                  <a:schemeClr val="bg1"/>
                </a:solidFill>
                <a:latin typeface="Comic Sans MS" panose="030F0702030302020204" pitchFamily="66" charset="0"/>
              </a:rPr>
              <a:t>If an unfair judge could give in to persistence, how much more will a loving God respond to us?</a:t>
            </a:r>
            <a:br>
              <a:rPr lang="en-GB" sz="2600" dirty="0">
                <a:solidFill>
                  <a:schemeClr val="bg1"/>
                </a:solidFill>
                <a:latin typeface="Comic Sans MS" panose="030F0702030302020204" pitchFamily="66" charset="0"/>
              </a:rPr>
            </a:br>
            <a:r>
              <a:rPr lang="en-GB" sz="2600" u="sng" dirty="0">
                <a:solidFill>
                  <a:schemeClr val="bg1"/>
                </a:solidFill>
                <a:latin typeface="Comic Sans MS" panose="030F0702030302020204" pitchFamily="66" charset="0"/>
              </a:rPr>
              <a:t>Don’t give up on prayer</a:t>
            </a:r>
            <a:br>
              <a:rPr lang="en-GB" sz="2600" dirty="0">
                <a:solidFill>
                  <a:schemeClr val="bg1"/>
                </a:solidFill>
                <a:latin typeface="Comic Sans MS" panose="030F0702030302020204" pitchFamily="66" charset="0"/>
              </a:rPr>
            </a:br>
            <a:r>
              <a:rPr lang="en-GB" sz="2600" dirty="0">
                <a:solidFill>
                  <a:schemeClr val="bg1"/>
                </a:solidFill>
                <a:latin typeface="Comic Sans MS" panose="030F0702030302020204" pitchFamily="66" charset="0"/>
              </a:rPr>
              <a:t>Sometimes it feels like God is silent or slow to answer. But Jesus is encouraging us: </a:t>
            </a:r>
            <a:r>
              <a:rPr lang="en-GB" sz="2600" b="1" i="1" dirty="0">
                <a:solidFill>
                  <a:schemeClr val="accent3">
                    <a:lumMod val="40000"/>
                    <a:lumOff val="60000"/>
                  </a:schemeClr>
                </a:solidFill>
                <a:latin typeface="Comic Sans MS" panose="030F0702030302020204" pitchFamily="66" charset="0"/>
              </a:rPr>
              <a:t>Keep praying. Keep trusting. Don’t lose heart.</a:t>
            </a:r>
            <a:br>
              <a:rPr lang="en-GB" sz="2600" b="1" dirty="0">
                <a:solidFill>
                  <a:schemeClr val="accent3">
                    <a:lumMod val="40000"/>
                    <a:lumOff val="60000"/>
                  </a:schemeClr>
                </a:solidFill>
                <a:latin typeface="Comic Sans MS" panose="030F0702030302020204" pitchFamily="66" charset="0"/>
              </a:rPr>
            </a:br>
            <a:r>
              <a:rPr lang="en-GB" sz="2600" u="sng" dirty="0">
                <a:solidFill>
                  <a:schemeClr val="bg1"/>
                </a:solidFill>
                <a:latin typeface="Comic Sans MS" panose="030F0702030302020204" pitchFamily="66" charset="0"/>
              </a:rPr>
              <a:t>Your voice matters</a:t>
            </a:r>
            <a:br>
              <a:rPr lang="en-GB" sz="2600" dirty="0">
                <a:solidFill>
                  <a:schemeClr val="bg1"/>
                </a:solidFill>
                <a:latin typeface="Comic Sans MS" panose="030F0702030302020204" pitchFamily="66" charset="0"/>
              </a:rPr>
            </a:br>
            <a:r>
              <a:rPr lang="en-GB" sz="2600" dirty="0">
                <a:solidFill>
                  <a:schemeClr val="bg1"/>
                </a:solidFill>
                <a:latin typeface="Comic Sans MS" panose="030F0702030302020204" pitchFamily="66" charset="0"/>
              </a:rPr>
              <a:t>The widow had no power in society, but her persistence made a difference. Teenagers might feel unheard sometimes—but this story says: </a:t>
            </a:r>
            <a:r>
              <a:rPr lang="en-GB" sz="2600" b="1" i="1" dirty="0">
                <a:solidFill>
                  <a:schemeClr val="accent3">
                    <a:lumMod val="40000"/>
                    <a:lumOff val="60000"/>
                  </a:schemeClr>
                </a:solidFill>
                <a:latin typeface="Comic Sans MS" panose="030F0702030302020204" pitchFamily="66" charset="0"/>
              </a:rPr>
              <a:t>You matter. Your voice matters. Keep speaking up for what is right</a:t>
            </a:r>
            <a:r>
              <a:rPr lang="en-GB" sz="2400" b="1" i="1" dirty="0">
                <a:solidFill>
                  <a:schemeClr val="accent3">
                    <a:lumMod val="40000"/>
                    <a:lumOff val="60000"/>
                  </a:schemeClr>
                </a:solidFill>
                <a:latin typeface="Comic Sans MS" panose="030F0702030302020204" pitchFamily="66" charset="0"/>
              </a:rPr>
              <a:t>.</a:t>
            </a:r>
            <a:endParaRPr lang="en-GB" sz="1200" b="1" dirty="0">
              <a:solidFill>
                <a:schemeClr val="accent3">
                  <a:lumMod val="40000"/>
                  <a:lumOff val="60000"/>
                </a:schemeClr>
              </a:solidFill>
              <a:latin typeface="Comic Sans MS" panose="030F0702030302020204" pitchFamily="66" charset="0"/>
            </a:endParaRPr>
          </a:p>
        </p:txBody>
      </p:sp>
      <p:sp>
        <p:nvSpPr>
          <p:cNvPr id="8" name="TextBox 7">
            <a:extLst>
              <a:ext uri="{FF2B5EF4-FFF2-40B4-BE49-F238E27FC236}">
                <a16:creationId xmlns:a16="http://schemas.microsoft.com/office/drawing/2014/main" id="{11C98661-A7F2-9433-1EB6-3E55F6B9E7F7}"/>
              </a:ext>
            </a:extLst>
          </p:cNvPr>
          <p:cNvSpPr txBox="1"/>
          <p:nvPr/>
        </p:nvSpPr>
        <p:spPr>
          <a:xfrm>
            <a:off x="1677073" y="150284"/>
            <a:ext cx="9368117" cy="830997"/>
          </a:xfrm>
          <a:prstGeom prst="rect">
            <a:avLst/>
          </a:prstGeom>
          <a:solidFill>
            <a:schemeClr val="accent6">
              <a:lumMod val="20000"/>
              <a:lumOff val="80000"/>
            </a:schemeClr>
          </a:solidFill>
          <a:effectLst>
            <a:softEdge rad="127000"/>
          </a:effectLst>
        </p:spPr>
        <p:txBody>
          <a:bodyPr wrap="square">
            <a:spAutoFit/>
          </a:bodyPr>
          <a:lstStyle/>
          <a:p>
            <a:pPr algn="ctr"/>
            <a:r>
              <a:rPr lang="en-GB" sz="2400" b="0" i="0" dirty="0">
                <a:solidFill>
                  <a:srgbClr val="000000"/>
                </a:solidFill>
                <a:effectLst/>
                <a:latin typeface="Times New Roman" panose="02020603050405020304" pitchFamily="18" charset="0"/>
              </a:rPr>
              <a:t>“Yet because this widow keeps bothering me, I will give her justice.” (Luke 18: 5)</a:t>
            </a:r>
            <a:endParaRPr lang="en-GB" sz="2400" dirty="0"/>
          </a:p>
        </p:txBody>
      </p:sp>
    </p:spTree>
    <p:extLst>
      <p:ext uri="{BB962C8B-B14F-4D97-AF65-F5344CB8AC3E}">
        <p14:creationId xmlns:p14="http://schemas.microsoft.com/office/powerpoint/2010/main" val="5060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light bulb with business icons">
            <a:extLst>
              <a:ext uri="{FF2B5EF4-FFF2-40B4-BE49-F238E27FC236}">
                <a16:creationId xmlns:a16="http://schemas.microsoft.com/office/drawing/2014/main" id="{01906B57-69A9-944C-7BEF-6855E333423C}"/>
              </a:ext>
            </a:extLst>
          </p:cNvPr>
          <p:cNvPicPr>
            <a:picLocks noChangeAspect="1"/>
          </p:cNvPicPr>
          <p:nvPr/>
        </p:nvPicPr>
        <p:blipFill>
          <a:blip r:embed="rId2">
            <a:alphaModFix amt="60000"/>
            <a:duotone>
              <a:schemeClr val="accent3">
                <a:shade val="45000"/>
                <a:satMod val="135000"/>
              </a:schemeClr>
              <a:prstClr val="white"/>
            </a:duotone>
          </a:blip>
          <a:srcRect t="9747" b="9896"/>
          <a:stretch>
            <a:fillRect/>
          </a:stretch>
        </p:blipFill>
        <p:spPr>
          <a:xfrm>
            <a:off x="1" y="1"/>
            <a:ext cx="12192000" cy="6857999"/>
          </a:xfrm>
          <a:prstGeom prst="rect">
            <a:avLst/>
          </a:prstGeom>
        </p:spPr>
      </p:pic>
      <p:sp>
        <p:nvSpPr>
          <p:cNvPr id="5" name="TextBox 4">
            <a:extLst>
              <a:ext uri="{FF2B5EF4-FFF2-40B4-BE49-F238E27FC236}">
                <a16:creationId xmlns:a16="http://schemas.microsoft.com/office/drawing/2014/main" id="{26393B9D-E461-E854-4EE8-906F0C4417EE}"/>
              </a:ext>
            </a:extLst>
          </p:cNvPr>
          <p:cNvSpPr txBox="1"/>
          <p:nvPr/>
        </p:nvSpPr>
        <p:spPr>
          <a:xfrm>
            <a:off x="531669" y="154127"/>
            <a:ext cx="11128662" cy="1131079"/>
          </a:xfrm>
          <a:prstGeom prst="rect">
            <a:avLst/>
          </a:prstGeom>
          <a:noFill/>
        </p:spPr>
        <p:txBody>
          <a:bodyPr wrap="square">
            <a:spAutoFit/>
          </a:bodyPr>
          <a:lstStyle/>
          <a:p>
            <a:pPr>
              <a:lnSpc>
                <a:spcPts val="1800"/>
              </a:lnSpc>
              <a:spcBef>
                <a:spcPts val="900"/>
              </a:spcBef>
              <a:spcAft>
                <a:spcPts val="300"/>
              </a:spcAft>
            </a:pPr>
            <a:r>
              <a:rPr lang="en-GB" sz="2000" b="1" i="0" dirty="0">
                <a:effectLst/>
                <a:latin typeface="Segoe Sans"/>
              </a:rPr>
              <a:t>✨ Key </a:t>
            </a:r>
            <a:r>
              <a:rPr lang="en-GB" sz="2000" b="1" dirty="0">
                <a:latin typeface="Segoe Sans"/>
              </a:rPr>
              <a:t>Catholic Social Teaching (</a:t>
            </a:r>
            <a:r>
              <a:rPr lang="en-GB" sz="2000" b="1" i="0" dirty="0">
                <a:effectLst/>
                <a:latin typeface="Segoe Sans"/>
              </a:rPr>
              <a:t>CST) Principles Reflected in Luke 18:5:</a:t>
            </a:r>
          </a:p>
          <a:p>
            <a:pPr>
              <a:spcBef>
                <a:spcPts val="300"/>
              </a:spcBef>
              <a:spcAft>
                <a:spcPts val="600"/>
              </a:spcAft>
              <a:buFont typeface="+mj-lt"/>
              <a:buAutoNum type="arabicPeriod"/>
            </a:pPr>
            <a:endParaRPr lang="en-GB" sz="2000" b="0" i="0" dirty="0">
              <a:effectLst/>
              <a:latin typeface="Segoe Sans"/>
            </a:endParaRPr>
          </a:p>
          <a:p>
            <a:pPr>
              <a:spcBef>
                <a:spcPts val="300"/>
              </a:spcBef>
              <a:spcAft>
                <a:spcPts val="600"/>
              </a:spcAft>
              <a:buFont typeface="+mj-lt"/>
              <a:buAutoNum type="arabicPeriod"/>
            </a:pPr>
            <a:endParaRPr lang="en-GB" sz="2000" b="0" i="0" dirty="0">
              <a:effectLst/>
              <a:latin typeface="Segoe Sans"/>
            </a:endParaRPr>
          </a:p>
        </p:txBody>
      </p:sp>
      <p:sp>
        <p:nvSpPr>
          <p:cNvPr id="2" name="TextBox 1">
            <a:extLst>
              <a:ext uri="{FF2B5EF4-FFF2-40B4-BE49-F238E27FC236}">
                <a16:creationId xmlns:a16="http://schemas.microsoft.com/office/drawing/2014/main" id="{76C20296-914D-0BA2-FF2C-D65FD3FA5B83}"/>
              </a:ext>
            </a:extLst>
          </p:cNvPr>
          <p:cNvSpPr txBox="1"/>
          <p:nvPr/>
        </p:nvSpPr>
        <p:spPr>
          <a:xfrm>
            <a:off x="10384557" y="-1"/>
            <a:ext cx="1807442" cy="3046988"/>
          </a:xfrm>
          <a:prstGeom prst="rect">
            <a:avLst/>
          </a:prstGeom>
          <a:solidFill>
            <a:schemeClr val="accent6">
              <a:lumMod val="20000"/>
              <a:lumOff val="80000"/>
            </a:schemeClr>
          </a:solidFill>
          <a:effectLst>
            <a:softEdge rad="127000"/>
          </a:effectLst>
        </p:spPr>
        <p:txBody>
          <a:bodyPr wrap="square">
            <a:spAutoFit/>
          </a:bodyPr>
          <a:lstStyle/>
          <a:p>
            <a:r>
              <a:rPr lang="en-GB" sz="2400" b="0" i="0" dirty="0">
                <a:solidFill>
                  <a:srgbClr val="000000"/>
                </a:solidFill>
                <a:effectLst/>
                <a:latin typeface="Times New Roman" panose="02020603050405020304" pitchFamily="18" charset="0"/>
              </a:rPr>
              <a:t>“Yet because this widow keeps bothering me, I will give her justice.” (Luke 18: 5)</a:t>
            </a:r>
            <a:endParaRPr lang="en-GB" sz="2400" dirty="0"/>
          </a:p>
        </p:txBody>
      </p:sp>
      <p:graphicFrame>
        <p:nvGraphicFramePr>
          <p:cNvPr id="3" name="Diagram 2">
            <a:extLst>
              <a:ext uri="{FF2B5EF4-FFF2-40B4-BE49-F238E27FC236}">
                <a16:creationId xmlns:a16="http://schemas.microsoft.com/office/drawing/2014/main" id="{7A789599-3FE5-E347-67AA-957A50C2C9C4}"/>
              </a:ext>
            </a:extLst>
          </p:cNvPr>
          <p:cNvGraphicFramePr/>
          <p:nvPr>
            <p:extLst>
              <p:ext uri="{D42A27DB-BD31-4B8C-83A1-F6EECF244321}">
                <p14:modId xmlns:p14="http://schemas.microsoft.com/office/powerpoint/2010/main" val="594126063"/>
              </p:ext>
            </p:extLst>
          </p:nvPr>
        </p:nvGraphicFramePr>
        <p:xfrm>
          <a:off x="895927" y="719667"/>
          <a:ext cx="9124372" cy="5417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8B11D08-70B4-B1B7-5410-FD2AA9F8199E}"/>
              </a:ext>
            </a:extLst>
          </p:cNvPr>
          <p:cNvSpPr txBox="1"/>
          <p:nvPr/>
        </p:nvSpPr>
        <p:spPr>
          <a:xfrm>
            <a:off x="1551711" y="5737455"/>
            <a:ext cx="8007924" cy="400110"/>
          </a:xfrm>
          <a:prstGeom prst="rect">
            <a:avLst/>
          </a:prstGeom>
          <a:solidFill>
            <a:srgbClr val="7030A0"/>
          </a:solidFill>
        </p:spPr>
        <p:txBody>
          <a:bodyPr wrap="square">
            <a:spAutoFit/>
          </a:bodyPr>
          <a:lstStyle/>
          <a:p>
            <a:r>
              <a:rPr lang="en-GB" sz="2000" dirty="0">
                <a:solidFill>
                  <a:schemeClr val="bg1"/>
                </a:solidFill>
              </a:rPr>
              <a:t>“Charity is no substitute for justice withheld.” – St. Augustine</a:t>
            </a:r>
          </a:p>
        </p:txBody>
      </p:sp>
      <p:pic>
        <p:nvPicPr>
          <p:cNvPr id="7" name="Picture 6"/>
          <p:cNvPicPr>
            <a:picLocks noChangeAspect="1"/>
          </p:cNvPicPr>
          <p:nvPr/>
        </p:nvPicPr>
        <p:blipFill>
          <a:blip r:embed="rId8"/>
          <a:stretch>
            <a:fillRect/>
          </a:stretch>
        </p:blipFill>
        <p:spPr>
          <a:xfrm>
            <a:off x="10428203" y="5335520"/>
            <a:ext cx="1763797" cy="1344943"/>
          </a:xfrm>
          <a:prstGeom prst="rect">
            <a:avLst/>
          </a:prstGeom>
        </p:spPr>
      </p:pic>
    </p:spTree>
    <p:extLst>
      <p:ext uri="{BB962C8B-B14F-4D97-AF65-F5344CB8AC3E}">
        <p14:creationId xmlns:p14="http://schemas.microsoft.com/office/powerpoint/2010/main" val="290995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graphicEl>
                                              <a:dgm id="{D082FB03-B896-4C0A-8255-0BC2ED3AF5DA}"/>
                                            </p:graphicEl>
                                          </p:spTgt>
                                        </p:tgtEl>
                                        <p:attrNameLst>
                                          <p:attrName>style.visibility</p:attrName>
                                        </p:attrNameLst>
                                      </p:cBhvr>
                                      <p:to>
                                        <p:strVal val="visible"/>
                                      </p:to>
                                    </p:set>
                                    <p:animEffect transition="in" filter="fade">
                                      <p:cBhvr>
                                        <p:cTn id="13" dur="1000"/>
                                        <p:tgtEl>
                                          <p:spTgt spid="3">
                                            <p:graphicEl>
                                              <a:dgm id="{D082FB03-B896-4C0A-8255-0BC2ED3AF5DA}"/>
                                            </p:graphicEl>
                                          </p:spTgt>
                                        </p:tgtEl>
                                      </p:cBhvr>
                                    </p:animEffect>
                                    <p:anim calcmode="lin" valueType="num">
                                      <p:cBhvr>
                                        <p:cTn id="14" dur="1000" fill="hold"/>
                                        <p:tgtEl>
                                          <p:spTgt spid="3">
                                            <p:graphicEl>
                                              <a:dgm id="{D082FB03-B896-4C0A-8255-0BC2ED3AF5DA}"/>
                                            </p:graphicEl>
                                          </p:spTgt>
                                        </p:tgtEl>
                                        <p:attrNameLst>
                                          <p:attrName>ppt_x</p:attrName>
                                        </p:attrNameLst>
                                      </p:cBhvr>
                                      <p:tavLst>
                                        <p:tav tm="0">
                                          <p:val>
                                            <p:strVal val="#ppt_x"/>
                                          </p:val>
                                        </p:tav>
                                        <p:tav tm="100000">
                                          <p:val>
                                            <p:strVal val="#ppt_x"/>
                                          </p:val>
                                        </p:tav>
                                      </p:tavLst>
                                    </p:anim>
                                    <p:anim calcmode="lin" valueType="num">
                                      <p:cBhvr>
                                        <p:cTn id="15" dur="1000" fill="hold"/>
                                        <p:tgtEl>
                                          <p:spTgt spid="3">
                                            <p:graphicEl>
                                              <a:dgm id="{D082FB03-B896-4C0A-8255-0BC2ED3AF5DA}"/>
                                            </p:graphic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graphicEl>
                                              <a:dgm id="{A10ED67F-B321-4918-A38C-B10DB08131C5}"/>
                                            </p:graphicEl>
                                          </p:spTgt>
                                        </p:tgtEl>
                                        <p:attrNameLst>
                                          <p:attrName>style.visibility</p:attrName>
                                        </p:attrNameLst>
                                      </p:cBhvr>
                                      <p:to>
                                        <p:strVal val="visible"/>
                                      </p:to>
                                    </p:set>
                                    <p:animEffect transition="in" filter="fade">
                                      <p:cBhvr>
                                        <p:cTn id="18" dur="1000"/>
                                        <p:tgtEl>
                                          <p:spTgt spid="3">
                                            <p:graphicEl>
                                              <a:dgm id="{A10ED67F-B321-4918-A38C-B10DB08131C5}"/>
                                            </p:graphicEl>
                                          </p:spTgt>
                                        </p:tgtEl>
                                      </p:cBhvr>
                                    </p:animEffect>
                                    <p:anim calcmode="lin" valueType="num">
                                      <p:cBhvr>
                                        <p:cTn id="19" dur="1000" fill="hold"/>
                                        <p:tgtEl>
                                          <p:spTgt spid="3">
                                            <p:graphicEl>
                                              <a:dgm id="{A10ED67F-B321-4918-A38C-B10DB08131C5}"/>
                                            </p:graphicEl>
                                          </p:spTgt>
                                        </p:tgtEl>
                                        <p:attrNameLst>
                                          <p:attrName>ppt_x</p:attrName>
                                        </p:attrNameLst>
                                      </p:cBhvr>
                                      <p:tavLst>
                                        <p:tav tm="0">
                                          <p:val>
                                            <p:strVal val="#ppt_x"/>
                                          </p:val>
                                        </p:tav>
                                        <p:tav tm="100000">
                                          <p:val>
                                            <p:strVal val="#ppt_x"/>
                                          </p:val>
                                        </p:tav>
                                      </p:tavLst>
                                    </p:anim>
                                    <p:anim calcmode="lin" valueType="num">
                                      <p:cBhvr>
                                        <p:cTn id="20" dur="1000" fill="hold"/>
                                        <p:tgtEl>
                                          <p:spTgt spid="3">
                                            <p:graphicEl>
                                              <a:dgm id="{A10ED67F-B321-4918-A38C-B10DB08131C5}"/>
                                            </p:graphic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graphicEl>
                                              <a:dgm id="{2CAB9555-259D-4655-B145-400284BDF9A1}"/>
                                            </p:graphicEl>
                                          </p:spTgt>
                                        </p:tgtEl>
                                        <p:attrNameLst>
                                          <p:attrName>style.visibility</p:attrName>
                                        </p:attrNameLst>
                                      </p:cBhvr>
                                      <p:to>
                                        <p:strVal val="visible"/>
                                      </p:to>
                                    </p:set>
                                    <p:animEffect transition="in" filter="fade">
                                      <p:cBhvr>
                                        <p:cTn id="25" dur="1000"/>
                                        <p:tgtEl>
                                          <p:spTgt spid="3">
                                            <p:graphicEl>
                                              <a:dgm id="{2CAB9555-259D-4655-B145-400284BDF9A1}"/>
                                            </p:graphicEl>
                                          </p:spTgt>
                                        </p:tgtEl>
                                      </p:cBhvr>
                                    </p:animEffect>
                                    <p:anim calcmode="lin" valueType="num">
                                      <p:cBhvr>
                                        <p:cTn id="26" dur="1000" fill="hold"/>
                                        <p:tgtEl>
                                          <p:spTgt spid="3">
                                            <p:graphicEl>
                                              <a:dgm id="{2CAB9555-259D-4655-B145-400284BDF9A1}"/>
                                            </p:graphicEl>
                                          </p:spTgt>
                                        </p:tgtEl>
                                        <p:attrNameLst>
                                          <p:attrName>ppt_x</p:attrName>
                                        </p:attrNameLst>
                                      </p:cBhvr>
                                      <p:tavLst>
                                        <p:tav tm="0">
                                          <p:val>
                                            <p:strVal val="#ppt_x"/>
                                          </p:val>
                                        </p:tav>
                                        <p:tav tm="100000">
                                          <p:val>
                                            <p:strVal val="#ppt_x"/>
                                          </p:val>
                                        </p:tav>
                                      </p:tavLst>
                                    </p:anim>
                                    <p:anim calcmode="lin" valueType="num">
                                      <p:cBhvr>
                                        <p:cTn id="27" dur="1000" fill="hold"/>
                                        <p:tgtEl>
                                          <p:spTgt spid="3">
                                            <p:graphicEl>
                                              <a:dgm id="{2CAB9555-259D-4655-B145-400284BDF9A1}"/>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graphicEl>
                                              <a:dgm id="{1237B3FF-1567-4D2A-A92C-9F401C7A506F}"/>
                                            </p:graphicEl>
                                          </p:spTgt>
                                        </p:tgtEl>
                                        <p:attrNameLst>
                                          <p:attrName>style.visibility</p:attrName>
                                        </p:attrNameLst>
                                      </p:cBhvr>
                                      <p:to>
                                        <p:strVal val="visible"/>
                                      </p:to>
                                    </p:set>
                                    <p:animEffect transition="in" filter="fade">
                                      <p:cBhvr>
                                        <p:cTn id="32" dur="1000"/>
                                        <p:tgtEl>
                                          <p:spTgt spid="3">
                                            <p:graphicEl>
                                              <a:dgm id="{1237B3FF-1567-4D2A-A92C-9F401C7A506F}"/>
                                            </p:graphicEl>
                                          </p:spTgt>
                                        </p:tgtEl>
                                      </p:cBhvr>
                                    </p:animEffect>
                                    <p:anim calcmode="lin" valueType="num">
                                      <p:cBhvr>
                                        <p:cTn id="33" dur="1000" fill="hold"/>
                                        <p:tgtEl>
                                          <p:spTgt spid="3">
                                            <p:graphicEl>
                                              <a:dgm id="{1237B3FF-1567-4D2A-A92C-9F401C7A506F}"/>
                                            </p:graphicEl>
                                          </p:spTgt>
                                        </p:tgtEl>
                                        <p:attrNameLst>
                                          <p:attrName>ppt_x</p:attrName>
                                        </p:attrNameLst>
                                      </p:cBhvr>
                                      <p:tavLst>
                                        <p:tav tm="0">
                                          <p:val>
                                            <p:strVal val="#ppt_x"/>
                                          </p:val>
                                        </p:tav>
                                        <p:tav tm="100000">
                                          <p:val>
                                            <p:strVal val="#ppt_x"/>
                                          </p:val>
                                        </p:tav>
                                      </p:tavLst>
                                    </p:anim>
                                    <p:anim calcmode="lin" valueType="num">
                                      <p:cBhvr>
                                        <p:cTn id="34" dur="1000" fill="hold"/>
                                        <p:tgtEl>
                                          <p:spTgt spid="3">
                                            <p:graphicEl>
                                              <a:dgm id="{1237B3FF-1567-4D2A-A92C-9F401C7A506F}"/>
                                            </p:graphic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graphicEl>
                                              <a:dgm id="{36BADC0A-2554-4E16-BF73-03A7F9A79B25}"/>
                                            </p:graphicEl>
                                          </p:spTgt>
                                        </p:tgtEl>
                                        <p:attrNameLst>
                                          <p:attrName>style.visibility</p:attrName>
                                        </p:attrNameLst>
                                      </p:cBhvr>
                                      <p:to>
                                        <p:strVal val="visible"/>
                                      </p:to>
                                    </p:set>
                                    <p:animEffect transition="in" filter="fade">
                                      <p:cBhvr>
                                        <p:cTn id="39" dur="1000"/>
                                        <p:tgtEl>
                                          <p:spTgt spid="3">
                                            <p:graphicEl>
                                              <a:dgm id="{36BADC0A-2554-4E16-BF73-03A7F9A79B25}"/>
                                            </p:graphicEl>
                                          </p:spTgt>
                                        </p:tgtEl>
                                      </p:cBhvr>
                                    </p:animEffect>
                                    <p:anim calcmode="lin" valueType="num">
                                      <p:cBhvr>
                                        <p:cTn id="40" dur="1000" fill="hold"/>
                                        <p:tgtEl>
                                          <p:spTgt spid="3">
                                            <p:graphicEl>
                                              <a:dgm id="{36BADC0A-2554-4E16-BF73-03A7F9A79B25}"/>
                                            </p:graphicEl>
                                          </p:spTgt>
                                        </p:tgtEl>
                                        <p:attrNameLst>
                                          <p:attrName>ppt_x</p:attrName>
                                        </p:attrNameLst>
                                      </p:cBhvr>
                                      <p:tavLst>
                                        <p:tav tm="0">
                                          <p:val>
                                            <p:strVal val="#ppt_x"/>
                                          </p:val>
                                        </p:tav>
                                        <p:tav tm="100000">
                                          <p:val>
                                            <p:strVal val="#ppt_x"/>
                                          </p:val>
                                        </p:tav>
                                      </p:tavLst>
                                    </p:anim>
                                    <p:anim calcmode="lin" valueType="num">
                                      <p:cBhvr>
                                        <p:cTn id="41" dur="1000" fill="hold"/>
                                        <p:tgtEl>
                                          <p:spTgt spid="3">
                                            <p:graphicEl>
                                              <a:dgm id="{36BADC0A-2554-4E16-BF73-03A7F9A79B25}"/>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graphicEl>
                                              <a:dgm id="{6A375875-1943-4B2D-BC3C-37A774E490E3}"/>
                                            </p:graphicEl>
                                          </p:spTgt>
                                        </p:tgtEl>
                                        <p:attrNameLst>
                                          <p:attrName>style.visibility</p:attrName>
                                        </p:attrNameLst>
                                      </p:cBhvr>
                                      <p:to>
                                        <p:strVal val="visible"/>
                                      </p:to>
                                    </p:set>
                                    <p:animEffect transition="in" filter="fade">
                                      <p:cBhvr>
                                        <p:cTn id="46" dur="1000"/>
                                        <p:tgtEl>
                                          <p:spTgt spid="3">
                                            <p:graphicEl>
                                              <a:dgm id="{6A375875-1943-4B2D-BC3C-37A774E490E3}"/>
                                            </p:graphicEl>
                                          </p:spTgt>
                                        </p:tgtEl>
                                      </p:cBhvr>
                                    </p:animEffect>
                                    <p:anim calcmode="lin" valueType="num">
                                      <p:cBhvr>
                                        <p:cTn id="47" dur="1000" fill="hold"/>
                                        <p:tgtEl>
                                          <p:spTgt spid="3">
                                            <p:graphicEl>
                                              <a:dgm id="{6A375875-1943-4B2D-BC3C-37A774E490E3}"/>
                                            </p:graphicEl>
                                          </p:spTgt>
                                        </p:tgtEl>
                                        <p:attrNameLst>
                                          <p:attrName>ppt_x</p:attrName>
                                        </p:attrNameLst>
                                      </p:cBhvr>
                                      <p:tavLst>
                                        <p:tav tm="0">
                                          <p:val>
                                            <p:strVal val="#ppt_x"/>
                                          </p:val>
                                        </p:tav>
                                        <p:tav tm="100000">
                                          <p:val>
                                            <p:strVal val="#ppt_x"/>
                                          </p:val>
                                        </p:tav>
                                      </p:tavLst>
                                    </p:anim>
                                    <p:anim calcmode="lin" valueType="num">
                                      <p:cBhvr>
                                        <p:cTn id="48" dur="1000" fill="hold"/>
                                        <p:tgtEl>
                                          <p:spTgt spid="3">
                                            <p:graphicEl>
                                              <a:dgm id="{6A375875-1943-4B2D-BC3C-37A774E490E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EBE02FD-F756-890D-FA66-507945548E4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98CCAC-C03A-A2CA-B952-4DB026F834C2}"/>
              </a:ext>
            </a:extLst>
          </p:cNvPr>
          <p:cNvSpPr>
            <a:spLocks noGrp="1"/>
          </p:cNvSpPr>
          <p:nvPr>
            <p:ph idx="1"/>
          </p:nvPr>
        </p:nvSpPr>
        <p:spPr>
          <a:xfrm>
            <a:off x="245382" y="-359586"/>
            <a:ext cx="5983834" cy="5914005"/>
          </a:xfrm>
        </p:spPr>
        <p:txBody>
          <a:bodyPr vert="horz" lIns="91440" tIns="45720" rIns="91440" bIns="45720" rtlCol="0" anchor="t">
            <a:noAutofit/>
          </a:bodyPr>
          <a:lstStyle/>
          <a:p>
            <a:pPr marL="0" indent="0">
              <a:spcBef>
                <a:spcPts val="500"/>
              </a:spcBef>
              <a:buNone/>
            </a:pPr>
            <a:endParaRPr lang="en-US" dirty="0">
              <a:solidFill>
                <a:srgbClr val="000000"/>
              </a:solidFill>
              <a:latin typeface="Modern Love"/>
              <a:ea typeface="+mn-lt"/>
              <a:cs typeface="+mn-lt"/>
            </a:endParaRPr>
          </a:p>
          <a:p>
            <a:pPr marL="0" indent="0">
              <a:spcBef>
                <a:spcPts val="500"/>
              </a:spcBef>
              <a:buNone/>
            </a:pPr>
            <a:r>
              <a:rPr lang="en-GB" sz="4800" i="1" dirty="0">
                <a:latin typeface="Forte" panose="03060902040502070203" pitchFamily="66" charset="0"/>
              </a:rPr>
              <a:t>Loving God,</a:t>
            </a:r>
            <a:endParaRPr lang="en-US" sz="4800" dirty="0">
              <a:solidFill>
                <a:srgbClr val="000000"/>
              </a:solidFill>
              <a:latin typeface="Forte" panose="03060902040502070203" pitchFamily="66" charset="0"/>
              <a:ea typeface="+mn-lt"/>
              <a:cs typeface="+mn-lt"/>
            </a:endParaRPr>
          </a:p>
          <a:p>
            <a:pPr marL="0" indent="0">
              <a:spcBef>
                <a:spcPts val="500"/>
              </a:spcBef>
              <a:buNone/>
            </a:pPr>
            <a:r>
              <a:rPr lang="en-GB" sz="3200" dirty="0"/>
              <a:t>Sometimes we feel tired or discouraged. Help us to keep praying, even when it’s hard. Teach us to trust that You are always listening. </a:t>
            </a:r>
          </a:p>
          <a:p>
            <a:pPr marL="0" indent="0">
              <a:spcBef>
                <a:spcPts val="500"/>
              </a:spcBef>
              <a:buNone/>
            </a:pPr>
            <a:r>
              <a:rPr lang="en-GB" sz="3200" dirty="0"/>
              <a:t>Help us to stand up for others and ourselves especially when it seems hard.</a:t>
            </a:r>
            <a:endParaRPr lang="en-GB" sz="4000" i="1" dirty="0">
              <a:solidFill>
                <a:srgbClr val="000000"/>
              </a:solidFill>
              <a:latin typeface="Modern Love"/>
              <a:ea typeface="+mn-lt"/>
              <a:cs typeface="+mn-lt"/>
            </a:endParaRPr>
          </a:p>
          <a:p>
            <a:pPr marL="0" indent="0">
              <a:spcBef>
                <a:spcPts val="500"/>
              </a:spcBef>
              <a:buNone/>
            </a:pPr>
            <a:r>
              <a:rPr lang="en-US" sz="4000" dirty="0">
                <a:solidFill>
                  <a:srgbClr val="000000"/>
                </a:solidFill>
                <a:latin typeface="Forte" panose="03060902040502070203" pitchFamily="66" charset="0"/>
                <a:ea typeface="+mn-lt"/>
                <a:cs typeface="+mn-lt"/>
              </a:rPr>
              <a:t>Amen</a:t>
            </a:r>
            <a:endParaRPr lang="en-US" sz="4000" dirty="0">
              <a:solidFill>
                <a:srgbClr val="000000"/>
              </a:solidFill>
              <a:latin typeface="Forte" panose="03060902040502070203" pitchFamily="66" charset="0"/>
              <a:ea typeface="Calibri" panose="020F0502020204030204"/>
              <a:cs typeface="Calibri"/>
            </a:endParaRPr>
          </a:p>
          <a:p>
            <a:pPr marL="0" indent="0">
              <a:buNone/>
            </a:pPr>
            <a:endParaRPr lang="en-US" b="1" dirty="0">
              <a:solidFill>
                <a:srgbClr val="000000"/>
              </a:solidFill>
              <a:cs typeface="Calibri"/>
            </a:endParaRPr>
          </a:p>
          <a:p>
            <a:pPr marL="0" indent="0">
              <a:buNone/>
            </a:pPr>
            <a:endParaRPr lang="en-US" b="1" dirty="0">
              <a:solidFill>
                <a:srgbClr val="000000"/>
              </a:solidFill>
              <a:cs typeface="Calibri"/>
            </a:endParaRPr>
          </a:p>
          <a:p>
            <a:pPr marL="0" indent="0">
              <a:buNone/>
            </a:pPr>
            <a:endParaRPr lang="en-US" sz="2400" dirty="0">
              <a:solidFill>
                <a:srgbClr val="000000"/>
              </a:solidFill>
              <a:cs typeface="Calibri"/>
            </a:endParaRPr>
          </a:p>
        </p:txBody>
      </p:sp>
      <p:pic>
        <p:nvPicPr>
          <p:cNvPr id="2" name="Picture 2" descr="Premium Photo | Praying hands on sunset background. Black silhouette">
            <a:extLst>
              <a:ext uri="{FF2B5EF4-FFF2-40B4-BE49-F238E27FC236}">
                <a16:creationId xmlns:a16="http://schemas.microsoft.com/office/drawing/2014/main" id="{ED4D36F4-BBFF-C788-2C38-C1521A5BA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430" r="2275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313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DE8EE-76D5-2325-E064-F5C88271B5DB}"/>
            </a:ext>
          </a:extLst>
        </p:cNvPr>
        <p:cNvGrpSpPr/>
        <p:nvPr/>
      </p:nvGrpSpPr>
      <p:grpSpPr>
        <a:xfrm>
          <a:off x="0" y="0"/>
          <a:ext cx="0" cy="0"/>
          <a:chOff x="0" y="0"/>
          <a:chExt cx="0" cy="0"/>
        </a:xfrm>
      </p:grpSpPr>
      <p:pic>
        <p:nvPicPr>
          <p:cNvPr id="8" name="Picture 7" descr="Long shot of a road with words on it&#10;&#10;AI-generated content may be incorrect.">
            <a:extLst>
              <a:ext uri="{FF2B5EF4-FFF2-40B4-BE49-F238E27FC236}">
                <a16:creationId xmlns:a16="http://schemas.microsoft.com/office/drawing/2014/main" id="{62FC75A9-60C8-4C19-7F08-D6C1E4E63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5" y="0"/>
            <a:ext cx="12127070" cy="6853854"/>
          </a:xfrm>
          <a:prstGeom prst="rect">
            <a:avLst/>
          </a:prstGeom>
        </p:spPr>
      </p:pic>
      <p:sp>
        <p:nvSpPr>
          <p:cNvPr id="2" name="Title 1">
            <a:extLst>
              <a:ext uri="{FF2B5EF4-FFF2-40B4-BE49-F238E27FC236}">
                <a16:creationId xmlns:a16="http://schemas.microsoft.com/office/drawing/2014/main" id="{CACED4D3-7763-F6EA-F95F-46401CCAC56A}"/>
              </a:ext>
            </a:extLst>
          </p:cNvPr>
          <p:cNvSpPr>
            <a:spLocks noGrp="1"/>
          </p:cNvSpPr>
          <p:nvPr>
            <p:ph type="ctrTitle"/>
          </p:nvPr>
        </p:nvSpPr>
        <p:spPr>
          <a:xfrm>
            <a:off x="1266824" y="133557"/>
            <a:ext cx="9658351" cy="960120"/>
          </a:xfrm>
        </p:spPr>
        <p:txBody>
          <a:bodyPr anchor="ctr">
            <a:normAutofit fontScale="90000"/>
          </a:bodyPr>
          <a:lstStyle/>
          <a:p>
            <a:pPr algn="l"/>
            <a:r>
              <a:rPr lang="en-GB" dirty="0">
                <a:solidFill>
                  <a:schemeClr val="bg2">
                    <a:lumMod val="25000"/>
                  </a:schemeClr>
                </a:solidFill>
              </a:rPr>
              <a:t>Theme of the week : Do not Lose Heart</a:t>
            </a:r>
          </a:p>
        </p:txBody>
      </p:sp>
      <p:sp>
        <p:nvSpPr>
          <p:cNvPr id="3" name="Subtitle 2">
            <a:extLst>
              <a:ext uri="{FF2B5EF4-FFF2-40B4-BE49-F238E27FC236}">
                <a16:creationId xmlns:a16="http://schemas.microsoft.com/office/drawing/2014/main" id="{A824170F-4F2A-A822-C509-5ED72BBB5221}"/>
              </a:ext>
            </a:extLst>
          </p:cNvPr>
          <p:cNvSpPr>
            <a:spLocks noGrp="1"/>
          </p:cNvSpPr>
          <p:nvPr>
            <p:ph type="subTitle" idx="1"/>
          </p:nvPr>
        </p:nvSpPr>
        <p:spPr>
          <a:xfrm>
            <a:off x="8693866" y="6151340"/>
            <a:ext cx="3399681" cy="955994"/>
          </a:xfrm>
        </p:spPr>
        <p:txBody>
          <a:bodyPr anchor="ctr">
            <a:normAutofit/>
          </a:bodyPr>
          <a:lstStyle/>
          <a:p>
            <a:pPr algn="r"/>
            <a:r>
              <a:rPr lang="en-GB" sz="1900" dirty="0">
                <a:solidFill>
                  <a:schemeClr val="bg2">
                    <a:lumMod val="90000"/>
                  </a:schemeClr>
                </a:solidFill>
              </a:rPr>
              <a:t>20</a:t>
            </a:r>
            <a:r>
              <a:rPr lang="en-GB" sz="1900" baseline="30000" dirty="0">
                <a:solidFill>
                  <a:schemeClr val="bg2">
                    <a:lumMod val="90000"/>
                  </a:schemeClr>
                </a:solidFill>
              </a:rPr>
              <a:t>TH</a:t>
            </a:r>
            <a:r>
              <a:rPr lang="en-GB" sz="1900" dirty="0">
                <a:solidFill>
                  <a:schemeClr val="bg2">
                    <a:lumMod val="90000"/>
                  </a:schemeClr>
                </a:solidFill>
              </a:rPr>
              <a:t> -24</a:t>
            </a:r>
            <a:r>
              <a:rPr lang="en-GB" sz="1900" baseline="30000" dirty="0">
                <a:solidFill>
                  <a:schemeClr val="bg2">
                    <a:lumMod val="90000"/>
                  </a:schemeClr>
                </a:solidFill>
              </a:rPr>
              <a:t>TH</a:t>
            </a:r>
            <a:r>
              <a:rPr lang="en-GB" sz="1900" dirty="0">
                <a:solidFill>
                  <a:schemeClr val="bg2">
                    <a:lumMod val="90000"/>
                  </a:schemeClr>
                </a:solidFill>
              </a:rPr>
              <a:t> OCTOBER</a:t>
            </a:r>
          </a:p>
        </p:txBody>
      </p:sp>
      <p:sp>
        <p:nvSpPr>
          <p:cNvPr id="4" name="TextBox 3">
            <a:extLst>
              <a:ext uri="{FF2B5EF4-FFF2-40B4-BE49-F238E27FC236}">
                <a16:creationId xmlns:a16="http://schemas.microsoft.com/office/drawing/2014/main" id="{2AADAA90-7E85-12B6-AF89-B44EB1AE650D}"/>
              </a:ext>
            </a:extLst>
          </p:cNvPr>
          <p:cNvSpPr txBox="1"/>
          <p:nvPr/>
        </p:nvSpPr>
        <p:spPr>
          <a:xfrm>
            <a:off x="1201271" y="1093677"/>
            <a:ext cx="10401116" cy="461665"/>
          </a:xfrm>
          <a:prstGeom prst="rect">
            <a:avLst/>
          </a:prstGeom>
          <a:solidFill>
            <a:schemeClr val="accent6">
              <a:lumMod val="20000"/>
              <a:lumOff val="80000"/>
            </a:schemeClr>
          </a:solidFill>
          <a:effectLst>
            <a:softEdge rad="127000"/>
          </a:effectLst>
        </p:spPr>
        <p:txBody>
          <a:bodyPr wrap="square">
            <a:spAutoFit/>
          </a:bodyPr>
          <a:lstStyle/>
          <a:p>
            <a:pPr algn="r"/>
            <a:r>
              <a:rPr lang="en-GB" sz="2400" b="0" i="0" dirty="0">
                <a:solidFill>
                  <a:srgbClr val="000000"/>
                </a:solidFill>
                <a:effectLst/>
                <a:latin typeface="Times New Roman" panose="02020603050405020304" pitchFamily="18" charset="0"/>
              </a:rPr>
              <a:t>“Yet because this widow keeps bothering me, I will give her justice.” (Luke 18: 5)</a:t>
            </a:r>
            <a:endParaRPr lang="en-GB" sz="2400" dirty="0"/>
          </a:p>
        </p:txBody>
      </p:sp>
    </p:spTree>
    <p:extLst>
      <p:ext uri="{BB962C8B-B14F-4D97-AF65-F5344CB8AC3E}">
        <p14:creationId xmlns:p14="http://schemas.microsoft.com/office/powerpoint/2010/main" val="2028308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1187F7A-920C-B377-65E8-1CF4CBCE3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09599" y="5293849"/>
            <a:ext cx="7202558" cy="1178688"/>
          </a:xfrm>
        </p:spPr>
        <p:txBody>
          <a:bodyPr anchor="ctr">
            <a:normAutofit/>
          </a:bodyPr>
          <a:lstStyle/>
          <a:p>
            <a:pPr algn="l"/>
            <a:r>
              <a:rPr lang="en-GB" sz="3700" dirty="0"/>
              <a:t>Quiz: The Persistent Widow – Luke 18:1–5</a:t>
            </a:r>
          </a:p>
        </p:txBody>
      </p:sp>
      <p:sp>
        <p:nvSpPr>
          <p:cNvPr id="3" name="Subtitle 2"/>
          <p:cNvSpPr>
            <a:spLocks noGrp="1"/>
          </p:cNvSpPr>
          <p:nvPr>
            <p:ph type="subTitle" idx="1"/>
          </p:nvPr>
        </p:nvSpPr>
        <p:spPr>
          <a:xfrm>
            <a:off x="7812157" y="5293850"/>
            <a:ext cx="3874124" cy="1178688"/>
          </a:xfrm>
        </p:spPr>
        <p:txBody>
          <a:bodyPr anchor="ctr">
            <a:normAutofit/>
          </a:bodyPr>
          <a:lstStyle/>
          <a:p>
            <a:pPr algn="r"/>
            <a:r>
              <a:rPr lang="en-GB" dirty="0"/>
              <a:t>Explore the parable and its message of persistence and justice</a:t>
            </a:r>
          </a:p>
        </p:txBody>
      </p:sp>
      <p:pic>
        <p:nvPicPr>
          <p:cNvPr id="4" name="Picture 2" descr="Be encouraged, Pray &amp; Don't lose heart! - Living Grace Fellowship">
            <a:extLst>
              <a:ext uri="{FF2B5EF4-FFF2-40B4-BE49-F238E27FC236}">
                <a16:creationId xmlns:a16="http://schemas.microsoft.com/office/drawing/2014/main" id="{370C2D56-F114-7B8E-210D-28EF05D38E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811" b="16618"/>
          <a:stretch>
            <a:fillRect/>
          </a:stretch>
        </p:blipFill>
        <p:spPr bwMode="auto">
          <a:xfrm>
            <a:off x="20" y="10"/>
            <a:ext cx="12191980" cy="4908375"/>
          </a:xfrm>
          <a:prstGeom prst="rect">
            <a:avLst/>
          </a:prstGeom>
          <a:noFill/>
          <a:extLst>
            <a:ext uri="{909E8E84-426E-40DD-AFC4-6F175D3DCCD1}">
              <a14:hiddenFill xmlns:a14="http://schemas.microsoft.com/office/drawing/2010/main">
                <a:solidFill>
                  <a:srgbClr val="FFFFFF"/>
                </a:solidFill>
              </a14:hiddenFill>
            </a:ext>
          </a:extLst>
        </p:spPr>
      </p:pic>
      <p:pic>
        <p:nvPicPr>
          <p:cNvPr id="6" name="ytmp3free.cc_steven-curtis-chapman-dont-lose-heart-youtubemp3free.org">
            <a:hlinkClick r:id="" action="ppaction://media"/>
            <a:extLst>
              <a:ext uri="{FF2B5EF4-FFF2-40B4-BE49-F238E27FC236}">
                <a16:creationId xmlns:a16="http://schemas.microsoft.com/office/drawing/2014/main" id="{A24F3400-3885-E230-9742-48C3ACE186B6}"/>
              </a:ext>
            </a:extLst>
          </p:cNvPr>
          <p:cNvPicPr>
            <a:picLocks noChangeAspect="1"/>
          </p:cNvPicPr>
          <p:nvPr>
            <a:audioFile r:link="rId1"/>
            <p:extLst>
              <p:ext uri="{DAA4B4D4-6D71-4841-9C94-3DE7FCFB9230}">
                <p14:media xmlns:p14="http://schemas.microsoft.com/office/powerpoint/2010/main" r:embed="rId2">
                  <p14:trim st="8096"/>
                </p14:media>
              </p:ext>
            </p:extLst>
          </p:nvPr>
        </p:nvPicPr>
        <p:blipFill>
          <a:blip r:embed="rId5"/>
          <a:stretch>
            <a:fillRect/>
          </a:stretch>
        </p:blipFill>
        <p:spPr>
          <a:xfrm>
            <a:off x="10799763" y="4192588"/>
            <a:ext cx="609600" cy="609600"/>
          </a:xfrm>
          <a:prstGeom prst="rect">
            <a:avLst/>
          </a:prstGeom>
        </p:spPr>
      </p:pic>
    </p:spTree>
    <p:extLst>
      <p:ext uri="{BB962C8B-B14F-4D97-AF65-F5344CB8AC3E}">
        <p14:creationId xmlns:p14="http://schemas.microsoft.com/office/powerpoint/2010/main" val="250389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par>
                                <p:cTn id="10" presetID="10" presetClass="entr" presetSubtype="0" fill="hold" grpId="0" nodeType="withEffect">
                                  <p:stCondLst>
                                    <p:cond delay="200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8BE9A2-8956-141B-BFE6-C607C93D8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3829050"/>
            <a:ext cx="4705097" cy="1615684"/>
          </a:xfrm>
        </p:spPr>
        <p:txBody>
          <a:bodyPr>
            <a:normAutofit/>
          </a:bodyPr>
          <a:lstStyle/>
          <a:p>
            <a:r>
              <a:rPr lang="en-GB" dirty="0"/>
              <a:t>1. Why did Jesus tell this parable?</a:t>
            </a:r>
          </a:p>
        </p:txBody>
      </p:sp>
      <p:pic>
        <p:nvPicPr>
          <p:cNvPr id="4" name="Picture 2" descr="Be encouraged, Pray &amp; Don't lose heart! - Living Grace Fellowship">
            <a:extLst>
              <a:ext uri="{FF2B5EF4-FFF2-40B4-BE49-F238E27FC236}">
                <a16:creationId xmlns:a16="http://schemas.microsoft.com/office/drawing/2014/main" id="{097FF859-0349-ACDE-F53D-2A273A9EC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367" b="19174"/>
          <a:stretch>
            <a:fillRect/>
          </a:stretch>
        </p:blipFill>
        <p:spPr bwMode="auto">
          <a:xfrm>
            <a:off x="20" y="10"/>
            <a:ext cx="12191980" cy="38290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43501" y="4056082"/>
            <a:ext cx="6781800" cy="2801908"/>
          </a:xfrm>
        </p:spPr>
        <p:txBody>
          <a:bodyPr>
            <a:normAutofit/>
          </a:bodyPr>
          <a:lstStyle/>
          <a:p>
            <a:pPr marL="0" indent="0">
              <a:lnSpc>
                <a:spcPct val="110000"/>
              </a:lnSpc>
              <a:buNone/>
            </a:pPr>
            <a:r>
              <a:rPr lang="en-GB" sz="2400" dirty="0"/>
              <a:t>A. To teach about forgiveness</a:t>
            </a:r>
          </a:p>
          <a:p>
            <a:pPr marL="0" indent="0">
              <a:lnSpc>
                <a:spcPct val="110000"/>
              </a:lnSpc>
              <a:buNone/>
            </a:pPr>
            <a:r>
              <a:rPr lang="en-GB" sz="2400" dirty="0"/>
              <a:t>B. To show the importance of prayer and not giving up</a:t>
            </a:r>
          </a:p>
          <a:p>
            <a:pPr marL="0" indent="0">
              <a:lnSpc>
                <a:spcPct val="110000"/>
              </a:lnSpc>
              <a:buNone/>
            </a:pPr>
            <a:r>
              <a:rPr lang="en-GB" sz="2400" dirty="0"/>
              <a:t>C. To explain how to become rich</a:t>
            </a:r>
          </a:p>
          <a:p>
            <a:pPr marL="0" indent="0">
              <a:lnSpc>
                <a:spcPct val="110000"/>
              </a:lnSpc>
              <a:buNone/>
            </a:pPr>
            <a:r>
              <a:rPr lang="en-GB" sz="2400" dirty="0"/>
              <a:t>D. To warn about false teachers</a:t>
            </a:r>
          </a:p>
        </p:txBody>
      </p:sp>
      <p:sp>
        <p:nvSpPr>
          <p:cNvPr id="5" name="Rectangle 1">
            <a:extLst>
              <a:ext uri="{FF2B5EF4-FFF2-40B4-BE49-F238E27FC236}">
                <a16:creationId xmlns:a16="http://schemas.microsoft.com/office/drawing/2014/main" id="{12F04F2E-BD82-8A3D-6843-BFCEF05D08B2}"/>
              </a:ext>
            </a:extLst>
          </p:cNvPr>
          <p:cNvSpPr>
            <a:spLocks noChangeArrowheads="1"/>
          </p:cNvSpPr>
          <p:nvPr/>
        </p:nvSpPr>
        <p:spPr bwMode="auto">
          <a:xfrm>
            <a:off x="495047" y="5721732"/>
            <a:ext cx="434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Correct Answer</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altLang="en-US" b="1" dirty="0">
                <a:latin typeface="Arial" panose="020B0604020202020204" pitchFamily="34" charset="0"/>
              </a:rPr>
              <a:t>B</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4804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8BE9A2-8956-141B-BFE6-C607C93D8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3527816"/>
            <a:ext cx="5181600" cy="2358634"/>
          </a:xfrm>
        </p:spPr>
        <p:txBody>
          <a:bodyPr>
            <a:normAutofit/>
          </a:bodyPr>
          <a:lstStyle/>
          <a:p>
            <a:r>
              <a:rPr lang="en-GB" sz="4000" dirty="0"/>
              <a:t>2. What kind of judge is described in the parable?</a:t>
            </a:r>
          </a:p>
        </p:txBody>
      </p:sp>
      <p:sp>
        <p:nvSpPr>
          <p:cNvPr id="3" name="Content Placeholder 2"/>
          <p:cNvSpPr>
            <a:spLocks noGrp="1"/>
          </p:cNvSpPr>
          <p:nvPr>
            <p:ph idx="1"/>
          </p:nvPr>
        </p:nvSpPr>
        <p:spPr>
          <a:xfrm>
            <a:off x="4800600" y="3527816"/>
            <a:ext cx="7105650" cy="3120634"/>
          </a:xfrm>
        </p:spPr>
        <p:txBody>
          <a:bodyPr>
            <a:normAutofit/>
          </a:bodyPr>
          <a:lstStyle/>
          <a:p>
            <a:pPr marL="0" indent="0">
              <a:lnSpc>
                <a:spcPct val="110000"/>
              </a:lnSpc>
              <a:buNone/>
            </a:pPr>
            <a:r>
              <a:rPr lang="en-GB" sz="3200" dirty="0"/>
              <a:t>A. A kind and fair judge</a:t>
            </a:r>
          </a:p>
          <a:p>
            <a:pPr marL="0" indent="0">
              <a:lnSpc>
                <a:spcPct val="110000"/>
              </a:lnSpc>
              <a:buNone/>
            </a:pPr>
            <a:r>
              <a:rPr lang="en-GB" sz="3200" dirty="0"/>
              <a:t>B. A judge who feared God</a:t>
            </a:r>
          </a:p>
          <a:p>
            <a:pPr marL="0" indent="0">
              <a:lnSpc>
                <a:spcPct val="110000"/>
              </a:lnSpc>
              <a:buNone/>
            </a:pPr>
            <a:r>
              <a:rPr lang="en-GB" sz="3200" dirty="0"/>
              <a:t>C. A judge who didn’t care about God or people</a:t>
            </a:r>
          </a:p>
          <a:p>
            <a:pPr marL="0" indent="0">
              <a:lnSpc>
                <a:spcPct val="110000"/>
              </a:lnSpc>
              <a:buNone/>
            </a:pPr>
            <a:r>
              <a:rPr lang="en-GB" sz="3200" dirty="0"/>
              <a:t>D. A wise and respected judge</a:t>
            </a:r>
          </a:p>
        </p:txBody>
      </p:sp>
      <p:pic>
        <p:nvPicPr>
          <p:cNvPr id="5" name="Picture 2" descr="Be encouraged, Pray &amp; Don't lose heart! - Living Grace Fellowship">
            <a:extLst>
              <a:ext uri="{FF2B5EF4-FFF2-40B4-BE49-F238E27FC236}">
                <a16:creationId xmlns:a16="http://schemas.microsoft.com/office/drawing/2014/main" id="{BB0034E8-E601-54F9-DADC-8849FE2F1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367" b="19174"/>
          <a:stretch>
            <a:fillRect/>
          </a:stretch>
        </p:blipFill>
        <p:spPr bwMode="auto">
          <a:xfrm>
            <a:off x="0" y="0"/>
            <a:ext cx="12192016"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58D3D345-1926-8FFD-5961-6C55A53FB2FB}"/>
              </a:ext>
            </a:extLst>
          </p:cNvPr>
          <p:cNvSpPr>
            <a:spLocks noChangeArrowheads="1"/>
          </p:cNvSpPr>
          <p:nvPr/>
        </p:nvSpPr>
        <p:spPr bwMode="auto">
          <a:xfrm>
            <a:off x="228600" y="6002118"/>
            <a:ext cx="434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Correct Answer</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altLang="en-US" b="1" dirty="0">
                <a:latin typeface="Arial" panose="020B0604020202020204" pitchFamily="34" charset="0"/>
              </a:rPr>
              <a:t>C</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27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8BE9A2-8956-141B-BFE6-C607C93D8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 y="3446482"/>
            <a:ext cx="4705097" cy="1615684"/>
          </a:xfrm>
        </p:spPr>
        <p:txBody>
          <a:bodyPr>
            <a:normAutofit/>
          </a:bodyPr>
          <a:lstStyle/>
          <a:p>
            <a:r>
              <a:rPr lang="en-GB" dirty="0"/>
              <a:t>3. What did the widow keep asking the judge for?</a:t>
            </a:r>
          </a:p>
        </p:txBody>
      </p:sp>
      <p:sp>
        <p:nvSpPr>
          <p:cNvPr id="3" name="Content Placeholder 2"/>
          <p:cNvSpPr>
            <a:spLocks noGrp="1"/>
          </p:cNvSpPr>
          <p:nvPr>
            <p:ph idx="1"/>
          </p:nvPr>
        </p:nvSpPr>
        <p:spPr>
          <a:xfrm>
            <a:off x="5333533" y="3527816"/>
            <a:ext cx="6477467" cy="3025384"/>
          </a:xfrm>
        </p:spPr>
        <p:txBody>
          <a:bodyPr>
            <a:normAutofit/>
          </a:bodyPr>
          <a:lstStyle/>
          <a:p>
            <a:pPr marL="0" indent="0">
              <a:lnSpc>
                <a:spcPct val="110000"/>
              </a:lnSpc>
              <a:buNone/>
            </a:pPr>
            <a:r>
              <a:rPr lang="en-GB" sz="3200" dirty="0"/>
              <a:t>A. Money</a:t>
            </a:r>
          </a:p>
          <a:p>
            <a:pPr marL="0" indent="0">
              <a:lnSpc>
                <a:spcPct val="110000"/>
              </a:lnSpc>
              <a:buNone/>
            </a:pPr>
            <a:r>
              <a:rPr lang="en-GB" sz="3200" dirty="0"/>
              <a:t>B. A new home</a:t>
            </a:r>
          </a:p>
          <a:p>
            <a:pPr marL="0" indent="0">
              <a:lnSpc>
                <a:spcPct val="110000"/>
              </a:lnSpc>
              <a:buNone/>
            </a:pPr>
            <a:r>
              <a:rPr lang="en-GB" sz="3200" dirty="0"/>
              <a:t>C. Justice against her adversary</a:t>
            </a:r>
          </a:p>
          <a:p>
            <a:pPr marL="0" indent="0">
              <a:lnSpc>
                <a:spcPct val="110000"/>
              </a:lnSpc>
              <a:buNone/>
            </a:pPr>
            <a:r>
              <a:rPr lang="en-GB" sz="3200" dirty="0"/>
              <a:t>D. A second chance</a:t>
            </a:r>
          </a:p>
        </p:txBody>
      </p:sp>
      <p:pic>
        <p:nvPicPr>
          <p:cNvPr id="5" name="Picture 2" descr="Be encouraged, Pray &amp; Don't lose heart! - Living Grace Fellowship">
            <a:extLst>
              <a:ext uri="{FF2B5EF4-FFF2-40B4-BE49-F238E27FC236}">
                <a16:creationId xmlns:a16="http://schemas.microsoft.com/office/drawing/2014/main" id="{0DD8523A-27A4-28DA-4D23-7DB374E6F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367" b="19174"/>
          <a:stretch>
            <a:fillRect/>
          </a:stretch>
        </p:blipFill>
        <p:spPr bwMode="auto">
          <a:xfrm>
            <a:off x="0" y="0"/>
            <a:ext cx="12192016"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EFC5F25B-7D50-32A1-0840-BA7B7C2E84FC}"/>
              </a:ext>
            </a:extLst>
          </p:cNvPr>
          <p:cNvSpPr>
            <a:spLocks noChangeArrowheads="1"/>
          </p:cNvSpPr>
          <p:nvPr/>
        </p:nvSpPr>
        <p:spPr bwMode="auto">
          <a:xfrm>
            <a:off x="990125" y="5597603"/>
            <a:ext cx="434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Correct Answer</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altLang="en-US" b="1" dirty="0">
                <a:latin typeface="Arial" panose="020B0604020202020204" pitchFamily="34" charset="0"/>
              </a:rPr>
              <a:t>C</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6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 name="Picture 7" descr="Long shot of a road with words on it&#10;&#10;AI-generated content may be incorrect.">
            <a:extLst>
              <a:ext uri="{FF2B5EF4-FFF2-40B4-BE49-F238E27FC236}">
                <a16:creationId xmlns:a16="http://schemas.microsoft.com/office/drawing/2014/main" id="{4D5269FA-C622-A896-FF5D-E6CAFD724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0875"/>
            <a:ext cx="12192000" cy="7428436"/>
          </a:xfrm>
          <a:prstGeom prst="rect">
            <a:avLst/>
          </a:prstGeom>
        </p:spPr>
      </p:pic>
      <p:sp>
        <p:nvSpPr>
          <p:cNvPr id="2" name="Title 1">
            <a:extLst>
              <a:ext uri="{FF2B5EF4-FFF2-40B4-BE49-F238E27FC236}">
                <a16:creationId xmlns:a16="http://schemas.microsoft.com/office/drawing/2014/main" id="{516809DD-D745-2A1C-E8E4-6183C5217BCA}"/>
              </a:ext>
            </a:extLst>
          </p:cNvPr>
          <p:cNvSpPr>
            <a:spLocks noGrp="1"/>
          </p:cNvSpPr>
          <p:nvPr>
            <p:ph type="ctrTitle"/>
          </p:nvPr>
        </p:nvSpPr>
        <p:spPr>
          <a:xfrm>
            <a:off x="1448918" y="-187142"/>
            <a:ext cx="9658351" cy="960120"/>
          </a:xfrm>
        </p:spPr>
        <p:txBody>
          <a:bodyPr anchor="ctr">
            <a:normAutofit fontScale="90000"/>
          </a:bodyPr>
          <a:lstStyle/>
          <a:p>
            <a:pPr algn="l"/>
            <a:r>
              <a:rPr lang="en-GB" dirty="0">
                <a:solidFill>
                  <a:schemeClr val="bg2">
                    <a:lumMod val="25000"/>
                  </a:schemeClr>
                </a:solidFill>
              </a:rPr>
              <a:t>Theme of the week : Do not Lose Heart</a:t>
            </a:r>
          </a:p>
        </p:txBody>
      </p:sp>
      <p:sp>
        <p:nvSpPr>
          <p:cNvPr id="3" name="Subtitle 2">
            <a:extLst>
              <a:ext uri="{FF2B5EF4-FFF2-40B4-BE49-F238E27FC236}">
                <a16:creationId xmlns:a16="http://schemas.microsoft.com/office/drawing/2014/main" id="{A8CDC188-B464-E70A-AEA9-BD00E7C605A4}"/>
              </a:ext>
            </a:extLst>
          </p:cNvPr>
          <p:cNvSpPr>
            <a:spLocks noGrp="1"/>
          </p:cNvSpPr>
          <p:nvPr>
            <p:ph type="subTitle" idx="1"/>
          </p:nvPr>
        </p:nvSpPr>
        <p:spPr>
          <a:xfrm>
            <a:off x="8693866" y="6151340"/>
            <a:ext cx="3399681" cy="955994"/>
          </a:xfrm>
        </p:spPr>
        <p:txBody>
          <a:bodyPr anchor="ctr">
            <a:normAutofit/>
          </a:bodyPr>
          <a:lstStyle/>
          <a:p>
            <a:pPr algn="r"/>
            <a:r>
              <a:rPr lang="en-GB" sz="1900" dirty="0">
                <a:solidFill>
                  <a:schemeClr val="bg2">
                    <a:lumMod val="90000"/>
                  </a:schemeClr>
                </a:solidFill>
              </a:rPr>
              <a:t>20</a:t>
            </a:r>
            <a:r>
              <a:rPr lang="en-GB" sz="1900" baseline="30000" dirty="0">
                <a:solidFill>
                  <a:schemeClr val="bg2">
                    <a:lumMod val="90000"/>
                  </a:schemeClr>
                </a:solidFill>
              </a:rPr>
              <a:t>TH</a:t>
            </a:r>
            <a:r>
              <a:rPr lang="en-GB" sz="1900" dirty="0">
                <a:solidFill>
                  <a:schemeClr val="bg2">
                    <a:lumMod val="90000"/>
                  </a:schemeClr>
                </a:solidFill>
              </a:rPr>
              <a:t> -24</a:t>
            </a:r>
            <a:r>
              <a:rPr lang="en-GB" sz="1900" baseline="30000" dirty="0">
                <a:solidFill>
                  <a:schemeClr val="bg2">
                    <a:lumMod val="90000"/>
                  </a:schemeClr>
                </a:solidFill>
              </a:rPr>
              <a:t>TH</a:t>
            </a:r>
            <a:r>
              <a:rPr lang="en-GB" sz="1900" dirty="0">
                <a:solidFill>
                  <a:schemeClr val="bg2">
                    <a:lumMod val="90000"/>
                  </a:schemeClr>
                </a:solidFill>
              </a:rPr>
              <a:t> OCTOBER</a:t>
            </a:r>
          </a:p>
        </p:txBody>
      </p:sp>
      <p:sp>
        <p:nvSpPr>
          <p:cNvPr id="12" name="TextBox 11">
            <a:extLst>
              <a:ext uri="{FF2B5EF4-FFF2-40B4-BE49-F238E27FC236}">
                <a16:creationId xmlns:a16="http://schemas.microsoft.com/office/drawing/2014/main" id="{AB140738-9697-C14C-F5CB-D15581FCF7EF}"/>
              </a:ext>
            </a:extLst>
          </p:cNvPr>
          <p:cNvSpPr txBox="1"/>
          <p:nvPr/>
        </p:nvSpPr>
        <p:spPr>
          <a:xfrm>
            <a:off x="1374965" y="484220"/>
            <a:ext cx="9368117" cy="830997"/>
          </a:xfrm>
          <a:prstGeom prst="rect">
            <a:avLst/>
          </a:prstGeom>
          <a:solidFill>
            <a:schemeClr val="accent1">
              <a:lumMod val="20000"/>
              <a:lumOff val="80000"/>
            </a:schemeClr>
          </a:solidFill>
          <a:effectLst>
            <a:softEdge rad="317500"/>
          </a:effectLst>
        </p:spPr>
        <p:txBody>
          <a:bodyPr wrap="square">
            <a:spAutoFit/>
          </a:bodyPr>
          <a:lstStyle/>
          <a:p>
            <a:pPr algn="ctr"/>
            <a:r>
              <a:rPr lang="en-GB" sz="2400" b="0" i="0" dirty="0">
                <a:solidFill>
                  <a:srgbClr val="000000"/>
                </a:solidFill>
                <a:effectLst/>
                <a:latin typeface="Times New Roman" panose="02020603050405020304" pitchFamily="18" charset="0"/>
              </a:rPr>
              <a:t>“Yet because this widow keeps bothering me, I will give her justice.” (Luke 18: 5)</a:t>
            </a:r>
            <a:endParaRPr lang="en-GB" sz="2400" dirty="0"/>
          </a:p>
        </p:txBody>
      </p:sp>
    </p:spTree>
    <p:extLst>
      <p:ext uri="{BB962C8B-B14F-4D97-AF65-F5344CB8AC3E}">
        <p14:creationId xmlns:p14="http://schemas.microsoft.com/office/powerpoint/2010/main" val="1412869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F8BE9A2-8956-141B-BFE6-C607C93D8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3349" y="3636982"/>
            <a:ext cx="4974168" cy="1906568"/>
          </a:xfrm>
        </p:spPr>
        <p:txBody>
          <a:bodyPr>
            <a:normAutofit fontScale="90000"/>
          </a:bodyPr>
          <a:lstStyle/>
          <a:p>
            <a:r>
              <a:rPr lang="en-GB" sz="4000" dirty="0"/>
              <a:t>4. Why did the judge finally give in to the widow’s request?</a:t>
            </a:r>
          </a:p>
        </p:txBody>
      </p:sp>
      <p:pic>
        <p:nvPicPr>
          <p:cNvPr id="4" name="Picture 2" descr="Be encouraged, Pray &amp; Don't lose heart! - Living Grace Fellowship">
            <a:extLst>
              <a:ext uri="{FF2B5EF4-FFF2-40B4-BE49-F238E27FC236}">
                <a16:creationId xmlns:a16="http://schemas.microsoft.com/office/drawing/2014/main" id="{4D37840F-409B-14BF-56D6-8A6A21699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367" b="19174"/>
          <a:stretch>
            <a:fillRect/>
          </a:stretch>
        </p:blipFill>
        <p:spPr bwMode="auto">
          <a:xfrm>
            <a:off x="0" y="0"/>
            <a:ext cx="12192016"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07517" y="3493322"/>
            <a:ext cx="6951134" cy="3364677"/>
          </a:xfrm>
        </p:spPr>
        <p:txBody>
          <a:bodyPr>
            <a:normAutofit/>
          </a:bodyPr>
          <a:lstStyle/>
          <a:p>
            <a:pPr marL="0" indent="0">
              <a:lnSpc>
                <a:spcPct val="110000"/>
              </a:lnSpc>
              <a:buNone/>
            </a:pPr>
            <a:r>
              <a:rPr lang="en-GB" sz="2800" dirty="0"/>
              <a:t>A. He felt sorry for her</a:t>
            </a:r>
          </a:p>
          <a:p>
            <a:pPr marL="0" indent="0">
              <a:lnSpc>
                <a:spcPct val="110000"/>
              </a:lnSpc>
              <a:buNone/>
            </a:pPr>
            <a:r>
              <a:rPr lang="en-GB" sz="2800" dirty="0"/>
              <a:t>B. He wanted to look good in public</a:t>
            </a:r>
          </a:p>
          <a:p>
            <a:pPr marL="0" indent="0">
              <a:lnSpc>
                <a:spcPct val="110000"/>
              </a:lnSpc>
              <a:buNone/>
            </a:pPr>
            <a:r>
              <a:rPr lang="en-GB" sz="2800" dirty="0"/>
              <a:t>C. He was afraid she would attack him</a:t>
            </a:r>
          </a:p>
          <a:p>
            <a:pPr marL="0" indent="0">
              <a:lnSpc>
                <a:spcPct val="110000"/>
              </a:lnSpc>
              <a:buNone/>
            </a:pPr>
            <a:r>
              <a:rPr lang="en-GB" sz="2800" dirty="0"/>
              <a:t>D. He believed in justice</a:t>
            </a:r>
          </a:p>
        </p:txBody>
      </p:sp>
      <p:sp>
        <p:nvSpPr>
          <p:cNvPr id="5" name="Rectangle 1">
            <a:extLst>
              <a:ext uri="{FF2B5EF4-FFF2-40B4-BE49-F238E27FC236}">
                <a16:creationId xmlns:a16="http://schemas.microsoft.com/office/drawing/2014/main" id="{42219B3B-6AB7-EAEF-9E12-C237220955CE}"/>
              </a:ext>
            </a:extLst>
          </p:cNvPr>
          <p:cNvSpPr>
            <a:spLocks noChangeArrowheads="1"/>
          </p:cNvSpPr>
          <p:nvPr/>
        </p:nvSpPr>
        <p:spPr bwMode="auto">
          <a:xfrm>
            <a:off x="929149" y="5739109"/>
            <a:ext cx="4343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Correct Answer</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altLang="en-US" b="1" dirty="0">
                <a:latin typeface="Arial" panose="020B0604020202020204" pitchFamily="34" charset="0"/>
              </a:rPr>
              <a:t>C</a:t>
            </a: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7664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Network connection abstract against a white background">
            <a:extLst>
              <a:ext uri="{FF2B5EF4-FFF2-40B4-BE49-F238E27FC236}">
                <a16:creationId xmlns:a16="http://schemas.microsoft.com/office/drawing/2014/main" id="{F03915F0-477D-2515-DF6D-9A8D141B6A04}"/>
              </a:ext>
            </a:extLst>
          </p:cNvPr>
          <p:cNvPicPr>
            <a:picLocks noChangeAspect="1"/>
          </p:cNvPicPr>
          <p:nvPr/>
        </p:nvPicPr>
        <p:blipFill>
          <a:blip r:embed="rId2"/>
          <a:srcRect t="15730"/>
          <a:stretch>
            <a:fillRect/>
          </a:stretch>
        </p:blipFill>
        <p:spPr>
          <a:xfrm>
            <a:off x="20" y="1"/>
            <a:ext cx="12191979" cy="6858000"/>
          </a:xfrm>
          <a:prstGeom prst="rect">
            <a:avLst/>
          </a:prstGeom>
        </p:spPr>
      </p:pic>
      <p:sp>
        <p:nvSpPr>
          <p:cNvPr id="4" name="Title 1">
            <a:extLst>
              <a:ext uri="{FF2B5EF4-FFF2-40B4-BE49-F238E27FC236}">
                <a16:creationId xmlns:a16="http://schemas.microsoft.com/office/drawing/2014/main" id="{1F025FBB-83E5-D98E-3474-0AF85FD3DA9B}"/>
              </a:ext>
            </a:extLst>
          </p:cNvPr>
          <p:cNvSpPr txBox="1">
            <a:spLocks/>
          </p:cNvSpPr>
          <p:nvPr/>
        </p:nvSpPr>
        <p:spPr>
          <a:xfrm>
            <a:off x="-383557" y="5680155"/>
            <a:ext cx="7955280" cy="8700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sz="3200" dirty="0"/>
              <a:t>3 minutes </a:t>
            </a:r>
            <a:r>
              <a:rPr lang="en-GB" sz="4800" dirty="0"/>
              <a:t>REFLECTION</a:t>
            </a:r>
          </a:p>
        </p:txBody>
      </p:sp>
      <p:sp>
        <p:nvSpPr>
          <p:cNvPr id="6" name="TextBox 5">
            <a:extLst>
              <a:ext uri="{FF2B5EF4-FFF2-40B4-BE49-F238E27FC236}">
                <a16:creationId xmlns:a16="http://schemas.microsoft.com/office/drawing/2014/main" id="{AD41DA16-825C-5971-219E-9D146F041730}"/>
              </a:ext>
            </a:extLst>
          </p:cNvPr>
          <p:cNvSpPr txBox="1"/>
          <p:nvPr/>
        </p:nvSpPr>
        <p:spPr>
          <a:xfrm>
            <a:off x="1496291" y="886691"/>
            <a:ext cx="9126063" cy="4289925"/>
          </a:xfrm>
          <a:prstGeom prst="rect">
            <a:avLst/>
          </a:prstGeom>
          <a:solidFill>
            <a:srgbClr val="FFC000"/>
          </a:solidFill>
          <a:effectLst>
            <a:glow rad="228600">
              <a:schemeClr val="accent6">
                <a:satMod val="175000"/>
                <a:alpha val="40000"/>
              </a:schemeClr>
            </a:glow>
          </a:effectLst>
        </p:spPr>
        <p:txBody>
          <a:bodyPr wrap="square">
            <a:spAutoFit/>
          </a:bodyPr>
          <a:lstStyle/>
          <a:p>
            <a:pPr algn="l">
              <a:lnSpc>
                <a:spcPts val="2100"/>
              </a:lnSpc>
              <a:spcBef>
                <a:spcPts val="975"/>
              </a:spcBef>
              <a:spcAft>
                <a:spcPts val="225"/>
              </a:spcAft>
              <a:buNone/>
            </a:pPr>
            <a:r>
              <a:rPr lang="en-GB" sz="2800" b="1" i="0" dirty="0">
                <a:solidFill>
                  <a:srgbClr val="424242"/>
                </a:solidFill>
                <a:effectLst/>
                <a:latin typeface="Segoe Sans"/>
              </a:rPr>
              <a:t>💬</a:t>
            </a:r>
            <a:r>
              <a:rPr lang="en-GB" sz="2800" b="1" i="0" dirty="0">
                <a:solidFill>
                  <a:srgbClr val="424242"/>
                </a:solidFill>
                <a:effectLst/>
                <a:latin typeface="Comic Sans MS" panose="030F0702030302020204" pitchFamily="66" charset="0"/>
              </a:rPr>
              <a:t> Inclusive Reflection Questions</a:t>
            </a:r>
          </a:p>
          <a:p>
            <a:pPr algn="l">
              <a:spcBef>
                <a:spcPts val="300"/>
              </a:spcBef>
              <a:spcAft>
                <a:spcPts val="300"/>
              </a:spcAft>
              <a:buFont typeface="Arial" panose="020B0604020202020204" pitchFamily="34" charset="0"/>
              <a:buChar char="•"/>
            </a:pPr>
            <a:r>
              <a:rPr lang="en-GB" sz="2800" b="0" i="0" dirty="0">
                <a:solidFill>
                  <a:srgbClr val="424242"/>
                </a:solidFill>
                <a:effectLst/>
                <a:latin typeface="Comic Sans MS" panose="030F0702030302020204" pitchFamily="66" charset="0"/>
              </a:rPr>
              <a:t>Have you ever seen someone stand up for what’s right, even when it was hard?</a:t>
            </a:r>
          </a:p>
          <a:p>
            <a:pPr algn="l">
              <a:spcBef>
                <a:spcPts val="300"/>
              </a:spcBef>
              <a:spcAft>
                <a:spcPts val="300"/>
              </a:spcAft>
              <a:buFont typeface="Arial" panose="020B0604020202020204" pitchFamily="34" charset="0"/>
              <a:buChar char="•"/>
            </a:pPr>
            <a:endParaRPr lang="en-GB" sz="2800" b="0" i="0" dirty="0">
              <a:solidFill>
                <a:srgbClr val="424242"/>
              </a:solidFill>
              <a:effectLst/>
              <a:latin typeface="Comic Sans MS" panose="030F0702030302020204" pitchFamily="66" charset="0"/>
            </a:endParaRPr>
          </a:p>
          <a:p>
            <a:pPr algn="l">
              <a:spcBef>
                <a:spcPts val="300"/>
              </a:spcBef>
              <a:spcAft>
                <a:spcPts val="300"/>
              </a:spcAft>
              <a:buFont typeface="Arial" panose="020B0604020202020204" pitchFamily="34" charset="0"/>
              <a:buChar char="•"/>
            </a:pPr>
            <a:r>
              <a:rPr lang="en-GB" sz="2800" b="0" i="0" dirty="0">
                <a:solidFill>
                  <a:srgbClr val="424242"/>
                </a:solidFill>
                <a:effectLst/>
                <a:latin typeface="Comic Sans MS" panose="030F0702030302020204" pitchFamily="66" charset="0"/>
              </a:rPr>
              <a:t>What does justice mean to you, and how can you help create it in our school and communities?</a:t>
            </a:r>
          </a:p>
          <a:p>
            <a:pPr algn="l">
              <a:spcBef>
                <a:spcPts val="300"/>
              </a:spcBef>
              <a:spcAft>
                <a:spcPts val="300"/>
              </a:spcAft>
              <a:buFont typeface="Arial" panose="020B0604020202020204" pitchFamily="34" charset="0"/>
              <a:buChar char="•"/>
            </a:pPr>
            <a:endParaRPr lang="en-GB" sz="2800" b="0" i="0" dirty="0">
              <a:solidFill>
                <a:srgbClr val="424242"/>
              </a:solidFill>
              <a:effectLst/>
              <a:latin typeface="Comic Sans MS" panose="030F0702030302020204" pitchFamily="66" charset="0"/>
            </a:endParaRPr>
          </a:p>
          <a:p>
            <a:pPr algn="l">
              <a:spcBef>
                <a:spcPts val="300"/>
              </a:spcBef>
              <a:spcAft>
                <a:spcPts val="300"/>
              </a:spcAft>
              <a:buFont typeface="Arial" panose="020B0604020202020204" pitchFamily="34" charset="0"/>
              <a:buChar char="•"/>
            </a:pPr>
            <a:r>
              <a:rPr lang="en-GB" sz="2800" b="0" i="0" dirty="0">
                <a:solidFill>
                  <a:srgbClr val="424242"/>
                </a:solidFill>
                <a:effectLst/>
                <a:latin typeface="Comic Sans MS" panose="030F0702030302020204" pitchFamily="66" charset="0"/>
              </a:rPr>
              <a:t>How can we make sure everyone’s voice is heard, especially those who are often ignored?</a:t>
            </a:r>
          </a:p>
        </p:txBody>
      </p:sp>
    </p:spTree>
    <p:extLst>
      <p:ext uri="{BB962C8B-B14F-4D97-AF65-F5344CB8AC3E}">
        <p14:creationId xmlns:p14="http://schemas.microsoft.com/office/powerpoint/2010/main" val="4066298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2" descr="Praying Hands Stock Photos, Images and Backgrounds for Free Download">
            <a:extLst>
              <a:ext uri="{FF2B5EF4-FFF2-40B4-BE49-F238E27FC236}">
                <a16:creationId xmlns:a16="http://schemas.microsoft.com/office/drawing/2014/main" id="{A95E7A22-22B8-1E17-499B-83A8FDBC9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76" r="20321"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128081" y="-190007"/>
            <a:ext cx="6344437" cy="5914005"/>
          </a:xfrm>
        </p:spPr>
        <p:txBody>
          <a:bodyPr vert="horz" lIns="91440" tIns="45720" rIns="91440" bIns="45720" rtlCol="0" anchor="t">
            <a:noAutofit/>
          </a:bodyPr>
          <a:lstStyle/>
          <a:p>
            <a:pPr marL="0" indent="0">
              <a:spcBef>
                <a:spcPts val="500"/>
              </a:spcBef>
              <a:buNone/>
            </a:pPr>
            <a:endParaRPr lang="en-US" sz="2000" dirty="0">
              <a:solidFill>
                <a:srgbClr val="000000"/>
              </a:solidFill>
              <a:latin typeface="Modern Love"/>
              <a:ea typeface="+mn-lt"/>
              <a:cs typeface="+mn-lt"/>
            </a:endParaRPr>
          </a:p>
          <a:p>
            <a:pPr marL="0" indent="0">
              <a:spcBef>
                <a:spcPts val="500"/>
              </a:spcBef>
              <a:buNone/>
            </a:pPr>
            <a:r>
              <a:rPr lang="en-US" sz="4000" dirty="0">
                <a:solidFill>
                  <a:srgbClr val="000000"/>
                </a:solidFill>
                <a:latin typeface="Forte" panose="03060902040502070203" pitchFamily="66" charset="0"/>
                <a:ea typeface="+mn-lt"/>
                <a:cs typeface="+mn-lt"/>
              </a:rPr>
              <a:t>Lord,</a:t>
            </a:r>
            <a:endParaRPr lang="en-US" dirty="0">
              <a:solidFill>
                <a:srgbClr val="000000"/>
              </a:solidFill>
              <a:latin typeface="Forte" panose="03060902040502070203" pitchFamily="66" charset="0"/>
              <a:ea typeface="+mn-lt"/>
              <a:cs typeface="+mn-lt"/>
            </a:endParaRPr>
          </a:p>
          <a:p>
            <a:pPr marL="0" indent="0">
              <a:spcBef>
                <a:spcPts val="500"/>
              </a:spcBef>
              <a:buNone/>
            </a:pPr>
            <a:r>
              <a:rPr lang="en-GB" sz="2400" dirty="0"/>
              <a:t>God of justice, thank You that You are not indifferent. You are near, attentive, and just. Help us to rest in Your character and trust Your timing. </a:t>
            </a:r>
          </a:p>
          <a:p>
            <a:pPr marL="0" indent="0">
              <a:spcBef>
                <a:spcPts val="500"/>
              </a:spcBef>
              <a:buNone/>
            </a:pPr>
            <a:r>
              <a:rPr lang="en-GB" sz="2400" dirty="0"/>
              <a:t>Thank You for showing us that persistence matters. Help us to stand up for what is right, just like the widow. </a:t>
            </a:r>
          </a:p>
          <a:p>
            <a:pPr marL="0" indent="0">
              <a:spcBef>
                <a:spcPts val="500"/>
              </a:spcBef>
              <a:buNone/>
            </a:pPr>
            <a:r>
              <a:rPr lang="en-GB" sz="2400" dirty="0"/>
              <a:t>May we never give up on doing good.</a:t>
            </a:r>
            <a:endParaRPr lang="en-GB" sz="2800" dirty="0"/>
          </a:p>
          <a:p>
            <a:pPr marL="0" indent="0">
              <a:spcBef>
                <a:spcPts val="500"/>
              </a:spcBef>
              <a:buNone/>
            </a:pPr>
            <a:r>
              <a:rPr lang="en-US" sz="3200" dirty="0">
                <a:solidFill>
                  <a:srgbClr val="000000"/>
                </a:solidFill>
                <a:latin typeface="Forte" panose="03060902040502070203" pitchFamily="66" charset="0"/>
                <a:ea typeface="+mn-lt"/>
                <a:cs typeface="+mn-lt"/>
              </a:rPr>
              <a:t>Amen</a:t>
            </a:r>
            <a:endParaRPr lang="en-US" sz="3200" dirty="0">
              <a:solidFill>
                <a:srgbClr val="000000"/>
              </a:solidFill>
              <a:latin typeface="Forte" panose="03060902040502070203" pitchFamily="66" charset="0"/>
              <a:ea typeface="Calibri" panose="020F0502020204030204"/>
              <a:cs typeface="Calibri"/>
            </a:endParaRPr>
          </a:p>
          <a:p>
            <a:pPr marL="0" indent="0">
              <a:buNone/>
            </a:pPr>
            <a:endParaRPr lang="en-US" sz="2000" b="1" dirty="0">
              <a:solidFill>
                <a:srgbClr val="000000"/>
              </a:solidFill>
              <a:cs typeface="Calibri"/>
            </a:endParaRPr>
          </a:p>
          <a:p>
            <a:pPr marL="0" indent="0">
              <a:buNone/>
            </a:pPr>
            <a:endParaRPr lang="en-US" sz="2000" b="1" dirty="0">
              <a:solidFill>
                <a:srgbClr val="000000"/>
              </a:solidFill>
              <a:cs typeface="Calibri"/>
            </a:endParaRPr>
          </a:p>
          <a:p>
            <a:pPr marL="0" indent="0">
              <a:buNone/>
            </a:pPr>
            <a:endParaRPr lang="en-US" sz="1800" dirty="0">
              <a:solidFill>
                <a:srgbClr val="000000"/>
              </a:solidFill>
              <a:cs typeface="Calibri"/>
            </a:endParaRPr>
          </a:p>
        </p:txBody>
      </p:sp>
    </p:spTree>
    <p:extLst>
      <p:ext uri="{BB962C8B-B14F-4D97-AF65-F5344CB8AC3E}">
        <p14:creationId xmlns:p14="http://schemas.microsoft.com/office/powerpoint/2010/main" val="2680241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33C3-6C57-5099-6A08-B745905D9A7E}"/>
            </a:ext>
          </a:extLst>
        </p:cNvPr>
        <p:cNvGrpSpPr/>
        <p:nvPr/>
      </p:nvGrpSpPr>
      <p:grpSpPr>
        <a:xfrm>
          <a:off x="0" y="0"/>
          <a:ext cx="0" cy="0"/>
          <a:chOff x="0" y="0"/>
          <a:chExt cx="0" cy="0"/>
        </a:xfrm>
      </p:grpSpPr>
      <p:pic>
        <p:nvPicPr>
          <p:cNvPr id="8" name="Picture 7" descr="Long shot of a road with words on it&#10;&#10;AI-generated content may be incorrect.">
            <a:extLst>
              <a:ext uri="{FF2B5EF4-FFF2-40B4-BE49-F238E27FC236}">
                <a16:creationId xmlns:a16="http://schemas.microsoft.com/office/drawing/2014/main" id="{210F75E5-A5A1-33FE-4A50-7E89BB9B7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5" y="0"/>
            <a:ext cx="12127070" cy="6853854"/>
          </a:xfrm>
          <a:prstGeom prst="rect">
            <a:avLst/>
          </a:prstGeom>
        </p:spPr>
      </p:pic>
      <p:sp>
        <p:nvSpPr>
          <p:cNvPr id="2" name="Title 1">
            <a:extLst>
              <a:ext uri="{FF2B5EF4-FFF2-40B4-BE49-F238E27FC236}">
                <a16:creationId xmlns:a16="http://schemas.microsoft.com/office/drawing/2014/main" id="{297B06B4-5DEF-2624-490A-CEBD466E76CD}"/>
              </a:ext>
            </a:extLst>
          </p:cNvPr>
          <p:cNvSpPr>
            <a:spLocks noGrp="1"/>
          </p:cNvSpPr>
          <p:nvPr>
            <p:ph type="ctrTitle"/>
          </p:nvPr>
        </p:nvSpPr>
        <p:spPr>
          <a:xfrm>
            <a:off x="1332377" y="483187"/>
            <a:ext cx="9658351" cy="960120"/>
          </a:xfrm>
        </p:spPr>
        <p:txBody>
          <a:bodyPr anchor="ctr">
            <a:normAutofit fontScale="90000"/>
          </a:bodyPr>
          <a:lstStyle/>
          <a:p>
            <a:pPr algn="l"/>
            <a:r>
              <a:rPr lang="en-GB" dirty="0">
                <a:solidFill>
                  <a:schemeClr val="bg2">
                    <a:lumMod val="25000"/>
                  </a:schemeClr>
                </a:solidFill>
              </a:rPr>
              <a:t>Theme of the week : Do not Lose Heart</a:t>
            </a:r>
          </a:p>
        </p:txBody>
      </p:sp>
      <p:sp>
        <p:nvSpPr>
          <p:cNvPr id="3" name="Subtitle 2">
            <a:extLst>
              <a:ext uri="{FF2B5EF4-FFF2-40B4-BE49-F238E27FC236}">
                <a16:creationId xmlns:a16="http://schemas.microsoft.com/office/drawing/2014/main" id="{21FABD73-3063-6F1E-C398-887CA2AE09CE}"/>
              </a:ext>
            </a:extLst>
          </p:cNvPr>
          <p:cNvSpPr>
            <a:spLocks noGrp="1"/>
          </p:cNvSpPr>
          <p:nvPr>
            <p:ph type="subTitle" idx="1"/>
          </p:nvPr>
        </p:nvSpPr>
        <p:spPr>
          <a:xfrm>
            <a:off x="8693866" y="6151340"/>
            <a:ext cx="3399681" cy="955994"/>
          </a:xfrm>
        </p:spPr>
        <p:txBody>
          <a:bodyPr anchor="ctr">
            <a:normAutofit/>
          </a:bodyPr>
          <a:lstStyle/>
          <a:p>
            <a:pPr algn="r"/>
            <a:r>
              <a:rPr lang="en-GB" sz="1900" dirty="0">
                <a:solidFill>
                  <a:schemeClr val="bg2">
                    <a:lumMod val="90000"/>
                  </a:schemeClr>
                </a:solidFill>
              </a:rPr>
              <a:t>20</a:t>
            </a:r>
            <a:r>
              <a:rPr lang="en-GB" sz="1900" baseline="30000" dirty="0">
                <a:solidFill>
                  <a:schemeClr val="bg2">
                    <a:lumMod val="90000"/>
                  </a:schemeClr>
                </a:solidFill>
              </a:rPr>
              <a:t>TH</a:t>
            </a:r>
            <a:r>
              <a:rPr lang="en-GB" sz="1900" dirty="0">
                <a:solidFill>
                  <a:schemeClr val="bg2">
                    <a:lumMod val="90000"/>
                  </a:schemeClr>
                </a:solidFill>
              </a:rPr>
              <a:t> -24</a:t>
            </a:r>
            <a:r>
              <a:rPr lang="en-GB" sz="1900" baseline="30000" dirty="0">
                <a:solidFill>
                  <a:schemeClr val="bg2">
                    <a:lumMod val="90000"/>
                  </a:schemeClr>
                </a:solidFill>
              </a:rPr>
              <a:t>TH</a:t>
            </a:r>
            <a:r>
              <a:rPr lang="en-GB" sz="1900" dirty="0">
                <a:solidFill>
                  <a:schemeClr val="bg2">
                    <a:lumMod val="90000"/>
                  </a:schemeClr>
                </a:solidFill>
              </a:rPr>
              <a:t> OCTOBER</a:t>
            </a:r>
          </a:p>
        </p:txBody>
      </p:sp>
      <p:sp>
        <p:nvSpPr>
          <p:cNvPr id="25" name="TextBox 24">
            <a:extLst>
              <a:ext uri="{FF2B5EF4-FFF2-40B4-BE49-F238E27FC236}">
                <a16:creationId xmlns:a16="http://schemas.microsoft.com/office/drawing/2014/main" id="{B33DB71B-116A-4F9A-FD37-E3058986CD18}"/>
              </a:ext>
            </a:extLst>
          </p:cNvPr>
          <p:cNvSpPr txBox="1"/>
          <p:nvPr/>
        </p:nvSpPr>
        <p:spPr>
          <a:xfrm>
            <a:off x="522242" y="229707"/>
            <a:ext cx="10900262" cy="461665"/>
          </a:xfrm>
          <a:prstGeom prst="rect">
            <a:avLst/>
          </a:prstGeom>
          <a:solidFill>
            <a:schemeClr val="accent6">
              <a:lumMod val="20000"/>
              <a:lumOff val="80000"/>
            </a:schemeClr>
          </a:solidFill>
          <a:effectLst>
            <a:softEdge rad="127000"/>
          </a:effectLst>
        </p:spPr>
        <p:txBody>
          <a:bodyPr wrap="square">
            <a:spAutoFit/>
          </a:bodyPr>
          <a:lstStyle/>
          <a:p>
            <a:pPr algn="r"/>
            <a:r>
              <a:rPr lang="en-GB" sz="2400" b="0" i="0" dirty="0">
                <a:solidFill>
                  <a:srgbClr val="000000"/>
                </a:solidFill>
                <a:effectLst/>
                <a:latin typeface="Times New Roman" panose="02020603050405020304" pitchFamily="18" charset="0"/>
              </a:rPr>
              <a:t>“Yet because this widow keeps bothering me, I will give her justice.” (Luke 18: 5)</a:t>
            </a:r>
            <a:endParaRPr lang="en-GB" sz="2400" dirty="0"/>
          </a:p>
        </p:txBody>
      </p:sp>
    </p:spTree>
    <p:extLst>
      <p:ext uri="{BB962C8B-B14F-4D97-AF65-F5344CB8AC3E}">
        <p14:creationId xmlns:p14="http://schemas.microsoft.com/office/powerpoint/2010/main" val="3393864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F8E69-C422-B717-A645-DB2C72FEA450}"/>
              </a:ext>
            </a:extLst>
          </p:cNvPr>
          <p:cNvPicPr>
            <a:picLocks noChangeAspect="1"/>
          </p:cNvPicPr>
          <p:nvPr/>
        </p:nvPicPr>
        <p:blipFill>
          <a:blip r:embed="rId5"/>
          <a:srcRect t="25000"/>
          <a:stretch>
            <a:fillRect/>
          </a:stretch>
        </p:blipFill>
        <p:spPr>
          <a:xfrm>
            <a:off x="-19399" y="26779"/>
            <a:ext cx="12191981" cy="6857990"/>
          </a:xfrm>
          <a:prstGeom prst="rect">
            <a:avLst/>
          </a:prstGeom>
        </p:spPr>
      </p:pic>
      <p:sp>
        <p:nvSpPr>
          <p:cNvPr id="2" name="Title 1">
            <a:extLst>
              <a:ext uri="{FF2B5EF4-FFF2-40B4-BE49-F238E27FC236}">
                <a16:creationId xmlns:a16="http://schemas.microsoft.com/office/drawing/2014/main" id="{1A1FAB0F-9331-A32E-A5A4-7A50D07224E2}"/>
              </a:ext>
            </a:extLst>
          </p:cNvPr>
          <p:cNvSpPr>
            <a:spLocks noGrp="1"/>
          </p:cNvSpPr>
          <p:nvPr>
            <p:ph type="ctrTitle"/>
          </p:nvPr>
        </p:nvSpPr>
        <p:spPr>
          <a:xfrm>
            <a:off x="6299857" y="619251"/>
            <a:ext cx="4512265" cy="1694822"/>
          </a:xfrm>
          <a:prstGeom prst="leftArrow">
            <a:avLst>
              <a:gd name="adj1" fmla="val 100000"/>
              <a:gd name="adj2" fmla="val 67044"/>
            </a:avLst>
          </a:prstGeom>
          <a:solidFill>
            <a:schemeClr val="tx1"/>
          </a:solidFill>
        </p:spPr>
        <p:txBody>
          <a:bodyPr>
            <a:noAutofit/>
          </a:bodyPr>
          <a:lstStyle/>
          <a:p>
            <a:pPr algn="l"/>
            <a:r>
              <a:rPr lang="en-GB" sz="2000" dirty="0">
                <a:solidFill>
                  <a:schemeClr val="bg1"/>
                </a:solidFill>
              </a:rPr>
              <a:t>📝 Activity: Create a 'Wall of Voices' where students post </a:t>
            </a:r>
            <a:r>
              <a:rPr lang="en-GB" sz="2000" i="1" dirty="0">
                <a:solidFill>
                  <a:schemeClr val="bg1"/>
                </a:solidFill>
                <a:latin typeface="Abadi Extra Light" panose="020F0502020204030204" pitchFamily="34" charset="0"/>
              </a:rPr>
              <a:t>anonymous</a:t>
            </a:r>
            <a:r>
              <a:rPr lang="en-GB" sz="2000" dirty="0">
                <a:solidFill>
                  <a:schemeClr val="bg1"/>
                </a:solidFill>
                <a:latin typeface="Abadi Extra Light" panose="020F0502020204030204" pitchFamily="34" charset="0"/>
              </a:rPr>
              <a:t> </a:t>
            </a:r>
            <a:r>
              <a:rPr lang="en-GB" sz="2000" dirty="0">
                <a:solidFill>
                  <a:schemeClr val="bg1"/>
                </a:solidFill>
              </a:rPr>
              <a:t>messages about what they care about.</a:t>
            </a:r>
          </a:p>
        </p:txBody>
      </p:sp>
      <p:sp>
        <p:nvSpPr>
          <p:cNvPr id="3" name="Subtitle 2">
            <a:extLst>
              <a:ext uri="{FF2B5EF4-FFF2-40B4-BE49-F238E27FC236}">
                <a16:creationId xmlns:a16="http://schemas.microsoft.com/office/drawing/2014/main" id="{4390AD6D-27D8-7057-ECE5-629578EEEE39}"/>
              </a:ext>
            </a:extLst>
          </p:cNvPr>
          <p:cNvSpPr>
            <a:spLocks noGrp="1"/>
          </p:cNvSpPr>
          <p:nvPr>
            <p:ph type="subTitle" idx="1"/>
          </p:nvPr>
        </p:nvSpPr>
        <p:spPr>
          <a:xfrm>
            <a:off x="521620" y="3088153"/>
            <a:ext cx="3344444" cy="1292682"/>
          </a:xfrm>
          <a:prstGeom prst="roundRect">
            <a:avLst/>
          </a:prstGeom>
          <a:solidFill>
            <a:schemeClr val="bg2">
              <a:lumMod val="90000"/>
            </a:schemeClr>
          </a:solidFill>
        </p:spPr>
        <p:txBody>
          <a:bodyPr anchor="t">
            <a:normAutofit lnSpcReduction="10000"/>
          </a:bodyPr>
          <a:lstStyle/>
          <a:p>
            <a:pPr algn="l"/>
            <a:r>
              <a:rPr lang="en-GB" sz="1600" b="1" dirty="0"/>
              <a:t>Whether you pray, reflect, or act—what matters is that you keep showing up for what is right.</a:t>
            </a:r>
          </a:p>
        </p:txBody>
      </p:sp>
      <p:sp>
        <p:nvSpPr>
          <p:cNvPr id="5" name="Rectangle 4">
            <a:extLst>
              <a:ext uri="{FF2B5EF4-FFF2-40B4-BE49-F238E27FC236}">
                <a16:creationId xmlns:a16="http://schemas.microsoft.com/office/drawing/2014/main" id="{862BBD0D-7D91-08C0-E1F5-87A9CC133679}"/>
              </a:ext>
            </a:extLst>
          </p:cNvPr>
          <p:cNvSpPr/>
          <p:nvPr/>
        </p:nvSpPr>
        <p:spPr>
          <a:xfrm>
            <a:off x="172626" y="-59236"/>
            <a:ext cx="4130361" cy="830997"/>
          </a:xfrm>
          <a:prstGeom prst="rect">
            <a:avLst/>
          </a:prstGeom>
          <a:noFill/>
        </p:spPr>
        <p:txBody>
          <a:bodyPr wrap="none" lIns="91440" tIns="45720" rIns="91440" bIns="45720">
            <a:spAutoFit/>
          </a:bodyPr>
          <a:lstStyle/>
          <a:p>
            <a:pPr algn="ctr"/>
            <a:r>
              <a:rPr lang="en-US" sz="4800" b="1" u="sng"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Digital Unplug</a:t>
            </a:r>
          </a:p>
        </p:txBody>
      </p:sp>
      <p:pic>
        <p:nvPicPr>
          <p:cNvPr id="8" name="Shakira-Try Everything♬">
            <a:hlinkClick r:id="" action="ppaction://media"/>
            <a:extLst>
              <a:ext uri="{FF2B5EF4-FFF2-40B4-BE49-F238E27FC236}">
                <a16:creationId xmlns:a16="http://schemas.microsoft.com/office/drawing/2014/main" id="{ACC6C290-8CEA-34C9-402F-FD3292F745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6470" y="351148"/>
            <a:ext cx="609600" cy="609600"/>
          </a:xfrm>
          <a:prstGeom prst="rect">
            <a:avLst/>
          </a:prstGeom>
        </p:spPr>
      </p:pic>
      <p:sp>
        <p:nvSpPr>
          <p:cNvPr id="10" name="TextBox 9">
            <a:extLst>
              <a:ext uri="{FF2B5EF4-FFF2-40B4-BE49-F238E27FC236}">
                <a16:creationId xmlns:a16="http://schemas.microsoft.com/office/drawing/2014/main" id="{6D49D2C6-918F-37D9-78EF-204060F2CA1A}"/>
              </a:ext>
            </a:extLst>
          </p:cNvPr>
          <p:cNvSpPr txBox="1"/>
          <p:nvPr/>
        </p:nvSpPr>
        <p:spPr>
          <a:xfrm>
            <a:off x="8257027" y="4283342"/>
            <a:ext cx="3934973" cy="1107996"/>
          </a:xfrm>
          <a:prstGeom prst="rect">
            <a:avLst/>
          </a:prstGeom>
          <a:solidFill>
            <a:schemeClr val="accent1">
              <a:lumMod val="20000"/>
              <a:lumOff val="80000"/>
            </a:schemeClr>
          </a:solidFill>
        </p:spPr>
        <p:txBody>
          <a:bodyPr wrap="square">
            <a:spAutoFit/>
          </a:bodyPr>
          <a:lstStyle/>
          <a:p>
            <a:r>
              <a:rPr lang="en-GB" sz="1600" b="1" dirty="0">
                <a:solidFill>
                  <a:schemeClr val="accent3">
                    <a:lumMod val="75000"/>
                  </a:schemeClr>
                </a:solidFill>
              </a:rPr>
              <a:t>💡“Our lives begin to end the day we become silent about things that matter.” </a:t>
            </a:r>
          </a:p>
          <a:p>
            <a:r>
              <a:rPr lang="en-GB" sz="1600" b="1" dirty="0">
                <a:solidFill>
                  <a:schemeClr val="accent3">
                    <a:lumMod val="75000"/>
                  </a:schemeClr>
                </a:solidFill>
              </a:rPr>
              <a:t>– Martin Luther King Jr.</a:t>
            </a:r>
          </a:p>
        </p:txBody>
      </p:sp>
      <p:sp>
        <p:nvSpPr>
          <p:cNvPr id="12" name="TextBox 11">
            <a:extLst>
              <a:ext uri="{FF2B5EF4-FFF2-40B4-BE49-F238E27FC236}">
                <a16:creationId xmlns:a16="http://schemas.microsoft.com/office/drawing/2014/main" id="{2A17F9DE-78F8-20DD-958D-09E3BB72F94F}"/>
              </a:ext>
            </a:extLst>
          </p:cNvPr>
          <p:cNvSpPr txBox="1"/>
          <p:nvPr/>
        </p:nvSpPr>
        <p:spPr>
          <a:xfrm>
            <a:off x="2566179" y="2688271"/>
            <a:ext cx="8508230" cy="369332"/>
          </a:xfrm>
          <a:prstGeom prst="rect">
            <a:avLst/>
          </a:prstGeom>
          <a:solidFill>
            <a:schemeClr val="bg2">
              <a:lumMod val="50000"/>
            </a:schemeClr>
          </a:solidFill>
        </p:spPr>
        <p:txBody>
          <a:bodyPr wrap="square">
            <a:spAutoFit/>
          </a:bodyPr>
          <a:lstStyle/>
          <a:p>
            <a:r>
              <a:rPr lang="en-GB" b="1" dirty="0">
                <a:solidFill>
                  <a:schemeClr val="bg2"/>
                </a:solidFill>
              </a:rPr>
              <a:t>💡</a:t>
            </a:r>
            <a:r>
              <a:rPr lang="en-GB" b="1" dirty="0"/>
              <a:t>“Do not wait for leaders; do it alone, person to person.” – Mother Teresa</a:t>
            </a:r>
          </a:p>
        </p:txBody>
      </p:sp>
      <p:sp>
        <p:nvSpPr>
          <p:cNvPr id="14" name="TextBox 13">
            <a:extLst>
              <a:ext uri="{FF2B5EF4-FFF2-40B4-BE49-F238E27FC236}">
                <a16:creationId xmlns:a16="http://schemas.microsoft.com/office/drawing/2014/main" id="{C2329A4D-F424-7B27-B76C-ED3B46417553}"/>
              </a:ext>
            </a:extLst>
          </p:cNvPr>
          <p:cNvSpPr txBox="1"/>
          <p:nvPr/>
        </p:nvSpPr>
        <p:spPr>
          <a:xfrm>
            <a:off x="1237065" y="6371801"/>
            <a:ext cx="9093519" cy="369332"/>
          </a:xfrm>
          <a:prstGeom prst="rect">
            <a:avLst/>
          </a:prstGeom>
          <a:solidFill>
            <a:schemeClr val="accent1">
              <a:lumMod val="20000"/>
              <a:lumOff val="80000"/>
            </a:schemeClr>
          </a:solidFill>
        </p:spPr>
        <p:txBody>
          <a:bodyPr wrap="square">
            <a:spAutoFit/>
          </a:bodyPr>
          <a:lstStyle/>
          <a:p>
            <a:r>
              <a:rPr lang="en-GB" b="1" dirty="0"/>
              <a:t>💡 “You must be the change you wish to see in the world.” – Mahatma Gandhi</a:t>
            </a:r>
          </a:p>
        </p:txBody>
      </p:sp>
      <p:sp>
        <p:nvSpPr>
          <p:cNvPr id="18" name="TextBox 17">
            <a:extLst>
              <a:ext uri="{FF2B5EF4-FFF2-40B4-BE49-F238E27FC236}">
                <a16:creationId xmlns:a16="http://schemas.microsoft.com/office/drawing/2014/main" id="{073282BB-6766-E3D6-88E4-76F2008E7DB9}"/>
              </a:ext>
            </a:extLst>
          </p:cNvPr>
          <p:cNvSpPr txBox="1"/>
          <p:nvPr/>
        </p:nvSpPr>
        <p:spPr>
          <a:xfrm>
            <a:off x="1502642" y="151293"/>
            <a:ext cx="3756893" cy="2628960"/>
          </a:xfrm>
          <a:prstGeom prst="rightArrow">
            <a:avLst>
              <a:gd name="adj1" fmla="val 50000"/>
              <a:gd name="adj2" fmla="val 24102"/>
            </a:avLst>
          </a:prstGeom>
          <a:solidFill>
            <a:schemeClr val="tx1"/>
          </a:solidFill>
        </p:spPr>
        <p:txBody>
          <a:bodyPr wrap="square">
            <a:spAutoFit/>
          </a:bodyPr>
          <a:lstStyle/>
          <a:p>
            <a:r>
              <a:rPr lang="en-GB" sz="2000" b="1" dirty="0">
                <a:solidFill>
                  <a:schemeClr val="bg1"/>
                </a:solidFill>
              </a:rPr>
              <a:t>📝 Activity: Write one goal you’ve been working on and one small step you can take this week.</a:t>
            </a:r>
          </a:p>
        </p:txBody>
      </p:sp>
      <p:sp>
        <p:nvSpPr>
          <p:cNvPr id="20" name="TextBox 19">
            <a:extLst>
              <a:ext uri="{FF2B5EF4-FFF2-40B4-BE49-F238E27FC236}">
                <a16:creationId xmlns:a16="http://schemas.microsoft.com/office/drawing/2014/main" id="{486EF9CD-3238-07AA-B73E-127E47B3D915}"/>
              </a:ext>
            </a:extLst>
          </p:cNvPr>
          <p:cNvSpPr txBox="1"/>
          <p:nvPr/>
        </p:nvSpPr>
        <p:spPr>
          <a:xfrm>
            <a:off x="6842297" y="3200770"/>
            <a:ext cx="5330285" cy="783193"/>
          </a:xfrm>
          <a:prstGeom prst="roundRect">
            <a:avLst/>
          </a:prstGeom>
          <a:solidFill>
            <a:schemeClr val="accent2">
              <a:lumMod val="40000"/>
              <a:lumOff val="60000"/>
            </a:schemeClr>
          </a:solidFill>
        </p:spPr>
        <p:txBody>
          <a:bodyPr wrap="square">
            <a:spAutoFit/>
          </a:bodyPr>
          <a:lstStyle/>
          <a:p>
            <a:r>
              <a:rPr lang="en-GB" sz="2000" b="1" dirty="0"/>
              <a:t>You don’t need to be loud or powerful to make a difference—just consistent.</a:t>
            </a:r>
          </a:p>
        </p:txBody>
      </p:sp>
      <p:sp>
        <p:nvSpPr>
          <p:cNvPr id="22" name="TextBox 21">
            <a:extLst>
              <a:ext uri="{FF2B5EF4-FFF2-40B4-BE49-F238E27FC236}">
                <a16:creationId xmlns:a16="http://schemas.microsoft.com/office/drawing/2014/main" id="{83ABA633-0BAA-DE69-7320-E1BF84EFC637}"/>
              </a:ext>
            </a:extLst>
          </p:cNvPr>
          <p:cNvSpPr txBox="1"/>
          <p:nvPr/>
        </p:nvSpPr>
        <p:spPr>
          <a:xfrm>
            <a:off x="3815050" y="3067786"/>
            <a:ext cx="4508303" cy="3366552"/>
          </a:xfrm>
          <a:prstGeom prst="quadArrowCallout">
            <a:avLst>
              <a:gd name="adj1" fmla="val 19338"/>
              <a:gd name="adj2" fmla="val 16457"/>
              <a:gd name="adj3" fmla="val 18515"/>
              <a:gd name="adj4" fmla="val 49769"/>
            </a:avLst>
          </a:prstGeom>
          <a:solidFill>
            <a:schemeClr val="bg2"/>
          </a:solidFill>
        </p:spPr>
        <p:txBody>
          <a:bodyPr wrap="square">
            <a:spAutoFit/>
          </a:bodyPr>
          <a:lstStyle/>
          <a:p>
            <a:r>
              <a:rPr lang="en-GB" sz="2000" b="1" dirty="0">
                <a:solidFill>
                  <a:sysClr val="windowText" lastClr="000000"/>
                </a:solidFill>
              </a:rPr>
              <a:t>Real change often starts with one person who refuses to give up.</a:t>
            </a:r>
          </a:p>
        </p:txBody>
      </p:sp>
      <p:sp>
        <p:nvSpPr>
          <p:cNvPr id="24" name="TextBox 23">
            <a:extLst>
              <a:ext uri="{FF2B5EF4-FFF2-40B4-BE49-F238E27FC236}">
                <a16:creationId xmlns:a16="http://schemas.microsoft.com/office/drawing/2014/main" id="{9EF5BCDC-C257-0517-1EBF-7D2D11B34287}"/>
              </a:ext>
            </a:extLst>
          </p:cNvPr>
          <p:cNvSpPr txBox="1"/>
          <p:nvPr/>
        </p:nvSpPr>
        <p:spPr>
          <a:xfrm>
            <a:off x="320507" y="4565454"/>
            <a:ext cx="3545556" cy="923330"/>
          </a:xfrm>
          <a:prstGeom prst="rect">
            <a:avLst/>
          </a:prstGeom>
          <a:solidFill>
            <a:schemeClr val="accent1">
              <a:lumMod val="20000"/>
              <a:lumOff val="80000"/>
            </a:schemeClr>
          </a:solidFill>
        </p:spPr>
        <p:txBody>
          <a:bodyPr wrap="square">
            <a:spAutoFit/>
          </a:bodyPr>
          <a:lstStyle/>
          <a:p>
            <a:r>
              <a:rPr lang="en-GB" b="1" dirty="0"/>
              <a:t>“It always seems impossible until it’s done.” </a:t>
            </a:r>
          </a:p>
          <a:p>
            <a:r>
              <a:rPr lang="en-GB" b="1" dirty="0"/>
              <a:t>– Nelson Mandela</a:t>
            </a:r>
          </a:p>
        </p:txBody>
      </p:sp>
      <p:pic>
        <p:nvPicPr>
          <p:cNvPr id="2050" name="Picture 2" descr="Diplo - Heartless (Lyrics) Ft. Morgan Wallen - YouTube">
            <a:extLst>
              <a:ext uri="{FF2B5EF4-FFF2-40B4-BE49-F238E27FC236}">
                <a16:creationId xmlns:a16="http://schemas.microsoft.com/office/drawing/2014/main" id="{2015D57F-19F6-3FFB-5DA7-183EA30B927F}"/>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20518" t="1478" r="12308" b="4002"/>
          <a:stretch/>
        </p:blipFill>
        <p:spPr bwMode="auto">
          <a:xfrm>
            <a:off x="5133564" y="161552"/>
            <a:ext cx="1299836" cy="1028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outline of a human head with a brain and text&#10;&#10;AI-generated content may be incorrect.">
            <a:extLst>
              <a:ext uri="{FF2B5EF4-FFF2-40B4-BE49-F238E27FC236}">
                <a16:creationId xmlns:a16="http://schemas.microsoft.com/office/drawing/2014/main" id="{DD5A7145-3BEE-FC66-EB3F-DB5AE144C6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5507" y="26779"/>
            <a:ext cx="917427" cy="1028829"/>
          </a:xfrm>
          <a:prstGeom prst="rect">
            <a:avLst/>
          </a:prstGeom>
        </p:spPr>
      </p:pic>
      <p:pic>
        <p:nvPicPr>
          <p:cNvPr id="7" name="Picture 6"/>
          <p:cNvPicPr>
            <a:picLocks noChangeAspect="1"/>
          </p:cNvPicPr>
          <p:nvPr/>
        </p:nvPicPr>
        <p:blipFill>
          <a:blip r:embed="rId9"/>
          <a:stretch>
            <a:fillRect/>
          </a:stretch>
        </p:blipFill>
        <p:spPr>
          <a:xfrm>
            <a:off x="10408387" y="5453748"/>
            <a:ext cx="1739655" cy="1326534"/>
          </a:xfrm>
          <a:prstGeom prst="rect">
            <a:avLst/>
          </a:prstGeom>
        </p:spPr>
      </p:pic>
    </p:spTree>
    <p:extLst>
      <p:ext uri="{BB962C8B-B14F-4D97-AF65-F5344CB8AC3E}">
        <p14:creationId xmlns:p14="http://schemas.microsoft.com/office/powerpoint/2010/main" val="304788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9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BE1CFFB-9B48-1CB4-DFDA-9C54D1FE458D}"/>
            </a:ext>
          </a:extLst>
        </p:cNvPr>
        <p:cNvGrpSpPr/>
        <p:nvPr/>
      </p:nvGrpSpPr>
      <p:grpSpPr>
        <a:xfrm>
          <a:off x="0" y="0"/>
          <a:ext cx="0" cy="0"/>
          <a:chOff x="0" y="0"/>
          <a:chExt cx="0" cy="0"/>
        </a:xfrm>
      </p:grpSpPr>
      <p:pic>
        <p:nvPicPr>
          <p:cNvPr id="6" name="Picture 2" descr="Praying Hands Stock Photos, Images and Backgrounds for Free Download">
            <a:extLst>
              <a:ext uri="{FF2B5EF4-FFF2-40B4-BE49-F238E27FC236}">
                <a16:creationId xmlns:a16="http://schemas.microsoft.com/office/drawing/2014/main" id="{DF969D7B-E033-D3BE-52A5-094B70FB2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76" r="20321"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6A25BB0-12E3-29EF-5963-96DBCEDAA7BA}"/>
              </a:ext>
            </a:extLst>
          </p:cNvPr>
          <p:cNvSpPr>
            <a:spLocks noGrp="1"/>
          </p:cNvSpPr>
          <p:nvPr>
            <p:ph idx="1"/>
          </p:nvPr>
        </p:nvSpPr>
        <p:spPr>
          <a:xfrm>
            <a:off x="0" y="-509257"/>
            <a:ext cx="6286636" cy="5934635"/>
          </a:xfrm>
        </p:spPr>
        <p:txBody>
          <a:bodyPr vert="horz" lIns="91440" tIns="45720" rIns="91440" bIns="45720" rtlCol="0" anchor="t">
            <a:noAutofit/>
          </a:bodyPr>
          <a:lstStyle/>
          <a:p>
            <a:pPr marL="0" indent="0">
              <a:spcBef>
                <a:spcPts val="500"/>
              </a:spcBef>
              <a:buNone/>
            </a:pPr>
            <a:endParaRPr lang="en-US" sz="2000" dirty="0">
              <a:solidFill>
                <a:srgbClr val="000000"/>
              </a:solidFill>
              <a:latin typeface="Modern Love"/>
              <a:ea typeface="+mn-lt"/>
              <a:cs typeface="+mn-lt"/>
            </a:endParaRPr>
          </a:p>
          <a:p>
            <a:pPr marL="0" indent="0">
              <a:spcBef>
                <a:spcPts val="500"/>
              </a:spcBef>
              <a:buNone/>
            </a:pPr>
            <a:r>
              <a:rPr lang="en-US" sz="4400" dirty="0">
                <a:solidFill>
                  <a:srgbClr val="000000"/>
                </a:solidFill>
                <a:latin typeface="Forte" panose="03060902040502070203" pitchFamily="66" charset="0"/>
                <a:ea typeface="+mn-lt"/>
                <a:cs typeface="+mn-lt"/>
              </a:rPr>
              <a:t>Lord,</a:t>
            </a:r>
          </a:p>
          <a:p>
            <a:pPr marL="0" indent="0">
              <a:spcBef>
                <a:spcPts val="500"/>
              </a:spcBef>
              <a:buNone/>
            </a:pPr>
            <a:r>
              <a:rPr lang="en-GB" sz="2800" dirty="0">
                <a:latin typeface="Comic Sans MS" panose="030F0702030302020204" pitchFamily="66" charset="0"/>
              </a:rPr>
              <a:t>Thank You for hearing every voice—no matter our age, background, or story. Help us to listen to others with the same love You show us.</a:t>
            </a:r>
          </a:p>
          <a:p>
            <a:pPr marL="0" indent="0">
              <a:spcBef>
                <a:spcPts val="500"/>
              </a:spcBef>
              <a:buNone/>
            </a:pPr>
            <a:endParaRPr lang="en-GB" sz="2800" dirty="0">
              <a:latin typeface="Comic Sans MS" panose="030F0702030302020204" pitchFamily="66" charset="0"/>
            </a:endParaRPr>
          </a:p>
          <a:p>
            <a:pPr marL="0" indent="0">
              <a:spcBef>
                <a:spcPts val="500"/>
              </a:spcBef>
              <a:buNone/>
            </a:pPr>
            <a:r>
              <a:rPr lang="en-GB" sz="2800" dirty="0">
                <a:latin typeface="Comic Sans MS" panose="030F0702030302020204" pitchFamily="66" charset="0"/>
              </a:rPr>
              <a:t>God of hope, thank You for our school community. Help us to encourage one another, to be kind, and to keep doing good. May we be the light of the world.</a:t>
            </a:r>
            <a:endParaRPr lang="en-GB" sz="4000" dirty="0">
              <a:solidFill>
                <a:srgbClr val="000000"/>
              </a:solidFill>
              <a:latin typeface="Comic Sans MS" panose="030F0702030302020204" pitchFamily="66" charset="0"/>
              <a:ea typeface="+mn-lt"/>
              <a:cs typeface="+mn-lt"/>
            </a:endParaRPr>
          </a:p>
          <a:p>
            <a:pPr marL="0" indent="0">
              <a:spcBef>
                <a:spcPts val="500"/>
              </a:spcBef>
              <a:buNone/>
            </a:pPr>
            <a:r>
              <a:rPr lang="en-US" sz="3600" dirty="0">
                <a:solidFill>
                  <a:srgbClr val="000000"/>
                </a:solidFill>
                <a:latin typeface="Forte" panose="03060902040502070203" pitchFamily="66" charset="0"/>
                <a:ea typeface="+mn-lt"/>
                <a:cs typeface="+mn-lt"/>
              </a:rPr>
              <a:t>Amen</a:t>
            </a:r>
            <a:endParaRPr lang="en-US" sz="3600" dirty="0">
              <a:solidFill>
                <a:srgbClr val="000000"/>
              </a:solidFill>
              <a:latin typeface="Forte" panose="03060902040502070203" pitchFamily="66" charset="0"/>
              <a:ea typeface="Calibri" panose="020F0502020204030204"/>
              <a:cs typeface="Calibri"/>
            </a:endParaRPr>
          </a:p>
          <a:p>
            <a:pPr marL="0" indent="0">
              <a:buNone/>
            </a:pPr>
            <a:endParaRPr lang="en-US" sz="2000" b="1" dirty="0">
              <a:solidFill>
                <a:srgbClr val="000000"/>
              </a:solidFill>
              <a:cs typeface="Calibri"/>
            </a:endParaRPr>
          </a:p>
          <a:p>
            <a:pPr marL="0" indent="0">
              <a:buNone/>
            </a:pPr>
            <a:endParaRPr lang="en-US" sz="2000" b="1" dirty="0">
              <a:solidFill>
                <a:srgbClr val="000000"/>
              </a:solidFill>
              <a:cs typeface="Calibri"/>
            </a:endParaRPr>
          </a:p>
          <a:p>
            <a:pPr marL="0" indent="0">
              <a:buNone/>
            </a:pPr>
            <a:endParaRPr lang="en-US" sz="1800" dirty="0">
              <a:solidFill>
                <a:srgbClr val="000000"/>
              </a:solidFill>
              <a:cs typeface="Calibri"/>
            </a:endParaRPr>
          </a:p>
        </p:txBody>
      </p:sp>
    </p:spTree>
    <p:extLst>
      <p:ext uri="{BB962C8B-B14F-4D97-AF65-F5344CB8AC3E}">
        <p14:creationId xmlns:p14="http://schemas.microsoft.com/office/powerpoint/2010/main" val="2437534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D1706A84-81A2-45FB-A908-7987E0F28265}"/>
              </a:ext>
            </a:extLst>
          </p:cNvPr>
          <p:cNvPicPr>
            <a:picLocks noChangeAspect="1" noChangeArrowheads="1"/>
          </p:cNvPicPr>
          <p:nvPr/>
        </p:nvPicPr>
        <p:blipFill rotWithShape="1">
          <a:blip r:embed="rId2">
            <a:alphaModFix amt="4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6981" b="38847"/>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1C7F65-56A5-429D-8395-045267966A57}"/>
              </a:ext>
            </a:extLst>
          </p:cNvPr>
          <p:cNvSpPr txBox="1"/>
          <p:nvPr/>
        </p:nvSpPr>
        <p:spPr>
          <a:xfrm>
            <a:off x="95250" y="-79766"/>
            <a:ext cx="6438900" cy="162763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4100" b="0" i="0" u="none" strike="noStrike" kern="1200" cap="none" spc="0" normalizeH="0" baseline="0" noProof="0" dirty="0">
                <a:ln>
                  <a:noFill/>
                </a:ln>
                <a:solidFill>
                  <a:srgbClr val="000000"/>
                </a:solidFill>
                <a:effectLst/>
                <a:uLnTx/>
                <a:uFillTx/>
                <a:latin typeface="Calibri"/>
                <a:ea typeface="+mj-ea"/>
                <a:cs typeface="Calibri"/>
              </a:rPr>
              <a:t>MORNING PRAYER IN THE CHAPEL THIS WEEK</a:t>
            </a:r>
          </a:p>
        </p:txBody>
      </p:sp>
      <p:sp>
        <p:nvSpPr>
          <p:cNvPr id="5" name="TextBox 4">
            <a:extLst>
              <a:ext uri="{FF2B5EF4-FFF2-40B4-BE49-F238E27FC236}">
                <a16:creationId xmlns:a16="http://schemas.microsoft.com/office/drawing/2014/main" id="{2F8C1B45-F92A-4EC4-87B2-24D3E3F04645}"/>
              </a:ext>
            </a:extLst>
          </p:cNvPr>
          <p:cNvSpPr txBox="1"/>
          <p:nvPr/>
        </p:nvSpPr>
        <p:spPr>
          <a:xfrm>
            <a:off x="95250" y="1468094"/>
            <a:ext cx="7068158" cy="5469271"/>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defRPr/>
            </a:pPr>
            <a:r>
              <a:rPr lang="en-US" sz="3600" b="1" dirty="0">
                <a:latin typeface="Calibri"/>
                <a:ea typeface="Calibri"/>
                <a:cs typeface="Calibri"/>
              </a:rPr>
              <a:t>Monday 20</a:t>
            </a:r>
            <a:r>
              <a:rPr lang="en-US" sz="3600" b="1" baseline="30000" dirty="0">
                <a:latin typeface="Calibri"/>
                <a:ea typeface="Calibri"/>
                <a:cs typeface="Calibri"/>
              </a:rPr>
              <a:t>th</a:t>
            </a:r>
            <a:r>
              <a:rPr lang="en-US" sz="3600" b="1" dirty="0">
                <a:latin typeface="Calibri"/>
                <a:ea typeface="Calibri"/>
                <a:cs typeface="Calibri"/>
              </a:rPr>
              <a:t> October – 8A</a:t>
            </a:r>
          </a:p>
          <a:p>
            <a:pPr indent="-228600">
              <a:lnSpc>
                <a:spcPct val="90000"/>
              </a:lnSpc>
              <a:spcAft>
                <a:spcPts val="600"/>
              </a:spcAft>
              <a:buFont typeface="Arial" panose="020B0604020202020204" pitchFamily="34" charset="0"/>
              <a:buChar char="•"/>
              <a:defRPr/>
            </a:pPr>
            <a:endParaRPr lang="en-US" sz="3600" b="1" dirty="0">
              <a:latin typeface="Calibri"/>
              <a:ea typeface="Calibri"/>
              <a:cs typeface="Calibri"/>
            </a:endParaRPr>
          </a:p>
          <a:p>
            <a:pPr indent="-228600">
              <a:lnSpc>
                <a:spcPct val="90000"/>
              </a:lnSpc>
              <a:spcAft>
                <a:spcPts val="600"/>
              </a:spcAft>
              <a:buFont typeface="Arial" panose="020B0604020202020204" pitchFamily="34" charset="0"/>
              <a:buChar char="•"/>
              <a:defRPr/>
            </a:pPr>
            <a:r>
              <a:rPr lang="en-US" sz="3600" b="1" dirty="0">
                <a:latin typeface="Calibri"/>
                <a:ea typeface="Calibri"/>
                <a:cs typeface="Calibri"/>
              </a:rPr>
              <a:t>Tuesday 21</a:t>
            </a:r>
            <a:r>
              <a:rPr lang="en-US" sz="3600" b="1" baseline="30000" dirty="0">
                <a:latin typeface="Calibri"/>
                <a:ea typeface="Calibri"/>
                <a:cs typeface="Calibri"/>
              </a:rPr>
              <a:t>st</a:t>
            </a:r>
            <a:r>
              <a:rPr lang="en-US" sz="3600" b="1" dirty="0">
                <a:latin typeface="Calibri"/>
                <a:ea typeface="Calibri"/>
                <a:cs typeface="Calibri"/>
              </a:rPr>
              <a:t> October – 8I</a:t>
            </a:r>
          </a:p>
          <a:p>
            <a:pPr>
              <a:lnSpc>
                <a:spcPct val="90000"/>
              </a:lnSpc>
              <a:spcAft>
                <a:spcPts val="600"/>
              </a:spcAft>
              <a:defRPr/>
            </a:pPr>
            <a:endParaRPr lang="en-US" sz="3600" b="1" dirty="0">
              <a:latin typeface="Calibri"/>
              <a:cs typeface="Calibri"/>
            </a:endParaRPr>
          </a:p>
          <a:p>
            <a:pPr indent="-228600">
              <a:lnSpc>
                <a:spcPct val="90000"/>
              </a:lnSpc>
              <a:spcAft>
                <a:spcPts val="600"/>
              </a:spcAft>
              <a:buFont typeface="Arial" panose="020B0604020202020204" pitchFamily="34" charset="0"/>
              <a:buChar char="•"/>
              <a:defRPr/>
            </a:pPr>
            <a:r>
              <a:rPr lang="en-US" sz="3600" b="1" dirty="0">
                <a:latin typeface="Calibri"/>
                <a:cs typeface="Calibri"/>
              </a:rPr>
              <a:t>Wednesday </a:t>
            </a:r>
            <a:r>
              <a:rPr lang="en-US" sz="3600" b="1" dirty="0">
                <a:latin typeface="Calibri"/>
                <a:ea typeface="Calibri"/>
                <a:cs typeface="Calibri"/>
              </a:rPr>
              <a:t> 22</a:t>
            </a:r>
            <a:r>
              <a:rPr lang="en-US" sz="3600" b="1" baseline="30000" dirty="0">
                <a:latin typeface="Calibri"/>
                <a:ea typeface="Calibri"/>
                <a:cs typeface="Calibri"/>
              </a:rPr>
              <a:t>nd</a:t>
            </a:r>
            <a:r>
              <a:rPr lang="en-US" sz="3600" b="1" dirty="0">
                <a:latin typeface="Calibri"/>
                <a:ea typeface="Calibri"/>
                <a:cs typeface="Calibri"/>
              </a:rPr>
              <a:t> October</a:t>
            </a:r>
            <a:r>
              <a:rPr lang="en-US" sz="3600" b="1" dirty="0">
                <a:latin typeface="Calibri"/>
                <a:cs typeface="Calibri"/>
              </a:rPr>
              <a:t> – 8N </a:t>
            </a:r>
            <a:endParaRPr lang="en-US" sz="3600" b="1" dirty="0">
              <a:latin typeface="Calibri"/>
              <a:ea typeface="Calibri"/>
              <a:cs typeface="Calibri"/>
            </a:endParaRPr>
          </a:p>
          <a:p>
            <a:pPr indent="-228600">
              <a:lnSpc>
                <a:spcPct val="90000"/>
              </a:lnSpc>
              <a:spcAft>
                <a:spcPts val="600"/>
              </a:spcAft>
              <a:buFont typeface="Arial" panose="020B0604020202020204" pitchFamily="34" charset="0"/>
              <a:buChar char="•"/>
              <a:defRPr/>
            </a:pPr>
            <a:endParaRPr lang="en-US" sz="3600" b="1" dirty="0">
              <a:latin typeface="Calibri"/>
              <a:ea typeface="Calibri"/>
              <a:cs typeface="Calibri"/>
            </a:endParaRPr>
          </a:p>
          <a:p>
            <a:pPr indent="-228600">
              <a:lnSpc>
                <a:spcPct val="90000"/>
              </a:lnSpc>
              <a:spcAft>
                <a:spcPts val="600"/>
              </a:spcAft>
              <a:buFont typeface="Arial" panose="020B0604020202020204" pitchFamily="34" charset="0"/>
              <a:buChar char="•"/>
              <a:defRPr/>
            </a:pPr>
            <a:r>
              <a:rPr lang="en-US" sz="3600" b="1" dirty="0">
                <a:latin typeface="Calibri"/>
                <a:cs typeface="Calibri"/>
              </a:rPr>
              <a:t> Thursday </a:t>
            </a:r>
            <a:r>
              <a:rPr lang="en-US" sz="3600" b="1" dirty="0">
                <a:latin typeface="Calibri"/>
                <a:ea typeface="Calibri"/>
                <a:cs typeface="Calibri"/>
              </a:rPr>
              <a:t> 23</a:t>
            </a:r>
            <a:r>
              <a:rPr lang="en-US" sz="3600" b="1" baseline="30000" dirty="0">
                <a:latin typeface="Calibri"/>
                <a:ea typeface="Calibri"/>
                <a:cs typeface="Calibri"/>
              </a:rPr>
              <a:t>rd</a:t>
            </a:r>
            <a:r>
              <a:rPr lang="en-US" sz="3600" b="1" dirty="0">
                <a:latin typeface="Calibri"/>
                <a:ea typeface="Calibri"/>
                <a:cs typeface="Calibri"/>
              </a:rPr>
              <a:t> October </a:t>
            </a:r>
            <a:r>
              <a:rPr lang="en-US" sz="3600" b="1" dirty="0">
                <a:latin typeface="Calibri"/>
                <a:cs typeface="Calibri"/>
              </a:rPr>
              <a:t>– 12S</a:t>
            </a:r>
          </a:p>
          <a:p>
            <a:pPr indent="-228600">
              <a:lnSpc>
                <a:spcPct val="90000"/>
              </a:lnSpc>
              <a:spcAft>
                <a:spcPts val="600"/>
              </a:spcAft>
              <a:buFont typeface="Arial" panose="020B0604020202020204" pitchFamily="34" charset="0"/>
              <a:buChar char="•"/>
              <a:defRPr/>
            </a:pPr>
            <a:endParaRPr lang="en-US" sz="3600" b="1" dirty="0">
              <a:latin typeface="Calibri"/>
              <a:ea typeface="Calibri"/>
              <a:cs typeface="Calibri"/>
            </a:endParaRPr>
          </a:p>
          <a:p>
            <a:pPr indent="-228600">
              <a:lnSpc>
                <a:spcPct val="90000"/>
              </a:lnSpc>
              <a:spcAft>
                <a:spcPts val="600"/>
              </a:spcAft>
              <a:buFont typeface="Arial" panose="020B0604020202020204" pitchFamily="34" charset="0"/>
              <a:buChar char="•"/>
              <a:defRPr/>
            </a:pPr>
            <a:r>
              <a:rPr lang="en-US" sz="3600" b="1" dirty="0">
                <a:latin typeface="Calibri"/>
                <a:ea typeface="Calibri"/>
                <a:cs typeface="Calibri"/>
              </a:rPr>
              <a:t>Friday 24</a:t>
            </a:r>
            <a:r>
              <a:rPr lang="en-US" sz="3600" b="1" baseline="30000" dirty="0">
                <a:latin typeface="Calibri"/>
                <a:ea typeface="Calibri"/>
                <a:cs typeface="Calibri"/>
              </a:rPr>
              <a:t>th</a:t>
            </a:r>
            <a:r>
              <a:rPr lang="en-US" sz="3600" b="1" dirty="0">
                <a:latin typeface="Calibri"/>
                <a:ea typeface="Calibri"/>
                <a:cs typeface="Calibri"/>
              </a:rPr>
              <a:t> October – 8T</a:t>
            </a:r>
            <a:endParaRPr lang="en-US" sz="2800" b="1" dirty="0">
              <a:latin typeface="Calibri"/>
              <a:ea typeface="Calibri"/>
              <a:cs typeface="Calibri"/>
            </a:endParaRPr>
          </a:p>
        </p:txBody>
      </p:sp>
      <p:pic>
        <p:nvPicPr>
          <p:cNvPr id="1026" name="Picture 2" descr="Image preview">
            <a:extLst>
              <a:ext uri="{FF2B5EF4-FFF2-40B4-BE49-F238E27FC236}">
                <a16:creationId xmlns:a16="http://schemas.microsoft.com/office/drawing/2014/main" id="{5146097F-2A2C-49DF-A059-924D8016D3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3230"/>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4C5840-82B8-88AC-2FBE-BA5AD5473A1D}"/>
              </a:ext>
            </a:extLst>
          </p:cNvPr>
          <p:cNvSpPr txBox="1"/>
          <p:nvPr/>
        </p:nvSpPr>
        <p:spPr>
          <a:xfrm>
            <a:off x="6861681" y="3137169"/>
            <a:ext cx="5074983" cy="1840075"/>
          </a:xfrm>
          <a:prstGeom prst="cloud">
            <a:avLst/>
          </a:prstGeom>
          <a:solidFill>
            <a:schemeClr val="bg2">
              <a:lumMod val="90000"/>
            </a:schemeClr>
          </a:solidFill>
        </p:spPr>
        <p:txBody>
          <a:bodyPr vert="horz" lIns="91440" tIns="45720" rIns="91440" bIns="45720" rtlCol="0" anchor="ctr">
            <a:normAutofit fontScale="92500"/>
          </a:bodyPr>
          <a:lstStyle/>
          <a:p>
            <a:pPr marL="0" marR="0" lvl="0" indent="0" algn="ctr" fontAlgn="auto">
              <a:lnSpc>
                <a:spcPct val="90000"/>
              </a:lnSpc>
              <a:spcBef>
                <a:spcPct val="0"/>
              </a:spcBef>
              <a:spcAft>
                <a:spcPts val="600"/>
              </a:spcAft>
              <a:buClrTx/>
              <a:buSzTx/>
              <a:tabLst/>
              <a:defRPr/>
            </a:pPr>
            <a:r>
              <a:rPr kumimoji="0" lang="en-US" sz="3200" b="0" i="0" u="none" strike="noStrike" kern="1200" cap="none" spc="0" normalizeH="0" baseline="0" noProof="0" dirty="0">
                <a:ln>
                  <a:noFill/>
                </a:ln>
                <a:solidFill>
                  <a:srgbClr val="000000"/>
                </a:solidFill>
                <a:effectLst/>
                <a:uLnTx/>
                <a:uFillTx/>
                <a:latin typeface="Berlin Sans FB Demi" panose="020E0802020502020306" pitchFamily="34" charset="0"/>
                <a:ea typeface="+mj-ea"/>
                <a:cs typeface="Calibri"/>
              </a:rPr>
              <a:t>Please bring your pens along…</a:t>
            </a:r>
          </a:p>
        </p:txBody>
      </p:sp>
      <p:sp>
        <p:nvSpPr>
          <p:cNvPr id="3" name="Smiley Face 2"/>
          <p:cNvSpPr/>
          <p:nvPr/>
        </p:nvSpPr>
        <p:spPr>
          <a:xfrm>
            <a:off x="10450286" y="4099727"/>
            <a:ext cx="341644" cy="291403"/>
          </a:xfrm>
          <a:prstGeom prst="smileyFac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6318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D57FE91-982A-2EA5-6812-98B52699A179}"/>
            </a:ext>
          </a:extLst>
        </p:cNvPr>
        <p:cNvGrpSpPr/>
        <p:nvPr/>
      </p:nvGrpSpPr>
      <p:grpSpPr>
        <a:xfrm>
          <a:off x="0" y="0"/>
          <a:ext cx="0" cy="0"/>
          <a:chOff x="0" y="0"/>
          <a:chExt cx="0" cy="0"/>
        </a:xfrm>
      </p:grpSpPr>
      <p:pic>
        <p:nvPicPr>
          <p:cNvPr id="2" name="Picture 1" descr="Pink flowers and leaves on white background">
            <a:extLst>
              <a:ext uri="{FF2B5EF4-FFF2-40B4-BE49-F238E27FC236}">
                <a16:creationId xmlns:a16="http://schemas.microsoft.com/office/drawing/2014/main" id="{001B386D-EE62-918D-A7C5-CB4D38A82681}"/>
              </a:ext>
            </a:extLst>
          </p:cNvPr>
          <p:cNvPicPr>
            <a:picLocks noChangeAspect="1"/>
          </p:cNvPicPr>
          <p:nvPr/>
        </p:nvPicPr>
        <p:blipFill>
          <a:blip r:embed="rId2">
            <a:clrChange>
              <a:clrFrom>
                <a:srgbClr val="FCFBF9"/>
              </a:clrFrom>
              <a:clrTo>
                <a:srgbClr val="FCFBF9">
                  <a:alpha val="0"/>
                </a:srgbClr>
              </a:clrTo>
            </a:clrChange>
          </a:blip>
          <a:srcRect l="4533" t="38869" r="862" b="-3"/>
          <a:stretch/>
        </p:blipFill>
        <p:spPr>
          <a:xfrm>
            <a:off x="47620" y="-302054"/>
            <a:ext cx="12081733" cy="4996520"/>
          </a:xfrm>
          <a:prstGeom prst="rect">
            <a:avLst/>
          </a:prstGeom>
        </p:spPr>
      </p:pic>
      <p:sp>
        <p:nvSpPr>
          <p:cNvPr id="3" name="Subtitle 2">
            <a:extLst>
              <a:ext uri="{FF2B5EF4-FFF2-40B4-BE49-F238E27FC236}">
                <a16:creationId xmlns:a16="http://schemas.microsoft.com/office/drawing/2014/main" id="{1AEF30F8-7025-84D4-5F00-94B6DF741742}"/>
              </a:ext>
            </a:extLst>
          </p:cNvPr>
          <p:cNvSpPr>
            <a:spLocks noGrp="1"/>
          </p:cNvSpPr>
          <p:nvPr>
            <p:ph type="subTitle" idx="1"/>
          </p:nvPr>
        </p:nvSpPr>
        <p:spPr>
          <a:xfrm>
            <a:off x="3514989" y="-85413"/>
            <a:ext cx="2895860" cy="955994"/>
          </a:xfrm>
        </p:spPr>
        <p:txBody>
          <a:bodyPr anchor="ctr">
            <a:normAutofit/>
          </a:bodyPr>
          <a:lstStyle/>
          <a:p>
            <a:pPr algn="r"/>
            <a:r>
              <a:rPr lang="en-GB" sz="1900" b="1" dirty="0">
                <a:solidFill>
                  <a:schemeClr val="bg2">
                    <a:lumMod val="25000"/>
                  </a:schemeClr>
                </a:solidFill>
              </a:rPr>
              <a:t>Theme of  the week:</a:t>
            </a:r>
          </a:p>
          <a:p>
            <a:pPr algn="r"/>
            <a:r>
              <a:rPr lang="en-GB" sz="1900" b="1" dirty="0">
                <a:solidFill>
                  <a:schemeClr val="bg2">
                    <a:lumMod val="25000"/>
                  </a:schemeClr>
                </a:solidFill>
              </a:rPr>
              <a:t>Do Not Lose Heart</a:t>
            </a:r>
          </a:p>
        </p:txBody>
      </p:sp>
      <p:sp>
        <p:nvSpPr>
          <p:cNvPr id="5" name="TextBox 4">
            <a:extLst>
              <a:ext uri="{FF2B5EF4-FFF2-40B4-BE49-F238E27FC236}">
                <a16:creationId xmlns:a16="http://schemas.microsoft.com/office/drawing/2014/main" id="{54153195-90DA-8A55-3CAB-D517818D6DA6}"/>
              </a:ext>
            </a:extLst>
          </p:cNvPr>
          <p:cNvSpPr txBox="1"/>
          <p:nvPr/>
        </p:nvSpPr>
        <p:spPr>
          <a:xfrm>
            <a:off x="2204739" y="637803"/>
            <a:ext cx="62994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rgbClr val="0D0D0D"/>
                </a:solidFill>
                <a:latin typeface="Matura MT Script Capitals" panose="03020802060602070202" pitchFamily="66" charset="0"/>
                <a:ea typeface="+mn-lt"/>
                <a:cs typeface="+mn-lt"/>
              </a:rPr>
              <a:t>On this week</a:t>
            </a:r>
            <a:r>
              <a:rPr lang="en-US" sz="4800" dirty="0">
                <a:solidFill>
                  <a:srgbClr val="0D0D0D"/>
                </a:solidFill>
                <a:latin typeface="Matura MT Script Capitals" panose="03020802060602070202" pitchFamily="66" charset="0"/>
                <a:ea typeface="Calibri"/>
                <a:cs typeface="Calibri"/>
              </a:rPr>
              <a:t>...</a:t>
            </a:r>
          </a:p>
        </p:txBody>
      </p:sp>
      <p:sp>
        <p:nvSpPr>
          <p:cNvPr id="9" name="TextBox 8">
            <a:extLst>
              <a:ext uri="{FF2B5EF4-FFF2-40B4-BE49-F238E27FC236}">
                <a16:creationId xmlns:a16="http://schemas.microsoft.com/office/drawing/2014/main" id="{4D265129-E7C4-57D3-62D2-A6FC2AD3CDAC}"/>
              </a:ext>
            </a:extLst>
          </p:cNvPr>
          <p:cNvSpPr txBox="1"/>
          <p:nvPr/>
        </p:nvSpPr>
        <p:spPr>
          <a:xfrm>
            <a:off x="-88644" y="5534561"/>
            <a:ext cx="12217997" cy="1323439"/>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0D0D0D"/>
                </a:solidFill>
                <a:latin typeface="Sabon Next LT" panose="020B0502040204020203" pitchFamily="2" charset="0"/>
                <a:ea typeface="+mn-lt"/>
                <a:cs typeface="Sabon Next LT" panose="020B0502040204020203" pitchFamily="2" charset="0"/>
              </a:rPr>
              <a:t>Keep an eye out for even more events going on in the following weeks!</a:t>
            </a:r>
            <a:endParaRPr lang="en-US" sz="4000" dirty="0">
              <a:solidFill>
                <a:srgbClr val="0D0D0D"/>
              </a:solidFill>
              <a:latin typeface="Sabon Next LT" panose="020B0502040204020203" pitchFamily="2" charset="0"/>
              <a:ea typeface="Calibri"/>
              <a:cs typeface="Sabon Next LT" panose="020B0502040204020203" pitchFamily="2" charset="0"/>
            </a:endParaRPr>
          </a:p>
        </p:txBody>
      </p:sp>
      <p:graphicFrame>
        <p:nvGraphicFramePr>
          <p:cNvPr id="10" name="Table 9">
            <a:extLst>
              <a:ext uri="{FF2B5EF4-FFF2-40B4-BE49-F238E27FC236}">
                <a16:creationId xmlns:a16="http://schemas.microsoft.com/office/drawing/2014/main" id="{9582044B-32F3-B57C-19B1-D32AB2D480ED}"/>
              </a:ext>
            </a:extLst>
          </p:cNvPr>
          <p:cNvGraphicFramePr>
            <a:graphicFrameLocks noGrp="1"/>
          </p:cNvGraphicFramePr>
          <p:nvPr>
            <p:extLst>
              <p:ext uri="{D42A27DB-BD31-4B8C-83A1-F6EECF244321}">
                <p14:modId xmlns:p14="http://schemas.microsoft.com/office/powerpoint/2010/main" val="4218098354"/>
              </p:ext>
            </p:extLst>
          </p:nvPr>
        </p:nvGraphicFramePr>
        <p:xfrm>
          <a:off x="214599" y="1301604"/>
          <a:ext cx="11611509" cy="4232957"/>
        </p:xfrm>
        <a:graphic>
          <a:graphicData uri="http://schemas.openxmlformats.org/drawingml/2006/table">
            <a:tbl>
              <a:tblPr firstRow="1" bandRow="1">
                <a:tableStyleId>{5C22544A-7EE6-4342-B048-85BDC9FD1C3A}</a:tableStyleId>
              </a:tblPr>
              <a:tblGrid>
                <a:gridCol w="2733351">
                  <a:extLst>
                    <a:ext uri="{9D8B030D-6E8A-4147-A177-3AD203B41FA5}">
                      <a16:colId xmlns:a16="http://schemas.microsoft.com/office/drawing/2014/main" val="4090538439"/>
                    </a:ext>
                  </a:extLst>
                </a:gridCol>
                <a:gridCol w="2877791">
                  <a:extLst>
                    <a:ext uri="{9D8B030D-6E8A-4147-A177-3AD203B41FA5}">
                      <a16:colId xmlns:a16="http://schemas.microsoft.com/office/drawing/2014/main" val="2810014753"/>
                    </a:ext>
                  </a:extLst>
                </a:gridCol>
                <a:gridCol w="2877791">
                  <a:extLst>
                    <a:ext uri="{9D8B030D-6E8A-4147-A177-3AD203B41FA5}">
                      <a16:colId xmlns:a16="http://schemas.microsoft.com/office/drawing/2014/main" val="4030251062"/>
                    </a:ext>
                  </a:extLst>
                </a:gridCol>
                <a:gridCol w="3122576">
                  <a:extLst>
                    <a:ext uri="{9D8B030D-6E8A-4147-A177-3AD203B41FA5}">
                      <a16:colId xmlns:a16="http://schemas.microsoft.com/office/drawing/2014/main" val="1085199092"/>
                    </a:ext>
                  </a:extLst>
                </a:gridCol>
              </a:tblGrid>
              <a:tr h="521451">
                <a:tc>
                  <a:txBody>
                    <a:bodyPr/>
                    <a:lstStyle/>
                    <a:p>
                      <a:pPr algn="ctr"/>
                      <a:r>
                        <a:rPr lang="en-GB" sz="2800" dirty="0"/>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035112"/>
                  </a:ext>
                </a:extLst>
              </a:tr>
              <a:tr h="3711506">
                <a:tc>
                  <a:txBody>
                    <a:bodyPr/>
                    <a:lstStyle/>
                    <a:p>
                      <a:pPr algn="ctr"/>
                      <a:r>
                        <a:rPr lang="en-GB" sz="2800" b="1" dirty="0">
                          <a:solidFill>
                            <a:srgbClr val="C00000"/>
                          </a:solidFill>
                        </a:rPr>
                        <a:t>Christmas Club</a:t>
                      </a:r>
                    </a:p>
                    <a:p>
                      <a:endParaRPr lang="en-GB" sz="2000" b="1" dirty="0">
                        <a:solidFill>
                          <a:srgbClr val="C00000"/>
                        </a:solidFill>
                      </a:endParaRPr>
                    </a:p>
                    <a:p>
                      <a:r>
                        <a:rPr lang="en-GB" sz="2000" b="1" dirty="0"/>
                        <a:t>LOCATION</a:t>
                      </a:r>
                      <a:r>
                        <a:rPr lang="en-GB" sz="2000" dirty="0"/>
                        <a:t> : F04  (Maths Corridor)</a:t>
                      </a:r>
                    </a:p>
                    <a:p>
                      <a:r>
                        <a:rPr lang="en-GB" sz="2000" b="1" dirty="0"/>
                        <a:t>TIME</a:t>
                      </a:r>
                      <a:r>
                        <a:rPr lang="en-GB" sz="2000" dirty="0"/>
                        <a:t>:12:25 – 12:50</a:t>
                      </a:r>
                    </a:p>
                    <a:p>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Father Jonathon is in every Monday at Lunchtime. Come in and say Hello!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FF0000"/>
                          </a:solidFill>
                        </a:rPr>
                        <a:t>Christian Union </a:t>
                      </a:r>
                    </a:p>
                    <a:p>
                      <a:endParaRPr lang="en-GB" sz="2000" dirty="0"/>
                    </a:p>
                    <a:p>
                      <a:r>
                        <a:rPr lang="en-GB" sz="2000" b="1" dirty="0"/>
                        <a:t>LOCATION</a:t>
                      </a:r>
                      <a:r>
                        <a:rPr lang="en-GB" sz="2000" dirty="0"/>
                        <a:t> : G16</a:t>
                      </a:r>
                    </a:p>
                    <a:p>
                      <a:endParaRPr lang="en-GB" sz="2000" dirty="0"/>
                    </a:p>
                    <a:p>
                      <a:r>
                        <a:rPr lang="en-GB" sz="2000" b="1" dirty="0"/>
                        <a:t>TIME</a:t>
                      </a:r>
                      <a:r>
                        <a:rPr lang="en-GB" sz="2000" dirty="0"/>
                        <a:t>:12:20 – 12:50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sz="2400" b="1"/>
                      </a:pPr>
                      <a:r>
                        <a:rPr lang="en-GB" sz="2800" dirty="0">
                          <a:solidFill>
                            <a:srgbClr val="FF0000"/>
                          </a:solidFill>
                        </a:rPr>
                        <a:t>Fundraising Club</a:t>
                      </a:r>
                    </a:p>
                    <a:p>
                      <a:pPr algn="ctr">
                        <a:defRPr sz="2400" b="1"/>
                      </a:pPr>
                      <a:endParaRPr lang="en-GB" sz="2000" dirty="0"/>
                    </a:p>
                    <a:p>
                      <a:pPr algn="ctr">
                        <a:defRPr sz="1800" b="1"/>
                      </a:pPr>
                      <a:r>
                        <a:rPr lang="en-GB" sz="2000" dirty="0"/>
                        <a:t>LOCATION</a:t>
                      </a:r>
                      <a:r>
                        <a:rPr lang="en-GB" sz="2000" b="0" dirty="0"/>
                        <a:t> : F04</a:t>
                      </a:r>
                    </a:p>
                    <a:p>
                      <a:pPr algn="ctr">
                        <a:defRPr sz="1800" b="1"/>
                      </a:pPr>
                      <a:endParaRPr lang="en-GB" sz="2000" b="0" dirty="0"/>
                    </a:p>
                    <a:p>
                      <a:pPr algn="ctr">
                        <a:defRPr sz="1800" b="1"/>
                      </a:pPr>
                      <a:r>
                        <a:rPr lang="en-GB" sz="2000" dirty="0"/>
                        <a:t>TIME</a:t>
                      </a:r>
                      <a:r>
                        <a:rPr lang="en-GB" sz="2000" b="0" dirty="0"/>
                        <a:t>:12:20 – 12:50</a:t>
                      </a:r>
                    </a:p>
                    <a:p>
                      <a:pPr algn="ctr">
                        <a:defRPr sz="1800" b="1"/>
                      </a:pPr>
                      <a:r>
                        <a:rPr lang="en-GB" sz="2000" b="1" dirty="0"/>
                        <a:t>WEEK B</a:t>
                      </a:r>
                    </a:p>
                    <a:p>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FF0000"/>
                          </a:solidFill>
                        </a:rPr>
                        <a:t>Rosary Club</a:t>
                      </a:r>
                    </a:p>
                    <a:p>
                      <a:pPr algn="ctr"/>
                      <a:endParaRPr lang="en-GB" sz="1800" b="1" dirty="0">
                        <a:solidFill>
                          <a:srgbClr val="FF0000"/>
                        </a:solidFill>
                      </a:endParaRPr>
                    </a:p>
                    <a:p>
                      <a:endParaRPr lang="en-GB" sz="1800" b="1" dirty="0">
                        <a:solidFill>
                          <a:srgbClr val="FF0000"/>
                        </a:solidFill>
                      </a:endParaRPr>
                    </a:p>
                    <a:p>
                      <a:r>
                        <a:rPr lang="en-GB" sz="2000" b="1" dirty="0">
                          <a:solidFill>
                            <a:schemeClr val="tx1"/>
                          </a:solidFill>
                        </a:rPr>
                        <a:t>LOCATION: </a:t>
                      </a:r>
                      <a:r>
                        <a:rPr lang="en-GB" sz="2000" dirty="0">
                          <a:solidFill>
                            <a:schemeClr val="tx1"/>
                          </a:solidFill>
                        </a:rPr>
                        <a:t>Chapel</a:t>
                      </a:r>
                    </a:p>
                    <a:p>
                      <a:endParaRPr lang="en-GB" sz="2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TIME</a:t>
                      </a:r>
                      <a:r>
                        <a:rPr lang="en-GB" sz="2000" dirty="0"/>
                        <a:t>:12:15 – 12:25</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7967176"/>
                  </a:ext>
                </a:extLst>
              </a:tr>
            </a:tbl>
          </a:graphicData>
        </a:graphic>
      </p:graphicFrame>
    </p:spTree>
    <p:extLst>
      <p:ext uri="{BB962C8B-B14F-4D97-AF65-F5344CB8AC3E}">
        <p14:creationId xmlns:p14="http://schemas.microsoft.com/office/powerpoint/2010/main" val="216003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C6667-20DC-0E7F-7324-89C9868810B2}"/>
            </a:ext>
          </a:extLst>
        </p:cNvPr>
        <p:cNvGrpSpPr/>
        <p:nvPr/>
      </p:nvGrpSpPr>
      <p:grpSpPr>
        <a:xfrm>
          <a:off x="0" y="0"/>
          <a:ext cx="0" cy="0"/>
          <a:chOff x="0" y="0"/>
          <a:chExt cx="0" cy="0"/>
        </a:xfrm>
      </p:grpSpPr>
      <p:pic>
        <p:nvPicPr>
          <p:cNvPr id="2" name="Picture 1" descr="Abstract smoke background">
            <a:extLst>
              <a:ext uri="{FF2B5EF4-FFF2-40B4-BE49-F238E27FC236}">
                <a16:creationId xmlns:a16="http://schemas.microsoft.com/office/drawing/2014/main" id="{FC4E7E2A-289E-59F7-B012-36D89E8759F3}"/>
              </a:ext>
            </a:extLst>
          </p:cNvPr>
          <p:cNvPicPr>
            <a:picLocks noChangeAspect="1"/>
          </p:cNvPicPr>
          <p:nvPr/>
        </p:nvPicPr>
        <p:blipFill>
          <a:blip r:embed="rId2"/>
          <a:srcRect t="15413"/>
          <a:stretch>
            <a:fill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id="{EEF45859-3592-34AD-6DFC-F6D92CB9DFA4}"/>
              </a:ext>
            </a:extLst>
          </p:cNvPr>
          <p:cNvSpPr txBox="1"/>
          <p:nvPr/>
        </p:nvSpPr>
        <p:spPr>
          <a:xfrm>
            <a:off x="299258" y="206833"/>
            <a:ext cx="11688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rgbClr val="0D0D0D"/>
                </a:solidFill>
                <a:latin typeface="Modern Love"/>
                <a:ea typeface="+mn-lt"/>
                <a:cs typeface="+mn-lt"/>
              </a:rPr>
              <a:t>Music Groups to get involved with...</a:t>
            </a:r>
            <a:endParaRPr lang="en-US" sz="4800" dirty="0">
              <a:solidFill>
                <a:srgbClr val="0D0D0D"/>
              </a:solidFill>
              <a:latin typeface="Modern Love"/>
              <a:ea typeface="Calibri"/>
              <a:cs typeface="Calibri"/>
            </a:endParaRPr>
          </a:p>
        </p:txBody>
      </p:sp>
      <p:sp>
        <p:nvSpPr>
          <p:cNvPr id="4" name="TextBox 3">
            <a:extLst>
              <a:ext uri="{FF2B5EF4-FFF2-40B4-BE49-F238E27FC236}">
                <a16:creationId xmlns:a16="http://schemas.microsoft.com/office/drawing/2014/main" id="{DE1E1873-379C-D5D3-0F48-A763CB94DFDA}"/>
              </a:ext>
            </a:extLst>
          </p:cNvPr>
          <p:cNvSpPr txBox="1"/>
          <p:nvPr/>
        </p:nvSpPr>
        <p:spPr>
          <a:xfrm>
            <a:off x="110169" y="6065492"/>
            <a:ext cx="119962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0D0D0D"/>
                </a:solidFill>
                <a:latin typeface="Sabon Next LT"/>
                <a:ea typeface="+mn-lt"/>
                <a:cs typeface="Sabon Next LT"/>
              </a:rPr>
              <a:t>Keep an eye out for even more events going on in the following weeks!</a:t>
            </a:r>
            <a:endParaRPr lang="en-US" sz="2800" dirty="0">
              <a:solidFill>
                <a:srgbClr val="0D0D0D"/>
              </a:solidFill>
              <a:latin typeface="Sabon Next LT" panose="020B0502040204020203" pitchFamily="2" charset="0"/>
              <a:ea typeface="Calibri"/>
              <a:cs typeface="Sabon Next LT" panose="020B0502040204020203" pitchFamily="2" charset="0"/>
            </a:endParaRPr>
          </a:p>
        </p:txBody>
      </p:sp>
      <p:graphicFrame>
        <p:nvGraphicFramePr>
          <p:cNvPr id="5" name="Table 4">
            <a:extLst>
              <a:ext uri="{FF2B5EF4-FFF2-40B4-BE49-F238E27FC236}">
                <a16:creationId xmlns:a16="http://schemas.microsoft.com/office/drawing/2014/main" id="{DC20950B-4C6F-6D4A-0238-F3BF4FB220AC}"/>
              </a:ext>
            </a:extLst>
          </p:cNvPr>
          <p:cNvGraphicFramePr>
            <a:graphicFrameLocks noGrp="1"/>
          </p:cNvGraphicFramePr>
          <p:nvPr/>
        </p:nvGraphicFramePr>
        <p:xfrm>
          <a:off x="328060" y="924199"/>
          <a:ext cx="11630928" cy="5009601"/>
        </p:xfrm>
        <a:graphic>
          <a:graphicData uri="http://schemas.openxmlformats.org/drawingml/2006/table">
            <a:tbl>
              <a:tblPr firstRow="1" bandRow="1">
                <a:tableStyleId>{5C22544A-7EE6-4342-B048-85BDC9FD1C3A}</a:tableStyleId>
              </a:tblPr>
              <a:tblGrid>
                <a:gridCol w="2907732">
                  <a:extLst>
                    <a:ext uri="{9D8B030D-6E8A-4147-A177-3AD203B41FA5}">
                      <a16:colId xmlns:a16="http://schemas.microsoft.com/office/drawing/2014/main" val="3697543926"/>
                    </a:ext>
                  </a:extLst>
                </a:gridCol>
                <a:gridCol w="2907732">
                  <a:extLst>
                    <a:ext uri="{9D8B030D-6E8A-4147-A177-3AD203B41FA5}">
                      <a16:colId xmlns:a16="http://schemas.microsoft.com/office/drawing/2014/main" val="1085199092"/>
                    </a:ext>
                  </a:extLst>
                </a:gridCol>
                <a:gridCol w="2907732">
                  <a:extLst>
                    <a:ext uri="{9D8B030D-6E8A-4147-A177-3AD203B41FA5}">
                      <a16:colId xmlns:a16="http://schemas.microsoft.com/office/drawing/2014/main" val="37184195"/>
                    </a:ext>
                  </a:extLst>
                </a:gridCol>
                <a:gridCol w="2907732">
                  <a:extLst>
                    <a:ext uri="{9D8B030D-6E8A-4147-A177-3AD203B41FA5}">
                      <a16:colId xmlns:a16="http://schemas.microsoft.com/office/drawing/2014/main" val="365535368"/>
                    </a:ext>
                  </a:extLst>
                </a:gridCol>
              </a:tblGrid>
              <a:tr h="803361">
                <a:tc>
                  <a:txBody>
                    <a:bodyPr/>
                    <a:lstStyle/>
                    <a:p>
                      <a:pPr lvl="0" algn="ctr">
                        <a:buNone/>
                      </a:pPr>
                      <a:r>
                        <a:rPr lang="en-GB" sz="2800" dirty="0"/>
                        <a:t>Wednesday</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algn="ctr"/>
                      <a:r>
                        <a:rPr lang="en-GB" sz="2800" dirty="0"/>
                        <a:t>Thursday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GB" sz="2800" dirty="0"/>
                        <a:t>Friday</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GB" sz="2800" dirty="0"/>
                        <a:t>Other things</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77035112"/>
                  </a:ext>
                </a:extLst>
              </a:tr>
              <a:tr h="3176401">
                <a:tc>
                  <a:txBody>
                    <a:bodyPr/>
                    <a:lstStyle/>
                    <a:p>
                      <a:pPr lvl="0" algn="ctr">
                        <a:buNone/>
                      </a:pPr>
                      <a:r>
                        <a:rPr lang="en-GB" sz="2800" b="1" dirty="0">
                          <a:solidFill>
                            <a:srgbClr val="FF0000"/>
                          </a:solidFill>
                        </a:rPr>
                        <a:t>Choir</a:t>
                      </a:r>
                    </a:p>
                    <a:p>
                      <a:pPr lvl="0">
                        <a:buNone/>
                      </a:pPr>
                      <a:endParaRPr lang="en-GB" dirty="0"/>
                    </a:p>
                    <a:p>
                      <a:pPr lvl="0" algn="ctr">
                        <a:buNone/>
                      </a:pPr>
                      <a:r>
                        <a:rPr lang="en-GB" dirty="0"/>
                        <a:t>Open to all Year Groups.</a:t>
                      </a:r>
                    </a:p>
                    <a:p>
                      <a:pPr lvl="0" algn="ctr">
                        <a:buNone/>
                      </a:pPr>
                      <a:r>
                        <a:rPr lang="en-GB" dirty="0"/>
                        <a:t>Lunchtime in G17</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algn="ctr"/>
                      <a:r>
                        <a:rPr lang="en-GB" sz="2800" b="1" dirty="0">
                          <a:solidFill>
                            <a:srgbClr val="FF0000"/>
                          </a:solidFill>
                        </a:rPr>
                        <a:t>Rock School</a:t>
                      </a:r>
                    </a:p>
                    <a:p>
                      <a:endParaRPr lang="en-GB" sz="2800" b="1" dirty="0">
                        <a:solidFill>
                          <a:srgbClr val="FF0000"/>
                        </a:solidFill>
                      </a:endParaRPr>
                    </a:p>
                    <a:p>
                      <a:endParaRPr lang="en-GB" sz="1800" b="1" dirty="0">
                        <a:solidFill>
                          <a:srgbClr val="FF0000"/>
                        </a:solidFill>
                      </a:endParaRPr>
                    </a:p>
                    <a:p>
                      <a:pPr lvl="0" algn="ctr">
                        <a:buNone/>
                      </a:pPr>
                      <a:r>
                        <a:rPr lang="en-GB" sz="2000" b="1" dirty="0">
                          <a:solidFill>
                            <a:schemeClr val="tx1"/>
                          </a:solidFill>
                        </a:rPr>
                        <a:t>After school in the Music Department. </a:t>
                      </a:r>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GB" sz="2800" b="1" dirty="0">
                          <a:solidFill>
                            <a:srgbClr val="FF0000"/>
                          </a:solidFill>
                        </a:rPr>
                        <a:t>Orchestra</a:t>
                      </a:r>
                    </a:p>
                    <a:p>
                      <a:pPr lvl="0" algn="ctr">
                        <a:buNone/>
                      </a:pPr>
                      <a:endParaRPr lang="en-GB" dirty="0"/>
                    </a:p>
                    <a:p>
                      <a:pPr lvl="0" algn="ctr">
                        <a:buNone/>
                      </a:pPr>
                      <a:r>
                        <a:rPr lang="en-GB" dirty="0"/>
                        <a:t>Lunchtime G17</a:t>
                      </a:r>
                    </a:p>
                    <a:p>
                      <a:pPr lvl="0" algn="ctr">
                        <a:buNone/>
                      </a:pPr>
                      <a:endParaRPr lang="en-GB" dirty="0"/>
                    </a:p>
                    <a:p>
                      <a:pPr lvl="0" algn="ctr">
                        <a:buNone/>
                      </a:pPr>
                      <a:r>
                        <a:rPr lang="en-GB" dirty="0"/>
                        <a:t>All instruments welcome</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GB" dirty="0"/>
                        <a:t>If you are interested in anything to do with </a:t>
                      </a:r>
                      <a:r>
                        <a:rPr lang="en-GB" b="1" dirty="0"/>
                        <a:t>Music Tech,</a:t>
                      </a:r>
                      <a:r>
                        <a:rPr lang="en-GB" dirty="0"/>
                        <a:t> please see Miss Bloomfield for further information.</a:t>
                      </a:r>
                    </a:p>
                    <a:p>
                      <a:pPr lvl="0" algn="ctr">
                        <a:buNone/>
                      </a:pPr>
                      <a:r>
                        <a:rPr lang="en-GB" dirty="0"/>
                        <a:t>________________________</a:t>
                      </a:r>
                    </a:p>
                    <a:p>
                      <a:pPr lvl="0" algn="ctr">
                        <a:buNone/>
                      </a:pPr>
                      <a:r>
                        <a:rPr lang="en-GB" b="1" dirty="0"/>
                        <a:t>Interested in being in a band with other students?</a:t>
                      </a:r>
                      <a:r>
                        <a:rPr lang="en-GB" dirty="0"/>
                        <a:t> You do not need to have played an instrument to be in this band. If you are interested, please see Mrs Blackburn OR Miss Bloomfield</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347967176"/>
                  </a:ext>
                </a:extLst>
              </a:tr>
            </a:tbl>
          </a:graphicData>
        </a:graphic>
      </p:graphicFrame>
    </p:spTree>
    <p:extLst>
      <p:ext uri="{BB962C8B-B14F-4D97-AF65-F5344CB8AC3E}">
        <p14:creationId xmlns:p14="http://schemas.microsoft.com/office/powerpoint/2010/main" val="305565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5401273" y="3801457"/>
            <a:ext cx="6712417" cy="218586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fontAlgn="auto">
              <a:spcAft>
                <a:spcPts val="600"/>
              </a:spcAft>
              <a:buClrTx/>
              <a:buSzTx/>
              <a:tabLst/>
              <a:defRPr/>
            </a:pPr>
            <a:r>
              <a:rPr kumimoji="0" lang="en-US" sz="4800" b="0" i="0" u="none" strike="noStrike" cap="none" spc="0" normalizeH="0" baseline="0" noProof="0" dirty="0">
                <a:ln>
                  <a:noFill/>
                </a:ln>
                <a:effectLst/>
                <a:uLnTx/>
                <a:uFillTx/>
              </a:rPr>
              <a:t>Mass at 8:20am on Friday Morning in the Chapel.</a:t>
            </a:r>
            <a:endParaRPr lang="en-US" sz="4800" b="0" i="0" u="none" strike="noStrike" cap="none" spc="0" normalizeH="0" baseline="0" noProof="0" dirty="0">
              <a:ln>
                <a:noFill/>
              </a:ln>
              <a:effectLst/>
              <a:uLnTx/>
              <a:uFillTx/>
            </a:endParaRPr>
          </a:p>
          <a:p>
            <a:pPr marL="0" marR="0" lvl="0" indent="0" algn="ctr" fontAlgn="auto">
              <a:spcAft>
                <a:spcPts val="600"/>
              </a:spcAft>
              <a:buClrTx/>
              <a:buSzTx/>
              <a:tabLst/>
              <a:defRPr/>
            </a:pPr>
            <a:r>
              <a:rPr lang="en-US" sz="4800" dirty="0"/>
              <a:t>Everyone is welcome.</a:t>
            </a:r>
          </a:p>
          <a:p>
            <a:pPr algn="ctr">
              <a:spcAft>
                <a:spcPts val="600"/>
              </a:spcAft>
              <a:defRPr/>
            </a:pPr>
            <a:endParaRPr lang="en-US" sz="4800" dirty="0"/>
          </a:p>
          <a:p>
            <a:pPr algn="ctr">
              <a:spcAft>
                <a:spcPts val="600"/>
              </a:spcAft>
              <a:defRPr/>
            </a:pPr>
            <a:r>
              <a:rPr lang="en-US" sz="4800" dirty="0"/>
              <a:t>This week Friday Mass will be led by </a:t>
            </a:r>
          </a:p>
          <a:p>
            <a:pPr algn="ctr">
              <a:spcAft>
                <a:spcPts val="600"/>
              </a:spcAft>
              <a:defRPr/>
            </a:pPr>
            <a:r>
              <a:rPr lang="en-GB" b="1" dirty="0">
                <a:solidFill>
                  <a:srgbClr val="7030A0"/>
                </a:solidFill>
              </a:rPr>
              <a:t>10Y &amp; 10M</a:t>
            </a:r>
            <a:r>
              <a:rPr lang="en-US" sz="4800" b="1" dirty="0">
                <a:solidFill>
                  <a:srgbClr val="7030A0"/>
                </a:solidFill>
              </a:rPr>
              <a:t>.</a:t>
            </a:r>
          </a:p>
        </p:txBody>
      </p:sp>
      <p:grpSp>
        <p:nvGrpSpPr>
          <p:cNvPr id="2" name="Group 1">
            <a:extLst>
              <a:ext uri="{FF2B5EF4-FFF2-40B4-BE49-F238E27FC236}">
                <a16:creationId xmlns:a16="http://schemas.microsoft.com/office/drawing/2014/main" id="{6D0C3AD7-971B-1DD4-FF3F-37A6082173B6}"/>
              </a:ext>
            </a:extLst>
          </p:cNvPr>
          <p:cNvGrpSpPr/>
          <p:nvPr/>
        </p:nvGrpSpPr>
        <p:grpSpPr>
          <a:xfrm>
            <a:off x="223024" y="1119482"/>
            <a:ext cx="5178249" cy="4867842"/>
            <a:chOff x="279143" y="299508"/>
            <a:chExt cx="5221625" cy="3010397"/>
          </a:xfrm>
        </p:grpSpPr>
        <p:pic>
          <p:nvPicPr>
            <p:cNvPr id="4" name="Picture 3" descr="A table with a white cloth and a colorful stained glass window&#10;&#10;AI-generated content may be incorrect.">
              <a:extLst>
                <a:ext uri="{FF2B5EF4-FFF2-40B4-BE49-F238E27FC236}">
                  <a16:creationId xmlns:a16="http://schemas.microsoft.com/office/drawing/2014/main" id="{50BED402-5129-A912-6898-06D291E63926}"/>
                </a:ext>
              </a:extLst>
            </p:cNvPr>
            <p:cNvPicPr>
              <a:picLocks noChangeAspect="1"/>
            </p:cNvPicPr>
            <p:nvPr/>
          </p:nvPicPr>
          <p:blipFill>
            <a:blip r:embed="rId2">
              <a:extLst>
                <a:ext uri="{28A0092B-C50C-407E-A947-70E740481C1C}">
                  <a14:useLocalDpi xmlns:a14="http://schemas.microsoft.com/office/drawing/2010/main" val="0"/>
                </a:ext>
              </a:extLst>
            </a:blip>
            <a:srcRect l="2254" r="1915" b="2"/>
            <a:stretch>
              <a:fillRect/>
            </a:stretch>
          </p:blipFill>
          <p:spPr>
            <a:xfrm>
              <a:off x="279143" y="299508"/>
              <a:ext cx="5221625" cy="3010397"/>
            </a:xfrm>
            <a:prstGeom prst="ellipse">
              <a:avLst/>
            </a:prstGeom>
          </p:spPr>
        </p:pic>
        <p:pic>
          <p:nvPicPr>
            <p:cNvPr id="5" name="Picture 4">
              <a:extLst>
                <a:ext uri="{FF2B5EF4-FFF2-40B4-BE49-F238E27FC236}">
                  <a16:creationId xmlns:a16="http://schemas.microsoft.com/office/drawing/2014/main" id="{35FA5E37-8F06-1538-0AEA-5F1AFEBB4E7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8868" t="65865" r="41324" b="13629"/>
            <a:stretch/>
          </p:blipFill>
          <p:spPr>
            <a:xfrm>
              <a:off x="2483584" y="2787229"/>
              <a:ext cx="682324" cy="471489"/>
            </a:xfrm>
            <a:prstGeom prst="rect">
              <a:avLst/>
            </a:prstGeom>
            <a:solidFill>
              <a:srgbClr val="7030A0"/>
            </a:solidFill>
          </p:spPr>
        </p:pic>
      </p:grpSp>
      <p:pic>
        <p:nvPicPr>
          <p:cNvPr id="6" name="Picture 5" descr="Abstract smoke background">
            <a:extLst>
              <a:ext uri="{FF2B5EF4-FFF2-40B4-BE49-F238E27FC236}">
                <a16:creationId xmlns:a16="http://schemas.microsoft.com/office/drawing/2014/main" id="{49829A9C-7503-B60A-2676-A3A4DEEBBBC7}"/>
              </a:ext>
            </a:extLst>
          </p:cNvPr>
          <p:cNvPicPr>
            <a:picLocks noChangeAspect="1"/>
          </p:cNvPicPr>
          <p:nvPr/>
        </p:nvPicPr>
        <p:blipFill>
          <a:blip r:embed="rId5">
            <a:alphaModFix amt="20000"/>
          </a:blip>
          <a:srcRect t="15413"/>
          <a:stretch>
            <a:fillRect/>
          </a:stretch>
        </p:blipFill>
        <p:spPr>
          <a:xfrm>
            <a:off x="0" y="10"/>
            <a:ext cx="12191980" cy="6857990"/>
          </a:xfrm>
          <a:prstGeom prst="rect">
            <a:avLst/>
          </a:prstGeom>
        </p:spPr>
      </p:pic>
    </p:spTree>
    <p:extLst>
      <p:ext uri="{BB962C8B-B14F-4D97-AF65-F5344CB8AC3E}">
        <p14:creationId xmlns:p14="http://schemas.microsoft.com/office/powerpoint/2010/main" val="426462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 view of a background splashed with colors">
            <a:extLst>
              <a:ext uri="{FF2B5EF4-FFF2-40B4-BE49-F238E27FC236}">
                <a16:creationId xmlns:a16="http://schemas.microsoft.com/office/drawing/2014/main" id="{7C1326B6-3124-3F9E-8F10-4D9A1E5A8709}"/>
              </a:ext>
            </a:extLst>
          </p:cNvPr>
          <p:cNvPicPr>
            <a:picLocks noChangeAspect="1"/>
          </p:cNvPicPr>
          <p:nvPr/>
        </p:nvPicPr>
        <p:blipFill>
          <a:blip r:embed="rId2">
            <a:alphaModFix amt="85000"/>
          </a:blip>
          <a:srcRect t="1747"/>
          <a:stretch>
            <a:fillRect/>
          </a:stretch>
        </p:blipFill>
        <p:spPr>
          <a:xfrm>
            <a:off x="20" y="10"/>
            <a:ext cx="12191980" cy="6857990"/>
          </a:xfrm>
          <a:prstGeom prst="rect">
            <a:avLst/>
          </a:prstGeom>
        </p:spPr>
      </p:pic>
      <p:sp>
        <p:nvSpPr>
          <p:cNvPr id="3" name="Title 1">
            <a:extLst>
              <a:ext uri="{FF2B5EF4-FFF2-40B4-BE49-F238E27FC236}">
                <a16:creationId xmlns:a16="http://schemas.microsoft.com/office/drawing/2014/main" id="{29C1D331-BADF-1C5A-211A-20311B87D463}"/>
              </a:ext>
            </a:extLst>
          </p:cNvPr>
          <p:cNvSpPr txBox="1">
            <a:spLocks/>
          </p:cNvSpPr>
          <p:nvPr/>
        </p:nvSpPr>
        <p:spPr>
          <a:xfrm>
            <a:off x="-116378" y="0"/>
            <a:ext cx="12308377" cy="2002304"/>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GB" dirty="0"/>
              <a:t>Important Festivals of All Faiths and other events this week!</a:t>
            </a:r>
            <a:endParaRPr lang="en-GB" sz="3200" dirty="0"/>
          </a:p>
        </p:txBody>
      </p:sp>
      <p:sp>
        <p:nvSpPr>
          <p:cNvPr id="5" name="Rectangle: Rounded Corners 4">
            <a:extLst>
              <a:ext uri="{FF2B5EF4-FFF2-40B4-BE49-F238E27FC236}">
                <a16:creationId xmlns:a16="http://schemas.microsoft.com/office/drawing/2014/main" id="{D51F2977-B1BB-4F4F-BEF9-59ACC1817172}"/>
              </a:ext>
            </a:extLst>
          </p:cNvPr>
          <p:cNvSpPr/>
          <p:nvPr/>
        </p:nvSpPr>
        <p:spPr>
          <a:xfrm>
            <a:off x="1828800" y="2002304"/>
            <a:ext cx="8811491" cy="3274234"/>
          </a:xfrm>
          <a:prstGeom prst="roundRect">
            <a:avLst/>
          </a:prstGeom>
          <a:solidFill>
            <a:srgbClr val="FFC000"/>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00" b="1" dirty="0">
                <a:solidFill>
                  <a:schemeClr val="tx1"/>
                </a:solidFill>
              </a:rPr>
              <a:t>(Month of October is dedicated to the Rosary)</a:t>
            </a:r>
          </a:p>
          <a:p>
            <a:pPr algn="ctr"/>
            <a:endParaRPr lang="en-GB" sz="2600" b="1" dirty="0">
              <a:solidFill>
                <a:schemeClr val="tx1"/>
              </a:solidFill>
            </a:endParaRPr>
          </a:p>
          <a:p>
            <a:pPr algn="ctr"/>
            <a:r>
              <a:rPr lang="en-US" altLang="en-US" sz="2800" b="1">
                <a:solidFill>
                  <a:srgbClr val="7030A0"/>
                </a:solidFill>
                <a:latin typeface="Arial" panose="020B0604020202020204" pitchFamily="34" charset="0"/>
              </a:rPr>
              <a:t>‘As </a:t>
            </a:r>
            <a:r>
              <a:rPr lang="en-US" altLang="en-US" sz="2800" b="1" dirty="0">
                <a:solidFill>
                  <a:srgbClr val="7030A0"/>
                </a:solidFill>
                <a:latin typeface="Arial" panose="020B0604020202020204" pitchFamily="34" charset="0"/>
              </a:rPr>
              <a:t>we begin October, the month dedicated to the holy Rosary, I invite you to pray the Rosary every day for peace in our </a:t>
            </a:r>
            <a:r>
              <a:rPr lang="en-US" altLang="en-US" sz="2800" b="1">
                <a:solidFill>
                  <a:srgbClr val="7030A0"/>
                </a:solidFill>
                <a:latin typeface="Arial" panose="020B0604020202020204" pitchFamily="34" charset="0"/>
              </a:rPr>
              <a:t>world.’</a:t>
            </a:r>
            <a:endParaRPr lang="en-US" altLang="en-US" sz="2800" b="1" dirty="0">
              <a:solidFill>
                <a:srgbClr val="7030A0"/>
              </a:solidFill>
              <a:latin typeface="Arial" panose="020B0604020202020204" pitchFamily="34" charset="0"/>
            </a:endParaRPr>
          </a:p>
          <a:p>
            <a:pPr algn="ctr"/>
            <a:endParaRPr lang="en-US" altLang="en-US" sz="2800" dirty="0">
              <a:solidFill>
                <a:schemeClr val="tx1"/>
              </a:solidFill>
              <a:latin typeface="Arial" panose="020B0604020202020204" pitchFamily="34" charset="0"/>
            </a:endParaRPr>
          </a:p>
          <a:p>
            <a:pPr algn="ctr"/>
            <a:r>
              <a:rPr lang="en-US" altLang="en-US" sz="2800" dirty="0">
                <a:solidFill>
                  <a:schemeClr val="tx1"/>
                </a:solidFill>
                <a:latin typeface="Arial" panose="020B0604020202020204" pitchFamily="34" charset="0"/>
              </a:rPr>
              <a:t>“POPE LEO XIV”</a:t>
            </a:r>
            <a:endParaRPr lang="en-GB" sz="2600" b="1" dirty="0">
              <a:solidFill>
                <a:schemeClr val="tx1"/>
              </a:solidFill>
            </a:endParaRPr>
          </a:p>
        </p:txBody>
      </p:sp>
    </p:spTree>
    <p:extLst>
      <p:ext uri="{BB962C8B-B14F-4D97-AF65-F5344CB8AC3E}">
        <p14:creationId xmlns:p14="http://schemas.microsoft.com/office/powerpoint/2010/main" val="1488690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31582-905E-B941-372B-1D7B7B3B5006}"/>
            </a:ext>
          </a:extLst>
        </p:cNvPr>
        <p:cNvGrpSpPr/>
        <p:nvPr/>
      </p:nvGrpSpPr>
      <p:grpSpPr>
        <a:xfrm>
          <a:off x="0" y="0"/>
          <a:ext cx="0" cy="0"/>
          <a:chOff x="0" y="0"/>
          <a:chExt cx="0" cy="0"/>
        </a:xfrm>
      </p:grpSpPr>
      <p:pic>
        <p:nvPicPr>
          <p:cNvPr id="8" name="Picture 7" descr="Long shot of a road with words on it&#10;&#10;AI-generated content may be incorrect.">
            <a:extLst>
              <a:ext uri="{FF2B5EF4-FFF2-40B4-BE49-F238E27FC236}">
                <a16:creationId xmlns:a16="http://schemas.microsoft.com/office/drawing/2014/main" id="{2A21B373-1927-9D27-DB81-32EB8E16A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5" y="0"/>
            <a:ext cx="12127070" cy="6853854"/>
          </a:xfrm>
          <a:prstGeom prst="rect">
            <a:avLst/>
          </a:prstGeom>
        </p:spPr>
      </p:pic>
      <p:sp>
        <p:nvSpPr>
          <p:cNvPr id="2" name="Title 1">
            <a:extLst>
              <a:ext uri="{FF2B5EF4-FFF2-40B4-BE49-F238E27FC236}">
                <a16:creationId xmlns:a16="http://schemas.microsoft.com/office/drawing/2014/main" id="{A06017EA-DA51-B331-9A0E-40CC63134185}"/>
              </a:ext>
            </a:extLst>
          </p:cNvPr>
          <p:cNvSpPr>
            <a:spLocks noGrp="1"/>
          </p:cNvSpPr>
          <p:nvPr>
            <p:ph type="ctrTitle"/>
          </p:nvPr>
        </p:nvSpPr>
        <p:spPr>
          <a:xfrm>
            <a:off x="1588173" y="-112254"/>
            <a:ext cx="9658351" cy="960120"/>
          </a:xfrm>
        </p:spPr>
        <p:txBody>
          <a:bodyPr anchor="ctr">
            <a:normAutofit fontScale="90000"/>
          </a:bodyPr>
          <a:lstStyle/>
          <a:p>
            <a:pPr algn="l"/>
            <a:r>
              <a:rPr lang="en-GB" dirty="0">
                <a:solidFill>
                  <a:schemeClr val="bg2">
                    <a:lumMod val="25000"/>
                  </a:schemeClr>
                </a:solidFill>
              </a:rPr>
              <a:t>Theme of the week : Do not Lose Heart</a:t>
            </a:r>
          </a:p>
        </p:txBody>
      </p:sp>
      <p:sp>
        <p:nvSpPr>
          <p:cNvPr id="3" name="Subtitle 2">
            <a:extLst>
              <a:ext uri="{FF2B5EF4-FFF2-40B4-BE49-F238E27FC236}">
                <a16:creationId xmlns:a16="http://schemas.microsoft.com/office/drawing/2014/main" id="{D5EEC3A1-5BC9-9DF9-F09B-A73BEFA21E7E}"/>
              </a:ext>
            </a:extLst>
          </p:cNvPr>
          <p:cNvSpPr>
            <a:spLocks noGrp="1"/>
          </p:cNvSpPr>
          <p:nvPr>
            <p:ph type="subTitle" idx="1"/>
          </p:nvPr>
        </p:nvSpPr>
        <p:spPr>
          <a:xfrm>
            <a:off x="8693866" y="6151340"/>
            <a:ext cx="3399681" cy="955994"/>
          </a:xfrm>
        </p:spPr>
        <p:txBody>
          <a:bodyPr anchor="ctr">
            <a:normAutofit/>
          </a:bodyPr>
          <a:lstStyle/>
          <a:p>
            <a:pPr algn="r"/>
            <a:r>
              <a:rPr lang="en-GB" sz="1900" dirty="0">
                <a:solidFill>
                  <a:schemeClr val="bg2">
                    <a:lumMod val="90000"/>
                  </a:schemeClr>
                </a:solidFill>
              </a:rPr>
              <a:t>20</a:t>
            </a:r>
            <a:r>
              <a:rPr lang="en-GB" sz="1900" baseline="30000" dirty="0">
                <a:solidFill>
                  <a:schemeClr val="bg2">
                    <a:lumMod val="90000"/>
                  </a:schemeClr>
                </a:solidFill>
              </a:rPr>
              <a:t>TH</a:t>
            </a:r>
            <a:r>
              <a:rPr lang="en-GB" sz="1900" dirty="0">
                <a:solidFill>
                  <a:schemeClr val="bg2">
                    <a:lumMod val="90000"/>
                  </a:schemeClr>
                </a:solidFill>
              </a:rPr>
              <a:t> -24</a:t>
            </a:r>
            <a:r>
              <a:rPr lang="en-GB" sz="1900" baseline="30000" dirty="0">
                <a:solidFill>
                  <a:schemeClr val="bg2">
                    <a:lumMod val="90000"/>
                  </a:schemeClr>
                </a:solidFill>
              </a:rPr>
              <a:t>TH</a:t>
            </a:r>
            <a:r>
              <a:rPr lang="en-GB" sz="1900" dirty="0">
                <a:solidFill>
                  <a:schemeClr val="bg2">
                    <a:lumMod val="90000"/>
                  </a:schemeClr>
                </a:solidFill>
              </a:rPr>
              <a:t> OCTOBER</a:t>
            </a:r>
          </a:p>
        </p:txBody>
      </p:sp>
      <p:sp>
        <p:nvSpPr>
          <p:cNvPr id="4" name="TextBox 3">
            <a:extLst>
              <a:ext uri="{FF2B5EF4-FFF2-40B4-BE49-F238E27FC236}">
                <a16:creationId xmlns:a16="http://schemas.microsoft.com/office/drawing/2014/main" id="{40983D84-E065-78E0-EB38-D7669B6D2854}"/>
              </a:ext>
            </a:extLst>
          </p:cNvPr>
          <p:cNvSpPr txBox="1"/>
          <p:nvPr/>
        </p:nvSpPr>
        <p:spPr>
          <a:xfrm>
            <a:off x="1588173" y="672211"/>
            <a:ext cx="9368117" cy="830997"/>
          </a:xfrm>
          <a:prstGeom prst="rect">
            <a:avLst/>
          </a:prstGeom>
          <a:solidFill>
            <a:schemeClr val="accent1">
              <a:lumMod val="20000"/>
              <a:lumOff val="80000"/>
            </a:schemeClr>
          </a:solidFill>
          <a:effectLst>
            <a:softEdge rad="317500"/>
          </a:effectLst>
        </p:spPr>
        <p:txBody>
          <a:bodyPr wrap="square">
            <a:spAutoFit/>
          </a:bodyPr>
          <a:lstStyle/>
          <a:p>
            <a:pPr algn="ctr"/>
            <a:r>
              <a:rPr lang="en-GB" sz="2400" b="0" i="0" dirty="0">
                <a:solidFill>
                  <a:srgbClr val="000000"/>
                </a:solidFill>
                <a:effectLst/>
                <a:latin typeface="Times New Roman" panose="02020603050405020304" pitchFamily="18" charset="0"/>
              </a:rPr>
              <a:t>“Yet because this widow keeps bothering me, I will give her justice.” (Luke 18: 5)</a:t>
            </a:r>
            <a:endParaRPr lang="en-GB" sz="2400" dirty="0"/>
          </a:p>
        </p:txBody>
      </p:sp>
    </p:spTree>
    <p:extLst>
      <p:ext uri="{BB962C8B-B14F-4D97-AF65-F5344CB8AC3E}">
        <p14:creationId xmlns:p14="http://schemas.microsoft.com/office/powerpoint/2010/main" val="2524519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tip of a mountain with fog">
            <a:extLst>
              <a:ext uri="{FF2B5EF4-FFF2-40B4-BE49-F238E27FC236}">
                <a16:creationId xmlns:a16="http://schemas.microsoft.com/office/drawing/2014/main" id="{33B1C175-E3FB-83F3-FBEB-C6E794CBB6AE}"/>
              </a:ext>
            </a:extLst>
          </p:cNvPr>
          <p:cNvPicPr>
            <a:picLocks noChangeAspect="1"/>
          </p:cNvPicPr>
          <p:nvPr/>
        </p:nvPicPr>
        <p:blipFill>
          <a:blip r:embed="rId5"/>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A447D9A-9AFA-55A2-D391-F20CD5F9BDF9}"/>
              </a:ext>
            </a:extLst>
          </p:cNvPr>
          <p:cNvSpPr>
            <a:spLocks noGrp="1"/>
          </p:cNvSpPr>
          <p:nvPr>
            <p:ph type="ctrTitle"/>
          </p:nvPr>
        </p:nvSpPr>
        <p:spPr>
          <a:xfrm>
            <a:off x="-16660" y="6337895"/>
            <a:ext cx="3891236" cy="640100"/>
          </a:xfrm>
        </p:spPr>
        <p:txBody>
          <a:bodyPr anchor="ctr">
            <a:normAutofit/>
          </a:bodyPr>
          <a:lstStyle/>
          <a:p>
            <a:pPr algn="l"/>
            <a:r>
              <a:rPr lang="en-GB" sz="2000" dirty="0">
                <a:solidFill>
                  <a:schemeClr val="bg1"/>
                </a:solidFill>
              </a:rPr>
              <a:t>Introducing the Theme</a:t>
            </a:r>
            <a:endParaRPr lang="en-GB" sz="2000" dirty="0">
              <a:solidFill>
                <a:schemeClr val="bg2"/>
              </a:solidFill>
            </a:endParaRPr>
          </a:p>
        </p:txBody>
      </p:sp>
      <p:sp>
        <p:nvSpPr>
          <p:cNvPr id="5" name="TextBox 4">
            <a:extLst>
              <a:ext uri="{FF2B5EF4-FFF2-40B4-BE49-F238E27FC236}">
                <a16:creationId xmlns:a16="http://schemas.microsoft.com/office/drawing/2014/main" id="{F686AD9B-05D8-AA88-B54A-82E827EE0299}"/>
              </a:ext>
            </a:extLst>
          </p:cNvPr>
          <p:cNvSpPr txBox="1"/>
          <p:nvPr/>
        </p:nvSpPr>
        <p:spPr>
          <a:xfrm>
            <a:off x="8503920" y="400109"/>
            <a:ext cx="3822399" cy="1569660"/>
          </a:xfrm>
          <a:prstGeom prst="rect">
            <a:avLst/>
          </a:prstGeom>
          <a:noFill/>
        </p:spPr>
        <p:txBody>
          <a:bodyPr wrap="square">
            <a:spAutoFit/>
          </a:bodyPr>
          <a:lstStyle/>
          <a:p>
            <a:r>
              <a:rPr lang="en-GB" sz="2400" dirty="0"/>
              <a:t>📝 Activity: Discuss examples of injustice in school or society and how you can respond.</a:t>
            </a:r>
          </a:p>
        </p:txBody>
      </p:sp>
      <p:sp>
        <p:nvSpPr>
          <p:cNvPr id="3" name="TextBox 2">
            <a:extLst>
              <a:ext uri="{FF2B5EF4-FFF2-40B4-BE49-F238E27FC236}">
                <a16:creationId xmlns:a16="http://schemas.microsoft.com/office/drawing/2014/main" id="{FB71D37F-9B37-6896-9AFA-4D0F7B8C8EDD}"/>
              </a:ext>
            </a:extLst>
          </p:cNvPr>
          <p:cNvSpPr txBox="1"/>
          <p:nvPr/>
        </p:nvSpPr>
        <p:spPr>
          <a:xfrm>
            <a:off x="-134299" y="0"/>
            <a:ext cx="9368117" cy="400110"/>
          </a:xfrm>
          <a:prstGeom prst="rect">
            <a:avLst/>
          </a:prstGeom>
          <a:solidFill>
            <a:schemeClr val="accent1">
              <a:lumMod val="20000"/>
              <a:lumOff val="80000"/>
            </a:schemeClr>
          </a:solidFill>
          <a:effectLst>
            <a:softEdge rad="127000"/>
          </a:effectLst>
        </p:spPr>
        <p:txBody>
          <a:bodyPr wrap="square">
            <a:spAutoFit/>
          </a:bodyPr>
          <a:lstStyle/>
          <a:p>
            <a:pPr algn="ctr"/>
            <a:r>
              <a:rPr lang="en-GB" sz="2000" b="0" i="0" dirty="0">
                <a:solidFill>
                  <a:srgbClr val="000000"/>
                </a:solidFill>
                <a:effectLst/>
                <a:latin typeface="Times New Roman" panose="02020603050405020304" pitchFamily="18" charset="0"/>
              </a:rPr>
              <a:t>“Yet because this widow keeps bothering me, I will give her justice.” (Luke 18: 5)</a:t>
            </a:r>
            <a:endParaRPr lang="en-GB" sz="2000" dirty="0"/>
          </a:p>
        </p:txBody>
      </p:sp>
      <p:sp>
        <p:nvSpPr>
          <p:cNvPr id="4" name="TextBox 3">
            <a:extLst>
              <a:ext uri="{FF2B5EF4-FFF2-40B4-BE49-F238E27FC236}">
                <a16:creationId xmlns:a16="http://schemas.microsoft.com/office/drawing/2014/main" id="{6A923CC2-5740-CD83-0328-BFBD3979A8E2}"/>
              </a:ext>
            </a:extLst>
          </p:cNvPr>
          <p:cNvSpPr txBox="1"/>
          <p:nvPr/>
        </p:nvSpPr>
        <p:spPr>
          <a:xfrm>
            <a:off x="655976" y="1163711"/>
            <a:ext cx="4091940" cy="954107"/>
          </a:xfrm>
          <a:prstGeom prst="rect">
            <a:avLst/>
          </a:prstGeom>
          <a:noFill/>
        </p:spPr>
        <p:txBody>
          <a:bodyPr wrap="square">
            <a:spAutoFit/>
          </a:bodyPr>
          <a:lstStyle/>
          <a:p>
            <a:pPr algn="ctr"/>
            <a:r>
              <a:rPr lang="en-GB" sz="2800" b="1" i="0" dirty="0">
                <a:solidFill>
                  <a:srgbClr val="1F1F1F"/>
                </a:solidFill>
                <a:effectLst/>
                <a:latin typeface="Google Sans"/>
              </a:rPr>
              <a:t>Lose Heart:</a:t>
            </a:r>
          </a:p>
          <a:p>
            <a:pPr algn="ctr"/>
            <a:r>
              <a:rPr lang="en-GB" sz="2800" b="0" i="0" dirty="0">
                <a:solidFill>
                  <a:srgbClr val="1F1F1F"/>
                </a:solidFill>
                <a:effectLst/>
                <a:latin typeface="Google Sans"/>
              </a:rPr>
              <a:t>Become </a:t>
            </a:r>
            <a:r>
              <a:rPr lang="en-GB" sz="2800" b="1" i="0" u="none" strike="noStrike" dirty="0">
                <a:solidFill>
                  <a:schemeClr val="accent3"/>
                </a:solidFill>
                <a:effectLst/>
                <a:latin typeface="Google Sans"/>
                <a:hlinkClick r:id="rId6">
                  <a:extLst>
                    <a:ext uri="{A12FA001-AC4F-418D-AE19-62706E023703}">
                      <ahyp:hlinkClr xmlns:ahyp="http://schemas.microsoft.com/office/drawing/2018/hyperlinkcolor" val="tx"/>
                    </a:ext>
                  </a:extLst>
                </a:hlinkClick>
              </a:rPr>
              <a:t>discouraged</a:t>
            </a:r>
            <a:r>
              <a:rPr lang="en-GB" sz="2800" b="1" i="0" dirty="0">
                <a:solidFill>
                  <a:schemeClr val="accent3"/>
                </a:solidFill>
                <a:effectLst/>
                <a:latin typeface="Google Sans"/>
              </a:rPr>
              <a:t>.</a:t>
            </a:r>
            <a:endParaRPr lang="en-GB" sz="2800" b="1" dirty="0">
              <a:solidFill>
                <a:schemeClr val="accent3"/>
              </a:solidFill>
            </a:endParaRPr>
          </a:p>
        </p:txBody>
      </p:sp>
      <p:sp>
        <p:nvSpPr>
          <p:cNvPr id="7" name="TextBox 6">
            <a:extLst>
              <a:ext uri="{FF2B5EF4-FFF2-40B4-BE49-F238E27FC236}">
                <a16:creationId xmlns:a16="http://schemas.microsoft.com/office/drawing/2014/main" id="{BBC0A577-8CCB-C758-114D-455D68A8E82B}"/>
              </a:ext>
            </a:extLst>
          </p:cNvPr>
          <p:cNvSpPr txBox="1"/>
          <p:nvPr/>
        </p:nvSpPr>
        <p:spPr>
          <a:xfrm>
            <a:off x="0" y="520105"/>
            <a:ext cx="7682435" cy="646331"/>
          </a:xfrm>
          <a:prstGeom prst="rect">
            <a:avLst/>
          </a:prstGeom>
          <a:noFill/>
        </p:spPr>
        <p:txBody>
          <a:bodyPr wrap="square">
            <a:spAutoFit/>
          </a:bodyPr>
          <a:lstStyle/>
          <a:p>
            <a:r>
              <a:rPr lang="en-GB" sz="3600" b="1" i="0" dirty="0">
                <a:solidFill>
                  <a:schemeClr val="tx2"/>
                </a:solidFill>
                <a:effectLst/>
                <a:latin typeface="ADLaM Display" panose="020F0502020204030204" pitchFamily="2" charset="0"/>
                <a:ea typeface="ADLaM Display" panose="020F0502020204030204" pitchFamily="2" charset="0"/>
                <a:cs typeface="ADLaM Display" panose="020F0502020204030204" pitchFamily="2" charset="0"/>
              </a:rPr>
              <a:t>What does it mean to Lose Heart?</a:t>
            </a:r>
            <a:endParaRPr lang="en-GB" sz="3600" b="1" dirty="0">
              <a:solidFill>
                <a:schemeClr val="tx2"/>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9" name="Title 1">
            <a:extLst>
              <a:ext uri="{FF2B5EF4-FFF2-40B4-BE49-F238E27FC236}">
                <a16:creationId xmlns:a16="http://schemas.microsoft.com/office/drawing/2014/main" id="{72603412-6316-368F-5D63-711743FB6D8E}"/>
              </a:ext>
            </a:extLst>
          </p:cNvPr>
          <p:cNvSpPr txBox="1">
            <a:spLocks/>
          </p:cNvSpPr>
          <p:nvPr/>
        </p:nvSpPr>
        <p:spPr>
          <a:xfrm>
            <a:off x="8503920" y="6277385"/>
            <a:ext cx="4134217" cy="7423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000" dirty="0">
                <a:solidFill>
                  <a:schemeClr val="bg1"/>
                </a:solidFill>
                <a:latin typeface="Microsoft PhagsPa" panose="020B0502040204020203" pitchFamily="34" charset="0"/>
              </a:rPr>
              <a:t>Class Discussion</a:t>
            </a:r>
          </a:p>
        </p:txBody>
      </p:sp>
      <p:sp>
        <p:nvSpPr>
          <p:cNvPr id="10" name="Rectangle 1">
            <a:extLst>
              <a:ext uri="{FF2B5EF4-FFF2-40B4-BE49-F238E27FC236}">
                <a16:creationId xmlns:a16="http://schemas.microsoft.com/office/drawing/2014/main" id="{65CC6404-5666-51C4-6281-6334CB1C3C68}"/>
              </a:ext>
            </a:extLst>
          </p:cNvPr>
          <p:cNvSpPr>
            <a:spLocks noChangeArrowheads="1"/>
          </p:cNvSpPr>
          <p:nvPr/>
        </p:nvSpPr>
        <p:spPr bwMode="auto">
          <a:xfrm>
            <a:off x="9286386" y="6490762"/>
            <a:ext cx="310387" cy="333392"/>
          </a:xfrm>
          <a:prstGeom prst="rect">
            <a:avLst/>
          </a:prstGeom>
          <a:solidFill>
            <a:schemeClr val="accent2">
              <a:lumMod val="20000"/>
              <a:lumOff val="80000"/>
            </a:schemeClr>
          </a:solidFill>
          <a:ln>
            <a:noFill/>
          </a:ln>
          <a:effectLst/>
        </p:spPr>
        <p:txBody>
          <a:bodyPr vert="horz" wrap="square" lIns="0" tIns="8252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Segoe Sans"/>
              </a:rPr>
              <a:t>🗣️</a:t>
            </a:r>
          </a:p>
        </p:txBody>
      </p:sp>
      <p:pic>
        <p:nvPicPr>
          <p:cNvPr id="12" name="Picture 11" descr="Heart made from white candy">
            <a:extLst>
              <a:ext uri="{FF2B5EF4-FFF2-40B4-BE49-F238E27FC236}">
                <a16:creationId xmlns:a16="http://schemas.microsoft.com/office/drawing/2014/main" id="{FE45C9E6-D227-0B04-5BE6-22C68822FF14}"/>
              </a:ext>
            </a:extLst>
          </p:cNvPr>
          <p:cNvPicPr>
            <a:picLocks noChangeAspect="1"/>
          </p:cNvPicPr>
          <p:nvPr/>
        </p:nvPicPr>
        <p:blipFill rotWithShape="1">
          <a:blip r:embed="rId7">
            <a:duotone>
              <a:prstClr val="black"/>
              <a:schemeClr val="accent5">
                <a:tint val="45000"/>
                <a:satMod val="400000"/>
              </a:schemeClr>
            </a:duotone>
            <a:alphaModFix amt="35000"/>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t="8504" r="1918" b="4187"/>
          <a:stretch/>
        </p:blipFill>
        <p:spPr>
          <a:xfrm>
            <a:off x="16233" y="0"/>
            <a:ext cx="12175767" cy="6872457"/>
          </a:xfrm>
          <a:prstGeom prst="rect">
            <a:avLst/>
          </a:prstGeom>
        </p:spPr>
      </p:pic>
      <p:pic>
        <p:nvPicPr>
          <p:cNvPr id="11" name="Survivor-EyeOfTheTigermp3-codes1.com">
            <a:hlinkClick r:id="" action="ppaction://media"/>
            <a:extLst>
              <a:ext uri="{FF2B5EF4-FFF2-40B4-BE49-F238E27FC236}">
                <a16:creationId xmlns:a16="http://schemas.microsoft.com/office/drawing/2014/main" id="{24DF7EFA-6DF2-D1A5-27C1-9AF47F8ADCB1}"/>
              </a:ext>
            </a:extLst>
          </p:cNvPr>
          <p:cNvPicPr>
            <a:picLocks noChangeAspect="1"/>
          </p:cNvPicPr>
          <p:nvPr>
            <a:audioFile r:link="rId1"/>
            <p:extLst>
              <p:ext uri="{DAA4B4D4-6D71-4841-9C94-3DE7FCFB9230}">
                <p14:media xmlns:p14="http://schemas.microsoft.com/office/powerpoint/2010/main" r:embed="rId2">
                  <p14:trim st="40679"/>
                </p14:media>
              </p:ext>
            </p:extLst>
          </p:nvPr>
        </p:nvPicPr>
        <p:blipFill>
          <a:blip r:embed="rId9"/>
          <a:stretch>
            <a:fillRect/>
          </a:stretch>
        </p:blipFill>
        <p:spPr>
          <a:xfrm>
            <a:off x="11350045" y="2277269"/>
            <a:ext cx="609600" cy="609600"/>
          </a:xfrm>
          <a:prstGeom prst="rect">
            <a:avLst/>
          </a:prstGeom>
        </p:spPr>
      </p:pic>
      <p:sp>
        <p:nvSpPr>
          <p:cNvPr id="8" name="TextBox 7">
            <a:extLst>
              <a:ext uri="{FF2B5EF4-FFF2-40B4-BE49-F238E27FC236}">
                <a16:creationId xmlns:a16="http://schemas.microsoft.com/office/drawing/2014/main" id="{951DF05E-EE4F-BB07-EE92-DD3FE94E61F9}"/>
              </a:ext>
            </a:extLst>
          </p:cNvPr>
          <p:cNvSpPr txBox="1"/>
          <p:nvPr/>
        </p:nvSpPr>
        <p:spPr>
          <a:xfrm>
            <a:off x="1353378" y="2886869"/>
            <a:ext cx="9061741" cy="2308324"/>
          </a:xfrm>
          <a:prstGeom prst="rect">
            <a:avLst/>
          </a:prstGeom>
          <a:noFill/>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600" b="1" i="0" u="none" strike="noStrike" cap="none" normalizeH="0" baseline="0" dirty="0">
                <a:ln>
                  <a:noFill/>
                </a:ln>
                <a:solidFill>
                  <a:schemeClr val="bg1"/>
                </a:solidFill>
                <a:effectLst/>
              </a:rPr>
              <a:t>“Have you ever had to keep asking for something that was right or fair? </a:t>
            </a:r>
          </a:p>
          <a:p>
            <a:pPr marL="457200" marR="0" lvl="0" indent="-4572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3600" b="1" dirty="0">
              <a:solidFill>
                <a:schemeClr val="bg1"/>
              </a:solidFill>
            </a:endParaRPr>
          </a:p>
          <a:p>
            <a:pPr marL="457200" marR="0" lvl="0" indent="-4572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600" b="1" i="0" u="none" strike="noStrike" cap="none" normalizeH="0" baseline="0" dirty="0">
                <a:ln>
                  <a:noFill/>
                </a:ln>
                <a:solidFill>
                  <a:schemeClr val="bg1"/>
                </a:solidFill>
                <a:effectLst/>
              </a:rPr>
              <a:t>What helped you not give up?”</a:t>
            </a:r>
            <a:endParaRPr kumimoji="0" lang="en-US" altLang="en-US" sz="8000" b="1"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4105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3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412</TotalTime>
  <Words>1723</Words>
  <Application>Microsoft Office PowerPoint</Application>
  <PresentationFormat>Widescreen</PresentationFormat>
  <Paragraphs>195</Paragraphs>
  <Slides>25</Slides>
  <Notes>2</Notes>
  <HiddenSlides>0</HiddenSlides>
  <MMClips>4</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25</vt:i4>
      </vt:variant>
    </vt:vector>
  </HeadingPairs>
  <TitlesOfParts>
    <vt:vector size="45" baseType="lpstr">
      <vt:lpstr>Abadi Extra Light</vt:lpstr>
      <vt:lpstr>ADLaM Display</vt:lpstr>
      <vt:lpstr>Aptos</vt:lpstr>
      <vt:lpstr>Aptos Display</vt:lpstr>
      <vt:lpstr>Arial</vt:lpstr>
      <vt:lpstr>Berlin Sans FB Demi</vt:lpstr>
      <vt:lpstr>Britannic Bold</vt:lpstr>
      <vt:lpstr>Calibri</vt:lpstr>
      <vt:lpstr>Comic Sans MS</vt:lpstr>
      <vt:lpstr>Forte</vt:lpstr>
      <vt:lpstr>Google Sans</vt:lpstr>
      <vt:lpstr>Matura MT Script Capitals</vt:lpstr>
      <vt:lpstr>Microsoft PhagsPa</vt:lpstr>
      <vt:lpstr>Modern Love</vt:lpstr>
      <vt:lpstr>Neue Haas Grotesk Text Pro</vt:lpstr>
      <vt:lpstr>Sabon Next LT</vt:lpstr>
      <vt:lpstr>Segoe Sans</vt:lpstr>
      <vt:lpstr>Times New Roman</vt:lpstr>
      <vt:lpstr>VanillaVTI</vt:lpstr>
      <vt:lpstr>Office Theme</vt:lpstr>
      <vt:lpstr>If you’re a Scout, Guide, Cadet or member of St Johns we’d love you to play a part (in uniform) at our school Remembrance Service on Friday 7th November.  Please see Dr Wood at break or lunchtime on Monday (in the office next to F32) to sign up. If you can’t make it just let Dr Wood Know ASAP.</vt:lpstr>
      <vt:lpstr>Theme of the week : Do not Lose Heart</vt:lpstr>
      <vt:lpstr>PowerPoint Presentation</vt:lpstr>
      <vt:lpstr>PowerPoint Presentation</vt:lpstr>
      <vt:lpstr>PowerPoint Presentation</vt:lpstr>
      <vt:lpstr>PowerPoint Presentation</vt:lpstr>
      <vt:lpstr>PowerPoint Presentation</vt:lpstr>
      <vt:lpstr>Theme of the week : Do not Lose Heart</vt:lpstr>
      <vt:lpstr>Introducing the Theme</vt:lpstr>
      <vt:lpstr>PowerPoint Presentation</vt:lpstr>
      <vt:lpstr>Theme of the week : Do not Lose Heart</vt:lpstr>
      <vt:lpstr>PowerPoint Presentation</vt:lpstr>
      <vt:lpstr>PowerPoint Presentation</vt:lpstr>
      <vt:lpstr>PowerPoint Presentation</vt:lpstr>
      <vt:lpstr>Theme of the week : Do not Lose Heart</vt:lpstr>
      <vt:lpstr>Quiz: The Persistent Widow – Luke 18:1–5</vt:lpstr>
      <vt:lpstr>1. Why did Jesus tell this parable?</vt:lpstr>
      <vt:lpstr>2. What kind of judge is described in the parable?</vt:lpstr>
      <vt:lpstr>3. What did the widow keep asking the judge for?</vt:lpstr>
      <vt:lpstr>4. Why did the judge finally give in to the widow’s request?</vt:lpstr>
      <vt:lpstr>PowerPoint Presentation</vt:lpstr>
      <vt:lpstr>PowerPoint Presentation</vt:lpstr>
      <vt:lpstr>Theme of the week : Do not Lose Heart</vt:lpstr>
      <vt:lpstr>📝 Activity: Create a 'Wall of Voices' where students post anonymous messages about what they care about.</vt:lpstr>
      <vt:lpstr>PowerPoint Presentation</vt:lpstr>
    </vt:vector>
  </TitlesOfParts>
  <Company>Microsoft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 of the week : Do not Lose Heart</dc:title>
  <dc:creator>Attoh, Elizabeth</dc:creator>
  <cp:lastModifiedBy>Blackburn, Rachael</cp:lastModifiedBy>
  <cp:revision>32</cp:revision>
  <dcterms:created xsi:type="dcterms:W3CDTF">2025-07-16T09:21:38Z</dcterms:created>
  <dcterms:modified xsi:type="dcterms:W3CDTF">2025-10-15T06:53:01Z</dcterms:modified>
</cp:coreProperties>
</file>