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408" r:id="rId2"/>
    <p:sldId id="257" r:id="rId3"/>
    <p:sldId id="419" r:id="rId4"/>
    <p:sldId id="259" r:id="rId5"/>
    <p:sldId id="268" r:id="rId6"/>
    <p:sldId id="416" r:id="rId7"/>
    <p:sldId id="260" r:id="rId8"/>
    <p:sldId id="418" r:id="rId9"/>
    <p:sldId id="410" r:id="rId10"/>
    <p:sldId id="415" r:id="rId11"/>
    <p:sldId id="414" r:id="rId12"/>
    <p:sldId id="270" r:id="rId13"/>
    <p:sldId id="411" r:id="rId14"/>
    <p:sldId id="272" r:id="rId15"/>
    <p:sldId id="273" r:id="rId16"/>
    <p:sldId id="274" r:id="rId17"/>
    <p:sldId id="275" r:id="rId18"/>
    <p:sldId id="276" r:id="rId19"/>
    <p:sldId id="277" r:id="rId20"/>
    <p:sldId id="278" r:id="rId21"/>
    <p:sldId id="412" r:id="rId22"/>
    <p:sldId id="281" r:id="rId23"/>
    <p:sldId id="413"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Please read the scripture and question aloud to the class. Ask them to think about the key themes as the watch the video on the next slide.</a:t>
            </a:r>
          </a:p>
        </p:txBody>
      </p:sp>
    </p:spTree>
    <p:extLst>
      <p:ext uri="{BB962C8B-B14F-4D97-AF65-F5344CB8AC3E}">
        <p14:creationId xmlns:p14="http://schemas.microsoft.com/office/powerpoint/2010/main" val="337485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Please play the video for your form class. Ask students to think about the stark contrast between earthly wealth and eternal fate.</a:t>
            </a:r>
          </a:p>
        </p:txBody>
      </p:sp>
    </p:spTree>
    <p:extLst>
      <p:ext uri="{BB962C8B-B14F-4D97-AF65-F5344CB8AC3E}">
        <p14:creationId xmlns:p14="http://schemas.microsoft.com/office/powerpoint/2010/main" val="10047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7E15A-95CB-BC06-CE90-BD5DAC810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E0DA9-C7D0-C93A-0A4B-514BDDD3BE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8DCA303-3F4B-4966-A219-E12EBA0EE1DC}"/>
              </a:ext>
            </a:extLst>
          </p:cNvPr>
          <p:cNvSpPr>
            <a:spLocks noGrp="1"/>
          </p:cNvSpPr>
          <p:nvPr>
            <p:ph type="body" idx="1"/>
          </p:nvPr>
        </p:nvSpPr>
        <p:spPr/>
        <p:txBody>
          <a:bodyPr/>
          <a:lstStyle/>
          <a:p>
            <a:r>
              <a:rPr lang="en-GB" dirty="0"/>
              <a:t>Please ask students what were the key themes that they identified.</a:t>
            </a:r>
          </a:p>
        </p:txBody>
      </p:sp>
    </p:spTree>
    <p:extLst>
      <p:ext uri="{BB962C8B-B14F-4D97-AF65-F5344CB8AC3E}">
        <p14:creationId xmlns:p14="http://schemas.microsoft.com/office/powerpoint/2010/main" val="40145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Digital Unplug - Please start with the Prayer. Please read aloud </a:t>
            </a:r>
            <a:r>
              <a:rPr lang="en-GB" sz="1200" dirty="0"/>
              <a:t>Luke 16:19 </a:t>
            </a:r>
            <a:r>
              <a:rPr lang="en-GB" dirty="0"/>
              <a:t>and then introduce the discussion question to the class. Please allow the students individual thinking time (up to 2-4 minutes) before beginning the class discussion. Once the class discussion begins, please switch off the board to allow students to focus on the discussion and have some time offscreen for the form class.</a:t>
            </a:r>
          </a:p>
          <a:p>
            <a:endParaRPr lang="en-GB" dirty="0"/>
          </a:p>
        </p:txBody>
      </p:sp>
    </p:spTree>
    <p:extLst>
      <p:ext uri="{BB962C8B-B14F-4D97-AF65-F5344CB8AC3E}">
        <p14:creationId xmlns:p14="http://schemas.microsoft.com/office/powerpoint/2010/main" val="192376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Digital Unplug - Please start with the Prayer. Please read aloud </a:t>
            </a:r>
            <a:r>
              <a:rPr lang="en-GB" sz="1200" dirty="0"/>
              <a:t>Luke 16:19 </a:t>
            </a:r>
            <a:r>
              <a:rPr lang="en-GB" dirty="0"/>
              <a:t>and then introduce the discussion question to the class. Please allow the students individual thinking time (4 minutes) before beginning the class discussion (5-10 minutes). Once the class discussion begins, please switch off the board to allow students to focus on the discussion and have some time offscreen for the form class.</a:t>
            </a:r>
          </a:p>
        </p:txBody>
      </p:sp>
    </p:spTree>
    <p:extLst>
      <p:ext uri="{BB962C8B-B14F-4D97-AF65-F5344CB8AC3E}">
        <p14:creationId xmlns:p14="http://schemas.microsoft.com/office/powerpoint/2010/main" val="343740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89000" y="1149350"/>
            <a:ext cx="10414000" cy="2324100"/>
          </a:xfrm>
          <a:prstGeom prst="rect">
            <a:avLst/>
          </a:prstGeom>
        </p:spPr>
        <p:txBody>
          <a:bodyPr lIns="25400" tIns="25400" rIns="25400" bIns="25400" anchor="b"/>
          <a:lstStyle>
            <a:lvl1pPr algn="ctr" defTabSz="412750">
              <a:lnSpc>
                <a:spcPct val="100000"/>
              </a:lnSpc>
              <a:defRPr sz="5600">
                <a:latin typeface="Helvetica Neue Medium"/>
                <a:ea typeface="Helvetica Neue Medium"/>
                <a:cs typeface="Helvetica Neue Medium"/>
                <a:sym typeface="Helvetica Neue Medium"/>
              </a:defRPr>
            </a:lvl1pPr>
          </a:lstStyle>
          <a:p>
            <a:r>
              <a:t>Title Text</a:t>
            </a:r>
          </a:p>
        </p:txBody>
      </p:sp>
      <p:sp>
        <p:nvSpPr>
          <p:cNvPr id="93" name="Body Level One…"/>
          <p:cNvSpPr txBox="1">
            <a:spLocks noGrp="1"/>
          </p:cNvSpPr>
          <p:nvPr>
            <p:ph type="body" sz="quarter" idx="1"/>
          </p:nvPr>
        </p:nvSpPr>
        <p:spPr>
          <a:xfrm>
            <a:off x="889000" y="3536950"/>
            <a:ext cx="10414000" cy="793750"/>
          </a:xfrm>
          <a:prstGeom prst="rect">
            <a:avLst/>
          </a:prstGeom>
        </p:spPr>
        <p:txBody>
          <a:bodyPr lIns="25400" tIns="25400" rIns="25400" bIns="25400"/>
          <a:lstStyle>
            <a:lvl1pPr marL="0" indent="0" algn="ctr" defTabSz="412750">
              <a:lnSpc>
                <a:spcPct val="100000"/>
              </a:lnSpc>
              <a:spcBef>
                <a:spcPts val="0"/>
              </a:spcBef>
              <a:buSzTx/>
              <a:buFontTx/>
              <a:buNone/>
              <a:defRPr sz="2600">
                <a:latin typeface="Helvetica Neue"/>
                <a:ea typeface="Helvetica Neue"/>
                <a:cs typeface="Helvetica Neue"/>
                <a:sym typeface="Helvetica Neue"/>
              </a:defRPr>
            </a:lvl1pPr>
            <a:lvl2pPr marL="0" indent="0" algn="ctr" defTabSz="412750">
              <a:lnSpc>
                <a:spcPct val="100000"/>
              </a:lnSpc>
              <a:spcBef>
                <a:spcPts val="0"/>
              </a:spcBef>
              <a:buSzTx/>
              <a:buFontTx/>
              <a:buNone/>
              <a:defRPr sz="2600">
                <a:latin typeface="Helvetica Neue"/>
                <a:ea typeface="Helvetica Neue"/>
                <a:cs typeface="Helvetica Neue"/>
                <a:sym typeface="Helvetica Neue"/>
              </a:defRPr>
            </a:lvl2pPr>
            <a:lvl3pPr marL="0" indent="0" algn="ctr" defTabSz="412750">
              <a:lnSpc>
                <a:spcPct val="100000"/>
              </a:lnSpc>
              <a:spcBef>
                <a:spcPts val="0"/>
              </a:spcBef>
              <a:buSzTx/>
              <a:buFontTx/>
              <a:buNone/>
              <a:defRPr sz="2600">
                <a:latin typeface="Helvetica Neue"/>
                <a:ea typeface="Helvetica Neue"/>
                <a:cs typeface="Helvetica Neue"/>
                <a:sym typeface="Helvetica Neue"/>
              </a:defRPr>
            </a:lvl3pPr>
            <a:lvl4pPr marL="0" indent="0" algn="ctr" defTabSz="412750">
              <a:lnSpc>
                <a:spcPct val="100000"/>
              </a:lnSpc>
              <a:spcBef>
                <a:spcPts val="0"/>
              </a:spcBef>
              <a:buSzTx/>
              <a:buFontTx/>
              <a:buNone/>
              <a:defRPr sz="2600">
                <a:latin typeface="Helvetica Neue"/>
                <a:ea typeface="Helvetica Neue"/>
                <a:cs typeface="Helvetica Neue"/>
                <a:sym typeface="Helvetica Neue"/>
              </a:defRPr>
            </a:lvl4pPr>
            <a:lvl5pPr marL="0" indent="0" algn="ctr" defTabSz="412750">
              <a:lnSpc>
                <a:spcPct val="100000"/>
              </a:lnSpc>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5976340" y="6540500"/>
            <a:ext cx="232970" cy="236880"/>
          </a:xfrm>
          <a:prstGeom prst="rect">
            <a:avLst/>
          </a:prstGeom>
        </p:spPr>
        <p:txBody>
          <a:bodyPr lIns="25400" tIns="25400" rIns="25400" bIns="25400" anchor="t"/>
          <a:lstStyle>
            <a:lvl1pPr algn="ctr" defTabSz="412750">
              <a:defRPr>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DCC"/>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ideo" Target="https://www.youtube.com/embed/yCYsJhv7PwA?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hrLtfzmveCU?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Reflections...: Reflection for March 4 Thursday of the Second Week of  Lent: Luke 16:19-31">
            <a:extLst>
              <a:ext uri="{FF2B5EF4-FFF2-40B4-BE49-F238E27FC236}">
                <a16:creationId xmlns:a16="http://schemas.microsoft.com/office/drawing/2014/main" id="{7AC83922-4FC3-640A-5677-B4B8086D3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68" b="2978"/>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fficial Logo of Jubilee unveiled - Vatican News">
            <a:extLst>
              <a:ext uri="{FF2B5EF4-FFF2-40B4-BE49-F238E27FC236}">
                <a16:creationId xmlns:a16="http://schemas.microsoft.com/office/drawing/2014/main" id="{84B27289-FC9D-D485-3BBF-81647F16B1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17" r="20678"/>
          <a:stretch/>
        </p:blipFill>
        <p:spPr bwMode="auto">
          <a:xfrm>
            <a:off x="10996323" y="1"/>
            <a:ext cx="1194153" cy="1170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FDCAB4-97BC-1D06-1E6A-74A6C842C8A8}"/>
              </a:ext>
            </a:extLst>
          </p:cNvPr>
          <p:cNvSpPr txBox="1"/>
          <p:nvPr/>
        </p:nvSpPr>
        <p:spPr>
          <a:xfrm>
            <a:off x="192504" y="112295"/>
            <a:ext cx="6087979" cy="1815882"/>
          </a:xfrm>
          <a:prstGeom prst="rect">
            <a:avLst/>
          </a:prstGeom>
          <a:solidFill>
            <a:srgbClr val="E3E9E7"/>
          </a:solidFill>
        </p:spPr>
        <p:txBody>
          <a:bodyPr wrap="square" rtlCol="0">
            <a:spAutoFit/>
          </a:bodyPr>
          <a:lstStyle/>
          <a:p>
            <a:r>
              <a:rPr lang="en-GB" sz="2800" b="1" u="sng" dirty="0"/>
              <a:t>Charity</a:t>
            </a:r>
          </a:p>
          <a:p>
            <a:r>
              <a:rPr lang="en-GB" sz="2800" dirty="0"/>
              <a:t>‘There was a rich man and at his gate was a poor named Lazarus.’ (Luke 16:19)</a:t>
            </a:r>
          </a:p>
        </p:txBody>
      </p:sp>
    </p:spTree>
    <p:extLst>
      <p:ext uri="{BB962C8B-B14F-4D97-AF65-F5344CB8AC3E}">
        <p14:creationId xmlns:p14="http://schemas.microsoft.com/office/powerpoint/2010/main" val="5754346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8529AFD-B054-9E89-DEC2-C8690610FAC7}"/>
              </a:ext>
            </a:extLst>
          </p:cNvPr>
          <p:cNvSpPr txBox="1"/>
          <p:nvPr/>
        </p:nvSpPr>
        <p:spPr>
          <a:xfrm>
            <a:off x="45719" y="-85094"/>
            <a:ext cx="563318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200" b="1" u="sng"/>
            </a:lvl1pPr>
          </a:lstStyle>
          <a:p>
            <a:r>
              <a:rPr lang="en-GB" dirty="0"/>
              <a:t>Putting Luke 16:19 into Action</a:t>
            </a:r>
            <a:endParaRPr dirty="0"/>
          </a:p>
        </p:txBody>
      </p:sp>
      <p:sp>
        <p:nvSpPr>
          <p:cNvPr id="3" name="TextBox 2">
            <a:extLst>
              <a:ext uri="{FF2B5EF4-FFF2-40B4-BE49-F238E27FC236}">
                <a16:creationId xmlns:a16="http://schemas.microsoft.com/office/drawing/2014/main" id="{9301E86E-0ECA-51C6-482E-9EAD57EF20D9}"/>
              </a:ext>
            </a:extLst>
          </p:cNvPr>
          <p:cNvSpPr txBox="1"/>
          <p:nvPr/>
        </p:nvSpPr>
        <p:spPr>
          <a:xfrm>
            <a:off x="45718" y="499681"/>
            <a:ext cx="7221355" cy="64940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rgbClr val="000000"/>
                </a:solidFill>
                <a:effectLst/>
                <a:uFillTx/>
                <a:latin typeface="+mn-lt"/>
                <a:ea typeface="+mn-ea"/>
                <a:cs typeface="+mn-cs"/>
                <a:sym typeface="Aptos"/>
              </a:rPr>
              <a:t>Each and everyday people put Luke 16:19 into action by focusing on charity and helping those in need. </a:t>
            </a:r>
          </a:p>
          <a:p>
            <a:pPr marL="0" marR="0" indent="0" algn="l" defTabSz="914400" rtl="0" fontAlgn="auto" latinLnBrk="0" hangingPunct="0">
              <a:lnSpc>
                <a:spcPct val="100000"/>
              </a:lnSpc>
              <a:spcBef>
                <a:spcPts val="0"/>
              </a:spcBef>
              <a:spcAft>
                <a:spcPts val="0"/>
              </a:spcAft>
              <a:buClrTx/>
              <a:buSzTx/>
              <a:buFontTx/>
              <a:buNone/>
              <a:tabLst/>
            </a:pPr>
            <a:endParaRPr lang="en-GB" sz="3200" dirty="0"/>
          </a:p>
          <a:p>
            <a:pPr marL="0" marR="0" indent="0" algn="l" defTabSz="914400" rtl="0" fontAlgn="auto" latinLnBrk="0" hangingPunct="0">
              <a:lnSpc>
                <a:spcPct val="100000"/>
              </a:lnSpc>
              <a:spcBef>
                <a:spcPts val="0"/>
              </a:spcBef>
              <a:spcAft>
                <a:spcPts val="0"/>
              </a:spcAft>
              <a:buClrTx/>
              <a:buSzTx/>
              <a:buFontTx/>
              <a:buNone/>
              <a:tabLst/>
            </a:pPr>
            <a:r>
              <a:rPr lang="en-GB" sz="3200" dirty="0"/>
              <a:t>If you enjoy fundraising and supporting a good cause, have you considered a career in the charity sector?  </a:t>
            </a:r>
          </a:p>
          <a:p>
            <a:pPr marL="0" marR="0"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000000"/>
              </a:solidFill>
              <a:effectLst/>
              <a:uFillTx/>
              <a:latin typeface="+mn-lt"/>
              <a:ea typeface="+mn-ea"/>
              <a:cs typeface="+mn-cs"/>
              <a:sym typeface="Aptos"/>
            </a:endParaRPr>
          </a:p>
          <a:p>
            <a:pPr marL="0" marR="0" indent="0" algn="l" defTabSz="9144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rgbClr val="000000"/>
                </a:solidFill>
                <a:effectLst/>
                <a:uFillTx/>
                <a:latin typeface="+mn-lt"/>
                <a:ea typeface="+mn-ea"/>
                <a:cs typeface="+mn-cs"/>
                <a:sym typeface="Aptos"/>
              </a:rPr>
              <a:t>This roles </a:t>
            </a:r>
            <a:r>
              <a:rPr lang="en-GB" sz="3200" dirty="0"/>
              <a:t>include but are not limited to; digital designers, business managers, community outreach, finance, fundraising, communications and many more.</a:t>
            </a:r>
            <a:endParaRPr kumimoji="0" lang="en-GB" sz="3200" b="0" i="0" u="none" strike="noStrike" cap="none" spc="0" normalizeH="0" baseline="0" dirty="0">
              <a:ln>
                <a:noFill/>
              </a:ln>
              <a:solidFill>
                <a:srgbClr val="000000"/>
              </a:solidFill>
              <a:effectLst/>
              <a:uFillTx/>
              <a:latin typeface="+mn-lt"/>
              <a:ea typeface="+mn-ea"/>
              <a:cs typeface="+mn-cs"/>
              <a:sym typeface="Aptos"/>
            </a:endParaRPr>
          </a:p>
        </p:txBody>
      </p:sp>
      <p:pic>
        <p:nvPicPr>
          <p:cNvPr id="12290" name="Picture 2" descr="A Charity Sector Career Is Possible, But Where Should You Start? «  Inspiring Interns Blog">
            <a:extLst>
              <a:ext uri="{FF2B5EF4-FFF2-40B4-BE49-F238E27FC236}">
                <a16:creationId xmlns:a16="http://schemas.microsoft.com/office/drawing/2014/main" id="{EA164BEF-2F26-043E-9BAE-9DB21C9EF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02" y="308184"/>
            <a:ext cx="4502029" cy="549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389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get a job with a charity">
            <a:hlinkClick r:id="" action="ppaction://media"/>
            <a:extLst>
              <a:ext uri="{FF2B5EF4-FFF2-40B4-BE49-F238E27FC236}">
                <a16:creationId xmlns:a16="http://schemas.microsoft.com/office/drawing/2014/main" id="{C9B5E26A-18A7-BDFF-84B6-36B02C6903A6}"/>
              </a:ext>
            </a:extLst>
          </p:cNvPr>
          <p:cNvPicPr>
            <a:picLocks noRot="1" noChangeAspect="1"/>
          </p:cNvPicPr>
          <p:nvPr>
            <a:videoFile r:link="rId1"/>
          </p:nvPr>
        </p:nvPicPr>
        <p:blipFill>
          <a:blip r:embed="rId3"/>
          <a:stretch>
            <a:fillRect/>
          </a:stretch>
        </p:blipFill>
        <p:spPr>
          <a:xfrm>
            <a:off x="1114474" y="614431"/>
            <a:ext cx="9963051" cy="5629137"/>
          </a:xfrm>
          <a:prstGeom prst="rect">
            <a:avLst/>
          </a:prstGeom>
        </p:spPr>
      </p:pic>
      <p:sp>
        <p:nvSpPr>
          <p:cNvPr id="3" name="TextBox 3">
            <a:extLst>
              <a:ext uri="{FF2B5EF4-FFF2-40B4-BE49-F238E27FC236}">
                <a16:creationId xmlns:a16="http://schemas.microsoft.com/office/drawing/2014/main" id="{8DC6A4BB-CFDD-DA7B-7ECB-169C00C1593D}"/>
              </a:ext>
            </a:extLst>
          </p:cNvPr>
          <p:cNvSpPr txBox="1"/>
          <p:nvPr/>
        </p:nvSpPr>
        <p:spPr>
          <a:xfrm>
            <a:off x="45719" y="-85094"/>
            <a:ext cx="563318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200" b="1" u="sng"/>
            </a:lvl1pPr>
          </a:lstStyle>
          <a:p>
            <a:r>
              <a:rPr lang="en-GB" dirty="0"/>
              <a:t>Career Spotlight and Advice</a:t>
            </a:r>
            <a:endParaRPr dirty="0"/>
          </a:p>
        </p:txBody>
      </p:sp>
    </p:spTree>
    <p:extLst>
      <p:ext uri="{BB962C8B-B14F-4D97-AF65-F5344CB8AC3E}">
        <p14:creationId xmlns:p14="http://schemas.microsoft.com/office/powerpoint/2010/main" val="263493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Box 3"/>
          <p:cNvSpPr txBox="1"/>
          <p:nvPr/>
        </p:nvSpPr>
        <p:spPr>
          <a:xfrm>
            <a:off x="45719" y="-85094"/>
            <a:ext cx="4916497"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u="sng"/>
            </a:lvl1pPr>
          </a:lstStyle>
          <a:p>
            <a:r>
              <a:t>Let Us Pray</a:t>
            </a:r>
          </a:p>
        </p:txBody>
      </p:sp>
      <p:sp>
        <p:nvSpPr>
          <p:cNvPr id="2" name="TextBox 1">
            <a:extLst>
              <a:ext uri="{FF2B5EF4-FFF2-40B4-BE49-F238E27FC236}">
                <a16:creationId xmlns:a16="http://schemas.microsoft.com/office/drawing/2014/main" id="{D5189D21-0276-FC03-2D7A-F4803972A134}"/>
              </a:ext>
            </a:extLst>
          </p:cNvPr>
          <p:cNvSpPr txBox="1"/>
          <p:nvPr/>
        </p:nvSpPr>
        <p:spPr>
          <a:xfrm>
            <a:off x="625642" y="1012955"/>
            <a:ext cx="10940716"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400" b="1" dirty="0"/>
              <a:t>Lord, </a:t>
            </a:r>
          </a:p>
          <a:p>
            <a:pPr algn="ctr"/>
            <a:r>
              <a:rPr lang="en-GB" sz="4400" dirty="0"/>
              <a:t>Guard me from selfishness and pride.</a:t>
            </a:r>
            <a:br>
              <a:rPr lang="en-GB" sz="4400" dirty="0"/>
            </a:br>
            <a:r>
              <a:rPr lang="en-GB" sz="4400" dirty="0"/>
              <a:t>Teach me to give, not from my excess, but from love.</a:t>
            </a:r>
            <a:br>
              <a:rPr lang="en-GB" sz="4400" dirty="0"/>
            </a:br>
            <a:r>
              <a:rPr lang="en-GB" sz="4400" dirty="0"/>
              <a:t>Let my hands be open and my table wide,</a:t>
            </a:r>
            <a:br>
              <a:rPr lang="en-GB" sz="4400" dirty="0"/>
            </a:br>
            <a:r>
              <a:rPr lang="en-GB" sz="4400" dirty="0"/>
              <a:t>So none who hunger go without.</a:t>
            </a:r>
            <a:br>
              <a:rPr lang="en-GB" sz="4400" dirty="0"/>
            </a:br>
            <a:r>
              <a:rPr lang="en-GB" sz="4400" b="1" dirty="0"/>
              <a:t>Amen.</a:t>
            </a:r>
            <a:endParaRPr kumimoji="0" lang="en-GB" sz="4400" b="1" u="none" strike="noStrike" cap="none" spc="0" normalizeH="0" baseline="0" dirty="0">
              <a:ln>
                <a:noFill/>
              </a:ln>
              <a:solidFill>
                <a:srgbClr val="000000"/>
              </a:solidFill>
              <a:effectLst/>
              <a:uFillTx/>
              <a:latin typeface="+mn-lt"/>
              <a:ea typeface="+mn-ea"/>
              <a:cs typeface="+mn-cs"/>
              <a:sym typeface="Aptos"/>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32D7B-8543-A752-4553-50008F3616DB}"/>
            </a:ext>
          </a:extLst>
        </p:cNvPr>
        <p:cNvGrpSpPr/>
        <p:nvPr/>
      </p:nvGrpSpPr>
      <p:grpSpPr>
        <a:xfrm>
          <a:off x="0" y="0"/>
          <a:ext cx="0" cy="0"/>
          <a:chOff x="0" y="0"/>
          <a:chExt cx="0" cy="0"/>
        </a:xfrm>
      </p:grpSpPr>
      <p:pic>
        <p:nvPicPr>
          <p:cNvPr id="1026" name="Picture 2" descr="My Reflections...: Reflection for March 4 Thursday of the Second Week of  Lent: Luke 16:19-31">
            <a:extLst>
              <a:ext uri="{FF2B5EF4-FFF2-40B4-BE49-F238E27FC236}">
                <a16:creationId xmlns:a16="http://schemas.microsoft.com/office/drawing/2014/main" id="{254C9ABE-B057-019D-ED21-9F92FD148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68" b="2978"/>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fficial Logo of Jubilee unveiled - Vatican News">
            <a:extLst>
              <a:ext uri="{FF2B5EF4-FFF2-40B4-BE49-F238E27FC236}">
                <a16:creationId xmlns:a16="http://schemas.microsoft.com/office/drawing/2014/main" id="{AE376314-49AE-DE7A-E85B-0E993379FC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17" r="20678"/>
          <a:stretch/>
        </p:blipFill>
        <p:spPr bwMode="auto">
          <a:xfrm>
            <a:off x="10996323" y="1"/>
            <a:ext cx="1194153" cy="1170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F00111-701A-F451-16E2-BF96B67F6C82}"/>
              </a:ext>
            </a:extLst>
          </p:cNvPr>
          <p:cNvSpPr txBox="1"/>
          <p:nvPr/>
        </p:nvSpPr>
        <p:spPr>
          <a:xfrm>
            <a:off x="192505" y="112295"/>
            <a:ext cx="5903495" cy="1884947"/>
          </a:xfrm>
          <a:prstGeom prst="rect">
            <a:avLst/>
          </a:prstGeom>
          <a:solidFill>
            <a:srgbClr val="E3E9E7"/>
          </a:solidFill>
        </p:spPr>
        <p:txBody>
          <a:bodyPr wrap="square" rtlCol="0">
            <a:spAutoFit/>
          </a:bodyPr>
          <a:lstStyle/>
          <a:p>
            <a:r>
              <a:rPr lang="en-GB" sz="2800" b="1" u="sng" dirty="0"/>
              <a:t>Charity</a:t>
            </a:r>
          </a:p>
          <a:p>
            <a:r>
              <a:rPr lang="en-GB" sz="2800" dirty="0"/>
              <a:t>‘There was a rich man and at his gate was a poor named Lazarus.’ (Luke 16:19)</a:t>
            </a:r>
          </a:p>
        </p:txBody>
      </p:sp>
    </p:spTree>
    <p:extLst>
      <p:ext uri="{BB962C8B-B14F-4D97-AF65-F5344CB8AC3E}">
        <p14:creationId xmlns:p14="http://schemas.microsoft.com/office/powerpoint/2010/main" val="19325764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6" name="Rectangle 16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y Reflections...: Reflection for March 4 Thursday of the Second Week of  Lent: Luke 16:19-31">
            <a:extLst>
              <a:ext uri="{FF2B5EF4-FFF2-40B4-BE49-F238E27FC236}">
                <a16:creationId xmlns:a16="http://schemas.microsoft.com/office/drawing/2014/main" id="{87F3D9B7-4E46-6FD8-BE9D-B17C7AA5A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8" name="Rectangle 16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
          <p:cNvSpPr txBox="1"/>
          <p:nvPr/>
        </p:nvSpPr>
        <p:spPr>
          <a:xfrm>
            <a:off x="237308" y="975437"/>
            <a:ext cx="3822189" cy="4907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lnSpcReduction="10000"/>
          </a:bodyPr>
          <a:lstStyle/>
          <a:p>
            <a:pPr hangingPunct="1">
              <a:lnSpc>
                <a:spcPct val="90000"/>
              </a:lnSpc>
              <a:spcAft>
                <a:spcPts val="600"/>
              </a:spcAft>
              <a:defRPr sz="3200" b="1" u="sng"/>
            </a:pPr>
            <a:r>
              <a:rPr lang="en-US" sz="2800" kern="1200" dirty="0">
                <a:solidFill>
                  <a:schemeClr val="tx1"/>
                </a:solidFill>
              </a:rPr>
              <a:t>Quiz Time</a:t>
            </a:r>
          </a:p>
          <a:p>
            <a:pPr indent="-228600" hangingPunct="1">
              <a:lnSpc>
                <a:spcPct val="90000"/>
              </a:lnSpc>
              <a:spcAft>
                <a:spcPts val="600"/>
              </a:spcAft>
              <a:buFont typeface="Arial" panose="020B0604020202020204" pitchFamily="34" charset="0"/>
              <a:buChar char="•"/>
              <a:defRPr sz="3200" b="1" u="sng"/>
            </a:pPr>
            <a:endParaRPr lang="en-US" sz="2800" kern="1200" dirty="0">
              <a:solidFill>
                <a:schemeClr val="tx1"/>
              </a:solidFill>
            </a:endParaRPr>
          </a:p>
          <a:p>
            <a:pPr hangingPunct="1">
              <a:lnSpc>
                <a:spcPct val="90000"/>
              </a:lnSpc>
              <a:spcAft>
                <a:spcPts val="600"/>
              </a:spcAft>
            </a:pPr>
            <a:r>
              <a:rPr lang="en-US" sz="2800" kern="1200" dirty="0">
                <a:solidFill>
                  <a:schemeClr val="tx1"/>
                </a:solidFill>
              </a:rPr>
              <a:t>‘There was a rich man and at his gate was a poor named Lazarus.’ (Luke 16:19)</a:t>
            </a:r>
          </a:p>
          <a:p>
            <a:pPr indent="-228600" hangingPunct="1">
              <a:lnSpc>
                <a:spcPct val="90000"/>
              </a:lnSpc>
              <a:spcAft>
                <a:spcPts val="600"/>
              </a:spcAft>
              <a:buFont typeface="Arial" panose="020B0604020202020204" pitchFamily="34" charset="0"/>
              <a:buChar char="•"/>
              <a:defRPr sz="3200" b="1" u="sng"/>
            </a:pPr>
            <a:endParaRPr lang="en-US" sz="2800" kern="1200" dirty="0">
              <a:solidFill>
                <a:schemeClr val="tx1"/>
              </a:solidFill>
            </a:endParaRPr>
          </a:p>
          <a:p>
            <a:pPr hangingPunct="1">
              <a:lnSpc>
                <a:spcPct val="90000"/>
              </a:lnSpc>
              <a:spcAft>
                <a:spcPts val="600"/>
              </a:spcAft>
              <a:defRPr sz="3200"/>
            </a:pPr>
            <a:r>
              <a:rPr lang="en-US" sz="2800" kern="1200" dirty="0">
                <a:solidFill>
                  <a:schemeClr val="tx1"/>
                </a:solidFill>
              </a:rPr>
              <a:t>Form a team of 2 with the person sitting next to and get ready to test your knowledge on Luke 16:19.</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 name="Rectangle 1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y Reflections...: Reflection for March 4 Thursday of the Second Week of  Lent: Luke 16:19-31">
            <a:extLst>
              <a:ext uri="{FF2B5EF4-FFF2-40B4-BE49-F238E27FC236}">
                <a16:creationId xmlns:a16="http://schemas.microsoft.com/office/drawing/2014/main" id="{A39A8609-FD98-1A6D-7AAB-720878688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1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
          <p:cNvSpPr txBox="1"/>
          <p:nvPr/>
        </p:nvSpPr>
        <p:spPr>
          <a:xfrm>
            <a:off x="341812" y="648865"/>
            <a:ext cx="3822189" cy="5560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p>
            <a:pPr marL="285750" hangingPunct="1">
              <a:lnSpc>
                <a:spcPct val="90000"/>
              </a:lnSpc>
              <a:spcAft>
                <a:spcPts val="600"/>
              </a:spcAft>
            </a:pPr>
            <a:r>
              <a:rPr lang="en-US" sz="2400" b="1" kern="1200" dirty="0">
                <a:solidFill>
                  <a:schemeClr val="tx1"/>
                </a:solidFill>
              </a:rPr>
              <a:t>1. Multiple Choice</a:t>
            </a:r>
          </a:p>
          <a:p>
            <a:pPr hangingPunct="1">
              <a:lnSpc>
                <a:spcPct val="90000"/>
              </a:lnSpc>
              <a:spcAft>
                <a:spcPts val="600"/>
              </a:spcAft>
            </a:pPr>
            <a:endParaRPr lang="en-US" sz="2400" b="1" kern="1200" dirty="0">
              <a:solidFill>
                <a:schemeClr val="tx1"/>
              </a:solidFill>
            </a:endParaRPr>
          </a:p>
          <a:p>
            <a:pPr hangingPunct="1">
              <a:lnSpc>
                <a:spcPct val="90000"/>
              </a:lnSpc>
              <a:spcAft>
                <a:spcPts val="600"/>
              </a:spcAft>
            </a:pPr>
            <a:r>
              <a:rPr lang="en-US" sz="2400" kern="1200" dirty="0">
                <a:solidFill>
                  <a:schemeClr val="tx1"/>
                </a:solidFill>
              </a:rPr>
              <a:t>In the parable of the Rich Man and Lazarus (Luke 16:19–31), what was the condition of Lazarus?</a:t>
            </a:r>
          </a:p>
          <a:p>
            <a:pPr indent="-228600" hangingPunct="1">
              <a:lnSpc>
                <a:spcPct val="90000"/>
              </a:lnSpc>
              <a:spcAft>
                <a:spcPts val="600"/>
              </a:spcAft>
              <a:buFont typeface="Arial" panose="020B0604020202020204" pitchFamily="34" charset="0"/>
              <a:buChar char="•"/>
            </a:pPr>
            <a:endParaRPr lang="en-US" sz="2400" kern="1200" dirty="0">
              <a:solidFill>
                <a:schemeClr val="tx1"/>
              </a:solidFill>
            </a:endParaRPr>
          </a:p>
          <a:p>
            <a:pPr hangingPunct="1">
              <a:lnSpc>
                <a:spcPct val="90000"/>
              </a:lnSpc>
              <a:spcAft>
                <a:spcPts val="600"/>
              </a:spcAft>
            </a:pPr>
            <a:r>
              <a:rPr lang="en-US" sz="2400" kern="1200" dirty="0">
                <a:solidFill>
                  <a:schemeClr val="tx1"/>
                </a:solidFill>
              </a:rPr>
              <a:t>A. He was wealthy and powerful</a:t>
            </a:r>
            <a:br>
              <a:rPr lang="en-US" sz="2400" kern="1200" dirty="0">
                <a:solidFill>
                  <a:schemeClr val="tx1"/>
                </a:solidFill>
              </a:rPr>
            </a:br>
            <a:r>
              <a:rPr lang="en-US" sz="2400" kern="1200" dirty="0">
                <a:solidFill>
                  <a:schemeClr val="tx1"/>
                </a:solidFill>
              </a:rPr>
              <a:t>B. He was a sick beggar covered in sores</a:t>
            </a:r>
            <a:br>
              <a:rPr lang="en-US" sz="2400" kern="1200" dirty="0">
                <a:solidFill>
                  <a:schemeClr val="tx1"/>
                </a:solidFill>
              </a:rPr>
            </a:br>
            <a:r>
              <a:rPr lang="en-US" sz="2400" kern="1200" dirty="0">
                <a:solidFill>
                  <a:schemeClr val="tx1"/>
                </a:solidFill>
              </a:rPr>
              <a:t>C. He was a merchant who lost everything</a:t>
            </a:r>
            <a:br>
              <a:rPr lang="en-US" sz="2400" kern="1200" dirty="0">
                <a:solidFill>
                  <a:schemeClr val="tx1"/>
                </a:solidFill>
              </a:rPr>
            </a:br>
            <a:r>
              <a:rPr lang="en-US" sz="2400" kern="1200" dirty="0">
                <a:solidFill>
                  <a:schemeClr val="tx1"/>
                </a:solidFill>
              </a:rPr>
              <a:t>D. He was a disciple of Jesus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 name="Rectangle 17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y Reflections...: Reflection for March 4 Thursday of the Second Week of  Lent: Luke 16:19-31">
            <a:extLst>
              <a:ext uri="{FF2B5EF4-FFF2-40B4-BE49-F238E27FC236}">
                <a16:creationId xmlns:a16="http://schemas.microsoft.com/office/drawing/2014/main" id="{C3A95B7E-8583-6732-85C2-072BC8B58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74" name="Rectangle 17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TextBox 1"/>
          <p:cNvSpPr txBox="1"/>
          <p:nvPr/>
        </p:nvSpPr>
        <p:spPr>
          <a:xfrm>
            <a:off x="150122" y="2336991"/>
            <a:ext cx="3973385" cy="2184018"/>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hangingPunct="1">
              <a:lnSpc>
                <a:spcPct val="90000"/>
              </a:lnSpc>
              <a:spcBef>
                <a:spcPct val="0"/>
              </a:spcBef>
              <a:spcAft>
                <a:spcPts val="600"/>
              </a:spcAft>
            </a:pPr>
            <a:r>
              <a:rPr lang="en-US" sz="3300" b="1" kern="1200" dirty="0">
                <a:solidFill>
                  <a:schemeClr val="tx1"/>
                </a:solidFill>
                <a:ea typeface="+mj-ea"/>
                <a:cs typeface="+mj-cs"/>
              </a:rPr>
              <a:t>2</a:t>
            </a:r>
            <a:r>
              <a:rPr lang="en-US" sz="2400" b="1" kern="1200" dirty="0">
                <a:solidFill>
                  <a:schemeClr val="tx1"/>
                </a:solidFill>
                <a:ea typeface="+mj-ea"/>
                <a:cs typeface="+mj-cs"/>
              </a:rPr>
              <a:t>. True or False</a:t>
            </a:r>
          </a:p>
          <a:p>
            <a:pPr hangingPunct="1">
              <a:lnSpc>
                <a:spcPct val="90000"/>
              </a:lnSpc>
              <a:spcBef>
                <a:spcPct val="0"/>
              </a:spcBef>
              <a:spcAft>
                <a:spcPts val="600"/>
              </a:spcAft>
            </a:pPr>
            <a:endParaRPr lang="en-US" sz="2400" b="1" kern="1200" dirty="0">
              <a:solidFill>
                <a:schemeClr val="tx1"/>
              </a:solidFill>
              <a:ea typeface="+mj-ea"/>
              <a:cs typeface="+mj-cs"/>
            </a:endParaRPr>
          </a:p>
          <a:p>
            <a:pPr hangingPunct="1">
              <a:lnSpc>
                <a:spcPct val="90000"/>
              </a:lnSpc>
              <a:spcBef>
                <a:spcPct val="0"/>
              </a:spcBef>
              <a:spcAft>
                <a:spcPts val="600"/>
              </a:spcAft>
            </a:pPr>
            <a:r>
              <a:rPr lang="en-US" sz="2400" kern="1200" dirty="0">
                <a:solidFill>
                  <a:schemeClr val="tx1"/>
                </a:solidFill>
                <a:ea typeface="+mj-ea"/>
                <a:cs typeface="+mj-cs"/>
              </a:rPr>
              <a:t>The Rich Man regularly helped Lazarus by giving him food and shelter.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y Reflections...: Reflection for March 4 Thursday of the Second Week of  Lent: Luke 16:19-31">
            <a:extLst>
              <a:ext uri="{FF2B5EF4-FFF2-40B4-BE49-F238E27FC236}">
                <a16:creationId xmlns:a16="http://schemas.microsoft.com/office/drawing/2014/main" id="{83E73F3F-786C-028A-7215-9AFA6DFE8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77" name="Rectangle 17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
          <p:cNvSpPr txBox="1"/>
          <p:nvPr/>
        </p:nvSpPr>
        <p:spPr>
          <a:xfrm>
            <a:off x="305603" y="1582986"/>
            <a:ext cx="3227886" cy="3692028"/>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hangingPunct="1">
              <a:lnSpc>
                <a:spcPct val="90000"/>
              </a:lnSpc>
              <a:spcBef>
                <a:spcPct val="0"/>
              </a:spcBef>
              <a:spcAft>
                <a:spcPts val="600"/>
              </a:spcAft>
            </a:pPr>
            <a:r>
              <a:rPr lang="en-US" sz="3200" b="1" kern="1200" dirty="0">
                <a:solidFill>
                  <a:schemeClr val="tx1"/>
                </a:solidFill>
                <a:ea typeface="+mj-ea"/>
                <a:cs typeface="+mj-cs"/>
              </a:rPr>
              <a:t>3. Short Answer</a:t>
            </a:r>
          </a:p>
          <a:p>
            <a:pPr hangingPunct="1">
              <a:lnSpc>
                <a:spcPct val="90000"/>
              </a:lnSpc>
              <a:spcBef>
                <a:spcPct val="0"/>
              </a:spcBef>
              <a:spcAft>
                <a:spcPts val="600"/>
              </a:spcAft>
            </a:pPr>
            <a:endParaRPr lang="en-US" sz="3200" b="1" kern="1200" dirty="0">
              <a:solidFill>
                <a:schemeClr val="tx1"/>
              </a:solidFill>
              <a:ea typeface="+mj-ea"/>
              <a:cs typeface="+mj-cs"/>
            </a:endParaRPr>
          </a:p>
          <a:p>
            <a:pPr hangingPunct="1">
              <a:lnSpc>
                <a:spcPct val="90000"/>
              </a:lnSpc>
              <a:spcBef>
                <a:spcPct val="0"/>
              </a:spcBef>
              <a:spcAft>
                <a:spcPts val="600"/>
              </a:spcAft>
            </a:pPr>
            <a:r>
              <a:rPr lang="en-US" sz="3200" kern="1200" dirty="0">
                <a:solidFill>
                  <a:schemeClr val="tx1"/>
                </a:solidFill>
                <a:ea typeface="+mj-ea"/>
                <a:cs typeface="+mj-cs"/>
              </a:rPr>
              <a:t>Where did Lazarus go after he died?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8" name="Rectangle 17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y Reflections...: Reflection for March 4 Thursday of the Second Week of  Lent: Luke 16:19-31">
            <a:extLst>
              <a:ext uri="{FF2B5EF4-FFF2-40B4-BE49-F238E27FC236}">
                <a16:creationId xmlns:a16="http://schemas.microsoft.com/office/drawing/2014/main" id="{C8018D41-2AA8-C6A5-0142-31E80F826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80" name="Rectangle 17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
          <p:cNvSpPr txBox="1"/>
          <p:nvPr/>
        </p:nvSpPr>
        <p:spPr>
          <a:xfrm>
            <a:off x="263434" y="831746"/>
            <a:ext cx="3822189" cy="519450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Autofit/>
          </a:bodyPr>
          <a:lstStyle/>
          <a:p>
            <a:pPr hangingPunct="1">
              <a:lnSpc>
                <a:spcPct val="90000"/>
              </a:lnSpc>
              <a:spcAft>
                <a:spcPts val="600"/>
              </a:spcAft>
            </a:pPr>
            <a:r>
              <a:rPr lang="en-US" sz="2400" b="1" kern="1200" dirty="0">
                <a:solidFill>
                  <a:schemeClr val="tx1"/>
                </a:solidFill>
              </a:rPr>
              <a:t>4. Multiple Choice</a:t>
            </a:r>
          </a:p>
          <a:p>
            <a:pPr indent="-228600" hangingPunct="1">
              <a:lnSpc>
                <a:spcPct val="90000"/>
              </a:lnSpc>
              <a:spcAft>
                <a:spcPts val="600"/>
              </a:spcAft>
              <a:buFont typeface="Arial" panose="020B0604020202020204" pitchFamily="34" charset="0"/>
              <a:buChar char="•"/>
            </a:pPr>
            <a:endParaRPr lang="en-US" sz="2400" b="1" kern="1200" dirty="0">
              <a:solidFill>
                <a:schemeClr val="tx1"/>
              </a:solidFill>
            </a:endParaRPr>
          </a:p>
          <a:p>
            <a:pPr hangingPunct="1">
              <a:lnSpc>
                <a:spcPct val="90000"/>
              </a:lnSpc>
              <a:spcAft>
                <a:spcPts val="600"/>
              </a:spcAft>
            </a:pPr>
            <a:r>
              <a:rPr lang="en-US" sz="2400" kern="1200" dirty="0">
                <a:solidFill>
                  <a:schemeClr val="tx1"/>
                </a:solidFill>
              </a:rPr>
              <a:t>What was the Rich Man’s request to Abraham after his death?</a:t>
            </a:r>
          </a:p>
          <a:p>
            <a:pPr indent="-228600" hangingPunct="1">
              <a:lnSpc>
                <a:spcPct val="90000"/>
              </a:lnSpc>
              <a:spcAft>
                <a:spcPts val="600"/>
              </a:spcAft>
              <a:buFont typeface="Arial" panose="020B0604020202020204" pitchFamily="34" charset="0"/>
              <a:buChar char="•"/>
            </a:pPr>
            <a:endParaRPr lang="en-US" sz="2400" kern="1200" dirty="0">
              <a:solidFill>
                <a:schemeClr val="tx1"/>
              </a:solidFill>
            </a:endParaRPr>
          </a:p>
          <a:p>
            <a:pPr hangingPunct="1">
              <a:lnSpc>
                <a:spcPct val="90000"/>
              </a:lnSpc>
              <a:spcAft>
                <a:spcPts val="600"/>
              </a:spcAft>
            </a:pPr>
            <a:r>
              <a:rPr lang="en-US" sz="2400" kern="1200" dirty="0">
                <a:solidFill>
                  <a:schemeClr val="tx1"/>
                </a:solidFill>
              </a:rPr>
              <a:t>A. To be given another chance at life</a:t>
            </a:r>
            <a:br>
              <a:rPr lang="en-US" sz="2400" kern="1200" dirty="0">
                <a:solidFill>
                  <a:schemeClr val="tx1"/>
                </a:solidFill>
              </a:rPr>
            </a:br>
            <a:r>
              <a:rPr lang="en-US" sz="2400" kern="1200" dirty="0">
                <a:solidFill>
                  <a:schemeClr val="tx1"/>
                </a:solidFill>
              </a:rPr>
              <a:t>B. To allow Lazarus to bring him water</a:t>
            </a:r>
            <a:br>
              <a:rPr lang="en-US" sz="2400" kern="1200" dirty="0">
                <a:solidFill>
                  <a:schemeClr val="tx1"/>
                </a:solidFill>
              </a:rPr>
            </a:br>
            <a:r>
              <a:rPr lang="en-US" sz="2400" kern="1200" dirty="0">
                <a:solidFill>
                  <a:schemeClr val="tx1"/>
                </a:solidFill>
              </a:rPr>
              <a:t>C. To be sent back to warn others himself</a:t>
            </a:r>
            <a:br>
              <a:rPr lang="en-US" sz="2400" kern="1200" dirty="0">
                <a:solidFill>
                  <a:schemeClr val="tx1"/>
                </a:solidFill>
              </a:rPr>
            </a:br>
            <a:r>
              <a:rPr lang="en-US" sz="2400" kern="1200" dirty="0">
                <a:solidFill>
                  <a:schemeClr val="tx1"/>
                </a:solidFill>
              </a:rPr>
              <a:t>D. To judge Lazarus harshly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My Reflections...: Reflection for March 4 Thursday of the Second Week of  Lent: Luke 16:19-31">
            <a:extLst>
              <a:ext uri="{FF2B5EF4-FFF2-40B4-BE49-F238E27FC236}">
                <a16:creationId xmlns:a16="http://schemas.microsoft.com/office/drawing/2014/main" id="{BC432403-4464-638C-9259-CC3955BD7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AECC2F4-7448-7148-2FF0-F149BAD24F10}"/>
              </a:ext>
            </a:extLst>
          </p:cNvPr>
          <p:cNvSpPr>
            <a:spLocks noChangeArrowheads="1"/>
          </p:cNvSpPr>
          <p:nvPr/>
        </p:nvSpPr>
        <p:spPr bwMode="auto">
          <a:xfrm>
            <a:off x="211183" y="113287"/>
            <a:ext cx="3822189" cy="63179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R="0" lvl="0" fontAlgn="base" hangingPunct="1">
              <a:lnSpc>
                <a:spcPct val="90000"/>
              </a:lnSpc>
              <a:spcBef>
                <a:spcPct val="0"/>
              </a:spcBef>
              <a:spcAft>
                <a:spcPts val="600"/>
              </a:spcAft>
              <a:buClrTx/>
              <a:buSzTx/>
              <a:tabLst/>
            </a:pPr>
            <a:r>
              <a:rPr kumimoji="0" lang="en-US" altLang="en-US" sz="2400" b="1" i="0" u="none" strike="noStrike" kern="1200" cap="none" normalizeH="0" baseline="0" dirty="0">
                <a:ln>
                  <a:noFill/>
                </a:ln>
                <a:solidFill>
                  <a:schemeClr val="tx1"/>
                </a:solidFill>
                <a:effectLst/>
              </a:rPr>
              <a:t>✅ Answers:</a:t>
            </a:r>
          </a:p>
          <a:p>
            <a:pPr marR="0" lvl="0" fontAlgn="base" hangingPunct="1">
              <a:lnSpc>
                <a:spcPct val="90000"/>
              </a:lnSpc>
              <a:spcBef>
                <a:spcPct val="0"/>
              </a:spcBef>
              <a:spcAft>
                <a:spcPts val="600"/>
              </a:spcAft>
              <a:buClrTx/>
              <a:buSzTx/>
              <a:tabLst/>
            </a:pPr>
            <a:r>
              <a:rPr kumimoji="0" lang="en-US" altLang="en-US" sz="2400" i="0" u="none" strike="noStrike" kern="1200" cap="none" normalizeH="0" baseline="0" dirty="0">
                <a:ln>
                  <a:noFill/>
                </a:ln>
                <a:solidFill>
                  <a:schemeClr val="tx1"/>
                </a:solidFill>
                <a:effectLst/>
              </a:rPr>
              <a:t>1. B. He was a sick beggar covered in sores</a:t>
            </a:r>
          </a:p>
          <a:p>
            <a:pPr marR="0" lvl="0" fontAlgn="base" hangingPunct="1">
              <a:lnSpc>
                <a:spcPct val="90000"/>
              </a:lnSpc>
              <a:spcBef>
                <a:spcPct val="0"/>
              </a:spcBef>
              <a:spcAft>
                <a:spcPts val="600"/>
              </a:spcAft>
              <a:buClrTx/>
              <a:buSzTx/>
              <a:tabLst/>
            </a:pPr>
            <a:r>
              <a:rPr kumimoji="0" lang="en-US" altLang="en-US" sz="2400" i="0" u="none" strike="noStrike" kern="1200" cap="none" normalizeH="0" baseline="0" dirty="0">
                <a:ln>
                  <a:noFill/>
                </a:ln>
                <a:solidFill>
                  <a:schemeClr val="tx1"/>
                </a:solidFill>
                <a:effectLst/>
              </a:rPr>
              <a:t>2. False – The Rich Man ignored Lazarus</a:t>
            </a:r>
          </a:p>
          <a:p>
            <a:pPr marR="0" lvl="0" fontAlgn="base" hangingPunct="1">
              <a:lnSpc>
                <a:spcPct val="90000"/>
              </a:lnSpc>
              <a:spcBef>
                <a:spcPct val="0"/>
              </a:spcBef>
              <a:spcAft>
                <a:spcPts val="600"/>
              </a:spcAft>
              <a:buClrTx/>
              <a:buSzTx/>
              <a:tabLst/>
            </a:pPr>
            <a:r>
              <a:rPr kumimoji="0" lang="en-US" altLang="en-US" sz="2400" i="0" u="none" strike="noStrike" kern="1200" cap="none" normalizeH="0" baseline="0" dirty="0">
                <a:ln>
                  <a:noFill/>
                </a:ln>
                <a:solidFill>
                  <a:schemeClr val="tx1"/>
                </a:solidFill>
                <a:effectLst/>
              </a:rPr>
              <a:t>3. He was carried to Abraham’s side (or Abraham’s bosom)</a:t>
            </a:r>
          </a:p>
          <a:p>
            <a:pPr marR="0" lvl="0" fontAlgn="base" hangingPunct="1">
              <a:lnSpc>
                <a:spcPct val="90000"/>
              </a:lnSpc>
              <a:spcBef>
                <a:spcPct val="0"/>
              </a:spcBef>
              <a:spcAft>
                <a:spcPts val="600"/>
              </a:spcAft>
              <a:buClrTx/>
              <a:buSzTx/>
              <a:tabLst/>
            </a:pPr>
            <a:r>
              <a:rPr kumimoji="0" lang="en-US" altLang="en-US" sz="2400" i="0" u="none" strike="noStrike" kern="1200" cap="none" normalizeH="0" baseline="0" dirty="0">
                <a:ln>
                  <a:noFill/>
                </a:ln>
                <a:solidFill>
                  <a:schemeClr val="tx1"/>
                </a:solidFill>
                <a:effectLst/>
              </a:rPr>
              <a:t>4. B. To allow Lazarus to bring him water</a:t>
            </a:r>
          </a:p>
          <a:p>
            <a:pPr marR="0" lvl="0" fontAlgn="base" hangingPunct="1">
              <a:lnSpc>
                <a:spcPct val="90000"/>
              </a:lnSpc>
              <a:spcBef>
                <a:spcPct val="0"/>
              </a:spcBef>
              <a:spcAft>
                <a:spcPts val="600"/>
              </a:spcAft>
              <a:buClrTx/>
              <a:buSzTx/>
              <a:tabLst/>
            </a:pPr>
            <a:r>
              <a:rPr kumimoji="0" lang="en-US" altLang="en-US" sz="2400" i="1" u="none" strike="noStrike" kern="1200" cap="none" normalizeH="0" baseline="0" dirty="0">
                <a:ln>
                  <a:noFill/>
                </a:ln>
                <a:solidFill>
                  <a:schemeClr val="tx1"/>
                </a:solidFill>
                <a:effectLst/>
              </a:rPr>
              <a:t>5. (Sample answer)</a:t>
            </a:r>
            <a:r>
              <a:rPr kumimoji="0" lang="en-US" altLang="en-US" sz="2400" i="0" u="none" strike="noStrike" kern="1200" cap="none" normalizeH="0" baseline="0" dirty="0">
                <a:ln>
                  <a:noFill/>
                </a:ln>
                <a:solidFill>
                  <a:schemeClr val="tx1"/>
                </a:solidFill>
                <a:effectLst/>
              </a:rPr>
              <a:t>: The parable teaches that ignoring the needs of the poor and suffering has eternal consequences. Charity is not optional—it reflects our heart and our obedience to God’s commands.</a:t>
            </a:r>
          </a:p>
          <a:p>
            <a:pPr marL="0" marR="0" lvl="0" indent="-228600" fontAlgn="base" hangingPunct="1">
              <a:lnSpc>
                <a:spcPct val="90000"/>
              </a:lnSpc>
              <a:spcBef>
                <a:spcPct val="0"/>
              </a:spcBef>
              <a:spcAft>
                <a:spcPts val="600"/>
              </a:spcAft>
              <a:buClrTx/>
              <a:buSzTx/>
              <a:buFont typeface="Arial" panose="020B0604020202020204" pitchFamily="34" charset="0"/>
              <a:buChar char="•"/>
              <a:tabLst/>
            </a:pPr>
            <a:endParaRPr kumimoji="0" lang="en-US" altLang="en-US" sz="2400" b="0" i="0" u="none" strike="noStrike" kern="1200" cap="none" normalizeH="0" baseline="0" dirty="0">
              <a:ln>
                <a:noFill/>
              </a:ln>
              <a:solidFill>
                <a:schemeClr val="tx1"/>
              </a:solidFill>
              <a:effectLs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2"/>
          <p:cNvSpPr txBox="1"/>
          <p:nvPr/>
        </p:nvSpPr>
        <p:spPr>
          <a:xfrm>
            <a:off x="0" y="0"/>
            <a:ext cx="5618245"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lvl1pPr>
          </a:lstStyle>
          <a:p>
            <a:r>
              <a:t>What’s on this week…</a:t>
            </a:r>
          </a:p>
        </p:txBody>
      </p:sp>
      <p:graphicFrame>
        <p:nvGraphicFramePr>
          <p:cNvPr id="2" name="Table 1">
            <a:extLst>
              <a:ext uri="{FF2B5EF4-FFF2-40B4-BE49-F238E27FC236}">
                <a16:creationId xmlns:a16="http://schemas.microsoft.com/office/drawing/2014/main" id="{AE5C6C9F-4869-E350-024E-224D0E5084BA}"/>
              </a:ext>
            </a:extLst>
          </p:cNvPr>
          <p:cNvGraphicFramePr/>
          <p:nvPr>
            <p:extLst>
              <p:ext uri="{D42A27DB-BD31-4B8C-83A1-F6EECF244321}">
                <p14:modId xmlns:p14="http://schemas.microsoft.com/office/powerpoint/2010/main" val="568831582"/>
              </p:ext>
            </p:extLst>
          </p:nvPr>
        </p:nvGraphicFramePr>
        <p:xfrm>
          <a:off x="1061209" y="868948"/>
          <a:ext cx="9741334" cy="5166095"/>
        </p:xfrm>
        <a:graphic>
          <a:graphicData uri="http://schemas.openxmlformats.org/drawingml/2006/table">
            <a:tbl>
              <a:tblPr firstRow="1" bandRow="1">
                <a:tableStyleId>{4C3C2611-4C71-4FC5-86AE-919BDF0F9419}</a:tableStyleId>
              </a:tblPr>
              <a:tblGrid>
                <a:gridCol w="1909074">
                  <a:extLst>
                    <a:ext uri="{9D8B030D-6E8A-4147-A177-3AD203B41FA5}">
                      <a16:colId xmlns:a16="http://schemas.microsoft.com/office/drawing/2014/main" val="20000"/>
                    </a:ext>
                  </a:extLst>
                </a:gridCol>
                <a:gridCol w="1801009">
                  <a:extLst>
                    <a:ext uri="{9D8B030D-6E8A-4147-A177-3AD203B41FA5}">
                      <a16:colId xmlns:a16="http://schemas.microsoft.com/office/drawing/2014/main" val="20001"/>
                    </a:ext>
                  </a:extLst>
                </a:gridCol>
                <a:gridCol w="2115121">
                  <a:extLst>
                    <a:ext uri="{9D8B030D-6E8A-4147-A177-3AD203B41FA5}">
                      <a16:colId xmlns:a16="http://schemas.microsoft.com/office/drawing/2014/main" val="20002"/>
                    </a:ext>
                  </a:extLst>
                </a:gridCol>
                <a:gridCol w="1958065">
                  <a:extLst>
                    <a:ext uri="{9D8B030D-6E8A-4147-A177-3AD203B41FA5}">
                      <a16:colId xmlns:a16="http://schemas.microsoft.com/office/drawing/2014/main" val="20003"/>
                    </a:ext>
                  </a:extLst>
                </a:gridCol>
                <a:gridCol w="1958065">
                  <a:extLst>
                    <a:ext uri="{9D8B030D-6E8A-4147-A177-3AD203B41FA5}">
                      <a16:colId xmlns:a16="http://schemas.microsoft.com/office/drawing/2014/main" val="234407030"/>
                    </a:ext>
                  </a:extLst>
                </a:gridCol>
              </a:tblGrid>
              <a:tr h="1417055">
                <a:tc>
                  <a:txBody>
                    <a:bodyPr/>
                    <a:lstStyle/>
                    <a:p>
                      <a:pPr algn="ctr">
                        <a:defRPr sz="2800"/>
                      </a:pPr>
                      <a:endParaRPr dirty="0"/>
                    </a:p>
                    <a:p>
                      <a:pPr algn="ctr">
                        <a:defRPr sz="2800"/>
                      </a:pPr>
                      <a:r>
                        <a:rPr dirty="0"/>
                        <a:t>Monday</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2800"/>
                      </a:pPr>
                      <a:endParaRPr/>
                    </a:p>
                    <a:p>
                      <a:pPr algn="ctr">
                        <a:defRPr sz="2800"/>
                      </a:pPr>
                      <a:r>
                        <a:t>Tuesday</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2800"/>
                      </a:pPr>
                      <a:endParaRPr dirty="0"/>
                    </a:p>
                    <a:p>
                      <a:pPr algn="ctr">
                        <a:defRPr sz="2800"/>
                      </a:pPr>
                      <a:r>
                        <a:rPr dirty="0"/>
                        <a:t>Wednesday</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2800"/>
                      </a:pPr>
                      <a:endParaRPr dirty="0"/>
                    </a:p>
                    <a:p>
                      <a:pPr algn="ctr">
                        <a:defRPr sz="2800"/>
                      </a:pPr>
                      <a:r>
                        <a:rPr dirty="0" err="1"/>
                        <a:t>Thursda</a:t>
                      </a:r>
                      <a:r>
                        <a:rPr lang="en-GB" dirty="0"/>
                        <a:t>y</a:t>
                      </a:r>
                      <a:endParaRPr dirty="0"/>
                    </a:p>
                  </a:txBody>
                  <a:tcPr marL="45720" marR="457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tcPr>
                </a:tc>
                <a:tc>
                  <a:txBody>
                    <a:bodyPr/>
                    <a:lstStyle/>
                    <a:p>
                      <a:pPr algn="ctr">
                        <a:defRPr sz="2800"/>
                      </a:pPr>
                      <a:endParaRPr lang="en-GB" dirty="0"/>
                    </a:p>
                    <a:p>
                      <a:pPr algn="ctr">
                        <a:defRPr sz="2800"/>
                      </a:pPr>
                      <a:r>
                        <a:rPr lang="en-GB" dirty="0"/>
                        <a:t>Friday</a:t>
                      </a:r>
                      <a:endParaRPr dirty="0"/>
                    </a:p>
                  </a:txBody>
                  <a:tcPr marL="45720" marR="457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3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2000" b="1"/>
                      </a:pPr>
                      <a:r>
                        <a:rPr lang="en-GB" sz="2400" dirty="0"/>
                        <a:t>Father Jonathan will be in the Chapel at lunchtime. Pop in to say hello.</a:t>
                      </a:r>
                    </a:p>
                    <a:p>
                      <a:pPr algn="l">
                        <a:defRPr sz="2000" b="1"/>
                      </a:pPr>
                      <a:endParaRPr b="1"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2800" b="1"/>
                      </a:pPr>
                      <a:r>
                        <a:rPr sz="2400" dirty="0"/>
                        <a:t>Christian Union</a:t>
                      </a:r>
                    </a:p>
                    <a:p>
                      <a:pPr algn="ctr">
                        <a:defRPr sz="2800" b="1"/>
                      </a:pPr>
                      <a:endParaRPr sz="2400" dirty="0"/>
                    </a:p>
                    <a:p>
                      <a:pPr algn="ctr">
                        <a:defRPr sz="2000" b="1"/>
                      </a:pPr>
                      <a:r>
                        <a:rPr sz="2400" dirty="0"/>
                        <a:t>LOCATION</a:t>
                      </a:r>
                      <a:r>
                        <a:rPr sz="2400" b="0" dirty="0"/>
                        <a:t> : G16</a:t>
                      </a:r>
                    </a:p>
                    <a:p>
                      <a:pPr algn="ctr">
                        <a:defRPr sz="2000" b="1"/>
                      </a:pPr>
                      <a:r>
                        <a:rPr sz="2400" dirty="0"/>
                        <a:t>TIME</a:t>
                      </a:r>
                      <a:r>
                        <a:rPr sz="2400" b="0" dirty="0"/>
                        <a:t>:12:20 – 12:50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2800" b="1"/>
                      </a:pPr>
                      <a:r>
                        <a:rPr sz="2400" dirty="0"/>
                        <a:t>The Rosary</a:t>
                      </a:r>
                    </a:p>
                    <a:p>
                      <a:pPr algn="ctr">
                        <a:defRPr sz="2800" b="1">
                          <a:solidFill>
                            <a:srgbClr val="FF0000"/>
                          </a:solidFill>
                        </a:defRPr>
                      </a:pPr>
                      <a:endParaRPr sz="2400" dirty="0"/>
                    </a:p>
                    <a:p>
                      <a:pPr algn="ctr">
                        <a:defRPr sz="2800" b="1">
                          <a:solidFill>
                            <a:srgbClr val="FF0000"/>
                          </a:solidFill>
                        </a:defRPr>
                      </a:pPr>
                      <a:endParaRPr sz="2400" dirty="0"/>
                    </a:p>
                    <a:p>
                      <a:pPr algn="ctr">
                        <a:defRPr sz="1800" b="1"/>
                      </a:pPr>
                      <a:r>
                        <a:rPr sz="2400" dirty="0"/>
                        <a:t>LOCATION: </a:t>
                      </a:r>
                      <a:r>
                        <a:rPr sz="2400" b="0" dirty="0"/>
                        <a:t>Chapel</a:t>
                      </a:r>
                    </a:p>
                    <a:p>
                      <a:pPr algn="ctr">
                        <a:defRPr sz="1800" b="1"/>
                      </a:pPr>
                      <a:r>
                        <a:rPr sz="2400" dirty="0"/>
                        <a:t>TIME</a:t>
                      </a:r>
                      <a:r>
                        <a:rPr sz="2400" b="0" dirty="0"/>
                        <a:t>:12:15 – 12:25</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2400" b="1"/>
                      </a:pPr>
                      <a:r>
                        <a:rPr sz="2400" dirty="0"/>
                        <a:t>Fundraising Club</a:t>
                      </a:r>
                    </a:p>
                    <a:p>
                      <a:pPr algn="ctr">
                        <a:defRPr sz="2400" b="1"/>
                      </a:pPr>
                      <a:endParaRPr sz="2400" dirty="0"/>
                    </a:p>
                    <a:p>
                      <a:pPr algn="ctr">
                        <a:defRPr sz="1800" b="1"/>
                      </a:pPr>
                      <a:r>
                        <a:rPr sz="2400" dirty="0"/>
                        <a:t>LOCATION</a:t>
                      </a:r>
                      <a:r>
                        <a:rPr sz="2400" b="0" dirty="0"/>
                        <a:t> : F01</a:t>
                      </a:r>
                    </a:p>
                    <a:p>
                      <a:pPr algn="ctr">
                        <a:defRPr sz="1800" b="1"/>
                      </a:pPr>
                      <a:r>
                        <a:rPr sz="2400" dirty="0"/>
                        <a:t>TIME</a:t>
                      </a:r>
                      <a:r>
                        <a:rPr sz="2400" b="0" dirty="0"/>
                        <a:t>:12:20 – 12:50</a:t>
                      </a:r>
                    </a:p>
                  </a:txBody>
                  <a:tcPr marL="45720" marR="457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tcPr>
                </a:tc>
                <a:tc>
                  <a:txBody>
                    <a:bodyPr/>
                    <a:lstStyle/>
                    <a:p>
                      <a:pPr algn="ctr">
                        <a:defRPr sz="1800" b="1"/>
                      </a:pPr>
                      <a:r>
                        <a:rPr lang="en-GB" sz="2400" b="1" dirty="0"/>
                        <a:t>Rosary</a:t>
                      </a:r>
                    </a:p>
                    <a:p>
                      <a:pPr algn="ctr">
                        <a:defRPr sz="1800" b="1"/>
                      </a:pPr>
                      <a:endParaRPr lang="en-GB" sz="2400" b="0" dirty="0"/>
                    </a:p>
                    <a:p>
                      <a:pPr algn="ctr">
                        <a:defRPr sz="1800" b="1"/>
                      </a:pPr>
                      <a:r>
                        <a:rPr lang="en-GB" sz="2400" b="0" dirty="0"/>
                        <a:t>In the Chapel.</a:t>
                      </a:r>
                    </a:p>
                    <a:p>
                      <a:pPr algn="ctr">
                        <a:defRPr sz="1800" b="1"/>
                      </a:pPr>
                      <a:r>
                        <a:rPr lang="en-GB" sz="2400" b="0" dirty="0"/>
                        <a:t>12:15pm</a:t>
                      </a:r>
                    </a:p>
                    <a:p>
                      <a:pPr algn="ctr">
                        <a:defRPr sz="1800" b="1"/>
                      </a:pPr>
                      <a:endParaRPr lang="en-GB" sz="2400" b="0" dirty="0"/>
                    </a:p>
                    <a:p>
                      <a:pPr algn="ctr">
                        <a:defRPr sz="1800" b="1"/>
                      </a:pPr>
                      <a:r>
                        <a:rPr lang="en-GB" sz="2400" b="1" dirty="0"/>
                        <a:t>Wilding Group</a:t>
                      </a:r>
                    </a:p>
                    <a:p>
                      <a:pPr algn="ctr">
                        <a:defRPr sz="1800" b="1"/>
                      </a:pPr>
                      <a:r>
                        <a:rPr lang="en-GB" sz="2400" b="0" dirty="0"/>
                        <a:t>G12</a:t>
                      </a:r>
                    </a:p>
                    <a:p>
                      <a:pPr algn="ctr">
                        <a:defRPr sz="1800" b="1"/>
                      </a:pPr>
                      <a:r>
                        <a:rPr lang="en-GB" sz="2400" b="0" dirty="0"/>
                        <a:t>12:20 – 12:55pm</a:t>
                      </a:r>
                      <a:endParaRPr sz="2400" b="0" dirty="0"/>
                    </a:p>
                  </a:txBody>
                  <a:tcPr marL="45720" marR="45720"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3"/>
          <p:cNvSpPr txBox="1"/>
          <p:nvPr/>
        </p:nvSpPr>
        <p:spPr>
          <a:xfrm>
            <a:off x="45719" y="-85094"/>
            <a:ext cx="4916497"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u="sng"/>
            </a:lvl1pPr>
          </a:lstStyle>
          <a:p>
            <a:r>
              <a:t>Let Us Pray</a:t>
            </a:r>
          </a:p>
        </p:txBody>
      </p:sp>
      <p:sp>
        <p:nvSpPr>
          <p:cNvPr id="5" name="TextBox 4">
            <a:extLst>
              <a:ext uri="{FF2B5EF4-FFF2-40B4-BE49-F238E27FC236}">
                <a16:creationId xmlns:a16="http://schemas.microsoft.com/office/drawing/2014/main" id="{154F78FE-8692-9BA1-AB04-C3E96BB995CE}"/>
              </a:ext>
            </a:extLst>
          </p:cNvPr>
          <p:cNvSpPr txBox="1"/>
          <p:nvPr/>
        </p:nvSpPr>
        <p:spPr>
          <a:xfrm>
            <a:off x="1728537" y="335846"/>
            <a:ext cx="8734926" cy="6186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400" b="1" dirty="0"/>
              <a:t>Lord,</a:t>
            </a:r>
          </a:p>
          <a:p>
            <a:pPr algn="ctr"/>
            <a:r>
              <a:rPr lang="en-GB" sz="4400" dirty="0"/>
              <a:t>Help me live the truth</a:t>
            </a:r>
            <a:br>
              <a:rPr lang="en-GB" sz="4400" dirty="0"/>
            </a:br>
            <a:r>
              <a:rPr lang="en-GB" sz="4400" dirty="0"/>
              <a:t>That dignity belongs to all Your children.</a:t>
            </a:r>
            <a:br>
              <a:rPr lang="en-GB" sz="4400" dirty="0"/>
            </a:br>
            <a:r>
              <a:rPr lang="en-GB" sz="4400" dirty="0"/>
              <a:t>May I never be like the rich man,</a:t>
            </a:r>
            <a:br>
              <a:rPr lang="en-GB" sz="4400" dirty="0"/>
            </a:br>
            <a:r>
              <a:rPr lang="en-GB" sz="4400" dirty="0"/>
              <a:t>Blind to Lazarus at my gate.</a:t>
            </a:r>
            <a:br>
              <a:rPr lang="en-GB" sz="4400" dirty="0"/>
            </a:br>
            <a:r>
              <a:rPr lang="en-GB" sz="4400" dirty="0"/>
              <a:t>Show me how to love with action and mercy.</a:t>
            </a:r>
            <a:br>
              <a:rPr lang="en-GB" sz="4400" dirty="0"/>
            </a:br>
            <a:r>
              <a:rPr lang="en-GB" sz="4400" b="1" dirty="0"/>
              <a:t>Amen.</a:t>
            </a:r>
            <a:endParaRPr kumimoji="0" lang="en-GB" sz="4400" b="1" u="none" strike="noStrike" cap="none" spc="0" normalizeH="0" baseline="0" dirty="0">
              <a:ln>
                <a:noFill/>
              </a:ln>
              <a:solidFill>
                <a:srgbClr val="000000"/>
              </a:solidFill>
              <a:effectLst/>
              <a:uFillTx/>
              <a:latin typeface="+mn-lt"/>
              <a:ea typeface="+mn-ea"/>
              <a:cs typeface="+mn-cs"/>
              <a:sym typeface="Aptos"/>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0D4B3-2830-F1BB-2EDC-77C71F8546B9}"/>
            </a:ext>
          </a:extLst>
        </p:cNvPr>
        <p:cNvGrpSpPr/>
        <p:nvPr/>
      </p:nvGrpSpPr>
      <p:grpSpPr>
        <a:xfrm>
          <a:off x="0" y="0"/>
          <a:ext cx="0" cy="0"/>
          <a:chOff x="0" y="0"/>
          <a:chExt cx="0" cy="0"/>
        </a:xfrm>
      </p:grpSpPr>
      <p:pic>
        <p:nvPicPr>
          <p:cNvPr id="1026" name="Picture 2" descr="My Reflections...: Reflection for March 4 Thursday of the Second Week of  Lent: Luke 16:19-31">
            <a:extLst>
              <a:ext uri="{FF2B5EF4-FFF2-40B4-BE49-F238E27FC236}">
                <a16:creationId xmlns:a16="http://schemas.microsoft.com/office/drawing/2014/main" id="{892BD804-8487-8A44-9B21-1E1810F46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68" b="2978"/>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fficial Logo of Jubilee unveiled - Vatican News">
            <a:extLst>
              <a:ext uri="{FF2B5EF4-FFF2-40B4-BE49-F238E27FC236}">
                <a16:creationId xmlns:a16="http://schemas.microsoft.com/office/drawing/2014/main" id="{1E500B1D-077B-1470-DDC8-4ECDEE66F6B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17" r="20678"/>
          <a:stretch/>
        </p:blipFill>
        <p:spPr bwMode="auto">
          <a:xfrm>
            <a:off x="10996323" y="1"/>
            <a:ext cx="1194153" cy="1170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89F83B-4275-6113-4FA8-5216D295F9B1}"/>
              </a:ext>
            </a:extLst>
          </p:cNvPr>
          <p:cNvSpPr txBox="1"/>
          <p:nvPr/>
        </p:nvSpPr>
        <p:spPr>
          <a:xfrm>
            <a:off x="192505" y="112295"/>
            <a:ext cx="5903495" cy="1836821"/>
          </a:xfrm>
          <a:prstGeom prst="rect">
            <a:avLst/>
          </a:prstGeom>
          <a:solidFill>
            <a:srgbClr val="E3E9E7"/>
          </a:solidFill>
        </p:spPr>
        <p:txBody>
          <a:bodyPr wrap="square" rtlCol="0">
            <a:spAutoFit/>
          </a:bodyPr>
          <a:lstStyle/>
          <a:p>
            <a:r>
              <a:rPr lang="en-GB" sz="2800" b="1" u="sng" dirty="0"/>
              <a:t>Charity</a:t>
            </a:r>
          </a:p>
          <a:p>
            <a:r>
              <a:rPr lang="en-GB" sz="2800" dirty="0"/>
              <a:t>‘There was a rich man and at his gate was a poor named Lazarus.’ (Luke 16:19)</a:t>
            </a:r>
          </a:p>
        </p:txBody>
      </p:sp>
    </p:spTree>
    <p:extLst>
      <p:ext uri="{BB962C8B-B14F-4D97-AF65-F5344CB8AC3E}">
        <p14:creationId xmlns:p14="http://schemas.microsoft.com/office/powerpoint/2010/main" val="39319262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2"/>
          <p:cNvSpPr txBox="1"/>
          <p:nvPr/>
        </p:nvSpPr>
        <p:spPr>
          <a:xfrm>
            <a:off x="511779" y="967563"/>
            <a:ext cx="11168442"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4400" b="1"/>
            </a:pPr>
            <a:endParaRPr dirty="0"/>
          </a:p>
        </p:txBody>
      </p:sp>
      <p:sp>
        <p:nvSpPr>
          <p:cNvPr id="193" name="TextBox 3"/>
          <p:cNvSpPr txBox="1"/>
          <p:nvPr/>
        </p:nvSpPr>
        <p:spPr>
          <a:xfrm>
            <a:off x="45719" y="-6716"/>
            <a:ext cx="4916497"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u="sng"/>
            </a:lvl1pPr>
          </a:lstStyle>
          <a:p>
            <a:r>
              <a:rPr dirty="0"/>
              <a:t>Let Us Pray</a:t>
            </a:r>
          </a:p>
        </p:txBody>
      </p:sp>
      <p:sp>
        <p:nvSpPr>
          <p:cNvPr id="2" name="TextBox 1">
            <a:extLst>
              <a:ext uri="{FF2B5EF4-FFF2-40B4-BE49-F238E27FC236}">
                <a16:creationId xmlns:a16="http://schemas.microsoft.com/office/drawing/2014/main" id="{C0A66047-7239-7B99-8F90-B92E35B0114E}"/>
              </a:ext>
            </a:extLst>
          </p:cNvPr>
          <p:cNvSpPr txBox="1"/>
          <p:nvPr/>
        </p:nvSpPr>
        <p:spPr>
          <a:xfrm>
            <a:off x="1728537" y="335846"/>
            <a:ext cx="8734926" cy="6186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400" b="1" dirty="0"/>
              <a:t>Lord,</a:t>
            </a:r>
          </a:p>
          <a:p>
            <a:pPr algn="ctr"/>
            <a:r>
              <a:rPr lang="en-GB" sz="4400" dirty="0"/>
              <a:t>In my daily life—at work, at home, on the street—</a:t>
            </a:r>
            <a:br>
              <a:rPr lang="en-GB" sz="4400" dirty="0"/>
            </a:br>
            <a:r>
              <a:rPr lang="en-GB" sz="4400" dirty="0"/>
              <a:t>Let me reflect Your kindness.</a:t>
            </a:r>
            <a:br>
              <a:rPr lang="en-GB" sz="4400" dirty="0"/>
            </a:br>
            <a:r>
              <a:rPr lang="en-GB" sz="4400" dirty="0"/>
              <a:t>Help me listen, help me give, help me care.</a:t>
            </a:r>
            <a:br>
              <a:rPr lang="en-GB" sz="4400" dirty="0"/>
            </a:br>
            <a:r>
              <a:rPr lang="en-GB" sz="4400" dirty="0"/>
              <a:t>May I never miss a chance to show Your love.</a:t>
            </a:r>
            <a:br>
              <a:rPr lang="en-GB" sz="4400" dirty="0"/>
            </a:br>
            <a:r>
              <a:rPr lang="en-GB" sz="4400" b="1" dirty="0"/>
              <a:t>Amen.</a:t>
            </a:r>
            <a:endParaRPr kumimoji="0" lang="en-GB" sz="4400" b="1" u="none" strike="noStrike" cap="none" spc="0" normalizeH="0" baseline="0" dirty="0">
              <a:ln>
                <a:noFill/>
              </a:ln>
              <a:solidFill>
                <a:srgbClr val="000000"/>
              </a:solidFill>
              <a:effectLst/>
              <a:uFillTx/>
              <a:latin typeface="+mn-lt"/>
              <a:ea typeface="+mn-ea"/>
              <a:cs typeface="+mn-cs"/>
              <a:sym typeface="Aptos"/>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47B22D-5333-9FB1-2F15-1EE0D349CA28}"/>
              </a:ext>
            </a:extLst>
          </p:cNvPr>
          <p:cNvSpPr txBox="1"/>
          <p:nvPr/>
        </p:nvSpPr>
        <p:spPr>
          <a:xfrm>
            <a:off x="45720" y="0"/>
            <a:ext cx="7125101" cy="6340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GB" sz="3600" b="1" dirty="0"/>
          </a:p>
          <a:p>
            <a:endParaRPr lang="en-GB" sz="2800" b="1" dirty="0"/>
          </a:p>
          <a:p>
            <a:r>
              <a:rPr lang="en-GB" sz="3600" b="1" dirty="0"/>
              <a:t>What does being rich mean to you, and why do you think people might have different ideas about it?</a:t>
            </a:r>
          </a:p>
          <a:p>
            <a:endParaRPr lang="en-GB" b="1" u="sng" dirty="0"/>
          </a:p>
          <a:p>
            <a:pPr marL="0" marR="0" indent="0" algn="l" defTabSz="914400" rtl="0" fontAlgn="auto" latinLnBrk="0" hangingPunct="0">
              <a:lnSpc>
                <a:spcPct val="100000"/>
              </a:lnSpc>
              <a:spcBef>
                <a:spcPts val="0"/>
              </a:spcBef>
              <a:spcAft>
                <a:spcPts val="0"/>
              </a:spcAft>
              <a:buClrTx/>
              <a:buSzTx/>
              <a:buFontTx/>
              <a:buNone/>
              <a:tabLst/>
            </a:pPr>
            <a:r>
              <a:rPr lang="en-GB" sz="3600" dirty="0"/>
              <a:t>Take 4 minutes to think about the question. Consider all aspects of life; relationships, faith, feelings, etc. Get ready to feed back and share your viewpoint with the class.</a:t>
            </a:r>
          </a:p>
        </p:txBody>
      </p:sp>
      <p:pic>
        <p:nvPicPr>
          <p:cNvPr id="6150" name="Picture 6" descr="Daily Bible Reading Devotional [Luke 16:19-31] November 28, 2017 – Dust Off  The Bible">
            <a:extLst>
              <a:ext uri="{FF2B5EF4-FFF2-40B4-BE49-F238E27FC236}">
                <a16:creationId xmlns:a16="http://schemas.microsoft.com/office/drawing/2014/main" id="{037D2A77-5D09-7F2D-0F5F-787B84CF8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821" y="0"/>
            <a:ext cx="5021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2CA54BE5-7363-F07C-25F6-DFE5EE324110}"/>
              </a:ext>
            </a:extLst>
          </p:cNvPr>
          <p:cNvSpPr txBox="1"/>
          <p:nvPr/>
        </p:nvSpPr>
        <p:spPr>
          <a:xfrm>
            <a:off x="45720" y="-1"/>
            <a:ext cx="6670866"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u="sng"/>
            </a:lvl1pPr>
          </a:lstStyle>
          <a:p>
            <a:r>
              <a:rPr dirty="0"/>
              <a:t>Digital Unplug – Class Discussion</a:t>
            </a:r>
          </a:p>
        </p:txBody>
      </p:sp>
    </p:spTree>
    <p:extLst>
      <p:ext uri="{BB962C8B-B14F-4D97-AF65-F5344CB8AC3E}">
        <p14:creationId xmlns:p14="http://schemas.microsoft.com/office/powerpoint/2010/main" val="24394588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5C542-1351-1703-85C2-955CBC7A15F5}"/>
              </a:ext>
            </a:extLst>
          </p:cNvPr>
          <p:cNvSpPr txBox="1"/>
          <p:nvPr/>
        </p:nvSpPr>
        <p:spPr>
          <a:xfrm>
            <a:off x="240632" y="0"/>
            <a:ext cx="7170821" cy="6986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3600" b="1" i="0" u="sng" strike="noStrike" cap="none" spc="0" normalizeH="0" baseline="0" dirty="0">
                <a:ln>
                  <a:noFill/>
                </a:ln>
                <a:solidFill>
                  <a:srgbClr val="000000"/>
                </a:solidFill>
                <a:effectLst/>
                <a:uFillTx/>
                <a:latin typeface="+mn-lt"/>
                <a:ea typeface="+mn-ea"/>
                <a:cs typeface="+mn-cs"/>
                <a:sym typeface="Aptos"/>
              </a:rPr>
              <a:t>Morning Prayer Schedule</a:t>
            </a:r>
          </a:p>
          <a:p>
            <a:pPr marL="0" marR="0" indent="0" algn="l" defTabSz="914400" rtl="0" fontAlgn="auto" latinLnBrk="0" hangingPunct="0">
              <a:lnSpc>
                <a:spcPct val="100000"/>
              </a:lnSpc>
              <a:spcBef>
                <a:spcPts val="0"/>
              </a:spcBef>
              <a:spcAft>
                <a:spcPts val="0"/>
              </a:spcAft>
              <a:buClrTx/>
              <a:buSzTx/>
              <a:buFontTx/>
              <a:buNone/>
              <a:tabLst/>
            </a:pPr>
            <a:endParaRPr lang="en-GB" sz="3600" b="1" u="sng" dirty="0"/>
          </a:p>
          <a:p>
            <a:pPr marL="0" marR="0" indent="0" algn="l" defTabSz="914400" rtl="0" fontAlgn="auto" latinLnBrk="0" hangingPunct="0">
              <a:lnSpc>
                <a:spcPct val="100000"/>
              </a:lnSpc>
              <a:spcBef>
                <a:spcPts val="0"/>
              </a:spcBef>
              <a:spcAft>
                <a:spcPts val="0"/>
              </a:spcAft>
              <a:buClrTx/>
              <a:buSzTx/>
              <a:buFontTx/>
              <a:buNone/>
              <a:tabLst/>
            </a:pPr>
            <a:r>
              <a:rPr lang="en-GB" sz="3600" b="1" dirty="0"/>
              <a:t>Monday – 10S</a:t>
            </a:r>
          </a:p>
          <a:p>
            <a:pPr marL="0" marR="0" indent="0" algn="l" defTabSz="914400" rtl="0" fontAlgn="auto" latinLnBrk="0" hangingPunct="0">
              <a:lnSpc>
                <a:spcPct val="100000"/>
              </a:lnSpc>
              <a:spcBef>
                <a:spcPts val="0"/>
              </a:spcBef>
              <a:spcAft>
                <a:spcPts val="0"/>
              </a:spcAft>
              <a:buClrTx/>
              <a:buSzTx/>
              <a:buFontTx/>
              <a:buNone/>
              <a:tabLst/>
            </a:pPr>
            <a:r>
              <a:rPr kumimoji="0" lang="en-GB" sz="3600" b="1" i="0" strike="noStrike" cap="none" spc="0" normalizeH="0" baseline="0" dirty="0">
                <a:ln>
                  <a:noFill/>
                </a:ln>
                <a:solidFill>
                  <a:srgbClr val="000000"/>
                </a:solidFill>
                <a:effectLst/>
                <a:uFillTx/>
                <a:latin typeface="+mn-lt"/>
                <a:ea typeface="+mn-ea"/>
                <a:cs typeface="+mn-cs"/>
                <a:sym typeface="Aptos"/>
              </a:rPr>
              <a:t>Tuesday – 11I</a:t>
            </a:r>
          </a:p>
          <a:p>
            <a:pPr marL="0" marR="0" indent="0" algn="l" defTabSz="914400" rtl="0" fontAlgn="auto" latinLnBrk="0" hangingPunct="0">
              <a:lnSpc>
                <a:spcPct val="100000"/>
              </a:lnSpc>
              <a:spcBef>
                <a:spcPts val="0"/>
              </a:spcBef>
              <a:spcAft>
                <a:spcPts val="0"/>
              </a:spcAft>
              <a:buClrTx/>
              <a:buSzTx/>
              <a:buFontTx/>
              <a:buNone/>
              <a:tabLst/>
            </a:pPr>
            <a:r>
              <a:rPr kumimoji="0" lang="en-GB" sz="3600" b="1" i="0" strike="noStrike" cap="none" spc="0" normalizeH="0" baseline="0" dirty="0">
                <a:ln>
                  <a:noFill/>
                </a:ln>
                <a:solidFill>
                  <a:srgbClr val="000000"/>
                </a:solidFill>
                <a:effectLst/>
                <a:uFillTx/>
                <a:latin typeface="+mn-lt"/>
                <a:ea typeface="+mn-ea"/>
                <a:cs typeface="+mn-cs"/>
                <a:sym typeface="Aptos"/>
              </a:rPr>
              <a:t>Wed</a:t>
            </a:r>
            <a:r>
              <a:rPr lang="en-GB" sz="3600" b="1" dirty="0"/>
              <a:t>nesday – 11N </a:t>
            </a:r>
          </a:p>
          <a:p>
            <a:pPr marL="0" marR="0" indent="0" algn="l" defTabSz="914400" rtl="0" fontAlgn="auto" latinLnBrk="0" hangingPunct="0">
              <a:lnSpc>
                <a:spcPct val="100000"/>
              </a:lnSpc>
              <a:spcBef>
                <a:spcPts val="0"/>
              </a:spcBef>
              <a:spcAft>
                <a:spcPts val="0"/>
              </a:spcAft>
              <a:buClrTx/>
              <a:buSzTx/>
              <a:buFontTx/>
              <a:buNone/>
              <a:tabLst/>
            </a:pPr>
            <a:r>
              <a:rPr lang="en-GB" sz="3600" b="1" dirty="0"/>
              <a:t>Thursday – 11T</a:t>
            </a:r>
          </a:p>
          <a:p>
            <a:pPr marL="0" marR="0" indent="0" algn="l" defTabSz="914400" rtl="0" fontAlgn="auto" latinLnBrk="0" hangingPunct="0">
              <a:lnSpc>
                <a:spcPct val="100000"/>
              </a:lnSpc>
              <a:spcBef>
                <a:spcPts val="0"/>
              </a:spcBef>
              <a:spcAft>
                <a:spcPts val="0"/>
              </a:spcAft>
              <a:buClrTx/>
              <a:buSzTx/>
              <a:buFontTx/>
              <a:buNone/>
              <a:tabLst/>
            </a:pPr>
            <a:r>
              <a:rPr lang="en-GB" sz="3600" b="1" dirty="0"/>
              <a:t>Friday – 11Y</a:t>
            </a:r>
          </a:p>
          <a:p>
            <a:pPr marL="0" marR="0" indent="0" algn="l" defTabSz="914400" rtl="0" fontAlgn="auto" latinLnBrk="0" hangingPunct="0">
              <a:lnSpc>
                <a:spcPct val="100000"/>
              </a:lnSpc>
              <a:spcBef>
                <a:spcPts val="0"/>
              </a:spcBef>
              <a:spcAft>
                <a:spcPts val="0"/>
              </a:spcAft>
              <a:buClrTx/>
              <a:buSzTx/>
              <a:buFontTx/>
              <a:buNone/>
              <a:tabLst/>
            </a:pPr>
            <a:endParaRPr lang="en-GB" sz="3600" b="1" dirty="0"/>
          </a:p>
          <a:p>
            <a:pPr marL="0" marR="0" indent="0" algn="l" defTabSz="914400" rtl="0" fontAlgn="auto" latinLnBrk="0" hangingPunct="0">
              <a:lnSpc>
                <a:spcPct val="100000"/>
              </a:lnSpc>
              <a:spcBef>
                <a:spcPts val="0"/>
              </a:spcBef>
              <a:spcAft>
                <a:spcPts val="0"/>
              </a:spcAft>
              <a:buClrTx/>
              <a:buSzTx/>
              <a:buFontTx/>
              <a:buNone/>
              <a:tabLst/>
            </a:pPr>
            <a:r>
              <a:rPr lang="en-GB" sz="3200" dirty="0"/>
              <a:t>Once registration is complete, please come to the Chapel for 8:45am. Students please bring a pen and leave your bags in your form room.</a:t>
            </a:r>
          </a:p>
          <a:p>
            <a:pPr marL="0" marR="0" indent="0" algn="l" defTabSz="914400" rtl="0" fontAlgn="auto" latinLnBrk="0" hangingPunct="0">
              <a:lnSpc>
                <a:spcPct val="100000"/>
              </a:lnSpc>
              <a:spcBef>
                <a:spcPts val="0"/>
              </a:spcBef>
              <a:spcAft>
                <a:spcPts val="0"/>
              </a:spcAft>
              <a:buClrTx/>
              <a:buSzTx/>
              <a:buFontTx/>
              <a:buNone/>
              <a:tabLst/>
            </a:pPr>
            <a:endParaRPr kumimoji="0" lang="en-GB" sz="3200" b="1" i="0" strike="noStrike" cap="none" spc="0" normalizeH="0" baseline="0" dirty="0">
              <a:ln>
                <a:noFill/>
              </a:ln>
              <a:solidFill>
                <a:srgbClr val="000000"/>
              </a:solidFill>
              <a:effectLst/>
              <a:uFillTx/>
              <a:latin typeface="+mn-lt"/>
              <a:ea typeface="+mn-ea"/>
              <a:cs typeface="+mn-cs"/>
              <a:sym typeface="Aptos"/>
            </a:endParaRPr>
          </a:p>
        </p:txBody>
      </p:sp>
      <p:pic>
        <p:nvPicPr>
          <p:cNvPr id="14338" name="Picture 2" descr="500+ Cross Pictures [HD] | Download Free Images on Unsplash">
            <a:extLst>
              <a:ext uri="{FF2B5EF4-FFF2-40B4-BE49-F238E27FC236}">
                <a16:creationId xmlns:a16="http://schemas.microsoft.com/office/drawing/2014/main" id="{148444FC-E2AE-EECE-DC29-012B47C31F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1453" y="0"/>
            <a:ext cx="47805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726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
          <p:cNvSpPr txBox="1"/>
          <p:nvPr/>
        </p:nvSpPr>
        <p:spPr>
          <a:xfrm>
            <a:off x="45719" y="5882127"/>
            <a:ext cx="12100562"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vl1pPr>
          </a:lstStyle>
          <a:p>
            <a:r>
              <a:rPr dirty="0"/>
              <a:t>What do you think are the key themes in </a:t>
            </a:r>
            <a:r>
              <a:rPr lang="en-GB" dirty="0"/>
              <a:t>Luke 16:19</a:t>
            </a:r>
            <a:r>
              <a:rPr dirty="0"/>
              <a:t>?</a:t>
            </a:r>
          </a:p>
        </p:txBody>
      </p:sp>
      <p:sp>
        <p:nvSpPr>
          <p:cNvPr id="113" name="TextBox 2"/>
          <p:cNvSpPr txBox="1"/>
          <p:nvPr/>
        </p:nvSpPr>
        <p:spPr>
          <a:xfrm>
            <a:off x="511779" y="967563"/>
            <a:ext cx="11168442" cy="2585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400" b="1"/>
            </a:lvl1pPr>
          </a:lstStyle>
          <a:p>
            <a:r>
              <a:rPr lang="en-GB" dirty="0"/>
              <a:t>‘There was a rich man and at his gate was a poor named Lazarus.’ (Luke 16:19)</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tory of Lazarus and The Rich man (Luke 16:19-31)">
            <a:hlinkClick r:id="" action="ppaction://media"/>
            <a:extLst>
              <a:ext uri="{FF2B5EF4-FFF2-40B4-BE49-F238E27FC236}">
                <a16:creationId xmlns:a16="http://schemas.microsoft.com/office/drawing/2014/main" id="{F4CF3E5D-EABB-F34C-94DA-FD923DE34368}"/>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008A-6F94-650A-0997-EB50788D6A78}"/>
            </a:ext>
          </a:extLst>
        </p:cNvPr>
        <p:cNvGrpSpPr/>
        <p:nvPr/>
      </p:nvGrpSpPr>
      <p:grpSpPr>
        <a:xfrm>
          <a:off x="0" y="0"/>
          <a:ext cx="0" cy="0"/>
          <a:chOff x="0" y="0"/>
          <a:chExt cx="0" cy="0"/>
        </a:xfrm>
      </p:grpSpPr>
      <p:sp>
        <p:nvSpPr>
          <p:cNvPr id="112" name="TextBox 1">
            <a:extLst>
              <a:ext uri="{FF2B5EF4-FFF2-40B4-BE49-F238E27FC236}">
                <a16:creationId xmlns:a16="http://schemas.microsoft.com/office/drawing/2014/main" id="{2910F035-B9DE-EC07-17BD-6DBFFF5C0C66}"/>
              </a:ext>
            </a:extLst>
          </p:cNvPr>
          <p:cNvSpPr txBox="1"/>
          <p:nvPr/>
        </p:nvSpPr>
        <p:spPr>
          <a:xfrm>
            <a:off x="45719" y="5882127"/>
            <a:ext cx="12100562"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vl1pPr>
          </a:lstStyle>
          <a:p>
            <a:r>
              <a:rPr dirty="0"/>
              <a:t>What do you think are the key themes in </a:t>
            </a:r>
            <a:r>
              <a:rPr lang="en-GB" dirty="0"/>
              <a:t>Luke 16:19</a:t>
            </a:r>
            <a:r>
              <a:rPr dirty="0"/>
              <a:t>?</a:t>
            </a:r>
          </a:p>
        </p:txBody>
      </p:sp>
      <p:sp>
        <p:nvSpPr>
          <p:cNvPr id="113" name="TextBox 2">
            <a:extLst>
              <a:ext uri="{FF2B5EF4-FFF2-40B4-BE49-F238E27FC236}">
                <a16:creationId xmlns:a16="http://schemas.microsoft.com/office/drawing/2014/main" id="{87F0C4F1-C32A-17E2-8018-274F797C2121}"/>
              </a:ext>
            </a:extLst>
          </p:cNvPr>
          <p:cNvSpPr txBox="1"/>
          <p:nvPr/>
        </p:nvSpPr>
        <p:spPr>
          <a:xfrm>
            <a:off x="511779" y="967563"/>
            <a:ext cx="11168442" cy="2585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400" b="1"/>
            </a:lvl1pPr>
          </a:lstStyle>
          <a:p>
            <a:r>
              <a:rPr lang="en-GB" dirty="0"/>
              <a:t>‘There was a rich man and at his gate was a poor named Lazarus.’ (Luke 16:19)</a:t>
            </a:r>
          </a:p>
        </p:txBody>
      </p:sp>
    </p:spTree>
    <p:extLst>
      <p:ext uri="{BB962C8B-B14F-4D97-AF65-F5344CB8AC3E}">
        <p14:creationId xmlns:p14="http://schemas.microsoft.com/office/powerpoint/2010/main" val="6945389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
          <p:cNvSpPr txBox="1"/>
          <p:nvPr/>
        </p:nvSpPr>
        <p:spPr>
          <a:xfrm>
            <a:off x="139002" y="0"/>
            <a:ext cx="7392765" cy="6647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600" b="1" u="sng"/>
            </a:pPr>
            <a:r>
              <a:rPr dirty="0"/>
              <a:t>Key Themes in John 3:16</a:t>
            </a:r>
          </a:p>
          <a:p>
            <a:pPr>
              <a:defRPr sz="2600"/>
            </a:pPr>
            <a:endParaRPr dirty="0"/>
          </a:p>
          <a:p>
            <a:pPr>
              <a:defRPr sz="2600" b="1" u="sng"/>
            </a:pPr>
            <a:r>
              <a:rPr lang="en-GB" sz="2200" dirty="0"/>
              <a:t>Consequence of Greed</a:t>
            </a:r>
            <a:endParaRPr sz="2200" dirty="0"/>
          </a:p>
          <a:p>
            <a:r>
              <a:rPr lang="en-GB" sz="2200" dirty="0"/>
              <a:t>The story serves as a warning against the love of money, which Jesus identifies as a strong indicator that someone does not know God. </a:t>
            </a:r>
          </a:p>
          <a:p>
            <a:pPr>
              <a:defRPr sz="2600"/>
            </a:pPr>
            <a:endParaRPr sz="2200" dirty="0"/>
          </a:p>
          <a:p>
            <a:pPr>
              <a:defRPr sz="2600" b="1" u="sng"/>
            </a:pPr>
            <a:r>
              <a:rPr lang="en-GB" sz="2200" dirty="0"/>
              <a:t>Compassion for the Poor</a:t>
            </a:r>
            <a:endParaRPr sz="2200" dirty="0"/>
          </a:p>
          <a:p>
            <a:r>
              <a:rPr lang="en-GB" sz="2200" dirty="0"/>
              <a:t>Jesus emphasizes the need for followers to show concern for the poor and vulnerable.</a:t>
            </a:r>
          </a:p>
          <a:p>
            <a:pPr>
              <a:defRPr sz="2600"/>
            </a:pPr>
            <a:endParaRPr sz="2200" dirty="0"/>
          </a:p>
          <a:p>
            <a:pPr>
              <a:defRPr sz="2600" b="1" u="sng"/>
            </a:pPr>
            <a:r>
              <a:rPr lang="en-GB" sz="2200" dirty="0"/>
              <a:t>Stewardship of Wealth</a:t>
            </a:r>
            <a:endParaRPr sz="2200" dirty="0"/>
          </a:p>
          <a:p>
            <a:r>
              <a:rPr lang="en-GB" sz="2200" dirty="0"/>
              <a:t>Worldly possessions have no value in the afterlife, and earthly wealth should be used for the benefit of the poor. </a:t>
            </a:r>
          </a:p>
          <a:p>
            <a:pPr>
              <a:defRPr sz="2600"/>
            </a:pPr>
            <a:endParaRPr sz="2200" dirty="0"/>
          </a:p>
          <a:p>
            <a:pPr>
              <a:defRPr sz="2600" b="1" u="sng"/>
            </a:pPr>
            <a:r>
              <a:rPr lang="en-GB" sz="2200" dirty="0"/>
              <a:t>Afterlife and Finality</a:t>
            </a:r>
            <a:endParaRPr sz="2200" dirty="0"/>
          </a:p>
          <a:p>
            <a:r>
              <a:rPr lang="en-GB" sz="2200" dirty="0"/>
              <a:t>The "unbridgeable gulf" between the rich man and Abraham signifies that one's eternal state is determined by their actions and choices during life. </a:t>
            </a:r>
          </a:p>
        </p:txBody>
      </p:sp>
      <p:pic>
        <p:nvPicPr>
          <p:cNvPr id="13314" name="Picture 2" descr="First Glance: Luke 16:19-31 – Etz Pri">
            <a:extLst>
              <a:ext uri="{FF2B5EF4-FFF2-40B4-BE49-F238E27FC236}">
                <a16:creationId xmlns:a16="http://schemas.microsoft.com/office/drawing/2014/main" id="{2B9836BD-B100-B95E-2E65-9E992FA684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63"/>
          <a:stretch/>
        </p:blipFill>
        <p:spPr bwMode="auto">
          <a:xfrm>
            <a:off x="7531766" y="0"/>
            <a:ext cx="466023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4C1BE-794A-8254-9E86-3B4BBD4591F8}"/>
            </a:ext>
          </a:extLst>
        </p:cNvPr>
        <p:cNvGrpSpPr/>
        <p:nvPr/>
      </p:nvGrpSpPr>
      <p:grpSpPr>
        <a:xfrm>
          <a:off x="0" y="0"/>
          <a:ext cx="0" cy="0"/>
          <a:chOff x="0" y="0"/>
          <a:chExt cx="0" cy="0"/>
        </a:xfrm>
      </p:grpSpPr>
      <p:sp>
        <p:nvSpPr>
          <p:cNvPr id="156" name="TextBox 3">
            <a:extLst>
              <a:ext uri="{FF2B5EF4-FFF2-40B4-BE49-F238E27FC236}">
                <a16:creationId xmlns:a16="http://schemas.microsoft.com/office/drawing/2014/main" id="{4575DFA3-F9EA-B48A-44AF-D366E326394E}"/>
              </a:ext>
            </a:extLst>
          </p:cNvPr>
          <p:cNvSpPr txBox="1"/>
          <p:nvPr/>
        </p:nvSpPr>
        <p:spPr>
          <a:xfrm>
            <a:off x="45719" y="-85094"/>
            <a:ext cx="4916497"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u="sng"/>
            </a:lvl1pPr>
          </a:lstStyle>
          <a:p>
            <a:r>
              <a:t>Let Us Pray</a:t>
            </a:r>
          </a:p>
        </p:txBody>
      </p:sp>
      <p:sp>
        <p:nvSpPr>
          <p:cNvPr id="2" name="TextBox 1">
            <a:extLst>
              <a:ext uri="{FF2B5EF4-FFF2-40B4-BE49-F238E27FC236}">
                <a16:creationId xmlns:a16="http://schemas.microsoft.com/office/drawing/2014/main" id="{3C70DF83-5741-D57B-DDFF-396842CAE5CD}"/>
              </a:ext>
            </a:extLst>
          </p:cNvPr>
          <p:cNvSpPr txBox="1"/>
          <p:nvPr/>
        </p:nvSpPr>
        <p:spPr>
          <a:xfrm>
            <a:off x="625642" y="1012955"/>
            <a:ext cx="10940716"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4400" b="1" dirty="0"/>
              <a:t>Lord, </a:t>
            </a:r>
          </a:p>
          <a:p>
            <a:pPr algn="ctr"/>
            <a:r>
              <a:rPr lang="en-GB" sz="4400" dirty="0"/>
              <a:t>Open my eyes to the needs around me,</a:t>
            </a:r>
            <a:br>
              <a:rPr lang="en-GB" sz="4400" dirty="0"/>
            </a:br>
            <a:r>
              <a:rPr lang="en-GB" sz="4400" dirty="0"/>
              <a:t>That I may never walk past the suffering unseen.</a:t>
            </a:r>
            <a:br>
              <a:rPr lang="en-GB" sz="4400" dirty="0"/>
            </a:br>
            <a:r>
              <a:rPr lang="en-GB" sz="4400" dirty="0"/>
              <a:t>Give me a heart like Yours—</a:t>
            </a:r>
            <a:br>
              <a:rPr lang="en-GB" sz="4400" dirty="0"/>
            </a:br>
            <a:r>
              <a:rPr lang="en-GB" sz="4400" dirty="0"/>
              <a:t>Tender, generous, and ready to serve.</a:t>
            </a:r>
            <a:br>
              <a:rPr lang="en-GB" sz="4400" dirty="0"/>
            </a:br>
            <a:r>
              <a:rPr lang="en-GB" sz="4400" b="1" dirty="0"/>
              <a:t>Amen.</a:t>
            </a:r>
            <a:endParaRPr kumimoji="0" lang="en-GB" sz="4400" b="1" u="none" strike="noStrike" cap="none" spc="0" normalizeH="0" baseline="0" dirty="0">
              <a:ln>
                <a:noFill/>
              </a:ln>
              <a:solidFill>
                <a:srgbClr val="000000"/>
              </a:solidFill>
              <a:effectLst/>
              <a:uFillTx/>
              <a:latin typeface="+mn-lt"/>
              <a:ea typeface="+mn-ea"/>
              <a:cs typeface="+mn-cs"/>
              <a:sym typeface="Aptos"/>
            </a:endParaRPr>
          </a:p>
        </p:txBody>
      </p:sp>
    </p:spTree>
    <p:extLst>
      <p:ext uri="{BB962C8B-B14F-4D97-AF65-F5344CB8AC3E}">
        <p14:creationId xmlns:p14="http://schemas.microsoft.com/office/powerpoint/2010/main" val="3340748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C0D7-18DE-354A-1D73-16A587C8B579}"/>
            </a:ext>
          </a:extLst>
        </p:cNvPr>
        <p:cNvGrpSpPr/>
        <p:nvPr/>
      </p:nvGrpSpPr>
      <p:grpSpPr>
        <a:xfrm>
          <a:off x="0" y="0"/>
          <a:ext cx="0" cy="0"/>
          <a:chOff x="0" y="0"/>
          <a:chExt cx="0" cy="0"/>
        </a:xfrm>
      </p:grpSpPr>
      <p:pic>
        <p:nvPicPr>
          <p:cNvPr id="1026" name="Picture 2" descr="My Reflections...: Reflection for March 4 Thursday of the Second Week of  Lent: Luke 16:19-31">
            <a:extLst>
              <a:ext uri="{FF2B5EF4-FFF2-40B4-BE49-F238E27FC236}">
                <a16:creationId xmlns:a16="http://schemas.microsoft.com/office/drawing/2014/main" id="{7E51F216-52D3-62EB-2BFC-30352FFFD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68" b="2978"/>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fficial Logo of Jubilee unveiled - Vatican News">
            <a:extLst>
              <a:ext uri="{FF2B5EF4-FFF2-40B4-BE49-F238E27FC236}">
                <a16:creationId xmlns:a16="http://schemas.microsoft.com/office/drawing/2014/main" id="{29250C70-C93F-5AF2-F951-9A1639B802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17" r="20678"/>
          <a:stretch/>
        </p:blipFill>
        <p:spPr bwMode="auto">
          <a:xfrm>
            <a:off x="10996323" y="1"/>
            <a:ext cx="1194153" cy="1170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CE5E66-696D-053A-EEA6-E5A9CCD53A32}"/>
              </a:ext>
            </a:extLst>
          </p:cNvPr>
          <p:cNvSpPr txBox="1"/>
          <p:nvPr/>
        </p:nvSpPr>
        <p:spPr>
          <a:xfrm>
            <a:off x="192505" y="112295"/>
            <a:ext cx="5903495" cy="1815882"/>
          </a:xfrm>
          <a:prstGeom prst="rect">
            <a:avLst/>
          </a:prstGeom>
          <a:solidFill>
            <a:srgbClr val="E3E9E7"/>
          </a:solidFill>
        </p:spPr>
        <p:txBody>
          <a:bodyPr wrap="square" rtlCol="0">
            <a:spAutoFit/>
          </a:bodyPr>
          <a:lstStyle/>
          <a:p>
            <a:r>
              <a:rPr lang="en-GB" sz="2800" b="1" u="sng" dirty="0"/>
              <a:t>Charity</a:t>
            </a:r>
          </a:p>
          <a:p>
            <a:r>
              <a:rPr lang="en-GB" sz="2800" dirty="0"/>
              <a:t>‘There was a rich man and at his gate was a poor named Lazarus.’ (Luke 16:19)</a:t>
            </a:r>
          </a:p>
        </p:txBody>
      </p:sp>
    </p:spTree>
    <p:extLst>
      <p:ext uri="{BB962C8B-B14F-4D97-AF65-F5344CB8AC3E}">
        <p14:creationId xmlns:p14="http://schemas.microsoft.com/office/powerpoint/2010/main" val="325680796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9EDCC"/>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1398</TotalTime>
  <Words>1191</Words>
  <Application>Microsoft Office PowerPoint</Application>
  <PresentationFormat>Widescreen</PresentationFormat>
  <Paragraphs>124</Paragraphs>
  <Slides>23</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Helvetica Neue</vt:lpstr>
      <vt:lpstr>Helvetica Neue Light</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Arkell, Jacob</dc:creator>
  <cp:lastModifiedBy>Blackburn, Rachael</cp:lastModifiedBy>
  <cp:revision>13</cp:revision>
  <dcterms:modified xsi:type="dcterms:W3CDTF">2025-09-24T12:41:56Z</dcterms:modified>
</cp:coreProperties>
</file>