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5" r:id="rId3"/>
    <p:sldId id="316" r:id="rId4"/>
    <p:sldId id="311" r:id="rId5"/>
    <p:sldId id="317" r:id="rId6"/>
    <p:sldId id="291" r:id="rId7"/>
    <p:sldId id="290" r:id="rId8"/>
    <p:sldId id="292" r:id="rId9"/>
    <p:sldId id="318" r:id="rId10"/>
    <p:sldId id="293" r:id="rId11"/>
    <p:sldId id="312" r:id="rId12"/>
    <p:sldId id="297" r:id="rId13"/>
    <p:sldId id="298" r:id="rId14"/>
    <p:sldId id="313" r:id="rId15"/>
    <p:sldId id="309" r:id="rId16"/>
    <p:sldId id="301" r:id="rId17"/>
    <p:sldId id="300" r:id="rId18"/>
    <p:sldId id="314" r:id="rId19"/>
    <p:sldId id="303" r:id="rId20"/>
    <p:sldId id="304" r:id="rId21"/>
    <p:sldId id="305" r:id="rId22"/>
    <p:sldId id="306" r:id="rId23"/>
    <p:sldId id="307"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FFC2B5-A48F-44B5-B742-27AF213FE460}">
          <p14:sldIdLst>
            <p14:sldId id="256"/>
            <p14:sldId id="315"/>
            <p14:sldId id="316"/>
            <p14:sldId id="311"/>
            <p14:sldId id="317"/>
            <p14:sldId id="291"/>
            <p14:sldId id="290"/>
            <p14:sldId id="292"/>
            <p14:sldId id="318"/>
            <p14:sldId id="293"/>
            <p14:sldId id="312"/>
            <p14:sldId id="297"/>
            <p14:sldId id="298"/>
            <p14:sldId id="313"/>
            <p14:sldId id="309"/>
            <p14:sldId id="301"/>
            <p14:sldId id="300"/>
            <p14:sldId id="314"/>
            <p14:sldId id="303"/>
            <p14:sldId id="304"/>
            <p14:sldId id="305"/>
            <p14:sldId id="306"/>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549CC-60AF-E2D9-5CB9-946246F69EF6}" v="200" dt="2025-05-15T12:55:17.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0BD7D982-1205-C8C4-7C98-15604E99A02A}"/>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651E3D93-BE58-1C9B-0F83-2B249BB00277}"/>
              </a:ext>
            </a:extLst>
          </p:cNvPr>
          <p:cNvSpPr txBox="1"/>
          <p:nvPr/>
        </p:nvSpPr>
        <p:spPr>
          <a:xfrm>
            <a:off x="5193897" y="3243229"/>
            <a:ext cx="615863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 One Another</a:t>
            </a:r>
          </a:p>
          <a:p>
            <a:pPr algn="ctr"/>
            <a:endParaRPr lang="en-US" sz="2400"/>
          </a:p>
          <a:p>
            <a:pPr algn="ctr"/>
            <a:endParaRPr lang="en-US" sz="1400"/>
          </a:p>
          <a:p>
            <a:pPr algn="ctr"/>
            <a:r>
              <a:rPr lang="en-US" b="1" dirty="0"/>
              <a:t>Thoughts and Prayers </a:t>
            </a:r>
          </a:p>
          <a:p>
            <a:pPr algn="ctr"/>
            <a:r>
              <a:rPr lang="en-US" b="1" dirty="0"/>
              <a:t>Monday 19th May – Friday 23rd May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red heart on a black background&#10;&#10;Description automatically generated">
            <a:extLst>
              <a:ext uri="{FF2B5EF4-FFF2-40B4-BE49-F238E27FC236}">
                <a16:creationId xmlns:a16="http://schemas.microsoft.com/office/drawing/2014/main" id="{270471D7-9AE1-B8BC-73AF-FDF0ED337C79}"/>
              </a:ext>
            </a:extLst>
          </p:cNvPr>
          <p:cNvPicPr>
            <a:picLocks noGrp="1" noChangeAspect="1"/>
          </p:cNvPicPr>
          <p:nvPr>
            <p:ph idx="1"/>
          </p:nvPr>
        </p:nvPicPr>
        <p:blipFill>
          <a:blip r:embed="rId2"/>
          <a:stretch>
            <a:fillRect/>
          </a:stretch>
        </p:blipFill>
        <p:spPr>
          <a:xfrm>
            <a:off x="838200" y="5067871"/>
            <a:ext cx="10515600" cy="1564417"/>
          </a:xfrm>
        </p:spPr>
      </p:pic>
      <p:sp>
        <p:nvSpPr>
          <p:cNvPr id="5" name="TextBox 4">
            <a:extLst>
              <a:ext uri="{FF2B5EF4-FFF2-40B4-BE49-F238E27FC236}">
                <a16:creationId xmlns:a16="http://schemas.microsoft.com/office/drawing/2014/main" id="{D8E47087-0CFB-E055-6DCE-4A71E9F332F8}"/>
              </a:ext>
            </a:extLst>
          </p:cNvPr>
          <p:cNvSpPr txBox="1"/>
          <p:nvPr/>
        </p:nvSpPr>
        <p:spPr>
          <a:xfrm>
            <a:off x="2276007" y="227351"/>
            <a:ext cx="808969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latin typeface="Century Schoolbook"/>
              </a:rPr>
              <a:t>Dear God,</a:t>
            </a:r>
          </a:p>
          <a:p>
            <a:pPr algn="ctr"/>
            <a:r>
              <a:rPr lang="en-GB" sz="3200">
                <a:latin typeface="Century Schoolbook"/>
              </a:rPr>
              <a:t>Thank you that you are a loving, gracious God. </a:t>
            </a:r>
          </a:p>
          <a:p>
            <a:pPr algn="ctr"/>
            <a:r>
              <a:rPr lang="en-GB" sz="3200">
                <a:latin typeface="Century Schoolbook"/>
              </a:rPr>
              <a:t>Thank you that you’ve offered us forgiveness and the gift of new life in you. </a:t>
            </a:r>
          </a:p>
          <a:p>
            <a:pPr algn="ctr"/>
            <a:r>
              <a:rPr lang="en-GB" sz="3200">
                <a:latin typeface="Century Schoolbook"/>
              </a:rPr>
              <a:t>Thank you that your love is perfect, it never fails, and that nothing can separate us from your love.</a:t>
            </a:r>
          </a:p>
        </p:txBody>
      </p:sp>
    </p:spTree>
    <p:extLst>
      <p:ext uri="{BB962C8B-B14F-4D97-AF65-F5344CB8AC3E}">
        <p14:creationId xmlns:p14="http://schemas.microsoft.com/office/powerpoint/2010/main" val="313390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55A7F-EAD9-E0E7-11A4-6FF7D4058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B40A1-A9C3-619D-EEE7-058BA74AF30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67F1E22-856B-82B4-E0C9-74C46717C782}"/>
              </a:ext>
            </a:extLst>
          </p:cNvPr>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8F939F78-2BCC-0A8C-B2F9-63A050554115}"/>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D03B5111-2B08-CBBF-8220-578A6FF1BD94}"/>
              </a:ext>
            </a:extLst>
          </p:cNvPr>
          <p:cNvSpPr txBox="1"/>
          <p:nvPr/>
        </p:nvSpPr>
        <p:spPr>
          <a:xfrm>
            <a:off x="5193897" y="3243229"/>
            <a:ext cx="615863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 One Another</a:t>
            </a:r>
          </a:p>
          <a:p>
            <a:pPr algn="ctr"/>
            <a:endParaRPr lang="en-US" sz="2400"/>
          </a:p>
          <a:p>
            <a:pPr algn="ctr"/>
            <a:endParaRPr lang="en-US" sz="1400"/>
          </a:p>
          <a:p>
            <a:pPr algn="ctr"/>
            <a:r>
              <a:rPr lang="en-US" b="1" dirty="0"/>
              <a:t>Thoughts and Prayers </a:t>
            </a:r>
          </a:p>
          <a:p>
            <a:pPr algn="ctr"/>
            <a:r>
              <a:rPr lang="en-US" b="1" dirty="0"/>
              <a:t>Monday 19th May – Friday 23rd May</a:t>
            </a:r>
          </a:p>
        </p:txBody>
      </p:sp>
    </p:spTree>
    <p:extLst>
      <p:ext uri="{BB962C8B-B14F-4D97-AF65-F5344CB8AC3E}">
        <p14:creationId xmlns:p14="http://schemas.microsoft.com/office/powerpoint/2010/main" val="8124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52571-7843-A641-9A3B-1855879373CB}"/>
              </a:ext>
            </a:extLst>
          </p:cNvPr>
          <p:cNvSpPr>
            <a:spLocks noGrp="1"/>
          </p:cNvSpPr>
          <p:nvPr>
            <p:ph type="title"/>
          </p:nvPr>
        </p:nvSpPr>
        <p:spPr>
          <a:xfrm>
            <a:off x="572493" y="238539"/>
            <a:ext cx="11018520" cy="1434415"/>
          </a:xfrm>
        </p:spPr>
        <p:txBody>
          <a:bodyPr anchor="b">
            <a:normAutofit/>
          </a:bodyPr>
          <a:lstStyle/>
          <a:p>
            <a:r>
              <a:rPr lang="en-US" sz="5400">
                <a:latin typeface="Modern Love"/>
              </a:rPr>
              <a:t>Love Is Love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8E8253-93F0-9B12-11FE-F282AAB8D66D}"/>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br>
              <a:rPr lang="en-US" sz="1500" b="0" i="0">
                <a:latin typeface="Söhne"/>
                <a:ea typeface="Söhne"/>
                <a:cs typeface="Söhne"/>
              </a:rPr>
            </a:br>
            <a:r>
              <a:rPr lang="en-US" sz="1500" b="0" i="0">
                <a:latin typeface="Söhne"/>
                <a:ea typeface="Söhne"/>
                <a:cs typeface="Söhne"/>
              </a:rPr>
              <a:t>Love is a complex and beautiful journey, but it's not always easy. It challenges us to embrace vulnerability, to forgive, and to understand. In our diverse world, where differences abound, love can be particularly challenging. Yet, it's precisely in the face of these differences that love shines brightest.</a:t>
            </a:r>
            <a:endParaRPr lang="en-US" sz="1500"/>
          </a:p>
          <a:p>
            <a:pPr marL="0" indent="0">
              <a:buNone/>
            </a:pPr>
            <a:r>
              <a:rPr lang="en-US" sz="1500" b="0" i="0">
                <a:latin typeface="Söhne"/>
                <a:ea typeface="Söhne"/>
                <a:cs typeface="Söhne"/>
              </a:rPr>
              <a:t>Discrimination, whether based on race, gender, religion, or any other factor, is a stark contrast to love. It </a:t>
            </a:r>
            <a:r>
              <a:rPr lang="en-US" sz="1500">
                <a:latin typeface="Söhne"/>
                <a:ea typeface="Söhne"/>
                <a:cs typeface="Söhne"/>
              </a:rPr>
              <a:t>creates </a:t>
            </a:r>
            <a:r>
              <a:rPr lang="en-US" sz="1500" b="0" i="0">
                <a:latin typeface="Söhne"/>
                <a:ea typeface="Söhne"/>
                <a:cs typeface="Söhne"/>
              </a:rPr>
              <a:t>barriers, fosters misunderstanding, and perpetuates injustice. But love, true love, knows no bounds. It transcends barriers and embraces all.</a:t>
            </a:r>
          </a:p>
          <a:p>
            <a:pPr marL="0" indent="0">
              <a:buNone/>
            </a:pPr>
            <a:r>
              <a:rPr lang="en-US" sz="1500" b="0" i="0">
                <a:latin typeface="Söhne"/>
                <a:ea typeface="Söhne"/>
                <a:cs typeface="Söhne"/>
              </a:rPr>
              <a:t>Choosing love means rejecting discrimination in all its forms. It means seeing the humanity in each person, regardless of their background or beliefs. It means standing up against prejudice and working towards a world where everyone is valued and respected.</a:t>
            </a:r>
          </a:p>
          <a:p>
            <a:pPr marL="0" indent="0">
              <a:buNone/>
            </a:pPr>
            <a:r>
              <a:rPr lang="en-US" sz="1500" b="0" i="0">
                <a:latin typeface="Söhne"/>
                <a:ea typeface="Söhne"/>
                <a:cs typeface="Söhne"/>
              </a:rPr>
              <a:t>Yes, love can be hard, especially when faced with discrimination and prejudice. But it's precisely in these moments that love's power is most needed. By choosing love over discrimination, we not only uplift others but also enrich our own lives with compassion, empathy, and unity.</a:t>
            </a:r>
            <a:endParaRPr lang="en-US" sz="1500"/>
          </a:p>
        </p:txBody>
      </p:sp>
      <p:pic>
        <p:nvPicPr>
          <p:cNvPr id="4" name="Picture 3" descr="European Commission - Love knows no boundaries, unites hearts and defies  prejudice ❤️🧡💛💚💙💜 Yet, countless people in Europe still face  discrimination when it comes to expressing their true selves or loving  freely.">
            <a:extLst>
              <a:ext uri="{FF2B5EF4-FFF2-40B4-BE49-F238E27FC236}">
                <a16:creationId xmlns:a16="http://schemas.microsoft.com/office/drawing/2014/main" id="{60FE8991-799A-8EED-3C74-2CFDB0E4660C}"/>
              </a:ext>
            </a:extLst>
          </p:cNvPr>
          <p:cNvPicPr>
            <a:picLocks noChangeAspect="1"/>
          </p:cNvPicPr>
          <p:nvPr/>
        </p:nvPicPr>
        <p:blipFill rotWithShape="1">
          <a:blip r:embed="rId2"/>
          <a:srcRect r="3796" b="2"/>
          <a:stretch/>
        </p:blipFill>
        <p:spPr>
          <a:xfrm>
            <a:off x="7675658" y="2093976"/>
            <a:ext cx="3941064" cy="4096512"/>
          </a:xfrm>
          <a:prstGeom prst="rect">
            <a:avLst/>
          </a:prstGeom>
        </p:spPr>
      </p:pic>
    </p:spTree>
    <p:extLst>
      <p:ext uri="{BB962C8B-B14F-4D97-AF65-F5344CB8AC3E}">
        <p14:creationId xmlns:p14="http://schemas.microsoft.com/office/powerpoint/2010/main" val="50203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5B23F-35A1-A5B0-F0FA-69D6BE456FF8}"/>
              </a:ext>
            </a:extLst>
          </p:cNvPr>
          <p:cNvSpPr>
            <a:spLocks noGrp="1"/>
          </p:cNvSpPr>
          <p:nvPr>
            <p:ph idx="1"/>
          </p:nvPr>
        </p:nvSpPr>
        <p:spPr>
          <a:xfrm>
            <a:off x="838200" y="585761"/>
            <a:ext cx="10515600" cy="4351338"/>
          </a:xfrm>
        </p:spPr>
        <p:txBody>
          <a:bodyPr vert="horz" lIns="91440" tIns="45720" rIns="91440" bIns="45720" rtlCol="0" anchor="t">
            <a:noAutofit/>
          </a:bodyPr>
          <a:lstStyle/>
          <a:p>
            <a:pPr marL="0" indent="0" algn="ctr">
              <a:buNone/>
            </a:pPr>
            <a:r>
              <a:rPr lang="en-US" sz="2000" b="0" i="0">
                <a:solidFill>
                  <a:srgbClr val="0D0D0D"/>
                </a:solidFill>
                <a:latin typeface="Söhne"/>
                <a:ea typeface="Söhne"/>
                <a:cs typeface="Söhne"/>
              </a:rPr>
              <a:t>Heavenly Father,</a:t>
            </a:r>
            <a:endParaRPr lang="en-US" sz="2000"/>
          </a:p>
          <a:p>
            <a:pPr marL="0" indent="0" algn="ctr">
              <a:buNone/>
            </a:pPr>
            <a:r>
              <a:rPr lang="en-US" sz="2000" b="0" i="0">
                <a:solidFill>
                  <a:srgbClr val="0D0D0D"/>
                </a:solidFill>
                <a:latin typeface="Söhne"/>
                <a:ea typeface="Söhne"/>
                <a:cs typeface="Söhne"/>
              </a:rPr>
              <a:t>In a world often divided by fear and prejudice, we come before You with hearts open to love. Help us to embody the love that knows no boundaries, the love that sees the beauty in each person You have created.</a:t>
            </a:r>
          </a:p>
          <a:p>
            <a:pPr marL="0" indent="0" algn="ctr">
              <a:buNone/>
            </a:pPr>
            <a:r>
              <a:rPr lang="en-US" sz="2000" b="0" i="0">
                <a:solidFill>
                  <a:srgbClr val="0D0D0D"/>
                </a:solidFill>
                <a:latin typeface="Söhne"/>
                <a:ea typeface="Söhne"/>
                <a:cs typeface="Söhne"/>
              </a:rPr>
              <a:t>Grant us the strength to stand against discrimination in all its forms. May we be instruments of Your peace, breaking down walls of hatred and building bridges of understanding.</a:t>
            </a:r>
          </a:p>
          <a:p>
            <a:pPr marL="0" indent="0" algn="ctr">
              <a:buNone/>
            </a:pPr>
            <a:r>
              <a:rPr lang="en-US" sz="2000" b="0" i="0">
                <a:solidFill>
                  <a:srgbClr val="0D0D0D"/>
                </a:solidFill>
                <a:latin typeface="Söhne"/>
                <a:ea typeface="Söhne"/>
                <a:cs typeface="Söhne"/>
              </a:rPr>
              <a:t>Give us the courage to challenge injustice wherever we encounter it, knowing that Your love empowers us to make a difference.</a:t>
            </a:r>
          </a:p>
          <a:p>
            <a:pPr marL="0" indent="0" algn="ctr">
              <a:buNone/>
            </a:pPr>
            <a:r>
              <a:rPr lang="en-US" sz="2000" b="0" i="0">
                <a:solidFill>
                  <a:srgbClr val="0D0D0D"/>
                </a:solidFill>
                <a:latin typeface="Söhne"/>
                <a:ea typeface="Söhne"/>
                <a:cs typeface="Söhne"/>
              </a:rPr>
              <a:t>Guide us in our interactions with others, that we may always see beyond outward differences to the humanity we share.</a:t>
            </a:r>
          </a:p>
          <a:p>
            <a:pPr marL="0" indent="0" algn="ctr">
              <a:buNone/>
            </a:pPr>
            <a:r>
              <a:rPr lang="en-US" sz="2000" b="0" i="0">
                <a:solidFill>
                  <a:srgbClr val="0D0D0D"/>
                </a:solidFill>
                <a:latin typeface="Söhne"/>
                <a:ea typeface="Söhne"/>
                <a:cs typeface="Söhne"/>
              </a:rPr>
              <a:t>May our lives be a testament to Your boundless love, shining as beacons of hope in a world that so desperately needs it.</a:t>
            </a:r>
          </a:p>
          <a:p>
            <a:pPr marL="0" indent="0" algn="ctr">
              <a:buNone/>
            </a:pPr>
            <a:r>
              <a:rPr lang="en-US" sz="2000" b="0" i="0">
                <a:solidFill>
                  <a:srgbClr val="0D0D0D"/>
                </a:solidFill>
                <a:latin typeface="Söhne"/>
                <a:ea typeface="Söhne"/>
                <a:cs typeface="Söhne"/>
              </a:rPr>
              <a:t>In Your name, we pray,</a:t>
            </a:r>
          </a:p>
          <a:p>
            <a:pPr marL="0" indent="0" algn="ctr">
              <a:buNone/>
            </a:pPr>
            <a:r>
              <a:rPr lang="en-US" sz="2000" b="0" i="0">
                <a:solidFill>
                  <a:srgbClr val="0D0D0D"/>
                </a:solidFill>
                <a:latin typeface="Söhne"/>
                <a:ea typeface="Söhne"/>
                <a:cs typeface="Söhne"/>
              </a:rPr>
              <a:t>Amen.</a:t>
            </a:r>
            <a:endParaRPr lang="en-US" sz="2000"/>
          </a:p>
        </p:txBody>
      </p:sp>
      <p:pic>
        <p:nvPicPr>
          <p:cNvPr id="5" name="Content Placeholder 3" descr="A red heart on a black background&#10;&#10;Description automatically generated">
            <a:extLst>
              <a:ext uri="{FF2B5EF4-FFF2-40B4-BE49-F238E27FC236}">
                <a16:creationId xmlns:a16="http://schemas.microsoft.com/office/drawing/2014/main" id="{12337C2A-53CA-21B9-A46E-357766AB1FA7}"/>
              </a:ext>
            </a:extLst>
          </p:cNvPr>
          <p:cNvPicPr>
            <a:picLocks noChangeAspect="1"/>
          </p:cNvPicPr>
          <p:nvPr/>
        </p:nvPicPr>
        <p:blipFill>
          <a:blip r:embed="rId2"/>
          <a:stretch>
            <a:fillRect/>
          </a:stretch>
        </p:blipFill>
        <p:spPr>
          <a:xfrm>
            <a:off x="1450298" y="5530067"/>
            <a:ext cx="8929141" cy="1327073"/>
          </a:xfrm>
          <a:prstGeom prst="rect">
            <a:avLst/>
          </a:prstGeom>
        </p:spPr>
      </p:pic>
    </p:spTree>
    <p:extLst>
      <p:ext uri="{BB962C8B-B14F-4D97-AF65-F5344CB8AC3E}">
        <p14:creationId xmlns:p14="http://schemas.microsoft.com/office/powerpoint/2010/main" val="167813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D64BA-6A94-2610-17B7-43186E2CC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46A7A-9F1C-7C59-BDE4-541CF115C51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693748-87C4-4DC3-EBA0-F034293C916A}"/>
              </a:ext>
            </a:extLst>
          </p:cNvPr>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9614757F-6EB2-6AA2-27ED-88037EB4F687}"/>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822CBD6B-A7B3-E223-C85A-59DBE3069BAA}"/>
              </a:ext>
            </a:extLst>
          </p:cNvPr>
          <p:cNvSpPr txBox="1"/>
          <p:nvPr/>
        </p:nvSpPr>
        <p:spPr>
          <a:xfrm>
            <a:off x="5193897" y="3243229"/>
            <a:ext cx="615863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 One Another</a:t>
            </a:r>
          </a:p>
          <a:p>
            <a:pPr algn="ctr"/>
            <a:endParaRPr lang="en-US" sz="2400"/>
          </a:p>
          <a:p>
            <a:pPr algn="ctr"/>
            <a:endParaRPr lang="en-US" sz="1400"/>
          </a:p>
          <a:p>
            <a:pPr algn="ctr"/>
            <a:r>
              <a:rPr lang="en-US" b="1" dirty="0"/>
              <a:t>Thoughts and Prayers </a:t>
            </a:r>
          </a:p>
          <a:p>
            <a:pPr algn="ctr"/>
            <a:r>
              <a:rPr lang="en-US" b="1" dirty="0"/>
              <a:t>Monday 19th May – Friday 23rd May</a:t>
            </a:r>
          </a:p>
        </p:txBody>
      </p:sp>
    </p:spTree>
    <p:extLst>
      <p:ext uri="{BB962C8B-B14F-4D97-AF65-F5344CB8AC3E}">
        <p14:creationId xmlns:p14="http://schemas.microsoft.com/office/powerpoint/2010/main" val="368114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A6A97-07B7-DE52-B5C5-FC2FEC5955C3}"/>
              </a:ext>
            </a:extLst>
          </p:cNvPr>
          <p:cNvSpPr>
            <a:spLocks noGrp="1"/>
          </p:cNvSpPr>
          <p:nvPr>
            <p:ph type="title"/>
          </p:nvPr>
        </p:nvSpPr>
        <p:spPr>
          <a:xfrm>
            <a:off x="630936" y="640080"/>
            <a:ext cx="4818888" cy="1481328"/>
          </a:xfrm>
        </p:spPr>
        <p:txBody>
          <a:bodyPr anchor="b">
            <a:normAutofit/>
          </a:bodyPr>
          <a:lstStyle/>
          <a:p>
            <a:r>
              <a:rPr lang="en-US" sz="4600">
                <a:latin typeface="Modern Love"/>
              </a:rPr>
              <a:t>Our Scripture This week</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D557B8-7DFA-681A-C676-F061B3904AA3}"/>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r>
              <a:rPr lang="en-US" sz="1900" b="0" i="0" dirty="0">
                <a:latin typeface="Söhne"/>
                <a:ea typeface="Söhne"/>
                <a:cs typeface="Söhne"/>
              </a:rPr>
              <a:t>John </a:t>
            </a:r>
            <a:r>
              <a:rPr lang="en-US" sz="1900" dirty="0">
                <a:latin typeface="Söhne"/>
                <a:ea typeface="Söhne"/>
                <a:cs typeface="Söhne"/>
              </a:rPr>
              <a:t>13:31-35 is</a:t>
            </a:r>
            <a:r>
              <a:rPr lang="en-US" sz="1900" b="0" i="0" dirty="0">
                <a:latin typeface="Söhne"/>
                <a:ea typeface="Söhne"/>
                <a:cs typeface="Söhne"/>
              </a:rPr>
              <a:t> a passage from the Bible, specifically from the Gospel of John in the New Testament. In this passage, Jesus is speaking to his disciples, imparting important teachings about love, friendship, and discipleship. Here's a brief breakdown of the passage:</a:t>
            </a:r>
            <a:endParaRPr lang="en-US" sz="1900"/>
          </a:p>
          <a:p>
            <a:pPr marL="0" indent="0">
              <a:buNone/>
            </a:pPr>
            <a:r>
              <a:rPr lang="en-US" sz="1900" b="0" i="0" dirty="0">
                <a:latin typeface="Söhne"/>
                <a:ea typeface="Söhne"/>
                <a:cs typeface="Söhne"/>
              </a:rPr>
              <a:t>Verse 9: </a:t>
            </a:r>
            <a:r>
              <a:rPr lang="en-US" sz="1900" b="0" i="0" dirty="0">
                <a:solidFill>
                  <a:srgbClr val="FF0000"/>
                </a:solidFill>
                <a:latin typeface="Söhne"/>
                <a:ea typeface="Söhne"/>
                <a:cs typeface="Söhne"/>
              </a:rPr>
              <a:t>"As the Father has loved me, so have I loved you. Now remain in my love." </a:t>
            </a:r>
            <a:r>
              <a:rPr lang="en-US" sz="1900" b="0" i="0" dirty="0">
                <a:latin typeface="Söhne"/>
                <a:ea typeface="Söhne"/>
                <a:cs typeface="Söhne"/>
              </a:rPr>
              <a:t>Here, Jesus is </a:t>
            </a:r>
            <a:r>
              <a:rPr lang="en-US" sz="1900" dirty="0" err="1">
                <a:latin typeface="Söhne"/>
                <a:ea typeface="Söhne"/>
                <a:cs typeface="Söhne"/>
              </a:rPr>
              <a:t>emphasising</a:t>
            </a:r>
            <a:r>
              <a:rPr lang="en-US" sz="1900" b="0" i="0" dirty="0">
                <a:latin typeface="Söhne"/>
                <a:ea typeface="Söhne"/>
                <a:cs typeface="Söhne"/>
              </a:rPr>
              <a:t> the depth and nature of his love for his disciples, comparing it to the love between himself and God the Father</a:t>
            </a:r>
            <a:endParaRPr lang="en-US" sz="1900" dirty="0"/>
          </a:p>
        </p:txBody>
      </p:sp>
      <p:pic>
        <p:nvPicPr>
          <p:cNvPr id="4" name="Picture 3" descr="75,401 Couple Love Sketch Royalty-Free Photos And Stock, 57% OFF">
            <a:extLst>
              <a:ext uri="{FF2B5EF4-FFF2-40B4-BE49-F238E27FC236}">
                <a16:creationId xmlns:a16="http://schemas.microsoft.com/office/drawing/2014/main" id="{0C09CB49-E489-9F8D-CA67-E67EFAFDA0B4}"/>
              </a:ext>
            </a:extLst>
          </p:cNvPr>
          <p:cNvPicPr>
            <a:picLocks noChangeAspect="1"/>
          </p:cNvPicPr>
          <p:nvPr/>
        </p:nvPicPr>
        <p:blipFill rotWithShape="1">
          <a:blip r:embed="rId2"/>
          <a:srcRect t="-100" r="-474" b="13257"/>
          <a:stretch/>
        </p:blipFill>
        <p:spPr>
          <a:xfrm>
            <a:off x="5866574" y="2116583"/>
            <a:ext cx="5523587" cy="2976924"/>
          </a:xfrm>
          <a:prstGeom prst="rect">
            <a:avLst/>
          </a:prstGeom>
        </p:spPr>
      </p:pic>
      <p:sp>
        <p:nvSpPr>
          <p:cNvPr id="5" name="TextBox 4">
            <a:extLst>
              <a:ext uri="{FF2B5EF4-FFF2-40B4-BE49-F238E27FC236}">
                <a16:creationId xmlns:a16="http://schemas.microsoft.com/office/drawing/2014/main" id="{E8D88996-E046-42C4-60A6-DAF606346DB5}"/>
              </a:ext>
            </a:extLst>
          </p:cNvPr>
          <p:cNvSpPr txBox="1"/>
          <p:nvPr/>
        </p:nvSpPr>
        <p:spPr>
          <a:xfrm>
            <a:off x="5583835" y="356016"/>
            <a:ext cx="3728803" cy="1938992"/>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0" i="0">
                <a:solidFill>
                  <a:srgbClr val="0D0D0D"/>
                </a:solidFill>
                <a:latin typeface="Söhne"/>
                <a:ea typeface="Söhne"/>
                <a:cs typeface="Söhne"/>
              </a:rPr>
              <a:t>Reflect on the commandment to love one another as Jesus loved us. What does it mean to love in this way?</a:t>
            </a:r>
            <a:endParaRPr lang="en-US" sz="2000"/>
          </a:p>
        </p:txBody>
      </p:sp>
      <p:sp>
        <p:nvSpPr>
          <p:cNvPr id="6" name="TextBox 5">
            <a:extLst>
              <a:ext uri="{FF2B5EF4-FFF2-40B4-BE49-F238E27FC236}">
                <a16:creationId xmlns:a16="http://schemas.microsoft.com/office/drawing/2014/main" id="{F7BE6A7F-0F29-06F1-0AF3-E7F155C1475A}"/>
              </a:ext>
            </a:extLst>
          </p:cNvPr>
          <p:cNvSpPr txBox="1"/>
          <p:nvPr/>
        </p:nvSpPr>
        <p:spPr>
          <a:xfrm>
            <a:off x="5583835" y="5102902"/>
            <a:ext cx="4759377" cy="156966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0D0D0D"/>
                </a:solidFill>
                <a:latin typeface="Söhne"/>
                <a:ea typeface="Söhne"/>
                <a:cs typeface="Söhne"/>
              </a:rPr>
              <a:t>Think</a:t>
            </a:r>
            <a:r>
              <a:rPr lang="en-US" sz="2400" b="0" i="0">
                <a:solidFill>
                  <a:srgbClr val="0D0D0D"/>
                </a:solidFill>
                <a:latin typeface="Söhne"/>
                <a:ea typeface="Söhne"/>
                <a:cs typeface="Söhne"/>
              </a:rPr>
              <a:t> about practical ways they can embody this love in their daily lives, both within their communities and beyond.</a:t>
            </a:r>
            <a:endParaRPr lang="en-US" sz="2000"/>
          </a:p>
        </p:txBody>
      </p:sp>
    </p:spTree>
    <p:extLst>
      <p:ext uri="{BB962C8B-B14F-4D97-AF65-F5344CB8AC3E}">
        <p14:creationId xmlns:p14="http://schemas.microsoft.com/office/powerpoint/2010/main" val="153946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1CD22-97B9-87D2-ABD9-16B33D3D0C4A}"/>
              </a:ext>
            </a:extLst>
          </p:cNvPr>
          <p:cNvSpPr>
            <a:spLocks noGrp="1"/>
          </p:cNvSpPr>
          <p:nvPr>
            <p:ph type="title"/>
          </p:nvPr>
        </p:nvSpPr>
        <p:spPr>
          <a:xfrm>
            <a:off x="572493" y="238539"/>
            <a:ext cx="11018520" cy="1434415"/>
          </a:xfrm>
        </p:spPr>
        <p:txBody>
          <a:bodyPr anchor="b">
            <a:normAutofit/>
          </a:bodyPr>
          <a:lstStyle/>
          <a:p>
            <a:r>
              <a:rPr lang="en-US" sz="5400">
                <a:latin typeface="Modern Love"/>
              </a:rPr>
              <a:t>All You Need Is Love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4B9A8-8BDB-4570-357C-46F1D443A895}"/>
              </a:ext>
            </a:extLst>
          </p:cNvPr>
          <p:cNvSpPr>
            <a:spLocks noGrp="1"/>
          </p:cNvSpPr>
          <p:nvPr>
            <p:ph idx="1"/>
          </p:nvPr>
        </p:nvSpPr>
        <p:spPr>
          <a:xfrm>
            <a:off x="572493" y="2071316"/>
            <a:ext cx="6713552" cy="4119172"/>
          </a:xfrm>
        </p:spPr>
        <p:txBody>
          <a:bodyPr vert="horz" lIns="91440" tIns="45720" rIns="91440" bIns="45720" rtlCol="0" anchor="t">
            <a:normAutofit fontScale="92500" lnSpcReduction="20000"/>
          </a:bodyPr>
          <a:lstStyle/>
          <a:p>
            <a:pPr marL="0" indent="0" algn="ctr">
              <a:buNone/>
            </a:pPr>
            <a:r>
              <a:rPr lang="en-US" sz="3200" b="0" i="0">
                <a:latin typeface="Söhne"/>
                <a:ea typeface="Söhne"/>
                <a:cs typeface="Söhne"/>
              </a:rPr>
              <a:t>Love is a timeless and universal theme that permeates</a:t>
            </a:r>
            <a:r>
              <a:rPr lang="en-US" sz="3200">
                <a:latin typeface="Söhne"/>
                <a:ea typeface="Söhne"/>
                <a:cs typeface="Söhne"/>
              </a:rPr>
              <a:t> </a:t>
            </a:r>
            <a:r>
              <a:rPr lang="en-US" sz="3200" b="0" i="0">
                <a:latin typeface="Söhne"/>
                <a:ea typeface="Söhne"/>
                <a:cs typeface="Söhne"/>
              </a:rPr>
              <a:t>the world of cinema</a:t>
            </a:r>
            <a:r>
              <a:rPr lang="en-US" sz="3200">
                <a:latin typeface="Söhne"/>
                <a:ea typeface="Söhne"/>
                <a:cs typeface="Söhne"/>
              </a:rPr>
              <a:t>,</a:t>
            </a:r>
            <a:r>
              <a:rPr lang="en-US" sz="3200" b="0" i="0">
                <a:latin typeface="Söhne"/>
                <a:ea typeface="Söhne"/>
                <a:cs typeface="Söhne"/>
              </a:rPr>
              <a:t> also music and literature. Through iconic lines, lyrics, and passages, creators have captured the essence of love in its many forms, inviting audiences to explore its complexities and beauty.</a:t>
            </a:r>
            <a:r>
              <a:rPr lang="en-US">
                <a:latin typeface="Söhne"/>
                <a:ea typeface="Söhne"/>
                <a:cs typeface="Söhne"/>
              </a:rPr>
              <a:t> </a:t>
            </a:r>
          </a:p>
          <a:p>
            <a:pPr marL="0" indent="0" algn="ctr">
              <a:buNone/>
            </a:pPr>
            <a:endParaRPr lang="en-US">
              <a:solidFill>
                <a:srgbClr val="FF0000"/>
              </a:solidFill>
              <a:latin typeface="Söhne"/>
            </a:endParaRPr>
          </a:p>
          <a:p>
            <a:pPr marL="0" indent="0" algn="ctr">
              <a:buNone/>
            </a:pPr>
            <a:r>
              <a:rPr lang="en-US">
                <a:solidFill>
                  <a:srgbClr val="FF0000"/>
                </a:solidFill>
                <a:latin typeface="Söhne"/>
              </a:rPr>
              <a:t>See if you remember the famous lines from the next slide and with a partner, discuss</a:t>
            </a:r>
            <a:r>
              <a:rPr lang="en-US">
                <a:latin typeface="Söhne"/>
              </a:rPr>
              <a:t> </a:t>
            </a:r>
            <a:r>
              <a:rPr lang="en-US">
                <a:solidFill>
                  <a:srgbClr val="FF0000"/>
                </a:solidFill>
                <a:latin typeface="Söhne"/>
              </a:rPr>
              <a:t>any many more can you think of?</a:t>
            </a:r>
          </a:p>
        </p:txBody>
      </p:sp>
      <p:pic>
        <p:nvPicPr>
          <p:cNvPr id="4" name="Picture 3" descr="Love Heart Sketch Vector Art, Icons, and Graphics for Free Download">
            <a:extLst>
              <a:ext uri="{FF2B5EF4-FFF2-40B4-BE49-F238E27FC236}">
                <a16:creationId xmlns:a16="http://schemas.microsoft.com/office/drawing/2014/main" id="{F76ED6A6-53B0-2B90-3ADB-4F7C0A48348F}"/>
              </a:ext>
            </a:extLst>
          </p:cNvPr>
          <p:cNvPicPr>
            <a:picLocks noChangeAspect="1"/>
          </p:cNvPicPr>
          <p:nvPr/>
        </p:nvPicPr>
        <p:blipFill rotWithShape="1">
          <a:blip r:embed="rId2"/>
          <a:srcRect l="28972" r="3753" b="2"/>
          <a:stretch/>
        </p:blipFill>
        <p:spPr>
          <a:xfrm>
            <a:off x="7675658" y="2093976"/>
            <a:ext cx="3941064" cy="4096512"/>
          </a:xfrm>
          <a:prstGeom prst="rect">
            <a:avLst/>
          </a:prstGeom>
        </p:spPr>
      </p:pic>
    </p:spTree>
    <p:extLst>
      <p:ext uri="{BB962C8B-B14F-4D97-AF65-F5344CB8AC3E}">
        <p14:creationId xmlns:p14="http://schemas.microsoft.com/office/powerpoint/2010/main" val="17680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343D2-E51C-CCE0-BCDF-40FC8FE0F46E}"/>
              </a:ext>
            </a:extLst>
          </p:cNvPr>
          <p:cNvSpPr>
            <a:spLocks noGrp="1"/>
          </p:cNvSpPr>
          <p:nvPr>
            <p:ph idx="1"/>
          </p:nvPr>
        </p:nvSpPr>
        <p:spPr>
          <a:xfrm>
            <a:off x="1249" y="39297"/>
            <a:ext cx="10515600" cy="4351338"/>
          </a:xfrm>
        </p:spPr>
        <p:txBody>
          <a:bodyPr vert="horz" lIns="91440" tIns="45720" rIns="91440" bIns="45720" rtlCol="0" anchor="t">
            <a:normAutofit/>
          </a:bodyPr>
          <a:lstStyle/>
          <a:p>
            <a:pPr marL="0" indent="0">
              <a:buNone/>
            </a:pPr>
            <a:r>
              <a:rPr lang="en-US" b="0" i="0">
                <a:solidFill>
                  <a:srgbClr val="0D0D0D"/>
                </a:solidFill>
                <a:latin typeface="Söhne"/>
                <a:ea typeface="Söhne"/>
                <a:cs typeface="Söhne"/>
              </a:rPr>
              <a:t>"Whatever our souls are made of, his and mine are the same." - </a:t>
            </a:r>
            <a:r>
              <a:rPr lang="en-US" b="0" i="0">
                <a:solidFill>
                  <a:srgbClr val="FF0000"/>
                </a:solidFill>
                <a:latin typeface="Viner Hand ITC"/>
                <a:ea typeface="Söhne"/>
                <a:cs typeface="Söhne"/>
              </a:rPr>
              <a:t>Emily Brontë, Wuthering Heights</a:t>
            </a:r>
            <a:endParaRPr lang="en-US">
              <a:solidFill>
                <a:srgbClr val="FF0000"/>
              </a:solidFill>
              <a:latin typeface="Viner Hand ITC"/>
            </a:endParaRPr>
          </a:p>
        </p:txBody>
      </p:sp>
      <p:pic>
        <p:nvPicPr>
          <p:cNvPr id="4" name="Picture 3" descr="Victor Hugo Les Miserable From Page to Stage">
            <a:extLst>
              <a:ext uri="{FF2B5EF4-FFF2-40B4-BE49-F238E27FC236}">
                <a16:creationId xmlns:a16="http://schemas.microsoft.com/office/drawing/2014/main" id="{6BA6AF71-73EB-012A-031A-729ED137EB09}"/>
              </a:ext>
            </a:extLst>
          </p:cNvPr>
          <p:cNvPicPr>
            <a:picLocks noChangeAspect="1"/>
          </p:cNvPicPr>
          <p:nvPr/>
        </p:nvPicPr>
        <p:blipFill>
          <a:blip r:embed="rId2"/>
          <a:stretch>
            <a:fillRect/>
          </a:stretch>
        </p:blipFill>
        <p:spPr>
          <a:xfrm>
            <a:off x="8971613" y="2994524"/>
            <a:ext cx="2743200" cy="1543507"/>
          </a:xfrm>
          <a:prstGeom prst="rect">
            <a:avLst/>
          </a:prstGeom>
        </p:spPr>
      </p:pic>
      <p:sp>
        <p:nvSpPr>
          <p:cNvPr id="6" name="TextBox 5">
            <a:extLst>
              <a:ext uri="{FF2B5EF4-FFF2-40B4-BE49-F238E27FC236}">
                <a16:creationId xmlns:a16="http://schemas.microsoft.com/office/drawing/2014/main" id="{60AB3255-2E5A-FDD2-C148-357255320F39}"/>
              </a:ext>
            </a:extLst>
          </p:cNvPr>
          <p:cNvSpPr txBox="1"/>
          <p:nvPr/>
        </p:nvSpPr>
        <p:spPr>
          <a:xfrm>
            <a:off x="901909" y="3000531"/>
            <a:ext cx="83020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D0D0D"/>
                </a:solidFill>
                <a:latin typeface="Söhne"/>
              </a:rPr>
              <a:t>"To love or have loved, that is enough. Ask nothing further. There is no other pearl to be found in the dark folds of life." - </a:t>
            </a:r>
            <a:r>
              <a:rPr lang="en-US" sz="2800">
                <a:solidFill>
                  <a:srgbClr val="FF0000"/>
                </a:solidFill>
                <a:latin typeface="Viner Hand ITC"/>
              </a:rPr>
              <a:t>Victor Hugo, Les Misérables</a:t>
            </a:r>
          </a:p>
        </p:txBody>
      </p:sp>
      <p:pic>
        <p:nvPicPr>
          <p:cNvPr id="7" name="Picture 6" descr="Wuthering Heights: Amazon.co.uk: EMILY BRONTE: 9788193387634: Books">
            <a:extLst>
              <a:ext uri="{FF2B5EF4-FFF2-40B4-BE49-F238E27FC236}">
                <a16:creationId xmlns:a16="http://schemas.microsoft.com/office/drawing/2014/main" id="{C029210C-191F-AB45-86BE-0DC016D90CB2}"/>
              </a:ext>
            </a:extLst>
          </p:cNvPr>
          <p:cNvPicPr>
            <a:picLocks noChangeAspect="1"/>
          </p:cNvPicPr>
          <p:nvPr/>
        </p:nvPicPr>
        <p:blipFill>
          <a:blip r:embed="rId3"/>
          <a:stretch>
            <a:fillRect/>
          </a:stretch>
        </p:blipFill>
        <p:spPr>
          <a:xfrm>
            <a:off x="10520596" y="43990"/>
            <a:ext cx="1656414" cy="2297954"/>
          </a:xfrm>
          <a:prstGeom prst="rect">
            <a:avLst/>
          </a:prstGeom>
        </p:spPr>
      </p:pic>
      <p:sp>
        <p:nvSpPr>
          <p:cNvPr id="8" name="TextBox 7">
            <a:extLst>
              <a:ext uri="{FF2B5EF4-FFF2-40B4-BE49-F238E27FC236}">
                <a16:creationId xmlns:a16="http://schemas.microsoft.com/office/drawing/2014/main" id="{93EF6D72-9D59-7D5C-A81B-959E93D00803}"/>
              </a:ext>
            </a:extLst>
          </p:cNvPr>
          <p:cNvSpPr txBox="1"/>
          <p:nvPr/>
        </p:nvSpPr>
        <p:spPr>
          <a:xfrm>
            <a:off x="2499" y="1364105"/>
            <a:ext cx="48043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D0D0D"/>
                </a:solidFill>
                <a:latin typeface="Söhne"/>
              </a:rPr>
              <a:t>"To me, you are perfect." - </a:t>
            </a:r>
            <a:r>
              <a:rPr lang="en-US" sz="2800">
                <a:solidFill>
                  <a:srgbClr val="FF0000"/>
                </a:solidFill>
                <a:latin typeface="Viner Hand ITC"/>
              </a:rPr>
              <a:t>Love Actually (2003)</a:t>
            </a:r>
          </a:p>
        </p:txBody>
      </p:sp>
      <p:pic>
        <p:nvPicPr>
          <p:cNvPr id="9" name="Picture 8" descr="Love Actually - Wikipedia">
            <a:extLst>
              <a:ext uri="{FF2B5EF4-FFF2-40B4-BE49-F238E27FC236}">
                <a16:creationId xmlns:a16="http://schemas.microsoft.com/office/drawing/2014/main" id="{DE5B650E-A87C-CBEA-7CCB-23000F8A3D86}"/>
              </a:ext>
            </a:extLst>
          </p:cNvPr>
          <p:cNvPicPr>
            <a:picLocks noChangeAspect="1"/>
          </p:cNvPicPr>
          <p:nvPr/>
        </p:nvPicPr>
        <p:blipFill>
          <a:blip r:embed="rId4"/>
          <a:stretch>
            <a:fillRect/>
          </a:stretch>
        </p:blipFill>
        <p:spPr>
          <a:xfrm>
            <a:off x="5036195" y="933488"/>
            <a:ext cx="1757347" cy="1830600"/>
          </a:xfrm>
          <a:prstGeom prst="rect">
            <a:avLst/>
          </a:prstGeom>
        </p:spPr>
      </p:pic>
      <p:sp>
        <p:nvSpPr>
          <p:cNvPr id="10" name="TextBox 9">
            <a:extLst>
              <a:ext uri="{FF2B5EF4-FFF2-40B4-BE49-F238E27FC236}">
                <a16:creationId xmlns:a16="http://schemas.microsoft.com/office/drawing/2014/main" id="{B4CB7300-5FB7-34C9-2324-DB05ED1F0337}"/>
              </a:ext>
            </a:extLst>
          </p:cNvPr>
          <p:cNvSpPr txBox="1"/>
          <p:nvPr/>
        </p:nvSpPr>
        <p:spPr>
          <a:xfrm>
            <a:off x="339777" y="5224072"/>
            <a:ext cx="645326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D0D0D"/>
                </a:solidFill>
                <a:latin typeface="Söhne"/>
              </a:rPr>
              <a:t>"I would rather share one lifetime with you than face all the ages of this world alone." - </a:t>
            </a:r>
            <a:r>
              <a:rPr lang="en-US" sz="2400">
                <a:solidFill>
                  <a:srgbClr val="FF0000"/>
                </a:solidFill>
                <a:latin typeface="Viner Hand ITC"/>
              </a:rPr>
              <a:t>The Lord of the Rings: The Fellowship of the Ring (2001)</a:t>
            </a:r>
          </a:p>
        </p:txBody>
      </p:sp>
      <p:pic>
        <p:nvPicPr>
          <p:cNvPr id="11" name="Picture 10" descr="How to Watch The Lord of the Rings in Chronological Order - IGN">
            <a:extLst>
              <a:ext uri="{FF2B5EF4-FFF2-40B4-BE49-F238E27FC236}">
                <a16:creationId xmlns:a16="http://schemas.microsoft.com/office/drawing/2014/main" id="{1AB07204-86C5-E2B0-E327-FFAEF0FDFB26}"/>
              </a:ext>
            </a:extLst>
          </p:cNvPr>
          <p:cNvPicPr>
            <a:picLocks noChangeAspect="1"/>
          </p:cNvPicPr>
          <p:nvPr/>
        </p:nvPicPr>
        <p:blipFill>
          <a:blip r:embed="rId5"/>
          <a:stretch>
            <a:fillRect/>
          </a:stretch>
        </p:blipFill>
        <p:spPr>
          <a:xfrm>
            <a:off x="6985417" y="5055902"/>
            <a:ext cx="2743200" cy="1543050"/>
          </a:xfrm>
          <a:prstGeom prst="rect">
            <a:avLst/>
          </a:prstGeom>
        </p:spPr>
      </p:pic>
    </p:spTree>
    <p:extLst>
      <p:ext uri="{BB962C8B-B14F-4D97-AF65-F5344CB8AC3E}">
        <p14:creationId xmlns:p14="http://schemas.microsoft.com/office/powerpoint/2010/main" val="190417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CF74-1A87-1E27-2F29-4BB96FCF5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8B090-B030-7095-0E47-7394B7A3FA3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1C01640-B13B-097B-FBE5-22819CE54EFB}"/>
              </a:ext>
            </a:extLst>
          </p:cNvPr>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3021C787-8127-F24F-3B00-51C612B834F6}"/>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7FE298EF-59BD-F36C-19E5-978470B4A126}"/>
              </a:ext>
            </a:extLst>
          </p:cNvPr>
          <p:cNvSpPr txBox="1"/>
          <p:nvPr/>
        </p:nvSpPr>
        <p:spPr>
          <a:xfrm>
            <a:off x="5193897" y="3243229"/>
            <a:ext cx="615863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 One Another</a:t>
            </a:r>
          </a:p>
          <a:p>
            <a:pPr algn="ctr"/>
            <a:endParaRPr lang="en-US" sz="2400"/>
          </a:p>
          <a:p>
            <a:pPr algn="ctr"/>
            <a:endParaRPr lang="en-US" sz="1400"/>
          </a:p>
          <a:p>
            <a:pPr algn="ctr"/>
            <a:r>
              <a:rPr lang="en-US" b="1" dirty="0"/>
              <a:t>Thoughts and Prayers </a:t>
            </a:r>
          </a:p>
          <a:p>
            <a:pPr algn="ctr"/>
            <a:r>
              <a:rPr lang="en-US" b="1" dirty="0"/>
              <a:t>Monday 19th May – Friday 23rd May</a:t>
            </a:r>
          </a:p>
        </p:txBody>
      </p:sp>
    </p:spTree>
    <p:extLst>
      <p:ext uri="{BB962C8B-B14F-4D97-AF65-F5344CB8AC3E}">
        <p14:creationId xmlns:p14="http://schemas.microsoft.com/office/powerpoint/2010/main" val="106764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2944B-DE5B-4DFF-FDDF-67BDE2F7C111}"/>
              </a:ext>
            </a:extLst>
          </p:cNvPr>
          <p:cNvSpPr>
            <a:spLocks noGrp="1"/>
          </p:cNvSpPr>
          <p:nvPr>
            <p:ph type="title"/>
          </p:nvPr>
        </p:nvSpPr>
        <p:spPr>
          <a:xfrm>
            <a:off x="5297762" y="329184"/>
            <a:ext cx="6251110" cy="1783080"/>
          </a:xfrm>
        </p:spPr>
        <p:txBody>
          <a:bodyPr anchor="b">
            <a:normAutofit/>
          </a:bodyPr>
          <a:lstStyle/>
          <a:p>
            <a:r>
              <a:rPr lang="en-US" sz="5400">
                <a:latin typeface="Modern Love"/>
              </a:rPr>
              <a:t>Self-Love</a:t>
            </a:r>
          </a:p>
        </p:txBody>
      </p:sp>
      <p:pic>
        <p:nvPicPr>
          <p:cNvPr id="5" name="Picture 4" descr="What Is Self-Love and How To Practice It">
            <a:extLst>
              <a:ext uri="{FF2B5EF4-FFF2-40B4-BE49-F238E27FC236}">
                <a16:creationId xmlns:a16="http://schemas.microsoft.com/office/drawing/2014/main" id="{99905148-EDBB-97E0-45FB-417F6D6E9858}"/>
              </a:ext>
            </a:extLst>
          </p:cNvPr>
          <p:cNvPicPr>
            <a:picLocks noChangeAspect="1"/>
          </p:cNvPicPr>
          <p:nvPr/>
        </p:nvPicPr>
        <p:blipFill rotWithShape="1">
          <a:blip r:embed="rId2"/>
          <a:srcRect l="30188" r="3161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F2ED28-19DA-03B1-D54A-B387DEBEC0EE}"/>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GB" sz="1600" kern="1200" spc="10" baseline="0">
                <a:latin typeface="Century Schoolbook"/>
                <a:ea typeface="+mn-ea"/>
                <a:cs typeface="+mn-cs"/>
              </a:rPr>
              <a:t>Self love is a popular term being banded about at the moment. And quite rightly too! Self care isn’t always bubble baths and pretty candles, sometimes it’s just getting out of bed, taking a shower, and reminding yourself how amazing you are. Self-love is meeting yourself exactly where you are at with </a:t>
            </a:r>
            <a:r>
              <a:rPr lang="en-GB" sz="1600" b="1" kern="1200" spc="10" baseline="0">
                <a:latin typeface="Century Schoolbook"/>
                <a:ea typeface="+mn-ea"/>
                <a:cs typeface="+mn-cs"/>
              </a:rPr>
              <a:t>compassion</a:t>
            </a:r>
            <a:r>
              <a:rPr lang="en-GB" sz="1600" kern="1200" spc="10" baseline="0">
                <a:latin typeface="Century Schoolbook"/>
                <a:ea typeface="+mn-ea"/>
                <a:cs typeface="+mn-cs"/>
              </a:rPr>
              <a:t> and </a:t>
            </a:r>
            <a:r>
              <a:rPr lang="en-GB" sz="1600" b="1" kern="1200" spc="10" baseline="0">
                <a:latin typeface="Century Schoolbook"/>
                <a:ea typeface="+mn-ea"/>
                <a:cs typeface="+mn-cs"/>
              </a:rPr>
              <a:t>love</a:t>
            </a:r>
            <a:r>
              <a:rPr lang="en-GB" sz="1600" kern="1200" spc="10" baseline="0">
                <a:latin typeface="Century Schoolbook"/>
                <a:ea typeface="+mn-ea"/>
                <a:cs typeface="+mn-cs"/>
              </a:rPr>
              <a:t>. It is knowing what serves you, and removing the things that don’t.</a:t>
            </a:r>
            <a:r>
              <a:rPr lang="en-GB" sz="1600" spc="10">
                <a:latin typeface="Century Schoolbook"/>
              </a:rPr>
              <a:t> </a:t>
            </a:r>
            <a:endParaRPr lang="en-US" sz="1600"/>
          </a:p>
          <a:p>
            <a:pPr marL="0" indent="0" rtl="0">
              <a:buNone/>
            </a:pPr>
            <a:r>
              <a:rPr lang="en-GB" sz="1600" kern="1200" spc="10" baseline="0">
                <a:latin typeface="Century Schoolbook"/>
                <a:ea typeface="+mn-ea"/>
                <a:cs typeface="+mn-cs"/>
              </a:rPr>
              <a:t>Our worth isn’t determined by the clothes we wear, or by how many people we connect with on social media. Outside validation might feel great for a second but it will quickly pass. Allow space for yourself to grow and remind yourself of your worth by investing in your health, your head, and your heart.</a:t>
            </a:r>
            <a:endParaRPr lang="en-GB" sz="1600" kern="1200" spc="10" baseline="0">
              <a:latin typeface="Century Schoolbook"/>
            </a:endParaRPr>
          </a:p>
          <a:p>
            <a:pPr marL="0" indent="0" rtl="0">
              <a:buNone/>
            </a:pPr>
            <a:r>
              <a:rPr lang="en-GB" sz="1600" kern="1200" spc="10" baseline="0">
                <a:latin typeface="Century Schoolbook"/>
                <a:ea typeface="+mn-ea"/>
                <a:cs typeface="+mn-cs"/>
              </a:rPr>
              <a:t>Here are some greats ways to get you started…</a:t>
            </a:r>
            <a:endParaRPr lang="en-US" sz="1600"/>
          </a:p>
        </p:txBody>
      </p:sp>
    </p:spTree>
    <p:extLst>
      <p:ext uri="{BB962C8B-B14F-4D97-AF65-F5344CB8AC3E}">
        <p14:creationId xmlns:p14="http://schemas.microsoft.com/office/powerpoint/2010/main" val="16873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alendar with green and white text&#10;&#10;Description automatically generated">
            <a:extLst>
              <a:ext uri="{FF2B5EF4-FFF2-40B4-BE49-F238E27FC236}">
                <a16:creationId xmlns:a16="http://schemas.microsoft.com/office/drawing/2014/main" id="{81F6FBB1-A48C-4B85-CAF9-5C812565D73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152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E3BD2-0AD0-1197-D6BD-65C30F5FC863}"/>
              </a:ext>
            </a:extLst>
          </p:cNvPr>
          <p:cNvSpPr>
            <a:spLocks noGrp="1"/>
          </p:cNvSpPr>
          <p:nvPr>
            <p:ph type="title"/>
          </p:nvPr>
        </p:nvSpPr>
        <p:spPr>
          <a:xfrm>
            <a:off x="761800" y="762001"/>
            <a:ext cx="5334197" cy="1708242"/>
          </a:xfrm>
        </p:spPr>
        <p:txBody>
          <a:bodyPr anchor="ctr">
            <a:normAutofit/>
          </a:bodyPr>
          <a:lstStyle/>
          <a:p>
            <a:r>
              <a:rPr lang="en-US" sz="4000">
                <a:latin typeface="Modern Love"/>
              </a:rPr>
              <a:t>Affirmations</a:t>
            </a:r>
          </a:p>
        </p:txBody>
      </p:sp>
      <p:sp>
        <p:nvSpPr>
          <p:cNvPr id="3" name="Content Placeholder 2">
            <a:extLst>
              <a:ext uri="{FF2B5EF4-FFF2-40B4-BE49-F238E27FC236}">
                <a16:creationId xmlns:a16="http://schemas.microsoft.com/office/drawing/2014/main" id="{112DE9AA-4681-3045-BA44-056CDC1C824B}"/>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rtl="0">
              <a:buNone/>
            </a:pPr>
            <a:r>
              <a:rPr lang="en-GB" sz="1300" kern="1200" spc="10" baseline="0">
                <a:latin typeface="Century Schoolbook"/>
                <a:ea typeface="+mn-ea"/>
                <a:cs typeface="+mn-cs"/>
              </a:rPr>
              <a:t>It might feel a little silly but there is something about looking straight into the mirror and saying, "I love you. You're worthy. You deserve greatness." You’ll be shocked at what a huge change these positive phrases can bring about in your life.</a:t>
            </a:r>
            <a:endParaRPr lang="en-US" sz="1300">
              <a:ea typeface="+mn-ea"/>
              <a:cs typeface="+mn-cs"/>
            </a:endParaRPr>
          </a:p>
          <a:p>
            <a:pPr marL="0" indent="0">
              <a:buNone/>
            </a:pPr>
            <a:r>
              <a:rPr lang="en-GB" sz="1300" kern="1200" spc="10" baseline="0">
                <a:latin typeface="Century Schoolbook"/>
                <a:ea typeface="+mn-ea"/>
                <a:cs typeface="+mn-cs"/>
              </a:rPr>
              <a:t>Set yourself some positive intentions. Intentions help us zoom in on what we want to change and how we want to treat ourselves and others. To set your intentions, first ask yourself what you want to cultivate in your life. Then phrase these intentions not as concrete goals or things not to do, but as </a:t>
            </a:r>
            <a:r>
              <a:rPr lang="en-GB" sz="1300" b="1" kern="1200" spc="10" baseline="0">
                <a:latin typeface="Century Schoolbook"/>
                <a:ea typeface="+mn-ea"/>
                <a:cs typeface="+mn-cs"/>
              </a:rPr>
              <a:t>positive statements.</a:t>
            </a:r>
            <a:r>
              <a:rPr lang="en-GB" sz="1300" b="1" spc="10">
                <a:latin typeface="Century Schoolbook"/>
              </a:rPr>
              <a:t> </a:t>
            </a:r>
            <a:endParaRPr lang="en-GB" sz="1300" b="1" kern="1200" spc="10" baseline="0">
              <a:latin typeface="Century Schoolbook"/>
            </a:endParaRPr>
          </a:p>
          <a:p>
            <a:pPr marL="0" indent="0">
              <a:buNone/>
            </a:pPr>
            <a:r>
              <a:rPr lang="en-GB" sz="1300" kern="1200" spc="10" baseline="0">
                <a:latin typeface="Century Schoolbook"/>
                <a:ea typeface="+mn-ea"/>
                <a:cs typeface="+mn-cs"/>
              </a:rPr>
              <a:t>For example, if you want to exercise more, you could set an affirmation such as, </a:t>
            </a:r>
            <a:r>
              <a:rPr lang="en-GB" sz="1300" b="1" kern="1200" spc="10" baseline="0">
                <a:latin typeface="Century Schoolbook"/>
                <a:ea typeface="+mn-ea"/>
                <a:cs typeface="+mn-cs"/>
              </a:rPr>
              <a:t>“I move my body to keep it strong and healthy.”</a:t>
            </a:r>
            <a:r>
              <a:rPr lang="en-GB" sz="1300" b="1" spc="10">
                <a:latin typeface="Century Schoolbook"/>
              </a:rPr>
              <a:t> </a:t>
            </a:r>
            <a:endParaRPr lang="en-GB" sz="1300">
              <a:latin typeface="Aptos" panose="020B0004020202020204"/>
            </a:endParaRPr>
          </a:p>
          <a:p>
            <a:pPr marL="0" indent="0">
              <a:buNone/>
            </a:pPr>
            <a:r>
              <a:rPr lang="en-GB" sz="1300" kern="1200" spc="10" baseline="0">
                <a:latin typeface="Century Schoolbook"/>
                <a:ea typeface="+mn-ea"/>
                <a:cs typeface="+mn-cs"/>
              </a:rPr>
              <a:t>If you want to cultivate greater appreciation for your life, your affirmation might be, </a:t>
            </a:r>
            <a:r>
              <a:rPr lang="en-GB" sz="1300" b="1" kern="1200" spc="10" baseline="0">
                <a:latin typeface="Century Schoolbook"/>
                <a:ea typeface="+mn-ea"/>
                <a:cs typeface="+mn-cs"/>
              </a:rPr>
              <a:t>“I am full of gratitude.”</a:t>
            </a:r>
            <a:endParaRPr lang="en-GB" sz="1300" kern="1200" baseline="0">
              <a:latin typeface="Aptos" panose="020B0004020202020204"/>
            </a:endParaRPr>
          </a:p>
          <a:p>
            <a:pPr marL="0" indent="0" rtl="0">
              <a:buNone/>
            </a:pPr>
            <a:r>
              <a:rPr lang="en-GB" sz="1300" kern="1200" spc="10" baseline="0">
                <a:latin typeface="Century Schoolbook"/>
                <a:ea typeface="+mn-ea"/>
                <a:cs typeface="+mn-cs"/>
              </a:rPr>
              <a:t>If you want to be kinder to yourself, your affirmation could be, </a:t>
            </a:r>
            <a:r>
              <a:rPr lang="en-GB" sz="1300" b="1" kern="1200" spc="10" baseline="0">
                <a:latin typeface="Century Schoolbook"/>
                <a:ea typeface="+mn-ea"/>
                <a:cs typeface="+mn-cs"/>
              </a:rPr>
              <a:t>“I love and appreciate who I am, right now.”</a:t>
            </a:r>
            <a:endParaRPr lang="en-US" sz="1300"/>
          </a:p>
        </p:txBody>
      </p:sp>
      <p:pic>
        <p:nvPicPr>
          <p:cNvPr id="4" name="Picture 3" descr="I am I am Strong I am confident: Positive affirmation Journal Wide Ruled College Lined Composition Notebook For 132 Pages of 8&amp;#34;x10&amp;#34; Lined Paper ... and Motivational quote lined notebook Series)">
            <a:extLst>
              <a:ext uri="{FF2B5EF4-FFF2-40B4-BE49-F238E27FC236}">
                <a16:creationId xmlns:a16="http://schemas.microsoft.com/office/drawing/2014/main" id="{9905B764-AA42-CC06-4823-FC05FC6EE008}"/>
              </a:ext>
            </a:extLst>
          </p:cNvPr>
          <p:cNvPicPr>
            <a:picLocks noChangeAspect="1"/>
          </p:cNvPicPr>
          <p:nvPr/>
        </p:nvPicPr>
        <p:blipFill rotWithShape="1">
          <a:blip r:embed="rId2"/>
          <a:srcRect r="292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6016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F0331-16F2-FE10-2321-9AE2385CDEA1}"/>
              </a:ext>
            </a:extLst>
          </p:cNvPr>
          <p:cNvSpPr>
            <a:spLocks noGrp="1"/>
          </p:cNvSpPr>
          <p:nvPr>
            <p:ph type="title"/>
          </p:nvPr>
        </p:nvSpPr>
        <p:spPr>
          <a:xfrm>
            <a:off x="630936" y="640080"/>
            <a:ext cx="4818888" cy="1481328"/>
          </a:xfrm>
        </p:spPr>
        <p:txBody>
          <a:bodyPr anchor="b">
            <a:normAutofit fontScale="90000"/>
          </a:bodyPr>
          <a:lstStyle/>
          <a:p>
            <a:r>
              <a:rPr lang="en-US" sz="5000">
                <a:latin typeface="Modern Love"/>
              </a:rPr>
              <a:t>Hit The Unfollow Button</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722589-A894-56E5-64E4-0942854ACC99}"/>
              </a:ext>
            </a:extLst>
          </p:cNvPr>
          <p:cNvSpPr>
            <a:spLocks noGrp="1"/>
          </p:cNvSpPr>
          <p:nvPr>
            <p:ph idx="1"/>
          </p:nvPr>
        </p:nvSpPr>
        <p:spPr>
          <a:xfrm>
            <a:off x="630936" y="2660904"/>
            <a:ext cx="4818888" cy="3547872"/>
          </a:xfrm>
        </p:spPr>
        <p:txBody>
          <a:bodyPr vert="horz" lIns="91440" tIns="45720" rIns="91440" bIns="45720" rtlCol="0" anchor="t">
            <a:noAutofit/>
          </a:bodyPr>
          <a:lstStyle/>
          <a:p>
            <a:pPr marL="0" indent="0" rtl="0">
              <a:buNone/>
            </a:pPr>
            <a:r>
              <a:rPr lang="en-GB" sz="1600" kern="1200" spc="10" baseline="0">
                <a:latin typeface="Century Schoolbook"/>
                <a:ea typeface="+mn-ea"/>
                <a:cs typeface="+mn-cs"/>
              </a:rPr>
              <a:t>Maybe it’s a celebrity that you compare yourself to, or a fitness model who makes you feel bad instead of making you feel motivated. Maybe it’s that really cool feminist news account you love, that sometimes makes you feel anxious about the world instead of fired up to save it. Or perhaps it’s a YouTube account that you follow but it takes up a little too much of your time.</a:t>
            </a:r>
            <a:endParaRPr lang="en-US" sz="1600"/>
          </a:p>
          <a:p>
            <a:pPr marL="0" indent="0" rtl="0">
              <a:buNone/>
            </a:pPr>
            <a:r>
              <a:rPr lang="en-GB" sz="1600" kern="1200" spc="10" baseline="0">
                <a:latin typeface="Century Schoolbook"/>
                <a:ea typeface="+mn-ea"/>
                <a:cs typeface="+mn-cs"/>
              </a:rPr>
              <a:t>Even though social media is supposed to bring us together, studies show that it actually has the opposite effect, causing higher levels of anxiety, depression and a decline in social skills. </a:t>
            </a:r>
            <a:r>
              <a:rPr lang="en-GB" sz="1600" b="1" kern="1200" spc="10" baseline="0">
                <a:latin typeface="Century Schoolbook"/>
                <a:ea typeface="+mn-ea"/>
                <a:cs typeface="+mn-cs"/>
              </a:rPr>
              <a:t>Learn your limits</a:t>
            </a:r>
            <a:r>
              <a:rPr lang="en-GB" sz="1600" kern="1200" spc="10" baseline="0">
                <a:latin typeface="Century Schoolbook"/>
                <a:ea typeface="+mn-ea"/>
                <a:cs typeface="+mn-cs"/>
              </a:rPr>
              <a:t>, keep what works for you and get rid of what doesn’t. Remember you don’t have to compare yourself to every supermodel, or expose yourself to every awful Trump tweet.</a:t>
            </a:r>
            <a:endParaRPr lang="en-US" sz="1600"/>
          </a:p>
        </p:txBody>
      </p:sp>
      <p:pic>
        <p:nvPicPr>
          <p:cNvPr id="4" name="Picture 3" descr="🥷 Unfollow Like A Ninja On Instagram Using Your PC - SimplyGram">
            <a:extLst>
              <a:ext uri="{FF2B5EF4-FFF2-40B4-BE49-F238E27FC236}">
                <a16:creationId xmlns:a16="http://schemas.microsoft.com/office/drawing/2014/main" id="{9AEAD7B5-DB75-6AEF-B843-A3993097E527}"/>
              </a:ext>
            </a:extLst>
          </p:cNvPr>
          <p:cNvPicPr>
            <a:picLocks noChangeAspect="1"/>
          </p:cNvPicPr>
          <p:nvPr/>
        </p:nvPicPr>
        <p:blipFill>
          <a:blip r:embed="rId2"/>
          <a:stretch>
            <a:fillRect/>
          </a:stretch>
        </p:blipFill>
        <p:spPr>
          <a:xfrm>
            <a:off x="6099048" y="1804957"/>
            <a:ext cx="5458968" cy="3248085"/>
          </a:xfrm>
          <a:prstGeom prst="rect">
            <a:avLst/>
          </a:prstGeom>
        </p:spPr>
      </p:pic>
    </p:spTree>
    <p:extLst>
      <p:ext uri="{BB962C8B-B14F-4D97-AF65-F5344CB8AC3E}">
        <p14:creationId xmlns:p14="http://schemas.microsoft.com/office/powerpoint/2010/main" val="4109637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324E9-4558-7DB0-04D2-E2F3FCA2B4F2}"/>
              </a:ext>
            </a:extLst>
          </p:cNvPr>
          <p:cNvSpPr>
            <a:spLocks noGrp="1"/>
          </p:cNvSpPr>
          <p:nvPr>
            <p:ph type="title"/>
          </p:nvPr>
        </p:nvSpPr>
        <p:spPr>
          <a:xfrm>
            <a:off x="640080" y="325369"/>
            <a:ext cx="4368602" cy="1956841"/>
          </a:xfrm>
        </p:spPr>
        <p:txBody>
          <a:bodyPr anchor="b">
            <a:normAutofit/>
          </a:bodyPr>
          <a:lstStyle/>
          <a:p>
            <a:r>
              <a:rPr lang="en-US" sz="5400">
                <a:latin typeface="Modern Love"/>
              </a:rPr>
              <a:t>Look After Yourself</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87D71B-2B7E-AEA5-7246-FF5D653F84F0}"/>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latin typeface="Söhne"/>
                <a:ea typeface="Söhne"/>
                <a:cs typeface="Söhne"/>
              </a:rPr>
              <a:t>Prioritise</a:t>
            </a:r>
            <a:r>
              <a:rPr lang="en-US" sz="2200" b="0" i="0">
                <a:latin typeface="Söhne"/>
                <a:ea typeface="Söhne"/>
                <a:cs typeface="Söhne"/>
              </a:rPr>
              <a:t> activities that nourish your body, mind, and soul. This could include getting enough sleep, eating nutritious foods, exercising regularly, engaging in hobbies you enjoy, spending time in nature, or practicing mindfulness and relaxation techniques.</a:t>
            </a:r>
            <a:endParaRPr lang="en-US" sz="2200"/>
          </a:p>
        </p:txBody>
      </p:sp>
      <p:pic>
        <p:nvPicPr>
          <p:cNvPr id="4" name="Picture 3" descr="Everyone needs nature | National Trust">
            <a:extLst>
              <a:ext uri="{FF2B5EF4-FFF2-40B4-BE49-F238E27FC236}">
                <a16:creationId xmlns:a16="http://schemas.microsoft.com/office/drawing/2014/main" id="{B5816D39-0ABA-B148-B029-98852044A1F9}"/>
              </a:ext>
            </a:extLst>
          </p:cNvPr>
          <p:cNvPicPr>
            <a:picLocks noChangeAspect="1"/>
          </p:cNvPicPr>
          <p:nvPr/>
        </p:nvPicPr>
        <p:blipFill rotWithShape="1">
          <a:blip r:embed="rId2"/>
          <a:srcRect l="6384" r="371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85517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8992D9-E34B-BFCA-AE29-7E622133C2A7}"/>
              </a:ext>
            </a:extLst>
          </p:cNvPr>
          <p:cNvSpPr>
            <a:spLocks noGrp="1"/>
          </p:cNvSpPr>
          <p:nvPr>
            <p:ph type="title"/>
          </p:nvPr>
        </p:nvSpPr>
        <p:spPr>
          <a:xfrm>
            <a:off x="640080" y="325369"/>
            <a:ext cx="4368602" cy="1956841"/>
          </a:xfrm>
        </p:spPr>
        <p:txBody>
          <a:bodyPr anchor="b">
            <a:normAutofit/>
          </a:bodyPr>
          <a:lstStyle/>
          <a:p>
            <a:r>
              <a:rPr lang="en-US" sz="5400">
                <a:latin typeface="Modern Love"/>
              </a:rPr>
              <a:t>Set Boundaries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40BE74-6A2E-5633-35FC-A24086A3697D}"/>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b="0" i="0">
                <a:latin typeface="Söhne"/>
                <a:ea typeface="Söhne"/>
                <a:cs typeface="Söhne"/>
              </a:rPr>
              <a:t>Learn to set healthy boundaries in your relationships and commitments. Respect your own needs and limits by saying no to things that drain your energy or compromise your well-being. </a:t>
            </a:r>
            <a:r>
              <a:rPr lang="en-US" sz="2200" err="1">
                <a:latin typeface="Söhne"/>
                <a:ea typeface="Söhne"/>
                <a:cs typeface="Söhne"/>
              </a:rPr>
              <a:t>Prioritise</a:t>
            </a:r>
            <a:r>
              <a:rPr lang="en-US" sz="2200" b="0" i="0">
                <a:latin typeface="Söhne"/>
                <a:ea typeface="Söhne"/>
                <a:cs typeface="Söhne"/>
              </a:rPr>
              <a:t> activities and relationships that uplift and empower you.</a:t>
            </a:r>
            <a:endParaRPr lang="en-US" sz="2200"/>
          </a:p>
        </p:txBody>
      </p:sp>
      <p:pic>
        <p:nvPicPr>
          <p:cNvPr id="4" name="Picture 3" descr="How to Set Healthy Boundaries &amp; Build Positive Relationships">
            <a:extLst>
              <a:ext uri="{FF2B5EF4-FFF2-40B4-BE49-F238E27FC236}">
                <a16:creationId xmlns:a16="http://schemas.microsoft.com/office/drawing/2014/main" id="{2773FAFF-BA6C-3218-66F9-4170CA1B44B5}"/>
              </a:ext>
            </a:extLst>
          </p:cNvPr>
          <p:cNvPicPr>
            <a:picLocks noChangeAspect="1"/>
          </p:cNvPicPr>
          <p:nvPr/>
        </p:nvPicPr>
        <p:blipFill rotWithShape="1">
          <a:blip r:embed="rId2"/>
          <a:srcRect l="14008" r="358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03109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E6A985-69E0-8381-F41F-D4163DEF4F1F}"/>
              </a:ext>
            </a:extLst>
          </p:cNvPr>
          <p:cNvSpPr>
            <a:spLocks noGrp="1"/>
          </p:cNvSpPr>
          <p:nvPr>
            <p:ph idx="1"/>
          </p:nvPr>
        </p:nvSpPr>
        <p:spPr>
          <a:xfrm>
            <a:off x="838200" y="239166"/>
            <a:ext cx="10515600" cy="4351338"/>
          </a:xfrm>
        </p:spPr>
        <p:txBody>
          <a:bodyPr vert="horz" lIns="91440" tIns="45720" rIns="91440" bIns="45720" rtlCol="0" anchor="t">
            <a:normAutofit fontScale="92500" lnSpcReduction="10000"/>
          </a:bodyPr>
          <a:lstStyle/>
          <a:p>
            <a:pPr marL="0" indent="0" algn="ctr">
              <a:buNone/>
            </a:pPr>
            <a:r>
              <a:rPr lang="en-US" b="0" i="0">
                <a:solidFill>
                  <a:srgbClr val="0D0D0D"/>
                </a:solidFill>
                <a:latin typeface="Söhne"/>
                <a:ea typeface="Söhne"/>
                <a:cs typeface="Söhne"/>
              </a:rPr>
              <a:t>Heavenly Father,</a:t>
            </a:r>
            <a:endParaRPr lang="en-US"/>
          </a:p>
          <a:p>
            <a:pPr marL="0" indent="0" algn="ctr">
              <a:buNone/>
            </a:pPr>
            <a:r>
              <a:rPr lang="en-US" b="0" i="0">
                <a:solidFill>
                  <a:srgbClr val="0D0D0D"/>
                </a:solidFill>
                <a:latin typeface="Söhne"/>
                <a:ea typeface="Söhne"/>
                <a:cs typeface="Söhne"/>
              </a:rPr>
              <a:t>Grant us the grace to love ourselves as You love us—unconditionally and without reservation. Help us to </a:t>
            </a:r>
            <a:r>
              <a:rPr lang="en-US" err="1">
                <a:solidFill>
                  <a:srgbClr val="0D0D0D"/>
                </a:solidFill>
                <a:latin typeface="Söhne"/>
                <a:ea typeface="Söhne"/>
                <a:cs typeface="Söhne"/>
              </a:rPr>
              <a:t>prioritise</a:t>
            </a:r>
            <a:r>
              <a:rPr lang="en-US" b="0" i="0">
                <a:solidFill>
                  <a:srgbClr val="0D0D0D"/>
                </a:solidFill>
                <a:latin typeface="Söhne"/>
                <a:ea typeface="Söhne"/>
                <a:cs typeface="Söhne"/>
              </a:rPr>
              <a:t> self-care, set healthy boundaries, and embrace our worthiness.</a:t>
            </a:r>
          </a:p>
          <a:p>
            <a:pPr marL="0" indent="0" algn="ctr">
              <a:buNone/>
            </a:pPr>
            <a:r>
              <a:rPr lang="en-US" b="0" i="0">
                <a:solidFill>
                  <a:srgbClr val="0D0D0D"/>
                </a:solidFill>
                <a:latin typeface="Söhne"/>
                <a:ea typeface="Söhne"/>
                <a:cs typeface="Söhne"/>
              </a:rPr>
              <a:t>In moments of struggle, grant us the wisdom to extend ourselves the same kindness and compassion that You offer. Guide us on a journey of self-discovery, where we find joy in our uniqueness and strength in our vulnerability.</a:t>
            </a:r>
          </a:p>
          <a:p>
            <a:pPr marL="0" indent="0" algn="ctr">
              <a:buNone/>
            </a:pPr>
            <a:r>
              <a:rPr lang="en-US" b="0" i="0">
                <a:solidFill>
                  <a:srgbClr val="0D0D0D"/>
                </a:solidFill>
                <a:latin typeface="Söhne"/>
                <a:ea typeface="Söhne"/>
                <a:cs typeface="Söhne"/>
              </a:rPr>
              <a:t>May our practice of self-love reflect Your love shining through us, enriching our lives and the lives of those around us.</a:t>
            </a:r>
          </a:p>
          <a:p>
            <a:pPr marL="0" indent="0" algn="ctr">
              <a:buNone/>
            </a:pPr>
            <a:r>
              <a:rPr lang="en-US" b="0" i="0">
                <a:solidFill>
                  <a:srgbClr val="0D0D0D"/>
                </a:solidFill>
                <a:latin typeface="Söhne"/>
                <a:ea typeface="Söhne"/>
                <a:cs typeface="Söhne"/>
              </a:rPr>
              <a:t>Amen.</a:t>
            </a:r>
            <a:endParaRPr lang="en-US"/>
          </a:p>
        </p:txBody>
      </p:sp>
      <p:pic>
        <p:nvPicPr>
          <p:cNvPr id="5" name="Content Placeholder 3" descr="A red heart on a black background&#10;&#10;Description automatically generated">
            <a:extLst>
              <a:ext uri="{FF2B5EF4-FFF2-40B4-BE49-F238E27FC236}">
                <a16:creationId xmlns:a16="http://schemas.microsoft.com/office/drawing/2014/main" id="{B640C2F5-23AD-F455-DE6A-818DFD00996C}"/>
              </a:ext>
            </a:extLst>
          </p:cNvPr>
          <p:cNvPicPr>
            <a:picLocks noChangeAspect="1"/>
          </p:cNvPicPr>
          <p:nvPr/>
        </p:nvPicPr>
        <p:blipFill>
          <a:blip r:embed="rId2"/>
          <a:stretch>
            <a:fillRect/>
          </a:stretch>
        </p:blipFill>
        <p:spPr>
          <a:xfrm>
            <a:off x="1631111" y="5103863"/>
            <a:ext cx="8929141" cy="1327073"/>
          </a:xfrm>
          <a:prstGeom prst="rect">
            <a:avLst/>
          </a:prstGeom>
        </p:spPr>
      </p:pic>
    </p:spTree>
    <p:extLst>
      <p:ext uri="{BB962C8B-B14F-4D97-AF65-F5344CB8AC3E}">
        <p14:creationId xmlns:p14="http://schemas.microsoft.com/office/powerpoint/2010/main" val="73570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a cross and a book&#10;&#10;Description automatically generated">
            <a:extLst>
              <a:ext uri="{FF2B5EF4-FFF2-40B4-BE49-F238E27FC236}">
                <a16:creationId xmlns:a16="http://schemas.microsoft.com/office/drawing/2014/main" id="{D803E457-EBA3-D060-BBD1-F5212189BC47}"/>
              </a:ext>
            </a:extLst>
          </p:cNvPr>
          <p:cNvPicPr>
            <a:picLocks noChangeAspect="1"/>
          </p:cNvPicPr>
          <p:nvPr/>
        </p:nvPicPr>
        <p:blipFill>
          <a:blip r:embed="rId2"/>
          <a:stretch>
            <a:fillRect/>
          </a:stretch>
        </p:blipFill>
        <p:spPr>
          <a:xfrm>
            <a:off x="604345" y="492673"/>
            <a:ext cx="10707413" cy="6030309"/>
          </a:xfrm>
          <a:prstGeom prst="rect">
            <a:avLst/>
          </a:prstGeom>
        </p:spPr>
      </p:pic>
    </p:spTree>
    <p:extLst>
      <p:ext uri="{BB962C8B-B14F-4D97-AF65-F5344CB8AC3E}">
        <p14:creationId xmlns:p14="http://schemas.microsoft.com/office/powerpoint/2010/main" val="340570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E9F9F-A681-F128-981C-CA3135FE5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2CD63-A85B-58AF-3548-58449D87761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C60191-19DF-DBC8-C63F-4C7EE0A13A43}"/>
              </a:ext>
            </a:extLst>
          </p:cNvPr>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D33CE992-73DE-449B-E2C0-F81E7DFAB6C9}"/>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E87638D1-D39F-9849-DD02-E664BF014F77}"/>
              </a:ext>
            </a:extLst>
          </p:cNvPr>
          <p:cNvSpPr txBox="1"/>
          <p:nvPr/>
        </p:nvSpPr>
        <p:spPr>
          <a:xfrm>
            <a:off x="5193897" y="3243229"/>
            <a:ext cx="615863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 One Another</a:t>
            </a:r>
          </a:p>
          <a:p>
            <a:pPr algn="ctr"/>
            <a:endParaRPr lang="en-US" sz="2400"/>
          </a:p>
          <a:p>
            <a:pPr algn="ctr"/>
            <a:endParaRPr lang="en-US" sz="1400"/>
          </a:p>
          <a:p>
            <a:pPr algn="ctr"/>
            <a:r>
              <a:rPr lang="en-US" b="1" dirty="0"/>
              <a:t>Thoughts and Prayers </a:t>
            </a:r>
          </a:p>
          <a:p>
            <a:pPr algn="ctr"/>
            <a:r>
              <a:rPr lang="en-US" b="1" dirty="0"/>
              <a:t>Monday 19th May – Friday 23rd May</a:t>
            </a:r>
          </a:p>
        </p:txBody>
      </p:sp>
    </p:spTree>
    <p:extLst>
      <p:ext uri="{BB962C8B-B14F-4D97-AF65-F5344CB8AC3E}">
        <p14:creationId xmlns:p14="http://schemas.microsoft.com/office/powerpoint/2010/main" val="183847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8E5F-12E2-A74E-182E-24AC1EA90158}"/>
              </a:ext>
            </a:extLst>
          </p:cNvPr>
          <p:cNvSpPr>
            <a:spLocks noGrp="1"/>
          </p:cNvSpPr>
          <p:nvPr>
            <p:ph type="title"/>
          </p:nvPr>
        </p:nvSpPr>
        <p:spPr>
          <a:xfrm>
            <a:off x="762000" y="761998"/>
            <a:ext cx="5334000" cy="1708246"/>
          </a:xfrm>
        </p:spPr>
        <p:txBody>
          <a:bodyPr anchor="ctr">
            <a:normAutofit/>
          </a:bodyPr>
          <a:lstStyle/>
          <a:p>
            <a:r>
              <a:rPr lang="en-US" sz="4000"/>
              <a:t>Our Theme This Week</a:t>
            </a:r>
          </a:p>
        </p:txBody>
      </p:sp>
      <p:sp>
        <p:nvSpPr>
          <p:cNvPr id="3" name="Content Placeholder 2">
            <a:extLst>
              <a:ext uri="{FF2B5EF4-FFF2-40B4-BE49-F238E27FC236}">
                <a16:creationId xmlns:a16="http://schemas.microsoft.com/office/drawing/2014/main" id="{86756E7E-84EC-0DA7-82A7-2C2D8905365A}"/>
              </a:ext>
            </a:extLst>
          </p:cNvPr>
          <p:cNvSpPr>
            <a:spLocks noGrp="1"/>
          </p:cNvSpPr>
          <p:nvPr>
            <p:ph idx="1"/>
          </p:nvPr>
        </p:nvSpPr>
        <p:spPr>
          <a:xfrm>
            <a:off x="761994" y="2470245"/>
            <a:ext cx="5334006" cy="3769835"/>
          </a:xfrm>
        </p:spPr>
        <p:txBody>
          <a:bodyPr vert="horz" lIns="91440" tIns="45720" rIns="91440" bIns="45720" rtlCol="0" anchor="ctr">
            <a:normAutofit/>
          </a:bodyPr>
          <a:lstStyle/>
          <a:p>
            <a:pPr marL="0" indent="0">
              <a:buNone/>
            </a:pPr>
            <a:r>
              <a:rPr lang="en-US" sz="1700" dirty="0"/>
              <a:t>"Love one another" is a simple command with profound emotional and moral weight. The call to love meets hearts in all their varied conditions.</a:t>
            </a:r>
          </a:p>
          <a:p>
            <a:pPr marL="0" indent="0">
              <a:buNone/>
            </a:pPr>
            <a:r>
              <a:rPr lang="en-US" sz="1700" dirty="0"/>
              <a:t>Some hearts are open and willing, others closed off by fear, pain, or betrayal. To truly love one another requires more than affection; it demands compassion in the face of difference, patience in moments of conflict, and forgiveness when wounds run deep.</a:t>
            </a:r>
          </a:p>
          <a:p>
            <a:pPr marL="0" indent="0">
              <a:buNone/>
            </a:pPr>
            <a:r>
              <a:rPr lang="en-US" sz="1700"/>
              <a:t> The heart can be generous or guarded, hopeful or hesitant, and these emotional states deeply affect our capacity to love others as they are. In exploring love through these different conditions of the heart, we begin to understand that loving one another is not just a feeling, but a conscious choice.</a:t>
            </a:r>
          </a:p>
          <a:p>
            <a:endParaRPr lang="en-US" sz="1700"/>
          </a:p>
        </p:txBody>
      </p:sp>
      <p:sp>
        <p:nvSpPr>
          <p:cNvPr id="9" name="Rectangle 8">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ve One Another As I Have Loved You, John 13:34, Poster Print Scripture  Wall Art, Bible Verse Prints (A1 (Print Only)) : Amazon.co.uk: Home &amp;  Kitchen">
            <a:extLst>
              <a:ext uri="{FF2B5EF4-FFF2-40B4-BE49-F238E27FC236}">
                <a16:creationId xmlns:a16="http://schemas.microsoft.com/office/drawing/2014/main" id="{C5080FB4-BC5A-3607-45C7-6FF0CD73333A}"/>
              </a:ext>
            </a:extLst>
          </p:cNvPr>
          <p:cNvPicPr>
            <a:picLocks noChangeAspect="1"/>
          </p:cNvPicPr>
          <p:nvPr/>
        </p:nvPicPr>
        <p:blipFill>
          <a:blip r:embed="rId2"/>
          <a:stretch>
            <a:fillRect/>
          </a:stretch>
        </p:blipFill>
        <p:spPr>
          <a:xfrm>
            <a:off x="7607878" y="771866"/>
            <a:ext cx="3758045" cy="5311724"/>
          </a:xfrm>
          <a:prstGeom prst="rect">
            <a:avLst/>
          </a:prstGeom>
        </p:spPr>
      </p:pic>
    </p:spTree>
    <p:extLst>
      <p:ext uri="{BB962C8B-B14F-4D97-AF65-F5344CB8AC3E}">
        <p14:creationId xmlns:p14="http://schemas.microsoft.com/office/powerpoint/2010/main" val="89391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CEF78-D1E4-5E1A-E662-CC5C3DA64763}"/>
              </a:ext>
            </a:extLst>
          </p:cNvPr>
          <p:cNvSpPr>
            <a:spLocks noGrp="1"/>
          </p:cNvSpPr>
          <p:nvPr>
            <p:ph type="title"/>
          </p:nvPr>
        </p:nvSpPr>
        <p:spPr>
          <a:xfrm>
            <a:off x="572493" y="238539"/>
            <a:ext cx="11018520" cy="1434415"/>
          </a:xfrm>
        </p:spPr>
        <p:txBody>
          <a:bodyPr anchor="b">
            <a:normAutofit/>
          </a:bodyPr>
          <a:lstStyle/>
          <a:p>
            <a:r>
              <a:rPr lang="en-US" sz="6000">
                <a:latin typeface="Modern Love"/>
              </a:rPr>
              <a:t>Higher Or Lower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BC376F-98AF-DF91-8701-AC1596423B5A}"/>
              </a:ext>
            </a:extLst>
          </p:cNvPr>
          <p:cNvSpPr>
            <a:spLocks noGrp="1"/>
          </p:cNvSpPr>
          <p:nvPr>
            <p:ph idx="1"/>
          </p:nvPr>
        </p:nvSpPr>
        <p:spPr>
          <a:xfrm>
            <a:off x="572493" y="2071316"/>
            <a:ext cx="6713552" cy="4119172"/>
          </a:xfrm>
        </p:spPr>
        <p:txBody>
          <a:bodyPr anchor="t">
            <a:normAutofit/>
          </a:bodyPr>
          <a:lstStyle/>
          <a:p>
            <a:pPr marL="283464" indent="-283464" rtl="0">
              <a:buChar char="•"/>
            </a:pPr>
            <a:r>
              <a:rPr lang="en-GB" sz="1900" kern="1200">
                <a:latin typeface="Century Schoolbook"/>
                <a:ea typeface="+mn-ea"/>
                <a:cs typeface="+mn-cs"/>
              </a:rPr>
              <a:t>Invite two volunteers to come up and play the game </a:t>
            </a:r>
          </a:p>
          <a:p>
            <a:pPr marL="283464" indent="-283464" rtl="0">
              <a:buChar char="•"/>
            </a:pPr>
            <a:r>
              <a:rPr lang="en-GB" sz="1900" kern="1200">
                <a:latin typeface="Century Schoolbook"/>
                <a:ea typeface="+mn-ea"/>
                <a:cs typeface="+mn-cs"/>
              </a:rPr>
              <a:t>Assign one player the top row of cards, assign the other the bottom row. Flip a coin to decide who goes first.</a:t>
            </a:r>
          </a:p>
          <a:p>
            <a:pPr marL="283464" indent="-283464" rtl="0">
              <a:buChar char="•"/>
            </a:pPr>
            <a:r>
              <a:rPr lang="en-GB" sz="1900" kern="1200">
                <a:latin typeface="Century Schoolbook"/>
                <a:ea typeface="+mn-ea"/>
                <a:cs typeface="+mn-cs"/>
              </a:rPr>
              <a:t>The aim of the game to be the first to get to the end of your row of cards. </a:t>
            </a:r>
          </a:p>
          <a:p>
            <a:pPr marL="283464" indent="-283464" rtl="0">
              <a:buChar char="•"/>
            </a:pPr>
            <a:r>
              <a:rPr lang="en-GB" sz="1900" kern="1200">
                <a:latin typeface="Century Schoolbook"/>
                <a:ea typeface="+mn-ea"/>
                <a:cs typeface="+mn-cs"/>
              </a:rPr>
              <a:t>The first card is turned over, at the beginning of each person’s go. They must then read the quote on the card and then try to guess whether the next card is going to be higher or lower card than the one they can see. </a:t>
            </a:r>
          </a:p>
          <a:p>
            <a:pPr marL="283464" indent="-283464" rtl="0">
              <a:buChar char="•"/>
            </a:pPr>
            <a:r>
              <a:rPr lang="en-GB" sz="1900" kern="1200">
                <a:latin typeface="Century Schoolbook"/>
                <a:ea typeface="+mn-ea"/>
                <a:cs typeface="+mn-cs"/>
              </a:rPr>
              <a:t>If they guess correctly, their turn continues, if not, it is the turn of their opponent. </a:t>
            </a:r>
          </a:p>
          <a:p>
            <a:pPr marL="283464" indent="-283464" rtl="0">
              <a:buChar char="•"/>
            </a:pPr>
            <a:r>
              <a:rPr lang="en-GB" sz="1900" kern="1200">
                <a:latin typeface="Century Schoolbook"/>
                <a:ea typeface="+mn-ea"/>
                <a:cs typeface="+mn-cs"/>
              </a:rPr>
              <a:t>The winner is the person who gets to the end of the row first. </a:t>
            </a:r>
            <a:endParaRPr lang="en-US" sz="1900"/>
          </a:p>
        </p:txBody>
      </p:sp>
      <p:pic>
        <p:nvPicPr>
          <p:cNvPr id="4" name="Picture 3" descr="2,500+ Cupid Heart Arrow Drawing Stock Illustrations, Royalty-Free Vector  Graphics &amp; Clip Art - iStock">
            <a:extLst>
              <a:ext uri="{FF2B5EF4-FFF2-40B4-BE49-F238E27FC236}">
                <a16:creationId xmlns:a16="http://schemas.microsoft.com/office/drawing/2014/main" id="{D0B9DB82-D0FD-5EDC-6D94-C77C530A94A2}"/>
              </a:ext>
            </a:extLst>
          </p:cNvPr>
          <p:cNvPicPr>
            <a:picLocks noChangeAspect="1"/>
          </p:cNvPicPr>
          <p:nvPr/>
        </p:nvPicPr>
        <p:blipFill rotWithShape="1">
          <a:blip r:embed="rId2"/>
          <a:srcRect l="20947" r="14837" b="2"/>
          <a:stretch/>
        </p:blipFill>
        <p:spPr>
          <a:xfrm>
            <a:off x="7675658" y="2093976"/>
            <a:ext cx="3941064" cy="4096512"/>
          </a:xfrm>
          <a:prstGeom prst="rect">
            <a:avLst/>
          </a:prstGeom>
        </p:spPr>
      </p:pic>
    </p:spTree>
    <p:extLst>
      <p:ext uri="{BB962C8B-B14F-4D97-AF65-F5344CB8AC3E}">
        <p14:creationId xmlns:p14="http://schemas.microsoft.com/office/powerpoint/2010/main" val="231396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d with a queen of hearts and cross&#10;&#10;Description automatically generated">
            <a:extLst>
              <a:ext uri="{FF2B5EF4-FFF2-40B4-BE49-F238E27FC236}">
                <a16:creationId xmlns:a16="http://schemas.microsoft.com/office/drawing/2014/main" id="{92133344-0D35-82B5-04F5-0E7A5360AD13}"/>
              </a:ext>
            </a:extLst>
          </p:cNvPr>
          <p:cNvPicPr>
            <a:picLocks noChangeAspect="1"/>
          </p:cNvPicPr>
          <p:nvPr/>
        </p:nvPicPr>
        <p:blipFill>
          <a:blip r:embed="rId2"/>
          <a:stretch>
            <a:fillRect/>
          </a:stretch>
        </p:blipFill>
        <p:spPr>
          <a:xfrm>
            <a:off x="2443324" y="252977"/>
            <a:ext cx="2371725" cy="3562350"/>
          </a:xfrm>
          <a:prstGeom prst="rect">
            <a:avLst/>
          </a:prstGeom>
        </p:spPr>
      </p:pic>
      <p:pic>
        <p:nvPicPr>
          <p:cNvPr id="5" name="Picture 4" descr="A card with a heart and cross&#10;&#10;Description automatically generated">
            <a:extLst>
              <a:ext uri="{FF2B5EF4-FFF2-40B4-BE49-F238E27FC236}">
                <a16:creationId xmlns:a16="http://schemas.microsoft.com/office/drawing/2014/main" id="{7F7F6A1D-12CF-0160-1F65-F0CDC1D252C1}"/>
              </a:ext>
            </a:extLst>
          </p:cNvPr>
          <p:cNvPicPr>
            <a:picLocks noChangeAspect="1"/>
          </p:cNvPicPr>
          <p:nvPr/>
        </p:nvPicPr>
        <p:blipFill>
          <a:blip r:embed="rId3"/>
          <a:stretch>
            <a:fillRect/>
          </a:stretch>
        </p:blipFill>
        <p:spPr>
          <a:xfrm>
            <a:off x="163286" y="370796"/>
            <a:ext cx="2286000" cy="3476625"/>
          </a:xfrm>
          <a:prstGeom prst="rect">
            <a:avLst/>
          </a:prstGeom>
        </p:spPr>
      </p:pic>
      <p:sp>
        <p:nvSpPr>
          <p:cNvPr id="2" name="Title 1">
            <a:extLst>
              <a:ext uri="{FF2B5EF4-FFF2-40B4-BE49-F238E27FC236}">
                <a16:creationId xmlns:a16="http://schemas.microsoft.com/office/drawing/2014/main" id="{3E4F58A3-94B9-CF92-2EFC-42CE74E895A8}"/>
              </a:ext>
            </a:extLst>
          </p:cNvPr>
          <p:cNvSpPr>
            <a:spLocks noGrp="1"/>
          </p:cNvSpPr>
          <p:nvPr>
            <p:ph type="title"/>
          </p:nvPr>
        </p:nvSpPr>
        <p:spPr/>
        <p:txBody>
          <a:bodyPr/>
          <a:lstStyle/>
          <a:p>
            <a:endParaRPr lang="en-US"/>
          </a:p>
        </p:txBody>
      </p:sp>
      <p:pic>
        <p:nvPicPr>
          <p:cNvPr id="4" name="Content Placeholder 3" descr="A white text on an orange background&#10;&#10;Description automatically generated">
            <a:extLst>
              <a:ext uri="{FF2B5EF4-FFF2-40B4-BE49-F238E27FC236}">
                <a16:creationId xmlns:a16="http://schemas.microsoft.com/office/drawing/2014/main" id="{9E510856-4543-6B0B-B427-43BD6CD9CF16}"/>
              </a:ext>
            </a:extLst>
          </p:cNvPr>
          <p:cNvPicPr>
            <a:picLocks noGrp="1" noChangeAspect="1"/>
          </p:cNvPicPr>
          <p:nvPr>
            <p:ph idx="1"/>
          </p:nvPr>
        </p:nvPicPr>
        <p:blipFill>
          <a:blip r:embed="rId4"/>
          <a:stretch>
            <a:fillRect/>
          </a:stretch>
        </p:blipFill>
        <p:spPr>
          <a:xfrm>
            <a:off x="319762" y="370319"/>
            <a:ext cx="2295525" cy="3476625"/>
          </a:xfrm>
        </p:spPr>
      </p:pic>
      <p:pic>
        <p:nvPicPr>
          <p:cNvPr id="3" name="Picture 2" descr="A blue and white rectangular frame with white text&#10;&#10;Description automatically generated">
            <a:extLst>
              <a:ext uri="{FF2B5EF4-FFF2-40B4-BE49-F238E27FC236}">
                <a16:creationId xmlns:a16="http://schemas.microsoft.com/office/drawing/2014/main" id="{39FD9A08-00DD-ADC5-504A-35133B6958B9}"/>
              </a:ext>
            </a:extLst>
          </p:cNvPr>
          <p:cNvPicPr>
            <a:picLocks noChangeAspect="1"/>
          </p:cNvPicPr>
          <p:nvPr/>
        </p:nvPicPr>
        <p:blipFill>
          <a:blip r:embed="rId5"/>
          <a:stretch>
            <a:fillRect/>
          </a:stretch>
        </p:blipFill>
        <p:spPr>
          <a:xfrm>
            <a:off x="2438561" y="380758"/>
            <a:ext cx="2381250" cy="3590925"/>
          </a:xfrm>
          <a:prstGeom prst="rect">
            <a:avLst/>
          </a:prstGeom>
        </p:spPr>
      </p:pic>
      <p:pic>
        <p:nvPicPr>
          <p:cNvPr id="7" name="Picture 6" descr="A white background with red text and hearts&#10;&#10;Description automatically generated">
            <a:extLst>
              <a:ext uri="{FF2B5EF4-FFF2-40B4-BE49-F238E27FC236}">
                <a16:creationId xmlns:a16="http://schemas.microsoft.com/office/drawing/2014/main" id="{0CB1B662-3E81-65CF-0D18-83E9F6789C9A}"/>
              </a:ext>
            </a:extLst>
          </p:cNvPr>
          <p:cNvPicPr>
            <a:picLocks noChangeAspect="1"/>
          </p:cNvPicPr>
          <p:nvPr/>
        </p:nvPicPr>
        <p:blipFill>
          <a:blip r:embed="rId6"/>
          <a:stretch>
            <a:fillRect/>
          </a:stretch>
        </p:blipFill>
        <p:spPr>
          <a:xfrm>
            <a:off x="4819084" y="429755"/>
            <a:ext cx="2295525" cy="3467100"/>
          </a:xfrm>
          <a:prstGeom prst="rect">
            <a:avLst/>
          </a:prstGeom>
        </p:spPr>
      </p:pic>
      <p:pic>
        <p:nvPicPr>
          <p:cNvPr id="8" name="Picture 7" descr="A close-up of a poster&#10;&#10;Description automatically generated">
            <a:extLst>
              <a:ext uri="{FF2B5EF4-FFF2-40B4-BE49-F238E27FC236}">
                <a16:creationId xmlns:a16="http://schemas.microsoft.com/office/drawing/2014/main" id="{0A7EA74F-9B35-1226-FA99-13C837D391D2}"/>
              </a:ext>
            </a:extLst>
          </p:cNvPr>
          <p:cNvPicPr>
            <a:picLocks noChangeAspect="1"/>
          </p:cNvPicPr>
          <p:nvPr/>
        </p:nvPicPr>
        <p:blipFill>
          <a:blip r:embed="rId7"/>
          <a:stretch>
            <a:fillRect/>
          </a:stretch>
        </p:blipFill>
        <p:spPr>
          <a:xfrm>
            <a:off x="4825865" y="375350"/>
            <a:ext cx="2333625" cy="3524250"/>
          </a:xfrm>
          <a:prstGeom prst="rect">
            <a:avLst/>
          </a:prstGeom>
        </p:spPr>
      </p:pic>
      <p:pic>
        <p:nvPicPr>
          <p:cNvPr id="9" name="Picture 8" descr="A card with a heart and cross&#10;&#10;Description automatically generated">
            <a:extLst>
              <a:ext uri="{FF2B5EF4-FFF2-40B4-BE49-F238E27FC236}">
                <a16:creationId xmlns:a16="http://schemas.microsoft.com/office/drawing/2014/main" id="{EA1F1F5D-1630-C7DE-8075-041FF35C8747}"/>
              </a:ext>
            </a:extLst>
          </p:cNvPr>
          <p:cNvPicPr>
            <a:picLocks noChangeAspect="1"/>
          </p:cNvPicPr>
          <p:nvPr/>
        </p:nvPicPr>
        <p:blipFill>
          <a:blip r:embed="rId8"/>
          <a:stretch>
            <a:fillRect/>
          </a:stretch>
        </p:blipFill>
        <p:spPr>
          <a:xfrm>
            <a:off x="7144477" y="359690"/>
            <a:ext cx="2371725" cy="3581400"/>
          </a:xfrm>
          <a:prstGeom prst="rect">
            <a:avLst/>
          </a:prstGeom>
        </p:spPr>
      </p:pic>
      <p:pic>
        <p:nvPicPr>
          <p:cNvPr id="10" name="Picture 9" descr="A white and orange sign with white text&#10;&#10;Description automatically generated">
            <a:extLst>
              <a:ext uri="{FF2B5EF4-FFF2-40B4-BE49-F238E27FC236}">
                <a16:creationId xmlns:a16="http://schemas.microsoft.com/office/drawing/2014/main" id="{E7F700C9-3726-49F9-21B8-4DE519F42909}"/>
              </a:ext>
            </a:extLst>
          </p:cNvPr>
          <p:cNvPicPr>
            <a:picLocks noChangeAspect="1"/>
          </p:cNvPicPr>
          <p:nvPr/>
        </p:nvPicPr>
        <p:blipFill>
          <a:blip r:embed="rId9"/>
          <a:stretch>
            <a:fillRect/>
          </a:stretch>
        </p:blipFill>
        <p:spPr>
          <a:xfrm>
            <a:off x="7144477" y="333859"/>
            <a:ext cx="2371725" cy="3581400"/>
          </a:xfrm>
          <a:prstGeom prst="rect">
            <a:avLst/>
          </a:prstGeom>
        </p:spPr>
      </p:pic>
      <p:pic>
        <p:nvPicPr>
          <p:cNvPr id="11" name="Picture 10" descr="A card with a heart and cross&#10;&#10;Description automatically generated">
            <a:extLst>
              <a:ext uri="{FF2B5EF4-FFF2-40B4-BE49-F238E27FC236}">
                <a16:creationId xmlns:a16="http://schemas.microsoft.com/office/drawing/2014/main" id="{35EDAA13-DFFC-801B-E4AE-137EA93E20F5}"/>
              </a:ext>
            </a:extLst>
          </p:cNvPr>
          <p:cNvPicPr>
            <a:picLocks noChangeAspect="1"/>
          </p:cNvPicPr>
          <p:nvPr/>
        </p:nvPicPr>
        <p:blipFill>
          <a:blip r:embed="rId10"/>
          <a:stretch>
            <a:fillRect/>
          </a:stretch>
        </p:blipFill>
        <p:spPr>
          <a:xfrm>
            <a:off x="9517492" y="438554"/>
            <a:ext cx="2352675" cy="3552825"/>
          </a:xfrm>
          <a:prstGeom prst="rect">
            <a:avLst/>
          </a:prstGeom>
        </p:spPr>
      </p:pic>
      <p:pic>
        <p:nvPicPr>
          <p:cNvPr id="12" name="Picture 11" descr="A yellow and white rectangular sign&#10;&#10;Description automatically generated">
            <a:extLst>
              <a:ext uri="{FF2B5EF4-FFF2-40B4-BE49-F238E27FC236}">
                <a16:creationId xmlns:a16="http://schemas.microsoft.com/office/drawing/2014/main" id="{96B4FF21-C864-C824-699E-FCE99392DC23}"/>
              </a:ext>
            </a:extLst>
          </p:cNvPr>
          <p:cNvPicPr>
            <a:picLocks noChangeAspect="1"/>
          </p:cNvPicPr>
          <p:nvPr/>
        </p:nvPicPr>
        <p:blipFill>
          <a:blip r:embed="rId11"/>
          <a:stretch>
            <a:fillRect/>
          </a:stretch>
        </p:blipFill>
        <p:spPr>
          <a:xfrm>
            <a:off x="9512731" y="433791"/>
            <a:ext cx="2362200" cy="3562350"/>
          </a:xfrm>
          <a:prstGeom prst="rect">
            <a:avLst/>
          </a:prstGeom>
        </p:spPr>
      </p:pic>
      <p:pic>
        <p:nvPicPr>
          <p:cNvPr id="13" name="Picture 12" descr="A card with a heart and cross&#10;&#10;Description automatically generated">
            <a:extLst>
              <a:ext uri="{FF2B5EF4-FFF2-40B4-BE49-F238E27FC236}">
                <a16:creationId xmlns:a16="http://schemas.microsoft.com/office/drawing/2014/main" id="{ED5E77FB-7C25-43C5-373B-BA62536A98DD}"/>
              </a:ext>
            </a:extLst>
          </p:cNvPr>
          <p:cNvPicPr>
            <a:picLocks noChangeAspect="1"/>
          </p:cNvPicPr>
          <p:nvPr/>
        </p:nvPicPr>
        <p:blipFill>
          <a:blip r:embed="rId12"/>
          <a:stretch>
            <a:fillRect/>
          </a:stretch>
        </p:blipFill>
        <p:spPr>
          <a:xfrm>
            <a:off x="66918" y="3941977"/>
            <a:ext cx="2371725" cy="3571875"/>
          </a:xfrm>
          <a:prstGeom prst="rect">
            <a:avLst/>
          </a:prstGeom>
        </p:spPr>
      </p:pic>
      <p:pic>
        <p:nvPicPr>
          <p:cNvPr id="14" name="Picture 13" descr="A red and white sign with white text&#10;&#10;Description automatically generated">
            <a:extLst>
              <a:ext uri="{FF2B5EF4-FFF2-40B4-BE49-F238E27FC236}">
                <a16:creationId xmlns:a16="http://schemas.microsoft.com/office/drawing/2014/main" id="{058C6CD0-FDBC-EFE6-0BE3-619D12D5E156}"/>
              </a:ext>
            </a:extLst>
          </p:cNvPr>
          <p:cNvPicPr>
            <a:picLocks noChangeAspect="1"/>
          </p:cNvPicPr>
          <p:nvPr/>
        </p:nvPicPr>
        <p:blipFill>
          <a:blip r:embed="rId13"/>
          <a:stretch>
            <a:fillRect/>
          </a:stretch>
        </p:blipFill>
        <p:spPr>
          <a:xfrm>
            <a:off x="97510" y="3937215"/>
            <a:ext cx="2362200" cy="3581400"/>
          </a:xfrm>
          <a:prstGeom prst="rect">
            <a:avLst/>
          </a:prstGeom>
        </p:spPr>
      </p:pic>
      <p:pic>
        <p:nvPicPr>
          <p:cNvPr id="15" name="Picture 14" descr="A card with a heart and cross&#10;&#10;Description automatically generated">
            <a:extLst>
              <a:ext uri="{FF2B5EF4-FFF2-40B4-BE49-F238E27FC236}">
                <a16:creationId xmlns:a16="http://schemas.microsoft.com/office/drawing/2014/main" id="{1F44AAAB-8590-AFD6-785B-A96AC488B4E1}"/>
              </a:ext>
            </a:extLst>
          </p:cNvPr>
          <p:cNvPicPr>
            <a:picLocks noChangeAspect="1"/>
          </p:cNvPicPr>
          <p:nvPr/>
        </p:nvPicPr>
        <p:blipFill>
          <a:blip r:embed="rId14"/>
          <a:stretch>
            <a:fillRect/>
          </a:stretch>
        </p:blipFill>
        <p:spPr>
          <a:xfrm>
            <a:off x="2456240" y="3980723"/>
            <a:ext cx="2371725" cy="3571875"/>
          </a:xfrm>
          <a:prstGeom prst="rect">
            <a:avLst/>
          </a:prstGeom>
        </p:spPr>
      </p:pic>
      <p:pic>
        <p:nvPicPr>
          <p:cNvPr id="16" name="Picture 15" descr="A red and white sign with white text&#10;&#10;Description automatically generated">
            <a:extLst>
              <a:ext uri="{FF2B5EF4-FFF2-40B4-BE49-F238E27FC236}">
                <a16:creationId xmlns:a16="http://schemas.microsoft.com/office/drawing/2014/main" id="{3410B7E2-0EAD-38A0-0182-A2E90AD53367}"/>
              </a:ext>
            </a:extLst>
          </p:cNvPr>
          <p:cNvPicPr>
            <a:picLocks noChangeAspect="1"/>
          </p:cNvPicPr>
          <p:nvPr/>
        </p:nvPicPr>
        <p:blipFill>
          <a:blip r:embed="rId15"/>
          <a:stretch>
            <a:fillRect/>
          </a:stretch>
        </p:blipFill>
        <p:spPr>
          <a:xfrm>
            <a:off x="2443324" y="4011317"/>
            <a:ext cx="2371725" cy="3562350"/>
          </a:xfrm>
          <a:prstGeom prst="rect">
            <a:avLst/>
          </a:prstGeom>
        </p:spPr>
      </p:pic>
      <p:pic>
        <p:nvPicPr>
          <p:cNvPr id="17" name="Picture 16" descr="A card with a heart and cross&#10;&#10;Description automatically generated">
            <a:extLst>
              <a:ext uri="{FF2B5EF4-FFF2-40B4-BE49-F238E27FC236}">
                <a16:creationId xmlns:a16="http://schemas.microsoft.com/office/drawing/2014/main" id="{62885439-95DD-1368-2F83-F497155DEEB2}"/>
              </a:ext>
            </a:extLst>
          </p:cNvPr>
          <p:cNvPicPr>
            <a:picLocks noChangeAspect="1"/>
          </p:cNvPicPr>
          <p:nvPr/>
        </p:nvPicPr>
        <p:blipFill>
          <a:blip r:embed="rId16"/>
          <a:stretch>
            <a:fillRect/>
          </a:stretch>
        </p:blipFill>
        <p:spPr>
          <a:xfrm>
            <a:off x="4819084" y="3991621"/>
            <a:ext cx="2295525" cy="3524250"/>
          </a:xfrm>
          <a:prstGeom prst="rect">
            <a:avLst/>
          </a:prstGeom>
        </p:spPr>
      </p:pic>
      <p:pic>
        <p:nvPicPr>
          <p:cNvPr id="18" name="Picture 17" descr="An orange and white rectangular sign&#10;&#10;Description automatically generated">
            <a:extLst>
              <a:ext uri="{FF2B5EF4-FFF2-40B4-BE49-F238E27FC236}">
                <a16:creationId xmlns:a16="http://schemas.microsoft.com/office/drawing/2014/main" id="{377386B4-8416-56E4-91B6-986D7D975935}"/>
              </a:ext>
            </a:extLst>
          </p:cNvPr>
          <p:cNvPicPr>
            <a:picLocks noChangeAspect="1"/>
          </p:cNvPicPr>
          <p:nvPr/>
        </p:nvPicPr>
        <p:blipFill>
          <a:blip r:embed="rId17"/>
          <a:stretch>
            <a:fillRect/>
          </a:stretch>
        </p:blipFill>
        <p:spPr>
          <a:xfrm>
            <a:off x="4837408" y="3963046"/>
            <a:ext cx="2362200" cy="3581400"/>
          </a:xfrm>
          <a:prstGeom prst="rect">
            <a:avLst/>
          </a:prstGeom>
        </p:spPr>
      </p:pic>
      <p:pic>
        <p:nvPicPr>
          <p:cNvPr id="19" name="Picture 18" descr="A card with a heart and cross&#10;&#10;Description automatically generated">
            <a:extLst>
              <a:ext uri="{FF2B5EF4-FFF2-40B4-BE49-F238E27FC236}">
                <a16:creationId xmlns:a16="http://schemas.microsoft.com/office/drawing/2014/main" id="{746D88B0-55FD-E484-5FAE-6267A0F7A15C}"/>
              </a:ext>
            </a:extLst>
          </p:cNvPr>
          <p:cNvPicPr>
            <a:picLocks noChangeAspect="1"/>
          </p:cNvPicPr>
          <p:nvPr/>
        </p:nvPicPr>
        <p:blipFill>
          <a:blip r:embed="rId18"/>
          <a:stretch>
            <a:fillRect/>
          </a:stretch>
        </p:blipFill>
        <p:spPr>
          <a:xfrm>
            <a:off x="7183223" y="4006554"/>
            <a:ext cx="2371725" cy="3571875"/>
          </a:xfrm>
          <a:prstGeom prst="rect">
            <a:avLst/>
          </a:prstGeom>
        </p:spPr>
      </p:pic>
      <p:pic>
        <p:nvPicPr>
          <p:cNvPr id="20" name="Picture 19" descr="A red and white sign with white text&#10;&#10;Description automatically generated">
            <a:extLst>
              <a:ext uri="{FF2B5EF4-FFF2-40B4-BE49-F238E27FC236}">
                <a16:creationId xmlns:a16="http://schemas.microsoft.com/office/drawing/2014/main" id="{F399F238-3C83-9BA2-6FE5-0367EBEC075D}"/>
              </a:ext>
            </a:extLst>
          </p:cNvPr>
          <p:cNvPicPr>
            <a:picLocks noChangeAspect="1"/>
          </p:cNvPicPr>
          <p:nvPr/>
        </p:nvPicPr>
        <p:blipFill>
          <a:blip r:embed="rId19"/>
          <a:stretch>
            <a:fillRect/>
          </a:stretch>
        </p:blipFill>
        <p:spPr>
          <a:xfrm>
            <a:off x="7183223" y="4014707"/>
            <a:ext cx="2371725" cy="3581400"/>
          </a:xfrm>
          <a:prstGeom prst="rect">
            <a:avLst/>
          </a:prstGeom>
        </p:spPr>
      </p:pic>
      <p:pic>
        <p:nvPicPr>
          <p:cNvPr id="21" name="Picture 20" descr="A card with a symbol of justice and a cross&#10;&#10;Description automatically generated">
            <a:extLst>
              <a:ext uri="{FF2B5EF4-FFF2-40B4-BE49-F238E27FC236}">
                <a16:creationId xmlns:a16="http://schemas.microsoft.com/office/drawing/2014/main" id="{FC03BFF2-B6B4-F587-D389-F53CD782651A}"/>
              </a:ext>
            </a:extLst>
          </p:cNvPr>
          <p:cNvPicPr>
            <a:picLocks noChangeAspect="1"/>
          </p:cNvPicPr>
          <p:nvPr/>
        </p:nvPicPr>
        <p:blipFill>
          <a:blip r:embed="rId20"/>
          <a:stretch>
            <a:fillRect/>
          </a:stretch>
        </p:blipFill>
        <p:spPr>
          <a:xfrm>
            <a:off x="9559630" y="4006554"/>
            <a:ext cx="2371725" cy="3571875"/>
          </a:xfrm>
          <a:prstGeom prst="rect">
            <a:avLst/>
          </a:prstGeom>
        </p:spPr>
      </p:pic>
      <p:pic>
        <p:nvPicPr>
          <p:cNvPr id="22" name="Picture 21" descr="A red and white sign with white text&#10;&#10;Description automatically generated">
            <a:extLst>
              <a:ext uri="{FF2B5EF4-FFF2-40B4-BE49-F238E27FC236}">
                <a16:creationId xmlns:a16="http://schemas.microsoft.com/office/drawing/2014/main" id="{8C5AD0C8-7148-EA69-7DE8-34FABF262DB9}"/>
              </a:ext>
            </a:extLst>
          </p:cNvPr>
          <p:cNvPicPr>
            <a:picLocks noChangeAspect="1"/>
          </p:cNvPicPr>
          <p:nvPr/>
        </p:nvPicPr>
        <p:blipFill>
          <a:blip r:embed="rId21"/>
          <a:stretch>
            <a:fillRect/>
          </a:stretch>
        </p:blipFill>
        <p:spPr>
          <a:xfrm>
            <a:off x="9559630" y="4014707"/>
            <a:ext cx="2371725" cy="3581400"/>
          </a:xfrm>
          <a:prstGeom prst="rect">
            <a:avLst/>
          </a:prstGeom>
        </p:spPr>
      </p:pic>
    </p:spTree>
    <p:extLst>
      <p:ext uri="{BB962C8B-B14F-4D97-AF65-F5344CB8AC3E}">
        <p14:creationId xmlns:p14="http://schemas.microsoft.com/office/powerpoint/2010/main" val="25085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A5C82-FD5B-2DC8-B54B-CC79696AA355}"/>
              </a:ext>
            </a:extLst>
          </p:cNvPr>
          <p:cNvSpPr>
            <a:spLocks noGrp="1"/>
          </p:cNvSpPr>
          <p:nvPr>
            <p:ph type="title"/>
          </p:nvPr>
        </p:nvSpPr>
        <p:spPr>
          <a:xfrm>
            <a:off x="429768" y="411480"/>
            <a:ext cx="11201400" cy="1106424"/>
          </a:xfrm>
        </p:spPr>
        <p:txBody>
          <a:bodyPr>
            <a:normAutofit/>
          </a:bodyPr>
          <a:lstStyle/>
          <a:p>
            <a:pPr algn="ctr"/>
            <a:r>
              <a:rPr lang="en-US">
                <a:latin typeface="Modern Love"/>
              </a:rPr>
              <a:t>Class Discussion</a:t>
            </a:r>
            <a:endParaRPr lang="en-US"/>
          </a:p>
        </p:txBody>
      </p:sp>
      <p:sp>
        <p:nvSpPr>
          <p:cNvPr id="13" name="Rectangle 1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card game with red hearts&#10;&#10;Description automatically generated">
            <a:extLst>
              <a:ext uri="{FF2B5EF4-FFF2-40B4-BE49-F238E27FC236}">
                <a16:creationId xmlns:a16="http://schemas.microsoft.com/office/drawing/2014/main" id="{55C69D66-FD6F-53E6-DD2D-772AC38D0C41}"/>
              </a:ext>
            </a:extLst>
          </p:cNvPr>
          <p:cNvPicPr>
            <a:picLocks noChangeAspect="1"/>
          </p:cNvPicPr>
          <p:nvPr/>
        </p:nvPicPr>
        <p:blipFill rotWithShape="1">
          <a:blip r:embed="rId2"/>
          <a:srcRect r="-1" b="1931"/>
          <a:stretch/>
        </p:blipFill>
        <p:spPr>
          <a:xfrm>
            <a:off x="429768" y="1721922"/>
            <a:ext cx="6704891" cy="4520559"/>
          </a:xfrm>
          <a:prstGeom prst="rect">
            <a:avLst/>
          </a:prstGeom>
        </p:spPr>
      </p:pic>
      <p:sp useBgFill="1">
        <p:nvSpPr>
          <p:cNvPr id="15" name="Rectangle 1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9D31204-E1CF-6756-6147-7337B2A14454}"/>
              </a:ext>
            </a:extLst>
          </p:cNvPr>
          <p:cNvSpPr>
            <a:spLocks noGrp="1"/>
          </p:cNvSpPr>
          <p:nvPr>
            <p:ph idx="1"/>
          </p:nvPr>
        </p:nvSpPr>
        <p:spPr>
          <a:xfrm>
            <a:off x="7938752" y="2020824"/>
            <a:ext cx="3455097" cy="3959352"/>
          </a:xfrm>
        </p:spPr>
        <p:txBody>
          <a:bodyPr anchor="ctr">
            <a:normAutofit/>
          </a:bodyPr>
          <a:lstStyle/>
          <a:p>
            <a:pPr marL="0" indent="0">
              <a:buNone/>
            </a:pPr>
            <a:r>
              <a:rPr lang="en-US" sz="3600" dirty="0"/>
              <a:t>Which </a:t>
            </a:r>
            <a:r>
              <a:rPr lang="en-US" sz="3600" dirty="0">
                <a:solidFill>
                  <a:srgbClr val="FF0000"/>
                </a:solidFill>
              </a:rPr>
              <a:t>'condition'</a:t>
            </a:r>
            <a:r>
              <a:rPr lang="en-US" sz="3600" dirty="0"/>
              <a:t> of the heart do you consider to be the most important? Why?</a:t>
            </a:r>
          </a:p>
        </p:txBody>
      </p:sp>
    </p:spTree>
    <p:extLst>
      <p:ext uri="{BB962C8B-B14F-4D97-AF65-F5344CB8AC3E}">
        <p14:creationId xmlns:p14="http://schemas.microsoft.com/office/powerpoint/2010/main" val="118926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D9928-A01A-142A-8306-A97AD82447BA}"/>
              </a:ext>
            </a:extLst>
          </p:cNvPr>
          <p:cNvSpPr>
            <a:spLocks noGrp="1"/>
          </p:cNvSpPr>
          <p:nvPr>
            <p:ph type="title"/>
          </p:nvPr>
        </p:nvSpPr>
        <p:spPr>
          <a:xfrm>
            <a:off x="640080" y="325369"/>
            <a:ext cx="4368602" cy="1956841"/>
          </a:xfrm>
        </p:spPr>
        <p:txBody>
          <a:bodyPr anchor="b">
            <a:normAutofit/>
          </a:bodyPr>
          <a:lstStyle/>
          <a:p>
            <a:r>
              <a:rPr lang="en-US" sz="5400"/>
              <a:t>Let's reflect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B3A272-3445-AB5E-F82A-BEFC408D9C56}"/>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ea typeface="+mn-lt"/>
                <a:cs typeface="+mn-lt"/>
              </a:rPr>
              <a:t>Is your heart open or guarded today?</a:t>
            </a:r>
            <a:endParaRPr lang="en-US" sz="2200"/>
          </a:p>
          <a:p>
            <a:r>
              <a:rPr lang="en-US" sz="2200" dirty="0">
                <a:ea typeface="+mn-lt"/>
                <a:cs typeface="+mn-lt"/>
              </a:rPr>
              <a:t>Do you feel joyful, hurt, grateful, tired, hopeful, or burdened?</a:t>
            </a:r>
            <a:endParaRPr lang="en-US" sz="2200"/>
          </a:p>
          <a:p>
            <a:r>
              <a:rPr lang="en-US" sz="2200" dirty="0">
                <a:ea typeface="+mn-lt"/>
                <a:cs typeface="+mn-lt"/>
              </a:rPr>
              <a:t>How do you think that condition affects how you love others</a:t>
            </a:r>
            <a:endParaRPr lang="en-US" sz="2200" dirty="0"/>
          </a:p>
          <a:p>
            <a:pPr marL="0" indent="0">
              <a:buNone/>
            </a:pPr>
            <a:endParaRPr lang="en-US" sz="2200"/>
          </a:p>
        </p:txBody>
      </p:sp>
      <p:pic>
        <p:nvPicPr>
          <p:cNvPr id="4" name="Picture 3" descr="Jay Blogs - Rightly-Ordered Loves - Grace Community School">
            <a:extLst>
              <a:ext uri="{FF2B5EF4-FFF2-40B4-BE49-F238E27FC236}">
                <a16:creationId xmlns:a16="http://schemas.microsoft.com/office/drawing/2014/main" id="{85F09520-6A81-D4D1-3313-2D7E944B5CEC}"/>
              </a:ext>
            </a:extLst>
          </p:cNvPr>
          <p:cNvPicPr>
            <a:picLocks noChangeAspect="1"/>
          </p:cNvPicPr>
          <p:nvPr/>
        </p:nvPicPr>
        <p:blipFill>
          <a:blip r:embed="rId2"/>
          <a:srcRect t="28699" b="50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9010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1836</Words>
  <Application>Microsoft Office PowerPoint</Application>
  <PresentationFormat>Widescreen</PresentationFormat>
  <Paragraphs>94</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Aptos Display</vt:lpstr>
      <vt:lpstr>Arial</vt:lpstr>
      <vt:lpstr>Calibri</vt:lpstr>
      <vt:lpstr>Century Schoolbook</vt:lpstr>
      <vt:lpstr>Lucida Calligraphy</vt:lpstr>
      <vt:lpstr>Modern Love</vt:lpstr>
      <vt:lpstr>Söhne</vt:lpstr>
      <vt:lpstr>Viner Hand ITC</vt:lpstr>
      <vt:lpstr>office theme</vt:lpstr>
      <vt:lpstr>PowerPoint Presentation</vt:lpstr>
      <vt:lpstr>PowerPoint Presentation</vt:lpstr>
      <vt:lpstr>PowerPoint Presentation</vt:lpstr>
      <vt:lpstr>PowerPoint Presentation</vt:lpstr>
      <vt:lpstr>Our Theme This Week</vt:lpstr>
      <vt:lpstr>Higher Or Lower</vt:lpstr>
      <vt:lpstr>PowerPoint Presentation</vt:lpstr>
      <vt:lpstr>Class Discussion</vt:lpstr>
      <vt:lpstr>Let's reflect</vt:lpstr>
      <vt:lpstr>PowerPoint Presentation</vt:lpstr>
      <vt:lpstr>PowerPoint Presentation</vt:lpstr>
      <vt:lpstr>Love Is Love</vt:lpstr>
      <vt:lpstr>PowerPoint Presentation</vt:lpstr>
      <vt:lpstr>PowerPoint Presentation</vt:lpstr>
      <vt:lpstr>Our Scripture This week</vt:lpstr>
      <vt:lpstr>All You Need Is Love</vt:lpstr>
      <vt:lpstr>PowerPoint Presentation</vt:lpstr>
      <vt:lpstr>PowerPoint Presentation</vt:lpstr>
      <vt:lpstr>Self-Love</vt:lpstr>
      <vt:lpstr>Affirmations</vt:lpstr>
      <vt:lpstr>Hit The Unfollow Button</vt:lpstr>
      <vt:lpstr>Look After Yourself</vt:lpstr>
      <vt:lpstr>Set Boundaries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51</cp:revision>
  <dcterms:created xsi:type="dcterms:W3CDTF">2024-04-29T09:10:53Z</dcterms:created>
  <dcterms:modified xsi:type="dcterms:W3CDTF">2025-05-15T16:34:38Z</dcterms:modified>
</cp:coreProperties>
</file>