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12" r:id="rId6"/>
    <p:sldId id="332" r:id="rId7"/>
    <p:sldId id="311" r:id="rId8"/>
    <p:sldId id="288" r:id="rId9"/>
    <p:sldId id="333" r:id="rId10"/>
    <p:sldId id="257" r:id="rId11"/>
    <p:sldId id="258" r:id="rId12"/>
    <p:sldId id="265" r:id="rId13"/>
    <p:sldId id="262" r:id="rId14"/>
    <p:sldId id="261" r:id="rId15"/>
    <p:sldId id="259" r:id="rId16"/>
    <p:sldId id="260" r:id="rId17"/>
    <p:sldId id="263" r:id="rId18"/>
    <p:sldId id="264" r:id="rId19"/>
    <p:sldId id="272" r:id="rId20"/>
    <p:sldId id="266" r:id="rId21"/>
    <p:sldId id="268" r:id="rId22"/>
    <p:sldId id="269" r:id="rId23"/>
    <p:sldId id="334" r:id="rId24"/>
    <p:sldId id="335" r:id="rId25"/>
    <p:sldId id="336"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23AE"/>
    <a:srgbClr val="F5B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5AFB7-FC7A-0597-BB0F-95D23E40E810}" v="13" dt="2025-04-30T09:15:20.653"/>
    <p1510:client id="{FA6D6435-9815-B312-4552-F5211301EB3F}" v="179" dt="2025-04-28T19:24:00.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VL6uakV-c3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hand holding a key&#10;&#10;Description automatically generated">
            <a:extLst>
              <a:ext uri="{FF2B5EF4-FFF2-40B4-BE49-F238E27FC236}">
                <a16:creationId xmlns:a16="http://schemas.microsoft.com/office/drawing/2014/main" id="{ADC8F712-B1D5-61EE-7748-6F5C90CC9840}"/>
              </a:ext>
            </a:extLst>
          </p:cNvPr>
          <p:cNvPicPr>
            <a:picLocks noChangeAspect="1"/>
          </p:cNvPicPr>
          <p:nvPr/>
        </p:nvPicPr>
        <p:blipFill rotWithShape="1">
          <a:blip r:embed="rId2"/>
          <a:srcRect t="12230" b="3501"/>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64623" y="-349364"/>
            <a:ext cx="10058400" cy="3574778"/>
          </a:xfrm>
          <a:effectLst>
            <a:outerShdw blurRad="50800" dist="38100" dir="2700000" algn="tl" rotWithShape="0">
              <a:prstClr val="black">
                <a:alpha val="40000"/>
              </a:prstClr>
            </a:outerShdw>
          </a:effectLst>
        </p:spPr>
        <p:txBody>
          <a:bodyPr>
            <a:normAutofit/>
          </a:bodyPr>
          <a:lstStyle/>
          <a:p>
            <a:r>
              <a:rPr lang="en-US" sz="7200" dirty="0">
                <a:solidFill>
                  <a:srgbClr val="FFFFFF"/>
                </a:solidFill>
                <a:ea typeface="Calibri Light"/>
                <a:cs typeface="Calibri Light"/>
              </a:rPr>
              <a:t>SUCCESS</a:t>
            </a:r>
            <a:endParaRPr lang="en-US" sz="7200" dirty="0">
              <a:solidFill>
                <a:srgbClr val="FFFFFF"/>
              </a:solidFill>
            </a:endParaRPr>
          </a:p>
        </p:txBody>
      </p:sp>
      <p:sp>
        <p:nvSpPr>
          <p:cNvPr id="3" name="Subtitle 2"/>
          <p:cNvSpPr>
            <a:spLocks noGrp="1"/>
          </p:cNvSpPr>
          <p:nvPr>
            <p:ph type="subTitle" idx="1"/>
          </p:nvPr>
        </p:nvSpPr>
        <p:spPr>
          <a:xfrm>
            <a:off x="1295994" y="5857300"/>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b="1" dirty="0">
                <a:solidFill>
                  <a:srgbClr val="FFFFFF"/>
                </a:solidFill>
                <a:cs typeface="Calibri"/>
              </a:rPr>
              <a:t>Thoughts and Prayers </a:t>
            </a:r>
          </a:p>
          <a:p>
            <a:r>
              <a:rPr lang="en-US" b="1" dirty="0">
                <a:solidFill>
                  <a:srgbClr val="FFFFFF"/>
                </a:solidFill>
                <a:cs typeface="Calibri"/>
              </a:rPr>
              <a:t>Monday 5th May – Friday 9th May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99B14-D7BA-6881-E648-A5D32C8CECCD}"/>
              </a:ext>
            </a:extLst>
          </p:cNvPr>
          <p:cNvSpPr>
            <a:spLocks noGrp="1"/>
          </p:cNvSpPr>
          <p:nvPr>
            <p:ph type="title"/>
          </p:nvPr>
        </p:nvSpPr>
        <p:spPr>
          <a:xfrm>
            <a:off x="762000" y="520524"/>
            <a:ext cx="4391025" cy="1323439"/>
          </a:xfrm>
        </p:spPr>
        <p:txBody>
          <a:bodyPr anchor="t">
            <a:normAutofit/>
          </a:bodyPr>
          <a:lstStyle/>
          <a:p>
            <a:r>
              <a:rPr lang="en-US" sz="4000" dirty="0">
                <a:solidFill>
                  <a:schemeClr val="bg1"/>
                </a:solidFill>
                <a:cs typeface="Calibri Light"/>
              </a:rPr>
              <a:t>Let Us Pray</a:t>
            </a:r>
            <a:endParaRPr lang="en-US" sz="4000" dirty="0">
              <a:solidFill>
                <a:schemeClr val="bg1"/>
              </a:solidFill>
            </a:endParaRPr>
          </a:p>
        </p:txBody>
      </p:sp>
      <p:sp>
        <p:nvSpPr>
          <p:cNvPr id="11" name="Content Placeholder 10">
            <a:extLst>
              <a:ext uri="{FF2B5EF4-FFF2-40B4-BE49-F238E27FC236}">
                <a16:creationId xmlns:a16="http://schemas.microsoft.com/office/drawing/2014/main" id="{0EE49D57-EC0A-06EB-AD9E-B3077939D187}"/>
              </a:ext>
            </a:extLst>
          </p:cNvPr>
          <p:cNvSpPr>
            <a:spLocks noGrp="1"/>
          </p:cNvSpPr>
          <p:nvPr>
            <p:ph idx="1"/>
          </p:nvPr>
        </p:nvSpPr>
        <p:spPr>
          <a:xfrm>
            <a:off x="762000" y="1382914"/>
            <a:ext cx="4391025" cy="2454300"/>
          </a:xfrm>
        </p:spPr>
        <p:txBody>
          <a:bodyPr vert="horz" lIns="91440" tIns="45720" rIns="91440" bIns="45720" rtlCol="0" anchor="t">
            <a:noAutofit/>
          </a:bodyPr>
          <a:lstStyle/>
          <a:p>
            <a:pPr marL="0" indent="0">
              <a:buNone/>
            </a:pPr>
            <a:r>
              <a:rPr lang="en-US" sz="1800" dirty="0">
                <a:solidFill>
                  <a:schemeClr val="bg1"/>
                </a:solidFill>
                <a:ea typeface="+mn-lt"/>
                <a:cs typeface="+mn-lt"/>
              </a:rPr>
              <a:t>Heavenly Father,</a:t>
            </a:r>
            <a:endParaRPr lang="en-US" sz="1800" dirty="0">
              <a:solidFill>
                <a:schemeClr val="bg1"/>
              </a:solidFill>
              <a:cs typeface="Calibri" panose="020F0502020204030204"/>
            </a:endParaRPr>
          </a:p>
          <a:p>
            <a:pPr marL="0" indent="0">
              <a:buNone/>
            </a:pPr>
            <a:r>
              <a:rPr lang="en-US" sz="1800" dirty="0">
                <a:solidFill>
                  <a:schemeClr val="bg1"/>
                </a:solidFill>
                <a:ea typeface="+mn-lt"/>
                <a:cs typeface="+mn-lt"/>
              </a:rPr>
              <a:t>I come before you humbly today, seeking your guidance and blessings for success in my endeavors. You are the source of all wisdom and strength, and I place my trust in you.</a:t>
            </a:r>
            <a:endParaRPr lang="en-US" sz="1800" dirty="0">
              <a:solidFill>
                <a:schemeClr val="bg1"/>
              </a:solidFill>
              <a:cs typeface="Calibri" panose="020F0502020204030204"/>
            </a:endParaRPr>
          </a:p>
          <a:p>
            <a:pPr marL="0" indent="0">
              <a:buNone/>
            </a:pPr>
            <a:r>
              <a:rPr lang="en-US" sz="1800" dirty="0">
                <a:solidFill>
                  <a:schemeClr val="bg1"/>
                </a:solidFill>
                <a:ea typeface="+mn-lt"/>
                <a:cs typeface="+mn-lt"/>
              </a:rPr>
              <a:t>Grant me clarity of mind, that I may make wise decisions and take the right actions. Help me to see opportunities where others may see obstacles, and give me the courage to pursue them with determination and perseverance.</a:t>
            </a:r>
            <a:endParaRPr lang="en-US" sz="1800" dirty="0">
              <a:solidFill>
                <a:schemeClr val="bg1"/>
              </a:solidFill>
              <a:cs typeface="Calibri" panose="020F0502020204030204"/>
            </a:endParaRPr>
          </a:p>
          <a:p>
            <a:pPr marL="0" indent="0">
              <a:buNone/>
            </a:pPr>
            <a:r>
              <a:rPr lang="en-US" sz="1800" dirty="0">
                <a:solidFill>
                  <a:schemeClr val="bg1"/>
                </a:solidFill>
                <a:ea typeface="+mn-lt"/>
                <a:cs typeface="+mn-lt"/>
              </a:rPr>
              <a:t>I ask for your grace to be upon me, that doors may open and paths may be made clear. May my efforts be fruitful and rewarding, bringing not only personal success but also benefit to those around me</a:t>
            </a:r>
          </a:p>
          <a:p>
            <a:pPr marL="0" indent="0">
              <a:buNone/>
            </a:pPr>
            <a:r>
              <a:rPr lang="en-US" sz="1800" dirty="0">
                <a:solidFill>
                  <a:schemeClr val="bg1"/>
                </a:solidFill>
                <a:cs typeface="Calibri" panose="020F0502020204030204"/>
              </a:rPr>
              <a:t>Amen</a:t>
            </a:r>
          </a:p>
          <a:p>
            <a:pPr marL="0" indent="0">
              <a:buNone/>
            </a:pPr>
            <a:endParaRPr lang="en-US" sz="1800" dirty="0">
              <a:solidFill>
                <a:srgbClr val="FFFFFF">
                  <a:alpha val="80000"/>
                </a:srgbClr>
              </a:solidFill>
              <a:cs typeface="Calibri"/>
            </a:endParaRPr>
          </a:p>
          <a:p>
            <a:pPr marL="0" indent="0">
              <a:buNone/>
            </a:pPr>
            <a:endParaRPr lang="en-US" dirty="0">
              <a:solidFill>
                <a:srgbClr val="FFFFFF">
                  <a:alpha val="80000"/>
                </a:srgbClr>
              </a:solidFill>
              <a:cs typeface="Calibri"/>
            </a:endParaRPr>
          </a:p>
        </p:txBody>
      </p:sp>
      <p:pic>
        <p:nvPicPr>
          <p:cNvPr id="7" name="Picture 7">
            <a:extLst>
              <a:ext uri="{FF2B5EF4-FFF2-40B4-BE49-F238E27FC236}">
                <a16:creationId xmlns:a16="http://schemas.microsoft.com/office/drawing/2014/main" id="{E4B298D9-1FDC-9B75-3AF4-CF162D5BA09F}"/>
              </a:ext>
            </a:extLst>
          </p:cNvPr>
          <p:cNvPicPr>
            <a:picLocks noChangeAspect="1"/>
          </p:cNvPicPr>
          <p:nvPr/>
        </p:nvPicPr>
        <p:blipFill>
          <a:blip r:embed="rId2"/>
          <a:stretch>
            <a:fillRect/>
          </a:stretch>
        </p:blipFill>
        <p:spPr>
          <a:xfrm>
            <a:off x="6095999" y="1929838"/>
            <a:ext cx="5260976" cy="2959299"/>
          </a:xfrm>
          <a:prstGeom prst="rect">
            <a:avLst/>
          </a:prstGeom>
        </p:spPr>
      </p:pic>
    </p:spTree>
    <p:extLst>
      <p:ext uri="{BB962C8B-B14F-4D97-AF65-F5344CB8AC3E}">
        <p14:creationId xmlns:p14="http://schemas.microsoft.com/office/powerpoint/2010/main" val="94290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hand holding a key&#10;&#10;Description automatically generated">
            <a:extLst>
              <a:ext uri="{FF2B5EF4-FFF2-40B4-BE49-F238E27FC236}">
                <a16:creationId xmlns:a16="http://schemas.microsoft.com/office/drawing/2014/main" id="{ADC8F712-B1D5-61EE-7748-6F5C90CC9840}"/>
              </a:ext>
            </a:extLst>
          </p:cNvPr>
          <p:cNvPicPr>
            <a:picLocks noChangeAspect="1"/>
          </p:cNvPicPr>
          <p:nvPr/>
        </p:nvPicPr>
        <p:blipFill rotWithShape="1">
          <a:blip r:embed="rId2"/>
          <a:srcRect t="12230" b="3501"/>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ea typeface="Calibri Light"/>
                <a:cs typeface="Calibri Light"/>
              </a:rPr>
              <a:t>SUCCESS</a:t>
            </a:r>
            <a:endParaRPr lang="en-US" sz="5200" dirty="0">
              <a:solidFill>
                <a:srgbClr val="FFFFFF"/>
              </a:solidFill>
            </a:endParaRPr>
          </a:p>
        </p:txBody>
      </p:sp>
      <p:sp>
        <p:nvSpPr>
          <p:cNvPr id="3" name="Subtitle 2"/>
          <p:cNvSpPr>
            <a:spLocks noGrp="1"/>
          </p:cNvSpPr>
          <p:nvPr>
            <p:ph type="subTitle" idx="1"/>
          </p:nvPr>
        </p:nvSpPr>
        <p:spPr>
          <a:xfrm>
            <a:off x="1143594" y="5857300"/>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b="1" dirty="0">
                <a:solidFill>
                  <a:srgbClr val="FFFFFF"/>
                </a:solidFill>
                <a:cs typeface="Calibri"/>
              </a:rPr>
              <a:t>Thoughts and Prayers </a:t>
            </a:r>
          </a:p>
          <a:p>
            <a:r>
              <a:rPr lang="en-US" b="1" dirty="0">
                <a:solidFill>
                  <a:srgbClr val="FFFFFF"/>
                </a:solidFill>
                <a:cs typeface="Calibri"/>
              </a:rPr>
              <a:t>Monday 5th May – Friday 9th May</a:t>
            </a:r>
          </a:p>
        </p:txBody>
      </p:sp>
    </p:spTree>
    <p:extLst>
      <p:ext uri="{BB962C8B-B14F-4D97-AF65-F5344CB8AC3E}">
        <p14:creationId xmlns:p14="http://schemas.microsoft.com/office/powerpoint/2010/main" val="38370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E268AB2-7079-6EC4-C120-4B82C79B62C4}"/>
              </a:ext>
            </a:extLst>
          </p:cNvPr>
          <p:cNvSpPr>
            <a:spLocks noGrp="1"/>
          </p:cNvSpPr>
          <p:nvPr>
            <p:ph type="title"/>
          </p:nvPr>
        </p:nvSpPr>
        <p:spPr>
          <a:xfrm>
            <a:off x="6527800" y="448721"/>
            <a:ext cx="4713997" cy="1225650"/>
          </a:xfrm>
        </p:spPr>
        <p:txBody>
          <a:bodyPr anchor="b">
            <a:normAutofit/>
          </a:bodyPr>
          <a:lstStyle/>
          <a:p>
            <a:r>
              <a:rPr lang="en-US" sz="3800">
                <a:solidFill>
                  <a:schemeClr val="bg1"/>
                </a:solidFill>
                <a:cs typeface="Calibri Light"/>
              </a:rPr>
              <a:t>Stormzy</a:t>
            </a:r>
            <a:endParaRPr lang="en-US" sz="3800">
              <a:solidFill>
                <a:schemeClr val="bg1"/>
              </a:solidFill>
            </a:endParaRPr>
          </a:p>
        </p:txBody>
      </p:sp>
      <p:pic>
        <p:nvPicPr>
          <p:cNvPr id="4" name="Picture 4" descr="A person with a beard&#10;&#10;Description automatically generated">
            <a:extLst>
              <a:ext uri="{FF2B5EF4-FFF2-40B4-BE49-F238E27FC236}">
                <a16:creationId xmlns:a16="http://schemas.microsoft.com/office/drawing/2014/main" id="{9B002364-8217-35F6-C9D9-6EB59530AE81}"/>
              </a:ext>
            </a:extLst>
          </p:cNvPr>
          <p:cNvPicPr>
            <a:picLocks noChangeAspect="1"/>
          </p:cNvPicPr>
          <p:nvPr/>
        </p:nvPicPr>
        <p:blipFill rotWithShape="1">
          <a:blip r:embed="rId2"/>
          <a:srcRect b="303"/>
          <a:stretch/>
        </p:blipFill>
        <p:spPr>
          <a:xfrm>
            <a:off x="-2346" y="604312"/>
            <a:ext cx="5666547" cy="5649376"/>
          </a:xfrm>
          <a:prstGeom prst="rect">
            <a:avLst/>
          </a:prstGeom>
        </p:spPr>
      </p:pic>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A7FCD5-98E7-B7BB-4C33-09FD24D7CD02}"/>
              </a:ext>
            </a:extLst>
          </p:cNvPr>
          <p:cNvSpPr>
            <a:spLocks noGrp="1"/>
          </p:cNvSpPr>
          <p:nvPr>
            <p:ph idx="1"/>
          </p:nvPr>
        </p:nvSpPr>
        <p:spPr>
          <a:xfrm>
            <a:off x="6527800" y="1909192"/>
            <a:ext cx="4713997" cy="3647710"/>
          </a:xfrm>
        </p:spPr>
        <p:txBody>
          <a:bodyPr vert="horz" lIns="91440" tIns="45720" rIns="91440" bIns="45720" rtlCol="0" anchor="t">
            <a:normAutofit fontScale="92500" lnSpcReduction="10000"/>
          </a:bodyPr>
          <a:lstStyle/>
          <a:p>
            <a:pPr algn="ctr">
              <a:buNone/>
            </a:pPr>
            <a:r>
              <a:rPr lang="en-US" sz="1700" dirty="0">
                <a:solidFill>
                  <a:schemeClr val="bg1"/>
                </a:solidFill>
                <a:ea typeface="+mn-lt"/>
                <a:cs typeface="+mn-lt"/>
              </a:rPr>
              <a:t>Stormzy is a British rapper and singer/song-writer. </a:t>
            </a:r>
            <a:endParaRPr lang="en-US"/>
          </a:p>
          <a:p>
            <a:pPr algn="ctr">
              <a:buNone/>
            </a:pPr>
            <a:r>
              <a:rPr lang="en-US" sz="1700" dirty="0">
                <a:solidFill>
                  <a:schemeClr val="bg1"/>
                </a:solidFill>
                <a:ea typeface="+mn-lt"/>
                <a:cs typeface="+mn-lt"/>
              </a:rPr>
              <a:t>In his song "Big For Your Boots," Stormzy touches on the subject of success and the challenges that come with it. The lyrics convey a sense of determination and not allowing success to change one's character or forget one's roots.</a:t>
            </a:r>
            <a:endParaRPr lang="en-US" sz="1700">
              <a:solidFill>
                <a:schemeClr val="bg1"/>
              </a:solidFill>
              <a:ea typeface="Calibri"/>
              <a:cs typeface="Calibri"/>
            </a:endParaRPr>
          </a:p>
          <a:p>
            <a:pPr algn="ctr">
              <a:buNone/>
            </a:pPr>
            <a:endParaRPr lang="en-US" sz="1700" dirty="0">
              <a:solidFill>
                <a:schemeClr val="bg1"/>
              </a:solidFill>
              <a:ea typeface="+mn-lt"/>
              <a:cs typeface="+mn-lt"/>
            </a:endParaRPr>
          </a:p>
          <a:p>
            <a:pPr algn="ctr">
              <a:buNone/>
            </a:pPr>
            <a:r>
              <a:rPr lang="en-US" sz="1700" dirty="0">
                <a:solidFill>
                  <a:schemeClr val="bg1"/>
                </a:solidFill>
                <a:ea typeface="+mn-lt"/>
                <a:cs typeface="+mn-lt"/>
              </a:rPr>
              <a:t>In interviews, Stormzy has talked about his journey to success and the importance of staying focused on one's goals. He has mentioned that success should not be measured solely by financial achievements but by the positive impact one can make in the world. Stormzy has also spoken about the responsibility that comes with success and using his platform to address social issues and empower others.</a:t>
            </a:r>
            <a:endParaRPr lang="en-US" sz="1700" dirty="0">
              <a:solidFill>
                <a:schemeClr val="bg1"/>
              </a:solidFill>
              <a:ea typeface="Calibri" panose="020F0502020204030204"/>
              <a:cs typeface="Calibri" panose="020F0502020204030204"/>
            </a:endParaRPr>
          </a:p>
          <a:p>
            <a:pPr>
              <a:buNone/>
            </a:pPr>
            <a:endParaRPr lang="en-US" sz="1700">
              <a:solidFill>
                <a:schemeClr val="bg1"/>
              </a:solidFill>
              <a:cs typeface="Calibri"/>
            </a:endParaRP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44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8AC13-2C22-7905-C470-41602DE4C2FB}"/>
              </a:ext>
            </a:extLst>
          </p:cNvPr>
          <p:cNvSpPr>
            <a:spLocks noGrp="1"/>
          </p:cNvSpPr>
          <p:nvPr>
            <p:ph type="title"/>
          </p:nvPr>
        </p:nvSpPr>
        <p:spPr>
          <a:xfrm>
            <a:off x="572493" y="238539"/>
            <a:ext cx="11018520" cy="1434415"/>
          </a:xfrm>
        </p:spPr>
        <p:txBody>
          <a:bodyPr anchor="b">
            <a:normAutofit/>
          </a:bodyPr>
          <a:lstStyle/>
          <a:p>
            <a:r>
              <a:rPr lang="en-US" sz="5400" dirty="0">
                <a:ea typeface="Calibri Light"/>
                <a:cs typeface="Calibri Light"/>
              </a:rPr>
              <a:t>Stormzy's Journey To Success</a:t>
            </a:r>
            <a:endParaRPr lang="en-US" sz="54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8A0BBB-F124-73E1-8D73-422BD292E163}"/>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lgn="ctr">
              <a:buNone/>
            </a:pPr>
            <a:r>
              <a:rPr lang="en-US" sz="1600" b="1" dirty="0">
                <a:solidFill>
                  <a:srgbClr val="FF0000"/>
                </a:solidFill>
                <a:ea typeface="+mn-lt"/>
                <a:cs typeface="+mn-lt"/>
              </a:rPr>
              <a:t>Reader 1 -</a:t>
            </a:r>
            <a:r>
              <a:rPr lang="en-US" sz="1400" dirty="0">
                <a:ea typeface="+mn-lt"/>
                <a:cs typeface="+mn-lt"/>
              </a:rPr>
              <a:t> Stormzy has spoken publicly about his turbulent background. He grew up in the Croydon area of South London, which is known for its social and economic challenges. Stormzy has mentioned in interviews and his music that he faced various difficulties while growing up, including experiences with poverty, crime, and violence.</a:t>
            </a:r>
            <a:endParaRPr lang="en-US" sz="1400">
              <a:ea typeface="Calibri"/>
              <a:cs typeface="Calibri"/>
            </a:endParaRPr>
          </a:p>
          <a:p>
            <a:pPr algn="ctr">
              <a:buNone/>
            </a:pPr>
            <a:r>
              <a:rPr lang="en-US" sz="1600" b="1" dirty="0">
                <a:solidFill>
                  <a:srgbClr val="FF0000"/>
                </a:solidFill>
                <a:ea typeface="+mn-lt"/>
                <a:cs typeface="+mn-lt"/>
              </a:rPr>
              <a:t>Reader 2 -</a:t>
            </a:r>
            <a:r>
              <a:rPr lang="en-US" sz="1400" dirty="0">
                <a:ea typeface="+mn-lt"/>
                <a:cs typeface="+mn-lt"/>
              </a:rPr>
              <a:t> Stormzy has been candid about his involvement in street activities during his teenage years, including being involved in gang culture. </a:t>
            </a:r>
            <a:endParaRPr lang="en-US" sz="1400" dirty="0">
              <a:ea typeface="Calibri" panose="020F0502020204030204"/>
              <a:cs typeface="Calibri" panose="020F0502020204030204"/>
            </a:endParaRPr>
          </a:p>
          <a:p>
            <a:pPr marL="0" indent="0" algn="ctr">
              <a:buNone/>
            </a:pPr>
            <a:r>
              <a:rPr lang="en-US" sz="1400" dirty="0">
                <a:cs typeface="Calibri"/>
              </a:rPr>
              <a:t>Despite this, Stormzy went on to achieve success, becoming a multi award winning platinum sensation.</a:t>
            </a:r>
            <a:endParaRPr lang="en-US" sz="1400" dirty="0">
              <a:ea typeface="Calibri"/>
              <a:cs typeface="Calibri"/>
            </a:endParaRPr>
          </a:p>
          <a:p>
            <a:pPr marL="0" indent="0" algn="ctr">
              <a:buNone/>
            </a:pPr>
            <a:r>
              <a:rPr lang="en-US" sz="1600" b="1" dirty="0">
                <a:solidFill>
                  <a:srgbClr val="FF0000"/>
                </a:solidFill>
                <a:ea typeface="+mn-lt"/>
                <a:cs typeface="+mn-lt"/>
              </a:rPr>
              <a:t>Reader 3 -</a:t>
            </a:r>
            <a:r>
              <a:rPr lang="en-US" sz="1400" b="1" dirty="0">
                <a:solidFill>
                  <a:srgbClr val="FF0000"/>
                </a:solidFill>
                <a:ea typeface="+mn-lt"/>
                <a:cs typeface="+mn-lt"/>
              </a:rPr>
              <a:t> </a:t>
            </a:r>
            <a:r>
              <a:rPr lang="en-US" sz="1400" dirty="0">
                <a:ea typeface="+mn-lt"/>
                <a:cs typeface="+mn-lt"/>
              </a:rPr>
              <a:t>In addition to his commercial success, Stormzy has been praised for addressing social and political issues in his music. His performances and lyrics often touch on topics such as racism, inequality, and the challenges faced by young black people in the UK.</a:t>
            </a:r>
            <a:endParaRPr lang="en-US" sz="1400" dirty="0">
              <a:ea typeface="Calibri"/>
              <a:cs typeface="Calibri"/>
            </a:endParaRPr>
          </a:p>
          <a:p>
            <a:pPr marL="0" indent="0" algn="ctr">
              <a:buNone/>
            </a:pPr>
            <a:r>
              <a:rPr lang="en-US" sz="1400" dirty="0">
                <a:cs typeface="Calibri"/>
              </a:rPr>
              <a:t>When Stormzy graduated from Exeter University, he gave this speech highlighting the importance of trusting in God's plan to get us to where we are supposed to be</a:t>
            </a:r>
            <a:endParaRPr lang="en-US" sz="1400" dirty="0">
              <a:ea typeface="Calibri" panose="020F0502020204030204"/>
              <a:cs typeface="Calibri"/>
            </a:endParaRPr>
          </a:p>
          <a:p>
            <a:pPr marL="0" indent="0">
              <a:buNone/>
            </a:pPr>
            <a:endParaRPr lang="en-US" sz="1400" dirty="0">
              <a:ea typeface="Calibri" panose="020F0502020204030204"/>
              <a:cs typeface="Calibri"/>
            </a:endParaRPr>
          </a:p>
          <a:p>
            <a:pPr marL="0" algn="ctr">
              <a:buNone/>
            </a:pPr>
            <a:r>
              <a:rPr lang="en-US" sz="1400" dirty="0">
                <a:solidFill>
                  <a:srgbClr val="0563C1"/>
                </a:solidFill>
                <a:ea typeface="Calibri"/>
                <a:cs typeface="Calibri"/>
                <a:hlinkClick r:id="rId2"/>
              </a:rPr>
              <a:t>https://www.youtube.com/watch?v=VL6uakV-c3Q</a:t>
            </a:r>
            <a:endParaRPr lang="en-US" sz="1400">
              <a:cs typeface="Calibri"/>
            </a:endParaRPr>
          </a:p>
        </p:txBody>
      </p:sp>
      <p:pic>
        <p:nvPicPr>
          <p:cNvPr id="4" name="Picture 4" descr="A person in a graduation gown&#10;&#10;Description automatically generated">
            <a:extLst>
              <a:ext uri="{FF2B5EF4-FFF2-40B4-BE49-F238E27FC236}">
                <a16:creationId xmlns:a16="http://schemas.microsoft.com/office/drawing/2014/main" id="{381D071C-6CF9-B803-0F10-2BBCFEDDC31D}"/>
              </a:ext>
            </a:extLst>
          </p:cNvPr>
          <p:cNvPicPr>
            <a:picLocks noChangeAspect="1"/>
          </p:cNvPicPr>
          <p:nvPr/>
        </p:nvPicPr>
        <p:blipFill rotWithShape="1">
          <a:blip r:embed="rId3"/>
          <a:srcRect l="25442" r="20444" b="2"/>
          <a:stretch/>
        </p:blipFill>
        <p:spPr>
          <a:xfrm>
            <a:off x="7675658" y="2093976"/>
            <a:ext cx="3941064" cy="4096512"/>
          </a:xfrm>
          <a:prstGeom prst="rect">
            <a:avLst/>
          </a:prstGeom>
        </p:spPr>
      </p:pic>
    </p:spTree>
    <p:extLst>
      <p:ext uri="{BB962C8B-B14F-4D97-AF65-F5344CB8AC3E}">
        <p14:creationId xmlns:p14="http://schemas.microsoft.com/office/powerpoint/2010/main" val="214647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314182A-4964-6639-B653-4E93E453A46F}"/>
              </a:ext>
            </a:extLst>
          </p:cNvPr>
          <p:cNvSpPr>
            <a:spLocks noGrp="1"/>
          </p:cNvSpPr>
          <p:nvPr>
            <p:ph type="title"/>
          </p:nvPr>
        </p:nvSpPr>
        <p:spPr>
          <a:xfrm>
            <a:off x="783771" y="-313279"/>
            <a:ext cx="4707671" cy="1225650"/>
          </a:xfrm>
        </p:spPr>
        <p:txBody>
          <a:bodyPr anchor="b">
            <a:normAutofit/>
          </a:bodyPr>
          <a:lstStyle/>
          <a:p>
            <a:r>
              <a:rPr lang="en-US" sz="3800" dirty="0">
                <a:solidFill>
                  <a:schemeClr val="bg1"/>
                </a:solidFill>
                <a:cs typeface="Calibri Light"/>
              </a:rPr>
              <a:t>Let Us Pray</a:t>
            </a:r>
            <a:endParaRPr lang="en-US" sz="3800" dirty="0">
              <a:solidFill>
                <a:schemeClr val="bg1"/>
              </a:solidFill>
            </a:endParaRP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F40896-6AE4-D4EE-BE6F-DF78BF4C5825}"/>
              </a:ext>
            </a:extLst>
          </p:cNvPr>
          <p:cNvSpPr>
            <a:spLocks noGrp="1"/>
          </p:cNvSpPr>
          <p:nvPr>
            <p:ph idx="1"/>
          </p:nvPr>
        </p:nvSpPr>
        <p:spPr>
          <a:xfrm>
            <a:off x="897769" y="1909192"/>
            <a:ext cx="4586513" cy="3647710"/>
          </a:xfrm>
        </p:spPr>
        <p:txBody>
          <a:bodyPr vert="horz" lIns="91440" tIns="45720" rIns="91440" bIns="45720" rtlCol="0" anchor="t">
            <a:normAutofit lnSpcReduction="10000"/>
          </a:bodyPr>
          <a:lstStyle/>
          <a:p>
            <a:pPr marL="0" indent="0">
              <a:buNone/>
            </a:pPr>
            <a:r>
              <a:rPr lang="en-US" sz="2000" dirty="0">
                <a:solidFill>
                  <a:schemeClr val="bg1"/>
                </a:solidFill>
                <a:ea typeface="+mn-lt"/>
                <a:cs typeface="+mn-lt"/>
              </a:rPr>
              <a:t>Dear Lord,</a:t>
            </a:r>
          </a:p>
          <a:p>
            <a:pPr marL="0" indent="0">
              <a:buNone/>
            </a:pPr>
            <a:r>
              <a:rPr lang="en-US" sz="2000" dirty="0">
                <a:solidFill>
                  <a:schemeClr val="bg1"/>
                </a:solidFill>
                <a:ea typeface="+mn-lt"/>
                <a:cs typeface="+mn-lt"/>
              </a:rPr>
              <a:t>I surrender my ambitions to you, knowing that you have plans for my life that are far greater than what I can imagine. Guide me along the right path, and may my achievements be in alignment with your divine purpose.</a:t>
            </a:r>
            <a:endParaRPr lang="en-US" sz="2000">
              <a:solidFill>
                <a:schemeClr val="bg1"/>
              </a:solidFill>
              <a:cs typeface="Calibri" panose="020F0502020204030204"/>
            </a:endParaRPr>
          </a:p>
          <a:p>
            <a:pPr marL="0" indent="0">
              <a:buNone/>
            </a:pPr>
            <a:r>
              <a:rPr lang="en-US" sz="2000" dirty="0">
                <a:solidFill>
                  <a:schemeClr val="bg1"/>
                </a:solidFill>
                <a:ea typeface="+mn-lt"/>
                <a:cs typeface="+mn-lt"/>
              </a:rPr>
              <a:t>In your boundless love and mercy, I trust that you will bless me with success according to your perfect plan. I offer this prayer with gratitude and faith, knowing that you are always with me.</a:t>
            </a:r>
            <a:endParaRPr lang="en-US" sz="2000" dirty="0">
              <a:solidFill>
                <a:schemeClr val="bg1"/>
              </a:solidFill>
              <a:cs typeface="Calibri" panose="020F0502020204030204"/>
            </a:endParaRPr>
          </a:p>
          <a:p>
            <a:pPr marL="0" indent="0">
              <a:buNone/>
            </a:pPr>
            <a:r>
              <a:rPr lang="en-US" sz="2000" dirty="0">
                <a:solidFill>
                  <a:schemeClr val="bg1"/>
                </a:solidFill>
                <a:ea typeface="+mn-lt"/>
                <a:cs typeface="+mn-lt"/>
              </a:rPr>
              <a:t>Amen</a:t>
            </a:r>
            <a:endParaRPr lang="en-US" sz="2000" dirty="0">
              <a:solidFill>
                <a:schemeClr val="bg1"/>
              </a:solidFill>
              <a:cs typeface="Calibri" panose="020F0502020204030204"/>
            </a:endParaRPr>
          </a:p>
          <a:p>
            <a:endParaRPr lang="en-US" sz="2000" dirty="0">
              <a:solidFill>
                <a:schemeClr val="bg1"/>
              </a:solidFill>
              <a:cs typeface="Calibri" panose="020F0502020204030204"/>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E1C76AFF-436C-F8EF-1BDF-D9A8273A9C9F}"/>
              </a:ext>
            </a:extLst>
          </p:cNvPr>
          <p:cNvPicPr>
            <a:picLocks noChangeAspect="1"/>
          </p:cNvPicPr>
          <p:nvPr/>
        </p:nvPicPr>
        <p:blipFill>
          <a:blip r:embed="rId2"/>
          <a:stretch>
            <a:fillRect/>
          </a:stretch>
        </p:blipFill>
        <p:spPr>
          <a:xfrm>
            <a:off x="6525453" y="1835284"/>
            <a:ext cx="5666547" cy="3187432"/>
          </a:xfrm>
          <a:prstGeom prst="rect">
            <a:avLst/>
          </a:prstGeom>
        </p:spPr>
      </p:pic>
    </p:spTree>
    <p:extLst>
      <p:ext uri="{BB962C8B-B14F-4D97-AF65-F5344CB8AC3E}">
        <p14:creationId xmlns:p14="http://schemas.microsoft.com/office/powerpoint/2010/main" val="166322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hand holding a key&#10;&#10;Description automatically generated">
            <a:extLst>
              <a:ext uri="{FF2B5EF4-FFF2-40B4-BE49-F238E27FC236}">
                <a16:creationId xmlns:a16="http://schemas.microsoft.com/office/drawing/2014/main" id="{ADC8F712-B1D5-61EE-7748-6F5C90CC9840}"/>
              </a:ext>
            </a:extLst>
          </p:cNvPr>
          <p:cNvPicPr>
            <a:picLocks noChangeAspect="1"/>
          </p:cNvPicPr>
          <p:nvPr/>
        </p:nvPicPr>
        <p:blipFill rotWithShape="1">
          <a:blip r:embed="rId2"/>
          <a:srcRect t="12230" b="3501"/>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ea typeface="Calibri Light"/>
                <a:cs typeface="Calibri Light"/>
              </a:rPr>
              <a:t>SUCCESS</a:t>
            </a:r>
            <a:endParaRPr lang="en-US" sz="5200" dirty="0">
              <a:solidFill>
                <a:srgbClr val="FFFFFF"/>
              </a:solidFill>
            </a:endParaRPr>
          </a:p>
        </p:txBody>
      </p:sp>
      <p:sp>
        <p:nvSpPr>
          <p:cNvPr id="3" name="Subtitle 2"/>
          <p:cNvSpPr>
            <a:spLocks noGrp="1"/>
          </p:cNvSpPr>
          <p:nvPr>
            <p:ph type="subTitle" idx="1"/>
          </p:nvPr>
        </p:nvSpPr>
        <p:spPr>
          <a:xfrm>
            <a:off x="1143594" y="5857300"/>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b="1" dirty="0">
                <a:solidFill>
                  <a:srgbClr val="FFFFFF"/>
                </a:solidFill>
                <a:cs typeface="Calibri"/>
              </a:rPr>
              <a:t>Thoughts and Prayers </a:t>
            </a:r>
          </a:p>
          <a:p>
            <a:r>
              <a:rPr lang="en-US" b="1" dirty="0">
                <a:solidFill>
                  <a:srgbClr val="FFFFFF"/>
                </a:solidFill>
                <a:cs typeface="Calibri"/>
              </a:rPr>
              <a:t>Monday 5th May – Friday 9th May</a:t>
            </a:r>
          </a:p>
        </p:txBody>
      </p:sp>
    </p:spTree>
    <p:extLst>
      <p:ext uri="{BB962C8B-B14F-4D97-AF65-F5344CB8AC3E}">
        <p14:creationId xmlns:p14="http://schemas.microsoft.com/office/powerpoint/2010/main" val="94471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9C910-4DFC-CBBC-D0F3-BD431C15FBC4}"/>
              </a:ext>
            </a:extLst>
          </p:cNvPr>
          <p:cNvSpPr>
            <a:spLocks noGrp="1"/>
          </p:cNvSpPr>
          <p:nvPr>
            <p:ph type="title"/>
          </p:nvPr>
        </p:nvSpPr>
        <p:spPr>
          <a:xfrm>
            <a:off x="640080" y="325369"/>
            <a:ext cx="4368602" cy="1956841"/>
          </a:xfrm>
        </p:spPr>
        <p:txBody>
          <a:bodyPr anchor="b">
            <a:normAutofit/>
          </a:bodyPr>
          <a:lstStyle/>
          <a:p>
            <a:r>
              <a:rPr lang="en-US" sz="5400" dirty="0">
                <a:cs typeface="Calibri Light"/>
              </a:rPr>
              <a:t>Creating and Reaching Goals</a:t>
            </a:r>
            <a:endParaRPr lang="en-US"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919C01-5282-4761-6577-0C1873FC890D}"/>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1500" b="1" dirty="0">
                <a:solidFill>
                  <a:srgbClr val="FF0000"/>
                </a:solidFill>
                <a:ea typeface="+mn-lt"/>
                <a:cs typeface="+mn-lt"/>
              </a:rPr>
              <a:t>Reader 1 -</a:t>
            </a:r>
            <a:r>
              <a:rPr lang="en-US" sz="1500" dirty="0">
                <a:ea typeface="+mn-lt"/>
                <a:cs typeface="+mn-lt"/>
              </a:rPr>
              <a:t> As secondary school students, you are at a crucial stage of your lives where you have dreams, ambitions, and goals that you strive to achieve. Whether it's excelling academically, pursuing a passion, or working towards personal growth, breaking your goals into smaller steps can make a significant difference in your journey to success.</a:t>
            </a:r>
            <a:endParaRPr lang="en-US" sz="1500" dirty="0">
              <a:cs typeface="Calibri" panose="020F0502020204030204"/>
            </a:endParaRPr>
          </a:p>
          <a:p>
            <a:pPr marL="0" indent="0">
              <a:buNone/>
            </a:pPr>
            <a:r>
              <a:rPr lang="en-US" sz="1500" b="1" dirty="0">
                <a:solidFill>
                  <a:srgbClr val="FF0000"/>
                </a:solidFill>
                <a:ea typeface="+mn-lt"/>
                <a:cs typeface="+mn-lt"/>
              </a:rPr>
              <a:t>Reader 2 -</a:t>
            </a:r>
            <a:r>
              <a:rPr lang="en-US" sz="1500" dirty="0">
                <a:ea typeface="+mn-lt"/>
                <a:cs typeface="+mn-lt"/>
              </a:rPr>
              <a:t> Imagine standing at the base of a towering mountain, contemplating how to reach its summit. It may seem daunting, even impossible, to reach the top. However, if you break down your ascent into smaller steps, each one leading you higher and closer to the peak, suddenly the goal becomes much more achievable. The same principle applies to any goal you set in your life.</a:t>
            </a:r>
            <a:endParaRPr lang="en-US" sz="1500">
              <a:cs typeface="Calibri"/>
            </a:endParaRPr>
          </a:p>
          <a:p>
            <a:endParaRPr lang="en-US" sz="1500">
              <a:cs typeface="Calibri"/>
            </a:endParaRPr>
          </a:p>
        </p:txBody>
      </p:sp>
      <p:pic>
        <p:nvPicPr>
          <p:cNvPr id="4" name="Picture 4" descr="A person standing on a mountain&#10;&#10;Description automatically generated">
            <a:extLst>
              <a:ext uri="{FF2B5EF4-FFF2-40B4-BE49-F238E27FC236}">
                <a16:creationId xmlns:a16="http://schemas.microsoft.com/office/drawing/2014/main" id="{A247BB81-F39B-7C11-9EFB-895E70524000}"/>
              </a:ext>
            </a:extLst>
          </p:cNvPr>
          <p:cNvPicPr>
            <a:picLocks noChangeAspect="1"/>
          </p:cNvPicPr>
          <p:nvPr/>
        </p:nvPicPr>
        <p:blipFill rotWithShape="1">
          <a:blip r:embed="rId2"/>
          <a:srcRect l="14241"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4675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aper cut out of a person walking up a stair&#10;&#10;Description automatically generated">
            <a:extLst>
              <a:ext uri="{FF2B5EF4-FFF2-40B4-BE49-F238E27FC236}">
                <a16:creationId xmlns:a16="http://schemas.microsoft.com/office/drawing/2014/main" id="{0F245A1F-C3C9-AD27-C2D9-978FCEFB9497}"/>
              </a:ext>
            </a:extLst>
          </p:cNvPr>
          <p:cNvPicPr>
            <a:picLocks noChangeAspect="1"/>
          </p:cNvPicPr>
          <p:nvPr/>
        </p:nvPicPr>
        <p:blipFill rotWithShape="1">
          <a:blip r:embed="rId2"/>
          <a:srcRect l="2863" r="4030" b="-159"/>
          <a:stretch/>
        </p:blipFill>
        <p:spPr>
          <a:xfrm>
            <a:off x="1" y="10"/>
            <a:ext cx="9674755" cy="6857939"/>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2C30A4-C998-9FCB-4374-031A7E185861}"/>
              </a:ext>
            </a:extLst>
          </p:cNvPr>
          <p:cNvSpPr>
            <a:spLocks noGrp="1"/>
          </p:cNvSpPr>
          <p:nvPr>
            <p:ph type="title"/>
          </p:nvPr>
        </p:nvSpPr>
        <p:spPr>
          <a:xfrm>
            <a:off x="7815145" y="-228526"/>
            <a:ext cx="3822189" cy="1899912"/>
          </a:xfrm>
        </p:spPr>
        <p:txBody>
          <a:bodyPr>
            <a:normAutofit/>
          </a:bodyPr>
          <a:lstStyle/>
          <a:p>
            <a:r>
              <a:rPr lang="en-US" sz="4000" dirty="0">
                <a:latin typeface="Baguet Script"/>
                <a:cs typeface="Calibri Light"/>
              </a:rPr>
              <a:t>Steps to Success</a:t>
            </a:r>
            <a:endParaRPr lang="en-US" sz="4000" dirty="0">
              <a:latin typeface="Baguet Script"/>
            </a:endParaRPr>
          </a:p>
        </p:txBody>
      </p:sp>
      <p:sp>
        <p:nvSpPr>
          <p:cNvPr id="11" name="Content Placeholder 10">
            <a:extLst>
              <a:ext uri="{FF2B5EF4-FFF2-40B4-BE49-F238E27FC236}">
                <a16:creationId xmlns:a16="http://schemas.microsoft.com/office/drawing/2014/main" id="{89E87531-1926-2ADF-9D30-4E6D9BEF5CC7}"/>
              </a:ext>
            </a:extLst>
          </p:cNvPr>
          <p:cNvSpPr>
            <a:spLocks noGrp="1"/>
          </p:cNvSpPr>
          <p:nvPr>
            <p:ph idx="1"/>
          </p:nvPr>
        </p:nvSpPr>
        <p:spPr>
          <a:xfrm>
            <a:off x="7531610" y="2434201"/>
            <a:ext cx="3822189" cy="3742762"/>
          </a:xfrm>
        </p:spPr>
        <p:txBody>
          <a:bodyPr vert="horz" lIns="91440" tIns="45720" rIns="91440" bIns="45720" rtlCol="0" anchor="t">
            <a:noAutofit/>
          </a:bodyPr>
          <a:lstStyle/>
          <a:p>
            <a:pPr marL="0" indent="0">
              <a:buNone/>
            </a:pPr>
            <a:r>
              <a:rPr lang="en-US" sz="1400" dirty="0">
                <a:ea typeface="+mn-lt"/>
                <a:cs typeface="+mn-lt"/>
              </a:rPr>
              <a:t>Big dreams can be very daunting.</a:t>
            </a:r>
          </a:p>
          <a:p>
            <a:pPr marL="0" indent="0">
              <a:buNone/>
            </a:pPr>
            <a:r>
              <a:rPr lang="en-US" sz="1400" dirty="0">
                <a:ea typeface="+mn-lt"/>
                <a:cs typeface="+mn-lt"/>
              </a:rPr>
              <a:t>But if we focus on those long-term goals by creating smaller goals that build up to where they want to be it can seem a lot more manageable.   A student in Year 9 that dreams of becoming a doctor may see that goal as far away, intimidating, and frightening. However, if they break up that big goal into smaller short-term goals it will make that big dream of becoming a doctor seem much more achievable.</a:t>
            </a:r>
            <a:endParaRPr lang="en-US" sz="1400">
              <a:cs typeface="Calibri"/>
            </a:endParaRPr>
          </a:p>
          <a:p>
            <a:pPr marL="0" indent="0">
              <a:buNone/>
            </a:pPr>
            <a:endParaRPr lang="en-US" sz="1400" dirty="0">
              <a:cs typeface="Calibri" panose="020F0502020204030204"/>
            </a:endParaRPr>
          </a:p>
          <a:p>
            <a:pPr marL="0" indent="0">
              <a:buNone/>
            </a:pPr>
            <a:r>
              <a:rPr lang="en-US" sz="1400" dirty="0">
                <a:cs typeface="Calibri" panose="020F0502020204030204"/>
              </a:rPr>
              <a:t>Think of one </a:t>
            </a:r>
            <a:r>
              <a:rPr lang="en-US" sz="1400" dirty="0">
                <a:latin typeface="Calibri"/>
                <a:cs typeface="Calibri" panose="020F0502020204030204"/>
              </a:rPr>
              <a:t>goal</a:t>
            </a:r>
            <a:r>
              <a:rPr lang="en-US" sz="1400" dirty="0">
                <a:cs typeface="Calibri" panose="020F0502020204030204"/>
              </a:rPr>
              <a:t> that you want to achieve</a:t>
            </a:r>
            <a:endParaRPr lang="en-US" sz="1400">
              <a:cs typeface="Calibri"/>
            </a:endParaRPr>
          </a:p>
          <a:p>
            <a:pPr marL="0" indent="0">
              <a:buNone/>
            </a:pPr>
            <a:r>
              <a:rPr lang="en-US" sz="1400" dirty="0">
                <a:cs typeface="Calibri" panose="020F0502020204030204"/>
              </a:rPr>
              <a:t>Draw a ladder on your paper and write your final goal at the top. Then consider the smaller steps that will help you achieve it.</a:t>
            </a:r>
          </a:p>
          <a:p>
            <a:pPr marL="0" indent="0">
              <a:buNone/>
            </a:pPr>
            <a:endParaRPr lang="en-US" sz="2000" dirty="0">
              <a:cs typeface="Calibri" panose="020F0502020204030204"/>
            </a:endParaRPr>
          </a:p>
        </p:txBody>
      </p:sp>
      <p:sp>
        <p:nvSpPr>
          <p:cNvPr id="3" name="TextBox 2">
            <a:extLst>
              <a:ext uri="{FF2B5EF4-FFF2-40B4-BE49-F238E27FC236}">
                <a16:creationId xmlns:a16="http://schemas.microsoft.com/office/drawing/2014/main" id="{4F4BEF98-4395-AD17-FF76-EA5580E23B7D}"/>
              </a:ext>
            </a:extLst>
          </p:cNvPr>
          <p:cNvSpPr txBox="1"/>
          <p:nvPr/>
        </p:nvSpPr>
        <p:spPr>
          <a:xfrm>
            <a:off x="7407348" y="1116419"/>
            <a:ext cx="17809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FINAL GOAL</a:t>
            </a:r>
            <a:endParaRPr lang="en-US" dirty="0"/>
          </a:p>
        </p:txBody>
      </p:sp>
      <p:sp>
        <p:nvSpPr>
          <p:cNvPr id="4" name="TextBox 3">
            <a:extLst>
              <a:ext uri="{FF2B5EF4-FFF2-40B4-BE49-F238E27FC236}">
                <a16:creationId xmlns:a16="http://schemas.microsoft.com/office/drawing/2014/main" id="{CBE43248-86CC-8B8A-4905-DFFB66B1E3FF}"/>
              </a:ext>
            </a:extLst>
          </p:cNvPr>
          <p:cNvSpPr txBox="1"/>
          <p:nvPr/>
        </p:nvSpPr>
        <p:spPr>
          <a:xfrm>
            <a:off x="673394" y="5573232"/>
            <a:ext cx="1780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Where you are now</a:t>
            </a:r>
          </a:p>
        </p:txBody>
      </p:sp>
      <p:sp>
        <p:nvSpPr>
          <p:cNvPr id="5" name="TextBox 4">
            <a:extLst>
              <a:ext uri="{FF2B5EF4-FFF2-40B4-BE49-F238E27FC236}">
                <a16:creationId xmlns:a16="http://schemas.microsoft.com/office/drawing/2014/main" id="{FCB61AF8-A026-C256-EA56-F45237EF4430}"/>
              </a:ext>
            </a:extLst>
          </p:cNvPr>
          <p:cNvSpPr txBox="1"/>
          <p:nvPr/>
        </p:nvSpPr>
        <p:spPr>
          <a:xfrm>
            <a:off x="1515138" y="5209953"/>
            <a:ext cx="17809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Step One</a:t>
            </a:r>
          </a:p>
        </p:txBody>
      </p:sp>
      <p:sp>
        <p:nvSpPr>
          <p:cNvPr id="6" name="TextBox 5">
            <a:extLst>
              <a:ext uri="{FF2B5EF4-FFF2-40B4-BE49-F238E27FC236}">
                <a16:creationId xmlns:a16="http://schemas.microsoft.com/office/drawing/2014/main" id="{5522992B-12DE-0346-2F73-683B36CE6370}"/>
              </a:ext>
            </a:extLst>
          </p:cNvPr>
          <p:cNvSpPr txBox="1"/>
          <p:nvPr/>
        </p:nvSpPr>
        <p:spPr>
          <a:xfrm>
            <a:off x="2250557" y="4722628"/>
            <a:ext cx="17809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Step Two</a:t>
            </a:r>
            <a:endParaRPr lang="en-US" dirty="0"/>
          </a:p>
        </p:txBody>
      </p:sp>
      <p:sp>
        <p:nvSpPr>
          <p:cNvPr id="8" name="TextBox 7">
            <a:extLst>
              <a:ext uri="{FF2B5EF4-FFF2-40B4-BE49-F238E27FC236}">
                <a16:creationId xmlns:a16="http://schemas.microsoft.com/office/drawing/2014/main" id="{0E46200F-422B-AB53-F165-3C90BDAC78C8}"/>
              </a:ext>
            </a:extLst>
          </p:cNvPr>
          <p:cNvSpPr txBox="1"/>
          <p:nvPr/>
        </p:nvSpPr>
        <p:spPr>
          <a:xfrm>
            <a:off x="3047998" y="4235302"/>
            <a:ext cx="17809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Step Three</a:t>
            </a:r>
            <a:endParaRPr lang="en-US" dirty="0"/>
          </a:p>
        </p:txBody>
      </p:sp>
    </p:spTree>
    <p:extLst>
      <p:ext uri="{BB962C8B-B14F-4D97-AF65-F5344CB8AC3E}">
        <p14:creationId xmlns:p14="http://schemas.microsoft.com/office/powerpoint/2010/main" val="197390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314182A-4964-6639-B653-4E93E453A46F}"/>
              </a:ext>
            </a:extLst>
          </p:cNvPr>
          <p:cNvSpPr>
            <a:spLocks noGrp="1"/>
          </p:cNvSpPr>
          <p:nvPr>
            <p:ph type="title"/>
          </p:nvPr>
        </p:nvSpPr>
        <p:spPr>
          <a:xfrm>
            <a:off x="783771" y="-313279"/>
            <a:ext cx="4707671" cy="1225650"/>
          </a:xfrm>
        </p:spPr>
        <p:txBody>
          <a:bodyPr anchor="b">
            <a:normAutofit/>
          </a:bodyPr>
          <a:lstStyle/>
          <a:p>
            <a:r>
              <a:rPr lang="en-US" sz="3800" dirty="0">
                <a:solidFill>
                  <a:schemeClr val="bg1"/>
                </a:solidFill>
                <a:cs typeface="Calibri Light"/>
              </a:rPr>
              <a:t>Let Us Pray</a:t>
            </a:r>
            <a:endParaRPr lang="en-US" sz="3800" dirty="0">
              <a:solidFill>
                <a:schemeClr val="bg1"/>
              </a:solidFill>
            </a:endParaRP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F40896-6AE4-D4EE-BE6F-DF78BF4C5825}"/>
              </a:ext>
            </a:extLst>
          </p:cNvPr>
          <p:cNvSpPr>
            <a:spLocks noGrp="1"/>
          </p:cNvSpPr>
          <p:nvPr>
            <p:ph idx="1"/>
          </p:nvPr>
        </p:nvSpPr>
        <p:spPr>
          <a:xfrm>
            <a:off x="897769" y="1909192"/>
            <a:ext cx="4586513" cy="3647710"/>
          </a:xfrm>
        </p:spPr>
        <p:txBody>
          <a:bodyPr vert="horz" lIns="91440" tIns="45720" rIns="91440" bIns="45720" rtlCol="0" anchor="t">
            <a:normAutofit/>
          </a:bodyPr>
          <a:lstStyle/>
          <a:p>
            <a:pPr marL="0" indent="0">
              <a:buNone/>
            </a:pPr>
            <a:endParaRPr lang="en-US" sz="2000" dirty="0">
              <a:solidFill>
                <a:schemeClr val="bg1"/>
              </a:solidFill>
              <a:cs typeface="Calibri" panose="020F0502020204030204"/>
            </a:endParaRPr>
          </a:p>
          <a:p>
            <a:endParaRPr lang="en-US" sz="2000" dirty="0">
              <a:solidFill>
                <a:schemeClr val="bg1"/>
              </a:solidFill>
              <a:cs typeface="Calibri" panose="020F0502020204030204"/>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E1C76AFF-436C-F8EF-1BDF-D9A8273A9C9F}"/>
              </a:ext>
            </a:extLst>
          </p:cNvPr>
          <p:cNvPicPr>
            <a:picLocks noChangeAspect="1"/>
          </p:cNvPicPr>
          <p:nvPr/>
        </p:nvPicPr>
        <p:blipFill>
          <a:blip r:embed="rId2"/>
          <a:stretch>
            <a:fillRect/>
          </a:stretch>
        </p:blipFill>
        <p:spPr>
          <a:xfrm>
            <a:off x="6525453" y="1835284"/>
            <a:ext cx="5666547" cy="3187432"/>
          </a:xfrm>
          <a:prstGeom prst="rect">
            <a:avLst/>
          </a:prstGeom>
        </p:spPr>
      </p:pic>
      <p:sp>
        <p:nvSpPr>
          <p:cNvPr id="4" name="TextBox 3">
            <a:extLst>
              <a:ext uri="{FF2B5EF4-FFF2-40B4-BE49-F238E27FC236}">
                <a16:creationId xmlns:a16="http://schemas.microsoft.com/office/drawing/2014/main" id="{39831ECC-09B8-CDB5-5F3E-FA7278C3D42F}"/>
              </a:ext>
            </a:extLst>
          </p:cNvPr>
          <p:cNvSpPr txBox="1"/>
          <p:nvPr/>
        </p:nvSpPr>
        <p:spPr>
          <a:xfrm>
            <a:off x="1366284" y="2367516"/>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latin typeface="Söhne"/>
              </a:rPr>
              <a:t>Dear God,</a:t>
            </a:r>
          </a:p>
          <a:p>
            <a:r>
              <a:rPr lang="en-US" sz="2000" dirty="0">
                <a:solidFill>
                  <a:schemeClr val="bg1"/>
                </a:solidFill>
                <a:latin typeface="Söhne"/>
              </a:rPr>
              <a:t>Bless our journey towards our goals. Guide us with wisdom, strength, and grace. Grant us success and purpose, To make a difference in this world.</a:t>
            </a:r>
          </a:p>
          <a:p>
            <a:r>
              <a:rPr lang="en-US" sz="2000" dirty="0">
                <a:solidFill>
                  <a:schemeClr val="bg1"/>
                </a:solidFill>
                <a:latin typeface="Söhne"/>
              </a:rPr>
              <a:t>Amen.</a:t>
            </a:r>
          </a:p>
        </p:txBody>
      </p:sp>
    </p:spTree>
    <p:extLst>
      <p:ext uri="{BB962C8B-B14F-4D97-AF65-F5344CB8AC3E}">
        <p14:creationId xmlns:p14="http://schemas.microsoft.com/office/powerpoint/2010/main" val="91254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hand holding a key&#10;&#10;Description automatically generated">
            <a:extLst>
              <a:ext uri="{FF2B5EF4-FFF2-40B4-BE49-F238E27FC236}">
                <a16:creationId xmlns:a16="http://schemas.microsoft.com/office/drawing/2014/main" id="{ADC8F712-B1D5-61EE-7748-6F5C90CC9840}"/>
              </a:ext>
            </a:extLst>
          </p:cNvPr>
          <p:cNvPicPr>
            <a:picLocks noChangeAspect="1"/>
          </p:cNvPicPr>
          <p:nvPr/>
        </p:nvPicPr>
        <p:blipFill rotWithShape="1">
          <a:blip r:embed="rId2"/>
          <a:srcRect t="12230" b="3501"/>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ea typeface="Calibri Light"/>
                <a:cs typeface="Calibri Light"/>
              </a:rPr>
              <a:t>SUCCESS</a:t>
            </a:r>
            <a:endParaRPr lang="en-US" sz="5200" dirty="0">
              <a:solidFill>
                <a:srgbClr val="FFFFFF"/>
              </a:solidFill>
            </a:endParaRPr>
          </a:p>
        </p:txBody>
      </p:sp>
      <p:sp>
        <p:nvSpPr>
          <p:cNvPr id="3" name="Subtitle 2"/>
          <p:cNvSpPr>
            <a:spLocks noGrp="1"/>
          </p:cNvSpPr>
          <p:nvPr>
            <p:ph type="subTitle" idx="1"/>
          </p:nvPr>
        </p:nvSpPr>
        <p:spPr>
          <a:xfrm>
            <a:off x="1143594" y="5857300"/>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b="1" dirty="0">
                <a:solidFill>
                  <a:srgbClr val="FFFFFF"/>
                </a:solidFill>
                <a:cs typeface="Calibri"/>
              </a:rPr>
              <a:t>Thoughts and Prayers </a:t>
            </a:r>
          </a:p>
          <a:p>
            <a:r>
              <a:rPr lang="en-US" b="1" dirty="0">
                <a:solidFill>
                  <a:srgbClr val="FFFFFF"/>
                </a:solidFill>
                <a:cs typeface="Calibri"/>
              </a:rPr>
              <a:t>Monday 5th May – Friday 9th May</a:t>
            </a:r>
            <a:endParaRPr lang="en-US" b="1" dirty="0">
              <a:solidFill>
                <a:srgbClr val="FFFFFF"/>
              </a:solidFill>
              <a:ea typeface="Calibri"/>
              <a:cs typeface="Calibri"/>
            </a:endParaRPr>
          </a:p>
        </p:txBody>
      </p:sp>
    </p:spTree>
    <p:extLst>
      <p:ext uri="{BB962C8B-B14F-4D97-AF65-F5344CB8AC3E}">
        <p14:creationId xmlns:p14="http://schemas.microsoft.com/office/powerpoint/2010/main" val="59958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alendar with green and white text&#10;&#10;Description automatically generated">
            <a:extLst>
              <a:ext uri="{FF2B5EF4-FFF2-40B4-BE49-F238E27FC236}">
                <a16:creationId xmlns:a16="http://schemas.microsoft.com/office/drawing/2014/main" id="{81F6FBB1-A48C-4B85-CAF9-5C812565D73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152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934BF0-4337-3595-C10A-B45E458522B5}"/>
              </a:ext>
            </a:extLst>
          </p:cNvPr>
          <p:cNvSpPr>
            <a:spLocks noGrp="1"/>
          </p:cNvSpPr>
          <p:nvPr>
            <p:ph type="title"/>
          </p:nvPr>
        </p:nvSpPr>
        <p:spPr>
          <a:xfrm>
            <a:off x="1137034" y="609597"/>
            <a:ext cx="9392421" cy="1330841"/>
          </a:xfrm>
        </p:spPr>
        <p:txBody>
          <a:bodyPr>
            <a:normAutofit/>
          </a:bodyPr>
          <a:lstStyle/>
          <a:p>
            <a:r>
              <a:rPr lang="en-US" dirty="0">
                <a:latin typeface="Baguet Script"/>
                <a:ea typeface="Calibri Light"/>
                <a:cs typeface="Calibri Light"/>
              </a:rPr>
              <a:t>Our Scripture This Week </a:t>
            </a:r>
            <a:endParaRPr lang="en-US" dirty="0">
              <a:latin typeface="Baguet Script"/>
            </a:endParaRPr>
          </a:p>
        </p:txBody>
      </p:sp>
      <p:sp>
        <p:nvSpPr>
          <p:cNvPr id="3" name="Content Placeholder 2">
            <a:extLst>
              <a:ext uri="{FF2B5EF4-FFF2-40B4-BE49-F238E27FC236}">
                <a16:creationId xmlns:a16="http://schemas.microsoft.com/office/drawing/2014/main" id="{C165A765-17E5-0232-E564-9E78EF3A809C}"/>
              </a:ext>
            </a:extLst>
          </p:cNvPr>
          <p:cNvSpPr>
            <a:spLocks noGrp="1"/>
          </p:cNvSpPr>
          <p:nvPr>
            <p:ph idx="1"/>
          </p:nvPr>
        </p:nvSpPr>
        <p:spPr>
          <a:xfrm>
            <a:off x="1137034" y="2198362"/>
            <a:ext cx="4958966" cy="3917773"/>
          </a:xfrm>
        </p:spPr>
        <p:txBody>
          <a:bodyPr vert="horz" lIns="91440" tIns="45720" rIns="91440" bIns="45720" rtlCol="0" anchor="t">
            <a:normAutofit lnSpcReduction="10000"/>
          </a:bodyPr>
          <a:lstStyle/>
          <a:p>
            <a:pPr marL="0" indent="0">
              <a:buNone/>
            </a:pPr>
            <a:r>
              <a:rPr lang="en-US" sz="1600" dirty="0">
                <a:ea typeface="+mn-lt"/>
                <a:cs typeface="+mn-lt"/>
              </a:rPr>
              <a:t>After Jesus' resurrection, several of His disciples — including Peter, Thomas, Nathanael, and others — went fishing on the Sea of Tiberias (Sea of Galilee). They fished all night but caught nothing. In the morning, Jesus (whom they did not at first </a:t>
            </a:r>
            <a:r>
              <a:rPr lang="en-US" sz="1600" dirty="0" err="1">
                <a:ea typeface="+mn-lt"/>
                <a:cs typeface="+mn-lt"/>
              </a:rPr>
              <a:t>recognise</a:t>
            </a:r>
            <a:r>
              <a:rPr lang="en-US" sz="1600" dirty="0">
                <a:ea typeface="+mn-lt"/>
                <a:cs typeface="+mn-lt"/>
              </a:rPr>
              <a:t>) stood on the shore and told them to cast their net on the right side of the boat.</a:t>
            </a:r>
          </a:p>
          <a:p>
            <a:pPr marL="0" indent="0">
              <a:buNone/>
            </a:pPr>
            <a:r>
              <a:rPr lang="en-US" sz="1600" dirty="0">
                <a:ea typeface="+mn-lt"/>
                <a:cs typeface="+mn-lt"/>
              </a:rPr>
              <a:t> When they obeyed, they caught so many fish they could not haul the net into the boat. Realizing it was the Lord, Peter jumped into the water to reach Him. When the others arrived with the boat and the heavy net, they found Jesus had already prepared a fire with fish and </a:t>
            </a:r>
            <a:r>
              <a:rPr lang="en-US" sz="1600">
                <a:ea typeface="+mn-lt"/>
                <a:cs typeface="+mn-lt"/>
              </a:rPr>
              <a:t>bread, and He invited them to eat.</a:t>
            </a:r>
          </a:p>
          <a:p>
            <a:pPr marL="0" indent="0">
              <a:buNone/>
            </a:pPr>
            <a:br>
              <a:rPr lang="en-US" sz="1600" dirty="0">
                <a:ea typeface="+mn-lt"/>
                <a:cs typeface="+mn-lt"/>
              </a:rPr>
            </a:br>
            <a:r>
              <a:rPr lang="en-US" sz="1600" dirty="0">
                <a:ea typeface="+mn-lt"/>
                <a:cs typeface="+mn-lt"/>
              </a:rPr>
              <a:t> This event showed Jesus' ongoing provision and presence, even after His resurrection, and symbolized the disciples' future success as "fishers of men" when they trusted and obeyed Him.</a:t>
            </a:r>
            <a:endParaRPr lang="en-US" sz="1600" dirty="0">
              <a:ea typeface="Calibri" panose="020F0502020204030204"/>
              <a:cs typeface="Calibri" panose="020F0502020204030204"/>
            </a:endParaRPr>
          </a:p>
        </p:txBody>
      </p:sp>
      <p:pic>
        <p:nvPicPr>
          <p:cNvPr id="4" name="Picture 3" descr="Today's Gospel John 21:1-14 Jesus ...">
            <a:extLst>
              <a:ext uri="{FF2B5EF4-FFF2-40B4-BE49-F238E27FC236}">
                <a16:creationId xmlns:a16="http://schemas.microsoft.com/office/drawing/2014/main" id="{05F51DEF-145F-56CB-9E49-43276A66C2A3}"/>
              </a:ext>
            </a:extLst>
          </p:cNvPr>
          <p:cNvPicPr>
            <a:picLocks noChangeAspect="1"/>
          </p:cNvPicPr>
          <p:nvPr/>
        </p:nvPicPr>
        <p:blipFill>
          <a:blip r:embed="rId2"/>
          <a:stretch>
            <a:fillRect/>
          </a:stretch>
        </p:blipFill>
        <p:spPr>
          <a:xfrm>
            <a:off x="6719367" y="2722090"/>
            <a:ext cx="4788505" cy="2681562"/>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0399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D330E-58E0-F187-D94E-3A8D2C683CC3}"/>
              </a:ext>
            </a:extLst>
          </p:cNvPr>
          <p:cNvSpPr>
            <a:spLocks noGrp="1"/>
          </p:cNvSpPr>
          <p:nvPr>
            <p:ph type="title"/>
          </p:nvPr>
        </p:nvSpPr>
        <p:spPr>
          <a:xfrm>
            <a:off x="572493" y="238539"/>
            <a:ext cx="11018520" cy="1434415"/>
          </a:xfrm>
        </p:spPr>
        <p:txBody>
          <a:bodyPr anchor="b">
            <a:normAutofit/>
          </a:bodyPr>
          <a:lstStyle/>
          <a:p>
            <a:r>
              <a:rPr lang="en-US" sz="5400" dirty="0">
                <a:latin typeface="Baguet Script"/>
                <a:ea typeface="Calibri Light"/>
                <a:cs typeface="Calibri Light"/>
              </a:rPr>
              <a:t>How Does It Link To Success?</a:t>
            </a:r>
            <a:endParaRPr lang="en-US" sz="5400" dirty="0">
              <a:latin typeface="Baguet Script"/>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84854B-3FB1-361F-61F9-3B7280DCD651}"/>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n-US" sz="2200" b="1">
                <a:ea typeface="+mn-lt"/>
                <a:cs typeface="+mn-lt"/>
              </a:rPr>
              <a:t>True success</a:t>
            </a:r>
            <a:r>
              <a:rPr lang="en-US" sz="2200">
                <a:ea typeface="+mn-lt"/>
                <a:cs typeface="+mn-lt"/>
              </a:rPr>
              <a:t> comes not just from hard work (the disciples fished all night with no results) but through </a:t>
            </a:r>
            <a:r>
              <a:rPr lang="en-US" sz="2200" b="1">
                <a:ea typeface="+mn-lt"/>
                <a:cs typeface="+mn-lt"/>
              </a:rPr>
              <a:t>trusting and obeying God's direction</a:t>
            </a:r>
            <a:r>
              <a:rPr lang="en-US" sz="2200">
                <a:ea typeface="+mn-lt"/>
                <a:cs typeface="+mn-lt"/>
              </a:rPr>
              <a:t>.</a:t>
            </a:r>
            <a:endParaRPr lang="en-US" sz="2200">
              <a:ea typeface="Calibri" panose="020F0502020204030204"/>
              <a:cs typeface="Calibri" panose="020F0502020204030204"/>
            </a:endParaRPr>
          </a:p>
          <a:p>
            <a:pPr marL="0" indent="0">
              <a:buNone/>
            </a:pPr>
            <a:r>
              <a:rPr lang="en-US" sz="2200" b="1">
                <a:ea typeface="+mn-lt"/>
                <a:cs typeface="+mn-lt"/>
              </a:rPr>
              <a:t>Success is a gift</a:t>
            </a:r>
            <a:r>
              <a:rPr lang="en-US" sz="2200">
                <a:ea typeface="+mn-lt"/>
                <a:cs typeface="+mn-lt"/>
              </a:rPr>
              <a:t> when we are in partnership with God, rather than striving alone.</a:t>
            </a:r>
            <a:endParaRPr lang="en-US" sz="2200">
              <a:ea typeface="Calibri" panose="020F0502020204030204"/>
              <a:cs typeface="Calibri" panose="020F0502020204030204"/>
            </a:endParaRPr>
          </a:p>
          <a:p>
            <a:pPr marL="0" indent="0">
              <a:buNone/>
            </a:pPr>
            <a:r>
              <a:rPr lang="en-US" sz="2200" b="1">
                <a:ea typeface="+mn-lt"/>
                <a:cs typeface="+mn-lt"/>
              </a:rPr>
              <a:t>Recognition of Jesus</a:t>
            </a:r>
            <a:r>
              <a:rPr lang="en-US" sz="2200">
                <a:ea typeface="+mn-lt"/>
                <a:cs typeface="+mn-lt"/>
              </a:rPr>
              <a:t> in the moment of abundance reminds us to stay grounded in gratitude and relationship rather than pride.</a:t>
            </a:r>
            <a:endParaRPr lang="en-US" sz="2200">
              <a:ea typeface="Calibri" panose="020F0502020204030204"/>
              <a:cs typeface="Calibri" panose="020F0502020204030204"/>
            </a:endParaRPr>
          </a:p>
          <a:p>
            <a:pPr marL="0" indent="0">
              <a:buNone/>
            </a:pPr>
            <a:r>
              <a:rPr lang="en-US" sz="2200">
                <a:ea typeface="+mn-lt"/>
                <a:cs typeface="+mn-lt"/>
              </a:rPr>
              <a:t>It teaches that </a:t>
            </a:r>
            <a:r>
              <a:rPr lang="en-US" sz="2200" b="1">
                <a:ea typeface="+mn-lt"/>
                <a:cs typeface="+mn-lt"/>
              </a:rPr>
              <a:t>patience, faith, and listening</a:t>
            </a:r>
            <a:r>
              <a:rPr lang="en-US" sz="2200">
                <a:ea typeface="+mn-lt"/>
                <a:cs typeface="+mn-lt"/>
              </a:rPr>
              <a:t> lead to a deeper, more meaningful kind of success than mere material achievement.</a:t>
            </a:r>
            <a:endParaRPr lang="en-US" sz="2200">
              <a:ea typeface="Calibri" panose="020F0502020204030204"/>
              <a:cs typeface="Calibri" panose="020F0502020204030204"/>
            </a:endParaRPr>
          </a:p>
          <a:p>
            <a:pPr marL="0" indent="0">
              <a:buNone/>
            </a:pPr>
            <a:endParaRPr lang="en-US" sz="2200">
              <a:ea typeface="Calibri" panose="020F0502020204030204"/>
              <a:cs typeface="Calibri" panose="020F0502020204030204"/>
            </a:endParaRPr>
          </a:p>
        </p:txBody>
      </p:sp>
      <p:pic>
        <p:nvPicPr>
          <p:cNvPr id="4" name="Picture 3" descr="LUMO-GOSPEL OF JOHN CHAPTER 21:1-14 ...">
            <a:extLst>
              <a:ext uri="{FF2B5EF4-FFF2-40B4-BE49-F238E27FC236}">
                <a16:creationId xmlns:a16="http://schemas.microsoft.com/office/drawing/2014/main" id="{56B39884-A593-9EEF-044F-0F00E68F7DC6}"/>
              </a:ext>
            </a:extLst>
          </p:cNvPr>
          <p:cNvPicPr>
            <a:picLocks noChangeAspect="1"/>
          </p:cNvPicPr>
          <p:nvPr/>
        </p:nvPicPr>
        <p:blipFill>
          <a:blip r:embed="rId2"/>
          <a:srcRect l="40720" r="5405"/>
          <a:stretch/>
        </p:blipFill>
        <p:spPr>
          <a:xfrm>
            <a:off x="7675658" y="2093976"/>
            <a:ext cx="3941064" cy="4096512"/>
          </a:xfrm>
          <a:prstGeom prst="rect">
            <a:avLst/>
          </a:prstGeom>
        </p:spPr>
      </p:pic>
    </p:spTree>
    <p:extLst>
      <p:ext uri="{BB962C8B-B14F-4D97-AF65-F5344CB8AC3E}">
        <p14:creationId xmlns:p14="http://schemas.microsoft.com/office/powerpoint/2010/main" val="3832136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0" name="Rectangle 9">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9E08A52-A116-CF9E-04DF-CF4AF4011D54}"/>
              </a:ext>
            </a:extLst>
          </p:cNvPr>
          <p:cNvSpPr>
            <a:spLocks noGrp="1"/>
          </p:cNvSpPr>
          <p:nvPr>
            <p:ph type="title"/>
          </p:nvPr>
        </p:nvSpPr>
        <p:spPr>
          <a:xfrm>
            <a:off x="755484" y="739835"/>
            <a:ext cx="3702580" cy="1616203"/>
          </a:xfrm>
        </p:spPr>
        <p:txBody>
          <a:bodyPr anchor="b">
            <a:normAutofit/>
          </a:bodyPr>
          <a:lstStyle/>
          <a:p>
            <a:r>
              <a:rPr lang="en-US" sz="3200">
                <a:solidFill>
                  <a:srgbClr val="FFFFFF"/>
                </a:solidFill>
                <a:latin typeface="Baguet Script"/>
                <a:ea typeface="Calibri Light"/>
                <a:cs typeface="Calibri Light"/>
              </a:rPr>
              <a:t>Discussion Questions</a:t>
            </a:r>
            <a:endParaRPr lang="en-US" sz="3200">
              <a:solidFill>
                <a:srgbClr val="FFFFFF"/>
              </a:solidFill>
              <a:latin typeface="Baguet Script"/>
            </a:endParaRPr>
          </a:p>
        </p:txBody>
      </p:sp>
      <p:sp>
        <p:nvSpPr>
          <p:cNvPr id="3" name="Content Placeholder 2">
            <a:extLst>
              <a:ext uri="{FF2B5EF4-FFF2-40B4-BE49-F238E27FC236}">
                <a16:creationId xmlns:a16="http://schemas.microsoft.com/office/drawing/2014/main" id="{32082700-EFBE-CCC7-4EA0-F685944D8094}"/>
              </a:ext>
            </a:extLst>
          </p:cNvPr>
          <p:cNvSpPr>
            <a:spLocks noGrp="1"/>
          </p:cNvSpPr>
          <p:nvPr>
            <p:ph idx="1"/>
          </p:nvPr>
        </p:nvSpPr>
        <p:spPr>
          <a:xfrm>
            <a:off x="755484" y="2459116"/>
            <a:ext cx="3702579" cy="3524823"/>
          </a:xfrm>
        </p:spPr>
        <p:txBody>
          <a:bodyPr vert="horz" lIns="91440" tIns="45720" rIns="91440" bIns="45720" rtlCol="0">
            <a:normAutofit/>
          </a:bodyPr>
          <a:lstStyle/>
          <a:p>
            <a:pPr marL="0" indent="0">
              <a:buNone/>
            </a:pPr>
            <a:endParaRPr lang="en-US" sz="1700" b="1">
              <a:solidFill>
                <a:srgbClr val="FFFFFF"/>
              </a:solidFill>
              <a:ea typeface="Calibri" panose="020F0502020204030204"/>
              <a:cs typeface="Calibri" panose="020F0502020204030204"/>
            </a:endParaRPr>
          </a:p>
          <a:p>
            <a:r>
              <a:rPr lang="en-US" sz="1700">
                <a:solidFill>
                  <a:srgbClr val="FFFFFF"/>
                </a:solidFill>
                <a:ea typeface="+mn-lt"/>
                <a:cs typeface="+mn-lt"/>
              </a:rPr>
              <a:t>Why do you think the disciples caught nothing at first, even though they were experienced fishermen?</a:t>
            </a:r>
            <a:endParaRPr lang="en-US" sz="1700">
              <a:solidFill>
                <a:srgbClr val="FFFFFF"/>
              </a:solidFill>
            </a:endParaRPr>
          </a:p>
          <a:p>
            <a:r>
              <a:rPr lang="en-US" sz="1700">
                <a:solidFill>
                  <a:srgbClr val="FFFFFF"/>
                </a:solidFill>
                <a:ea typeface="+mn-lt"/>
                <a:cs typeface="+mn-lt"/>
              </a:rPr>
              <a:t>What made the difference when Jesus told them where to fish?</a:t>
            </a:r>
            <a:endParaRPr lang="en-US" sz="1700">
              <a:solidFill>
                <a:srgbClr val="FFFFFF"/>
              </a:solidFill>
              <a:ea typeface="Calibri" panose="020F0502020204030204"/>
              <a:cs typeface="Calibri" panose="020F0502020204030204"/>
            </a:endParaRPr>
          </a:p>
          <a:p>
            <a:r>
              <a:rPr lang="en-US" sz="1700">
                <a:solidFill>
                  <a:srgbClr val="FFFFFF"/>
                </a:solidFill>
                <a:ea typeface="+mn-lt"/>
                <a:cs typeface="+mn-lt"/>
              </a:rPr>
              <a:t>How might this story change the way we think about success in school, sports, or life?</a:t>
            </a:r>
            <a:endParaRPr lang="en-US" sz="1700">
              <a:solidFill>
                <a:srgbClr val="FFFFFF"/>
              </a:solidFill>
              <a:ea typeface="Calibri" panose="020F0502020204030204"/>
              <a:cs typeface="Calibri" panose="020F0502020204030204"/>
            </a:endParaRPr>
          </a:p>
          <a:p>
            <a:r>
              <a:rPr lang="en-US" sz="1700">
                <a:solidFill>
                  <a:srgbClr val="FFFFFF"/>
                </a:solidFill>
                <a:ea typeface="+mn-lt"/>
                <a:cs typeface="+mn-lt"/>
              </a:rPr>
              <a:t>What does it mean to "listen to Jesus" today?</a:t>
            </a:r>
            <a:endParaRPr lang="en-US" sz="1700">
              <a:solidFill>
                <a:srgbClr val="FFFFFF"/>
              </a:solidFill>
              <a:ea typeface="Calibri" panose="020F0502020204030204"/>
              <a:cs typeface="Calibri" panose="020F0502020204030204"/>
            </a:endParaRPr>
          </a:p>
          <a:p>
            <a:endParaRPr lang="en-US" sz="1700">
              <a:solidFill>
                <a:srgbClr val="FFFFFF"/>
              </a:solidFill>
              <a:ea typeface="Calibri" panose="020F0502020204030204"/>
              <a:cs typeface="Calibri" panose="020F0502020204030204"/>
            </a:endParaRPr>
          </a:p>
        </p:txBody>
      </p:sp>
      <p:pic>
        <p:nvPicPr>
          <p:cNvPr id="4" name="Picture 3" descr="John 21:1-14 – Following the Resurrected Jesus: Story Continues – Shatin  Anglican Church">
            <a:extLst>
              <a:ext uri="{FF2B5EF4-FFF2-40B4-BE49-F238E27FC236}">
                <a16:creationId xmlns:a16="http://schemas.microsoft.com/office/drawing/2014/main" id="{921B10C4-5BA3-D809-92E2-ECE1CF45E878}"/>
              </a:ext>
            </a:extLst>
          </p:cNvPr>
          <p:cNvPicPr>
            <a:picLocks noChangeAspect="1"/>
          </p:cNvPicPr>
          <p:nvPr/>
        </p:nvPicPr>
        <p:blipFill>
          <a:blip r:embed="rId2"/>
          <a:stretch>
            <a:fillRect/>
          </a:stretch>
        </p:blipFill>
        <p:spPr>
          <a:xfrm>
            <a:off x="6005304" y="1915039"/>
            <a:ext cx="5407002" cy="3027921"/>
          </a:xfrm>
          <a:prstGeom prst="rect">
            <a:avLst/>
          </a:prstGeom>
        </p:spPr>
      </p:pic>
    </p:spTree>
    <p:extLst>
      <p:ext uri="{BB962C8B-B14F-4D97-AF65-F5344CB8AC3E}">
        <p14:creationId xmlns:p14="http://schemas.microsoft.com/office/powerpoint/2010/main" val="931063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314182A-4964-6639-B653-4E93E453A46F}"/>
              </a:ext>
            </a:extLst>
          </p:cNvPr>
          <p:cNvSpPr>
            <a:spLocks noGrp="1"/>
          </p:cNvSpPr>
          <p:nvPr>
            <p:ph type="title"/>
          </p:nvPr>
        </p:nvSpPr>
        <p:spPr>
          <a:xfrm>
            <a:off x="783771" y="-313279"/>
            <a:ext cx="4707671" cy="1225650"/>
          </a:xfrm>
        </p:spPr>
        <p:txBody>
          <a:bodyPr anchor="b">
            <a:normAutofit/>
          </a:bodyPr>
          <a:lstStyle/>
          <a:p>
            <a:r>
              <a:rPr lang="en-US" sz="3800" dirty="0">
                <a:solidFill>
                  <a:schemeClr val="bg1"/>
                </a:solidFill>
                <a:cs typeface="Calibri Light"/>
              </a:rPr>
              <a:t>Let Us Pray</a:t>
            </a:r>
            <a:endParaRPr lang="en-US" sz="3800" dirty="0">
              <a:solidFill>
                <a:schemeClr val="bg1"/>
              </a:solidFill>
            </a:endParaRP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F40896-6AE4-D4EE-BE6F-DF78BF4C5825}"/>
              </a:ext>
            </a:extLst>
          </p:cNvPr>
          <p:cNvSpPr>
            <a:spLocks noGrp="1"/>
          </p:cNvSpPr>
          <p:nvPr>
            <p:ph idx="1"/>
          </p:nvPr>
        </p:nvSpPr>
        <p:spPr>
          <a:xfrm>
            <a:off x="897769" y="1909192"/>
            <a:ext cx="4586513" cy="3647710"/>
          </a:xfrm>
        </p:spPr>
        <p:txBody>
          <a:bodyPr vert="horz" lIns="91440" tIns="45720" rIns="91440" bIns="45720" rtlCol="0" anchor="t">
            <a:normAutofit/>
          </a:bodyPr>
          <a:lstStyle/>
          <a:p>
            <a:pPr marL="0" indent="0">
              <a:buNone/>
            </a:pPr>
            <a:endParaRPr lang="en-US" sz="2000" dirty="0">
              <a:solidFill>
                <a:schemeClr val="bg1"/>
              </a:solidFill>
              <a:cs typeface="Calibri" panose="020F0502020204030204"/>
            </a:endParaRPr>
          </a:p>
          <a:p>
            <a:endParaRPr lang="en-US" sz="2000" dirty="0">
              <a:solidFill>
                <a:schemeClr val="bg1"/>
              </a:solidFill>
              <a:cs typeface="Calibri" panose="020F0502020204030204"/>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E1C76AFF-436C-F8EF-1BDF-D9A8273A9C9F}"/>
              </a:ext>
            </a:extLst>
          </p:cNvPr>
          <p:cNvPicPr>
            <a:picLocks noChangeAspect="1"/>
          </p:cNvPicPr>
          <p:nvPr/>
        </p:nvPicPr>
        <p:blipFill>
          <a:blip r:embed="rId2"/>
          <a:stretch>
            <a:fillRect/>
          </a:stretch>
        </p:blipFill>
        <p:spPr>
          <a:xfrm>
            <a:off x="6525453" y="1835284"/>
            <a:ext cx="5666547" cy="3187432"/>
          </a:xfrm>
          <a:prstGeom prst="rect">
            <a:avLst/>
          </a:prstGeom>
        </p:spPr>
      </p:pic>
      <p:sp>
        <p:nvSpPr>
          <p:cNvPr id="4" name="TextBox 3">
            <a:extLst>
              <a:ext uri="{FF2B5EF4-FFF2-40B4-BE49-F238E27FC236}">
                <a16:creationId xmlns:a16="http://schemas.microsoft.com/office/drawing/2014/main" id="{39831ECC-09B8-CDB5-5F3E-FA7278C3D42F}"/>
              </a:ext>
            </a:extLst>
          </p:cNvPr>
          <p:cNvSpPr txBox="1"/>
          <p:nvPr/>
        </p:nvSpPr>
        <p:spPr>
          <a:xfrm>
            <a:off x="730343" y="2031671"/>
            <a:ext cx="463973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ea typeface="+mn-lt"/>
                <a:cs typeface="+mn-lt"/>
              </a:rPr>
              <a:t>Dear God, </a:t>
            </a:r>
          </a:p>
          <a:p>
            <a:endParaRPr lang="en-US" dirty="0">
              <a:solidFill>
                <a:schemeClr val="bg1"/>
              </a:solidFill>
              <a:ea typeface="+mn-lt"/>
              <a:cs typeface="+mn-lt"/>
            </a:endParaRPr>
          </a:p>
          <a:p>
            <a:r>
              <a:rPr lang="en-US" dirty="0">
                <a:solidFill>
                  <a:schemeClr val="bg1"/>
                </a:solidFill>
                <a:ea typeface="+mn-lt"/>
                <a:cs typeface="+mn-lt"/>
              </a:rPr>
              <a:t>Thank You for reminding us that true success comes from trusting You.</a:t>
            </a:r>
            <a:br>
              <a:rPr lang="en-US" dirty="0">
                <a:solidFill>
                  <a:schemeClr val="bg1"/>
                </a:solidFill>
                <a:ea typeface="+mn-lt"/>
                <a:cs typeface="+mn-lt"/>
              </a:rPr>
            </a:br>
            <a:r>
              <a:rPr lang="en-US" dirty="0">
                <a:solidFill>
                  <a:schemeClr val="bg1"/>
                </a:solidFill>
                <a:ea typeface="+mn-lt"/>
                <a:cs typeface="+mn-lt"/>
              </a:rPr>
              <a:t> Help us to listen to Your voice, even when the way seems hard or uncertain.</a:t>
            </a:r>
            <a:br>
              <a:rPr lang="en-US" dirty="0">
                <a:solidFill>
                  <a:schemeClr val="bg1"/>
                </a:solidFill>
                <a:ea typeface="+mn-lt"/>
                <a:cs typeface="+mn-lt"/>
              </a:rPr>
            </a:br>
            <a:r>
              <a:rPr lang="en-US" dirty="0">
                <a:solidFill>
                  <a:schemeClr val="bg1"/>
                </a:solidFill>
                <a:ea typeface="+mn-lt"/>
                <a:cs typeface="+mn-lt"/>
              </a:rPr>
              <a:t> Teach us to work with patience, faith, and love,</a:t>
            </a:r>
            <a:br>
              <a:rPr lang="en-US" dirty="0">
                <a:solidFill>
                  <a:schemeClr val="bg1"/>
                </a:solidFill>
                <a:ea typeface="+mn-lt"/>
                <a:cs typeface="+mn-lt"/>
              </a:rPr>
            </a:br>
            <a:r>
              <a:rPr lang="en-US" dirty="0">
                <a:solidFill>
                  <a:schemeClr val="bg1"/>
                </a:solidFill>
                <a:ea typeface="+mn-lt"/>
                <a:cs typeface="+mn-lt"/>
              </a:rPr>
              <a:t> and to remember that with You, our efforts have meaning and purpose.</a:t>
            </a:r>
            <a:br>
              <a:rPr lang="en-US" dirty="0">
                <a:solidFill>
                  <a:schemeClr val="bg1"/>
                </a:solidFill>
                <a:ea typeface="+mn-lt"/>
                <a:cs typeface="+mn-lt"/>
              </a:rPr>
            </a:br>
            <a:r>
              <a:rPr lang="en-US" dirty="0">
                <a:solidFill>
                  <a:schemeClr val="bg1"/>
                </a:solidFill>
                <a:ea typeface="+mn-lt"/>
                <a:cs typeface="+mn-lt"/>
              </a:rPr>
              <a:t> Bless the work of our hands and hearts today</a:t>
            </a:r>
            <a:endParaRPr lang="en-US" dirty="0">
              <a:solidFill>
                <a:schemeClr val="bg1"/>
              </a:solidFill>
            </a:endParaRPr>
          </a:p>
          <a:p>
            <a:endParaRPr lang="en-US" dirty="0">
              <a:solidFill>
                <a:schemeClr val="bg1"/>
              </a:solidFill>
              <a:ea typeface="+mn-lt"/>
              <a:cs typeface="+mn-lt"/>
            </a:endParaRPr>
          </a:p>
          <a:p>
            <a:r>
              <a:rPr lang="en-US" dirty="0">
                <a:solidFill>
                  <a:schemeClr val="bg1"/>
                </a:solidFill>
                <a:ea typeface="+mn-lt"/>
                <a:cs typeface="+mn-lt"/>
              </a:rPr>
              <a:t>Amen.</a:t>
            </a:r>
            <a:endParaRPr lang="en-US" dirty="0">
              <a:solidFill>
                <a:schemeClr val="bg1"/>
              </a:solidFill>
              <a:cs typeface="Calibri" panose="020F0502020204030204"/>
            </a:endParaRPr>
          </a:p>
        </p:txBody>
      </p:sp>
    </p:spTree>
    <p:extLst>
      <p:ext uri="{BB962C8B-B14F-4D97-AF65-F5344CB8AC3E}">
        <p14:creationId xmlns:p14="http://schemas.microsoft.com/office/powerpoint/2010/main" val="21667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Bible Studies at Our Shepherd | Our Shepherd Lutheran Church &amp; School">
            <a:extLst>
              <a:ext uri="{FF2B5EF4-FFF2-40B4-BE49-F238E27FC236}">
                <a16:creationId xmlns:a16="http://schemas.microsoft.com/office/drawing/2014/main" id="{1FAE6F27-176D-2519-BBA7-2863A51FDF91}"/>
              </a:ext>
            </a:extLst>
          </p:cNvPr>
          <p:cNvPicPr>
            <a:picLocks noGrp="1" noChangeAspect="1"/>
          </p:cNvPicPr>
          <p:nvPr>
            <p:ph idx="1"/>
          </p:nvPr>
        </p:nvPicPr>
        <p:blipFill>
          <a:blip r:embed="rId2"/>
          <a:srcRect r="664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85C00AD-5565-B4E0-296E-48EB7D393A80}"/>
              </a:ext>
            </a:extLst>
          </p:cNvPr>
          <p:cNvSpPr txBox="1"/>
          <p:nvPr/>
        </p:nvSpPr>
        <p:spPr>
          <a:xfrm>
            <a:off x="29659" y="5901902"/>
            <a:ext cx="1215972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Every Friday Lunchtime in G16 starting at 12.30pm</a:t>
            </a:r>
          </a:p>
          <a:p>
            <a:pPr algn="ctr"/>
            <a:r>
              <a:rPr lang="en-US" sz="2800" b="1"/>
              <a:t>Everyone is welcome!</a:t>
            </a:r>
          </a:p>
        </p:txBody>
      </p:sp>
    </p:spTree>
    <p:extLst>
      <p:ext uri="{BB962C8B-B14F-4D97-AF65-F5344CB8AC3E}">
        <p14:creationId xmlns:p14="http://schemas.microsoft.com/office/powerpoint/2010/main" val="280014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with a cross and a book&#10;&#10;Description automatically generated">
            <a:extLst>
              <a:ext uri="{FF2B5EF4-FFF2-40B4-BE49-F238E27FC236}">
                <a16:creationId xmlns:a16="http://schemas.microsoft.com/office/drawing/2014/main" id="{D803E457-EBA3-D060-BBD1-F5212189BC47}"/>
              </a:ext>
            </a:extLst>
          </p:cNvPr>
          <p:cNvPicPr>
            <a:picLocks noChangeAspect="1"/>
          </p:cNvPicPr>
          <p:nvPr/>
        </p:nvPicPr>
        <p:blipFill>
          <a:blip r:embed="rId2"/>
          <a:stretch>
            <a:fillRect/>
          </a:stretch>
        </p:blipFill>
        <p:spPr>
          <a:xfrm>
            <a:off x="604345" y="492673"/>
            <a:ext cx="10707413" cy="6030309"/>
          </a:xfrm>
          <a:prstGeom prst="rect">
            <a:avLst/>
          </a:prstGeom>
        </p:spPr>
      </p:pic>
    </p:spTree>
    <p:extLst>
      <p:ext uri="{BB962C8B-B14F-4D97-AF65-F5344CB8AC3E}">
        <p14:creationId xmlns:p14="http://schemas.microsoft.com/office/powerpoint/2010/main" val="340570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63829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Calibri"/>
                <a:ea typeface="+mj-ea"/>
                <a:cs typeface="Calibri"/>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638136" y="1451286"/>
            <a:ext cx="6028602" cy="3957178"/>
          </a:xfrm>
          <a:prstGeom prst="rect">
            <a:avLst/>
          </a:prstGeom>
        </p:spPr>
        <p:txBody>
          <a:bodyPr vert="horz" lIns="91440" tIns="45720" rIns="91440" bIns="45720" rtlCol="0" anchor="t">
            <a:noAutofit/>
          </a:bodyPr>
          <a:lstStyle/>
          <a:p>
            <a:pPr>
              <a:lnSpc>
                <a:spcPct val="90000"/>
              </a:lnSpc>
              <a:spcAft>
                <a:spcPts val="600"/>
              </a:spcAft>
              <a:defRPr/>
            </a:pPr>
            <a:endParaRPr lang="en-US" sz="2800">
              <a:solidFill>
                <a:srgbClr val="000000"/>
              </a:solidFill>
              <a:latin typeface="Calibri"/>
              <a:ea typeface="Calibri"/>
              <a:cs typeface="Calibri"/>
            </a:endParaRPr>
          </a:p>
          <a:p>
            <a:pPr>
              <a:lnSpc>
                <a:spcPct val="90000"/>
              </a:lnSpc>
              <a:spcAft>
                <a:spcPts val="600"/>
              </a:spcAft>
              <a:defRPr/>
            </a:pPr>
            <a:r>
              <a:rPr lang="en-US" sz="2800" dirty="0">
                <a:solidFill>
                  <a:srgbClr val="000000"/>
                </a:solidFill>
                <a:latin typeface="Calibri"/>
                <a:ea typeface="Calibri"/>
                <a:cs typeface="Calibri"/>
              </a:rPr>
              <a:t> </a:t>
            </a: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ea typeface="Calibri"/>
                <a:cs typeface="Calibri"/>
              </a:rPr>
              <a:t>Tuesday 6th May - 9A</a:t>
            </a: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ea typeface="Calibri"/>
                <a:cs typeface="Calibri"/>
              </a:rPr>
              <a:t>Wednesday 7th May - 8Y</a:t>
            </a: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ea typeface="Calibri"/>
                <a:cs typeface="Calibri"/>
              </a:rPr>
              <a:t>Thursday 8th May - 9I</a:t>
            </a: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ea typeface="Calibri"/>
                <a:cs typeface="Calibri"/>
              </a:rPr>
              <a:t>Friday 9th May - 9N</a:t>
            </a: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1CE02A-F68E-46D1-8286-BA9BF40A510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9D3D9F-8CF8-5E08-0735-10947DBD6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hand holding a key&#10;&#10;Description automatically generated">
            <a:extLst>
              <a:ext uri="{FF2B5EF4-FFF2-40B4-BE49-F238E27FC236}">
                <a16:creationId xmlns:a16="http://schemas.microsoft.com/office/drawing/2014/main" id="{8E8F2964-9589-EF2D-E18D-83E5C3C03F88}"/>
              </a:ext>
            </a:extLst>
          </p:cNvPr>
          <p:cNvPicPr>
            <a:picLocks noChangeAspect="1"/>
          </p:cNvPicPr>
          <p:nvPr/>
        </p:nvPicPr>
        <p:blipFill rotWithShape="1">
          <a:blip r:embed="rId2"/>
          <a:srcRect t="12230" b="3501"/>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DAAA198F-37D3-9B5F-803C-12E8B93B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DA047-08F1-8C7D-DAFD-9174529DB983}"/>
              </a:ext>
            </a:extLst>
          </p:cNvPr>
          <p:cNvSpPr>
            <a:spLocks noGrp="1"/>
          </p:cNvSpPr>
          <p:nvPr>
            <p:ph type="ctrTitle"/>
          </p:nvPr>
        </p:nvSpPr>
        <p:spPr>
          <a:xfrm>
            <a:off x="1064623" y="-349364"/>
            <a:ext cx="10058400" cy="3574778"/>
          </a:xfrm>
          <a:effectLst>
            <a:outerShdw blurRad="50800" dist="38100" dir="2700000" algn="tl" rotWithShape="0">
              <a:prstClr val="black">
                <a:alpha val="40000"/>
              </a:prstClr>
            </a:outerShdw>
          </a:effectLst>
        </p:spPr>
        <p:txBody>
          <a:bodyPr>
            <a:normAutofit/>
          </a:bodyPr>
          <a:lstStyle/>
          <a:p>
            <a:r>
              <a:rPr lang="en-US" sz="7200" dirty="0">
                <a:solidFill>
                  <a:srgbClr val="FFFFFF"/>
                </a:solidFill>
                <a:ea typeface="Calibri Light"/>
                <a:cs typeface="Calibri Light"/>
              </a:rPr>
              <a:t>SUCCESS</a:t>
            </a:r>
            <a:endParaRPr lang="en-US" sz="7200" dirty="0">
              <a:solidFill>
                <a:srgbClr val="FFFFFF"/>
              </a:solidFill>
            </a:endParaRPr>
          </a:p>
        </p:txBody>
      </p:sp>
      <p:sp>
        <p:nvSpPr>
          <p:cNvPr id="3" name="Subtitle 2">
            <a:extLst>
              <a:ext uri="{FF2B5EF4-FFF2-40B4-BE49-F238E27FC236}">
                <a16:creationId xmlns:a16="http://schemas.microsoft.com/office/drawing/2014/main" id="{CF3BA826-054A-0ED2-56AD-B2479ACD5A63}"/>
              </a:ext>
            </a:extLst>
          </p:cNvPr>
          <p:cNvSpPr>
            <a:spLocks noGrp="1"/>
          </p:cNvSpPr>
          <p:nvPr>
            <p:ph type="subTitle" idx="1"/>
          </p:nvPr>
        </p:nvSpPr>
        <p:spPr>
          <a:xfrm>
            <a:off x="1295994" y="5857300"/>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b="1" dirty="0">
                <a:solidFill>
                  <a:srgbClr val="FFFFFF"/>
                </a:solidFill>
                <a:cs typeface="Calibri"/>
              </a:rPr>
              <a:t>Thoughts and Prayers </a:t>
            </a:r>
          </a:p>
          <a:p>
            <a:r>
              <a:rPr lang="en-US" b="1" dirty="0">
                <a:solidFill>
                  <a:srgbClr val="FFFFFF"/>
                </a:solidFill>
                <a:cs typeface="Calibri"/>
              </a:rPr>
              <a:t>Monday 5th May – Friday 9th May</a:t>
            </a:r>
          </a:p>
        </p:txBody>
      </p:sp>
    </p:spTree>
    <p:extLst>
      <p:ext uri="{BB962C8B-B14F-4D97-AF65-F5344CB8AC3E}">
        <p14:creationId xmlns:p14="http://schemas.microsoft.com/office/powerpoint/2010/main" val="319446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group of hands holding up colorful letters&#10;&#10;Description automatically generated">
            <a:extLst>
              <a:ext uri="{FF2B5EF4-FFF2-40B4-BE49-F238E27FC236}">
                <a16:creationId xmlns:a16="http://schemas.microsoft.com/office/drawing/2014/main" id="{153EA027-CAF1-05A4-D4D7-A6FCBC56E6ED}"/>
              </a:ext>
            </a:extLst>
          </p:cNvPr>
          <p:cNvPicPr>
            <a:picLocks noGrp="1" noChangeAspect="1"/>
          </p:cNvPicPr>
          <p:nvPr>
            <p:ph idx="1"/>
          </p:nvPr>
        </p:nvPicPr>
        <p:blipFill rotWithShape="1">
          <a:blip r:embed="rId2"/>
          <a:srcRect t="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55407-5F87-CD49-E3FC-668A12916CB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cs typeface="Calibri Light"/>
              </a:rPr>
              <a:t>What do </a:t>
            </a:r>
            <a:r>
              <a:rPr lang="en-US" sz="3600" b="1" dirty="0">
                <a:solidFill>
                  <a:srgbClr val="D923AE"/>
                </a:solidFill>
                <a:cs typeface="Calibri Light"/>
              </a:rPr>
              <a:t>YOU</a:t>
            </a:r>
            <a:r>
              <a:rPr lang="en-US" sz="3600" dirty="0">
                <a:solidFill>
                  <a:schemeClr val="tx1">
                    <a:lumMod val="85000"/>
                    <a:lumOff val="15000"/>
                  </a:schemeClr>
                </a:solidFill>
                <a:cs typeface="Calibri Light"/>
              </a:rPr>
              <a:t> think it means to be successful?</a:t>
            </a:r>
            <a:endParaRPr lang="en-US" sz="3600"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45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E41D0C8-8ADA-6CC8-5655-FA6A348C4C3C}"/>
              </a:ext>
            </a:extLst>
          </p:cNvPr>
          <p:cNvSpPr>
            <a:spLocks noGrp="1"/>
          </p:cNvSpPr>
          <p:nvPr>
            <p:ph type="title"/>
          </p:nvPr>
        </p:nvSpPr>
        <p:spPr>
          <a:xfrm>
            <a:off x="1600200" y="-101613"/>
            <a:ext cx="4707671" cy="1225650"/>
          </a:xfrm>
        </p:spPr>
        <p:txBody>
          <a:bodyPr anchor="b">
            <a:normAutofit/>
          </a:bodyPr>
          <a:lstStyle/>
          <a:p>
            <a:r>
              <a:rPr lang="en-US" sz="6600" dirty="0">
                <a:solidFill>
                  <a:schemeClr val="bg1"/>
                </a:solidFill>
                <a:latin typeface="Baguet Script"/>
                <a:cs typeface="Calibri Light"/>
              </a:rPr>
              <a:t>Success</a:t>
            </a:r>
            <a:endParaRPr lang="en-US" sz="6600" dirty="0">
              <a:solidFill>
                <a:schemeClr val="bg1"/>
              </a:solidFill>
              <a:latin typeface="Baguet Script"/>
            </a:endParaRPr>
          </a:p>
        </p:txBody>
      </p:sp>
      <p:cxnSp>
        <p:nvCxnSpPr>
          <p:cNvPr id="19" name="Straight Connector 1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F71440-DBDE-F6BB-674C-FE6320DEC084}"/>
              </a:ext>
            </a:extLst>
          </p:cNvPr>
          <p:cNvSpPr>
            <a:spLocks noGrp="1"/>
          </p:cNvSpPr>
          <p:nvPr>
            <p:ph idx="1"/>
          </p:nvPr>
        </p:nvSpPr>
        <p:spPr>
          <a:xfrm>
            <a:off x="756658" y="1267136"/>
            <a:ext cx="4586513" cy="4593154"/>
          </a:xfrm>
        </p:spPr>
        <p:txBody>
          <a:bodyPr vert="horz" lIns="91440" tIns="45720" rIns="91440" bIns="45720" rtlCol="0" anchor="t">
            <a:normAutofit fontScale="92500"/>
          </a:bodyPr>
          <a:lstStyle/>
          <a:p>
            <a:pPr>
              <a:buNone/>
            </a:pPr>
            <a:r>
              <a:rPr lang="en-US" sz="1800" b="1" dirty="0">
                <a:solidFill>
                  <a:srgbClr val="FF0000"/>
                </a:solidFill>
                <a:cs typeface="Calibri"/>
              </a:rPr>
              <a:t>Reader 1 </a:t>
            </a:r>
            <a:r>
              <a:rPr lang="en-US" sz="1400" dirty="0">
                <a:solidFill>
                  <a:srgbClr val="FF0000"/>
                </a:solidFill>
                <a:cs typeface="Calibri"/>
              </a:rPr>
              <a:t>-</a:t>
            </a:r>
            <a:r>
              <a:rPr lang="en-US" sz="1400" dirty="0">
                <a:solidFill>
                  <a:schemeClr val="bg1"/>
                </a:solidFill>
                <a:cs typeface="Calibri"/>
              </a:rPr>
              <a:t> Success is subjective and can vary from person to person. </a:t>
            </a:r>
          </a:p>
          <a:p>
            <a:pPr>
              <a:buNone/>
            </a:pPr>
            <a:endParaRPr lang="en-US" sz="1400" dirty="0">
              <a:solidFill>
                <a:schemeClr val="bg1"/>
              </a:solidFill>
              <a:ea typeface="+mn-lt"/>
              <a:cs typeface="+mn-lt"/>
            </a:endParaRPr>
          </a:p>
          <a:p>
            <a:pPr>
              <a:buNone/>
            </a:pPr>
            <a:r>
              <a:rPr lang="en-US" sz="1400" dirty="0">
                <a:solidFill>
                  <a:schemeClr val="bg1"/>
                </a:solidFill>
                <a:ea typeface="+mn-lt"/>
                <a:cs typeface="+mn-lt"/>
              </a:rPr>
              <a:t>Some people may define success in terms of </a:t>
            </a:r>
            <a:r>
              <a:rPr lang="en-US" sz="1600" dirty="0">
                <a:solidFill>
                  <a:srgbClr val="FFFF00"/>
                </a:solidFill>
                <a:latin typeface="Baguet Script"/>
                <a:ea typeface="+mn-lt"/>
                <a:cs typeface="+mn-lt"/>
              </a:rPr>
              <a:t>achievements,</a:t>
            </a:r>
            <a:r>
              <a:rPr lang="en-US" sz="1400" dirty="0">
                <a:solidFill>
                  <a:schemeClr val="bg1"/>
                </a:solidFill>
                <a:ea typeface="+mn-lt"/>
                <a:cs typeface="+mn-lt"/>
              </a:rPr>
              <a:t> such as high grades or gaining </a:t>
            </a:r>
            <a:r>
              <a:rPr lang="en-US" sz="1800" dirty="0">
                <a:solidFill>
                  <a:srgbClr val="FFFF00"/>
                </a:solidFill>
                <a:latin typeface="Baguet Script"/>
                <a:ea typeface="+mn-lt"/>
                <a:cs typeface="+mn-lt"/>
              </a:rPr>
              <a:t>recognition</a:t>
            </a:r>
            <a:r>
              <a:rPr lang="en-US" sz="1400" dirty="0">
                <a:solidFill>
                  <a:schemeClr val="bg1"/>
                </a:solidFill>
                <a:ea typeface="+mn-lt"/>
                <a:cs typeface="+mn-lt"/>
              </a:rPr>
              <a:t> for their work.</a:t>
            </a:r>
          </a:p>
          <a:p>
            <a:pPr>
              <a:buNone/>
            </a:pPr>
            <a:endParaRPr lang="en-US" sz="1400" dirty="0">
              <a:solidFill>
                <a:schemeClr val="bg1"/>
              </a:solidFill>
              <a:ea typeface="+mn-lt"/>
              <a:cs typeface="+mn-lt"/>
            </a:endParaRPr>
          </a:p>
          <a:p>
            <a:pPr>
              <a:buNone/>
            </a:pPr>
            <a:r>
              <a:rPr lang="en-US" sz="1800" b="1" dirty="0">
                <a:solidFill>
                  <a:srgbClr val="FF0000"/>
                </a:solidFill>
                <a:ea typeface="+mn-lt"/>
                <a:cs typeface="+mn-lt"/>
              </a:rPr>
              <a:t>Reader 2</a:t>
            </a:r>
            <a:r>
              <a:rPr lang="en-US" sz="1800" b="1" dirty="0">
                <a:solidFill>
                  <a:schemeClr val="bg1"/>
                </a:solidFill>
                <a:ea typeface="+mn-lt"/>
                <a:cs typeface="+mn-lt"/>
              </a:rPr>
              <a:t> </a:t>
            </a:r>
            <a:r>
              <a:rPr lang="en-US" sz="1400" dirty="0">
                <a:solidFill>
                  <a:schemeClr val="bg1"/>
                </a:solidFill>
                <a:ea typeface="+mn-lt"/>
                <a:cs typeface="+mn-lt"/>
              </a:rPr>
              <a:t>- Some find success in </a:t>
            </a:r>
            <a:r>
              <a:rPr lang="en-US" sz="1800" dirty="0">
                <a:solidFill>
                  <a:srgbClr val="FFFF00"/>
                </a:solidFill>
                <a:latin typeface="Baguet Script"/>
                <a:ea typeface="+mn-lt"/>
                <a:cs typeface="+mn-lt"/>
              </a:rPr>
              <a:t>personal relationships</a:t>
            </a:r>
            <a:r>
              <a:rPr lang="en-US" sz="1400" dirty="0">
                <a:solidFill>
                  <a:schemeClr val="bg1"/>
                </a:solidFill>
                <a:ea typeface="+mn-lt"/>
                <a:cs typeface="+mn-lt"/>
              </a:rPr>
              <a:t> and emotional well-being. They may value strong and meaningful connections with loved ones, having a supportive network of friends, or experiencing a sense of </a:t>
            </a:r>
            <a:r>
              <a:rPr lang="en-US" sz="1800" dirty="0">
                <a:solidFill>
                  <a:srgbClr val="FFFF00"/>
                </a:solidFill>
                <a:latin typeface="Baguet Script"/>
                <a:ea typeface="+mn-lt"/>
                <a:cs typeface="+mn-lt"/>
              </a:rPr>
              <a:t>happiness and contentment </a:t>
            </a:r>
            <a:r>
              <a:rPr lang="en-US" sz="1400" dirty="0">
                <a:solidFill>
                  <a:schemeClr val="bg1"/>
                </a:solidFill>
                <a:ea typeface="+mn-lt"/>
                <a:cs typeface="+mn-lt"/>
              </a:rPr>
              <a:t>in their lives.</a:t>
            </a:r>
          </a:p>
          <a:p>
            <a:pPr>
              <a:buNone/>
            </a:pPr>
            <a:endParaRPr lang="en-US" sz="1400" dirty="0">
              <a:solidFill>
                <a:schemeClr val="bg1"/>
              </a:solidFill>
              <a:cs typeface="Calibri"/>
            </a:endParaRPr>
          </a:p>
          <a:p>
            <a:pPr>
              <a:buNone/>
            </a:pPr>
            <a:r>
              <a:rPr lang="en-US" sz="1800" b="1" dirty="0">
                <a:solidFill>
                  <a:srgbClr val="FF0000"/>
                </a:solidFill>
                <a:ea typeface="+mn-lt"/>
                <a:cs typeface="+mn-lt"/>
              </a:rPr>
              <a:t>Reader 3</a:t>
            </a:r>
            <a:r>
              <a:rPr lang="en-US" sz="1400" dirty="0">
                <a:solidFill>
                  <a:schemeClr val="bg1"/>
                </a:solidFill>
                <a:ea typeface="+mn-lt"/>
                <a:cs typeface="+mn-lt"/>
              </a:rPr>
              <a:t> - For some, achieving success means continuously</a:t>
            </a:r>
            <a:r>
              <a:rPr lang="en-US" sz="1800" dirty="0">
                <a:solidFill>
                  <a:srgbClr val="FFFF00"/>
                </a:solidFill>
                <a:latin typeface="Baguet Script"/>
                <a:ea typeface="+mn-lt"/>
                <a:cs typeface="+mn-lt"/>
              </a:rPr>
              <a:t> learning</a:t>
            </a:r>
            <a:r>
              <a:rPr lang="en-US" sz="1400" dirty="0">
                <a:solidFill>
                  <a:schemeClr val="bg1"/>
                </a:solidFill>
                <a:ea typeface="+mn-lt"/>
                <a:cs typeface="+mn-lt"/>
              </a:rPr>
              <a:t>, developing new skills, and expanding their knowledge and capabilities. It can involve </a:t>
            </a:r>
            <a:r>
              <a:rPr lang="en-US" sz="1800" dirty="0">
                <a:solidFill>
                  <a:srgbClr val="FFFF00"/>
                </a:solidFill>
                <a:latin typeface="Baguet Script"/>
                <a:ea typeface="+mn-lt"/>
                <a:cs typeface="+mn-lt"/>
              </a:rPr>
              <a:t>overcoming challenges,</a:t>
            </a:r>
            <a:r>
              <a:rPr lang="en-US" sz="1400" dirty="0">
                <a:solidFill>
                  <a:schemeClr val="bg1"/>
                </a:solidFill>
                <a:ea typeface="+mn-lt"/>
                <a:cs typeface="+mn-lt"/>
              </a:rPr>
              <a:t> setting and achieving personal goals, and becoming the </a:t>
            </a:r>
            <a:r>
              <a:rPr lang="en-US" sz="1800" dirty="0">
                <a:solidFill>
                  <a:srgbClr val="FFFF00"/>
                </a:solidFill>
                <a:latin typeface="Baguet Script"/>
                <a:ea typeface="+mn-lt"/>
                <a:cs typeface="+mn-lt"/>
              </a:rPr>
              <a:t>best version of oneself.</a:t>
            </a:r>
            <a:endParaRPr lang="en-US" sz="1800">
              <a:solidFill>
                <a:srgbClr val="FFFF00"/>
              </a:solidFill>
              <a:latin typeface="Baguet Script"/>
              <a:cs typeface="Calibri"/>
            </a:endParaRPr>
          </a:p>
          <a:p>
            <a:pPr>
              <a:buNone/>
            </a:pPr>
            <a:endParaRPr lang="en-US" sz="1600" dirty="0">
              <a:solidFill>
                <a:schemeClr val="bg1"/>
              </a:solidFill>
              <a:cs typeface="Calibri"/>
            </a:endParaRPr>
          </a:p>
        </p:txBody>
      </p:sp>
      <p:cxnSp>
        <p:nvCxnSpPr>
          <p:cNvPr id="21" name="Straight Connector 2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1A4353-61B7-BAD6-A3A7-ED472818FD9B}"/>
              </a:ext>
            </a:extLst>
          </p:cNvPr>
          <p:cNvSpPr/>
          <p:nvPr/>
        </p:nvSpPr>
        <p:spPr>
          <a:xfrm rot="2340000">
            <a:off x="8672523" y="3158958"/>
            <a:ext cx="2792570" cy="114063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12064">
              <a:spcAft>
                <a:spcPts val="600"/>
              </a:spcAft>
            </a:pPr>
            <a:r>
              <a:rPr lang="en-US" sz="1400" b="1" kern="1200" dirty="0">
                <a:solidFill>
                  <a:schemeClr val="tx1"/>
                </a:solidFill>
                <a:latin typeface="+mn-lt"/>
                <a:ea typeface="+mn-ea"/>
                <a:cs typeface="Calibri"/>
              </a:rPr>
              <a:t>Self Belief</a:t>
            </a:r>
            <a:endParaRPr lang="en-US" sz="1200" b="1">
              <a:solidFill>
                <a:schemeClr val="tx1"/>
              </a:solidFill>
              <a:cs typeface="Calibri"/>
            </a:endParaRPr>
          </a:p>
        </p:txBody>
      </p:sp>
      <p:sp>
        <p:nvSpPr>
          <p:cNvPr id="5" name="Oval 4">
            <a:extLst>
              <a:ext uri="{FF2B5EF4-FFF2-40B4-BE49-F238E27FC236}">
                <a16:creationId xmlns:a16="http://schemas.microsoft.com/office/drawing/2014/main" id="{E5191917-24EB-A3F1-2932-EE6B438AAFCF}"/>
              </a:ext>
            </a:extLst>
          </p:cNvPr>
          <p:cNvSpPr/>
          <p:nvPr/>
        </p:nvSpPr>
        <p:spPr>
          <a:xfrm rot="1560000">
            <a:off x="8113104" y="1571923"/>
            <a:ext cx="2689439" cy="1321525"/>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12064">
              <a:spcAft>
                <a:spcPts val="600"/>
              </a:spcAft>
            </a:pPr>
            <a:r>
              <a:rPr lang="en-US" sz="1400" b="1" kern="1200" dirty="0">
                <a:solidFill>
                  <a:schemeClr val="tx1"/>
                </a:solidFill>
                <a:latin typeface="+mn-lt"/>
                <a:ea typeface="+mn-ea"/>
                <a:cs typeface="Calibri"/>
              </a:rPr>
              <a:t>Working Hard At Something You Love</a:t>
            </a:r>
            <a:endParaRPr lang="en-US" sz="1400" b="1" dirty="0">
              <a:solidFill>
                <a:schemeClr val="tx1"/>
              </a:solidFill>
              <a:cs typeface="Calibri"/>
            </a:endParaRPr>
          </a:p>
        </p:txBody>
      </p:sp>
      <p:sp>
        <p:nvSpPr>
          <p:cNvPr id="6" name="Oval 5">
            <a:extLst>
              <a:ext uri="{FF2B5EF4-FFF2-40B4-BE49-F238E27FC236}">
                <a16:creationId xmlns:a16="http://schemas.microsoft.com/office/drawing/2014/main" id="{F1A9CD63-6436-D9BF-CEF2-B5756AE94492}"/>
              </a:ext>
            </a:extLst>
          </p:cNvPr>
          <p:cNvSpPr/>
          <p:nvPr/>
        </p:nvSpPr>
        <p:spPr>
          <a:xfrm rot="1200000">
            <a:off x="9311159" y="1122312"/>
            <a:ext cx="2849014" cy="126057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12064">
              <a:spcAft>
                <a:spcPts val="600"/>
              </a:spcAft>
            </a:pPr>
            <a:r>
              <a:rPr lang="en-US" sz="1400" b="1" kern="1200" dirty="0">
                <a:solidFill>
                  <a:schemeClr val="tx1"/>
                </a:solidFill>
                <a:latin typeface="+mn-lt"/>
                <a:ea typeface="+mn-ea"/>
                <a:cs typeface="Calibri"/>
              </a:rPr>
              <a:t>Financial Security</a:t>
            </a:r>
            <a:endParaRPr lang="en-US" sz="1200" dirty="0">
              <a:solidFill>
                <a:schemeClr val="tx1"/>
              </a:solidFill>
              <a:cs typeface="Calibri" panose="020F0502020204030204"/>
            </a:endParaRPr>
          </a:p>
        </p:txBody>
      </p:sp>
      <p:sp>
        <p:nvSpPr>
          <p:cNvPr id="7" name="Oval 6">
            <a:extLst>
              <a:ext uri="{FF2B5EF4-FFF2-40B4-BE49-F238E27FC236}">
                <a16:creationId xmlns:a16="http://schemas.microsoft.com/office/drawing/2014/main" id="{F162198E-CB75-263E-CAE7-061321715B26}"/>
              </a:ext>
            </a:extLst>
          </p:cNvPr>
          <p:cNvSpPr/>
          <p:nvPr/>
        </p:nvSpPr>
        <p:spPr>
          <a:xfrm rot="600000">
            <a:off x="5904667" y="2135997"/>
            <a:ext cx="2713758" cy="119992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12064">
              <a:spcAft>
                <a:spcPts val="600"/>
              </a:spcAft>
            </a:pPr>
            <a:r>
              <a:rPr lang="en-US" sz="1400" b="1" kern="1200" dirty="0">
                <a:solidFill>
                  <a:schemeClr val="tx1"/>
                </a:solidFill>
                <a:latin typeface="+mn-lt"/>
                <a:ea typeface="+mn-ea"/>
                <a:cs typeface="Calibri"/>
              </a:rPr>
              <a:t>Keeping Meaningful Relationships</a:t>
            </a:r>
            <a:endParaRPr lang="en-US" sz="1400" b="1" dirty="0">
              <a:solidFill>
                <a:schemeClr val="tx1"/>
              </a:solidFill>
              <a:cs typeface="Calibri"/>
            </a:endParaRPr>
          </a:p>
        </p:txBody>
      </p:sp>
      <p:sp>
        <p:nvSpPr>
          <p:cNvPr id="8" name="Oval 7">
            <a:extLst>
              <a:ext uri="{FF2B5EF4-FFF2-40B4-BE49-F238E27FC236}">
                <a16:creationId xmlns:a16="http://schemas.microsoft.com/office/drawing/2014/main" id="{A37B454E-39A5-EB10-C826-91491F17CB7C}"/>
              </a:ext>
            </a:extLst>
          </p:cNvPr>
          <p:cNvSpPr/>
          <p:nvPr/>
        </p:nvSpPr>
        <p:spPr>
          <a:xfrm rot="20280000">
            <a:off x="6272763" y="831860"/>
            <a:ext cx="2905607" cy="1256523"/>
          </a:xfrm>
          <a:prstGeom prst="ellipse">
            <a:avLst/>
          </a:prstGeom>
          <a:solidFill>
            <a:srgbClr val="F5B5E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12064">
              <a:spcAft>
                <a:spcPts val="600"/>
              </a:spcAft>
            </a:pPr>
            <a:r>
              <a:rPr lang="en-US" sz="1400" b="1" kern="1200" dirty="0">
                <a:solidFill>
                  <a:schemeClr val="tx1"/>
                </a:solidFill>
                <a:latin typeface="+mn-lt"/>
                <a:ea typeface="+mn-ea"/>
                <a:cs typeface="Calibri"/>
              </a:rPr>
              <a:t>Being True To Who You Are</a:t>
            </a:r>
            <a:endParaRPr lang="en-US" sz="1100" b="1" dirty="0">
              <a:solidFill>
                <a:schemeClr val="tx1"/>
              </a:solidFill>
              <a:cs typeface="Calibri" panose="020F0502020204030204"/>
            </a:endParaRPr>
          </a:p>
        </p:txBody>
      </p:sp>
      <p:sp>
        <p:nvSpPr>
          <p:cNvPr id="9" name="Oval 8">
            <a:extLst>
              <a:ext uri="{FF2B5EF4-FFF2-40B4-BE49-F238E27FC236}">
                <a16:creationId xmlns:a16="http://schemas.microsoft.com/office/drawing/2014/main" id="{9038DD4A-FD08-C7AD-3FC6-2454EE308649}"/>
              </a:ext>
            </a:extLst>
          </p:cNvPr>
          <p:cNvSpPr/>
          <p:nvPr/>
        </p:nvSpPr>
        <p:spPr>
          <a:xfrm rot="19920000">
            <a:off x="6818615" y="3218325"/>
            <a:ext cx="2657013" cy="12809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12064">
              <a:spcAft>
                <a:spcPts val="600"/>
              </a:spcAft>
            </a:pPr>
            <a:r>
              <a:rPr lang="en-US" sz="1400" b="1" kern="1200" dirty="0">
                <a:solidFill>
                  <a:schemeClr val="tx1"/>
                </a:solidFill>
                <a:latin typeface="+mn-lt"/>
                <a:ea typeface="+mn-ea"/>
                <a:cs typeface="Calibri"/>
              </a:rPr>
              <a:t>Saying Yes and No to the right things</a:t>
            </a:r>
            <a:endParaRPr lang="en-US" sz="1400" b="1" dirty="0">
              <a:solidFill>
                <a:schemeClr val="tx1"/>
              </a:solidFill>
              <a:cs typeface="Calibri"/>
            </a:endParaRPr>
          </a:p>
        </p:txBody>
      </p:sp>
      <p:sp>
        <p:nvSpPr>
          <p:cNvPr id="10" name="Oval 9">
            <a:extLst>
              <a:ext uri="{FF2B5EF4-FFF2-40B4-BE49-F238E27FC236}">
                <a16:creationId xmlns:a16="http://schemas.microsoft.com/office/drawing/2014/main" id="{5BA377C4-0F61-01B6-8F2D-74968ADD0912}"/>
              </a:ext>
            </a:extLst>
          </p:cNvPr>
          <p:cNvSpPr/>
          <p:nvPr/>
        </p:nvSpPr>
        <p:spPr>
          <a:xfrm rot="780000">
            <a:off x="8687937" y="4196792"/>
            <a:ext cx="2587959" cy="1309966"/>
          </a:xfrm>
          <a:prstGeom prst="ellipse">
            <a:avLst/>
          </a:prstGeom>
          <a:solidFill>
            <a:srgbClr val="D923A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12064">
              <a:spcAft>
                <a:spcPts val="600"/>
              </a:spcAft>
            </a:pPr>
            <a:r>
              <a:rPr lang="en-US" sz="1400" b="1" kern="1200" dirty="0">
                <a:solidFill>
                  <a:schemeClr val="tx1"/>
                </a:solidFill>
                <a:latin typeface="+mn-lt"/>
                <a:ea typeface="+mn-ea"/>
                <a:cs typeface="Calibri"/>
              </a:rPr>
              <a:t>Confidence</a:t>
            </a:r>
            <a:endParaRPr lang="en-US" sz="1400" b="1">
              <a:solidFill>
                <a:schemeClr val="tx1"/>
              </a:solidFill>
              <a:cs typeface="Calibri"/>
            </a:endParaRPr>
          </a:p>
        </p:txBody>
      </p:sp>
      <p:sp>
        <p:nvSpPr>
          <p:cNvPr id="11" name="Oval 10">
            <a:extLst>
              <a:ext uri="{FF2B5EF4-FFF2-40B4-BE49-F238E27FC236}">
                <a16:creationId xmlns:a16="http://schemas.microsoft.com/office/drawing/2014/main" id="{03C3A71B-CFFC-6D23-A2C9-7EDDED84353A}"/>
              </a:ext>
            </a:extLst>
          </p:cNvPr>
          <p:cNvSpPr/>
          <p:nvPr/>
        </p:nvSpPr>
        <p:spPr>
          <a:xfrm rot="20640000">
            <a:off x="6409668" y="4456953"/>
            <a:ext cx="2940736" cy="118296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512064">
              <a:spcAft>
                <a:spcPts val="600"/>
              </a:spcAft>
            </a:pPr>
            <a:r>
              <a:rPr lang="en-US" sz="1400" b="1" kern="1200" dirty="0">
                <a:solidFill>
                  <a:schemeClr val="tx1"/>
                </a:solidFill>
                <a:latin typeface="+mn-lt"/>
                <a:ea typeface="+mn-ea"/>
                <a:cs typeface="Calibri"/>
              </a:rPr>
              <a:t>Being Happy</a:t>
            </a:r>
            <a:endParaRPr lang="en-US" sz="1400">
              <a:solidFill>
                <a:schemeClr val="tx1"/>
              </a:solidFill>
              <a:cs typeface="Calibri"/>
            </a:endParaRPr>
          </a:p>
        </p:txBody>
      </p:sp>
    </p:spTree>
    <p:extLst>
      <p:ext uri="{BB962C8B-B14F-4D97-AF65-F5344CB8AC3E}">
        <p14:creationId xmlns:p14="http://schemas.microsoft.com/office/powerpoint/2010/main" val="351378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5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750" fill="hold"/>
                                        <p:tgtEl>
                                          <p:spTgt spid="8"/>
                                        </p:tgtEl>
                                        <p:attrNameLst>
                                          <p:attrName>ppt_x</p:attrName>
                                        </p:attrNameLst>
                                      </p:cBhvr>
                                      <p:tavLst>
                                        <p:tav tm="0">
                                          <p:val>
                                            <p:strVal val="#ppt_x"/>
                                          </p:val>
                                        </p:tav>
                                        <p:tav tm="100000">
                                          <p:val>
                                            <p:strVal val="#ppt_x"/>
                                          </p:val>
                                        </p:tav>
                                      </p:tavLst>
                                    </p:anim>
                                    <p:anim calcmode="lin" valueType="num">
                                      <p:cBhvr additive="base">
                                        <p:cTn id="44"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ilhouette of a person standing on a mountain top with her arms outstretched&#10;&#10;Description automatically generated">
            <a:extLst>
              <a:ext uri="{FF2B5EF4-FFF2-40B4-BE49-F238E27FC236}">
                <a16:creationId xmlns:a16="http://schemas.microsoft.com/office/drawing/2014/main" id="{F252C643-34CA-B98C-4D73-04C205231A1F}"/>
              </a:ext>
            </a:extLst>
          </p:cNvPr>
          <p:cNvPicPr>
            <a:picLocks noChangeAspect="1"/>
          </p:cNvPicPr>
          <p:nvPr/>
        </p:nvPicPr>
        <p:blipFill rotWithShape="1">
          <a:blip r:embed="rId2"/>
          <a:srcRect l="16546" t="9091" r="25999"/>
          <a:stretch/>
        </p:blipFill>
        <p:spPr>
          <a:xfrm>
            <a:off x="3741202"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9CCC7A-602E-6A83-F873-B2C8441AB304}"/>
              </a:ext>
            </a:extLst>
          </p:cNvPr>
          <p:cNvSpPr>
            <a:spLocks noGrp="1"/>
          </p:cNvSpPr>
          <p:nvPr>
            <p:ph type="title"/>
          </p:nvPr>
        </p:nvSpPr>
        <p:spPr>
          <a:xfrm>
            <a:off x="371094" y="1161288"/>
            <a:ext cx="4690001" cy="1124712"/>
          </a:xfrm>
        </p:spPr>
        <p:txBody>
          <a:bodyPr anchor="b">
            <a:normAutofit/>
          </a:bodyPr>
          <a:lstStyle/>
          <a:p>
            <a:r>
              <a:rPr lang="en-US" sz="5400" dirty="0">
                <a:solidFill>
                  <a:schemeClr val="accent2"/>
                </a:solidFill>
                <a:latin typeface="Baguet Script"/>
                <a:cs typeface="Calibri Light"/>
              </a:rPr>
              <a:t>Let's Reflect...</a:t>
            </a:r>
            <a:endParaRPr lang="en-US" sz="5400" dirty="0">
              <a:solidFill>
                <a:schemeClr val="accent2"/>
              </a:solidFill>
              <a:latin typeface="Baguet Script"/>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40EB2B1-9573-0ACF-E177-4A5496D48173}"/>
              </a:ext>
            </a:extLst>
          </p:cNvPr>
          <p:cNvSpPr>
            <a:spLocks noGrp="1"/>
          </p:cNvSpPr>
          <p:nvPr>
            <p:ph idx="1"/>
          </p:nvPr>
        </p:nvSpPr>
        <p:spPr>
          <a:xfrm>
            <a:off x="371094" y="2718054"/>
            <a:ext cx="5518077" cy="3207258"/>
          </a:xfrm>
        </p:spPr>
        <p:txBody>
          <a:bodyPr anchor="t">
            <a:normAutofit fontScale="92500"/>
          </a:bodyPr>
          <a:lstStyle/>
          <a:p>
            <a:pPr marL="0" indent="0">
              <a:buNone/>
            </a:pPr>
            <a:r>
              <a:rPr lang="en-US" sz="1600" dirty="0">
                <a:solidFill>
                  <a:schemeClr val="tx1">
                    <a:lumMod val="95000"/>
                    <a:lumOff val="5000"/>
                  </a:schemeClr>
                </a:solidFill>
                <a:ea typeface="+mn-lt"/>
                <a:cs typeface="+mn-lt"/>
              </a:rPr>
              <a:t>Take a few moments to think about your past achievements. These could be academic, personal, athletic, creative, or any other area you consider </a:t>
            </a:r>
            <a:r>
              <a:rPr lang="en-US" sz="2400" dirty="0">
                <a:solidFill>
                  <a:schemeClr val="accent2"/>
                </a:solidFill>
                <a:latin typeface="Baguet Script"/>
                <a:ea typeface="+mn-lt"/>
                <a:cs typeface="+mn-lt"/>
              </a:rPr>
              <a:t>significant</a:t>
            </a:r>
            <a:endParaRPr lang="en-US" sz="2400">
              <a:solidFill>
                <a:schemeClr val="accent2"/>
              </a:solidFill>
              <a:latin typeface="Baguet Script"/>
              <a:ea typeface="+mn-lt"/>
              <a:cs typeface="+mn-lt"/>
            </a:endParaRPr>
          </a:p>
          <a:p>
            <a:pPr marL="0" indent="0">
              <a:buNone/>
            </a:pPr>
            <a:endParaRPr lang="en-US" sz="1600" dirty="0">
              <a:solidFill>
                <a:schemeClr val="tx1">
                  <a:lumMod val="95000"/>
                  <a:lumOff val="5000"/>
                </a:schemeClr>
              </a:solidFill>
              <a:ea typeface="+mn-lt"/>
              <a:cs typeface="+mn-lt"/>
            </a:endParaRPr>
          </a:p>
          <a:p>
            <a:pPr marL="0" indent="0">
              <a:buNone/>
            </a:pPr>
            <a:r>
              <a:rPr lang="en-US" sz="1600" dirty="0">
                <a:solidFill>
                  <a:schemeClr val="tx1">
                    <a:lumMod val="95000"/>
                    <a:lumOff val="5000"/>
                  </a:schemeClr>
                </a:solidFill>
                <a:ea typeface="+mn-lt"/>
                <a:cs typeface="+mn-lt"/>
              </a:rPr>
              <a:t>Write down at least</a:t>
            </a:r>
            <a:r>
              <a:rPr lang="en-US" sz="2400" dirty="0">
                <a:solidFill>
                  <a:schemeClr val="accent2"/>
                </a:solidFill>
                <a:latin typeface="Baguet Script"/>
                <a:ea typeface="+mn-lt"/>
                <a:cs typeface="+mn-lt"/>
              </a:rPr>
              <a:t> three</a:t>
            </a:r>
            <a:r>
              <a:rPr lang="en-US" sz="1600" dirty="0">
                <a:solidFill>
                  <a:schemeClr val="tx1">
                    <a:lumMod val="95000"/>
                    <a:lumOff val="5000"/>
                  </a:schemeClr>
                </a:solidFill>
                <a:ea typeface="+mn-lt"/>
                <a:cs typeface="+mn-lt"/>
              </a:rPr>
              <a:t> achievements that you are</a:t>
            </a:r>
            <a:r>
              <a:rPr lang="en-US" sz="2400" dirty="0">
                <a:solidFill>
                  <a:schemeClr val="accent2"/>
                </a:solidFill>
                <a:latin typeface="Baguet Script"/>
                <a:ea typeface="+mn-lt"/>
                <a:cs typeface="+mn-lt"/>
              </a:rPr>
              <a:t> proud</a:t>
            </a:r>
            <a:r>
              <a:rPr lang="en-US" sz="1600" dirty="0">
                <a:solidFill>
                  <a:schemeClr val="tx1">
                    <a:lumMod val="95000"/>
                    <a:lumOff val="5000"/>
                  </a:schemeClr>
                </a:solidFill>
                <a:ea typeface="+mn-lt"/>
                <a:cs typeface="+mn-lt"/>
              </a:rPr>
              <a:t> of and briefly describe why you consider them successful.</a:t>
            </a:r>
            <a:endParaRPr lang="en-US" sz="3600">
              <a:solidFill>
                <a:schemeClr val="tx1">
                  <a:lumMod val="95000"/>
                  <a:lumOff val="5000"/>
                </a:schemeClr>
              </a:solidFill>
              <a:cs typeface="Calibri" panose="020F0502020204030204"/>
            </a:endParaRPr>
          </a:p>
          <a:p>
            <a:pPr marL="0" indent="0">
              <a:buNone/>
            </a:pPr>
            <a:endParaRPr lang="en-US" sz="1600" dirty="0">
              <a:solidFill>
                <a:schemeClr val="tx1">
                  <a:lumMod val="95000"/>
                  <a:lumOff val="5000"/>
                </a:schemeClr>
              </a:solidFill>
              <a:ea typeface="+mn-lt"/>
              <a:cs typeface="+mn-lt"/>
            </a:endParaRPr>
          </a:p>
          <a:p>
            <a:pPr marL="0" indent="0">
              <a:buNone/>
            </a:pPr>
            <a:r>
              <a:rPr lang="en-US" sz="1600" dirty="0">
                <a:solidFill>
                  <a:schemeClr val="tx1">
                    <a:lumMod val="95000"/>
                    <a:lumOff val="5000"/>
                  </a:schemeClr>
                </a:solidFill>
                <a:ea typeface="+mn-lt"/>
                <a:cs typeface="+mn-lt"/>
              </a:rPr>
              <a:t>Try to think beyond grades or awards and consider </a:t>
            </a:r>
            <a:r>
              <a:rPr lang="en-US" sz="2400" dirty="0">
                <a:solidFill>
                  <a:schemeClr val="accent2"/>
                </a:solidFill>
                <a:latin typeface="Baguet Script"/>
                <a:ea typeface="+mn-lt"/>
                <a:cs typeface="+mn-lt"/>
              </a:rPr>
              <a:t>personal growth, overcoming challenges, or positive impacts </a:t>
            </a:r>
            <a:r>
              <a:rPr lang="en-US" sz="1600" dirty="0">
                <a:solidFill>
                  <a:schemeClr val="tx1">
                    <a:lumMod val="95000"/>
                    <a:lumOff val="5000"/>
                  </a:schemeClr>
                </a:solidFill>
                <a:ea typeface="+mn-lt"/>
                <a:cs typeface="+mn-lt"/>
              </a:rPr>
              <a:t>you have made.</a:t>
            </a:r>
            <a:endParaRPr lang="en-US" dirty="0">
              <a:solidFill>
                <a:schemeClr val="tx1">
                  <a:lumMod val="95000"/>
                  <a:lumOff val="5000"/>
                </a:schemeClr>
              </a:solidFill>
              <a:cs typeface="Calibri" panose="020F0502020204030204"/>
            </a:endParaRPr>
          </a:p>
          <a:p>
            <a:pPr marL="0" indent="0">
              <a:buNone/>
            </a:pPr>
            <a:endParaRPr lang="en-US" sz="1700" dirty="0">
              <a:cs typeface="Calibri" panose="020F0502020204030204"/>
            </a:endParaRPr>
          </a:p>
        </p:txBody>
      </p:sp>
    </p:spTree>
    <p:extLst>
      <p:ext uri="{BB962C8B-B14F-4D97-AF65-F5344CB8AC3E}">
        <p14:creationId xmlns:p14="http://schemas.microsoft.com/office/powerpoint/2010/main" val="143488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49430d-f190-4cd8-83c3-84bb6a3d29af" xsi:nil="true"/>
    <lcf76f155ced4ddcb4097134ff3c332f xmlns="070f71ce-64c7-4b17-bb6b-21ebf0c6838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6" ma:contentTypeDescription="Create a new document." ma:contentTypeScope="" ma:versionID="287dba819869bf721fbc2eeb05457c3d">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5f3b97e63a56aa4bff3c3c34e34a4898"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7bf3f45-2608-4dee-87e2-ad502320b279}"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1FD9E7-B72D-4F0C-BEA2-017D7FE6F8BF}">
  <ds:schemaRefs>
    <ds:schemaRef ds:uri="http://schemas.microsoft.com/sharepoint/v3/contenttype/forms"/>
  </ds:schemaRefs>
</ds:datastoreItem>
</file>

<file path=customXml/itemProps2.xml><?xml version="1.0" encoding="utf-8"?>
<ds:datastoreItem xmlns:ds="http://schemas.openxmlformats.org/officeDocument/2006/customXml" ds:itemID="{E4B29EFA-1BC0-4FE5-8D49-D46B1EB7EBA6}">
  <ds:schemaRefs>
    <ds:schemaRef ds:uri="http://schemas.microsoft.com/office/2006/metadata/properties"/>
    <ds:schemaRef ds:uri="http://schemas.microsoft.com/office/infopath/2007/PartnerControls"/>
    <ds:schemaRef ds:uri="8c49430d-f190-4cd8-83c3-84bb6a3d29af"/>
    <ds:schemaRef ds:uri="070f71ce-64c7-4b17-bb6b-21ebf0c68387"/>
  </ds:schemaRefs>
</ds:datastoreItem>
</file>

<file path=customXml/itemProps3.xml><?xml version="1.0" encoding="utf-8"?>
<ds:datastoreItem xmlns:ds="http://schemas.openxmlformats.org/officeDocument/2006/customXml" ds:itemID="{E38D4CCB-C3B7-4DF6-8E6F-EFDB7E13D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SUCCESS</vt:lpstr>
      <vt:lpstr>PowerPoint Presentation</vt:lpstr>
      <vt:lpstr>PowerPoint Presentation</vt:lpstr>
      <vt:lpstr>PowerPoint Presentation</vt:lpstr>
      <vt:lpstr>PowerPoint Presentation</vt:lpstr>
      <vt:lpstr>SUCCESS</vt:lpstr>
      <vt:lpstr>What do YOU think it means to be successful?</vt:lpstr>
      <vt:lpstr>Success</vt:lpstr>
      <vt:lpstr>Let's Reflect...</vt:lpstr>
      <vt:lpstr>Let Us Pray</vt:lpstr>
      <vt:lpstr>SUCCESS</vt:lpstr>
      <vt:lpstr>Stormzy</vt:lpstr>
      <vt:lpstr>Stormzy's Journey To Success</vt:lpstr>
      <vt:lpstr>Let Us Pray</vt:lpstr>
      <vt:lpstr>SUCCESS</vt:lpstr>
      <vt:lpstr>Creating and Reaching Goals</vt:lpstr>
      <vt:lpstr>Steps to Success</vt:lpstr>
      <vt:lpstr>Let Us Pray</vt:lpstr>
      <vt:lpstr>SUCCESS</vt:lpstr>
      <vt:lpstr>Our Scripture This Week </vt:lpstr>
      <vt:lpstr>How Does It Link To Success?</vt:lpstr>
      <vt:lpstr>Discussion Questions</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504</cp:revision>
  <dcterms:created xsi:type="dcterms:W3CDTF">2023-07-08T14:41:52Z</dcterms:created>
  <dcterms:modified xsi:type="dcterms:W3CDTF">2025-05-02T14:39:14Z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MediaServiceImageTags">
    <vt:lpwstr/>
  </property>
</Properties>
</file>