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82" d="100"/>
          <a:sy n="82" d="100"/>
        </p:scale>
        <p:origin x="1554" y="96"/>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96779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9519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04313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21039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888876-3597-4B53-A9C5-9EB8783F875C}" type="datetimeFigureOut">
              <a:rPr lang="en-GB" smtClean="0"/>
              <a:t>01/03/2024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199385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7521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888876-3597-4B53-A9C5-9EB8783F875C}" type="datetimeFigureOut">
              <a:rPr lang="en-GB" smtClean="0"/>
              <a:t>01/03/2024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59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88876-3597-4B53-A9C5-9EB8783F875C}" type="datetimeFigureOut">
              <a:rPr lang="en-GB" smtClean="0"/>
              <a:t>01/03/2024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353305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88876-3597-4B53-A9C5-9EB8783F875C}" type="datetimeFigureOut">
              <a:rPr lang="en-GB" smtClean="0"/>
              <a:t>01/03/2024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8416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0680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0E888876-3597-4B53-A9C5-9EB8783F875C}" type="datetimeFigureOut">
              <a:rPr lang="en-GB" smtClean="0"/>
              <a:t>01/03/2024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FE4644-79CD-4A8A-8188-607CB0CAAE93}" type="slidenum">
              <a:rPr lang="en-GB" smtClean="0"/>
              <a:t>‹#›</a:t>
            </a:fld>
            <a:endParaRPr lang="en-GB"/>
          </a:p>
        </p:txBody>
      </p:sp>
    </p:spTree>
    <p:extLst>
      <p:ext uri="{BB962C8B-B14F-4D97-AF65-F5344CB8AC3E}">
        <p14:creationId xmlns:p14="http://schemas.microsoft.com/office/powerpoint/2010/main" val="264645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E888876-3597-4B53-A9C5-9EB8783F875C}" type="datetimeFigureOut">
              <a:rPr lang="en-GB" smtClean="0"/>
              <a:t>01/03/2024</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9FE4644-79CD-4A8A-8188-607CB0CAAE93}" type="slidenum">
              <a:rPr lang="en-GB" smtClean="0"/>
              <a:t>‹#›</a:t>
            </a:fld>
            <a:endParaRPr lang="en-GB"/>
          </a:p>
        </p:txBody>
      </p:sp>
    </p:spTree>
    <p:extLst>
      <p:ext uri="{BB962C8B-B14F-4D97-AF65-F5344CB8AC3E}">
        <p14:creationId xmlns:p14="http://schemas.microsoft.com/office/powerpoint/2010/main" val="2157715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1720" y="329184"/>
            <a:ext cx="8138160" cy="461665"/>
          </a:xfrm>
          <a:prstGeom prst="rect">
            <a:avLst/>
          </a:prstGeom>
          <a:noFill/>
        </p:spPr>
        <p:txBody>
          <a:bodyPr wrap="square" rtlCol="0">
            <a:spAutoFit/>
          </a:bodyPr>
          <a:lstStyle/>
          <a:p>
            <a:pPr algn="ctr"/>
            <a:r>
              <a:rPr lang="en-GB" sz="2400" dirty="0">
                <a:solidFill>
                  <a:schemeClr val="accent1">
                    <a:lumMod val="50000"/>
                  </a:schemeClr>
                </a:solidFill>
                <a:latin typeface="Arial" panose="020B0604020202020204" pitchFamily="34" charset="0"/>
                <a:cs typeface="Arial" panose="020B0604020202020204" pitchFamily="34" charset="0"/>
              </a:rPr>
              <a:t>Energy Generation and Storage</a:t>
            </a:r>
          </a:p>
        </p:txBody>
      </p:sp>
      <p:graphicFrame>
        <p:nvGraphicFramePr>
          <p:cNvPr id="5" name="Table 4"/>
          <p:cNvGraphicFramePr>
            <a:graphicFrameLocks noGrp="1"/>
          </p:cNvGraphicFramePr>
          <p:nvPr>
            <p:extLst>
              <p:ext uri="{D42A27DB-BD31-4B8C-83A1-F6EECF244321}">
                <p14:modId xmlns:p14="http://schemas.microsoft.com/office/powerpoint/2010/main" val="1101506522"/>
              </p:ext>
            </p:extLst>
          </p:nvPr>
        </p:nvGraphicFramePr>
        <p:xfrm>
          <a:off x="414528" y="1096264"/>
          <a:ext cx="5766816" cy="4829048"/>
        </p:xfrm>
        <a:graphic>
          <a:graphicData uri="http://schemas.openxmlformats.org/drawingml/2006/table">
            <a:tbl>
              <a:tblPr firstRow="1" bandRow="1">
                <a:tableStyleId>{5940675A-B579-460E-94D1-54222C63F5DA}</a:tableStyleId>
              </a:tblPr>
              <a:tblGrid>
                <a:gridCol w="2154318">
                  <a:extLst>
                    <a:ext uri="{9D8B030D-6E8A-4147-A177-3AD203B41FA5}">
                      <a16:colId xmlns:a16="http://schemas.microsoft.com/office/drawing/2014/main" val="1964215478"/>
                    </a:ext>
                  </a:extLst>
                </a:gridCol>
                <a:gridCol w="3612498">
                  <a:extLst>
                    <a:ext uri="{9D8B030D-6E8A-4147-A177-3AD203B41FA5}">
                      <a16:colId xmlns:a16="http://schemas.microsoft.com/office/drawing/2014/main" val="3262686226"/>
                    </a:ext>
                  </a:extLst>
                </a:gridCol>
              </a:tblGrid>
              <a:tr h="628995">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Non-Renewable</a:t>
                      </a:r>
                      <a:r>
                        <a:rPr lang="en-GB" sz="14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This is when certain sources of energy will run out eventually</a:t>
                      </a:r>
                    </a:p>
                  </a:txBody>
                  <a:tcPr anchor="ctr"/>
                </a:tc>
                <a:extLst>
                  <a:ext uri="{0D108BD9-81ED-4DB2-BD59-A6C34878D82A}">
                    <a16:rowId xmlns:a16="http://schemas.microsoft.com/office/drawing/2014/main" val="1813448664"/>
                  </a:ext>
                </a:extLst>
              </a:tr>
              <a:tr h="1566581">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Fossil Fuels </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0" dirty="0">
                          <a:latin typeface="Tahoma" panose="020B0604030504040204" pitchFamily="34" charset="0"/>
                          <a:ea typeface="Tahoma" panose="020B0604030504040204" pitchFamily="34" charset="0"/>
                          <a:cs typeface="Tahoma" panose="020B0604030504040204" pitchFamily="34" charset="0"/>
                        </a:rPr>
                        <a:t>Coal,</a:t>
                      </a:r>
                      <a:r>
                        <a:rPr lang="en-GB" sz="1400" b="0" baseline="0" dirty="0">
                          <a:latin typeface="Tahoma" panose="020B0604030504040204" pitchFamily="34" charset="0"/>
                          <a:ea typeface="Tahoma" panose="020B0604030504040204" pitchFamily="34" charset="0"/>
                          <a:cs typeface="Tahoma" panose="020B0604030504040204" pitchFamily="34" charset="0"/>
                        </a:rPr>
                        <a:t> Oil and Gas</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Burned to create steam, turned in turbines to create electricity. </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Burning creates C02 which adds to </a:t>
                      </a:r>
                      <a:r>
                        <a:rPr lang="en-GB" sz="1400" b="1" baseline="0" dirty="0">
                          <a:latin typeface="Tahoma" panose="020B0604030504040204" pitchFamily="34" charset="0"/>
                          <a:ea typeface="Tahoma" panose="020B0604030504040204" pitchFamily="34" charset="0"/>
                          <a:cs typeface="Tahoma" panose="020B0604030504040204" pitchFamily="34" charset="0"/>
                        </a:rPr>
                        <a:t>Global Warming</a:t>
                      </a:r>
                    </a:p>
                  </a:txBody>
                  <a:tcPr anchor="ctr"/>
                </a:tc>
                <a:extLst>
                  <a:ext uri="{0D108BD9-81ED-4DB2-BD59-A6C34878D82A}">
                    <a16:rowId xmlns:a16="http://schemas.microsoft.com/office/drawing/2014/main" val="3014616221"/>
                  </a:ext>
                </a:extLst>
              </a:tr>
              <a:tr h="2633472">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Nuclear Power</a:t>
                      </a:r>
                    </a:p>
                  </a:txBody>
                  <a:tcPr anchor="ctr">
                    <a:solidFill>
                      <a:schemeClr val="accent1">
                        <a:lumMod val="20000"/>
                        <a:lumOff val="80000"/>
                      </a:schemeClr>
                    </a:solidFill>
                  </a:tcP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Nuclear Fission controls the reactor (that creates</a:t>
                      </a:r>
                      <a:r>
                        <a:rPr lang="en-GB" sz="1400" baseline="0" dirty="0">
                          <a:latin typeface="Tahoma" panose="020B0604030504040204" pitchFamily="34" charset="0"/>
                          <a:ea typeface="Tahoma" panose="020B0604030504040204" pitchFamily="34" charset="0"/>
                          <a:cs typeface="Tahoma" panose="020B0604030504040204" pitchFamily="34" charset="0"/>
                        </a:rPr>
                        <a:t> the electricity). This requires </a:t>
                      </a:r>
                      <a:r>
                        <a:rPr lang="en-GB" sz="1400" b="1" baseline="0" dirty="0">
                          <a:latin typeface="Tahoma" panose="020B0604030504040204" pitchFamily="34" charset="0"/>
                          <a:ea typeface="Tahoma" panose="020B0604030504040204" pitchFamily="34" charset="0"/>
                          <a:cs typeface="Tahoma" panose="020B0604030504040204" pitchFamily="34" charset="0"/>
                        </a:rPr>
                        <a:t>Uranium</a:t>
                      </a:r>
                      <a:r>
                        <a:rPr lang="en-GB" sz="1400" baseline="0" dirty="0">
                          <a:latin typeface="Tahoma" panose="020B0604030504040204" pitchFamily="34" charset="0"/>
                          <a:ea typeface="Tahoma" panose="020B0604030504040204" pitchFamily="34" charset="0"/>
                          <a:cs typeface="Tahoma" panose="020B0604030504040204" pitchFamily="34" charset="0"/>
                        </a:rPr>
                        <a:t> which is non-renewable</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Accidents and waste can severely damage the environment and cause radiation poisoning</a:t>
                      </a:r>
                    </a:p>
                    <a:p>
                      <a:pPr marL="171450" indent="-171450" algn="ctr">
                        <a:buFont typeface="Arial" panose="020B0604020202020204" pitchFamily="34" charset="0"/>
                        <a:buChar char="•"/>
                      </a:pPr>
                      <a:r>
                        <a:rPr lang="en-GB" sz="1400" b="1" baseline="0" dirty="0">
                          <a:latin typeface="Tahoma" panose="020B0604030504040204" pitchFamily="34" charset="0"/>
                          <a:ea typeface="Tahoma" panose="020B0604030504040204" pitchFamily="34" charset="0"/>
                          <a:cs typeface="Tahoma" panose="020B0604030504040204" pitchFamily="34" charset="0"/>
                        </a:rPr>
                        <a:t>Radiation poisoning </a:t>
                      </a:r>
                      <a:r>
                        <a:rPr lang="en-GB" sz="1400" baseline="0" dirty="0">
                          <a:latin typeface="Tahoma" panose="020B0604030504040204" pitchFamily="34" charset="0"/>
                          <a:ea typeface="Tahoma" panose="020B0604030504040204" pitchFamily="34" charset="0"/>
                          <a:cs typeface="Tahoma" panose="020B0604030504040204" pitchFamily="34" charset="0"/>
                        </a:rPr>
                        <a:t>can be fatal and cause physical deformations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Nuclear waste has to be disposed of properly and is hazardous for thousands of years.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16266370"/>
              </p:ext>
            </p:extLst>
          </p:nvPr>
        </p:nvGraphicFramePr>
        <p:xfrm>
          <a:off x="6784848" y="1907032"/>
          <a:ext cx="5602224" cy="6816344"/>
        </p:xfrm>
        <a:graphic>
          <a:graphicData uri="http://schemas.openxmlformats.org/drawingml/2006/table">
            <a:tbl>
              <a:tblPr firstRow="1" bandRow="1">
                <a:tableStyleId>{5940675A-B579-460E-94D1-54222C63F5DA}</a:tableStyleId>
              </a:tblPr>
              <a:tblGrid>
                <a:gridCol w="2092831">
                  <a:extLst>
                    <a:ext uri="{9D8B030D-6E8A-4147-A177-3AD203B41FA5}">
                      <a16:colId xmlns:a16="http://schemas.microsoft.com/office/drawing/2014/main" val="1964215478"/>
                    </a:ext>
                  </a:extLst>
                </a:gridCol>
                <a:gridCol w="3509393">
                  <a:extLst>
                    <a:ext uri="{9D8B030D-6E8A-4147-A177-3AD203B41FA5}">
                      <a16:colId xmlns:a16="http://schemas.microsoft.com/office/drawing/2014/main" val="3262686226"/>
                    </a:ext>
                  </a:extLst>
                </a:gridCol>
              </a:tblGrid>
              <a:tr h="632421">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Renewable</a:t>
                      </a:r>
                      <a:r>
                        <a:rPr lang="en-GB" sz="1400" b="1" baseline="0" dirty="0">
                          <a:latin typeface="Tahoma" panose="020B0604030504040204" pitchFamily="34" charset="0"/>
                          <a:ea typeface="Tahoma" panose="020B0604030504040204" pitchFamily="34" charset="0"/>
                          <a:cs typeface="Tahoma" panose="020B0604030504040204" pitchFamily="34" charset="0"/>
                        </a:rPr>
                        <a:t> Energy Sources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1">
                        <a:lumMod val="40000"/>
                        <a:lumOff val="60000"/>
                      </a:schemeClr>
                    </a:solidFill>
                  </a:tcPr>
                </a:tc>
                <a:tc>
                  <a:txBody>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This is when certain sources of energy will not run</a:t>
                      </a:r>
                      <a:r>
                        <a:rPr lang="en-GB" sz="1400" baseline="0" dirty="0">
                          <a:latin typeface="Tahoma" panose="020B0604030504040204" pitchFamily="34" charset="0"/>
                          <a:ea typeface="Tahoma" panose="020B0604030504040204" pitchFamily="34" charset="0"/>
                          <a:cs typeface="Tahoma" panose="020B0604030504040204" pitchFamily="34" charset="0"/>
                        </a:rPr>
                        <a:t> out.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13448664"/>
                  </a:ext>
                </a:extLst>
              </a:tr>
              <a:tr h="1764896">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Solar</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Solar</a:t>
                      </a:r>
                      <a:r>
                        <a:rPr lang="en-GB" sz="1400" b="1" baseline="0" dirty="0">
                          <a:latin typeface="Tahoma" panose="020B0604030504040204" pitchFamily="34" charset="0"/>
                          <a:ea typeface="Tahoma" panose="020B0604030504040204" pitchFamily="34" charset="0"/>
                          <a:cs typeface="Tahoma" panose="020B0604030504040204" pitchFamily="34" charset="0"/>
                        </a:rPr>
                        <a:t> panels </a:t>
                      </a:r>
                      <a:r>
                        <a:rPr lang="en-GB" sz="1400" b="0" baseline="0" dirty="0">
                          <a:latin typeface="Tahoma" panose="020B0604030504040204" pitchFamily="34" charset="0"/>
                          <a:ea typeface="Tahoma" panose="020B0604030504040204" pitchFamily="34" charset="0"/>
                          <a:cs typeface="Tahoma" panose="020B0604030504040204" pitchFamily="34" charset="0"/>
                        </a:rPr>
                        <a:t>are used to collect light and convert it into electricity</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There is no waste and a consistent supply</a:t>
                      </a:r>
                    </a:p>
                    <a:p>
                      <a:pPr marL="285750" indent="-285750" algn="ctr">
                        <a:buFont typeface="Arial" panose="020B0604020202020204" pitchFamily="34" charset="0"/>
                        <a:buChar char="•"/>
                      </a:pPr>
                      <a:r>
                        <a:rPr lang="en-GB" sz="1400" b="0" baseline="0" dirty="0">
                          <a:latin typeface="Tahoma" panose="020B0604030504040204" pitchFamily="34" charset="0"/>
                          <a:ea typeface="Tahoma" panose="020B0604030504040204" pitchFamily="34" charset="0"/>
                          <a:cs typeface="Tahoma" panose="020B0604030504040204" pitchFamily="34" charset="0"/>
                        </a:rPr>
                        <a:t>However, the panels are not effective at night or in countries where there isn’t a lot of sunlight</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14616221"/>
                  </a:ext>
                </a:extLst>
              </a:tr>
              <a:tr h="14458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Wind</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b="1" dirty="0">
                          <a:latin typeface="Tahoma" panose="020B0604030504040204" pitchFamily="34" charset="0"/>
                          <a:ea typeface="Tahoma" panose="020B0604030504040204" pitchFamily="34" charset="0"/>
                          <a:cs typeface="Tahoma" panose="020B0604030504040204" pitchFamily="34" charset="0"/>
                        </a:rPr>
                        <a:t>Turbines</a:t>
                      </a:r>
                      <a:r>
                        <a:rPr lang="en-GB" sz="1400" dirty="0">
                          <a:latin typeface="Tahoma" panose="020B0604030504040204" pitchFamily="34" charset="0"/>
                          <a:ea typeface="Tahoma" panose="020B0604030504040204" pitchFamily="34" charset="0"/>
                          <a:cs typeface="Tahoma" panose="020B0604030504040204" pitchFamily="34" charset="0"/>
                        </a:rPr>
                        <a:t> harness wind energy</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Not effective on non-windy days</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Some people don’t like turbines</a:t>
                      </a:r>
                      <a:r>
                        <a:rPr lang="en-GB" sz="1400" baseline="0" dirty="0">
                          <a:latin typeface="Tahoma" panose="020B0604030504040204" pitchFamily="34" charset="0"/>
                          <a:ea typeface="Tahoma" panose="020B0604030504040204" pitchFamily="34" charset="0"/>
                          <a:cs typeface="Tahoma" panose="020B0604030504040204" pitchFamily="34" charset="0"/>
                        </a:rPr>
                        <a:t> as they are noisy, and not attractive to look at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732372721"/>
                  </a:ext>
                </a:extLst>
              </a:tr>
              <a:tr h="1527313">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Hydro-Electrical</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This harnesses energy from water held behind a </a:t>
                      </a:r>
                      <a:r>
                        <a:rPr lang="en-GB" sz="1400" b="1" dirty="0">
                          <a:latin typeface="Tahoma" panose="020B0604030504040204" pitchFamily="34" charset="0"/>
                          <a:ea typeface="Tahoma" panose="020B0604030504040204" pitchFamily="34" charset="0"/>
                          <a:cs typeface="Tahoma" panose="020B0604030504040204" pitchFamily="34" charset="0"/>
                        </a:rPr>
                        <a:t>dam</a:t>
                      </a:r>
                    </a:p>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Has</a:t>
                      </a:r>
                      <a:r>
                        <a:rPr lang="en-GB" sz="1400" baseline="0" dirty="0">
                          <a:latin typeface="Tahoma" panose="020B0604030504040204" pitchFamily="34" charset="0"/>
                          <a:ea typeface="Tahoma" panose="020B0604030504040204" pitchFamily="34" charset="0"/>
                          <a:cs typeface="Tahoma" panose="020B0604030504040204" pitchFamily="34" charset="0"/>
                        </a:rPr>
                        <a:t> to be created by flooding land – damaging wildlife habitats</a:t>
                      </a:r>
                    </a:p>
                    <a:p>
                      <a:pPr marL="285750" indent="-285750" algn="ctr">
                        <a:buFont typeface="Arial" panose="020B0604020202020204" pitchFamily="34" charset="0"/>
                        <a:buChar char="•"/>
                      </a:pPr>
                      <a:r>
                        <a:rPr lang="en-GB" sz="1400" b="1" baseline="0" dirty="0">
                          <a:latin typeface="Tahoma" panose="020B0604030504040204" pitchFamily="34" charset="0"/>
                          <a:ea typeface="Tahoma" panose="020B0604030504040204" pitchFamily="34" charset="0"/>
                          <a:cs typeface="Tahoma" panose="020B0604030504040204" pitchFamily="34" charset="0"/>
                        </a:rPr>
                        <a:t>Tidal </a:t>
                      </a:r>
                      <a:r>
                        <a:rPr lang="en-GB" sz="1400" b="0" baseline="0" dirty="0">
                          <a:latin typeface="Tahoma" panose="020B0604030504040204" pitchFamily="34" charset="0"/>
                          <a:ea typeface="Tahoma" panose="020B0604030504040204" pitchFamily="34" charset="0"/>
                          <a:cs typeface="Tahoma" panose="020B0604030504040204" pitchFamily="34" charset="0"/>
                        </a:rPr>
                        <a:t>energy comes from using energy from waves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28144354"/>
                  </a:ext>
                </a:extLst>
              </a:tr>
              <a:tr h="14458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Biomass</a:t>
                      </a:r>
                    </a:p>
                  </a:txBody>
                  <a:tcPr anchor="ctr">
                    <a:solidFill>
                      <a:schemeClr val="accent1">
                        <a:lumMod val="20000"/>
                        <a:lumOff val="80000"/>
                      </a:schemeClr>
                    </a:solidFill>
                  </a:tcPr>
                </a:tc>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This is fuel from</a:t>
                      </a:r>
                      <a:r>
                        <a:rPr lang="en-GB" sz="1400" baseline="0" dirty="0">
                          <a:latin typeface="Tahoma" panose="020B0604030504040204" pitchFamily="34" charset="0"/>
                          <a:ea typeface="Tahoma" panose="020B0604030504040204" pitchFamily="34" charset="0"/>
                          <a:cs typeface="Tahoma" panose="020B0604030504040204" pitchFamily="34" charset="0"/>
                        </a:rPr>
                        <a:t> natural sources e.g. crops, scrap woods and animal waste</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Growing biomass crops produces oxygen and uses up C02</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However, is a very expensive method</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300935836"/>
                  </a:ext>
                </a:extLst>
              </a:tr>
            </a:tbl>
          </a:graphicData>
        </a:graphic>
      </p:graphicFrame>
      <p:sp>
        <p:nvSpPr>
          <p:cNvPr id="7" name="TextBox 6"/>
          <p:cNvSpPr txBox="1"/>
          <p:nvPr/>
        </p:nvSpPr>
        <p:spPr>
          <a:xfrm>
            <a:off x="310896" y="6181344"/>
            <a:ext cx="6089904" cy="3200876"/>
          </a:xfrm>
          <a:prstGeom prst="roundRect">
            <a:avLst/>
          </a:prstGeom>
          <a:noFill/>
          <a:ln w="28575">
            <a:solidFill>
              <a:srgbClr val="0070C0"/>
            </a:solidFill>
          </a:ln>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Storing Energy</a:t>
            </a: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Pneumatics: </a:t>
            </a:r>
            <a:r>
              <a:rPr lang="en-GB" sz="1400" dirty="0">
                <a:latin typeface="Tahoma" panose="020B0604030504040204" pitchFamily="34" charset="0"/>
                <a:ea typeface="Tahoma" panose="020B0604030504040204" pitchFamily="34" charset="0"/>
                <a:cs typeface="Tahoma" panose="020B0604030504040204" pitchFamily="34" charset="0"/>
              </a:rPr>
              <a:t>This is the production of energy using compressed gas or air. E.g. Pistons in an engine</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Hydraulics: </a:t>
            </a:r>
            <a:r>
              <a:rPr lang="en-GB" sz="1400" dirty="0">
                <a:latin typeface="Tahoma" panose="020B0604030504040204" pitchFamily="34" charset="0"/>
                <a:ea typeface="Tahoma" panose="020B0604030504040204" pitchFamily="34" charset="0"/>
                <a:cs typeface="Tahoma" panose="020B0604030504040204" pitchFamily="34" charset="0"/>
              </a:rPr>
              <a:t>Like a Pneumatic system, but uses water or oil under pressure. E.g. Wheelchair lifts</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Kinetic: </a:t>
            </a:r>
            <a:r>
              <a:rPr lang="en-GB" sz="1400" dirty="0">
                <a:latin typeface="Tahoma" panose="020B0604030504040204" pitchFamily="34" charset="0"/>
                <a:ea typeface="Tahoma" panose="020B0604030504040204" pitchFamily="34" charset="0"/>
                <a:cs typeface="Tahoma" panose="020B0604030504040204" pitchFamily="34" charset="0"/>
              </a:rPr>
              <a:t>Energy that is generated by movement. This is stored by items like springs in a “clickable” pen or balloons,</a:t>
            </a: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latin typeface="Tahoma" panose="020B0604030504040204" pitchFamily="34" charset="0"/>
              <a:ea typeface="Tahoma" panose="020B0604030504040204" pitchFamily="34" charset="0"/>
              <a:cs typeface="Tahoma" panose="020B0604030504040204" pitchFamily="34" charset="0"/>
            </a:endParaRPr>
          </a:p>
          <a:p>
            <a:pPr algn="ctr"/>
            <a:r>
              <a:rPr lang="en-GB" sz="1400" b="1" dirty="0">
                <a:latin typeface="Tahoma" panose="020B0604030504040204" pitchFamily="34" charset="0"/>
                <a:ea typeface="Tahoma" panose="020B0604030504040204" pitchFamily="34" charset="0"/>
                <a:cs typeface="Tahoma" panose="020B0604030504040204" pitchFamily="34" charset="0"/>
              </a:rPr>
              <a:t>Batteries: </a:t>
            </a:r>
            <a:r>
              <a:rPr lang="en-GB" sz="1400" dirty="0">
                <a:latin typeface="Tahoma" panose="020B0604030504040204" pitchFamily="34" charset="0"/>
                <a:ea typeface="Tahoma" panose="020B0604030504040204" pitchFamily="34" charset="0"/>
                <a:cs typeface="Tahoma" panose="020B0604030504040204" pitchFamily="34" charset="0"/>
              </a:rPr>
              <a:t>Electrical power can be stored in batteries. Rechargeable batteries are becoming increasingly popular.</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221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7119"/>
            <a:ext cx="12856465" cy="523220"/>
          </a:xfrm>
          <a:prstGeom prst="rect">
            <a:avLst/>
          </a:prstGeom>
          <a:noFill/>
        </p:spPr>
        <p:txBody>
          <a:bodyPr wrap="square" rtlCol="0">
            <a:spAutoFit/>
          </a:bodyPr>
          <a:lstStyle/>
          <a:p>
            <a:pPr algn="ctr"/>
            <a:r>
              <a:rPr lang="en-GB" sz="2800" dirty="0">
                <a:solidFill>
                  <a:schemeClr val="accent6">
                    <a:lumMod val="50000"/>
                  </a:schemeClr>
                </a:solidFill>
                <a:latin typeface="Arial" panose="020B0604020202020204" pitchFamily="34" charset="0"/>
                <a:cs typeface="Arial" panose="020B0604020202020204" pitchFamily="34" charset="0"/>
              </a:rPr>
              <a:t>Production Techniques and Systems</a:t>
            </a:r>
          </a:p>
        </p:txBody>
      </p:sp>
      <p:graphicFrame>
        <p:nvGraphicFramePr>
          <p:cNvPr id="5" name="Table 4"/>
          <p:cNvGraphicFramePr>
            <a:graphicFrameLocks noGrp="1"/>
          </p:cNvGraphicFramePr>
          <p:nvPr/>
        </p:nvGraphicFramePr>
        <p:xfrm>
          <a:off x="319238" y="1019262"/>
          <a:ext cx="5916970" cy="3004121"/>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CAD </a:t>
                      </a:r>
                      <a:r>
                        <a:rPr lang="en-GB" sz="1400" b="0" dirty="0">
                          <a:latin typeface="Tahoma" panose="020B0604030504040204" pitchFamily="34" charset="0"/>
                          <a:ea typeface="Tahoma" panose="020B0604030504040204" pitchFamily="34" charset="0"/>
                          <a:cs typeface="Tahoma" panose="020B0604030504040204" pitchFamily="34" charset="0"/>
                        </a:rPr>
                        <a:t>Computer Aided Design</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9149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 </a:t>
                      </a:r>
                      <a:r>
                        <a:rPr lang="en-GB" sz="1400" b="0" dirty="0">
                          <a:latin typeface="Tahoma" panose="020B0604030504040204" pitchFamily="34" charset="0"/>
                          <a:ea typeface="Tahoma" panose="020B0604030504040204" pitchFamily="34" charset="0"/>
                          <a:cs typeface="Tahoma" panose="020B0604030504040204" pitchFamily="34" charset="0"/>
                        </a:rPr>
                        <a:t>2D Design, Autodesk Inventor, Fusion 360,</a:t>
                      </a:r>
                      <a:r>
                        <a:rPr lang="en-GB" sz="1400" b="0" baseline="0" dirty="0">
                          <a:latin typeface="Tahoma" panose="020B0604030504040204" pitchFamily="34" charset="0"/>
                          <a:ea typeface="Tahoma" panose="020B0604030504040204" pitchFamily="34" charset="0"/>
                          <a:cs typeface="Tahoma" panose="020B0604030504040204" pitchFamily="34" charset="0"/>
                        </a:rPr>
                        <a:t> Photoshop,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42281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61722">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Easy to change designs</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Designs are easily saved and sent</a:t>
                      </a:r>
                    </a:p>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Can be worked on by</a:t>
                      </a:r>
                      <a:r>
                        <a:rPr lang="en-GB" sz="1400" baseline="0" dirty="0">
                          <a:latin typeface="Tahoma" panose="020B0604030504040204" pitchFamily="34" charset="0"/>
                          <a:ea typeface="Tahoma" panose="020B0604030504040204" pitchFamily="34" charset="0"/>
                          <a:cs typeface="Tahoma" panose="020B0604030504040204" pitchFamily="34" charset="0"/>
                        </a:rPr>
                        <a:t> multiple people simultaneously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used for virtual testing</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produce high-quality designs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Complex and</a:t>
                      </a:r>
                      <a:r>
                        <a:rPr lang="en-GB" sz="1400" baseline="0" dirty="0">
                          <a:latin typeface="Tahoma" panose="020B0604030504040204" pitchFamily="34" charset="0"/>
                          <a:ea typeface="Tahoma" panose="020B0604030504040204" pitchFamily="34" charset="0"/>
                          <a:cs typeface="Tahoma" panose="020B0604030504040204" pitchFamily="34" charset="0"/>
                        </a:rPr>
                        <a:t> time-consuming to learn</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Expensive to buy</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PCs can crash or be hacked – causing work to be lost</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Takes up PC memory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6" name="Table 5"/>
          <p:cNvGraphicFramePr>
            <a:graphicFrameLocks noGrp="1"/>
          </p:cNvGraphicFramePr>
          <p:nvPr/>
        </p:nvGraphicFramePr>
        <p:xfrm>
          <a:off x="6652982" y="1263102"/>
          <a:ext cx="5916970" cy="2943138"/>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32774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CAM </a:t>
                      </a:r>
                      <a:r>
                        <a:rPr lang="en-GB" sz="1400" b="0" dirty="0">
                          <a:latin typeface="Tahoma" panose="020B0604030504040204" pitchFamily="34" charset="0"/>
                          <a:ea typeface="Tahoma" panose="020B0604030504040204" pitchFamily="34" charset="0"/>
                          <a:cs typeface="Tahoma" panose="020B0604030504040204" pitchFamily="34" charset="0"/>
                        </a:rPr>
                        <a:t>Computer Aided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55716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Examples;</a:t>
                      </a:r>
                      <a:r>
                        <a:rPr lang="en-GB" sz="1400" b="1" baseline="0" dirty="0">
                          <a:latin typeface="Tahoma" panose="020B0604030504040204" pitchFamily="34" charset="0"/>
                          <a:ea typeface="Tahoma" panose="020B0604030504040204" pitchFamily="34" charset="0"/>
                          <a:cs typeface="Tahoma" panose="020B0604030504040204" pitchFamily="34" charset="0"/>
                        </a:rPr>
                        <a:t> </a:t>
                      </a:r>
                      <a:r>
                        <a:rPr lang="en-GB" sz="1400" b="0" baseline="0" dirty="0">
                          <a:latin typeface="Tahoma" panose="020B0604030504040204" pitchFamily="34" charset="0"/>
                          <a:ea typeface="Tahoma" panose="020B0604030504040204" pitchFamily="34" charset="0"/>
                          <a:cs typeface="Tahoma" panose="020B0604030504040204" pitchFamily="34" charset="0"/>
                        </a:rPr>
                        <a:t>3D Printing, Laser Cutting, CNC Router, Automated Machines and Robotics, </a:t>
                      </a:r>
                      <a:r>
                        <a:rPr lang="en-GB" sz="1400" b="0" baseline="0" dirty="0" err="1">
                          <a:latin typeface="Tahoma" panose="020B0604030504040204" pitchFamily="34" charset="0"/>
                          <a:ea typeface="Tahoma" panose="020B0604030504040204" pitchFamily="34" charset="0"/>
                          <a:cs typeface="Tahoma" panose="020B0604030504040204" pitchFamily="34" charset="0"/>
                        </a:rPr>
                        <a:t>etc</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96578880"/>
                  </a:ext>
                </a:extLst>
              </a:tr>
              <a:tr h="353963">
                <a:tc>
                  <a:txBody>
                    <a:bodyPr/>
                    <a:lstStyle/>
                    <a:p>
                      <a:pPr algn="ct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algn="ct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424587761"/>
                  </a:ext>
                </a:extLst>
              </a:tr>
              <a:tr h="1704267">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Faster and</a:t>
                      </a:r>
                      <a:r>
                        <a:rPr lang="en-GB" sz="1400" baseline="0" dirty="0">
                          <a:latin typeface="Tahoma" panose="020B0604030504040204" pitchFamily="34" charset="0"/>
                          <a:ea typeface="Tahoma" panose="020B0604030504040204" pitchFamily="34" charset="0"/>
                          <a:cs typeface="Tahoma" panose="020B0604030504040204" pitchFamily="34" charset="0"/>
                        </a:rPr>
                        <a:t> more accurate than traditional tools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Repetitive accuracy/ consistent outcomes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Machines can run 24/7</a:t>
                      </a:r>
                    </a:p>
                    <a:p>
                      <a:pPr marL="171450" indent="-171450" algn="ctr">
                        <a:buFont typeface="Arial" panose="020B0604020202020204" pitchFamily="34" charset="0"/>
                        <a:buChar char="•"/>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171450" indent="-1714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Expensive to buy the</a:t>
                      </a:r>
                      <a:r>
                        <a:rPr lang="en-GB" sz="1400" baseline="0" dirty="0">
                          <a:latin typeface="Tahoma" panose="020B0604030504040204" pitchFamily="34" charset="0"/>
                          <a:ea typeface="Tahoma" panose="020B0604030504040204" pitchFamily="34" charset="0"/>
                          <a:cs typeface="Tahoma" panose="020B0604030504040204" pitchFamily="34" charset="0"/>
                        </a:rPr>
                        <a:t> equipment,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Training takes cost and time</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 specialists to maintain and repair the machines</a:t>
                      </a:r>
                    </a:p>
                    <a:p>
                      <a:pPr marL="171450" indent="-1714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Dependence on CAM can cause unemployment</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7" name="Table 6"/>
          <p:cNvGraphicFramePr>
            <a:graphicFrameLocks noGrp="1"/>
          </p:cNvGraphicFramePr>
          <p:nvPr/>
        </p:nvGraphicFramePr>
        <p:xfrm>
          <a:off x="325334" y="4306824"/>
          <a:ext cx="5916970" cy="2743200"/>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297474">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Flexible</a:t>
                      </a:r>
                      <a:r>
                        <a:rPr lang="en-GB" sz="1400" b="1" baseline="0" dirty="0">
                          <a:latin typeface="Tahoma" panose="020B0604030504040204" pitchFamily="34" charset="0"/>
                          <a:ea typeface="Tahoma" panose="020B0604030504040204" pitchFamily="34" charset="0"/>
                          <a:cs typeface="Tahoma" panose="020B0604030504040204" pitchFamily="34" charset="0"/>
                        </a:rPr>
                        <a:t> Manufacturing Systems</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386860000"/>
                  </a:ext>
                </a:extLst>
              </a:tr>
              <a:tr h="1207008">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a:t>
                      </a:r>
                      <a:r>
                        <a:rPr lang="en-GB" sz="1400" b="1" baseline="0" dirty="0">
                          <a:latin typeface="Tahoma" panose="020B0604030504040204" pitchFamily="34" charset="0"/>
                          <a:ea typeface="Tahoma" panose="020B0604030504040204" pitchFamily="34" charset="0"/>
                          <a:cs typeface="Tahoma" panose="020B0604030504040204" pitchFamily="34" charset="0"/>
                        </a:rPr>
                        <a:t>automated machines </a:t>
                      </a:r>
                      <a:r>
                        <a:rPr lang="en-GB" sz="1400" baseline="0" dirty="0">
                          <a:latin typeface="Tahoma" panose="020B0604030504040204" pitchFamily="34" charset="0"/>
                          <a:ea typeface="Tahoma" panose="020B0604030504040204" pitchFamily="34" charset="0"/>
                          <a:cs typeface="Tahoma" panose="020B0604030504040204" pitchFamily="34" charset="0"/>
                        </a:rPr>
                        <a:t>are adaptable and can produce different products if needed.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If a manufacture is making a product with machines that are just dedicated to specific tasks they have to be reprogrammed and re-tooled before changing to a new task. This is time consuming and expensive. </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Examples include;</a:t>
                      </a:r>
                      <a:r>
                        <a:rPr lang="en-GB" sz="1400" baseline="0" dirty="0">
                          <a:latin typeface="Tahoma" panose="020B0604030504040204" pitchFamily="34" charset="0"/>
                          <a:ea typeface="Tahoma" panose="020B0604030504040204" pitchFamily="34" charset="0"/>
                          <a:cs typeface="Tahoma" panose="020B0604030504040204" pitchFamily="34" charset="0"/>
                        </a:rPr>
                        <a:t> CNC Machines, 3D Printers, Laser Cutters, Robotic arms,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graphicFrame>
        <p:nvGraphicFramePr>
          <p:cNvPr id="8" name="Table 7"/>
          <p:cNvGraphicFramePr>
            <a:graphicFrameLocks noGrp="1"/>
          </p:cNvGraphicFramePr>
          <p:nvPr/>
        </p:nvGraphicFramePr>
        <p:xfrm>
          <a:off x="6585926" y="4564086"/>
          <a:ext cx="5916970" cy="4342170"/>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664527945"/>
                    </a:ext>
                  </a:extLst>
                </a:gridCol>
              </a:tblGrid>
              <a:tr h="352874">
                <a:tc gridSpan="2">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Just-in-Time</a:t>
                      </a:r>
                      <a:r>
                        <a:rPr lang="en-GB" sz="1400" b="1" baseline="0" dirty="0">
                          <a:latin typeface="Tahoma" panose="020B0604030504040204" pitchFamily="34" charset="0"/>
                          <a:ea typeface="Tahoma" panose="020B0604030504040204" pitchFamily="34" charset="0"/>
                          <a:cs typeface="Tahoma" panose="020B0604030504040204" pitchFamily="34" charset="0"/>
                        </a:rPr>
                        <a:t> (JIT) Manufacture</a:t>
                      </a:r>
                      <a:endParaRPr lang="en-GB" sz="14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386860000"/>
                  </a:ext>
                </a:extLst>
              </a:tr>
              <a:tr h="1834946">
                <a:tc gridSpan="2">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a:t>
                      </a:r>
                      <a:r>
                        <a:rPr lang="en-GB" sz="1400" baseline="0" dirty="0">
                          <a:latin typeface="Tahoma" panose="020B0604030504040204" pitchFamily="34" charset="0"/>
                          <a:ea typeface="Tahoma" panose="020B0604030504040204" pitchFamily="34" charset="0"/>
                          <a:cs typeface="Tahoma" panose="020B0604030504040204" pitchFamily="34" charset="0"/>
                        </a:rPr>
                        <a:t> is where manufacturers only order materials, parts, </a:t>
                      </a:r>
                      <a:r>
                        <a:rPr lang="en-GB" sz="1400" baseline="0" dirty="0" err="1">
                          <a:latin typeface="Tahoma" panose="020B0604030504040204" pitchFamily="34" charset="0"/>
                          <a:ea typeface="Tahoma" panose="020B0604030504040204" pitchFamily="34" charset="0"/>
                          <a:cs typeface="Tahoma" panose="020B0604030504040204" pitchFamily="34" charset="0"/>
                        </a:rPr>
                        <a:t>etc</a:t>
                      </a:r>
                      <a:r>
                        <a:rPr lang="en-GB" sz="1400" baseline="0" dirty="0">
                          <a:latin typeface="Tahoma" panose="020B0604030504040204" pitchFamily="34" charset="0"/>
                          <a:ea typeface="Tahoma" panose="020B0604030504040204" pitchFamily="34" charset="0"/>
                          <a:cs typeface="Tahoma" panose="020B0604030504040204" pitchFamily="34" charset="0"/>
                        </a:rPr>
                        <a:t> when needed. The customer’s order triggers the production process and the resources needed for that order are the only ones bought.</a:t>
                      </a:r>
                    </a:p>
                    <a:p>
                      <a:pPr marL="0" indent="0" algn="ctr">
                        <a:buFont typeface="Arial" panose="020B0604020202020204" pitchFamily="34" charset="0"/>
                        <a:buNone/>
                      </a:pPr>
                      <a:endParaRPr lang="en-GB" sz="1400" baseline="0" dirty="0">
                        <a:latin typeface="Tahoma" panose="020B0604030504040204" pitchFamily="34" charset="0"/>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GB" sz="1400" baseline="0" dirty="0">
                          <a:latin typeface="Tahoma" panose="020B0604030504040204" pitchFamily="34" charset="0"/>
                          <a:ea typeface="Tahoma" panose="020B0604030504040204" pitchFamily="34" charset="0"/>
                          <a:cs typeface="Tahoma" panose="020B0604030504040204" pitchFamily="34" charset="0"/>
                        </a:rPr>
                        <a:t>This can be used in any </a:t>
                      </a:r>
                      <a:r>
                        <a:rPr lang="en-GB" sz="1400" b="1" baseline="0" dirty="0">
                          <a:latin typeface="Tahoma" panose="020B0604030504040204" pitchFamily="34" charset="0"/>
                          <a:ea typeface="Tahoma" panose="020B0604030504040204" pitchFamily="34" charset="0"/>
                          <a:cs typeface="Tahoma" panose="020B0604030504040204" pitchFamily="34" charset="0"/>
                        </a:rPr>
                        <a:t>scale of production</a:t>
                      </a:r>
                      <a:r>
                        <a:rPr lang="en-GB" sz="1400" b="0" baseline="0" dirty="0">
                          <a:latin typeface="Tahoma" panose="020B0604030504040204" pitchFamily="34" charset="0"/>
                          <a:ea typeface="Tahoma" panose="020B0604030504040204" pitchFamily="34" charset="0"/>
                          <a:cs typeface="Tahoma" panose="020B0604030504040204" pitchFamily="34" charset="0"/>
                        </a:rPr>
                        <a:t> but is particularly useful for one-off production.</a:t>
                      </a:r>
                    </a:p>
                    <a:p>
                      <a:pPr marL="0" indent="0" algn="ctr">
                        <a:buFont typeface="Arial" panose="020B0604020202020204" pitchFamily="34" charset="0"/>
                        <a:buNone/>
                      </a:pP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hMerge="1">
                  <a:txBody>
                    <a:bodyPr/>
                    <a:lstStyle/>
                    <a:p>
                      <a:endParaRPr lang="en-GB"/>
                    </a:p>
                  </a:txBody>
                  <a:tcPr/>
                </a:tc>
                <a:extLst>
                  <a:ext uri="{0D108BD9-81ED-4DB2-BD59-A6C34878D82A}">
                    <a16:rowId xmlns:a16="http://schemas.microsoft.com/office/drawing/2014/main" val="1167969636"/>
                  </a:ext>
                </a:extLst>
              </a:tr>
              <a:tr h="439669">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Advantages</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Disadvantages</a:t>
                      </a:r>
                    </a:p>
                  </a:txBody>
                  <a:tcPr anchor="ctr"/>
                </a:tc>
                <a:extLst>
                  <a:ext uri="{0D108BD9-81ED-4DB2-BD59-A6C34878D82A}">
                    <a16:rowId xmlns:a16="http://schemas.microsoft.com/office/drawing/2014/main" val="3912842463"/>
                  </a:ext>
                </a:extLst>
              </a:tr>
              <a:tr h="1714681">
                <a:tc>
                  <a:txBody>
                    <a:bodyPr/>
                    <a:lstStyle/>
                    <a:p>
                      <a:pPr marL="285750" indent="-285750" algn="ctr">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Saves on warehouse</a:t>
                      </a:r>
                      <a:r>
                        <a:rPr lang="en-GB" sz="1400" baseline="0" dirty="0">
                          <a:latin typeface="Tahoma" panose="020B0604030504040204" pitchFamily="34" charset="0"/>
                          <a:ea typeface="Tahoma" panose="020B0604030504040204" pitchFamily="34" charset="0"/>
                          <a:cs typeface="Tahoma" panose="020B0604030504040204" pitchFamily="34" charset="0"/>
                        </a:rPr>
                        <a:t> and storage costs</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Money is not tied-up in stock</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Little/minimal waste</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Customer often pays in advance so money is secure before production</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All production stops if a part/ material is missing</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Needs to have a fast, reliable and good quality supply chain to work properly</a:t>
                      </a:r>
                    </a:p>
                    <a:p>
                      <a:pPr marL="285750" indent="-285750" algn="ctr">
                        <a:buFont typeface="Arial" panose="020B0604020202020204" pitchFamily="34" charset="0"/>
                        <a:buChar char="•"/>
                      </a:pPr>
                      <a:r>
                        <a:rPr lang="en-GB" sz="1400" baseline="0" dirty="0">
                          <a:latin typeface="Tahoma" panose="020B0604030504040204" pitchFamily="34" charset="0"/>
                          <a:ea typeface="Tahoma" panose="020B0604030504040204" pitchFamily="34" charset="0"/>
                          <a:cs typeface="Tahoma" panose="020B0604030504040204" pitchFamily="34" charset="0"/>
                        </a:rPr>
                        <a:t>Can be time-consuming </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350839854"/>
                  </a:ext>
                </a:extLst>
              </a:tr>
            </a:tbl>
          </a:graphicData>
        </a:graphic>
      </p:graphicFrame>
      <p:graphicFrame>
        <p:nvGraphicFramePr>
          <p:cNvPr id="9" name="Table 8"/>
          <p:cNvGraphicFramePr>
            <a:graphicFrameLocks noGrp="1"/>
          </p:cNvGraphicFramePr>
          <p:nvPr/>
        </p:nvGraphicFramePr>
        <p:xfrm>
          <a:off x="331430" y="7288998"/>
          <a:ext cx="5916970" cy="1763562"/>
        </p:xfrm>
        <a:graphic>
          <a:graphicData uri="http://schemas.openxmlformats.org/drawingml/2006/table">
            <a:tbl>
              <a:tblPr firstRow="1" bandRow="1">
                <a:tableStyleId>{5940675A-B579-460E-94D1-54222C63F5DA}</a:tableStyleId>
              </a:tblPr>
              <a:tblGrid>
                <a:gridCol w="5916970">
                  <a:extLst>
                    <a:ext uri="{9D8B030D-6E8A-4147-A177-3AD203B41FA5}">
                      <a16:colId xmlns:a16="http://schemas.microsoft.com/office/drawing/2014/main" val="1891181684"/>
                    </a:ext>
                  </a:extLst>
                </a:gridCol>
              </a:tblGrid>
              <a:tr h="355557">
                <a:tc>
                  <a:txBody>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Lean Manufacturing</a:t>
                      </a:r>
                    </a:p>
                  </a:txBody>
                  <a:tcPr anchor="ctr">
                    <a:solidFill>
                      <a:schemeClr val="accent6">
                        <a:lumMod val="20000"/>
                        <a:lumOff val="80000"/>
                      </a:schemeClr>
                    </a:solidFill>
                  </a:tcPr>
                </a:tc>
                <a:extLst>
                  <a:ext uri="{0D108BD9-81ED-4DB2-BD59-A6C34878D82A}">
                    <a16:rowId xmlns:a16="http://schemas.microsoft.com/office/drawing/2014/main" val="1386860000"/>
                  </a:ext>
                </a:extLst>
              </a:tr>
              <a:tr h="1408005">
                <a:tc>
                  <a:txBody>
                    <a:bodyPr/>
                    <a:lstStyle/>
                    <a:p>
                      <a:pPr marL="0" indent="0" algn="ctr">
                        <a:buFont typeface="Arial" panose="020B0604020202020204" pitchFamily="34" charset="0"/>
                        <a:buNone/>
                      </a:pPr>
                      <a:r>
                        <a:rPr lang="en-GB" sz="1400" dirty="0">
                          <a:latin typeface="Tahoma" panose="020B0604030504040204" pitchFamily="34" charset="0"/>
                          <a:ea typeface="Tahoma" panose="020B0604030504040204" pitchFamily="34" charset="0"/>
                          <a:cs typeface="Tahoma" panose="020B0604030504040204" pitchFamily="34" charset="0"/>
                        </a:rPr>
                        <a:t>This is where waste and energy is kept to a minimum.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This helps manufacturers save money</a:t>
                      </a:r>
                      <a:r>
                        <a:rPr lang="en-GB" sz="1400" baseline="0" dirty="0">
                          <a:latin typeface="Tahoma" panose="020B0604030504040204" pitchFamily="34" charset="0"/>
                          <a:ea typeface="Tahoma" panose="020B0604030504040204" pitchFamily="34" charset="0"/>
                          <a:cs typeface="Tahoma" panose="020B0604030504040204" pitchFamily="34" charset="0"/>
                        </a:rPr>
                        <a:t> and resources in production, as well as helping minimise the </a:t>
                      </a:r>
                      <a:r>
                        <a:rPr lang="en-GB" sz="1400" b="1" baseline="0" dirty="0">
                          <a:latin typeface="Tahoma" panose="020B0604030504040204" pitchFamily="34" charset="0"/>
                          <a:ea typeface="Tahoma" panose="020B0604030504040204" pitchFamily="34" charset="0"/>
                          <a:cs typeface="Tahoma" panose="020B0604030504040204" pitchFamily="34" charset="0"/>
                        </a:rPr>
                        <a:t>environmental impact </a:t>
                      </a:r>
                      <a:r>
                        <a:rPr lang="en-GB" sz="1400" baseline="0" dirty="0">
                          <a:latin typeface="Tahoma" panose="020B0604030504040204" pitchFamily="34" charset="0"/>
                          <a:ea typeface="Tahoma" panose="020B0604030504040204" pitchFamily="34" charset="0"/>
                          <a:cs typeface="Tahoma" panose="020B0604030504040204" pitchFamily="34" charset="0"/>
                        </a:rPr>
                        <a:t>of producing products.</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344943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5816A8-7976-C27C-2CD1-997DF99E0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3" name="Rectangle 2">
            <a:extLst>
              <a:ext uri="{FF2B5EF4-FFF2-40B4-BE49-F238E27FC236}">
                <a16:creationId xmlns:a16="http://schemas.microsoft.com/office/drawing/2014/main" id="{C9DE30BF-FAA2-4DDA-077B-A2373C5478E2}"/>
              </a:ext>
            </a:extLst>
          </p:cNvPr>
          <p:cNvSpPr/>
          <p:nvPr/>
        </p:nvSpPr>
        <p:spPr>
          <a:xfrm>
            <a:off x="6565392" y="886807"/>
            <a:ext cx="6053328" cy="4169664"/>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0CE9A8D-177E-0B37-7832-C33ED0BE0C43}"/>
              </a:ext>
            </a:extLst>
          </p:cNvPr>
          <p:cNvSpPr/>
          <p:nvPr/>
        </p:nvSpPr>
        <p:spPr>
          <a:xfrm>
            <a:off x="128016" y="844135"/>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8E513BB-9CF6-EB66-05B6-40A3791749E0}"/>
              </a:ext>
            </a:extLst>
          </p:cNvPr>
          <p:cNvPicPr>
            <a:picLocks noChangeAspect="1"/>
          </p:cNvPicPr>
          <p:nvPr/>
        </p:nvPicPr>
        <p:blipFill rotWithShape="1">
          <a:blip r:embed="rId3">
            <a:extLst>
              <a:ext uri="{28A0092B-C50C-407E-A947-70E740481C1C}">
                <a14:useLocalDpi xmlns:a14="http://schemas.microsoft.com/office/drawing/2010/main" val="0"/>
              </a:ext>
            </a:extLst>
          </a:blip>
          <a:srcRect l="19337" t="-119" r="45879" b="52512"/>
          <a:stretch/>
        </p:blipFill>
        <p:spPr>
          <a:xfrm>
            <a:off x="4401879" y="5772882"/>
            <a:ext cx="1570156" cy="1480858"/>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D08A4697-41EA-22CE-FB98-92B54D292EAA}"/>
              </a:ext>
            </a:extLst>
          </p:cNvPr>
          <p:cNvPicPr>
            <a:picLocks noChangeAspect="1"/>
          </p:cNvPicPr>
          <p:nvPr/>
        </p:nvPicPr>
        <p:blipFill rotWithShape="1">
          <a:blip r:embed="rId4">
            <a:extLst>
              <a:ext uri="{28A0092B-C50C-407E-A947-70E740481C1C}">
                <a14:useLocalDpi xmlns:a14="http://schemas.microsoft.com/office/drawing/2010/main" val="0"/>
              </a:ext>
            </a:extLst>
          </a:blip>
          <a:srcRect l="25472" t="7809" r="35693" b="52572"/>
          <a:stretch/>
        </p:blipFill>
        <p:spPr>
          <a:xfrm>
            <a:off x="2532773" y="7679080"/>
            <a:ext cx="1628991" cy="1486096"/>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F0DC148B-9D03-0B7B-CFFA-2AB1265A1546}"/>
              </a:ext>
            </a:extLst>
          </p:cNvPr>
          <p:cNvPicPr>
            <a:picLocks noChangeAspect="1"/>
          </p:cNvPicPr>
          <p:nvPr/>
        </p:nvPicPr>
        <p:blipFill rotWithShape="1">
          <a:blip r:embed="rId5">
            <a:extLst>
              <a:ext uri="{28A0092B-C50C-407E-A947-70E740481C1C}">
                <a14:useLocalDpi xmlns:a14="http://schemas.microsoft.com/office/drawing/2010/main" val="0"/>
              </a:ext>
            </a:extLst>
          </a:blip>
          <a:srcRect l="27745" r="33679" b="52197"/>
          <a:stretch/>
        </p:blipFill>
        <p:spPr>
          <a:xfrm>
            <a:off x="458260" y="5799770"/>
            <a:ext cx="1880818" cy="1486554"/>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263A1F06-8F67-77E3-77C2-DBFD123E6123}"/>
              </a:ext>
            </a:extLst>
          </p:cNvPr>
          <p:cNvSpPr txBox="1"/>
          <p:nvPr/>
        </p:nvSpPr>
        <p:spPr>
          <a:xfrm>
            <a:off x="2428454" y="192505"/>
            <a:ext cx="7461504" cy="369332"/>
          </a:xfrm>
          <a:prstGeom prst="rect">
            <a:avLst/>
          </a:prstGeom>
          <a:noFill/>
        </p:spPr>
        <p:txBody>
          <a:bodyPr wrap="square" rtlCol="0">
            <a:spAutoFit/>
          </a:bodyPr>
          <a:lstStyle/>
          <a:p>
            <a:pPr algn="ctr"/>
            <a:r>
              <a:rPr lang="en-GB" dirty="0">
                <a:solidFill>
                  <a:srgbClr val="0070C0"/>
                </a:solidFill>
                <a:latin typeface="Chalk Dash" panose="03000600000000000000" pitchFamily="66" charset="0"/>
              </a:rPr>
              <a:t>Mechanical Systems</a:t>
            </a:r>
          </a:p>
        </p:txBody>
      </p:sp>
      <p:grpSp>
        <p:nvGrpSpPr>
          <p:cNvPr id="9" name="Group 8">
            <a:extLst>
              <a:ext uri="{FF2B5EF4-FFF2-40B4-BE49-F238E27FC236}">
                <a16:creationId xmlns:a16="http://schemas.microsoft.com/office/drawing/2014/main" id="{0DDA6030-D467-1060-9367-33DB178BAA48}"/>
              </a:ext>
            </a:extLst>
          </p:cNvPr>
          <p:cNvGrpSpPr/>
          <p:nvPr/>
        </p:nvGrpSpPr>
        <p:grpSpPr>
          <a:xfrm>
            <a:off x="307367" y="1467896"/>
            <a:ext cx="1023808" cy="3218688"/>
            <a:chOff x="6675440" y="1060704"/>
            <a:chExt cx="1023808" cy="3218688"/>
          </a:xfrm>
        </p:grpSpPr>
        <p:sp>
          <p:nvSpPr>
            <p:cNvPr id="10" name="Down Arrow 3">
              <a:extLst>
                <a:ext uri="{FF2B5EF4-FFF2-40B4-BE49-F238E27FC236}">
                  <a16:creationId xmlns:a16="http://schemas.microsoft.com/office/drawing/2014/main" id="{9CAD1A8C-547A-596B-6B08-DC68A0A900CC}"/>
                </a:ext>
              </a:extLst>
            </p:cNvPr>
            <p:cNvSpPr/>
            <p:nvPr/>
          </p:nvSpPr>
          <p:spPr>
            <a:xfrm>
              <a:off x="6675440" y="1137386"/>
              <a:ext cx="1023808" cy="3142006"/>
            </a:xfrm>
            <a:prstGeom prst="down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62732BB-D7FA-2E13-B453-60EBD9E23AA6}"/>
                </a:ext>
              </a:extLst>
            </p:cNvPr>
            <p:cNvSpPr txBox="1"/>
            <p:nvPr/>
          </p:nvSpPr>
          <p:spPr>
            <a:xfrm>
              <a:off x="6967729" y="1060704"/>
              <a:ext cx="437427" cy="3090672"/>
            </a:xfrm>
            <a:prstGeom prst="rect">
              <a:avLst/>
            </a:prstGeom>
            <a:noFill/>
          </p:spPr>
          <p:txBody>
            <a:bodyPr vert="wordArtVert"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Compression</a:t>
              </a:r>
            </a:p>
          </p:txBody>
        </p:sp>
      </p:grpSp>
      <p:grpSp>
        <p:nvGrpSpPr>
          <p:cNvPr id="12" name="Group 11">
            <a:extLst>
              <a:ext uri="{FF2B5EF4-FFF2-40B4-BE49-F238E27FC236}">
                <a16:creationId xmlns:a16="http://schemas.microsoft.com/office/drawing/2014/main" id="{102BDBF3-F455-26BF-6A42-181738A04244}"/>
              </a:ext>
            </a:extLst>
          </p:cNvPr>
          <p:cNvGrpSpPr/>
          <p:nvPr/>
        </p:nvGrpSpPr>
        <p:grpSpPr>
          <a:xfrm>
            <a:off x="1604943" y="1580511"/>
            <a:ext cx="4110860" cy="972151"/>
            <a:chOff x="1755096" y="1155031"/>
            <a:chExt cx="4110860" cy="972151"/>
          </a:xfrm>
        </p:grpSpPr>
        <p:grpSp>
          <p:nvGrpSpPr>
            <p:cNvPr id="13" name="Group 12">
              <a:extLst>
                <a:ext uri="{FF2B5EF4-FFF2-40B4-BE49-F238E27FC236}">
                  <a16:creationId xmlns:a16="http://schemas.microsoft.com/office/drawing/2014/main" id="{659CE551-6E60-4A03-86F8-EEEB60156EE9}"/>
                </a:ext>
              </a:extLst>
            </p:cNvPr>
            <p:cNvGrpSpPr/>
            <p:nvPr/>
          </p:nvGrpSpPr>
          <p:grpSpPr>
            <a:xfrm>
              <a:off x="1755096" y="1155031"/>
              <a:ext cx="3140311" cy="972151"/>
              <a:chOff x="8265624" y="880711"/>
              <a:chExt cx="3140311" cy="972151"/>
            </a:xfrm>
          </p:grpSpPr>
          <p:sp>
            <p:nvSpPr>
              <p:cNvPr id="15" name="Left-Right Arrow 4">
                <a:extLst>
                  <a:ext uri="{FF2B5EF4-FFF2-40B4-BE49-F238E27FC236}">
                    <a16:creationId xmlns:a16="http://schemas.microsoft.com/office/drawing/2014/main" id="{4621DA9D-D0D4-6D3F-8AF3-DF369B9DE260}"/>
                  </a:ext>
                </a:extLst>
              </p:cNvPr>
              <p:cNvSpPr/>
              <p:nvPr/>
            </p:nvSpPr>
            <p:spPr>
              <a:xfrm>
                <a:off x="8265624" y="880711"/>
                <a:ext cx="3140311" cy="972151"/>
              </a:xfrm>
              <a:prstGeom prst="leftRight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9EDBFD7C-3334-EBEE-81AE-60DA770ECA40}"/>
                  </a:ext>
                </a:extLst>
              </p:cNvPr>
              <p:cNvSpPr txBox="1"/>
              <p:nvPr/>
            </p:nvSpPr>
            <p:spPr>
              <a:xfrm>
                <a:off x="8494295" y="1155032"/>
                <a:ext cx="1828800" cy="369332"/>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Ten</a:t>
                </a:r>
              </a:p>
            </p:txBody>
          </p:sp>
        </p:grpSp>
        <p:sp>
          <p:nvSpPr>
            <p:cNvPr id="14" name="TextBox 13">
              <a:extLst>
                <a:ext uri="{FF2B5EF4-FFF2-40B4-BE49-F238E27FC236}">
                  <a16:creationId xmlns:a16="http://schemas.microsoft.com/office/drawing/2014/main" id="{33F8CAB8-AC2D-8FEB-5F77-7ACBE631F865}"/>
                </a:ext>
              </a:extLst>
            </p:cNvPr>
            <p:cNvSpPr txBox="1"/>
            <p:nvPr/>
          </p:nvSpPr>
          <p:spPr>
            <a:xfrm>
              <a:off x="4037156" y="1473949"/>
              <a:ext cx="1828800" cy="369332"/>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sion</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3A1A5C7D-F65F-127C-6133-9BD8960376D5}"/>
              </a:ext>
            </a:extLst>
          </p:cNvPr>
          <p:cNvGrpSpPr/>
          <p:nvPr/>
        </p:nvGrpSpPr>
        <p:grpSpPr>
          <a:xfrm>
            <a:off x="1785991" y="3048364"/>
            <a:ext cx="2634252" cy="1570797"/>
            <a:chOff x="8154064" y="2165684"/>
            <a:chExt cx="2634252" cy="1570797"/>
          </a:xfrm>
        </p:grpSpPr>
        <p:grpSp>
          <p:nvGrpSpPr>
            <p:cNvPr id="18" name="Group 17">
              <a:extLst>
                <a:ext uri="{FF2B5EF4-FFF2-40B4-BE49-F238E27FC236}">
                  <a16:creationId xmlns:a16="http://schemas.microsoft.com/office/drawing/2014/main" id="{087DA95E-B5BB-570D-6590-FDA1CE4524F6}"/>
                </a:ext>
              </a:extLst>
            </p:cNvPr>
            <p:cNvGrpSpPr/>
            <p:nvPr/>
          </p:nvGrpSpPr>
          <p:grpSpPr>
            <a:xfrm>
              <a:off x="8154064" y="2165684"/>
              <a:ext cx="1952462" cy="1570797"/>
              <a:chOff x="5375251" y="4847237"/>
              <a:chExt cx="2664823" cy="1463040"/>
            </a:xfrm>
            <a:solidFill>
              <a:schemeClr val="accent1">
                <a:lumMod val="20000"/>
                <a:lumOff val="80000"/>
              </a:schemeClr>
            </a:solidFill>
          </p:grpSpPr>
          <p:sp>
            <p:nvSpPr>
              <p:cNvPr id="21" name="Right Arrow 7">
                <a:extLst>
                  <a:ext uri="{FF2B5EF4-FFF2-40B4-BE49-F238E27FC236}">
                    <a16:creationId xmlns:a16="http://schemas.microsoft.com/office/drawing/2014/main" id="{3608856C-B530-1CD2-68EC-483F7D8387D2}"/>
                  </a:ext>
                </a:extLst>
              </p:cNvPr>
              <p:cNvSpPr/>
              <p:nvPr/>
            </p:nvSpPr>
            <p:spPr>
              <a:xfrm>
                <a:off x="6263526" y="4847237"/>
                <a:ext cx="1776548" cy="862149"/>
              </a:xfrm>
              <a:prstGeom prst="rightArrow">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8">
                <a:extLst>
                  <a:ext uri="{FF2B5EF4-FFF2-40B4-BE49-F238E27FC236}">
                    <a16:creationId xmlns:a16="http://schemas.microsoft.com/office/drawing/2014/main" id="{0B9A64DC-81BE-12C9-761F-1623A05DD074}"/>
                  </a:ext>
                </a:extLst>
              </p:cNvPr>
              <p:cNvSpPr/>
              <p:nvPr/>
            </p:nvSpPr>
            <p:spPr>
              <a:xfrm>
                <a:off x="5375251" y="5539569"/>
                <a:ext cx="1763487" cy="770708"/>
              </a:xfrm>
              <a:prstGeom prst="leftArrow">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6B4886E8-F3AB-76F0-1748-4FABB46877FB}"/>
                </a:ext>
              </a:extLst>
            </p:cNvPr>
            <p:cNvSpPr txBox="1"/>
            <p:nvPr/>
          </p:nvSpPr>
          <p:spPr>
            <a:xfrm>
              <a:off x="8959516" y="2462463"/>
              <a:ext cx="1828800" cy="369332"/>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She</a:t>
              </a:r>
            </a:p>
          </p:txBody>
        </p:sp>
        <p:sp>
          <p:nvSpPr>
            <p:cNvPr id="20" name="TextBox 19">
              <a:extLst>
                <a:ext uri="{FF2B5EF4-FFF2-40B4-BE49-F238E27FC236}">
                  <a16:creationId xmlns:a16="http://schemas.microsoft.com/office/drawing/2014/main" id="{1D0808AC-ADDD-EC3D-8FF1-E1CE469162E9}"/>
                </a:ext>
              </a:extLst>
            </p:cNvPr>
            <p:cNvSpPr txBox="1"/>
            <p:nvPr/>
          </p:nvSpPr>
          <p:spPr>
            <a:xfrm>
              <a:off x="8983579" y="3104147"/>
              <a:ext cx="689810" cy="377353"/>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ar</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roup 22">
            <a:extLst>
              <a:ext uri="{FF2B5EF4-FFF2-40B4-BE49-F238E27FC236}">
                <a16:creationId xmlns:a16="http://schemas.microsoft.com/office/drawing/2014/main" id="{B54C3C40-085E-E49E-DDFC-BCFFB35C21A8}"/>
              </a:ext>
            </a:extLst>
          </p:cNvPr>
          <p:cNvGrpSpPr/>
          <p:nvPr/>
        </p:nvGrpSpPr>
        <p:grpSpPr>
          <a:xfrm rot="3485645">
            <a:off x="3801960" y="2364008"/>
            <a:ext cx="2072641" cy="2037050"/>
            <a:chOff x="10326622" y="3258150"/>
            <a:chExt cx="2072641" cy="2037050"/>
          </a:xfrm>
        </p:grpSpPr>
        <p:sp>
          <p:nvSpPr>
            <p:cNvPr id="24" name="Curved Down Arrow 5">
              <a:extLst>
                <a:ext uri="{FF2B5EF4-FFF2-40B4-BE49-F238E27FC236}">
                  <a16:creationId xmlns:a16="http://schemas.microsoft.com/office/drawing/2014/main" id="{EF83D78E-6339-360C-3D16-CC7623F6018F}"/>
                </a:ext>
              </a:extLst>
            </p:cNvPr>
            <p:cNvSpPr/>
            <p:nvPr/>
          </p:nvSpPr>
          <p:spPr>
            <a:xfrm>
              <a:off x="10326622" y="3258150"/>
              <a:ext cx="2072641" cy="1002953"/>
            </a:xfrm>
            <a:prstGeom prst="curvedDownArrow">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6D497A13-B4E7-977F-FCA6-7D4653C68054}"/>
                </a:ext>
              </a:extLst>
            </p:cNvPr>
            <p:cNvSpPr txBox="1"/>
            <p:nvPr/>
          </p:nvSpPr>
          <p:spPr>
            <a:xfrm rot="3592180">
              <a:off x="10685326" y="4041648"/>
              <a:ext cx="1860242" cy="646861"/>
            </a:xfrm>
            <a:prstGeom prst="rect">
              <a:avLst/>
            </a:prstGeom>
            <a:noFill/>
          </p:spPr>
          <p:txBody>
            <a:bodyPr wrap="square" rtlCol="0">
              <a:prstTxWarp prst="textArchUp">
                <a:avLst>
                  <a:gd name="adj" fmla="val 7771198"/>
                </a:avLst>
              </a:prstTxWarp>
              <a:spAutoFit/>
            </a:bodyPr>
            <a:lstStyle/>
            <a:p>
              <a:r>
                <a:rPr lang="en-GB" b="1" dirty="0">
                  <a:latin typeface="Tahoma" panose="020B0604030504040204" pitchFamily="34" charset="0"/>
                  <a:ea typeface="Tahoma" panose="020B0604030504040204" pitchFamily="34" charset="0"/>
                  <a:cs typeface="Tahoma" panose="020B0604030504040204" pitchFamily="34" charset="0"/>
                </a:rPr>
                <a:t>Torsion</a:t>
              </a:r>
            </a:p>
          </p:txBody>
        </p:sp>
      </p:grpSp>
      <p:grpSp>
        <p:nvGrpSpPr>
          <p:cNvPr id="26" name="Group 25">
            <a:extLst>
              <a:ext uri="{FF2B5EF4-FFF2-40B4-BE49-F238E27FC236}">
                <a16:creationId xmlns:a16="http://schemas.microsoft.com/office/drawing/2014/main" id="{21FEBAA8-A38D-3E02-65A7-2ED7D7276F66}"/>
              </a:ext>
            </a:extLst>
          </p:cNvPr>
          <p:cNvGrpSpPr/>
          <p:nvPr/>
        </p:nvGrpSpPr>
        <p:grpSpPr>
          <a:xfrm>
            <a:off x="10933979" y="1571806"/>
            <a:ext cx="2472087" cy="1084766"/>
            <a:chOff x="7971323" y="2909718"/>
            <a:chExt cx="2472087" cy="1084766"/>
          </a:xfrm>
        </p:grpSpPr>
        <p:pic>
          <p:nvPicPr>
            <p:cNvPr id="27" name="Picture 26">
              <a:extLst>
                <a:ext uri="{FF2B5EF4-FFF2-40B4-BE49-F238E27FC236}">
                  <a16:creationId xmlns:a16="http://schemas.microsoft.com/office/drawing/2014/main" id="{69F9BED9-3C88-0ADE-7C41-78163C6178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1585" y="2909718"/>
              <a:ext cx="953286" cy="953286"/>
            </a:xfrm>
            <a:prstGeom prst="rect">
              <a:avLst/>
            </a:prstGeom>
          </p:spPr>
        </p:pic>
        <p:sp>
          <p:nvSpPr>
            <p:cNvPr id="28" name="TextBox 27">
              <a:extLst>
                <a:ext uri="{FF2B5EF4-FFF2-40B4-BE49-F238E27FC236}">
                  <a16:creationId xmlns:a16="http://schemas.microsoft.com/office/drawing/2014/main" id="{E4AEBA39-7AED-B854-A819-0673EFA6C2AC}"/>
                </a:ext>
              </a:extLst>
            </p:cNvPr>
            <p:cNvSpPr txBox="1"/>
            <p:nvPr/>
          </p:nvSpPr>
          <p:spPr>
            <a:xfrm rot="20480587">
              <a:off x="7971323" y="2999874"/>
              <a:ext cx="2472087" cy="994610"/>
            </a:xfrm>
            <a:prstGeom prst="rect">
              <a:avLst/>
            </a:prstGeom>
            <a:noFill/>
          </p:spPr>
          <p:txBody>
            <a:bodyPr wrap="square" rtlCol="0">
              <a:prstTxWarp prst="textArchDown">
                <a:avLst>
                  <a:gd name="adj" fmla="val 711969"/>
                </a:avLst>
              </a:prstTxWarp>
              <a:spAutoFit/>
            </a:bodyPr>
            <a:lstStyle/>
            <a:p>
              <a:r>
                <a:rPr lang="en-GB" b="1" dirty="0">
                  <a:latin typeface="Tahoma" panose="020B0604030504040204" pitchFamily="34" charset="0"/>
                  <a:ea typeface="Tahoma" panose="020B0604030504040204" pitchFamily="34" charset="0"/>
                  <a:cs typeface="Tahoma" panose="020B0604030504040204" pitchFamily="34" charset="0"/>
                </a:rPr>
                <a:t>Rotation</a:t>
              </a:r>
            </a:p>
          </p:txBody>
        </p:sp>
      </p:grpSp>
      <p:grpSp>
        <p:nvGrpSpPr>
          <p:cNvPr id="29" name="Group 28">
            <a:extLst>
              <a:ext uri="{FF2B5EF4-FFF2-40B4-BE49-F238E27FC236}">
                <a16:creationId xmlns:a16="http://schemas.microsoft.com/office/drawing/2014/main" id="{6965FEDA-AFB9-8118-5DE3-48843CC7E4FF}"/>
              </a:ext>
            </a:extLst>
          </p:cNvPr>
          <p:cNvGrpSpPr/>
          <p:nvPr/>
        </p:nvGrpSpPr>
        <p:grpSpPr>
          <a:xfrm>
            <a:off x="6779715" y="1707842"/>
            <a:ext cx="2272424" cy="1141599"/>
            <a:chOff x="9559491" y="735691"/>
            <a:chExt cx="2272424" cy="1141599"/>
          </a:xfrm>
        </p:grpSpPr>
        <p:pic>
          <p:nvPicPr>
            <p:cNvPr id="30" name="Picture 29">
              <a:extLst>
                <a:ext uri="{FF2B5EF4-FFF2-40B4-BE49-F238E27FC236}">
                  <a16:creationId xmlns:a16="http://schemas.microsoft.com/office/drawing/2014/main" id="{C816DE0D-1B27-87EC-ADF1-7D2B3E7771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06102" y="735691"/>
              <a:ext cx="1825813" cy="785101"/>
            </a:xfrm>
            <a:prstGeom prst="rect">
              <a:avLst/>
            </a:prstGeom>
          </p:spPr>
        </p:pic>
        <p:sp>
          <p:nvSpPr>
            <p:cNvPr id="31" name="TextBox 30">
              <a:extLst>
                <a:ext uri="{FF2B5EF4-FFF2-40B4-BE49-F238E27FC236}">
                  <a16:creationId xmlns:a16="http://schemas.microsoft.com/office/drawing/2014/main" id="{7145B6F8-A070-8067-9FC0-71F0A4EA62D1}"/>
                </a:ext>
              </a:extLst>
            </p:cNvPr>
            <p:cNvSpPr txBox="1"/>
            <p:nvPr/>
          </p:nvSpPr>
          <p:spPr>
            <a:xfrm>
              <a:off x="9559491" y="1507958"/>
              <a:ext cx="1828800" cy="369332"/>
            </a:xfrm>
            <a:prstGeom prst="rect">
              <a:avLst/>
            </a:prstGeom>
            <a:noFill/>
          </p:spPr>
          <p:txBody>
            <a:bodyPr wrap="square" rtlCol="0">
              <a:spAutoFit/>
            </a:bodyPr>
            <a:lstStyle/>
            <a:p>
              <a:pPr algn="r"/>
              <a:r>
                <a:rPr lang="en-GB" b="1" dirty="0">
                  <a:latin typeface="Tahoma" panose="020B0604030504040204" pitchFamily="34" charset="0"/>
                  <a:ea typeface="Tahoma" panose="020B0604030504040204" pitchFamily="34" charset="0"/>
                  <a:cs typeface="Tahoma" panose="020B0604030504040204" pitchFamily="34" charset="0"/>
                </a:rPr>
                <a:t>Linear</a:t>
              </a:r>
            </a:p>
          </p:txBody>
        </p:sp>
      </p:grpSp>
      <p:grpSp>
        <p:nvGrpSpPr>
          <p:cNvPr id="32" name="Group 31">
            <a:extLst>
              <a:ext uri="{FF2B5EF4-FFF2-40B4-BE49-F238E27FC236}">
                <a16:creationId xmlns:a16="http://schemas.microsoft.com/office/drawing/2014/main" id="{DF1B6315-8F90-2D14-F824-FE5A8C38D2C5}"/>
              </a:ext>
            </a:extLst>
          </p:cNvPr>
          <p:cNvGrpSpPr/>
          <p:nvPr/>
        </p:nvGrpSpPr>
        <p:grpSpPr>
          <a:xfrm>
            <a:off x="7132320" y="3020407"/>
            <a:ext cx="2278400" cy="1395132"/>
            <a:chOff x="7209322" y="437469"/>
            <a:chExt cx="2548870" cy="1579455"/>
          </a:xfrm>
        </p:grpSpPr>
        <p:pic>
          <p:nvPicPr>
            <p:cNvPr id="33" name="Picture 32">
              <a:extLst>
                <a:ext uri="{FF2B5EF4-FFF2-40B4-BE49-F238E27FC236}">
                  <a16:creationId xmlns:a16="http://schemas.microsoft.com/office/drawing/2014/main" id="{08610AFF-1ABB-59B5-8F6E-B500804FA1CE}"/>
                </a:ext>
              </a:extLst>
            </p:cNvPr>
            <p:cNvPicPr>
              <a:picLocks noChangeAspect="1"/>
            </p:cNvPicPr>
            <p:nvPr/>
          </p:nvPicPr>
          <p:blipFill>
            <a:blip r:embed="rId8"/>
            <a:stretch>
              <a:fillRect/>
            </a:stretch>
          </p:blipFill>
          <p:spPr>
            <a:xfrm>
              <a:off x="7209322" y="437469"/>
              <a:ext cx="1579455" cy="1579455"/>
            </a:xfrm>
            <a:prstGeom prst="rect">
              <a:avLst/>
            </a:prstGeom>
          </p:spPr>
        </p:pic>
        <p:sp>
          <p:nvSpPr>
            <p:cNvPr id="34" name="TextBox 33">
              <a:extLst>
                <a:ext uri="{FF2B5EF4-FFF2-40B4-BE49-F238E27FC236}">
                  <a16:creationId xmlns:a16="http://schemas.microsoft.com/office/drawing/2014/main" id="{D481040C-44D1-6B0C-5DCF-94EFA64DB88B}"/>
                </a:ext>
              </a:extLst>
            </p:cNvPr>
            <p:cNvSpPr txBox="1"/>
            <p:nvPr/>
          </p:nvSpPr>
          <p:spPr>
            <a:xfrm rot="19634342">
              <a:off x="7748143" y="1290007"/>
              <a:ext cx="2010049" cy="702156"/>
            </a:xfrm>
            <a:prstGeom prst="rect">
              <a:avLst/>
            </a:prstGeom>
            <a:noFill/>
          </p:spPr>
          <p:txBody>
            <a:bodyPr wrap="square" rtlCol="0">
              <a:prstTxWarp prst="textArchDown">
                <a:avLst>
                  <a:gd name="adj" fmla="val 20814436"/>
                </a:avLst>
              </a:prstTxWarp>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Oscill</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ating</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a:extLst>
              <a:ext uri="{FF2B5EF4-FFF2-40B4-BE49-F238E27FC236}">
                <a16:creationId xmlns:a16="http://schemas.microsoft.com/office/drawing/2014/main" id="{A11E063B-8E20-8813-CF94-A8766913364D}"/>
              </a:ext>
            </a:extLst>
          </p:cNvPr>
          <p:cNvGrpSpPr/>
          <p:nvPr/>
        </p:nvGrpSpPr>
        <p:grpSpPr>
          <a:xfrm rot="20481560">
            <a:off x="9496927" y="2949551"/>
            <a:ext cx="2496150" cy="1647076"/>
            <a:chOff x="9679807" y="2452888"/>
            <a:chExt cx="2496150" cy="1647076"/>
          </a:xfrm>
        </p:grpSpPr>
        <p:pic>
          <p:nvPicPr>
            <p:cNvPr id="36" name="Picture 35">
              <a:extLst>
                <a:ext uri="{FF2B5EF4-FFF2-40B4-BE49-F238E27FC236}">
                  <a16:creationId xmlns:a16="http://schemas.microsoft.com/office/drawing/2014/main" id="{F99F4991-0E2D-20ED-9503-CA8541DE39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99033" y="2452888"/>
              <a:ext cx="1542062" cy="1647076"/>
            </a:xfrm>
            <a:prstGeom prst="rect">
              <a:avLst/>
            </a:prstGeom>
          </p:spPr>
        </p:pic>
        <p:sp>
          <p:nvSpPr>
            <p:cNvPr id="37" name="TextBox 36">
              <a:extLst>
                <a:ext uri="{FF2B5EF4-FFF2-40B4-BE49-F238E27FC236}">
                  <a16:creationId xmlns:a16="http://schemas.microsoft.com/office/drawing/2014/main" id="{77F223A1-4831-5933-C3F1-A5F81416BBFA}"/>
                </a:ext>
              </a:extLst>
            </p:cNvPr>
            <p:cNvSpPr txBox="1"/>
            <p:nvPr/>
          </p:nvSpPr>
          <p:spPr>
            <a:xfrm rot="2621768">
              <a:off x="9679807" y="3620207"/>
              <a:ext cx="2496150" cy="369332"/>
            </a:xfrm>
            <a:prstGeom prst="rect">
              <a:avLst/>
            </a:prstGeom>
            <a:noFill/>
          </p:spPr>
          <p:txBody>
            <a:bodyPr wrap="square" rtlCol="0">
              <a:spAutoFit/>
            </a:bodyPr>
            <a:lstStyle/>
            <a:p>
              <a:r>
                <a:rPr lang="en-GB" b="1" dirty="0" err="1">
                  <a:latin typeface="Tahoma" panose="020B0604030504040204" pitchFamily="34" charset="0"/>
                  <a:ea typeface="Tahoma" panose="020B0604030504040204" pitchFamily="34" charset="0"/>
                  <a:cs typeface="Tahoma" panose="020B0604030504040204" pitchFamily="34" charset="0"/>
                </a:rPr>
                <a:t>Recip</a:t>
              </a:r>
              <a:r>
                <a:rPr lang="en-GB" b="1" dirty="0">
                  <a:latin typeface="Tahoma" panose="020B0604030504040204" pitchFamily="34" charset="0"/>
                  <a:ea typeface="Tahoma" panose="020B0604030504040204" pitchFamily="34" charset="0"/>
                  <a:cs typeface="Tahoma" panose="020B0604030504040204" pitchFamily="34" charset="0"/>
                </a:rPr>
                <a:t>   </a:t>
              </a:r>
              <a:r>
                <a:rPr lang="en-GB" b="1" dirty="0" err="1">
                  <a:latin typeface="Tahoma" panose="020B0604030504040204" pitchFamily="34" charset="0"/>
                  <a:ea typeface="Tahoma" panose="020B0604030504040204" pitchFamily="34" charset="0"/>
                  <a:cs typeface="Tahoma" panose="020B0604030504040204" pitchFamily="34" charset="0"/>
                </a:rPr>
                <a:t>rocating</a:t>
              </a:r>
              <a:endParaRPr lang="en-GB" b="1" dirty="0">
                <a:latin typeface="Tahoma" panose="020B0604030504040204" pitchFamily="34" charset="0"/>
                <a:ea typeface="Tahoma" panose="020B0604030504040204" pitchFamily="34" charset="0"/>
                <a:cs typeface="Tahoma" panose="020B0604030504040204" pitchFamily="34" charset="0"/>
              </a:endParaRPr>
            </a:p>
          </p:txBody>
        </p:sp>
      </p:grpSp>
      <p:sp>
        <p:nvSpPr>
          <p:cNvPr id="38" name="Rectangle 37">
            <a:extLst>
              <a:ext uri="{FF2B5EF4-FFF2-40B4-BE49-F238E27FC236}">
                <a16:creationId xmlns:a16="http://schemas.microsoft.com/office/drawing/2014/main" id="{DE86ADEC-63AA-7FE5-DCCF-73AC70C5856F}"/>
              </a:ext>
            </a:extLst>
          </p:cNvPr>
          <p:cNvSpPr/>
          <p:nvPr/>
        </p:nvSpPr>
        <p:spPr>
          <a:xfrm>
            <a:off x="134112" y="5218176"/>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F9211EEF-2A14-43E9-045B-D1470555E6FE}"/>
              </a:ext>
            </a:extLst>
          </p:cNvPr>
          <p:cNvSpPr/>
          <p:nvPr/>
        </p:nvSpPr>
        <p:spPr>
          <a:xfrm>
            <a:off x="6608064" y="5224272"/>
            <a:ext cx="6053328" cy="416966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97070357-0D34-FB5C-D355-B1DECE261B06}"/>
              </a:ext>
            </a:extLst>
          </p:cNvPr>
          <p:cNvSpPr txBox="1"/>
          <p:nvPr/>
        </p:nvSpPr>
        <p:spPr>
          <a:xfrm>
            <a:off x="5961888" y="967638"/>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Motion</a:t>
            </a:r>
          </a:p>
        </p:txBody>
      </p:sp>
      <p:sp>
        <p:nvSpPr>
          <p:cNvPr id="41" name="TextBox 40">
            <a:extLst>
              <a:ext uri="{FF2B5EF4-FFF2-40B4-BE49-F238E27FC236}">
                <a16:creationId xmlns:a16="http://schemas.microsoft.com/office/drawing/2014/main" id="{6C7ABD6F-8FEB-180E-9996-EDBA4B29E031}"/>
              </a:ext>
            </a:extLst>
          </p:cNvPr>
          <p:cNvSpPr txBox="1"/>
          <p:nvPr/>
        </p:nvSpPr>
        <p:spPr>
          <a:xfrm>
            <a:off x="-347151" y="5331733"/>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Levers</a:t>
            </a:r>
          </a:p>
        </p:txBody>
      </p:sp>
      <p:sp>
        <p:nvSpPr>
          <p:cNvPr id="42" name="TextBox 41">
            <a:extLst>
              <a:ext uri="{FF2B5EF4-FFF2-40B4-BE49-F238E27FC236}">
                <a16:creationId xmlns:a16="http://schemas.microsoft.com/office/drawing/2014/main" id="{EB76FCEB-8FCF-2A71-25A0-437A3EAEC5CE}"/>
              </a:ext>
            </a:extLst>
          </p:cNvPr>
          <p:cNvSpPr txBox="1"/>
          <p:nvPr/>
        </p:nvSpPr>
        <p:spPr>
          <a:xfrm>
            <a:off x="6208295" y="5355796"/>
            <a:ext cx="7461504" cy="307777"/>
          </a:xfrm>
          <a:prstGeom prst="rect">
            <a:avLst/>
          </a:prstGeom>
          <a:noFill/>
        </p:spPr>
        <p:txBody>
          <a:bodyPr wrap="square" rtlCol="0">
            <a:spAutoFit/>
          </a:bodyPr>
          <a:lstStyle/>
          <a:p>
            <a:pPr algn="ctr"/>
            <a:r>
              <a:rPr lang="en-GB" sz="1400" b="1" dirty="0">
                <a:solidFill>
                  <a:srgbClr val="0070C0"/>
                </a:solidFill>
                <a:latin typeface="Tahoma" panose="020B0604030504040204" pitchFamily="34" charset="0"/>
                <a:ea typeface="Tahoma" panose="020B0604030504040204" pitchFamily="34" charset="0"/>
                <a:cs typeface="Tahoma" panose="020B0604030504040204" pitchFamily="34" charset="0"/>
              </a:rPr>
              <a:t>Gears and Pulleys</a:t>
            </a:r>
          </a:p>
        </p:txBody>
      </p:sp>
      <p:sp>
        <p:nvSpPr>
          <p:cNvPr id="43" name="TextBox 42">
            <a:extLst>
              <a:ext uri="{FF2B5EF4-FFF2-40B4-BE49-F238E27FC236}">
                <a16:creationId xmlns:a16="http://schemas.microsoft.com/office/drawing/2014/main" id="{B780695C-6820-83D5-4EEC-8C5DA7B97C4D}"/>
              </a:ext>
            </a:extLst>
          </p:cNvPr>
          <p:cNvSpPr txBox="1"/>
          <p:nvPr/>
        </p:nvSpPr>
        <p:spPr>
          <a:xfrm>
            <a:off x="288758" y="7425227"/>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1</a:t>
            </a:r>
            <a:r>
              <a:rPr lang="en-GB" sz="1200" b="1" baseline="30000" dirty="0">
                <a:latin typeface="Tahoma" panose="020B0604030504040204" pitchFamily="34" charset="0"/>
                <a:ea typeface="Tahoma" panose="020B0604030504040204" pitchFamily="34" charset="0"/>
                <a:cs typeface="Tahoma" panose="020B0604030504040204" pitchFamily="34" charset="0"/>
              </a:rPr>
              <a:t>st</a:t>
            </a:r>
            <a:r>
              <a:rPr lang="en-GB" sz="1200" b="1" dirty="0">
                <a:latin typeface="Tahoma" panose="020B0604030504040204" pitchFamily="34" charset="0"/>
                <a:ea typeface="Tahoma" panose="020B0604030504040204" pitchFamily="34" charset="0"/>
                <a:cs typeface="Tahoma" panose="020B0604030504040204" pitchFamily="34" charset="0"/>
              </a:rPr>
              <a:t>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Fulcrum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Scissors</a:t>
            </a:r>
          </a:p>
        </p:txBody>
      </p:sp>
      <p:sp>
        <p:nvSpPr>
          <p:cNvPr id="44" name="TextBox 43">
            <a:extLst>
              <a:ext uri="{FF2B5EF4-FFF2-40B4-BE49-F238E27FC236}">
                <a16:creationId xmlns:a16="http://schemas.microsoft.com/office/drawing/2014/main" id="{181EEEC2-DD70-19FE-A91F-4C547D32AECF}"/>
              </a:ext>
            </a:extLst>
          </p:cNvPr>
          <p:cNvSpPr txBox="1"/>
          <p:nvPr/>
        </p:nvSpPr>
        <p:spPr>
          <a:xfrm>
            <a:off x="2269958" y="6903858"/>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2nd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Load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wheelbarrow</a:t>
            </a:r>
          </a:p>
        </p:txBody>
      </p:sp>
      <p:sp>
        <p:nvSpPr>
          <p:cNvPr id="45" name="TextBox 44">
            <a:extLst>
              <a:ext uri="{FF2B5EF4-FFF2-40B4-BE49-F238E27FC236}">
                <a16:creationId xmlns:a16="http://schemas.microsoft.com/office/drawing/2014/main" id="{3F1AD487-E521-C354-845D-3B4AB37642F7}"/>
              </a:ext>
            </a:extLst>
          </p:cNvPr>
          <p:cNvSpPr txBox="1"/>
          <p:nvPr/>
        </p:nvSpPr>
        <p:spPr>
          <a:xfrm>
            <a:off x="4222667" y="7331983"/>
            <a:ext cx="2141621" cy="646331"/>
          </a:xfrm>
          <a:prstGeom prst="rect">
            <a:avLst/>
          </a:prstGeom>
          <a:noFill/>
        </p:spPr>
        <p:txBody>
          <a:bodyPr wrap="square" rtlCol="0">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3</a:t>
            </a:r>
            <a:r>
              <a:rPr lang="en-GB" sz="1200" b="1" baseline="30000" dirty="0">
                <a:latin typeface="Tahoma" panose="020B0604030504040204" pitchFamily="34" charset="0"/>
                <a:ea typeface="Tahoma" panose="020B0604030504040204" pitchFamily="34" charset="0"/>
                <a:cs typeface="Tahoma" panose="020B0604030504040204" pitchFamily="34" charset="0"/>
              </a:rPr>
              <a:t>rd</a:t>
            </a:r>
            <a:r>
              <a:rPr lang="en-GB" sz="1200" b="1" dirty="0">
                <a:latin typeface="Tahoma" panose="020B0604030504040204" pitchFamily="34" charset="0"/>
                <a:ea typeface="Tahoma" panose="020B0604030504040204" pitchFamily="34" charset="0"/>
                <a:cs typeface="Tahoma" panose="020B0604030504040204" pitchFamily="34" charset="0"/>
              </a:rPr>
              <a:t> Class Lever:</a:t>
            </a:r>
          </a:p>
          <a:p>
            <a:pPr algn="ctr"/>
            <a:r>
              <a:rPr lang="en-GB" sz="1200" b="1" dirty="0">
                <a:latin typeface="Tahoma" panose="020B0604030504040204" pitchFamily="34" charset="0"/>
                <a:ea typeface="Tahoma" panose="020B0604030504040204" pitchFamily="34" charset="0"/>
                <a:cs typeface="Tahoma" panose="020B0604030504040204" pitchFamily="34" charset="0"/>
              </a:rPr>
              <a:t>Force in the centre</a:t>
            </a:r>
          </a:p>
          <a:p>
            <a:pPr algn="ctr"/>
            <a:r>
              <a:rPr lang="en-GB" sz="1200" dirty="0">
                <a:latin typeface="Tahoma" panose="020B0604030504040204" pitchFamily="34" charset="0"/>
                <a:ea typeface="Tahoma" panose="020B0604030504040204" pitchFamily="34" charset="0"/>
                <a:cs typeface="Tahoma" panose="020B0604030504040204" pitchFamily="34" charset="0"/>
              </a:rPr>
              <a:t>E.g. Lifting a dumbbell</a:t>
            </a:r>
          </a:p>
        </p:txBody>
      </p:sp>
      <p:pic>
        <p:nvPicPr>
          <p:cNvPr id="46" name="Picture 45">
            <a:extLst>
              <a:ext uri="{FF2B5EF4-FFF2-40B4-BE49-F238E27FC236}">
                <a16:creationId xmlns:a16="http://schemas.microsoft.com/office/drawing/2014/main" id="{8EE8C5FE-2EAF-BC90-FA0F-4AE48C5FD4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47514" y="5436010"/>
            <a:ext cx="1079840" cy="1079840"/>
          </a:xfrm>
          <a:prstGeom prst="rect">
            <a:avLst/>
          </a:prstGeom>
        </p:spPr>
      </p:pic>
      <p:pic>
        <p:nvPicPr>
          <p:cNvPr id="47" name="Picture 46">
            <a:extLst>
              <a:ext uri="{FF2B5EF4-FFF2-40B4-BE49-F238E27FC236}">
                <a16:creationId xmlns:a16="http://schemas.microsoft.com/office/drawing/2014/main" id="{EF625D4C-2461-AFFE-F1AC-FDD25B5E14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58548" y="6736665"/>
            <a:ext cx="1155391" cy="1155391"/>
          </a:xfrm>
          <a:prstGeom prst="rect">
            <a:avLst/>
          </a:prstGeom>
        </p:spPr>
      </p:pic>
      <p:pic>
        <p:nvPicPr>
          <p:cNvPr id="48" name="Picture 47">
            <a:extLst>
              <a:ext uri="{FF2B5EF4-FFF2-40B4-BE49-F238E27FC236}">
                <a16:creationId xmlns:a16="http://schemas.microsoft.com/office/drawing/2014/main" id="{B63A8644-D423-3B01-F0C5-27D706D00C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61213" y="7945769"/>
            <a:ext cx="1249762" cy="1122031"/>
          </a:xfrm>
          <a:prstGeom prst="rect">
            <a:avLst/>
          </a:prstGeom>
        </p:spPr>
      </p:pic>
      <p:pic>
        <p:nvPicPr>
          <p:cNvPr id="49" name="Picture 48">
            <a:extLst>
              <a:ext uri="{FF2B5EF4-FFF2-40B4-BE49-F238E27FC236}">
                <a16:creationId xmlns:a16="http://schemas.microsoft.com/office/drawing/2014/main" id="{5B3EAF7B-6B54-7EF8-AF4C-6D34261C05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7379" y="8033800"/>
            <a:ext cx="1265506" cy="919700"/>
          </a:xfrm>
          <a:prstGeom prst="rect">
            <a:avLst/>
          </a:prstGeom>
        </p:spPr>
      </p:pic>
      <p:sp>
        <p:nvSpPr>
          <p:cNvPr id="50" name="TextBox 49">
            <a:extLst>
              <a:ext uri="{FF2B5EF4-FFF2-40B4-BE49-F238E27FC236}">
                <a16:creationId xmlns:a16="http://schemas.microsoft.com/office/drawing/2014/main" id="{E67E2D55-211C-4093-DA67-755BF921407A}"/>
              </a:ext>
            </a:extLst>
          </p:cNvPr>
          <p:cNvSpPr txBox="1"/>
          <p:nvPr/>
        </p:nvSpPr>
        <p:spPr>
          <a:xfrm rot="1720685">
            <a:off x="11582542" y="5435924"/>
            <a:ext cx="1227908"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Bevel Gear</a:t>
            </a:r>
          </a:p>
        </p:txBody>
      </p:sp>
      <p:sp>
        <p:nvSpPr>
          <p:cNvPr id="51" name="TextBox 50">
            <a:extLst>
              <a:ext uri="{FF2B5EF4-FFF2-40B4-BE49-F238E27FC236}">
                <a16:creationId xmlns:a16="http://schemas.microsoft.com/office/drawing/2014/main" id="{F10D5729-B611-0F88-AB1C-DF99840F7725}"/>
              </a:ext>
            </a:extLst>
          </p:cNvPr>
          <p:cNvSpPr txBox="1"/>
          <p:nvPr/>
        </p:nvSpPr>
        <p:spPr>
          <a:xfrm rot="19139565">
            <a:off x="11013765" y="6844185"/>
            <a:ext cx="1227908"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Spur Gear</a:t>
            </a:r>
          </a:p>
        </p:txBody>
      </p:sp>
      <p:sp>
        <p:nvSpPr>
          <p:cNvPr id="52" name="TextBox 51">
            <a:extLst>
              <a:ext uri="{FF2B5EF4-FFF2-40B4-BE49-F238E27FC236}">
                <a16:creationId xmlns:a16="http://schemas.microsoft.com/office/drawing/2014/main" id="{DA372E53-F6E3-1C8D-C76C-4E5AD035DEC1}"/>
              </a:ext>
            </a:extLst>
          </p:cNvPr>
          <p:cNvSpPr txBox="1"/>
          <p:nvPr/>
        </p:nvSpPr>
        <p:spPr>
          <a:xfrm rot="575706">
            <a:off x="8905375" y="8849432"/>
            <a:ext cx="2233519" cy="284412"/>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Rack and Pinion</a:t>
            </a:r>
          </a:p>
        </p:txBody>
      </p:sp>
      <p:sp>
        <p:nvSpPr>
          <p:cNvPr id="53" name="TextBox 52">
            <a:extLst>
              <a:ext uri="{FF2B5EF4-FFF2-40B4-BE49-F238E27FC236}">
                <a16:creationId xmlns:a16="http://schemas.microsoft.com/office/drawing/2014/main" id="{17DDA080-91CB-4CC7-164D-E816ADCA000F}"/>
              </a:ext>
            </a:extLst>
          </p:cNvPr>
          <p:cNvSpPr txBox="1"/>
          <p:nvPr/>
        </p:nvSpPr>
        <p:spPr>
          <a:xfrm rot="949803">
            <a:off x="10706100" y="8650619"/>
            <a:ext cx="1739680"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Worm and Wheel</a:t>
            </a:r>
          </a:p>
        </p:txBody>
      </p:sp>
      <p:pic>
        <p:nvPicPr>
          <p:cNvPr id="54" name="Picture 53">
            <a:extLst>
              <a:ext uri="{FF2B5EF4-FFF2-40B4-BE49-F238E27FC236}">
                <a16:creationId xmlns:a16="http://schemas.microsoft.com/office/drawing/2014/main" id="{420704C9-A173-014B-2C7F-7C41600527B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82114" y="5621338"/>
            <a:ext cx="814135" cy="1408454"/>
          </a:xfrm>
          <a:prstGeom prst="rect">
            <a:avLst/>
          </a:prstGeom>
        </p:spPr>
      </p:pic>
      <p:sp>
        <p:nvSpPr>
          <p:cNvPr id="55" name="TextBox 54">
            <a:extLst>
              <a:ext uri="{FF2B5EF4-FFF2-40B4-BE49-F238E27FC236}">
                <a16:creationId xmlns:a16="http://schemas.microsoft.com/office/drawing/2014/main" id="{3BC0229E-6DA0-65B1-FFA2-89E0AFE0976F}"/>
              </a:ext>
            </a:extLst>
          </p:cNvPr>
          <p:cNvSpPr txBox="1"/>
          <p:nvPr/>
        </p:nvSpPr>
        <p:spPr>
          <a:xfrm>
            <a:off x="6731669" y="7293883"/>
            <a:ext cx="2126581" cy="1754326"/>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A Pulley is a grooved wheel, that has a belt running through it</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dirty="0">
                <a:latin typeface="Tahoma" panose="020B0604030504040204" pitchFamily="34" charset="0"/>
                <a:ea typeface="Tahoma" panose="020B0604030504040204" pitchFamily="34" charset="0"/>
                <a:cs typeface="Tahoma" panose="020B0604030504040204" pitchFamily="34" charset="0"/>
              </a:rPr>
              <a:t>This uses rotary motion and is often used to help with heavy loads, and transfer force from a motor to a tool in machines like drills,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6" name="Content Placeholder 2">
            <a:extLst>
              <a:ext uri="{FF2B5EF4-FFF2-40B4-BE49-F238E27FC236}">
                <a16:creationId xmlns:a16="http://schemas.microsoft.com/office/drawing/2014/main" id="{6494B366-5C5F-962C-CDB9-9B0857E91B43}"/>
              </a:ext>
            </a:extLst>
          </p:cNvPr>
          <p:cNvSpPr txBox="1">
            <a:spLocks/>
          </p:cNvSpPr>
          <p:nvPr/>
        </p:nvSpPr>
        <p:spPr>
          <a:xfrm>
            <a:off x="9182100" y="5978525"/>
            <a:ext cx="1733550" cy="1927225"/>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r"/>
            <a:r>
              <a:rPr lang="en-GB" sz="1200" dirty="0">
                <a:latin typeface="Tahoma" panose="020B0604030504040204" pitchFamily="34" charset="0"/>
                <a:ea typeface="Tahoma" panose="020B0604030504040204" pitchFamily="34" charset="0"/>
                <a:cs typeface="Tahoma" panose="020B0604030504040204" pitchFamily="34" charset="0"/>
              </a:rPr>
              <a:t>Gears have teeth that mesh together with each other (like teeth on a zip)</a:t>
            </a:r>
          </a:p>
          <a:p>
            <a:pPr algn="r"/>
            <a:r>
              <a:rPr lang="en-GB" sz="1200" dirty="0">
                <a:latin typeface="Tahoma" panose="020B0604030504040204" pitchFamily="34" charset="0"/>
                <a:ea typeface="Tahoma" panose="020B0604030504040204" pitchFamily="34" charset="0"/>
                <a:cs typeface="Tahoma" panose="020B0604030504040204" pitchFamily="34" charset="0"/>
              </a:rPr>
              <a:t>They mainly focus on rotary motion on tools and machinery e.g. car steering and pillar drills</a:t>
            </a:r>
          </a:p>
        </p:txBody>
      </p:sp>
    </p:spTree>
    <p:extLst>
      <p:ext uri="{BB962C8B-B14F-4D97-AF65-F5344CB8AC3E}">
        <p14:creationId xmlns:p14="http://schemas.microsoft.com/office/powerpoint/2010/main" val="40216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C427B-00A6-7C09-9C7F-49ABB2B83C7E}"/>
              </a:ext>
            </a:extLst>
          </p:cNvPr>
          <p:cNvSpPr txBox="1"/>
          <p:nvPr/>
        </p:nvSpPr>
        <p:spPr>
          <a:xfrm>
            <a:off x="3273552" y="475488"/>
            <a:ext cx="6693408" cy="307777"/>
          </a:xfrm>
          <a:prstGeom prst="rect">
            <a:avLst/>
          </a:prstGeom>
          <a:noFill/>
        </p:spPr>
        <p:txBody>
          <a:bodyPr wrap="square" rtlCol="0">
            <a:spAutoFit/>
          </a:bodyPr>
          <a:lstStyle/>
          <a:p>
            <a:pPr algn="ctr"/>
            <a:r>
              <a:rPr lang="en-GB" sz="1400" dirty="0">
                <a:solidFill>
                  <a:srgbClr val="7030A0"/>
                </a:solidFill>
                <a:latin typeface="Chalk Dash" panose="03000600000000000000" pitchFamily="66" charset="0"/>
              </a:rPr>
              <a:t>People. Society and Culture</a:t>
            </a:r>
          </a:p>
        </p:txBody>
      </p:sp>
      <p:graphicFrame>
        <p:nvGraphicFramePr>
          <p:cNvPr id="3" name="Table 2">
            <a:extLst>
              <a:ext uri="{FF2B5EF4-FFF2-40B4-BE49-F238E27FC236}">
                <a16:creationId xmlns:a16="http://schemas.microsoft.com/office/drawing/2014/main" id="{C26B5B9B-0186-D930-2995-6D2D8C709FD5}"/>
              </a:ext>
            </a:extLst>
          </p:cNvPr>
          <p:cNvGraphicFramePr>
            <a:graphicFrameLocks noGrp="1"/>
          </p:cNvGraphicFramePr>
          <p:nvPr>
            <p:extLst>
              <p:ext uri="{D42A27DB-BD31-4B8C-83A1-F6EECF244321}">
                <p14:modId xmlns:p14="http://schemas.microsoft.com/office/powerpoint/2010/main" val="2141150246"/>
              </p:ext>
            </p:extLst>
          </p:nvPr>
        </p:nvGraphicFramePr>
        <p:xfrm>
          <a:off x="597408" y="1114552"/>
          <a:ext cx="5803392" cy="2597912"/>
        </p:xfrm>
        <a:graphic>
          <a:graphicData uri="http://schemas.openxmlformats.org/drawingml/2006/table">
            <a:tbl>
              <a:tblPr firstRow="1" bandRow="1">
                <a:tableStyleId>{5940675A-B579-460E-94D1-54222C63F5DA}</a:tableStyleId>
              </a:tblPr>
              <a:tblGrid>
                <a:gridCol w="5803392">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Market Pull and Technology Push</a:t>
                      </a:r>
                    </a:p>
                  </a:txBody>
                  <a:tcPr anchor="ctr">
                    <a:solidFill>
                      <a:srgbClr val="F3EBF9"/>
                    </a:solidFill>
                  </a:tcPr>
                </a:tc>
                <a:extLst>
                  <a:ext uri="{0D108BD9-81ED-4DB2-BD59-A6C34878D82A}">
                    <a16:rowId xmlns:a16="http://schemas.microsoft.com/office/drawing/2014/main" val="4240746214"/>
                  </a:ext>
                </a:extLst>
              </a:tr>
              <a:tr h="969772">
                <a:tc>
                  <a:txBody>
                    <a:bodyPr/>
                    <a:lstStyle/>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Technology Push </a:t>
                      </a:r>
                      <a:r>
                        <a:rPr lang="en-US" sz="1200" dirty="0">
                          <a:latin typeface="Tahoma" panose="020B0604030504040204" pitchFamily="34" charset="0"/>
                          <a:ea typeface="Tahoma" panose="020B0604030504040204" pitchFamily="34" charset="0"/>
                          <a:cs typeface="Tahoma" panose="020B0604030504040204" pitchFamily="34" charset="0"/>
                        </a:rPr>
                        <a:t>is the development of new technology, materials and manufacturing methods to create new products or improve old ones.</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Smart</a:t>
                      </a:r>
                      <a:r>
                        <a:rPr lang="en-US" sz="1200" baseline="0" dirty="0">
                          <a:latin typeface="Tahoma" panose="020B0604030504040204" pitchFamily="34" charset="0"/>
                          <a:ea typeface="Tahoma" panose="020B0604030504040204" pitchFamily="34" charset="0"/>
                          <a:cs typeface="Tahoma" panose="020B0604030504040204" pitchFamily="34" charset="0"/>
                        </a:rPr>
                        <a:t> Phones, Electricity, Mass Production, </a:t>
                      </a:r>
                      <a:r>
                        <a:rPr lang="en-US" sz="120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Market pull </a:t>
                      </a:r>
                      <a:r>
                        <a:rPr lang="en-US" sz="1200" dirty="0">
                          <a:latin typeface="Tahoma" panose="020B0604030504040204" pitchFamily="34" charset="0"/>
                          <a:ea typeface="Tahoma" panose="020B0604030504040204" pitchFamily="34" charset="0"/>
                          <a:cs typeface="Tahoma" panose="020B0604030504040204" pitchFamily="34" charset="0"/>
                        </a:rPr>
                        <a:t>is the demand from consumers for new products and improvements in old ones; this is often found via reviews, polls, surveys, </a:t>
                      </a:r>
                      <a:r>
                        <a:rPr lang="en-US" sz="120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Product</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b="1" baseline="0" dirty="0">
                          <a:latin typeface="Tahoma" panose="020B0604030504040204" pitchFamily="34" charset="0"/>
                          <a:ea typeface="Tahoma" panose="020B0604030504040204" pitchFamily="34" charset="0"/>
                          <a:cs typeface="Tahoma" panose="020B0604030504040204" pitchFamily="34" charset="0"/>
                        </a:rPr>
                        <a:t>Aesthetics, </a:t>
                      </a:r>
                      <a:r>
                        <a:rPr lang="en-US" sz="1200" b="0" baseline="0" dirty="0">
                          <a:latin typeface="Tahoma" panose="020B0604030504040204" pitchFamily="34" charset="0"/>
                          <a:ea typeface="Tahoma" panose="020B0604030504040204" pitchFamily="34" charset="0"/>
                          <a:cs typeface="Tahoma" panose="020B0604030504040204" pitchFamily="34" charset="0"/>
                        </a:rPr>
                        <a:t>making products easier to use, </a:t>
                      </a:r>
                      <a:r>
                        <a:rPr lang="en-US" sz="1200" b="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4" name="Table 3">
            <a:extLst>
              <a:ext uri="{FF2B5EF4-FFF2-40B4-BE49-F238E27FC236}">
                <a16:creationId xmlns:a16="http://schemas.microsoft.com/office/drawing/2014/main" id="{327AEA6B-60B7-4D94-0A18-2F9CB0430794}"/>
              </a:ext>
            </a:extLst>
          </p:cNvPr>
          <p:cNvGraphicFramePr>
            <a:graphicFrameLocks noGrp="1"/>
          </p:cNvGraphicFramePr>
          <p:nvPr>
            <p:extLst>
              <p:ext uri="{D42A27DB-BD31-4B8C-83A1-F6EECF244321}">
                <p14:modId xmlns:p14="http://schemas.microsoft.com/office/powerpoint/2010/main" val="754814485"/>
              </p:ext>
            </p:extLst>
          </p:nvPr>
        </p:nvGraphicFramePr>
        <p:xfrm>
          <a:off x="6565392" y="1120648"/>
          <a:ext cx="5888736" cy="5523992"/>
        </p:xfrm>
        <a:graphic>
          <a:graphicData uri="http://schemas.openxmlformats.org/drawingml/2006/table">
            <a:tbl>
              <a:tblPr firstRow="1" bandRow="1">
                <a:tableStyleId>{5940675A-B579-460E-94D1-54222C63F5DA}</a:tableStyleId>
              </a:tblPr>
              <a:tblGrid>
                <a:gridCol w="5888736">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Fashion and Trends</a:t>
                      </a:r>
                    </a:p>
                  </a:txBody>
                  <a:tcPr anchor="ctr">
                    <a:solidFill>
                      <a:srgbClr val="F3EBF9"/>
                    </a:solidFill>
                  </a:tcPr>
                </a:tc>
                <a:extLst>
                  <a:ext uri="{0D108BD9-81ED-4DB2-BD59-A6C34878D82A}">
                    <a16:rowId xmlns:a16="http://schemas.microsoft.com/office/drawing/2014/main" val="4240746214"/>
                  </a:ext>
                </a:extLst>
              </a:tr>
              <a:tr h="969772">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Fashion</a:t>
                      </a:r>
                      <a:r>
                        <a:rPr lang="en-GB" sz="1200" baseline="0" dirty="0">
                          <a:latin typeface="Tahoma" panose="020B0604030504040204" pitchFamily="34" charset="0"/>
                          <a:ea typeface="Tahoma" panose="020B0604030504040204" pitchFamily="34" charset="0"/>
                          <a:cs typeface="Tahoma" panose="020B0604030504040204" pitchFamily="34" charset="0"/>
                        </a:rPr>
                        <a:t> and Trends will change quickly, and you can see major differences in fashions over decades.</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Designers have to make sure their products meet the fashion and trends of the area they are designing and selling the product to.</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The change of products over time is called </a:t>
                      </a:r>
                      <a:r>
                        <a:rPr lang="en-GB" sz="1200" b="1" baseline="0" dirty="0">
                          <a:latin typeface="Tahoma" panose="020B0604030504040204" pitchFamily="34" charset="0"/>
                          <a:ea typeface="Tahoma" panose="020B0604030504040204" pitchFamily="34" charset="0"/>
                          <a:cs typeface="Tahoma" panose="020B0604030504040204" pitchFamily="34" charset="0"/>
                        </a:rPr>
                        <a:t>Product Evolution</a:t>
                      </a:r>
                      <a:r>
                        <a:rPr lang="en-GB" sz="1200" b="0" baseline="0" dirty="0">
                          <a:latin typeface="Tahoma" panose="020B0604030504040204" pitchFamily="34" charset="0"/>
                          <a:ea typeface="Tahoma" panose="020B0604030504040204" pitchFamily="34" charset="0"/>
                          <a:cs typeface="Tahoma" panose="020B0604030504040204" pitchFamily="34" charset="0"/>
                        </a:rPr>
                        <a:t>. This is caused by Market Pull, Technology Push and Fashion and Trends.</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Some products are seen as </a:t>
                      </a:r>
                      <a:r>
                        <a:rPr lang="en-GB" sz="1200" b="1" baseline="0" dirty="0">
                          <a:latin typeface="Tahoma" panose="020B0604030504040204" pitchFamily="34" charset="0"/>
                          <a:ea typeface="Tahoma" panose="020B0604030504040204" pitchFamily="34" charset="0"/>
                          <a:cs typeface="Tahoma" panose="020B0604030504040204" pitchFamily="34" charset="0"/>
                        </a:rPr>
                        <a:t>timeless. </a:t>
                      </a:r>
                      <a:r>
                        <a:rPr lang="en-GB" sz="1200" b="0" baseline="0" dirty="0">
                          <a:latin typeface="Tahoma" panose="020B0604030504040204" pitchFamily="34" charset="0"/>
                          <a:ea typeface="Tahoma" panose="020B0604030504040204" pitchFamily="34" charset="0"/>
                          <a:cs typeface="Tahoma" panose="020B0604030504040204" pitchFamily="34" charset="0"/>
                        </a:rPr>
                        <a:t>These products are called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a:t>
                      </a:r>
                      <a:r>
                        <a:rPr lang="en-GB" sz="1200" b="0" baseline="0" dirty="0">
                          <a:latin typeface="Tahoma" panose="020B0604030504040204" pitchFamily="34" charset="0"/>
                          <a:ea typeface="Tahoma" panose="020B0604030504040204" pitchFamily="34" charset="0"/>
                          <a:cs typeface="Tahoma" panose="020B0604030504040204" pitchFamily="34" charset="0"/>
                        </a:rPr>
                        <a:t> These products are timeless because they were innovative, set a bench mark for following products, changed their industry and are often copied.</a:t>
                      </a:r>
                    </a:p>
                    <a:p>
                      <a:pPr algn="ctr"/>
                      <a:r>
                        <a:rPr lang="en-GB" sz="1200" b="0" baseline="0" dirty="0">
                          <a:latin typeface="Tahoma" panose="020B0604030504040204" pitchFamily="34" charset="0"/>
                          <a:ea typeface="Tahoma" panose="020B0604030504040204" pitchFamily="34" charset="0"/>
                          <a:cs typeface="Tahoma" panose="020B0604030504040204" pitchFamily="34" charset="0"/>
                        </a:rPr>
                        <a:t>Examples include; iPod, iPhone, Angle-Poise Lamp, Swiss Army Knife, Converse Shoes, Levi’s Jeans, Classic Mini Cooper</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5" name="Table 4">
            <a:extLst>
              <a:ext uri="{FF2B5EF4-FFF2-40B4-BE49-F238E27FC236}">
                <a16:creationId xmlns:a16="http://schemas.microsoft.com/office/drawing/2014/main" id="{BBBFE680-A2A7-D33A-686D-E0573A7AF30B}"/>
              </a:ext>
            </a:extLst>
          </p:cNvPr>
          <p:cNvGraphicFramePr>
            <a:graphicFrameLocks noGrp="1"/>
          </p:cNvGraphicFramePr>
          <p:nvPr>
            <p:extLst>
              <p:ext uri="{D42A27DB-BD31-4B8C-83A1-F6EECF244321}">
                <p14:modId xmlns:p14="http://schemas.microsoft.com/office/powerpoint/2010/main" val="286440005"/>
              </p:ext>
            </p:extLst>
          </p:nvPr>
        </p:nvGraphicFramePr>
        <p:xfrm>
          <a:off x="562114" y="3960100"/>
          <a:ext cx="5838685" cy="5421644"/>
        </p:xfrm>
        <a:graphic>
          <a:graphicData uri="http://schemas.openxmlformats.org/drawingml/2006/table">
            <a:tbl>
              <a:tblPr firstRow="1" bandRow="1">
                <a:tableStyleId>{5940675A-B579-460E-94D1-54222C63F5DA}</a:tableStyleId>
              </a:tblPr>
              <a:tblGrid>
                <a:gridCol w="5838685">
                  <a:extLst>
                    <a:ext uri="{9D8B030D-6E8A-4147-A177-3AD203B41FA5}">
                      <a16:colId xmlns:a16="http://schemas.microsoft.com/office/drawing/2014/main" val="1398461310"/>
                    </a:ext>
                  </a:extLst>
                </a:gridCol>
              </a:tblGrid>
              <a:tr h="57532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Cultures, Faith and Belief</a:t>
                      </a:r>
                    </a:p>
                  </a:txBody>
                  <a:tcPr anchor="ctr">
                    <a:solidFill>
                      <a:srgbClr val="F3EBF9"/>
                    </a:solidFill>
                  </a:tcPr>
                </a:tc>
                <a:extLst>
                  <a:ext uri="{0D108BD9-81ED-4DB2-BD59-A6C34878D82A}">
                    <a16:rowId xmlns:a16="http://schemas.microsoft.com/office/drawing/2014/main" val="4240746214"/>
                  </a:ext>
                </a:extLst>
              </a:tr>
              <a:tr h="3821279">
                <a:tc>
                  <a:txBody>
                    <a:bodyPr/>
                    <a:lstStyle/>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groups of people have different interests and have to be catered for.</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countries and cultures also react to products differently. </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b="0" i="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dirty="0">
                          <a:latin typeface="Tahoma" panose="020B0604030504040204" pitchFamily="34" charset="0"/>
                          <a:ea typeface="Tahoma" panose="020B0604030504040204" pitchFamily="34" charset="0"/>
                          <a:cs typeface="Tahoma" panose="020B0604030504040204" pitchFamily="34" charset="0"/>
                        </a:rPr>
                        <a:t>E.g. In India McDonalds don’t sell beef burgers as it has a large Hindu population, and cows are seen as sacred – in contrast the UK sells its most amount of fish and chips on a Friday as it is a Christian tradition to not eat meat on that day.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370356"/>
                  </a:ext>
                </a:extLst>
              </a:tr>
            </a:tbl>
          </a:graphicData>
        </a:graphic>
      </p:graphicFrame>
      <p:graphicFrame>
        <p:nvGraphicFramePr>
          <p:cNvPr id="6" name="Table 5">
            <a:extLst>
              <a:ext uri="{FF2B5EF4-FFF2-40B4-BE49-F238E27FC236}">
                <a16:creationId xmlns:a16="http://schemas.microsoft.com/office/drawing/2014/main" id="{4E2781FC-0F47-C422-1BDF-F583548BAF10}"/>
              </a:ext>
            </a:extLst>
          </p:cNvPr>
          <p:cNvGraphicFramePr>
            <a:graphicFrameLocks noGrp="1"/>
          </p:cNvGraphicFramePr>
          <p:nvPr>
            <p:extLst>
              <p:ext uri="{D42A27DB-BD31-4B8C-83A1-F6EECF244321}">
                <p14:modId xmlns:p14="http://schemas.microsoft.com/office/powerpoint/2010/main" val="541806858"/>
              </p:ext>
            </p:extLst>
          </p:nvPr>
        </p:nvGraphicFramePr>
        <p:xfrm>
          <a:off x="6615442" y="6922757"/>
          <a:ext cx="5783821" cy="2415032"/>
        </p:xfrm>
        <a:graphic>
          <a:graphicData uri="http://schemas.openxmlformats.org/drawingml/2006/table">
            <a:tbl>
              <a:tblPr firstRow="1" bandRow="1">
                <a:tableStyleId>{5940675A-B579-460E-94D1-54222C63F5DA}</a:tableStyleId>
              </a:tblPr>
              <a:tblGrid>
                <a:gridCol w="5783821">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Inclusive vs. Exclusive Design</a:t>
                      </a:r>
                    </a:p>
                  </a:txBody>
                  <a:tcPr anchor="ctr">
                    <a:solidFill>
                      <a:srgbClr val="F3EBF9"/>
                    </a:solidFill>
                  </a:tcPr>
                </a:tc>
                <a:extLst>
                  <a:ext uri="{0D108BD9-81ED-4DB2-BD59-A6C34878D82A}">
                    <a16:rowId xmlns:a16="http://schemas.microsoft.com/office/drawing/2014/main" val="4240746214"/>
                  </a:ext>
                </a:extLst>
              </a:tr>
              <a:tr h="969772">
                <a:tc>
                  <a:txBody>
                    <a:bodyPr/>
                    <a:lstStyle/>
                    <a:p>
                      <a:r>
                        <a:rPr lang="en-GB" sz="1200" b="1" i="0" dirty="0">
                          <a:latin typeface="Tahoma" panose="020B0604030504040204" pitchFamily="34" charset="0"/>
                          <a:ea typeface="Tahoma" panose="020B0604030504040204" pitchFamily="34" charset="0"/>
                          <a:cs typeface="Tahoma" panose="020B0604030504040204" pitchFamily="34" charset="0"/>
                        </a:rPr>
                        <a:t>Inclusive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that as many people as possible can use</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Cars, Doorframes, Adjustable Products,</a:t>
                      </a:r>
                      <a:r>
                        <a:rPr lang="en-GB" sz="1200" i="0" baseline="0" dirty="0">
                          <a:latin typeface="Tahoma" panose="020B0604030504040204" pitchFamily="34" charset="0"/>
                          <a:ea typeface="Tahoma" panose="020B0604030504040204" pitchFamily="34" charset="0"/>
                          <a:cs typeface="Tahoma" panose="020B0604030504040204" pitchFamily="34" charset="0"/>
                        </a:rPr>
                        <a:t> </a:t>
                      </a:r>
                      <a:r>
                        <a:rPr lang="en-GB" sz="1200" i="0" baseline="0" dirty="0" err="1">
                          <a:latin typeface="Tahoma" panose="020B0604030504040204" pitchFamily="34" charset="0"/>
                          <a:ea typeface="Tahoma" panose="020B0604030504040204" pitchFamily="34" charset="0"/>
                          <a:cs typeface="Tahoma" panose="020B0604030504040204" pitchFamily="34" charset="0"/>
                        </a:rPr>
                        <a:t>etc</a:t>
                      </a:r>
                      <a:endParaRPr lang="en-GB" sz="1200" i="0" dirty="0">
                        <a:latin typeface="Tahoma" panose="020B0604030504040204" pitchFamily="34" charset="0"/>
                        <a:ea typeface="Tahoma" panose="020B0604030504040204" pitchFamily="34" charset="0"/>
                        <a:cs typeface="Tahoma" panose="020B0604030504040204" pitchFamily="34" charset="0"/>
                      </a:endParaRPr>
                    </a:p>
                    <a:p>
                      <a:endParaRPr lang="en-GB" sz="1200" b="1" i="0" dirty="0">
                        <a:latin typeface="Tahoma" panose="020B0604030504040204" pitchFamily="34" charset="0"/>
                        <a:ea typeface="Tahoma" panose="020B0604030504040204" pitchFamily="34" charset="0"/>
                        <a:cs typeface="Tahoma" panose="020B0604030504040204" pitchFamily="34" charset="0"/>
                      </a:endParaRPr>
                    </a:p>
                    <a:p>
                      <a:r>
                        <a:rPr lang="en-GB" sz="1200" b="1" i="0" dirty="0">
                          <a:latin typeface="Tahoma" panose="020B0604030504040204" pitchFamily="34" charset="0"/>
                          <a:ea typeface="Tahoma" panose="020B0604030504040204" pitchFamily="34" charset="0"/>
                          <a:cs typeface="Tahoma" panose="020B0604030504040204" pitchFamily="34" charset="0"/>
                        </a:rPr>
                        <a:t>Exclusive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for a particular group and their needs</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a:t>
                      </a:r>
                      <a:r>
                        <a:rPr lang="en-GB" sz="1200" i="0" baseline="0" dirty="0">
                          <a:latin typeface="Tahoma" panose="020B0604030504040204" pitchFamily="34" charset="0"/>
                          <a:ea typeface="Tahoma" panose="020B0604030504040204" pitchFamily="34" charset="0"/>
                          <a:cs typeface="Tahoma" panose="020B0604030504040204" pitchFamily="34" charset="0"/>
                        </a:rPr>
                        <a:t> seats for babies, Wheelchairs, Stair Lifts</a:t>
                      </a:r>
                      <a:endParaRPr lang="en-GB" sz="1200" i="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p>
                  </a:txBody>
                  <a:tcPr anchor="ctr"/>
                </a:tc>
                <a:extLst>
                  <a:ext uri="{0D108BD9-81ED-4DB2-BD59-A6C34878D82A}">
                    <a16:rowId xmlns:a16="http://schemas.microsoft.com/office/drawing/2014/main" val="3916370356"/>
                  </a:ext>
                </a:extLst>
              </a:tr>
            </a:tbl>
          </a:graphicData>
        </a:graphic>
      </p:graphicFrame>
      <p:pic>
        <p:nvPicPr>
          <p:cNvPr id="7" name="Picture 6">
            <a:extLst>
              <a:ext uri="{FF2B5EF4-FFF2-40B4-BE49-F238E27FC236}">
                <a16:creationId xmlns:a16="http://schemas.microsoft.com/office/drawing/2014/main" id="{C7CB36F9-2439-0E5F-F994-BDBCFF770E99}"/>
              </a:ext>
            </a:extLst>
          </p:cNvPr>
          <p:cNvPicPr>
            <a:picLocks noChangeAspect="1"/>
          </p:cNvPicPr>
          <p:nvPr/>
        </p:nvPicPr>
        <p:blipFill rotWithShape="1">
          <a:blip r:embed="rId2"/>
          <a:srcRect l="6522" t="6763" r="1884" b="17295"/>
          <a:stretch/>
        </p:blipFill>
        <p:spPr>
          <a:xfrm>
            <a:off x="961193" y="6005360"/>
            <a:ext cx="5073847" cy="3155098"/>
          </a:xfrm>
          <a:prstGeom prst="rect">
            <a:avLst/>
          </a:prstGeom>
        </p:spPr>
      </p:pic>
      <p:pic>
        <p:nvPicPr>
          <p:cNvPr id="8" name="Picture 7">
            <a:extLst>
              <a:ext uri="{FF2B5EF4-FFF2-40B4-BE49-F238E27FC236}">
                <a16:creationId xmlns:a16="http://schemas.microsoft.com/office/drawing/2014/main" id="{D8ED8AA5-AA8C-CB58-A7EF-075E20DFF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21" y="3217637"/>
            <a:ext cx="3732415" cy="1040769"/>
          </a:xfrm>
          <a:prstGeom prst="rect">
            <a:avLst/>
          </a:prstGeom>
        </p:spPr>
      </p:pic>
      <p:pic>
        <p:nvPicPr>
          <p:cNvPr id="9" name="Picture 8">
            <a:extLst>
              <a:ext uri="{FF2B5EF4-FFF2-40B4-BE49-F238E27FC236}">
                <a16:creationId xmlns:a16="http://schemas.microsoft.com/office/drawing/2014/main" id="{90C710C7-9ADE-2987-2CD7-21D64E0EA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432" y="5558990"/>
            <a:ext cx="3081414" cy="1002713"/>
          </a:xfrm>
          <a:prstGeom prst="rect">
            <a:avLst/>
          </a:prstGeom>
        </p:spPr>
      </p:pic>
      <p:pic>
        <p:nvPicPr>
          <p:cNvPr id="10" name="Picture 9">
            <a:extLst>
              <a:ext uri="{FF2B5EF4-FFF2-40B4-BE49-F238E27FC236}">
                <a16:creationId xmlns:a16="http://schemas.microsoft.com/office/drawing/2014/main" id="{F692C15B-CCAF-8F24-6895-1A075C6E5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Tree>
    <p:extLst>
      <p:ext uri="{BB962C8B-B14F-4D97-AF65-F5344CB8AC3E}">
        <p14:creationId xmlns:p14="http://schemas.microsoft.com/office/powerpoint/2010/main" val="248659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7E392-8708-A35D-DF5B-406EC0C768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224" y="155448"/>
            <a:ext cx="883920" cy="883920"/>
          </a:xfrm>
          <a:prstGeom prst="rect">
            <a:avLst/>
          </a:prstGeom>
        </p:spPr>
      </p:pic>
      <p:sp>
        <p:nvSpPr>
          <p:cNvPr id="3" name="TextBox 2">
            <a:extLst>
              <a:ext uri="{FF2B5EF4-FFF2-40B4-BE49-F238E27FC236}">
                <a16:creationId xmlns:a16="http://schemas.microsoft.com/office/drawing/2014/main" id="{D129941E-D3C7-8B18-2B34-9B3A5A09C3A1}"/>
              </a:ext>
            </a:extLst>
          </p:cNvPr>
          <p:cNvSpPr txBox="1"/>
          <p:nvPr/>
        </p:nvSpPr>
        <p:spPr>
          <a:xfrm>
            <a:off x="2473451" y="354720"/>
            <a:ext cx="7854697" cy="307777"/>
          </a:xfrm>
          <a:prstGeom prst="rect">
            <a:avLst/>
          </a:prstGeom>
          <a:noFill/>
        </p:spPr>
        <p:txBody>
          <a:bodyPr wrap="square" rtlCol="0">
            <a:spAutoFit/>
          </a:bodyPr>
          <a:lstStyle/>
          <a:p>
            <a:pPr algn="ctr"/>
            <a:r>
              <a:rPr lang="en-GB" sz="1400" dirty="0">
                <a:solidFill>
                  <a:schemeClr val="accent6">
                    <a:lumMod val="50000"/>
                  </a:schemeClr>
                </a:solidFill>
                <a:latin typeface="Chalk Dash" panose="03000600000000000000" pitchFamily="66" charset="0"/>
                <a:ea typeface="Tahoma" panose="020B0604030504040204" pitchFamily="34" charset="0"/>
                <a:cs typeface="Tahoma" panose="020B0604030504040204" pitchFamily="34" charset="0"/>
              </a:rPr>
              <a:t>Scales of Production</a:t>
            </a:r>
          </a:p>
        </p:txBody>
      </p:sp>
      <p:graphicFrame>
        <p:nvGraphicFramePr>
          <p:cNvPr id="4" name="Table 3">
            <a:extLst>
              <a:ext uri="{FF2B5EF4-FFF2-40B4-BE49-F238E27FC236}">
                <a16:creationId xmlns:a16="http://schemas.microsoft.com/office/drawing/2014/main" id="{556E30EA-4632-3F87-983D-D93507FEC2CA}"/>
              </a:ext>
            </a:extLst>
          </p:cNvPr>
          <p:cNvGraphicFramePr>
            <a:graphicFrameLocks noGrp="1"/>
          </p:cNvGraphicFramePr>
          <p:nvPr>
            <p:extLst>
              <p:ext uri="{D42A27DB-BD31-4B8C-83A1-F6EECF244321}">
                <p14:modId xmlns:p14="http://schemas.microsoft.com/office/powerpoint/2010/main" val="105337837"/>
              </p:ext>
            </p:extLst>
          </p:nvPr>
        </p:nvGraphicFramePr>
        <p:xfrm>
          <a:off x="233776" y="913385"/>
          <a:ext cx="12334047" cy="4444999"/>
        </p:xfrm>
        <a:graphic>
          <a:graphicData uri="http://schemas.openxmlformats.org/drawingml/2006/table">
            <a:tbl>
              <a:tblPr firstRow="1" bandRow="1">
                <a:tableStyleId>{5940675A-B579-460E-94D1-54222C63F5DA}</a:tableStyleId>
              </a:tblPr>
              <a:tblGrid>
                <a:gridCol w="1588308">
                  <a:extLst>
                    <a:ext uri="{9D8B030D-6E8A-4147-A177-3AD203B41FA5}">
                      <a16:colId xmlns:a16="http://schemas.microsoft.com/office/drawing/2014/main" val="650560872"/>
                    </a:ext>
                  </a:extLst>
                </a:gridCol>
                <a:gridCol w="2481623">
                  <a:extLst>
                    <a:ext uri="{9D8B030D-6E8A-4147-A177-3AD203B41FA5}">
                      <a16:colId xmlns:a16="http://schemas.microsoft.com/office/drawing/2014/main" val="1137440549"/>
                    </a:ext>
                  </a:extLst>
                </a:gridCol>
                <a:gridCol w="5969489">
                  <a:extLst>
                    <a:ext uri="{9D8B030D-6E8A-4147-A177-3AD203B41FA5}">
                      <a16:colId xmlns:a16="http://schemas.microsoft.com/office/drawing/2014/main" val="1068028841"/>
                    </a:ext>
                  </a:extLst>
                </a:gridCol>
                <a:gridCol w="2294627">
                  <a:extLst>
                    <a:ext uri="{9D8B030D-6E8A-4147-A177-3AD203B41FA5}">
                      <a16:colId xmlns:a16="http://schemas.microsoft.com/office/drawing/2014/main" val="2710481227"/>
                    </a:ext>
                  </a:extLst>
                </a:gridCol>
              </a:tblGrid>
              <a:tr h="385063">
                <a:tc>
                  <a:txBody>
                    <a:bodyPr/>
                    <a:lstStyle/>
                    <a:p>
                      <a:pPr algn="ctr"/>
                      <a:r>
                        <a:rPr lang="en-GB" sz="1200" b="1" dirty="0"/>
                        <a:t>Name/ Type</a:t>
                      </a:r>
                    </a:p>
                  </a:txBody>
                  <a:tcPr marL="128016" marR="128016" marT="64008" marB="64008" anchor="ctr">
                    <a:solidFill>
                      <a:schemeClr val="accent6">
                        <a:lumMod val="20000"/>
                        <a:lumOff val="80000"/>
                      </a:schemeClr>
                    </a:solidFill>
                  </a:tcPr>
                </a:tc>
                <a:tc>
                  <a:txBody>
                    <a:bodyPr/>
                    <a:lstStyle/>
                    <a:p>
                      <a:pPr algn="ctr"/>
                      <a:r>
                        <a:rPr lang="en-GB" sz="1200" b="1" dirty="0"/>
                        <a:t>How many it makes</a:t>
                      </a:r>
                    </a:p>
                  </a:txBody>
                  <a:tcPr marL="128016" marR="128016" marT="64008" marB="64008" anchor="ctr">
                    <a:solidFill>
                      <a:schemeClr val="accent6">
                        <a:lumMod val="20000"/>
                        <a:lumOff val="80000"/>
                      </a:schemeClr>
                    </a:solidFill>
                  </a:tcPr>
                </a:tc>
                <a:tc>
                  <a:txBody>
                    <a:bodyPr/>
                    <a:lstStyle/>
                    <a:p>
                      <a:pPr algn="ctr"/>
                      <a:r>
                        <a:rPr lang="en-GB" sz="1200" b="1" dirty="0"/>
                        <a:t>Ke</a:t>
                      </a:r>
                      <a:r>
                        <a:rPr lang="en-GB" sz="1200" b="1" baseline="0" dirty="0"/>
                        <a:t>y Info</a:t>
                      </a:r>
                      <a:endParaRPr lang="en-GB" sz="1200" b="1" dirty="0"/>
                    </a:p>
                  </a:txBody>
                  <a:tcPr marL="128016" marR="128016" marT="64008" marB="64008" anchor="ctr">
                    <a:solidFill>
                      <a:schemeClr val="accent6">
                        <a:lumMod val="20000"/>
                        <a:lumOff val="80000"/>
                      </a:schemeClr>
                    </a:solidFill>
                  </a:tcPr>
                </a:tc>
                <a:tc>
                  <a:txBody>
                    <a:bodyPr/>
                    <a:lstStyle/>
                    <a:p>
                      <a:pPr algn="ctr"/>
                      <a:r>
                        <a:rPr lang="en-GB" sz="1200" b="1" dirty="0"/>
                        <a:t>Examples of Products</a:t>
                      </a:r>
                    </a:p>
                  </a:txBody>
                  <a:tcPr marL="128016" marR="128016" marT="64008" marB="64008" anchor="ctr">
                    <a:solidFill>
                      <a:schemeClr val="accent6">
                        <a:lumMod val="20000"/>
                        <a:lumOff val="80000"/>
                      </a:schemeClr>
                    </a:solidFill>
                  </a:tcPr>
                </a:tc>
                <a:extLst>
                  <a:ext uri="{0D108BD9-81ED-4DB2-BD59-A6C34878D82A}">
                    <a16:rowId xmlns:a16="http://schemas.microsoft.com/office/drawing/2014/main" val="2992580308"/>
                  </a:ext>
                </a:extLst>
              </a:tr>
              <a:tr h="1146047">
                <a:tc>
                  <a:txBody>
                    <a:bodyPr/>
                    <a:lstStyle/>
                    <a:p>
                      <a:pPr algn="ctr"/>
                      <a:r>
                        <a:rPr lang="en-GB" sz="1200" dirty="0"/>
                        <a:t>One-off</a:t>
                      </a:r>
                      <a:r>
                        <a:rPr lang="en-GB" sz="1200" baseline="0" dirty="0"/>
                        <a:t> Production </a:t>
                      </a:r>
                      <a:endParaRPr lang="en-GB" sz="1200" dirty="0"/>
                    </a:p>
                  </a:txBody>
                  <a:tcPr marL="128016" marR="128016" marT="64008" marB="64008" anchor="ctr">
                    <a:solidFill>
                      <a:schemeClr val="accent6">
                        <a:lumMod val="20000"/>
                        <a:lumOff val="80000"/>
                      </a:schemeClr>
                    </a:solidFill>
                  </a:tcPr>
                </a:tc>
                <a:tc>
                  <a:txBody>
                    <a:bodyPr/>
                    <a:lstStyle/>
                    <a:p>
                      <a:pPr algn="ctr"/>
                      <a:r>
                        <a:rPr lang="en-GB" sz="1200" dirty="0"/>
                        <a:t>1</a:t>
                      </a:r>
                    </a:p>
                  </a:txBody>
                  <a:tcPr marL="128016" marR="128016" marT="64008" marB="64008" anchor="ctr"/>
                </a:tc>
                <a:tc>
                  <a:txBody>
                    <a:bodyPr/>
                    <a:lstStyle/>
                    <a:p>
                      <a:pPr marL="285750" indent="-285750" algn="ctr">
                        <a:buFont typeface="Arial" panose="020B0604020202020204" pitchFamily="34" charset="0"/>
                        <a:buChar char="•"/>
                      </a:pPr>
                      <a:r>
                        <a:rPr lang="en-GB" sz="1200" dirty="0"/>
                        <a:t>Also known as Bespoke or Prototype</a:t>
                      </a:r>
                      <a:r>
                        <a:rPr lang="en-GB" sz="1200" baseline="0" dirty="0"/>
                        <a:t> manufacture</a:t>
                      </a:r>
                    </a:p>
                    <a:p>
                      <a:pPr marL="285750" indent="-285750" algn="ctr">
                        <a:buFont typeface="Arial" panose="020B0604020202020204" pitchFamily="34" charset="0"/>
                        <a:buChar char="•"/>
                      </a:pPr>
                      <a:r>
                        <a:rPr lang="en-GB" sz="1200" baseline="0" dirty="0"/>
                        <a:t>Custom-made products</a:t>
                      </a:r>
                    </a:p>
                    <a:p>
                      <a:pPr marL="285750" indent="-285750" algn="ctr">
                        <a:buFont typeface="Arial" panose="020B0604020202020204" pitchFamily="34" charset="0"/>
                        <a:buChar char="•"/>
                      </a:pPr>
                      <a:r>
                        <a:rPr lang="en-GB" sz="1200" baseline="0" dirty="0"/>
                        <a:t>Specialist workers/ skills</a:t>
                      </a:r>
                    </a:p>
                    <a:p>
                      <a:pPr marL="285750" indent="-285750" algn="ctr">
                        <a:buFont typeface="Arial" panose="020B0604020202020204" pitchFamily="34" charset="0"/>
                        <a:buChar char="•"/>
                      </a:pPr>
                      <a:r>
                        <a:rPr lang="en-GB" sz="1200" baseline="0" dirty="0"/>
                        <a:t>Specialist machines and materials</a:t>
                      </a:r>
                    </a:p>
                    <a:p>
                      <a:pPr marL="285750" indent="-285750" algn="ctr">
                        <a:buFont typeface="Arial" panose="020B0604020202020204" pitchFamily="34" charset="0"/>
                        <a:buChar char="•"/>
                      </a:pPr>
                      <a:r>
                        <a:rPr lang="en-GB" sz="1200" baseline="0" dirty="0"/>
                        <a:t>High Quality but expensive</a:t>
                      </a:r>
                    </a:p>
                  </a:txBody>
                  <a:tcPr marL="128016" marR="128016" marT="64008" marB="64008" anchor="ctr"/>
                </a:tc>
                <a:tc>
                  <a:txBody>
                    <a:bodyPr/>
                    <a:lstStyle/>
                    <a:p>
                      <a:pPr marL="285750" indent="-285750" algn="ctr">
                        <a:buFont typeface="Arial" panose="020B0604020202020204" pitchFamily="34" charset="0"/>
                        <a:buChar char="•"/>
                      </a:pPr>
                      <a:r>
                        <a:rPr lang="en-GB" sz="1200" dirty="0"/>
                        <a:t>Towers</a:t>
                      </a:r>
                      <a:r>
                        <a:rPr lang="en-GB" sz="1200" baseline="0" dirty="0"/>
                        <a:t> / Bridges</a:t>
                      </a:r>
                    </a:p>
                    <a:p>
                      <a:pPr marL="285750" indent="-285750" algn="ctr">
                        <a:buFont typeface="Arial" panose="020B0604020202020204" pitchFamily="34" charset="0"/>
                        <a:buChar char="•"/>
                      </a:pPr>
                      <a:r>
                        <a:rPr lang="en-GB" sz="1200" baseline="0" dirty="0"/>
                        <a:t>One-off Houses</a:t>
                      </a:r>
                    </a:p>
                    <a:p>
                      <a:pPr marL="285750" indent="-285750" algn="ctr">
                        <a:buFont typeface="Arial" panose="020B0604020202020204" pitchFamily="34" charset="0"/>
                        <a:buChar char="•"/>
                      </a:pPr>
                      <a:r>
                        <a:rPr lang="en-GB" sz="1200" baseline="0" dirty="0"/>
                        <a:t>Custom made clothes</a:t>
                      </a:r>
                    </a:p>
                  </a:txBody>
                  <a:tcPr marL="128016" marR="128016" marT="64008" marB="64008" anchor="ctr"/>
                </a:tc>
                <a:extLst>
                  <a:ext uri="{0D108BD9-81ED-4DB2-BD59-A6C34878D82A}">
                    <a16:rowId xmlns:a16="http://schemas.microsoft.com/office/drawing/2014/main" val="2135399536"/>
                  </a:ext>
                </a:extLst>
              </a:tr>
              <a:tr h="1066801">
                <a:tc>
                  <a:txBody>
                    <a:bodyPr/>
                    <a:lstStyle/>
                    <a:p>
                      <a:pPr algn="ctr"/>
                      <a:r>
                        <a:rPr lang="en-GB" sz="1200" dirty="0"/>
                        <a:t>Batch</a:t>
                      </a:r>
                    </a:p>
                  </a:txBody>
                  <a:tcPr marL="128016" marR="128016" marT="64008" marB="64008" anchor="ctr">
                    <a:solidFill>
                      <a:schemeClr val="accent6">
                        <a:lumMod val="20000"/>
                        <a:lumOff val="80000"/>
                      </a:schemeClr>
                    </a:solidFill>
                  </a:tcPr>
                </a:tc>
                <a:tc>
                  <a:txBody>
                    <a:bodyPr/>
                    <a:lstStyle/>
                    <a:p>
                      <a:pPr algn="ctr"/>
                      <a:r>
                        <a:rPr lang="en-GB" sz="1200" dirty="0"/>
                        <a:t>10s-1000s</a:t>
                      </a:r>
                    </a:p>
                  </a:txBody>
                  <a:tcPr marL="128016" marR="128016" marT="64008" marB="64008" anchor="ctr"/>
                </a:tc>
                <a:tc>
                  <a:txBody>
                    <a:bodyPr/>
                    <a:lstStyle/>
                    <a:p>
                      <a:pPr marL="285750" indent="-285750" algn="ctr">
                        <a:buFont typeface="Arial" panose="020B0604020202020204" pitchFamily="34" charset="0"/>
                        <a:buChar char="•"/>
                      </a:pPr>
                      <a:r>
                        <a:rPr lang="en-GB" sz="1200" dirty="0"/>
                        <a:t>Uses a mix of workers and machinery</a:t>
                      </a:r>
                    </a:p>
                    <a:p>
                      <a:pPr marL="285750" indent="-285750" algn="ctr">
                        <a:buFont typeface="Arial" panose="020B0604020202020204" pitchFamily="34" charset="0"/>
                        <a:buChar char="•"/>
                      </a:pPr>
                      <a:r>
                        <a:rPr lang="en-GB" sz="1200" dirty="0"/>
                        <a:t>Uses jigs, moulds and templates to help make identical products</a:t>
                      </a:r>
                    </a:p>
                    <a:p>
                      <a:pPr marL="285750" indent="-285750" algn="ctr">
                        <a:buFont typeface="Arial" panose="020B0604020202020204" pitchFamily="34" charset="0"/>
                        <a:buChar char="•"/>
                      </a:pPr>
                      <a:r>
                        <a:rPr lang="en-GB" sz="1200" dirty="0"/>
                        <a:t>Stations of workers</a:t>
                      </a:r>
                      <a:r>
                        <a:rPr lang="en-GB" sz="1200" baseline="0" dirty="0"/>
                        <a:t> e.g. cutting station, painting station, </a:t>
                      </a:r>
                      <a:r>
                        <a:rPr lang="en-GB" sz="1200" baseline="0" dirty="0" err="1"/>
                        <a:t>etc</a:t>
                      </a:r>
                      <a:endParaRPr lang="en-GB" sz="1200" dirty="0"/>
                    </a:p>
                    <a:p>
                      <a:pPr marL="285750" indent="-285750" algn="ctr">
                        <a:buFont typeface="Arial" panose="020B0604020202020204" pitchFamily="34" charset="0"/>
                        <a:buChar char="•"/>
                      </a:pPr>
                      <a:r>
                        <a:rPr lang="en-GB" sz="1200" dirty="0"/>
                        <a:t>Can have some variation e.g. colour, finish, flavour</a:t>
                      </a:r>
                    </a:p>
                  </a:txBody>
                  <a:tcPr marL="128016" marR="128016" marT="64008" marB="64008" anchor="ctr"/>
                </a:tc>
                <a:tc>
                  <a:txBody>
                    <a:bodyPr/>
                    <a:lstStyle/>
                    <a:p>
                      <a:pPr marL="171450" indent="-171450" algn="ctr">
                        <a:buFont typeface="Arial" panose="020B0604020202020204" pitchFamily="34" charset="0"/>
                        <a:buChar char="•"/>
                      </a:pPr>
                      <a:r>
                        <a:rPr lang="en-GB" sz="1200" dirty="0"/>
                        <a:t>Baked foods</a:t>
                      </a:r>
                    </a:p>
                    <a:p>
                      <a:pPr marL="171450" indent="-171450" algn="ctr">
                        <a:buFont typeface="Arial" panose="020B0604020202020204" pitchFamily="34" charset="0"/>
                        <a:buChar char="•"/>
                      </a:pPr>
                      <a:r>
                        <a:rPr lang="en-GB" sz="1200" dirty="0"/>
                        <a:t>Limited edition car</a:t>
                      </a:r>
                    </a:p>
                    <a:p>
                      <a:pPr marL="171450" indent="-171450" algn="ctr">
                        <a:buFont typeface="Arial" panose="020B0604020202020204" pitchFamily="34" charset="0"/>
                        <a:buChar char="•"/>
                      </a:pPr>
                      <a:r>
                        <a:rPr lang="en-GB" sz="1200" dirty="0"/>
                        <a:t>Socks</a:t>
                      </a:r>
                    </a:p>
                    <a:p>
                      <a:pPr marL="171450" indent="-171450" algn="ctr">
                        <a:buFont typeface="Arial" panose="020B0604020202020204" pitchFamily="34" charset="0"/>
                        <a:buChar char="•"/>
                      </a:pPr>
                      <a:r>
                        <a:rPr lang="en-GB" sz="1200" dirty="0"/>
                        <a:t>Chairs</a:t>
                      </a:r>
                    </a:p>
                  </a:txBody>
                  <a:tcPr marL="128016" marR="128016" marT="64008" marB="64008" anchor="ctr"/>
                </a:tc>
                <a:extLst>
                  <a:ext uri="{0D108BD9-81ED-4DB2-BD59-A6C34878D82A}">
                    <a16:rowId xmlns:a16="http://schemas.microsoft.com/office/drawing/2014/main" val="2340679672"/>
                  </a:ext>
                </a:extLst>
              </a:tr>
              <a:tr h="932688">
                <a:tc>
                  <a:txBody>
                    <a:bodyPr/>
                    <a:lstStyle/>
                    <a:p>
                      <a:pPr algn="ctr"/>
                      <a:r>
                        <a:rPr lang="en-GB" sz="1200" dirty="0"/>
                        <a:t>Mass</a:t>
                      </a:r>
                    </a:p>
                  </a:txBody>
                  <a:tcPr marL="128016" marR="128016" marT="64008" marB="64008" anchor="ctr">
                    <a:solidFill>
                      <a:schemeClr val="accent6">
                        <a:lumMod val="20000"/>
                        <a:lumOff val="80000"/>
                      </a:schemeClr>
                    </a:solidFill>
                  </a:tcPr>
                </a:tc>
                <a:tc>
                  <a:txBody>
                    <a:bodyPr/>
                    <a:lstStyle/>
                    <a:p>
                      <a:pPr algn="ctr"/>
                      <a:r>
                        <a:rPr lang="en-GB" sz="1200" dirty="0"/>
                        <a:t>10,000s - 100,000s</a:t>
                      </a:r>
                    </a:p>
                  </a:txBody>
                  <a:tcPr marL="128016" marR="128016" marT="64008" marB="64008" anchor="ctr"/>
                </a:tc>
                <a:tc>
                  <a:txBody>
                    <a:bodyPr/>
                    <a:lstStyle/>
                    <a:p>
                      <a:pPr marL="285750" indent="-285750" algn="ctr">
                        <a:buFont typeface="Arial" panose="020B0604020202020204" pitchFamily="34" charset="0"/>
                        <a:buChar char="•"/>
                      </a:pPr>
                      <a:r>
                        <a:rPr lang="en-GB" sz="1200" dirty="0"/>
                        <a:t>Big assembly lines (and sub-assembly lines)</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 worker input</a:t>
                      </a:r>
                    </a:p>
                  </a:txBody>
                  <a:tcPr marL="128016" marR="128016" marT="64008" marB="64008" anchor="ctr"/>
                </a:tc>
                <a:tc>
                  <a:txBody>
                    <a:bodyPr/>
                    <a:lstStyle/>
                    <a:p>
                      <a:pPr marL="171450" indent="-171450" algn="ctr">
                        <a:buFont typeface="Arial" panose="020B0604020202020204" pitchFamily="34" charset="0"/>
                        <a:buChar char="•"/>
                      </a:pPr>
                      <a:r>
                        <a:rPr lang="en-GB" sz="1200" dirty="0"/>
                        <a:t>Cars</a:t>
                      </a:r>
                    </a:p>
                    <a:p>
                      <a:pPr marL="171450" indent="-171450" algn="ctr">
                        <a:buFont typeface="Arial" panose="020B0604020202020204" pitchFamily="34" charset="0"/>
                        <a:buChar char="•"/>
                      </a:pPr>
                      <a:r>
                        <a:rPr lang="en-GB" sz="1200" dirty="0"/>
                        <a:t>Bottles</a:t>
                      </a:r>
                    </a:p>
                    <a:p>
                      <a:pPr marL="171450" indent="-171450" algn="ctr">
                        <a:buFont typeface="Arial" panose="020B0604020202020204" pitchFamily="34" charset="0"/>
                        <a:buChar char="•"/>
                      </a:pPr>
                      <a:r>
                        <a:rPr lang="en-GB" sz="1200" dirty="0"/>
                        <a:t>Microchips</a:t>
                      </a:r>
                    </a:p>
                    <a:p>
                      <a:pPr marL="171450" indent="-171450" algn="ctr">
                        <a:buFont typeface="Arial" panose="020B0604020202020204" pitchFamily="34" charset="0"/>
                        <a:buChar char="•"/>
                      </a:pPr>
                      <a:r>
                        <a:rPr lang="en-GB" sz="1200" dirty="0"/>
                        <a:t>Plain</a:t>
                      </a:r>
                      <a:r>
                        <a:rPr lang="en-GB" sz="1200" baseline="0" dirty="0"/>
                        <a:t> shirts</a:t>
                      </a:r>
                      <a:endParaRPr lang="en-GB" sz="1200" dirty="0"/>
                    </a:p>
                  </a:txBody>
                  <a:tcPr marL="128016" marR="128016" marT="64008" marB="64008" anchor="ctr"/>
                </a:tc>
                <a:extLst>
                  <a:ext uri="{0D108BD9-81ED-4DB2-BD59-A6C34878D82A}">
                    <a16:rowId xmlns:a16="http://schemas.microsoft.com/office/drawing/2014/main" val="4072110390"/>
                  </a:ext>
                </a:extLst>
              </a:tr>
              <a:tr h="914400">
                <a:tc>
                  <a:txBody>
                    <a:bodyPr/>
                    <a:lstStyle/>
                    <a:p>
                      <a:pPr algn="ctr"/>
                      <a:r>
                        <a:rPr lang="en-GB" sz="1200" dirty="0"/>
                        <a:t>Continuous</a:t>
                      </a:r>
                    </a:p>
                  </a:txBody>
                  <a:tcPr marL="128016" marR="128016" marT="64008" marB="64008" anchor="ctr">
                    <a:solidFill>
                      <a:schemeClr val="accent6">
                        <a:lumMod val="20000"/>
                        <a:lumOff val="80000"/>
                      </a:schemeClr>
                    </a:solidFill>
                  </a:tcPr>
                </a:tc>
                <a:tc>
                  <a:txBody>
                    <a:bodyPr/>
                    <a:lstStyle/>
                    <a:p>
                      <a:pPr algn="ctr"/>
                      <a:r>
                        <a:rPr lang="en-GB" sz="1200" dirty="0"/>
                        <a:t>100,00s</a:t>
                      </a:r>
                      <a:r>
                        <a:rPr lang="en-GB" sz="1200" baseline="0" dirty="0"/>
                        <a:t> +</a:t>
                      </a:r>
                      <a:endParaRPr lang="en-GB" sz="1200" dirty="0"/>
                    </a:p>
                  </a:txBody>
                  <a:tcPr marL="128016" marR="128016" marT="64008" marB="64008" anchor="ctr"/>
                </a:tc>
                <a:tc>
                  <a:txBody>
                    <a:bodyPr/>
                    <a:lstStyle/>
                    <a:p>
                      <a:pPr marL="285750" indent="-285750" algn="ctr">
                        <a:buFont typeface="Arial" panose="020B0604020202020204" pitchFamily="34" charset="0"/>
                        <a:buChar char="•"/>
                      </a:pPr>
                      <a:r>
                        <a:rPr lang="en-GB" sz="1200" dirty="0"/>
                        <a:t>24/7 production</a:t>
                      </a:r>
                    </a:p>
                    <a:p>
                      <a:pPr marL="285750" indent="-285750" algn="ctr">
                        <a:buFont typeface="Arial" panose="020B0604020202020204" pitchFamily="34" charset="0"/>
                        <a:buChar char="•"/>
                      </a:pPr>
                      <a:r>
                        <a:rPr lang="en-GB" sz="1200" dirty="0"/>
                        <a:t>Heavily automated</a:t>
                      </a:r>
                    </a:p>
                    <a:p>
                      <a:pPr marL="285750" indent="-285750" algn="ctr">
                        <a:buFont typeface="Arial" panose="020B0604020202020204" pitchFamily="34" charset="0"/>
                        <a:buChar char="•"/>
                      </a:pPr>
                      <a:r>
                        <a:rPr lang="en-GB" sz="1200" dirty="0"/>
                        <a:t>Standard and identical products</a:t>
                      </a:r>
                    </a:p>
                    <a:p>
                      <a:pPr marL="285750" indent="-285750" algn="ctr">
                        <a:buFont typeface="Arial" panose="020B0604020202020204" pitchFamily="34" charset="0"/>
                        <a:buChar char="•"/>
                      </a:pPr>
                      <a:r>
                        <a:rPr lang="en-GB" sz="1200" dirty="0"/>
                        <a:t>Little</a:t>
                      </a:r>
                      <a:r>
                        <a:rPr lang="en-GB" sz="1200" baseline="0" dirty="0"/>
                        <a:t> worker input</a:t>
                      </a:r>
                      <a:endParaRPr lang="en-GB" sz="1200" dirty="0"/>
                    </a:p>
                  </a:txBody>
                  <a:tcPr marL="128016" marR="128016" marT="64008" marB="64008" anchor="ctr"/>
                </a:tc>
                <a:tc>
                  <a:txBody>
                    <a:bodyPr/>
                    <a:lstStyle/>
                    <a:p>
                      <a:pPr marL="171450" indent="-171450" algn="ctr">
                        <a:buFont typeface="Arial" panose="020B0604020202020204" pitchFamily="34" charset="0"/>
                        <a:buChar char="•"/>
                      </a:pPr>
                      <a:r>
                        <a:rPr lang="en-GB" sz="1200" dirty="0"/>
                        <a:t>Energy</a:t>
                      </a:r>
                    </a:p>
                    <a:p>
                      <a:pPr marL="171450" indent="-171450" algn="ctr">
                        <a:buFont typeface="Arial" panose="020B0604020202020204" pitchFamily="34" charset="0"/>
                        <a:buChar char="•"/>
                      </a:pPr>
                      <a:r>
                        <a:rPr lang="en-GB" sz="1200" dirty="0"/>
                        <a:t>Water</a:t>
                      </a:r>
                    </a:p>
                    <a:p>
                      <a:pPr marL="171450" indent="-171450" algn="ctr">
                        <a:buFont typeface="Arial" panose="020B0604020202020204" pitchFamily="34" charset="0"/>
                        <a:buChar char="•"/>
                      </a:pPr>
                      <a:r>
                        <a:rPr lang="en-GB" sz="1200" dirty="0"/>
                        <a:t>Paper</a:t>
                      </a:r>
                    </a:p>
                    <a:p>
                      <a:pPr marL="171450" indent="-171450" algn="ctr">
                        <a:buFont typeface="Arial" panose="020B0604020202020204" pitchFamily="34" charset="0"/>
                        <a:buChar char="•"/>
                      </a:pPr>
                      <a:r>
                        <a:rPr lang="en-GB" sz="1200" dirty="0"/>
                        <a:t>Plastic</a:t>
                      </a:r>
                    </a:p>
                  </a:txBody>
                  <a:tcPr marL="128016" marR="128016" marT="64008" marB="64008" anchor="ctr"/>
                </a:tc>
                <a:extLst>
                  <a:ext uri="{0D108BD9-81ED-4DB2-BD59-A6C34878D82A}">
                    <a16:rowId xmlns:a16="http://schemas.microsoft.com/office/drawing/2014/main" val="258651688"/>
                  </a:ext>
                </a:extLst>
              </a:tr>
            </a:tbl>
          </a:graphicData>
        </a:graphic>
      </p:graphicFrame>
      <p:graphicFrame>
        <p:nvGraphicFramePr>
          <p:cNvPr id="5" name="Table 4">
            <a:extLst>
              <a:ext uri="{FF2B5EF4-FFF2-40B4-BE49-F238E27FC236}">
                <a16:creationId xmlns:a16="http://schemas.microsoft.com/office/drawing/2014/main" id="{868F8871-104D-E49C-123A-3DD9D0218D9A}"/>
              </a:ext>
            </a:extLst>
          </p:cNvPr>
          <p:cNvGraphicFramePr>
            <a:graphicFrameLocks noGrp="1"/>
          </p:cNvGraphicFramePr>
          <p:nvPr>
            <p:extLst>
              <p:ext uri="{D42A27DB-BD31-4B8C-83A1-F6EECF244321}">
                <p14:modId xmlns:p14="http://schemas.microsoft.com/office/powerpoint/2010/main" val="3343561308"/>
              </p:ext>
            </p:extLst>
          </p:nvPr>
        </p:nvGraphicFramePr>
        <p:xfrm>
          <a:off x="282662" y="5591262"/>
          <a:ext cx="5916970" cy="1833666"/>
        </p:xfrm>
        <a:graphic>
          <a:graphicData uri="http://schemas.openxmlformats.org/drawingml/2006/table">
            <a:tbl>
              <a:tblPr firstRow="1" bandRow="1">
                <a:tableStyleId>{5940675A-B579-460E-94D1-54222C63F5DA}</a:tableStyleId>
              </a:tblPr>
              <a:tblGrid>
                <a:gridCol w="2958485">
                  <a:extLst>
                    <a:ext uri="{9D8B030D-6E8A-4147-A177-3AD203B41FA5}">
                      <a16:colId xmlns:a16="http://schemas.microsoft.com/office/drawing/2014/main" val="1891181684"/>
                    </a:ext>
                  </a:extLst>
                </a:gridCol>
                <a:gridCol w="2958485">
                  <a:extLst>
                    <a:ext uri="{9D8B030D-6E8A-4147-A177-3AD203B41FA5}">
                      <a16:colId xmlns:a16="http://schemas.microsoft.com/office/drawing/2014/main" val="3078086963"/>
                    </a:ext>
                  </a:extLst>
                </a:gridCol>
              </a:tblGrid>
              <a:tr h="297474">
                <a:tc gridSpan="2">
                  <a:txBody>
                    <a:bodyPr/>
                    <a:lstStyle/>
                    <a:p>
                      <a:pPr algn="ctr"/>
                      <a:r>
                        <a:rPr lang="en-GB" sz="1200" b="1" dirty="0"/>
                        <a:t>One-off</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Custom made </a:t>
                      </a:r>
                    </a:p>
                    <a:p>
                      <a:pPr marL="171450" indent="-171450" algn="ctr">
                        <a:buFont typeface="Arial" panose="020B0604020202020204" pitchFamily="34" charset="0"/>
                        <a:buChar char="•"/>
                      </a:pPr>
                      <a:r>
                        <a:rPr lang="en-GB" sz="1200" dirty="0"/>
                        <a:t>High Quality Materials</a:t>
                      </a:r>
                    </a:p>
                    <a:p>
                      <a:pPr marL="171450" indent="-171450" algn="ctr">
                        <a:buFont typeface="Arial" panose="020B0604020202020204" pitchFamily="34" charset="0"/>
                        <a:buChar char="•"/>
                      </a:pPr>
                      <a:r>
                        <a:rPr lang="en-GB" sz="1200" dirty="0"/>
                        <a:t>High Quality Craftsmanship</a:t>
                      </a:r>
                    </a:p>
                  </a:txBody>
                  <a:tcPr anchor="ctr"/>
                </a:tc>
                <a:tc>
                  <a:txBody>
                    <a:bodyPr/>
                    <a:lstStyle/>
                    <a:p>
                      <a:pPr marL="171450" indent="-171450" algn="ctr">
                        <a:buFont typeface="Arial" panose="020B0604020202020204" pitchFamily="34" charset="0"/>
                        <a:buChar char="•"/>
                      </a:pPr>
                      <a:r>
                        <a:rPr lang="en-GB" sz="1200" dirty="0"/>
                        <a:t>Time consuming</a:t>
                      </a:r>
                    </a:p>
                    <a:p>
                      <a:pPr marL="171450" indent="-171450" algn="ctr">
                        <a:buFont typeface="Arial" panose="020B0604020202020204" pitchFamily="34" charset="0"/>
                        <a:buChar char="•"/>
                      </a:pPr>
                      <a:r>
                        <a:rPr lang="en-GB" sz="1200" dirty="0"/>
                        <a:t>Specialist training for workers</a:t>
                      </a:r>
                    </a:p>
                    <a:p>
                      <a:pPr marL="171450" indent="-171450" algn="ctr">
                        <a:buFont typeface="Arial" panose="020B0604020202020204" pitchFamily="34" charset="0"/>
                        <a:buChar char="•"/>
                      </a:pPr>
                      <a:r>
                        <a:rPr lang="en-GB" sz="1200" dirty="0"/>
                        <a:t>Expensive to buy</a:t>
                      </a:r>
                    </a:p>
                  </a:txBody>
                  <a:tcPr anchor="ctr"/>
                </a:tc>
                <a:extLst>
                  <a:ext uri="{0D108BD9-81ED-4DB2-BD59-A6C34878D82A}">
                    <a16:rowId xmlns:a16="http://schemas.microsoft.com/office/drawing/2014/main" val="1167969636"/>
                  </a:ext>
                </a:extLst>
              </a:tr>
            </a:tbl>
          </a:graphicData>
        </a:graphic>
      </p:graphicFrame>
      <p:graphicFrame>
        <p:nvGraphicFramePr>
          <p:cNvPr id="6" name="Table 5">
            <a:extLst>
              <a:ext uri="{FF2B5EF4-FFF2-40B4-BE49-F238E27FC236}">
                <a16:creationId xmlns:a16="http://schemas.microsoft.com/office/drawing/2014/main" id="{27DB8BEF-8555-231A-0FF3-CDE8EB6ACA4A}"/>
              </a:ext>
            </a:extLst>
          </p:cNvPr>
          <p:cNvGraphicFramePr>
            <a:graphicFrameLocks noGrp="1"/>
          </p:cNvGraphicFramePr>
          <p:nvPr>
            <p:extLst>
              <p:ext uri="{D42A27DB-BD31-4B8C-83A1-F6EECF244321}">
                <p14:modId xmlns:p14="http://schemas.microsoft.com/office/powerpoint/2010/main" val="474512352"/>
              </p:ext>
            </p:extLst>
          </p:nvPr>
        </p:nvGraphicFramePr>
        <p:xfrm>
          <a:off x="6620256" y="5560782"/>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baseline="0" dirty="0"/>
                        <a:t>Batch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Lower cost than one-off</a:t>
                      </a:r>
                    </a:p>
                    <a:p>
                      <a:pPr marL="171450" indent="-171450" algn="ctr">
                        <a:buFont typeface="Arial" panose="020B0604020202020204" pitchFamily="34" charset="0"/>
                        <a:buChar char="•"/>
                      </a:pPr>
                      <a:r>
                        <a:rPr lang="en-GB" sz="1200" dirty="0"/>
                        <a:t>Jigs, moulds and templates help products look identical</a:t>
                      </a:r>
                    </a:p>
                    <a:p>
                      <a:pPr marL="171450" indent="-171450" algn="ctr">
                        <a:buFont typeface="Arial" panose="020B0604020202020204" pitchFamily="34" charset="0"/>
                        <a:buChar char="•"/>
                      </a:pPr>
                      <a:r>
                        <a:rPr lang="en-GB" sz="1200" dirty="0"/>
                        <a:t>Can</a:t>
                      </a:r>
                      <a:r>
                        <a:rPr lang="en-GB" sz="1200" baseline="0" dirty="0"/>
                        <a:t> have some variety</a:t>
                      </a:r>
                      <a:endParaRPr lang="en-GB" sz="1200" dirty="0"/>
                    </a:p>
                  </a:txBody>
                  <a:tcPr anchor="ctr"/>
                </a:tc>
                <a:tc>
                  <a:txBody>
                    <a:bodyPr/>
                    <a:lstStyle/>
                    <a:p>
                      <a:pPr marL="171450" indent="-171450" algn="ctr">
                        <a:buFont typeface="Arial" panose="020B0604020202020204" pitchFamily="34" charset="0"/>
                        <a:buChar char="•"/>
                      </a:pPr>
                      <a:r>
                        <a:rPr lang="en-GB" sz="1200" dirty="0"/>
                        <a:t>High</a:t>
                      </a:r>
                      <a:r>
                        <a:rPr lang="en-GB" sz="1200" baseline="0" dirty="0"/>
                        <a:t> storage costs</a:t>
                      </a:r>
                    </a:p>
                    <a:p>
                      <a:pPr marL="171450" indent="-171450" algn="ctr">
                        <a:buFont typeface="Arial" panose="020B0604020202020204" pitchFamily="34" charset="0"/>
                        <a:buChar char="•"/>
                      </a:pPr>
                      <a:r>
                        <a:rPr lang="en-GB" sz="1200" baseline="0" dirty="0"/>
                        <a:t>Jugs, moulds and templates have to be checked</a:t>
                      </a:r>
                    </a:p>
                    <a:p>
                      <a:pPr marL="171450" indent="-171450" algn="ctr">
                        <a:buFont typeface="Arial" panose="020B0604020202020204" pitchFamily="34" charset="0"/>
                        <a:buChar char="•"/>
                      </a:pPr>
                      <a:r>
                        <a:rPr lang="en-GB" sz="1200" baseline="0" dirty="0"/>
                        <a:t>Workers can become bored on their station</a:t>
                      </a:r>
                      <a:endParaRPr lang="en-GB" sz="1200" dirty="0"/>
                    </a:p>
                  </a:txBody>
                  <a:tcPr anchor="ctr"/>
                </a:tc>
                <a:extLst>
                  <a:ext uri="{0D108BD9-81ED-4DB2-BD59-A6C34878D82A}">
                    <a16:rowId xmlns:a16="http://schemas.microsoft.com/office/drawing/2014/main" val="1167969636"/>
                  </a:ext>
                </a:extLst>
              </a:tr>
            </a:tbl>
          </a:graphicData>
        </a:graphic>
      </p:graphicFrame>
      <p:graphicFrame>
        <p:nvGraphicFramePr>
          <p:cNvPr id="7" name="Table 6">
            <a:extLst>
              <a:ext uri="{FF2B5EF4-FFF2-40B4-BE49-F238E27FC236}">
                <a16:creationId xmlns:a16="http://schemas.microsoft.com/office/drawing/2014/main" id="{3494448C-7D28-BB4E-8F92-8D40B74EC5DC}"/>
              </a:ext>
            </a:extLst>
          </p:cNvPr>
          <p:cNvGraphicFramePr>
            <a:graphicFrameLocks noGrp="1"/>
          </p:cNvGraphicFramePr>
          <p:nvPr>
            <p:extLst>
              <p:ext uri="{D42A27DB-BD31-4B8C-83A1-F6EECF244321}">
                <p14:modId xmlns:p14="http://schemas.microsoft.com/office/powerpoint/2010/main" val="530936587"/>
              </p:ext>
            </p:extLst>
          </p:nvPr>
        </p:nvGraphicFramePr>
        <p:xfrm>
          <a:off x="288758" y="7572462"/>
          <a:ext cx="5892586" cy="1833666"/>
        </p:xfrm>
        <a:graphic>
          <a:graphicData uri="http://schemas.openxmlformats.org/drawingml/2006/table">
            <a:tbl>
              <a:tblPr firstRow="1" bandRow="1">
                <a:tableStyleId>{5940675A-B579-460E-94D1-54222C63F5DA}</a:tableStyleId>
              </a:tblPr>
              <a:tblGrid>
                <a:gridCol w="2946293">
                  <a:extLst>
                    <a:ext uri="{9D8B030D-6E8A-4147-A177-3AD203B41FA5}">
                      <a16:colId xmlns:a16="http://schemas.microsoft.com/office/drawing/2014/main" val="1891181684"/>
                    </a:ext>
                  </a:extLst>
                </a:gridCol>
                <a:gridCol w="2946293">
                  <a:extLst>
                    <a:ext uri="{9D8B030D-6E8A-4147-A177-3AD203B41FA5}">
                      <a16:colId xmlns:a16="http://schemas.microsoft.com/office/drawing/2014/main" val="3078086963"/>
                    </a:ext>
                  </a:extLst>
                </a:gridCol>
              </a:tblGrid>
              <a:tr h="297474">
                <a:tc gridSpan="2">
                  <a:txBody>
                    <a:bodyPr/>
                    <a:lstStyle/>
                    <a:p>
                      <a:pPr algn="ctr"/>
                      <a:r>
                        <a:rPr lang="en-GB" sz="1200" b="1" dirty="0"/>
                        <a:t>Mass </a:t>
                      </a:r>
                      <a:r>
                        <a:rPr lang="en-GB" sz="1200" b="1" baseline="0" dirty="0"/>
                        <a:t>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txBody>
                  <a:tcPr anchor="ctr"/>
                </a:tc>
                <a:extLst>
                  <a:ext uri="{0D108BD9-81ED-4DB2-BD59-A6C34878D82A}">
                    <a16:rowId xmlns:a16="http://schemas.microsoft.com/office/drawing/2014/main" val="1167969636"/>
                  </a:ext>
                </a:extLst>
              </a:tr>
            </a:tbl>
          </a:graphicData>
        </a:graphic>
      </p:graphicFrame>
      <p:graphicFrame>
        <p:nvGraphicFramePr>
          <p:cNvPr id="8" name="Table 7">
            <a:extLst>
              <a:ext uri="{FF2B5EF4-FFF2-40B4-BE49-F238E27FC236}">
                <a16:creationId xmlns:a16="http://schemas.microsoft.com/office/drawing/2014/main" id="{F830BF47-9600-BE9E-99FD-400C555A13CE}"/>
              </a:ext>
            </a:extLst>
          </p:cNvPr>
          <p:cNvGraphicFramePr>
            <a:graphicFrameLocks noGrp="1"/>
          </p:cNvGraphicFramePr>
          <p:nvPr>
            <p:extLst>
              <p:ext uri="{D42A27DB-BD31-4B8C-83A1-F6EECF244321}">
                <p14:modId xmlns:p14="http://schemas.microsoft.com/office/powerpoint/2010/main" val="240597168"/>
              </p:ext>
            </p:extLst>
          </p:nvPr>
        </p:nvGraphicFramePr>
        <p:xfrm>
          <a:off x="6608064" y="7560270"/>
          <a:ext cx="5967984" cy="1833666"/>
        </p:xfrm>
        <a:graphic>
          <a:graphicData uri="http://schemas.openxmlformats.org/drawingml/2006/table">
            <a:tbl>
              <a:tblPr firstRow="1" bandRow="1">
                <a:tableStyleId>{5940675A-B579-460E-94D1-54222C63F5DA}</a:tableStyleId>
              </a:tblPr>
              <a:tblGrid>
                <a:gridCol w="2983992">
                  <a:extLst>
                    <a:ext uri="{9D8B030D-6E8A-4147-A177-3AD203B41FA5}">
                      <a16:colId xmlns:a16="http://schemas.microsoft.com/office/drawing/2014/main" val="1891181684"/>
                    </a:ext>
                  </a:extLst>
                </a:gridCol>
                <a:gridCol w="2983992">
                  <a:extLst>
                    <a:ext uri="{9D8B030D-6E8A-4147-A177-3AD203B41FA5}">
                      <a16:colId xmlns:a16="http://schemas.microsoft.com/office/drawing/2014/main" val="3078086963"/>
                    </a:ext>
                  </a:extLst>
                </a:gridCol>
              </a:tblGrid>
              <a:tr h="297474">
                <a:tc gridSpan="2">
                  <a:txBody>
                    <a:bodyPr/>
                    <a:lstStyle/>
                    <a:p>
                      <a:pPr algn="ctr"/>
                      <a:r>
                        <a:rPr lang="en-GB" sz="1200" b="1" dirty="0"/>
                        <a:t>Continuous</a:t>
                      </a:r>
                      <a:r>
                        <a:rPr lang="en-GB" sz="1200" b="1" baseline="0" dirty="0"/>
                        <a:t> Production</a:t>
                      </a:r>
                      <a:endParaRPr lang="en-GB" sz="1200" b="1" dirty="0"/>
                    </a:p>
                  </a:txBody>
                  <a:tcPr anchor="ctr">
                    <a:solidFill>
                      <a:schemeClr val="accent6">
                        <a:lumMod val="20000"/>
                        <a:lumOff val="80000"/>
                      </a:schemeClr>
                    </a:solidFill>
                  </a:tcPr>
                </a:tc>
                <a:tc hMerge="1">
                  <a:txBody>
                    <a:bodyPr/>
                    <a:lstStyle/>
                    <a:p>
                      <a:endParaRPr lang="en-GB" dirty="0"/>
                    </a:p>
                  </a:txBody>
                  <a:tcPr/>
                </a:tc>
                <a:extLst>
                  <a:ext uri="{0D108BD9-81ED-4DB2-BD59-A6C34878D82A}">
                    <a16:rowId xmlns:a16="http://schemas.microsoft.com/office/drawing/2014/main" val="1386860000"/>
                  </a:ext>
                </a:extLst>
              </a:tr>
              <a:tr h="329184">
                <a:tc>
                  <a:txBody>
                    <a:bodyPr/>
                    <a:lstStyle/>
                    <a:p>
                      <a:pPr algn="ctr"/>
                      <a:r>
                        <a:rPr lang="en-GB" sz="1200" b="1" dirty="0">
                          <a:solidFill>
                            <a:schemeClr val="accent6">
                              <a:lumMod val="50000"/>
                            </a:schemeClr>
                          </a:solidFill>
                        </a:rPr>
                        <a:t>Advantages</a:t>
                      </a:r>
                    </a:p>
                  </a:txBody>
                  <a:tcPr anchor="ctr"/>
                </a:tc>
                <a:tc>
                  <a:txBody>
                    <a:bodyPr/>
                    <a:lstStyle/>
                    <a:p>
                      <a:pPr algn="ctr"/>
                      <a:r>
                        <a:rPr lang="en-GB" sz="1200" b="1" dirty="0">
                          <a:solidFill>
                            <a:srgbClr val="FF0000"/>
                          </a:solidFill>
                        </a:rPr>
                        <a:t>Disadvantages</a:t>
                      </a:r>
                    </a:p>
                  </a:txBody>
                  <a:tcPr anchor="ctr"/>
                </a:tc>
                <a:extLst>
                  <a:ext uri="{0D108BD9-81ED-4DB2-BD59-A6C34878D82A}">
                    <a16:rowId xmlns:a16="http://schemas.microsoft.com/office/drawing/2014/main" val="3424587761"/>
                  </a:ext>
                </a:extLst>
              </a:tr>
              <a:tr h="1207008">
                <a:tc>
                  <a:txBody>
                    <a:bodyPr/>
                    <a:lstStyle/>
                    <a:p>
                      <a:pPr marL="171450" indent="-171450" algn="ctr">
                        <a:buFont typeface="Arial" panose="020B0604020202020204" pitchFamily="34" charset="0"/>
                        <a:buChar char="•"/>
                      </a:pPr>
                      <a:r>
                        <a:rPr lang="en-GB" sz="1200" dirty="0"/>
                        <a:t>Large amounts</a:t>
                      </a:r>
                      <a:r>
                        <a:rPr lang="en-GB" sz="1200" baseline="0" dirty="0"/>
                        <a:t> made at once</a:t>
                      </a:r>
                    </a:p>
                    <a:p>
                      <a:pPr marL="171450" indent="-171450" algn="ctr">
                        <a:buFont typeface="Arial" panose="020B0604020202020204" pitchFamily="34" charset="0"/>
                        <a:buChar char="•"/>
                      </a:pPr>
                      <a:r>
                        <a:rPr lang="en-GB" sz="1200" baseline="0" dirty="0"/>
                        <a:t>All products are identical and to same standard</a:t>
                      </a:r>
                    </a:p>
                    <a:p>
                      <a:pPr marL="171450" indent="-171450" algn="ctr">
                        <a:buFont typeface="Arial" panose="020B0604020202020204" pitchFamily="34" charset="0"/>
                        <a:buChar char="•"/>
                      </a:pPr>
                      <a:r>
                        <a:rPr lang="en-GB" sz="1200" baseline="0" dirty="0"/>
                        <a:t>Using automation reduced human error</a:t>
                      </a:r>
                      <a:endParaRPr lang="en-GB" sz="1200" dirty="0"/>
                    </a:p>
                    <a:p>
                      <a:pPr marL="171450" indent="-171450" algn="ctr">
                        <a:buFont typeface="Arial" panose="020B0604020202020204" pitchFamily="34" charset="0"/>
                        <a:buChar char="•"/>
                      </a:pPr>
                      <a:endParaRPr lang="en-GB" sz="1200" dirty="0"/>
                    </a:p>
                  </a:txBody>
                  <a:tcPr anchor="ctr"/>
                </a:tc>
                <a:tc>
                  <a:txBody>
                    <a:bodyPr/>
                    <a:lstStyle/>
                    <a:p>
                      <a:pPr marL="171450" indent="-171450" algn="ctr">
                        <a:buFont typeface="Arial" panose="020B0604020202020204" pitchFamily="34" charset="0"/>
                        <a:buChar char="•"/>
                      </a:pPr>
                      <a:r>
                        <a:rPr lang="en-GB" sz="1200" dirty="0"/>
                        <a:t>Initial starting costs are high</a:t>
                      </a:r>
                    </a:p>
                    <a:p>
                      <a:pPr marL="171450" indent="-171450" algn="ctr">
                        <a:buFont typeface="Arial" panose="020B0604020202020204" pitchFamily="34" charset="0"/>
                        <a:buChar char="•"/>
                      </a:pPr>
                      <a:r>
                        <a:rPr lang="en-GB" sz="1200" dirty="0"/>
                        <a:t>If production line stops, the product can’t be made</a:t>
                      </a:r>
                    </a:p>
                    <a:p>
                      <a:pPr marL="171450" indent="-171450" algn="ctr">
                        <a:buFont typeface="Arial" panose="020B0604020202020204" pitchFamily="34" charset="0"/>
                        <a:buChar char="•"/>
                      </a:pPr>
                      <a:r>
                        <a:rPr lang="en-GB" sz="1200" dirty="0"/>
                        <a:t>Workers become bored monitoring machines and repetitive tasks</a:t>
                      </a:r>
                    </a:p>
                    <a:p>
                      <a:pPr marL="171450" indent="-171450" algn="ctr">
                        <a:buFont typeface="Arial" panose="020B0604020202020204" pitchFamily="34" charset="0"/>
                        <a:buChar char="•"/>
                      </a:pPr>
                      <a:endParaRPr lang="en-GB" sz="1200" dirty="0"/>
                    </a:p>
                  </a:txBody>
                  <a:tcPr anchor="ctr"/>
                </a:tc>
                <a:extLst>
                  <a:ext uri="{0D108BD9-81ED-4DB2-BD59-A6C34878D82A}">
                    <a16:rowId xmlns:a16="http://schemas.microsoft.com/office/drawing/2014/main" val="1167969636"/>
                  </a:ext>
                </a:extLst>
              </a:tr>
            </a:tbl>
          </a:graphicData>
        </a:graphic>
      </p:graphicFrame>
    </p:spTree>
    <p:extLst>
      <p:ext uri="{BB962C8B-B14F-4D97-AF65-F5344CB8AC3E}">
        <p14:creationId xmlns:p14="http://schemas.microsoft.com/office/powerpoint/2010/main" val="86249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7034" y="55273"/>
            <a:ext cx="3694176" cy="523220"/>
          </a:xfrm>
          <a:prstGeom prst="rect">
            <a:avLst/>
          </a:prstGeom>
          <a:noFill/>
        </p:spPr>
        <p:txBody>
          <a:bodyPr wrap="square" rtlCol="0">
            <a:spAutoFit/>
          </a:bodyPr>
          <a:lstStyle/>
          <a:p>
            <a:pPr algn="ctr"/>
            <a:r>
              <a:rPr lang="en-GB" sz="2800" dirty="0">
                <a:solidFill>
                  <a:srgbClr val="7030A0"/>
                </a:solidFill>
                <a:latin typeface="Arial" panose="020B0604020202020204" pitchFamily="34" charset="0"/>
                <a:cs typeface="Arial" panose="020B0604020202020204" pitchFamily="34" charset="0"/>
              </a:rPr>
              <a:t>Environment</a:t>
            </a:r>
          </a:p>
        </p:txBody>
      </p:sp>
      <p:graphicFrame>
        <p:nvGraphicFramePr>
          <p:cNvPr id="5" name="Table 4"/>
          <p:cNvGraphicFramePr>
            <a:graphicFrameLocks noGrp="1"/>
          </p:cNvGraphicFramePr>
          <p:nvPr/>
        </p:nvGraphicFramePr>
        <p:xfrm>
          <a:off x="323088" y="803656"/>
          <a:ext cx="5876544" cy="4088932"/>
        </p:xfrm>
        <a:graphic>
          <a:graphicData uri="http://schemas.openxmlformats.org/drawingml/2006/table">
            <a:tbl>
              <a:tblPr firstRow="1" bandRow="1">
                <a:tableStyleId>{5940675A-B579-460E-94D1-54222C63F5DA}</a:tableStyleId>
              </a:tblPr>
              <a:tblGrid>
                <a:gridCol w="1061975">
                  <a:extLst>
                    <a:ext uri="{9D8B030D-6E8A-4147-A177-3AD203B41FA5}">
                      <a16:colId xmlns:a16="http://schemas.microsoft.com/office/drawing/2014/main" val="4053896986"/>
                    </a:ext>
                  </a:extLst>
                </a:gridCol>
                <a:gridCol w="4814569">
                  <a:extLst>
                    <a:ext uri="{9D8B030D-6E8A-4147-A177-3AD203B41FA5}">
                      <a16:colId xmlns:a16="http://schemas.microsoft.com/office/drawing/2014/main" val="2687723683"/>
                    </a:ext>
                  </a:extLst>
                </a:gridCol>
              </a:tblGrid>
              <a:tr h="3920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 6Rs</a:t>
                      </a:r>
                    </a:p>
                  </a:txBody>
                  <a:tcPr anchor="ctr">
                    <a:solidFill>
                      <a:srgbClr val="D3B5E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Meaning</a:t>
                      </a:r>
                    </a:p>
                  </a:txBody>
                  <a:tcPr anchor="ctr">
                    <a:solidFill>
                      <a:srgbClr val="D3B5E9"/>
                    </a:solidFill>
                  </a:tcPr>
                </a:tc>
                <a:extLst>
                  <a:ext uri="{0D108BD9-81ED-4DB2-BD59-A6C34878D82A}">
                    <a16:rowId xmlns:a16="http://schemas.microsoft.com/office/drawing/2014/main" val="91779593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use</a:t>
                      </a:r>
                      <a:r>
                        <a:rPr lang="en-GB" sz="1200" baseline="0" dirty="0">
                          <a:latin typeface="Tahoma" panose="020B0604030504040204" pitchFamily="34" charset="0"/>
                          <a:ea typeface="Tahoma" panose="020B0604030504040204" pitchFamily="34" charset="0"/>
                          <a:cs typeface="Tahoma" panose="020B0604030504040204" pitchFamily="34" charset="0"/>
                        </a:rPr>
                        <a:t> a product again either for the same purpose or a different one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18596294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Reduce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 have less of material/packaging/pollution when</a:t>
                      </a:r>
                      <a:r>
                        <a:rPr lang="en-GB" sz="1200" baseline="0" dirty="0">
                          <a:latin typeface="Tahoma" panose="020B0604030504040204" pitchFamily="34" charset="0"/>
                          <a:ea typeface="Tahoma" panose="020B0604030504040204" pitchFamily="34" charset="0"/>
                          <a:cs typeface="Tahoma" panose="020B0604030504040204" pitchFamily="34" charset="0"/>
                        </a:rPr>
                        <a:t> making products by making them more efficient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524216170"/>
                  </a:ext>
                </a:extLst>
              </a:tr>
              <a:tr h="392026">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Recycle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Breaking down and forming</a:t>
                      </a:r>
                      <a:r>
                        <a:rPr lang="en-GB" sz="1200" baseline="0" dirty="0">
                          <a:latin typeface="Tahoma" panose="020B0604030504040204" pitchFamily="34" charset="0"/>
                          <a:ea typeface="Tahoma" panose="020B0604030504040204" pitchFamily="34" charset="0"/>
                          <a:cs typeface="Tahoma" panose="020B0604030504040204" pitchFamily="34" charset="0"/>
                        </a:rPr>
                        <a:t> the material into another product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31819278"/>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Refuse</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Customers not buying or supporting products that</a:t>
                      </a:r>
                      <a:r>
                        <a:rPr lang="en-GB" sz="1200" baseline="0" dirty="0">
                          <a:latin typeface="Tahoma" panose="020B0604030504040204" pitchFamily="34" charset="0"/>
                          <a:ea typeface="Tahoma" panose="020B0604030504040204" pitchFamily="34" charset="0"/>
                          <a:cs typeface="Tahoma" panose="020B0604030504040204" pitchFamily="34" charset="0"/>
                        </a:rPr>
                        <a:t> make an environmental impact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64601702"/>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Rethink</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Designers and</a:t>
                      </a:r>
                      <a:r>
                        <a:rPr lang="en-GB" sz="1200" baseline="0" dirty="0">
                          <a:latin typeface="Tahoma" panose="020B0604030504040204" pitchFamily="34" charset="0"/>
                          <a:ea typeface="Tahoma" panose="020B0604030504040204" pitchFamily="34" charset="0"/>
                          <a:cs typeface="Tahoma" panose="020B0604030504040204" pitchFamily="34" charset="0"/>
                        </a:rPr>
                        <a:t> customer rethinking their decisions when making and buying products.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81728753"/>
                  </a:ext>
                </a:extLst>
              </a:tr>
              <a:tr h="48332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Repair</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Fixin</a:t>
                      </a:r>
                      <a:r>
                        <a:rPr lang="en-GB" sz="1200" baseline="0" dirty="0">
                          <a:latin typeface="Tahoma" panose="020B0604030504040204" pitchFamily="34" charset="0"/>
                          <a:ea typeface="Tahoma" panose="020B0604030504040204" pitchFamily="34" charset="0"/>
                          <a:cs typeface="Tahoma" panose="020B0604030504040204" pitchFamily="34" charset="0"/>
                        </a:rPr>
                        <a:t>g a product rather than throwing it away. Extending its life rather than using more resources to make another</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Often products are </a:t>
                      </a:r>
                      <a:r>
                        <a:rPr lang="en-GB" sz="1200" b="1" baseline="0" dirty="0">
                          <a:latin typeface="Tahoma" panose="020B0604030504040204" pitchFamily="34" charset="0"/>
                          <a:ea typeface="Tahoma" panose="020B0604030504040204" pitchFamily="34" charset="0"/>
                          <a:cs typeface="Tahoma" panose="020B0604030504040204" pitchFamily="34" charset="0"/>
                        </a:rPr>
                        <a:t>Designed for Maintenance </a:t>
                      </a:r>
                      <a:r>
                        <a:rPr lang="en-GB" sz="1200" b="0" baseline="0" dirty="0">
                          <a:latin typeface="Tahoma" panose="020B0604030504040204" pitchFamily="34" charset="0"/>
                          <a:ea typeface="Tahoma" panose="020B0604030504040204" pitchFamily="34" charset="0"/>
                          <a:cs typeface="Tahoma" panose="020B0604030504040204" pitchFamily="34" charset="0"/>
                        </a:rPr>
                        <a:t>so can easily be repaired. E.g. Using screws so even non-specialists can take a product apart, or using components that can easily be replaced like fuses or batteries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657162031"/>
                  </a:ext>
                </a:extLst>
              </a:tr>
            </a:tbl>
          </a:graphicData>
        </a:graphic>
      </p:graphicFrame>
      <p:graphicFrame>
        <p:nvGraphicFramePr>
          <p:cNvPr id="7" name="Table 6"/>
          <p:cNvGraphicFramePr>
            <a:graphicFrameLocks noGrp="1"/>
          </p:cNvGraphicFramePr>
          <p:nvPr/>
        </p:nvGraphicFramePr>
        <p:xfrm>
          <a:off x="6588813" y="5038344"/>
          <a:ext cx="5876544" cy="3153356"/>
        </p:xfrm>
        <a:graphic>
          <a:graphicData uri="http://schemas.openxmlformats.org/drawingml/2006/table">
            <a:tbl>
              <a:tblPr firstRow="1" bandRow="1">
                <a:tableStyleId>{5940675A-B579-460E-94D1-54222C63F5DA}</a:tableStyleId>
              </a:tblPr>
              <a:tblGrid>
                <a:gridCol w="2999232">
                  <a:extLst>
                    <a:ext uri="{9D8B030D-6E8A-4147-A177-3AD203B41FA5}">
                      <a16:colId xmlns:a16="http://schemas.microsoft.com/office/drawing/2014/main" val="4053896986"/>
                    </a:ext>
                  </a:extLst>
                </a:gridCol>
                <a:gridCol w="2877312">
                  <a:extLst>
                    <a:ext uri="{9D8B030D-6E8A-4147-A177-3AD203B41FA5}">
                      <a16:colId xmlns:a16="http://schemas.microsoft.com/office/drawing/2014/main" val="2687723683"/>
                    </a:ext>
                  </a:extLst>
                </a:gridCol>
              </a:tblGrid>
              <a:tr h="659076">
                <a:tc gridSpan="2">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Sustainability</a:t>
                      </a:r>
                      <a:r>
                        <a:rPr lang="en-GB" sz="1200" b="1" baseline="0" dirty="0">
                          <a:latin typeface="Tahoma" panose="020B0604030504040204" pitchFamily="34" charset="0"/>
                          <a:ea typeface="Tahoma" panose="020B0604030504040204" pitchFamily="34" charset="0"/>
                          <a:cs typeface="Tahoma" panose="020B0604030504040204" pitchFamily="34" charset="0"/>
                        </a:rPr>
                        <a:t> is </a:t>
                      </a:r>
                      <a:r>
                        <a:rPr lang="en-GB" sz="1200" b="0" baseline="0" dirty="0">
                          <a:latin typeface="Tahoma" panose="020B0604030504040204" pitchFamily="34" charset="0"/>
                          <a:ea typeface="Tahoma" panose="020B0604030504040204" pitchFamily="34" charset="0"/>
                          <a:cs typeface="Tahoma" panose="020B0604030504040204" pitchFamily="34" charset="0"/>
                        </a:rPr>
                        <a:t>maintaining our planet and its resources and making a minimal negative impact</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hMerge="1">
                  <a:txBody>
                    <a:bodyPr/>
                    <a:lstStyle/>
                    <a:p>
                      <a:pPr algn="ctr"/>
                      <a:endParaRPr lang="en-GB" sz="1200" b="1" dirty="0"/>
                    </a:p>
                  </a:txBody>
                  <a:tcPr anchor="ctr">
                    <a:solidFill>
                      <a:srgbClr val="D3B5E9"/>
                    </a:solidFill>
                  </a:tcPr>
                </a:tc>
                <a:extLst>
                  <a:ext uri="{0D108BD9-81ED-4DB2-BD59-A6C34878D82A}">
                    <a16:rowId xmlns:a16="http://schemas.microsoft.com/office/drawing/2014/main" val="917795933"/>
                  </a:ext>
                </a:extLst>
              </a:tr>
              <a:tr h="37084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Will run out of eventually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Infinite Resources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0" i="1" dirty="0">
                          <a:latin typeface="Tahoma" panose="020B0604030504040204" pitchFamily="34" charset="0"/>
                          <a:ea typeface="Tahoma" panose="020B0604030504040204" pitchFamily="34" charset="0"/>
                          <a:cs typeface="Tahoma" panose="020B0604030504040204" pitchFamily="34" charset="0"/>
                        </a:rPr>
                        <a:t>Can be re-grown and re-bread. Will not run out of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F3EBF9"/>
                    </a:solidFill>
                  </a:tcPr>
                </a:tc>
                <a:extLst>
                  <a:ext uri="{0D108BD9-81ED-4DB2-BD59-A6C34878D82A}">
                    <a16:rowId xmlns:a16="http://schemas.microsoft.com/office/drawing/2014/main" val="2185962943"/>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a:t>
                      </a:r>
                    </a:p>
                  </a:txBody>
                  <a:tcPr anchor="ctr"/>
                </a:tc>
                <a:extLst>
                  <a:ext uri="{0D108BD9-81ED-4DB2-BD59-A6C34878D82A}">
                    <a16:rowId xmlns:a16="http://schemas.microsoft.com/office/drawing/2014/main" val="3524216170"/>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Boards</a:t>
                      </a:r>
                    </a:p>
                  </a:txBody>
                  <a:tcPr anchor="ctr"/>
                </a:tc>
                <a:extLst>
                  <a:ext uri="{0D108BD9-81ED-4DB2-BD59-A6C34878D82A}">
                    <a16:rowId xmlns:a16="http://schemas.microsoft.com/office/drawing/2014/main" val="3931819278"/>
                  </a:ext>
                </a:extLst>
              </a:tr>
              <a:tr h="370840">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Polymers</a:t>
                      </a:r>
                      <a:r>
                        <a:rPr lang="en-GB" sz="1200" baseline="0" dirty="0">
                          <a:latin typeface="Tahoma" panose="020B0604030504040204" pitchFamily="34" charset="0"/>
                          <a:ea typeface="Tahoma" panose="020B0604030504040204" pitchFamily="34" charset="0"/>
                          <a:cs typeface="Tahoma" panose="020B0604030504040204" pitchFamily="34" charset="0"/>
                        </a:rPr>
                        <a:t> (Textiles)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Natural Timbers</a:t>
                      </a:r>
                    </a:p>
                  </a:txBody>
                  <a:tcPr anchor="ctr"/>
                </a:tc>
                <a:extLst>
                  <a:ext uri="{0D108BD9-81ED-4DB2-BD59-A6C34878D82A}">
                    <a16:rowId xmlns:a16="http://schemas.microsoft.com/office/drawing/2014/main" val="2964601702"/>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Cotton</a:t>
                      </a:r>
                    </a:p>
                  </a:txBody>
                  <a:tcPr anchor="ctr"/>
                </a:tc>
                <a:extLst>
                  <a:ext uri="{0D108BD9-81ED-4DB2-BD59-A6C34878D82A}">
                    <a16:rowId xmlns:a16="http://schemas.microsoft.com/office/drawing/2014/main" val="4181728753"/>
                  </a:ext>
                </a:extLst>
              </a:tr>
              <a:tr h="370840">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Leather</a:t>
                      </a:r>
                    </a:p>
                  </a:txBody>
                  <a:tcPr anchor="ctr"/>
                </a:tc>
                <a:extLst>
                  <a:ext uri="{0D108BD9-81ED-4DB2-BD59-A6C34878D82A}">
                    <a16:rowId xmlns:a16="http://schemas.microsoft.com/office/drawing/2014/main" val="3657162031"/>
                  </a:ext>
                </a:extLst>
              </a:tr>
            </a:tbl>
          </a:graphicData>
        </a:graphic>
      </p:graphicFrame>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38231" y1="20616" x2="38231" y2="20616"/>
                        <a14:foregroundMark x1="38073" y1="15877" x2="38073" y2="15877"/>
                      </a14:backgroundRemoval>
                    </a14:imgEffect>
                  </a14:imgLayer>
                </a14:imgProps>
              </a:ext>
              <a:ext uri="{28A0092B-C50C-407E-A947-70E740481C1C}">
                <a14:useLocalDpi xmlns:a14="http://schemas.microsoft.com/office/drawing/2010/main" val="0"/>
              </a:ext>
            </a:extLst>
          </a:blip>
          <a:srcRect l="20354" t="9891" r="22175" b="7496"/>
          <a:stretch/>
        </p:blipFill>
        <p:spPr>
          <a:xfrm>
            <a:off x="302514" y="6002196"/>
            <a:ext cx="3061901" cy="2934324"/>
          </a:xfrm>
          <a:prstGeom prst="rect">
            <a:avLst/>
          </a:prstGeom>
        </p:spPr>
      </p:pic>
      <p:sp>
        <p:nvSpPr>
          <p:cNvPr id="9" name="Rectangle 8"/>
          <p:cNvSpPr/>
          <p:nvPr/>
        </p:nvSpPr>
        <p:spPr>
          <a:xfrm>
            <a:off x="391749" y="5207445"/>
            <a:ext cx="5807884" cy="402799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8081210" y="2167690"/>
            <a:ext cx="2796339" cy="1341656"/>
          </a:xfrm>
          <a:prstGeom prst="ellipse">
            <a:avLst/>
          </a:prstGeom>
          <a:solidFill>
            <a:srgbClr val="F3EBF9"/>
          </a:solidFill>
          <a:ln w="38100">
            <a:solidFill>
              <a:srgbClr val="7030A0"/>
            </a:solidFill>
          </a:ln>
        </p:spPr>
        <p:txBody>
          <a:bodyPr wrap="square" rtlCol="0">
            <a:spAutoFit/>
          </a:bodyPr>
          <a:lstStyle/>
          <a:p>
            <a:pPr algn="ctr"/>
            <a:r>
              <a:rPr lang="en-GB" sz="1400" dirty="0">
                <a:latin typeface="Tahoma" panose="020B0604030504040204" pitchFamily="34" charset="0"/>
                <a:ea typeface="Tahoma" panose="020B0604030504040204" pitchFamily="34" charset="0"/>
                <a:cs typeface="Tahoma" panose="020B0604030504040204" pitchFamily="34" charset="0"/>
              </a:rPr>
              <a:t>What can we do to reduce environmental impact or products and manufacture?</a:t>
            </a:r>
          </a:p>
        </p:txBody>
      </p:sp>
      <p:sp>
        <p:nvSpPr>
          <p:cNvPr id="12" name="TextBox 11"/>
          <p:cNvSpPr txBox="1"/>
          <p:nvPr/>
        </p:nvSpPr>
        <p:spPr>
          <a:xfrm>
            <a:off x="2493264" y="5336784"/>
            <a:ext cx="2317953" cy="309181"/>
          </a:xfrm>
          <a:prstGeom prst="rect">
            <a:avLst/>
          </a:prstGeom>
          <a:noFill/>
        </p:spPr>
        <p:txBody>
          <a:bodyPr wrap="square" rtlCol="0">
            <a:spAutoFit/>
          </a:bodyPr>
          <a:lstStyle/>
          <a:p>
            <a:pPr algn="ctr"/>
            <a:r>
              <a:rPr lang="en-GB" sz="1400" b="1" dirty="0">
                <a:latin typeface="Tahoma" panose="020B0604030504040204" pitchFamily="34" charset="0"/>
                <a:ea typeface="Tahoma" panose="020B0604030504040204" pitchFamily="34" charset="0"/>
                <a:cs typeface="Tahoma" panose="020B0604030504040204" pitchFamily="34" charset="0"/>
              </a:rPr>
              <a:t>Life Cycle Assessment</a:t>
            </a:r>
          </a:p>
        </p:txBody>
      </p:sp>
      <p:sp>
        <p:nvSpPr>
          <p:cNvPr id="13" name="Rectangle 12"/>
          <p:cNvSpPr/>
          <p:nvPr/>
        </p:nvSpPr>
        <p:spPr>
          <a:xfrm>
            <a:off x="3331464" y="5896022"/>
            <a:ext cx="2716945" cy="3060885"/>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This is when a designer looks at the environmental impact a product makes over its life time and how it could be reduced. Including:</a:t>
            </a:r>
          </a:p>
          <a:p>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materials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of processes</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Product Miles (how far a product has to travel to get from factory to consumer)</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while in use</a:t>
            </a:r>
          </a:p>
          <a:p>
            <a:pPr marL="285750" indent="-285750">
              <a:buFont typeface="Arial" panose="020B0604020202020204" pitchFamily="34" charset="0"/>
              <a:buChar char="•"/>
            </a:pPr>
            <a:endParaRPr lang="en-GB" sz="12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200" dirty="0">
                <a:latin typeface="Tahoma" panose="020B0604030504040204" pitchFamily="34" charset="0"/>
                <a:ea typeface="Tahoma" panose="020B0604030504040204" pitchFamily="34" charset="0"/>
                <a:cs typeface="Tahoma" panose="020B0604030504040204" pitchFamily="34" charset="0"/>
              </a:rPr>
              <a:t>Impact when disposed of (6Rs) </a:t>
            </a:r>
          </a:p>
        </p:txBody>
      </p:sp>
      <p:sp>
        <p:nvSpPr>
          <p:cNvPr id="14" name="TextBox 13"/>
          <p:cNvSpPr txBox="1"/>
          <p:nvPr/>
        </p:nvSpPr>
        <p:spPr>
          <a:xfrm>
            <a:off x="8896350" y="666750"/>
            <a:ext cx="2209800" cy="461665"/>
          </a:xfrm>
          <a:prstGeom prst="rect">
            <a:avLst/>
          </a:prstGeom>
          <a:noFill/>
        </p:spPr>
        <p:txBody>
          <a:bodyPr wrap="square" rtlCol="0">
            <a:spAutoFit/>
          </a:bodyPr>
          <a:lstStyle/>
          <a:p>
            <a:pPr algn="ctr"/>
            <a:r>
              <a:rPr lang="en-GB" sz="1200" dirty="0"/>
              <a:t>Repairing products rather than throwing them away</a:t>
            </a:r>
          </a:p>
        </p:txBody>
      </p:sp>
      <p:sp>
        <p:nvSpPr>
          <p:cNvPr id="15" name="TextBox 14"/>
          <p:cNvSpPr txBox="1"/>
          <p:nvPr/>
        </p:nvSpPr>
        <p:spPr>
          <a:xfrm>
            <a:off x="10629900" y="3695700"/>
            <a:ext cx="1638300" cy="461665"/>
          </a:xfrm>
          <a:prstGeom prst="rect">
            <a:avLst/>
          </a:prstGeom>
          <a:noFill/>
        </p:spPr>
        <p:txBody>
          <a:bodyPr wrap="square" rtlCol="0">
            <a:spAutoFit/>
          </a:bodyPr>
          <a:lstStyle/>
          <a:p>
            <a:pPr algn="ctr"/>
            <a:r>
              <a:rPr lang="en-GB" sz="1200" dirty="0"/>
              <a:t>Recycling products and materials</a:t>
            </a:r>
          </a:p>
        </p:txBody>
      </p:sp>
      <p:sp>
        <p:nvSpPr>
          <p:cNvPr id="16" name="TextBox 15"/>
          <p:cNvSpPr txBox="1"/>
          <p:nvPr/>
        </p:nvSpPr>
        <p:spPr>
          <a:xfrm>
            <a:off x="6591300" y="1314450"/>
            <a:ext cx="2095500" cy="646331"/>
          </a:xfrm>
          <a:prstGeom prst="rect">
            <a:avLst/>
          </a:prstGeom>
          <a:noFill/>
        </p:spPr>
        <p:txBody>
          <a:bodyPr wrap="square" rtlCol="0">
            <a:spAutoFit/>
          </a:bodyPr>
          <a:lstStyle/>
          <a:p>
            <a:pPr algn="ctr"/>
            <a:r>
              <a:rPr lang="en-GB" sz="1200" dirty="0"/>
              <a:t>Reducing </a:t>
            </a:r>
            <a:r>
              <a:rPr lang="en-GB" sz="1200" b="1" dirty="0"/>
              <a:t>Product Miles</a:t>
            </a:r>
            <a:r>
              <a:rPr lang="en-GB" sz="1200" dirty="0"/>
              <a:t> buy making the product in the country it is sold in</a:t>
            </a:r>
          </a:p>
        </p:txBody>
      </p:sp>
      <p:sp>
        <p:nvSpPr>
          <p:cNvPr id="17" name="TextBox 16"/>
          <p:cNvSpPr txBox="1"/>
          <p:nvPr/>
        </p:nvSpPr>
        <p:spPr>
          <a:xfrm>
            <a:off x="6560058" y="3821450"/>
            <a:ext cx="2152650" cy="1015663"/>
          </a:xfrm>
          <a:prstGeom prst="rect">
            <a:avLst/>
          </a:prstGeom>
          <a:noFill/>
        </p:spPr>
        <p:txBody>
          <a:bodyPr wrap="square" rtlCol="0">
            <a:spAutoFit/>
          </a:bodyPr>
          <a:lstStyle/>
          <a:p>
            <a:pPr algn="ctr"/>
            <a:r>
              <a:rPr lang="en-GB" sz="1200" dirty="0"/>
              <a:t>Reducing </a:t>
            </a:r>
            <a:r>
              <a:rPr lang="en-GB" sz="1200" b="1" dirty="0"/>
              <a:t>Pollution</a:t>
            </a:r>
            <a:r>
              <a:rPr lang="en-GB" sz="1200" dirty="0"/>
              <a:t> by using less plastics, efficient manufacture, less waste and using </a:t>
            </a:r>
            <a:r>
              <a:rPr lang="en-GB" sz="1200" b="1" dirty="0"/>
              <a:t>renewable energy</a:t>
            </a:r>
            <a:r>
              <a:rPr lang="en-GB" sz="1200" dirty="0"/>
              <a:t> (like solar and wind)</a:t>
            </a:r>
          </a:p>
        </p:txBody>
      </p:sp>
      <p:sp>
        <p:nvSpPr>
          <p:cNvPr id="18" name="TextBox 17"/>
          <p:cNvSpPr txBox="1"/>
          <p:nvPr/>
        </p:nvSpPr>
        <p:spPr>
          <a:xfrm>
            <a:off x="9220200" y="4375448"/>
            <a:ext cx="1428750" cy="461665"/>
          </a:xfrm>
          <a:prstGeom prst="rect">
            <a:avLst/>
          </a:prstGeom>
          <a:noFill/>
        </p:spPr>
        <p:txBody>
          <a:bodyPr wrap="square" rtlCol="0">
            <a:spAutoFit/>
          </a:bodyPr>
          <a:lstStyle/>
          <a:p>
            <a:pPr algn="ctr"/>
            <a:r>
              <a:rPr lang="en-GB" sz="1200" dirty="0"/>
              <a:t>Using less finite resources</a:t>
            </a:r>
          </a:p>
        </p:txBody>
      </p:sp>
      <p:sp>
        <p:nvSpPr>
          <p:cNvPr id="19" name="TextBox 18"/>
          <p:cNvSpPr txBox="1"/>
          <p:nvPr/>
        </p:nvSpPr>
        <p:spPr>
          <a:xfrm>
            <a:off x="11372850" y="1714500"/>
            <a:ext cx="1123950" cy="830997"/>
          </a:xfrm>
          <a:prstGeom prst="rect">
            <a:avLst/>
          </a:prstGeom>
          <a:noFill/>
        </p:spPr>
        <p:txBody>
          <a:bodyPr wrap="square" rtlCol="0">
            <a:spAutoFit/>
          </a:bodyPr>
          <a:lstStyle/>
          <a:p>
            <a:pPr algn="ctr"/>
            <a:r>
              <a:rPr lang="en-GB" sz="1200" dirty="0"/>
              <a:t>Planting more trees to reduce </a:t>
            </a:r>
            <a:r>
              <a:rPr lang="en-GB" sz="1200" b="1" dirty="0"/>
              <a:t>deforestation</a:t>
            </a:r>
            <a:endParaRPr lang="en-GB" sz="1200" dirty="0"/>
          </a:p>
        </p:txBody>
      </p:sp>
      <p:cxnSp>
        <p:nvCxnSpPr>
          <p:cNvPr id="21" name="Straight Connector 20"/>
          <p:cNvCxnSpPr>
            <a:endCxn id="19" idx="1"/>
          </p:cNvCxnSpPr>
          <p:nvPr/>
        </p:nvCxnSpPr>
        <p:spPr>
          <a:xfrm flipV="1">
            <a:off x="10725150" y="2129999"/>
            <a:ext cx="647700" cy="42270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9886950" y="1238250"/>
            <a:ext cx="38100" cy="95250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1"/>
          </p:cNvCxnSpPr>
          <p:nvPr/>
        </p:nvCxnSpPr>
        <p:spPr>
          <a:xfrm flipH="1" flipV="1">
            <a:off x="8305800" y="1943100"/>
            <a:ext cx="184924" cy="42107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 idx="3"/>
          </p:cNvCxnSpPr>
          <p:nvPr/>
        </p:nvCxnSpPr>
        <p:spPr>
          <a:xfrm flipH="1">
            <a:off x="8229600" y="3312865"/>
            <a:ext cx="261124" cy="27158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707980" y="3509346"/>
            <a:ext cx="121820" cy="81500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48950" y="3219450"/>
            <a:ext cx="228600" cy="3619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6614160" y="8374888"/>
          <a:ext cx="5876544" cy="1005840"/>
        </p:xfrm>
        <a:graphic>
          <a:graphicData uri="http://schemas.openxmlformats.org/drawingml/2006/table">
            <a:tbl>
              <a:tblPr firstRow="1" bandRow="1">
                <a:tableStyleId>{5940675A-B579-460E-94D1-54222C63F5DA}</a:tableStyleId>
              </a:tblPr>
              <a:tblGrid>
                <a:gridCol w="1616050">
                  <a:extLst>
                    <a:ext uri="{9D8B030D-6E8A-4147-A177-3AD203B41FA5}">
                      <a16:colId xmlns:a16="http://schemas.microsoft.com/office/drawing/2014/main" val="3447142776"/>
                    </a:ext>
                  </a:extLst>
                </a:gridCol>
                <a:gridCol w="4260494">
                  <a:extLst>
                    <a:ext uri="{9D8B030D-6E8A-4147-A177-3AD203B41FA5}">
                      <a16:colId xmlns:a16="http://schemas.microsoft.com/office/drawing/2014/main" val="1518561632"/>
                    </a:ext>
                  </a:extLst>
                </a:gridCol>
              </a:tblGrid>
              <a:tr h="370840">
                <a:tc>
                  <a:txBody>
                    <a:bodyPr/>
                    <a:lstStyle/>
                    <a:p>
                      <a:pPr algn="ctr"/>
                      <a:r>
                        <a:rPr lang="en-GB" sz="1200" b="1" dirty="0"/>
                        <a:t>Planned Obsolescence</a:t>
                      </a:r>
                    </a:p>
                  </a:txBody>
                  <a:tcPr anchor="ctr">
                    <a:solidFill>
                      <a:srgbClr val="F3EBF9"/>
                    </a:solidFill>
                  </a:tcPr>
                </a:tc>
                <a:tc>
                  <a:txBody>
                    <a:bodyPr/>
                    <a:lstStyle/>
                    <a:p>
                      <a:pPr algn="ctr"/>
                      <a:r>
                        <a:rPr lang="en-GB" sz="1200" dirty="0"/>
                        <a:t>This is where products</a:t>
                      </a:r>
                      <a:r>
                        <a:rPr lang="en-GB" sz="1200" baseline="0" dirty="0"/>
                        <a:t> “die” after a certain amount of time. E.g. Disposable cups, Phones, Lightbulbs, Printer Ink, </a:t>
                      </a:r>
                      <a:r>
                        <a:rPr lang="en-GB" sz="1200" baseline="0" dirty="0" err="1"/>
                        <a:t>etc</a:t>
                      </a:r>
                      <a:endParaRPr lang="en-GB" sz="1200" baseline="0" dirty="0"/>
                    </a:p>
                    <a:p>
                      <a:pPr algn="ctr"/>
                      <a:r>
                        <a:rPr lang="en-GB" sz="1200" baseline="0" dirty="0"/>
                        <a:t>This can have a big environmental impact as customers are throwing away lots of products, and resources are being used to create new ones.</a:t>
                      </a:r>
                      <a:endParaRPr lang="en-GB" sz="1200" dirty="0"/>
                    </a:p>
                  </a:txBody>
                  <a:tcPr anchor="ctr"/>
                </a:tc>
                <a:extLst>
                  <a:ext uri="{0D108BD9-81ED-4DB2-BD59-A6C34878D82A}">
                    <a16:rowId xmlns:a16="http://schemas.microsoft.com/office/drawing/2014/main" val="2473602527"/>
                  </a:ext>
                </a:extLst>
              </a:tr>
            </a:tbl>
          </a:graphicData>
        </a:graphic>
      </p:graphicFrame>
    </p:spTree>
    <p:extLst>
      <p:ext uri="{BB962C8B-B14F-4D97-AF65-F5344CB8AC3E}">
        <p14:creationId xmlns:p14="http://schemas.microsoft.com/office/powerpoint/2010/main" val="375932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0016" y="133767"/>
            <a:ext cx="7808976" cy="523220"/>
          </a:xfrm>
          <a:prstGeom prst="rect">
            <a:avLst/>
          </a:prstGeom>
          <a:noFill/>
        </p:spPr>
        <p:txBody>
          <a:bodyPr wrap="square" rtlCol="0">
            <a:spAutoFit/>
          </a:bodyPr>
          <a:lstStyle/>
          <a:p>
            <a:r>
              <a:rPr lang="en-GB" sz="2800" dirty="0">
                <a:solidFill>
                  <a:srgbClr val="7030A0"/>
                </a:solidFill>
                <a:latin typeface="Arial" panose="020B0604020202020204" pitchFamily="34" charset="0"/>
                <a:cs typeface="Arial" panose="020B0604020202020204" pitchFamily="34" charset="0"/>
              </a:rPr>
              <a:t>Industry and Enterprise</a:t>
            </a:r>
          </a:p>
        </p:txBody>
      </p:sp>
      <p:sp>
        <p:nvSpPr>
          <p:cNvPr id="6" name="TextBox 5"/>
          <p:cNvSpPr txBox="1"/>
          <p:nvPr/>
        </p:nvSpPr>
        <p:spPr>
          <a:xfrm>
            <a:off x="256032" y="914400"/>
            <a:ext cx="5998464" cy="3439239"/>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Automation</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machines and robotics help make products or make them for you.</a:t>
            </a:r>
          </a:p>
          <a:p>
            <a:pPr algn="ctr"/>
            <a:r>
              <a:rPr lang="en-GB" sz="1400" dirty="0">
                <a:latin typeface="Tahoma" panose="020B0604030504040204" pitchFamily="34" charset="0"/>
                <a:ea typeface="Tahoma" panose="020B0604030504040204" pitchFamily="34" charset="0"/>
                <a:cs typeface="Tahoma" panose="020B0604030504040204" pitchFamily="34" charset="0"/>
              </a:rPr>
              <a:t>Often this is done by </a:t>
            </a:r>
            <a:r>
              <a:rPr lang="en-GB" sz="1400" b="1" dirty="0">
                <a:latin typeface="Tahoma" panose="020B0604030504040204" pitchFamily="34" charset="0"/>
                <a:ea typeface="Tahoma" panose="020B0604030504040204" pitchFamily="34" charset="0"/>
                <a:cs typeface="Tahoma" panose="020B0604030504040204" pitchFamily="34" charset="0"/>
              </a:rPr>
              <a:t>CAD (Computer Aided Design) </a:t>
            </a:r>
            <a:r>
              <a:rPr lang="en-GB" sz="1400" dirty="0">
                <a:latin typeface="Tahoma" panose="020B0604030504040204" pitchFamily="34" charset="0"/>
                <a:ea typeface="Tahoma" panose="020B0604030504040204" pitchFamily="34" charset="0"/>
                <a:cs typeface="Tahoma" panose="020B0604030504040204" pitchFamily="34" charset="0"/>
              </a:rPr>
              <a:t>and </a:t>
            </a:r>
            <a:r>
              <a:rPr lang="en-GB" sz="1400" b="1" dirty="0">
                <a:latin typeface="Tahoma" panose="020B0604030504040204" pitchFamily="34" charset="0"/>
                <a:ea typeface="Tahoma" panose="020B0604030504040204" pitchFamily="34" charset="0"/>
                <a:cs typeface="Tahoma" panose="020B0604030504040204" pitchFamily="34" charset="0"/>
              </a:rPr>
              <a:t>CAM (Computer Aided Manufacture)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helps products be made quicker, with more accuracy. Reducing errors humans make to products.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However, these machines are expensive to buy, need specialist training to use and need constant maintenance to keep them working properly</a:t>
            </a:r>
          </a:p>
        </p:txBody>
      </p:sp>
      <p:sp>
        <p:nvSpPr>
          <p:cNvPr id="7" name="TextBox 6"/>
          <p:cNvSpPr txBox="1"/>
          <p:nvPr/>
        </p:nvSpPr>
        <p:spPr>
          <a:xfrm>
            <a:off x="6553200" y="1688592"/>
            <a:ext cx="6028944"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Enterprise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an idea is developed into a business and produces a viable product.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Often, one of the biggest enterprises in in apps for smartphones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To make sure ideas are protected from being copied, a </a:t>
            </a:r>
            <a:r>
              <a:rPr lang="en-GB" sz="1400" b="1" dirty="0">
                <a:latin typeface="Tahoma" panose="020B0604030504040204" pitchFamily="34" charset="0"/>
                <a:ea typeface="Tahoma" panose="020B0604030504040204" pitchFamily="34" charset="0"/>
                <a:cs typeface="Tahoma" panose="020B0604030504040204" pitchFamily="34" charset="0"/>
              </a:rPr>
              <a:t>Patent</a:t>
            </a:r>
            <a:r>
              <a:rPr lang="en-GB" sz="1400" dirty="0">
                <a:latin typeface="Tahoma" panose="020B0604030504040204" pitchFamily="34" charset="0"/>
                <a:ea typeface="Tahoma" panose="020B0604030504040204" pitchFamily="34" charset="0"/>
                <a:cs typeface="Tahoma" panose="020B0604030504040204" pitchFamily="34" charset="0"/>
              </a:rPr>
              <a:t> can be applied for. This legally protects your idea on invention from being stolen.</a:t>
            </a:r>
          </a:p>
        </p:txBody>
      </p:sp>
      <p:sp>
        <p:nvSpPr>
          <p:cNvPr id="8" name="TextBox 7"/>
          <p:cNvSpPr txBox="1"/>
          <p:nvPr/>
        </p:nvSpPr>
        <p:spPr>
          <a:xfrm>
            <a:off x="6626352" y="4431792"/>
            <a:ext cx="5937504" cy="1293971"/>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Crowdfunding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where ideas are funded by large groups of ordinary people.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www.Kickstarter.com is a good example of this.</a:t>
            </a:r>
          </a:p>
        </p:txBody>
      </p:sp>
      <p:sp>
        <p:nvSpPr>
          <p:cNvPr id="9" name="TextBox 8"/>
          <p:cNvSpPr txBox="1"/>
          <p:nvPr/>
        </p:nvSpPr>
        <p:spPr>
          <a:xfrm>
            <a:off x="249936" y="4636008"/>
            <a:ext cx="5967984"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Virtual Marketing</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when websites, social media and email are used to promote and sell products. This has become very popular in recent years, with big social media apps being funded by advertisers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Companies can also pay search engines to push their company further to the top of the results page, so customers are more likely to click it.</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65760" y="7120128"/>
            <a:ext cx="5760720" cy="2247424"/>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Cooperatives</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A Cooperative is an Enterprise that is run by members that are part of the workforce or customers. </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means the organisation is democratic and often supports the local community. They are set-up to protect the rights of their members and ensure the same rules apply to everyone</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6638544" y="5964745"/>
            <a:ext cx="5870448" cy="2485787"/>
          </a:xfrm>
          <a:prstGeom prst="roundRect">
            <a:avLst/>
          </a:prstGeom>
          <a:noFill/>
          <a:ln w="38100">
            <a:solidFill>
              <a:srgbClr val="7030A0"/>
            </a:solidFill>
          </a:ln>
        </p:spPr>
        <p:txBody>
          <a:bodyPr wrap="square" rtlCol="0">
            <a:spAutoFit/>
          </a:bodyPr>
          <a:lstStyle/>
          <a:p>
            <a:pPr algn="ctr"/>
            <a:r>
              <a:rPr lang="en-GB" sz="1400" b="1" dirty="0">
                <a:solidFill>
                  <a:srgbClr val="7030A0"/>
                </a:solidFill>
                <a:latin typeface="Tahoma" panose="020B0604030504040204" pitchFamily="34" charset="0"/>
                <a:ea typeface="Tahoma" panose="020B0604030504040204" pitchFamily="34" charset="0"/>
                <a:cs typeface="Tahoma" panose="020B0604030504040204" pitchFamily="34" charset="0"/>
              </a:rPr>
              <a:t>Fair Trade</a:t>
            </a:r>
          </a:p>
          <a:p>
            <a:pPr algn="ctr"/>
            <a:endParaRPr lang="en-GB"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GB" sz="1400" dirty="0">
                <a:latin typeface="Tahoma" panose="020B0604030504040204" pitchFamily="34" charset="0"/>
                <a:ea typeface="Tahoma" panose="020B0604030504040204" pitchFamily="34" charset="0"/>
                <a:cs typeface="Tahoma" panose="020B0604030504040204" pitchFamily="34" charset="0"/>
              </a:rPr>
              <a:t>This is an organisation that promotes fair pay, working conditions and better trade with farmers in developing countries</a:t>
            </a: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p>
            <a:r>
              <a:rPr lang="en-GB" sz="1400" dirty="0">
                <a:latin typeface="Tahoma" panose="020B0604030504040204" pitchFamily="34" charset="0"/>
                <a:ea typeface="Tahoma" panose="020B0604030504040204" pitchFamily="34" charset="0"/>
                <a:cs typeface="Tahoma" panose="020B0604030504040204" pitchFamily="34" charset="0"/>
              </a:rPr>
              <a:t>You can tell when something is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as it will often have the symbol on the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product or packaging. Common Fairtrade </a:t>
            </a:r>
            <a:br>
              <a:rPr lang="en-GB" sz="14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items include; bananas, cotton and chocolate.</a:t>
            </a:r>
          </a:p>
          <a:p>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0816" y="7156323"/>
            <a:ext cx="956310" cy="1121491"/>
          </a:xfrm>
          <a:prstGeom prst="rect">
            <a:avLst/>
          </a:prstGeom>
          <a:ln w="28575">
            <a:solidFill>
              <a:schemeClr val="tx1"/>
            </a:solidFill>
          </a:ln>
        </p:spPr>
      </p:pic>
    </p:spTree>
    <p:extLst>
      <p:ext uri="{BB962C8B-B14F-4D97-AF65-F5344CB8AC3E}">
        <p14:creationId xmlns:p14="http://schemas.microsoft.com/office/powerpoint/2010/main" val="179114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3548" y="135705"/>
            <a:ext cx="1191174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Modern and Smart Materials</a:t>
            </a:r>
          </a:p>
        </p:txBody>
      </p:sp>
      <p:graphicFrame>
        <p:nvGraphicFramePr>
          <p:cNvPr id="5" name="Table 4"/>
          <p:cNvGraphicFramePr>
            <a:graphicFrameLocks noGrp="1"/>
          </p:cNvGraphicFramePr>
          <p:nvPr/>
        </p:nvGraphicFramePr>
        <p:xfrm>
          <a:off x="245285" y="876807"/>
          <a:ext cx="5313307" cy="4354578"/>
        </p:xfrm>
        <a:graphic>
          <a:graphicData uri="http://schemas.openxmlformats.org/drawingml/2006/table">
            <a:tbl>
              <a:tblPr firstRow="1" bandRow="1">
                <a:tableStyleId>{5940675A-B579-460E-94D1-54222C63F5DA}</a:tableStyleId>
              </a:tblPr>
              <a:tblGrid>
                <a:gridCol w="1054146">
                  <a:extLst>
                    <a:ext uri="{9D8B030D-6E8A-4147-A177-3AD203B41FA5}">
                      <a16:colId xmlns:a16="http://schemas.microsoft.com/office/drawing/2014/main" val="2868898196"/>
                    </a:ext>
                  </a:extLst>
                </a:gridCol>
                <a:gridCol w="2896642">
                  <a:extLst>
                    <a:ext uri="{9D8B030D-6E8A-4147-A177-3AD203B41FA5}">
                      <a16:colId xmlns:a16="http://schemas.microsoft.com/office/drawing/2014/main" val="3187111543"/>
                    </a:ext>
                  </a:extLst>
                </a:gridCol>
                <a:gridCol w="1362519">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Modern</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have been developed recently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Corn-starch</a:t>
                      </a:r>
                      <a:r>
                        <a:rPr lang="en-GB" sz="1200" b="1" baseline="0" dirty="0">
                          <a:latin typeface="Tahoma" panose="020B0604030504040204" pitchFamily="34" charset="0"/>
                          <a:ea typeface="Tahoma" panose="020B0604030504040204" pitchFamily="34" charset="0"/>
                          <a:cs typeface="Tahoma" panose="020B0604030504040204" pitchFamily="34" charset="0"/>
                        </a:rPr>
                        <a:t> Polymers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These</a:t>
                      </a:r>
                      <a:r>
                        <a:rPr lang="en-GB" sz="1200" b="0" baseline="0" dirty="0">
                          <a:latin typeface="Tahoma" panose="020B0604030504040204" pitchFamily="34" charset="0"/>
                          <a:ea typeface="Tahoma" panose="020B0604030504040204" pitchFamily="34" charset="0"/>
                          <a:cs typeface="Tahoma" panose="020B0604030504040204" pitchFamily="34" charset="0"/>
                        </a:rPr>
                        <a:t> are plant-based polymers that are a</a:t>
                      </a:r>
                      <a:r>
                        <a:rPr lang="en-GB" sz="1200" b="0" dirty="0">
                          <a:latin typeface="Tahoma" panose="020B0604030504040204" pitchFamily="34" charset="0"/>
                          <a:ea typeface="Tahoma" panose="020B0604030504040204" pitchFamily="34" charset="0"/>
                          <a:cs typeface="Tahoma" panose="020B0604030504040204" pitchFamily="34" charset="0"/>
                        </a:rPr>
                        <a:t> replacement for plastics that are </a:t>
                      </a:r>
                      <a:r>
                        <a:rPr lang="en-GB" sz="1200" b="1" dirty="0">
                          <a:latin typeface="Tahoma" panose="020B0604030504040204" pitchFamily="34" charset="0"/>
                          <a:ea typeface="Tahoma" panose="020B0604030504040204" pitchFamily="34" charset="0"/>
                          <a:cs typeface="Tahoma" panose="020B0604030504040204" pitchFamily="34" charset="0"/>
                        </a:rPr>
                        <a:t>biodegradable </a:t>
                      </a:r>
                      <a:r>
                        <a:rPr lang="en-GB" sz="1200" b="0" dirty="0">
                          <a:latin typeface="Tahoma" panose="020B0604030504040204" pitchFamily="34" charset="0"/>
                          <a:ea typeface="Tahoma" panose="020B0604030504040204" pitchFamily="34" charset="0"/>
                          <a:cs typeface="Tahoma" panose="020B0604030504040204" pitchFamily="34" charset="0"/>
                        </a:rPr>
                        <a:t>but cannot</a:t>
                      </a:r>
                      <a:r>
                        <a:rPr lang="en-GB" sz="1200" b="0" baseline="0" dirty="0">
                          <a:latin typeface="Tahoma" panose="020B0604030504040204" pitchFamily="34" charset="0"/>
                          <a:ea typeface="Tahoma" panose="020B0604030504040204" pitchFamily="34" charset="0"/>
                          <a:cs typeface="Tahoma" panose="020B0604030504040204" pitchFamily="34" charset="0"/>
                        </a:rPr>
                        <a:t> be recycled.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Plastic bottles, tubs, food containers,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Flexible</a:t>
                      </a:r>
                      <a:r>
                        <a:rPr lang="en-GB" sz="1200" b="1" baseline="0" dirty="0">
                          <a:latin typeface="Tahoma" panose="020B0604030504040204" pitchFamily="34" charset="0"/>
                          <a:ea typeface="Tahoma" panose="020B0604030504040204" pitchFamily="34" charset="0"/>
                          <a:cs typeface="Tahoma" panose="020B0604030504040204" pitchFamily="34" charset="0"/>
                        </a:rPr>
                        <a:t> MDF</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Made</a:t>
                      </a:r>
                      <a:r>
                        <a:rPr lang="en-GB" sz="1200" baseline="0" dirty="0">
                          <a:latin typeface="Tahoma" panose="020B0604030504040204" pitchFamily="34" charset="0"/>
                          <a:ea typeface="Tahoma" panose="020B0604030504040204" pitchFamily="34" charset="0"/>
                          <a:cs typeface="Tahoma" panose="020B0604030504040204" pitchFamily="34" charset="0"/>
                        </a:rPr>
                        <a:t> in the same way as normal MDF but with grooves cut into the surface so it is flexible. </a:t>
                      </a:r>
                      <a:r>
                        <a:rPr lang="en-GB" sz="1200" b="1" baseline="0" dirty="0" err="1">
                          <a:latin typeface="Tahoma" panose="020B0604030504040204" pitchFamily="34" charset="0"/>
                          <a:ea typeface="Tahoma" panose="020B0604030504040204" pitchFamily="34" charset="0"/>
                          <a:cs typeface="Tahoma" panose="020B0604030504040204" pitchFamily="34" charset="0"/>
                        </a:rPr>
                        <a:t>Flexiply</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is the same but for Plywood. These can easily be shaped into curves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Modern furniture, interior walls and room dividers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Titanium</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 strength to weight</a:t>
                      </a:r>
                      <a:r>
                        <a:rPr lang="en-GB" sz="1200" baseline="0" dirty="0">
                          <a:latin typeface="Tahoma" panose="020B0604030504040204" pitchFamily="34" charset="0"/>
                          <a:ea typeface="Tahoma" panose="020B0604030504040204" pitchFamily="34" charset="0"/>
                          <a:cs typeface="Tahoma" panose="020B0604030504040204" pitchFamily="34" charset="0"/>
                        </a:rPr>
                        <a:t> ratio. Doesn’t corrode or rust. Suitable for medical use as its hypo-</a:t>
                      </a:r>
                      <a:r>
                        <a:rPr lang="en-GB" sz="1200" baseline="0" dirty="0" err="1">
                          <a:latin typeface="Tahoma" panose="020B0604030504040204" pitchFamily="34" charset="0"/>
                          <a:ea typeface="Tahoma" panose="020B0604030504040204" pitchFamily="34" charset="0"/>
                          <a:cs typeface="Tahoma" panose="020B0604030504040204" pitchFamily="34" charset="0"/>
                        </a:rPr>
                        <a:t>allergneic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Prosthetics,</a:t>
                      </a:r>
                      <a:r>
                        <a:rPr lang="en-GB" sz="1200" baseline="0" dirty="0">
                          <a:latin typeface="Tahoma" panose="020B0604030504040204" pitchFamily="34" charset="0"/>
                          <a:ea typeface="Tahoma" panose="020B0604030504040204" pitchFamily="34" charset="0"/>
                          <a:cs typeface="Tahoma" panose="020B0604030504040204" pitchFamily="34" charset="0"/>
                        </a:rPr>
                        <a:t> medical applications, sports cars,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4008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Kevlar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 woven</a:t>
                      </a:r>
                      <a:r>
                        <a:rPr lang="en-GB" sz="1200" baseline="0" dirty="0">
                          <a:latin typeface="Tahoma" panose="020B0604030504040204" pitchFamily="34" charset="0"/>
                          <a:ea typeface="Tahoma" panose="020B0604030504040204" pitchFamily="34" charset="0"/>
                          <a:cs typeface="Tahoma" panose="020B0604030504040204" pitchFamily="34" charset="0"/>
                        </a:rPr>
                        <a:t> polymer with a high strength to weight ratio.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Bullet-proof vests, tyres, helmets,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6" name="Table 5"/>
          <p:cNvGraphicFramePr>
            <a:graphicFrameLocks noGrp="1"/>
          </p:cNvGraphicFramePr>
          <p:nvPr/>
        </p:nvGraphicFramePr>
        <p:xfrm>
          <a:off x="197158" y="5426242"/>
          <a:ext cx="5289242" cy="3995928"/>
        </p:xfrm>
        <a:graphic>
          <a:graphicData uri="http://schemas.openxmlformats.org/drawingml/2006/table">
            <a:tbl>
              <a:tblPr firstRow="1" bandRow="1">
                <a:tableStyleId>{5940675A-B579-460E-94D1-54222C63F5DA}</a:tableStyleId>
              </a:tblPr>
              <a:tblGrid>
                <a:gridCol w="1266438">
                  <a:extLst>
                    <a:ext uri="{9D8B030D-6E8A-4147-A177-3AD203B41FA5}">
                      <a16:colId xmlns:a16="http://schemas.microsoft.com/office/drawing/2014/main" val="2868898196"/>
                    </a:ext>
                  </a:extLst>
                </a:gridCol>
                <a:gridCol w="2435260">
                  <a:extLst>
                    <a:ext uri="{9D8B030D-6E8A-4147-A177-3AD203B41FA5}">
                      <a16:colId xmlns:a16="http://schemas.microsoft.com/office/drawing/2014/main" val="3187111543"/>
                    </a:ext>
                  </a:extLst>
                </a:gridCol>
                <a:gridCol w="158754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Smart</a:t>
                      </a:r>
                      <a:r>
                        <a:rPr lang="en-GB" sz="1200" b="1" baseline="0" dirty="0">
                          <a:latin typeface="Tahoma" panose="020B0604030504040204" pitchFamily="34" charset="0"/>
                          <a:ea typeface="Tahoma" panose="020B0604030504040204" pitchFamily="34" charset="0"/>
                          <a:cs typeface="Tahoma" panose="020B0604030504040204" pitchFamily="34" charset="0"/>
                        </a:rPr>
                        <a:t> Materials are </a:t>
                      </a:r>
                      <a:r>
                        <a:rPr lang="en-GB" sz="1200" b="0" baseline="0" dirty="0">
                          <a:latin typeface="Tahoma" panose="020B0604030504040204" pitchFamily="34" charset="0"/>
                          <a:ea typeface="Tahoma" panose="020B0604030504040204" pitchFamily="34" charset="0"/>
                          <a:cs typeface="Tahoma" panose="020B0604030504040204" pitchFamily="34" charset="0"/>
                        </a:rPr>
                        <a:t>materials that change and react to the stimuli</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738630">
                <a:tc>
                  <a:txBody>
                    <a:bodyPr/>
                    <a:lstStyle/>
                    <a:p>
                      <a:pPr algn="ctr"/>
                      <a:r>
                        <a:rPr lang="en-GB" sz="1200" b="1" dirty="0" err="1">
                          <a:latin typeface="Tahoma" panose="020B0604030504040204" pitchFamily="34" charset="0"/>
                          <a:ea typeface="Tahoma" panose="020B0604030504040204" pitchFamily="34" charset="0"/>
                          <a:cs typeface="Tahoma" panose="020B0604030504040204" pitchFamily="34" charset="0"/>
                        </a:rPr>
                        <a:t>Thermochromic</a:t>
                      </a:r>
                      <a:r>
                        <a:rPr lang="en-GB" sz="1200" b="1" dirty="0">
                          <a:latin typeface="Tahoma" panose="020B0604030504040204" pitchFamily="34" charset="0"/>
                          <a:ea typeface="Tahoma" panose="020B0604030504040204" pitchFamily="34" charset="0"/>
                          <a:cs typeface="Tahoma" panose="020B0604030504040204" pitchFamily="34" charset="0"/>
                        </a:rPr>
                        <a:t> Pigments</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Change colour in reaction to heat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Kettles, baby bottles,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731520">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Photochromic Pigments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Change colour</a:t>
                      </a:r>
                      <a:r>
                        <a:rPr lang="en-GB" sz="1200" baseline="0" dirty="0">
                          <a:latin typeface="Tahoma" panose="020B0604030504040204" pitchFamily="34" charset="0"/>
                          <a:ea typeface="Tahoma" panose="020B0604030504040204" pitchFamily="34" charset="0"/>
                          <a:cs typeface="Tahoma" panose="020B0604030504040204" pitchFamily="34" charset="0"/>
                        </a:rPr>
                        <a:t> in reaction to light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Colour</a:t>
                      </a:r>
                      <a:r>
                        <a:rPr lang="en-GB" sz="1200" baseline="0" dirty="0">
                          <a:latin typeface="Tahoma" panose="020B0604030504040204" pitchFamily="34" charset="0"/>
                          <a:ea typeface="Tahoma" panose="020B0604030504040204" pitchFamily="34" charset="0"/>
                          <a:cs typeface="Tahoma" panose="020B0604030504040204" pitchFamily="34" charset="0"/>
                        </a:rPr>
                        <a:t> changing glasses, windows,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74980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Shape Memory Alloy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Returns to</a:t>
                      </a:r>
                      <a:r>
                        <a:rPr lang="en-GB" sz="1200" baseline="0" dirty="0">
                          <a:latin typeface="Tahoma" panose="020B0604030504040204" pitchFamily="34" charset="0"/>
                          <a:ea typeface="Tahoma" panose="020B0604030504040204" pitchFamily="34" charset="0"/>
                          <a:cs typeface="Tahoma" panose="020B0604030504040204" pitchFamily="34" charset="0"/>
                        </a:rPr>
                        <a:t> its original shape, in reaction to heat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Braces and glasses</a:t>
                      </a:r>
                    </a:p>
                  </a:txBody>
                  <a:tcPr marL="128016" marR="128016" marT="64008" marB="64008" anchor="ctr"/>
                </a:tc>
                <a:extLst>
                  <a:ext uri="{0D108BD9-81ED-4DB2-BD59-A6C34878D82A}">
                    <a16:rowId xmlns:a16="http://schemas.microsoft.com/office/drawing/2014/main" val="1935869641"/>
                  </a:ext>
                </a:extLst>
              </a:tr>
              <a:tr h="621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Polymorph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Granules</a:t>
                      </a:r>
                      <a:r>
                        <a:rPr lang="en-GB" sz="1200" baseline="0" dirty="0">
                          <a:latin typeface="Tahoma" panose="020B0604030504040204" pitchFamily="34" charset="0"/>
                          <a:ea typeface="Tahoma" panose="020B0604030504040204" pitchFamily="34" charset="0"/>
                          <a:cs typeface="Tahoma" panose="020B0604030504040204" pitchFamily="34" charset="0"/>
                        </a:rPr>
                        <a:t> that once exposed to hot water, become a modelling material (like a dough or clay)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 and repairs</a:t>
                      </a:r>
                    </a:p>
                  </a:txBody>
                  <a:tcPr marL="128016" marR="128016" marT="64008" marB="64008" anchor="ctr"/>
                </a:tc>
                <a:extLst>
                  <a:ext uri="{0D108BD9-81ED-4DB2-BD59-A6C34878D82A}">
                    <a16:rowId xmlns:a16="http://schemas.microsoft.com/office/drawing/2014/main" val="2779172050"/>
                  </a:ext>
                </a:extLst>
              </a:tr>
            </a:tbl>
          </a:graphicData>
        </a:graphic>
      </p:graphicFrame>
      <p:sp>
        <p:nvSpPr>
          <p:cNvPr id="7" name="TextBox 6"/>
          <p:cNvSpPr txBox="1"/>
          <p:nvPr/>
        </p:nvSpPr>
        <p:spPr>
          <a:xfrm>
            <a:off x="5558592" y="158730"/>
            <a:ext cx="7403592"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Papers and Boards</a:t>
            </a:r>
          </a:p>
        </p:txBody>
      </p:sp>
      <p:graphicFrame>
        <p:nvGraphicFramePr>
          <p:cNvPr id="8" name="Table 7"/>
          <p:cNvGraphicFramePr>
            <a:graphicFrameLocks noGrp="1"/>
          </p:cNvGraphicFramePr>
          <p:nvPr/>
        </p:nvGraphicFramePr>
        <p:xfrm>
          <a:off x="5766495" y="882904"/>
          <a:ext cx="6866663" cy="4280093"/>
        </p:xfrm>
        <a:graphic>
          <a:graphicData uri="http://schemas.openxmlformats.org/drawingml/2006/table">
            <a:tbl>
              <a:tblPr firstRow="1" bandRow="1">
                <a:tableStyleId>{5940675A-B579-460E-94D1-54222C63F5DA}</a:tableStyleId>
              </a:tblPr>
              <a:tblGrid>
                <a:gridCol w="1362327">
                  <a:extLst>
                    <a:ext uri="{9D8B030D-6E8A-4147-A177-3AD203B41FA5}">
                      <a16:colId xmlns:a16="http://schemas.microsoft.com/office/drawing/2014/main" val="2868898196"/>
                    </a:ext>
                  </a:extLst>
                </a:gridCol>
                <a:gridCol w="3456506">
                  <a:extLst>
                    <a:ext uri="{9D8B030D-6E8A-4147-A177-3AD203B41FA5}">
                      <a16:colId xmlns:a16="http://schemas.microsoft.com/office/drawing/2014/main" val="3187111543"/>
                    </a:ext>
                  </a:extLst>
                </a:gridCol>
                <a:gridCol w="2047830">
                  <a:extLst>
                    <a:ext uri="{9D8B030D-6E8A-4147-A177-3AD203B41FA5}">
                      <a16:colId xmlns:a16="http://schemas.microsoft.com/office/drawing/2014/main" val="3776042511"/>
                    </a:ext>
                  </a:extLst>
                </a:gridCol>
              </a:tblGrid>
              <a:tr h="464788">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Papers and Boards </a:t>
                      </a:r>
                      <a:r>
                        <a:rPr lang="en-GB" sz="1200" b="0" dirty="0">
                          <a:latin typeface="Tahoma" panose="020B0604030504040204" pitchFamily="34" charset="0"/>
                          <a:ea typeface="Tahoma" panose="020B0604030504040204" pitchFamily="34" charset="0"/>
                          <a:cs typeface="Tahoma" panose="020B0604030504040204" pitchFamily="34" charset="0"/>
                        </a:rPr>
                        <a:t>come</a:t>
                      </a:r>
                      <a:r>
                        <a:rPr lang="en-GB" sz="1200" b="0" baseline="0" dirty="0">
                          <a:latin typeface="Tahoma" panose="020B0604030504040204" pitchFamily="34" charset="0"/>
                          <a:ea typeface="Tahoma" panose="020B0604030504040204" pitchFamily="34" charset="0"/>
                          <a:cs typeface="Tahoma" panose="020B0604030504040204" pitchFamily="34" charset="0"/>
                        </a:rPr>
                        <a:t> from trees</a:t>
                      </a:r>
                      <a:r>
                        <a:rPr lang="en-GB" sz="1200" b="1" baseline="0" dirty="0">
                          <a:latin typeface="Tahoma" panose="020B0604030504040204" pitchFamily="34" charset="0"/>
                          <a:ea typeface="Tahoma" panose="020B0604030504040204" pitchFamily="34" charset="0"/>
                          <a:cs typeface="Tahoma" panose="020B0604030504040204" pitchFamily="34" charset="0"/>
                        </a:rPr>
                        <a:t>. </a:t>
                      </a:r>
                      <a:br>
                        <a:rPr lang="en-GB" sz="1200" b="1" baseline="0" dirty="0">
                          <a:latin typeface="Tahoma" panose="020B0604030504040204" pitchFamily="34" charset="0"/>
                          <a:ea typeface="Tahoma" panose="020B0604030504040204" pitchFamily="34" charset="0"/>
                          <a:cs typeface="Tahoma" panose="020B0604030504040204" pitchFamily="34" charset="0"/>
                        </a:rPr>
                      </a:br>
                      <a:r>
                        <a:rPr lang="en-GB" sz="1200" b="1" baseline="0" dirty="0">
                          <a:latin typeface="Tahoma" panose="020B0604030504040204" pitchFamily="34" charset="0"/>
                          <a:ea typeface="Tahoma" panose="020B0604030504040204" pitchFamily="34" charset="0"/>
                          <a:cs typeface="Tahoma" panose="020B0604030504040204" pitchFamily="34" charset="0"/>
                        </a:rPr>
                        <a:t>The Stock forms </a:t>
                      </a:r>
                      <a:r>
                        <a:rPr lang="en-GB" sz="1200" b="0" baseline="0" dirty="0">
                          <a:latin typeface="Tahoma" panose="020B0604030504040204" pitchFamily="34" charset="0"/>
                          <a:ea typeface="Tahoma" panose="020B0604030504040204" pitchFamily="34" charset="0"/>
                          <a:cs typeface="Tahoma" panose="020B0604030504040204" pitchFamily="34" charset="0"/>
                        </a:rPr>
                        <a:t>for papers are: rolls, sheets, A4, A3, </a:t>
                      </a:r>
                      <a:r>
                        <a:rPr lang="en-GB" sz="1200" b="0" baseline="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387826">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a:latin typeface="Tahoma" panose="020B0604030504040204" pitchFamily="34" charset="0"/>
                          <a:ea typeface="Tahoma" panose="020B0604030504040204" pitchFamily="34" charset="0"/>
                          <a:cs typeface="Tahoma" panose="020B0604030504040204" pitchFamily="34" charset="0"/>
                        </a:rPr>
                        <a:t>Uses/ Examples</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56369">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Cartridge</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Thick white paper,</a:t>
                      </a:r>
                      <a:r>
                        <a:rPr lang="en-GB" sz="1200" b="0" baseline="0" dirty="0">
                          <a:latin typeface="Tahoma" panose="020B0604030504040204" pitchFamily="34" charset="0"/>
                          <a:ea typeface="Tahoma" panose="020B0604030504040204" pitchFamily="34" charset="0"/>
                          <a:cs typeface="Tahoma" panose="020B0604030504040204" pitchFamily="34" charset="0"/>
                        </a:rPr>
                        <a:t> completely opaque and more expensive than photocopy paper</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Sketching, ink drawings</a:t>
                      </a:r>
                    </a:p>
                  </a:txBody>
                  <a:tcPr marL="128016" marR="128016" marT="64008" marB="64008" anchor="ctr"/>
                </a:tc>
                <a:extLst>
                  <a:ext uri="{0D108BD9-81ED-4DB2-BD59-A6C34878D82A}">
                    <a16:rowId xmlns:a16="http://schemas.microsoft.com/office/drawing/2014/main" val="739736390"/>
                  </a:ext>
                </a:extLst>
              </a:tr>
              <a:tr h="5881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Layout</a:t>
                      </a:r>
                      <a:r>
                        <a:rPr lang="en-GB" sz="1200" b="1" baseline="0" dirty="0">
                          <a:latin typeface="Tahoma" panose="020B0604030504040204" pitchFamily="34" charset="0"/>
                          <a:ea typeface="Tahoma" panose="020B0604030504040204" pitchFamily="34" charset="0"/>
                          <a:cs typeface="Tahoma" panose="020B0604030504040204" pitchFamily="34" charset="0"/>
                        </a:rPr>
                        <a:t> Paper</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semi-translucent,</a:t>
                      </a:r>
                      <a:r>
                        <a:rPr lang="en-GB" sz="1200" baseline="0" dirty="0">
                          <a:latin typeface="Tahoma" panose="020B0604030504040204" pitchFamily="34" charset="0"/>
                          <a:ea typeface="Tahoma" panose="020B0604030504040204" pitchFamily="34" charset="0"/>
                          <a:cs typeface="Tahoma" panose="020B0604030504040204" pitchFamily="34" charset="0"/>
                        </a:rPr>
                        <a:t> good for blending inks and artist markers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Sketching, drawing and some tracing</a:t>
                      </a:r>
                    </a:p>
                  </a:txBody>
                  <a:tcPr marL="128016" marR="128016" marT="64008" marB="64008" anchor="ctr"/>
                </a:tc>
                <a:extLst>
                  <a:ext uri="{0D108BD9-81ED-4DB2-BD59-A6C34878D82A}">
                    <a16:rowId xmlns:a16="http://schemas.microsoft.com/office/drawing/2014/main" val="3781206839"/>
                  </a:ext>
                </a:extLst>
              </a:tr>
              <a:tr h="464788">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Corrugated Cardboard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but</a:t>
                      </a:r>
                      <a:r>
                        <a:rPr lang="en-GB" sz="1200" baseline="0" dirty="0">
                          <a:latin typeface="Tahoma" panose="020B0604030504040204" pitchFamily="34" charset="0"/>
                          <a:ea typeface="Tahoma" panose="020B0604030504040204" pitchFamily="34" charset="0"/>
                          <a:cs typeface="Tahoma" panose="020B0604030504040204" pitchFamily="34" charset="0"/>
                        </a:rPr>
                        <a:t> light. Rigid triangles of card sandwiched between a top and bottom layer.</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Outer packaging,</a:t>
                      </a:r>
                      <a:r>
                        <a:rPr lang="en-GB" sz="1200" baseline="0" dirty="0">
                          <a:latin typeface="Tahoma" panose="020B0604030504040204" pitchFamily="34" charset="0"/>
                          <a:ea typeface="Tahoma" panose="020B0604030504040204" pitchFamily="34" charset="0"/>
                          <a:cs typeface="Tahoma" panose="020B0604030504040204" pitchFamily="34" charset="0"/>
                        </a:rPr>
                        <a:t> food packaging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63693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Duplex</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card with white</a:t>
                      </a:r>
                      <a:r>
                        <a:rPr lang="en-GB" sz="1200" baseline="0" dirty="0">
                          <a:latin typeface="Tahoma" panose="020B0604030504040204" pitchFamily="34" charset="0"/>
                          <a:ea typeface="Tahoma" panose="020B0604030504040204" pitchFamily="34" charset="0"/>
                          <a:cs typeface="Tahoma" panose="020B0604030504040204" pitchFamily="34" charset="0"/>
                        </a:rPr>
                        <a:t> outside layers. Waxy coating can be added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packaging. If waxy</a:t>
                      </a:r>
                      <a:r>
                        <a:rPr lang="en-GB" sz="1200" baseline="0" dirty="0">
                          <a:latin typeface="Tahoma" panose="020B0604030504040204" pitchFamily="34" charset="0"/>
                          <a:ea typeface="Tahoma" panose="020B0604030504040204" pitchFamily="34" charset="0"/>
                          <a:cs typeface="Tahoma" panose="020B0604030504040204" pitchFamily="34" charset="0"/>
                        </a:rPr>
                        <a:t> coating is applied, can be used for food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355540579"/>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Foil-lined 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White card coated with a thin</a:t>
                      </a:r>
                      <a:r>
                        <a:rPr lang="en-GB" sz="1200" baseline="0" dirty="0">
                          <a:latin typeface="Tahoma" panose="020B0604030504040204" pitchFamily="34" charset="0"/>
                          <a:ea typeface="Tahoma" panose="020B0604030504040204" pitchFamily="34" charset="0"/>
                          <a:cs typeface="Tahoma" panose="020B0604030504040204" pitchFamily="34" charset="0"/>
                        </a:rPr>
                        <a:t> aluminium layer. Foil is great for insulation and water resistance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Takeaway</a:t>
                      </a:r>
                      <a:r>
                        <a:rPr lang="en-GB" sz="1200" baseline="0" dirty="0">
                          <a:latin typeface="Tahoma" panose="020B0604030504040204" pitchFamily="34" charset="0"/>
                          <a:ea typeface="Tahoma" panose="020B0604030504040204" pitchFamily="34" charset="0"/>
                          <a:cs typeface="Tahoma" panose="020B0604030504040204" pitchFamily="34" charset="0"/>
                        </a:rPr>
                        <a:t> containers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835968907"/>
                  </a:ext>
                </a:extLst>
              </a:tr>
              <a:tr h="5417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Solid White</a:t>
                      </a:r>
                      <a:r>
                        <a:rPr lang="en-GB" sz="1200" b="1" baseline="0" dirty="0">
                          <a:latin typeface="Tahoma" panose="020B0604030504040204" pitchFamily="34" charset="0"/>
                          <a:ea typeface="Tahoma" panose="020B0604030504040204" pitchFamily="34" charset="0"/>
                          <a:cs typeface="Tahoma" panose="020B0604030504040204" pitchFamily="34" charset="0"/>
                        </a:rPr>
                        <a:t> Board</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High-quality white card</a:t>
                      </a:r>
                      <a:r>
                        <a:rPr lang="en-GB" sz="1200" baseline="0" dirty="0">
                          <a:latin typeface="Tahoma" panose="020B0604030504040204" pitchFamily="34" charset="0"/>
                          <a:ea typeface="Tahoma" panose="020B0604030504040204" pitchFamily="34" charset="0"/>
                          <a:cs typeface="Tahoma" panose="020B0604030504040204" pitchFamily="34" charset="0"/>
                        </a:rPr>
                        <a:t> with a smooth finish. Stiff and holds colours well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Greetings cards, packaging</a:t>
                      </a:r>
                      <a:r>
                        <a:rPr lang="en-GB" sz="1200" baseline="0" dirty="0">
                          <a:latin typeface="Tahoma" panose="020B0604030504040204" pitchFamily="34" charset="0"/>
                          <a:ea typeface="Tahoma" panose="020B0604030504040204" pitchFamily="34" charset="0"/>
                          <a:cs typeface="Tahoma" panose="020B0604030504040204" pitchFamily="34" charset="0"/>
                        </a:rPr>
                        <a:t> and advertising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108330058"/>
                  </a:ext>
                </a:extLst>
              </a:tr>
            </a:tbl>
          </a:graphicData>
        </a:graphic>
      </p:graphicFrame>
      <p:pic>
        <p:nvPicPr>
          <p:cNvPr id="10" name="Picture 2" descr="C:\Users\Rob\AppData\Roaming\PixelMetrics\CaptureWiz\Temp\1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01644" y="6136104"/>
            <a:ext cx="6035514" cy="2045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0484" y="8470231"/>
            <a:ext cx="5895474" cy="830997"/>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 is made by first making pulp. Pulp is a mix of tree fibres and water. This is cooked and bleached white, and adding any other additives.</a:t>
            </a:r>
          </a:p>
          <a:p>
            <a:pPr algn="ctr"/>
            <a:r>
              <a:rPr lang="en-GB" sz="1200" dirty="0">
                <a:latin typeface="Tahoma" panose="020B0604030504040204" pitchFamily="34" charset="0"/>
                <a:ea typeface="Tahoma" panose="020B0604030504040204" pitchFamily="34" charset="0"/>
                <a:cs typeface="Tahoma" panose="020B0604030504040204" pitchFamily="34" charset="0"/>
              </a:rPr>
              <a:t>The pulp is then drained and goes through </a:t>
            </a:r>
            <a:r>
              <a:rPr lang="en-GB" sz="1200" b="1" dirty="0" err="1">
                <a:latin typeface="Tahoma" panose="020B0604030504040204" pitchFamily="34" charset="0"/>
                <a:ea typeface="Tahoma" panose="020B0604030504040204" pitchFamily="34" charset="0"/>
                <a:cs typeface="Tahoma" panose="020B0604030504040204" pitchFamily="34" charset="0"/>
              </a:rPr>
              <a:t>Calendering</a:t>
            </a:r>
            <a:r>
              <a:rPr lang="en-GB" sz="1200" b="1"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where the pulp is drained and goes through rollers to convert it to its stock forms</a:t>
            </a:r>
          </a:p>
        </p:txBody>
      </p:sp>
      <p:sp>
        <p:nvSpPr>
          <p:cNvPr id="12" name="TextBox 11"/>
          <p:cNvSpPr txBox="1"/>
          <p:nvPr/>
        </p:nvSpPr>
        <p:spPr>
          <a:xfrm>
            <a:off x="7475300" y="5654842"/>
            <a:ext cx="36178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32763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68443" y="2659486"/>
          <a:ext cx="6232357" cy="3649874"/>
        </p:xfrm>
        <a:graphic>
          <a:graphicData uri="http://schemas.openxmlformats.org/drawingml/2006/table">
            <a:tbl>
              <a:tblPr firstRow="1" bandRow="1">
                <a:tableStyleId>{5940675A-B579-460E-94D1-54222C63F5DA}</a:tableStyleId>
              </a:tblPr>
              <a:tblGrid>
                <a:gridCol w="1236483">
                  <a:extLst>
                    <a:ext uri="{9D8B030D-6E8A-4147-A177-3AD203B41FA5}">
                      <a16:colId xmlns:a16="http://schemas.microsoft.com/office/drawing/2014/main" val="2868898196"/>
                    </a:ext>
                  </a:extLst>
                </a:gridCol>
                <a:gridCol w="3397678">
                  <a:extLst>
                    <a:ext uri="{9D8B030D-6E8A-4147-A177-3AD203B41FA5}">
                      <a16:colId xmlns:a16="http://schemas.microsoft.com/office/drawing/2014/main" val="3187111543"/>
                    </a:ext>
                  </a:extLst>
                </a:gridCol>
                <a:gridCol w="159819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Hardwoods</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come from </a:t>
                      </a:r>
                      <a:r>
                        <a:rPr lang="en-GB" sz="1200" b="1" baseline="0" dirty="0">
                          <a:latin typeface="Tahoma" panose="020B0604030504040204" pitchFamily="34" charset="0"/>
                          <a:ea typeface="Tahoma" panose="020B0604030504040204" pitchFamily="34" charset="0"/>
                          <a:cs typeface="Tahoma" panose="020B0604030504040204" pitchFamily="34" charset="0"/>
                        </a:rPr>
                        <a:t>Deciduous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trees loose leaves in winter and grow fruit and flowers in spring </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Ash</a:t>
                      </a:r>
                    </a:p>
                  </a:txBody>
                  <a:tcPr marL="128016" marR="128016" marT="64008" marB="64008" anchor="ctr"/>
                </a:tc>
                <a:tc>
                  <a:txBody>
                    <a:bodyPr/>
                    <a:lstStyle/>
                    <a:p>
                      <a:pPr algn="ctr"/>
                      <a:r>
                        <a:rPr lang="en-GB" sz="1200" dirty="0"/>
                        <a:t>Flexible,</a:t>
                      </a:r>
                      <a:r>
                        <a:rPr lang="en-GB" sz="1200" baseline="0" dirty="0"/>
                        <a:t> t</a:t>
                      </a:r>
                      <a:r>
                        <a:rPr lang="en-GB" sz="1200" dirty="0"/>
                        <a:t>ough</a:t>
                      </a:r>
                      <a:r>
                        <a:rPr lang="en-GB" sz="1200" baseline="0" dirty="0"/>
                        <a:t> and s</a:t>
                      </a:r>
                      <a:r>
                        <a:rPr lang="en-GB" sz="1200" dirty="0"/>
                        <a:t>hock resistant</a:t>
                      </a:r>
                    </a:p>
                  </a:txBody>
                  <a:tcPr marL="128016" marR="128016" marT="64008" marB="64008" anchor="ctr"/>
                </a:tc>
                <a:tc>
                  <a:txBody>
                    <a:bodyPr/>
                    <a:lstStyle/>
                    <a:p>
                      <a:pPr algn="ctr"/>
                      <a:r>
                        <a:rPr lang="en-GB" sz="1200" dirty="0"/>
                        <a:t>Sports equipment</a:t>
                      </a:r>
                    </a:p>
                    <a:p>
                      <a:pPr algn="ctr"/>
                      <a:r>
                        <a:rPr lang="en-GB" sz="1200" dirty="0"/>
                        <a:t>Tool Handles</a:t>
                      </a:r>
                    </a:p>
                    <a:p>
                      <a:pPr algn="ct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Beech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Fine finish, tough</a:t>
                      </a:r>
                      <a:r>
                        <a:rPr lang="en-GB" sz="1200" baseline="0" dirty="0">
                          <a:latin typeface="Tahoma" panose="020B0604030504040204" pitchFamily="34" charset="0"/>
                          <a:ea typeface="Tahoma" panose="020B0604030504040204" pitchFamily="34" charset="0"/>
                          <a:cs typeface="Tahoma" panose="020B0604030504040204" pitchFamily="34" charset="0"/>
                        </a:rPr>
                        <a:t> and durable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Toys,</a:t>
                      </a:r>
                      <a:r>
                        <a:rPr lang="en-GB" sz="1200" baseline="0" dirty="0">
                          <a:latin typeface="Tahoma" panose="020B0604030504040204" pitchFamily="34" charset="0"/>
                          <a:ea typeface="Tahoma" panose="020B0604030504040204" pitchFamily="34" charset="0"/>
                          <a:cs typeface="Tahoma" panose="020B0604030504040204" pitchFamily="34" charset="0"/>
                        </a:rPr>
                        <a:t> furniture and veneers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Mahogany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worked, durable,</a:t>
                      </a:r>
                      <a:r>
                        <a:rPr lang="en-GB" sz="1200" baseline="0" dirty="0">
                          <a:latin typeface="Tahoma" panose="020B0604030504040204" pitchFamily="34" charset="0"/>
                          <a:ea typeface="Tahoma" panose="020B0604030504040204" pitchFamily="34" charset="0"/>
                          <a:cs typeface="Tahoma" panose="020B0604030504040204" pitchFamily="34" charset="0"/>
                        </a:rPr>
                        <a:t> high quality finish</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High-end</a:t>
                      </a:r>
                      <a:r>
                        <a:rPr lang="en-GB" sz="1200" baseline="0" dirty="0">
                          <a:latin typeface="Tahoma" panose="020B0604030504040204" pitchFamily="34" charset="0"/>
                          <a:ea typeface="Tahoma" panose="020B0604030504040204" pitchFamily="34" charset="0"/>
                          <a:cs typeface="Tahoma" panose="020B0604030504040204" pitchFamily="34" charset="0"/>
                        </a:rPr>
                        <a:t> furniture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r h="44845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Balsa</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soft and spongy. Light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Modelling</a:t>
                      </a:r>
                    </a:p>
                  </a:txBody>
                  <a:tcPr marL="128016" marR="128016" marT="64008" marB="64008" anchor="ctr"/>
                </a:tc>
                <a:extLst>
                  <a:ext uri="{0D108BD9-81ED-4DB2-BD59-A6C34878D82A}">
                    <a16:rowId xmlns:a16="http://schemas.microsoft.com/office/drawing/2014/main" val="911556245"/>
                  </a:ext>
                </a:extLst>
              </a:tr>
              <a:tr h="51126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Oak</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durable and hard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Flooring, furniture and veneers</a:t>
                      </a:r>
                    </a:p>
                  </a:txBody>
                  <a:tcPr marL="128016" marR="128016" marT="64008" marB="64008" anchor="ctr"/>
                </a:tc>
                <a:extLst>
                  <a:ext uri="{0D108BD9-81ED-4DB2-BD59-A6C34878D82A}">
                    <a16:rowId xmlns:a16="http://schemas.microsoft.com/office/drawing/2014/main" val="3355540579"/>
                  </a:ext>
                </a:extLst>
              </a:tr>
            </a:tbl>
          </a:graphicData>
        </a:graphic>
      </p:graphicFrame>
      <p:graphicFrame>
        <p:nvGraphicFramePr>
          <p:cNvPr id="9" name="Table 8"/>
          <p:cNvGraphicFramePr>
            <a:graphicFrameLocks noGrp="1"/>
          </p:cNvGraphicFramePr>
          <p:nvPr/>
        </p:nvGraphicFramePr>
        <p:xfrm>
          <a:off x="192505" y="6473952"/>
          <a:ext cx="6208295" cy="2980944"/>
        </p:xfrm>
        <a:graphic>
          <a:graphicData uri="http://schemas.openxmlformats.org/drawingml/2006/table">
            <a:tbl>
              <a:tblPr firstRow="1" bandRow="1">
                <a:tableStyleId>{5940675A-B579-460E-94D1-54222C63F5DA}</a:tableStyleId>
              </a:tblPr>
              <a:tblGrid>
                <a:gridCol w="1231709">
                  <a:extLst>
                    <a:ext uri="{9D8B030D-6E8A-4147-A177-3AD203B41FA5}">
                      <a16:colId xmlns:a16="http://schemas.microsoft.com/office/drawing/2014/main" val="2868898196"/>
                    </a:ext>
                  </a:extLst>
                </a:gridCol>
                <a:gridCol w="3384560">
                  <a:extLst>
                    <a:ext uri="{9D8B030D-6E8A-4147-A177-3AD203B41FA5}">
                      <a16:colId xmlns:a16="http://schemas.microsoft.com/office/drawing/2014/main" val="3187111543"/>
                    </a:ext>
                  </a:extLst>
                </a:gridCol>
                <a:gridCol w="159202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Softwoods </a:t>
                      </a:r>
                      <a:r>
                        <a:rPr lang="en-GB" sz="1200" b="0" dirty="0">
                          <a:latin typeface="Tahoma" panose="020B0604030504040204" pitchFamily="34" charset="0"/>
                          <a:ea typeface="Tahoma" panose="020B0604030504040204" pitchFamily="34" charset="0"/>
                          <a:cs typeface="Tahoma" panose="020B0604030504040204" pitchFamily="34" charset="0"/>
                        </a:rPr>
                        <a:t>come from</a:t>
                      </a:r>
                      <a:r>
                        <a:rPr lang="en-GB" sz="1200" b="0"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a:latin typeface="Tahoma" panose="020B0604030504040204" pitchFamily="34" charset="0"/>
                          <a:ea typeface="Tahoma" panose="020B0604030504040204" pitchFamily="34" charset="0"/>
                          <a:cs typeface="Tahoma" panose="020B0604030504040204" pitchFamily="34" charset="0"/>
                        </a:rPr>
                        <a:t>Coniferous Trees.</a:t>
                      </a:r>
                      <a:r>
                        <a:rPr lang="en-GB" sz="1200" b="0" baseline="0" dirty="0">
                          <a:latin typeface="Tahoma" panose="020B0604030504040204" pitchFamily="34" charset="0"/>
                          <a:ea typeface="Tahoma" panose="020B0604030504040204" pitchFamily="34" charset="0"/>
                          <a:cs typeface="Tahoma" panose="020B0604030504040204" pitchFamily="34" charset="0"/>
                        </a:rPr>
                        <a:t> These have thin, needle-like leaves and grow all year round. Often have pine cones and sometimes nuts and seeds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Larch</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Durable, tough, good water resistance and finishes</a:t>
                      </a:r>
                      <a:r>
                        <a:rPr lang="en-GB" sz="1200" b="0" baseline="0" dirty="0">
                          <a:latin typeface="Tahoma" panose="020B0604030504040204" pitchFamily="34" charset="0"/>
                          <a:ea typeface="Tahoma" panose="020B0604030504040204" pitchFamily="34" charset="0"/>
                          <a:cs typeface="Tahoma" panose="020B0604030504040204" pitchFamily="34" charset="0"/>
                        </a:rPr>
                        <a:t> well</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Furniture,</a:t>
                      </a:r>
                      <a:r>
                        <a:rPr lang="en-GB" sz="1200" b="0" baseline="0" dirty="0">
                          <a:latin typeface="Tahoma" panose="020B0604030504040204" pitchFamily="34" charset="0"/>
                          <a:ea typeface="Tahoma" panose="020B0604030504040204" pitchFamily="34" charset="0"/>
                          <a:cs typeface="Tahoma" panose="020B0604030504040204" pitchFamily="34" charset="0"/>
                        </a:rPr>
                        <a:t> flooring and used outdoors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Light, easy</a:t>
                      </a:r>
                      <a:r>
                        <a:rPr lang="en-GB" sz="1200" baseline="0" dirty="0">
                          <a:latin typeface="Tahoma" panose="020B0604030504040204" pitchFamily="34" charset="0"/>
                          <a:ea typeface="Tahoma" panose="020B0604030504040204" pitchFamily="34" charset="0"/>
                          <a:cs typeface="Tahoma" panose="020B0604030504040204" pitchFamily="34" charset="0"/>
                        </a:rPr>
                        <a:t> to work with but can split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Cheap furniture,</a:t>
                      </a:r>
                      <a:r>
                        <a:rPr lang="en-GB" sz="1200" baseline="0" dirty="0">
                          <a:latin typeface="Tahoma" panose="020B0604030504040204" pitchFamily="34" charset="0"/>
                          <a:ea typeface="Tahoma" panose="020B0604030504040204" pitchFamily="34" charset="0"/>
                          <a:cs typeface="Tahoma" panose="020B0604030504040204" pitchFamily="34" charset="0"/>
                        </a:rPr>
                        <a:t> construction and decking</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Spruce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Easy to work with,</a:t>
                      </a:r>
                      <a:r>
                        <a:rPr lang="en-GB" sz="1200" baseline="0" dirty="0">
                          <a:latin typeface="Tahoma" panose="020B0604030504040204" pitchFamily="34" charset="0"/>
                          <a:ea typeface="Tahoma" panose="020B0604030504040204" pitchFamily="34" charset="0"/>
                          <a:cs typeface="Tahoma" panose="020B0604030504040204" pitchFamily="34" charset="0"/>
                        </a:rPr>
                        <a:t> high stiffness but can decay quickly</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Furniture, musical</a:t>
                      </a:r>
                      <a:r>
                        <a:rPr lang="en-GB" sz="1200" baseline="0" dirty="0">
                          <a:latin typeface="Tahoma" panose="020B0604030504040204" pitchFamily="34" charset="0"/>
                          <a:ea typeface="Tahoma" panose="020B0604030504040204" pitchFamily="34" charset="0"/>
                          <a:cs typeface="Tahoma" panose="020B0604030504040204" pitchFamily="34" charset="0"/>
                        </a:rPr>
                        <a:t> instruments and construction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1036761"/>
            <a:ext cx="6160169" cy="1384995"/>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Softwoods are generally cheaper than hardwoods as they are more available, since they grow quicker.</a:t>
            </a:r>
          </a:p>
          <a:p>
            <a:pPr algn="ctr"/>
            <a:r>
              <a:rPr lang="en-GB" sz="1200" dirty="0">
                <a:latin typeface="Tahoma" panose="020B0604030504040204" pitchFamily="34" charset="0"/>
                <a:ea typeface="Tahoma" panose="020B0604030504040204" pitchFamily="34" charset="0"/>
                <a:cs typeface="Tahoma" panose="020B0604030504040204" pitchFamily="34" charset="0"/>
              </a:rPr>
              <a:t>But because man-made boards are manufactured they are cheaper than timbers. </a:t>
            </a:r>
            <a:br>
              <a:rPr lang="en-GB" sz="1200" dirty="0">
                <a:latin typeface="Tahoma" panose="020B0604030504040204" pitchFamily="34" charset="0"/>
                <a:ea typeface="Tahoma" panose="020B0604030504040204" pitchFamily="34" charset="0"/>
                <a:cs typeface="Tahoma" panose="020B0604030504040204" pitchFamily="34" charset="0"/>
              </a:rPr>
            </a:br>
            <a:r>
              <a:rPr lang="en-GB" sz="1200" dirty="0">
                <a:latin typeface="Tahoma" panose="020B0604030504040204" pitchFamily="34" charset="0"/>
                <a:ea typeface="Tahoma" panose="020B0604030504040204" pitchFamily="34" charset="0"/>
                <a:cs typeface="Tahoma" panose="020B0604030504040204" pitchFamily="34" charset="0"/>
              </a:rPr>
              <a:t>Man-made boards also come in a better variety of sizes since they don’t depend on tree growth. </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 for both include; sheets, dowel, planks,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6678008" y="1522101"/>
          <a:ext cx="5871410" cy="2818386"/>
        </p:xfrm>
        <a:graphic>
          <a:graphicData uri="http://schemas.openxmlformats.org/drawingml/2006/table">
            <a:tbl>
              <a:tblPr firstRow="1" bandRow="1">
                <a:tableStyleId>{5940675A-B579-460E-94D1-54222C63F5DA}</a:tableStyleId>
              </a:tblPr>
              <a:tblGrid>
                <a:gridCol w="1164872">
                  <a:extLst>
                    <a:ext uri="{9D8B030D-6E8A-4147-A177-3AD203B41FA5}">
                      <a16:colId xmlns:a16="http://schemas.microsoft.com/office/drawing/2014/main" val="2868898196"/>
                    </a:ext>
                  </a:extLst>
                </a:gridCol>
                <a:gridCol w="3200902">
                  <a:extLst>
                    <a:ext uri="{9D8B030D-6E8A-4147-A177-3AD203B41FA5}">
                      <a16:colId xmlns:a16="http://schemas.microsoft.com/office/drawing/2014/main" val="3187111543"/>
                    </a:ext>
                  </a:extLst>
                </a:gridCol>
                <a:gridCol w="1505636">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Manufactured</a:t>
                      </a:r>
                      <a:r>
                        <a:rPr lang="en-GB" sz="1200" b="1" baseline="0" dirty="0">
                          <a:latin typeface="Tahoma" panose="020B0604030504040204" pitchFamily="34" charset="0"/>
                          <a:ea typeface="Tahoma" panose="020B0604030504040204" pitchFamily="34" charset="0"/>
                          <a:cs typeface="Tahoma" panose="020B0604030504040204" pitchFamily="34" charset="0"/>
                        </a:rPr>
                        <a:t> boards </a:t>
                      </a:r>
                      <a:r>
                        <a:rPr lang="en-GB" sz="1200" b="0" baseline="0" dirty="0">
                          <a:latin typeface="Tahoma" panose="020B0604030504040204" pitchFamily="34" charset="0"/>
                          <a:ea typeface="Tahoma" panose="020B0604030504040204" pitchFamily="34" charset="0"/>
                          <a:cs typeface="Tahoma" panose="020B0604030504040204" pitchFamily="34" charset="0"/>
                        </a:rPr>
                        <a:t>are made from wood chips/dust/ layers and glue.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Chipboard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Prone to chipping but good compressive strength.</a:t>
                      </a:r>
                      <a:r>
                        <a:rPr lang="en-GB" sz="1200" baseline="0" dirty="0">
                          <a:latin typeface="Tahoma" panose="020B0604030504040204" pitchFamily="34" charset="0"/>
                          <a:ea typeface="Tahoma" panose="020B0604030504040204" pitchFamily="34" charset="0"/>
                          <a:cs typeface="Tahoma" panose="020B0604030504040204" pitchFamily="34" charset="0"/>
                        </a:rPr>
                        <a:t> Not-water resistant</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Flooring, low-end furniture, flat-pack</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MDF</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Rigid and stable. Easy to finish. Absorbs liquid easily</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Flat-pack furniture and kitchen unites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Plywood</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Very stable. Exterior veneer can be used from more expensive woods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Shelving, furniture, toys</a:t>
                      </a:r>
                    </a:p>
                  </a:txBody>
                  <a:tcPr marL="128016" marR="128016" marT="64008" marB="64008" anchor="ctr"/>
                </a:tc>
                <a:extLst>
                  <a:ext uri="{0D108BD9-81ED-4DB2-BD59-A6C34878D82A}">
                    <a16:rowId xmlns:a16="http://schemas.microsoft.com/office/drawing/2014/main" val="1935869641"/>
                  </a:ext>
                </a:extLst>
              </a:tr>
            </a:tbl>
          </a:graphicData>
        </a:graphic>
      </p:graphicFrame>
      <p:pic>
        <p:nvPicPr>
          <p:cNvPr id="13" name="Picture 4" descr="Image result for kiln-drying sea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063" y="5287733"/>
            <a:ext cx="2103537" cy="16405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593305" y="5276088"/>
            <a:ext cx="4018548" cy="1754326"/>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Trees are cut then converted into planks by cut using saws</a:t>
            </a:r>
          </a:p>
          <a:p>
            <a:r>
              <a:rPr lang="en-GB" sz="1200" dirty="0">
                <a:latin typeface="Tahoma" panose="020B0604030504040204" pitchFamily="34" charset="0"/>
                <a:ea typeface="Tahoma" panose="020B0604030504040204" pitchFamily="34" charset="0"/>
                <a:cs typeface="Tahoma" panose="020B0604030504040204" pitchFamily="34" charset="0"/>
              </a:rPr>
              <a:t>It is then seasoned to reduce the moisture in the wood. This is done by either:</a:t>
            </a:r>
          </a:p>
          <a:p>
            <a:endParaRPr lang="en-GB" sz="1200" dirty="0">
              <a:latin typeface="Tahoma" panose="020B0604030504040204" pitchFamily="34" charset="0"/>
              <a:ea typeface="Tahoma" panose="020B0604030504040204" pitchFamily="34" charset="0"/>
              <a:cs typeface="Tahoma" panose="020B0604030504040204" pitchFamily="34" charset="0"/>
            </a:endParaRPr>
          </a:p>
          <a:p>
            <a:r>
              <a:rPr lang="en-GB" sz="1200" b="1" dirty="0">
                <a:latin typeface="Tahoma" panose="020B0604030504040204" pitchFamily="34" charset="0"/>
                <a:ea typeface="Tahoma" panose="020B0604030504040204" pitchFamily="34" charset="0"/>
                <a:cs typeface="Tahoma" panose="020B0604030504040204" pitchFamily="34" charset="0"/>
              </a:rPr>
              <a:t>Air-drying</a:t>
            </a:r>
            <a:r>
              <a:rPr lang="en-GB" sz="1200" dirty="0">
                <a:latin typeface="Tahoma" panose="020B0604030504040204" pitchFamily="34" charset="0"/>
                <a:ea typeface="Tahoma" panose="020B0604030504040204" pitchFamily="34" charset="0"/>
                <a:cs typeface="Tahoma" panose="020B0604030504040204" pitchFamily="34" charset="0"/>
              </a:rPr>
              <a:t> – Planks are stacked and air allowed to circulate; causing evaporation</a:t>
            </a:r>
          </a:p>
          <a:p>
            <a:r>
              <a:rPr lang="en-GB" sz="1200" b="1" dirty="0">
                <a:latin typeface="Tahoma" panose="020B0604030504040204" pitchFamily="34" charset="0"/>
                <a:ea typeface="Tahoma" panose="020B0604030504040204" pitchFamily="34" charset="0"/>
                <a:cs typeface="Tahoma" panose="020B0604030504040204" pitchFamily="34" charset="0"/>
              </a:rPr>
              <a:t>Kiln-drying</a:t>
            </a:r>
            <a:r>
              <a:rPr lang="en-GB" sz="1200" dirty="0">
                <a:latin typeface="Tahoma" panose="020B0604030504040204" pitchFamily="34" charset="0"/>
                <a:ea typeface="Tahoma" panose="020B0604030504040204" pitchFamily="34" charset="0"/>
                <a:cs typeface="Tahoma" panose="020B0604030504040204" pitchFamily="34" charset="0"/>
              </a:rPr>
              <a:t> – Where planks are put into a kiln and dried rapidly. This process is more costly than air-drying</a:t>
            </a:r>
          </a:p>
        </p:txBody>
      </p:sp>
      <p:sp>
        <p:nvSpPr>
          <p:cNvPr id="15" name="Rectangle 14"/>
          <p:cNvSpPr/>
          <p:nvPr/>
        </p:nvSpPr>
        <p:spPr>
          <a:xfrm>
            <a:off x="8627122" y="7707934"/>
            <a:ext cx="3970421" cy="1754326"/>
          </a:xfrm>
          <a:prstGeom prst="rect">
            <a:avLst/>
          </a:prstGeom>
        </p:spPr>
        <p:txBody>
          <a:bodyPr wrap="square">
            <a:spAutoFit/>
          </a:bodyPr>
          <a:lstStyle/>
          <a:p>
            <a:pPr algn="r"/>
            <a:r>
              <a:rPr lang="en-GB" sz="1200" dirty="0">
                <a:latin typeface="Tahoma" panose="020B0604030504040204" pitchFamily="34" charset="0"/>
                <a:ea typeface="Tahoma" panose="020B0604030504040204" pitchFamily="34" charset="0"/>
                <a:cs typeface="Tahoma" panose="020B0604030504040204" pitchFamily="34" charset="0"/>
              </a:rPr>
              <a:t>Manufactured boards can be either be made by lamination or compression</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Lamination – Layers of woods and adhesive are layered and compressed together. Usually with a more expensive wooden veneer on the top</a:t>
            </a:r>
          </a:p>
          <a:p>
            <a:pPr algn="r"/>
            <a:endParaRPr lang="en-GB" sz="1200" dirty="0">
              <a:latin typeface="Tahoma" panose="020B0604030504040204" pitchFamily="34" charset="0"/>
              <a:ea typeface="Tahoma" panose="020B0604030504040204" pitchFamily="34" charset="0"/>
              <a:cs typeface="Tahoma" panose="020B0604030504040204" pitchFamily="34" charset="0"/>
            </a:endParaRPr>
          </a:p>
          <a:p>
            <a:pPr algn="r"/>
            <a:r>
              <a:rPr lang="en-GB" sz="1200" dirty="0">
                <a:latin typeface="Tahoma" panose="020B0604030504040204" pitchFamily="34" charset="0"/>
                <a:ea typeface="Tahoma" panose="020B0604030504040204" pitchFamily="34" charset="0"/>
                <a:cs typeface="Tahoma" panose="020B0604030504040204" pitchFamily="34" charset="0"/>
              </a:rPr>
              <a:t>Compression – Wood is shredded, heated and compressed with adhesive under extreme pressure</a:t>
            </a:r>
          </a:p>
        </p:txBody>
      </p:sp>
      <p:pic>
        <p:nvPicPr>
          <p:cNvPr id="16" name="Picture 2" descr="Image result for lamination man made board"/>
          <p:cNvPicPr>
            <a:picLocks noChangeAspect="1" noChangeArrowheads="1"/>
          </p:cNvPicPr>
          <p:nvPr/>
        </p:nvPicPr>
        <p:blipFill rotWithShape="1">
          <a:blip r:embed="rId3">
            <a:extLst>
              <a:ext uri="{28A0092B-C50C-407E-A947-70E740481C1C}">
                <a14:useLocalDpi xmlns:a14="http://schemas.microsoft.com/office/drawing/2010/main" val="0"/>
              </a:ext>
            </a:extLst>
          </a:blip>
          <a:srcRect r="61256"/>
          <a:stretch/>
        </p:blipFill>
        <p:spPr bwMode="auto">
          <a:xfrm>
            <a:off x="6936023" y="7273320"/>
            <a:ext cx="1750705" cy="21998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94725" y="78023"/>
            <a:ext cx="5366566"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Woods and Boards</a:t>
            </a:r>
          </a:p>
        </p:txBody>
      </p:sp>
      <p:sp>
        <p:nvSpPr>
          <p:cNvPr id="2" name="TextBox 1"/>
          <p:cNvSpPr txBox="1"/>
          <p:nvPr/>
        </p:nvSpPr>
        <p:spPr>
          <a:xfrm>
            <a:off x="1235883" y="458498"/>
            <a:ext cx="3840480" cy="523220"/>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Natural</a:t>
            </a:r>
            <a:r>
              <a:rPr lang="en-GB" sz="2800" b="1" dirty="0">
                <a:solidFill>
                  <a:schemeClr val="accent2"/>
                </a:solidFill>
                <a:latin typeface="Arial" panose="020B0604020202020204" pitchFamily="34" charset="0"/>
                <a:ea typeface="Tahoma" panose="020B0604030504040204" pitchFamily="34" charset="0"/>
                <a:cs typeface="Arial" panose="020B0604020202020204" pitchFamily="34" charset="0"/>
              </a:rPr>
              <a:t> </a:t>
            </a: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Timbers</a:t>
            </a:r>
          </a:p>
        </p:txBody>
      </p:sp>
      <p:sp>
        <p:nvSpPr>
          <p:cNvPr id="19" name="TextBox 18"/>
          <p:cNvSpPr txBox="1"/>
          <p:nvPr/>
        </p:nvSpPr>
        <p:spPr>
          <a:xfrm>
            <a:off x="8436864" y="108508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Man-Made Boards</a:t>
            </a:r>
          </a:p>
        </p:txBody>
      </p:sp>
      <p:sp>
        <p:nvSpPr>
          <p:cNvPr id="20" name="TextBox 19"/>
          <p:cNvSpPr txBox="1"/>
          <p:nvPr/>
        </p:nvSpPr>
        <p:spPr>
          <a:xfrm>
            <a:off x="8510016" y="4523601"/>
            <a:ext cx="2414016"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Papers and Boards</a:t>
            </a:r>
          </a:p>
        </p:txBody>
      </p:sp>
    </p:spTree>
    <p:extLst>
      <p:ext uri="{BB962C8B-B14F-4D97-AF65-F5344CB8AC3E}">
        <p14:creationId xmlns:p14="http://schemas.microsoft.com/office/powerpoint/2010/main" val="1954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342750"/>
          <a:ext cx="6400801" cy="2554413"/>
        </p:xfrm>
        <a:graphic>
          <a:graphicData uri="http://schemas.openxmlformats.org/drawingml/2006/table">
            <a:tbl>
              <a:tblPr firstRow="1" bandRow="1">
                <a:tableStyleId>{5940675A-B579-460E-94D1-54222C63F5DA}</a:tableStyleId>
              </a:tblPr>
              <a:tblGrid>
                <a:gridCol w="1269902">
                  <a:extLst>
                    <a:ext uri="{9D8B030D-6E8A-4147-A177-3AD203B41FA5}">
                      <a16:colId xmlns:a16="http://schemas.microsoft.com/office/drawing/2014/main" val="2868898196"/>
                    </a:ext>
                  </a:extLst>
                </a:gridCol>
                <a:gridCol w="3489508">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Ferrous Metals </a:t>
                      </a:r>
                      <a:r>
                        <a:rPr lang="en-GB" sz="12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Low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a:t>
                      </a:r>
                      <a:r>
                        <a:rPr lang="en-GB" sz="12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Construction, screws, cars</a:t>
                      </a: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High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and wears well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Tools, blades and knives</a:t>
                      </a: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Cast Iron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Pots, pans, vices</a:t>
                      </a: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nvGraphicFramePr>
        <p:xfrm>
          <a:off x="2" y="4041648"/>
          <a:ext cx="6400799" cy="2799081"/>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7">
                  <a:extLst>
                    <a:ext uri="{9D8B030D-6E8A-4147-A177-3AD203B41FA5}">
                      <a16:colId xmlns:a16="http://schemas.microsoft.com/office/drawing/2014/main" val="3187111543"/>
                    </a:ext>
                  </a:extLst>
                </a:gridCol>
                <a:gridCol w="1641391">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Non-Ferrous</a:t>
                      </a:r>
                      <a:r>
                        <a:rPr lang="en-GB" sz="12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Aluminium</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Pots, pans, cars, cans</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Copper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Plumbing supplies and cables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Used as a protective coating</a:t>
                      </a: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nvGraphicFramePr>
        <p:xfrm>
          <a:off x="0" y="7204455"/>
          <a:ext cx="6400800" cy="2268729"/>
        </p:xfrm>
        <a:graphic>
          <a:graphicData uri="http://schemas.openxmlformats.org/drawingml/2006/table">
            <a:tbl>
              <a:tblPr firstRow="1" bandRow="1">
                <a:tableStyleId>{5940675A-B579-460E-94D1-54222C63F5DA}</a:tableStyleId>
              </a:tblPr>
              <a:tblGrid>
                <a:gridCol w="1269901">
                  <a:extLst>
                    <a:ext uri="{9D8B030D-6E8A-4147-A177-3AD203B41FA5}">
                      <a16:colId xmlns:a16="http://schemas.microsoft.com/office/drawing/2014/main" val="2868898196"/>
                    </a:ext>
                  </a:extLst>
                </a:gridCol>
                <a:gridCol w="3489509">
                  <a:extLst>
                    <a:ext uri="{9D8B030D-6E8A-4147-A177-3AD203B41FA5}">
                      <a16:colId xmlns:a16="http://schemas.microsoft.com/office/drawing/2014/main" val="3187111543"/>
                    </a:ext>
                  </a:extLst>
                </a:gridCol>
                <a:gridCol w="164139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Alloys </a:t>
                      </a:r>
                      <a:r>
                        <a:rPr lang="en-GB" sz="12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Brass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Stainless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Doesn’t rust, hard and smooth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1200"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3093198" y="26159"/>
            <a:ext cx="661520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Metals, Alloys and Plastics</a:t>
            </a: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Metals</a:t>
            </a:r>
          </a:p>
        </p:txBody>
      </p:sp>
      <p:sp>
        <p:nvSpPr>
          <p:cNvPr id="19" name="TextBox 18"/>
          <p:cNvSpPr txBox="1"/>
          <p:nvPr/>
        </p:nvSpPr>
        <p:spPr>
          <a:xfrm>
            <a:off x="2017776" y="6937248"/>
            <a:ext cx="2414016"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Alloys</a:t>
            </a:r>
          </a:p>
        </p:txBody>
      </p:sp>
      <p:sp>
        <p:nvSpPr>
          <p:cNvPr id="20" name="TextBox 19"/>
          <p:cNvSpPr txBox="1"/>
          <p:nvPr/>
        </p:nvSpPr>
        <p:spPr>
          <a:xfrm>
            <a:off x="6833764" y="7672039"/>
            <a:ext cx="2602844" cy="461665"/>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Metals and Alloys</a:t>
            </a: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Plastics</a:t>
            </a:r>
          </a:p>
        </p:txBody>
      </p:sp>
      <p:graphicFrame>
        <p:nvGraphicFramePr>
          <p:cNvPr id="24" name="Table 23"/>
          <p:cNvGraphicFramePr>
            <a:graphicFrameLocks noGrp="1"/>
          </p:cNvGraphicFramePr>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Thermoplastics </a:t>
                      </a:r>
                      <a:r>
                        <a:rPr lang="en-GB" sz="12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a:t>
                      </a:r>
                      <a:r>
                        <a:rPr lang="en-GB" sz="1200" b="1" dirty="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Pipes,</a:t>
                      </a:r>
                      <a:r>
                        <a:rPr lang="en-GB" sz="12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brittle,</a:t>
                      </a:r>
                      <a:r>
                        <a:rPr lang="en-GB" sz="12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lights,</a:t>
                      </a:r>
                      <a:r>
                        <a:rPr lang="en-GB" sz="12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Thermosets </a:t>
                      </a:r>
                      <a:r>
                        <a:rPr lang="en-GB" sz="1200" b="0" dirty="0">
                          <a:latin typeface="Tahoma" panose="020B0604030504040204" pitchFamily="34" charset="0"/>
                          <a:ea typeface="Tahoma" panose="020B0604030504040204" pitchFamily="34" charset="0"/>
                          <a:cs typeface="Tahoma" panose="020B0604030504040204" pitchFamily="34" charset="0"/>
                        </a:rPr>
                        <a:t>once heated and set </a:t>
                      </a:r>
                      <a:r>
                        <a:rPr lang="en-GB" sz="1200" b="1" dirty="0">
                          <a:latin typeface="Tahoma" panose="020B0604030504040204" pitchFamily="34" charset="0"/>
                          <a:ea typeface="Tahoma" panose="020B0604030504040204" pitchFamily="34" charset="0"/>
                          <a:cs typeface="Tahoma" panose="020B0604030504040204" pitchFamily="34" charset="0"/>
                        </a:rPr>
                        <a:t>cannot</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Urea</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Coatings,</a:t>
                      </a:r>
                      <a:r>
                        <a:rPr lang="en-GB" sz="1200" baseline="0" dirty="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a:solidFill>
                  <a:schemeClr val="accent2"/>
                </a:solidFill>
                <a:latin typeface="Tahoma" panose="020B0604030504040204" pitchFamily="34" charset="0"/>
                <a:ea typeface="Tahoma" panose="020B0604030504040204" pitchFamily="34" charset="0"/>
                <a:cs typeface="Tahoma" panose="020B0604030504040204" pitchFamily="34" charset="0"/>
              </a:rPr>
              <a:t>Primary Processing of Plastics</a:t>
            </a: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374495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73507164"/>
              </p:ext>
            </p:extLst>
          </p:nvPr>
        </p:nvGraphicFramePr>
        <p:xfrm>
          <a:off x="240631" y="1342750"/>
          <a:ext cx="6160170" cy="2581444"/>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Ferrous Metals </a:t>
                      </a:r>
                      <a:r>
                        <a:rPr lang="en-GB" sz="1200" b="0" dirty="0">
                          <a:latin typeface="Tahoma" panose="020B0604030504040204" pitchFamily="34" charset="0"/>
                          <a:ea typeface="Tahoma" panose="020B0604030504040204" pitchFamily="34" charset="0"/>
                          <a:cs typeface="Tahoma" panose="020B0604030504040204" pitchFamily="34" charset="0"/>
                        </a:rPr>
                        <a:t>contain iron and are magnetic and rust</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Low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a:t>
                      </a:r>
                      <a:r>
                        <a:rPr lang="en-GB" sz="1200" baseline="0" dirty="0">
                          <a:latin typeface="Tahoma" panose="020B0604030504040204" pitchFamily="34" charset="0"/>
                          <a:ea typeface="Tahoma" panose="020B0604030504040204" pitchFamily="34" charset="0"/>
                          <a:cs typeface="Tahoma" panose="020B0604030504040204" pitchFamily="34" charset="0"/>
                        </a:rPr>
                        <a:t> and ductile and easily machined and welded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Construction, screws, cars</a:t>
                      </a: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High Carbon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and wears well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Tools, blades and knives</a:t>
                      </a: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Cast Iron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Hard but brittle. Easily cast but hard to machine</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Pots, pans, vices</a:t>
                      </a:r>
                    </a:p>
                  </a:txBody>
                  <a:tcPr marL="128016" marR="128016" marT="64008" marB="64008" anchor="ctr"/>
                </a:tc>
                <a:extLst>
                  <a:ext uri="{0D108BD9-81ED-4DB2-BD59-A6C34878D82A}">
                    <a16:rowId xmlns:a16="http://schemas.microsoft.com/office/drawing/2014/main" val="193586964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78871237"/>
              </p:ext>
            </p:extLst>
          </p:nvPr>
        </p:nvGraphicFramePr>
        <p:xfrm>
          <a:off x="240631" y="4041648"/>
          <a:ext cx="6160170" cy="2799081"/>
        </p:xfrm>
        <a:graphic>
          <a:graphicData uri="http://schemas.openxmlformats.org/drawingml/2006/table">
            <a:tbl>
              <a:tblPr firstRow="1" bandRow="1">
                <a:tableStyleId>{5940675A-B579-460E-94D1-54222C63F5DA}</a:tableStyleId>
              </a:tblPr>
              <a:tblGrid>
                <a:gridCol w="1222161">
                  <a:extLst>
                    <a:ext uri="{9D8B030D-6E8A-4147-A177-3AD203B41FA5}">
                      <a16:colId xmlns:a16="http://schemas.microsoft.com/office/drawing/2014/main" val="2868898196"/>
                    </a:ext>
                  </a:extLst>
                </a:gridCol>
                <a:gridCol w="3358324">
                  <a:extLst>
                    <a:ext uri="{9D8B030D-6E8A-4147-A177-3AD203B41FA5}">
                      <a16:colId xmlns:a16="http://schemas.microsoft.com/office/drawing/2014/main" val="3187111543"/>
                    </a:ext>
                  </a:extLst>
                </a:gridCol>
                <a:gridCol w="1579685">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Non-Ferrous</a:t>
                      </a:r>
                      <a:r>
                        <a:rPr lang="en-GB" sz="1200" b="1" baseline="0" dirty="0">
                          <a:latin typeface="Tahoma" panose="020B0604030504040204" pitchFamily="34" charset="0"/>
                          <a:ea typeface="Tahoma" panose="020B0604030504040204" pitchFamily="34" charset="0"/>
                          <a:cs typeface="Tahoma" panose="020B0604030504040204" pitchFamily="34" charset="0"/>
                        </a:rPr>
                        <a:t> Metals do not </a:t>
                      </a:r>
                      <a:r>
                        <a:rPr lang="en-GB" sz="1200" b="0" baseline="0" dirty="0">
                          <a:latin typeface="Tahoma" panose="020B0604030504040204" pitchFamily="34" charset="0"/>
                          <a:ea typeface="Tahoma" panose="020B0604030504040204" pitchFamily="34" charset="0"/>
                          <a:cs typeface="Tahoma" panose="020B0604030504040204" pitchFamily="34" charset="0"/>
                        </a:rPr>
                        <a:t>contain iron, aren’t magnetic and don’t rust</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Aluminium</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Light, high strength to weight ratio</a:t>
                      </a:r>
                      <a:r>
                        <a:rPr lang="en-GB" sz="1200" b="0" baseline="0" dirty="0">
                          <a:latin typeface="Tahoma" panose="020B0604030504040204" pitchFamily="34" charset="0"/>
                          <a:ea typeface="Tahoma" panose="020B0604030504040204" pitchFamily="34" charset="0"/>
                          <a:cs typeface="Tahoma" panose="020B0604030504040204" pitchFamily="34" charset="0"/>
                        </a:rPr>
                        <a:t> and ductile</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Pots, pans, cars, cans</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Copper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Ductile,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Plumbing supplies and cables</a:t>
                      </a: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Soft, malleable and good conductor</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Used as a protective coating</a:t>
                      </a:r>
                    </a:p>
                  </a:txBody>
                  <a:tcPr marL="128016" marR="128016" marT="64008" marB="64008" anchor="ctr"/>
                </a:tc>
                <a:extLst>
                  <a:ext uri="{0D108BD9-81ED-4DB2-BD59-A6C34878D82A}">
                    <a16:rowId xmlns:a16="http://schemas.microsoft.com/office/drawing/2014/main" val="1935869641"/>
                  </a:ext>
                </a:extLst>
              </a:tr>
            </a:tbl>
          </a:graphicData>
        </a:graphic>
      </p:graphicFrame>
      <p:sp>
        <p:nvSpPr>
          <p:cNvPr id="10" name="TextBox 9"/>
          <p:cNvSpPr txBox="1"/>
          <p:nvPr/>
        </p:nvSpPr>
        <p:spPr>
          <a:xfrm>
            <a:off x="240631" y="963609"/>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come from ores in the ground.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bars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788792342"/>
              </p:ext>
            </p:extLst>
          </p:nvPr>
        </p:nvGraphicFramePr>
        <p:xfrm>
          <a:off x="240630" y="7204455"/>
          <a:ext cx="6160169" cy="2288034"/>
        </p:xfrm>
        <a:graphic>
          <a:graphicData uri="http://schemas.openxmlformats.org/drawingml/2006/table">
            <a:tbl>
              <a:tblPr firstRow="1" bandRow="1">
                <a:tableStyleId>{5940675A-B579-460E-94D1-54222C63F5DA}</a:tableStyleId>
              </a:tblPr>
              <a:tblGrid>
                <a:gridCol w="1222160">
                  <a:extLst>
                    <a:ext uri="{9D8B030D-6E8A-4147-A177-3AD203B41FA5}">
                      <a16:colId xmlns:a16="http://schemas.microsoft.com/office/drawing/2014/main" val="2868898196"/>
                    </a:ext>
                  </a:extLst>
                </a:gridCol>
                <a:gridCol w="3358325">
                  <a:extLst>
                    <a:ext uri="{9D8B030D-6E8A-4147-A177-3AD203B41FA5}">
                      <a16:colId xmlns:a16="http://schemas.microsoft.com/office/drawing/2014/main" val="3187111543"/>
                    </a:ext>
                  </a:extLst>
                </a:gridCol>
                <a:gridCol w="157968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Alloys </a:t>
                      </a:r>
                      <a:r>
                        <a:rPr lang="en-GB" sz="1200" b="0" dirty="0">
                          <a:latin typeface="Tahoma" panose="020B0604030504040204" pitchFamily="34" charset="0"/>
                          <a:ea typeface="Tahoma" panose="020B0604030504040204" pitchFamily="34" charset="0"/>
                          <a:cs typeface="Tahoma" panose="020B0604030504040204" pitchFamily="34" charset="0"/>
                        </a:rPr>
                        <a:t>are mixtures of 2 or more metals to get the best of their properties</a:t>
                      </a: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Brass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Malleable and easy to cast</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Musical instruments, plumbing</a:t>
                      </a: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Stainless Steel</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Doesn’t rust, hard and smooth</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Cutlery, medical tools,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bl>
          </a:graphicData>
        </a:graphic>
      </p:graphicFrame>
      <p:sp>
        <p:nvSpPr>
          <p:cNvPr id="14" name="Rectangle 13"/>
          <p:cNvSpPr/>
          <p:nvPr/>
        </p:nvSpPr>
        <p:spPr>
          <a:xfrm>
            <a:off x="6601521" y="8200149"/>
            <a:ext cx="285337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Metals are mined from the earth and then go through an extraction process</a:t>
            </a:r>
          </a:p>
          <a:p>
            <a:pPr algn="ctr"/>
            <a:r>
              <a:rPr lang="en-GB" sz="1200" dirty="0">
                <a:latin typeface="Tahoma" panose="020B0604030504040204" pitchFamily="34" charset="0"/>
                <a:ea typeface="Tahoma" panose="020B0604030504040204" pitchFamily="34" charset="0"/>
                <a:cs typeface="Tahoma" panose="020B0604030504040204" pitchFamily="34" charset="0"/>
              </a:rPr>
              <a:t>Extraction happens by putting the ore in a blast furnace </a:t>
            </a:r>
          </a:p>
          <a:p>
            <a:pPr algn="ctr"/>
            <a:r>
              <a:rPr lang="en-GB" sz="1200" dirty="0">
                <a:latin typeface="Tahoma" panose="020B0604030504040204" pitchFamily="34" charset="0"/>
                <a:ea typeface="Tahoma" panose="020B0604030504040204" pitchFamily="34" charset="0"/>
                <a:cs typeface="Tahoma" panose="020B0604030504040204" pitchFamily="34" charset="0"/>
              </a:rPr>
              <a:t>The metal is then separated from the waste material</a:t>
            </a:r>
          </a:p>
        </p:txBody>
      </p:sp>
      <p:sp>
        <p:nvSpPr>
          <p:cNvPr id="18" name="TextBox 17"/>
          <p:cNvSpPr txBox="1"/>
          <p:nvPr/>
        </p:nvSpPr>
        <p:spPr>
          <a:xfrm>
            <a:off x="3182112" y="96021"/>
            <a:ext cx="6615203" cy="523220"/>
          </a:xfrm>
          <a:prstGeom prst="rect">
            <a:avLst/>
          </a:prstGeom>
          <a:noFill/>
        </p:spPr>
        <p:txBody>
          <a:bodyPr wrap="square" rtlCol="0">
            <a:spAutoFit/>
          </a:bodyPr>
          <a:lstStyle/>
          <a:p>
            <a:pPr algn="ctr"/>
            <a:r>
              <a:rPr lang="en-GB" sz="2800" dirty="0">
                <a:solidFill>
                  <a:schemeClr val="accent2"/>
                </a:solidFill>
                <a:latin typeface="Arial" panose="020B0604020202020204" pitchFamily="34" charset="0"/>
                <a:cs typeface="Arial" panose="020B0604020202020204" pitchFamily="34" charset="0"/>
              </a:rPr>
              <a:t>Metals, Alloys and Plastics</a:t>
            </a:r>
          </a:p>
        </p:txBody>
      </p:sp>
      <p:sp>
        <p:nvSpPr>
          <p:cNvPr id="2" name="TextBox 1"/>
          <p:cNvSpPr txBox="1"/>
          <p:nvPr/>
        </p:nvSpPr>
        <p:spPr>
          <a:xfrm>
            <a:off x="2084832" y="658368"/>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Metals</a:t>
            </a:r>
          </a:p>
        </p:txBody>
      </p:sp>
      <p:sp>
        <p:nvSpPr>
          <p:cNvPr id="19" name="TextBox 18"/>
          <p:cNvSpPr txBox="1"/>
          <p:nvPr/>
        </p:nvSpPr>
        <p:spPr>
          <a:xfrm>
            <a:off x="2084832" y="6840729"/>
            <a:ext cx="2414016" cy="338554"/>
          </a:xfrm>
          <a:prstGeom prst="rect">
            <a:avLst/>
          </a:prstGeom>
          <a:noFill/>
        </p:spPr>
        <p:txBody>
          <a:bodyPr wrap="square" rtlCol="0">
            <a:spAutoFit/>
          </a:bodyPr>
          <a:lstStyle/>
          <a:p>
            <a:pPr algn="ctr"/>
            <a:r>
              <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rPr>
              <a:t>Alloys</a:t>
            </a:r>
          </a:p>
        </p:txBody>
      </p:sp>
      <p:sp>
        <p:nvSpPr>
          <p:cNvPr id="20" name="TextBox 19"/>
          <p:cNvSpPr txBox="1"/>
          <p:nvPr/>
        </p:nvSpPr>
        <p:spPr>
          <a:xfrm>
            <a:off x="6726786" y="7528931"/>
            <a:ext cx="2602844" cy="584775"/>
          </a:xfrm>
          <a:prstGeom prst="rect">
            <a:avLst/>
          </a:prstGeom>
          <a:noFill/>
        </p:spPr>
        <p:txBody>
          <a:bodyPr wrap="square" rtlCol="0">
            <a:spAutoFit/>
          </a:bodyPr>
          <a:lstStyle/>
          <a:p>
            <a:pPr algn="ctr"/>
            <a:r>
              <a:rPr lang="en-GB" sz="1600" b="1" dirty="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Metals and Alloys</a:t>
            </a:r>
          </a:p>
        </p:txBody>
      </p:sp>
      <p:sp>
        <p:nvSpPr>
          <p:cNvPr id="22" name="TextBox 21"/>
          <p:cNvSpPr txBox="1"/>
          <p:nvPr/>
        </p:nvSpPr>
        <p:spPr>
          <a:xfrm>
            <a:off x="6400800" y="1042857"/>
            <a:ext cx="6160169" cy="276999"/>
          </a:xfrm>
          <a:prstGeom prst="rect">
            <a:avLst/>
          </a:prstGeom>
          <a:noFill/>
        </p:spPr>
        <p:txBody>
          <a:bodyPr wrap="square" rtlCol="0">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 come from crude oil. </a:t>
            </a:r>
            <a:r>
              <a:rPr lang="en-GB" sz="1200" b="1" dirty="0">
                <a:latin typeface="Tahoma" panose="020B0604030504040204" pitchFamily="34" charset="0"/>
                <a:ea typeface="Tahoma" panose="020B0604030504040204" pitchFamily="34" charset="0"/>
                <a:cs typeface="Tahoma" panose="020B0604030504040204" pitchFamily="34" charset="0"/>
              </a:rPr>
              <a:t>Stock forms </a:t>
            </a:r>
            <a:r>
              <a:rPr lang="en-GB" sz="1200" dirty="0">
                <a:latin typeface="Tahoma" panose="020B0604030504040204" pitchFamily="34" charset="0"/>
                <a:ea typeface="Tahoma" panose="020B0604030504040204" pitchFamily="34" charset="0"/>
                <a:cs typeface="Tahoma" panose="020B0604030504040204" pitchFamily="34" charset="0"/>
              </a:rPr>
              <a:t>are sheets, powders, granules and rods</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45001" y="737616"/>
            <a:ext cx="2414016" cy="338554"/>
          </a:xfrm>
          <a:prstGeom prst="rect">
            <a:avLst/>
          </a:prstGeom>
          <a:noFill/>
        </p:spPr>
        <p:txBody>
          <a:bodyPr wrap="square" rtlCol="0">
            <a:spAutoFit/>
          </a:bodyPr>
          <a:lstStyle/>
          <a:p>
            <a:pPr algn="ctr"/>
            <a:r>
              <a:rPr lang="en-GB" sz="1600" dirty="0">
                <a:solidFill>
                  <a:schemeClr val="accent2"/>
                </a:solidFill>
                <a:latin typeface="Arial" panose="020B0604020202020204" pitchFamily="34" charset="0"/>
                <a:ea typeface="Tahoma" panose="020B0604030504040204" pitchFamily="34" charset="0"/>
                <a:cs typeface="Arial" panose="020B0604020202020204" pitchFamily="34" charset="0"/>
              </a:rPr>
              <a:t>Plastics</a:t>
            </a:r>
          </a:p>
        </p:txBody>
      </p:sp>
      <p:graphicFrame>
        <p:nvGraphicFramePr>
          <p:cNvPr id="24" name="Table 23"/>
          <p:cNvGraphicFramePr>
            <a:graphicFrameLocks noGrp="1"/>
          </p:cNvGraphicFramePr>
          <p:nvPr/>
        </p:nvGraphicFramePr>
        <p:xfrm>
          <a:off x="6601968" y="1458574"/>
          <a:ext cx="6199633" cy="3075220"/>
        </p:xfrm>
        <a:graphic>
          <a:graphicData uri="http://schemas.openxmlformats.org/drawingml/2006/table">
            <a:tbl>
              <a:tblPr firstRow="1" bandRow="1">
                <a:tableStyleId>{5940675A-B579-460E-94D1-54222C63F5DA}</a:tableStyleId>
              </a:tblPr>
              <a:tblGrid>
                <a:gridCol w="1229991">
                  <a:extLst>
                    <a:ext uri="{9D8B030D-6E8A-4147-A177-3AD203B41FA5}">
                      <a16:colId xmlns:a16="http://schemas.microsoft.com/office/drawing/2014/main" val="2868898196"/>
                    </a:ext>
                  </a:extLst>
                </a:gridCol>
                <a:gridCol w="3379838">
                  <a:extLst>
                    <a:ext uri="{9D8B030D-6E8A-4147-A177-3AD203B41FA5}">
                      <a16:colId xmlns:a16="http://schemas.microsoft.com/office/drawing/2014/main" val="3187111543"/>
                    </a:ext>
                  </a:extLst>
                </a:gridCol>
                <a:gridCol w="1589804">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Thermoplastics </a:t>
                      </a:r>
                      <a:r>
                        <a:rPr lang="en-GB" sz="1200" b="0" dirty="0">
                          <a:latin typeface="Tahoma" panose="020B0604030504040204" pitchFamily="34" charset="0"/>
                          <a:ea typeface="Tahoma" panose="020B0604030504040204" pitchFamily="34" charset="0"/>
                          <a:cs typeface="Tahoma" panose="020B0604030504040204" pitchFamily="34" charset="0"/>
                        </a:rPr>
                        <a:t>can be reheated and reshaped</a:t>
                      </a:r>
                      <a:r>
                        <a:rPr lang="en-GB" sz="1200" b="0" baseline="0" dirty="0">
                          <a:latin typeface="Tahoma" panose="020B0604030504040204" pitchFamily="34" charset="0"/>
                          <a:ea typeface="Tahoma" panose="020B0604030504040204" pitchFamily="34" charset="0"/>
                          <a:cs typeface="Tahoma" panose="020B0604030504040204" pitchFamily="34" charset="0"/>
                        </a:rPr>
                        <a:t> and infinite amount of times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57647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PET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Easily </a:t>
                      </a:r>
                      <a:r>
                        <a:rPr lang="en-GB" sz="1200" b="1" dirty="0">
                          <a:latin typeface="Tahoma" panose="020B0604030504040204" pitchFamily="34" charset="0"/>
                          <a:ea typeface="Tahoma" panose="020B0604030504040204" pitchFamily="34" charset="0"/>
                          <a:cs typeface="Tahoma" panose="020B0604030504040204" pitchFamily="34" charset="0"/>
                        </a:rPr>
                        <a:t>blow moulded,</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food safe and easily recycled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Bottles, packaging, </a:t>
                      </a:r>
                      <a:r>
                        <a:rPr lang="en-GB" sz="1200" b="0" dirty="0" err="1">
                          <a:latin typeface="Tahoma" panose="020B0604030504040204" pitchFamily="34" charset="0"/>
                          <a:ea typeface="Tahoma" panose="020B0604030504040204" pitchFamily="34" charset="0"/>
                          <a:cs typeface="Tahoma" panose="020B0604030504040204" pitchFamily="34" charset="0"/>
                        </a:rPr>
                        <a:t>etc</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59476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PVC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tough, easily </a:t>
                      </a:r>
                      <a:r>
                        <a:rPr lang="en-GB" sz="1200" b="1" dirty="0">
                          <a:latin typeface="Tahoma" panose="020B0604030504040204" pitchFamily="34" charset="0"/>
                          <a:ea typeface="Tahoma" panose="020B0604030504040204" pitchFamily="34" charset="0"/>
                          <a:cs typeface="Tahoma" panose="020B0604030504040204" pitchFamily="34" charset="0"/>
                        </a:rPr>
                        <a:t>extruded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Pipes,</a:t>
                      </a:r>
                      <a:r>
                        <a:rPr lang="en-GB" sz="1200" baseline="0" dirty="0">
                          <a:latin typeface="Tahoma" panose="020B0604030504040204" pitchFamily="34" charset="0"/>
                          <a:ea typeface="Tahoma" panose="020B0604030504040204" pitchFamily="34" charset="0"/>
                          <a:cs typeface="Tahoma" panose="020B0604030504040204" pitchFamily="34" charset="0"/>
                        </a:rPr>
                        <a:t> tape, hard hats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HIPS</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Flexible, lightweight, food safe and easily </a:t>
                      </a:r>
                      <a:r>
                        <a:rPr lang="en-GB" sz="1200" b="1" dirty="0">
                          <a:latin typeface="Tahoma" panose="020B0604030504040204" pitchFamily="34" charset="0"/>
                          <a:ea typeface="Tahoma" panose="020B0604030504040204" pitchFamily="34" charset="0"/>
                          <a:cs typeface="Tahoma" panose="020B0604030504040204" pitchFamily="34" charset="0"/>
                        </a:rPr>
                        <a:t>vacuum formed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Containers and yoghurt pots</a:t>
                      </a:r>
                    </a:p>
                  </a:txBody>
                  <a:tcPr marL="128016" marR="128016" marT="64008" marB="64008" anchor="ctr"/>
                </a:tc>
                <a:extLst>
                  <a:ext uri="{0D108BD9-81ED-4DB2-BD59-A6C34878D82A}">
                    <a16:rowId xmlns:a16="http://schemas.microsoft.com/office/drawing/2014/main" val="1935869641"/>
                  </a:ext>
                </a:extLst>
              </a:tr>
              <a:tr h="466745">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Acrylic</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Tough, brittle,</a:t>
                      </a:r>
                      <a:r>
                        <a:rPr lang="en-GB" sz="1200" baseline="0" dirty="0">
                          <a:latin typeface="Tahoma" panose="020B0604030504040204" pitchFamily="34" charset="0"/>
                          <a:ea typeface="Tahoma" panose="020B0604030504040204" pitchFamily="34" charset="0"/>
                          <a:cs typeface="Tahoma" panose="020B0604030504040204" pitchFamily="34" charset="0"/>
                        </a:rPr>
                        <a:t> easily scratched </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lights,</a:t>
                      </a:r>
                      <a:r>
                        <a:rPr lang="en-GB" sz="1200" baseline="0" dirty="0">
                          <a:latin typeface="Tahoma" panose="020B0604030504040204" pitchFamily="34" charset="0"/>
                          <a:ea typeface="Tahoma" panose="020B0604030504040204" pitchFamily="34" charset="0"/>
                          <a:cs typeface="Tahoma" panose="020B0604030504040204" pitchFamily="34" charset="0"/>
                        </a:rPr>
                        <a:t> baths, displays/ signs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26370121"/>
                  </a:ext>
                </a:extLst>
              </a:tr>
            </a:tbl>
          </a:graphicData>
        </a:graphic>
      </p:graphicFrame>
      <p:graphicFrame>
        <p:nvGraphicFramePr>
          <p:cNvPr id="25" name="Table 24"/>
          <p:cNvGraphicFramePr>
            <a:graphicFrameLocks noGrp="1"/>
          </p:cNvGraphicFramePr>
          <p:nvPr/>
        </p:nvGraphicFramePr>
        <p:xfrm>
          <a:off x="6601969" y="4626864"/>
          <a:ext cx="6199631" cy="2799081"/>
        </p:xfrm>
        <a:graphic>
          <a:graphicData uri="http://schemas.openxmlformats.org/drawingml/2006/table">
            <a:tbl>
              <a:tblPr firstRow="1" bandRow="1">
                <a:tableStyleId>{5940675A-B579-460E-94D1-54222C63F5DA}</a:tableStyleId>
              </a:tblPr>
              <a:tblGrid>
                <a:gridCol w="1353311">
                  <a:extLst>
                    <a:ext uri="{9D8B030D-6E8A-4147-A177-3AD203B41FA5}">
                      <a16:colId xmlns:a16="http://schemas.microsoft.com/office/drawing/2014/main" val="2868898196"/>
                    </a:ext>
                  </a:extLst>
                </a:gridCol>
                <a:gridCol w="3108960">
                  <a:extLst>
                    <a:ext uri="{9D8B030D-6E8A-4147-A177-3AD203B41FA5}">
                      <a16:colId xmlns:a16="http://schemas.microsoft.com/office/drawing/2014/main" val="3187111543"/>
                    </a:ext>
                  </a:extLst>
                </a:gridCol>
                <a:gridCol w="1737360">
                  <a:extLst>
                    <a:ext uri="{9D8B030D-6E8A-4147-A177-3AD203B41FA5}">
                      <a16:colId xmlns:a16="http://schemas.microsoft.com/office/drawing/2014/main" val="3776042511"/>
                    </a:ext>
                  </a:extLst>
                </a:gridCol>
              </a:tblGrid>
              <a:tr h="458217">
                <a:tc gridSpan="3">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Thermosets </a:t>
                      </a:r>
                      <a:r>
                        <a:rPr lang="en-GB" sz="1200" b="0" dirty="0">
                          <a:latin typeface="Tahoma" panose="020B0604030504040204" pitchFamily="34" charset="0"/>
                          <a:ea typeface="Tahoma" panose="020B0604030504040204" pitchFamily="34" charset="0"/>
                          <a:cs typeface="Tahoma" panose="020B0604030504040204" pitchFamily="34" charset="0"/>
                        </a:rPr>
                        <a:t>once heated and set </a:t>
                      </a:r>
                      <a:r>
                        <a:rPr lang="en-GB" sz="1200" b="1" dirty="0">
                          <a:latin typeface="Tahoma" panose="020B0604030504040204" pitchFamily="34" charset="0"/>
                          <a:ea typeface="Tahoma" panose="020B0604030504040204" pitchFamily="34" charset="0"/>
                          <a:cs typeface="Tahoma" panose="020B0604030504040204" pitchFamily="34" charset="0"/>
                        </a:rPr>
                        <a:t>cannot</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0" baseline="0" dirty="0">
                          <a:latin typeface="Tahoma" panose="020B0604030504040204" pitchFamily="34" charset="0"/>
                          <a:ea typeface="Tahoma" panose="020B0604030504040204" pitchFamily="34" charset="0"/>
                          <a:cs typeface="Tahoma" panose="020B0604030504040204" pitchFamily="34" charset="0"/>
                        </a:rPr>
                        <a:t>be reshaped</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tc hMerge="1">
                  <a:txBody>
                    <a:bodyPr/>
                    <a:lstStyle/>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2">
                        <a:lumMod val="20000"/>
                        <a:lumOff val="80000"/>
                      </a:schemeClr>
                    </a:solidFill>
                  </a:tcPr>
                </a:tc>
                <a:extLst>
                  <a:ext uri="{0D108BD9-81ED-4DB2-BD59-A6C34878D82A}">
                    <a16:rowId xmlns:a16="http://schemas.microsoft.com/office/drawing/2014/main" val="3265708560"/>
                  </a:ext>
                </a:extLst>
              </a:tr>
              <a:tr h="458217">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marL="128016" marR="128016" marT="64008" marB="64008" anchor="ctr">
                    <a:solidFill>
                      <a:schemeClr val="accent2">
                        <a:lumMod val="20000"/>
                        <a:lumOff val="8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Examples</a:t>
                      </a:r>
                    </a:p>
                  </a:txBody>
                  <a:tcPr marL="128016" marR="128016" marT="64008" marB="64008" anchor="ctr">
                    <a:solidFill>
                      <a:schemeClr val="accent2">
                        <a:lumMod val="20000"/>
                        <a:lumOff val="80000"/>
                      </a:schemeClr>
                    </a:solidFill>
                  </a:tcPr>
                </a:tc>
                <a:extLst>
                  <a:ext uri="{0D108BD9-81ED-4DB2-BD59-A6C34878D82A}">
                    <a16:rowId xmlns:a16="http://schemas.microsoft.com/office/drawing/2014/main" val="2505222152"/>
                  </a:ext>
                </a:extLst>
              </a:tr>
              <a:tr h="657351">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Melamine Formaldehyde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Food safe, hygienic, hard and brittle</a:t>
                      </a:r>
                    </a:p>
                  </a:txBody>
                  <a:tcPr marL="128016" marR="128016" marT="64008" marB="64008" anchor="ctr"/>
                </a:tc>
                <a:tc>
                  <a:txBody>
                    <a:bodyPr/>
                    <a:lstStyle/>
                    <a:p>
                      <a:pPr algn="ctr"/>
                      <a:r>
                        <a:rPr lang="en-GB" sz="1200" b="0" dirty="0">
                          <a:latin typeface="Tahoma" panose="020B0604030504040204" pitchFamily="34" charset="0"/>
                          <a:ea typeface="Tahoma" panose="020B0604030504040204" pitchFamily="34" charset="0"/>
                          <a:cs typeface="Tahoma" panose="020B0604030504040204" pitchFamily="34" charset="0"/>
                        </a:rPr>
                        <a:t>Kitchenware</a:t>
                      </a:r>
                      <a:r>
                        <a:rPr lang="en-GB" sz="1200" b="0" baseline="0" dirty="0">
                          <a:latin typeface="Tahoma" panose="020B0604030504040204" pitchFamily="34" charset="0"/>
                          <a:ea typeface="Tahoma" panose="020B0604030504040204" pitchFamily="34" charset="0"/>
                          <a:cs typeface="Tahoma" panose="020B0604030504040204" pitchFamily="34" charset="0"/>
                        </a:rPr>
                        <a:t> and work surfaces</a:t>
                      </a:r>
                      <a:endParaRPr lang="en-GB" sz="1200" b="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739736390"/>
                  </a:ext>
                </a:extLst>
              </a:tr>
              <a:tr h="69494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Urea</a:t>
                      </a:r>
                      <a:r>
                        <a:rPr lang="en-GB" sz="1200" b="1" baseline="0" dirty="0">
                          <a:latin typeface="Tahoma" panose="020B0604030504040204" pitchFamily="34" charset="0"/>
                          <a:ea typeface="Tahoma" panose="020B0604030504040204" pitchFamily="34" charset="0"/>
                          <a:cs typeface="Tahoma" panose="020B0604030504040204" pitchFamily="34" charset="0"/>
                        </a:rPr>
                        <a:t> </a:t>
                      </a:r>
                      <a:r>
                        <a:rPr lang="en-GB" sz="1200" b="1" baseline="0" dirty="0" err="1">
                          <a:latin typeface="Tahoma" panose="020B0604030504040204" pitchFamily="34" charset="0"/>
                          <a:ea typeface="Tahoma" panose="020B0604030504040204" pitchFamily="34" charset="0"/>
                          <a:cs typeface="Tahoma" panose="020B0604030504040204" pitchFamily="34" charset="0"/>
                        </a:rPr>
                        <a:t>Formalehyde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Good insulator,</a:t>
                      </a:r>
                      <a:r>
                        <a:rPr lang="en-GB" sz="1200" baseline="0" dirty="0">
                          <a:latin typeface="Tahoma" panose="020B0604030504040204" pitchFamily="34" charset="0"/>
                          <a:ea typeface="Tahoma" panose="020B0604030504040204" pitchFamily="34" charset="0"/>
                          <a:cs typeface="Tahoma" panose="020B0604030504040204" pitchFamily="34" charset="0"/>
                        </a:rPr>
                        <a:t> hard and brittle</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Electrical casings,</a:t>
                      </a:r>
                      <a:r>
                        <a:rPr lang="en-GB" sz="1200" baseline="0" dirty="0">
                          <a:latin typeface="Tahoma" panose="020B0604030504040204" pitchFamily="34" charset="0"/>
                          <a:ea typeface="Tahoma" panose="020B0604030504040204" pitchFamily="34" charset="0"/>
                          <a:cs typeface="Tahoma" panose="020B0604030504040204" pitchFamily="34" charset="0"/>
                        </a:rPr>
                        <a:t> buttons and handles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3781206839"/>
                  </a:ext>
                </a:extLst>
              </a:tr>
              <a:tr h="53035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Polyester Resin</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Strong, heat resistant, can be transparent</a:t>
                      </a:r>
                    </a:p>
                  </a:txBody>
                  <a:tcPr marL="128016" marR="128016" marT="64008" marB="64008"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Coatings,</a:t>
                      </a:r>
                      <a:r>
                        <a:rPr lang="en-GB" sz="1200" baseline="0" dirty="0">
                          <a:latin typeface="Tahoma" panose="020B0604030504040204" pitchFamily="34" charset="0"/>
                          <a:ea typeface="Tahoma" panose="020B0604030504040204" pitchFamily="34" charset="0"/>
                          <a:cs typeface="Tahoma" panose="020B0604030504040204" pitchFamily="34" charset="0"/>
                        </a:rPr>
                        <a:t> casings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marL="128016" marR="128016" marT="64008" marB="64008" anchor="ctr"/>
                </a:tc>
                <a:extLst>
                  <a:ext uri="{0D108BD9-81ED-4DB2-BD59-A6C34878D82A}">
                    <a16:rowId xmlns:a16="http://schemas.microsoft.com/office/drawing/2014/main" val="1935869641"/>
                  </a:ext>
                </a:extLst>
              </a:tr>
            </a:tbl>
          </a:graphicData>
        </a:graphic>
      </p:graphicFrame>
      <p:sp>
        <p:nvSpPr>
          <p:cNvPr id="26" name="TextBox 25"/>
          <p:cNvSpPr txBox="1"/>
          <p:nvPr/>
        </p:nvSpPr>
        <p:spPr>
          <a:xfrm>
            <a:off x="9912096" y="7544320"/>
            <a:ext cx="2622173" cy="276999"/>
          </a:xfrm>
          <a:prstGeom prst="rect">
            <a:avLst/>
          </a:prstGeom>
          <a:noFill/>
        </p:spPr>
        <p:txBody>
          <a:bodyPr wrap="square" rtlCol="0">
            <a:spAutoFit/>
          </a:bodyPr>
          <a:lstStyle/>
          <a:p>
            <a:pPr algn="ctr"/>
            <a:r>
              <a:rPr lang="en-GB" sz="1200" b="1" dirty="0">
                <a:solidFill>
                  <a:schemeClr val="accent2"/>
                </a:solidFill>
                <a:latin typeface="Arial" panose="020B0604020202020204" pitchFamily="34" charset="0"/>
                <a:ea typeface="Tahoma" panose="020B0604030504040204" pitchFamily="34" charset="0"/>
                <a:cs typeface="Arial" panose="020B0604020202020204" pitchFamily="34" charset="0"/>
              </a:rPr>
              <a:t>Primary Processing of Plastics</a:t>
            </a:r>
          </a:p>
        </p:txBody>
      </p:sp>
      <p:sp>
        <p:nvSpPr>
          <p:cNvPr id="3" name="Rectangle 2"/>
          <p:cNvSpPr/>
          <p:nvPr/>
        </p:nvSpPr>
        <p:spPr>
          <a:xfrm>
            <a:off x="9564624" y="7885236"/>
            <a:ext cx="3090672" cy="1569660"/>
          </a:xfrm>
          <a:prstGeom prst="rect">
            <a:avLst/>
          </a:prstGeom>
          <a:ln>
            <a:solidFill>
              <a:schemeClr val="accent2"/>
            </a:solidFill>
          </a:ln>
        </p:spPr>
        <p:txBody>
          <a:bodyPr wrap="square">
            <a:spAutoFit/>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Crude oil is extracted from the earth and then processes into different types of fuels, etc. This is called </a:t>
            </a:r>
            <a:r>
              <a:rPr lang="en-GB" sz="1200" b="1" dirty="0">
                <a:latin typeface="Tahoma" panose="020B0604030504040204" pitchFamily="34" charset="0"/>
                <a:ea typeface="Tahoma" panose="020B0604030504040204" pitchFamily="34" charset="0"/>
                <a:cs typeface="Tahoma" panose="020B0604030504040204" pitchFamily="34" charset="0"/>
              </a:rPr>
              <a:t>Fractional Distillation</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r>
              <a:rPr lang="en-GB" sz="1200" dirty="0">
                <a:latin typeface="Tahoma" panose="020B0604030504040204" pitchFamily="34" charset="0"/>
                <a:ea typeface="Tahoma" panose="020B0604030504040204" pitchFamily="34" charset="0"/>
                <a:cs typeface="Tahoma" panose="020B0604030504040204" pitchFamily="34" charset="0"/>
              </a:rPr>
              <a:t>A process called </a:t>
            </a:r>
            <a:r>
              <a:rPr lang="en-GB" sz="1200" b="1" dirty="0">
                <a:latin typeface="Tahoma" panose="020B0604030504040204" pitchFamily="34" charset="0"/>
                <a:ea typeface="Tahoma" panose="020B0604030504040204" pitchFamily="34" charset="0"/>
                <a:cs typeface="Tahoma" panose="020B0604030504040204" pitchFamily="34" charset="0"/>
              </a:rPr>
              <a:t>Cracking</a:t>
            </a:r>
            <a:r>
              <a:rPr lang="en-GB" sz="1200" dirty="0">
                <a:latin typeface="Tahoma" panose="020B0604030504040204" pitchFamily="34" charset="0"/>
                <a:ea typeface="Tahoma" panose="020B0604030504040204" pitchFamily="34" charset="0"/>
                <a:cs typeface="Tahoma" panose="020B0604030504040204" pitchFamily="34" charset="0"/>
              </a:rPr>
              <a:t> then converts the large hydrocarbon molecules into plastics</a:t>
            </a:r>
          </a:p>
        </p:txBody>
      </p:sp>
    </p:spTree>
    <p:extLst>
      <p:ext uri="{BB962C8B-B14F-4D97-AF65-F5344CB8AC3E}">
        <p14:creationId xmlns:p14="http://schemas.microsoft.com/office/powerpoint/2010/main" val="137037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3552" y="475488"/>
            <a:ext cx="6693408" cy="523220"/>
          </a:xfrm>
          <a:prstGeom prst="rect">
            <a:avLst/>
          </a:prstGeom>
          <a:noFill/>
        </p:spPr>
        <p:txBody>
          <a:bodyPr wrap="square" rtlCol="0">
            <a:spAutoFit/>
          </a:bodyPr>
          <a:lstStyle/>
          <a:p>
            <a:pPr algn="ctr"/>
            <a:r>
              <a:rPr lang="en-GB" sz="2800" dirty="0">
                <a:solidFill>
                  <a:srgbClr val="7030A0"/>
                </a:solidFill>
                <a:latin typeface="Arial" panose="020B0604020202020204" pitchFamily="34" charset="0"/>
                <a:cs typeface="Arial" panose="020B0604020202020204" pitchFamily="34" charset="0"/>
              </a:rPr>
              <a:t>People, Society and Culture</a:t>
            </a:r>
          </a:p>
        </p:txBody>
      </p:sp>
      <p:graphicFrame>
        <p:nvGraphicFramePr>
          <p:cNvPr id="5" name="Table 4"/>
          <p:cNvGraphicFramePr>
            <a:graphicFrameLocks noGrp="1"/>
          </p:cNvGraphicFramePr>
          <p:nvPr/>
        </p:nvGraphicFramePr>
        <p:xfrm>
          <a:off x="597408" y="1114552"/>
          <a:ext cx="5803392" cy="2597912"/>
        </p:xfrm>
        <a:graphic>
          <a:graphicData uri="http://schemas.openxmlformats.org/drawingml/2006/table">
            <a:tbl>
              <a:tblPr firstRow="1" bandRow="1">
                <a:tableStyleId>{5940675A-B579-460E-94D1-54222C63F5DA}</a:tableStyleId>
              </a:tblPr>
              <a:tblGrid>
                <a:gridCol w="5803392">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Market Pull and Technology Push</a:t>
                      </a:r>
                    </a:p>
                  </a:txBody>
                  <a:tcPr anchor="ctr">
                    <a:solidFill>
                      <a:srgbClr val="F3EBF9"/>
                    </a:solidFill>
                  </a:tcPr>
                </a:tc>
                <a:extLst>
                  <a:ext uri="{0D108BD9-81ED-4DB2-BD59-A6C34878D82A}">
                    <a16:rowId xmlns:a16="http://schemas.microsoft.com/office/drawing/2014/main" val="4240746214"/>
                  </a:ext>
                </a:extLst>
              </a:tr>
              <a:tr h="969772">
                <a:tc>
                  <a:txBody>
                    <a:bodyPr/>
                    <a:lstStyle/>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Technology Push </a:t>
                      </a:r>
                      <a:r>
                        <a:rPr lang="en-US" sz="1200" dirty="0">
                          <a:latin typeface="Tahoma" panose="020B0604030504040204" pitchFamily="34" charset="0"/>
                          <a:ea typeface="Tahoma" panose="020B0604030504040204" pitchFamily="34" charset="0"/>
                          <a:cs typeface="Tahoma" panose="020B0604030504040204" pitchFamily="34" charset="0"/>
                        </a:rPr>
                        <a:t>is the development of new technology, materials and manufacturing methods to create new products or improve old ones.</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Smart</a:t>
                      </a:r>
                      <a:r>
                        <a:rPr lang="en-US" sz="1200" baseline="0" dirty="0">
                          <a:latin typeface="Tahoma" panose="020B0604030504040204" pitchFamily="34" charset="0"/>
                          <a:ea typeface="Tahoma" panose="020B0604030504040204" pitchFamily="34" charset="0"/>
                          <a:cs typeface="Tahoma" panose="020B0604030504040204" pitchFamily="34" charset="0"/>
                        </a:rPr>
                        <a:t> Phones, Electricity, Mass Production, </a:t>
                      </a:r>
                      <a:r>
                        <a:rPr lang="en-US" sz="120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1" dirty="0">
                          <a:latin typeface="Tahoma" panose="020B0604030504040204" pitchFamily="34" charset="0"/>
                          <a:ea typeface="Tahoma" panose="020B0604030504040204" pitchFamily="34" charset="0"/>
                          <a:cs typeface="Tahoma" panose="020B0604030504040204" pitchFamily="34" charset="0"/>
                        </a:rPr>
                        <a:t>Market pull </a:t>
                      </a:r>
                      <a:r>
                        <a:rPr lang="en-US" sz="1200" dirty="0">
                          <a:latin typeface="Tahoma" panose="020B0604030504040204" pitchFamily="34" charset="0"/>
                          <a:ea typeface="Tahoma" panose="020B0604030504040204" pitchFamily="34" charset="0"/>
                          <a:cs typeface="Tahoma" panose="020B0604030504040204" pitchFamily="34" charset="0"/>
                        </a:rPr>
                        <a:t>is the demand from consumers for new products and improvements in old ones; this is often found via reviews, polls, surveys, </a:t>
                      </a:r>
                      <a:r>
                        <a:rPr lang="en-US" sz="120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Examples include; Product</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b="1" baseline="0" dirty="0">
                          <a:latin typeface="Tahoma" panose="020B0604030504040204" pitchFamily="34" charset="0"/>
                          <a:ea typeface="Tahoma" panose="020B0604030504040204" pitchFamily="34" charset="0"/>
                          <a:cs typeface="Tahoma" panose="020B0604030504040204" pitchFamily="34" charset="0"/>
                        </a:rPr>
                        <a:t>Aesthetics, </a:t>
                      </a:r>
                      <a:r>
                        <a:rPr lang="en-US" sz="1200" b="0" baseline="0" dirty="0">
                          <a:latin typeface="Tahoma" panose="020B0604030504040204" pitchFamily="34" charset="0"/>
                          <a:ea typeface="Tahoma" panose="020B0604030504040204" pitchFamily="34" charset="0"/>
                          <a:cs typeface="Tahoma" panose="020B0604030504040204" pitchFamily="34" charset="0"/>
                        </a:rPr>
                        <a:t>making products easier to use, </a:t>
                      </a:r>
                      <a:r>
                        <a:rPr lang="en-US" sz="1200" b="0" baseline="0" dirty="0" err="1">
                          <a:latin typeface="Tahoma" panose="020B0604030504040204" pitchFamily="34" charset="0"/>
                          <a:ea typeface="Tahoma" panose="020B0604030504040204" pitchFamily="34" charset="0"/>
                          <a:cs typeface="Tahoma" panose="020B0604030504040204" pitchFamily="34" charset="0"/>
                        </a:rPr>
                        <a:t>etc</a:t>
                      </a:r>
                      <a:endParaRPr lang="en-US"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6" name="Table 5"/>
          <p:cNvGraphicFramePr>
            <a:graphicFrameLocks noGrp="1"/>
          </p:cNvGraphicFramePr>
          <p:nvPr/>
        </p:nvGraphicFramePr>
        <p:xfrm>
          <a:off x="6565392" y="1120648"/>
          <a:ext cx="5888736" cy="5523992"/>
        </p:xfrm>
        <a:graphic>
          <a:graphicData uri="http://schemas.openxmlformats.org/drawingml/2006/table">
            <a:tbl>
              <a:tblPr firstRow="1" bandRow="1">
                <a:tableStyleId>{5940675A-B579-460E-94D1-54222C63F5DA}</a:tableStyleId>
              </a:tblPr>
              <a:tblGrid>
                <a:gridCol w="5888736">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Fashion and Trends</a:t>
                      </a:r>
                    </a:p>
                  </a:txBody>
                  <a:tcPr anchor="ctr">
                    <a:solidFill>
                      <a:srgbClr val="F3EBF9"/>
                    </a:solidFill>
                  </a:tcPr>
                </a:tc>
                <a:extLst>
                  <a:ext uri="{0D108BD9-81ED-4DB2-BD59-A6C34878D82A}">
                    <a16:rowId xmlns:a16="http://schemas.microsoft.com/office/drawing/2014/main" val="4240746214"/>
                  </a:ext>
                </a:extLst>
              </a:tr>
              <a:tr h="969772">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Fashion</a:t>
                      </a:r>
                      <a:r>
                        <a:rPr lang="en-GB" sz="1200" baseline="0" dirty="0">
                          <a:latin typeface="Tahoma" panose="020B0604030504040204" pitchFamily="34" charset="0"/>
                          <a:ea typeface="Tahoma" panose="020B0604030504040204" pitchFamily="34" charset="0"/>
                          <a:cs typeface="Tahoma" panose="020B0604030504040204" pitchFamily="34" charset="0"/>
                        </a:rPr>
                        <a:t> and Trends will change quickly, and you can see major differences in fashions over decades.</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Designers have to make sure their products meet the fashion and trends of the area they are designing and selling the product to.</a:t>
                      </a: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The change of products over time is called </a:t>
                      </a:r>
                      <a:r>
                        <a:rPr lang="en-GB" sz="1200" b="1" baseline="0" dirty="0">
                          <a:latin typeface="Tahoma" panose="020B0604030504040204" pitchFamily="34" charset="0"/>
                          <a:ea typeface="Tahoma" panose="020B0604030504040204" pitchFamily="34" charset="0"/>
                          <a:cs typeface="Tahoma" panose="020B0604030504040204" pitchFamily="34" charset="0"/>
                        </a:rPr>
                        <a:t>Product Evolution</a:t>
                      </a:r>
                      <a:r>
                        <a:rPr lang="en-GB" sz="1200" b="0" baseline="0" dirty="0">
                          <a:latin typeface="Tahoma" panose="020B0604030504040204" pitchFamily="34" charset="0"/>
                          <a:ea typeface="Tahoma" panose="020B0604030504040204" pitchFamily="34" charset="0"/>
                          <a:cs typeface="Tahoma" panose="020B0604030504040204" pitchFamily="34" charset="0"/>
                        </a:rPr>
                        <a:t>. This is caused by Market Pull, Technology Push and Fashion and Trends.</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r>
                        <a:rPr lang="en-GB" sz="1200" baseline="0" dirty="0">
                          <a:latin typeface="Tahoma" panose="020B0604030504040204" pitchFamily="34" charset="0"/>
                          <a:ea typeface="Tahoma" panose="020B0604030504040204" pitchFamily="34" charset="0"/>
                          <a:cs typeface="Tahoma" panose="020B0604030504040204" pitchFamily="34" charset="0"/>
                        </a:rPr>
                        <a:t>Some products are seen as </a:t>
                      </a:r>
                      <a:r>
                        <a:rPr lang="en-GB" sz="1200" b="1" baseline="0" dirty="0">
                          <a:latin typeface="Tahoma" panose="020B0604030504040204" pitchFamily="34" charset="0"/>
                          <a:ea typeface="Tahoma" panose="020B0604030504040204" pitchFamily="34" charset="0"/>
                          <a:cs typeface="Tahoma" panose="020B0604030504040204" pitchFamily="34" charset="0"/>
                        </a:rPr>
                        <a:t>timeless. </a:t>
                      </a:r>
                      <a:r>
                        <a:rPr lang="en-GB" sz="1200" b="0" baseline="0" dirty="0">
                          <a:latin typeface="Tahoma" panose="020B0604030504040204" pitchFamily="34" charset="0"/>
                          <a:ea typeface="Tahoma" panose="020B0604030504040204" pitchFamily="34" charset="0"/>
                          <a:cs typeface="Tahoma" panose="020B0604030504040204" pitchFamily="34" charset="0"/>
                        </a:rPr>
                        <a:t>These products are called </a:t>
                      </a:r>
                      <a:r>
                        <a:rPr lang="en-GB" sz="1200" b="1" baseline="0" dirty="0">
                          <a:latin typeface="Tahoma" panose="020B0604030504040204" pitchFamily="34" charset="0"/>
                          <a:ea typeface="Tahoma" panose="020B0604030504040204" pitchFamily="34" charset="0"/>
                          <a:cs typeface="Tahoma" panose="020B0604030504040204" pitchFamily="34" charset="0"/>
                        </a:rPr>
                        <a:t>Iconic Designs.</a:t>
                      </a:r>
                      <a:r>
                        <a:rPr lang="en-GB" sz="1200" b="0" baseline="0" dirty="0">
                          <a:latin typeface="Tahoma" panose="020B0604030504040204" pitchFamily="34" charset="0"/>
                          <a:ea typeface="Tahoma" panose="020B0604030504040204" pitchFamily="34" charset="0"/>
                          <a:cs typeface="Tahoma" panose="020B0604030504040204" pitchFamily="34" charset="0"/>
                        </a:rPr>
                        <a:t> These products are timeless because they were innovative, set a bench mark for following products, changed their industry and are often copied.</a:t>
                      </a:r>
                    </a:p>
                    <a:p>
                      <a:pPr algn="ctr"/>
                      <a:r>
                        <a:rPr lang="en-GB" sz="1200" b="0" baseline="0" dirty="0">
                          <a:latin typeface="Tahoma" panose="020B0604030504040204" pitchFamily="34" charset="0"/>
                          <a:ea typeface="Tahoma" panose="020B0604030504040204" pitchFamily="34" charset="0"/>
                          <a:cs typeface="Tahoma" panose="020B0604030504040204" pitchFamily="34" charset="0"/>
                        </a:rPr>
                        <a:t>Examples include; iPod, iPhone, Angle-Poise Lamp, Swiss Army Knife, Converse Shoes, Levi’s Jeans, Classic Mini Cooper</a:t>
                      </a: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baseline="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916370356"/>
                  </a:ext>
                </a:extLst>
              </a:tr>
            </a:tbl>
          </a:graphicData>
        </a:graphic>
      </p:graphicFrame>
      <p:graphicFrame>
        <p:nvGraphicFramePr>
          <p:cNvPr id="7" name="Table 6"/>
          <p:cNvGraphicFramePr>
            <a:graphicFrameLocks noGrp="1"/>
          </p:cNvGraphicFramePr>
          <p:nvPr/>
        </p:nvGraphicFramePr>
        <p:xfrm>
          <a:off x="562114" y="3960100"/>
          <a:ext cx="5838685" cy="5421644"/>
        </p:xfrm>
        <a:graphic>
          <a:graphicData uri="http://schemas.openxmlformats.org/drawingml/2006/table">
            <a:tbl>
              <a:tblPr firstRow="1" bandRow="1">
                <a:tableStyleId>{5940675A-B579-460E-94D1-54222C63F5DA}</a:tableStyleId>
              </a:tblPr>
              <a:tblGrid>
                <a:gridCol w="5838685">
                  <a:extLst>
                    <a:ext uri="{9D8B030D-6E8A-4147-A177-3AD203B41FA5}">
                      <a16:colId xmlns:a16="http://schemas.microsoft.com/office/drawing/2014/main" val="1398461310"/>
                    </a:ext>
                  </a:extLst>
                </a:gridCol>
              </a:tblGrid>
              <a:tr h="57532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Cultures, Faith and Belief</a:t>
                      </a:r>
                    </a:p>
                  </a:txBody>
                  <a:tcPr anchor="ctr">
                    <a:solidFill>
                      <a:srgbClr val="F3EBF9"/>
                    </a:solidFill>
                  </a:tcPr>
                </a:tc>
                <a:extLst>
                  <a:ext uri="{0D108BD9-81ED-4DB2-BD59-A6C34878D82A}">
                    <a16:rowId xmlns:a16="http://schemas.microsoft.com/office/drawing/2014/main" val="4240746214"/>
                  </a:ext>
                </a:extLst>
              </a:tr>
              <a:tr h="3821279">
                <a:tc>
                  <a:txBody>
                    <a:bodyPr/>
                    <a:lstStyle/>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groups of people have different interests and have to be catered for.</a:t>
                      </a:r>
                    </a:p>
                    <a:p>
                      <a:pPr marL="0" indent="0">
                        <a:buNone/>
                      </a:pPr>
                      <a:endParaRPr lang="en-US" sz="12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dirty="0">
                          <a:latin typeface="Tahoma" panose="020B0604030504040204" pitchFamily="34" charset="0"/>
                          <a:ea typeface="Tahoma" panose="020B0604030504040204" pitchFamily="34" charset="0"/>
                          <a:cs typeface="Tahoma" panose="020B0604030504040204" pitchFamily="34" charset="0"/>
                        </a:rPr>
                        <a:t>Different countries and cultures also react to products differently. </a:t>
                      </a:r>
                      <a:br>
                        <a:rPr lang="en-US" sz="1200" dirty="0">
                          <a:latin typeface="Tahoma" panose="020B0604030504040204" pitchFamily="34" charset="0"/>
                          <a:ea typeface="Tahoma" panose="020B0604030504040204" pitchFamily="34" charset="0"/>
                          <a:cs typeface="Tahoma" panose="020B0604030504040204" pitchFamily="34" charset="0"/>
                        </a:rPr>
                      </a:br>
                      <a:endParaRPr lang="en-US" sz="1200" b="0" i="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200" b="0" i="0" dirty="0">
                          <a:latin typeface="Tahoma" panose="020B0604030504040204" pitchFamily="34" charset="0"/>
                          <a:ea typeface="Tahoma" panose="020B0604030504040204" pitchFamily="34" charset="0"/>
                          <a:cs typeface="Tahoma" panose="020B0604030504040204" pitchFamily="34" charset="0"/>
                        </a:rPr>
                        <a:t>E.g. In India McDonalds don’t sell beef burgers as it has a large Hindu population, and cows are seen as sacred – in contrast the UK sells its most amount of fish and chips on a Friday as it is a Christian tradition to not eat meat on that day.</a:t>
                      </a: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916370356"/>
                  </a:ext>
                </a:extLst>
              </a:tr>
            </a:tbl>
          </a:graphicData>
        </a:graphic>
      </p:graphicFrame>
      <p:graphicFrame>
        <p:nvGraphicFramePr>
          <p:cNvPr id="8" name="Table 7"/>
          <p:cNvGraphicFramePr>
            <a:graphicFrameLocks noGrp="1"/>
          </p:cNvGraphicFramePr>
          <p:nvPr/>
        </p:nvGraphicFramePr>
        <p:xfrm>
          <a:off x="6615442" y="6922757"/>
          <a:ext cx="5783821" cy="2415032"/>
        </p:xfrm>
        <a:graphic>
          <a:graphicData uri="http://schemas.openxmlformats.org/drawingml/2006/table">
            <a:tbl>
              <a:tblPr firstRow="1" bandRow="1">
                <a:tableStyleId>{5940675A-B579-460E-94D1-54222C63F5DA}</a:tableStyleId>
              </a:tblPr>
              <a:tblGrid>
                <a:gridCol w="5783821">
                  <a:extLst>
                    <a:ext uri="{9D8B030D-6E8A-4147-A177-3AD203B41FA5}">
                      <a16:colId xmlns:a16="http://schemas.microsoft.com/office/drawing/2014/main" val="1398461310"/>
                    </a:ext>
                  </a:extLst>
                </a:gridCol>
              </a:tblGrid>
              <a:tr h="494792">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Inclusive vs. Exclusive Design</a:t>
                      </a:r>
                    </a:p>
                  </a:txBody>
                  <a:tcPr anchor="ctr">
                    <a:solidFill>
                      <a:srgbClr val="F3EBF9"/>
                    </a:solidFill>
                  </a:tcPr>
                </a:tc>
                <a:extLst>
                  <a:ext uri="{0D108BD9-81ED-4DB2-BD59-A6C34878D82A}">
                    <a16:rowId xmlns:a16="http://schemas.microsoft.com/office/drawing/2014/main" val="4240746214"/>
                  </a:ext>
                </a:extLst>
              </a:tr>
              <a:tr h="969772">
                <a:tc>
                  <a:txBody>
                    <a:bodyPr/>
                    <a:lstStyle/>
                    <a:p>
                      <a:r>
                        <a:rPr lang="en-GB" sz="1200" b="1" i="0" dirty="0">
                          <a:latin typeface="Tahoma" panose="020B0604030504040204" pitchFamily="34" charset="0"/>
                          <a:ea typeface="Tahoma" panose="020B0604030504040204" pitchFamily="34" charset="0"/>
                          <a:cs typeface="Tahoma" panose="020B0604030504040204" pitchFamily="34" charset="0"/>
                        </a:rPr>
                        <a:t>Inclusive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that as many people as possible can use</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Cars, Doorframes, Adjustable Products,</a:t>
                      </a:r>
                      <a:r>
                        <a:rPr lang="en-GB" sz="1200" i="0" baseline="0" dirty="0">
                          <a:latin typeface="Tahoma" panose="020B0604030504040204" pitchFamily="34" charset="0"/>
                          <a:ea typeface="Tahoma" panose="020B0604030504040204" pitchFamily="34" charset="0"/>
                          <a:cs typeface="Tahoma" panose="020B0604030504040204" pitchFamily="34" charset="0"/>
                        </a:rPr>
                        <a:t> </a:t>
                      </a:r>
                      <a:r>
                        <a:rPr lang="en-GB" sz="1200" i="0" baseline="0" dirty="0" err="1">
                          <a:latin typeface="Tahoma" panose="020B0604030504040204" pitchFamily="34" charset="0"/>
                          <a:ea typeface="Tahoma" panose="020B0604030504040204" pitchFamily="34" charset="0"/>
                          <a:cs typeface="Tahoma" panose="020B0604030504040204" pitchFamily="34" charset="0"/>
                        </a:rPr>
                        <a:t>etc</a:t>
                      </a:r>
                      <a:endParaRPr lang="en-GB" sz="1200" i="0" dirty="0">
                        <a:latin typeface="Tahoma" panose="020B0604030504040204" pitchFamily="34" charset="0"/>
                        <a:ea typeface="Tahoma" panose="020B0604030504040204" pitchFamily="34" charset="0"/>
                        <a:cs typeface="Tahoma" panose="020B0604030504040204" pitchFamily="34" charset="0"/>
                      </a:endParaRPr>
                    </a:p>
                    <a:p>
                      <a:endParaRPr lang="en-GB" sz="1200" b="1" i="0" dirty="0">
                        <a:latin typeface="Tahoma" panose="020B0604030504040204" pitchFamily="34" charset="0"/>
                        <a:ea typeface="Tahoma" panose="020B0604030504040204" pitchFamily="34" charset="0"/>
                        <a:cs typeface="Tahoma" panose="020B0604030504040204" pitchFamily="34" charset="0"/>
                      </a:endParaRPr>
                    </a:p>
                    <a:p>
                      <a:r>
                        <a:rPr lang="en-GB" sz="1200" b="1" i="0" dirty="0">
                          <a:latin typeface="Tahoma" panose="020B0604030504040204" pitchFamily="34" charset="0"/>
                          <a:ea typeface="Tahoma" panose="020B0604030504040204" pitchFamily="34" charset="0"/>
                          <a:cs typeface="Tahoma" panose="020B0604030504040204" pitchFamily="34" charset="0"/>
                        </a:rPr>
                        <a:t>Exclusive Design: </a:t>
                      </a:r>
                      <a:r>
                        <a:rPr lang="en-GB" sz="1200" i="0" dirty="0">
                          <a:latin typeface="Tahoma" panose="020B0604030504040204" pitchFamily="34" charset="0"/>
                          <a:ea typeface="Tahoma" panose="020B0604030504040204" pitchFamily="34" charset="0"/>
                          <a:cs typeface="Tahoma" panose="020B0604030504040204" pitchFamily="34" charset="0"/>
                        </a:rPr>
                        <a:t>The aim to create a product for a particular group and their needs</a:t>
                      </a:r>
                    </a:p>
                    <a:p>
                      <a:endParaRPr lang="en-GB" sz="1200" i="0" dirty="0">
                        <a:latin typeface="Tahoma" panose="020B0604030504040204" pitchFamily="34" charset="0"/>
                        <a:ea typeface="Tahoma" panose="020B0604030504040204" pitchFamily="34" charset="0"/>
                        <a:cs typeface="Tahoma" panose="020B0604030504040204" pitchFamily="34" charset="0"/>
                      </a:endParaRPr>
                    </a:p>
                    <a:p>
                      <a:r>
                        <a:rPr lang="en-GB" sz="1200" i="0" dirty="0">
                          <a:latin typeface="Tahoma" panose="020B0604030504040204" pitchFamily="34" charset="0"/>
                          <a:ea typeface="Tahoma" panose="020B0604030504040204" pitchFamily="34" charset="0"/>
                          <a:cs typeface="Tahoma" panose="020B0604030504040204" pitchFamily="34" charset="0"/>
                        </a:rPr>
                        <a:t>Examples include; Car</a:t>
                      </a:r>
                      <a:r>
                        <a:rPr lang="en-GB" sz="1200" i="0" baseline="0" dirty="0">
                          <a:latin typeface="Tahoma" panose="020B0604030504040204" pitchFamily="34" charset="0"/>
                          <a:ea typeface="Tahoma" panose="020B0604030504040204" pitchFamily="34" charset="0"/>
                          <a:cs typeface="Tahoma" panose="020B0604030504040204" pitchFamily="34" charset="0"/>
                        </a:rPr>
                        <a:t> seats for babies, Wheelchairs, Stair Lifts</a:t>
                      </a:r>
                      <a:endParaRPr lang="en-GB" sz="1200" i="0" dirty="0">
                        <a:latin typeface="Tahoma" panose="020B0604030504040204" pitchFamily="34" charset="0"/>
                        <a:ea typeface="Tahoma" panose="020B0604030504040204" pitchFamily="34" charset="0"/>
                        <a:cs typeface="Tahoma" panose="020B0604030504040204" pitchFamily="34" charset="0"/>
                      </a:endParaRPr>
                    </a:p>
                    <a:p>
                      <a:pPr algn="ctr"/>
                      <a:endParaRPr lang="en-GB" sz="1200" dirty="0"/>
                    </a:p>
                  </a:txBody>
                  <a:tcPr anchor="ctr"/>
                </a:tc>
                <a:extLst>
                  <a:ext uri="{0D108BD9-81ED-4DB2-BD59-A6C34878D82A}">
                    <a16:rowId xmlns:a16="http://schemas.microsoft.com/office/drawing/2014/main" val="3916370356"/>
                  </a:ext>
                </a:extLst>
              </a:tr>
            </a:tbl>
          </a:graphicData>
        </a:graphic>
      </p:graphicFrame>
      <p:pic>
        <p:nvPicPr>
          <p:cNvPr id="9" name="Picture 8">
            <a:extLst>
              <a:ext uri="{FF2B5EF4-FFF2-40B4-BE49-F238E27FC236}">
                <a16:creationId xmlns:a16="http://schemas.microsoft.com/office/drawing/2014/main" id="{BBF96063-805F-584D-9CAA-A8B6C271C85E}"/>
              </a:ext>
            </a:extLst>
          </p:cNvPr>
          <p:cNvPicPr>
            <a:picLocks noChangeAspect="1"/>
          </p:cNvPicPr>
          <p:nvPr/>
        </p:nvPicPr>
        <p:blipFill rotWithShape="1">
          <a:blip r:embed="rId2"/>
          <a:srcRect l="6522" t="6763" r="1884" b="17295"/>
          <a:stretch/>
        </p:blipFill>
        <p:spPr>
          <a:xfrm>
            <a:off x="961193" y="6005360"/>
            <a:ext cx="5073847" cy="315509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21" y="3217637"/>
            <a:ext cx="3732415" cy="10407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432" y="5558990"/>
            <a:ext cx="3081414" cy="1002713"/>
          </a:xfrm>
          <a:prstGeom prst="rect">
            <a:avLst/>
          </a:prstGeom>
        </p:spPr>
      </p:pic>
    </p:spTree>
    <p:extLst>
      <p:ext uri="{BB962C8B-B14F-4D97-AF65-F5344CB8AC3E}">
        <p14:creationId xmlns:p14="http://schemas.microsoft.com/office/powerpoint/2010/main" val="1197705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 y="783773"/>
          <a:ext cx="12801600" cy="8238542"/>
        </p:xfrm>
        <a:graphic>
          <a:graphicData uri="http://schemas.openxmlformats.org/drawingml/2006/table">
            <a:tbl>
              <a:tblPr firstRow="1" bandRow="1">
                <a:tableStyleId>{5940675A-B579-460E-94D1-54222C63F5DA}</a:tableStyleId>
              </a:tblPr>
              <a:tblGrid>
                <a:gridCol w="947055">
                  <a:extLst>
                    <a:ext uri="{9D8B030D-6E8A-4147-A177-3AD203B41FA5}">
                      <a16:colId xmlns:a16="http://schemas.microsoft.com/office/drawing/2014/main" val="834746812"/>
                    </a:ext>
                  </a:extLst>
                </a:gridCol>
                <a:gridCol w="3004457">
                  <a:extLst>
                    <a:ext uri="{9D8B030D-6E8A-4147-A177-3AD203B41FA5}">
                      <a16:colId xmlns:a16="http://schemas.microsoft.com/office/drawing/2014/main" val="920269021"/>
                    </a:ext>
                  </a:extLst>
                </a:gridCol>
                <a:gridCol w="1611086">
                  <a:extLst>
                    <a:ext uri="{9D8B030D-6E8A-4147-A177-3AD203B41FA5}">
                      <a16:colId xmlns:a16="http://schemas.microsoft.com/office/drawing/2014/main" val="3587677128"/>
                    </a:ext>
                  </a:extLst>
                </a:gridCol>
                <a:gridCol w="1458686">
                  <a:extLst>
                    <a:ext uri="{9D8B030D-6E8A-4147-A177-3AD203B41FA5}">
                      <a16:colId xmlns:a16="http://schemas.microsoft.com/office/drawing/2014/main" val="1345634504"/>
                    </a:ext>
                  </a:extLst>
                </a:gridCol>
                <a:gridCol w="5780316">
                  <a:extLst>
                    <a:ext uri="{9D8B030D-6E8A-4147-A177-3AD203B41FA5}">
                      <a16:colId xmlns:a16="http://schemas.microsoft.com/office/drawing/2014/main" val="3034137838"/>
                    </a:ext>
                  </a:extLst>
                </a:gridCol>
              </a:tblGrid>
              <a:tr h="849084">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Name of Process</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Diagram</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Material</a:t>
                      </a: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Products</a:t>
                      </a:r>
                      <a:r>
                        <a:rPr lang="en-GB" sz="1200" b="1" baseline="0" dirty="0">
                          <a:latin typeface="Tahoma" panose="020B0604030504040204" pitchFamily="34" charset="0"/>
                          <a:ea typeface="Tahoma" panose="020B0604030504040204" pitchFamily="34" charset="0"/>
                          <a:cs typeface="Tahoma" panose="020B0604030504040204" pitchFamily="34" charset="0"/>
                        </a:rPr>
                        <a:t> Made</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40000"/>
                        <a:lumOff val="60000"/>
                      </a:schemeClr>
                    </a:solidFill>
                  </a:tcPr>
                </a:tc>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Key info</a:t>
                      </a:r>
                    </a:p>
                  </a:txBody>
                  <a:tcPr anchor="ctr">
                    <a:solidFill>
                      <a:schemeClr val="accent6">
                        <a:lumMod val="40000"/>
                        <a:lumOff val="60000"/>
                      </a:schemeClr>
                    </a:solidFill>
                  </a:tcPr>
                </a:tc>
                <a:extLst>
                  <a:ext uri="{0D108BD9-81ED-4DB2-BD59-A6C34878D82A}">
                    <a16:rowId xmlns:a16="http://schemas.microsoft.com/office/drawing/2014/main" val="1479408728"/>
                  </a:ext>
                </a:extLst>
              </a:tr>
              <a:tr h="109129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Screen-printing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Textiles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signs and t-shirts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Screen printing places paint on</a:t>
                      </a:r>
                      <a:r>
                        <a:rPr lang="en-GB" sz="1200" baseline="0" dirty="0">
                          <a:latin typeface="Tahoma" panose="020B0604030504040204" pitchFamily="34" charset="0"/>
                          <a:ea typeface="Tahoma" panose="020B0604030504040204" pitchFamily="34" charset="0"/>
                          <a:cs typeface="Tahoma" panose="020B0604030504040204" pitchFamily="34" charset="0"/>
                        </a:rPr>
                        <a:t> top of a screen. The screen has a stencil embedded in it, so when the paint is passed across it the desired shape is printed underneath.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in one-off and batch production as often done by hand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076420865"/>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Offset</a:t>
                      </a:r>
                      <a:r>
                        <a:rPr lang="en-GB" sz="1200" b="1" baseline="0" dirty="0">
                          <a:latin typeface="Tahoma" panose="020B0604030504040204" pitchFamily="34" charset="0"/>
                          <a:ea typeface="Tahoma" panose="020B0604030504040204" pitchFamily="34" charset="0"/>
                          <a:cs typeface="Tahoma" panose="020B0604030504040204" pitchFamily="34" charset="0"/>
                        </a:rPr>
                        <a:t> Lithography</a:t>
                      </a:r>
                      <a:endParaRPr lang="en-GB" sz="1200" b="1" dirty="0">
                        <a:latin typeface="Tahoma" panose="020B0604030504040204" pitchFamily="34" charset="0"/>
                        <a:ea typeface="Tahoma" panose="020B0604030504040204" pitchFamily="34" charset="0"/>
                        <a:cs typeface="Tahoma" panose="020B0604030504040204" pitchFamily="34" charset="0"/>
                      </a:endParaRP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Papers and card (thin, flexible</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Posters, newspapers,  plastics</a:t>
                      </a:r>
                      <a:r>
                        <a:rPr lang="en-GB" sz="1200" baseline="0" dirty="0">
                          <a:latin typeface="Tahoma" panose="020B0604030504040204" pitchFamily="34" charset="0"/>
                          <a:ea typeface="Tahoma" panose="020B0604030504040204" pitchFamily="34" charset="0"/>
                          <a:cs typeface="Tahoma" panose="020B0604030504040204" pitchFamily="34" charset="0"/>
                        </a:rPr>
                        <a:t> bags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Rollers containing</a:t>
                      </a:r>
                      <a:r>
                        <a:rPr lang="en-GB" sz="1200" baseline="0" dirty="0">
                          <a:latin typeface="Tahoma" panose="020B0604030504040204" pitchFamily="34" charset="0"/>
                          <a:ea typeface="Tahoma" panose="020B0604030504040204" pitchFamily="34" charset="0"/>
                          <a:cs typeface="Tahoma" panose="020B0604030504040204" pitchFamily="34" charset="0"/>
                        </a:rPr>
                        <a:t> the colours and water go onto the plate cylinder. The water stops the colours sticking to certain places, creating the shape. The shape is transferred between rollers and onto the material.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at batch and mass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4078259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Lathe Turning </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Wood and</a:t>
                      </a:r>
                      <a:r>
                        <a:rPr lang="en-GB" sz="1200" baseline="0" dirty="0">
                          <a:latin typeface="Tahoma" panose="020B0604030504040204" pitchFamily="34" charset="0"/>
                          <a:ea typeface="Tahoma" panose="020B0604030504040204" pitchFamily="34" charset="0"/>
                          <a:cs typeface="Tahoma" panose="020B0604030504040204" pitchFamily="34" charset="0"/>
                        </a:rPr>
                        <a:t> metal</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 legs, baseball bats )(cylindrical</a:t>
                      </a:r>
                      <a:r>
                        <a:rPr lang="en-GB" sz="1200" baseline="0" dirty="0">
                          <a:latin typeface="Tahoma" panose="020B0604030504040204" pitchFamily="34" charset="0"/>
                          <a:ea typeface="Tahoma" panose="020B0604030504040204" pitchFamily="34" charset="0"/>
                          <a:cs typeface="Tahoma" panose="020B0604030504040204" pitchFamily="34" charset="0"/>
                        </a:rPr>
                        <a:t> items)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Material is</a:t>
                      </a:r>
                      <a:r>
                        <a:rPr lang="en-GB" sz="1200" baseline="0" dirty="0">
                          <a:latin typeface="Tahoma" panose="020B0604030504040204" pitchFamily="34" charset="0"/>
                          <a:ea typeface="Tahoma" panose="020B0604030504040204" pitchFamily="34" charset="0"/>
                          <a:cs typeface="Tahoma" panose="020B0604030504040204" pitchFamily="34" charset="0"/>
                        </a:rPr>
                        <a:t> placed between the tail stock and the headstock and spun at high speed. The material is then cut using specialist tools (either by hand or my automated machinery) to the desired shape.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Can be used in one-off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3051438"/>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Die Casting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Metal</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Car parts, engine components,</a:t>
                      </a:r>
                      <a:r>
                        <a:rPr lang="en-GB" sz="1200" baseline="0" dirty="0">
                          <a:latin typeface="Tahoma" panose="020B0604030504040204" pitchFamily="34" charset="0"/>
                          <a:ea typeface="Tahoma" panose="020B0604030504040204" pitchFamily="34" charset="0"/>
                          <a:cs typeface="Tahoma" panose="020B0604030504040204" pitchFamily="34" charset="0"/>
                        </a:rPr>
                        <a:t> </a:t>
                      </a:r>
                      <a:r>
                        <a:rPr lang="en-GB" sz="1200" baseline="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Molten metal is poured</a:t>
                      </a:r>
                      <a:r>
                        <a:rPr lang="en-GB" sz="1200" baseline="0" dirty="0">
                          <a:latin typeface="Tahoma" panose="020B0604030504040204" pitchFamily="34" charset="0"/>
                          <a:ea typeface="Tahoma" panose="020B0604030504040204" pitchFamily="34" charset="0"/>
                          <a:cs typeface="Tahoma" panose="020B0604030504040204" pitchFamily="34" charset="0"/>
                        </a:rPr>
                        <a:t> into a chamber and a plunger forces the metal through the nozzle into the mould. Unlike sand casting, the mould is reusable.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Good process for both one-of and batch production</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758649666"/>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Injection Moulding</a:t>
                      </a:r>
                    </a:p>
                  </a:txBody>
                  <a:tcPr anchor="ctr">
                    <a:solidFill>
                      <a:schemeClr val="accent6">
                        <a:lumMod val="20000"/>
                        <a:lumOff val="80000"/>
                      </a:schemeClr>
                    </a:solidFill>
                  </a:tcPr>
                </a:tc>
                <a:tc>
                  <a:txBody>
                    <a:bodyPr/>
                    <a:lstStyle/>
                    <a:p>
                      <a:pPr algn="ctr"/>
                      <a:endParaRPr lang="en-GB" sz="12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Chairs, toys, </a:t>
                      </a:r>
                      <a:r>
                        <a:rPr lang="en-GB" sz="1200" dirty="0" err="1">
                          <a:latin typeface="Tahoma" panose="020B0604030504040204" pitchFamily="34" charset="0"/>
                          <a:ea typeface="Tahoma" panose="020B0604030504040204" pitchFamily="34" charset="0"/>
                          <a:cs typeface="Tahoma" panose="020B0604030504040204" pitchFamily="34" charset="0"/>
                        </a:rPr>
                        <a:t>etc</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granules are poured into the hopper and onto the screw. The screw moves the material towards the heater where</a:t>
                      </a:r>
                      <a:r>
                        <a:rPr lang="en-GB" sz="1200" baseline="0" dirty="0">
                          <a:latin typeface="Tahoma" panose="020B0604030504040204" pitchFamily="34" charset="0"/>
                          <a:ea typeface="Tahoma" panose="020B0604030504040204" pitchFamily="34" charset="0"/>
                          <a:cs typeface="Tahoma" panose="020B0604030504040204" pitchFamily="34" charset="0"/>
                        </a:rPr>
                        <a:t> it turns into a liquid. The liquid is then forced into the mould, cooled and released.</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Great process for mass production as it makes 100s+ of products at once, to a identical standard.</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668891543"/>
                  </a:ext>
                </a:extLst>
              </a:tr>
              <a:tr h="1259633">
                <a:tc>
                  <a:txBody>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Blow Moulding</a:t>
                      </a:r>
                    </a:p>
                  </a:txBody>
                  <a:tcPr anchor="ctr">
                    <a:solidFill>
                      <a:schemeClr val="accent6">
                        <a:lumMod val="20000"/>
                        <a:lumOff val="80000"/>
                      </a:schemeClr>
                    </a:solidFill>
                  </a:tcPr>
                </a:tc>
                <a:tc>
                  <a:txBody>
                    <a:bodyPr/>
                    <a:lstStyle/>
                    <a:p>
                      <a:pPr algn="ct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Plastic bottles</a:t>
                      </a:r>
                    </a:p>
                  </a:txBody>
                  <a:tcPr anchor="ctr"/>
                </a:tc>
                <a:tc>
                  <a:txBody>
                    <a:bodyPr/>
                    <a:lstStyle/>
                    <a:p>
                      <a:pPr algn="ctr"/>
                      <a:r>
                        <a:rPr lang="en-GB" sz="1200" dirty="0">
                          <a:latin typeface="Tahoma" panose="020B0604030504040204" pitchFamily="34" charset="0"/>
                          <a:ea typeface="Tahoma" panose="020B0604030504040204" pitchFamily="34" charset="0"/>
                          <a:cs typeface="Tahoma" panose="020B0604030504040204" pitchFamily="34" charset="0"/>
                        </a:rPr>
                        <a:t>A</a:t>
                      </a:r>
                      <a:r>
                        <a:rPr lang="en-GB" sz="1200" baseline="0" dirty="0">
                          <a:latin typeface="Tahoma" panose="020B0604030504040204" pitchFamily="34" charset="0"/>
                          <a:ea typeface="Tahoma" panose="020B0604030504040204" pitchFamily="34" charset="0"/>
                          <a:cs typeface="Tahoma" panose="020B0604030504040204" pitchFamily="34" charset="0"/>
                        </a:rPr>
                        <a:t> Plastic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heated and put into the mould. The </a:t>
                      </a:r>
                      <a:r>
                        <a:rPr lang="en-GB" sz="1200" baseline="0" dirty="0" err="1">
                          <a:latin typeface="Tahoma" panose="020B0604030504040204" pitchFamily="34" charset="0"/>
                          <a:ea typeface="Tahoma" panose="020B0604030504040204" pitchFamily="34" charset="0"/>
                          <a:cs typeface="Tahoma" panose="020B0604030504040204" pitchFamily="34" charset="0"/>
                        </a:rPr>
                        <a:t>parison</a:t>
                      </a:r>
                      <a:r>
                        <a:rPr lang="en-GB" sz="1200" baseline="0" dirty="0">
                          <a:latin typeface="Tahoma" panose="020B0604030504040204" pitchFamily="34" charset="0"/>
                          <a:ea typeface="Tahoma" panose="020B0604030504040204" pitchFamily="34" charset="0"/>
                          <a:cs typeface="Tahoma" panose="020B0604030504040204" pitchFamily="34" charset="0"/>
                        </a:rPr>
                        <a:t> is then filled with air (like blowing up a balloon) and is forced to fit the mould shape. It is then cooled and then released. </a:t>
                      </a:r>
                    </a:p>
                    <a:p>
                      <a:pPr algn="ctr"/>
                      <a:r>
                        <a:rPr lang="en-GB" sz="1200" baseline="0" dirty="0">
                          <a:latin typeface="Tahoma" panose="020B0604030504040204" pitchFamily="34" charset="0"/>
                          <a:ea typeface="Tahoma" panose="020B0604030504040204" pitchFamily="34" charset="0"/>
                          <a:cs typeface="Tahoma" panose="020B0604030504040204" pitchFamily="34" charset="0"/>
                        </a:rPr>
                        <a:t>This is a great process for mass producing bottles.</a:t>
                      </a:r>
                      <a:endParaRPr lang="en-GB" sz="1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41362234"/>
                  </a:ext>
                </a:extLst>
              </a:tr>
            </a:tbl>
          </a:graphicData>
        </a:graphic>
      </p:graphicFrame>
      <p:sp>
        <p:nvSpPr>
          <p:cNvPr id="4" name="TextBox 3"/>
          <p:cNvSpPr txBox="1"/>
          <p:nvPr/>
        </p:nvSpPr>
        <p:spPr>
          <a:xfrm>
            <a:off x="1687595" y="119714"/>
            <a:ext cx="9582912" cy="523220"/>
          </a:xfrm>
          <a:prstGeom prst="rect">
            <a:avLst/>
          </a:prstGeom>
          <a:noFill/>
        </p:spPr>
        <p:txBody>
          <a:bodyPr wrap="square" rtlCol="0">
            <a:spAutoFit/>
          </a:bodyPr>
          <a:lstStyle/>
          <a:p>
            <a:pPr algn="ctr"/>
            <a:r>
              <a:rPr lang="en-GB" sz="2800" dirty="0">
                <a:solidFill>
                  <a:schemeClr val="accent6">
                    <a:lumMod val="50000"/>
                  </a:schemeClr>
                </a:solidFill>
                <a:latin typeface="Arial" panose="020B0604020202020204" pitchFamily="34" charset="0"/>
                <a:cs typeface="Arial" panose="020B0604020202020204" pitchFamily="34" charset="0"/>
              </a:rPr>
              <a:t>Production Processes</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6923" r="28441"/>
          <a:stretch/>
        </p:blipFill>
        <p:spPr>
          <a:xfrm rot="16200000">
            <a:off x="1733046" y="2743339"/>
            <a:ext cx="1179056" cy="126995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78" y="4034969"/>
            <a:ext cx="2253343" cy="122646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321" y="5366657"/>
            <a:ext cx="1665088" cy="110472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778" y="6648450"/>
            <a:ext cx="2436115" cy="9892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4256" y="7868666"/>
            <a:ext cx="2220686" cy="1129162"/>
          </a:xfrm>
          <a:prstGeom prst="rect">
            <a:avLst/>
          </a:prstGeom>
        </p:spPr>
      </p:pic>
      <p:pic>
        <p:nvPicPr>
          <p:cNvPr id="17" name="Picture 16"/>
          <p:cNvPicPr>
            <a:picLocks noChangeAspect="1"/>
          </p:cNvPicPr>
          <p:nvPr/>
        </p:nvPicPr>
        <p:blipFill>
          <a:blip r:embed="rId7"/>
          <a:stretch>
            <a:fillRect/>
          </a:stretch>
        </p:blipFill>
        <p:spPr>
          <a:xfrm>
            <a:off x="1527402" y="1653949"/>
            <a:ext cx="1943611" cy="994001"/>
          </a:xfrm>
          <a:prstGeom prst="rect">
            <a:avLst/>
          </a:prstGeom>
        </p:spPr>
      </p:pic>
    </p:spTree>
    <p:extLst>
      <p:ext uri="{BB962C8B-B14F-4D97-AF65-F5344CB8AC3E}">
        <p14:creationId xmlns:p14="http://schemas.microsoft.com/office/powerpoint/2010/main" val="41370959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9" ma:contentTypeDescription="Create a new document." ma:contentTypeScope="" ma:versionID="2818edeb87754b816a04c06b567c9cd5">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0f69a71ef8ddfd4589663ba2b2d2b7dc"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F6B26D36-D325-4C68-8DF1-D020FD441AE4}"/>
</file>

<file path=customXml/itemProps2.xml><?xml version="1.0" encoding="utf-8"?>
<ds:datastoreItem xmlns:ds="http://schemas.openxmlformats.org/officeDocument/2006/customXml" ds:itemID="{16322E86-D1E6-434D-9794-4EC82F718D59}"/>
</file>

<file path=customXml/itemProps3.xml><?xml version="1.0" encoding="utf-8"?>
<ds:datastoreItem xmlns:ds="http://schemas.openxmlformats.org/officeDocument/2006/customXml" ds:itemID="{DDF4B410-1B76-4EFD-805B-F7E8435720CC}"/>
</file>

<file path=docProps/app.xml><?xml version="1.0" encoding="utf-8"?>
<Properties xmlns="http://schemas.openxmlformats.org/officeDocument/2006/extended-properties" xmlns:vt="http://schemas.openxmlformats.org/officeDocument/2006/docPropsVTypes">
  <Template>Office Theme</Template>
  <TotalTime>87</TotalTime>
  <Words>4586</Words>
  <Application>Microsoft Office PowerPoint</Application>
  <PresentationFormat>A3 Paper (297x420 mm)</PresentationFormat>
  <Paragraphs>722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Chalk Dash</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Hill</dc:creator>
  <cp:lastModifiedBy>McVay, Catherine</cp:lastModifiedBy>
  <cp:revision>10</cp:revision>
  <dcterms:created xsi:type="dcterms:W3CDTF">2019-06-26T11:09:05Z</dcterms:created>
  <dcterms:modified xsi:type="dcterms:W3CDTF">2024-03-01T09:33:32Z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