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sldIdLst>
    <p:sldId id="263" r:id="rId6"/>
    <p:sldId id="262" r:id="rId7"/>
    <p:sldId id="290" r:id="rId8"/>
    <p:sldId id="292" r:id="rId9"/>
    <p:sldId id="305" r:id="rId10"/>
    <p:sldId id="304" r:id="rId11"/>
    <p:sldId id="303" r:id="rId12"/>
    <p:sldId id="311" r:id="rId13"/>
    <p:sldId id="258" r:id="rId14"/>
    <p:sldId id="266" r:id="rId15"/>
    <p:sldId id="298" r:id="rId16"/>
    <p:sldId id="299" r:id="rId17"/>
    <p:sldId id="300" r:id="rId18"/>
    <p:sldId id="306" r:id="rId19"/>
    <p:sldId id="308" r:id="rId20"/>
    <p:sldId id="264" r:id="rId21"/>
    <p:sldId id="265" r:id="rId22"/>
    <p:sldId id="259" r:id="rId23"/>
    <p:sldId id="260" r:id="rId24"/>
    <p:sldId id="301" r:id="rId25"/>
    <p:sldId id="310" r:id="rId26"/>
    <p:sldId id="302" r:id="rId27"/>
    <p:sldId id="309"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ECBE4-5FCA-E5F1-13FC-1CAF8F0CF1D7}" v="49" dt="2024-06-07T07:13:40.100"/>
    <p1510:client id="{584AC8BB-A390-448E-6991-A164DE63E407}" v="8" dt="2024-06-07T07:16:39.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2616"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arson, Sophie" userId="S::sophie.pearson@st-marys.newcastle.sch.uk::8d510f2b-e36d-466b-b775-76ede0baa1c5" providerId="AD" clId="Web-{584AC8BB-A390-448E-6991-A164DE63E407}"/>
    <pc:docChg chg="addSld">
      <pc:chgData name="Pearson, Sophie" userId="S::sophie.pearson@st-marys.newcastle.sch.uk::8d510f2b-e36d-466b-b775-76ede0baa1c5" providerId="AD" clId="Web-{584AC8BB-A390-448E-6991-A164DE63E407}" dt="2024-06-07T07:16:39.303" v="7"/>
      <pc:docMkLst>
        <pc:docMk/>
      </pc:docMkLst>
      <pc:sldChg chg="add">
        <pc:chgData name="Pearson, Sophie" userId="S::sophie.pearson@st-marys.newcastle.sch.uk::8d510f2b-e36d-466b-b775-76ede0baa1c5" providerId="AD" clId="Web-{584AC8BB-A390-448E-6991-A164DE63E407}" dt="2024-06-07T07:16:39.287" v="6"/>
        <pc:sldMkLst>
          <pc:docMk/>
          <pc:sldMk cId="447959800" sldId="303"/>
        </pc:sldMkLst>
      </pc:sldChg>
      <pc:sldChg chg="add">
        <pc:chgData name="Pearson, Sophie" userId="S::sophie.pearson@st-marys.newcastle.sch.uk::8d510f2b-e36d-466b-b775-76ede0baa1c5" providerId="AD" clId="Web-{584AC8BB-A390-448E-6991-A164DE63E407}" dt="2024-06-07T07:16:39.272" v="5"/>
        <pc:sldMkLst>
          <pc:docMk/>
          <pc:sldMk cId="3327373356" sldId="304"/>
        </pc:sldMkLst>
      </pc:sldChg>
      <pc:sldChg chg="add">
        <pc:chgData name="Pearson, Sophie" userId="S::sophie.pearson@st-marys.newcastle.sch.uk::8d510f2b-e36d-466b-b775-76ede0baa1c5" providerId="AD" clId="Web-{584AC8BB-A390-448E-6991-A164DE63E407}" dt="2024-06-07T07:16:39.256" v="4"/>
        <pc:sldMkLst>
          <pc:docMk/>
          <pc:sldMk cId="2824334988" sldId="305"/>
        </pc:sldMkLst>
      </pc:sldChg>
      <pc:sldChg chg="add">
        <pc:chgData name="Pearson, Sophie" userId="S::sophie.pearson@st-marys.newcastle.sch.uk::8d510f2b-e36d-466b-b775-76ede0baa1c5" providerId="AD" clId="Web-{584AC8BB-A390-448E-6991-A164DE63E407}" dt="2024-06-07T07:15:52.019" v="0"/>
        <pc:sldMkLst>
          <pc:docMk/>
          <pc:sldMk cId="2718489990" sldId="306"/>
        </pc:sldMkLst>
      </pc:sldChg>
      <pc:sldChg chg="add">
        <pc:chgData name="Pearson, Sophie" userId="S::sophie.pearson@st-marys.newcastle.sch.uk::8d510f2b-e36d-466b-b775-76ede0baa1c5" providerId="AD" clId="Web-{584AC8BB-A390-448E-6991-A164DE63E407}" dt="2024-06-07T07:15:52.019" v="1"/>
        <pc:sldMkLst>
          <pc:docMk/>
          <pc:sldMk cId="1255503472" sldId="308"/>
        </pc:sldMkLst>
      </pc:sldChg>
      <pc:sldChg chg="add">
        <pc:chgData name="Pearson, Sophie" userId="S::sophie.pearson@st-marys.newcastle.sch.uk::8d510f2b-e36d-466b-b775-76ede0baa1c5" providerId="AD" clId="Web-{584AC8BB-A390-448E-6991-A164DE63E407}" dt="2024-06-07T07:16:02.238" v="2"/>
        <pc:sldMkLst>
          <pc:docMk/>
          <pc:sldMk cId="3279591513" sldId="309"/>
        </pc:sldMkLst>
      </pc:sldChg>
      <pc:sldChg chg="add">
        <pc:chgData name="Pearson, Sophie" userId="S::sophie.pearson@st-marys.newcastle.sch.uk::8d510f2b-e36d-466b-b775-76ede0baa1c5" providerId="AD" clId="Web-{584AC8BB-A390-448E-6991-A164DE63E407}" dt="2024-06-07T07:16:11.723" v="3"/>
        <pc:sldMkLst>
          <pc:docMk/>
          <pc:sldMk cId="2544833533" sldId="310"/>
        </pc:sldMkLst>
      </pc:sldChg>
      <pc:sldChg chg="add">
        <pc:chgData name="Pearson, Sophie" userId="S::sophie.pearson@st-marys.newcastle.sch.uk::8d510f2b-e36d-466b-b775-76ede0baa1c5" providerId="AD" clId="Web-{584AC8BB-A390-448E-6991-A164DE63E407}" dt="2024-06-07T07:16:39.303" v="7"/>
        <pc:sldMkLst>
          <pc:docMk/>
          <pc:sldMk cId="1650290461" sldId="311"/>
        </pc:sldMkLst>
      </pc:sldChg>
    </pc:docChg>
  </pc:docChgLst>
  <pc:docChgLst>
    <pc:chgData name="Pearson, Sophie" userId="S::sophie.pearson@st-marys.newcastle.sch.uk::8d510f2b-e36d-466b-b775-76ede0baa1c5" providerId="AD" clId="Web-{38B9064D-2B9B-86DE-B494-39013960E420}"/>
    <pc:docChg chg="delSld">
      <pc:chgData name="Pearson, Sophie" userId="S::sophie.pearson@st-marys.newcastle.sch.uk::8d510f2b-e36d-466b-b775-76ede0baa1c5" providerId="AD" clId="Web-{38B9064D-2B9B-86DE-B494-39013960E420}" dt="2022-11-17T13:33:49.048" v="1"/>
      <pc:docMkLst>
        <pc:docMk/>
      </pc:docMkLst>
      <pc:sldChg chg="del">
        <pc:chgData name="Pearson, Sophie" userId="S::sophie.pearson@st-marys.newcastle.sch.uk::8d510f2b-e36d-466b-b775-76ede0baa1c5" providerId="AD" clId="Web-{38B9064D-2B9B-86DE-B494-39013960E420}" dt="2022-11-17T13:33:49.048" v="1"/>
        <pc:sldMkLst>
          <pc:docMk/>
          <pc:sldMk cId="3892979694" sldId="256"/>
        </pc:sldMkLst>
      </pc:sldChg>
      <pc:sldChg chg="del">
        <pc:chgData name="Pearson, Sophie" userId="S::sophie.pearson@st-marys.newcastle.sch.uk::8d510f2b-e36d-466b-b775-76ede0baa1c5" providerId="AD" clId="Web-{38B9064D-2B9B-86DE-B494-39013960E420}" dt="2022-11-17T13:33:48.312" v="0"/>
        <pc:sldMkLst>
          <pc:docMk/>
          <pc:sldMk cId="604949473" sldId="267"/>
        </pc:sldMkLst>
      </pc:sldChg>
    </pc:docChg>
  </pc:docChgLst>
  <pc:docChgLst>
    <pc:chgData name="Pearson, Sophie" userId="S::sophie.pearson@st-marys.newcastle.sch.uk::8d510f2b-e36d-466b-b775-76ede0baa1c5" providerId="AD" clId="Web-{9CC813C5-A8BE-CDFC-3CC9-4C63E4C062E0}"/>
    <pc:docChg chg="modSld">
      <pc:chgData name="Pearson, Sophie" userId="S::sophie.pearson@st-marys.newcastle.sch.uk::8d510f2b-e36d-466b-b775-76ede0baa1c5" providerId="AD" clId="Web-{9CC813C5-A8BE-CDFC-3CC9-4C63E4C062E0}" dt="2023-11-03T09:36:40.647" v="23"/>
      <pc:docMkLst>
        <pc:docMk/>
      </pc:docMkLst>
      <pc:sldChg chg="addSp modSp">
        <pc:chgData name="Pearson, Sophie" userId="S::sophie.pearson@st-marys.newcastle.sch.uk::8d510f2b-e36d-466b-b775-76ede0baa1c5" providerId="AD" clId="Web-{9CC813C5-A8BE-CDFC-3CC9-4C63E4C062E0}" dt="2023-11-03T09:36:34.350" v="20"/>
        <pc:sldMkLst>
          <pc:docMk/>
          <pc:sldMk cId="975959532" sldId="259"/>
        </pc:sldMkLst>
        <pc:spChg chg="add">
          <ac:chgData name="Pearson, Sophie" userId="S::sophie.pearson@st-marys.newcastle.sch.uk::8d510f2b-e36d-466b-b775-76ede0baa1c5" providerId="AD" clId="Web-{9CC813C5-A8BE-CDFC-3CC9-4C63E4C062E0}" dt="2023-11-03T09:36:26.913" v="18"/>
          <ac:spMkLst>
            <pc:docMk/>
            <pc:sldMk cId="975959532" sldId="259"/>
            <ac:spMk id="3" creationId="{606A5A66-A061-04F0-BFE9-7A4935C38677}"/>
          </ac:spMkLst>
        </pc:spChg>
        <pc:picChg chg="mod modCrop">
          <ac:chgData name="Pearson, Sophie" userId="S::sophie.pearson@st-marys.newcastle.sch.uk::8d510f2b-e36d-466b-b775-76ede0baa1c5" providerId="AD" clId="Web-{9CC813C5-A8BE-CDFC-3CC9-4C63E4C062E0}" dt="2023-11-03T09:36:34.350" v="20"/>
          <ac:picMkLst>
            <pc:docMk/>
            <pc:sldMk cId="975959532" sldId="259"/>
            <ac:picMk id="4" creationId="{62E071B1-15AB-D746-B093-B27A5DED8C0F}"/>
          </ac:picMkLst>
        </pc:picChg>
      </pc:sldChg>
      <pc:sldChg chg="addSp modSp">
        <pc:chgData name="Pearson, Sophie" userId="S::sophie.pearson@st-marys.newcastle.sch.uk::8d510f2b-e36d-466b-b775-76ede0baa1c5" providerId="AD" clId="Web-{9CC813C5-A8BE-CDFC-3CC9-4C63E4C062E0}" dt="2023-11-03T09:36:40.647" v="23"/>
        <pc:sldMkLst>
          <pc:docMk/>
          <pc:sldMk cId="474421399" sldId="260"/>
        </pc:sldMkLst>
        <pc:spChg chg="add">
          <ac:chgData name="Pearson, Sophie" userId="S::sophie.pearson@st-marys.newcastle.sch.uk::8d510f2b-e36d-466b-b775-76ede0baa1c5" providerId="AD" clId="Web-{9CC813C5-A8BE-CDFC-3CC9-4C63E4C062E0}" dt="2023-11-03T09:36:35.397" v="21"/>
          <ac:spMkLst>
            <pc:docMk/>
            <pc:sldMk cId="474421399" sldId="260"/>
            <ac:spMk id="4" creationId="{58A11ECB-5C69-75EF-2680-057BD8B451FD}"/>
          </ac:spMkLst>
        </pc:spChg>
        <pc:picChg chg="mod modCrop">
          <ac:chgData name="Pearson, Sophie" userId="S::sophie.pearson@st-marys.newcastle.sch.uk::8d510f2b-e36d-466b-b775-76ede0baa1c5" providerId="AD" clId="Web-{9CC813C5-A8BE-CDFC-3CC9-4C63E4C062E0}" dt="2023-11-03T09:36:40.647" v="23"/>
          <ac:picMkLst>
            <pc:docMk/>
            <pc:sldMk cId="474421399" sldId="260"/>
            <ac:picMk id="2" creationId="{51DECB20-BE4A-034B-82F9-5E4FF2A6D6F4}"/>
          </ac:picMkLst>
        </pc:picChg>
      </pc:sldChg>
      <pc:sldChg chg="modSp">
        <pc:chgData name="Pearson, Sophie" userId="S::sophie.pearson@st-marys.newcastle.sch.uk::8d510f2b-e36d-466b-b775-76ede0baa1c5" providerId="AD" clId="Web-{9CC813C5-A8BE-CDFC-3CC9-4C63E4C062E0}" dt="2023-11-03T09:35:33.208" v="3"/>
        <pc:sldMkLst>
          <pc:docMk/>
          <pc:sldMk cId="4004272514" sldId="262"/>
        </pc:sldMkLst>
        <pc:graphicFrameChg chg="mod modGraphic">
          <ac:chgData name="Pearson, Sophie" userId="S::sophie.pearson@st-marys.newcastle.sch.uk::8d510f2b-e36d-466b-b775-76ede0baa1c5" providerId="AD" clId="Web-{9CC813C5-A8BE-CDFC-3CC9-4C63E4C062E0}" dt="2023-11-03T09:35:33.208" v="3"/>
          <ac:graphicFrameMkLst>
            <pc:docMk/>
            <pc:sldMk cId="4004272514" sldId="262"/>
            <ac:graphicFrameMk id="4" creationId="{96C26889-009C-DE48-93B6-190F8DAACB62}"/>
          </ac:graphicFrameMkLst>
        </pc:graphicFrameChg>
      </pc:sldChg>
      <pc:sldChg chg="modSp">
        <pc:chgData name="Pearson, Sophie" userId="S::sophie.pearson@st-marys.newcastle.sch.uk::8d510f2b-e36d-466b-b775-76ede0baa1c5" providerId="AD" clId="Web-{9CC813C5-A8BE-CDFC-3CC9-4C63E4C062E0}" dt="2023-11-03T09:35:29.458" v="1"/>
        <pc:sldMkLst>
          <pc:docMk/>
          <pc:sldMk cId="4085164257" sldId="263"/>
        </pc:sldMkLst>
        <pc:graphicFrameChg chg="mod modGraphic">
          <ac:chgData name="Pearson, Sophie" userId="S::sophie.pearson@st-marys.newcastle.sch.uk::8d510f2b-e36d-466b-b775-76ede0baa1c5" providerId="AD" clId="Web-{9CC813C5-A8BE-CDFC-3CC9-4C63E4C062E0}" dt="2023-11-03T09:35:29.458" v="1"/>
          <ac:graphicFrameMkLst>
            <pc:docMk/>
            <pc:sldMk cId="4085164257" sldId="263"/>
            <ac:graphicFrameMk id="4" creationId="{96C26889-009C-DE48-93B6-190F8DAACB62}"/>
          </ac:graphicFrameMkLst>
        </pc:graphicFrameChg>
      </pc:sldChg>
      <pc:sldChg chg="addSp modSp">
        <pc:chgData name="Pearson, Sophie" userId="S::sophie.pearson@st-marys.newcastle.sch.uk::8d510f2b-e36d-466b-b775-76ede0baa1c5" providerId="AD" clId="Web-{9CC813C5-A8BE-CDFC-3CC9-4C63E4C062E0}" dt="2023-11-03T09:36:10.787" v="14"/>
        <pc:sldMkLst>
          <pc:docMk/>
          <pc:sldMk cId="97747071" sldId="264"/>
        </pc:sldMkLst>
        <pc:spChg chg="add mod">
          <ac:chgData name="Pearson, Sophie" userId="S::sophie.pearson@st-marys.newcastle.sch.uk::8d510f2b-e36d-466b-b775-76ede0baa1c5" providerId="AD" clId="Web-{9CC813C5-A8BE-CDFC-3CC9-4C63E4C062E0}" dt="2023-11-03T09:36:10.787" v="14"/>
          <ac:spMkLst>
            <pc:docMk/>
            <pc:sldMk cId="97747071" sldId="264"/>
            <ac:spMk id="12" creationId="{90A43B02-A203-0559-EA46-94B2B133B5AA}"/>
          </ac:spMkLst>
        </pc:spChg>
        <pc:picChg chg="mod modCrop">
          <ac:chgData name="Pearson, Sophie" userId="S::sophie.pearson@st-marys.newcastle.sch.uk::8d510f2b-e36d-466b-b775-76ede0baa1c5" providerId="AD" clId="Web-{9CC813C5-A8BE-CDFC-3CC9-4C63E4C062E0}" dt="2023-11-03T09:35:47.068" v="5"/>
          <ac:picMkLst>
            <pc:docMk/>
            <pc:sldMk cId="97747071" sldId="264"/>
            <ac:picMk id="4" creationId="{2A1AED39-D974-8040-84FE-01B131E843E8}"/>
          </ac:picMkLst>
        </pc:picChg>
      </pc:sldChg>
      <pc:sldChg chg="addSp modSp">
        <pc:chgData name="Pearson, Sophie" userId="S::sophie.pearson@st-marys.newcastle.sch.uk::8d510f2b-e36d-466b-b775-76ede0baa1c5" providerId="AD" clId="Web-{9CC813C5-A8BE-CDFC-3CC9-4C63E4C062E0}" dt="2023-11-03T09:36:24.272" v="17"/>
        <pc:sldMkLst>
          <pc:docMk/>
          <pc:sldMk cId="18539810" sldId="265"/>
        </pc:sldMkLst>
        <pc:spChg chg="add">
          <ac:chgData name="Pearson, Sophie" userId="S::sophie.pearson@st-marys.newcastle.sch.uk::8d510f2b-e36d-466b-b775-76ede0baa1c5" providerId="AD" clId="Web-{9CC813C5-A8BE-CDFC-3CC9-4C63E4C062E0}" dt="2023-11-03T09:36:15.553" v="15"/>
          <ac:spMkLst>
            <pc:docMk/>
            <pc:sldMk cId="18539810" sldId="265"/>
            <ac:spMk id="5" creationId="{655E9B12-A9B7-7E8D-CF33-C907EBDD37D4}"/>
          </ac:spMkLst>
        </pc:spChg>
        <pc:picChg chg="mod modCrop">
          <ac:chgData name="Pearson, Sophie" userId="S::sophie.pearson@st-marys.newcastle.sch.uk::8d510f2b-e36d-466b-b775-76ede0baa1c5" providerId="AD" clId="Web-{9CC813C5-A8BE-CDFC-3CC9-4C63E4C062E0}" dt="2023-11-03T09:36:24.272" v="17"/>
          <ac:picMkLst>
            <pc:docMk/>
            <pc:sldMk cId="18539810" sldId="265"/>
            <ac:picMk id="7" creationId="{BBAD6BBA-897F-4A42-914D-EFDF6B0FE964}"/>
          </ac:picMkLst>
        </pc:picChg>
      </pc:sldChg>
    </pc:docChg>
  </pc:docChgLst>
  <pc:docChgLst>
    <pc:chgData name="Pearson, Sophie" userId="S::sophie.pearson@st-marys.newcastle.sch.uk::8d510f2b-e36d-466b-b775-76ede0baa1c5" providerId="AD" clId="Web-{427116D6-0733-7F32-E3A2-53D50B650A4F}"/>
    <pc:docChg chg="addSld sldOrd addMainMaster modMainMaster">
      <pc:chgData name="Pearson, Sophie" userId="S::sophie.pearson@st-marys.newcastle.sch.uk::8d510f2b-e36d-466b-b775-76ede0baa1c5" providerId="AD" clId="Web-{427116D6-0733-7F32-E3A2-53D50B650A4F}" dt="2022-09-30T07:02:56.103" v="2"/>
      <pc:docMkLst>
        <pc:docMk/>
      </pc:docMkLst>
      <pc:sldChg chg="ord">
        <pc:chgData name="Pearson, Sophie" userId="S::sophie.pearson@st-marys.newcastle.sch.uk::8d510f2b-e36d-466b-b775-76ede0baa1c5" providerId="AD" clId="Web-{427116D6-0733-7F32-E3A2-53D50B650A4F}" dt="2022-09-30T07:02:42.618" v="0"/>
        <pc:sldMkLst>
          <pc:docMk/>
          <pc:sldMk cId="4085164257" sldId="263"/>
        </pc:sldMkLst>
      </pc:sldChg>
      <pc:sldChg chg="add ord">
        <pc:chgData name="Pearson, Sophie" userId="S::sophie.pearson@st-marys.newcastle.sch.uk::8d510f2b-e36d-466b-b775-76ede0baa1c5" providerId="AD" clId="Web-{427116D6-0733-7F32-E3A2-53D50B650A4F}" dt="2022-09-30T07:02:56.103" v="2"/>
        <pc:sldMkLst>
          <pc:docMk/>
          <pc:sldMk cId="604949473" sldId="267"/>
        </pc:sldMkLst>
      </pc:sldChg>
      <pc:sldMasterChg chg="add addSldLayout">
        <pc:chgData name="Pearson, Sophie" userId="S::sophie.pearson@st-marys.newcastle.sch.uk::8d510f2b-e36d-466b-b775-76ede0baa1c5" providerId="AD" clId="Web-{427116D6-0733-7F32-E3A2-53D50B650A4F}" dt="2022-09-30T07:02:51.884" v="1"/>
        <pc:sldMasterMkLst>
          <pc:docMk/>
          <pc:sldMasterMk cId="3459987263" sldId="2147483660"/>
        </pc:sldMasterMkLst>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504785446" sldId="2147483661"/>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474149136" sldId="2147483662"/>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4097055267" sldId="2147483663"/>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4128926043" sldId="2147483664"/>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251047307" sldId="2147483665"/>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337477688" sldId="2147483666"/>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2366369814" sldId="2147483667"/>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1391975638" sldId="2147483668"/>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1895194851" sldId="2147483669"/>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712731523" sldId="2147483670"/>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99125356" sldId="2147483671"/>
          </pc:sldLayoutMkLst>
        </pc:sldLayoutChg>
      </pc:sldMasterChg>
      <pc:sldMasterChg chg="replId modSldLayout">
        <pc:chgData name="Pearson, Sophie" userId="S::sophie.pearson@st-marys.newcastle.sch.uk::8d510f2b-e36d-466b-b775-76ede0baa1c5" providerId="AD" clId="Web-{427116D6-0733-7F32-E3A2-53D50B650A4F}" dt="2022-09-30T07:02:51.884" v="1"/>
        <pc:sldMasterMkLst>
          <pc:docMk/>
          <pc:sldMasterMk cId="2745354982" sldId="2147483672"/>
        </pc:sldMasterMkLst>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439086764" sldId="2147483673"/>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668927910" sldId="2147483674"/>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350981861" sldId="2147483675"/>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202449627" sldId="2147483676"/>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86275325" sldId="2147483677"/>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170430935" sldId="2147483678"/>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932558490" sldId="2147483679"/>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337161010" sldId="2147483680"/>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614875800" sldId="2147483681"/>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3267665648" sldId="2147483682"/>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2118238941" sldId="2147483683"/>
          </pc:sldLayoutMkLst>
        </pc:sldLayoutChg>
      </pc:sldMasterChg>
    </pc:docChg>
  </pc:docChgLst>
  <pc:docChgLst>
    <pc:chgData name="Pearson, Sophie" userId="S::sophie.pearson@st-marys.newcastle.sch.uk::8d510f2b-e36d-466b-b775-76ede0baa1c5" providerId="AD" clId="Web-{02BECBE4-5FCA-E5F1-13FC-1CAF8F0CF1D7}"/>
    <pc:docChg chg="addSld modSld">
      <pc:chgData name="Pearson, Sophie" userId="S::sophie.pearson@st-marys.newcastle.sch.uk::8d510f2b-e36d-466b-b775-76ede0baa1c5" providerId="AD" clId="Web-{02BECBE4-5FCA-E5F1-13FC-1CAF8F0CF1D7}" dt="2024-06-07T07:13:40.100" v="47"/>
      <pc:docMkLst>
        <pc:docMk/>
      </pc:docMkLst>
      <pc:sldChg chg="addSp delSp">
        <pc:chgData name="Pearson, Sophie" userId="S::sophie.pearson@st-marys.newcastle.sch.uk::8d510f2b-e36d-466b-b775-76ede0baa1c5" providerId="AD" clId="Web-{02BECBE4-5FCA-E5F1-13FC-1CAF8F0CF1D7}" dt="2024-06-07T07:11:15.204" v="32"/>
        <pc:sldMkLst>
          <pc:docMk/>
          <pc:sldMk cId="975959532" sldId="259"/>
        </pc:sldMkLst>
        <pc:spChg chg="add del">
          <ac:chgData name="Pearson, Sophie" userId="S::sophie.pearson@st-marys.newcastle.sch.uk::8d510f2b-e36d-466b-b775-76ede0baa1c5" providerId="AD" clId="Web-{02BECBE4-5FCA-E5F1-13FC-1CAF8F0CF1D7}" dt="2024-06-07T07:11:15.204" v="32"/>
          <ac:spMkLst>
            <pc:docMk/>
            <pc:sldMk cId="975959532" sldId="259"/>
            <ac:spMk id="5" creationId="{00000000-0000-0000-0000-000000000000}"/>
          </ac:spMkLst>
        </pc:spChg>
        <pc:spChg chg="add del">
          <ac:chgData name="Pearson, Sophie" userId="S::sophie.pearson@st-marys.newcastle.sch.uk::8d510f2b-e36d-466b-b775-76ede0baa1c5" providerId="AD" clId="Web-{02BECBE4-5FCA-E5F1-13FC-1CAF8F0CF1D7}" dt="2024-06-07T07:11:15.204" v="31"/>
          <ac:spMkLst>
            <pc:docMk/>
            <pc:sldMk cId="975959532" sldId="259"/>
            <ac:spMk id="6" creationId="{00000000-0000-0000-0000-000000000000}"/>
          </ac:spMkLst>
        </pc:spChg>
        <pc:spChg chg="add del">
          <ac:chgData name="Pearson, Sophie" userId="S::sophie.pearson@st-marys.newcastle.sch.uk::8d510f2b-e36d-466b-b775-76ede0baa1c5" providerId="AD" clId="Web-{02BECBE4-5FCA-E5F1-13FC-1CAF8F0CF1D7}" dt="2024-06-07T07:11:15.204" v="30"/>
          <ac:spMkLst>
            <pc:docMk/>
            <pc:sldMk cId="975959532" sldId="259"/>
            <ac:spMk id="7" creationId="{00000000-0000-0000-0000-000000000000}"/>
          </ac:spMkLst>
        </pc:spChg>
        <pc:spChg chg="add del">
          <ac:chgData name="Pearson, Sophie" userId="S::sophie.pearson@st-marys.newcastle.sch.uk::8d510f2b-e36d-466b-b775-76ede0baa1c5" providerId="AD" clId="Web-{02BECBE4-5FCA-E5F1-13FC-1CAF8F0CF1D7}" dt="2024-06-07T07:11:15.204" v="29"/>
          <ac:spMkLst>
            <pc:docMk/>
            <pc:sldMk cId="975959532" sldId="259"/>
            <ac:spMk id="8" creationId="{00000000-0000-0000-0000-000000000000}"/>
          </ac:spMkLst>
        </pc:spChg>
        <pc:spChg chg="add del">
          <ac:chgData name="Pearson, Sophie" userId="S::sophie.pearson@st-marys.newcastle.sch.uk::8d510f2b-e36d-466b-b775-76ede0baa1c5" providerId="AD" clId="Web-{02BECBE4-5FCA-E5F1-13FC-1CAF8F0CF1D7}" dt="2024-06-07T07:11:15.204" v="28"/>
          <ac:spMkLst>
            <pc:docMk/>
            <pc:sldMk cId="975959532" sldId="259"/>
            <ac:spMk id="10" creationId="{00000000-0000-0000-0000-000000000000}"/>
          </ac:spMkLst>
        </pc:spChg>
        <pc:spChg chg="add del">
          <ac:chgData name="Pearson, Sophie" userId="S::sophie.pearson@st-marys.newcastle.sch.uk::8d510f2b-e36d-466b-b775-76ede0baa1c5" providerId="AD" clId="Web-{02BECBE4-5FCA-E5F1-13FC-1CAF8F0CF1D7}" dt="2024-06-07T07:11:11.235" v="27"/>
          <ac:spMkLst>
            <pc:docMk/>
            <pc:sldMk cId="975959532" sldId="259"/>
            <ac:spMk id="11" creationId="{00000000-0000-0000-0000-000000000000}"/>
          </ac:spMkLst>
        </pc:spChg>
        <pc:picChg chg="add del">
          <ac:chgData name="Pearson, Sophie" userId="S::sophie.pearson@st-marys.newcastle.sch.uk::8d510f2b-e36d-466b-b775-76ede0baa1c5" providerId="AD" clId="Web-{02BECBE4-5FCA-E5F1-13FC-1CAF8F0CF1D7}" dt="2024-06-07T07:11:11.235" v="21"/>
          <ac:picMkLst>
            <pc:docMk/>
            <pc:sldMk cId="975959532" sldId="259"/>
            <ac:picMk id="4" creationId="{62E071B1-15AB-D746-B093-B27A5DED8C0F}"/>
          </ac:picMkLst>
        </pc:picChg>
      </pc:sldChg>
      <pc:sldChg chg="delSp">
        <pc:chgData name="Pearson, Sophie" userId="S::sophie.pearson@st-marys.newcastle.sch.uk::8d510f2b-e36d-466b-b775-76ede0baa1c5" providerId="AD" clId="Web-{02BECBE4-5FCA-E5F1-13FC-1CAF8F0CF1D7}" dt="2024-06-07T07:11:21.423" v="35"/>
        <pc:sldMkLst>
          <pc:docMk/>
          <pc:sldMk cId="474421399" sldId="260"/>
        </pc:sldMkLst>
        <pc:spChg chg="del">
          <ac:chgData name="Pearson, Sophie" userId="S::sophie.pearson@st-marys.newcastle.sch.uk::8d510f2b-e36d-466b-b775-76ede0baa1c5" providerId="AD" clId="Web-{02BECBE4-5FCA-E5F1-13FC-1CAF8F0CF1D7}" dt="2024-06-07T07:11:21.423" v="35"/>
          <ac:spMkLst>
            <pc:docMk/>
            <pc:sldMk cId="474421399" sldId="260"/>
            <ac:spMk id="6" creationId="{00000000-0000-0000-0000-000000000000}"/>
          </ac:spMkLst>
        </pc:spChg>
        <pc:spChg chg="del">
          <ac:chgData name="Pearson, Sophie" userId="S::sophie.pearson@st-marys.newcastle.sch.uk::8d510f2b-e36d-466b-b775-76ede0baa1c5" providerId="AD" clId="Web-{02BECBE4-5FCA-E5F1-13FC-1CAF8F0CF1D7}" dt="2024-06-07T07:11:21.423" v="34"/>
          <ac:spMkLst>
            <pc:docMk/>
            <pc:sldMk cId="474421399" sldId="260"/>
            <ac:spMk id="9" creationId="{00000000-0000-0000-0000-000000000000}"/>
          </ac:spMkLst>
        </pc:spChg>
      </pc:sldChg>
      <pc:sldChg chg="addSp delSp">
        <pc:chgData name="Pearson, Sophie" userId="S::sophie.pearson@st-marys.newcastle.sch.uk::8d510f2b-e36d-466b-b775-76ede0baa1c5" providerId="AD" clId="Web-{02BECBE4-5FCA-E5F1-13FC-1CAF8F0CF1D7}" dt="2024-06-07T07:11:18.142" v="33"/>
        <pc:sldMkLst>
          <pc:docMk/>
          <pc:sldMk cId="97747071" sldId="264"/>
        </pc:sldMkLst>
        <pc:spChg chg="del">
          <ac:chgData name="Pearson, Sophie" userId="S::sophie.pearson@st-marys.newcastle.sch.uk::8d510f2b-e36d-466b-b775-76ede0baa1c5" providerId="AD" clId="Web-{02BECBE4-5FCA-E5F1-13FC-1CAF8F0CF1D7}" dt="2024-06-07T07:10:57.781" v="11"/>
          <ac:spMkLst>
            <pc:docMk/>
            <pc:sldMk cId="97747071" sldId="264"/>
            <ac:spMk id="5" creationId="{00000000-0000-0000-0000-000000000000}"/>
          </ac:spMkLst>
        </pc:spChg>
        <pc:spChg chg="del">
          <ac:chgData name="Pearson, Sophie" userId="S::sophie.pearson@st-marys.newcastle.sch.uk::8d510f2b-e36d-466b-b775-76ede0baa1c5" providerId="AD" clId="Web-{02BECBE4-5FCA-E5F1-13FC-1CAF8F0CF1D7}" dt="2024-06-07T07:10:57.781" v="10"/>
          <ac:spMkLst>
            <pc:docMk/>
            <pc:sldMk cId="97747071" sldId="264"/>
            <ac:spMk id="6" creationId="{00000000-0000-0000-0000-000000000000}"/>
          </ac:spMkLst>
        </pc:spChg>
        <pc:spChg chg="del">
          <ac:chgData name="Pearson, Sophie" userId="S::sophie.pearson@st-marys.newcastle.sch.uk::8d510f2b-e36d-466b-b775-76ede0baa1c5" providerId="AD" clId="Web-{02BECBE4-5FCA-E5F1-13FC-1CAF8F0CF1D7}" dt="2024-06-07T07:10:57.781" v="9"/>
          <ac:spMkLst>
            <pc:docMk/>
            <pc:sldMk cId="97747071" sldId="264"/>
            <ac:spMk id="7" creationId="{00000000-0000-0000-0000-000000000000}"/>
          </ac:spMkLst>
        </pc:spChg>
        <pc:spChg chg="del">
          <ac:chgData name="Pearson, Sophie" userId="S::sophie.pearson@st-marys.newcastle.sch.uk::8d510f2b-e36d-466b-b775-76ede0baa1c5" providerId="AD" clId="Web-{02BECBE4-5FCA-E5F1-13FC-1CAF8F0CF1D7}" dt="2024-06-07T07:10:57.781" v="8"/>
          <ac:spMkLst>
            <pc:docMk/>
            <pc:sldMk cId="97747071" sldId="264"/>
            <ac:spMk id="8" creationId="{00000000-0000-0000-0000-000000000000}"/>
          </ac:spMkLst>
        </pc:spChg>
        <pc:spChg chg="del">
          <ac:chgData name="Pearson, Sophie" userId="S::sophie.pearson@st-marys.newcastle.sch.uk::8d510f2b-e36d-466b-b775-76ede0baa1c5" providerId="AD" clId="Web-{02BECBE4-5FCA-E5F1-13FC-1CAF8F0CF1D7}" dt="2024-06-07T07:10:57.781" v="7"/>
          <ac:spMkLst>
            <pc:docMk/>
            <pc:sldMk cId="97747071" sldId="264"/>
            <ac:spMk id="9" creationId="{00000000-0000-0000-0000-000000000000}"/>
          </ac:spMkLst>
        </pc:spChg>
        <pc:spChg chg="del">
          <ac:chgData name="Pearson, Sophie" userId="S::sophie.pearson@st-marys.newcastle.sch.uk::8d510f2b-e36d-466b-b775-76ede0baa1c5" providerId="AD" clId="Web-{02BECBE4-5FCA-E5F1-13FC-1CAF8F0CF1D7}" dt="2024-06-07T07:10:57.781" v="6"/>
          <ac:spMkLst>
            <pc:docMk/>
            <pc:sldMk cId="97747071" sldId="264"/>
            <ac:spMk id="10" creationId="{00000000-0000-0000-0000-000000000000}"/>
          </ac:spMkLst>
        </pc:spChg>
        <pc:spChg chg="del">
          <ac:chgData name="Pearson, Sophie" userId="S::sophie.pearson@st-marys.newcastle.sch.uk::8d510f2b-e36d-466b-b775-76ede0baa1c5" providerId="AD" clId="Web-{02BECBE4-5FCA-E5F1-13FC-1CAF8F0CF1D7}" dt="2024-06-07T07:10:57.781" v="5"/>
          <ac:spMkLst>
            <pc:docMk/>
            <pc:sldMk cId="97747071" sldId="264"/>
            <ac:spMk id="11" creationId="{00000000-0000-0000-0000-000000000000}"/>
          </ac:spMkLst>
        </pc:spChg>
        <pc:spChg chg="add">
          <ac:chgData name="Pearson, Sophie" userId="S::sophie.pearson@st-marys.newcastle.sch.uk::8d510f2b-e36d-466b-b775-76ede0baa1c5" providerId="AD" clId="Web-{02BECBE4-5FCA-E5F1-13FC-1CAF8F0CF1D7}" dt="2024-06-07T07:11:18.142" v="33"/>
          <ac:spMkLst>
            <pc:docMk/>
            <pc:sldMk cId="97747071" sldId="264"/>
            <ac:spMk id="14" creationId="{4EE6B568-0996-91D2-2706-39795E917930}"/>
          </ac:spMkLst>
        </pc:spChg>
      </pc:sldChg>
      <pc:sldChg chg="delSp">
        <pc:chgData name="Pearson, Sophie" userId="S::sophie.pearson@st-marys.newcastle.sch.uk::8d510f2b-e36d-466b-b775-76ede0baa1c5" providerId="AD" clId="Web-{02BECBE4-5FCA-E5F1-13FC-1CAF8F0CF1D7}" dt="2024-06-07T07:11:02.704" v="13"/>
        <pc:sldMkLst>
          <pc:docMk/>
          <pc:sldMk cId="18539810" sldId="265"/>
        </pc:sldMkLst>
        <pc:spChg chg="del">
          <ac:chgData name="Pearson, Sophie" userId="S::sophie.pearson@st-marys.newcastle.sch.uk::8d510f2b-e36d-466b-b775-76ede0baa1c5" providerId="AD" clId="Web-{02BECBE4-5FCA-E5F1-13FC-1CAF8F0CF1D7}" dt="2024-06-07T07:11:02.704" v="13"/>
          <ac:spMkLst>
            <pc:docMk/>
            <pc:sldMk cId="18539810" sldId="265"/>
            <ac:spMk id="3" creationId="{00000000-0000-0000-0000-000000000000}"/>
          </ac:spMkLst>
        </pc:spChg>
        <pc:spChg chg="del">
          <ac:chgData name="Pearson, Sophie" userId="S::sophie.pearson@st-marys.newcastle.sch.uk::8d510f2b-e36d-466b-b775-76ede0baa1c5" providerId="AD" clId="Web-{02BECBE4-5FCA-E5F1-13FC-1CAF8F0CF1D7}" dt="2024-06-07T07:11:02.704" v="12"/>
          <ac:spMkLst>
            <pc:docMk/>
            <pc:sldMk cId="18539810" sldId="265"/>
            <ac:spMk id="4" creationId="{00000000-0000-0000-0000-000000000000}"/>
          </ac:spMkLst>
        </pc:spChg>
      </pc:sldChg>
      <pc:sldChg chg="add">
        <pc:chgData name="Pearson, Sophie" userId="S::sophie.pearson@st-marys.newcastle.sch.uk::8d510f2b-e36d-466b-b775-76ede0baa1c5" providerId="AD" clId="Web-{02BECBE4-5FCA-E5F1-13FC-1CAF8F0CF1D7}" dt="2024-06-07T07:10:13.186" v="0"/>
        <pc:sldMkLst>
          <pc:docMk/>
          <pc:sldMk cId="1541019780" sldId="290"/>
        </pc:sldMkLst>
      </pc:sldChg>
      <pc:sldChg chg="add">
        <pc:chgData name="Pearson, Sophie" userId="S::sophie.pearson@st-marys.newcastle.sch.uk::8d510f2b-e36d-466b-b775-76ede0baa1c5" providerId="AD" clId="Web-{02BECBE4-5FCA-E5F1-13FC-1CAF8F0CF1D7}" dt="2024-06-07T07:10:13.202" v="1"/>
        <pc:sldMkLst>
          <pc:docMk/>
          <pc:sldMk cId="4180785106" sldId="292"/>
        </pc:sldMkLst>
      </pc:sldChg>
      <pc:sldChg chg="add">
        <pc:chgData name="Pearson, Sophie" userId="S::sophie.pearson@st-marys.newcastle.sch.uk::8d510f2b-e36d-466b-b775-76ede0baa1c5" providerId="AD" clId="Web-{02BECBE4-5FCA-E5F1-13FC-1CAF8F0CF1D7}" dt="2024-06-07T07:10:31.234" v="2"/>
        <pc:sldMkLst>
          <pc:docMk/>
          <pc:sldMk cId="413003582" sldId="298"/>
        </pc:sldMkLst>
      </pc:sldChg>
      <pc:sldChg chg="add">
        <pc:chgData name="Pearson, Sophie" userId="S::sophie.pearson@st-marys.newcastle.sch.uk::8d510f2b-e36d-466b-b775-76ede0baa1c5" providerId="AD" clId="Web-{02BECBE4-5FCA-E5F1-13FC-1CAF8F0CF1D7}" dt="2024-06-07T07:10:31.249" v="3"/>
        <pc:sldMkLst>
          <pc:docMk/>
          <pc:sldMk cId="2407167545" sldId="299"/>
        </pc:sldMkLst>
      </pc:sldChg>
      <pc:sldChg chg="add">
        <pc:chgData name="Pearson, Sophie" userId="S::sophie.pearson@st-marys.newcastle.sch.uk::8d510f2b-e36d-466b-b775-76ede0baa1c5" providerId="AD" clId="Web-{02BECBE4-5FCA-E5F1-13FC-1CAF8F0CF1D7}" dt="2024-06-07T07:10:31.249" v="4"/>
        <pc:sldMkLst>
          <pc:docMk/>
          <pc:sldMk cId="107258560" sldId="300"/>
        </pc:sldMkLst>
      </pc:sldChg>
      <pc:sldChg chg="addSp modSp add">
        <pc:chgData name="Pearson, Sophie" userId="S::sophie.pearson@st-marys.newcastle.sch.uk::8d510f2b-e36d-466b-b775-76ede0baa1c5" providerId="AD" clId="Web-{02BECBE4-5FCA-E5F1-13FC-1CAF8F0CF1D7}" dt="2024-06-07T07:13:34.553" v="46" actId="20577"/>
        <pc:sldMkLst>
          <pc:docMk/>
          <pc:sldMk cId="150497665" sldId="301"/>
        </pc:sldMkLst>
        <pc:spChg chg="add mod">
          <ac:chgData name="Pearson, Sophie" userId="S::sophie.pearson@st-marys.newcastle.sch.uk::8d510f2b-e36d-466b-b775-76ede0baa1c5" providerId="AD" clId="Web-{02BECBE4-5FCA-E5F1-13FC-1CAF8F0CF1D7}" dt="2024-06-07T07:13:34.553" v="46" actId="20577"/>
          <ac:spMkLst>
            <pc:docMk/>
            <pc:sldMk cId="150497665" sldId="301"/>
            <ac:spMk id="3" creationId="{4F10F6A2-528A-ABB1-07A2-F8A38CA8E1A6}"/>
          </ac:spMkLst>
        </pc:spChg>
      </pc:sldChg>
      <pc:sldChg chg="addSp add">
        <pc:chgData name="Pearson, Sophie" userId="S::sophie.pearson@st-marys.newcastle.sch.uk::8d510f2b-e36d-466b-b775-76ede0baa1c5" providerId="AD" clId="Web-{02BECBE4-5FCA-E5F1-13FC-1CAF8F0CF1D7}" dt="2024-06-07T07:13:40.100" v="47"/>
        <pc:sldMkLst>
          <pc:docMk/>
          <pc:sldMk cId="1000348262" sldId="302"/>
        </pc:sldMkLst>
        <pc:spChg chg="add">
          <ac:chgData name="Pearson, Sophie" userId="S::sophie.pearson@st-marys.newcastle.sch.uk::8d510f2b-e36d-466b-b775-76ede0baa1c5" providerId="AD" clId="Web-{02BECBE4-5FCA-E5F1-13FC-1CAF8F0CF1D7}" dt="2024-06-07T07:13:40.100" v="47"/>
          <ac:spMkLst>
            <pc:docMk/>
            <pc:sldMk cId="1000348262" sldId="302"/>
            <ac:spMk id="4" creationId="{55A84DC0-3179-09BD-8CAE-AD445F2A453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43908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326766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2118238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504785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474149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4097055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CDE9F8-9A40-4EA7-A0EE-2817E09CAE56}"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4128926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CDE9F8-9A40-4EA7-A0EE-2817E09CAE56}" type="datetimeFigureOut">
              <a:rPr lang="en-GB" smtClean="0"/>
              <a:t>07/06/2024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25104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CDE9F8-9A40-4EA7-A0EE-2817E09CAE56}" type="datetimeFigureOut">
              <a:rPr lang="en-GB" smtClean="0"/>
              <a:t>07/06/2024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337477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DE9F8-9A40-4EA7-A0EE-2817E09CAE56}" type="datetimeFigureOut">
              <a:rPr lang="en-GB" smtClean="0"/>
              <a:t>07/06/2024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2366369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CDE9F8-9A40-4EA7-A0EE-2817E09CAE56}"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139197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668927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CDE9F8-9A40-4EA7-A0EE-2817E09CAE56}"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1895194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71273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99125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35098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ECAAC1-034F-47B2-9BD9-0506CD98EF05}"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202449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ECAAC1-034F-47B2-9BD9-0506CD98EF05}" type="datetimeFigureOut">
              <a:rPr lang="en-GB" smtClean="0"/>
              <a:t>07/06/2024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8627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ECAAC1-034F-47B2-9BD9-0506CD98EF05}" type="datetimeFigureOut">
              <a:rPr lang="en-GB" smtClean="0"/>
              <a:t>07/06/2024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170430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CAAC1-034F-47B2-9BD9-0506CD98EF05}" type="datetimeFigureOut">
              <a:rPr lang="en-GB" smtClean="0"/>
              <a:t>07/06/2024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93255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ECAAC1-034F-47B2-9BD9-0506CD98EF05}"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337161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ECAAC1-034F-47B2-9BD9-0506CD98EF05}"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61487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CAAC1-034F-47B2-9BD9-0506CD98EF05}" type="datetimeFigureOut">
              <a:rPr lang="en-GB" smtClean="0"/>
              <a:t>07/06/2024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9372A-59F6-4B98-A9F1-EDCE64B5A8E2}" type="slidenum">
              <a:rPr lang="en-GB" smtClean="0"/>
              <a:t>‹#›</a:t>
            </a:fld>
            <a:endParaRPr lang="en-GB"/>
          </a:p>
        </p:txBody>
      </p:sp>
    </p:spTree>
    <p:extLst>
      <p:ext uri="{BB962C8B-B14F-4D97-AF65-F5344CB8AC3E}">
        <p14:creationId xmlns:p14="http://schemas.microsoft.com/office/powerpoint/2010/main" val="27453549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DE9F8-9A40-4EA7-A0EE-2817E09CAE56}" type="datetimeFigureOut">
              <a:rPr lang="en-GB" smtClean="0"/>
              <a:t>07/06/2024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D212-6BB5-4700-8902-3824D7AB152B}" type="slidenum">
              <a:rPr lang="en-GB" smtClean="0"/>
              <a:t>‹#›</a:t>
            </a:fld>
            <a:endParaRPr lang="en-GB"/>
          </a:p>
        </p:txBody>
      </p:sp>
    </p:spTree>
    <p:extLst>
      <p:ext uri="{BB962C8B-B14F-4D97-AF65-F5344CB8AC3E}">
        <p14:creationId xmlns:p14="http://schemas.microsoft.com/office/powerpoint/2010/main" val="3459987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extLst>
              <p:ext uri="{D42A27DB-BD31-4B8C-83A1-F6EECF244321}">
                <p14:modId xmlns:p14="http://schemas.microsoft.com/office/powerpoint/2010/main" val="3131281843"/>
              </p:ext>
            </p:extLst>
          </p:nvPr>
        </p:nvGraphicFramePr>
        <p:xfrm>
          <a:off x="73572" y="83206"/>
          <a:ext cx="9026108" cy="6744538"/>
        </p:xfrm>
        <a:graphic>
          <a:graphicData uri="http://schemas.openxmlformats.org/drawingml/2006/table">
            <a:tbl>
              <a:tblPr firstRow="1" bandRow="1">
                <a:tableStyleId>{5940675A-B579-460E-94D1-54222C63F5DA}</a:tableStyleId>
              </a:tblPr>
              <a:tblGrid>
                <a:gridCol w="3807188">
                  <a:extLst>
                    <a:ext uri="{9D8B030D-6E8A-4147-A177-3AD203B41FA5}">
                      <a16:colId xmlns:a16="http://schemas.microsoft.com/office/drawing/2014/main" val="270909475"/>
                    </a:ext>
                  </a:extLst>
                </a:gridCol>
                <a:gridCol w="5218920">
                  <a:extLst>
                    <a:ext uri="{9D8B030D-6E8A-4147-A177-3AD203B41FA5}">
                      <a16:colId xmlns:a16="http://schemas.microsoft.com/office/drawing/2014/main" val="2101891376"/>
                    </a:ext>
                  </a:extLst>
                </a:gridCol>
              </a:tblGrid>
              <a:tr h="537766">
                <a:tc gridSpan="2">
                  <a:txBody>
                    <a:bodyPr/>
                    <a:lstStyle/>
                    <a:p>
                      <a:pPr algn="ctr"/>
                      <a:r>
                        <a:rPr lang="en-US" dirty="0">
                          <a:latin typeface="Helsinki"/>
                        </a:rPr>
                        <a:t>Biology: 4.1 cell biology Graphic </a:t>
                      </a:r>
                      <a:r>
                        <a:rPr lang="en-US" dirty="0" err="1">
                          <a:latin typeface="Helsinki"/>
                        </a:rPr>
                        <a:t>Organiser</a:t>
                      </a:r>
                      <a:endParaRPr lang="en-US" dirty="0">
                        <a:latin typeface="Helsinki" panose="02000000000000000000" pitchFamily="2" charset="0"/>
                      </a:endParaRPr>
                    </a:p>
                  </a:txBody>
                  <a:tcPr>
                    <a:solidFill>
                      <a:srgbClr val="92D050"/>
                    </a:solidFill>
                  </a:tcPr>
                </a:tc>
                <a:tc hMerge="1">
                  <a:txBody>
                    <a:bodyPr/>
                    <a:lstStyle/>
                    <a:p>
                      <a:endParaRPr lang="en-US"/>
                    </a:p>
                  </a:txBody>
                  <a:tcPr/>
                </a:tc>
                <a:extLst>
                  <a:ext uri="{0D108BD9-81ED-4DB2-BD59-A6C34878D82A}">
                    <a16:rowId xmlns:a16="http://schemas.microsoft.com/office/drawing/2014/main" val="3325428713"/>
                  </a:ext>
                </a:extLst>
              </a:tr>
              <a:tr h="473234">
                <a:tc>
                  <a:txBody>
                    <a:bodyPr/>
                    <a:lstStyle/>
                    <a:p>
                      <a:pPr algn="ctr"/>
                      <a:r>
                        <a:rPr lang="en-US" sz="1200" b="1" dirty="0"/>
                        <a:t>Organelles</a:t>
                      </a:r>
                    </a:p>
                  </a:txBody>
                  <a:tcPr>
                    <a:solidFill>
                      <a:srgbClr val="92D050"/>
                    </a:solidFill>
                  </a:tcPr>
                </a:tc>
                <a:tc>
                  <a:txBody>
                    <a:bodyPr/>
                    <a:lstStyle/>
                    <a:p>
                      <a:pPr algn="ctr"/>
                      <a:r>
                        <a:rPr lang="en-US" sz="1200" b="1" dirty="0"/>
                        <a:t>Prokaryotic cells</a:t>
                      </a:r>
                      <a:r>
                        <a:rPr lang="en-US" sz="1200" dirty="0"/>
                        <a:t> </a:t>
                      </a:r>
                    </a:p>
                  </a:txBody>
                  <a:tcPr>
                    <a:solidFill>
                      <a:srgbClr val="92D050"/>
                    </a:solidFill>
                  </a:tcPr>
                </a:tc>
                <a:extLst>
                  <a:ext uri="{0D108BD9-81ED-4DB2-BD59-A6C34878D82A}">
                    <a16:rowId xmlns:a16="http://schemas.microsoft.com/office/drawing/2014/main" val="2961239278"/>
                  </a:ext>
                </a:extLst>
              </a:tr>
              <a:tr h="2957713">
                <a:tc>
                  <a:txBody>
                    <a:bodyPr/>
                    <a:lstStyle/>
                    <a:p>
                      <a:pPr algn="ctr"/>
                      <a:r>
                        <a:rPr lang="en-US" sz="800" dirty="0"/>
                        <a:t>Eukaryotes include animals, plants and fungi. Animals and plants have the following organelles. Make sure you know which are exclusive to plant cells!</a:t>
                      </a:r>
                    </a:p>
                    <a:p>
                      <a:pPr lvl="0" algn="ctr">
                        <a:buNone/>
                      </a:pPr>
                      <a:endParaRPr lang="en-US" sz="1200" dirty="0"/>
                    </a:p>
                    <a:p>
                      <a:pPr lvl="0" algn="ctr">
                        <a:buNone/>
                      </a:pPr>
                      <a:endParaRPr lang="en-US" sz="1200" dirty="0"/>
                    </a:p>
                  </a:txBody>
                  <a:tcPr/>
                </a:tc>
                <a:tc>
                  <a:txBody>
                    <a:bodyPr/>
                    <a:lstStyle/>
                    <a:p>
                      <a:pPr lvl="0" algn="ctr">
                        <a:lnSpc>
                          <a:spcPct val="100000"/>
                        </a:lnSpc>
                        <a:spcBef>
                          <a:spcPts val="0"/>
                        </a:spcBef>
                        <a:spcAft>
                          <a:spcPts val="0"/>
                        </a:spcAft>
                        <a:buNone/>
                      </a:pPr>
                      <a:r>
                        <a:rPr lang="en-US" sz="800" b="0" i="0" u="none" strike="noStrike" noProof="0" dirty="0">
                          <a:latin typeface="Calibri"/>
                        </a:rPr>
                        <a:t>Prokaryotic cells possess fewer organelles compared to eukaryotic cells. Bacteria and archaea are prokaryotes. Their structure is more simplistic compared to eukaryotes, and they do not have a membrane bound nucleus!</a:t>
                      </a:r>
                    </a:p>
                    <a:p>
                      <a:pPr lvl="0" algn="ctr">
                        <a:lnSpc>
                          <a:spcPct val="100000"/>
                        </a:lnSpc>
                        <a:spcBef>
                          <a:spcPts val="0"/>
                        </a:spcBef>
                        <a:spcAft>
                          <a:spcPts val="0"/>
                        </a:spcAft>
                        <a:buNone/>
                      </a:pPr>
                      <a:endParaRPr lang="en-US"/>
                    </a:p>
                    <a:p>
                      <a:pPr lvl="0" algn="ctr">
                        <a:lnSpc>
                          <a:spcPct val="100000"/>
                        </a:lnSpc>
                        <a:spcBef>
                          <a:spcPts val="0"/>
                        </a:spcBef>
                        <a:spcAft>
                          <a:spcPts val="0"/>
                        </a:spcAft>
                        <a:buNone/>
                      </a:pPr>
                      <a:br>
                        <a:rPr lang="en-US" dirty="0"/>
                      </a:br>
                      <a:endParaRPr lang="en-US" dirty="0"/>
                    </a:p>
                    <a:p>
                      <a:pPr lvl="0" algn="ctr">
                        <a:buNone/>
                      </a:pPr>
                      <a:endParaRPr lang="en-US" sz="1200" dirty="0"/>
                    </a:p>
                  </a:txBody>
                  <a:tcPr/>
                </a:tc>
                <a:extLst>
                  <a:ext uri="{0D108BD9-81ED-4DB2-BD59-A6C34878D82A}">
                    <a16:rowId xmlns:a16="http://schemas.microsoft.com/office/drawing/2014/main" val="40839546"/>
                  </a:ext>
                </a:extLst>
              </a:tr>
              <a:tr h="207847">
                <a:tc>
                  <a:txBody>
                    <a:bodyPr/>
                    <a:lstStyle/>
                    <a:p>
                      <a:pPr algn="ctr"/>
                      <a:r>
                        <a:rPr lang="en-US" sz="1100" b="1" dirty="0"/>
                        <a:t>Magnification and microscopes</a:t>
                      </a:r>
                    </a:p>
                  </a:txBody>
                  <a:tcPr>
                    <a:solidFill>
                      <a:srgbClr val="92D050"/>
                    </a:solidFill>
                  </a:tcPr>
                </a:tc>
                <a:tc>
                  <a:txBody>
                    <a:bodyPr/>
                    <a:lstStyle/>
                    <a:p>
                      <a:pPr algn="ctr"/>
                      <a:r>
                        <a:rPr lang="en-US" sz="1100" b="1" dirty="0"/>
                        <a:t>Specialsied cells</a:t>
                      </a:r>
                      <a:endParaRPr lang="en-US" sz="1100" b="0" i="0" u="none" strike="noStrike" noProof="0" dirty="0">
                        <a:latin typeface="Calibri"/>
                      </a:endParaRPr>
                    </a:p>
                  </a:txBody>
                  <a:tcPr>
                    <a:solidFill>
                      <a:srgbClr val="92D050"/>
                    </a:solidFill>
                  </a:tcPr>
                </a:tc>
                <a:extLst>
                  <a:ext uri="{0D108BD9-81ED-4DB2-BD59-A6C34878D82A}">
                    <a16:rowId xmlns:a16="http://schemas.microsoft.com/office/drawing/2014/main" val="2758316598"/>
                  </a:ext>
                </a:extLst>
              </a:tr>
              <a:tr h="2516745">
                <a:tc>
                  <a:txBody>
                    <a:bodyPr/>
                    <a:lstStyle/>
                    <a:p>
                      <a:endParaRPr lang="en-US" sz="1200"/>
                    </a:p>
                  </a:txBody>
                  <a:tcPr/>
                </a:tc>
                <a:tc>
                  <a:txBody>
                    <a:bodyPr/>
                    <a:lstStyle/>
                    <a:p>
                      <a:pPr lvl="0">
                        <a:buNone/>
                      </a:pPr>
                      <a:r>
                        <a:rPr lang="en-US" sz="800" b="0" i="0" u="none" strike="noStrike" noProof="0" dirty="0">
                          <a:latin typeface="Calibri"/>
                        </a:rPr>
                        <a:t>There are many different types of cells in animals,</a:t>
                      </a:r>
                      <a:r>
                        <a:rPr lang="en-US" sz="800" b="0" i="0" u="none" strike="noStrike" baseline="0" noProof="0" dirty="0">
                          <a:latin typeface="Calibri"/>
                        </a:rPr>
                        <a:t> e</a:t>
                      </a:r>
                      <a:r>
                        <a:rPr lang="en-US" sz="800" b="0" i="0" u="none" strike="noStrike" noProof="0" dirty="0">
                          <a:latin typeface="Calibri"/>
                        </a:rPr>
                        <a:t>ach is specialized for a role. </a:t>
                      </a:r>
                      <a:endParaRPr lang="en-US" sz="800" dirty="0"/>
                    </a:p>
                  </a:txBody>
                  <a:tcPr/>
                </a:tc>
                <a:extLst>
                  <a:ext uri="{0D108BD9-81ED-4DB2-BD59-A6C34878D82A}">
                    <a16:rowId xmlns:a16="http://schemas.microsoft.com/office/drawing/2014/main" val="989545522"/>
                  </a:ext>
                </a:extLst>
              </a:tr>
            </a:tbl>
          </a:graphicData>
        </a:graphic>
      </p:graphicFrame>
      <p:pic>
        <p:nvPicPr>
          <p:cNvPr id="8" name="Picture 8" descr="A screenshot of a cell phone&#10;&#10;Description generated with very high confidence">
            <a:extLst>
              <a:ext uri="{FF2B5EF4-FFF2-40B4-BE49-F238E27FC236}">
                <a16:creationId xmlns:a16="http://schemas.microsoft.com/office/drawing/2014/main" id="{D895BCF3-C0D2-4392-AD42-6984009F8099}"/>
              </a:ext>
            </a:extLst>
          </p:cNvPr>
          <p:cNvPicPr>
            <a:picLocks noChangeAspect="1"/>
          </p:cNvPicPr>
          <p:nvPr/>
        </p:nvPicPr>
        <p:blipFill>
          <a:blip r:embed="rId2"/>
          <a:stretch>
            <a:fillRect/>
          </a:stretch>
        </p:blipFill>
        <p:spPr>
          <a:xfrm>
            <a:off x="168437" y="1388515"/>
            <a:ext cx="3585527" cy="2467773"/>
          </a:xfrm>
          <a:prstGeom prst="rect">
            <a:avLst/>
          </a:prstGeom>
        </p:spPr>
      </p:pic>
      <p:pic>
        <p:nvPicPr>
          <p:cNvPr id="10" name="Picture 10" descr="A picture containing microscope&#10;&#10;Description generated with very high confidence">
            <a:extLst>
              <a:ext uri="{FF2B5EF4-FFF2-40B4-BE49-F238E27FC236}">
                <a16:creationId xmlns:a16="http://schemas.microsoft.com/office/drawing/2014/main" id="{5C523E74-883C-4C4C-BDE4-65D252D11917}"/>
              </a:ext>
            </a:extLst>
          </p:cNvPr>
          <p:cNvPicPr>
            <a:picLocks noChangeAspect="1"/>
          </p:cNvPicPr>
          <p:nvPr/>
        </p:nvPicPr>
        <p:blipFill rotWithShape="1">
          <a:blip r:embed="rId3"/>
          <a:srcRect t="-234" r="-855" b="7000"/>
          <a:stretch/>
        </p:blipFill>
        <p:spPr>
          <a:xfrm>
            <a:off x="2190051" y="4547698"/>
            <a:ext cx="1250969" cy="993624"/>
          </a:xfrm>
          <a:prstGeom prst="rect">
            <a:avLst/>
          </a:prstGeom>
        </p:spPr>
      </p:pic>
      <p:pic>
        <p:nvPicPr>
          <p:cNvPr id="12" name="Picture 12" descr="A close up of a card&#10;&#10;Description generated with high confidence">
            <a:extLst>
              <a:ext uri="{FF2B5EF4-FFF2-40B4-BE49-F238E27FC236}">
                <a16:creationId xmlns:a16="http://schemas.microsoft.com/office/drawing/2014/main" id="{C48D3147-EA7D-4B20-ABFC-19674CA01D66}"/>
              </a:ext>
            </a:extLst>
          </p:cNvPr>
          <p:cNvPicPr>
            <a:picLocks noChangeAspect="1"/>
          </p:cNvPicPr>
          <p:nvPr/>
        </p:nvPicPr>
        <p:blipFill>
          <a:blip r:embed="rId4"/>
          <a:stretch>
            <a:fillRect/>
          </a:stretch>
        </p:blipFill>
        <p:spPr>
          <a:xfrm>
            <a:off x="138896" y="5460411"/>
            <a:ext cx="1744536" cy="1287319"/>
          </a:xfrm>
          <a:prstGeom prst="rect">
            <a:avLst/>
          </a:prstGeom>
        </p:spPr>
      </p:pic>
      <p:sp>
        <p:nvSpPr>
          <p:cNvPr id="2" name="TextBox 1">
            <a:extLst>
              <a:ext uri="{FF2B5EF4-FFF2-40B4-BE49-F238E27FC236}">
                <a16:creationId xmlns:a16="http://schemas.microsoft.com/office/drawing/2014/main" id="{5635A0D1-6955-4E6A-B006-1C06C42C18E9}"/>
              </a:ext>
            </a:extLst>
          </p:cNvPr>
          <p:cNvSpPr txBox="1"/>
          <p:nvPr/>
        </p:nvSpPr>
        <p:spPr>
          <a:xfrm>
            <a:off x="1855694" y="5538120"/>
            <a:ext cx="190534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alibri"/>
                <a:cs typeface="Calibri"/>
              </a:rPr>
              <a:t>The compound microscope uses two lenses to magnify the specimen – the eyepiece and an objective lens.</a:t>
            </a:r>
            <a:endParaRPr lang="en-US" dirty="0"/>
          </a:p>
          <a:p>
            <a:r>
              <a:rPr lang="en-US" sz="800" dirty="0">
                <a:latin typeface="Calibri"/>
                <a:cs typeface="Calibri"/>
              </a:rPr>
              <a:t>Electron microscopes can be used to view smaller </a:t>
            </a:r>
            <a:r>
              <a:rPr lang="en-US" sz="800">
                <a:latin typeface="Calibri"/>
                <a:cs typeface="Calibri"/>
              </a:rPr>
              <a:t>organisms and</a:t>
            </a:r>
            <a:r>
              <a:rPr lang="en-US" sz="800" dirty="0">
                <a:latin typeface="Calibri"/>
                <a:cs typeface="Calibri"/>
              </a:rPr>
              <a:t> have a higher magnification and resolving power. </a:t>
            </a:r>
          </a:p>
          <a:p>
            <a:r>
              <a:rPr lang="en-US" sz="800" dirty="0">
                <a:latin typeface="Calibri"/>
                <a:cs typeface="Calibri"/>
              </a:rPr>
              <a:t>Increasing the power of the objective lens increases the magnification. </a:t>
            </a:r>
          </a:p>
          <a:p>
            <a:r>
              <a:rPr lang="en-US" sz="800" dirty="0">
                <a:latin typeface="Calibri"/>
                <a:cs typeface="Calibri"/>
              </a:rPr>
              <a:t>The focus dials improve the resolution. </a:t>
            </a:r>
          </a:p>
        </p:txBody>
      </p:sp>
      <p:sp>
        <p:nvSpPr>
          <p:cNvPr id="9" name="TextBox 8">
            <a:extLst>
              <a:ext uri="{FF2B5EF4-FFF2-40B4-BE49-F238E27FC236}">
                <a16:creationId xmlns:a16="http://schemas.microsoft.com/office/drawing/2014/main" id="{910E35BD-5092-4CA4-8979-D2DC70BE62DD}"/>
              </a:ext>
            </a:extLst>
          </p:cNvPr>
          <p:cNvSpPr txBox="1"/>
          <p:nvPr/>
        </p:nvSpPr>
        <p:spPr>
          <a:xfrm>
            <a:off x="55856" y="5114021"/>
            <a:ext cx="19053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alibri"/>
                <a:cs typeface="Calibri"/>
              </a:rPr>
              <a:t>The image size and actual size must be in the same units!</a:t>
            </a:r>
          </a:p>
        </p:txBody>
      </p:sp>
      <p:pic>
        <p:nvPicPr>
          <p:cNvPr id="3" name="Picture 4" descr="A screenshot of a cell phone&#10;&#10;Description generated with very high confidence">
            <a:extLst>
              <a:ext uri="{FF2B5EF4-FFF2-40B4-BE49-F238E27FC236}">
                <a16:creationId xmlns:a16="http://schemas.microsoft.com/office/drawing/2014/main" id="{A361D384-64CE-43F1-9989-FEE1CCBC53D3}"/>
              </a:ext>
            </a:extLst>
          </p:cNvPr>
          <p:cNvPicPr>
            <a:picLocks noChangeAspect="1"/>
          </p:cNvPicPr>
          <p:nvPr/>
        </p:nvPicPr>
        <p:blipFill>
          <a:blip r:embed="rId5"/>
          <a:stretch>
            <a:fillRect/>
          </a:stretch>
        </p:blipFill>
        <p:spPr>
          <a:xfrm>
            <a:off x="138608" y="4624955"/>
            <a:ext cx="1739843" cy="338878"/>
          </a:xfrm>
          <a:prstGeom prst="rect">
            <a:avLst/>
          </a:prstGeom>
        </p:spPr>
      </p:pic>
      <p:pic>
        <p:nvPicPr>
          <p:cNvPr id="13" name="Picture 14" descr="A screenshot of a cell phone&#10;&#10;Description generated with very high confidence">
            <a:extLst>
              <a:ext uri="{FF2B5EF4-FFF2-40B4-BE49-F238E27FC236}">
                <a16:creationId xmlns:a16="http://schemas.microsoft.com/office/drawing/2014/main" id="{4DA1A14A-6BCE-400C-96E0-2925B6741853}"/>
              </a:ext>
            </a:extLst>
          </p:cNvPr>
          <p:cNvPicPr>
            <a:picLocks noChangeAspect="1"/>
          </p:cNvPicPr>
          <p:nvPr/>
        </p:nvPicPr>
        <p:blipFill>
          <a:blip r:embed="rId6"/>
          <a:stretch>
            <a:fillRect/>
          </a:stretch>
        </p:blipFill>
        <p:spPr>
          <a:xfrm>
            <a:off x="3896758" y="1376676"/>
            <a:ext cx="5071419" cy="2491452"/>
          </a:xfrm>
          <a:prstGeom prst="rect">
            <a:avLst/>
          </a:prstGeom>
        </p:spPr>
      </p:pic>
      <p:graphicFrame>
        <p:nvGraphicFramePr>
          <p:cNvPr id="26" name="Table 26">
            <a:extLst>
              <a:ext uri="{FF2B5EF4-FFF2-40B4-BE49-F238E27FC236}">
                <a16:creationId xmlns:a16="http://schemas.microsoft.com/office/drawing/2014/main" id="{24C953C8-0B84-477B-B278-3CA200A9A839}"/>
              </a:ext>
            </a:extLst>
          </p:cNvPr>
          <p:cNvGraphicFramePr>
            <a:graphicFrameLocks noGrp="1"/>
          </p:cNvGraphicFramePr>
          <p:nvPr/>
        </p:nvGraphicFramePr>
        <p:xfrm>
          <a:off x="3909990" y="4487057"/>
          <a:ext cx="5207406" cy="2301240"/>
        </p:xfrm>
        <a:graphic>
          <a:graphicData uri="http://schemas.openxmlformats.org/drawingml/2006/table">
            <a:tbl>
              <a:tblPr firstRow="1" bandRow="1">
                <a:tableStyleId>{073A0DAA-6AF3-43AB-8588-CEC1D06C72B9}</a:tableStyleId>
              </a:tblPr>
              <a:tblGrid>
                <a:gridCol w="692686">
                  <a:extLst>
                    <a:ext uri="{9D8B030D-6E8A-4147-A177-3AD203B41FA5}">
                      <a16:colId xmlns:a16="http://schemas.microsoft.com/office/drawing/2014/main" val="3758468118"/>
                    </a:ext>
                  </a:extLst>
                </a:gridCol>
                <a:gridCol w="4514720">
                  <a:extLst>
                    <a:ext uri="{9D8B030D-6E8A-4147-A177-3AD203B41FA5}">
                      <a16:colId xmlns:a16="http://schemas.microsoft.com/office/drawing/2014/main" val="2587343161"/>
                    </a:ext>
                  </a:extLst>
                </a:gridCol>
              </a:tblGrid>
              <a:tr h="206253">
                <a:tc>
                  <a:txBody>
                    <a:bodyPr/>
                    <a:lstStyle/>
                    <a:p>
                      <a:r>
                        <a:rPr lang="en-US" sz="800" dirty="0"/>
                        <a:t>Cell</a:t>
                      </a:r>
                    </a:p>
                  </a:txBody>
                  <a:tcPr/>
                </a:tc>
                <a:tc>
                  <a:txBody>
                    <a:bodyPr/>
                    <a:lstStyle/>
                    <a:p>
                      <a:r>
                        <a:rPr lang="en-US" sz="800" dirty="0"/>
                        <a:t>How is it adapted to its function?</a:t>
                      </a:r>
                    </a:p>
                  </a:txBody>
                  <a:tcPr/>
                </a:tc>
                <a:extLst>
                  <a:ext uri="{0D108BD9-81ED-4DB2-BD59-A6C34878D82A}">
                    <a16:rowId xmlns:a16="http://schemas.microsoft.com/office/drawing/2014/main" val="2113254793"/>
                  </a:ext>
                </a:extLst>
              </a:tr>
              <a:tr h="397773">
                <a:tc>
                  <a:txBody>
                    <a:bodyPr/>
                    <a:lstStyle/>
                    <a:p>
                      <a:r>
                        <a:rPr lang="en-US" sz="800" dirty="0"/>
                        <a:t>Sperm cell</a:t>
                      </a:r>
                    </a:p>
                  </a:txBody>
                  <a:tcPr/>
                </a:tc>
                <a:tc>
                  <a:txBody>
                    <a:bodyPr/>
                    <a:lstStyle/>
                    <a:p>
                      <a:pPr lvl="0" algn="l">
                        <a:lnSpc>
                          <a:spcPct val="100000"/>
                        </a:lnSpc>
                        <a:spcBef>
                          <a:spcPts val="0"/>
                        </a:spcBef>
                        <a:spcAft>
                          <a:spcPts val="0"/>
                        </a:spcAft>
                        <a:buNone/>
                      </a:pPr>
                      <a:r>
                        <a:rPr lang="en-US" sz="700" u="none" strike="noStrike" noProof="0" dirty="0"/>
                        <a:t>Long tail which whips from side to side to help move the sperm through water or the female reproductive system.</a:t>
                      </a:r>
                      <a:endParaRPr lang="en-US" sz="700" dirty="0"/>
                    </a:p>
                    <a:p>
                      <a:pPr lvl="0" algn="l">
                        <a:lnSpc>
                          <a:spcPct val="100000"/>
                        </a:lnSpc>
                        <a:spcBef>
                          <a:spcPts val="0"/>
                        </a:spcBef>
                        <a:spcAft>
                          <a:spcPts val="0"/>
                        </a:spcAft>
                        <a:buNone/>
                      </a:pPr>
                      <a:r>
                        <a:rPr lang="en-US" sz="700" u="none" strike="noStrike" noProof="0" dirty="0"/>
                        <a:t>Middle section is full of mitochondria which transfer the energy needed for the tail to work.</a:t>
                      </a:r>
                      <a:endParaRPr lang="en-US" sz="700" dirty="0"/>
                    </a:p>
                    <a:p>
                      <a:pPr lvl="0">
                        <a:buNone/>
                      </a:pPr>
                      <a:endParaRPr lang="en-US" sz="700" dirty="0"/>
                    </a:p>
                  </a:txBody>
                  <a:tcPr/>
                </a:tc>
                <a:extLst>
                  <a:ext uri="{0D108BD9-81ED-4DB2-BD59-A6C34878D82A}">
                    <a16:rowId xmlns:a16="http://schemas.microsoft.com/office/drawing/2014/main" val="3558748215"/>
                  </a:ext>
                </a:extLst>
              </a:tr>
              <a:tr h="397773">
                <a:tc>
                  <a:txBody>
                    <a:bodyPr/>
                    <a:lstStyle/>
                    <a:p>
                      <a:r>
                        <a:rPr lang="en-US" sz="800" dirty="0"/>
                        <a:t>Muscle cell</a:t>
                      </a:r>
                    </a:p>
                  </a:txBody>
                  <a:tcPr/>
                </a:tc>
                <a:tc>
                  <a:txBody>
                    <a:bodyPr/>
                    <a:lstStyle/>
                    <a:p>
                      <a:pPr lvl="0" algn="l">
                        <a:lnSpc>
                          <a:spcPct val="100000"/>
                        </a:lnSpc>
                        <a:spcBef>
                          <a:spcPts val="0"/>
                        </a:spcBef>
                        <a:spcAft>
                          <a:spcPts val="0"/>
                        </a:spcAft>
                        <a:buNone/>
                      </a:pPr>
                      <a:r>
                        <a:rPr lang="en-US" sz="700" u="none" strike="noStrike" noProof="0" dirty="0"/>
                        <a:t>Contain many mitochondria to transfer the energy needed for the chemical reactions that take place as the cells contract and relax.</a:t>
                      </a:r>
                      <a:endParaRPr lang="en-US" sz="700" dirty="0"/>
                    </a:p>
                    <a:p>
                      <a:pPr lvl="0">
                        <a:buNone/>
                      </a:pPr>
                      <a:endParaRPr lang="en-US" sz="700" dirty="0"/>
                    </a:p>
                  </a:txBody>
                  <a:tcPr/>
                </a:tc>
                <a:extLst>
                  <a:ext uri="{0D108BD9-81ED-4DB2-BD59-A6C34878D82A}">
                    <a16:rowId xmlns:a16="http://schemas.microsoft.com/office/drawing/2014/main" val="2864611378"/>
                  </a:ext>
                </a:extLst>
              </a:tr>
              <a:tr h="324111">
                <a:tc>
                  <a:txBody>
                    <a:bodyPr/>
                    <a:lstStyle/>
                    <a:p>
                      <a:r>
                        <a:rPr lang="en-US" sz="800" dirty="0"/>
                        <a:t>Red blood cell</a:t>
                      </a:r>
                    </a:p>
                  </a:txBody>
                  <a:tcPr/>
                </a:tc>
                <a:tc>
                  <a:txBody>
                    <a:bodyPr/>
                    <a:lstStyle/>
                    <a:p>
                      <a:r>
                        <a:rPr lang="en-US" sz="700" dirty="0"/>
                        <a:t>No nucleus to more room for oxygen and biconcave dis shape increases the surface area to volume ratio to help carry more oxygen to respiring tissues.</a:t>
                      </a:r>
                    </a:p>
                  </a:txBody>
                  <a:tcPr/>
                </a:tc>
                <a:extLst>
                  <a:ext uri="{0D108BD9-81ED-4DB2-BD59-A6C34878D82A}">
                    <a16:rowId xmlns:a16="http://schemas.microsoft.com/office/drawing/2014/main" val="568586602"/>
                  </a:ext>
                </a:extLst>
              </a:tr>
              <a:tr h="500899">
                <a:tc>
                  <a:txBody>
                    <a:bodyPr/>
                    <a:lstStyle/>
                    <a:p>
                      <a:r>
                        <a:rPr lang="en-US" sz="800" dirty="0"/>
                        <a:t>Leaf palisade cell</a:t>
                      </a:r>
                    </a:p>
                  </a:txBody>
                  <a:tcPr/>
                </a:tc>
                <a:tc>
                  <a:txBody>
                    <a:bodyPr/>
                    <a:lstStyle/>
                    <a:p>
                      <a:pPr lvl="0" algn="l">
                        <a:lnSpc>
                          <a:spcPct val="100000"/>
                        </a:lnSpc>
                        <a:spcBef>
                          <a:spcPts val="0"/>
                        </a:spcBef>
                        <a:spcAft>
                          <a:spcPts val="0"/>
                        </a:spcAft>
                        <a:buNone/>
                      </a:pPr>
                      <a:r>
                        <a:rPr lang="en-US" sz="700" u="none" strike="noStrike" noProof="0" dirty="0"/>
                        <a:t>They contain </a:t>
                      </a:r>
                      <a:r>
                        <a:rPr lang="en-US" sz="700" u="none" strike="noStrike" noProof="0" dirty="0" err="1"/>
                        <a:t>specialised</a:t>
                      </a:r>
                      <a:r>
                        <a:rPr lang="en-US" sz="700" u="none" strike="noStrike" noProof="0" dirty="0"/>
                        <a:t> green structures – chloroplast – that contain chlorophyll.  Chlorophyll is the green pigment in plants, that traps light energy for photosynthesis.</a:t>
                      </a:r>
                      <a:endParaRPr lang="en-US" sz="700" dirty="0"/>
                    </a:p>
                    <a:p>
                      <a:pPr lvl="0" algn="l">
                        <a:lnSpc>
                          <a:spcPct val="100000"/>
                        </a:lnSpc>
                        <a:spcBef>
                          <a:spcPts val="0"/>
                        </a:spcBef>
                        <a:spcAft>
                          <a:spcPts val="0"/>
                        </a:spcAft>
                        <a:buNone/>
                      </a:pPr>
                      <a:r>
                        <a:rPr lang="en-US" sz="700" u="none" strike="noStrike" noProof="0" dirty="0"/>
                        <a:t>They are usually positioned at the top of the leaf so they absorb as much light as possible.</a:t>
                      </a:r>
                      <a:endParaRPr lang="en-US" sz="700" dirty="0"/>
                    </a:p>
                    <a:p>
                      <a:pPr lvl="0">
                        <a:buNone/>
                      </a:pPr>
                      <a:endParaRPr lang="en-US" sz="700" dirty="0"/>
                    </a:p>
                  </a:txBody>
                  <a:tcPr/>
                </a:tc>
                <a:extLst>
                  <a:ext uri="{0D108BD9-81ED-4DB2-BD59-A6C34878D82A}">
                    <a16:rowId xmlns:a16="http://schemas.microsoft.com/office/drawing/2014/main" val="1309922249"/>
                  </a:ext>
                </a:extLst>
              </a:tr>
              <a:tr h="397773">
                <a:tc>
                  <a:txBody>
                    <a:bodyPr/>
                    <a:lstStyle/>
                    <a:p>
                      <a:pPr lvl="0">
                        <a:buNone/>
                      </a:pPr>
                      <a:r>
                        <a:rPr lang="en-US" sz="800" dirty="0"/>
                        <a:t>Root hair cell</a:t>
                      </a:r>
                    </a:p>
                  </a:txBody>
                  <a:tcPr/>
                </a:tc>
                <a:tc>
                  <a:txBody>
                    <a:bodyPr/>
                    <a:lstStyle/>
                    <a:p>
                      <a:pPr lvl="0" algn="l">
                        <a:lnSpc>
                          <a:spcPct val="100000"/>
                        </a:lnSpc>
                        <a:spcBef>
                          <a:spcPts val="0"/>
                        </a:spcBef>
                        <a:spcAft>
                          <a:spcPts val="0"/>
                        </a:spcAft>
                        <a:buNone/>
                      </a:pPr>
                      <a:r>
                        <a:rPr lang="en-US" sz="700" u="none" strike="noStrike" noProof="0" dirty="0"/>
                        <a:t>The hair like projections greatly increase the surface area available for water to move into the cell. Lots of mitochondria for the active transport of ions from soil into plant.</a:t>
                      </a:r>
                      <a:endParaRPr lang="en-US" sz="700" dirty="0"/>
                    </a:p>
                    <a:p>
                      <a:pPr lvl="0">
                        <a:buNone/>
                      </a:pPr>
                      <a:endParaRPr lang="en-US" sz="700" dirty="0"/>
                    </a:p>
                  </a:txBody>
                  <a:tcPr/>
                </a:tc>
                <a:extLst>
                  <a:ext uri="{0D108BD9-81ED-4DB2-BD59-A6C34878D82A}">
                    <a16:rowId xmlns:a16="http://schemas.microsoft.com/office/drawing/2014/main" val="3845158994"/>
                  </a:ext>
                </a:extLst>
              </a:tr>
            </a:tbl>
          </a:graphicData>
        </a:graphic>
      </p:graphicFrame>
      <p:sp>
        <p:nvSpPr>
          <p:cNvPr id="5" name="Rectangle 4"/>
          <p:cNvSpPr/>
          <p:nvPr/>
        </p:nvSpPr>
        <p:spPr>
          <a:xfrm>
            <a:off x="1081668" y="1616927"/>
            <a:ext cx="2672296" cy="22393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13"/>
          <p:cNvSpPr/>
          <p:nvPr/>
        </p:nvSpPr>
        <p:spPr>
          <a:xfrm>
            <a:off x="4666130" y="4725502"/>
            <a:ext cx="4433550"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Rectangle 14"/>
          <p:cNvSpPr/>
          <p:nvPr/>
        </p:nvSpPr>
        <p:spPr>
          <a:xfrm>
            <a:off x="4666130" y="5160837"/>
            <a:ext cx="4433550"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Rectangle 15"/>
          <p:cNvSpPr/>
          <p:nvPr/>
        </p:nvSpPr>
        <p:spPr>
          <a:xfrm>
            <a:off x="4657567" y="5538120"/>
            <a:ext cx="4433550"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7" name="Rectangle 16"/>
          <p:cNvSpPr/>
          <p:nvPr/>
        </p:nvSpPr>
        <p:spPr>
          <a:xfrm>
            <a:off x="4674988" y="5889866"/>
            <a:ext cx="4433550" cy="460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9" name="Rectangle 18"/>
          <p:cNvSpPr/>
          <p:nvPr/>
        </p:nvSpPr>
        <p:spPr>
          <a:xfrm>
            <a:off x="4674988" y="6439613"/>
            <a:ext cx="4433550"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0" name="Rectangle 19"/>
          <p:cNvSpPr/>
          <p:nvPr/>
        </p:nvSpPr>
        <p:spPr>
          <a:xfrm>
            <a:off x="701436" y="5998692"/>
            <a:ext cx="514047"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1" name="Rectangle 20"/>
          <p:cNvSpPr/>
          <p:nvPr/>
        </p:nvSpPr>
        <p:spPr>
          <a:xfrm>
            <a:off x="1878846" y="5558167"/>
            <a:ext cx="1721384" cy="11895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t>What do power and magnification mean?</a:t>
            </a:r>
          </a:p>
          <a:p>
            <a:pPr algn="ctr"/>
            <a:endParaRPr lang="en-GB" sz="1100" dirty="0"/>
          </a:p>
          <a:p>
            <a:pPr algn="ctr"/>
            <a:endParaRPr lang="en-GB" sz="1100" dirty="0"/>
          </a:p>
          <a:p>
            <a:pPr algn="ctr"/>
            <a:endParaRPr lang="en-GB" sz="1100" dirty="0"/>
          </a:p>
          <a:p>
            <a:pPr algn="ctr"/>
            <a:endParaRPr lang="en-GB" sz="1100" dirty="0"/>
          </a:p>
          <a:p>
            <a:pPr algn="ctr"/>
            <a:endParaRPr lang="en-GB" sz="1100" dirty="0"/>
          </a:p>
        </p:txBody>
      </p:sp>
      <p:sp>
        <p:nvSpPr>
          <p:cNvPr id="22" name="Rectangle 21"/>
          <p:cNvSpPr/>
          <p:nvPr/>
        </p:nvSpPr>
        <p:spPr>
          <a:xfrm>
            <a:off x="4399657" y="2090538"/>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Rectangle 22"/>
          <p:cNvSpPr/>
          <p:nvPr/>
        </p:nvSpPr>
        <p:spPr>
          <a:xfrm>
            <a:off x="6283116" y="2090538"/>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4" name="Rectangle 23"/>
          <p:cNvSpPr/>
          <p:nvPr/>
        </p:nvSpPr>
        <p:spPr>
          <a:xfrm>
            <a:off x="4394579" y="3372254"/>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5" name="Rectangle 24"/>
          <p:cNvSpPr/>
          <p:nvPr/>
        </p:nvSpPr>
        <p:spPr>
          <a:xfrm>
            <a:off x="6283116" y="3383405"/>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7" name="Rectangle 26"/>
          <p:cNvSpPr/>
          <p:nvPr/>
        </p:nvSpPr>
        <p:spPr>
          <a:xfrm>
            <a:off x="4394579" y="2945623"/>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Rectangle 27"/>
          <p:cNvSpPr/>
          <p:nvPr/>
        </p:nvSpPr>
        <p:spPr>
          <a:xfrm>
            <a:off x="6283116" y="2956774"/>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Rectangle 28"/>
          <p:cNvSpPr/>
          <p:nvPr/>
        </p:nvSpPr>
        <p:spPr>
          <a:xfrm>
            <a:off x="4388811" y="2530143"/>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Rectangle 29"/>
          <p:cNvSpPr/>
          <p:nvPr/>
        </p:nvSpPr>
        <p:spPr>
          <a:xfrm>
            <a:off x="6277348" y="2541294"/>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85164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2291" t="21728" r="23125" b="15556"/>
          <a:stretch/>
        </p:blipFill>
        <p:spPr>
          <a:xfrm>
            <a:off x="0" y="101600"/>
            <a:ext cx="9137250" cy="5905500"/>
          </a:xfrm>
          <a:prstGeom prst="rect">
            <a:avLst/>
          </a:prstGeom>
        </p:spPr>
      </p:pic>
      <p:sp>
        <p:nvSpPr>
          <p:cNvPr id="5" name="Rectangle 4"/>
          <p:cNvSpPr/>
          <p:nvPr/>
        </p:nvSpPr>
        <p:spPr>
          <a:xfrm>
            <a:off x="914400" y="660400"/>
            <a:ext cx="2463800" cy="1752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6" name="Rectangle 5"/>
          <p:cNvSpPr/>
          <p:nvPr/>
        </p:nvSpPr>
        <p:spPr>
          <a:xfrm>
            <a:off x="3663950" y="431800"/>
            <a:ext cx="5276850" cy="122396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7" name="Rectangle 6"/>
          <p:cNvSpPr/>
          <p:nvPr/>
        </p:nvSpPr>
        <p:spPr>
          <a:xfrm>
            <a:off x="6750" y="2547936"/>
            <a:ext cx="3619098" cy="8937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dirty="0"/>
              <a:t>Isotope =each of two or more forms of the same element that contain equal numbers of protons but different numbers of neutrons in their nuclei, and hence differ in relative atomic mass but not in chemical properties; in particular, a radioactive form of an element.</a:t>
            </a:r>
          </a:p>
        </p:txBody>
      </p:sp>
      <p:sp>
        <p:nvSpPr>
          <p:cNvPr id="8" name="Rectangle 7"/>
          <p:cNvSpPr/>
          <p:nvPr/>
        </p:nvSpPr>
        <p:spPr>
          <a:xfrm>
            <a:off x="6750" y="3495675"/>
            <a:ext cx="3371450" cy="33623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GB" sz="1200" dirty="0"/>
              <a:t>Chromatography can be used to separate mixtures of coloured </a:t>
            </a:r>
            <a:r>
              <a:rPr lang="en-GB" sz="1200" b="1" dirty="0"/>
              <a:t>compounds</a:t>
            </a:r>
            <a:r>
              <a:rPr lang="en-GB" sz="1200" dirty="0"/>
              <a:t>. Mixtures that are suitable for separation by chromatography include inks, dyes and colouring agents in food. Simple chromatography is carried out on paper. A spot of the mixture is placed on a pencil line near the bottom of a piece of chromatography paper – the line must be in pencil because pencil is insoluble in water and so will not move as the chromatography progresses. The paper is then placed upright in a suitable </a:t>
            </a:r>
            <a:r>
              <a:rPr lang="en-GB" sz="1200" b="1" dirty="0"/>
              <a:t>solvent</a:t>
            </a:r>
            <a:r>
              <a:rPr lang="en-GB" sz="1200" dirty="0"/>
              <a:t>, such as water.</a:t>
            </a:r>
          </a:p>
          <a:p>
            <a:r>
              <a:rPr lang="en-GB" sz="1200" dirty="0"/>
              <a:t>As the solvent soaks up the paper, it carries the mixtures with it. Different components of the mixture will move at different rates. This separates the mixture out.</a:t>
            </a:r>
          </a:p>
          <a:p>
            <a:br>
              <a:rPr lang="en-GB" sz="1200" dirty="0"/>
            </a:br>
            <a:endParaRPr lang="en-GB" sz="1200" dirty="0"/>
          </a:p>
        </p:txBody>
      </p:sp>
      <p:sp>
        <p:nvSpPr>
          <p:cNvPr id="9" name="Rectangle 8"/>
          <p:cNvSpPr/>
          <p:nvPr/>
        </p:nvSpPr>
        <p:spPr>
          <a:xfrm>
            <a:off x="3467542" y="3454010"/>
            <a:ext cx="3644015" cy="13525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GB" sz="1050" dirty="0"/>
              <a:t>Distillation separates a </a:t>
            </a:r>
            <a:r>
              <a:rPr lang="en-GB" sz="1050" b="1" dirty="0"/>
              <a:t>liquid</a:t>
            </a:r>
            <a:r>
              <a:rPr lang="en-GB" sz="1050" dirty="0"/>
              <a:t> from a solution. For example, water can be separated from salty water by simple distillation. This method works because the water evaporates from the solution, but is then cooled and </a:t>
            </a:r>
            <a:r>
              <a:rPr lang="en-GB" sz="1050" b="1" dirty="0"/>
              <a:t>condensed</a:t>
            </a:r>
            <a:r>
              <a:rPr lang="en-GB" sz="1050" dirty="0"/>
              <a:t> in a condenser and collected in a separate container. The salt does not evaporate and so it stays behind.</a:t>
            </a:r>
          </a:p>
          <a:p>
            <a:endParaRPr lang="en-GB" sz="1100" dirty="0"/>
          </a:p>
        </p:txBody>
      </p:sp>
      <p:sp>
        <p:nvSpPr>
          <p:cNvPr id="10" name="Rectangle 9"/>
          <p:cNvSpPr/>
          <p:nvPr/>
        </p:nvSpPr>
        <p:spPr>
          <a:xfrm>
            <a:off x="7200900" y="3924299"/>
            <a:ext cx="1936350" cy="9167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dirty="0"/>
              <a:t>An element is a substance that cannot be broken down into any other substance. Every element is made up of its own type of atom</a:t>
            </a:r>
          </a:p>
        </p:txBody>
      </p:sp>
      <p:sp>
        <p:nvSpPr>
          <p:cNvPr id="11" name="Rectangle 10"/>
          <p:cNvSpPr/>
          <p:nvPr/>
        </p:nvSpPr>
        <p:spPr>
          <a:xfrm>
            <a:off x="7200900" y="5395120"/>
            <a:ext cx="1936350" cy="14628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a:t>A compound is a substance that contains two or more elements that are chemically combined</a:t>
            </a:r>
          </a:p>
        </p:txBody>
      </p:sp>
      <p:sp>
        <p:nvSpPr>
          <p:cNvPr id="12" name="Rectangle 11"/>
          <p:cNvSpPr/>
          <p:nvPr/>
        </p:nvSpPr>
        <p:spPr>
          <a:xfrm>
            <a:off x="3698874" y="5260974"/>
            <a:ext cx="3298425" cy="14700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GB" sz="1200" dirty="0"/>
              <a:t>One way to separate a soluble solid from its solution is to make </a:t>
            </a:r>
            <a:r>
              <a:rPr lang="en-GB" sz="1200" b="1" dirty="0"/>
              <a:t>crystals</a:t>
            </a:r>
            <a:r>
              <a:rPr lang="en-GB" sz="1200" dirty="0"/>
              <a:t>. This involves </a:t>
            </a:r>
            <a:r>
              <a:rPr lang="en-GB" sz="1200" b="1" dirty="0"/>
              <a:t>evaporating</a:t>
            </a:r>
            <a:r>
              <a:rPr lang="en-GB" sz="1200" dirty="0"/>
              <a:t> the solution to a much smaller volume and then leaving it to cool. As the solution cools, crystals form, and these can be obtained by </a:t>
            </a:r>
            <a:r>
              <a:rPr lang="en-GB" sz="1200" b="1" dirty="0"/>
              <a:t>filtration</a:t>
            </a:r>
            <a:r>
              <a:rPr lang="en-GB" sz="1200" dirty="0"/>
              <a:t>.</a:t>
            </a:r>
          </a:p>
          <a:p>
            <a:br>
              <a:rPr lang="en-GB" sz="1200" dirty="0"/>
            </a:br>
            <a:endParaRPr lang="en-GB" sz="1200" dirty="0"/>
          </a:p>
        </p:txBody>
      </p:sp>
      <p:sp>
        <p:nvSpPr>
          <p:cNvPr id="13" name="Rectangle 12"/>
          <p:cNvSpPr/>
          <p:nvPr/>
        </p:nvSpPr>
        <p:spPr>
          <a:xfrm>
            <a:off x="3645786" y="2356642"/>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4" name="Rectangle 13"/>
          <p:cNvSpPr/>
          <p:nvPr/>
        </p:nvSpPr>
        <p:spPr>
          <a:xfrm>
            <a:off x="3645786" y="2718591"/>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5" name="Rectangle 14"/>
          <p:cNvSpPr/>
          <p:nvPr/>
        </p:nvSpPr>
        <p:spPr>
          <a:xfrm>
            <a:off x="3645785" y="3109509"/>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6" name="Rectangle 15"/>
          <p:cNvSpPr/>
          <p:nvPr/>
        </p:nvSpPr>
        <p:spPr>
          <a:xfrm>
            <a:off x="4953885" y="2398304"/>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7" name="Rectangle 16"/>
          <p:cNvSpPr/>
          <p:nvPr/>
        </p:nvSpPr>
        <p:spPr>
          <a:xfrm>
            <a:off x="4877688" y="2694002"/>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8" name="Rectangle 17"/>
          <p:cNvSpPr/>
          <p:nvPr/>
        </p:nvSpPr>
        <p:spPr>
          <a:xfrm>
            <a:off x="4877687" y="3084920"/>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9" name="Rectangle 18"/>
          <p:cNvSpPr/>
          <p:nvPr/>
        </p:nvSpPr>
        <p:spPr>
          <a:xfrm>
            <a:off x="6633459" y="2387211"/>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20" name="Rectangle 19"/>
          <p:cNvSpPr/>
          <p:nvPr/>
        </p:nvSpPr>
        <p:spPr>
          <a:xfrm>
            <a:off x="7963785" y="2375696"/>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21" name="Rectangle 20"/>
          <p:cNvSpPr/>
          <p:nvPr/>
        </p:nvSpPr>
        <p:spPr>
          <a:xfrm>
            <a:off x="6633459" y="2758289"/>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22" name="Rectangle 21"/>
          <p:cNvSpPr/>
          <p:nvPr/>
        </p:nvSpPr>
        <p:spPr>
          <a:xfrm>
            <a:off x="6719180" y="3121819"/>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pic>
        <p:nvPicPr>
          <p:cNvPr id="23" name="Picture 22"/>
          <p:cNvPicPr>
            <a:picLocks noChangeAspect="1"/>
          </p:cNvPicPr>
          <p:nvPr/>
        </p:nvPicPr>
        <p:blipFill>
          <a:blip r:embed="rId3"/>
          <a:stretch>
            <a:fillRect/>
          </a:stretch>
        </p:blipFill>
        <p:spPr>
          <a:xfrm>
            <a:off x="1048812" y="606425"/>
            <a:ext cx="1975074" cy="1929647"/>
          </a:xfrm>
          <a:prstGeom prst="rect">
            <a:avLst/>
          </a:prstGeom>
        </p:spPr>
      </p:pic>
      <p:pic>
        <p:nvPicPr>
          <p:cNvPr id="24" name="Picture 23"/>
          <p:cNvPicPr>
            <a:picLocks noChangeAspect="1"/>
          </p:cNvPicPr>
          <p:nvPr/>
        </p:nvPicPr>
        <p:blipFill rotWithShape="1">
          <a:blip r:embed="rId4"/>
          <a:srcRect t="29762" b="17381"/>
          <a:stretch/>
        </p:blipFill>
        <p:spPr>
          <a:xfrm>
            <a:off x="3743124" y="365126"/>
            <a:ext cx="1651002" cy="1357491"/>
          </a:xfrm>
          <a:prstGeom prst="rect">
            <a:avLst/>
          </a:prstGeom>
        </p:spPr>
      </p:pic>
      <p:pic>
        <p:nvPicPr>
          <p:cNvPr id="25" name="Picture 24"/>
          <p:cNvPicPr>
            <a:picLocks noChangeAspect="1"/>
          </p:cNvPicPr>
          <p:nvPr/>
        </p:nvPicPr>
        <p:blipFill>
          <a:blip r:embed="rId5"/>
          <a:stretch>
            <a:fillRect/>
          </a:stretch>
        </p:blipFill>
        <p:spPr>
          <a:xfrm>
            <a:off x="5892800" y="139169"/>
            <a:ext cx="1701800" cy="2397411"/>
          </a:xfrm>
          <a:prstGeom prst="rect">
            <a:avLst/>
          </a:prstGeom>
        </p:spPr>
      </p:pic>
      <p:pic>
        <p:nvPicPr>
          <p:cNvPr id="26" name="Picture 25"/>
          <p:cNvPicPr>
            <a:picLocks noChangeAspect="1"/>
          </p:cNvPicPr>
          <p:nvPr/>
        </p:nvPicPr>
        <p:blipFill rotWithShape="1">
          <a:blip r:embed="rId6"/>
          <a:srcRect l="14038" t="22190" r="17769" b="6571"/>
          <a:stretch/>
        </p:blipFill>
        <p:spPr>
          <a:xfrm>
            <a:off x="7651082" y="419700"/>
            <a:ext cx="1307482" cy="1216414"/>
          </a:xfrm>
          <a:prstGeom prst="rect">
            <a:avLst/>
          </a:prstGeom>
        </p:spPr>
      </p:pic>
    </p:spTree>
    <p:extLst>
      <p:ext uri="{BB962C8B-B14F-4D97-AF65-F5344CB8AC3E}">
        <p14:creationId xmlns:p14="http://schemas.microsoft.com/office/powerpoint/2010/main" val="2089091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p:cNvSpPr txBox="1"/>
          <p:nvPr/>
        </p:nvSpPr>
        <p:spPr>
          <a:xfrm>
            <a:off x="8728363" y="857250"/>
            <a:ext cx="415637" cy="877163"/>
          </a:xfrm>
          <a:prstGeom prst="rect">
            <a:avLst/>
          </a:prstGeom>
          <a:noFill/>
        </p:spPr>
        <p:txBody>
          <a:bodyPr wrap="square" rtlCol="0">
            <a:spAutoFit/>
          </a:bodyPr>
          <a:lstStyle/>
          <a:p>
            <a:pPr algn="ctr"/>
            <a:r>
              <a:rPr lang="en-GB" sz="2400" dirty="0"/>
              <a:t>H</a:t>
            </a:r>
          </a:p>
          <a:p>
            <a:pPr algn="ctr"/>
            <a:r>
              <a:rPr lang="en-GB" sz="1350" dirty="0"/>
              <a:t>tier</a:t>
            </a:r>
          </a:p>
        </p:txBody>
      </p:sp>
      <p:graphicFrame>
        <p:nvGraphicFramePr>
          <p:cNvPr id="2" name="Table 1"/>
          <p:cNvGraphicFramePr>
            <a:graphicFrameLocks noGrp="1"/>
          </p:cNvGraphicFramePr>
          <p:nvPr/>
        </p:nvGraphicFramePr>
        <p:xfrm>
          <a:off x="36103" y="1086386"/>
          <a:ext cx="5456303" cy="643315"/>
        </p:xfrm>
        <a:graphic>
          <a:graphicData uri="http://schemas.openxmlformats.org/drawingml/2006/table">
            <a:tbl>
              <a:tblPr firstRow="1" bandRow="1">
                <a:tableStyleId>{5940675A-B579-460E-94D1-54222C63F5DA}</a:tableStyleId>
              </a:tblPr>
              <a:tblGrid>
                <a:gridCol w="762079">
                  <a:extLst>
                    <a:ext uri="{9D8B030D-6E8A-4147-A177-3AD203B41FA5}">
                      <a16:colId xmlns:a16="http://schemas.microsoft.com/office/drawing/2014/main" val="3914440049"/>
                    </a:ext>
                  </a:extLst>
                </a:gridCol>
                <a:gridCol w="4694224">
                  <a:extLst>
                    <a:ext uri="{9D8B030D-6E8A-4147-A177-3AD203B41FA5}">
                      <a16:colId xmlns:a16="http://schemas.microsoft.com/office/drawing/2014/main" val="3197881762"/>
                    </a:ext>
                  </a:extLst>
                </a:gridCol>
              </a:tblGrid>
              <a:tr h="205740">
                <a:tc>
                  <a:txBody>
                    <a:bodyPr/>
                    <a:lstStyle/>
                    <a:p>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r>
                        <a:rPr lang="en-GB" sz="900" b="0" i="0" kern="1200" dirty="0">
                          <a:solidFill>
                            <a:schemeClr val="tx1"/>
                          </a:solidFill>
                          <a:effectLst/>
                          <a:latin typeface="Arial" panose="020B0604020202020204" pitchFamily="34" charset="0"/>
                          <a:ea typeface="+mn-ea"/>
                          <a:cs typeface="Arial" panose="020B0604020202020204" pitchFamily="34" charset="0"/>
                        </a:rPr>
                        <a:t>A substance made of one type of atom only.</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12047459"/>
                  </a:ext>
                </a:extLst>
              </a:tr>
              <a:tr h="205740">
                <a:tc>
                  <a:txBody>
                    <a:bodyPr/>
                    <a:lstStyle/>
                    <a:p>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r>
                        <a:rPr lang="en-GB" sz="900" dirty="0">
                          <a:latin typeface="Arial" panose="020B0604020202020204" pitchFamily="34" charset="0"/>
                          <a:cs typeface="Arial" panose="020B0604020202020204" pitchFamily="34" charset="0"/>
                        </a:rPr>
                        <a:t>Two are more different</a:t>
                      </a:r>
                      <a:r>
                        <a:rPr lang="en-GB" sz="900" baseline="0" dirty="0">
                          <a:latin typeface="Arial" panose="020B0604020202020204" pitchFamily="34" charset="0"/>
                          <a:cs typeface="Arial" panose="020B0604020202020204" pitchFamily="34" charset="0"/>
                        </a:rPr>
                        <a:t> types of atoms chemically bonded together</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050928457"/>
                  </a:ext>
                </a:extLst>
              </a:tr>
              <a:tr h="231835">
                <a:tc>
                  <a:txBody>
                    <a:bodyPr/>
                    <a:lstStyle/>
                    <a:p>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r>
                        <a:rPr lang="en-GB" sz="900" dirty="0">
                          <a:latin typeface="Arial" panose="020B0604020202020204" pitchFamily="34" charset="0"/>
                          <a:cs typeface="Arial" panose="020B0604020202020204" pitchFamily="34" charset="0"/>
                        </a:rPr>
                        <a:t>Elements and/or</a:t>
                      </a:r>
                      <a:r>
                        <a:rPr lang="en-GB" sz="900" baseline="0" dirty="0">
                          <a:latin typeface="Arial" panose="020B0604020202020204" pitchFamily="34" charset="0"/>
                          <a:cs typeface="Arial" panose="020B0604020202020204" pitchFamily="34" charset="0"/>
                        </a:rPr>
                        <a:t> compounds combined together but not bonded. Can easily be separated</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215486446"/>
                  </a:ext>
                </a:extLst>
              </a:tr>
            </a:tbl>
          </a:graphicData>
        </a:graphic>
      </p:graphicFrame>
      <p:graphicFrame>
        <p:nvGraphicFramePr>
          <p:cNvPr id="5" name="Table 4"/>
          <p:cNvGraphicFramePr>
            <a:graphicFrameLocks noGrp="1"/>
          </p:cNvGraphicFramePr>
          <p:nvPr/>
        </p:nvGraphicFramePr>
        <p:xfrm>
          <a:off x="6337758" y="4358821"/>
          <a:ext cx="2750021" cy="1581786"/>
        </p:xfrm>
        <a:graphic>
          <a:graphicData uri="http://schemas.openxmlformats.org/drawingml/2006/table">
            <a:tbl>
              <a:tblPr firstRow="1" bandRow="1">
                <a:tableStyleId>{5940675A-B579-460E-94D1-54222C63F5DA}</a:tableStyleId>
              </a:tblPr>
              <a:tblGrid>
                <a:gridCol w="2750021">
                  <a:extLst>
                    <a:ext uri="{9D8B030D-6E8A-4147-A177-3AD203B41FA5}">
                      <a16:colId xmlns:a16="http://schemas.microsoft.com/office/drawing/2014/main" val="3197881762"/>
                    </a:ext>
                  </a:extLst>
                </a:gridCol>
              </a:tblGrid>
              <a:tr h="215698">
                <a:tc>
                  <a:txBody>
                    <a:bodyPr/>
                    <a:lstStyle/>
                    <a:p>
                      <a:pPr algn="ctr"/>
                      <a:r>
                        <a:rPr lang="en-GB" sz="900" dirty="0">
                          <a:latin typeface="Arial" panose="020B0604020202020204" pitchFamily="34" charset="0"/>
                          <a:cs typeface="Arial" panose="020B0604020202020204" pitchFamily="34" charset="0"/>
                        </a:rPr>
                        <a:t>Separation techniques</a:t>
                      </a:r>
                    </a:p>
                  </a:txBody>
                  <a:tcPr marL="68580" marR="68580" marT="34290" marB="34290"/>
                </a:tc>
                <a:extLst>
                  <a:ext uri="{0D108BD9-81ED-4DB2-BD59-A6C34878D82A}">
                    <a16:rowId xmlns:a16="http://schemas.microsoft.com/office/drawing/2014/main" val="1412047459"/>
                  </a:ext>
                </a:extLst>
              </a:tr>
              <a:tr h="1366088">
                <a:tc>
                  <a:txBody>
                    <a:bodyPr/>
                    <a:lstStyle/>
                    <a:p>
                      <a:pPr algn="l"/>
                      <a:r>
                        <a:rPr lang="en-GB" sz="900" dirty="0">
                          <a:latin typeface="Arial" panose="020B0604020202020204" pitchFamily="34" charset="0"/>
                          <a:cs typeface="Arial" panose="020B0604020202020204" pitchFamily="34" charset="0"/>
                        </a:rPr>
                        <a:t>1. </a:t>
                      </a:r>
                      <a:r>
                        <a:rPr lang="en-GB" sz="900" dirty="0"/>
                        <a:t>________________</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pPr algn="l"/>
                      <a:r>
                        <a:rPr lang="en-GB" sz="900" dirty="0">
                          <a:latin typeface="Arial" panose="020B0604020202020204" pitchFamily="34" charset="0"/>
                          <a:cs typeface="Arial" panose="020B0604020202020204" pitchFamily="34" charset="0"/>
                        </a:rPr>
                        <a:t>2. </a:t>
                      </a:r>
                      <a:r>
                        <a:rPr lang="en-GB" sz="900" dirty="0"/>
                        <a:t>________________</a:t>
                      </a:r>
                      <a:br>
                        <a:rPr lang="en-GB" sz="900" dirty="0">
                          <a:latin typeface="Arial" panose="020B0604020202020204" pitchFamily="34" charset="0"/>
                          <a:cs typeface="Arial" panose="020B0604020202020204" pitchFamily="34" charset="0"/>
                        </a:rPr>
                      </a:br>
                      <a:br>
                        <a:rPr lang="en-GB" sz="900" dirty="0">
                          <a:latin typeface="Arial" panose="020B0604020202020204" pitchFamily="34" charset="0"/>
                          <a:cs typeface="Arial" panose="020B0604020202020204" pitchFamily="34" charset="0"/>
                        </a:rPr>
                      </a:br>
                      <a:r>
                        <a:rPr lang="en-GB" sz="900" dirty="0">
                          <a:latin typeface="Arial" panose="020B0604020202020204" pitchFamily="34" charset="0"/>
                          <a:cs typeface="Arial" panose="020B0604020202020204" pitchFamily="34" charset="0"/>
                        </a:rPr>
                        <a:t>3. </a:t>
                      </a:r>
                      <a:r>
                        <a:rPr lang="en-GB" sz="900" dirty="0"/>
                        <a:t>________________</a:t>
                      </a:r>
                      <a:br>
                        <a:rPr lang="en-GB" sz="900" baseline="0" dirty="0">
                          <a:latin typeface="Arial" panose="020B0604020202020204" pitchFamily="34" charset="0"/>
                          <a:cs typeface="Arial" panose="020B0604020202020204" pitchFamily="34" charset="0"/>
                        </a:rPr>
                      </a:br>
                      <a:br>
                        <a:rPr lang="en-GB" sz="900" baseline="0" dirty="0">
                          <a:latin typeface="Arial" panose="020B0604020202020204" pitchFamily="34" charset="0"/>
                          <a:cs typeface="Arial" panose="020B0604020202020204" pitchFamily="34" charset="0"/>
                        </a:rPr>
                      </a:br>
                      <a:r>
                        <a:rPr lang="en-GB" sz="900" baseline="0" dirty="0">
                          <a:latin typeface="Arial" panose="020B0604020202020204" pitchFamily="34" charset="0"/>
                          <a:cs typeface="Arial" panose="020B0604020202020204" pitchFamily="34" charset="0"/>
                        </a:rPr>
                        <a:t>4. </a:t>
                      </a:r>
                      <a:r>
                        <a:rPr lang="en-GB" sz="900" dirty="0"/>
                        <a:t>________________</a:t>
                      </a:r>
                      <a:br>
                        <a:rPr lang="en-GB" sz="900" baseline="0" dirty="0">
                          <a:latin typeface="Arial" panose="020B0604020202020204" pitchFamily="34" charset="0"/>
                          <a:cs typeface="Arial" panose="020B0604020202020204" pitchFamily="34" charset="0"/>
                        </a:rPr>
                      </a:br>
                      <a:br>
                        <a:rPr lang="en-GB" sz="900" baseline="0" dirty="0">
                          <a:latin typeface="Arial" panose="020B0604020202020204" pitchFamily="34" charset="0"/>
                          <a:cs typeface="Arial" panose="020B0604020202020204" pitchFamily="34" charset="0"/>
                        </a:rPr>
                      </a:br>
                      <a:r>
                        <a:rPr lang="en-GB" sz="900" baseline="0" dirty="0">
                          <a:latin typeface="Arial" panose="020B0604020202020204" pitchFamily="34" charset="0"/>
                          <a:cs typeface="Arial" panose="020B0604020202020204" pitchFamily="34" charset="0"/>
                        </a:rPr>
                        <a:t>5. </a:t>
                      </a:r>
                      <a:r>
                        <a:rPr lang="en-GB" sz="900" dirty="0"/>
                        <a:t>________________</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050928457"/>
                  </a:ext>
                </a:extLst>
              </a:tr>
            </a:tbl>
          </a:graphicData>
        </a:graphic>
      </p:graphicFrame>
      <p:graphicFrame>
        <p:nvGraphicFramePr>
          <p:cNvPr id="3" name="Table 2"/>
          <p:cNvGraphicFramePr>
            <a:graphicFrameLocks noGrp="1"/>
          </p:cNvGraphicFramePr>
          <p:nvPr/>
        </p:nvGraphicFramePr>
        <p:xfrm>
          <a:off x="90622" y="4697277"/>
          <a:ext cx="6096002" cy="1243330"/>
        </p:xfrm>
        <a:graphic>
          <a:graphicData uri="http://schemas.openxmlformats.org/drawingml/2006/table">
            <a:tbl>
              <a:tblPr firstRow="1" bandRow="1">
                <a:tableStyleId>{5940675A-B579-460E-94D1-54222C63F5DA}</a:tableStyleId>
              </a:tblPr>
              <a:tblGrid>
                <a:gridCol w="782783">
                  <a:extLst>
                    <a:ext uri="{9D8B030D-6E8A-4147-A177-3AD203B41FA5}">
                      <a16:colId xmlns:a16="http://schemas.microsoft.com/office/drawing/2014/main" val="3671433428"/>
                    </a:ext>
                  </a:extLst>
                </a:gridCol>
                <a:gridCol w="1066108">
                  <a:extLst>
                    <a:ext uri="{9D8B030D-6E8A-4147-A177-3AD203B41FA5}">
                      <a16:colId xmlns:a16="http://schemas.microsoft.com/office/drawing/2014/main" val="3684460555"/>
                    </a:ext>
                  </a:extLst>
                </a:gridCol>
                <a:gridCol w="1147157">
                  <a:extLst>
                    <a:ext uri="{9D8B030D-6E8A-4147-A177-3AD203B41FA5}">
                      <a16:colId xmlns:a16="http://schemas.microsoft.com/office/drawing/2014/main" val="1482425455"/>
                    </a:ext>
                  </a:extLst>
                </a:gridCol>
                <a:gridCol w="953885">
                  <a:extLst>
                    <a:ext uri="{9D8B030D-6E8A-4147-A177-3AD203B41FA5}">
                      <a16:colId xmlns:a16="http://schemas.microsoft.com/office/drawing/2014/main" val="2305558608"/>
                    </a:ext>
                  </a:extLst>
                </a:gridCol>
                <a:gridCol w="985058">
                  <a:extLst>
                    <a:ext uri="{9D8B030D-6E8A-4147-A177-3AD203B41FA5}">
                      <a16:colId xmlns:a16="http://schemas.microsoft.com/office/drawing/2014/main" val="3396252716"/>
                    </a:ext>
                  </a:extLst>
                </a:gridCol>
                <a:gridCol w="1161011">
                  <a:extLst>
                    <a:ext uri="{9D8B030D-6E8A-4147-A177-3AD203B41FA5}">
                      <a16:colId xmlns:a16="http://schemas.microsoft.com/office/drawing/2014/main" val="2565933391"/>
                    </a:ext>
                  </a:extLst>
                </a:gridCol>
              </a:tblGrid>
              <a:tr h="205740">
                <a:tc gridSpan="6">
                  <a:txBody>
                    <a:bodyPr/>
                    <a:lstStyle/>
                    <a:p>
                      <a:pPr algn="ctr"/>
                      <a:r>
                        <a:rPr lang="en-GB" sz="900" dirty="0">
                          <a:latin typeface="Arial" panose="020B0604020202020204" pitchFamily="34" charset="0"/>
                          <a:cs typeface="Arial" panose="020B0604020202020204" pitchFamily="34" charset="0"/>
                        </a:rPr>
                        <a:t>Development of the atomic model</a:t>
                      </a:r>
                    </a:p>
                  </a:txBody>
                  <a:tcPr marL="68580" marR="68580" marT="34290" marB="34290"/>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4264507"/>
                  </a:ext>
                </a:extLst>
              </a:tr>
              <a:tr h="488950">
                <a:tc rowSpan="2">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rowSpan="2">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07367307"/>
                  </a:ext>
                </a:extLst>
              </a:tr>
              <a:tr h="205740">
                <a:tc vMerge="1">
                  <a:txBody>
                    <a:bodyPr/>
                    <a:lstStyle/>
                    <a:p>
                      <a:endParaRPr lang="en-GB"/>
                    </a:p>
                  </a:txBody>
                  <a:tcPr/>
                </a:tc>
                <a:tc>
                  <a:txBody>
                    <a:bodyPr/>
                    <a:lstStyle/>
                    <a:p>
                      <a:pPr algn="ctr"/>
                      <a:r>
                        <a:rPr lang="en-GB" sz="900" dirty="0">
                          <a:latin typeface="Arial" panose="020B0604020202020204" pitchFamily="34" charset="0"/>
                          <a:cs typeface="Arial" panose="020B0604020202020204" pitchFamily="34" charset="0"/>
                        </a:rPr>
                        <a:t>JJ Thomson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Ernest Rutherford</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Niels</a:t>
                      </a:r>
                      <a:r>
                        <a:rPr lang="en-GB" sz="900" baseline="0" dirty="0">
                          <a:latin typeface="Arial" panose="020B0604020202020204" pitchFamily="34" charset="0"/>
                          <a:cs typeface="Arial" panose="020B0604020202020204" pitchFamily="34" charset="0"/>
                        </a:rPr>
                        <a:t> Bohr</a:t>
                      </a:r>
                      <a:endParaRPr lang="en-GB" sz="900" dirty="0">
                        <a:latin typeface="Arial" panose="020B0604020202020204" pitchFamily="34" charset="0"/>
                        <a:cs typeface="Arial" panose="020B0604020202020204" pitchFamily="34" charset="0"/>
                      </a:endParaRPr>
                    </a:p>
                  </a:txBody>
                  <a:tcPr marL="68580" marR="68580" marT="34290" marB="34290"/>
                </a:tc>
                <a:tc vMerge="1">
                  <a:txBody>
                    <a:bodyPr/>
                    <a:lstStyle/>
                    <a:p>
                      <a:endParaRPr lang="en-GB"/>
                    </a:p>
                  </a:txBody>
                  <a:tcPr/>
                </a:tc>
                <a:tc>
                  <a:txBody>
                    <a:bodyPr/>
                    <a:lstStyle/>
                    <a:p>
                      <a:pPr algn="ctr"/>
                      <a:r>
                        <a:rPr lang="en-GB" sz="900" dirty="0">
                          <a:latin typeface="Arial" panose="020B0604020202020204" pitchFamily="34" charset="0"/>
                          <a:cs typeface="Arial" panose="020B0604020202020204" pitchFamily="34" charset="0"/>
                        </a:rPr>
                        <a:t>James Chadwick</a:t>
                      </a:r>
                    </a:p>
                  </a:txBody>
                  <a:tcPr marL="68580" marR="68580" marT="34290" marB="34290"/>
                </a:tc>
                <a:extLst>
                  <a:ext uri="{0D108BD9-81ED-4DB2-BD59-A6C34878D82A}">
                    <a16:rowId xmlns:a16="http://schemas.microsoft.com/office/drawing/2014/main" val="104103919"/>
                  </a:ext>
                </a:extLst>
              </a:tr>
              <a:tr h="342900">
                <a:tc>
                  <a:txBody>
                    <a:bodyPr/>
                    <a:lstStyle/>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102764613"/>
                  </a:ext>
                </a:extLst>
              </a:tr>
            </a:tbl>
          </a:graphicData>
        </a:graphic>
      </p:graphicFrame>
      <p:graphicFrame>
        <p:nvGraphicFramePr>
          <p:cNvPr id="7" name="Table 6"/>
          <p:cNvGraphicFramePr>
            <a:graphicFrameLocks noGrp="1"/>
          </p:cNvGraphicFramePr>
          <p:nvPr/>
        </p:nvGraphicFramePr>
        <p:xfrm>
          <a:off x="7153926" y="909881"/>
          <a:ext cx="1574437" cy="822960"/>
        </p:xfrm>
        <a:graphic>
          <a:graphicData uri="http://schemas.openxmlformats.org/drawingml/2006/table">
            <a:tbl>
              <a:tblPr firstRow="1" bandRow="1">
                <a:tableStyleId>{5940675A-B579-460E-94D1-54222C63F5DA}</a:tableStyleId>
              </a:tblPr>
              <a:tblGrid>
                <a:gridCol w="616042">
                  <a:extLst>
                    <a:ext uri="{9D8B030D-6E8A-4147-A177-3AD203B41FA5}">
                      <a16:colId xmlns:a16="http://schemas.microsoft.com/office/drawing/2014/main" val="1523624460"/>
                    </a:ext>
                  </a:extLst>
                </a:gridCol>
                <a:gridCol w="958395">
                  <a:extLst>
                    <a:ext uri="{9D8B030D-6E8A-4147-A177-3AD203B41FA5}">
                      <a16:colId xmlns:a16="http://schemas.microsoft.com/office/drawing/2014/main" val="1717481317"/>
                    </a:ext>
                  </a:extLst>
                </a:gridCol>
              </a:tblGrid>
              <a:tr h="205740">
                <a:tc>
                  <a:txBody>
                    <a:bodyPr/>
                    <a:lstStyle/>
                    <a:p>
                      <a:pPr algn="ctr"/>
                      <a:r>
                        <a:rPr lang="en-GB" sz="900" dirty="0">
                          <a:latin typeface="Arial" panose="020B0604020202020204" pitchFamily="34" charset="0"/>
                          <a:cs typeface="Arial" panose="020B0604020202020204" pitchFamily="34" charset="0"/>
                        </a:rPr>
                        <a:t>Particle</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Relative charge</a:t>
                      </a:r>
                    </a:p>
                  </a:txBody>
                  <a:tcPr marL="68580" marR="68580" marT="34290" marB="34290"/>
                </a:tc>
                <a:extLst>
                  <a:ext uri="{0D108BD9-81ED-4DB2-BD59-A6C34878D82A}">
                    <a16:rowId xmlns:a16="http://schemas.microsoft.com/office/drawing/2014/main" val="3232412107"/>
                  </a:ext>
                </a:extLst>
              </a:tr>
              <a:tr h="205740">
                <a:tc>
                  <a:txBody>
                    <a:bodyPr/>
                    <a:lstStyle/>
                    <a:p>
                      <a:pPr algn="ctr"/>
                      <a:r>
                        <a:rPr lang="en-GB" sz="900" dirty="0">
                          <a:latin typeface="Arial" panose="020B0604020202020204" pitchFamily="34" charset="0"/>
                          <a:cs typeface="Arial" panose="020B0604020202020204" pitchFamily="34" charset="0"/>
                        </a:rPr>
                        <a:t>Proton </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74223711"/>
                  </a:ext>
                </a:extLst>
              </a:tr>
              <a:tr h="205740">
                <a:tc>
                  <a:txBody>
                    <a:bodyPr/>
                    <a:lstStyle/>
                    <a:p>
                      <a:pPr algn="ctr"/>
                      <a:r>
                        <a:rPr lang="en-GB" sz="900" dirty="0">
                          <a:latin typeface="Arial" panose="020B0604020202020204" pitchFamily="34" charset="0"/>
                          <a:cs typeface="Arial" panose="020B0604020202020204" pitchFamily="34" charset="0"/>
                        </a:rPr>
                        <a:t>Neutron</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737320081"/>
                  </a:ext>
                </a:extLst>
              </a:tr>
              <a:tr h="205740">
                <a:tc>
                  <a:txBody>
                    <a:bodyPr/>
                    <a:lstStyle/>
                    <a:p>
                      <a:pPr algn="ctr"/>
                      <a:r>
                        <a:rPr lang="en-GB" sz="900" dirty="0">
                          <a:latin typeface="Arial" panose="020B0604020202020204" pitchFamily="34" charset="0"/>
                          <a:cs typeface="Arial" panose="020B0604020202020204" pitchFamily="34" charset="0"/>
                        </a:rPr>
                        <a:t>Electron</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54270361"/>
                  </a:ext>
                </a:extLst>
              </a:tr>
            </a:tbl>
          </a:graphicData>
        </a:graphic>
      </p:graphicFrame>
      <p:graphicFrame>
        <p:nvGraphicFramePr>
          <p:cNvPr id="8" name="Table 7"/>
          <p:cNvGraphicFramePr>
            <a:graphicFrameLocks noGrp="1"/>
          </p:cNvGraphicFramePr>
          <p:nvPr/>
        </p:nvGraphicFramePr>
        <p:xfrm>
          <a:off x="5673951" y="915320"/>
          <a:ext cx="1327614" cy="822960"/>
        </p:xfrm>
        <a:graphic>
          <a:graphicData uri="http://schemas.openxmlformats.org/drawingml/2006/table">
            <a:tbl>
              <a:tblPr firstRow="1" bandRow="1">
                <a:tableStyleId>{5940675A-B579-460E-94D1-54222C63F5DA}</a:tableStyleId>
              </a:tblPr>
              <a:tblGrid>
                <a:gridCol w="593094">
                  <a:extLst>
                    <a:ext uri="{9D8B030D-6E8A-4147-A177-3AD203B41FA5}">
                      <a16:colId xmlns:a16="http://schemas.microsoft.com/office/drawing/2014/main" val="1523624460"/>
                    </a:ext>
                  </a:extLst>
                </a:gridCol>
                <a:gridCol w="734520">
                  <a:extLst>
                    <a:ext uri="{9D8B030D-6E8A-4147-A177-3AD203B41FA5}">
                      <a16:colId xmlns:a16="http://schemas.microsoft.com/office/drawing/2014/main" val="1717481317"/>
                    </a:ext>
                  </a:extLst>
                </a:gridCol>
              </a:tblGrid>
              <a:tr h="205740">
                <a:tc>
                  <a:txBody>
                    <a:bodyPr/>
                    <a:lstStyle/>
                    <a:p>
                      <a:pPr algn="ctr"/>
                      <a:r>
                        <a:rPr lang="en-GB" sz="900" dirty="0">
                          <a:latin typeface="Arial" panose="020B0604020202020204" pitchFamily="34" charset="0"/>
                          <a:cs typeface="Arial" panose="020B0604020202020204" pitchFamily="34" charset="0"/>
                        </a:rPr>
                        <a:t>Particle</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Mass</a:t>
                      </a:r>
                    </a:p>
                  </a:txBody>
                  <a:tcPr marL="68580" marR="68580" marT="34290" marB="34290"/>
                </a:tc>
                <a:extLst>
                  <a:ext uri="{0D108BD9-81ED-4DB2-BD59-A6C34878D82A}">
                    <a16:rowId xmlns:a16="http://schemas.microsoft.com/office/drawing/2014/main" val="3232412107"/>
                  </a:ext>
                </a:extLst>
              </a:tr>
              <a:tr h="205740">
                <a:tc>
                  <a:txBody>
                    <a:bodyPr/>
                    <a:lstStyle/>
                    <a:p>
                      <a:pPr algn="ctr"/>
                      <a:r>
                        <a:rPr lang="en-GB" sz="900" dirty="0">
                          <a:latin typeface="Arial" panose="020B0604020202020204" pitchFamily="34" charset="0"/>
                          <a:cs typeface="Arial" panose="020B0604020202020204" pitchFamily="34" charset="0"/>
                        </a:rPr>
                        <a:t>Proton </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74223711"/>
                  </a:ext>
                </a:extLst>
              </a:tr>
              <a:tr h="205740">
                <a:tc>
                  <a:txBody>
                    <a:bodyPr/>
                    <a:lstStyle/>
                    <a:p>
                      <a:pPr algn="ctr"/>
                      <a:r>
                        <a:rPr lang="en-GB" sz="900" dirty="0">
                          <a:latin typeface="Arial" panose="020B0604020202020204" pitchFamily="34" charset="0"/>
                          <a:cs typeface="Arial" panose="020B0604020202020204" pitchFamily="34" charset="0"/>
                        </a:rPr>
                        <a:t>Neutron</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737320081"/>
                  </a:ext>
                </a:extLst>
              </a:tr>
              <a:tr h="205740">
                <a:tc>
                  <a:txBody>
                    <a:bodyPr/>
                    <a:lstStyle/>
                    <a:p>
                      <a:pPr algn="ctr"/>
                      <a:r>
                        <a:rPr lang="en-GB" sz="900" dirty="0">
                          <a:latin typeface="Arial" panose="020B0604020202020204" pitchFamily="34" charset="0"/>
                          <a:cs typeface="Arial" panose="020B0604020202020204" pitchFamily="34" charset="0"/>
                        </a:rPr>
                        <a:t>Electron</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54270361"/>
                  </a:ext>
                </a:extLst>
              </a:tr>
            </a:tbl>
          </a:graphicData>
        </a:graphic>
      </p:graphicFrame>
      <p:sp>
        <p:nvSpPr>
          <p:cNvPr id="9" name="Oval 8"/>
          <p:cNvSpPr/>
          <p:nvPr/>
        </p:nvSpPr>
        <p:spPr>
          <a:xfrm>
            <a:off x="264850" y="5023485"/>
            <a:ext cx="467591" cy="455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rotWithShape="1">
          <a:blip r:embed="rId2"/>
          <a:srcRect l="17291" t="29629" r="52292" b="16668"/>
          <a:stretch/>
        </p:blipFill>
        <p:spPr>
          <a:xfrm>
            <a:off x="1211197" y="4927227"/>
            <a:ext cx="447685" cy="444619"/>
          </a:xfrm>
          <a:prstGeom prst="rect">
            <a:avLst/>
          </a:prstGeom>
        </p:spPr>
      </p:pic>
      <p:pic>
        <p:nvPicPr>
          <p:cNvPr id="14" name="Picture 13"/>
          <p:cNvPicPr>
            <a:picLocks noChangeAspect="1"/>
          </p:cNvPicPr>
          <p:nvPr/>
        </p:nvPicPr>
        <p:blipFill rotWithShape="1">
          <a:blip r:embed="rId3"/>
          <a:srcRect l="27018" t="52222" r="61930" b="27817"/>
          <a:stretch/>
        </p:blipFill>
        <p:spPr>
          <a:xfrm>
            <a:off x="2327643" y="4927227"/>
            <a:ext cx="419540" cy="426200"/>
          </a:xfrm>
          <a:prstGeom prst="rect">
            <a:avLst/>
          </a:prstGeom>
        </p:spPr>
      </p:pic>
      <p:pic>
        <p:nvPicPr>
          <p:cNvPr id="15" name="Picture 14"/>
          <p:cNvPicPr>
            <a:picLocks noChangeAspect="1"/>
          </p:cNvPicPr>
          <p:nvPr/>
        </p:nvPicPr>
        <p:blipFill rotWithShape="1">
          <a:blip r:embed="rId4"/>
          <a:srcRect l="27508" t="47619" r="62441" b="34445"/>
          <a:stretch/>
        </p:blipFill>
        <p:spPr>
          <a:xfrm>
            <a:off x="3372995" y="4974675"/>
            <a:ext cx="379641" cy="381044"/>
          </a:xfrm>
          <a:prstGeom prst="rect">
            <a:avLst/>
          </a:prstGeom>
        </p:spPr>
      </p:pic>
      <p:pic>
        <p:nvPicPr>
          <p:cNvPr id="16" name="Picture 15"/>
          <p:cNvPicPr>
            <a:picLocks noChangeAspect="1"/>
          </p:cNvPicPr>
          <p:nvPr/>
        </p:nvPicPr>
        <p:blipFill>
          <a:blip r:embed="rId5"/>
          <a:stretch>
            <a:fillRect/>
          </a:stretch>
        </p:blipFill>
        <p:spPr>
          <a:xfrm>
            <a:off x="5373400" y="4927227"/>
            <a:ext cx="511439" cy="426200"/>
          </a:xfrm>
          <a:prstGeom prst="rect">
            <a:avLst/>
          </a:prstGeom>
        </p:spPr>
      </p:pic>
      <p:pic>
        <p:nvPicPr>
          <p:cNvPr id="18" name="Picture 17"/>
          <p:cNvPicPr>
            <a:picLocks noChangeAspect="1"/>
          </p:cNvPicPr>
          <p:nvPr/>
        </p:nvPicPr>
        <p:blipFill rotWithShape="1">
          <a:blip r:embed="rId6"/>
          <a:srcRect t="20059" b="9491"/>
          <a:stretch/>
        </p:blipFill>
        <p:spPr>
          <a:xfrm>
            <a:off x="4120250" y="5031775"/>
            <a:ext cx="777643" cy="492222"/>
          </a:xfrm>
          <a:prstGeom prst="rect">
            <a:avLst/>
          </a:prstGeom>
        </p:spPr>
      </p:pic>
      <p:graphicFrame>
        <p:nvGraphicFramePr>
          <p:cNvPr id="19" name="Table 18"/>
          <p:cNvGraphicFramePr>
            <a:graphicFrameLocks noGrp="1"/>
          </p:cNvGraphicFramePr>
          <p:nvPr/>
        </p:nvGraphicFramePr>
        <p:xfrm>
          <a:off x="5202567" y="2097230"/>
          <a:ext cx="3846830" cy="2125980"/>
        </p:xfrm>
        <a:graphic>
          <a:graphicData uri="http://schemas.openxmlformats.org/drawingml/2006/table">
            <a:tbl>
              <a:tblPr firstRow="1" bandRow="1">
                <a:tableStyleId>{5940675A-B579-460E-94D1-54222C63F5DA}</a:tableStyleId>
              </a:tblPr>
              <a:tblGrid>
                <a:gridCol w="3846830">
                  <a:extLst>
                    <a:ext uri="{9D8B030D-6E8A-4147-A177-3AD203B41FA5}">
                      <a16:colId xmlns:a16="http://schemas.microsoft.com/office/drawing/2014/main" val="3024295827"/>
                    </a:ext>
                  </a:extLst>
                </a:gridCol>
              </a:tblGrid>
              <a:tr h="205740">
                <a:tc>
                  <a:txBody>
                    <a:bodyPr/>
                    <a:lstStyle/>
                    <a:p>
                      <a:pPr algn="ctr"/>
                      <a:r>
                        <a:rPr lang="en-GB" sz="900" dirty="0">
                          <a:latin typeface="Arial" panose="020B0604020202020204" pitchFamily="34" charset="0"/>
                          <a:cs typeface="Arial" panose="020B0604020202020204" pitchFamily="34" charset="0"/>
                        </a:rPr>
                        <a:t>Steps in</a:t>
                      </a:r>
                      <a:r>
                        <a:rPr lang="en-GB" sz="900" baseline="0" dirty="0">
                          <a:latin typeface="Arial" panose="020B0604020202020204" pitchFamily="34" charset="0"/>
                          <a:cs typeface="Arial" panose="020B0604020202020204" pitchFamily="34" charset="0"/>
                        </a:rPr>
                        <a:t> the development of the periodic table</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571037189"/>
                  </a:ext>
                </a:extLst>
              </a:tr>
              <a:tr h="480060">
                <a:tc>
                  <a:txBody>
                    <a:bodyPr/>
                    <a:lstStyle/>
                    <a:p>
                      <a:r>
                        <a:rPr lang="en-GB" sz="900" dirty="0">
                          <a:latin typeface="Arial" panose="020B0604020202020204" pitchFamily="34" charset="0"/>
                          <a:cs typeface="Arial" panose="020B0604020202020204" pitchFamily="34" charset="0"/>
                        </a:rPr>
                        <a:t>Before the discovery of protons, neutrons and electrons, scientists attempted to classify the elements by arranging them in order of their </a:t>
                      </a:r>
                      <a:r>
                        <a:rPr lang="en-GB" sz="900" dirty="0"/>
                        <a:t>_____________ _____________</a:t>
                      </a:r>
                      <a:r>
                        <a:rPr lang="en-GB" sz="900" dirty="0">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898260057"/>
                  </a:ext>
                </a:extLst>
              </a:tr>
              <a:tr h="480060">
                <a:tc>
                  <a:txBody>
                    <a:bodyPr/>
                    <a:lstStyle/>
                    <a:p>
                      <a:r>
                        <a:rPr lang="en-GB" sz="900" dirty="0">
                          <a:latin typeface="Arial" panose="020B0604020202020204" pitchFamily="34" charset="0"/>
                          <a:cs typeface="Arial" panose="020B0604020202020204" pitchFamily="34" charset="0"/>
                        </a:rPr>
                        <a:t>The early periodic tables were </a:t>
                      </a:r>
                      <a:r>
                        <a:rPr lang="en-GB" sz="900" dirty="0"/>
                        <a:t>_____________</a:t>
                      </a:r>
                      <a:r>
                        <a:rPr lang="en-GB" sz="900" dirty="0">
                          <a:latin typeface="Arial" panose="020B0604020202020204" pitchFamily="34" charset="0"/>
                          <a:cs typeface="Arial" panose="020B0604020202020204" pitchFamily="34" charset="0"/>
                        </a:rPr>
                        <a:t> and some </a:t>
                      </a:r>
                      <a:r>
                        <a:rPr lang="en-GB" sz="900" dirty="0"/>
                        <a:t>_____________</a:t>
                      </a:r>
                      <a:r>
                        <a:rPr lang="en-GB" sz="900" dirty="0">
                          <a:latin typeface="Arial" panose="020B0604020202020204" pitchFamily="34" charset="0"/>
                          <a:cs typeface="Arial" panose="020B0604020202020204" pitchFamily="34" charset="0"/>
                        </a:rPr>
                        <a:t> were placed in inappropriate groups if the strict order of atomic weights was followed. </a:t>
                      </a:r>
                    </a:p>
                  </a:txBody>
                  <a:tcPr marL="68580" marR="68580" marT="34290" marB="34290"/>
                </a:tc>
                <a:extLst>
                  <a:ext uri="{0D108BD9-81ED-4DB2-BD59-A6C34878D82A}">
                    <a16:rowId xmlns:a16="http://schemas.microsoft.com/office/drawing/2014/main" val="3189512718"/>
                  </a:ext>
                </a:extLst>
              </a:tr>
              <a:tr h="480060">
                <a:tc>
                  <a:txBody>
                    <a:bodyPr/>
                    <a:lstStyle/>
                    <a:p>
                      <a:r>
                        <a:rPr lang="en-GB" sz="900" dirty="0">
                          <a:latin typeface="Arial" panose="020B0604020202020204" pitchFamily="34" charset="0"/>
                          <a:cs typeface="Arial" panose="020B0604020202020204" pitchFamily="34" charset="0"/>
                        </a:rPr>
                        <a:t>Mendeleev overcame some of the problems by </a:t>
                      </a:r>
                      <a:r>
                        <a:rPr lang="en-GB" sz="900" dirty="0"/>
                        <a:t>_________</a:t>
                      </a:r>
                      <a:r>
                        <a:rPr lang="en-GB" sz="900" baseline="0" dirty="0"/>
                        <a:t> ______</a:t>
                      </a:r>
                      <a:r>
                        <a:rPr lang="en-GB" sz="900" dirty="0">
                          <a:latin typeface="Arial" panose="020B0604020202020204" pitchFamily="34" charset="0"/>
                          <a:cs typeface="Arial" panose="020B0604020202020204" pitchFamily="34" charset="0"/>
                        </a:rPr>
                        <a:t> for elements that he thought had not been </a:t>
                      </a:r>
                      <a:r>
                        <a:rPr lang="en-GB" sz="900" dirty="0"/>
                        <a:t>_____________</a:t>
                      </a:r>
                      <a:r>
                        <a:rPr lang="en-GB" sz="900" dirty="0">
                          <a:latin typeface="Arial" panose="020B0604020202020204" pitchFamily="34" charset="0"/>
                          <a:cs typeface="Arial" panose="020B0604020202020204" pitchFamily="34" charset="0"/>
                        </a:rPr>
                        <a:t> and in some places changed the </a:t>
                      </a:r>
                      <a:r>
                        <a:rPr lang="en-GB" sz="900" dirty="0"/>
                        <a:t>_____________</a:t>
                      </a:r>
                      <a:r>
                        <a:rPr lang="en-GB" sz="900" dirty="0">
                          <a:latin typeface="Arial" panose="020B0604020202020204" pitchFamily="34" charset="0"/>
                          <a:cs typeface="Arial" panose="020B0604020202020204" pitchFamily="34" charset="0"/>
                        </a:rPr>
                        <a:t> based on atomic weights.</a:t>
                      </a:r>
                    </a:p>
                  </a:txBody>
                  <a:tcPr marL="68580" marR="68580" marT="34290" marB="34290"/>
                </a:tc>
                <a:extLst>
                  <a:ext uri="{0D108BD9-81ED-4DB2-BD59-A6C34878D82A}">
                    <a16:rowId xmlns:a16="http://schemas.microsoft.com/office/drawing/2014/main" val="2731272577"/>
                  </a:ext>
                </a:extLst>
              </a:tr>
              <a:tr h="480060">
                <a:tc>
                  <a:txBody>
                    <a:bodyPr/>
                    <a:lstStyle/>
                    <a:p>
                      <a:r>
                        <a:rPr lang="en-GB" sz="900" dirty="0">
                          <a:latin typeface="Arial" panose="020B0604020202020204" pitchFamily="34" charset="0"/>
                          <a:cs typeface="Arial" panose="020B0604020202020204" pitchFamily="34" charset="0"/>
                        </a:rPr>
                        <a:t>Elements with </a:t>
                      </a:r>
                      <a:r>
                        <a:rPr lang="en-GB" sz="900" dirty="0"/>
                        <a:t>___________</a:t>
                      </a:r>
                      <a:r>
                        <a:rPr lang="en-GB" sz="900" dirty="0">
                          <a:latin typeface="Arial" panose="020B0604020202020204" pitchFamily="34" charset="0"/>
                          <a:cs typeface="Arial" panose="020B0604020202020204" pitchFamily="34" charset="0"/>
                        </a:rPr>
                        <a:t> predicted by Mendeleev were </a:t>
                      </a:r>
                      <a:r>
                        <a:rPr lang="en-GB" sz="900" dirty="0"/>
                        <a:t>___________</a:t>
                      </a:r>
                      <a:r>
                        <a:rPr lang="en-GB" sz="900" dirty="0">
                          <a:latin typeface="Arial" panose="020B0604020202020204" pitchFamily="34" charset="0"/>
                          <a:cs typeface="Arial" panose="020B0604020202020204" pitchFamily="34" charset="0"/>
                        </a:rPr>
                        <a:t> and filled the gaps. Knowledge of </a:t>
                      </a:r>
                      <a:r>
                        <a:rPr lang="en-GB" sz="900" dirty="0"/>
                        <a:t>_____________</a:t>
                      </a:r>
                      <a:r>
                        <a:rPr lang="en-GB" sz="900" dirty="0">
                          <a:latin typeface="Arial" panose="020B0604020202020204" pitchFamily="34" charset="0"/>
                          <a:cs typeface="Arial" panose="020B0604020202020204" pitchFamily="34" charset="0"/>
                        </a:rPr>
                        <a:t> made it possible to explain why the order based on atomic weights was not always correct.</a:t>
                      </a:r>
                    </a:p>
                  </a:txBody>
                  <a:tcPr marL="68580" marR="68580" marT="34290" marB="34290"/>
                </a:tc>
                <a:extLst>
                  <a:ext uri="{0D108BD9-81ED-4DB2-BD59-A6C34878D82A}">
                    <a16:rowId xmlns:a16="http://schemas.microsoft.com/office/drawing/2014/main" val="34656413"/>
                  </a:ext>
                </a:extLst>
              </a:tr>
            </a:tbl>
          </a:graphicData>
        </a:graphic>
      </p:graphicFrame>
      <p:pic>
        <p:nvPicPr>
          <p:cNvPr id="20" name="Picture 19"/>
          <p:cNvPicPr>
            <a:picLocks noChangeAspect="1"/>
          </p:cNvPicPr>
          <p:nvPr/>
        </p:nvPicPr>
        <p:blipFill rotWithShape="1">
          <a:blip r:embed="rId7"/>
          <a:srcRect l="33455" t="41770" r="61018" b="45911"/>
          <a:stretch/>
        </p:blipFill>
        <p:spPr>
          <a:xfrm>
            <a:off x="248563" y="1812097"/>
            <a:ext cx="1036238" cy="1299410"/>
          </a:xfrm>
          <a:prstGeom prst="rect">
            <a:avLst/>
          </a:prstGeom>
        </p:spPr>
      </p:pic>
      <p:cxnSp>
        <p:nvCxnSpPr>
          <p:cNvPr id="21" name="Straight Arrow Connector 20"/>
          <p:cNvCxnSpPr/>
          <p:nvPr/>
        </p:nvCxnSpPr>
        <p:spPr>
          <a:xfrm>
            <a:off x="982524" y="2888420"/>
            <a:ext cx="921662" cy="0"/>
          </a:xfrm>
          <a:prstGeom prst="straightConnector1">
            <a:avLst/>
          </a:prstGeom>
          <a:ln w="76200">
            <a:solidFill>
              <a:srgbClr val="FF0000"/>
            </a:solidFill>
            <a:headEnd type="arrow"/>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982524" y="2055736"/>
            <a:ext cx="724868" cy="10916"/>
          </a:xfrm>
          <a:prstGeom prst="straightConnector1">
            <a:avLst/>
          </a:prstGeom>
          <a:ln w="76200">
            <a:solidFill>
              <a:srgbClr val="FF0000"/>
            </a:solidFill>
            <a:headEnd type="arrow"/>
            <a:tailEnd type="none"/>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904186" y="2749920"/>
            <a:ext cx="3153966" cy="507831"/>
          </a:xfrm>
          <a:prstGeom prst="rect">
            <a:avLst/>
          </a:prstGeom>
          <a:noFill/>
        </p:spPr>
        <p:txBody>
          <a:bodyPr wrap="square" rtlCol="0">
            <a:spAutoFit/>
          </a:bodyPr>
          <a:lstStyle/>
          <a:p>
            <a:r>
              <a:rPr lang="en-GB" sz="1350" dirty="0"/>
              <a:t>_____________ = ____________________</a:t>
            </a:r>
          </a:p>
        </p:txBody>
      </p:sp>
      <p:sp>
        <p:nvSpPr>
          <p:cNvPr id="24" name="TextBox 23"/>
          <p:cNvSpPr txBox="1"/>
          <p:nvPr/>
        </p:nvSpPr>
        <p:spPr>
          <a:xfrm>
            <a:off x="1707392" y="1928152"/>
            <a:ext cx="3350760" cy="300082"/>
          </a:xfrm>
          <a:prstGeom prst="rect">
            <a:avLst/>
          </a:prstGeom>
          <a:noFill/>
        </p:spPr>
        <p:txBody>
          <a:bodyPr wrap="square" rtlCol="0">
            <a:spAutoFit/>
          </a:bodyPr>
          <a:lstStyle/>
          <a:p>
            <a:r>
              <a:rPr lang="en-GB" sz="1350" dirty="0"/>
              <a:t>________________ = ________ + _________</a:t>
            </a:r>
          </a:p>
        </p:txBody>
      </p:sp>
      <p:sp>
        <p:nvSpPr>
          <p:cNvPr id="25" name="Rectangle 24"/>
          <p:cNvSpPr/>
          <p:nvPr/>
        </p:nvSpPr>
        <p:spPr>
          <a:xfrm>
            <a:off x="104148" y="3108735"/>
            <a:ext cx="4954004" cy="1581330"/>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1. Atoms have the same number of </a:t>
            </a:r>
            <a:r>
              <a:rPr lang="en-GB" sz="900" dirty="0"/>
              <a:t>_____________</a:t>
            </a:r>
            <a:r>
              <a:rPr lang="en-GB" sz="900" dirty="0">
                <a:latin typeface="Arial" panose="020B0604020202020204" pitchFamily="34" charset="0"/>
                <a:cs typeface="Arial" panose="020B0604020202020204" pitchFamily="34" charset="0"/>
              </a:rPr>
              <a:t> and </a:t>
            </a:r>
            <a:r>
              <a:rPr lang="en-GB" sz="900" dirty="0"/>
              <a:t>_____________</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2. Atoms of the same element can have different numbers of </a:t>
            </a:r>
            <a:r>
              <a:rPr lang="en-GB" sz="900" dirty="0"/>
              <a:t>_____________</a:t>
            </a:r>
            <a:r>
              <a:rPr lang="en-GB" sz="900" dirty="0">
                <a:latin typeface="Arial" panose="020B0604020202020204" pitchFamily="34" charset="0"/>
                <a:cs typeface="Arial" panose="020B0604020202020204" pitchFamily="34" charset="0"/>
              </a:rPr>
              <a:t>; these atoms are called </a:t>
            </a:r>
            <a:r>
              <a:rPr lang="en-GB" sz="900" dirty="0"/>
              <a:t>_____________</a:t>
            </a:r>
            <a:r>
              <a:rPr lang="en-GB" sz="900" dirty="0">
                <a:latin typeface="Arial" panose="020B0604020202020204" pitchFamily="34" charset="0"/>
                <a:cs typeface="Arial" panose="020B0604020202020204" pitchFamily="34" charset="0"/>
              </a:rPr>
              <a:t> of that element.</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3. Isotopes of the same element have the same number of </a:t>
            </a:r>
            <a:r>
              <a:rPr lang="en-GB" sz="900" dirty="0"/>
              <a:t>_____________</a:t>
            </a:r>
            <a:r>
              <a:rPr lang="en-GB" sz="900" dirty="0">
                <a:latin typeface="Arial" panose="020B0604020202020204" pitchFamily="34" charset="0"/>
                <a:cs typeface="Arial" panose="020B0604020202020204" pitchFamily="34" charset="0"/>
              </a:rPr>
              <a:t> and </a:t>
            </a:r>
            <a:r>
              <a:rPr lang="en-GB" sz="900" dirty="0"/>
              <a:t>_____________</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4. To calculate the </a:t>
            </a:r>
            <a:r>
              <a:rPr lang="en-GB" sz="900" dirty="0"/>
              <a:t>_____________</a:t>
            </a:r>
            <a:r>
              <a:rPr lang="en-GB" sz="900" dirty="0">
                <a:latin typeface="Arial" panose="020B0604020202020204" pitchFamily="34" charset="0"/>
                <a:cs typeface="Arial" panose="020B0604020202020204" pitchFamily="34" charset="0"/>
              </a:rPr>
              <a:t> </a:t>
            </a:r>
            <a:r>
              <a:rPr lang="en-GB" sz="900" dirty="0"/>
              <a:t>_____________</a:t>
            </a:r>
            <a:r>
              <a:rPr lang="en-GB" sz="900" dirty="0">
                <a:latin typeface="Arial" panose="020B0604020202020204" pitchFamily="34" charset="0"/>
                <a:cs typeface="Arial" panose="020B0604020202020204" pitchFamily="34" charset="0"/>
              </a:rPr>
              <a:t> </a:t>
            </a:r>
            <a:r>
              <a:rPr lang="en-GB" sz="900" dirty="0"/>
              <a:t>_____________</a:t>
            </a:r>
            <a:r>
              <a:rPr lang="en-GB" sz="900" dirty="0">
                <a:latin typeface="Arial" panose="020B0604020202020204" pitchFamily="34" charset="0"/>
                <a:cs typeface="Arial" panose="020B0604020202020204" pitchFamily="34" charset="0"/>
              </a:rPr>
              <a:t> of an element taking into consideration isotopes then you need the following equation:</a:t>
            </a:r>
          </a:p>
          <a:p>
            <a:r>
              <a:rPr lang="en-GB" sz="788" i="1" u="sng" dirty="0">
                <a:latin typeface="Arial" panose="020B0604020202020204" pitchFamily="34" charset="0"/>
                <a:cs typeface="Arial" panose="020B0604020202020204" pitchFamily="34" charset="0"/>
              </a:rPr>
              <a:t>(percentage of isotope 1 x mass of isotope 1) + (percentage of isotope 2 x mass of isotope 2)</a:t>
            </a:r>
            <a:br>
              <a:rPr lang="en-GB" sz="788" i="1" dirty="0">
                <a:latin typeface="Arial" panose="020B0604020202020204" pitchFamily="34" charset="0"/>
                <a:cs typeface="Arial" panose="020B0604020202020204" pitchFamily="34" charset="0"/>
              </a:rPr>
            </a:br>
            <a:r>
              <a:rPr lang="en-GB" sz="788" i="1" dirty="0">
                <a:latin typeface="Arial" panose="020B0604020202020204" pitchFamily="34" charset="0"/>
                <a:cs typeface="Arial" panose="020B0604020202020204" pitchFamily="34" charset="0"/>
              </a:rPr>
              <a:t>                                                                        100</a:t>
            </a:r>
            <a:endParaRPr lang="en-GB" sz="788" i="1" u="sng"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8"/>
          <a:srcRect t="9875"/>
          <a:stretch/>
        </p:blipFill>
        <p:spPr>
          <a:xfrm>
            <a:off x="7505603" y="4624209"/>
            <a:ext cx="526510" cy="502616"/>
          </a:xfrm>
          <a:prstGeom prst="rect">
            <a:avLst/>
          </a:prstGeom>
        </p:spPr>
      </p:pic>
      <p:pic>
        <p:nvPicPr>
          <p:cNvPr id="27" name="Picture 26"/>
          <p:cNvPicPr>
            <a:picLocks noChangeAspect="1"/>
          </p:cNvPicPr>
          <p:nvPr/>
        </p:nvPicPr>
        <p:blipFill rotWithShape="1">
          <a:blip r:embed="rId9"/>
          <a:srcRect l="26403" t="42710" r="58684" b="22203"/>
          <a:stretch/>
        </p:blipFill>
        <p:spPr>
          <a:xfrm>
            <a:off x="8125052" y="4624209"/>
            <a:ext cx="457894" cy="606036"/>
          </a:xfrm>
          <a:prstGeom prst="rect">
            <a:avLst/>
          </a:prstGeom>
        </p:spPr>
      </p:pic>
      <p:pic>
        <p:nvPicPr>
          <p:cNvPr id="28" name="Picture 27"/>
          <p:cNvPicPr>
            <a:picLocks noChangeAspect="1"/>
          </p:cNvPicPr>
          <p:nvPr/>
        </p:nvPicPr>
        <p:blipFill rotWithShape="1">
          <a:blip r:embed="rId10"/>
          <a:srcRect l="15104" t="37222" r="50000" b="24260"/>
          <a:stretch/>
        </p:blipFill>
        <p:spPr>
          <a:xfrm>
            <a:off x="8336440" y="5471951"/>
            <a:ext cx="647127" cy="401798"/>
          </a:xfrm>
          <a:prstGeom prst="rect">
            <a:avLst/>
          </a:prstGeom>
        </p:spPr>
      </p:pic>
      <p:pic>
        <p:nvPicPr>
          <p:cNvPr id="30" name="Picture 29"/>
          <p:cNvPicPr>
            <a:picLocks noChangeAspect="1"/>
          </p:cNvPicPr>
          <p:nvPr/>
        </p:nvPicPr>
        <p:blipFill rotWithShape="1">
          <a:blip r:embed="rId11"/>
          <a:srcRect l="11528" t="12504" r="12905" b="3584"/>
          <a:stretch/>
        </p:blipFill>
        <p:spPr>
          <a:xfrm>
            <a:off x="8448683" y="4985465"/>
            <a:ext cx="546987" cy="456022"/>
          </a:xfrm>
          <a:prstGeom prst="rect">
            <a:avLst/>
          </a:prstGeom>
        </p:spPr>
      </p:pic>
      <p:pic>
        <p:nvPicPr>
          <p:cNvPr id="31" name="Picture 30"/>
          <p:cNvPicPr>
            <a:picLocks noChangeAspect="1"/>
          </p:cNvPicPr>
          <p:nvPr/>
        </p:nvPicPr>
        <p:blipFill>
          <a:blip r:embed="rId12"/>
          <a:stretch>
            <a:fillRect/>
          </a:stretch>
        </p:blipFill>
        <p:spPr>
          <a:xfrm>
            <a:off x="7757797" y="5297490"/>
            <a:ext cx="571181" cy="576259"/>
          </a:xfrm>
          <a:prstGeom prst="rect">
            <a:avLst/>
          </a:prstGeom>
        </p:spPr>
      </p:pic>
      <p:sp>
        <p:nvSpPr>
          <p:cNvPr id="10" name="TextBox 9"/>
          <p:cNvSpPr txBox="1"/>
          <p:nvPr/>
        </p:nvSpPr>
        <p:spPr>
          <a:xfrm>
            <a:off x="7823445" y="4863279"/>
            <a:ext cx="213907" cy="253916"/>
          </a:xfrm>
          <a:prstGeom prst="rect">
            <a:avLst/>
          </a:prstGeom>
          <a:noFill/>
        </p:spPr>
        <p:txBody>
          <a:bodyPr wrap="square" rtlCol="0">
            <a:spAutoFit/>
          </a:bodyPr>
          <a:lstStyle/>
          <a:p>
            <a:r>
              <a:rPr lang="en-GB" sz="1050" dirty="0"/>
              <a:t>1</a:t>
            </a:r>
          </a:p>
        </p:txBody>
      </p:sp>
      <p:sp>
        <p:nvSpPr>
          <p:cNvPr id="29" name="TextBox 28"/>
          <p:cNvSpPr txBox="1"/>
          <p:nvPr/>
        </p:nvSpPr>
        <p:spPr>
          <a:xfrm>
            <a:off x="8512420" y="4577758"/>
            <a:ext cx="213907" cy="253916"/>
          </a:xfrm>
          <a:prstGeom prst="rect">
            <a:avLst/>
          </a:prstGeom>
          <a:noFill/>
        </p:spPr>
        <p:txBody>
          <a:bodyPr wrap="square" rtlCol="0">
            <a:spAutoFit/>
          </a:bodyPr>
          <a:lstStyle/>
          <a:p>
            <a:r>
              <a:rPr lang="en-GB" sz="1050" dirty="0"/>
              <a:t>2</a:t>
            </a:r>
          </a:p>
        </p:txBody>
      </p:sp>
      <p:sp>
        <p:nvSpPr>
          <p:cNvPr id="32" name="TextBox 31"/>
          <p:cNvSpPr txBox="1"/>
          <p:nvPr/>
        </p:nvSpPr>
        <p:spPr>
          <a:xfrm>
            <a:off x="8801580" y="4973849"/>
            <a:ext cx="213907" cy="253916"/>
          </a:xfrm>
          <a:prstGeom prst="rect">
            <a:avLst/>
          </a:prstGeom>
          <a:noFill/>
        </p:spPr>
        <p:txBody>
          <a:bodyPr wrap="square" rtlCol="0">
            <a:spAutoFit/>
          </a:bodyPr>
          <a:lstStyle/>
          <a:p>
            <a:r>
              <a:rPr lang="en-GB" sz="1050" dirty="0"/>
              <a:t>3</a:t>
            </a:r>
          </a:p>
        </p:txBody>
      </p:sp>
      <p:sp>
        <p:nvSpPr>
          <p:cNvPr id="33" name="TextBox 32"/>
          <p:cNvSpPr txBox="1"/>
          <p:nvPr/>
        </p:nvSpPr>
        <p:spPr>
          <a:xfrm>
            <a:off x="8916993" y="5673860"/>
            <a:ext cx="213907" cy="253916"/>
          </a:xfrm>
          <a:prstGeom prst="rect">
            <a:avLst/>
          </a:prstGeom>
          <a:noFill/>
        </p:spPr>
        <p:txBody>
          <a:bodyPr wrap="square" rtlCol="0">
            <a:spAutoFit/>
          </a:bodyPr>
          <a:lstStyle/>
          <a:p>
            <a:r>
              <a:rPr lang="en-GB" sz="1050" dirty="0"/>
              <a:t>5</a:t>
            </a:r>
          </a:p>
        </p:txBody>
      </p:sp>
      <p:sp>
        <p:nvSpPr>
          <p:cNvPr id="34" name="TextBox 33"/>
          <p:cNvSpPr txBox="1"/>
          <p:nvPr/>
        </p:nvSpPr>
        <p:spPr>
          <a:xfrm>
            <a:off x="7822514" y="5298479"/>
            <a:ext cx="213907" cy="253916"/>
          </a:xfrm>
          <a:prstGeom prst="rect">
            <a:avLst/>
          </a:prstGeom>
          <a:noFill/>
        </p:spPr>
        <p:txBody>
          <a:bodyPr wrap="square" rtlCol="0">
            <a:spAutoFit/>
          </a:bodyPr>
          <a:lstStyle/>
          <a:p>
            <a:r>
              <a:rPr lang="en-GB" sz="1050" dirty="0"/>
              <a:t>4</a:t>
            </a:r>
          </a:p>
        </p:txBody>
      </p:sp>
    </p:spTree>
    <p:extLst>
      <p:ext uri="{BB962C8B-B14F-4D97-AF65-F5344CB8AC3E}">
        <p14:creationId xmlns:p14="http://schemas.microsoft.com/office/powerpoint/2010/main" val="41300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728363" y="857250"/>
            <a:ext cx="415637" cy="877163"/>
          </a:xfrm>
          <a:prstGeom prst="rect">
            <a:avLst/>
          </a:prstGeom>
          <a:noFill/>
        </p:spPr>
        <p:txBody>
          <a:bodyPr wrap="square" rtlCol="0">
            <a:spAutoFit/>
          </a:bodyPr>
          <a:lstStyle/>
          <a:p>
            <a:pPr algn="ctr"/>
            <a:r>
              <a:rPr lang="en-GB" sz="2400" dirty="0"/>
              <a:t>H</a:t>
            </a:r>
          </a:p>
          <a:p>
            <a:pPr algn="ctr"/>
            <a:r>
              <a:rPr lang="en-GB" sz="1350" dirty="0"/>
              <a:t>tier</a:t>
            </a:r>
          </a:p>
        </p:txBody>
      </p:sp>
      <p:graphicFrame>
        <p:nvGraphicFramePr>
          <p:cNvPr id="2" name="Table 1"/>
          <p:cNvGraphicFramePr>
            <a:graphicFrameLocks noGrp="1"/>
          </p:cNvGraphicFramePr>
          <p:nvPr/>
        </p:nvGraphicFramePr>
        <p:xfrm>
          <a:off x="36103" y="1086386"/>
          <a:ext cx="5456303" cy="643315"/>
        </p:xfrm>
        <a:graphic>
          <a:graphicData uri="http://schemas.openxmlformats.org/drawingml/2006/table">
            <a:tbl>
              <a:tblPr firstRow="1" bandRow="1">
                <a:tableStyleId>{5940675A-B579-460E-94D1-54222C63F5DA}</a:tableStyleId>
              </a:tblPr>
              <a:tblGrid>
                <a:gridCol w="762079">
                  <a:extLst>
                    <a:ext uri="{9D8B030D-6E8A-4147-A177-3AD203B41FA5}">
                      <a16:colId xmlns:a16="http://schemas.microsoft.com/office/drawing/2014/main" val="3914440049"/>
                    </a:ext>
                  </a:extLst>
                </a:gridCol>
                <a:gridCol w="4694224">
                  <a:extLst>
                    <a:ext uri="{9D8B030D-6E8A-4147-A177-3AD203B41FA5}">
                      <a16:colId xmlns:a16="http://schemas.microsoft.com/office/drawing/2014/main" val="3197881762"/>
                    </a:ext>
                  </a:extLst>
                </a:gridCol>
              </a:tblGrid>
              <a:tr h="205740">
                <a:tc>
                  <a:txBody>
                    <a:bodyPr/>
                    <a:lstStyle/>
                    <a:p>
                      <a:r>
                        <a:rPr lang="en-GB" sz="900" dirty="0">
                          <a:latin typeface="Arial" panose="020B0604020202020204" pitchFamily="34" charset="0"/>
                          <a:cs typeface="Arial" panose="020B0604020202020204" pitchFamily="34" charset="0"/>
                        </a:rPr>
                        <a:t>Element</a:t>
                      </a:r>
                    </a:p>
                  </a:txBody>
                  <a:tcPr marL="68580" marR="68580" marT="34290" marB="34290"/>
                </a:tc>
                <a:tc>
                  <a:txBody>
                    <a:bodyPr/>
                    <a:lstStyle/>
                    <a:p>
                      <a:r>
                        <a:rPr lang="en-GB" sz="900" b="0" i="0" kern="1200" dirty="0">
                          <a:solidFill>
                            <a:schemeClr val="tx1"/>
                          </a:solidFill>
                          <a:effectLst/>
                          <a:latin typeface="Arial" panose="020B0604020202020204" pitchFamily="34" charset="0"/>
                          <a:ea typeface="+mn-ea"/>
                          <a:cs typeface="Arial" panose="020B0604020202020204" pitchFamily="34" charset="0"/>
                        </a:rPr>
                        <a:t>A substance made of one type of atom only.</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12047459"/>
                  </a:ext>
                </a:extLst>
              </a:tr>
              <a:tr h="205740">
                <a:tc>
                  <a:txBody>
                    <a:bodyPr/>
                    <a:lstStyle/>
                    <a:p>
                      <a:r>
                        <a:rPr lang="en-GB" sz="900" dirty="0">
                          <a:latin typeface="Arial" panose="020B0604020202020204" pitchFamily="34" charset="0"/>
                          <a:cs typeface="Arial" panose="020B0604020202020204" pitchFamily="34" charset="0"/>
                        </a:rPr>
                        <a:t>Compound</a:t>
                      </a:r>
                    </a:p>
                  </a:txBody>
                  <a:tcPr marL="68580" marR="68580" marT="34290" marB="34290"/>
                </a:tc>
                <a:tc>
                  <a:txBody>
                    <a:bodyPr/>
                    <a:lstStyle/>
                    <a:p>
                      <a:r>
                        <a:rPr lang="en-GB" sz="900" dirty="0">
                          <a:latin typeface="Arial" panose="020B0604020202020204" pitchFamily="34" charset="0"/>
                          <a:cs typeface="Arial" panose="020B0604020202020204" pitchFamily="34" charset="0"/>
                        </a:rPr>
                        <a:t>Two are more different</a:t>
                      </a:r>
                      <a:r>
                        <a:rPr lang="en-GB" sz="900" baseline="0" dirty="0">
                          <a:latin typeface="Arial" panose="020B0604020202020204" pitchFamily="34" charset="0"/>
                          <a:cs typeface="Arial" panose="020B0604020202020204" pitchFamily="34" charset="0"/>
                        </a:rPr>
                        <a:t> types of atoms chemically bonded together</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050928457"/>
                  </a:ext>
                </a:extLst>
              </a:tr>
              <a:tr h="231835">
                <a:tc>
                  <a:txBody>
                    <a:bodyPr/>
                    <a:lstStyle/>
                    <a:p>
                      <a:r>
                        <a:rPr lang="en-GB" sz="900" dirty="0">
                          <a:latin typeface="Arial" panose="020B0604020202020204" pitchFamily="34" charset="0"/>
                          <a:cs typeface="Arial" panose="020B0604020202020204" pitchFamily="34" charset="0"/>
                        </a:rPr>
                        <a:t>Mixture</a:t>
                      </a:r>
                    </a:p>
                  </a:txBody>
                  <a:tcPr marL="68580" marR="68580" marT="34290" marB="34290"/>
                </a:tc>
                <a:tc>
                  <a:txBody>
                    <a:bodyPr/>
                    <a:lstStyle/>
                    <a:p>
                      <a:r>
                        <a:rPr lang="en-GB" sz="900" dirty="0">
                          <a:latin typeface="Arial" panose="020B0604020202020204" pitchFamily="34" charset="0"/>
                          <a:cs typeface="Arial" panose="020B0604020202020204" pitchFamily="34" charset="0"/>
                        </a:rPr>
                        <a:t>Elements and/or</a:t>
                      </a:r>
                      <a:r>
                        <a:rPr lang="en-GB" sz="900" baseline="0" dirty="0">
                          <a:latin typeface="Arial" panose="020B0604020202020204" pitchFamily="34" charset="0"/>
                          <a:cs typeface="Arial" panose="020B0604020202020204" pitchFamily="34" charset="0"/>
                        </a:rPr>
                        <a:t> compounds combined together but not bonded. Can easily be separated</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215486446"/>
                  </a:ext>
                </a:extLst>
              </a:tr>
            </a:tbl>
          </a:graphicData>
        </a:graphic>
      </p:graphicFrame>
      <p:graphicFrame>
        <p:nvGraphicFramePr>
          <p:cNvPr id="5" name="Table 4"/>
          <p:cNvGraphicFramePr>
            <a:graphicFrameLocks noGrp="1"/>
          </p:cNvGraphicFramePr>
          <p:nvPr/>
        </p:nvGraphicFramePr>
        <p:xfrm>
          <a:off x="6337758" y="4358821"/>
          <a:ext cx="2537781" cy="1508760"/>
        </p:xfrm>
        <a:graphic>
          <a:graphicData uri="http://schemas.openxmlformats.org/drawingml/2006/table">
            <a:tbl>
              <a:tblPr firstRow="1" bandRow="1">
                <a:tableStyleId>{5940675A-B579-460E-94D1-54222C63F5DA}</a:tableStyleId>
              </a:tblPr>
              <a:tblGrid>
                <a:gridCol w="2537781">
                  <a:extLst>
                    <a:ext uri="{9D8B030D-6E8A-4147-A177-3AD203B41FA5}">
                      <a16:colId xmlns:a16="http://schemas.microsoft.com/office/drawing/2014/main" val="3197881762"/>
                    </a:ext>
                  </a:extLst>
                </a:gridCol>
              </a:tblGrid>
              <a:tr h="205740">
                <a:tc>
                  <a:txBody>
                    <a:bodyPr/>
                    <a:lstStyle/>
                    <a:p>
                      <a:pPr algn="ctr"/>
                      <a:r>
                        <a:rPr lang="en-GB" sz="900" dirty="0">
                          <a:latin typeface="Arial" panose="020B0604020202020204" pitchFamily="34" charset="0"/>
                          <a:cs typeface="Arial" panose="020B0604020202020204" pitchFamily="34" charset="0"/>
                        </a:rPr>
                        <a:t>Separation techniques</a:t>
                      </a:r>
                    </a:p>
                  </a:txBody>
                  <a:tcPr marL="68580" marR="68580" marT="34290" marB="34290"/>
                </a:tc>
                <a:extLst>
                  <a:ext uri="{0D108BD9-81ED-4DB2-BD59-A6C34878D82A}">
                    <a16:rowId xmlns:a16="http://schemas.microsoft.com/office/drawing/2014/main" val="1412047459"/>
                  </a:ext>
                </a:extLst>
              </a:tr>
              <a:tr h="1303020">
                <a:tc>
                  <a:txBody>
                    <a:bodyPr/>
                    <a:lstStyle/>
                    <a:p>
                      <a:pPr algn="l"/>
                      <a:r>
                        <a:rPr lang="en-GB" sz="900" dirty="0">
                          <a:latin typeface="Arial" panose="020B0604020202020204" pitchFamily="34" charset="0"/>
                          <a:cs typeface="Arial" panose="020B0604020202020204" pitchFamily="34" charset="0"/>
                        </a:rPr>
                        <a:t>1. Filtration</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pPr algn="l"/>
                      <a:r>
                        <a:rPr lang="en-GB" sz="900" dirty="0">
                          <a:latin typeface="Arial" panose="020B0604020202020204" pitchFamily="34" charset="0"/>
                          <a:cs typeface="Arial" panose="020B0604020202020204" pitchFamily="34" charset="0"/>
                        </a:rPr>
                        <a:t>2. Crystallisation</a:t>
                      </a:r>
                      <a:br>
                        <a:rPr lang="en-GB" sz="900" dirty="0">
                          <a:latin typeface="Arial" panose="020B0604020202020204" pitchFamily="34" charset="0"/>
                          <a:cs typeface="Arial" panose="020B0604020202020204" pitchFamily="34" charset="0"/>
                        </a:rPr>
                      </a:br>
                      <a:br>
                        <a:rPr lang="en-GB" sz="900" dirty="0">
                          <a:latin typeface="Arial" panose="020B0604020202020204" pitchFamily="34" charset="0"/>
                          <a:cs typeface="Arial" panose="020B0604020202020204" pitchFamily="34" charset="0"/>
                        </a:rPr>
                      </a:br>
                      <a:r>
                        <a:rPr lang="en-GB" sz="900" dirty="0">
                          <a:latin typeface="Arial" panose="020B0604020202020204" pitchFamily="34" charset="0"/>
                          <a:cs typeface="Arial" panose="020B0604020202020204" pitchFamily="34" charset="0"/>
                        </a:rPr>
                        <a:t>3. Simple distillation</a:t>
                      </a:r>
                      <a:r>
                        <a:rPr lang="en-GB" sz="900" baseline="0" dirty="0">
                          <a:latin typeface="Arial" panose="020B0604020202020204" pitchFamily="34" charset="0"/>
                          <a:cs typeface="Arial" panose="020B0604020202020204" pitchFamily="34" charset="0"/>
                        </a:rPr>
                        <a:t> </a:t>
                      </a:r>
                      <a:br>
                        <a:rPr lang="en-GB" sz="900" baseline="0" dirty="0">
                          <a:latin typeface="Arial" panose="020B0604020202020204" pitchFamily="34" charset="0"/>
                          <a:cs typeface="Arial" panose="020B0604020202020204" pitchFamily="34" charset="0"/>
                        </a:rPr>
                      </a:br>
                      <a:br>
                        <a:rPr lang="en-GB" sz="900" baseline="0" dirty="0">
                          <a:latin typeface="Arial" panose="020B0604020202020204" pitchFamily="34" charset="0"/>
                          <a:cs typeface="Arial" panose="020B0604020202020204" pitchFamily="34" charset="0"/>
                        </a:rPr>
                      </a:br>
                      <a:r>
                        <a:rPr lang="en-GB" sz="900" baseline="0" dirty="0">
                          <a:latin typeface="Arial" panose="020B0604020202020204" pitchFamily="34" charset="0"/>
                          <a:cs typeface="Arial" panose="020B0604020202020204" pitchFamily="34" charset="0"/>
                        </a:rPr>
                        <a:t>4. Fractional distillation</a:t>
                      </a:r>
                      <a:br>
                        <a:rPr lang="en-GB" sz="900" baseline="0" dirty="0">
                          <a:latin typeface="Arial" panose="020B0604020202020204" pitchFamily="34" charset="0"/>
                          <a:cs typeface="Arial" panose="020B0604020202020204" pitchFamily="34" charset="0"/>
                        </a:rPr>
                      </a:br>
                      <a:br>
                        <a:rPr lang="en-GB" sz="900" baseline="0" dirty="0">
                          <a:latin typeface="Arial" panose="020B0604020202020204" pitchFamily="34" charset="0"/>
                          <a:cs typeface="Arial" panose="020B0604020202020204" pitchFamily="34" charset="0"/>
                        </a:rPr>
                      </a:br>
                      <a:r>
                        <a:rPr lang="en-GB" sz="900" baseline="0" dirty="0">
                          <a:latin typeface="Arial" panose="020B0604020202020204" pitchFamily="34" charset="0"/>
                          <a:cs typeface="Arial" panose="020B0604020202020204" pitchFamily="34" charset="0"/>
                        </a:rPr>
                        <a:t>5. Chromatography</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050928457"/>
                  </a:ext>
                </a:extLst>
              </a:tr>
            </a:tbl>
          </a:graphicData>
        </a:graphic>
      </p:graphicFrame>
      <p:graphicFrame>
        <p:nvGraphicFramePr>
          <p:cNvPr id="3" name="Table 2"/>
          <p:cNvGraphicFramePr>
            <a:graphicFrameLocks noGrp="1"/>
          </p:cNvGraphicFramePr>
          <p:nvPr/>
        </p:nvGraphicFramePr>
        <p:xfrm>
          <a:off x="90622" y="4697277"/>
          <a:ext cx="6096002" cy="1243330"/>
        </p:xfrm>
        <a:graphic>
          <a:graphicData uri="http://schemas.openxmlformats.org/drawingml/2006/table">
            <a:tbl>
              <a:tblPr firstRow="1" bandRow="1">
                <a:tableStyleId>{5940675A-B579-460E-94D1-54222C63F5DA}</a:tableStyleId>
              </a:tblPr>
              <a:tblGrid>
                <a:gridCol w="782783">
                  <a:extLst>
                    <a:ext uri="{9D8B030D-6E8A-4147-A177-3AD203B41FA5}">
                      <a16:colId xmlns:a16="http://schemas.microsoft.com/office/drawing/2014/main" val="3671433428"/>
                    </a:ext>
                  </a:extLst>
                </a:gridCol>
                <a:gridCol w="1066108">
                  <a:extLst>
                    <a:ext uri="{9D8B030D-6E8A-4147-A177-3AD203B41FA5}">
                      <a16:colId xmlns:a16="http://schemas.microsoft.com/office/drawing/2014/main" val="3684460555"/>
                    </a:ext>
                  </a:extLst>
                </a:gridCol>
                <a:gridCol w="1147157">
                  <a:extLst>
                    <a:ext uri="{9D8B030D-6E8A-4147-A177-3AD203B41FA5}">
                      <a16:colId xmlns:a16="http://schemas.microsoft.com/office/drawing/2014/main" val="1482425455"/>
                    </a:ext>
                  </a:extLst>
                </a:gridCol>
                <a:gridCol w="953885">
                  <a:extLst>
                    <a:ext uri="{9D8B030D-6E8A-4147-A177-3AD203B41FA5}">
                      <a16:colId xmlns:a16="http://schemas.microsoft.com/office/drawing/2014/main" val="2305558608"/>
                    </a:ext>
                  </a:extLst>
                </a:gridCol>
                <a:gridCol w="985058">
                  <a:extLst>
                    <a:ext uri="{9D8B030D-6E8A-4147-A177-3AD203B41FA5}">
                      <a16:colId xmlns:a16="http://schemas.microsoft.com/office/drawing/2014/main" val="3396252716"/>
                    </a:ext>
                  </a:extLst>
                </a:gridCol>
                <a:gridCol w="1161011">
                  <a:extLst>
                    <a:ext uri="{9D8B030D-6E8A-4147-A177-3AD203B41FA5}">
                      <a16:colId xmlns:a16="http://schemas.microsoft.com/office/drawing/2014/main" val="2565933391"/>
                    </a:ext>
                  </a:extLst>
                </a:gridCol>
              </a:tblGrid>
              <a:tr h="205740">
                <a:tc gridSpan="6">
                  <a:txBody>
                    <a:bodyPr/>
                    <a:lstStyle/>
                    <a:p>
                      <a:pPr algn="ctr"/>
                      <a:r>
                        <a:rPr lang="en-GB" sz="900" dirty="0">
                          <a:latin typeface="Arial" panose="020B0604020202020204" pitchFamily="34" charset="0"/>
                          <a:cs typeface="Arial" panose="020B0604020202020204" pitchFamily="34" charset="0"/>
                        </a:rPr>
                        <a:t>Development of the atomic model</a:t>
                      </a:r>
                    </a:p>
                  </a:txBody>
                  <a:tcPr marL="68580" marR="68580" marT="34290" marB="34290"/>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4264507"/>
                  </a:ext>
                </a:extLst>
              </a:tr>
              <a:tr h="488950">
                <a:tc rowSpan="2">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rowSpan="2">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07367307"/>
                  </a:ext>
                </a:extLst>
              </a:tr>
              <a:tr h="205740">
                <a:tc vMerge="1">
                  <a:txBody>
                    <a:bodyPr/>
                    <a:lstStyle/>
                    <a:p>
                      <a:endParaRPr lang="en-GB"/>
                    </a:p>
                  </a:txBody>
                  <a:tcPr/>
                </a:tc>
                <a:tc>
                  <a:txBody>
                    <a:bodyPr/>
                    <a:lstStyle/>
                    <a:p>
                      <a:pPr algn="ctr"/>
                      <a:r>
                        <a:rPr lang="en-GB" sz="900" dirty="0">
                          <a:latin typeface="Arial" panose="020B0604020202020204" pitchFamily="34" charset="0"/>
                          <a:cs typeface="Arial" panose="020B0604020202020204" pitchFamily="34" charset="0"/>
                        </a:rPr>
                        <a:t>JJ Thomson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Ernest Rutherford</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Niels</a:t>
                      </a:r>
                      <a:r>
                        <a:rPr lang="en-GB" sz="900" baseline="0" dirty="0">
                          <a:latin typeface="Arial" panose="020B0604020202020204" pitchFamily="34" charset="0"/>
                          <a:cs typeface="Arial" panose="020B0604020202020204" pitchFamily="34" charset="0"/>
                        </a:rPr>
                        <a:t> Bohr</a:t>
                      </a:r>
                      <a:endParaRPr lang="en-GB" sz="900" dirty="0">
                        <a:latin typeface="Arial" panose="020B0604020202020204" pitchFamily="34" charset="0"/>
                        <a:cs typeface="Arial" panose="020B0604020202020204" pitchFamily="34" charset="0"/>
                      </a:endParaRPr>
                    </a:p>
                  </a:txBody>
                  <a:tcPr marL="68580" marR="68580" marT="34290" marB="34290"/>
                </a:tc>
                <a:tc vMerge="1">
                  <a:txBody>
                    <a:bodyPr/>
                    <a:lstStyle/>
                    <a:p>
                      <a:endParaRPr lang="en-GB"/>
                    </a:p>
                  </a:txBody>
                  <a:tcPr/>
                </a:tc>
                <a:tc>
                  <a:txBody>
                    <a:bodyPr/>
                    <a:lstStyle/>
                    <a:p>
                      <a:pPr algn="ctr"/>
                      <a:r>
                        <a:rPr lang="en-GB" sz="900" dirty="0">
                          <a:latin typeface="Arial" panose="020B0604020202020204" pitchFamily="34" charset="0"/>
                          <a:cs typeface="Arial" panose="020B0604020202020204" pitchFamily="34" charset="0"/>
                        </a:rPr>
                        <a:t>James Chadwick</a:t>
                      </a:r>
                    </a:p>
                  </a:txBody>
                  <a:tcPr marL="68580" marR="68580" marT="34290" marB="34290"/>
                </a:tc>
                <a:extLst>
                  <a:ext uri="{0D108BD9-81ED-4DB2-BD59-A6C34878D82A}">
                    <a16:rowId xmlns:a16="http://schemas.microsoft.com/office/drawing/2014/main" val="104103919"/>
                  </a:ext>
                </a:extLst>
              </a:tr>
              <a:tr h="342900">
                <a:tc>
                  <a:txBody>
                    <a:bodyPr/>
                    <a:lstStyle/>
                    <a:p>
                      <a:pPr algn="ctr"/>
                      <a:r>
                        <a:rPr lang="en-GB" sz="900" dirty="0">
                          <a:latin typeface="Arial" panose="020B0604020202020204" pitchFamily="34" charset="0"/>
                          <a:cs typeface="Arial" panose="020B0604020202020204" pitchFamily="34" charset="0"/>
                        </a:rPr>
                        <a:t>Solid spheres</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Plum pudding model</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Nuclear model</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Electrons in shells</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Protons</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Neutrons</a:t>
                      </a:r>
                    </a:p>
                  </a:txBody>
                  <a:tcPr marL="68580" marR="68580" marT="34290" marB="34290"/>
                </a:tc>
                <a:extLst>
                  <a:ext uri="{0D108BD9-81ED-4DB2-BD59-A6C34878D82A}">
                    <a16:rowId xmlns:a16="http://schemas.microsoft.com/office/drawing/2014/main" val="1102764613"/>
                  </a:ext>
                </a:extLst>
              </a:tr>
            </a:tbl>
          </a:graphicData>
        </a:graphic>
      </p:graphicFrame>
      <p:graphicFrame>
        <p:nvGraphicFramePr>
          <p:cNvPr id="7" name="Table 6"/>
          <p:cNvGraphicFramePr>
            <a:graphicFrameLocks noGrp="1"/>
          </p:cNvGraphicFramePr>
          <p:nvPr/>
        </p:nvGraphicFramePr>
        <p:xfrm>
          <a:off x="7153926" y="909881"/>
          <a:ext cx="1574437" cy="822960"/>
        </p:xfrm>
        <a:graphic>
          <a:graphicData uri="http://schemas.openxmlformats.org/drawingml/2006/table">
            <a:tbl>
              <a:tblPr firstRow="1" bandRow="1">
                <a:tableStyleId>{5940675A-B579-460E-94D1-54222C63F5DA}</a:tableStyleId>
              </a:tblPr>
              <a:tblGrid>
                <a:gridCol w="616042">
                  <a:extLst>
                    <a:ext uri="{9D8B030D-6E8A-4147-A177-3AD203B41FA5}">
                      <a16:colId xmlns:a16="http://schemas.microsoft.com/office/drawing/2014/main" val="1523624460"/>
                    </a:ext>
                  </a:extLst>
                </a:gridCol>
                <a:gridCol w="958395">
                  <a:extLst>
                    <a:ext uri="{9D8B030D-6E8A-4147-A177-3AD203B41FA5}">
                      <a16:colId xmlns:a16="http://schemas.microsoft.com/office/drawing/2014/main" val="1717481317"/>
                    </a:ext>
                  </a:extLst>
                </a:gridCol>
              </a:tblGrid>
              <a:tr h="205740">
                <a:tc>
                  <a:txBody>
                    <a:bodyPr/>
                    <a:lstStyle/>
                    <a:p>
                      <a:pPr algn="ctr"/>
                      <a:r>
                        <a:rPr lang="en-GB" sz="900" dirty="0">
                          <a:latin typeface="Arial" panose="020B0604020202020204" pitchFamily="34" charset="0"/>
                          <a:cs typeface="Arial" panose="020B0604020202020204" pitchFamily="34" charset="0"/>
                        </a:rPr>
                        <a:t>Particle</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Relative charge</a:t>
                      </a:r>
                    </a:p>
                  </a:txBody>
                  <a:tcPr marL="68580" marR="68580" marT="34290" marB="34290"/>
                </a:tc>
                <a:extLst>
                  <a:ext uri="{0D108BD9-81ED-4DB2-BD59-A6C34878D82A}">
                    <a16:rowId xmlns:a16="http://schemas.microsoft.com/office/drawing/2014/main" val="3232412107"/>
                  </a:ext>
                </a:extLst>
              </a:tr>
              <a:tr h="205740">
                <a:tc>
                  <a:txBody>
                    <a:bodyPr/>
                    <a:lstStyle/>
                    <a:p>
                      <a:pPr algn="ctr"/>
                      <a:r>
                        <a:rPr lang="en-GB" sz="900" dirty="0">
                          <a:latin typeface="Arial" panose="020B0604020202020204" pitchFamily="34" charset="0"/>
                          <a:cs typeface="Arial" panose="020B0604020202020204" pitchFamily="34" charset="0"/>
                        </a:rPr>
                        <a:t>Proton </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+1</a:t>
                      </a:r>
                    </a:p>
                  </a:txBody>
                  <a:tcPr marL="68580" marR="68580" marT="34290" marB="34290"/>
                </a:tc>
                <a:extLst>
                  <a:ext uri="{0D108BD9-81ED-4DB2-BD59-A6C34878D82A}">
                    <a16:rowId xmlns:a16="http://schemas.microsoft.com/office/drawing/2014/main" val="3374223711"/>
                  </a:ext>
                </a:extLst>
              </a:tr>
              <a:tr h="205740">
                <a:tc>
                  <a:txBody>
                    <a:bodyPr/>
                    <a:lstStyle/>
                    <a:p>
                      <a:pPr algn="ctr"/>
                      <a:r>
                        <a:rPr lang="en-GB" sz="900" dirty="0">
                          <a:latin typeface="Arial" panose="020B0604020202020204" pitchFamily="34" charset="0"/>
                          <a:cs typeface="Arial" panose="020B0604020202020204" pitchFamily="34" charset="0"/>
                        </a:rPr>
                        <a:t>Neutron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0</a:t>
                      </a:r>
                    </a:p>
                  </a:txBody>
                  <a:tcPr marL="68580" marR="68580" marT="34290" marB="34290"/>
                </a:tc>
                <a:extLst>
                  <a:ext uri="{0D108BD9-81ED-4DB2-BD59-A6C34878D82A}">
                    <a16:rowId xmlns:a16="http://schemas.microsoft.com/office/drawing/2014/main" val="737320081"/>
                  </a:ext>
                </a:extLst>
              </a:tr>
              <a:tr h="205740">
                <a:tc>
                  <a:txBody>
                    <a:bodyPr/>
                    <a:lstStyle/>
                    <a:p>
                      <a:pPr algn="ctr"/>
                      <a:r>
                        <a:rPr lang="en-GB" sz="900" dirty="0">
                          <a:latin typeface="Arial" panose="020B0604020202020204" pitchFamily="34" charset="0"/>
                          <a:cs typeface="Arial" panose="020B0604020202020204" pitchFamily="34" charset="0"/>
                        </a:rPr>
                        <a:t>Electron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-1</a:t>
                      </a:r>
                    </a:p>
                  </a:txBody>
                  <a:tcPr marL="68580" marR="68580" marT="34290" marB="34290"/>
                </a:tc>
                <a:extLst>
                  <a:ext uri="{0D108BD9-81ED-4DB2-BD59-A6C34878D82A}">
                    <a16:rowId xmlns:a16="http://schemas.microsoft.com/office/drawing/2014/main" val="1054270361"/>
                  </a:ext>
                </a:extLst>
              </a:tr>
            </a:tbl>
          </a:graphicData>
        </a:graphic>
      </p:graphicFrame>
      <p:graphicFrame>
        <p:nvGraphicFramePr>
          <p:cNvPr id="8" name="Table 7"/>
          <p:cNvGraphicFramePr>
            <a:graphicFrameLocks noGrp="1"/>
          </p:cNvGraphicFramePr>
          <p:nvPr/>
        </p:nvGraphicFramePr>
        <p:xfrm>
          <a:off x="5673951" y="915320"/>
          <a:ext cx="1327614" cy="822960"/>
        </p:xfrm>
        <a:graphic>
          <a:graphicData uri="http://schemas.openxmlformats.org/drawingml/2006/table">
            <a:tbl>
              <a:tblPr firstRow="1" bandRow="1">
                <a:tableStyleId>{5940675A-B579-460E-94D1-54222C63F5DA}</a:tableStyleId>
              </a:tblPr>
              <a:tblGrid>
                <a:gridCol w="593094">
                  <a:extLst>
                    <a:ext uri="{9D8B030D-6E8A-4147-A177-3AD203B41FA5}">
                      <a16:colId xmlns:a16="http://schemas.microsoft.com/office/drawing/2014/main" val="1523624460"/>
                    </a:ext>
                  </a:extLst>
                </a:gridCol>
                <a:gridCol w="734520">
                  <a:extLst>
                    <a:ext uri="{9D8B030D-6E8A-4147-A177-3AD203B41FA5}">
                      <a16:colId xmlns:a16="http://schemas.microsoft.com/office/drawing/2014/main" val="1717481317"/>
                    </a:ext>
                  </a:extLst>
                </a:gridCol>
              </a:tblGrid>
              <a:tr h="205740">
                <a:tc>
                  <a:txBody>
                    <a:bodyPr/>
                    <a:lstStyle/>
                    <a:p>
                      <a:pPr algn="ctr"/>
                      <a:r>
                        <a:rPr lang="en-GB" sz="900" dirty="0">
                          <a:latin typeface="Arial" panose="020B0604020202020204" pitchFamily="34" charset="0"/>
                          <a:cs typeface="Arial" panose="020B0604020202020204" pitchFamily="34" charset="0"/>
                        </a:rPr>
                        <a:t>Particle</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Mass</a:t>
                      </a:r>
                    </a:p>
                  </a:txBody>
                  <a:tcPr marL="68580" marR="68580" marT="34290" marB="34290"/>
                </a:tc>
                <a:extLst>
                  <a:ext uri="{0D108BD9-81ED-4DB2-BD59-A6C34878D82A}">
                    <a16:rowId xmlns:a16="http://schemas.microsoft.com/office/drawing/2014/main" val="3232412107"/>
                  </a:ext>
                </a:extLst>
              </a:tr>
              <a:tr h="205740">
                <a:tc>
                  <a:txBody>
                    <a:bodyPr/>
                    <a:lstStyle/>
                    <a:p>
                      <a:pPr algn="ctr"/>
                      <a:r>
                        <a:rPr lang="en-GB" sz="900" dirty="0">
                          <a:latin typeface="Arial" panose="020B0604020202020204" pitchFamily="34" charset="0"/>
                          <a:cs typeface="Arial" panose="020B0604020202020204" pitchFamily="34" charset="0"/>
                        </a:rPr>
                        <a:t>Proton </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1</a:t>
                      </a:r>
                    </a:p>
                  </a:txBody>
                  <a:tcPr marL="68580" marR="68580" marT="34290" marB="34290"/>
                </a:tc>
                <a:extLst>
                  <a:ext uri="{0D108BD9-81ED-4DB2-BD59-A6C34878D82A}">
                    <a16:rowId xmlns:a16="http://schemas.microsoft.com/office/drawing/2014/main" val="3374223711"/>
                  </a:ext>
                </a:extLst>
              </a:tr>
              <a:tr h="205740">
                <a:tc>
                  <a:txBody>
                    <a:bodyPr/>
                    <a:lstStyle/>
                    <a:p>
                      <a:pPr algn="ctr"/>
                      <a:r>
                        <a:rPr lang="en-GB" sz="900" dirty="0">
                          <a:latin typeface="Arial" panose="020B0604020202020204" pitchFamily="34" charset="0"/>
                          <a:cs typeface="Arial" panose="020B0604020202020204" pitchFamily="34" charset="0"/>
                        </a:rPr>
                        <a:t>Neutron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1</a:t>
                      </a:r>
                    </a:p>
                  </a:txBody>
                  <a:tcPr marL="68580" marR="68580" marT="34290" marB="34290"/>
                </a:tc>
                <a:extLst>
                  <a:ext uri="{0D108BD9-81ED-4DB2-BD59-A6C34878D82A}">
                    <a16:rowId xmlns:a16="http://schemas.microsoft.com/office/drawing/2014/main" val="737320081"/>
                  </a:ext>
                </a:extLst>
              </a:tr>
              <a:tr h="205740">
                <a:tc>
                  <a:txBody>
                    <a:bodyPr/>
                    <a:lstStyle/>
                    <a:p>
                      <a:pPr algn="ctr"/>
                      <a:r>
                        <a:rPr lang="en-GB" sz="900" dirty="0">
                          <a:latin typeface="Arial" panose="020B0604020202020204" pitchFamily="34" charset="0"/>
                          <a:cs typeface="Arial" panose="020B0604020202020204" pitchFamily="34" charset="0"/>
                        </a:rPr>
                        <a:t>Electron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Very</a:t>
                      </a:r>
                      <a:r>
                        <a:rPr lang="en-GB" sz="900" baseline="0" dirty="0">
                          <a:latin typeface="Arial" panose="020B0604020202020204" pitchFamily="34" charset="0"/>
                          <a:cs typeface="Arial" panose="020B0604020202020204" pitchFamily="34" charset="0"/>
                        </a:rPr>
                        <a:t> small</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54270361"/>
                  </a:ext>
                </a:extLst>
              </a:tr>
            </a:tbl>
          </a:graphicData>
        </a:graphic>
      </p:graphicFrame>
      <p:sp>
        <p:nvSpPr>
          <p:cNvPr id="9" name="Oval 8"/>
          <p:cNvSpPr/>
          <p:nvPr/>
        </p:nvSpPr>
        <p:spPr>
          <a:xfrm>
            <a:off x="264850" y="5023485"/>
            <a:ext cx="467591" cy="455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rotWithShape="1">
          <a:blip r:embed="rId2"/>
          <a:srcRect l="17291" t="29629" r="52292" b="16668"/>
          <a:stretch/>
        </p:blipFill>
        <p:spPr>
          <a:xfrm>
            <a:off x="1211197" y="4927227"/>
            <a:ext cx="447685" cy="444619"/>
          </a:xfrm>
          <a:prstGeom prst="rect">
            <a:avLst/>
          </a:prstGeom>
        </p:spPr>
      </p:pic>
      <p:pic>
        <p:nvPicPr>
          <p:cNvPr id="14" name="Picture 13"/>
          <p:cNvPicPr>
            <a:picLocks noChangeAspect="1"/>
          </p:cNvPicPr>
          <p:nvPr/>
        </p:nvPicPr>
        <p:blipFill rotWithShape="1">
          <a:blip r:embed="rId3"/>
          <a:srcRect l="27018" t="52222" r="61930" b="27817"/>
          <a:stretch/>
        </p:blipFill>
        <p:spPr>
          <a:xfrm>
            <a:off x="2327643" y="4927227"/>
            <a:ext cx="419540" cy="426200"/>
          </a:xfrm>
          <a:prstGeom prst="rect">
            <a:avLst/>
          </a:prstGeom>
        </p:spPr>
      </p:pic>
      <p:pic>
        <p:nvPicPr>
          <p:cNvPr id="15" name="Picture 14"/>
          <p:cNvPicPr>
            <a:picLocks noChangeAspect="1"/>
          </p:cNvPicPr>
          <p:nvPr/>
        </p:nvPicPr>
        <p:blipFill rotWithShape="1">
          <a:blip r:embed="rId4"/>
          <a:srcRect l="27508" t="47619" r="62441" b="34445"/>
          <a:stretch/>
        </p:blipFill>
        <p:spPr>
          <a:xfrm>
            <a:off x="3372995" y="4974675"/>
            <a:ext cx="379641" cy="381044"/>
          </a:xfrm>
          <a:prstGeom prst="rect">
            <a:avLst/>
          </a:prstGeom>
        </p:spPr>
      </p:pic>
      <p:pic>
        <p:nvPicPr>
          <p:cNvPr id="16" name="Picture 15"/>
          <p:cNvPicPr>
            <a:picLocks noChangeAspect="1"/>
          </p:cNvPicPr>
          <p:nvPr/>
        </p:nvPicPr>
        <p:blipFill>
          <a:blip r:embed="rId5"/>
          <a:stretch>
            <a:fillRect/>
          </a:stretch>
        </p:blipFill>
        <p:spPr>
          <a:xfrm>
            <a:off x="5373400" y="4927227"/>
            <a:ext cx="511439" cy="426200"/>
          </a:xfrm>
          <a:prstGeom prst="rect">
            <a:avLst/>
          </a:prstGeom>
        </p:spPr>
      </p:pic>
      <p:pic>
        <p:nvPicPr>
          <p:cNvPr id="18" name="Picture 17"/>
          <p:cNvPicPr>
            <a:picLocks noChangeAspect="1"/>
          </p:cNvPicPr>
          <p:nvPr/>
        </p:nvPicPr>
        <p:blipFill rotWithShape="1">
          <a:blip r:embed="rId6"/>
          <a:srcRect t="20059" b="9491"/>
          <a:stretch/>
        </p:blipFill>
        <p:spPr>
          <a:xfrm>
            <a:off x="4120250" y="5031775"/>
            <a:ext cx="777643" cy="492222"/>
          </a:xfrm>
          <a:prstGeom prst="rect">
            <a:avLst/>
          </a:prstGeom>
        </p:spPr>
      </p:pic>
      <p:graphicFrame>
        <p:nvGraphicFramePr>
          <p:cNvPr id="19" name="Table 18"/>
          <p:cNvGraphicFramePr>
            <a:graphicFrameLocks noGrp="1"/>
          </p:cNvGraphicFramePr>
          <p:nvPr/>
        </p:nvGraphicFramePr>
        <p:xfrm>
          <a:off x="5202567" y="2097230"/>
          <a:ext cx="3846830" cy="2125980"/>
        </p:xfrm>
        <a:graphic>
          <a:graphicData uri="http://schemas.openxmlformats.org/drawingml/2006/table">
            <a:tbl>
              <a:tblPr firstRow="1" bandRow="1">
                <a:tableStyleId>{5940675A-B579-460E-94D1-54222C63F5DA}</a:tableStyleId>
              </a:tblPr>
              <a:tblGrid>
                <a:gridCol w="3846830">
                  <a:extLst>
                    <a:ext uri="{9D8B030D-6E8A-4147-A177-3AD203B41FA5}">
                      <a16:colId xmlns:a16="http://schemas.microsoft.com/office/drawing/2014/main" val="3024295827"/>
                    </a:ext>
                  </a:extLst>
                </a:gridCol>
              </a:tblGrid>
              <a:tr h="205740">
                <a:tc>
                  <a:txBody>
                    <a:bodyPr/>
                    <a:lstStyle/>
                    <a:p>
                      <a:pPr algn="ctr"/>
                      <a:r>
                        <a:rPr lang="en-GB" sz="900" dirty="0">
                          <a:latin typeface="Arial" panose="020B0604020202020204" pitchFamily="34" charset="0"/>
                          <a:cs typeface="Arial" panose="020B0604020202020204" pitchFamily="34" charset="0"/>
                        </a:rPr>
                        <a:t>Steps in</a:t>
                      </a:r>
                      <a:r>
                        <a:rPr lang="en-GB" sz="900" baseline="0" dirty="0">
                          <a:latin typeface="Arial" panose="020B0604020202020204" pitchFamily="34" charset="0"/>
                          <a:cs typeface="Arial" panose="020B0604020202020204" pitchFamily="34" charset="0"/>
                        </a:rPr>
                        <a:t> the development of the periodic table</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571037189"/>
                  </a:ext>
                </a:extLst>
              </a:tr>
              <a:tr h="480060">
                <a:tc>
                  <a:txBody>
                    <a:bodyPr/>
                    <a:lstStyle/>
                    <a:p>
                      <a:r>
                        <a:rPr lang="en-GB" sz="900" dirty="0">
                          <a:latin typeface="Arial" panose="020B0604020202020204" pitchFamily="34" charset="0"/>
                          <a:cs typeface="Arial" panose="020B0604020202020204" pitchFamily="34" charset="0"/>
                        </a:rPr>
                        <a:t>Before the discovery of protons, neutrons and electrons, scientists attempted to classify the elements by arranging them in order of their atomic weights.</a:t>
                      </a:r>
                    </a:p>
                  </a:txBody>
                  <a:tcPr marL="68580" marR="68580" marT="34290" marB="34290"/>
                </a:tc>
                <a:extLst>
                  <a:ext uri="{0D108BD9-81ED-4DB2-BD59-A6C34878D82A}">
                    <a16:rowId xmlns:a16="http://schemas.microsoft.com/office/drawing/2014/main" val="898260057"/>
                  </a:ext>
                </a:extLst>
              </a:tr>
              <a:tr h="480060">
                <a:tc>
                  <a:txBody>
                    <a:bodyPr/>
                    <a:lstStyle/>
                    <a:p>
                      <a:r>
                        <a:rPr lang="en-GB" sz="900" dirty="0">
                          <a:latin typeface="Arial" panose="020B0604020202020204" pitchFamily="34" charset="0"/>
                          <a:cs typeface="Arial" panose="020B0604020202020204" pitchFamily="34" charset="0"/>
                        </a:rPr>
                        <a:t>The early periodic tables were incomplete and some elements were placed in inappropriate groups if the strict order of atomic weights was followed. </a:t>
                      </a:r>
                    </a:p>
                  </a:txBody>
                  <a:tcPr marL="68580" marR="68580" marT="34290" marB="34290"/>
                </a:tc>
                <a:extLst>
                  <a:ext uri="{0D108BD9-81ED-4DB2-BD59-A6C34878D82A}">
                    <a16:rowId xmlns:a16="http://schemas.microsoft.com/office/drawing/2014/main" val="3189512718"/>
                  </a:ext>
                </a:extLst>
              </a:tr>
              <a:tr h="480060">
                <a:tc>
                  <a:txBody>
                    <a:bodyPr/>
                    <a:lstStyle/>
                    <a:p>
                      <a:r>
                        <a:rPr lang="en-GB" sz="900" dirty="0">
                          <a:latin typeface="Arial" panose="020B0604020202020204" pitchFamily="34" charset="0"/>
                          <a:cs typeface="Arial" panose="020B0604020202020204" pitchFamily="34" charset="0"/>
                        </a:rPr>
                        <a:t>Mendeleev overcame some of the problems by leaving gaps for elements that he thought had not been discovered and in some places changed the order based on atomic weights.</a:t>
                      </a:r>
                    </a:p>
                  </a:txBody>
                  <a:tcPr marL="68580" marR="68580" marT="34290" marB="34290"/>
                </a:tc>
                <a:extLst>
                  <a:ext uri="{0D108BD9-81ED-4DB2-BD59-A6C34878D82A}">
                    <a16:rowId xmlns:a16="http://schemas.microsoft.com/office/drawing/2014/main" val="2731272577"/>
                  </a:ext>
                </a:extLst>
              </a:tr>
              <a:tr h="480060">
                <a:tc>
                  <a:txBody>
                    <a:bodyPr/>
                    <a:lstStyle/>
                    <a:p>
                      <a:r>
                        <a:rPr lang="en-GB" sz="900" dirty="0">
                          <a:latin typeface="Arial" panose="020B0604020202020204" pitchFamily="34" charset="0"/>
                          <a:cs typeface="Arial" panose="020B0604020202020204" pitchFamily="34" charset="0"/>
                        </a:rPr>
                        <a:t>Elements with properties predicted by Mendeleev were discovered and filled the gaps. Knowledge of isotopes made it possible to explain why the order based on atomic weights was not always correct.</a:t>
                      </a:r>
                    </a:p>
                  </a:txBody>
                  <a:tcPr marL="68580" marR="68580" marT="34290" marB="34290"/>
                </a:tc>
                <a:extLst>
                  <a:ext uri="{0D108BD9-81ED-4DB2-BD59-A6C34878D82A}">
                    <a16:rowId xmlns:a16="http://schemas.microsoft.com/office/drawing/2014/main" val="34656413"/>
                  </a:ext>
                </a:extLst>
              </a:tr>
            </a:tbl>
          </a:graphicData>
        </a:graphic>
      </p:graphicFrame>
      <p:pic>
        <p:nvPicPr>
          <p:cNvPr id="20" name="Picture 19"/>
          <p:cNvPicPr>
            <a:picLocks noChangeAspect="1"/>
          </p:cNvPicPr>
          <p:nvPr/>
        </p:nvPicPr>
        <p:blipFill rotWithShape="1">
          <a:blip r:embed="rId7"/>
          <a:srcRect l="33455" t="41770" r="61018" b="45911"/>
          <a:stretch/>
        </p:blipFill>
        <p:spPr>
          <a:xfrm>
            <a:off x="248563" y="1812097"/>
            <a:ext cx="1036238" cy="1299410"/>
          </a:xfrm>
          <a:prstGeom prst="rect">
            <a:avLst/>
          </a:prstGeom>
        </p:spPr>
      </p:pic>
      <p:cxnSp>
        <p:nvCxnSpPr>
          <p:cNvPr id="21" name="Straight Arrow Connector 20"/>
          <p:cNvCxnSpPr/>
          <p:nvPr/>
        </p:nvCxnSpPr>
        <p:spPr>
          <a:xfrm>
            <a:off x="982524" y="2888420"/>
            <a:ext cx="921662" cy="0"/>
          </a:xfrm>
          <a:prstGeom prst="straightConnector1">
            <a:avLst/>
          </a:prstGeom>
          <a:ln w="76200">
            <a:solidFill>
              <a:srgbClr val="FF0000"/>
            </a:solidFill>
            <a:headEnd type="arrow"/>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982524" y="2055736"/>
            <a:ext cx="724868" cy="10916"/>
          </a:xfrm>
          <a:prstGeom prst="straightConnector1">
            <a:avLst/>
          </a:prstGeom>
          <a:ln w="76200">
            <a:solidFill>
              <a:srgbClr val="FF0000"/>
            </a:solidFill>
            <a:headEnd type="arrow"/>
            <a:tailEnd type="none"/>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904186" y="2749920"/>
            <a:ext cx="2839418" cy="300082"/>
          </a:xfrm>
          <a:prstGeom prst="rect">
            <a:avLst/>
          </a:prstGeom>
          <a:noFill/>
        </p:spPr>
        <p:txBody>
          <a:bodyPr wrap="square" rtlCol="0">
            <a:spAutoFit/>
          </a:bodyPr>
          <a:lstStyle/>
          <a:p>
            <a:r>
              <a:rPr lang="en-GB" sz="1350" dirty="0"/>
              <a:t>Atomic number = number of protons</a:t>
            </a:r>
          </a:p>
        </p:txBody>
      </p:sp>
      <p:sp>
        <p:nvSpPr>
          <p:cNvPr id="24" name="TextBox 23"/>
          <p:cNvSpPr txBox="1"/>
          <p:nvPr/>
        </p:nvSpPr>
        <p:spPr>
          <a:xfrm>
            <a:off x="1707392" y="1928152"/>
            <a:ext cx="3350760" cy="300082"/>
          </a:xfrm>
          <a:prstGeom prst="rect">
            <a:avLst/>
          </a:prstGeom>
          <a:noFill/>
        </p:spPr>
        <p:txBody>
          <a:bodyPr wrap="square" rtlCol="0">
            <a:spAutoFit/>
          </a:bodyPr>
          <a:lstStyle/>
          <a:p>
            <a:r>
              <a:rPr lang="en-GB" sz="1350" dirty="0"/>
              <a:t>Relative atomic mass = protons + neutrons</a:t>
            </a:r>
          </a:p>
        </p:txBody>
      </p:sp>
      <p:sp>
        <p:nvSpPr>
          <p:cNvPr id="25" name="Rectangle 24"/>
          <p:cNvSpPr/>
          <p:nvPr/>
        </p:nvSpPr>
        <p:spPr>
          <a:xfrm>
            <a:off x="104148" y="3108736"/>
            <a:ext cx="4954004" cy="1581330"/>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1. Atoms have the same number of protons and electrons </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2. Atoms of the same element can have different numbers of neutrons; these atoms are called isotopes of that element.</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3. Isotopes of the same element have the same number of protons and electrons</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4. To calculate the relative atomic mass of an element taking into consideration isotopes then you need the following equation:</a:t>
            </a:r>
          </a:p>
          <a:p>
            <a:r>
              <a:rPr lang="en-GB" sz="788" i="1" u="sng" dirty="0">
                <a:latin typeface="Arial" panose="020B0604020202020204" pitchFamily="34" charset="0"/>
                <a:cs typeface="Arial" panose="020B0604020202020204" pitchFamily="34" charset="0"/>
              </a:rPr>
              <a:t>(percentage of isotope 1 x mass of isotope 1) + (percentage of isotope 2 x mass of isotope 2)</a:t>
            </a:r>
            <a:br>
              <a:rPr lang="en-GB" sz="788" i="1" dirty="0">
                <a:latin typeface="Arial" panose="020B0604020202020204" pitchFamily="34" charset="0"/>
                <a:cs typeface="Arial" panose="020B0604020202020204" pitchFamily="34" charset="0"/>
              </a:rPr>
            </a:br>
            <a:r>
              <a:rPr lang="en-GB" sz="788" i="1" dirty="0">
                <a:latin typeface="Arial" panose="020B0604020202020204" pitchFamily="34" charset="0"/>
                <a:cs typeface="Arial" panose="020B0604020202020204" pitchFamily="34" charset="0"/>
              </a:rPr>
              <a:t>                                                                        100</a:t>
            </a:r>
            <a:endParaRPr lang="en-GB" sz="788" i="1" u="sng"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8"/>
          <a:srcRect t="9875"/>
          <a:stretch/>
        </p:blipFill>
        <p:spPr>
          <a:xfrm>
            <a:off x="7359261" y="4582159"/>
            <a:ext cx="526510" cy="502616"/>
          </a:xfrm>
          <a:prstGeom prst="rect">
            <a:avLst/>
          </a:prstGeom>
        </p:spPr>
      </p:pic>
      <p:pic>
        <p:nvPicPr>
          <p:cNvPr id="27" name="Picture 26"/>
          <p:cNvPicPr>
            <a:picLocks noChangeAspect="1"/>
          </p:cNvPicPr>
          <p:nvPr/>
        </p:nvPicPr>
        <p:blipFill rotWithShape="1">
          <a:blip r:embed="rId9"/>
          <a:srcRect l="26403" t="42710" r="58684" b="22203"/>
          <a:stretch/>
        </p:blipFill>
        <p:spPr>
          <a:xfrm>
            <a:off x="7978710" y="4582160"/>
            <a:ext cx="457894" cy="606036"/>
          </a:xfrm>
          <a:prstGeom prst="rect">
            <a:avLst/>
          </a:prstGeom>
        </p:spPr>
      </p:pic>
      <p:pic>
        <p:nvPicPr>
          <p:cNvPr id="28" name="Picture 27"/>
          <p:cNvPicPr>
            <a:picLocks noChangeAspect="1"/>
          </p:cNvPicPr>
          <p:nvPr/>
        </p:nvPicPr>
        <p:blipFill rotWithShape="1">
          <a:blip r:embed="rId10"/>
          <a:srcRect l="15104" t="37222" r="50000" b="24260"/>
          <a:stretch/>
        </p:blipFill>
        <p:spPr>
          <a:xfrm>
            <a:off x="8190098" y="5429902"/>
            <a:ext cx="647127" cy="401798"/>
          </a:xfrm>
          <a:prstGeom prst="rect">
            <a:avLst/>
          </a:prstGeom>
        </p:spPr>
      </p:pic>
      <p:pic>
        <p:nvPicPr>
          <p:cNvPr id="30" name="Picture 29"/>
          <p:cNvPicPr>
            <a:picLocks noChangeAspect="1"/>
          </p:cNvPicPr>
          <p:nvPr/>
        </p:nvPicPr>
        <p:blipFill rotWithShape="1">
          <a:blip r:embed="rId11"/>
          <a:srcRect l="11528" t="12504" r="12905" b="3584"/>
          <a:stretch/>
        </p:blipFill>
        <p:spPr>
          <a:xfrm>
            <a:off x="8302340" y="4943415"/>
            <a:ext cx="546987" cy="456022"/>
          </a:xfrm>
          <a:prstGeom prst="rect">
            <a:avLst/>
          </a:prstGeom>
        </p:spPr>
      </p:pic>
      <p:pic>
        <p:nvPicPr>
          <p:cNvPr id="31" name="Picture 30"/>
          <p:cNvPicPr>
            <a:picLocks noChangeAspect="1"/>
          </p:cNvPicPr>
          <p:nvPr/>
        </p:nvPicPr>
        <p:blipFill>
          <a:blip r:embed="rId12"/>
          <a:stretch>
            <a:fillRect/>
          </a:stretch>
        </p:blipFill>
        <p:spPr>
          <a:xfrm>
            <a:off x="7611454" y="5255440"/>
            <a:ext cx="571181" cy="576259"/>
          </a:xfrm>
          <a:prstGeom prst="rect">
            <a:avLst/>
          </a:prstGeom>
        </p:spPr>
      </p:pic>
    </p:spTree>
    <p:extLst>
      <p:ext uri="{BB962C8B-B14F-4D97-AF65-F5344CB8AC3E}">
        <p14:creationId xmlns:p14="http://schemas.microsoft.com/office/powerpoint/2010/main" val="2407167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360608"/>
          <a:ext cx="9144000" cy="6497392"/>
        </p:xfrm>
        <a:graphic>
          <a:graphicData uri="http://schemas.openxmlformats.org/drawingml/2006/table">
            <a:tbl>
              <a:tblPr firstRow="1" bandRow="1">
                <a:tableStyleId>{5940675A-B579-460E-94D1-54222C63F5DA}</a:tableStyleId>
              </a:tblPr>
              <a:tblGrid>
                <a:gridCol w="2286000">
                  <a:extLst>
                    <a:ext uri="{9D8B030D-6E8A-4147-A177-3AD203B41FA5}">
                      <a16:colId xmlns:a16="http://schemas.microsoft.com/office/drawing/2014/main" val="3986065824"/>
                    </a:ext>
                  </a:extLst>
                </a:gridCol>
                <a:gridCol w="2286000">
                  <a:extLst>
                    <a:ext uri="{9D8B030D-6E8A-4147-A177-3AD203B41FA5}">
                      <a16:colId xmlns:a16="http://schemas.microsoft.com/office/drawing/2014/main" val="4051942335"/>
                    </a:ext>
                  </a:extLst>
                </a:gridCol>
                <a:gridCol w="4572000">
                  <a:extLst>
                    <a:ext uri="{9D8B030D-6E8A-4147-A177-3AD203B41FA5}">
                      <a16:colId xmlns:a16="http://schemas.microsoft.com/office/drawing/2014/main" val="1230427338"/>
                    </a:ext>
                  </a:extLst>
                </a:gridCol>
              </a:tblGrid>
              <a:tr h="3248696">
                <a:tc>
                  <a:txBody>
                    <a:bodyPr/>
                    <a:lstStyle/>
                    <a:p>
                      <a:r>
                        <a:rPr lang="en-GB" sz="1400" b="1" dirty="0">
                          <a:latin typeface="Arial"/>
                          <a:ea typeface="A little sunshine" panose="02000603000000000000" pitchFamily="2" charset="0"/>
                        </a:rPr>
                        <a:t>Atoms</a:t>
                      </a:r>
                    </a:p>
                    <a:p>
                      <a:endParaRPr lang="en-GB" sz="1200" dirty="0">
                        <a:latin typeface="Arial"/>
                        <a:ea typeface="A little sunshine" panose="02000603000000000000" pitchFamily="2" charset="0"/>
                      </a:endParaRPr>
                    </a:p>
                    <a:p>
                      <a:r>
                        <a:rPr lang="en-GB" sz="1200" dirty="0">
                          <a:latin typeface="Arial"/>
                          <a:ea typeface="A little sunshine" panose="02000603000000000000" pitchFamily="2" charset="0"/>
                        </a:rPr>
                        <a:t>Atomic number =</a:t>
                      </a:r>
                    </a:p>
                    <a:p>
                      <a:endParaRPr lang="en-GB" sz="1200" dirty="0">
                        <a:latin typeface="Arial"/>
                        <a:ea typeface="A little sunshine" panose="02000603000000000000" pitchFamily="2" charset="0"/>
                      </a:endParaRPr>
                    </a:p>
                    <a:p>
                      <a:endParaRPr lang="en-GB" sz="1200" dirty="0">
                        <a:latin typeface="Arial"/>
                        <a:ea typeface="A little sunshine" panose="02000603000000000000" pitchFamily="2" charset="0"/>
                      </a:endParaRPr>
                    </a:p>
                    <a:p>
                      <a:r>
                        <a:rPr lang="en-GB" sz="1200" dirty="0">
                          <a:latin typeface="Arial"/>
                          <a:ea typeface="A little sunshine" panose="02000603000000000000" pitchFamily="2" charset="0"/>
                        </a:rPr>
                        <a:t>Mass number</a:t>
                      </a:r>
                      <a:r>
                        <a:rPr lang="en-GB" sz="1200" baseline="0" dirty="0">
                          <a:latin typeface="Arial"/>
                          <a:ea typeface="A little sunshine" panose="02000603000000000000" pitchFamily="2" charset="0"/>
                        </a:rPr>
                        <a:t> =               +</a:t>
                      </a:r>
                    </a:p>
                    <a:p>
                      <a:endParaRPr lang="en-GB" sz="1200" baseline="0" dirty="0">
                        <a:latin typeface="Arial"/>
                        <a:ea typeface="A little sunshine" panose="02000603000000000000" pitchFamily="2" charset="0"/>
                      </a:endParaRPr>
                    </a:p>
                    <a:p>
                      <a:endParaRPr lang="en-GB" sz="1200" baseline="0" dirty="0">
                        <a:latin typeface="Arial"/>
                        <a:ea typeface="A little sunshine" panose="02000603000000000000" pitchFamily="2" charset="0"/>
                      </a:endParaRPr>
                    </a:p>
                    <a:p>
                      <a:r>
                        <a:rPr lang="en-GB" sz="1200" baseline="0" dirty="0">
                          <a:latin typeface="Arial"/>
                          <a:ea typeface="A little sunshine" panose="02000603000000000000" pitchFamily="2" charset="0"/>
                        </a:rPr>
                        <a:t>Number of neutrons =</a:t>
                      </a:r>
                    </a:p>
                    <a:p>
                      <a:r>
                        <a:rPr lang="en-GB" sz="1200" baseline="0" dirty="0">
                          <a:latin typeface="Arial"/>
                          <a:ea typeface="A little sunshine" panose="02000603000000000000" pitchFamily="2" charset="0"/>
                        </a:rPr>
                        <a:t>                            +</a:t>
                      </a:r>
                    </a:p>
                  </a:txBody>
                  <a:tcPr/>
                </a:tc>
                <a:tc>
                  <a:txBody>
                    <a:bodyPr/>
                    <a:lstStyle/>
                    <a:p>
                      <a:r>
                        <a:rPr lang="en-GB" sz="1600" b="1" dirty="0">
                          <a:latin typeface="Arial"/>
                          <a:ea typeface="A little sunshine" panose="02000603000000000000" pitchFamily="2" charset="0"/>
                        </a:rPr>
                        <a:t>Isotopes</a:t>
                      </a:r>
                    </a:p>
                  </a:txBody>
                  <a:tcPr/>
                </a:tc>
                <a:tc>
                  <a:txBody>
                    <a:bodyPr/>
                    <a:lstStyle/>
                    <a:p>
                      <a:r>
                        <a:rPr lang="en-GB" sz="1400" b="1" dirty="0">
                          <a:latin typeface="Arial"/>
                          <a:ea typeface="A little sunshine" panose="02000603000000000000" pitchFamily="2" charset="0"/>
                        </a:rPr>
                        <a:t>History of the Atom</a:t>
                      </a:r>
                    </a:p>
                  </a:txBody>
                  <a:tcPr/>
                </a:tc>
                <a:extLst>
                  <a:ext uri="{0D108BD9-81ED-4DB2-BD59-A6C34878D82A}">
                    <a16:rowId xmlns:a16="http://schemas.microsoft.com/office/drawing/2014/main" val="103618531"/>
                  </a:ext>
                </a:extLst>
              </a:tr>
              <a:tr h="3248696">
                <a:tc>
                  <a:txBody>
                    <a:bodyPr/>
                    <a:lstStyle/>
                    <a:p>
                      <a:r>
                        <a:rPr lang="en-GB" sz="1400" b="1" dirty="0">
                          <a:latin typeface="Arial"/>
                          <a:ea typeface="A little sunshine" panose="02000603000000000000" pitchFamily="2" charset="0"/>
                        </a:rPr>
                        <a:t>Electron Structure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a:ea typeface="A little sunshine" panose="02000603000000000000" pitchFamily="2" charset="0"/>
                        </a:rPr>
                        <a:t>Metals and Non-metals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a:ea typeface="A little sunshine" panose="02000603000000000000" pitchFamily="2" charset="0"/>
                        </a:rPr>
                        <a:t>Development of the periodic 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Arial"/>
                        <a:ea typeface="A little sunshine" panose="02000603000000000000" pitchFamily="2" charset="0"/>
                      </a:endParaRPr>
                    </a:p>
                  </a:txBody>
                  <a:tcPr/>
                </a:tc>
                <a:extLst>
                  <a:ext uri="{0D108BD9-81ED-4DB2-BD59-A6C34878D82A}">
                    <a16:rowId xmlns:a16="http://schemas.microsoft.com/office/drawing/2014/main" val="2308977504"/>
                  </a:ext>
                </a:extLst>
              </a:tr>
            </a:tbl>
          </a:graphicData>
        </a:graphic>
      </p:graphicFrame>
      <p:sp>
        <p:nvSpPr>
          <p:cNvPr id="5" name="TextBox 4"/>
          <p:cNvSpPr txBox="1"/>
          <p:nvPr/>
        </p:nvSpPr>
        <p:spPr>
          <a:xfrm>
            <a:off x="0" y="0"/>
            <a:ext cx="7642371" cy="400110"/>
          </a:xfrm>
          <a:prstGeom prst="rect">
            <a:avLst/>
          </a:prstGeom>
          <a:noFill/>
        </p:spPr>
        <p:txBody>
          <a:bodyPr wrap="square" lIns="91440" tIns="45720" rIns="91440" bIns="45720" rtlCol="0" anchor="t">
            <a:spAutoFit/>
          </a:bodyPr>
          <a:lstStyle/>
          <a:p>
            <a:r>
              <a:rPr lang="en-GB" sz="2000" b="1" dirty="0">
                <a:latin typeface="Arial"/>
                <a:ea typeface="A little sunshine" panose="02000603000000000000" pitchFamily="2" charset="0"/>
                <a:cs typeface="Arial"/>
              </a:rPr>
              <a:t>Atomic structure and the periodic Table</a:t>
            </a:r>
          </a:p>
        </p:txBody>
      </p:sp>
    </p:spTree>
    <p:extLst>
      <p:ext uri="{BB962C8B-B14F-4D97-AF65-F5344CB8AC3E}">
        <p14:creationId xmlns:p14="http://schemas.microsoft.com/office/powerpoint/2010/main" val="107258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871704"/>
          <a:ext cx="9144000" cy="5129046"/>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3271159621"/>
                    </a:ext>
                  </a:extLst>
                </a:gridCol>
                <a:gridCol w="3048000">
                  <a:extLst>
                    <a:ext uri="{9D8B030D-6E8A-4147-A177-3AD203B41FA5}">
                      <a16:colId xmlns:a16="http://schemas.microsoft.com/office/drawing/2014/main" val="1139682887"/>
                    </a:ext>
                  </a:extLst>
                </a:gridCol>
                <a:gridCol w="3048000">
                  <a:extLst>
                    <a:ext uri="{9D8B030D-6E8A-4147-A177-3AD203B41FA5}">
                      <a16:colId xmlns:a16="http://schemas.microsoft.com/office/drawing/2014/main" val="245002189"/>
                    </a:ext>
                  </a:extLst>
                </a:gridCol>
              </a:tblGrid>
              <a:tr h="209207">
                <a:tc>
                  <a:txBody>
                    <a:bodyPr/>
                    <a:lstStyle/>
                    <a:p>
                      <a:pPr algn="ctr"/>
                      <a:r>
                        <a:rPr lang="en-GB" sz="900" dirty="0">
                          <a:latin typeface="Segoe Print" panose="02000600000000000000" pitchFamily="2" charset="0"/>
                          <a:cs typeface="Arial" panose="020B0604020202020204" pitchFamily="34" charset="0"/>
                        </a:rPr>
                        <a:t>Group 0:</a:t>
                      </a:r>
                      <a:r>
                        <a:rPr lang="en-GB" sz="900" baseline="0" dirty="0">
                          <a:latin typeface="Segoe Print" panose="02000600000000000000" pitchFamily="2" charset="0"/>
                          <a:cs typeface="Arial" panose="020B0604020202020204" pitchFamily="34" charset="0"/>
                        </a:rPr>
                        <a:t> The noble gases</a:t>
                      </a:r>
                      <a:endParaRPr lang="en-GB" sz="900" dirty="0">
                        <a:latin typeface="Segoe Print" panose="02000600000000000000" pitchFamily="2" charset="0"/>
                        <a:cs typeface="Arial" panose="020B0604020202020204" pitchFamily="34" charset="0"/>
                      </a:endParaRPr>
                    </a:p>
                  </a:txBody>
                  <a:tcPr marL="68580" marR="68580" marT="34290" marB="34290"/>
                </a:tc>
                <a:tc>
                  <a:txBody>
                    <a:bodyPr/>
                    <a:lstStyle/>
                    <a:p>
                      <a:pPr algn="ctr"/>
                      <a:r>
                        <a:rPr lang="en-GB" sz="900" dirty="0">
                          <a:latin typeface="Segoe Print" panose="02000600000000000000" pitchFamily="2" charset="0"/>
                          <a:cs typeface="Arial" panose="020B0604020202020204" pitchFamily="34" charset="0"/>
                        </a:rPr>
                        <a:t>Group 1:</a:t>
                      </a:r>
                      <a:r>
                        <a:rPr lang="en-GB" sz="900" baseline="0" dirty="0">
                          <a:latin typeface="Segoe Print" panose="02000600000000000000" pitchFamily="2" charset="0"/>
                          <a:cs typeface="Arial" panose="020B0604020202020204" pitchFamily="34" charset="0"/>
                        </a:rPr>
                        <a:t> The alkali metals</a:t>
                      </a:r>
                      <a:endParaRPr lang="en-GB" sz="900" dirty="0">
                        <a:latin typeface="Segoe Print" panose="02000600000000000000" pitchFamily="2" charset="0"/>
                        <a:cs typeface="Arial" panose="020B0604020202020204" pitchFamily="34" charset="0"/>
                      </a:endParaRPr>
                    </a:p>
                  </a:txBody>
                  <a:tcPr marL="68580" marR="68580" marT="34290" marB="34290"/>
                </a:tc>
                <a:tc>
                  <a:txBody>
                    <a:bodyPr/>
                    <a:lstStyle/>
                    <a:p>
                      <a:pPr algn="ctr"/>
                      <a:r>
                        <a:rPr lang="en-GB" sz="900" dirty="0">
                          <a:latin typeface="Segoe Print" panose="02000600000000000000" pitchFamily="2" charset="0"/>
                          <a:cs typeface="Arial" panose="020B0604020202020204" pitchFamily="34" charset="0"/>
                        </a:rPr>
                        <a:t>Group 7: The halogens</a:t>
                      </a:r>
                    </a:p>
                  </a:txBody>
                  <a:tcPr marL="68580" marR="68580" marT="34290" marB="34290"/>
                </a:tc>
                <a:extLst>
                  <a:ext uri="{0D108BD9-81ED-4DB2-BD59-A6C34878D82A}">
                    <a16:rowId xmlns:a16="http://schemas.microsoft.com/office/drawing/2014/main" val="3813191925"/>
                  </a:ext>
                </a:extLst>
              </a:tr>
              <a:tr h="4919839">
                <a:tc>
                  <a:txBody>
                    <a:bodyPr/>
                    <a:lstStyle/>
                    <a:p>
                      <a:endParaRPr lang="en-GB" sz="1000" dirty="0"/>
                    </a:p>
                  </a:txBody>
                  <a:tcPr marL="68580" marR="68580" marT="34290" marB="34290"/>
                </a:tc>
                <a:tc>
                  <a:txBody>
                    <a:bodyPr/>
                    <a:lstStyle/>
                    <a:p>
                      <a:endParaRPr lang="en-GB" sz="1000" dirty="0"/>
                    </a:p>
                  </a:txBody>
                  <a:tcPr marL="68580" marR="68580" marT="34290" marB="34290"/>
                </a:tc>
                <a:tc>
                  <a:txBody>
                    <a:bodyPr/>
                    <a:lstStyle/>
                    <a:p>
                      <a:endParaRPr lang="en-GB" sz="1000" dirty="0"/>
                    </a:p>
                  </a:txBody>
                  <a:tcPr marL="68580" marR="68580" marT="34290" marB="34290"/>
                </a:tc>
                <a:extLst>
                  <a:ext uri="{0D108BD9-81ED-4DB2-BD59-A6C34878D82A}">
                    <a16:rowId xmlns:a16="http://schemas.microsoft.com/office/drawing/2014/main" val="2171327559"/>
                  </a:ext>
                </a:extLst>
              </a:tr>
            </a:tbl>
          </a:graphicData>
        </a:graphic>
      </p:graphicFrame>
      <p:pic>
        <p:nvPicPr>
          <p:cNvPr id="2" name="Picture 1"/>
          <p:cNvPicPr>
            <a:picLocks noChangeAspect="1"/>
          </p:cNvPicPr>
          <p:nvPr/>
        </p:nvPicPr>
        <p:blipFill rotWithShape="1">
          <a:blip r:embed="rId2"/>
          <a:srcRect l="2455" r="85374" b="62064"/>
          <a:stretch/>
        </p:blipFill>
        <p:spPr>
          <a:xfrm>
            <a:off x="3190272" y="1115753"/>
            <a:ext cx="383488" cy="345587"/>
          </a:xfrm>
          <a:prstGeom prst="rect">
            <a:avLst/>
          </a:prstGeom>
        </p:spPr>
      </p:pic>
      <p:pic>
        <p:nvPicPr>
          <p:cNvPr id="3" name="Picture 2"/>
          <p:cNvPicPr>
            <a:picLocks noChangeAspect="1"/>
          </p:cNvPicPr>
          <p:nvPr/>
        </p:nvPicPr>
        <p:blipFill rotWithShape="1">
          <a:blip r:embed="rId2"/>
          <a:srcRect t="37423" r="85610" b="9700"/>
          <a:stretch/>
        </p:blipFill>
        <p:spPr>
          <a:xfrm>
            <a:off x="3121692" y="1574005"/>
            <a:ext cx="452068" cy="480278"/>
          </a:xfrm>
          <a:prstGeom prst="rect">
            <a:avLst/>
          </a:prstGeom>
        </p:spPr>
      </p:pic>
      <p:pic>
        <p:nvPicPr>
          <p:cNvPr id="4" name="Picture 3"/>
          <p:cNvPicPr>
            <a:picLocks noChangeAspect="1"/>
          </p:cNvPicPr>
          <p:nvPr/>
        </p:nvPicPr>
        <p:blipFill rotWithShape="1">
          <a:blip r:embed="rId2"/>
          <a:srcRect l="15220" t="30749" r="67712" b="8673"/>
          <a:stretch/>
        </p:blipFill>
        <p:spPr>
          <a:xfrm>
            <a:off x="3078318" y="2177075"/>
            <a:ext cx="558250" cy="572812"/>
          </a:xfrm>
          <a:prstGeom prst="rect">
            <a:avLst/>
          </a:prstGeom>
        </p:spPr>
      </p:pic>
      <p:pic>
        <p:nvPicPr>
          <p:cNvPr id="6" name="Picture 5"/>
          <p:cNvPicPr>
            <a:picLocks noChangeAspect="1"/>
          </p:cNvPicPr>
          <p:nvPr/>
        </p:nvPicPr>
        <p:blipFill rotWithShape="1">
          <a:blip r:embed="rId3"/>
          <a:srcRect l="264" t="29358" r="85825" b="11067"/>
          <a:stretch/>
        </p:blipFill>
        <p:spPr>
          <a:xfrm>
            <a:off x="6343587" y="1108801"/>
            <a:ext cx="346079" cy="469679"/>
          </a:xfrm>
          <a:prstGeom prst="rect">
            <a:avLst/>
          </a:prstGeom>
        </p:spPr>
      </p:pic>
      <p:pic>
        <p:nvPicPr>
          <p:cNvPr id="8" name="Picture 7"/>
          <p:cNvPicPr>
            <a:picLocks noChangeAspect="1"/>
          </p:cNvPicPr>
          <p:nvPr/>
        </p:nvPicPr>
        <p:blipFill rotWithShape="1">
          <a:blip r:embed="rId3"/>
          <a:srcRect l="17817" t="20996" r="63138" b="13680"/>
          <a:stretch/>
        </p:blipFill>
        <p:spPr>
          <a:xfrm>
            <a:off x="6273238" y="1579435"/>
            <a:ext cx="486778" cy="529106"/>
          </a:xfrm>
          <a:prstGeom prst="rect">
            <a:avLst/>
          </a:prstGeom>
        </p:spPr>
      </p:pic>
      <p:pic>
        <p:nvPicPr>
          <p:cNvPr id="9" name="Picture 8"/>
          <p:cNvPicPr>
            <a:picLocks noChangeAspect="1"/>
          </p:cNvPicPr>
          <p:nvPr/>
        </p:nvPicPr>
        <p:blipFill rotWithShape="1">
          <a:blip r:embed="rId3"/>
          <a:srcRect l="40174" t="11589" r="33826" b="8977"/>
          <a:stretch/>
        </p:blipFill>
        <p:spPr>
          <a:xfrm>
            <a:off x="6240835" y="2145901"/>
            <a:ext cx="586007" cy="567344"/>
          </a:xfrm>
          <a:prstGeom prst="rect">
            <a:avLst/>
          </a:prstGeom>
        </p:spPr>
      </p:pic>
      <p:pic>
        <p:nvPicPr>
          <p:cNvPr id="10" name="Picture 9"/>
          <p:cNvPicPr>
            <a:picLocks noChangeAspect="1"/>
          </p:cNvPicPr>
          <p:nvPr/>
        </p:nvPicPr>
        <p:blipFill rotWithShape="1">
          <a:blip r:embed="rId3"/>
          <a:srcRect l="68161"/>
          <a:stretch/>
        </p:blipFill>
        <p:spPr>
          <a:xfrm>
            <a:off x="6234560" y="2731900"/>
            <a:ext cx="592282" cy="589490"/>
          </a:xfrm>
          <a:prstGeom prst="rect">
            <a:avLst/>
          </a:prstGeom>
        </p:spPr>
      </p:pic>
      <p:sp>
        <p:nvSpPr>
          <p:cNvPr id="11" name="TextBox 10"/>
          <p:cNvSpPr txBox="1"/>
          <p:nvPr/>
        </p:nvSpPr>
        <p:spPr>
          <a:xfrm>
            <a:off x="3623829" y="1063001"/>
            <a:ext cx="1538106"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________ reactive</a:t>
            </a:r>
          </a:p>
        </p:txBody>
      </p:sp>
      <p:sp>
        <p:nvSpPr>
          <p:cNvPr id="13" name="TextBox 12"/>
          <p:cNvSpPr txBox="1"/>
          <p:nvPr/>
        </p:nvSpPr>
        <p:spPr>
          <a:xfrm>
            <a:off x="3623829" y="2531919"/>
            <a:ext cx="1538106"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________ reactive</a:t>
            </a:r>
          </a:p>
        </p:txBody>
      </p:sp>
      <p:cxnSp>
        <p:nvCxnSpPr>
          <p:cNvPr id="15" name="Straight Arrow Connector 14"/>
          <p:cNvCxnSpPr/>
          <p:nvPr/>
        </p:nvCxnSpPr>
        <p:spPr>
          <a:xfrm>
            <a:off x="3988417" y="1249023"/>
            <a:ext cx="1688" cy="1320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93739" y="2922770"/>
            <a:ext cx="1538106"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________ reactive</a:t>
            </a:r>
          </a:p>
        </p:txBody>
      </p:sp>
      <p:sp>
        <p:nvSpPr>
          <p:cNvPr id="18" name="TextBox 17"/>
          <p:cNvSpPr txBox="1"/>
          <p:nvPr/>
        </p:nvSpPr>
        <p:spPr>
          <a:xfrm>
            <a:off x="6793739" y="1135891"/>
            <a:ext cx="1538106"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________ reactive</a:t>
            </a:r>
          </a:p>
        </p:txBody>
      </p:sp>
      <p:cxnSp>
        <p:nvCxnSpPr>
          <p:cNvPr id="20" name="Straight Arrow Connector 19"/>
          <p:cNvCxnSpPr/>
          <p:nvPr/>
        </p:nvCxnSpPr>
        <p:spPr>
          <a:xfrm flipH="1" flipV="1">
            <a:off x="7175958" y="1323503"/>
            <a:ext cx="12469" cy="16472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a:srcRect t="19309" r="83078" b="41709"/>
          <a:stretch/>
        </p:blipFill>
        <p:spPr>
          <a:xfrm>
            <a:off x="238338" y="1129139"/>
            <a:ext cx="529873" cy="570401"/>
          </a:xfrm>
          <a:prstGeom prst="rect">
            <a:avLst/>
          </a:prstGeom>
        </p:spPr>
      </p:pic>
      <p:pic>
        <p:nvPicPr>
          <p:cNvPr id="12" name="Picture 11"/>
          <p:cNvPicPr>
            <a:picLocks noChangeAspect="1"/>
          </p:cNvPicPr>
          <p:nvPr/>
        </p:nvPicPr>
        <p:blipFill rotWithShape="1">
          <a:blip r:embed="rId4"/>
          <a:srcRect l="26165" t="7963" r="45423" b="30946"/>
          <a:stretch/>
        </p:blipFill>
        <p:spPr>
          <a:xfrm>
            <a:off x="138789" y="1854116"/>
            <a:ext cx="732173" cy="735677"/>
          </a:xfrm>
          <a:prstGeom prst="rect">
            <a:avLst/>
          </a:prstGeom>
        </p:spPr>
      </p:pic>
      <p:pic>
        <p:nvPicPr>
          <p:cNvPr id="14" name="Picture 13"/>
          <p:cNvPicPr>
            <a:picLocks noChangeAspect="1"/>
          </p:cNvPicPr>
          <p:nvPr/>
        </p:nvPicPr>
        <p:blipFill rotWithShape="1">
          <a:blip r:embed="rId4"/>
          <a:srcRect l="63005" b="21055"/>
          <a:stretch/>
        </p:blipFill>
        <p:spPr>
          <a:xfrm>
            <a:off x="21758" y="2744369"/>
            <a:ext cx="982004" cy="979223"/>
          </a:xfrm>
          <a:prstGeom prst="rect">
            <a:avLst/>
          </a:prstGeom>
        </p:spPr>
      </p:pic>
      <p:sp>
        <p:nvSpPr>
          <p:cNvPr id="16" name="TextBox 15"/>
          <p:cNvSpPr txBox="1"/>
          <p:nvPr/>
        </p:nvSpPr>
        <p:spPr>
          <a:xfrm>
            <a:off x="1005328" y="1170174"/>
            <a:ext cx="1889067" cy="3000821"/>
          </a:xfrm>
          <a:prstGeom prst="rect">
            <a:avLst/>
          </a:prstGeom>
          <a:noFill/>
        </p:spPr>
        <p:txBody>
          <a:bodyPr wrap="square" rtlCol="0">
            <a:spAutoFit/>
          </a:bodyPr>
          <a:lstStyle/>
          <a:p>
            <a:pPr algn="ctr"/>
            <a:r>
              <a:rPr lang="en-GB" sz="900" dirty="0">
                <a:latin typeface="Arial" panose="020B0604020202020204" pitchFamily="34" charset="0"/>
                <a:cs typeface="Arial" panose="020B0604020202020204" pitchFamily="34" charset="0"/>
              </a:rPr>
              <a:t>All have full outer ________, which means __ electrons in their outer shell apart from Helium which only has __.</a:t>
            </a:r>
          </a:p>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p>
            <a:pPr algn="ctr"/>
            <a:r>
              <a:rPr lang="en-GB" sz="900" dirty="0">
                <a:latin typeface="Arial" panose="020B0604020202020204" pitchFamily="34" charset="0"/>
                <a:cs typeface="Arial" panose="020B0604020202020204" pitchFamily="34" charset="0"/>
              </a:rPr>
              <a:t>Full outer shell means they are ________ and do not easily form ________.</a:t>
            </a:r>
          </a:p>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p>
            <a:pPr algn="ctr"/>
            <a:br>
              <a:rPr lang="en-GB" sz="900" dirty="0">
                <a:latin typeface="Arial" panose="020B0604020202020204" pitchFamily="34" charset="0"/>
                <a:cs typeface="Arial" panose="020B0604020202020204" pitchFamily="34" charset="0"/>
              </a:rPr>
            </a:br>
            <a:r>
              <a:rPr lang="en-GB" sz="900" dirty="0">
                <a:latin typeface="Arial" panose="020B0604020202020204" pitchFamily="34" charset="0"/>
                <a:cs typeface="Arial" panose="020B0604020202020204" pitchFamily="34" charset="0"/>
              </a:rPr>
              <a:t>The ________ points of the noble gases ________ with increasing relative atomic mass (as you go ________ the group)</a:t>
            </a:r>
          </a:p>
          <a:p>
            <a:endParaRPr lang="en-GB" sz="1350" dirty="0"/>
          </a:p>
          <a:p>
            <a:endParaRPr lang="en-GB" sz="1350" dirty="0"/>
          </a:p>
        </p:txBody>
      </p:sp>
      <p:pic>
        <p:nvPicPr>
          <p:cNvPr id="21" name="Picture 20"/>
          <p:cNvPicPr>
            <a:picLocks noChangeAspect="1"/>
          </p:cNvPicPr>
          <p:nvPr/>
        </p:nvPicPr>
        <p:blipFill rotWithShape="1">
          <a:blip r:embed="rId5"/>
          <a:srcRect l="24167" t="20175" r="24847" b="12222"/>
          <a:stretch/>
        </p:blipFill>
        <p:spPr>
          <a:xfrm>
            <a:off x="138788" y="3974623"/>
            <a:ext cx="2577341" cy="1922198"/>
          </a:xfrm>
          <a:prstGeom prst="rect">
            <a:avLst/>
          </a:prstGeom>
        </p:spPr>
      </p:pic>
      <p:sp>
        <p:nvSpPr>
          <p:cNvPr id="24" name="TextBox 23"/>
          <p:cNvSpPr txBox="1"/>
          <p:nvPr/>
        </p:nvSpPr>
        <p:spPr>
          <a:xfrm>
            <a:off x="4488482" y="1170174"/>
            <a:ext cx="1591766" cy="1615827"/>
          </a:xfrm>
          <a:prstGeom prst="rect">
            <a:avLst/>
          </a:prstGeom>
          <a:noFill/>
        </p:spPr>
        <p:txBody>
          <a:bodyPr wrap="square" rtlCol="0">
            <a:spAutoFit/>
          </a:bodyPr>
          <a:lstStyle/>
          <a:p>
            <a:pPr algn="ctr"/>
            <a:r>
              <a:rPr lang="en-GB" sz="825" dirty="0">
                <a:latin typeface="Arial" panose="020B0604020202020204" pitchFamily="34" charset="0"/>
                <a:cs typeface="Arial" panose="020B0604020202020204" pitchFamily="34" charset="0"/>
              </a:rPr>
              <a:t>All of the elements in group 1 have __ electron in their outer shell this means they have ________ properties.</a:t>
            </a:r>
          </a:p>
          <a:p>
            <a:pPr algn="ctr"/>
            <a:endParaRPr lang="en-GB" sz="825" dirty="0">
              <a:latin typeface="Arial" panose="020B0604020202020204" pitchFamily="34" charset="0"/>
              <a:cs typeface="Arial" panose="020B0604020202020204" pitchFamily="34" charset="0"/>
            </a:endParaRPr>
          </a:p>
          <a:p>
            <a:pPr algn="ctr"/>
            <a:r>
              <a:rPr lang="en-GB" sz="825" dirty="0">
                <a:latin typeface="Arial" panose="020B0604020202020204" pitchFamily="34" charset="0"/>
                <a:cs typeface="Arial" panose="020B0604020202020204" pitchFamily="34" charset="0"/>
              </a:rPr>
              <a:t>The reactivity of the elements ________ going down the group because the atoms get ________ and their outer electrons are ________ from the positive nucleus so they are more easily lost</a:t>
            </a:r>
          </a:p>
        </p:txBody>
      </p:sp>
      <p:graphicFrame>
        <p:nvGraphicFramePr>
          <p:cNvPr id="25" name="Table 24"/>
          <p:cNvGraphicFramePr>
            <a:graphicFrameLocks noGrp="1"/>
          </p:cNvGraphicFramePr>
          <p:nvPr/>
        </p:nvGraphicFramePr>
        <p:xfrm>
          <a:off x="3048706" y="2778212"/>
          <a:ext cx="3031541" cy="2468880"/>
        </p:xfrm>
        <a:graphic>
          <a:graphicData uri="http://schemas.openxmlformats.org/drawingml/2006/table">
            <a:tbl>
              <a:tblPr firstRow="1" bandRow="1">
                <a:tableStyleId>{5940675A-B579-460E-94D1-54222C63F5DA}</a:tableStyleId>
              </a:tblPr>
              <a:tblGrid>
                <a:gridCol w="3031541">
                  <a:extLst>
                    <a:ext uri="{9D8B030D-6E8A-4147-A177-3AD203B41FA5}">
                      <a16:colId xmlns:a16="http://schemas.microsoft.com/office/drawing/2014/main" val="3810664554"/>
                    </a:ext>
                  </a:extLst>
                </a:gridCol>
              </a:tblGrid>
              <a:tr h="822960">
                <a:tc>
                  <a:txBody>
                    <a:bodyPr/>
                    <a:lstStyle/>
                    <a:p>
                      <a:pPr algn="ctr"/>
                      <a:r>
                        <a:rPr lang="en-GB" sz="800" b="1" dirty="0">
                          <a:latin typeface="Arial" panose="020B0604020202020204" pitchFamily="34" charset="0"/>
                          <a:cs typeface="Arial" panose="020B0604020202020204" pitchFamily="34" charset="0"/>
                        </a:rPr>
                        <a:t>Reaction with</a:t>
                      </a:r>
                      <a:r>
                        <a:rPr lang="en-GB" sz="800" b="1" baseline="0" dirty="0">
                          <a:latin typeface="Arial" panose="020B0604020202020204" pitchFamily="34" charset="0"/>
                          <a:cs typeface="Arial" panose="020B0604020202020204" pitchFamily="34" charset="0"/>
                        </a:rPr>
                        <a:t> oxygen</a:t>
                      </a:r>
                      <a:endParaRPr lang="en-GB" sz="800" b="0" baseline="0" dirty="0">
                        <a:latin typeface="Arial" panose="020B0604020202020204" pitchFamily="34" charset="0"/>
                        <a:cs typeface="Arial" panose="020B0604020202020204" pitchFamily="34" charset="0"/>
                      </a:endParaRPr>
                    </a:p>
                    <a:p>
                      <a:pPr algn="l"/>
                      <a:r>
                        <a:rPr lang="en-GB" sz="800" baseline="0" dirty="0">
                          <a:latin typeface="Arial" panose="020B0604020202020204" pitchFamily="34" charset="0"/>
                          <a:cs typeface="Arial" panose="020B0604020202020204" pitchFamily="34" charset="0"/>
                        </a:rPr>
                        <a:t>Example word equation: </a:t>
                      </a:r>
                      <a:r>
                        <a:rPr lang="en-GB" sz="800" dirty="0">
                          <a:latin typeface="Arial" panose="020B0604020202020204" pitchFamily="34" charset="0"/>
                          <a:cs typeface="Arial" panose="020B0604020202020204" pitchFamily="34" charset="0"/>
                        </a:rPr>
                        <a:t>________</a:t>
                      </a:r>
                      <a:r>
                        <a:rPr lang="en-GB" sz="800" baseline="0" dirty="0">
                          <a:latin typeface="Arial" panose="020B0604020202020204" pitchFamily="34" charset="0"/>
                          <a:cs typeface="Arial" panose="020B0604020202020204" pitchFamily="34" charset="0"/>
                        </a:rPr>
                        <a:t> + oxygen </a:t>
                      </a:r>
                      <a:r>
                        <a:rPr lang="en-GB" sz="800" baseline="0" dirty="0">
                          <a:latin typeface="Arial" panose="020B0604020202020204" pitchFamily="34" charset="0"/>
                          <a:cs typeface="Arial" panose="020B0604020202020204" pitchFamily="34" charset="0"/>
                          <a:sym typeface="Wingdings" panose="05000000000000000000" pitchFamily="2" charset="2"/>
                        </a:rPr>
                        <a:t> lithium oxide</a:t>
                      </a:r>
                    </a:p>
                    <a:p>
                      <a:r>
                        <a:rPr lang="en-GB" sz="800" baseline="0" dirty="0">
                          <a:latin typeface="Arial" panose="020B0604020202020204" pitchFamily="34" charset="0"/>
                          <a:cs typeface="Arial" panose="020B0604020202020204" pitchFamily="34" charset="0"/>
                          <a:sym typeface="Wingdings" panose="05000000000000000000" pitchFamily="2" charset="2"/>
                        </a:rPr>
                        <a:t>Example symbol equation: 4Li + O</a:t>
                      </a:r>
                      <a:r>
                        <a:rPr lang="en-GB" sz="800" baseline="-25000" dirty="0">
                          <a:latin typeface="Arial" panose="020B0604020202020204" pitchFamily="34" charset="0"/>
                          <a:cs typeface="Arial" panose="020B0604020202020204" pitchFamily="34" charset="0"/>
                          <a:sym typeface="Wingdings" panose="05000000000000000000" pitchFamily="2" charset="2"/>
                        </a:rPr>
                        <a:t>2</a:t>
                      </a:r>
                      <a:r>
                        <a:rPr lang="en-GB" sz="800" baseline="0" dirty="0">
                          <a:latin typeface="Arial" panose="020B0604020202020204" pitchFamily="34" charset="0"/>
                          <a:cs typeface="Arial" panose="020B0604020202020204" pitchFamily="34" charset="0"/>
                          <a:sym typeface="Wingdings" panose="05000000000000000000" pitchFamily="2" charset="2"/>
                        </a:rPr>
                        <a:t>  2Li</a:t>
                      </a:r>
                      <a:r>
                        <a:rPr lang="en-GB" sz="800" baseline="-25000" dirty="0">
                          <a:latin typeface="Arial" panose="020B0604020202020204" pitchFamily="34" charset="0"/>
                          <a:cs typeface="Arial" panose="020B0604020202020204" pitchFamily="34" charset="0"/>
                          <a:sym typeface="Wingdings" panose="05000000000000000000" pitchFamily="2" charset="2"/>
                        </a:rPr>
                        <a:t>2</a:t>
                      </a:r>
                      <a:r>
                        <a:rPr lang="en-GB" sz="800" baseline="0" dirty="0">
                          <a:latin typeface="Arial" panose="020B0604020202020204" pitchFamily="34" charset="0"/>
                          <a:cs typeface="Arial" panose="020B0604020202020204" pitchFamily="34" charset="0"/>
                          <a:sym typeface="Wingdings" panose="05000000000000000000" pitchFamily="2" charset="2"/>
                        </a:rPr>
                        <a:t>O</a:t>
                      </a:r>
                      <a:br>
                        <a:rPr lang="en-GB" sz="900" baseline="0" dirty="0">
                          <a:latin typeface="Arial" panose="020B0604020202020204" pitchFamily="34" charset="0"/>
                          <a:cs typeface="Arial" panose="020B0604020202020204" pitchFamily="34" charset="0"/>
                          <a:sym typeface="Wingdings" panose="05000000000000000000" pitchFamily="2" charset="2"/>
                        </a:rPr>
                      </a:br>
                      <a:endParaRPr lang="en-GB" sz="800" baseline="0" dirty="0">
                        <a:latin typeface="Arial" panose="020B0604020202020204" pitchFamily="34" charset="0"/>
                        <a:cs typeface="Arial" panose="020B0604020202020204" pitchFamily="34" charset="0"/>
                        <a:sym typeface="Wingdings" panose="05000000000000000000" pitchFamily="2" charset="2"/>
                      </a:endParaRPr>
                    </a:p>
                    <a:p>
                      <a:r>
                        <a:rPr lang="en-GB" sz="800" baseline="0" dirty="0">
                          <a:latin typeface="Arial" panose="020B0604020202020204" pitchFamily="34" charset="0"/>
                          <a:cs typeface="Arial" panose="020B0604020202020204" pitchFamily="34" charset="0"/>
                          <a:sym typeface="Wingdings" panose="05000000000000000000" pitchFamily="2" charset="2"/>
                        </a:rPr>
                        <a:t>Observations: Freshly cut metal tarnishes/ goes from </a:t>
                      </a:r>
                      <a:r>
                        <a:rPr lang="en-GB" sz="800" dirty="0">
                          <a:latin typeface="Arial" panose="020B0604020202020204" pitchFamily="34" charset="0"/>
                          <a:cs typeface="Arial" panose="020B0604020202020204" pitchFamily="34" charset="0"/>
                        </a:rPr>
                        <a:t>________</a:t>
                      </a:r>
                      <a:r>
                        <a:rPr lang="en-GB" sz="800" baseline="0" dirty="0">
                          <a:latin typeface="Arial" panose="020B0604020202020204" pitchFamily="34" charset="0"/>
                          <a:cs typeface="Arial" panose="020B0604020202020204" pitchFamily="34" charset="0"/>
                          <a:sym typeface="Wingdings" panose="05000000000000000000" pitchFamily="2" charset="2"/>
                        </a:rPr>
                        <a:t> to </a:t>
                      </a:r>
                      <a:r>
                        <a:rPr lang="en-GB" sz="800" dirty="0">
                          <a:latin typeface="Arial" panose="020B0604020202020204" pitchFamily="34" charset="0"/>
                          <a:cs typeface="Arial" panose="020B0604020202020204" pitchFamily="34" charset="0"/>
                        </a:rPr>
                        <a:t>________.</a:t>
                      </a:r>
                    </a:p>
                  </a:txBody>
                  <a:tcPr marL="68580" marR="68580" marT="34290" marB="34290"/>
                </a:tc>
                <a:extLst>
                  <a:ext uri="{0D108BD9-81ED-4DB2-BD59-A6C34878D82A}">
                    <a16:rowId xmlns:a16="http://schemas.microsoft.com/office/drawing/2014/main" val="1973500928"/>
                  </a:ext>
                </a:extLst>
              </a:tr>
              <a:tr h="1074420">
                <a:tc>
                  <a:txBody>
                    <a:bodyPr/>
                    <a:lstStyle/>
                    <a:p>
                      <a:pPr algn="ctr"/>
                      <a:r>
                        <a:rPr lang="en-GB" sz="800" b="1" dirty="0">
                          <a:latin typeface="Arial" panose="020B0604020202020204" pitchFamily="34" charset="0"/>
                          <a:cs typeface="Arial" panose="020B0604020202020204" pitchFamily="34" charset="0"/>
                        </a:rPr>
                        <a:t>Reaction with water</a:t>
                      </a:r>
                    </a:p>
                    <a:p>
                      <a:r>
                        <a:rPr lang="en-GB" sz="800" dirty="0">
                          <a:latin typeface="Arial" panose="020B0604020202020204" pitchFamily="34" charset="0"/>
                          <a:cs typeface="Arial" panose="020B0604020202020204" pitchFamily="34" charset="0"/>
                        </a:rPr>
                        <a:t>Example word equation:</a:t>
                      </a:r>
                      <a:br>
                        <a:rPr lang="en-GB" sz="800" dirty="0">
                          <a:latin typeface="Arial" panose="020B0604020202020204" pitchFamily="34" charset="0"/>
                          <a:cs typeface="Arial" panose="020B0604020202020204" pitchFamily="34" charset="0"/>
                        </a:rPr>
                      </a:br>
                      <a:r>
                        <a:rPr lang="en-GB" sz="800" dirty="0">
                          <a:latin typeface="Arial" panose="020B0604020202020204" pitchFamily="34" charset="0"/>
                          <a:cs typeface="Arial" panose="020B0604020202020204" pitchFamily="34" charset="0"/>
                        </a:rPr>
                        <a:t>Sodium + water </a:t>
                      </a:r>
                      <a:r>
                        <a:rPr lang="en-GB" sz="800" dirty="0">
                          <a:latin typeface="Arial" panose="020B0604020202020204" pitchFamily="34" charset="0"/>
                          <a:cs typeface="Arial" panose="020B0604020202020204" pitchFamily="34" charset="0"/>
                          <a:sym typeface="Wingdings" panose="05000000000000000000" pitchFamily="2" charset="2"/>
                        </a:rPr>
                        <a:t> </a:t>
                      </a:r>
                      <a:r>
                        <a:rPr lang="en-GB" sz="800" dirty="0">
                          <a:latin typeface="Arial" panose="020B0604020202020204" pitchFamily="34" charset="0"/>
                          <a:cs typeface="Arial" panose="020B0604020202020204" pitchFamily="34" charset="0"/>
                        </a:rPr>
                        <a:t>________</a:t>
                      </a:r>
                      <a:r>
                        <a:rPr lang="en-GB" sz="800" dirty="0">
                          <a:latin typeface="Arial" panose="020B0604020202020204" pitchFamily="34" charset="0"/>
                          <a:cs typeface="Arial" panose="020B0604020202020204" pitchFamily="34" charset="0"/>
                          <a:sym typeface="Wingdings" panose="05000000000000000000" pitchFamily="2" charset="2"/>
                        </a:rPr>
                        <a:t> hydroxide</a:t>
                      </a:r>
                      <a:r>
                        <a:rPr lang="en-GB" sz="800" baseline="0" dirty="0">
                          <a:latin typeface="Arial" panose="020B0604020202020204" pitchFamily="34" charset="0"/>
                          <a:cs typeface="Arial" panose="020B0604020202020204" pitchFamily="34" charset="0"/>
                          <a:sym typeface="Wingdings" panose="05000000000000000000" pitchFamily="2" charset="2"/>
                        </a:rPr>
                        <a:t> + </a:t>
                      </a:r>
                      <a:r>
                        <a:rPr lang="en-GB" sz="800" dirty="0">
                          <a:latin typeface="Arial" panose="020B0604020202020204" pitchFamily="34" charset="0"/>
                          <a:cs typeface="Arial" panose="020B0604020202020204" pitchFamily="34" charset="0"/>
                        </a:rPr>
                        <a:t>________</a:t>
                      </a:r>
                    </a:p>
                    <a:p>
                      <a:r>
                        <a:rPr lang="en-GB" sz="800" baseline="0" dirty="0">
                          <a:latin typeface="Arial" panose="020B0604020202020204" pitchFamily="34" charset="0"/>
                          <a:cs typeface="Arial" panose="020B0604020202020204" pitchFamily="34" charset="0"/>
                          <a:sym typeface="Wingdings" panose="05000000000000000000" pitchFamily="2" charset="2"/>
                        </a:rPr>
                        <a:t>Example symbol equation: 2Na + 2H</a:t>
                      </a:r>
                      <a:r>
                        <a:rPr lang="en-GB" sz="800" baseline="-25000" dirty="0">
                          <a:latin typeface="Arial" panose="020B0604020202020204" pitchFamily="34" charset="0"/>
                          <a:cs typeface="Arial" panose="020B0604020202020204" pitchFamily="34" charset="0"/>
                          <a:sym typeface="Wingdings" panose="05000000000000000000" pitchFamily="2" charset="2"/>
                        </a:rPr>
                        <a:t>2</a:t>
                      </a:r>
                      <a:r>
                        <a:rPr lang="en-GB" sz="800" baseline="0" dirty="0">
                          <a:latin typeface="Arial" panose="020B0604020202020204" pitchFamily="34" charset="0"/>
                          <a:cs typeface="Arial" panose="020B0604020202020204" pitchFamily="34" charset="0"/>
                          <a:sym typeface="Wingdings" panose="05000000000000000000" pitchFamily="2" charset="2"/>
                        </a:rPr>
                        <a:t>O  2NaOH + H</a:t>
                      </a:r>
                      <a:r>
                        <a:rPr lang="en-GB" sz="800" baseline="-25000" dirty="0">
                          <a:latin typeface="Arial" panose="020B0604020202020204" pitchFamily="34" charset="0"/>
                          <a:cs typeface="Arial" panose="020B0604020202020204" pitchFamily="34" charset="0"/>
                          <a:sym typeface="Wingdings" panose="05000000000000000000" pitchFamily="2" charset="2"/>
                        </a:rPr>
                        <a:t>2</a:t>
                      </a:r>
                      <a:br>
                        <a:rPr lang="en-GB" sz="800" baseline="0" dirty="0">
                          <a:latin typeface="Arial" panose="020B0604020202020204" pitchFamily="34" charset="0"/>
                          <a:cs typeface="Arial" panose="020B0604020202020204" pitchFamily="34" charset="0"/>
                          <a:sym typeface="Wingdings" panose="05000000000000000000" pitchFamily="2" charset="2"/>
                        </a:rPr>
                      </a:br>
                      <a:br>
                        <a:rPr lang="en-GB" sz="800" baseline="0" dirty="0">
                          <a:latin typeface="Arial" panose="020B0604020202020204" pitchFamily="34" charset="0"/>
                          <a:cs typeface="Arial" panose="020B0604020202020204" pitchFamily="34" charset="0"/>
                          <a:sym typeface="Wingdings" panose="05000000000000000000" pitchFamily="2" charset="2"/>
                        </a:rPr>
                      </a:br>
                      <a:r>
                        <a:rPr lang="en-GB" sz="800" baseline="0" dirty="0">
                          <a:latin typeface="Arial" panose="020B0604020202020204" pitchFamily="34" charset="0"/>
                          <a:cs typeface="Arial" panose="020B0604020202020204" pitchFamily="34" charset="0"/>
                          <a:sym typeface="Wingdings" panose="05000000000000000000" pitchFamily="2" charset="2"/>
                        </a:rPr>
                        <a:t>Observations: All </a:t>
                      </a:r>
                      <a:r>
                        <a:rPr lang="en-GB" sz="800" dirty="0">
                          <a:latin typeface="Arial" panose="020B0604020202020204" pitchFamily="34" charset="0"/>
                          <a:cs typeface="Arial" panose="020B0604020202020204" pitchFamily="34" charset="0"/>
                        </a:rPr>
                        <a:t>________</a:t>
                      </a:r>
                      <a:r>
                        <a:rPr lang="en-GB" sz="800" baseline="0" dirty="0">
                          <a:latin typeface="Arial" panose="020B0604020202020204" pitchFamily="34" charset="0"/>
                          <a:cs typeface="Arial" panose="020B0604020202020204" pitchFamily="34" charset="0"/>
                          <a:sym typeface="Wingdings" panose="05000000000000000000" pitchFamily="2" charset="2"/>
                        </a:rPr>
                        <a:t>/ bubble and move around the </a:t>
                      </a:r>
                      <a:r>
                        <a:rPr lang="en-GB" sz="800" dirty="0">
                          <a:latin typeface="Arial" panose="020B0604020202020204" pitchFamily="34" charset="0"/>
                          <a:cs typeface="Arial" panose="020B0604020202020204" pitchFamily="34" charset="0"/>
                        </a:rPr>
                        <a:t>________</a:t>
                      </a:r>
                      <a:r>
                        <a:rPr lang="en-GB" sz="800" baseline="0" dirty="0">
                          <a:latin typeface="Arial" panose="020B0604020202020204" pitchFamily="34" charset="0"/>
                          <a:cs typeface="Arial" panose="020B0604020202020204" pitchFamily="34" charset="0"/>
                          <a:sym typeface="Wingdings" panose="05000000000000000000" pitchFamily="2" charset="2"/>
                        </a:rPr>
                        <a:t> of the water. All produce an </a:t>
                      </a:r>
                      <a:r>
                        <a:rPr lang="en-GB" sz="800" dirty="0">
                          <a:latin typeface="Arial" panose="020B0604020202020204" pitchFamily="34" charset="0"/>
                          <a:cs typeface="Arial" panose="020B0604020202020204" pitchFamily="34" charset="0"/>
                        </a:rPr>
                        <a:t>________</a:t>
                      </a:r>
                      <a:r>
                        <a:rPr lang="en-GB" sz="800" baseline="0" dirty="0">
                          <a:latin typeface="Arial" panose="020B0604020202020204" pitchFamily="34" charset="0"/>
                          <a:cs typeface="Arial" panose="020B0604020202020204" pitchFamily="34" charset="0"/>
                          <a:sym typeface="Wingdings" panose="05000000000000000000" pitchFamily="2" charset="2"/>
                        </a:rPr>
                        <a:t> solution with the water. Potassium catches fire and has a </a:t>
                      </a:r>
                      <a:r>
                        <a:rPr lang="en-GB" sz="800" dirty="0">
                          <a:latin typeface="Arial" panose="020B0604020202020204" pitchFamily="34" charset="0"/>
                          <a:cs typeface="Arial" panose="020B0604020202020204" pitchFamily="34" charset="0"/>
                        </a:rPr>
                        <a:t>________</a:t>
                      </a:r>
                      <a:r>
                        <a:rPr lang="en-GB" sz="800" baseline="0" dirty="0">
                          <a:latin typeface="Arial" panose="020B0604020202020204" pitchFamily="34" charset="0"/>
                          <a:cs typeface="Arial" panose="020B0604020202020204" pitchFamily="34" charset="0"/>
                          <a:sym typeface="Wingdings" panose="05000000000000000000" pitchFamily="2" charset="2"/>
                        </a:rPr>
                        <a:t> flame</a:t>
                      </a:r>
                      <a:endParaRPr lang="en-GB" sz="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517890123"/>
                  </a:ext>
                </a:extLst>
              </a:tr>
              <a:tr h="571500">
                <a:tc>
                  <a:txBody>
                    <a:bodyPr/>
                    <a:lstStyle/>
                    <a:p>
                      <a:pPr algn="ctr"/>
                      <a:r>
                        <a:rPr lang="en-GB" sz="800" b="1" dirty="0">
                          <a:latin typeface="Arial" panose="020B0604020202020204" pitchFamily="34" charset="0"/>
                          <a:cs typeface="Arial" panose="020B0604020202020204" pitchFamily="34" charset="0"/>
                        </a:rPr>
                        <a:t>Reaction with chlorine </a:t>
                      </a:r>
                      <a:endParaRPr lang="en-GB" sz="800" b="0" dirty="0">
                        <a:latin typeface="Arial" panose="020B0604020202020204" pitchFamily="34" charset="0"/>
                        <a:cs typeface="Arial" panose="020B0604020202020204" pitchFamily="34" charset="0"/>
                      </a:endParaRPr>
                    </a:p>
                    <a:p>
                      <a:pPr algn="l"/>
                      <a:r>
                        <a:rPr lang="en-GB" sz="800" dirty="0">
                          <a:latin typeface="Arial" panose="020B0604020202020204" pitchFamily="34" charset="0"/>
                          <a:cs typeface="Arial" panose="020B0604020202020204" pitchFamily="34" charset="0"/>
                        </a:rPr>
                        <a:t>Example word equation:</a:t>
                      </a:r>
                      <a:r>
                        <a:rPr lang="en-GB" sz="800" baseline="0" dirty="0">
                          <a:latin typeface="Arial" panose="020B0604020202020204" pitchFamily="34" charset="0"/>
                          <a:cs typeface="Arial" panose="020B0604020202020204" pitchFamily="34" charset="0"/>
                        </a:rPr>
                        <a:t> </a:t>
                      </a:r>
                      <a:br>
                        <a:rPr lang="en-GB" sz="800" baseline="0" dirty="0">
                          <a:latin typeface="Arial" panose="020B0604020202020204" pitchFamily="34" charset="0"/>
                          <a:cs typeface="Arial" panose="020B0604020202020204" pitchFamily="34" charset="0"/>
                        </a:rPr>
                      </a:br>
                      <a:r>
                        <a:rPr lang="en-GB" sz="800" dirty="0">
                          <a:latin typeface="Arial" panose="020B0604020202020204" pitchFamily="34" charset="0"/>
                          <a:cs typeface="Arial" panose="020B0604020202020204" pitchFamily="34" charset="0"/>
                        </a:rPr>
                        <a:t>________</a:t>
                      </a:r>
                      <a:r>
                        <a:rPr lang="en-GB" sz="800" baseline="0" dirty="0">
                          <a:latin typeface="Arial" panose="020B0604020202020204" pitchFamily="34" charset="0"/>
                          <a:cs typeface="Arial" panose="020B0604020202020204" pitchFamily="34" charset="0"/>
                        </a:rPr>
                        <a:t> + chlorine </a:t>
                      </a:r>
                      <a:r>
                        <a:rPr lang="en-GB" sz="800" baseline="0" dirty="0">
                          <a:latin typeface="Arial" panose="020B0604020202020204" pitchFamily="34" charset="0"/>
                          <a:cs typeface="Arial" panose="020B0604020202020204" pitchFamily="34" charset="0"/>
                          <a:sym typeface="Wingdings" panose="05000000000000000000" pitchFamily="2" charset="2"/>
                        </a:rPr>
                        <a:t> potassium chloride</a:t>
                      </a:r>
                    </a:p>
                    <a:p>
                      <a:r>
                        <a:rPr lang="en-GB" sz="800" baseline="0" dirty="0">
                          <a:latin typeface="Arial" panose="020B0604020202020204" pitchFamily="34" charset="0"/>
                          <a:cs typeface="Arial" panose="020B0604020202020204" pitchFamily="34" charset="0"/>
                          <a:sym typeface="Wingdings" panose="05000000000000000000" pitchFamily="2" charset="2"/>
                        </a:rPr>
                        <a:t>Example symbol equation: 2K + Cl</a:t>
                      </a:r>
                      <a:r>
                        <a:rPr lang="en-GB" sz="800" baseline="-25000" dirty="0">
                          <a:latin typeface="Arial" panose="020B0604020202020204" pitchFamily="34" charset="0"/>
                          <a:cs typeface="Arial" panose="020B0604020202020204" pitchFamily="34" charset="0"/>
                          <a:sym typeface="Wingdings" panose="05000000000000000000" pitchFamily="2" charset="2"/>
                        </a:rPr>
                        <a:t>2</a:t>
                      </a:r>
                      <a:r>
                        <a:rPr lang="en-GB" sz="800" baseline="0" dirty="0">
                          <a:latin typeface="Arial" panose="020B0604020202020204" pitchFamily="34" charset="0"/>
                          <a:cs typeface="Arial" panose="020B0604020202020204" pitchFamily="34" charset="0"/>
                          <a:sym typeface="Wingdings" panose="05000000000000000000" pitchFamily="2" charset="2"/>
                        </a:rPr>
                        <a:t>  2KCl</a:t>
                      </a:r>
                    </a:p>
                  </a:txBody>
                  <a:tcPr marL="68580" marR="68580" marT="34290" marB="34290"/>
                </a:tc>
                <a:extLst>
                  <a:ext uri="{0D108BD9-81ED-4DB2-BD59-A6C34878D82A}">
                    <a16:rowId xmlns:a16="http://schemas.microsoft.com/office/drawing/2014/main" val="1735146212"/>
                  </a:ext>
                </a:extLst>
              </a:tr>
            </a:tbl>
          </a:graphicData>
        </a:graphic>
      </p:graphicFrame>
      <p:sp>
        <p:nvSpPr>
          <p:cNvPr id="26" name="TextBox 25"/>
          <p:cNvSpPr txBox="1"/>
          <p:nvPr/>
        </p:nvSpPr>
        <p:spPr>
          <a:xfrm>
            <a:off x="7645654" y="1252335"/>
            <a:ext cx="1498346" cy="1742785"/>
          </a:xfrm>
          <a:prstGeom prst="rect">
            <a:avLst/>
          </a:prstGeom>
          <a:noFill/>
        </p:spPr>
        <p:txBody>
          <a:bodyPr wrap="square" rtlCol="0">
            <a:spAutoFit/>
          </a:bodyPr>
          <a:lstStyle/>
          <a:p>
            <a:pPr algn="ctr"/>
            <a:r>
              <a:rPr lang="en-GB" sz="825" dirty="0">
                <a:latin typeface="Arial" panose="020B0604020202020204" pitchFamily="34" charset="0"/>
                <a:cs typeface="Arial" panose="020B0604020202020204" pitchFamily="34" charset="0"/>
              </a:rPr>
              <a:t>All of the elements in group 7 have __ electrons in their outer shell this means they have similar ________. </a:t>
            </a:r>
          </a:p>
          <a:p>
            <a:pPr algn="ctr"/>
            <a:endParaRPr lang="en-GB" sz="825" dirty="0">
              <a:latin typeface="Arial" panose="020B0604020202020204" pitchFamily="34" charset="0"/>
              <a:cs typeface="Arial" panose="020B0604020202020204" pitchFamily="34" charset="0"/>
            </a:endParaRPr>
          </a:p>
          <a:p>
            <a:pPr algn="ctr"/>
            <a:r>
              <a:rPr lang="en-GB" sz="825" dirty="0">
                <a:latin typeface="Arial" panose="020B0604020202020204" pitchFamily="34" charset="0"/>
                <a:cs typeface="Arial" panose="020B0604020202020204" pitchFamily="34" charset="0"/>
              </a:rPr>
              <a:t>The reactivity ________ going down the group because the atoms get bigger and it is ________ for them to gain an electron to fill their outer shell because the outer shell is further from the ________</a:t>
            </a:r>
            <a:endParaRPr lang="en-GB" sz="1350" dirty="0"/>
          </a:p>
        </p:txBody>
      </p:sp>
      <p:sp>
        <p:nvSpPr>
          <p:cNvPr id="27" name="TextBox 26"/>
          <p:cNvSpPr txBox="1"/>
          <p:nvPr/>
        </p:nvSpPr>
        <p:spPr>
          <a:xfrm>
            <a:off x="8064187" y="2984853"/>
            <a:ext cx="953867" cy="219291"/>
          </a:xfrm>
          <a:prstGeom prst="rect">
            <a:avLst/>
          </a:prstGeom>
          <a:noFill/>
        </p:spPr>
        <p:txBody>
          <a:bodyPr wrap="square" rtlCol="0">
            <a:spAutoFit/>
          </a:bodyPr>
          <a:lstStyle/>
          <a:p>
            <a:r>
              <a:rPr lang="en-GB" sz="825" dirty="0">
                <a:latin typeface="Arial" panose="020B0604020202020204" pitchFamily="34" charset="0"/>
                <a:cs typeface="Arial" panose="020B0604020202020204" pitchFamily="34" charset="0"/>
              </a:rPr>
              <a:t>Non-metals</a:t>
            </a:r>
          </a:p>
        </p:txBody>
      </p:sp>
      <p:sp>
        <p:nvSpPr>
          <p:cNvPr id="28" name="TextBox 27"/>
          <p:cNvSpPr txBox="1"/>
          <p:nvPr/>
        </p:nvSpPr>
        <p:spPr>
          <a:xfrm>
            <a:off x="7701727" y="3233981"/>
            <a:ext cx="1386200" cy="473206"/>
          </a:xfrm>
          <a:prstGeom prst="rect">
            <a:avLst/>
          </a:prstGeom>
          <a:noFill/>
        </p:spPr>
        <p:txBody>
          <a:bodyPr wrap="square" rtlCol="0">
            <a:spAutoFit/>
          </a:bodyPr>
          <a:lstStyle/>
          <a:p>
            <a:pPr algn="ctr"/>
            <a:r>
              <a:rPr lang="en-GB" sz="825" dirty="0">
                <a:latin typeface="Arial" panose="020B0604020202020204" pitchFamily="34" charset="0"/>
                <a:cs typeface="Arial" panose="020B0604020202020204" pitchFamily="34" charset="0"/>
              </a:rPr>
              <a:t>All exist as ________ ________ molecules </a:t>
            </a:r>
            <a:r>
              <a:rPr lang="en-GB" sz="825" dirty="0" err="1">
                <a:latin typeface="Arial" panose="020B0604020202020204" pitchFamily="34" charset="0"/>
                <a:cs typeface="Arial" panose="020B0604020202020204" pitchFamily="34" charset="0"/>
              </a:rPr>
              <a:t>eg</a:t>
            </a:r>
            <a:r>
              <a:rPr lang="en-GB" sz="825" dirty="0">
                <a:latin typeface="Arial" panose="020B0604020202020204" pitchFamily="34" charset="0"/>
                <a:cs typeface="Arial" panose="020B0604020202020204" pitchFamily="34" charset="0"/>
              </a:rPr>
              <a:t>) Cl</a:t>
            </a:r>
            <a:r>
              <a:rPr lang="en-GB" sz="825" baseline="-25000" dirty="0">
                <a:latin typeface="Arial" panose="020B0604020202020204" pitchFamily="34" charset="0"/>
                <a:cs typeface="Arial" panose="020B0604020202020204" pitchFamily="34" charset="0"/>
              </a:rPr>
              <a:t>2</a:t>
            </a:r>
          </a:p>
        </p:txBody>
      </p:sp>
      <p:sp>
        <p:nvSpPr>
          <p:cNvPr id="30" name="TextBox 29"/>
          <p:cNvSpPr txBox="1"/>
          <p:nvPr/>
        </p:nvSpPr>
        <p:spPr>
          <a:xfrm>
            <a:off x="6234559" y="3584711"/>
            <a:ext cx="2783495" cy="346249"/>
          </a:xfrm>
          <a:prstGeom prst="rect">
            <a:avLst/>
          </a:prstGeom>
          <a:noFill/>
        </p:spPr>
        <p:txBody>
          <a:bodyPr wrap="square" rtlCol="0">
            <a:spAutoFit/>
          </a:bodyPr>
          <a:lstStyle/>
          <a:p>
            <a:pPr algn="ctr"/>
            <a:r>
              <a:rPr lang="en-GB" sz="825" dirty="0">
                <a:latin typeface="Arial" panose="020B0604020202020204" pitchFamily="34" charset="0"/>
                <a:cs typeface="Arial" panose="020B0604020202020204" pitchFamily="34" charset="0"/>
              </a:rPr>
              <a:t>As you go down the group the relative molecular mass, ________ point and ________ point increase </a:t>
            </a:r>
          </a:p>
        </p:txBody>
      </p:sp>
      <p:sp>
        <p:nvSpPr>
          <p:cNvPr id="31" name="TextBox 30"/>
          <p:cNvSpPr txBox="1"/>
          <p:nvPr/>
        </p:nvSpPr>
        <p:spPr>
          <a:xfrm>
            <a:off x="6080247" y="3960552"/>
            <a:ext cx="3063753" cy="854080"/>
          </a:xfrm>
          <a:prstGeom prst="rect">
            <a:avLst/>
          </a:prstGeom>
          <a:noFill/>
          <a:ln>
            <a:solidFill>
              <a:schemeClr val="tx1"/>
            </a:solidFill>
          </a:ln>
        </p:spPr>
        <p:txBody>
          <a:bodyPr wrap="square" rtlCol="0">
            <a:spAutoFit/>
          </a:bodyPr>
          <a:lstStyle/>
          <a:p>
            <a:pPr algn="ctr"/>
            <a:r>
              <a:rPr lang="en-GB" sz="825" dirty="0">
                <a:latin typeface="Arial" panose="020B0604020202020204" pitchFamily="34" charset="0"/>
                <a:cs typeface="Arial" panose="020B0604020202020204" pitchFamily="34" charset="0"/>
              </a:rPr>
              <a:t>A more reactive halogen can ________ a less reactive halogen from an ________ solution of its salt.</a:t>
            </a:r>
          </a:p>
          <a:p>
            <a:pPr algn="ctr"/>
            <a:endParaRPr lang="en-GB" sz="825" dirty="0">
              <a:latin typeface="Arial" panose="020B0604020202020204" pitchFamily="34" charset="0"/>
              <a:cs typeface="Arial" panose="020B0604020202020204" pitchFamily="34" charset="0"/>
            </a:endParaRPr>
          </a:p>
          <a:p>
            <a:pPr algn="ctr"/>
            <a:r>
              <a:rPr lang="en-GB" sz="825" dirty="0" err="1">
                <a:latin typeface="Arial" panose="020B0604020202020204" pitchFamily="34" charset="0"/>
                <a:cs typeface="Arial" panose="020B0604020202020204" pitchFamily="34" charset="0"/>
              </a:rPr>
              <a:t>Eg</a:t>
            </a:r>
            <a:r>
              <a:rPr lang="en-GB" sz="825" dirty="0">
                <a:latin typeface="Arial" panose="020B0604020202020204" pitchFamily="34" charset="0"/>
                <a:cs typeface="Arial" panose="020B0604020202020204" pitchFamily="34" charset="0"/>
              </a:rPr>
              <a:t>) Chlorine + sodium bromide </a:t>
            </a:r>
            <a:r>
              <a:rPr lang="en-GB" sz="825" dirty="0">
                <a:latin typeface="Arial" panose="020B0604020202020204" pitchFamily="34" charset="0"/>
                <a:cs typeface="Arial" panose="020B0604020202020204" pitchFamily="34" charset="0"/>
                <a:sym typeface="Wingdings" panose="05000000000000000000" pitchFamily="2" charset="2"/>
              </a:rPr>
              <a:t> bromine + sodium chloride</a:t>
            </a:r>
          </a:p>
          <a:p>
            <a:pPr algn="ctr"/>
            <a:endParaRPr lang="en-GB" sz="825" dirty="0">
              <a:latin typeface="Arial" panose="020B0604020202020204" pitchFamily="34" charset="0"/>
              <a:cs typeface="Arial" panose="020B0604020202020204" pitchFamily="34" charset="0"/>
              <a:sym typeface="Wingdings" panose="05000000000000000000" pitchFamily="2" charset="2"/>
            </a:endParaRPr>
          </a:p>
          <a:p>
            <a:pPr algn="ctr"/>
            <a:r>
              <a:rPr lang="en-GB" sz="825" dirty="0">
                <a:latin typeface="Arial" panose="020B0604020202020204" pitchFamily="34" charset="0"/>
                <a:cs typeface="Arial" panose="020B0604020202020204" pitchFamily="34" charset="0"/>
                <a:sym typeface="Wingdings" panose="05000000000000000000" pitchFamily="2" charset="2"/>
              </a:rPr>
              <a:t>But …Iodine + sodium bromide = no reaction</a:t>
            </a:r>
            <a:endParaRPr lang="en-GB" sz="825"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rotWithShape="1">
          <a:blip r:embed="rId5"/>
          <a:srcRect l="24167" t="20175" r="24847" b="12222"/>
          <a:stretch/>
        </p:blipFill>
        <p:spPr>
          <a:xfrm>
            <a:off x="6934354" y="4940936"/>
            <a:ext cx="1397492" cy="1042259"/>
          </a:xfrm>
          <a:prstGeom prst="rect">
            <a:avLst/>
          </a:prstGeom>
        </p:spPr>
      </p:pic>
      <p:pic>
        <p:nvPicPr>
          <p:cNvPr id="34" name="Picture 33"/>
          <p:cNvPicPr>
            <a:picLocks noChangeAspect="1"/>
          </p:cNvPicPr>
          <p:nvPr/>
        </p:nvPicPr>
        <p:blipFill rotWithShape="1">
          <a:blip r:embed="rId5"/>
          <a:srcRect l="24167" t="20175" r="24847" b="12222"/>
          <a:stretch/>
        </p:blipFill>
        <p:spPr>
          <a:xfrm>
            <a:off x="4092192" y="5275750"/>
            <a:ext cx="947989" cy="707016"/>
          </a:xfrm>
          <a:prstGeom prst="rect">
            <a:avLst/>
          </a:prstGeom>
        </p:spPr>
      </p:pic>
      <p:sp>
        <p:nvSpPr>
          <p:cNvPr id="19" name="TextBox 18"/>
          <p:cNvSpPr txBox="1"/>
          <p:nvPr/>
        </p:nvSpPr>
        <p:spPr>
          <a:xfrm>
            <a:off x="848222" y="4060533"/>
            <a:ext cx="1101640" cy="300082"/>
          </a:xfrm>
          <a:prstGeom prst="rect">
            <a:avLst/>
          </a:prstGeom>
          <a:noFill/>
        </p:spPr>
        <p:txBody>
          <a:bodyPr wrap="square" rtlCol="0">
            <a:spAutoFit/>
          </a:bodyPr>
          <a:lstStyle/>
          <a:p>
            <a:r>
              <a:rPr lang="en-GB" sz="675" dirty="0"/>
              <a:t>Colour in the correct group</a:t>
            </a:r>
          </a:p>
        </p:txBody>
      </p:sp>
      <p:sp>
        <p:nvSpPr>
          <p:cNvPr id="36" name="TextBox 35"/>
          <p:cNvSpPr txBox="1"/>
          <p:nvPr/>
        </p:nvSpPr>
        <p:spPr>
          <a:xfrm>
            <a:off x="3086111" y="5323566"/>
            <a:ext cx="783659" cy="300082"/>
          </a:xfrm>
          <a:prstGeom prst="rect">
            <a:avLst/>
          </a:prstGeom>
          <a:noFill/>
        </p:spPr>
        <p:txBody>
          <a:bodyPr wrap="square" rtlCol="0">
            <a:spAutoFit/>
          </a:bodyPr>
          <a:lstStyle/>
          <a:p>
            <a:r>
              <a:rPr lang="en-GB" sz="675" dirty="0"/>
              <a:t>Colour in the correct group</a:t>
            </a:r>
          </a:p>
        </p:txBody>
      </p:sp>
      <p:sp>
        <p:nvSpPr>
          <p:cNvPr id="37" name="TextBox 36"/>
          <p:cNvSpPr txBox="1"/>
          <p:nvPr/>
        </p:nvSpPr>
        <p:spPr>
          <a:xfrm>
            <a:off x="6150694" y="4904587"/>
            <a:ext cx="783659" cy="300082"/>
          </a:xfrm>
          <a:prstGeom prst="rect">
            <a:avLst/>
          </a:prstGeom>
          <a:noFill/>
        </p:spPr>
        <p:txBody>
          <a:bodyPr wrap="square" rtlCol="0">
            <a:spAutoFit/>
          </a:bodyPr>
          <a:lstStyle/>
          <a:p>
            <a:r>
              <a:rPr lang="en-GB" sz="675" dirty="0"/>
              <a:t>Colour in the correct group</a:t>
            </a:r>
          </a:p>
        </p:txBody>
      </p:sp>
    </p:spTree>
    <p:extLst>
      <p:ext uri="{BB962C8B-B14F-4D97-AF65-F5344CB8AC3E}">
        <p14:creationId xmlns:p14="http://schemas.microsoft.com/office/powerpoint/2010/main" val="2718489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871704"/>
          <a:ext cx="9144000" cy="5129046"/>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3271159621"/>
                    </a:ext>
                  </a:extLst>
                </a:gridCol>
                <a:gridCol w="3048000">
                  <a:extLst>
                    <a:ext uri="{9D8B030D-6E8A-4147-A177-3AD203B41FA5}">
                      <a16:colId xmlns:a16="http://schemas.microsoft.com/office/drawing/2014/main" val="1139682887"/>
                    </a:ext>
                  </a:extLst>
                </a:gridCol>
                <a:gridCol w="3048000">
                  <a:extLst>
                    <a:ext uri="{9D8B030D-6E8A-4147-A177-3AD203B41FA5}">
                      <a16:colId xmlns:a16="http://schemas.microsoft.com/office/drawing/2014/main" val="245002189"/>
                    </a:ext>
                  </a:extLst>
                </a:gridCol>
              </a:tblGrid>
              <a:tr h="209207">
                <a:tc>
                  <a:txBody>
                    <a:bodyPr/>
                    <a:lstStyle/>
                    <a:p>
                      <a:pPr algn="ctr"/>
                      <a:r>
                        <a:rPr lang="en-GB" sz="900" dirty="0">
                          <a:latin typeface="Segoe Print" panose="02000600000000000000" pitchFamily="2" charset="0"/>
                          <a:cs typeface="Arial" panose="020B0604020202020204" pitchFamily="34" charset="0"/>
                        </a:rPr>
                        <a:t>Group 0:</a:t>
                      </a:r>
                      <a:r>
                        <a:rPr lang="en-GB" sz="900" baseline="0" dirty="0">
                          <a:latin typeface="Segoe Print" panose="02000600000000000000" pitchFamily="2" charset="0"/>
                          <a:cs typeface="Arial" panose="020B0604020202020204" pitchFamily="34" charset="0"/>
                        </a:rPr>
                        <a:t> The noble gases</a:t>
                      </a:r>
                      <a:endParaRPr lang="en-GB" sz="900" dirty="0">
                        <a:latin typeface="Segoe Print" panose="02000600000000000000" pitchFamily="2" charset="0"/>
                        <a:cs typeface="Arial" panose="020B0604020202020204" pitchFamily="34" charset="0"/>
                      </a:endParaRPr>
                    </a:p>
                  </a:txBody>
                  <a:tcPr marL="68580" marR="68580" marT="34290" marB="34290"/>
                </a:tc>
                <a:tc>
                  <a:txBody>
                    <a:bodyPr/>
                    <a:lstStyle/>
                    <a:p>
                      <a:pPr algn="ctr"/>
                      <a:r>
                        <a:rPr lang="en-GB" sz="900" dirty="0">
                          <a:latin typeface="Segoe Print" panose="02000600000000000000" pitchFamily="2" charset="0"/>
                          <a:cs typeface="Arial" panose="020B0604020202020204" pitchFamily="34" charset="0"/>
                        </a:rPr>
                        <a:t>Group 1:</a:t>
                      </a:r>
                      <a:r>
                        <a:rPr lang="en-GB" sz="900" baseline="0" dirty="0">
                          <a:latin typeface="Segoe Print" panose="02000600000000000000" pitchFamily="2" charset="0"/>
                          <a:cs typeface="Arial" panose="020B0604020202020204" pitchFamily="34" charset="0"/>
                        </a:rPr>
                        <a:t> The alkali metals</a:t>
                      </a:r>
                      <a:endParaRPr lang="en-GB" sz="900" dirty="0">
                        <a:latin typeface="Segoe Print" panose="02000600000000000000" pitchFamily="2" charset="0"/>
                        <a:cs typeface="Arial" panose="020B0604020202020204" pitchFamily="34" charset="0"/>
                      </a:endParaRPr>
                    </a:p>
                  </a:txBody>
                  <a:tcPr marL="68580" marR="68580" marT="34290" marB="34290"/>
                </a:tc>
                <a:tc>
                  <a:txBody>
                    <a:bodyPr/>
                    <a:lstStyle/>
                    <a:p>
                      <a:pPr algn="ctr"/>
                      <a:r>
                        <a:rPr lang="en-GB" sz="900" dirty="0">
                          <a:latin typeface="Segoe Print" panose="02000600000000000000" pitchFamily="2" charset="0"/>
                          <a:cs typeface="Arial" panose="020B0604020202020204" pitchFamily="34" charset="0"/>
                        </a:rPr>
                        <a:t>Group 7: The halogens</a:t>
                      </a:r>
                    </a:p>
                  </a:txBody>
                  <a:tcPr marL="68580" marR="68580" marT="34290" marB="34290"/>
                </a:tc>
                <a:extLst>
                  <a:ext uri="{0D108BD9-81ED-4DB2-BD59-A6C34878D82A}">
                    <a16:rowId xmlns:a16="http://schemas.microsoft.com/office/drawing/2014/main" val="3813191925"/>
                  </a:ext>
                </a:extLst>
              </a:tr>
              <a:tr h="4919839">
                <a:tc>
                  <a:txBody>
                    <a:bodyPr/>
                    <a:lstStyle/>
                    <a:p>
                      <a:endParaRPr lang="en-GB" sz="1000" dirty="0"/>
                    </a:p>
                  </a:txBody>
                  <a:tcPr marL="68580" marR="68580" marT="34290" marB="34290"/>
                </a:tc>
                <a:tc>
                  <a:txBody>
                    <a:bodyPr/>
                    <a:lstStyle/>
                    <a:p>
                      <a:endParaRPr lang="en-GB" sz="1000" dirty="0"/>
                    </a:p>
                  </a:txBody>
                  <a:tcPr marL="68580" marR="68580" marT="34290" marB="34290"/>
                </a:tc>
                <a:tc>
                  <a:txBody>
                    <a:bodyPr/>
                    <a:lstStyle/>
                    <a:p>
                      <a:endParaRPr lang="en-GB" sz="1000" dirty="0"/>
                    </a:p>
                  </a:txBody>
                  <a:tcPr marL="68580" marR="68580" marT="34290" marB="34290"/>
                </a:tc>
                <a:extLst>
                  <a:ext uri="{0D108BD9-81ED-4DB2-BD59-A6C34878D82A}">
                    <a16:rowId xmlns:a16="http://schemas.microsoft.com/office/drawing/2014/main" val="2171327559"/>
                  </a:ext>
                </a:extLst>
              </a:tr>
            </a:tbl>
          </a:graphicData>
        </a:graphic>
      </p:graphicFrame>
      <p:pic>
        <p:nvPicPr>
          <p:cNvPr id="2" name="Picture 1"/>
          <p:cNvPicPr>
            <a:picLocks noChangeAspect="1"/>
          </p:cNvPicPr>
          <p:nvPr/>
        </p:nvPicPr>
        <p:blipFill rotWithShape="1">
          <a:blip r:embed="rId2"/>
          <a:srcRect l="2455" r="85374" b="62064"/>
          <a:stretch/>
        </p:blipFill>
        <p:spPr>
          <a:xfrm>
            <a:off x="3190272" y="1115753"/>
            <a:ext cx="383488" cy="345587"/>
          </a:xfrm>
          <a:prstGeom prst="rect">
            <a:avLst/>
          </a:prstGeom>
        </p:spPr>
      </p:pic>
      <p:pic>
        <p:nvPicPr>
          <p:cNvPr id="3" name="Picture 2"/>
          <p:cNvPicPr>
            <a:picLocks noChangeAspect="1"/>
          </p:cNvPicPr>
          <p:nvPr/>
        </p:nvPicPr>
        <p:blipFill rotWithShape="1">
          <a:blip r:embed="rId2"/>
          <a:srcRect t="37423" r="85610" b="9700"/>
          <a:stretch/>
        </p:blipFill>
        <p:spPr>
          <a:xfrm>
            <a:off x="3121692" y="1574005"/>
            <a:ext cx="452068" cy="480278"/>
          </a:xfrm>
          <a:prstGeom prst="rect">
            <a:avLst/>
          </a:prstGeom>
        </p:spPr>
      </p:pic>
      <p:pic>
        <p:nvPicPr>
          <p:cNvPr id="4" name="Picture 3"/>
          <p:cNvPicPr>
            <a:picLocks noChangeAspect="1"/>
          </p:cNvPicPr>
          <p:nvPr/>
        </p:nvPicPr>
        <p:blipFill rotWithShape="1">
          <a:blip r:embed="rId2"/>
          <a:srcRect l="15220" t="30749" r="67712" b="8673"/>
          <a:stretch/>
        </p:blipFill>
        <p:spPr>
          <a:xfrm>
            <a:off x="3078318" y="2177075"/>
            <a:ext cx="558250" cy="572812"/>
          </a:xfrm>
          <a:prstGeom prst="rect">
            <a:avLst/>
          </a:prstGeom>
        </p:spPr>
      </p:pic>
      <p:pic>
        <p:nvPicPr>
          <p:cNvPr id="6" name="Picture 5"/>
          <p:cNvPicPr>
            <a:picLocks noChangeAspect="1"/>
          </p:cNvPicPr>
          <p:nvPr/>
        </p:nvPicPr>
        <p:blipFill rotWithShape="1">
          <a:blip r:embed="rId3"/>
          <a:srcRect l="264" t="29358" r="85825" b="11067"/>
          <a:stretch/>
        </p:blipFill>
        <p:spPr>
          <a:xfrm>
            <a:off x="6343587" y="1108801"/>
            <a:ext cx="346079" cy="469679"/>
          </a:xfrm>
          <a:prstGeom prst="rect">
            <a:avLst/>
          </a:prstGeom>
        </p:spPr>
      </p:pic>
      <p:pic>
        <p:nvPicPr>
          <p:cNvPr id="8" name="Picture 7"/>
          <p:cNvPicPr>
            <a:picLocks noChangeAspect="1"/>
          </p:cNvPicPr>
          <p:nvPr/>
        </p:nvPicPr>
        <p:blipFill rotWithShape="1">
          <a:blip r:embed="rId3"/>
          <a:srcRect l="17817" t="20996" r="63138" b="13680"/>
          <a:stretch/>
        </p:blipFill>
        <p:spPr>
          <a:xfrm>
            <a:off x="6273238" y="1579435"/>
            <a:ext cx="486778" cy="529106"/>
          </a:xfrm>
          <a:prstGeom prst="rect">
            <a:avLst/>
          </a:prstGeom>
        </p:spPr>
      </p:pic>
      <p:pic>
        <p:nvPicPr>
          <p:cNvPr id="9" name="Picture 8"/>
          <p:cNvPicPr>
            <a:picLocks noChangeAspect="1"/>
          </p:cNvPicPr>
          <p:nvPr/>
        </p:nvPicPr>
        <p:blipFill rotWithShape="1">
          <a:blip r:embed="rId3"/>
          <a:srcRect l="40174" t="11589" r="33826" b="8977"/>
          <a:stretch/>
        </p:blipFill>
        <p:spPr>
          <a:xfrm>
            <a:off x="6240835" y="2145901"/>
            <a:ext cx="586007" cy="567344"/>
          </a:xfrm>
          <a:prstGeom prst="rect">
            <a:avLst/>
          </a:prstGeom>
        </p:spPr>
      </p:pic>
      <p:pic>
        <p:nvPicPr>
          <p:cNvPr id="10" name="Picture 9"/>
          <p:cNvPicPr>
            <a:picLocks noChangeAspect="1"/>
          </p:cNvPicPr>
          <p:nvPr/>
        </p:nvPicPr>
        <p:blipFill rotWithShape="1">
          <a:blip r:embed="rId3"/>
          <a:srcRect l="68161"/>
          <a:stretch/>
        </p:blipFill>
        <p:spPr>
          <a:xfrm>
            <a:off x="6234560" y="2731900"/>
            <a:ext cx="592282" cy="589490"/>
          </a:xfrm>
          <a:prstGeom prst="rect">
            <a:avLst/>
          </a:prstGeom>
        </p:spPr>
      </p:pic>
      <p:sp>
        <p:nvSpPr>
          <p:cNvPr id="11" name="TextBox 10"/>
          <p:cNvSpPr txBox="1"/>
          <p:nvPr/>
        </p:nvSpPr>
        <p:spPr>
          <a:xfrm>
            <a:off x="3623829" y="1063001"/>
            <a:ext cx="1538106"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Least reactive</a:t>
            </a:r>
          </a:p>
        </p:txBody>
      </p:sp>
      <p:sp>
        <p:nvSpPr>
          <p:cNvPr id="13" name="TextBox 12"/>
          <p:cNvSpPr txBox="1"/>
          <p:nvPr/>
        </p:nvSpPr>
        <p:spPr>
          <a:xfrm>
            <a:off x="3623829" y="2531919"/>
            <a:ext cx="1538106"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Most reactive</a:t>
            </a:r>
          </a:p>
        </p:txBody>
      </p:sp>
      <p:cxnSp>
        <p:nvCxnSpPr>
          <p:cNvPr id="15" name="Straight Arrow Connector 14"/>
          <p:cNvCxnSpPr/>
          <p:nvPr/>
        </p:nvCxnSpPr>
        <p:spPr>
          <a:xfrm>
            <a:off x="3988417" y="1249023"/>
            <a:ext cx="1688" cy="1320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93739" y="2922770"/>
            <a:ext cx="1538106"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Least reactive</a:t>
            </a:r>
          </a:p>
        </p:txBody>
      </p:sp>
      <p:sp>
        <p:nvSpPr>
          <p:cNvPr id="18" name="TextBox 17"/>
          <p:cNvSpPr txBox="1"/>
          <p:nvPr/>
        </p:nvSpPr>
        <p:spPr>
          <a:xfrm>
            <a:off x="6793739" y="1135891"/>
            <a:ext cx="1538106"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Most reactive</a:t>
            </a:r>
          </a:p>
        </p:txBody>
      </p:sp>
      <p:cxnSp>
        <p:nvCxnSpPr>
          <p:cNvPr id="20" name="Straight Arrow Connector 19"/>
          <p:cNvCxnSpPr/>
          <p:nvPr/>
        </p:nvCxnSpPr>
        <p:spPr>
          <a:xfrm flipH="1" flipV="1">
            <a:off x="7175958" y="1323503"/>
            <a:ext cx="12469" cy="16472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a:srcRect t="19309" r="83078" b="41709"/>
          <a:stretch/>
        </p:blipFill>
        <p:spPr>
          <a:xfrm>
            <a:off x="238338" y="1129139"/>
            <a:ext cx="529873" cy="570401"/>
          </a:xfrm>
          <a:prstGeom prst="rect">
            <a:avLst/>
          </a:prstGeom>
        </p:spPr>
      </p:pic>
      <p:pic>
        <p:nvPicPr>
          <p:cNvPr id="12" name="Picture 11"/>
          <p:cNvPicPr>
            <a:picLocks noChangeAspect="1"/>
          </p:cNvPicPr>
          <p:nvPr/>
        </p:nvPicPr>
        <p:blipFill rotWithShape="1">
          <a:blip r:embed="rId4"/>
          <a:srcRect l="26165" t="7963" r="45423" b="30946"/>
          <a:stretch/>
        </p:blipFill>
        <p:spPr>
          <a:xfrm>
            <a:off x="138789" y="1854116"/>
            <a:ext cx="732173" cy="735677"/>
          </a:xfrm>
          <a:prstGeom prst="rect">
            <a:avLst/>
          </a:prstGeom>
        </p:spPr>
      </p:pic>
      <p:pic>
        <p:nvPicPr>
          <p:cNvPr id="14" name="Picture 13"/>
          <p:cNvPicPr>
            <a:picLocks noChangeAspect="1"/>
          </p:cNvPicPr>
          <p:nvPr/>
        </p:nvPicPr>
        <p:blipFill rotWithShape="1">
          <a:blip r:embed="rId4"/>
          <a:srcRect l="63005" b="21055"/>
          <a:stretch/>
        </p:blipFill>
        <p:spPr>
          <a:xfrm>
            <a:off x="21758" y="2744369"/>
            <a:ext cx="982004" cy="979223"/>
          </a:xfrm>
          <a:prstGeom prst="rect">
            <a:avLst/>
          </a:prstGeom>
        </p:spPr>
      </p:pic>
      <p:sp>
        <p:nvSpPr>
          <p:cNvPr id="16" name="TextBox 15"/>
          <p:cNvSpPr txBox="1"/>
          <p:nvPr/>
        </p:nvSpPr>
        <p:spPr>
          <a:xfrm>
            <a:off x="1005328" y="1170174"/>
            <a:ext cx="1889067" cy="3139321"/>
          </a:xfrm>
          <a:prstGeom prst="rect">
            <a:avLst/>
          </a:prstGeom>
          <a:noFill/>
        </p:spPr>
        <p:txBody>
          <a:bodyPr wrap="square" rtlCol="0">
            <a:spAutoFit/>
          </a:bodyPr>
          <a:lstStyle/>
          <a:p>
            <a:pPr algn="ctr"/>
            <a:r>
              <a:rPr lang="en-GB" sz="900" dirty="0">
                <a:latin typeface="Arial" panose="020B0604020202020204" pitchFamily="34" charset="0"/>
                <a:cs typeface="Arial" panose="020B0604020202020204" pitchFamily="34" charset="0"/>
              </a:rPr>
              <a:t>All have full outer shells, which means 8 electrons in their outer shell apart from Helium which only has 2.</a:t>
            </a:r>
          </a:p>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p>
            <a:pPr algn="ctr"/>
            <a:r>
              <a:rPr lang="en-GB" sz="900" dirty="0">
                <a:latin typeface="Arial" panose="020B0604020202020204" pitchFamily="34" charset="0"/>
                <a:cs typeface="Arial" panose="020B0604020202020204" pitchFamily="34" charset="0"/>
              </a:rPr>
              <a:t>Full outer shell means they are unreactive and do not easily form molecules</a:t>
            </a:r>
          </a:p>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p>
            <a:pPr algn="ctr"/>
            <a:br>
              <a:rPr lang="en-GB" sz="900" dirty="0">
                <a:latin typeface="Arial" panose="020B0604020202020204" pitchFamily="34" charset="0"/>
                <a:cs typeface="Arial" panose="020B0604020202020204" pitchFamily="34" charset="0"/>
              </a:rPr>
            </a:br>
            <a:r>
              <a:rPr lang="en-GB" sz="900" dirty="0">
                <a:latin typeface="Arial" panose="020B0604020202020204" pitchFamily="34" charset="0"/>
                <a:cs typeface="Arial" panose="020B0604020202020204" pitchFamily="34" charset="0"/>
              </a:rPr>
              <a:t>The boiling points of the noble gases increase with increasing relative atomic mass (as you go down the group)</a:t>
            </a:r>
          </a:p>
          <a:p>
            <a:endParaRPr lang="en-GB" sz="1350" dirty="0"/>
          </a:p>
          <a:p>
            <a:endParaRPr lang="en-GB" sz="1350" dirty="0"/>
          </a:p>
        </p:txBody>
      </p:sp>
      <p:pic>
        <p:nvPicPr>
          <p:cNvPr id="21" name="Picture 20"/>
          <p:cNvPicPr>
            <a:picLocks noChangeAspect="1"/>
          </p:cNvPicPr>
          <p:nvPr/>
        </p:nvPicPr>
        <p:blipFill rotWithShape="1">
          <a:blip r:embed="rId5"/>
          <a:srcRect l="24167" t="20175" r="24847" b="12222"/>
          <a:stretch/>
        </p:blipFill>
        <p:spPr>
          <a:xfrm>
            <a:off x="138788" y="3974623"/>
            <a:ext cx="2577341" cy="1922198"/>
          </a:xfrm>
          <a:prstGeom prst="rect">
            <a:avLst/>
          </a:prstGeom>
        </p:spPr>
      </p:pic>
      <p:sp>
        <p:nvSpPr>
          <p:cNvPr id="23" name="Rectangle 22"/>
          <p:cNvSpPr/>
          <p:nvPr/>
        </p:nvSpPr>
        <p:spPr>
          <a:xfrm>
            <a:off x="2535656" y="4286412"/>
            <a:ext cx="180473" cy="13624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p:cNvSpPr txBox="1"/>
          <p:nvPr/>
        </p:nvSpPr>
        <p:spPr>
          <a:xfrm>
            <a:off x="4488482" y="1170174"/>
            <a:ext cx="1591766" cy="1615827"/>
          </a:xfrm>
          <a:prstGeom prst="rect">
            <a:avLst/>
          </a:prstGeom>
          <a:noFill/>
        </p:spPr>
        <p:txBody>
          <a:bodyPr wrap="square" rtlCol="0">
            <a:spAutoFit/>
          </a:bodyPr>
          <a:lstStyle/>
          <a:p>
            <a:pPr algn="ctr"/>
            <a:r>
              <a:rPr lang="en-GB" sz="825" dirty="0">
                <a:latin typeface="Arial" panose="020B0604020202020204" pitchFamily="34" charset="0"/>
                <a:cs typeface="Arial" panose="020B0604020202020204" pitchFamily="34" charset="0"/>
              </a:rPr>
              <a:t>All of the elements in group 1 have 1 electron in their outer shell this means they have similar properties.</a:t>
            </a:r>
          </a:p>
          <a:p>
            <a:pPr algn="ctr"/>
            <a:endParaRPr lang="en-GB" sz="825" dirty="0">
              <a:latin typeface="Arial" panose="020B0604020202020204" pitchFamily="34" charset="0"/>
              <a:cs typeface="Arial" panose="020B0604020202020204" pitchFamily="34" charset="0"/>
            </a:endParaRPr>
          </a:p>
          <a:p>
            <a:pPr algn="ctr"/>
            <a:r>
              <a:rPr lang="en-GB" sz="825" dirty="0">
                <a:latin typeface="Arial" panose="020B0604020202020204" pitchFamily="34" charset="0"/>
                <a:cs typeface="Arial" panose="020B0604020202020204" pitchFamily="34" charset="0"/>
              </a:rPr>
              <a:t>The reactivity of the elements increases going down the group because the atoms get bigger and their outer electrons are further from the positive nucleus so they are more easily lost</a:t>
            </a:r>
          </a:p>
        </p:txBody>
      </p:sp>
      <p:graphicFrame>
        <p:nvGraphicFramePr>
          <p:cNvPr id="25" name="Table 24"/>
          <p:cNvGraphicFramePr>
            <a:graphicFrameLocks noGrp="1"/>
          </p:cNvGraphicFramePr>
          <p:nvPr/>
        </p:nvGraphicFramePr>
        <p:xfrm>
          <a:off x="3048706" y="2778212"/>
          <a:ext cx="3031541" cy="2468880"/>
        </p:xfrm>
        <a:graphic>
          <a:graphicData uri="http://schemas.openxmlformats.org/drawingml/2006/table">
            <a:tbl>
              <a:tblPr firstRow="1" bandRow="1">
                <a:tableStyleId>{5940675A-B579-460E-94D1-54222C63F5DA}</a:tableStyleId>
              </a:tblPr>
              <a:tblGrid>
                <a:gridCol w="3031541">
                  <a:extLst>
                    <a:ext uri="{9D8B030D-6E8A-4147-A177-3AD203B41FA5}">
                      <a16:colId xmlns:a16="http://schemas.microsoft.com/office/drawing/2014/main" val="3810664554"/>
                    </a:ext>
                  </a:extLst>
                </a:gridCol>
              </a:tblGrid>
              <a:tr h="822960">
                <a:tc>
                  <a:txBody>
                    <a:bodyPr/>
                    <a:lstStyle/>
                    <a:p>
                      <a:pPr algn="ctr"/>
                      <a:r>
                        <a:rPr lang="en-GB" sz="800" b="1" dirty="0">
                          <a:latin typeface="Arial" panose="020B0604020202020204" pitchFamily="34" charset="0"/>
                          <a:cs typeface="Arial" panose="020B0604020202020204" pitchFamily="34" charset="0"/>
                        </a:rPr>
                        <a:t>Reaction with</a:t>
                      </a:r>
                      <a:r>
                        <a:rPr lang="en-GB" sz="800" b="1" baseline="0" dirty="0">
                          <a:latin typeface="Arial" panose="020B0604020202020204" pitchFamily="34" charset="0"/>
                          <a:cs typeface="Arial" panose="020B0604020202020204" pitchFamily="34" charset="0"/>
                        </a:rPr>
                        <a:t> oxygen</a:t>
                      </a:r>
                      <a:endParaRPr lang="en-GB" sz="800" b="0" baseline="0" dirty="0">
                        <a:latin typeface="Arial" panose="020B0604020202020204" pitchFamily="34" charset="0"/>
                        <a:cs typeface="Arial" panose="020B0604020202020204" pitchFamily="34" charset="0"/>
                      </a:endParaRPr>
                    </a:p>
                    <a:p>
                      <a:pPr algn="l"/>
                      <a:r>
                        <a:rPr lang="en-GB" sz="800" baseline="0" dirty="0">
                          <a:latin typeface="Arial" panose="020B0604020202020204" pitchFamily="34" charset="0"/>
                          <a:cs typeface="Arial" panose="020B0604020202020204" pitchFamily="34" charset="0"/>
                        </a:rPr>
                        <a:t>Example word equation: Lithium + oxygen </a:t>
                      </a:r>
                      <a:r>
                        <a:rPr lang="en-GB" sz="800" baseline="0" dirty="0">
                          <a:latin typeface="Arial" panose="020B0604020202020204" pitchFamily="34" charset="0"/>
                          <a:cs typeface="Arial" panose="020B0604020202020204" pitchFamily="34" charset="0"/>
                          <a:sym typeface="Wingdings" panose="05000000000000000000" pitchFamily="2" charset="2"/>
                        </a:rPr>
                        <a:t> lithium oxide</a:t>
                      </a:r>
                    </a:p>
                    <a:p>
                      <a:r>
                        <a:rPr lang="en-GB" sz="800" baseline="0" dirty="0">
                          <a:latin typeface="Arial" panose="020B0604020202020204" pitchFamily="34" charset="0"/>
                          <a:cs typeface="Arial" panose="020B0604020202020204" pitchFamily="34" charset="0"/>
                          <a:sym typeface="Wingdings" panose="05000000000000000000" pitchFamily="2" charset="2"/>
                        </a:rPr>
                        <a:t>Example symbol equation: 4Li + O</a:t>
                      </a:r>
                      <a:r>
                        <a:rPr lang="en-GB" sz="800" baseline="-25000" dirty="0">
                          <a:latin typeface="Arial" panose="020B0604020202020204" pitchFamily="34" charset="0"/>
                          <a:cs typeface="Arial" panose="020B0604020202020204" pitchFamily="34" charset="0"/>
                          <a:sym typeface="Wingdings" panose="05000000000000000000" pitchFamily="2" charset="2"/>
                        </a:rPr>
                        <a:t>2</a:t>
                      </a:r>
                      <a:r>
                        <a:rPr lang="en-GB" sz="800" baseline="0" dirty="0">
                          <a:latin typeface="Arial" panose="020B0604020202020204" pitchFamily="34" charset="0"/>
                          <a:cs typeface="Arial" panose="020B0604020202020204" pitchFamily="34" charset="0"/>
                          <a:sym typeface="Wingdings" panose="05000000000000000000" pitchFamily="2" charset="2"/>
                        </a:rPr>
                        <a:t>  2Li</a:t>
                      </a:r>
                      <a:r>
                        <a:rPr lang="en-GB" sz="800" baseline="-25000" dirty="0">
                          <a:latin typeface="Arial" panose="020B0604020202020204" pitchFamily="34" charset="0"/>
                          <a:cs typeface="Arial" panose="020B0604020202020204" pitchFamily="34" charset="0"/>
                          <a:sym typeface="Wingdings" panose="05000000000000000000" pitchFamily="2" charset="2"/>
                        </a:rPr>
                        <a:t>2</a:t>
                      </a:r>
                      <a:r>
                        <a:rPr lang="en-GB" sz="800" baseline="0" dirty="0">
                          <a:latin typeface="Arial" panose="020B0604020202020204" pitchFamily="34" charset="0"/>
                          <a:cs typeface="Arial" panose="020B0604020202020204" pitchFamily="34" charset="0"/>
                          <a:sym typeface="Wingdings" panose="05000000000000000000" pitchFamily="2" charset="2"/>
                        </a:rPr>
                        <a:t>O</a:t>
                      </a:r>
                      <a:br>
                        <a:rPr lang="en-GB" sz="900" baseline="0" dirty="0">
                          <a:latin typeface="Arial" panose="020B0604020202020204" pitchFamily="34" charset="0"/>
                          <a:cs typeface="Arial" panose="020B0604020202020204" pitchFamily="34" charset="0"/>
                          <a:sym typeface="Wingdings" panose="05000000000000000000" pitchFamily="2" charset="2"/>
                        </a:rPr>
                      </a:br>
                      <a:endParaRPr lang="en-GB" sz="800" baseline="0" dirty="0">
                        <a:latin typeface="Arial" panose="020B0604020202020204" pitchFamily="34" charset="0"/>
                        <a:cs typeface="Arial" panose="020B0604020202020204" pitchFamily="34" charset="0"/>
                        <a:sym typeface="Wingdings" panose="05000000000000000000" pitchFamily="2" charset="2"/>
                      </a:endParaRPr>
                    </a:p>
                    <a:p>
                      <a:r>
                        <a:rPr lang="en-GB" sz="800" baseline="0" dirty="0">
                          <a:latin typeface="Arial" panose="020B0604020202020204" pitchFamily="34" charset="0"/>
                          <a:cs typeface="Arial" panose="020B0604020202020204" pitchFamily="34" charset="0"/>
                          <a:sym typeface="Wingdings" panose="05000000000000000000" pitchFamily="2" charset="2"/>
                        </a:rPr>
                        <a:t>Observations: Freshly cut metal tarnishes/ goes from shiny to dull</a:t>
                      </a:r>
                      <a:endParaRPr lang="en-GB" sz="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973500928"/>
                  </a:ext>
                </a:extLst>
              </a:tr>
              <a:tr h="1074420">
                <a:tc>
                  <a:txBody>
                    <a:bodyPr/>
                    <a:lstStyle/>
                    <a:p>
                      <a:pPr algn="ctr"/>
                      <a:r>
                        <a:rPr lang="en-GB" sz="800" b="1" dirty="0">
                          <a:latin typeface="Arial" panose="020B0604020202020204" pitchFamily="34" charset="0"/>
                          <a:cs typeface="Arial" panose="020B0604020202020204" pitchFamily="34" charset="0"/>
                        </a:rPr>
                        <a:t>Reaction with water</a:t>
                      </a:r>
                    </a:p>
                    <a:p>
                      <a:r>
                        <a:rPr lang="en-GB" sz="800" dirty="0">
                          <a:latin typeface="Arial" panose="020B0604020202020204" pitchFamily="34" charset="0"/>
                          <a:cs typeface="Arial" panose="020B0604020202020204" pitchFamily="34" charset="0"/>
                        </a:rPr>
                        <a:t>Example word equation:</a:t>
                      </a:r>
                      <a:br>
                        <a:rPr lang="en-GB" sz="800" dirty="0">
                          <a:latin typeface="Arial" panose="020B0604020202020204" pitchFamily="34" charset="0"/>
                          <a:cs typeface="Arial" panose="020B0604020202020204" pitchFamily="34" charset="0"/>
                        </a:rPr>
                      </a:br>
                      <a:r>
                        <a:rPr lang="en-GB" sz="800" dirty="0">
                          <a:latin typeface="Arial" panose="020B0604020202020204" pitchFamily="34" charset="0"/>
                          <a:cs typeface="Arial" panose="020B0604020202020204" pitchFamily="34" charset="0"/>
                        </a:rPr>
                        <a:t>Sodium + water </a:t>
                      </a:r>
                      <a:r>
                        <a:rPr lang="en-GB" sz="800" dirty="0">
                          <a:latin typeface="Arial" panose="020B0604020202020204" pitchFamily="34" charset="0"/>
                          <a:cs typeface="Arial" panose="020B0604020202020204" pitchFamily="34" charset="0"/>
                          <a:sym typeface="Wingdings" panose="05000000000000000000" pitchFamily="2" charset="2"/>
                        </a:rPr>
                        <a:t> sodium hydroxide</a:t>
                      </a:r>
                      <a:r>
                        <a:rPr lang="en-GB" sz="800" baseline="0" dirty="0">
                          <a:latin typeface="Arial" panose="020B0604020202020204" pitchFamily="34" charset="0"/>
                          <a:cs typeface="Arial" panose="020B0604020202020204" pitchFamily="34" charset="0"/>
                          <a:sym typeface="Wingdings" panose="05000000000000000000" pitchFamily="2" charset="2"/>
                        </a:rPr>
                        <a:t> + hydrogen</a:t>
                      </a:r>
                    </a:p>
                    <a:p>
                      <a:r>
                        <a:rPr lang="en-GB" sz="800" baseline="0" dirty="0">
                          <a:latin typeface="Arial" panose="020B0604020202020204" pitchFamily="34" charset="0"/>
                          <a:cs typeface="Arial" panose="020B0604020202020204" pitchFamily="34" charset="0"/>
                          <a:sym typeface="Wingdings" panose="05000000000000000000" pitchFamily="2" charset="2"/>
                        </a:rPr>
                        <a:t>Example symbol equation: 2Na + 2H</a:t>
                      </a:r>
                      <a:r>
                        <a:rPr lang="en-GB" sz="800" baseline="-25000" dirty="0">
                          <a:latin typeface="Arial" panose="020B0604020202020204" pitchFamily="34" charset="0"/>
                          <a:cs typeface="Arial" panose="020B0604020202020204" pitchFamily="34" charset="0"/>
                          <a:sym typeface="Wingdings" panose="05000000000000000000" pitchFamily="2" charset="2"/>
                        </a:rPr>
                        <a:t>2</a:t>
                      </a:r>
                      <a:r>
                        <a:rPr lang="en-GB" sz="800" baseline="0" dirty="0">
                          <a:latin typeface="Arial" panose="020B0604020202020204" pitchFamily="34" charset="0"/>
                          <a:cs typeface="Arial" panose="020B0604020202020204" pitchFamily="34" charset="0"/>
                          <a:sym typeface="Wingdings" panose="05000000000000000000" pitchFamily="2" charset="2"/>
                        </a:rPr>
                        <a:t>O  2NaOH + H</a:t>
                      </a:r>
                      <a:r>
                        <a:rPr lang="en-GB" sz="800" baseline="-25000" dirty="0">
                          <a:latin typeface="Arial" panose="020B0604020202020204" pitchFamily="34" charset="0"/>
                          <a:cs typeface="Arial" panose="020B0604020202020204" pitchFamily="34" charset="0"/>
                          <a:sym typeface="Wingdings" panose="05000000000000000000" pitchFamily="2" charset="2"/>
                        </a:rPr>
                        <a:t>2</a:t>
                      </a:r>
                      <a:br>
                        <a:rPr lang="en-GB" sz="800" baseline="0" dirty="0">
                          <a:latin typeface="Arial" panose="020B0604020202020204" pitchFamily="34" charset="0"/>
                          <a:cs typeface="Arial" panose="020B0604020202020204" pitchFamily="34" charset="0"/>
                          <a:sym typeface="Wingdings" panose="05000000000000000000" pitchFamily="2" charset="2"/>
                        </a:rPr>
                      </a:br>
                      <a:br>
                        <a:rPr lang="en-GB" sz="800" baseline="0" dirty="0">
                          <a:latin typeface="Arial" panose="020B0604020202020204" pitchFamily="34" charset="0"/>
                          <a:cs typeface="Arial" panose="020B0604020202020204" pitchFamily="34" charset="0"/>
                          <a:sym typeface="Wingdings" panose="05000000000000000000" pitchFamily="2" charset="2"/>
                        </a:rPr>
                      </a:br>
                      <a:r>
                        <a:rPr lang="en-GB" sz="800" baseline="0" dirty="0">
                          <a:latin typeface="Arial" panose="020B0604020202020204" pitchFamily="34" charset="0"/>
                          <a:cs typeface="Arial" panose="020B0604020202020204" pitchFamily="34" charset="0"/>
                          <a:sym typeface="Wingdings" panose="05000000000000000000" pitchFamily="2" charset="2"/>
                        </a:rPr>
                        <a:t>Observations: All fizz/ bubble and move around the surface of the water. All produce an alkaline solution with the water. Potassium catches fire and has a purple flame</a:t>
                      </a:r>
                      <a:endParaRPr lang="en-GB" sz="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517890123"/>
                  </a:ext>
                </a:extLst>
              </a:tr>
              <a:tr h="571500">
                <a:tc>
                  <a:txBody>
                    <a:bodyPr/>
                    <a:lstStyle/>
                    <a:p>
                      <a:pPr algn="ctr"/>
                      <a:r>
                        <a:rPr lang="en-GB" sz="800" b="1" dirty="0">
                          <a:latin typeface="Arial" panose="020B0604020202020204" pitchFamily="34" charset="0"/>
                          <a:cs typeface="Arial" panose="020B0604020202020204" pitchFamily="34" charset="0"/>
                        </a:rPr>
                        <a:t>Reaction with chlorine </a:t>
                      </a:r>
                      <a:endParaRPr lang="en-GB" sz="800" b="0" dirty="0">
                        <a:latin typeface="Arial" panose="020B0604020202020204" pitchFamily="34" charset="0"/>
                        <a:cs typeface="Arial" panose="020B0604020202020204" pitchFamily="34" charset="0"/>
                      </a:endParaRPr>
                    </a:p>
                    <a:p>
                      <a:pPr algn="l"/>
                      <a:r>
                        <a:rPr lang="en-GB" sz="800" dirty="0">
                          <a:latin typeface="Arial" panose="020B0604020202020204" pitchFamily="34" charset="0"/>
                          <a:cs typeface="Arial" panose="020B0604020202020204" pitchFamily="34" charset="0"/>
                        </a:rPr>
                        <a:t>Example word equation:</a:t>
                      </a:r>
                      <a:r>
                        <a:rPr lang="en-GB" sz="800" baseline="0" dirty="0">
                          <a:latin typeface="Arial" panose="020B0604020202020204" pitchFamily="34" charset="0"/>
                          <a:cs typeface="Arial" panose="020B0604020202020204" pitchFamily="34" charset="0"/>
                        </a:rPr>
                        <a:t> </a:t>
                      </a:r>
                      <a:br>
                        <a:rPr lang="en-GB" sz="800" baseline="0" dirty="0">
                          <a:latin typeface="Arial" panose="020B0604020202020204" pitchFamily="34" charset="0"/>
                          <a:cs typeface="Arial" panose="020B0604020202020204" pitchFamily="34" charset="0"/>
                        </a:rPr>
                      </a:br>
                      <a:r>
                        <a:rPr lang="en-GB" sz="800" baseline="0" dirty="0">
                          <a:latin typeface="Arial" panose="020B0604020202020204" pitchFamily="34" charset="0"/>
                          <a:cs typeface="Arial" panose="020B0604020202020204" pitchFamily="34" charset="0"/>
                        </a:rPr>
                        <a:t>potassium + chlorine </a:t>
                      </a:r>
                      <a:r>
                        <a:rPr lang="en-GB" sz="800" baseline="0" dirty="0">
                          <a:latin typeface="Arial" panose="020B0604020202020204" pitchFamily="34" charset="0"/>
                          <a:cs typeface="Arial" panose="020B0604020202020204" pitchFamily="34" charset="0"/>
                          <a:sym typeface="Wingdings" panose="05000000000000000000" pitchFamily="2" charset="2"/>
                        </a:rPr>
                        <a:t> potassium chloride</a:t>
                      </a:r>
                    </a:p>
                    <a:p>
                      <a:r>
                        <a:rPr lang="en-GB" sz="800" baseline="0" dirty="0">
                          <a:latin typeface="Arial" panose="020B0604020202020204" pitchFamily="34" charset="0"/>
                          <a:cs typeface="Arial" panose="020B0604020202020204" pitchFamily="34" charset="0"/>
                          <a:sym typeface="Wingdings" panose="05000000000000000000" pitchFamily="2" charset="2"/>
                        </a:rPr>
                        <a:t>Example symbol equation: 2K + Cl</a:t>
                      </a:r>
                      <a:r>
                        <a:rPr lang="en-GB" sz="800" baseline="-25000" dirty="0">
                          <a:latin typeface="Arial" panose="020B0604020202020204" pitchFamily="34" charset="0"/>
                          <a:cs typeface="Arial" panose="020B0604020202020204" pitchFamily="34" charset="0"/>
                          <a:sym typeface="Wingdings" panose="05000000000000000000" pitchFamily="2" charset="2"/>
                        </a:rPr>
                        <a:t>2</a:t>
                      </a:r>
                      <a:r>
                        <a:rPr lang="en-GB" sz="800" baseline="0" dirty="0">
                          <a:latin typeface="Arial" panose="020B0604020202020204" pitchFamily="34" charset="0"/>
                          <a:cs typeface="Arial" panose="020B0604020202020204" pitchFamily="34" charset="0"/>
                          <a:sym typeface="Wingdings" panose="05000000000000000000" pitchFamily="2" charset="2"/>
                        </a:rPr>
                        <a:t>  2KCl</a:t>
                      </a:r>
                    </a:p>
                  </a:txBody>
                  <a:tcPr marL="68580" marR="68580" marT="34290" marB="34290"/>
                </a:tc>
                <a:extLst>
                  <a:ext uri="{0D108BD9-81ED-4DB2-BD59-A6C34878D82A}">
                    <a16:rowId xmlns:a16="http://schemas.microsoft.com/office/drawing/2014/main" val="1735146212"/>
                  </a:ext>
                </a:extLst>
              </a:tr>
            </a:tbl>
          </a:graphicData>
        </a:graphic>
      </p:graphicFrame>
      <p:sp>
        <p:nvSpPr>
          <p:cNvPr id="26" name="TextBox 25"/>
          <p:cNvSpPr txBox="1"/>
          <p:nvPr/>
        </p:nvSpPr>
        <p:spPr>
          <a:xfrm>
            <a:off x="7645654" y="1194750"/>
            <a:ext cx="1498346" cy="1950534"/>
          </a:xfrm>
          <a:prstGeom prst="rect">
            <a:avLst/>
          </a:prstGeom>
          <a:noFill/>
        </p:spPr>
        <p:txBody>
          <a:bodyPr wrap="square" rtlCol="0">
            <a:spAutoFit/>
          </a:bodyPr>
          <a:lstStyle/>
          <a:p>
            <a:pPr algn="ctr"/>
            <a:r>
              <a:rPr lang="en-GB" sz="825" dirty="0">
                <a:latin typeface="Arial" panose="020B0604020202020204" pitchFamily="34" charset="0"/>
                <a:cs typeface="Arial" panose="020B0604020202020204" pitchFamily="34" charset="0"/>
              </a:rPr>
              <a:t>All of the elements in group 7 have 7 electrons in their outer shell this means they have similar reactions. </a:t>
            </a:r>
          </a:p>
          <a:p>
            <a:pPr algn="ctr"/>
            <a:endParaRPr lang="en-GB" sz="825" dirty="0">
              <a:latin typeface="Arial" panose="020B0604020202020204" pitchFamily="34" charset="0"/>
              <a:cs typeface="Arial" panose="020B0604020202020204" pitchFamily="34" charset="0"/>
            </a:endParaRPr>
          </a:p>
          <a:p>
            <a:pPr algn="ctr"/>
            <a:r>
              <a:rPr lang="en-GB" sz="825" dirty="0">
                <a:latin typeface="Arial" panose="020B0604020202020204" pitchFamily="34" charset="0"/>
                <a:cs typeface="Arial" panose="020B0604020202020204" pitchFamily="34" charset="0"/>
              </a:rPr>
              <a:t>The reactivity decreases going down the group because the atoms get bigger and it is harder for them to gain an electron to fill their outer shell because the outer shell is further from the nucleus</a:t>
            </a:r>
          </a:p>
          <a:p>
            <a:pPr algn="ctr"/>
            <a:endParaRPr lang="en-GB" sz="1350" dirty="0"/>
          </a:p>
        </p:txBody>
      </p:sp>
      <p:sp>
        <p:nvSpPr>
          <p:cNvPr id="27" name="TextBox 26"/>
          <p:cNvSpPr txBox="1"/>
          <p:nvPr/>
        </p:nvSpPr>
        <p:spPr>
          <a:xfrm>
            <a:off x="8064187" y="2984853"/>
            <a:ext cx="953867" cy="219291"/>
          </a:xfrm>
          <a:prstGeom prst="rect">
            <a:avLst/>
          </a:prstGeom>
          <a:noFill/>
        </p:spPr>
        <p:txBody>
          <a:bodyPr wrap="square" rtlCol="0">
            <a:spAutoFit/>
          </a:bodyPr>
          <a:lstStyle/>
          <a:p>
            <a:r>
              <a:rPr lang="en-GB" sz="825" dirty="0">
                <a:latin typeface="Arial" panose="020B0604020202020204" pitchFamily="34" charset="0"/>
                <a:cs typeface="Arial" panose="020B0604020202020204" pitchFamily="34" charset="0"/>
              </a:rPr>
              <a:t>Non-metals</a:t>
            </a:r>
          </a:p>
        </p:txBody>
      </p:sp>
      <p:sp>
        <p:nvSpPr>
          <p:cNvPr id="28" name="TextBox 27"/>
          <p:cNvSpPr txBox="1"/>
          <p:nvPr/>
        </p:nvSpPr>
        <p:spPr>
          <a:xfrm>
            <a:off x="7701727" y="3233981"/>
            <a:ext cx="1386200" cy="473206"/>
          </a:xfrm>
          <a:prstGeom prst="rect">
            <a:avLst/>
          </a:prstGeom>
          <a:noFill/>
        </p:spPr>
        <p:txBody>
          <a:bodyPr wrap="square" rtlCol="0">
            <a:spAutoFit/>
          </a:bodyPr>
          <a:lstStyle/>
          <a:p>
            <a:pPr algn="ctr"/>
            <a:r>
              <a:rPr lang="en-GB" sz="825" dirty="0">
                <a:latin typeface="Arial" panose="020B0604020202020204" pitchFamily="34" charset="0"/>
                <a:cs typeface="Arial" panose="020B0604020202020204" pitchFamily="34" charset="0"/>
              </a:rPr>
              <a:t>All exist as diatomic covalent molecules </a:t>
            </a:r>
            <a:r>
              <a:rPr lang="en-GB" sz="825" dirty="0" err="1">
                <a:latin typeface="Arial" panose="020B0604020202020204" pitchFamily="34" charset="0"/>
                <a:cs typeface="Arial" panose="020B0604020202020204" pitchFamily="34" charset="0"/>
              </a:rPr>
              <a:t>eg</a:t>
            </a:r>
            <a:r>
              <a:rPr lang="en-GB" sz="825" dirty="0">
                <a:latin typeface="Arial" panose="020B0604020202020204" pitchFamily="34" charset="0"/>
                <a:cs typeface="Arial" panose="020B0604020202020204" pitchFamily="34" charset="0"/>
              </a:rPr>
              <a:t>) Cl</a:t>
            </a:r>
            <a:r>
              <a:rPr lang="en-GB" sz="825" baseline="-25000" dirty="0">
                <a:latin typeface="Arial" panose="020B0604020202020204" pitchFamily="34" charset="0"/>
                <a:cs typeface="Arial" panose="020B0604020202020204" pitchFamily="34" charset="0"/>
              </a:rPr>
              <a:t>2</a:t>
            </a:r>
          </a:p>
        </p:txBody>
      </p:sp>
      <p:sp>
        <p:nvSpPr>
          <p:cNvPr id="30" name="TextBox 29"/>
          <p:cNvSpPr txBox="1"/>
          <p:nvPr/>
        </p:nvSpPr>
        <p:spPr>
          <a:xfrm>
            <a:off x="6234559" y="3584711"/>
            <a:ext cx="2783495" cy="346249"/>
          </a:xfrm>
          <a:prstGeom prst="rect">
            <a:avLst/>
          </a:prstGeom>
          <a:noFill/>
        </p:spPr>
        <p:txBody>
          <a:bodyPr wrap="square" rtlCol="0">
            <a:spAutoFit/>
          </a:bodyPr>
          <a:lstStyle/>
          <a:p>
            <a:pPr algn="ctr"/>
            <a:r>
              <a:rPr lang="en-GB" sz="825" dirty="0">
                <a:latin typeface="Arial" panose="020B0604020202020204" pitchFamily="34" charset="0"/>
                <a:cs typeface="Arial" panose="020B0604020202020204" pitchFamily="34" charset="0"/>
              </a:rPr>
              <a:t>As you go down the group the relative molecular mass, boiling point and melting point increase </a:t>
            </a:r>
          </a:p>
        </p:txBody>
      </p:sp>
      <p:sp>
        <p:nvSpPr>
          <p:cNvPr id="31" name="TextBox 30"/>
          <p:cNvSpPr txBox="1"/>
          <p:nvPr/>
        </p:nvSpPr>
        <p:spPr>
          <a:xfrm>
            <a:off x="6080247" y="3960552"/>
            <a:ext cx="3063753" cy="854080"/>
          </a:xfrm>
          <a:prstGeom prst="rect">
            <a:avLst/>
          </a:prstGeom>
          <a:noFill/>
          <a:ln>
            <a:solidFill>
              <a:schemeClr val="tx1"/>
            </a:solidFill>
          </a:ln>
        </p:spPr>
        <p:txBody>
          <a:bodyPr wrap="square" rtlCol="0">
            <a:spAutoFit/>
          </a:bodyPr>
          <a:lstStyle/>
          <a:p>
            <a:pPr algn="ctr"/>
            <a:r>
              <a:rPr lang="en-GB" sz="825" dirty="0">
                <a:latin typeface="Arial" panose="020B0604020202020204" pitchFamily="34" charset="0"/>
                <a:cs typeface="Arial" panose="020B0604020202020204" pitchFamily="34" charset="0"/>
              </a:rPr>
              <a:t>A more reactive halogen can displace a less reactive halogen from an aqueous solution of its salt.</a:t>
            </a:r>
          </a:p>
          <a:p>
            <a:pPr algn="ctr"/>
            <a:endParaRPr lang="en-GB" sz="825" dirty="0">
              <a:latin typeface="Arial" panose="020B0604020202020204" pitchFamily="34" charset="0"/>
              <a:cs typeface="Arial" panose="020B0604020202020204" pitchFamily="34" charset="0"/>
            </a:endParaRPr>
          </a:p>
          <a:p>
            <a:pPr algn="ctr"/>
            <a:r>
              <a:rPr lang="en-GB" sz="825" dirty="0" err="1">
                <a:latin typeface="Arial" panose="020B0604020202020204" pitchFamily="34" charset="0"/>
                <a:cs typeface="Arial" panose="020B0604020202020204" pitchFamily="34" charset="0"/>
              </a:rPr>
              <a:t>Eg</a:t>
            </a:r>
            <a:r>
              <a:rPr lang="en-GB" sz="825" dirty="0">
                <a:latin typeface="Arial" panose="020B0604020202020204" pitchFamily="34" charset="0"/>
                <a:cs typeface="Arial" panose="020B0604020202020204" pitchFamily="34" charset="0"/>
              </a:rPr>
              <a:t>) Chlorine + sodium bromide </a:t>
            </a:r>
            <a:r>
              <a:rPr lang="en-GB" sz="825" dirty="0">
                <a:latin typeface="Arial" panose="020B0604020202020204" pitchFamily="34" charset="0"/>
                <a:cs typeface="Arial" panose="020B0604020202020204" pitchFamily="34" charset="0"/>
                <a:sym typeface="Wingdings" panose="05000000000000000000" pitchFamily="2" charset="2"/>
              </a:rPr>
              <a:t> bromine + sodium chloride</a:t>
            </a:r>
          </a:p>
          <a:p>
            <a:pPr algn="ctr"/>
            <a:endParaRPr lang="en-GB" sz="825" dirty="0">
              <a:latin typeface="Arial" panose="020B0604020202020204" pitchFamily="34" charset="0"/>
              <a:cs typeface="Arial" panose="020B0604020202020204" pitchFamily="34" charset="0"/>
              <a:sym typeface="Wingdings" panose="05000000000000000000" pitchFamily="2" charset="2"/>
            </a:endParaRPr>
          </a:p>
          <a:p>
            <a:pPr algn="ctr"/>
            <a:r>
              <a:rPr lang="en-GB" sz="825" dirty="0">
                <a:latin typeface="Arial" panose="020B0604020202020204" pitchFamily="34" charset="0"/>
                <a:cs typeface="Arial" panose="020B0604020202020204" pitchFamily="34" charset="0"/>
                <a:sym typeface="Wingdings" panose="05000000000000000000" pitchFamily="2" charset="2"/>
              </a:rPr>
              <a:t>But …Iodine + sodium bromide = no reaction</a:t>
            </a:r>
            <a:endParaRPr lang="en-GB" sz="825"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rotWithShape="1">
          <a:blip r:embed="rId5"/>
          <a:srcRect l="24167" t="20175" r="24847" b="12222"/>
          <a:stretch/>
        </p:blipFill>
        <p:spPr>
          <a:xfrm>
            <a:off x="6934354" y="4940936"/>
            <a:ext cx="1397492" cy="1042259"/>
          </a:xfrm>
          <a:prstGeom prst="rect">
            <a:avLst/>
          </a:prstGeom>
        </p:spPr>
      </p:pic>
      <p:sp>
        <p:nvSpPr>
          <p:cNvPr id="33" name="Rectangle 32"/>
          <p:cNvSpPr/>
          <p:nvPr/>
        </p:nvSpPr>
        <p:spPr>
          <a:xfrm>
            <a:off x="8163233" y="5126908"/>
            <a:ext cx="88490" cy="724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4" name="Picture 33"/>
          <p:cNvPicPr>
            <a:picLocks noChangeAspect="1"/>
          </p:cNvPicPr>
          <p:nvPr/>
        </p:nvPicPr>
        <p:blipFill rotWithShape="1">
          <a:blip r:embed="rId5"/>
          <a:srcRect l="24167" t="20175" r="24847" b="12222"/>
          <a:stretch/>
        </p:blipFill>
        <p:spPr>
          <a:xfrm>
            <a:off x="4092192" y="5275750"/>
            <a:ext cx="947989" cy="707016"/>
          </a:xfrm>
          <a:prstGeom prst="rect">
            <a:avLst/>
          </a:prstGeom>
        </p:spPr>
      </p:pic>
      <p:sp>
        <p:nvSpPr>
          <p:cNvPr id="35" name="Rectangle 34"/>
          <p:cNvSpPr/>
          <p:nvPr/>
        </p:nvSpPr>
        <p:spPr>
          <a:xfrm>
            <a:off x="4092191" y="5401083"/>
            <a:ext cx="68112" cy="4957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255503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354-D4B1-FE40-BE0A-4DFF08D76FD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3A527C4-74FC-EE4A-8B34-ECD9B0A50BA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2A1AED39-D974-8040-84FE-01B131E843E8}"/>
              </a:ext>
            </a:extLst>
          </p:cNvPr>
          <p:cNvPicPr>
            <a:picLocks noChangeAspect="1"/>
          </p:cNvPicPr>
          <p:nvPr/>
        </p:nvPicPr>
        <p:blipFill rotWithShape="1">
          <a:blip r:embed="rId2"/>
          <a:srcRect t="3790" r="-92" b="-163"/>
          <a:stretch/>
        </p:blipFill>
        <p:spPr>
          <a:xfrm>
            <a:off x="0" y="259581"/>
            <a:ext cx="9152384" cy="6601820"/>
          </a:xfrm>
          <a:prstGeom prst="rect">
            <a:avLst/>
          </a:prstGeom>
        </p:spPr>
      </p:pic>
      <p:sp>
        <p:nvSpPr>
          <p:cNvPr id="12" name="Rectangle 11">
            <a:extLst>
              <a:ext uri="{FF2B5EF4-FFF2-40B4-BE49-F238E27FC236}">
                <a16:creationId xmlns:a16="http://schemas.microsoft.com/office/drawing/2014/main" id="{90A43B02-A203-0559-EA46-94B2B133B5AA}"/>
              </a:ext>
            </a:extLst>
          </p:cNvPr>
          <p:cNvSpPr/>
          <p:nvPr/>
        </p:nvSpPr>
        <p:spPr>
          <a:xfrm>
            <a:off x="2003389" y="0"/>
            <a:ext cx="4546879" cy="2595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ea typeface="Calibri"/>
                <a:cs typeface="Calibri"/>
              </a:rPr>
              <a:t>Physics energy knowledge </a:t>
            </a:r>
            <a:r>
              <a:rPr lang="en-US" dirty="0" err="1">
                <a:ea typeface="Calibri"/>
                <a:cs typeface="Calibri"/>
              </a:rPr>
              <a:t>organiser</a:t>
            </a:r>
            <a:endParaRPr lang="en-US" dirty="0" err="1"/>
          </a:p>
        </p:txBody>
      </p:sp>
      <p:sp>
        <p:nvSpPr>
          <p:cNvPr id="14" name="Cross 13">
            <a:extLst>
              <a:ext uri="{FF2B5EF4-FFF2-40B4-BE49-F238E27FC236}">
                <a16:creationId xmlns:a16="http://schemas.microsoft.com/office/drawing/2014/main" id="{4EE6B568-0996-91D2-2706-39795E917930}"/>
              </a:ext>
            </a:extLst>
          </p:cNvPr>
          <p:cNvSpPr/>
          <p:nvPr/>
        </p:nvSpPr>
        <p:spPr>
          <a:xfrm rot="2482864">
            <a:off x="7767580" y="3468535"/>
            <a:ext cx="914400" cy="914400"/>
          </a:xfrm>
          <a:prstGeom prst="plus">
            <a:avLst>
              <a:gd name="adj" fmla="val 430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74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BBAD6BBA-897F-4A42-914D-EFDF6B0FE964}"/>
              </a:ext>
            </a:extLst>
          </p:cNvPr>
          <p:cNvPicPr>
            <a:picLocks noGrp="1" noChangeAspect="1"/>
          </p:cNvPicPr>
          <p:nvPr>
            <p:ph idx="1"/>
          </p:nvPr>
        </p:nvPicPr>
        <p:blipFill rotWithShape="1">
          <a:blip r:embed="rId2"/>
          <a:srcRect l="183" t="4111" r="-92" b="967"/>
          <a:stretch/>
        </p:blipFill>
        <p:spPr>
          <a:xfrm>
            <a:off x="16767" y="284713"/>
            <a:ext cx="9135605" cy="6574796"/>
          </a:xfrm>
          <a:prstGeom prst="rect">
            <a:avLst/>
          </a:prstGeom>
        </p:spPr>
      </p:pic>
      <p:sp>
        <p:nvSpPr>
          <p:cNvPr id="5" name="Rectangle 4">
            <a:extLst>
              <a:ext uri="{FF2B5EF4-FFF2-40B4-BE49-F238E27FC236}">
                <a16:creationId xmlns:a16="http://schemas.microsoft.com/office/drawing/2014/main" id="{655E9B12-A9B7-7E8D-CF33-C907EBDD37D4}"/>
              </a:ext>
            </a:extLst>
          </p:cNvPr>
          <p:cNvSpPr/>
          <p:nvPr/>
        </p:nvSpPr>
        <p:spPr>
          <a:xfrm>
            <a:off x="2003389" y="0"/>
            <a:ext cx="4546879" cy="2595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ea typeface="Calibri"/>
                <a:cs typeface="Calibri"/>
              </a:rPr>
              <a:t>Physics energy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18539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071B1-15AB-D746-B093-B27A5DED8C0F}"/>
              </a:ext>
            </a:extLst>
          </p:cNvPr>
          <p:cNvPicPr>
            <a:picLocks noChangeAspect="1"/>
          </p:cNvPicPr>
          <p:nvPr/>
        </p:nvPicPr>
        <p:blipFill rotWithShape="1">
          <a:blip r:embed="rId2"/>
          <a:srcRect l="458" t="3175" r="-92" b="41"/>
          <a:stretch/>
        </p:blipFill>
        <p:spPr>
          <a:xfrm>
            <a:off x="41868" y="217714"/>
            <a:ext cx="9110487" cy="6644180"/>
          </a:xfrm>
          <a:prstGeom prst="rect">
            <a:avLst/>
          </a:prstGeom>
        </p:spPr>
      </p:pic>
      <p:sp>
        <p:nvSpPr>
          <p:cNvPr id="9" name="Cross 8"/>
          <p:cNvSpPr/>
          <p:nvPr/>
        </p:nvSpPr>
        <p:spPr>
          <a:xfrm rot="2482864">
            <a:off x="4881618" y="3469974"/>
            <a:ext cx="914400" cy="914400"/>
          </a:xfrm>
          <a:prstGeom prst="plus">
            <a:avLst>
              <a:gd name="adj" fmla="val 430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ross 10"/>
          <p:cNvSpPr/>
          <p:nvPr/>
        </p:nvSpPr>
        <p:spPr>
          <a:xfrm rot="2482864">
            <a:off x="7767580" y="3468535"/>
            <a:ext cx="914400" cy="914400"/>
          </a:xfrm>
          <a:prstGeom prst="plus">
            <a:avLst>
              <a:gd name="adj" fmla="val 430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06A5A66-A061-04F0-BFE9-7A4935C38677}"/>
              </a:ext>
            </a:extLst>
          </p:cNvPr>
          <p:cNvSpPr/>
          <p:nvPr/>
        </p:nvSpPr>
        <p:spPr>
          <a:xfrm>
            <a:off x="2003389" y="0"/>
            <a:ext cx="4546879" cy="2595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ea typeface="Calibri"/>
                <a:cs typeface="Calibri"/>
              </a:rPr>
              <a:t>Physics energy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975959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DECB20-BE4A-034B-82F9-5E4FF2A6D6F4}"/>
              </a:ext>
            </a:extLst>
          </p:cNvPr>
          <p:cNvPicPr>
            <a:picLocks noChangeAspect="1"/>
          </p:cNvPicPr>
          <p:nvPr/>
        </p:nvPicPr>
        <p:blipFill rotWithShape="1">
          <a:blip r:embed="rId2"/>
          <a:srcRect l="-31" t="3871" r="-92" b="-122"/>
          <a:stretch/>
        </p:blipFill>
        <p:spPr>
          <a:xfrm>
            <a:off x="-2791" y="265165"/>
            <a:ext cx="9118376" cy="6600900"/>
          </a:xfrm>
          <a:prstGeom prst="rect">
            <a:avLst/>
          </a:prstGeom>
        </p:spPr>
      </p:pic>
      <p:sp>
        <p:nvSpPr>
          <p:cNvPr id="4" name="Rectangle 3">
            <a:extLst>
              <a:ext uri="{FF2B5EF4-FFF2-40B4-BE49-F238E27FC236}">
                <a16:creationId xmlns:a16="http://schemas.microsoft.com/office/drawing/2014/main" id="{58A11ECB-5C69-75EF-2680-057BD8B451FD}"/>
              </a:ext>
            </a:extLst>
          </p:cNvPr>
          <p:cNvSpPr/>
          <p:nvPr/>
        </p:nvSpPr>
        <p:spPr>
          <a:xfrm>
            <a:off x="2003389" y="0"/>
            <a:ext cx="4546879" cy="2595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ea typeface="Calibri"/>
                <a:cs typeface="Calibri"/>
              </a:rPr>
              <a:t>Physics energy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474421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extLst>
              <p:ext uri="{D42A27DB-BD31-4B8C-83A1-F6EECF244321}">
                <p14:modId xmlns:p14="http://schemas.microsoft.com/office/powerpoint/2010/main" val="3523752899"/>
              </p:ext>
            </p:extLst>
          </p:nvPr>
        </p:nvGraphicFramePr>
        <p:xfrm>
          <a:off x="73572" y="83206"/>
          <a:ext cx="9026108" cy="6744538"/>
        </p:xfrm>
        <a:graphic>
          <a:graphicData uri="http://schemas.openxmlformats.org/drawingml/2006/table">
            <a:tbl>
              <a:tblPr firstRow="1" bandRow="1">
                <a:tableStyleId>{5940675A-B579-460E-94D1-54222C63F5DA}</a:tableStyleId>
              </a:tblPr>
              <a:tblGrid>
                <a:gridCol w="3807188">
                  <a:extLst>
                    <a:ext uri="{9D8B030D-6E8A-4147-A177-3AD203B41FA5}">
                      <a16:colId xmlns:a16="http://schemas.microsoft.com/office/drawing/2014/main" val="270909475"/>
                    </a:ext>
                  </a:extLst>
                </a:gridCol>
                <a:gridCol w="5218920">
                  <a:extLst>
                    <a:ext uri="{9D8B030D-6E8A-4147-A177-3AD203B41FA5}">
                      <a16:colId xmlns:a16="http://schemas.microsoft.com/office/drawing/2014/main" val="2101891376"/>
                    </a:ext>
                  </a:extLst>
                </a:gridCol>
              </a:tblGrid>
              <a:tr h="537766">
                <a:tc gridSpan="2">
                  <a:txBody>
                    <a:bodyPr/>
                    <a:lstStyle/>
                    <a:p>
                      <a:pPr algn="ctr"/>
                      <a:r>
                        <a:rPr lang="en-US" dirty="0">
                          <a:latin typeface="Helsinki"/>
                        </a:rPr>
                        <a:t>Biology: 4.1 cell biology Graphic </a:t>
                      </a:r>
                      <a:r>
                        <a:rPr lang="en-US" dirty="0" err="1">
                          <a:latin typeface="Helsinki"/>
                        </a:rPr>
                        <a:t>Organiser</a:t>
                      </a:r>
                      <a:endParaRPr lang="en-US" dirty="0">
                        <a:latin typeface="Helsinki" panose="02000000000000000000" pitchFamily="2" charset="0"/>
                      </a:endParaRPr>
                    </a:p>
                  </a:txBody>
                  <a:tcPr>
                    <a:solidFill>
                      <a:srgbClr val="92D050"/>
                    </a:solidFill>
                  </a:tcPr>
                </a:tc>
                <a:tc hMerge="1">
                  <a:txBody>
                    <a:bodyPr/>
                    <a:lstStyle/>
                    <a:p>
                      <a:endParaRPr lang="en-US"/>
                    </a:p>
                  </a:txBody>
                  <a:tcPr/>
                </a:tc>
                <a:extLst>
                  <a:ext uri="{0D108BD9-81ED-4DB2-BD59-A6C34878D82A}">
                    <a16:rowId xmlns:a16="http://schemas.microsoft.com/office/drawing/2014/main" val="3325428713"/>
                  </a:ext>
                </a:extLst>
              </a:tr>
              <a:tr h="473234">
                <a:tc>
                  <a:txBody>
                    <a:bodyPr/>
                    <a:lstStyle/>
                    <a:p>
                      <a:pPr algn="ctr"/>
                      <a:r>
                        <a:rPr lang="en-US" sz="1200" b="1" dirty="0"/>
                        <a:t>Organelles</a:t>
                      </a:r>
                    </a:p>
                  </a:txBody>
                  <a:tcPr>
                    <a:solidFill>
                      <a:srgbClr val="92D050"/>
                    </a:solidFill>
                  </a:tcPr>
                </a:tc>
                <a:tc>
                  <a:txBody>
                    <a:bodyPr/>
                    <a:lstStyle/>
                    <a:p>
                      <a:pPr algn="ctr"/>
                      <a:r>
                        <a:rPr lang="en-US" sz="1200" b="1" dirty="0"/>
                        <a:t>Prokaryotic cells</a:t>
                      </a:r>
                      <a:r>
                        <a:rPr lang="en-US" sz="1200" dirty="0"/>
                        <a:t> </a:t>
                      </a:r>
                    </a:p>
                  </a:txBody>
                  <a:tcPr>
                    <a:solidFill>
                      <a:srgbClr val="92D050"/>
                    </a:solidFill>
                  </a:tcPr>
                </a:tc>
                <a:extLst>
                  <a:ext uri="{0D108BD9-81ED-4DB2-BD59-A6C34878D82A}">
                    <a16:rowId xmlns:a16="http://schemas.microsoft.com/office/drawing/2014/main" val="2961239278"/>
                  </a:ext>
                </a:extLst>
              </a:tr>
              <a:tr h="2957713">
                <a:tc>
                  <a:txBody>
                    <a:bodyPr/>
                    <a:lstStyle/>
                    <a:p>
                      <a:pPr algn="ctr"/>
                      <a:r>
                        <a:rPr lang="en-US" sz="800" dirty="0"/>
                        <a:t>Eukaryotes include animals, plants and fungi. Animals and plants have the following organelles. Make sure you know which are exclusive to plant cells!</a:t>
                      </a:r>
                    </a:p>
                    <a:p>
                      <a:pPr lvl="0" algn="ctr">
                        <a:buNone/>
                      </a:pPr>
                      <a:endParaRPr lang="en-US" sz="1200" dirty="0"/>
                    </a:p>
                    <a:p>
                      <a:pPr lvl="0" algn="ctr">
                        <a:buNone/>
                      </a:pPr>
                      <a:endParaRPr lang="en-US" sz="1200" dirty="0"/>
                    </a:p>
                  </a:txBody>
                  <a:tcPr/>
                </a:tc>
                <a:tc>
                  <a:txBody>
                    <a:bodyPr/>
                    <a:lstStyle/>
                    <a:p>
                      <a:pPr lvl="0" algn="ctr">
                        <a:lnSpc>
                          <a:spcPct val="100000"/>
                        </a:lnSpc>
                        <a:spcBef>
                          <a:spcPts val="0"/>
                        </a:spcBef>
                        <a:spcAft>
                          <a:spcPts val="0"/>
                        </a:spcAft>
                        <a:buNone/>
                      </a:pPr>
                      <a:r>
                        <a:rPr lang="en-US" sz="800" b="0" i="0" u="none" strike="noStrike" noProof="0" dirty="0">
                          <a:latin typeface="Calibri"/>
                        </a:rPr>
                        <a:t>Prokaryotic cells possess fewer organelles compared to eukaryotic cells. Bacteria and archaea are prokaryotes. Their structure is more simplistic compared to eukaryotes, and they do not have a membrane bound nucleus!</a:t>
                      </a:r>
                    </a:p>
                    <a:p>
                      <a:pPr lvl="0" algn="ctr">
                        <a:lnSpc>
                          <a:spcPct val="100000"/>
                        </a:lnSpc>
                        <a:spcBef>
                          <a:spcPts val="0"/>
                        </a:spcBef>
                        <a:spcAft>
                          <a:spcPts val="0"/>
                        </a:spcAft>
                        <a:buNone/>
                      </a:pPr>
                      <a:endParaRPr lang="en-US"/>
                    </a:p>
                    <a:p>
                      <a:pPr lvl="0" algn="ctr">
                        <a:lnSpc>
                          <a:spcPct val="100000"/>
                        </a:lnSpc>
                        <a:spcBef>
                          <a:spcPts val="0"/>
                        </a:spcBef>
                        <a:spcAft>
                          <a:spcPts val="0"/>
                        </a:spcAft>
                        <a:buNone/>
                      </a:pPr>
                      <a:br>
                        <a:rPr lang="en-US" dirty="0"/>
                      </a:br>
                      <a:endParaRPr lang="en-US" dirty="0"/>
                    </a:p>
                    <a:p>
                      <a:pPr lvl="0" algn="ctr">
                        <a:buNone/>
                      </a:pPr>
                      <a:endParaRPr lang="en-US" sz="1200" dirty="0"/>
                    </a:p>
                  </a:txBody>
                  <a:tcPr/>
                </a:tc>
                <a:extLst>
                  <a:ext uri="{0D108BD9-81ED-4DB2-BD59-A6C34878D82A}">
                    <a16:rowId xmlns:a16="http://schemas.microsoft.com/office/drawing/2014/main" val="40839546"/>
                  </a:ext>
                </a:extLst>
              </a:tr>
              <a:tr h="207847">
                <a:tc>
                  <a:txBody>
                    <a:bodyPr/>
                    <a:lstStyle/>
                    <a:p>
                      <a:pPr algn="ctr"/>
                      <a:r>
                        <a:rPr lang="en-US" sz="1100" b="1" dirty="0"/>
                        <a:t>Magnification and microscopes</a:t>
                      </a:r>
                    </a:p>
                  </a:txBody>
                  <a:tcPr>
                    <a:solidFill>
                      <a:srgbClr val="92D050"/>
                    </a:solidFill>
                  </a:tcPr>
                </a:tc>
                <a:tc>
                  <a:txBody>
                    <a:bodyPr/>
                    <a:lstStyle/>
                    <a:p>
                      <a:pPr algn="ctr"/>
                      <a:r>
                        <a:rPr lang="en-US" sz="1100" b="1" dirty="0"/>
                        <a:t>Specialsied cells</a:t>
                      </a:r>
                      <a:endParaRPr lang="en-US" sz="1100" b="0" i="0" u="none" strike="noStrike" noProof="0" dirty="0">
                        <a:latin typeface="Calibri"/>
                      </a:endParaRPr>
                    </a:p>
                  </a:txBody>
                  <a:tcPr>
                    <a:solidFill>
                      <a:srgbClr val="92D050"/>
                    </a:solidFill>
                  </a:tcPr>
                </a:tc>
                <a:extLst>
                  <a:ext uri="{0D108BD9-81ED-4DB2-BD59-A6C34878D82A}">
                    <a16:rowId xmlns:a16="http://schemas.microsoft.com/office/drawing/2014/main" val="2758316598"/>
                  </a:ext>
                </a:extLst>
              </a:tr>
              <a:tr h="2516745">
                <a:tc>
                  <a:txBody>
                    <a:bodyPr/>
                    <a:lstStyle/>
                    <a:p>
                      <a:endParaRPr lang="en-US" sz="1200"/>
                    </a:p>
                  </a:txBody>
                  <a:tcPr/>
                </a:tc>
                <a:tc>
                  <a:txBody>
                    <a:bodyPr/>
                    <a:lstStyle/>
                    <a:p>
                      <a:pPr lvl="0">
                        <a:buNone/>
                      </a:pPr>
                      <a:r>
                        <a:rPr lang="en-US" sz="800" b="0" i="0" u="none" strike="noStrike" noProof="0" dirty="0">
                          <a:latin typeface="Calibri"/>
                        </a:rPr>
                        <a:t>There are many different types of cells in animals,</a:t>
                      </a:r>
                      <a:r>
                        <a:rPr lang="en-US" sz="800" b="0" i="0" u="none" strike="noStrike" baseline="0" noProof="0" dirty="0">
                          <a:latin typeface="Calibri"/>
                        </a:rPr>
                        <a:t> e</a:t>
                      </a:r>
                      <a:r>
                        <a:rPr lang="en-US" sz="800" b="0" i="0" u="none" strike="noStrike" noProof="0" dirty="0">
                          <a:latin typeface="Calibri"/>
                        </a:rPr>
                        <a:t>ach is specialized for a role. </a:t>
                      </a:r>
                      <a:endParaRPr lang="en-US" sz="800" dirty="0"/>
                    </a:p>
                  </a:txBody>
                  <a:tcPr/>
                </a:tc>
                <a:extLst>
                  <a:ext uri="{0D108BD9-81ED-4DB2-BD59-A6C34878D82A}">
                    <a16:rowId xmlns:a16="http://schemas.microsoft.com/office/drawing/2014/main" val="989545522"/>
                  </a:ext>
                </a:extLst>
              </a:tr>
            </a:tbl>
          </a:graphicData>
        </a:graphic>
      </p:graphicFrame>
      <p:pic>
        <p:nvPicPr>
          <p:cNvPr id="8" name="Picture 8" descr="A screenshot of a cell phone&#10;&#10;Description generated with very high confidence">
            <a:extLst>
              <a:ext uri="{FF2B5EF4-FFF2-40B4-BE49-F238E27FC236}">
                <a16:creationId xmlns:a16="http://schemas.microsoft.com/office/drawing/2014/main" id="{D895BCF3-C0D2-4392-AD42-6984009F8099}"/>
              </a:ext>
            </a:extLst>
          </p:cNvPr>
          <p:cNvPicPr>
            <a:picLocks noChangeAspect="1"/>
          </p:cNvPicPr>
          <p:nvPr/>
        </p:nvPicPr>
        <p:blipFill>
          <a:blip r:embed="rId2"/>
          <a:stretch>
            <a:fillRect/>
          </a:stretch>
        </p:blipFill>
        <p:spPr>
          <a:xfrm>
            <a:off x="192402" y="1408444"/>
            <a:ext cx="3585527" cy="2467773"/>
          </a:xfrm>
          <a:prstGeom prst="rect">
            <a:avLst/>
          </a:prstGeom>
        </p:spPr>
      </p:pic>
      <p:pic>
        <p:nvPicPr>
          <p:cNvPr id="10" name="Picture 10" descr="A picture containing microscope&#10;&#10;Description generated with very high confidence">
            <a:extLst>
              <a:ext uri="{FF2B5EF4-FFF2-40B4-BE49-F238E27FC236}">
                <a16:creationId xmlns:a16="http://schemas.microsoft.com/office/drawing/2014/main" id="{5C523E74-883C-4C4C-BDE4-65D252D11917}"/>
              </a:ext>
            </a:extLst>
          </p:cNvPr>
          <p:cNvPicPr>
            <a:picLocks noChangeAspect="1"/>
          </p:cNvPicPr>
          <p:nvPr/>
        </p:nvPicPr>
        <p:blipFill rotWithShape="1">
          <a:blip r:embed="rId3"/>
          <a:srcRect t="-234" r="-855" b="7000"/>
          <a:stretch/>
        </p:blipFill>
        <p:spPr>
          <a:xfrm>
            <a:off x="2190051" y="4547698"/>
            <a:ext cx="1250969" cy="993624"/>
          </a:xfrm>
          <a:prstGeom prst="rect">
            <a:avLst/>
          </a:prstGeom>
        </p:spPr>
      </p:pic>
      <p:pic>
        <p:nvPicPr>
          <p:cNvPr id="12" name="Picture 12" descr="A close up of a card&#10;&#10;Description generated with high confidence">
            <a:extLst>
              <a:ext uri="{FF2B5EF4-FFF2-40B4-BE49-F238E27FC236}">
                <a16:creationId xmlns:a16="http://schemas.microsoft.com/office/drawing/2014/main" id="{C48D3147-EA7D-4B20-ABFC-19674CA01D66}"/>
              </a:ext>
            </a:extLst>
          </p:cNvPr>
          <p:cNvPicPr>
            <a:picLocks noChangeAspect="1"/>
          </p:cNvPicPr>
          <p:nvPr/>
        </p:nvPicPr>
        <p:blipFill>
          <a:blip r:embed="rId4"/>
          <a:stretch>
            <a:fillRect/>
          </a:stretch>
        </p:blipFill>
        <p:spPr>
          <a:xfrm>
            <a:off x="138896" y="5460411"/>
            <a:ext cx="1744536" cy="1287319"/>
          </a:xfrm>
          <a:prstGeom prst="rect">
            <a:avLst/>
          </a:prstGeom>
        </p:spPr>
      </p:pic>
      <p:sp>
        <p:nvSpPr>
          <p:cNvPr id="2" name="TextBox 1">
            <a:extLst>
              <a:ext uri="{FF2B5EF4-FFF2-40B4-BE49-F238E27FC236}">
                <a16:creationId xmlns:a16="http://schemas.microsoft.com/office/drawing/2014/main" id="{5635A0D1-6955-4E6A-B006-1C06C42C18E9}"/>
              </a:ext>
            </a:extLst>
          </p:cNvPr>
          <p:cNvSpPr txBox="1"/>
          <p:nvPr/>
        </p:nvSpPr>
        <p:spPr>
          <a:xfrm>
            <a:off x="1855694" y="5538120"/>
            <a:ext cx="190534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alibri"/>
                <a:cs typeface="Calibri"/>
              </a:rPr>
              <a:t>The compound microscope uses two lenses to magnify the specimen – the eyepiece and an objective lens.</a:t>
            </a:r>
            <a:endParaRPr lang="en-US" dirty="0"/>
          </a:p>
          <a:p>
            <a:r>
              <a:rPr lang="en-US" sz="800" dirty="0">
                <a:latin typeface="Calibri"/>
                <a:cs typeface="Calibri"/>
              </a:rPr>
              <a:t>Electron microscopes can be used to view smaller </a:t>
            </a:r>
            <a:r>
              <a:rPr lang="en-US" sz="800">
                <a:latin typeface="Calibri"/>
                <a:cs typeface="Calibri"/>
              </a:rPr>
              <a:t>organisms and</a:t>
            </a:r>
            <a:r>
              <a:rPr lang="en-US" sz="800" dirty="0">
                <a:latin typeface="Calibri"/>
                <a:cs typeface="Calibri"/>
              </a:rPr>
              <a:t> have a higher magnification and resolving power. </a:t>
            </a:r>
          </a:p>
          <a:p>
            <a:r>
              <a:rPr lang="en-US" sz="800" dirty="0">
                <a:latin typeface="Calibri"/>
                <a:cs typeface="Calibri"/>
              </a:rPr>
              <a:t>Increasing the power of the objective lens increases the magnification. </a:t>
            </a:r>
          </a:p>
          <a:p>
            <a:r>
              <a:rPr lang="en-US" sz="800" dirty="0">
                <a:latin typeface="Calibri"/>
                <a:cs typeface="Calibri"/>
              </a:rPr>
              <a:t>The focus dials improve the resolution. </a:t>
            </a:r>
          </a:p>
        </p:txBody>
      </p:sp>
      <p:sp>
        <p:nvSpPr>
          <p:cNvPr id="9" name="TextBox 8">
            <a:extLst>
              <a:ext uri="{FF2B5EF4-FFF2-40B4-BE49-F238E27FC236}">
                <a16:creationId xmlns:a16="http://schemas.microsoft.com/office/drawing/2014/main" id="{910E35BD-5092-4CA4-8979-D2DC70BE62DD}"/>
              </a:ext>
            </a:extLst>
          </p:cNvPr>
          <p:cNvSpPr txBox="1"/>
          <p:nvPr/>
        </p:nvSpPr>
        <p:spPr>
          <a:xfrm>
            <a:off x="55856" y="5114021"/>
            <a:ext cx="19053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alibri"/>
                <a:cs typeface="Calibri"/>
              </a:rPr>
              <a:t>The image size and actual size must be in the same units!</a:t>
            </a:r>
          </a:p>
        </p:txBody>
      </p:sp>
      <p:pic>
        <p:nvPicPr>
          <p:cNvPr id="3" name="Picture 4" descr="A screenshot of a cell phone&#10;&#10;Description generated with very high confidence">
            <a:extLst>
              <a:ext uri="{FF2B5EF4-FFF2-40B4-BE49-F238E27FC236}">
                <a16:creationId xmlns:a16="http://schemas.microsoft.com/office/drawing/2014/main" id="{A361D384-64CE-43F1-9989-FEE1CCBC53D3}"/>
              </a:ext>
            </a:extLst>
          </p:cNvPr>
          <p:cNvPicPr>
            <a:picLocks noChangeAspect="1"/>
          </p:cNvPicPr>
          <p:nvPr/>
        </p:nvPicPr>
        <p:blipFill>
          <a:blip r:embed="rId5"/>
          <a:stretch>
            <a:fillRect/>
          </a:stretch>
        </p:blipFill>
        <p:spPr>
          <a:xfrm>
            <a:off x="138608" y="4624955"/>
            <a:ext cx="1739843" cy="338878"/>
          </a:xfrm>
          <a:prstGeom prst="rect">
            <a:avLst/>
          </a:prstGeom>
        </p:spPr>
      </p:pic>
      <p:pic>
        <p:nvPicPr>
          <p:cNvPr id="13" name="Picture 14" descr="A screenshot of a cell phone&#10;&#10;Description generated with very high confidence">
            <a:extLst>
              <a:ext uri="{FF2B5EF4-FFF2-40B4-BE49-F238E27FC236}">
                <a16:creationId xmlns:a16="http://schemas.microsoft.com/office/drawing/2014/main" id="{4DA1A14A-6BCE-400C-96E0-2925B6741853}"/>
              </a:ext>
            </a:extLst>
          </p:cNvPr>
          <p:cNvPicPr>
            <a:picLocks noChangeAspect="1"/>
          </p:cNvPicPr>
          <p:nvPr/>
        </p:nvPicPr>
        <p:blipFill>
          <a:blip r:embed="rId6"/>
          <a:stretch>
            <a:fillRect/>
          </a:stretch>
        </p:blipFill>
        <p:spPr>
          <a:xfrm>
            <a:off x="3896758" y="1376676"/>
            <a:ext cx="5071419" cy="2491452"/>
          </a:xfrm>
          <a:prstGeom prst="rect">
            <a:avLst/>
          </a:prstGeom>
        </p:spPr>
      </p:pic>
      <p:graphicFrame>
        <p:nvGraphicFramePr>
          <p:cNvPr id="26" name="Table 26">
            <a:extLst>
              <a:ext uri="{FF2B5EF4-FFF2-40B4-BE49-F238E27FC236}">
                <a16:creationId xmlns:a16="http://schemas.microsoft.com/office/drawing/2014/main" id="{24C953C8-0B84-477B-B278-3CA200A9A839}"/>
              </a:ext>
            </a:extLst>
          </p:cNvPr>
          <p:cNvGraphicFramePr>
            <a:graphicFrameLocks noGrp="1"/>
          </p:cNvGraphicFramePr>
          <p:nvPr/>
        </p:nvGraphicFramePr>
        <p:xfrm>
          <a:off x="3909990" y="4487057"/>
          <a:ext cx="5207406" cy="2301240"/>
        </p:xfrm>
        <a:graphic>
          <a:graphicData uri="http://schemas.openxmlformats.org/drawingml/2006/table">
            <a:tbl>
              <a:tblPr firstRow="1" bandRow="1">
                <a:tableStyleId>{073A0DAA-6AF3-43AB-8588-CEC1D06C72B9}</a:tableStyleId>
              </a:tblPr>
              <a:tblGrid>
                <a:gridCol w="692686">
                  <a:extLst>
                    <a:ext uri="{9D8B030D-6E8A-4147-A177-3AD203B41FA5}">
                      <a16:colId xmlns:a16="http://schemas.microsoft.com/office/drawing/2014/main" val="3758468118"/>
                    </a:ext>
                  </a:extLst>
                </a:gridCol>
                <a:gridCol w="4514720">
                  <a:extLst>
                    <a:ext uri="{9D8B030D-6E8A-4147-A177-3AD203B41FA5}">
                      <a16:colId xmlns:a16="http://schemas.microsoft.com/office/drawing/2014/main" val="2587343161"/>
                    </a:ext>
                  </a:extLst>
                </a:gridCol>
              </a:tblGrid>
              <a:tr h="206253">
                <a:tc>
                  <a:txBody>
                    <a:bodyPr/>
                    <a:lstStyle/>
                    <a:p>
                      <a:r>
                        <a:rPr lang="en-US" sz="800" dirty="0"/>
                        <a:t>Cell</a:t>
                      </a:r>
                    </a:p>
                  </a:txBody>
                  <a:tcPr/>
                </a:tc>
                <a:tc>
                  <a:txBody>
                    <a:bodyPr/>
                    <a:lstStyle/>
                    <a:p>
                      <a:r>
                        <a:rPr lang="en-US" sz="800" dirty="0"/>
                        <a:t>How is it adapted to its function?</a:t>
                      </a:r>
                    </a:p>
                  </a:txBody>
                  <a:tcPr/>
                </a:tc>
                <a:extLst>
                  <a:ext uri="{0D108BD9-81ED-4DB2-BD59-A6C34878D82A}">
                    <a16:rowId xmlns:a16="http://schemas.microsoft.com/office/drawing/2014/main" val="2113254793"/>
                  </a:ext>
                </a:extLst>
              </a:tr>
              <a:tr h="397773">
                <a:tc>
                  <a:txBody>
                    <a:bodyPr/>
                    <a:lstStyle/>
                    <a:p>
                      <a:r>
                        <a:rPr lang="en-US" sz="800" dirty="0"/>
                        <a:t>Sperm cell</a:t>
                      </a:r>
                    </a:p>
                  </a:txBody>
                  <a:tcPr/>
                </a:tc>
                <a:tc>
                  <a:txBody>
                    <a:bodyPr/>
                    <a:lstStyle/>
                    <a:p>
                      <a:pPr lvl="0" algn="l">
                        <a:lnSpc>
                          <a:spcPct val="100000"/>
                        </a:lnSpc>
                        <a:spcBef>
                          <a:spcPts val="0"/>
                        </a:spcBef>
                        <a:spcAft>
                          <a:spcPts val="0"/>
                        </a:spcAft>
                        <a:buNone/>
                      </a:pPr>
                      <a:r>
                        <a:rPr lang="en-US" sz="700" u="none" strike="noStrike" noProof="0" dirty="0"/>
                        <a:t>Long tail which whips from side to side to help move the sperm through water or the female reproductive system.</a:t>
                      </a:r>
                      <a:endParaRPr lang="en-US" sz="700" dirty="0"/>
                    </a:p>
                    <a:p>
                      <a:pPr lvl="0" algn="l">
                        <a:lnSpc>
                          <a:spcPct val="100000"/>
                        </a:lnSpc>
                        <a:spcBef>
                          <a:spcPts val="0"/>
                        </a:spcBef>
                        <a:spcAft>
                          <a:spcPts val="0"/>
                        </a:spcAft>
                        <a:buNone/>
                      </a:pPr>
                      <a:r>
                        <a:rPr lang="en-US" sz="700" u="none" strike="noStrike" noProof="0" dirty="0"/>
                        <a:t>Middle section is full of mitochondria which transfer the energy needed for the tail to work.</a:t>
                      </a:r>
                      <a:endParaRPr lang="en-US" sz="700" dirty="0"/>
                    </a:p>
                    <a:p>
                      <a:pPr lvl="0">
                        <a:buNone/>
                      </a:pPr>
                      <a:endParaRPr lang="en-US" sz="700" dirty="0"/>
                    </a:p>
                  </a:txBody>
                  <a:tcPr/>
                </a:tc>
                <a:extLst>
                  <a:ext uri="{0D108BD9-81ED-4DB2-BD59-A6C34878D82A}">
                    <a16:rowId xmlns:a16="http://schemas.microsoft.com/office/drawing/2014/main" val="3558748215"/>
                  </a:ext>
                </a:extLst>
              </a:tr>
              <a:tr h="397773">
                <a:tc>
                  <a:txBody>
                    <a:bodyPr/>
                    <a:lstStyle/>
                    <a:p>
                      <a:r>
                        <a:rPr lang="en-US" sz="800" dirty="0"/>
                        <a:t>Muscle cell</a:t>
                      </a:r>
                    </a:p>
                  </a:txBody>
                  <a:tcPr/>
                </a:tc>
                <a:tc>
                  <a:txBody>
                    <a:bodyPr/>
                    <a:lstStyle/>
                    <a:p>
                      <a:pPr lvl="0" algn="l">
                        <a:lnSpc>
                          <a:spcPct val="100000"/>
                        </a:lnSpc>
                        <a:spcBef>
                          <a:spcPts val="0"/>
                        </a:spcBef>
                        <a:spcAft>
                          <a:spcPts val="0"/>
                        </a:spcAft>
                        <a:buNone/>
                      </a:pPr>
                      <a:r>
                        <a:rPr lang="en-US" sz="700" u="none" strike="noStrike" noProof="0" dirty="0"/>
                        <a:t>Contain many mitochondria to transfer the energy needed for the chemical reactions that take place as the cells contract and relax.</a:t>
                      </a:r>
                      <a:endParaRPr lang="en-US" sz="700" dirty="0"/>
                    </a:p>
                    <a:p>
                      <a:pPr lvl="0">
                        <a:buNone/>
                      </a:pPr>
                      <a:endParaRPr lang="en-US" sz="700" dirty="0"/>
                    </a:p>
                  </a:txBody>
                  <a:tcPr/>
                </a:tc>
                <a:extLst>
                  <a:ext uri="{0D108BD9-81ED-4DB2-BD59-A6C34878D82A}">
                    <a16:rowId xmlns:a16="http://schemas.microsoft.com/office/drawing/2014/main" val="2864611378"/>
                  </a:ext>
                </a:extLst>
              </a:tr>
              <a:tr h="324111">
                <a:tc>
                  <a:txBody>
                    <a:bodyPr/>
                    <a:lstStyle/>
                    <a:p>
                      <a:r>
                        <a:rPr lang="en-US" sz="800" dirty="0"/>
                        <a:t>Red blood cell</a:t>
                      </a:r>
                    </a:p>
                  </a:txBody>
                  <a:tcPr/>
                </a:tc>
                <a:tc>
                  <a:txBody>
                    <a:bodyPr/>
                    <a:lstStyle/>
                    <a:p>
                      <a:r>
                        <a:rPr lang="en-US" sz="700" dirty="0"/>
                        <a:t>No nucleus to more room for oxygen and biconcave dis shape increases the surface area to volume ratio to help carry more oxygen to respiring tissues.</a:t>
                      </a:r>
                    </a:p>
                  </a:txBody>
                  <a:tcPr/>
                </a:tc>
                <a:extLst>
                  <a:ext uri="{0D108BD9-81ED-4DB2-BD59-A6C34878D82A}">
                    <a16:rowId xmlns:a16="http://schemas.microsoft.com/office/drawing/2014/main" val="568586602"/>
                  </a:ext>
                </a:extLst>
              </a:tr>
              <a:tr h="500899">
                <a:tc>
                  <a:txBody>
                    <a:bodyPr/>
                    <a:lstStyle/>
                    <a:p>
                      <a:r>
                        <a:rPr lang="en-US" sz="800" dirty="0"/>
                        <a:t>Leaf palisade cell</a:t>
                      </a:r>
                    </a:p>
                  </a:txBody>
                  <a:tcPr/>
                </a:tc>
                <a:tc>
                  <a:txBody>
                    <a:bodyPr/>
                    <a:lstStyle/>
                    <a:p>
                      <a:pPr lvl="0" algn="l">
                        <a:lnSpc>
                          <a:spcPct val="100000"/>
                        </a:lnSpc>
                        <a:spcBef>
                          <a:spcPts val="0"/>
                        </a:spcBef>
                        <a:spcAft>
                          <a:spcPts val="0"/>
                        </a:spcAft>
                        <a:buNone/>
                      </a:pPr>
                      <a:r>
                        <a:rPr lang="en-US" sz="700" u="none" strike="noStrike" noProof="0" dirty="0"/>
                        <a:t>They contain </a:t>
                      </a:r>
                      <a:r>
                        <a:rPr lang="en-US" sz="700" u="none" strike="noStrike" noProof="0" dirty="0" err="1"/>
                        <a:t>specialised</a:t>
                      </a:r>
                      <a:r>
                        <a:rPr lang="en-US" sz="700" u="none" strike="noStrike" noProof="0" dirty="0"/>
                        <a:t> green structures – chloroplast – that contain chlorophyll.  Chlorophyll is the green pigment in plants, that traps light energy for photosynthesis.</a:t>
                      </a:r>
                      <a:endParaRPr lang="en-US" sz="700" dirty="0"/>
                    </a:p>
                    <a:p>
                      <a:pPr lvl="0" algn="l">
                        <a:lnSpc>
                          <a:spcPct val="100000"/>
                        </a:lnSpc>
                        <a:spcBef>
                          <a:spcPts val="0"/>
                        </a:spcBef>
                        <a:spcAft>
                          <a:spcPts val="0"/>
                        </a:spcAft>
                        <a:buNone/>
                      </a:pPr>
                      <a:r>
                        <a:rPr lang="en-US" sz="700" u="none" strike="noStrike" noProof="0" dirty="0"/>
                        <a:t>They are usually positioned at the top of the leaf so they absorb as much light as possible.</a:t>
                      </a:r>
                      <a:endParaRPr lang="en-US" sz="700" dirty="0"/>
                    </a:p>
                    <a:p>
                      <a:pPr lvl="0">
                        <a:buNone/>
                      </a:pPr>
                      <a:endParaRPr lang="en-US" sz="700" dirty="0"/>
                    </a:p>
                  </a:txBody>
                  <a:tcPr/>
                </a:tc>
                <a:extLst>
                  <a:ext uri="{0D108BD9-81ED-4DB2-BD59-A6C34878D82A}">
                    <a16:rowId xmlns:a16="http://schemas.microsoft.com/office/drawing/2014/main" val="1309922249"/>
                  </a:ext>
                </a:extLst>
              </a:tr>
              <a:tr h="397773">
                <a:tc>
                  <a:txBody>
                    <a:bodyPr/>
                    <a:lstStyle/>
                    <a:p>
                      <a:pPr lvl="0">
                        <a:buNone/>
                      </a:pPr>
                      <a:r>
                        <a:rPr lang="en-US" sz="800" dirty="0"/>
                        <a:t>Root hair cell</a:t>
                      </a:r>
                    </a:p>
                  </a:txBody>
                  <a:tcPr/>
                </a:tc>
                <a:tc>
                  <a:txBody>
                    <a:bodyPr/>
                    <a:lstStyle/>
                    <a:p>
                      <a:pPr lvl="0" algn="l">
                        <a:lnSpc>
                          <a:spcPct val="100000"/>
                        </a:lnSpc>
                        <a:spcBef>
                          <a:spcPts val="0"/>
                        </a:spcBef>
                        <a:spcAft>
                          <a:spcPts val="0"/>
                        </a:spcAft>
                        <a:buNone/>
                      </a:pPr>
                      <a:r>
                        <a:rPr lang="en-US" sz="700" u="none" strike="noStrike" noProof="0" dirty="0"/>
                        <a:t>The hair like projections greatly increase the surface area available for water to move into the cell. Lots of mitochondria for the active transport of ions from soil into plant.</a:t>
                      </a:r>
                      <a:endParaRPr lang="en-US" sz="700" dirty="0"/>
                    </a:p>
                    <a:p>
                      <a:pPr lvl="0">
                        <a:buNone/>
                      </a:pPr>
                      <a:endParaRPr lang="en-US" sz="700" dirty="0"/>
                    </a:p>
                  </a:txBody>
                  <a:tcPr/>
                </a:tc>
                <a:extLst>
                  <a:ext uri="{0D108BD9-81ED-4DB2-BD59-A6C34878D82A}">
                    <a16:rowId xmlns:a16="http://schemas.microsoft.com/office/drawing/2014/main" val="3845158994"/>
                  </a:ext>
                </a:extLst>
              </a:tr>
            </a:tbl>
          </a:graphicData>
        </a:graphic>
      </p:graphicFrame>
    </p:spTree>
    <p:extLst>
      <p:ext uri="{BB962C8B-B14F-4D97-AF65-F5344CB8AC3E}">
        <p14:creationId xmlns:p14="http://schemas.microsoft.com/office/powerpoint/2010/main" val="4004272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A53905A5-C076-3346-BB0C-29F0671AA56A}"/>
              </a:ext>
            </a:extLst>
          </p:cNvPr>
          <p:cNvPicPr>
            <a:picLocks noGrp="1" noChangeAspect="1"/>
          </p:cNvPicPr>
          <p:nvPr>
            <p:ph idx="1"/>
          </p:nvPr>
        </p:nvPicPr>
        <p:blipFill rotWithShape="1">
          <a:blip r:embed="rId2"/>
          <a:srcRect b="1316"/>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4F10F6A2-528A-ABB1-07A2-F8A38CA8E1A6}"/>
              </a:ext>
            </a:extLst>
          </p:cNvPr>
          <p:cNvSpPr/>
          <p:nvPr/>
        </p:nvSpPr>
        <p:spPr>
          <a:xfrm>
            <a:off x="1857292" y="0"/>
            <a:ext cx="5432058" cy="379897"/>
          </a:xfrm>
          <a:prstGeom prst="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ea typeface="Calibri"/>
                <a:cs typeface="Calibri"/>
              </a:rPr>
              <a:t>Physics electricity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150497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6061B89B-D3DC-7842-B3FA-A448A6E5B20F}"/>
              </a:ext>
            </a:extLst>
          </p:cNvPr>
          <p:cNvPicPr>
            <a:picLocks noGrp="1" noChangeAspect="1"/>
          </p:cNvPicPr>
          <p:nvPr>
            <p:ph idx="1"/>
          </p:nvPr>
        </p:nvPicPr>
        <p:blipFill rotWithShape="1">
          <a:blip r:embed="rId2"/>
          <a:srcRect b="332"/>
          <a:stretch/>
        </p:blipFill>
        <p:spPr>
          <a:xfrm>
            <a:off x="20" y="10"/>
            <a:ext cx="9143980" cy="6857990"/>
          </a:xfrm>
          <a:prstGeom prst="rect">
            <a:avLst/>
          </a:prstGeom>
        </p:spPr>
      </p:pic>
    </p:spTree>
    <p:extLst>
      <p:ext uri="{BB962C8B-B14F-4D97-AF65-F5344CB8AC3E}">
        <p14:creationId xmlns:p14="http://schemas.microsoft.com/office/powerpoint/2010/main" val="2544833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988E5-28D3-8F48-8E50-97A76FC141CE}"/>
              </a:ext>
            </a:extLst>
          </p:cNvPr>
          <p:cNvPicPr>
            <a:picLocks noChangeAspect="1"/>
          </p:cNvPicPr>
          <p:nvPr/>
        </p:nvPicPr>
        <p:blipFill>
          <a:blip r:embed="rId2"/>
          <a:stretch>
            <a:fillRect/>
          </a:stretch>
        </p:blipFill>
        <p:spPr>
          <a:xfrm>
            <a:off x="-1" y="0"/>
            <a:ext cx="9087619" cy="6858000"/>
          </a:xfrm>
          <a:prstGeom prst="rect">
            <a:avLst/>
          </a:prstGeom>
        </p:spPr>
      </p:pic>
      <p:sp>
        <p:nvSpPr>
          <p:cNvPr id="4" name="Rectangle 3">
            <a:extLst>
              <a:ext uri="{FF2B5EF4-FFF2-40B4-BE49-F238E27FC236}">
                <a16:creationId xmlns:a16="http://schemas.microsoft.com/office/drawing/2014/main" id="{55A84DC0-3179-09BD-8CAE-AD445F2A453C}"/>
              </a:ext>
            </a:extLst>
          </p:cNvPr>
          <p:cNvSpPr/>
          <p:nvPr/>
        </p:nvSpPr>
        <p:spPr>
          <a:xfrm>
            <a:off x="1857292" y="0"/>
            <a:ext cx="5432058" cy="379897"/>
          </a:xfrm>
          <a:prstGeom prst="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ea typeface="Calibri"/>
                <a:cs typeface="Calibri"/>
              </a:rPr>
              <a:t>Physics electricity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1000348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93DDF-1EE7-2F4F-AA24-A25EC4DA54A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79591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nvGraphicFramePr>
        <p:xfrm>
          <a:off x="73572" y="83206"/>
          <a:ext cx="9015758" cy="6709461"/>
        </p:xfrm>
        <a:graphic>
          <a:graphicData uri="http://schemas.openxmlformats.org/drawingml/2006/table">
            <a:tbl>
              <a:tblPr firstRow="1" bandRow="1">
                <a:tableStyleId>{5940675A-B579-460E-94D1-54222C63F5DA}</a:tableStyleId>
              </a:tblPr>
              <a:tblGrid>
                <a:gridCol w="2958352">
                  <a:extLst>
                    <a:ext uri="{9D8B030D-6E8A-4147-A177-3AD203B41FA5}">
                      <a16:colId xmlns:a16="http://schemas.microsoft.com/office/drawing/2014/main" val="270909475"/>
                    </a:ext>
                  </a:extLst>
                </a:gridCol>
                <a:gridCol w="1665365">
                  <a:extLst>
                    <a:ext uri="{9D8B030D-6E8A-4147-A177-3AD203B41FA5}">
                      <a16:colId xmlns:a16="http://schemas.microsoft.com/office/drawing/2014/main" val="3512223560"/>
                    </a:ext>
                  </a:extLst>
                </a:gridCol>
                <a:gridCol w="4392041">
                  <a:extLst>
                    <a:ext uri="{9D8B030D-6E8A-4147-A177-3AD203B41FA5}">
                      <a16:colId xmlns:a16="http://schemas.microsoft.com/office/drawing/2014/main" val="2101891376"/>
                    </a:ext>
                  </a:extLst>
                </a:gridCol>
              </a:tblGrid>
              <a:tr h="515604">
                <a:tc gridSpan="3">
                  <a:txBody>
                    <a:bodyPr/>
                    <a:lstStyle/>
                    <a:p>
                      <a:pPr algn="ctr"/>
                      <a:endParaRPr lang="en-US" dirty="0">
                        <a:latin typeface="Helsinki"/>
                      </a:endParaRPr>
                    </a:p>
                  </a:txBody>
                  <a:tcPr>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5428713"/>
                  </a:ext>
                </a:extLst>
              </a:tr>
              <a:tr h="456111">
                <a:tc gridSpan="2">
                  <a:txBody>
                    <a:bodyPr/>
                    <a:lstStyle/>
                    <a:p>
                      <a:pPr algn="ctr"/>
                      <a:r>
                        <a:rPr lang="en-US" sz="1200" b="1" dirty="0"/>
                        <a:t>Stem cells</a:t>
                      </a:r>
                    </a:p>
                  </a:txBody>
                  <a:tcPr>
                    <a:solidFill>
                      <a:srgbClr val="92D050"/>
                    </a:solidFill>
                  </a:tcPr>
                </a:tc>
                <a:tc hMerge="1">
                  <a:txBody>
                    <a:bodyPr/>
                    <a:lstStyle/>
                    <a:p>
                      <a:pPr algn="ctr"/>
                      <a:endParaRPr lang="en-US" sz="1200" b="1" dirty="0"/>
                    </a:p>
                  </a:txBody>
                  <a:tcPr>
                    <a:solidFill>
                      <a:srgbClr val="92D050"/>
                    </a:solidFill>
                  </a:tcPr>
                </a:tc>
                <a:tc>
                  <a:txBody>
                    <a:bodyPr/>
                    <a:lstStyle/>
                    <a:p>
                      <a:pPr algn="ctr"/>
                      <a:r>
                        <a:rPr lang="en-US" sz="1200" b="1" dirty="0"/>
                        <a:t>Mitosis and the cell cycle</a:t>
                      </a:r>
                    </a:p>
                  </a:txBody>
                  <a:tcPr>
                    <a:solidFill>
                      <a:srgbClr val="92D050"/>
                    </a:solidFill>
                  </a:tcPr>
                </a:tc>
                <a:extLst>
                  <a:ext uri="{0D108BD9-81ED-4DB2-BD59-A6C34878D82A}">
                    <a16:rowId xmlns:a16="http://schemas.microsoft.com/office/drawing/2014/main" val="2961239278"/>
                  </a:ext>
                </a:extLst>
              </a:tr>
              <a:tr h="3053966">
                <a:tc gridSpan="2">
                  <a:txBody>
                    <a:bodyPr/>
                    <a:lstStyle/>
                    <a:p>
                      <a:pPr marL="171450" lvl="0" indent="-171450" algn="l">
                        <a:lnSpc>
                          <a:spcPct val="100000"/>
                        </a:lnSpc>
                        <a:spcBef>
                          <a:spcPts val="0"/>
                        </a:spcBef>
                        <a:spcAft>
                          <a:spcPts val="0"/>
                        </a:spcAft>
                        <a:buFont typeface="Arial"/>
                        <a:buChar char="•"/>
                      </a:pPr>
                      <a:endParaRPr lang="en-US" sz="800" b="0" i="0" u="none" strike="noStrike" noProof="0" dirty="0"/>
                    </a:p>
                    <a:p>
                      <a:pPr lvl="0" algn="ctr">
                        <a:buNone/>
                      </a:pPr>
                      <a:endParaRPr lang="en-US" sz="1200" dirty="0"/>
                    </a:p>
                    <a:p>
                      <a:pPr lvl="0" algn="ctr">
                        <a:buNone/>
                      </a:pPr>
                      <a:endParaRPr lang="en-US" sz="1200" dirty="0"/>
                    </a:p>
                  </a:txBody>
                  <a:tcPr/>
                </a:tc>
                <a:tc hMerge="1">
                  <a:txBody>
                    <a:bodyPr/>
                    <a:lstStyle/>
                    <a:p>
                      <a:pPr lvl="0" algn="ctr">
                        <a:buNone/>
                      </a:pPr>
                      <a:endParaRPr lang="en-US" sz="1200" dirty="0"/>
                    </a:p>
                  </a:txBody>
                  <a:tcPr/>
                </a:tc>
                <a:tc>
                  <a:txBody>
                    <a:bodyPr/>
                    <a:lstStyle/>
                    <a:p>
                      <a:pPr lvl="0" algn="ctr">
                        <a:lnSpc>
                          <a:spcPct val="100000"/>
                        </a:lnSpc>
                        <a:spcBef>
                          <a:spcPts val="0"/>
                        </a:spcBef>
                        <a:spcAft>
                          <a:spcPts val="0"/>
                        </a:spcAft>
                        <a:buNone/>
                      </a:pPr>
                      <a:endParaRPr lang="en-US" sz="800" b="0" i="0" u="none" strike="noStrike" noProof="0" dirty="0">
                        <a:latin typeface="Calibri"/>
                      </a:endParaRPr>
                    </a:p>
                    <a:p>
                      <a:pPr lvl="0" algn="ctr">
                        <a:lnSpc>
                          <a:spcPct val="100000"/>
                        </a:lnSpc>
                        <a:spcBef>
                          <a:spcPts val="0"/>
                        </a:spcBef>
                        <a:spcAft>
                          <a:spcPts val="0"/>
                        </a:spcAft>
                        <a:buNone/>
                      </a:pPr>
                      <a:br>
                        <a:rPr lang="en-US" dirty="0"/>
                      </a:br>
                      <a:r>
                        <a:rPr lang="en-US" sz="800" b="0" i="0" u="none" strike="noStrike" noProof="0" dirty="0">
                          <a:latin typeface="Calibri"/>
                        </a:rPr>
                        <a:t> t</a:t>
                      </a:r>
                      <a:endParaRPr lang="en-US" sz="800" dirty="0"/>
                    </a:p>
                  </a:txBody>
                  <a:tcPr/>
                </a:tc>
                <a:extLst>
                  <a:ext uri="{0D108BD9-81ED-4DB2-BD59-A6C34878D82A}">
                    <a16:rowId xmlns:a16="http://schemas.microsoft.com/office/drawing/2014/main" val="40839546"/>
                  </a:ext>
                </a:extLst>
              </a:tr>
              <a:tr h="267717">
                <a:tc>
                  <a:txBody>
                    <a:bodyPr/>
                    <a:lstStyle/>
                    <a:p>
                      <a:pPr algn="ctr"/>
                      <a:r>
                        <a:rPr lang="en-US" sz="1200" b="1" dirty="0"/>
                        <a:t>Diffusion </a:t>
                      </a:r>
                    </a:p>
                  </a:txBody>
                  <a:tcPr>
                    <a:solidFill>
                      <a:srgbClr val="92D050"/>
                    </a:solidFill>
                  </a:tcPr>
                </a:tc>
                <a:tc>
                  <a:txBody>
                    <a:bodyPr/>
                    <a:lstStyle/>
                    <a:p>
                      <a:pPr lvl="0" algn="ctr">
                        <a:buNone/>
                      </a:pPr>
                      <a:r>
                        <a:rPr lang="en-US" sz="1200" b="1" dirty="0"/>
                        <a:t>Active transport</a:t>
                      </a:r>
                    </a:p>
                  </a:txBody>
                  <a:tcPr>
                    <a:solidFill>
                      <a:srgbClr val="92D050"/>
                    </a:solidFill>
                  </a:tcPr>
                </a:tc>
                <a:tc>
                  <a:txBody>
                    <a:bodyPr/>
                    <a:lstStyle/>
                    <a:p>
                      <a:pPr algn="ctr"/>
                      <a:r>
                        <a:rPr lang="en-US" sz="1200" b="1" dirty="0"/>
                        <a:t>Osmosis</a:t>
                      </a:r>
                    </a:p>
                  </a:txBody>
                  <a:tcPr>
                    <a:solidFill>
                      <a:srgbClr val="92D050"/>
                    </a:solidFill>
                  </a:tcPr>
                </a:tc>
                <a:extLst>
                  <a:ext uri="{0D108BD9-81ED-4DB2-BD59-A6C34878D82A}">
                    <a16:rowId xmlns:a16="http://schemas.microsoft.com/office/drawing/2014/main" val="2758316598"/>
                  </a:ext>
                </a:extLst>
              </a:tr>
              <a:tr h="2409460">
                <a:tc gridSpan="2">
                  <a:txBody>
                    <a:bodyPr/>
                    <a:lstStyle/>
                    <a:p>
                      <a:endParaRPr lang="en-US" sz="1200"/>
                    </a:p>
                  </a:txBody>
                  <a:tcPr/>
                </a:tc>
                <a:tc hMerge="1">
                  <a:txBody>
                    <a:bodyPr/>
                    <a:lstStyle/>
                    <a:p>
                      <a:endParaRPr lang="en-US" sz="1200"/>
                    </a:p>
                  </a:txBody>
                  <a:tcPr/>
                </a:tc>
                <a:tc>
                  <a:txBody>
                    <a:bodyPr/>
                    <a:lstStyle/>
                    <a:p>
                      <a:pPr lvl="0" algn="l">
                        <a:lnSpc>
                          <a:spcPct val="100000"/>
                        </a:lnSpc>
                        <a:spcBef>
                          <a:spcPts val="0"/>
                        </a:spcBef>
                        <a:spcAft>
                          <a:spcPts val="0"/>
                        </a:spcAft>
                        <a:buNone/>
                      </a:pPr>
                      <a:r>
                        <a:rPr lang="en-US" sz="800" b="0" i="0" u="none" strike="noStrike" noProof="0" dirty="0"/>
                        <a:t>Osmosis is the diffusion of water molecules, from a region where the water molecules are in higher concentration, to a region where they are in lower concentration, through a partially permeable membrane.</a:t>
                      </a:r>
                      <a:endParaRPr lang="en-US" b="0"/>
                    </a:p>
                    <a:p>
                      <a:pPr lvl="0" algn="l">
                        <a:lnSpc>
                          <a:spcPct val="100000"/>
                        </a:lnSpc>
                        <a:spcBef>
                          <a:spcPts val="0"/>
                        </a:spcBef>
                        <a:spcAft>
                          <a:spcPts val="0"/>
                        </a:spcAft>
                        <a:buNone/>
                      </a:pPr>
                      <a:r>
                        <a:rPr lang="en-US" sz="800" b="0" i="0" u="none" strike="noStrike" noProof="0" dirty="0"/>
                        <a:t>A dilute solution contains a high concentration of water molecules, while a concentrated solution contains a low concentration of water molecules.</a:t>
                      </a:r>
                      <a:endParaRPr lang="en-US" dirty="0"/>
                    </a:p>
                    <a:p>
                      <a:pPr lvl="0">
                        <a:buNone/>
                      </a:pPr>
                      <a:endParaRPr lang="en-US" sz="800" b="0" i="0" u="none" strike="noStrike" noProof="0" dirty="0">
                        <a:latin typeface="Calibri"/>
                      </a:endParaRPr>
                    </a:p>
                  </a:txBody>
                  <a:tcPr/>
                </a:tc>
                <a:extLst>
                  <a:ext uri="{0D108BD9-81ED-4DB2-BD59-A6C34878D82A}">
                    <a16:rowId xmlns:a16="http://schemas.microsoft.com/office/drawing/2014/main" val="989545522"/>
                  </a:ext>
                </a:extLst>
              </a:tr>
            </a:tbl>
          </a:graphicData>
        </a:graphic>
      </p:graphicFrame>
      <p:pic>
        <p:nvPicPr>
          <p:cNvPr id="14" name="Picture 14" descr="A drawing on a necklace&#10;&#10;Description generated with high confidence">
            <a:extLst>
              <a:ext uri="{FF2B5EF4-FFF2-40B4-BE49-F238E27FC236}">
                <a16:creationId xmlns:a16="http://schemas.microsoft.com/office/drawing/2014/main" id="{19EF8453-CBF0-46E8-A498-C1B2D18BD815}"/>
              </a:ext>
            </a:extLst>
          </p:cNvPr>
          <p:cNvPicPr>
            <a:picLocks noChangeAspect="1"/>
          </p:cNvPicPr>
          <p:nvPr/>
        </p:nvPicPr>
        <p:blipFill>
          <a:blip r:embed="rId2"/>
          <a:stretch>
            <a:fillRect/>
          </a:stretch>
        </p:blipFill>
        <p:spPr>
          <a:xfrm>
            <a:off x="2972833" y="1109320"/>
            <a:ext cx="1698467" cy="936247"/>
          </a:xfrm>
          <a:prstGeom prst="rect">
            <a:avLst/>
          </a:prstGeom>
        </p:spPr>
      </p:pic>
      <p:sp>
        <p:nvSpPr>
          <p:cNvPr id="16" name="TextBox 15">
            <a:extLst>
              <a:ext uri="{FF2B5EF4-FFF2-40B4-BE49-F238E27FC236}">
                <a16:creationId xmlns:a16="http://schemas.microsoft.com/office/drawing/2014/main" id="{0AF738CB-8DB9-454D-BF6E-279EA769BEAA}"/>
              </a:ext>
            </a:extLst>
          </p:cNvPr>
          <p:cNvSpPr txBox="1"/>
          <p:nvPr/>
        </p:nvSpPr>
        <p:spPr>
          <a:xfrm>
            <a:off x="107577" y="1110935"/>
            <a:ext cx="2888014"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sz="900" dirty="0">
                <a:ea typeface="+mn-lt"/>
                <a:cs typeface="+mn-lt"/>
              </a:rPr>
              <a:t>Stem cells are cells that have not undergone differentiation. A cell which has not yet become </a:t>
            </a:r>
            <a:r>
              <a:rPr lang="en-US" sz="900" dirty="0" err="1">
                <a:ea typeface="+mn-lt"/>
                <a:cs typeface="+mn-lt"/>
              </a:rPr>
              <a:t>specialised</a:t>
            </a:r>
            <a:r>
              <a:rPr lang="en-US" sz="900" dirty="0">
                <a:ea typeface="+mn-lt"/>
                <a:cs typeface="+mn-lt"/>
              </a:rPr>
              <a:t> is called undifferentiated.</a:t>
            </a:r>
          </a:p>
          <a:p>
            <a:pPr marL="171450" indent="-171450">
              <a:buFont typeface="Arial,Sans-Serif"/>
              <a:buChar char="•"/>
            </a:pPr>
            <a:r>
              <a:rPr lang="en-US" sz="900" dirty="0">
                <a:ea typeface="+mn-lt"/>
                <a:cs typeface="+mn-lt"/>
              </a:rPr>
              <a:t>An embryo develops from a </a:t>
            </a:r>
            <a:r>
              <a:rPr lang="en-US" sz="900" dirty="0" err="1">
                <a:ea typeface="+mn-lt"/>
                <a:cs typeface="+mn-lt"/>
              </a:rPr>
              <a:t>fertilised</a:t>
            </a:r>
            <a:r>
              <a:rPr lang="en-US" sz="900" dirty="0">
                <a:ea typeface="+mn-lt"/>
                <a:cs typeface="+mn-lt"/>
              </a:rPr>
              <a:t> egg. Cells at the early stages in the development of the embryo are stem cells.</a:t>
            </a:r>
          </a:p>
          <a:p>
            <a:pPr marL="171450" indent="-171450">
              <a:buFont typeface="Arial,Sans-Serif"/>
              <a:buChar char="•"/>
            </a:pPr>
            <a:endParaRPr lang="en-US" sz="900" dirty="0">
              <a:ea typeface="+mn-lt"/>
              <a:cs typeface="+mn-lt"/>
            </a:endParaRPr>
          </a:p>
          <a:p>
            <a:pPr marL="171450" indent="-171450">
              <a:buFont typeface="Arial,Sans-Serif"/>
              <a:buChar char="•"/>
            </a:pPr>
            <a:r>
              <a:rPr lang="en-US" sz="900" dirty="0">
                <a:ea typeface="+mn-lt"/>
                <a:cs typeface="+mn-lt"/>
              </a:rPr>
              <a:t>Some stem cells remain in the bodies of adults – adult stem cells. Adult stem cells are found in limited numbers at certain locations in the body. </a:t>
            </a:r>
            <a:r>
              <a:rPr lang="en-US" sz="900" dirty="0">
                <a:cs typeface="Calibri"/>
              </a:rPr>
              <a:t>Adult stem cells will differentiate into a narrower range of cell types. E</a:t>
            </a:r>
            <a:r>
              <a:rPr lang="en-US" sz="900" dirty="0">
                <a:ea typeface="+mn-lt"/>
                <a:cs typeface="+mn-lt"/>
              </a:rPr>
              <a:t>mbryonic stem cells can differentiate into a wider range of cell types, but are difficult to obtain and their use raises ethical challenges. </a:t>
            </a:r>
          </a:p>
          <a:p>
            <a:r>
              <a:rPr lang="en-US" sz="900" dirty="0">
                <a:ea typeface="+mn-lt"/>
                <a:cs typeface="+mn-lt"/>
              </a:rPr>
              <a:t> at any time during the life of the plant.</a:t>
            </a:r>
            <a:endParaRPr lang="en-US" sz="900">
              <a:solidFill>
                <a:srgbClr val="000000"/>
              </a:solidFill>
              <a:ea typeface="+mn-lt"/>
              <a:cs typeface="+mn-lt"/>
            </a:endParaRPr>
          </a:p>
          <a:p>
            <a:endParaRPr lang="en-US" sz="900" dirty="0">
              <a:ea typeface="+mn-lt"/>
              <a:cs typeface="+mn-lt"/>
            </a:endParaRPr>
          </a:p>
          <a:p>
            <a:r>
              <a:rPr lang="en-US" sz="900" b="1" u="sng" dirty="0">
                <a:ea typeface="+mn-lt"/>
                <a:cs typeface="+mn-lt"/>
              </a:rPr>
              <a:t>Therapeutic cloning</a:t>
            </a:r>
            <a:endParaRPr lang="en-US" sz="900" dirty="0">
              <a:ea typeface="+mn-lt"/>
              <a:cs typeface="+mn-lt"/>
            </a:endParaRPr>
          </a:p>
          <a:p>
            <a:r>
              <a:rPr lang="en-US" sz="900" dirty="0">
                <a:cs typeface="Calibri"/>
              </a:rPr>
              <a:t>Adult stem cell transplants use a patient's own stem cells. </a:t>
            </a:r>
            <a:endParaRPr lang="en-US" sz="900" dirty="0">
              <a:ea typeface="+mn-lt"/>
              <a:cs typeface="+mn-lt"/>
            </a:endParaRPr>
          </a:p>
          <a:p>
            <a:r>
              <a:rPr lang="en-US" sz="900" dirty="0">
                <a:cs typeface="Calibri"/>
              </a:rPr>
              <a:t>They are therefore genetically identical and will not be rejected by the patient's immune system</a:t>
            </a:r>
            <a:endParaRPr lang="en-US" sz="900" dirty="0"/>
          </a:p>
        </p:txBody>
      </p:sp>
      <p:sp>
        <p:nvSpPr>
          <p:cNvPr id="17" name="TextBox 16">
            <a:extLst>
              <a:ext uri="{FF2B5EF4-FFF2-40B4-BE49-F238E27FC236}">
                <a16:creationId xmlns:a16="http://schemas.microsoft.com/office/drawing/2014/main" id="{A22D038E-CBD5-4687-B741-B0BD8E755E75}"/>
              </a:ext>
            </a:extLst>
          </p:cNvPr>
          <p:cNvSpPr txBox="1"/>
          <p:nvPr/>
        </p:nvSpPr>
        <p:spPr>
          <a:xfrm>
            <a:off x="3146742" y="2681266"/>
            <a:ext cx="16364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 </a:t>
            </a:r>
            <a:r>
              <a:rPr lang="en-US" sz="900" b="1" u="sng" dirty="0">
                <a:solidFill>
                  <a:schemeClr val="accent6"/>
                </a:solidFill>
                <a:ea typeface="+mn-lt"/>
                <a:cs typeface="+mn-lt"/>
              </a:rPr>
              <a:t>PLANTS. </a:t>
            </a:r>
            <a:endParaRPr lang="en-US" sz="900">
              <a:solidFill>
                <a:schemeClr val="accent6"/>
              </a:solidFill>
              <a:ea typeface="+mn-lt"/>
              <a:cs typeface="+mn-lt"/>
            </a:endParaRPr>
          </a:p>
          <a:p>
            <a:pPr marL="171450" indent="-171450">
              <a:buFont typeface="Arial,Sans-Serif"/>
              <a:buChar char="•"/>
            </a:pPr>
            <a:r>
              <a:rPr lang="en-US" sz="900" dirty="0"/>
              <a:t>Cell division in plants occurs in regions called meristems, near the tip of the roots and shoots.</a:t>
            </a:r>
            <a:endParaRPr lang="en-US" sz="900">
              <a:ea typeface="+mn-lt"/>
              <a:cs typeface="+mn-lt"/>
            </a:endParaRPr>
          </a:p>
          <a:p>
            <a:pPr marL="171450" indent="-171450">
              <a:buFont typeface="Arial,Sans-Serif"/>
              <a:buChar char="•"/>
            </a:pPr>
            <a:r>
              <a:rPr lang="en-US" sz="900" dirty="0"/>
              <a:t>Cells of the meristem can differentiate to produce all types of plant cells </a:t>
            </a:r>
            <a:endParaRPr lang="en-US" sz="900">
              <a:cs typeface="Calibri"/>
            </a:endParaRPr>
          </a:p>
        </p:txBody>
      </p:sp>
      <p:pic>
        <p:nvPicPr>
          <p:cNvPr id="18" name="Picture 18" descr="A picture containing electronics, compact disk&#10;&#10;Description generated with very high confidence">
            <a:extLst>
              <a:ext uri="{FF2B5EF4-FFF2-40B4-BE49-F238E27FC236}">
                <a16:creationId xmlns:a16="http://schemas.microsoft.com/office/drawing/2014/main" id="{CB3BF65D-287F-4C86-88F8-90CE7997B663}"/>
              </a:ext>
            </a:extLst>
          </p:cNvPr>
          <p:cNvPicPr>
            <a:picLocks noChangeAspect="1"/>
          </p:cNvPicPr>
          <p:nvPr/>
        </p:nvPicPr>
        <p:blipFill>
          <a:blip r:embed="rId3"/>
          <a:stretch>
            <a:fillRect/>
          </a:stretch>
        </p:blipFill>
        <p:spPr>
          <a:xfrm>
            <a:off x="6741653" y="2879457"/>
            <a:ext cx="2070848" cy="1192309"/>
          </a:xfrm>
          <a:prstGeom prst="rect">
            <a:avLst/>
          </a:prstGeom>
        </p:spPr>
      </p:pic>
      <p:graphicFrame>
        <p:nvGraphicFramePr>
          <p:cNvPr id="21" name="Table 20">
            <a:extLst>
              <a:ext uri="{FF2B5EF4-FFF2-40B4-BE49-F238E27FC236}">
                <a16:creationId xmlns:a16="http://schemas.microsoft.com/office/drawing/2014/main" id="{A0DA18F6-F434-4BBF-A7A8-17D769DF6D99}"/>
              </a:ext>
            </a:extLst>
          </p:cNvPr>
          <p:cNvGraphicFramePr>
            <a:graphicFrameLocks noGrp="1"/>
          </p:cNvGraphicFramePr>
          <p:nvPr/>
        </p:nvGraphicFramePr>
        <p:xfrm>
          <a:off x="6485619" y="1189546"/>
          <a:ext cx="2424680" cy="1340614"/>
        </p:xfrm>
        <a:graphic>
          <a:graphicData uri="http://schemas.openxmlformats.org/drawingml/2006/table">
            <a:tbl>
              <a:tblPr firstRow="1" bandRow="1">
                <a:tableStyleId>{073A0DAA-6AF3-43AB-8588-CEC1D06C72B9}</a:tableStyleId>
              </a:tblPr>
              <a:tblGrid>
                <a:gridCol w="1226838">
                  <a:extLst>
                    <a:ext uri="{9D8B030D-6E8A-4147-A177-3AD203B41FA5}">
                      <a16:colId xmlns:a16="http://schemas.microsoft.com/office/drawing/2014/main" val="2562187267"/>
                    </a:ext>
                  </a:extLst>
                </a:gridCol>
                <a:gridCol w="1197842">
                  <a:extLst>
                    <a:ext uri="{9D8B030D-6E8A-4147-A177-3AD203B41FA5}">
                      <a16:colId xmlns:a16="http://schemas.microsoft.com/office/drawing/2014/main" val="2222105458"/>
                    </a:ext>
                  </a:extLst>
                </a:gridCol>
              </a:tblGrid>
              <a:tr h="426214">
                <a:tc>
                  <a:txBody>
                    <a:bodyPr/>
                    <a:lstStyle/>
                    <a:p>
                      <a:pPr marL="0" marR="0" indent="0" rtl="0" fontAlgn="t" latinLnBrk="0">
                        <a:spcBef>
                          <a:spcPts val="0"/>
                        </a:spcBef>
                        <a:spcAft>
                          <a:spcPts val="0"/>
                        </a:spcAft>
                      </a:pPr>
                      <a:r>
                        <a:rPr lang="en-US" sz="800" b="0" dirty="0">
                          <a:solidFill>
                            <a:schemeClr val="tx1"/>
                          </a:solidFill>
                          <a:effectLst/>
                        </a:rPr>
                        <a:t>How many daughter cells are made?</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2</a:t>
                      </a:r>
                    </a:p>
                  </a:txBody>
                  <a:tcPr>
                    <a:solidFill>
                      <a:schemeClr val="bg2">
                        <a:lumMod val="90000"/>
                      </a:schemeClr>
                    </a:solidFill>
                  </a:tcPr>
                </a:tc>
                <a:extLst>
                  <a:ext uri="{0D108BD9-81ED-4DB2-BD59-A6C34878D82A}">
                    <a16:rowId xmlns:a16="http://schemas.microsoft.com/office/drawing/2014/main" val="2801181082"/>
                  </a:ext>
                </a:extLst>
              </a:tr>
              <a:tr h="426214">
                <a:tc>
                  <a:txBody>
                    <a:bodyPr/>
                    <a:lstStyle/>
                    <a:p>
                      <a:pPr marL="0" marR="0" indent="0" rtl="0" fontAlgn="t" latinLnBrk="0">
                        <a:spcBef>
                          <a:spcPts val="0"/>
                        </a:spcBef>
                        <a:spcAft>
                          <a:spcPts val="0"/>
                        </a:spcAft>
                      </a:pPr>
                      <a:r>
                        <a:rPr lang="en-US" sz="800" b="0" dirty="0">
                          <a:solidFill>
                            <a:schemeClr val="tx1"/>
                          </a:solidFill>
                          <a:effectLst/>
                        </a:rPr>
                        <a:t>What are the daughter cells like compared to the parent cells?</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Genetically identical/ clones</a:t>
                      </a:r>
                    </a:p>
                  </a:txBody>
                  <a:tcPr>
                    <a:solidFill>
                      <a:schemeClr val="bg2">
                        <a:lumMod val="90000"/>
                      </a:schemeClr>
                    </a:solidFill>
                  </a:tcPr>
                </a:tc>
                <a:extLst>
                  <a:ext uri="{0D108BD9-81ED-4DB2-BD59-A6C34878D82A}">
                    <a16:rowId xmlns:a16="http://schemas.microsoft.com/office/drawing/2014/main" val="775742532"/>
                  </a:ext>
                </a:extLst>
              </a:tr>
              <a:tr h="295071">
                <a:tc>
                  <a:txBody>
                    <a:bodyPr/>
                    <a:lstStyle/>
                    <a:p>
                      <a:pPr marL="0" marR="0" indent="0" rtl="0" fontAlgn="t" latinLnBrk="0">
                        <a:spcBef>
                          <a:spcPts val="0"/>
                        </a:spcBef>
                        <a:spcAft>
                          <a:spcPts val="0"/>
                        </a:spcAft>
                      </a:pPr>
                      <a:r>
                        <a:rPr lang="en-US" sz="800" b="0" dirty="0">
                          <a:solidFill>
                            <a:schemeClr val="tx1"/>
                          </a:solidFill>
                          <a:effectLst/>
                        </a:rPr>
                        <a:t>Why does mitosis happen?</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For growth, repair, and to replace worn out cells</a:t>
                      </a:r>
                    </a:p>
                  </a:txBody>
                  <a:tcPr>
                    <a:solidFill>
                      <a:schemeClr val="bg2">
                        <a:lumMod val="90000"/>
                      </a:schemeClr>
                    </a:solidFill>
                  </a:tcPr>
                </a:tc>
                <a:extLst>
                  <a:ext uri="{0D108BD9-81ED-4DB2-BD59-A6C34878D82A}">
                    <a16:rowId xmlns:a16="http://schemas.microsoft.com/office/drawing/2014/main" val="1751303763"/>
                  </a:ext>
                </a:extLst>
              </a:tr>
            </a:tbl>
          </a:graphicData>
        </a:graphic>
      </p:graphicFrame>
      <p:sp>
        <p:nvSpPr>
          <p:cNvPr id="22" name="TextBox 21">
            <a:extLst>
              <a:ext uri="{FF2B5EF4-FFF2-40B4-BE49-F238E27FC236}">
                <a16:creationId xmlns:a16="http://schemas.microsoft.com/office/drawing/2014/main" id="{B12B2186-0F1C-4E50-B9C2-EC67AA70C754}"/>
              </a:ext>
            </a:extLst>
          </p:cNvPr>
          <p:cNvSpPr txBox="1"/>
          <p:nvPr/>
        </p:nvSpPr>
        <p:spPr>
          <a:xfrm>
            <a:off x="4845078" y="3096962"/>
            <a:ext cx="16570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900" dirty="0" err="1">
                <a:latin typeface="Calibri"/>
                <a:ea typeface="Wingdings"/>
                <a:cs typeface="Calibri"/>
              </a:rPr>
              <a:t>q</a:t>
            </a:r>
            <a:r>
              <a:rPr lang="en-US" sz="900" dirty="0" err="1">
                <a:latin typeface="Calibri"/>
                <a:ea typeface="Comic Sans MS"/>
                <a:cs typeface="Calibri"/>
              </a:rPr>
              <a:t>Each</a:t>
            </a:r>
            <a:r>
              <a:rPr lang="en-US" sz="900" dirty="0">
                <a:latin typeface="Calibri"/>
                <a:ea typeface="Comic Sans MS"/>
                <a:cs typeface="Calibri"/>
              </a:rPr>
              <a:t> cell goes through a series of stages while it is dividing.</a:t>
            </a:r>
          </a:p>
          <a:p>
            <a:pPr rtl="0"/>
            <a:r>
              <a:rPr lang="en-US" sz="900" dirty="0" err="1">
                <a:latin typeface="Calibri"/>
                <a:ea typeface="Wingdings"/>
                <a:cs typeface="Calibri"/>
              </a:rPr>
              <a:t>q</a:t>
            </a:r>
            <a:r>
              <a:rPr lang="en-US" sz="900" dirty="0" err="1">
                <a:latin typeface="Calibri"/>
                <a:ea typeface="Comic Sans MS"/>
                <a:cs typeface="Calibri"/>
              </a:rPr>
              <a:t>It</a:t>
            </a:r>
            <a:r>
              <a:rPr lang="en-US" sz="900" dirty="0">
                <a:latin typeface="Calibri"/>
                <a:ea typeface="Comic Sans MS"/>
                <a:cs typeface="Calibri"/>
              </a:rPr>
              <a:t> is really important that DNA replicates itself before Mitosis (M) can </a:t>
            </a:r>
            <a:r>
              <a:rPr lang="en-US" sz="800" dirty="0">
                <a:latin typeface="Calibri"/>
                <a:ea typeface="Comic Sans MS"/>
                <a:cs typeface="Calibri"/>
              </a:rPr>
              <a:t>happen</a:t>
            </a:r>
            <a:r>
              <a:rPr lang="en-US" sz="800" dirty="0">
                <a:latin typeface="Calibri"/>
                <a:ea typeface="Calibri"/>
                <a:cs typeface="Calibri"/>
              </a:rPr>
              <a:t>.</a:t>
            </a:r>
            <a:endParaRPr lang="en-US" sz="800" dirty="0">
              <a:latin typeface="Calibri"/>
              <a:cs typeface="Calibri"/>
            </a:endParaRPr>
          </a:p>
        </p:txBody>
      </p:sp>
      <p:sp>
        <p:nvSpPr>
          <p:cNvPr id="23" name="TextBox 22">
            <a:extLst>
              <a:ext uri="{FF2B5EF4-FFF2-40B4-BE49-F238E27FC236}">
                <a16:creationId xmlns:a16="http://schemas.microsoft.com/office/drawing/2014/main" id="{CB5EE62A-8FB7-4117-970E-08459A09213A}"/>
              </a:ext>
            </a:extLst>
          </p:cNvPr>
          <p:cNvSpPr txBox="1"/>
          <p:nvPr/>
        </p:nvSpPr>
        <p:spPr>
          <a:xfrm>
            <a:off x="4783016" y="1110934"/>
            <a:ext cx="1750187"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cs typeface="Calibri"/>
              </a:rPr>
              <a:t>Cells divide when:</a:t>
            </a:r>
            <a:endParaRPr lang="en-US" sz="900">
              <a:ea typeface="+mn-lt"/>
              <a:cs typeface="+mn-lt"/>
            </a:endParaRPr>
          </a:p>
          <a:p>
            <a:pPr marL="171450" indent="-171450">
              <a:buFont typeface="Arial,Sans-Serif"/>
              <a:buChar char="•"/>
            </a:pPr>
            <a:r>
              <a:rPr lang="en-US" sz="900" dirty="0">
                <a:cs typeface="Calibri"/>
              </a:rPr>
              <a:t>an organism grows</a:t>
            </a:r>
            <a:endParaRPr lang="en-US" sz="900">
              <a:ea typeface="+mn-lt"/>
              <a:cs typeface="+mn-lt"/>
            </a:endParaRPr>
          </a:p>
          <a:p>
            <a:pPr marL="171450" indent="-171450">
              <a:buFont typeface="Arial,Sans-Serif"/>
              <a:buChar char="•"/>
            </a:pPr>
            <a:r>
              <a:rPr lang="en-US" sz="900" dirty="0">
                <a:cs typeface="Calibri"/>
              </a:rPr>
              <a:t>an organism becomes damaged and needs to produce new cells</a:t>
            </a:r>
            <a:endParaRPr lang="en-US" sz="900">
              <a:ea typeface="+mn-lt"/>
              <a:cs typeface="+mn-lt"/>
            </a:endParaRPr>
          </a:p>
          <a:p>
            <a:r>
              <a:rPr lang="en-US" sz="900" dirty="0">
                <a:cs typeface="Calibri"/>
              </a:rPr>
              <a:t>It is essential that any new cells produced contain genetic information that is identical to the parent cell</a:t>
            </a:r>
          </a:p>
        </p:txBody>
      </p:sp>
      <p:pic>
        <p:nvPicPr>
          <p:cNvPr id="24" name="Picture 24">
            <a:extLst>
              <a:ext uri="{FF2B5EF4-FFF2-40B4-BE49-F238E27FC236}">
                <a16:creationId xmlns:a16="http://schemas.microsoft.com/office/drawing/2014/main" id="{F5C7908F-335D-48E8-889D-C892C52D44C2}"/>
              </a:ext>
            </a:extLst>
          </p:cNvPr>
          <p:cNvPicPr>
            <a:picLocks noChangeAspect="1"/>
          </p:cNvPicPr>
          <p:nvPr/>
        </p:nvPicPr>
        <p:blipFill>
          <a:blip r:embed="rId4"/>
          <a:stretch>
            <a:fillRect/>
          </a:stretch>
        </p:blipFill>
        <p:spPr>
          <a:xfrm>
            <a:off x="112261" y="4434576"/>
            <a:ext cx="1383012" cy="639748"/>
          </a:xfrm>
          <a:prstGeom prst="rect">
            <a:avLst/>
          </a:prstGeom>
        </p:spPr>
      </p:pic>
      <p:graphicFrame>
        <p:nvGraphicFramePr>
          <p:cNvPr id="28" name="Table 27">
            <a:extLst>
              <a:ext uri="{FF2B5EF4-FFF2-40B4-BE49-F238E27FC236}">
                <a16:creationId xmlns:a16="http://schemas.microsoft.com/office/drawing/2014/main" id="{D1108B61-628B-41B2-AD0D-43A743179A4A}"/>
              </a:ext>
            </a:extLst>
          </p:cNvPr>
          <p:cNvGraphicFramePr>
            <a:graphicFrameLocks noGrp="1"/>
          </p:cNvGraphicFramePr>
          <p:nvPr/>
        </p:nvGraphicFramePr>
        <p:xfrm>
          <a:off x="155158" y="5158382"/>
          <a:ext cx="2789136" cy="1594295"/>
        </p:xfrm>
        <a:graphic>
          <a:graphicData uri="http://schemas.openxmlformats.org/drawingml/2006/table">
            <a:tbl>
              <a:tblPr firstRow="1" bandRow="1">
                <a:tableStyleId>{073A0DAA-6AF3-43AB-8588-CEC1D06C72B9}</a:tableStyleId>
              </a:tblPr>
              <a:tblGrid>
                <a:gridCol w="889574">
                  <a:extLst>
                    <a:ext uri="{9D8B030D-6E8A-4147-A177-3AD203B41FA5}">
                      <a16:colId xmlns:a16="http://schemas.microsoft.com/office/drawing/2014/main" val="1261745191"/>
                    </a:ext>
                  </a:extLst>
                </a:gridCol>
                <a:gridCol w="1899562">
                  <a:extLst>
                    <a:ext uri="{9D8B030D-6E8A-4147-A177-3AD203B41FA5}">
                      <a16:colId xmlns:a16="http://schemas.microsoft.com/office/drawing/2014/main" val="81074239"/>
                    </a:ext>
                  </a:extLst>
                </a:gridCol>
              </a:tblGrid>
              <a:tr h="229585">
                <a:tc>
                  <a:txBody>
                    <a:bodyPr/>
                    <a:lstStyle/>
                    <a:p>
                      <a:pPr marL="0" rtl="0" fontAlgn="t" latinLnBrk="0">
                        <a:spcBef>
                          <a:spcPts val="0"/>
                        </a:spcBef>
                        <a:spcAft>
                          <a:spcPts val="0"/>
                        </a:spcAft>
                      </a:pPr>
                      <a:r>
                        <a:rPr lang="en-US" sz="800" dirty="0">
                          <a:effectLst/>
                        </a:rPr>
                        <a:t>Factor</a:t>
                      </a:r>
                      <a:endParaRPr lang="en-US" sz="800">
                        <a:effectLst/>
                      </a:endParaRPr>
                    </a:p>
                  </a:txBody>
                  <a:tcPr/>
                </a:tc>
                <a:tc>
                  <a:txBody>
                    <a:bodyPr/>
                    <a:lstStyle/>
                    <a:p>
                      <a:pPr marL="0" rtl="0" fontAlgn="t" latinLnBrk="0">
                        <a:spcBef>
                          <a:spcPts val="0"/>
                        </a:spcBef>
                        <a:spcAft>
                          <a:spcPts val="0"/>
                        </a:spcAft>
                      </a:pPr>
                      <a:r>
                        <a:rPr lang="en-US" sz="800" dirty="0">
                          <a:effectLst/>
                        </a:rPr>
                        <a:t>How it affects diffusion</a:t>
                      </a:r>
                      <a:endParaRPr lang="en-US" sz="800">
                        <a:effectLst/>
                      </a:endParaRPr>
                    </a:p>
                  </a:txBody>
                  <a:tcPr/>
                </a:tc>
                <a:extLst>
                  <a:ext uri="{0D108BD9-81ED-4DB2-BD59-A6C34878D82A}">
                    <a16:rowId xmlns:a16="http://schemas.microsoft.com/office/drawing/2014/main" val="4042617810"/>
                  </a:ext>
                </a:extLst>
              </a:tr>
              <a:tr h="555448">
                <a:tc>
                  <a:txBody>
                    <a:bodyPr/>
                    <a:lstStyle/>
                    <a:p>
                      <a:pPr marL="0" rtl="0" fontAlgn="t" latinLnBrk="0">
                        <a:spcBef>
                          <a:spcPts val="0"/>
                        </a:spcBef>
                        <a:spcAft>
                          <a:spcPts val="0"/>
                        </a:spcAft>
                      </a:pPr>
                      <a:r>
                        <a:rPr lang="en-US" sz="800" dirty="0">
                          <a:effectLst/>
                        </a:rPr>
                        <a:t>Temperature</a:t>
                      </a:r>
                      <a:endParaRPr lang="en-US" sz="800">
                        <a:effectLst/>
                      </a:endParaRPr>
                    </a:p>
                  </a:txBody>
                  <a:tcPr/>
                </a:tc>
                <a:tc>
                  <a:txBody>
                    <a:bodyPr/>
                    <a:lstStyle/>
                    <a:p>
                      <a:pPr marL="0" rtl="0" fontAlgn="t" latinLnBrk="0">
                        <a:spcBef>
                          <a:spcPts val="0"/>
                        </a:spcBef>
                        <a:spcAft>
                          <a:spcPts val="0"/>
                        </a:spcAft>
                      </a:pPr>
                      <a:r>
                        <a:rPr lang="en-US" sz="800" dirty="0">
                          <a:effectLst/>
                        </a:rPr>
                        <a:t>The higher the temperature, the more kinetic energy the particles will have, so they will move and mix more quickly.</a:t>
                      </a:r>
                      <a:endParaRPr lang="en-US" sz="800">
                        <a:effectLst/>
                      </a:endParaRPr>
                    </a:p>
                  </a:txBody>
                  <a:tcPr/>
                </a:tc>
                <a:extLst>
                  <a:ext uri="{0D108BD9-81ED-4DB2-BD59-A6C34878D82A}">
                    <a16:rowId xmlns:a16="http://schemas.microsoft.com/office/drawing/2014/main" val="3382559842"/>
                  </a:ext>
                </a:extLst>
              </a:tr>
              <a:tr h="473982">
                <a:tc>
                  <a:txBody>
                    <a:bodyPr/>
                    <a:lstStyle/>
                    <a:p>
                      <a:pPr marL="0" rtl="0" fontAlgn="t" latinLnBrk="0">
                        <a:spcBef>
                          <a:spcPts val="0"/>
                        </a:spcBef>
                        <a:spcAft>
                          <a:spcPts val="0"/>
                        </a:spcAft>
                      </a:pPr>
                      <a:r>
                        <a:rPr lang="en-US" sz="800" dirty="0">
                          <a:effectLst/>
                        </a:rPr>
                        <a:t>Concentration gradient</a:t>
                      </a:r>
                      <a:endParaRPr lang="en-US" sz="800">
                        <a:effectLst/>
                      </a:endParaRPr>
                    </a:p>
                  </a:txBody>
                  <a:tcPr/>
                </a:tc>
                <a:tc>
                  <a:txBody>
                    <a:bodyPr/>
                    <a:lstStyle/>
                    <a:p>
                      <a:pPr marL="0" rtl="0" fontAlgn="t" latinLnBrk="0">
                        <a:spcBef>
                          <a:spcPts val="0"/>
                        </a:spcBef>
                        <a:spcAft>
                          <a:spcPts val="0"/>
                        </a:spcAft>
                      </a:pPr>
                      <a:r>
                        <a:rPr lang="en-US" sz="800" dirty="0">
                          <a:effectLst/>
                        </a:rPr>
                        <a:t>The greater the difference in concentration, the quicker the rate of diffusion.</a:t>
                      </a:r>
                      <a:endParaRPr lang="en-US" sz="800">
                        <a:effectLst/>
                      </a:endParaRPr>
                    </a:p>
                  </a:txBody>
                  <a:tcPr/>
                </a:tc>
                <a:extLst>
                  <a:ext uri="{0D108BD9-81ED-4DB2-BD59-A6C34878D82A}">
                    <a16:rowId xmlns:a16="http://schemas.microsoft.com/office/drawing/2014/main" val="3740844707"/>
                  </a:ext>
                </a:extLst>
              </a:tr>
              <a:tr h="311051">
                <a:tc>
                  <a:txBody>
                    <a:bodyPr/>
                    <a:lstStyle/>
                    <a:p>
                      <a:pPr marL="0" rtl="0" fontAlgn="t" latinLnBrk="0">
                        <a:spcBef>
                          <a:spcPts val="0"/>
                        </a:spcBef>
                        <a:spcAft>
                          <a:spcPts val="0"/>
                        </a:spcAft>
                      </a:pPr>
                      <a:r>
                        <a:rPr lang="en-US" sz="800" dirty="0">
                          <a:effectLst/>
                        </a:rPr>
                        <a:t>Surface area</a:t>
                      </a:r>
                      <a:endParaRPr lang="en-US" sz="800">
                        <a:effectLst/>
                      </a:endParaRPr>
                    </a:p>
                  </a:txBody>
                  <a:tcPr/>
                </a:tc>
                <a:tc>
                  <a:txBody>
                    <a:bodyPr/>
                    <a:lstStyle/>
                    <a:p>
                      <a:pPr marL="0" rtl="0" fontAlgn="t" latinLnBrk="0">
                        <a:spcBef>
                          <a:spcPts val="0"/>
                        </a:spcBef>
                        <a:spcAft>
                          <a:spcPts val="0"/>
                        </a:spcAft>
                      </a:pPr>
                      <a:r>
                        <a:rPr lang="en-US" sz="800" dirty="0">
                          <a:effectLst/>
                        </a:rPr>
                        <a:t>The greater the surface area, the faster the rate of diffusion.</a:t>
                      </a:r>
                      <a:endParaRPr lang="en-US" sz="800">
                        <a:effectLst/>
                      </a:endParaRPr>
                    </a:p>
                  </a:txBody>
                  <a:tcPr/>
                </a:tc>
                <a:extLst>
                  <a:ext uri="{0D108BD9-81ED-4DB2-BD59-A6C34878D82A}">
                    <a16:rowId xmlns:a16="http://schemas.microsoft.com/office/drawing/2014/main" val="678733769"/>
                  </a:ext>
                </a:extLst>
              </a:tr>
            </a:tbl>
          </a:graphicData>
        </a:graphic>
      </p:graphicFrame>
      <p:sp>
        <p:nvSpPr>
          <p:cNvPr id="29" name="TextBox 28">
            <a:extLst>
              <a:ext uri="{FF2B5EF4-FFF2-40B4-BE49-F238E27FC236}">
                <a16:creationId xmlns:a16="http://schemas.microsoft.com/office/drawing/2014/main" id="{9AE074A2-5845-4A37-959A-11F46BD489B6}"/>
              </a:ext>
            </a:extLst>
          </p:cNvPr>
          <p:cNvSpPr txBox="1"/>
          <p:nvPr/>
        </p:nvSpPr>
        <p:spPr>
          <a:xfrm>
            <a:off x="1452283" y="4431322"/>
            <a:ext cx="13157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The net movement of particles from a high to low concentration. It is a passive process.</a:t>
            </a:r>
            <a:endParaRPr lang="en-US" sz="800" dirty="0">
              <a:cs typeface="Calibri"/>
            </a:endParaRPr>
          </a:p>
        </p:txBody>
      </p:sp>
      <p:sp>
        <p:nvSpPr>
          <p:cNvPr id="30" name="TextBox 29">
            <a:extLst>
              <a:ext uri="{FF2B5EF4-FFF2-40B4-BE49-F238E27FC236}">
                <a16:creationId xmlns:a16="http://schemas.microsoft.com/office/drawing/2014/main" id="{B6EAA27A-A960-4487-B9DB-DEE3348BC619}"/>
              </a:ext>
            </a:extLst>
          </p:cNvPr>
          <p:cNvSpPr txBox="1"/>
          <p:nvPr/>
        </p:nvSpPr>
        <p:spPr>
          <a:xfrm>
            <a:off x="3003866" y="4514073"/>
            <a:ext cx="1688123"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Active transport is the movement of particles from a low to high concentration. </a:t>
            </a:r>
          </a:p>
          <a:p>
            <a:r>
              <a:rPr lang="en-US" sz="800" dirty="0">
                <a:cs typeface="Calibri"/>
              </a:rPr>
              <a:t>This is against the concentration gradient. </a:t>
            </a:r>
          </a:p>
          <a:p>
            <a:r>
              <a:rPr lang="en-US" sz="800" dirty="0">
                <a:cs typeface="Calibri"/>
              </a:rPr>
              <a:t>It requires energy, released from the mitochondria. </a:t>
            </a:r>
          </a:p>
          <a:p>
            <a:r>
              <a:rPr lang="en-US" sz="800" b="1" u="sng" dirty="0">
                <a:cs typeface="Calibri"/>
              </a:rPr>
              <a:t>Animals:</a:t>
            </a:r>
          </a:p>
          <a:p>
            <a:r>
              <a:rPr lang="en-US" sz="800" dirty="0">
                <a:cs typeface="Calibri"/>
              </a:rPr>
              <a:t>Glucose is moved from the lumen of the small </a:t>
            </a:r>
            <a:r>
              <a:rPr lang="en-US" sz="800" dirty="0" err="1">
                <a:cs typeface="Calibri"/>
              </a:rPr>
              <a:t>inestine</a:t>
            </a:r>
            <a:r>
              <a:rPr lang="en-US" sz="800" dirty="0">
                <a:cs typeface="Calibri"/>
              </a:rPr>
              <a:t> into the blood by active transport</a:t>
            </a:r>
          </a:p>
          <a:p>
            <a:r>
              <a:rPr lang="en-US" sz="800" dirty="0">
                <a:cs typeface="Calibri"/>
              </a:rPr>
              <a:t>LOW --&gt; HIGH CONCENTRATION</a:t>
            </a:r>
          </a:p>
          <a:p>
            <a:r>
              <a:rPr lang="en-US" sz="800" b="1" u="sng" dirty="0">
                <a:cs typeface="Calibri"/>
              </a:rPr>
              <a:t>Plants:</a:t>
            </a:r>
          </a:p>
          <a:p>
            <a:r>
              <a:rPr lang="en-US" sz="800" dirty="0">
                <a:cs typeface="Calibri"/>
              </a:rPr>
              <a:t>Most mineral ions are moved from the soil into the root hair cells by active transport</a:t>
            </a:r>
          </a:p>
          <a:p>
            <a:r>
              <a:rPr lang="en-US" sz="800" dirty="0">
                <a:cs typeface="Calibri"/>
              </a:rPr>
              <a:t>LOW --&gt; HIGH CONCETRATION</a:t>
            </a:r>
          </a:p>
        </p:txBody>
      </p:sp>
      <p:pic>
        <p:nvPicPr>
          <p:cNvPr id="31" name="Picture 31" descr="A close up of text on a white background&#10;&#10;Description generated with high confidence">
            <a:extLst>
              <a:ext uri="{FF2B5EF4-FFF2-40B4-BE49-F238E27FC236}">
                <a16:creationId xmlns:a16="http://schemas.microsoft.com/office/drawing/2014/main" id="{7BF8FBCE-6E89-45DE-BCDA-E0B7B5FA3881}"/>
              </a:ext>
            </a:extLst>
          </p:cNvPr>
          <p:cNvPicPr>
            <a:picLocks noChangeAspect="1"/>
          </p:cNvPicPr>
          <p:nvPr/>
        </p:nvPicPr>
        <p:blipFill>
          <a:blip r:embed="rId5"/>
          <a:stretch>
            <a:fillRect/>
          </a:stretch>
        </p:blipFill>
        <p:spPr>
          <a:xfrm>
            <a:off x="4751984" y="5022031"/>
            <a:ext cx="2163941" cy="1075623"/>
          </a:xfrm>
          <a:prstGeom prst="rect">
            <a:avLst/>
          </a:prstGeom>
        </p:spPr>
      </p:pic>
      <p:sp>
        <p:nvSpPr>
          <p:cNvPr id="33" name="TextBox 32">
            <a:extLst>
              <a:ext uri="{FF2B5EF4-FFF2-40B4-BE49-F238E27FC236}">
                <a16:creationId xmlns:a16="http://schemas.microsoft.com/office/drawing/2014/main" id="{65D203E9-F5E1-4194-BDDA-6C4C445AAF05}"/>
              </a:ext>
            </a:extLst>
          </p:cNvPr>
          <p:cNvSpPr txBox="1"/>
          <p:nvPr/>
        </p:nvSpPr>
        <p:spPr>
          <a:xfrm>
            <a:off x="4638201" y="6024281"/>
            <a:ext cx="7985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hypertonic. Water leaves the cell by osmosis and it shrinks</a:t>
            </a:r>
          </a:p>
        </p:txBody>
      </p:sp>
      <p:sp>
        <p:nvSpPr>
          <p:cNvPr id="35" name="TextBox 34">
            <a:extLst>
              <a:ext uri="{FF2B5EF4-FFF2-40B4-BE49-F238E27FC236}">
                <a16:creationId xmlns:a16="http://schemas.microsoft.com/office/drawing/2014/main" id="{8D34C35E-9A55-41E6-8FA2-8A938B25027E}"/>
              </a:ext>
            </a:extLst>
          </p:cNvPr>
          <p:cNvSpPr txBox="1"/>
          <p:nvPr/>
        </p:nvSpPr>
        <p:spPr>
          <a:xfrm>
            <a:off x="5362274" y="6086344"/>
            <a:ext cx="7157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isotonic. No net movement of water. </a:t>
            </a:r>
          </a:p>
        </p:txBody>
      </p:sp>
      <p:sp>
        <p:nvSpPr>
          <p:cNvPr id="36" name="TextBox 35">
            <a:extLst>
              <a:ext uri="{FF2B5EF4-FFF2-40B4-BE49-F238E27FC236}">
                <a16:creationId xmlns:a16="http://schemas.microsoft.com/office/drawing/2014/main" id="{21F75FAB-565E-437B-AB91-945161C2B546}"/>
              </a:ext>
            </a:extLst>
          </p:cNvPr>
          <p:cNvSpPr txBox="1"/>
          <p:nvPr/>
        </p:nvSpPr>
        <p:spPr>
          <a:xfrm>
            <a:off x="6169097" y="6055312"/>
            <a:ext cx="8295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hypotonic</a:t>
            </a:r>
            <a:r>
              <a:rPr lang="en-US" sz="800">
                <a:cs typeface="Calibri"/>
              </a:rPr>
              <a:t>. Water enters cell by osmosis and cell bursts</a:t>
            </a:r>
            <a:r>
              <a:rPr lang="en-US" sz="800" dirty="0">
                <a:cs typeface="Calibri"/>
              </a:rPr>
              <a:t>. </a:t>
            </a:r>
          </a:p>
        </p:txBody>
      </p:sp>
      <p:pic>
        <p:nvPicPr>
          <p:cNvPr id="37" name="Picture 37" descr="A close up of a logo&#10;&#10;Description generated with high confidence">
            <a:extLst>
              <a:ext uri="{FF2B5EF4-FFF2-40B4-BE49-F238E27FC236}">
                <a16:creationId xmlns:a16="http://schemas.microsoft.com/office/drawing/2014/main" id="{D8F92D29-8782-47BF-AED7-9863E2B54F79}"/>
              </a:ext>
            </a:extLst>
          </p:cNvPr>
          <p:cNvPicPr>
            <a:picLocks noChangeAspect="1"/>
          </p:cNvPicPr>
          <p:nvPr/>
        </p:nvPicPr>
        <p:blipFill>
          <a:blip r:embed="rId6"/>
          <a:stretch>
            <a:fillRect/>
          </a:stretch>
        </p:blipFill>
        <p:spPr>
          <a:xfrm>
            <a:off x="6973680" y="4909210"/>
            <a:ext cx="751310" cy="1508140"/>
          </a:xfrm>
          <a:prstGeom prst="rect">
            <a:avLst/>
          </a:prstGeom>
        </p:spPr>
      </p:pic>
      <p:sp>
        <p:nvSpPr>
          <p:cNvPr id="39" name="TextBox 38">
            <a:extLst>
              <a:ext uri="{FF2B5EF4-FFF2-40B4-BE49-F238E27FC236}">
                <a16:creationId xmlns:a16="http://schemas.microsoft.com/office/drawing/2014/main" id="{AE04B05B-9DC4-4FBA-9B07-B8E8697B868D}"/>
              </a:ext>
            </a:extLst>
          </p:cNvPr>
          <p:cNvSpPr txBox="1"/>
          <p:nvPr/>
        </p:nvSpPr>
        <p:spPr>
          <a:xfrm>
            <a:off x="7731023" y="5362271"/>
            <a:ext cx="11709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Difference in plant cells:</a:t>
            </a:r>
          </a:p>
          <a:p>
            <a:r>
              <a:rPr lang="en-US" sz="800" dirty="0">
                <a:cs typeface="Calibri"/>
              </a:rPr>
              <a:t>Plant cells have a cell wall so will not burst.</a:t>
            </a:r>
          </a:p>
          <a:p>
            <a:r>
              <a:rPr lang="en-US" sz="800" dirty="0">
                <a:cs typeface="Calibri"/>
              </a:rPr>
              <a:t>1.Turgid</a:t>
            </a:r>
          </a:p>
          <a:p>
            <a:r>
              <a:rPr lang="en-US" sz="800" dirty="0">
                <a:cs typeface="Calibri"/>
              </a:rPr>
              <a:t>2. Flaccid</a:t>
            </a:r>
          </a:p>
          <a:p>
            <a:r>
              <a:rPr lang="en-US" sz="800" dirty="0">
                <a:cs typeface="Calibri"/>
              </a:rPr>
              <a:t>3. </a:t>
            </a:r>
            <a:r>
              <a:rPr lang="en-US" sz="800" dirty="0" err="1">
                <a:cs typeface="Calibri"/>
              </a:rPr>
              <a:t>Plasmolysed</a:t>
            </a:r>
          </a:p>
        </p:txBody>
      </p:sp>
      <p:sp>
        <p:nvSpPr>
          <p:cNvPr id="40" name="TextBox 39">
            <a:extLst>
              <a:ext uri="{FF2B5EF4-FFF2-40B4-BE49-F238E27FC236}">
                <a16:creationId xmlns:a16="http://schemas.microsoft.com/office/drawing/2014/main" id="{27F993B1-0750-4713-9771-67113B736878}"/>
              </a:ext>
            </a:extLst>
          </p:cNvPr>
          <p:cNvSpPr txBox="1"/>
          <p:nvPr/>
        </p:nvSpPr>
        <p:spPr>
          <a:xfrm>
            <a:off x="7348299" y="5145048"/>
            <a:ext cx="2192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1</a:t>
            </a:r>
          </a:p>
        </p:txBody>
      </p:sp>
      <p:sp>
        <p:nvSpPr>
          <p:cNvPr id="41" name="TextBox 40">
            <a:extLst>
              <a:ext uri="{FF2B5EF4-FFF2-40B4-BE49-F238E27FC236}">
                <a16:creationId xmlns:a16="http://schemas.microsoft.com/office/drawing/2014/main" id="{F02994E6-5805-4C64-8020-897AC830ED8A}"/>
              </a:ext>
            </a:extLst>
          </p:cNvPr>
          <p:cNvSpPr txBox="1"/>
          <p:nvPr/>
        </p:nvSpPr>
        <p:spPr>
          <a:xfrm>
            <a:off x="7275892" y="5558805"/>
            <a:ext cx="3537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2</a:t>
            </a:r>
          </a:p>
        </p:txBody>
      </p:sp>
      <p:sp>
        <p:nvSpPr>
          <p:cNvPr id="42" name="TextBox 41">
            <a:extLst>
              <a:ext uri="{FF2B5EF4-FFF2-40B4-BE49-F238E27FC236}">
                <a16:creationId xmlns:a16="http://schemas.microsoft.com/office/drawing/2014/main" id="{F3E48BB3-C90A-4AD5-B938-D2F82FF8386D}"/>
              </a:ext>
            </a:extLst>
          </p:cNvPr>
          <p:cNvSpPr txBox="1"/>
          <p:nvPr/>
        </p:nvSpPr>
        <p:spPr>
          <a:xfrm>
            <a:off x="7441393" y="5951873"/>
            <a:ext cx="39513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3. </a:t>
            </a:r>
          </a:p>
        </p:txBody>
      </p:sp>
      <p:sp>
        <p:nvSpPr>
          <p:cNvPr id="25" name="Rectangle 24"/>
          <p:cNvSpPr/>
          <p:nvPr/>
        </p:nvSpPr>
        <p:spPr>
          <a:xfrm>
            <a:off x="155158" y="1155797"/>
            <a:ext cx="2705959" cy="21784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t>What are stem cells and why are they important?</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32" name="Rectangle 31"/>
          <p:cNvSpPr/>
          <p:nvPr/>
        </p:nvSpPr>
        <p:spPr>
          <a:xfrm>
            <a:off x="3057523" y="2867785"/>
            <a:ext cx="1553541" cy="10138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t>What are meristems?</a:t>
            </a:r>
          </a:p>
          <a:p>
            <a:pPr algn="ctr"/>
            <a:endParaRPr lang="en-GB" sz="1100" dirty="0"/>
          </a:p>
        </p:txBody>
      </p:sp>
      <p:sp>
        <p:nvSpPr>
          <p:cNvPr id="34" name="Rectangle 33"/>
          <p:cNvSpPr/>
          <p:nvPr/>
        </p:nvSpPr>
        <p:spPr>
          <a:xfrm>
            <a:off x="7731024" y="1155797"/>
            <a:ext cx="1179276" cy="43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38" name="Rectangle 37"/>
          <p:cNvSpPr/>
          <p:nvPr/>
        </p:nvSpPr>
        <p:spPr>
          <a:xfrm>
            <a:off x="7726849" y="1622701"/>
            <a:ext cx="1179276" cy="43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3" name="Rectangle 42"/>
          <p:cNvSpPr/>
          <p:nvPr/>
        </p:nvSpPr>
        <p:spPr>
          <a:xfrm>
            <a:off x="7731024" y="2097005"/>
            <a:ext cx="1179276" cy="43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4" name="Rectangle 43"/>
          <p:cNvSpPr/>
          <p:nvPr/>
        </p:nvSpPr>
        <p:spPr>
          <a:xfrm>
            <a:off x="5007178" y="1287607"/>
            <a:ext cx="1179276" cy="5411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5" name="Rectangle 44"/>
          <p:cNvSpPr/>
          <p:nvPr/>
        </p:nvSpPr>
        <p:spPr>
          <a:xfrm>
            <a:off x="1070294" y="5384573"/>
            <a:ext cx="1838236" cy="5411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6" name="Rectangle 45"/>
          <p:cNvSpPr/>
          <p:nvPr/>
        </p:nvSpPr>
        <p:spPr>
          <a:xfrm>
            <a:off x="1064261" y="5850353"/>
            <a:ext cx="1838236" cy="5411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7" name="Rectangle 46"/>
          <p:cNvSpPr/>
          <p:nvPr/>
        </p:nvSpPr>
        <p:spPr>
          <a:xfrm>
            <a:off x="1062545" y="6384006"/>
            <a:ext cx="1838236" cy="3686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8" name="Rectangle 47"/>
          <p:cNvSpPr/>
          <p:nvPr/>
        </p:nvSpPr>
        <p:spPr>
          <a:xfrm>
            <a:off x="1508137" y="4474904"/>
            <a:ext cx="1179276" cy="5411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050" dirty="0"/>
              <a:t>Diffusion is:</a:t>
            </a:r>
          </a:p>
          <a:p>
            <a:endParaRPr lang="en-GB" sz="1050" dirty="0"/>
          </a:p>
          <a:p>
            <a:endParaRPr lang="en-GB" sz="1050" dirty="0"/>
          </a:p>
        </p:txBody>
      </p:sp>
      <p:sp>
        <p:nvSpPr>
          <p:cNvPr id="49" name="Rectangle 48"/>
          <p:cNvSpPr/>
          <p:nvPr/>
        </p:nvSpPr>
        <p:spPr>
          <a:xfrm>
            <a:off x="3021500" y="4482908"/>
            <a:ext cx="1543105" cy="901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050" dirty="0"/>
              <a:t>Active transport is:</a:t>
            </a:r>
          </a:p>
          <a:p>
            <a:endParaRPr lang="en-GB" sz="1050" dirty="0"/>
          </a:p>
          <a:p>
            <a:endParaRPr lang="en-GB" sz="1050" dirty="0"/>
          </a:p>
          <a:p>
            <a:r>
              <a:rPr lang="en-GB" sz="1050" dirty="0"/>
              <a:t>It requires:</a:t>
            </a:r>
          </a:p>
          <a:p>
            <a:endParaRPr lang="en-GB" sz="1050" dirty="0"/>
          </a:p>
        </p:txBody>
      </p:sp>
      <p:sp>
        <p:nvSpPr>
          <p:cNvPr id="50" name="Rectangle 49"/>
          <p:cNvSpPr/>
          <p:nvPr/>
        </p:nvSpPr>
        <p:spPr>
          <a:xfrm>
            <a:off x="3062740" y="5531790"/>
            <a:ext cx="1543105" cy="4924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p:txBody>
      </p:sp>
      <p:sp>
        <p:nvSpPr>
          <p:cNvPr id="51" name="Rectangle 50"/>
          <p:cNvSpPr/>
          <p:nvPr/>
        </p:nvSpPr>
        <p:spPr>
          <a:xfrm>
            <a:off x="3049481" y="6180456"/>
            <a:ext cx="1543105" cy="4924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p:txBody>
      </p:sp>
      <p:sp>
        <p:nvSpPr>
          <p:cNvPr id="52" name="Rectangle 51"/>
          <p:cNvSpPr/>
          <p:nvPr/>
        </p:nvSpPr>
        <p:spPr>
          <a:xfrm>
            <a:off x="4731897" y="4416275"/>
            <a:ext cx="4278288" cy="5431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050" dirty="0"/>
              <a:t>Osmosis is:</a:t>
            </a:r>
          </a:p>
          <a:p>
            <a:endParaRPr lang="en-GB" sz="1050" dirty="0"/>
          </a:p>
          <a:p>
            <a:endParaRPr lang="en-GB" sz="1050" dirty="0"/>
          </a:p>
        </p:txBody>
      </p:sp>
      <p:sp>
        <p:nvSpPr>
          <p:cNvPr id="53" name="Rectangle 52"/>
          <p:cNvSpPr/>
          <p:nvPr/>
        </p:nvSpPr>
        <p:spPr>
          <a:xfrm>
            <a:off x="4726318" y="6063838"/>
            <a:ext cx="581157" cy="6888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a:p>
            <a:endParaRPr lang="en-GB" sz="1050" dirty="0"/>
          </a:p>
        </p:txBody>
      </p:sp>
      <p:sp>
        <p:nvSpPr>
          <p:cNvPr id="54" name="Rectangle 53"/>
          <p:cNvSpPr/>
          <p:nvPr/>
        </p:nvSpPr>
        <p:spPr>
          <a:xfrm>
            <a:off x="5436750" y="6069890"/>
            <a:ext cx="581157" cy="6888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a:p>
            <a:endParaRPr lang="en-GB" sz="1050" dirty="0"/>
          </a:p>
        </p:txBody>
      </p:sp>
      <p:sp>
        <p:nvSpPr>
          <p:cNvPr id="55" name="Rectangle 54"/>
          <p:cNvSpPr/>
          <p:nvPr/>
        </p:nvSpPr>
        <p:spPr>
          <a:xfrm>
            <a:off x="6213019" y="6067462"/>
            <a:ext cx="661258" cy="6888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a:p>
            <a:endParaRPr lang="en-GB" sz="1050" dirty="0"/>
          </a:p>
        </p:txBody>
      </p:sp>
      <p:sp>
        <p:nvSpPr>
          <p:cNvPr id="56" name="Rectangle 55"/>
          <p:cNvSpPr/>
          <p:nvPr/>
        </p:nvSpPr>
        <p:spPr>
          <a:xfrm>
            <a:off x="7904770" y="5879503"/>
            <a:ext cx="997182" cy="4368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a:p>
            <a:endParaRPr lang="en-GB" sz="1050" dirty="0"/>
          </a:p>
        </p:txBody>
      </p:sp>
      <p:sp>
        <p:nvSpPr>
          <p:cNvPr id="3" name="Cross 2">
            <a:extLst>
              <a:ext uri="{FF2B5EF4-FFF2-40B4-BE49-F238E27FC236}">
                <a16:creationId xmlns:a16="http://schemas.microsoft.com/office/drawing/2014/main" id="{BA08139C-EFC1-5656-AAEF-7EE4D8E41B1E}"/>
              </a:ext>
            </a:extLst>
          </p:cNvPr>
          <p:cNvSpPr/>
          <p:nvPr/>
        </p:nvSpPr>
        <p:spPr>
          <a:xfrm rot="2640000">
            <a:off x="6383941" y="4500799"/>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ross 5">
            <a:extLst>
              <a:ext uri="{FF2B5EF4-FFF2-40B4-BE49-F238E27FC236}">
                <a16:creationId xmlns:a16="http://schemas.microsoft.com/office/drawing/2014/main" id="{EFEB0675-B6B8-09DA-FFB4-7C5491DD6B25}"/>
              </a:ext>
            </a:extLst>
          </p:cNvPr>
          <p:cNvSpPr/>
          <p:nvPr/>
        </p:nvSpPr>
        <p:spPr>
          <a:xfrm rot="2640000">
            <a:off x="3349568" y="5022477"/>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Cross 4">
            <a:extLst>
              <a:ext uri="{FF2B5EF4-FFF2-40B4-BE49-F238E27FC236}">
                <a16:creationId xmlns:a16="http://schemas.microsoft.com/office/drawing/2014/main" id="{A2FC49B3-E4F4-848B-DCC4-90AF2EFF72F7}"/>
              </a:ext>
            </a:extLst>
          </p:cNvPr>
          <p:cNvSpPr/>
          <p:nvPr/>
        </p:nvSpPr>
        <p:spPr>
          <a:xfrm rot="2640000">
            <a:off x="666258" y="3331545"/>
            <a:ext cx="578583" cy="568364"/>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41019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nvGraphicFramePr>
        <p:xfrm>
          <a:off x="73572" y="83206"/>
          <a:ext cx="9015758" cy="6709461"/>
        </p:xfrm>
        <a:graphic>
          <a:graphicData uri="http://schemas.openxmlformats.org/drawingml/2006/table">
            <a:tbl>
              <a:tblPr firstRow="1" bandRow="1">
                <a:tableStyleId>{5940675A-B579-460E-94D1-54222C63F5DA}</a:tableStyleId>
              </a:tblPr>
              <a:tblGrid>
                <a:gridCol w="2958352">
                  <a:extLst>
                    <a:ext uri="{9D8B030D-6E8A-4147-A177-3AD203B41FA5}">
                      <a16:colId xmlns:a16="http://schemas.microsoft.com/office/drawing/2014/main" val="270909475"/>
                    </a:ext>
                  </a:extLst>
                </a:gridCol>
                <a:gridCol w="1665365">
                  <a:extLst>
                    <a:ext uri="{9D8B030D-6E8A-4147-A177-3AD203B41FA5}">
                      <a16:colId xmlns:a16="http://schemas.microsoft.com/office/drawing/2014/main" val="3512223560"/>
                    </a:ext>
                  </a:extLst>
                </a:gridCol>
                <a:gridCol w="4392041">
                  <a:extLst>
                    <a:ext uri="{9D8B030D-6E8A-4147-A177-3AD203B41FA5}">
                      <a16:colId xmlns:a16="http://schemas.microsoft.com/office/drawing/2014/main" val="2101891376"/>
                    </a:ext>
                  </a:extLst>
                </a:gridCol>
              </a:tblGrid>
              <a:tr h="515604">
                <a:tc gridSpan="3">
                  <a:txBody>
                    <a:bodyPr/>
                    <a:lstStyle/>
                    <a:p>
                      <a:pPr algn="ctr"/>
                      <a:endParaRPr lang="en-US" dirty="0">
                        <a:latin typeface="Helsinki"/>
                      </a:endParaRPr>
                    </a:p>
                  </a:txBody>
                  <a:tcPr>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5428713"/>
                  </a:ext>
                </a:extLst>
              </a:tr>
              <a:tr h="456111">
                <a:tc gridSpan="2">
                  <a:txBody>
                    <a:bodyPr/>
                    <a:lstStyle/>
                    <a:p>
                      <a:pPr algn="ctr"/>
                      <a:r>
                        <a:rPr lang="en-US" sz="1200" b="1" dirty="0"/>
                        <a:t>Stem cells</a:t>
                      </a:r>
                    </a:p>
                  </a:txBody>
                  <a:tcPr>
                    <a:solidFill>
                      <a:srgbClr val="92D050"/>
                    </a:solidFill>
                  </a:tcPr>
                </a:tc>
                <a:tc hMerge="1">
                  <a:txBody>
                    <a:bodyPr/>
                    <a:lstStyle/>
                    <a:p>
                      <a:pPr algn="ctr"/>
                      <a:endParaRPr lang="en-US" sz="1200" b="1" dirty="0"/>
                    </a:p>
                  </a:txBody>
                  <a:tcPr>
                    <a:solidFill>
                      <a:srgbClr val="92D050"/>
                    </a:solidFill>
                  </a:tcPr>
                </a:tc>
                <a:tc>
                  <a:txBody>
                    <a:bodyPr/>
                    <a:lstStyle/>
                    <a:p>
                      <a:pPr algn="ctr"/>
                      <a:r>
                        <a:rPr lang="en-US" sz="1200" b="1" dirty="0"/>
                        <a:t>Mitosis and the cell cycle</a:t>
                      </a:r>
                    </a:p>
                  </a:txBody>
                  <a:tcPr>
                    <a:solidFill>
                      <a:srgbClr val="92D050"/>
                    </a:solidFill>
                  </a:tcPr>
                </a:tc>
                <a:extLst>
                  <a:ext uri="{0D108BD9-81ED-4DB2-BD59-A6C34878D82A}">
                    <a16:rowId xmlns:a16="http://schemas.microsoft.com/office/drawing/2014/main" val="2961239278"/>
                  </a:ext>
                </a:extLst>
              </a:tr>
              <a:tr h="3053966">
                <a:tc gridSpan="2">
                  <a:txBody>
                    <a:bodyPr/>
                    <a:lstStyle/>
                    <a:p>
                      <a:pPr marL="171450" lvl="0" indent="-171450" algn="l">
                        <a:lnSpc>
                          <a:spcPct val="100000"/>
                        </a:lnSpc>
                        <a:spcBef>
                          <a:spcPts val="0"/>
                        </a:spcBef>
                        <a:spcAft>
                          <a:spcPts val="0"/>
                        </a:spcAft>
                        <a:buFont typeface="Arial"/>
                        <a:buChar char="•"/>
                      </a:pPr>
                      <a:endParaRPr lang="en-US" sz="800" b="0" i="0" u="none" strike="noStrike" noProof="0" dirty="0"/>
                    </a:p>
                    <a:p>
                      <a:pPr lvl="0" algn="ctr">
                        <a:buNone/>
                      </a:pPr>
                      <a:endParaRPr lang="en-US" sz="1200" dirty="0"/>
                    </a:p>
                    <a:p>
                      <a:pPr lvl="0" algn="ctr">
                        <a:buNone/>
                      </a:pPr>
                      <a:endParaRPr lang="en-US" sz="1200" dirty="0"/>
                    </a:p>
                  </a:txBody>
                  <a:tcPr/>
                </a:tc>
                <a:tc hMerge="1">
                  <a:txBody>
                    <a:bodyPr/>
                    <a:lstStyle/>
                    <a:p>
                      <a:pPr lvl="0" algn="ctr">
                        <a:buNone/>
                      </a:pPr>
                      <a:endParaRPr lang="en-US" sz="1200" dirty="0"/>
                    </a:p>
                  </a:txBody>
                  <a:tcPr/>
                </a:tc>
                <a:tc>
                  <a:txBody>
                    <a:bodyPr/>
                    <a:lstStyle/>
                    <a:p>
                      <a:pPr lvl="0" algn="ctr">
                        <a:lnSpc>
                          <a:spcPct val="100000"/>
                        </a:lnSpc>
                        <a:spcBef>
                          <a:spcPts val="0"/>
                        </a:spcBef>
                        <a:spcAft>
                          <a:spcPts val="0"/>
                        </a:spcAft>
                        <a:buNone/>
                      </a:pPr>
                      <a:endParaRPr lang="en-US" sz="800" b="0" i="0" u="none" strike="noStrike" noProof="0" dirty="0">
                        <a:latin typeface="Calibri"/>
                      </a:endParaRPr>
                    </a:p>
                    <a:p>
                      <a:pPr lvl="0" algn="ctr">
                        <a:lnSpc>
                          <a:spcPct val="100000"/>
                        </a:lnSpc>
                        <a:spcBef>
                          <a:spcPts val="0"/>
                        </a:spcBef>
                        <a:spcAft>
                          <a:spcPts val="0"/>
                        </a:spcAft>
                        <a:buNone/>
                      </a:pPr>
                      <a:br>
                        <a:rPr lang="en-US" dirty="0"/>
                      </a:br>
                      <a:r>
                        <a:rPr lang="en-US" sz="800" b="0" i="0" u="none" strike="noStrike" noProof="0" dirty="0">
                          <a:latin typeface="Calibri"/>
                        </a:rPr>
                        <a:t> t</a:t>
                      </a:r>
                      <a:endParaRPr lang="en-US" sz="800" dirty="0"/>
                    </a:p>
                  </a:txBody>
                  <a:tcPr/>
                </a:tc>
                <a:extLst>
                  <a:ext uri="{0D108BD9-81ED-4DB2-BD59-A6C34878D82A}">
                    <a16:rowId xmlns:a16="http://schemas.microsoft.com/office/drawing/2014/main" val="40839546"/>
                  </a:ext>
                </a:extLst>
              </a:tr>
              <a:tr h="267717">
                <a:tc>
                  <a:txBody>
                    <a:bodyPr/>
                    <a:lstStyle/>
                    <a:p>
                      <a:pPr algn="ctr"/>
                      <a:r>
                        <a:rPr lang="en-US" sz="1200" b="1" dirty="0"/>
                        <a:t>Diffusion </a:t>
                      </a:r>
                    </a:p>
                  </a:txBody>
                  <a:tcPr>
                    <a:solidFill>
                      <a:srgbClr val="92D050"/>
                    </a:solidFill>
                  </a:tcPr>
                </a:tc>
                <a:tc>
                  <a:txBody>
                    <a:bodyPr/>
                    <a:lstStyle/>
                    <a:p>
                      <a:pPr lvl="0" algn="ctr">
                        <a:buNone/>
                      </a:pPr>
                      <a:r>
                        <a:rPr lang="en-US" sz="1200" b="1" dirty="0"/>
                        <a:t>Active transport</a:t>
                      </a:r>
                    </a:p>
                  </a:txBody>
                  <a:tcPr>
                    <a:solidFill>
                      <a:srgbClr val="92D050"/>
                    </a:solidFill>
                  </a:tcPr>
                </a:tc>
                <a:tc>
                  <a:txBody>
                    <a:bodyPr/>
                    <a:lstStyle/>
                    <a:p>
                      <a:pPr algn="ctr"/>
                      <a:r>
                        <a:rPr lang="en-US" sz="1200" b="1" dirty="0"/>
                        <a:t>Osmosis</a:t>
                      </a:r>
                    </a:p>
                  </a:txBody>
                  <a:tcPr>
                    <a:solidFill>
                      <a:srgbClr val="92D050"/>
                    </a:solidFill>
                  </a:tcPr>
                </a:tc>
                <a:extLst>
                  <a:ext uri="{0D108BD9-81ED-4DB2-BD59-A6C34878D82A}">
                    <a16:rowId xmlns:a16="http://schemas.microsoft.com/office/drawing/2014/main" val="2758316598"/>
                  </a:ext>
                </a:extLst>
              </a:tr>
              <a:tr h="2409460">
                <a:tc gridSpan="2">
                  <a:txBody>
                    <a:bodyPr/>
                    <a:lstStyle/>
                    <a:p>
                      <a:endParaRPr lang="en-US" sz="1200"/>
                    </a:p>
                  </a:txBody>
                  <a:tcPr/>
                </a:tc>
                <a:tc hMerge="1">
                  <a:txBody>
                    <a:bodyPr/>
                    <a:lstStyle/>
                    <a:p>
                      <a:endParaRPr lang="en-US" sz="1200"/>
                    </a:p>
                  </a:txBody>
                  <a:tcPr/>
                </a:tc>
                <a:tc>
                  <a:txBody>
                    <a:bodyPr/>
                    <a:lstStyle/>
                    <a:p>
                      <a:pPr lvl="0" algn="l">
                        <a:lnSpc>
                          <a:spcPct val="100000"/>
                        </a:lnSpc>
                        <a:spcBef>
                          <a:spcPts val="0"/>
                        </a:spcBef>
                        <a:spcAft>
                          <a:spcPts val="0"/>
                        </a:spcAft>
                        <a:buNone/>
                      </a:pPr>
                      <a:r>
                        <a:rPr lang="en-US" sz="800" b="0" i="0" u="none" strike="noStrike" noProof="0" dirty="0"/>
                        <a:t>Osmosis is the diffusion of water molecules, from a region where the water molecules are in higher concentration, to a region where they are in lower concentration, through a partially permeable membrane.</a:t>
                      </a:r>
                      <a:endParaRPr lang="en-US" b="0"/>
                    </a:p>
                    <a:p>
                      <a:pPr lvl="0" algn="l">
                        <a:lnSpc>
                          <a:spcPct val="100000"/>
                        </a:lnSpc>
                        <a:spcBef>
                          <a:spcPts val="0"/>
                        </a:spcBef>
                        <a:spcAft>
                          <a:spcPts val="0"/>
                        </a:spcAft>
                        <a:buNone/>
                      </a:pPr>
                      <a:r>
                        <a:rPr lang="en-US" sz="800" b="0" i="0" u="none" strike="noStrike" noProof="0" dirty="0"/>
                        <a:t>A dilute solution contains a high concentration of water molecules, while a concentrated solution contains a low concentration of water molecules.</a:t>
                      </a:r>
                      <a:endParaRPr lang="en-US" dirty="0"/>
                    </a:p>
                    <a:p>
                      <a:pPr lvl="0">
                        <a:buNone/>
                      </a:pPr>
                      <a:endParaRPr lang="en-US" sz="800" b="0" i="0" u="none" strike="noStrike" noProof="0" dirty="0">
                        <a:latin typeface="Calibri"/>
                      </a:endParaRPr>
                    </a:p>
                  </a:txBody>
                  <a:tcPr/>
                </a:tc>
                <a:extLst>
                  <a:ext uri="{0D108BD9-81ED-4DB2-BD59-A6C34878D82A}">
                    <a16:rowId xmlns:a16="http://schemas.microsoft.com/office/drawing/2014/main" val="989545522"/>
                  </a:ext>
                </a:extLst>
              </a:tr>
            </a:tbl>
          </a:graphicData>
        </a:graphic>
      </p:graphicFrame>
      <p:pic>
        <p:nvPicPr>
          <p:cNvPr id="14" name="Picture 14" descr="A drawing on a necklace&#10;&#10;Description generated with high confidence">
            <a:extLst>
              <a:ext uri="{FF2B5EF4-FFF2-40B4-BE49-F238E27FC236}">
                <a16:creationId xmlns:a16="http://schemas.microsoft.com/office/drawing/2014/main" id="{19EF8453-CBF0-46E8-A498-C1B2D18BD815}"/>
              </a:ext>
            </a:extLst>
          </p:cNvPr>
          <p:cNvPicPr>
            <a:picLocks noChangeAspect="1"/>
          </p:cNvPicPr>
          <p:nvPr/>
        </p:nvPicPr>
        <p:blipFill>
          <a:blip r:embed="rId2"/>
          <a:stretch>
            <a:fillRect/>
          </a:stretch>
        </p:blipFill>
        <p:spPr>
          <a:xfrm>
            <a:off x="2972833" y="1109320"/>
            <a:ext cx="1698467" cy="936247"/>
          </a:xfrm>
          <a:prstGeom prst="rect">
            <a:avLst/>
          </a:prstGeom>
        </p:spPr>
      </p:pic>
      <p:sp>
        <p:nvSpPr>
          <p:cNvPr id="16" name="TextBox 15">
            <a:extLst>
              <a:ext uri="{FF2B5EF4-FFF2-40B4-BE49-F238E27FC236}">
                <a16:creationId xmlns:a16="http://schemas.microsoft.com/office/drawing/2014/main" id="{0AF738CB-8DB9-454D-BF6E-279EA769BEAA}"/>
              </a:ext>
            </a:extLst>
          </p:cNvPr>
          <p:cNvSpPr txBox="1"/>
          <p:nvPr/>
        </p:nvSpPr>
        <p:spPr>
          <a:xfrm>
            <a:off x="107577" y="1110935"/>
            <a:ext cx="2888014"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sz="900" dirty="0">
                <a:ea typeface="+mn-lt"/>
                <a:cs typeface="+mn-lt"/>
              </a:rPr>
              <a:t>Stem cells are cells that have not undergone differentiation. A cell which has not yet become </a:t>
            </a:r>
            <a:r>
              <a:rPr lang="en-US" sz="900" dirty="0" err="1">
                <a:ea typeface="+mn-lt"/>
                <a:cs typeface="+mn-lt"/>
              </a:rPr>
              <a:t>specialised</a:t>
            </a:r>
            <a:r>
              <a:rPr lang="en-US" sz="900" dirty="0">
                <a:ea typeface="+mn-lt"/>
                <a:cs typeface="+mn-lt"/>
              </a:rPr>
              <a:t> is called undifferentiated.</a:t>
            </a:r>
          </a:p>
          <a:p>
            <a:pPr marL="171450" indent="-171450">
              <a:buFont typeface="Arial,Sans-Serif"/>
              <a:buChar char="•"/>
            </a:pPr>
            <a:r>
              <a:rPr lang="en-US" sz="900" dirty="0">
                <a:ea typeface="+mn-lt"/>
                <a:cs typeface="+mn-lt"/>
              </a:rPr>
              <a:t>An embryo develops from a </a:t>
            </a:r>
            <a:r>
              <a:rPr lang="en-US" sz="900" dirty="0" err="1">
                <a:ea typeface="+mn-lt"/>
                <a:cs typeface="+mn-lt"/>
              </a:rPr>
              <a:t>fertilised</a:t>
            </a:r>
            <a:r>
              <a:rPr lang="en-US" sz="900" dirty="0">
                <a:ea typeface="+mn-lt"/>
                <a:cs typeface="+mn-lt"/>
              </a:rPr>
              <a:t> egg. Cells at the early stages in the development of the embryo are stem cells.</a:t>
            </a:r>
          </a:p>
          <a:p>
            <a:pPr marL="171450" indent="-171450">
              <a:buFont typeface="Arial,Sans-Serif"/>
              <a:buChar char="•"/>
            </a:pPr>
            <a:endParaRPr lang="en-US" sz="900" dirty="0">
              <a:ea typeface="+mn-lt"/>
              <a:cs typeface="+mn-lt"/>
            </a:endParaRPr>
          </a:p>
          <a:p>
            <a:pPr marL="171450" indent="-171450">
              <a:buFont typeface="Arial,Sans-Serif"/>
              <a:buChar char="•"/>
            </a:pPr>
            <a:r>
              <a:rPr lang="en-US" sz="900" dirty="0">
                <a:ea typeface="+mn-lt"/>
                <a:cs typeface="+mn-lt"/>
              </a:rPr>
              <a:t>Some stem cells remain in the bodies of adults – adult stem cells. Adult stem cells are found in limited numbers at certain locations in the body. </a:t>
            </a:r>
            <a:r>
              <a:rPr lang="en-US" sz="900" dirty="0">
                <a:cs typeface="Calibri"/>
              </a:rPr>
              <a:t>Adult stem cells will differentiate into a narrower range of cell types. E</a:t>
            </a:r>
            <a:r>
              <a:rPr lang="en-US" sz="900" dirty="0">
                <a:ea typeface="+mn-lt"/>
                <a:cs typeface="+mn-lt"/>
              </a:rPr>
              <a:t>mbryonic stem cells can differentiate into a wider range of cell types, but are difficult to obtain and their use raises ethical challenges. </a:t>
            </a:r>
          </a:p>
          <a:p>
            <a:r>
              <a:rPr lang="en-US" sz="900" dirty="0">
                <a:ea typeface="+mn-lt"/>
                <a:cs typeface="+mn-lt"/>
              </a:rPr>
              <a:t> at any time during the life of the plant.</a:t>
            </a:r>
            <a:endParaRPr lang="en-US" sz="900">
              <a:solidFill>
                <a:srgbClr val="000000"/>
              </a:solidFill>
              <a:ea typeface="+mn-lt"/>
              <a:cs typeface="+mn-lt"/>
            </a:endParaRPr>
          </a:p>
          <a:p>
            <a:endParaRPr lang="en-US" sz="900" dirty="0">
              <a:ea typeface="+mn-lt"/>
              <a:cs typeface="+mn-lt"/>
            </a:endParaRPr>
          </a:p>
          <a:p>
            <a:r>
              <a:rPr lang="en-US" sz="900" b="1" u="sng" dirty="0">
                <a:ea typeface="+mn-lt"/>
                <a:cs typeface="+mn-lt"/>
              </a:rPr>
              <a:t>Therapeutic cloning</a:t>
            </a:r>
            <a:endParaRPr lang="en-US" sz="900" dirty="0">
              <a:ea typeface="+mn-lt"/>
              <a:cs typeface="+mn-lt"/>
            </a:endParaRPr>
          </a:p>
          <a:p>
            <a:r>
              <a:rPr lang="en-US" sz="900" dirty="0">
                <a:cs typeface="Calibri"/>
              </a:rPr>
              <a:t>Adult stem cell transplants use a patient's own stem cells. </a:t>
            </a:r>
            <a:endParaRPr lang="en-US" sz="900" dirty="0">
              <a:ea typeface="+mn-lt"/>
              <a:cs typeface="+mn-lt"/>
            </a:endParaRPr>
          </a:p>
          <a:p>
            <a:r>
              <a:rPr lang="en-US" sz="900" dirty="0">
                <a:cs typeface="Calibri"/>
              </a:rPr>
              <a:t>They are therefore genetically identical and will not be rejected by the patient's immune system</a:t>
            </a:r>
            <a:endParaRPr lang="en-US" sz="900" dirty="0"/>
          </a:p>
        </p:txBody>
      </p:sp>
      <p:sp>
        <p:nvSpPr>
          <p:cNvPr id="17" name="TextBox 16">
            <a:extLst>
              <a:ext uri="{FF2B5EF4-FFF2-40B4-BE49-F238E27FC236}">
                <a16:creationId xmlns:a16="http://schemas.microsoft.com/office/drawing/2014/main" id="{A22D038E-CBD5-4687-B741-B0BD8E755E75}"/>
              </a:ext>
            </a:extLst>
          </p:cNvPr>
          <p:cNvSpPr txBox="1"/>
          <p:nvPr/>
        </p:nvSpPr>
        <p:spPr>
          <a:xfrm>
            <a:off x="3146742" y="2681266"/>
            <a:ext cx="16364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 </a:t>
            </a:r>
            <a:r>
              <a:rPr lang="en-US" sz="900" b="1" u="sng" dirty="0">
                <a:solidFill>
                  <a:schemeClr val="accent6"/>
                </a:solidFill>
                <a:ea typeface="+mn-lt"/>
                <a:cs typeface="+mn-lt"/>
              </a:rPr>
              <a:t>PLANTS. </a:t>
            </a:r>
            <a:endParaRPr lang="en-US" sz="900">
              <a:solidFill>
                <a:schemeClr val="accent6"/>
              </a:solidFill>
              <a:ea typeface="+mn-lt"/>
              <a:cs typeface="+mn-lt"/>
            </a:endParaRPr>
          </a:p>
          <a:p>
            <a:pPr marL="171450" indent="-171450">
              <a:buFont typeface="Arial,Sans-Serif"/>
              <a:buChar char="•"/>
            </a:pPr>
            <a:r>
              <a:rPr lang="en-US" sz="900" dirty="0"/>
              <a:t>Cell division in plants occurs in regions called meristems, near the tip of the roots and shoots.</a:t>
            </a:r>
            <a:endParaRPr lang="en-US" sz="900">
              <a:ea typeface="+mn-lt"/>
              <a:cs typeface="+mn-lt"/>
            </a:endParaRPr>
          </a:p>
          <a:p>
            <a:pPr marL="171450" indent="-171450">
              <a:buFont typeface="Arial,Sans-Serif"/>
              <a:buChar char="•"/>
            </a:pPr>
            <a:r>
              <a:rPr lang="en-US" sz="900" dirty="0"/>
              <a:t>Cells of the meristem can differentiate to produce all types of plant cells </a:t>
            </a:r>
            <a:endParaRPr lang="en-US" sz="900">
              <a:cs typeface="Calibri"/>
            </a:endParaRPr>
          </a:p>
        </p:txBody>
      </p:sp>
      <p:pic>
        <p:nvPicPr>
          <p:cNvPr id="18" name="Picture 18" descr="A picture containing electronics, compact disk&#10;&#10;Description generated with very high confidence">
            <a:extLst>
              <a:ext uri="{FF2B5EF4-FFF2-40B4-BE49-F238E27FC236}">
                <a16:creationId xmlns:a16="http://schemas.microsoft.com/office/drawing/2014/main" id="{CB3BF65D-287F-4C86-88F8-90CE7997B663}"/>
              </a:ext>
            </a:extLst>
          </p:cNvPr>
          <p:cNvPicPr>
            <a:picLocks noChangeAspect="1"/>
          </p:cNvPicPr>
          <p:nvPr/>
        </p:nvPicPr>
        <p:blipFill>
          <a:blip r:embed="rId3"/>
          <a:stretch>
            <a:fillRect/>
          </a:stretch>
        </p:blipFill>
        <p:spPr>
          <a:xfrm>
            <a:off x="6741653" y="2879457"/>
            <a:ext cx="2070848" cy="1192309"/>
          </a:xfrm>
          <a:prstGeom prst="rect">
            <a:avLst/>
          </a:prstGeom>
        </p:spPr>
      </p:pic>
      <p:graphicFrame>
        <p:nvGraphicFramePr>
          <p:cNvPr id="21" name="Table 20">
            <a:extLst>
              <a:ext uri="{FF2B5EF4-FFF2-40B4-BE49-F238E27FC236}">
                <a16:creationId xmlns:a16="http://schemas.microsoft.com/office/drawing/2014/main" id="{A0DA18F6-F434-4BBF-A7A8-17D769DF6D99}"/>
              </a:ext>
            </a:extLst>
          </p:cNvPr>
          <p:cNvGraphicFramePr>
            <a:graphicFrameLocks noGrp="1"/>
          </p:cNvGraphicFramePr>
          <p:nvPr/>
        </p:nvGraphicFramePr>
        <p:xfrm>
          <a:off x="6485619" y="1189546"/>
          <a:ext cx="2424680" cy="1340614"/>
        </p:xfrm>
        <a:graphic>
          <a:graphicData uri="http://schemas.openxmlformats.org/drawingml/2006/table">
            <a:tbl>
              <a:tblPr firstRow="1" bandRow="1">
                <a:tableStyleId>{073A0DAA-6AF3-43AB-8588-CEC1D06C72B9}</a:tableStyleId>
              </a:tblPr>
              <a:tblGrid>
                <a:gridCol w="1226838">
                  <a:extLst>
                    <a:ext uri="{9D8B030D-6E8A-4147-A177-3AD203B41FA5}">
                      <a16:colId xmlns:a16="http://schemas.microsoft.com/office/drawing/2014/main" val="2562187267"/>
                    </a:ext>
                  </a:extLst>
                </a:gridCol>
                <a:gridCol w="1197842">
                  <a:extLst>
                    <a:ext uri="{9D8B030D-6E8A-4147-A177-3AD203B41FA5}">
                      <a16:colId xmlns:a16="http://schemas.microsoft.com/office/drawing/2014/main" val="2222105458"/>
                    </a:ext>
                  </a:extLst>
                </a:gridCol>
              </a:tblGrid>
              <a:tr h="426214">
                <a:tc>
                  <a:txBody>
                    <a:bodyPr/>
                    <a:lstStyle/>
                    <a:p>
                      <a:pPr marL="0" marR="0" indent="0" rtl="0" fontAlgn="t" latinLnBrk="0">
                        <a:spcBef>
                          <a:spcPts val="0"/>
                        </a:spcBef>
                        <a:spcAft>
                          <a:spcPts val="0"/>
                        </a:spcAft>
                      </a:pPr>
                      <a:r>
                        <a:rPr lang="en-US" sz="800" b="0" dirty="0">
                          <a:solidFill>
                            <a:schemeClr val="tx1"/>
                          </a:solidFill>
                          <a:effectLst/>
                        </a:rPr>
                        <a:t>How many daughter cells are made?</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2</a:t>
                      </a:r>
                    </a:p>
                  </a:txBody>
                  <a:tcPr>
                    <a:solidFill>
                      <a:schemeClr val="bg2">
                        <a:lumMod val="90000"/>
                      </a:schemeClr>
                    </a:solidFill>
                  </a:tcPr>
                </a:tc>
                <a:extLst>
                  <a:ext uri="{0D108BD9-81ED-4DB2-BD59-A6C34878D82A}">
                    <a16:rowId xmlns:a16="http://schemas.microsoft.com/office/drawing/2014/main" val="2801181082"/>
                  </a:ext>
                </a:extLst>
              </a:tr>
              <a:tr h="426214">
                <a:tc>
                  <a:txBody>
                    <a:bodyPr/>
                    <a:lstStyle/>
                    <a:p>
                      <a:pPr marL="0" marR="0" indent="0" rtl="0" fontAlgn="t" latinLnBrk="0">
                        <a:spcBef>
                          <a:spcPts val="0"/>
                        </a:spcBef>
                        <a:spcAft>
                          <a:spcPts val="0"/>
                        </a:spcAft>
                      </a:pPr>
                      <a:r>
                        <a:rPr lang="en-US" sz="800" b="0" dirty="0">
                          <a:solidFill>
                            <a:schemeClr val="tx1"/>
                          </a:solidFill>
                          <a:effectLst/>
                        </a:rPr>
                        <a:t>What are the daughter cells like compared to the parent cells?</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Genetically identical/ clones</a:t>
                      </a:r>
                    </a:p>
                  </a:txBody>
                  <a:tcPr>
                    <a:solidFill>
                      <a:schemeClr val="bg2">
                        <a:lumMod val="90000"/>
                      </a:schemeClr>
                    </a:solidFill>
                  </a:tcPr>
                </a:tc>
                <a:extLst>
                  <a:ext uri="{0D108BD9-81ED-4DB2-BD59-A6C34878D82A}">
                    <a16:rowId xmlns:a16="http://schemas.microsoft.com/office/drawing/2014/main" val="775742532"/>
                  </a:ext>
                </a:extLst>
              </a:tr>
              <a:tr h="295071">
                <a:tc>
                  <a:txBody>
                    <a:bodyPr/>
                    <a:lstStyle/>
                    <a:p>
                      <a:pPr marL="0" marR="0" indent="0" rtl="0" fontAlgn="t" latinLnBrk="0">
                        <a:spcBef>
                          <a:spcPts val="0"/>
                        </a:spcBef>
                        <a:spcAft>
                          <a:spcPts val="0"/>
                        </a:spcAft>
                      </a:pPr>
                      <a:r>
                        <a:rPr lang="en-US" sz="800" b="0" dirty="0">
                          <a:solidFill>
                            <a:schemeClr val="tx1"/>
                          </a:solidFill>
                          <a:effectLst/>
                        </a:rPr>
                        <a:t>Why does mitosis happen?</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For growth, repair, and to replace worn out cells</a:t>
                      </a:r>
                    </a:p>
                  </a:txBody>
                  <a:tcPr>
                    <a:solidFill>
                      <a:schemeClr val="bg2">
                        <a:lumMod val="90000"/>
                      </a:schemeClr>
                    </a:solidFill>
                  </a:tcPr>
                </a:tc>
                <a:extLst>
                  <a:ext uri="{0D108BD9-81ED-4DB2-BD59-A6C34878D82A}">
                    <a16:rowId xmlns:a16="http://schemas.microsoft.com/office/drawing/2014/main" val="1751303763"/>
                  </a:ext>
                </a:extLst>
              </a:tr>
            </a:tbl>
          </a:graphicData>
        </a:graphic>
      </p:graphicFrame>
      <p:sp>
        <p:nvSpPr>
          <p:cNvPr id="22" name="TextBox 21">
            <a:extLst>
              <a:ext uri="{FF2B5EF4-FFF2-40B4-BE49-F238E27FC236}">
                <a16:creationId xmlns:a16="http://schemas.microsoft.com/office/drawing/2014/main" id="{B12B2186-0F1C-4E50-B9C2-EC67AA70C754}"/>
              </a:ext>
            </a:extLst>
          </p:cNvPr>
          <p:cNvSpPr txBox="1"/>
          <p:nvPr/>
        </p:nvSpPr>
        <p:spPr>
          <a:xfrm>
            <a:off x="4845078" y="3096962"/>
            <a:ext cx="16570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900" dirty="0" err="1">
                <a:latin typeface="Calibri"/>
                <a:ea typeface="Wingdings"/>
                <a:cs typeface="Calibri"/>
              </a:rPr>
              <a:t>q</a:t>
            </a:r>
            <a:r>
              <a:rPr lang="en-US" sz="900" dirty="0" err="1">
                <a:latin typeface="Calibri"/>
                <a:ea typeface="Comic Sans MS"/>
                <a:cs typeface="Calibri"/>
              </a:rPr>
              <a:t>Each</a:t>
            </a:r>
            <a:r>
              <a:rPr lang="en-US" sz="900" dirty="0">
                <a:latin typeface="Calibri"/>
                <a:ea typeface="Comic Sans MS"/>
                <a:cs typeface="Calibri"/>
              </a:rPr>
              <a:t> cell goes through a series of stages while it is dividing.</a:t>
            </a:r>
          </a:p>
          <a:p>
            <a:pPr rtl="0"/>
            <a:r>
              <a:rPr lang="en-US" sz="900" dirty="0" err="1">
                <a:latin typeface="Calibri"/>
                <a:ea typeface="Wingdings"/>
                <a:cs typeface="Calibri"/>
              </a:rPr>
              <a:t>q</a:t>
            </a:r>
            <a:r>
              <a:rPr lang="en-US" sz="900" dirty="0" err="1">
                <a:latin typeface="Calibri"/>
                <a:ea typeface="Comic Sans MS"/>
                <a:cs typeface="Calibri"/>
              </a:rPr>
              <a:t>It</a:t>
            </a:r>
            <a:r>
              <a:rPr lang="en-US" sz="900" dirty="0">
                <a:latin typeface="Calibri"/>
                <a:ea typeface="Comic Sans MS"/>
                <a:cs typeface="Calibri"/>
              </a:rPr>
              <a:t> is really important that DNA replicates itself before Mitosis (M) can </a:t>
            </a:r>
            <a:r>
              <a:rPr lang="en-US" sz="800" dirty="0">
                <a:latin typeface="Calibri"/>
                <a:ea typeface="Comic Sans MS"/>
                <a:cs typeface="Calibri"/>
              </a:rPr>
              <a:t>happen</a:t>
            </a:r>
            <a:r>
              <a:rPr lang="en-US" sz="800" dirty="0">
                <a:latin typeface="Calibri"/>
                <a:ea typeface="Calibri"/>
                <a:cs typeface="Calibri"/>
              </a:rPr>
              <a:t>.</a:t>
            </a:r>
            <a:endParaRPr lang="en-US" sz="800" dirty="0">
              <a:latin typeface="Calibri"/>
              <a:cs typeface="Calibri"/>
            </a:endParaRPr>
          </a:p>
        </p:txBody>
      </p:sp>
      <p:sp>
        <p:nvSpPr>
          <p:cNvPr id="23" name="TextBox 22">
            <a:extLst>
              <a:ext uri="{FF2B5EF4-FFF2-40B4-BE49-F238E27FC236}">
                <a16:creationId xmlns:a16="http://schemas.microsoft.com/office/drawing/2014/main" id="{CB5EE62A-8FB7-4117-970E-08459A09213A}"/>
              </a:ext>
            </a:extLst>
          </p:cNvPr>
          <p:cNvSpPr txBox="1"/>
          <p:nvPr/>
        </p:nvSpPr>
        <p:spPr>
          <a:xfrm>
            <a:off x="4783016" y="1110934"/>
            <a:ext cx="1750187"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cs typeface="Calibri"/>
              </a:rPr>
              <a:t>Cells divide when:</a:t>
            </a:r>
            <a:endParaRPr lang="en-US" sz="900">
              <a:ea typeface="+mn-lt"/>
              <a:cs typeface="+mn-lt"/>
            </a:endParaRPr>
          </a:p>
          <a:p>
            <a:pPr marL="171450" indent="-171450">
              <a:buFont typeface="Arial,Sans-Serif"/>
              <a:buChar char="•"/>
            </a:pPr>
            <a:r>
              <a:rPr lang="en-US" sz="900" dirty="0">
                <a:cs typeface="Calibri"/>
              </a:rPr>
              <a:t>an organism grows</a:t>
            </a:r>
            <a:endParaRPr lang="en-US" sz="900">
              <a:ea typeface="+mn-lt"/>
              <a:cs typeface="+mn-lt"/>
            </a:endParaRPr>
          </a:p>
          <a:p>
            <a:pPr marL="171450" indent="-171450">
              <a:buFont typeface="Arial,Sans-Serif"/>
              <a:buChar char="•"/>
            </a:pPr>
            <a:r>
              <a:rPr lang="en-US" sz="900" dirty="0">
                <a:cs typeface="Calibri"/>
              </a:rPr>
              <a:t>an organism becomes damaged and needs to produce new cells</a:t>
            </a:r>
            <a:endParaRPr lang="en-US" sz="900">
              <a:ea typeface="+mn-lt"/>
              <a:cs typeface="+mn-lt"/>
            </a:endParaRPr>
          </a:p>
          <a:p>
            <a:r>
              <a:rPr lang="en-US" sz="900" dirty="0">
                <a:cs typeface="Calibri"/>
              </a:rPr>
              <a:t>It is essential that any new cells produced contain genetic information that is identical to the parent cell</a:t>
            </a:r>
          </a:p>
        </p:txBody>
      </p:sp>
      <p:pic>
        <p:nvPicPr>
          <p:cNvPr id="24" name="Picture 24">
            <a:extLst>
              <a:ext uri="{FF2B5EF4-FFF2-40B4-BE49-F238E27FC236}">
                <a16:creationId xmlns:a16="http://schemas.microsoft.com/office/drawing/2014/main" id="{F5C7908F-335D-48E8-889D-C892C52D44C2}"/>
              </a:ext>
            </a:extLst>
          </p:cNvPr>
          <p:cNvPicPr>
            <a:picLocks noChangeAspect="1"/>
          </p:cNvPicPr>
          <p:nvPr/>
        </p:nvPicPr>
        <p:blipFill>
          <a:blip r:embed="rId4"/>
          <a:stretch>
            <a:fillRect/>
          </a:stretch>
        </p:blipFill>
        <p:spPr>
          <a:xfrm>
            <a:off x="112261" y="4434576"/>
            <a:ext cx="1383012" cy="639748"/>
          </a:xfrm>
          <a:prstGeom prst="rect">
            <a:avLst/>
          </a:prstGeom>
        </p:spPr>
      </p:pic>
      <p:graphicFrame>
        <p:nvGraphicFramePr>
          <p:cNvPr id="28" name="Table 27">
            <a:extLst>
              <a:ext uri="{FF2B5EF4-FFF2-40B4-BE49-F238E27FC236}">
                <a16:creationId xmlns:a16="http://schemas.microsoft.com/office/drawing/2014/main" id="{D1108B61-628B-41B2-AD0D-43A743179A4A}"/>
              </a:ext>
            </a:extLst>
          </p:cNvPr>
          <p:cNvGraphicFramePr>
            <a:graphicFrameLocks noGrp="1"/>
          </p:cNvGraphicFramePr>
          <p:nvPr/>
        </p:nvGraphicFramePr>
        <p:xfrm>
          <a:off x="155158" y="5158382"/>
          <a:ext cx="2789136" cy="1594295"/>
        </p:xfrm>
        <a:graphic>
          <a:graphicData uri="http://schemas.openxmlformats.org/drawingml/2006/table">
            <a:tbl>
              <a:tblPr firstRow="1" bandRow="1">
                <a:tableStyleId>{073A0DAA-6AF3-43AB-8588-CEC1D06C72B9}</a:tableStyleId>
              </a:tblPr>
              <a:tblGrid>
                <a:gridCol w="889574">
                  <a:extLst>
                    <a:ext uri="{9D8B030D-6E8A-4147-A177-3AD203B41FA5}">
                      <a16:colId xmlns:a16="http://schemas.microsoft.com/office/drawing/2014/main" val="1261745191"/>
                    </a:ext>
                  </a:extLst>
                </a:gridCol>
                <a:gridCol w="1899562">
                  <a:extLst>
                    <a:ext uri="{9D8B030D-6E8A-4147-A177-3AD203B41FA5}">
                      <a16:colId xmlns:a16="http://schemas.microsoft.com/office/drawing/2014/main" val="81074239"/>
                    </a:ext>
                  </a:extLst>
                </a:gridCol>
              </a:tblGrid>
              <a:tr h="229585">
                <a:tc>
                  <a:txBody>
                    <a:bodyPr/>
                    <a:lstStyle/>
                    <a:p>
                      <a:pPr marL="0" rtl="0" fontAlgn="t" latinLnBrk="0">
                        <a:spcBef>
                          <a:spcPts val="0"/>
                        </a:spcBef>
                        <a:spcAft>
                          <a:spcPts val="0"/>
                        </a:spcAft>
                      </a:pPr>
                      <a:r>
                        <a:rPr lang="en-US" sz="800" dirty="0">
                          <a:effectLst/>
                        </a:rPr>
                        <a:t>Factor</a:t>
                      </a:r>
                      <a:endParaRPr lang="en-US" sz="800">
                        <a:effectLst/>
                      </a:endParaRPr>
                    </a:p>
                  </a:txBody>
                  <a:tcPr/>
                </a:tc>
                <a:tc>
                  <a:txBody>
                    <a:bodyPr/>
                    <a:lstStyle/>
                    <a:p>
                      <a:pPr marL="0" rtl="0" fontAlgn="t" latinLnBrk="0">
                        <a:spcBef>
                          <a:spcPts val="0"/>
                        </a:spcBef>
                        <a:spcAft>
                          <a:spcPts val="0"/>
                        </a:spcAft>
                      </a:pPr>
                      <a:r>
                        <a:rPr lang="en-US" sz="800" dirty="0">
                          <a:effectLst/>
                        </a:rPr>
                        <a:t>How it affects diffusion</a:t>
                      </a:r>
                      <a:endParaRPr lang="en-US" sz="800">
                        <a:effectLst/>
                      </a:endParaRPr>
                    </a:p>
                  </a:txBody>
                  <a:tcPr/>
                </a:tc>
                <a:extLst>
                  <a:ext uri="{0D108BD9-81ED-4DB2-BD59-A6C34878D82A}">
                    <a16:rowId xmlns:a16="http://schemas.microsoft.com/office/drawing/2014/main" val="4042617810"/>
                  </a:ext>
                </a:extLst>
              </a:tr>
              <a:tr h="555448">
                <a:tc>
                  <a:txBody>
                    <a:bodyPr/>
                    <a:lstStyle/>
                    <a:p>
                      <a:pPr marL="0" rtl="0" fontAlgn="t" latinLnBrk="0">
                        <a:spcBef>
                          <a:spcPts val="0"/>
                        </a:spcBef>
                        <a:spcAft>
                          <a:spcPts val="0"/>
                        </a:spcAft>
                      </a:pPr>
                      <a:r>
                        <a:rPr lang="en-US" sz="800" dirty="0">
                          <a:effectLst/>
                        </a:rPr>
                        <a:t>Temperature</a:t>
                      </a:r>
                      <a:endParaRPr lang="en-US" sz="800">
                        <a:effectLst/>
                      </a:endParaRPr>
                    </a:p>
                  </a:txBody>
                  <a:tcPr/>
                </a:tc>
                <a:tc>
                  <a:txBody>
                    <a:bodyPr/>
                    <a:lstStyle/>
                    <a:p>
                      <a:pPr marL="0" rtl="0" fontAlgn="t" latinLnBrk="0">
                        <a:spcBef>
                          <a:spcPts val="0"/>
                        </a:spcBef>
                        <a:spcAft>
                          <a:spcPts val="0"/>
                        </a:spcAft>
                      </a:pPr>
                      <a:r>
                        <a:rPr lang="en-US" sz="800" dirty="0">
                          <a:effectLst/>
                        </a:rPr>
                        <a:t>The higher the temperature, the more kinetic energy the particles will have, so they will move and mix more quickly.</a:t>
                      </a:r>
                      <a:endParaRPr lang="en-US" sz="800">
                        <a:effectLst/>
                      </a:endParaRPr>
                    </a:p>
                  </a:txBody>
                  <a:tcPr/>
                </a:tc>
                <a:extLst>
                  <a:ext uri="{0D108BD9-81ED-4DB2-BD59-A6C34878D82A}">
                    <a16:rowId xmlns:a16="http://schemas.microsoft.com/office/drawing/2014/main" val="3382559842"/>
                  </a:ext>
                </a:extLst>
              </a:tr>
              <a:tr h="473982">
                <a:tc>
                  <a:txBody>
                    <a:bodyPr/>
                    <a:lstStyle/>
                    <a:p>
                      <a:pPr marL="0" rtl="0" fontAlgn="t" latinLnBrk="0">
                        <a:spcBef>
                          <a:spcPts val="0"/>
                        </a:spcBef>
                        <a:spcAft>
                          <a:spcPts val="0"/>
                        </a:spcAft>
                      </a:pPr>
                      <a:r>
                        <a:rPr lang="en-US" sz="800" dirty="0">
                          <a:effectLst/>
                        </a:rPr>
                        <a:t>Concentration gradient</a:t>
                      </a:r>
                      <a:endParaRPr lang="en-US" sz="800">
                        <a:effectLst/>
                      </a:endParaRPr>
                    </a:p>
                  </a:txBody>
                  <a:tcPr/>
                </a:tc>
                <a:tc>
                  <a:txBody>
                    <a:bodyPr/>
                    <a:lstStyle/>
                    <a:p>
                      <a:pPr marL="0" rtl="0" fontAlgn="t" latinLnBrk="0">
                        <a:spcBef>
                          <a:spcPts val="0"/>
                        </a:spcBef>
                        <a:spcAft>
                          <a:spcPts val="0"/>
                        </a:spcAft>
                      </a:pPr>
                      <a:r>
                        <a:rPr lang="en-US" sz="800" dirty="0">
                          <a:effectLst/>
                        </a:rPr>
                        <a:t>The greater the difference in concentration, the quicker the rate of diffusion.</a:t>
                      </a:r>
                      <a:endParaRPr lang="en-US" sz="800">
                        <a:effectLst/>
                      </a:endParaRPr>
                    </a:p>
                  </a:txBody>
                  <a:tcPr/>
                </a:tc>
                <a:extLst>
                  <a:ext uri="{0D108BD9-81ED-4DB2-BD59-A6C34878D82A}">
                    <a16:rowId xmlns:a16="http://schemas.microsoft.com/office/drawing/2014/main" val="3740844707"/>
                  </a:ext>
                </a:extLst>
              </a:tr>
              <a:tr h="311051">
                <a:tc>
                  <a:txBody>
                    <a:bodyPr/>
                    <a:lstStyle/>
                    <a:p>
                      <a:pPr marL="0" rtl="0" fontAlgn="t" latinLnBrk="0">
                        <a:spcBef>
                          <a:spcPts val="0"/>
                        </a:spcBef>
                        <a:spcAft>
                          <a:spcPts val="0"/>
                        </a:spcAft>
                      </a:pPr>
                      <a:r>
                        <a:rPr lang="en-US" sz="800" dirty="0">
                          <a:effectLst/>
                        </a:rPr>
                        <a:t>Surface area</a:t>
                      </a:r>
                      <a:endParaRPr lang="en-US" sz="800">
                        <a:effectLst/>
                      </a:endParaRPr>
                    </a:p>
                  </a:txBody>
                  <a:tcPr/>
                </a:tc>
                <a:tc>
                  <a:txBody>
                    <a:bodyPr/>
                    <a:lstStyle/>
                    <a:p>
                      <a:pPr marL="0" rtl="0" fontAlgn="t" latinLnBrk="0">
                        <a:spcBef>
                          <a:spcPts val="0"/>
                        </a:spcBef>
                        <a:spcAft>
                          <a:spcPts val="0"/>
                        </a:spcAft>
                      </a:pPr>
                      <a:r>
                        <a:rPr lang="en-US" sz="800" dirty="0">
                          <a:effectLst/>
                        </a:rPr>
                        <a:t>The greater the surface area, the faster the rate of diffusion.</a:t>
                      </a:r>
                      <a:endParaRPr lang="en-US" sz="800">
                        <a:effectLst/>
                      </a:endParaRPr>
                    </a:p>
                  </a:txBody>
                  <a:tcPr/>
                </a:tc>
                <a:extLst>
                  <a:ext uri="{0D108BD9-81ED-4DB2-BD59-A6C34878D82A}">
                    <a16:rowId xmlns:a16="http://schemas.microsoft.com/office/drawing/2014/main" val="678733769"/>
                  </a:ext>
                </a:extLst>
              </a:tr>
            </a:tbl>
          </a:graphicData>
        </a:graphic>
      </p:graphicFrame>
      <p:sp>
        <p:nvSpPr>
          <p:cNvPr id="29" name="TextBox 28">
            <a:extLst>
              <a:ext uri="{FF2B5EF4-FFF2-40B4-BE49-F238E27FC236}">
                <a16:creationId xmlns:a16="http://schemas.microsoft.com/office/drawing/2014/main" id="{9AE074A2-5845-4A37-959A-11F46BD489B6}"/>
              </a:ext>
            </a:extLst>
          </p:cNvPr>
          <p:cNvSpPr txBox="1"/>
          <p:nvPr/>
        </p:nvSpPr>
        <p:spPr>
          <a:xfrm>
            <a:off x="1452283" y="4431322"/>
            <a:ext cx="13157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The net movement of particles from a high to low concentration. It is a passive process.</a:t>
            </a:r>
            <a:endParaRPr lang="en-US" sz="800" dirty="0">
              <a:cs typeface="Calibri"/>
            </a:endParaRPr>
          </a:p>
        </p:txBody>
      </p:sp>
      <p:sp>
        <p:nvSpPr>
          <p:cNvPr id="30" name="TextBox 29">
            <a:extLst>
              <a:ext uri="{FF2B5EF4-FFF2-40B4-BE49-F238E27FC236}">
                <a16:creationId xmlns:a16="http://schemas.microsoft.com/office/drawing/2014/main" id="{B6EAA27A-A960-4487-B9DB-DEE3348BC619}"/>
              </a:ext>
            </a:extLst>
          </p:cNvPr>
          <p:cNvSpPr txBox="1"/>
          <p:nvPr/>
        </p:nvSpPr>
        <p:spPr>
          <a:xfrm>
            <a:off x="3003866" y="4514073"/>
            <a:ext cx="1688123"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Active transport is the movement of particles from a low to high concentration. </a:t>
            </a:r>
          </a:p>
          <a:p>
            <a:r>
              <a:rPr lang="en-US" sz="800" dirty="0">
                <a:cs typeface="Calibri"/>
              </a:rPr>
              <a:t>This is against the concentration gradient. </a:t>
            </a:r>
          </a:p>
          <a:p>
            <a:r>
              <a:rPr lang="en-US" sz="800" dirty="0">
                <a:cs typeface="Calibri"/>
              </a:rPr>
              <a:t>It requires energy, released from the mitochondria. </a:t>
            </a:r>
          </a:p>
          <a:p>
            <a:r>
              <a:rPr lang="en-US" sz="800" b="1" u="sng" dirty="0">
                <a:cs typeface="Calibri"/>
              </a:rPr>
              <a:t>Animals:</a:t>
            </a:r>
          </a:p>
          <a:p>
            <a:r>
              <a:rPr lang="en-US" sz="800" dirty="0">
                <a:cs typeface="Calibri"/>
              </a:rPr>
              <a:t>Glucose is moved from the lumen of the small </a:t>
            </a:r>
            <a:r>
              <a:rPr lang="en-US" sz="800" dirty="0" err="1">
                <a:cs typeface="Calibri"/>
              </a:rPr>
              <a:t>inestine</a:t>
            </a:r>
            <a:r>
              <a:rPr lang="en-US" sz="800" dirty="0">
                <a:cs typeface="Calibri"/>
              </a:rPr>
              <a:t> into the blood by active transport</a:t>
            </a:r>
          </a:p>
          <a:p>
            <a:r>
              <a:rPr lang="en-US" sz="800" dirty="0">
                <a:cs typeface="Calibri"/>
              </a:rPr>
              <a:t>LOW --&gt; HIGH CONCENTRATION</a:t>
            </a:r>
          </a:p>
          <a:p>
            <a:r>
              <a:rPr lang="en-US" sz="800" b="1" u="sng" dirty="0">
                <a:cs typeface="Calibri"/>
              </a:rPr>
              <a:t>Plants:</a:t>
            </a:r>
          </a:p>
          <a:p>
            <a:r>
              <a:rPr lang="en-US" sz="800" dirty="0">
                <a:cs typeface="Calibri"/>
              </a:rPr>
              <a:t>Most mineral ions are moved from the soil into the root hair cells by active transport</a:t>
            </a:r>
          </a:p>
          <a:p>
            <a:r>
              <a:rPr lang="en-US" sz="800" dirty="0">
                <a:cs typeface="Calibri"/>
              </a:rPr>
              <a:t>LOW --&gt; HIGH CONCETRATION</a:t>
            </a:r>
          </a:p>
        </p:txBody>
      </p:sp>
      <p:pic>
        <p:nvPicPr>
          <p:cNvPr id="31" name="Picture 31" descr="A close up of text on a white background&#10;&#10;Description generated with high confidence">
            <a:extLst>
              <a:ext uri="{FF2B5EF4-FFF2-40B4-BE49-F238E27FC236}">
                <a16:creationId xmlns:a16="http://schemas.microsoft.com/office/drawing/2014/main" id="{7BF8FBCE-6E89-45DE-BCDA-E0B7B5FA3881}"/>
              </a:ext>
            </a:extLst>
          </p:cNvPr>
          <p:cNvPicPr>
            <a:picLocks noChangeAspect="1"/>
          </p:cNvPicPr>
          <p:nvPr/>
        </p:nvPicPr>
        <p:blipFill>
          <a:blip r:embed="rId5"/>
          <a:stretch>
            <a:fillRect/>
          </a:stretch>
        </p:blipFill>
        <p:spPr>
          <a:xfrm>
            <a:off x="4751984" y="5022031"/>
            <a:ext cx="2163941" cy="1075623"/>
          </a:xfrm>
          <a:prstGeom prst="rect">
            <a:avLst/>
          </a:prstGeom>
        </p:spPr>
      </p:pic>
      <p:sp>
        <p:nvSpPr>
          <p:cNvPr id="33" name="TextBox 32">
            <a:extLst>
              <a:ext uri="{FF2B5EF4-FFF2-40B4-BE49-F238E27FC236}">
                <a16:creationId xmlns:a16="http://schemas.microsoft.com/office/drawing/2014/main" id="{65D203E9-F5E1-4194-BDDA-6C4C445AAF05}"/>
              </a:ext>
            </a:extLst>
          </p:cNvPr>
          <p:cNvSpPr txBox="1"/>
          <p:nvPr/>
        </p:nvSpPr>
        <p:spPr>
          <a:xfrm>
            <a:off x="4638201" y="6024281"/>
            <a:ext cx="7985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hypertonic. Water leaves the cell by osmosis and it shrinks</a:t>
            </a:r>
          </a:p>
        </p:txBody>
      </p:sp>
      <p:sp>
        <p:nvSpPr>
          <p:cNvPr id="35" name="TextBox 34">
            <a:extLst>
              <a:ext uri="{FF2B5EF4-FFF2-40B4-BE49-F238E27FC236}">
                <a16:creationId xmlns:a16="http://schemas.microsoft.com/office/drawing/2014/main" id="{8D34C35E-9A55-41E6-8FA2-8A938B25027E}"/>
              </a:ext>
            </a:extLst>
          </p:cNvPr>
          <p:cNvSpPr txBox="1"/>
          <p:nvPr/>
        </p:nvSpPr>
        <p:spPr>
          <a:xfrm>
            <a:off x="5362274" y="6086344"/>
            <a:ext cx="7157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isotonic. No net movement of water. </a:t>
            </a:r>
          </a:p>
        </p:txBody>
      </p:sp>
      <p:sp>
        <p:nvSpPr>
          <p:cNvPr id="36" name="TextBox 35">
            <a:extLst>
              <a:ext uri="{FF2B5EF4-FFF2-40B4-BE49-F238E27FC236}">
                <a16:creationId xmlns:a16="http://schemas.microsoft.com/office/drawing/2014/main" id="{21F75FAB-565E-437B-AB91-945161C2B546}"/>
              </a:ext>
            </a:extLst>
          </p:cNvPr>
          <p:cNvSpPr txBox="1"/>
          <p:nvPr/>
        </p:nvSpPr>
        <p:spPr>
          <a:xfrm>
            <a:off x="6169097" y="6055312"/>
            <a:ext cx="8295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hypotonic</a:t>
            </a:r>
            <a:r>
              <a:rPr lang="en-US" sz="800">
                <a:cs typeface="Calibri"/>
              </a:rPr>
              <a:t>. Water enters cell by osmosis and cell bursts</a:t>
            </a:r>
            <a:r>
              <a:rPr lang="en-US" sz="800" dirty="0">
                <a:cs typeface="Calibri"/>
              </a:rPr>
              <a:t>. </a:t>
            </a:r>
          </a:p>
        </p:txBody>
      </p:sp>
      <p:pic>
        <p:nvPicPr>
          <p:cNvPr id="37" name="Picture 37" descr="A close up of a logo&#10;&#10;Description generated with high confidence">
            <a:extLst>
              <a:ext uri="{FF2B5EF4-FFF2-40B4-BE49-F238E27FC236}">
                <a16:creationId xmlns:a16="http://schemas.microsoft.com/office/drawing/2014/main" id="{D8F92D29-8782-47BF-AED7-9863E2B54F79}"/>
              </a:ext>
            </a:extLst>
          </p:cNvPr>
          <p:cNvPicPr>
            <a:picLocks noChangeAspect="1"/>
          </p:cNvPicPr>
          <p:nvPr/>
        </p:nvPicPr>
        <p:blipFill>
          <a:blip r:embed="rId6"/>
          <a:stretch>
            <a:fillRect/>
          </a:stretch>
        </p:blipFill>
        <p:spPr>
          <a:xfrm>
            <a:off x="6973680" y="4909210"/>
            <a:ext cx="751310" cy="1508140"/>
          </a:xfrm>
          <a:prstGeom prst="rect">
            <a:avLst/>
          </a:prstGeom>
        </p:spPr>
      </p:pic>
      <p:sp>
        <p:nvSpPr>
          <p:cNvPr id="39" name="TextBox 38">
            <a:extLst>
              <a:ext uri="{FF2B5EF4-FFF2-40B4-BE49-F238E27FC236}">
                <a16:creationId xmlns:a16="http://schemas.microsoft.com/office/drawing/2014/main" id="{AE04B05B-9DC4-4FBA-9B07-B8E8697B868D}"/>
              </a:ext>
            </a:extLst>
          </p:cNvPr>
          <p:cNvSpPr txBox="1"/>
          <p:nvPr/>
        </p:nvSpPr>
        <p:spPr>
          <a:xfrm>
            <a:off x="7731023" y="5362271"/>
            <a:ext cx="11709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Difference in plant cells:</a:t>
            </a:r>
          </a:p>
          <a:p>
            <a:r>
              <a:rPr lang="en-US" sz="800" dirty="0">
                <a:cs typeface="Calibri"/>
              </a:rPr>
              <a:t>Plant cells have a cell wall so will not burst.</a:t>
            </a:r>
          </a:p>
          <a:p>
            <a:r>
              <a:rPr lang="en-US" sz="800" dirty="0">
                <a:cs typeface="Calibri"/>
              </a:rPr>
              <a:t>1.Turgid</a:t>
            </a:r>
          </a:p>
          <a:p>
            <a:r>
              <a:rPr lang="en-US" sz="800" dirty="0">
                <a:cs typeface="Calibri"/>
              </a:rPr>
              <a:t>2. Flaccid</a:t>
            </a:r>
          </a:p>
          <a:p>
            <a:r>
              <a:rPr lang="en-US" sz="800" dirty="0">
                <a:cs typeface="Calibri"/>
              </a:rPr>
              <a:t>3. </a:t>
            </a:r>
            <a:r>
              <a:rPr lang="en-US" sz="800" dirty="0" err="1">
                <a:cs typeface="Calibri"/>
              </a:rPr>
              <a:t>Plasmolysed</a:t>
            </a:r>
          </a:p>
        </p:txBody>
      </p:sp>
      <p:sp>
        <p:nvSpPr>
          <p:cNvPr id="40" name="TextBox 39">
            <a:extLst>
              <a:ext uri="{FF2B5EF4-FFF2-40B4-BE49-F238E27FC236}">
                <a16:creationId xmlns:a16="http://schemas.microsoft.com/office/drawing/2014/main" id="{27F993B1-0750-4713-9771-67113B736878}"/>
              </a:ext>
            </a:extLst>
          </p:cNvPr>
          <p:cNvSpPr txBox="1"/>
          <p:nvPr/>
        </p:nvSpPr>
        <p:spPr>
          <a:xfrm>
            <a:off x="7348299" y="5145048"/>
            <a:ext cx="2192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1</a:t>
            </a:r>
          </a:p>
        </p:txBody>
      </p:sp>
      <p:sp>
        <p:nvSpPr>
          <p:cNvPr id="41" name="TextBox 40">
            <a:extLst>
              <a:ext uri="{FF2B5EF4-FFF2-40B4-BE49-F238E27FC236}">
                <a16:creationId xmlns:a16="http://schemas.microsoft.com/office/drawing/2014/main" id="{F02994E6-5805-4C64-8020-897AC830ED8A}"/>
              </a:ext>
            </a:extLst>
          </p:cNvPr>
          <p:cNvSpPr txBox="1"/>
          <p:nvPr/>
        </p:nvSpPr>
        <p:spPr>
          <a:xfrm>
            <a:off x="7275892" y="5558805"/>
            <a:ext cx="3537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2</a:t>
            </a:r>
          </a:p>
        </p:txBody>
      </p:sp>
      <p:sp>
        <p:nvSpPr>
          <p:cNvPr id="42" name="TextBox 41">
            <a:extLst>
              <a:ext uri="{FF2B5EF4-FFF2-40B4-BE49-F238E27FC236}">
                <a16:creationId xmlns:a16="http://schemas.microsoft.com/office/drawing/2014/main" id="{F3E48BB3-C90A-4AD5-B938-D2F82FF8386D}"/>
              </a:ext>
            </a:extLst>
          </p:cNvPr>
          <p:cNvSpPr txBox="1"/>
          <p:nvPr/>
        </p:nvSpPr>
        <p:spPr>
          <a:xfrm>
            <a:off x="7441393" y="5951873"/>
            <a:ext cx="39513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3. </a:t>
            </a:r>
          </a:p>
        </p:txBody>
      </p:sp>
      <p:sp>
        <p:nvSpPr>
          <p:cNvPr id="2" name="Cross 1">
            <a:extLst>
              <a:ext uri="{FF2B5EF4-FFF2-40B4-BE49-F238E27FC236}">
                <a16:creationId xmlns:a16="http://schemas.microsoft.com/office/drawing/2014/main" id="{E8656FC3-78B1-E8C4-9BFE-4CB380B6DC0A}"/>
              </a:ext>
            </a:extLst>
          </p:cNvPr>
          <p:cNvSpPr/>
          <p:nvPr/>
        </p:nvSpPr>
        <p:spPr>
          <a:xfrm rot="2640000">
            <a:off x="6258064" y="4777551"/>
            <a:ext cx="1360635" cy="1324634"/>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ross 2">
            <a:extLst>
              <a:ext uri="{FF2B5EF4-FFF2-40B4-BE49-F238E27FC236}">
                <a16:creationId xmlns:a16="http://schemas.microsoft.com/office/drawing/2014/main" id="{2238E47E-8FB5-A552-CD7C-CE2FB7B131BB}"/>
              </a:ext>
            </a:extLst>
          </p:cNvPr>
          <p:cNvSpPr/>
          <p:nvPr/>
        </p:nvSpPr>
        <p:spPr>
          <a:xfrm rot="2640000">
            <a:off x="3151906" y="4799033"/>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Cross 4">
            <a:extLst>
              <a:ext uri="{FF2B5EF4-FFF2-40B4-BE49-F238E27FC236}">
                <a16:creationId xmlns:a16="http://schemas.microsoft.com/office/drawing/2014/main" id="{2A1EE1BF-D5FD-4A96-F50C-88A255FA174D}"/>
              </a:ext>
            </a:extLst>
          </p:cNvPr>
          <p:cNvSpPr/>
          <p:nvPr/>
        </p:nvSpPr>
        <p:spPr>
          <a:xfrm rot="2640000">
            <a:off x="666258" y="3331545"/>
            <a:ext cx="578583" cy="568364"/>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80785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nvGraphicFramePr>
        <p:xfrm>
          <a:off x="0" y="0"/>
          <a:ext cx="9144000" cy="6829393"/>
        </p:xfrm>
        <a:graphic>
          <a:graphicData uri="http://schemas.openxmlformats.org/drawingml/2006/table">
            <a:tbl>
              <a:tblPr firstRow="1" bandRow="1">
                <a:tableStyleId>{5940675A-B579-460E-94D1-54222C63F5DA}</a:tableStyleId>
              </a:tblPr>
              <a:tblGrid>
                <a:gridCol w="2601532">
                  <a:extLst>
                    <a:ext uri="{9D8B030D-6E8A-4147-A177-3AD203B41FA5}">
                      <a16:colId xmlns:a16="http://schemas.microsoft.com/office/drawing/2014/main" val="270909475"/>
                    </a:ext>
                  </a:extLst>
                </a:gridCol>
                <a:gridCol w="3425781">
                  <a:extLst>
                    <a:ext uri="{9D8B030D-6E8A-4147-A177-3AD203B41FA5}">
                      <a16:colId xmlns:a16="http://schemas.microsoft.com/office/drawing/2014/main" val="139445564"/>
                    </a:ext>
                  </a:extLst>
                </a:gridCol>
                <a:gridCol w="3116687">
                  <a:extLst>
                    <a:ext uri="{9D8B030D-6E8A-4147-A177-3AD203B41FA5}">
                      <a16:colId xmlns:a16="http://schemas.microsoft.com/office/drawing/2014/main" val="1206116664"/>
                    </a:ext>
                  </a:extLst>
                </a:gridCol>
              </a:tblGrid>
              <a:tr h="407606">
                <a:tc gridSpan="3">
                  <a:txBody>
                    <a:bodyPr/>
                    <a:lstStyle/>
                    <a:p>
                      <a:pPr algn="ctr"/>
                      <a:r>
                        <a:rPr lang="en-US" dirty="0" err="1">
                          <a:latin typeface="Helsinki" panose="02000000000000000000" pitchFamily="2" charset="0"/>
                        </a:rPr>
                        <a:t>Aqa</a:t>
                      </a:r>
                      <a:r>
                        <a:rPr lang="en-US" dirty="0">
                          <a:latin typeface="Helsinki" panose="02000000000000000000" pitchFamily="2" charset="0"/>
                        </a:rPr>
                        <a:t> trilogy </a:t>
                      </a:r>
                      <a:r>
                        <a:rPr lang="en-US" dirty="0" err="1">
                          <a:latin typeface="Helsinki" panose="02000000000000000000" pitchFamily="2" charset="0"/>
                        </a:rPr>
                        <a:t>Gcse</a:t>
                      </a:r>
                      <a:r>
                        <a:rPr lang="en-US" dirty="0">
                          <a:latin typeface="Helsinki" panose="02000000000000000000" pitchFamily="2" charset="0"/>
                        </a:rPr>
                        <a:t> Biology: 4.2.1 ORGANISATION IN ANIMALS</a:t>
                      </a:r>
                    </a:p>
                  </a:txBody>
                  <a:tcPr>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5428713"/>
                  </a:ext>
                </a:extLst>
              </a:tr>
              <a:tr h="313998">
                <a:tc>
                  <a:txBody>
                    <a:bodyPr/>
                    <a:lstStyle/>
                    <a:p>
                      <a:pPr algn="ctr"/>
                      <a:r>
                        <a:rPr lang="en-US" sz="1200" b="1" dirty="0"/>
                        <a:t>Levels of organisation</a:t>
                      </a:r>
                    </a:p>
                  </a:txBody>
                  <a:tcPr>
                    <a:solidFill>
                      <a:srgbClr val="92D050"/>
                    </a:solidFill>
                  </a:tcPr>
                </a:tc>
                <a:tc gridSpan="2">
                  <a:txBody>
                    <a:bodyPr/>
                    <a:lstStyle/>
                    <a:p>
                      <a:pPr algn="ctr"/>
                      <a:r>
                        <a:rPr lang="en-US" sz="1200" b="1" dirty="0"/>
                        <a:t>Gas Exchange</a:t>
                      </a:r>
                    </a:p>
                  </a:txBody>
                  <a:tcPr>
                    <a:solidFill>
                      <a:srgbClr val="92D050"/>
                    </a:solidFill>
                  </a:tcPr>
                </a:tc>
                <a:tc hMerge="1">
                  <a:txBody>
                    <a:bodyPr/>
                    <a:lstStyle/>
                    <a:p>
                      <a:pPr algn="ctr"/>
                      <a:endParaRPr lang="en-US" sz="1200" b="1" dirty="0"/>
                    </a:p>
                  </a:txBody>
                  <a:tcPr>
                    <a:solidFill>
                      <a:srgbClr val="92D050"/>
                    </a:solidFill>
                  </a:tcPr>
                </a:tc>
                <a:extLst>
                  <a:ext uri="{0D108BD9-81ED-4DB2-BD59-A6C34878D82A}">
                    <a16:rowId xmlns:a16="http://schemas.microsoft.com/office/drawing/2014/main" val="2961239278"/>
                  </a:ext>
                </a:extLst>
              </a:tr>
              <a:tr h="2486229">
                <a:tc>
                  <a:txBody>
                    <a:bodyPr/>
                    <a:lstStyle/>
                    <a:p>
                      <a:pPr algn="l"/>
                      <a:endParaRPr lang="en-GB" sz="1200" b="1" dirty="0">
                        <a:solidFill>
                          <a:srgbClr val="231F20"/>
                        </a:solidFill>
                        <a:effectLst/>
                      </a:endParaRPr>
                    </a:p>
                  </a:txBody>
                  <a:tcPr marL="38100" marR="38100" marT="38100" marB="38100" anchor="ctr"/>
                </a:tc>
                <a:tc gridSpan="2">
                  <a:txBody>
                    <a:bodyPr/>
                    <a:lstStyle/>
                    <a:p>
                      <a:pPr algn="l"/>
                      <a:r>
                        <a:rPr lang="en-US" sz="1100" b="1" dirty="0"/>
                        <a:t>Surface area to volume ratio</a:t>
                      </a:r>
                    </a:p>
                  </a:txBody>
                  <a:tcPr/>
                </a:tc>
                <a:tc hMerge="1">
                  <a:txBody>
                    <a:bodyPr/>
                    <a:lstStyle/>
                    <a:p>
                      <a:pPr algn="l"/>
                      <a:endParaRPr lang="en-US" sz="1200" dirty="0"/>
                    </a:p>
                  </a:txBody>
                  <a:tcPr/>
                </a:tc>
                <a:extLst>
                  <a:ext uri="{0D108BD9-81ED-4DB2-BD59-A6C34878D82A}">
                    <a16:rowId xmlns:a16="http://schemas.microsoft.com/office/drawing/2014/main" val="40839546"/>
                  </a:ext>
                </a:extLst>
              </a:tr>
              <a:tr h="431138">
                <a:tc>
                  <a:txBody>
                    <a:bodyPr/>
                    <a:lstStyle/>
                    <a:p>
                      <a:pPr algn="ctr"/>
                      <a:r>
                        <a:rPr lang="en-GB" sz="1200" b="1" dirty="0">
                          <a:solidFill>
                            <a:srgbClr val="231F20"/>
                          </a:solidFill>
                          <a:effectLst/>
                        </a:rPr>
                        <a:t>Exchange Surfaces</a:t>
                      </a:r>
                    </a:p>
                  </a:txBody>
                  <a:tcPr marL="38100" marR="38100" marT="38100" marB="38100" anchor="ctr">
                    <a:solidFill>
                      <a:srgbClr val="92D050"/>
                    </a:solidFill>
                  </a:tcPr>
                </a:tc>
                <a:tc>
                  <a:txBody>
                    <a:bodyPr/>
                    <a:lstStyle/>
                    <a:p>
                      <a:pPr algn="ctr"/>
                      <a:r>
                        <a:rPr lang="en-US" sz="1200" b="1" dirty="0"/>
                        <a:t>Respiratory System</a:t>
                      </a:r>
                    </a:p>
                  </a:txBody>
                  <a:tcPr>
                    <a:solidFill>
                      <a:srgbClr val="92D050"/>
                    </a:solidFill>
                  </a:tcPr>
                </a:tc>
                <a:tc>
                  <a:txBody>
                    <a:bodyPr/>
                    <a:lstStyle/>
                    <a:p>
                      <a:pPr algn="ctr"/>
                      <a:r>
                        <a:rPr lang="en-US" sz="1200" b="1" dirty="0"/>
                        <a:t>Respiratory Adaptations</a:t>
                      </a:r>
                    </a:p>
                  </a:txBody>
                  <a:tcPr>
                    <a:solidFill>
                      <a:srgbClr val="92D050"/>
                    </a:solidFill>
                  </a:tcPr>
                </a:tc>
                <a:extLst>
                  <a:ext uri="{0D108BD9-81ED-4DB2-BD59-A6C34878D82A}">
                    <a16:rowId xmlns:a16="http://schemas.microsoft.com/office/drawing/2014/main" val="3096562928"/>
                  </a:ext>
                </a:extLst>
              </a:tr>
              <a:tr h="3190422">
                <a:tc>
                  <a:txBody>
                    <a:bodyPr/>
                    <a:lstStyle/>
                    <a:p>
                      <a:pPr lvl="0" algn="l" rtl="0"/>
                      <a:br>
                        <a:rPr lang="en-GB" sz="1200" dirty="0"/>
                      </a:br>
                      <a:endParaRPr lang="en-GB" sz="1200" dirty="0">
                        <a:solidFill>
                          <a:srgbClr val="231F20"/>
                        </a:solidFill>
                        <a:effectLst/>
                      </a:endParaRPr>
                    </a:p>
                  </a:txBody>
                  <a:tcPr marL="38100" marR="38100" marT="38100" marB="38100" anchor="ctr">
                    <a:solidFill>
                      <a:schemeClr val="bg1"/>
                    </a:solidFill>
                  </a:tcPr>
                </a:tc>
                <a:tc>
                  <a:txBody>
                    <a:bodyPr/>
                    <a:lstStyle/>
                    <a:p>
                      <a:pPr algn="l"/>
                      <a:endParaRPr lang="en-US" sz="1200" b="1" dirty="0"/>
                    </a:p>
                  </a:txBody>
                  <a:tcPr>
                    <a:solidFill>
                      <a:schemeClr val="bg1"/>
                    </a:solidFill>
                  </a:tcPr>
                </a:tc>
                <a:tc>
                  <a:txBody>
                    <a:bodyPr/>
                    <a:lstStyle/>
                    <a:p>
                      <a:pPr marL="0" indent="0" algn="l">
                        <a:buFontTx/>
                        <a:buNone/>
                      </a:pPr>
                      <a:endParaRPr lang="en-US" sz="1200" dirty="0"/>
                    </a:p>
                    <a:p>
                      <a:pPr marL="0" indent="0" algn="l">
                        <a:buFontTx/>
                        <a:buNone/>
                      </a:pPr>
                      <a:endParaRPr lang="en-US" sz="1200" dirty="0"/>
                    </a:p>
                    <a:p>
                      <a:pPr marL="0" indent="0" algn="l">
                        <a:buFontTx/>
                        <a:buNone/>
                      </a:pPr>
                      <a:endParaRPr lang="en-US" sz="1200" dirty="0"/>
                    </a:p>
                  </a:txBody>
                  <a:tcPr>
                    <a:solidFill>
                      <a:schemeClr val="bg1"/>
                    </a:solidFill>
                  </a:tcPr>
                </a:tc>
                <a:extLst>
                  <a:ext uri="{0D108BD9-81ED-4DB2-BD59-A6C34878D82A}">
                    <a16:rowId xmlns:a16="http://schemas.microsoft.com/office/drawing/2014/main" val="2758316598"/>
                  </a:ext>
                </a:extLst>
              </a:tr>
            </a:tbl>
          </a:graphicData>
        </a:graphic>
      </p:graphicFrame>
      <p:pic>
        <p:nvPicPr>
          <p:cNvPr id="3" name="Picture 2">
            <a:extLst>
              <a:ext uri="{FF2B5EF4-FFF2-40B4-BE49-F238E27FC236}">
                <a16:creationId xmlns:a16="http://schemas.microsoft.com/office/drawing/2014/main" id="{7C5D66FA-A842-0844-A1D0-35E233A010A2}"/>
              </a:ext>
            </a:extLst>
          </p:cNvPr>
          <p:cNvPicPr>
            <a:picLocks noChangeAspect="1"/>
          </p:cNvPicPr>
          <p:nvPr/>
        </p:nvPicPr>
        <p:blipFill>
          <a:blip r:embed="rId2"/>
          <a:stretch>
            <a:fillRect/>
          </a:stretch>
        </p:blipFill>
        <p:spPr>
          <a:xfrm>
            <a:off x="2859110" y="978794"/>
            <a:ext cx="2819883" cy="2121151"/>
          </a:xfrm>
          <a:prstGeom prst="rect">
            <a:avLst/>
          </a:prstGeom>
        </p:spPr>
      </p:pic>
      <p:sp>
        <p:nvSpPr>
          <p:cNvPr id="8" name="TextBox 7">
            <a:extLst>
              <a:ext uri="{FF2B5EF4-FFF2-40B4-BE49-F238E27FC236}">
                <a16:creationId xmlns:a16="http://schemas.microsoft.com/office/drawing/2014/main" id="{30446AD4-00E6-8F46-992F-5C0FBD855A26}"/>
              </a:ext>
            </a:extLst>
          </p:cNvPr>
          <p:cNvSpPr txBox="1"/>
          <p:nvPr/>
        </p:nvSpPr>
        <p:spPr>
          <a:xfrm>
            <a:off x="0" y="738416"/>
            <a:ext cx="2859110" cy="2446824"/>
          </a:xfrm>
          <a:prstGeom prst="rect">
            <a:avLst/>
          </a:prstGeom>
          <a:noFill/>
        </p:spPr>
        <p:txBody>
          <a:bodyPr wrap="square" rtlCol="0">
            <a:spAutoFit/>
          </a:bodyPr>
          <a:lstStyle/>
          <a:p>
            <a:r>
              <a:rPr lang="en-GB" sz="1100" b="1" dirty="0">
                <a:solidFill>
                  <a:srgbClr val="231F20"/>
                </a:solidFill>
              </a:rPr>
              <a:t>Organelle -&gt;</a:t>
            </a:r>
          </a:p>
          <a:p>
            <a:endParaRPr lang="en-GB" sz="1100" b="1" dirty="0">
              <a:solidFill>
                <a:srgbClr val="231F20"/>
              </a:solidFill>
            </a:endParaRPr>
          </a:p>
          <a:p>
            <a:endParaRPr lang="en-GB" sz="1100" b="1" dirty="0">
              <a:solidFill>
                <a:srgbClr val="231F20"/>
              </a:solidFill>
            </a:endParaRPr>
          </a:p>
          <a:p>
            <a:endParaRPr lang="en-GB" sz="1100" b="1" dirty="0">
              <a:solidFill>
                <a:srgbClr val="231F20"/>
              </a:solidFill>
            </a:endParaRPr>
          </a:p>
          <a:p>
            <a:r>
              <a:rPr lang="en-GB" sz="1100" dirty="0"/>
              <a:t>Organisms must take in</a:t>
            </a:r>
          </a:p>
          <a:p>
            <a:endParaRPr lang="en-GB" sz="1100" dirty="0"/>
          </a:p>
          <a:p>
            <a:endParaRPr lang="en-GB" sz="1100" dirty="0"/>
          </a:p>
          <a:p>
            <a:endParaRPr lang="en-GB" sz="1100" dirty="0"/>
          </a:p>
          <a:p>
            <a:endParaRPr lang="en-GB" sz="1100" dirty="0"/>
          </a:p>
          <a:p>
            <a:r>
              <a:rPr lang="en-GB" sz="1100" dirty="0"/>
              <a:t>The size of their surface, or surface area, defines</a:t>
            </a:r>
            <a:endParaRPr lang="en-GB" sz="1400" dirty="0"/>
          </a:p>
          <a:p>
            <a:endParaRPr lang="en-GB" sz="1400" b="1" dirty="0">
              <a:solidFill>
                <a:srgbClr val="231F20"/>
              </a:solidFill>
            </a:endParaRPr>
          </a:p>
          <a:p>
            <a:endParaRPr lang="en-US" dirty="0"/>
          </a:p>
        </p:txBody>
      </p:sp>
      <p:sp>
        <p:nvSpPr>
          <p:cNvPr id="9" name="TextBox 8">
            <a:extLst>
              <a:ext uri="{FF2B5EF4-FFF2-40B4-BE49-F238E27FC236}">
                <a16:creationId xmlns:a16="http://schemas.microsoft.com/office/drawing/2014/main" id="{D27B39BB-AAE3-924B-9B39-37FB159CB9F3}"/>
              </a:ext>
            </a:extLst>
          </p:cNvPr>
          <p:cNvSpPr txBox="1"/>
          <p:nvPr/>
        </p:nvSpPr>
        <p:spPr>
          <a:xfrm>
            <a:off x="5962918" y="754402"/>
            <a:ext cx="3084490" cy="2446824"/>
          </a:xfrm>
          <a:prstGeom prst="rect">
            <a:avLst/>
          </a:prstGeom>
          <a:noFill/>
        </p:spPr>
        <p:txBody>
          <a:bodyPr wrap="square" rtlCol="0">
            <a:spAutoFit/>
          </a:bodyPr>
          <a:lstStyle/>
          <a:p>
            <a:r>
              <a:rPr lang="en-GB" sz="1100" b="1" dirty="0"/>
              <a:t>A large surface area:</a:t>
            </a:r>
          </a:p>
          <a:p>
            <a:endParaRPr lang="en-GB" sz="1100" b="1" dirty="0"/>
          </a:p>
          <a:p>
            <a:endParaRPr lang="en-GB" sz="1100" dirty="0"/>
          </a:p>
          <a:p>
            <a:endParaRPr lang="en-GB" sz="1100" dirty="0"/>
          </a:p>
          <a:p>
            <a:endParaRPr lang="en-GB" sz="1100" dirty="0"/>
          </a:p>
          <a:p>
            <a:endParaRPr lang="en-GB" sz="1100" dirty="0"/>
          </a:p>
          <a:p>
            <a:endParaRPr lang="en-GB" sz="1100" dirty="0"/>
          </a:p>
          <a:p>
            <a:endParaRPr lang="en-GB" sz="1100" dirty="0"/>
          </a:p>
          <a:p>
            <a:r>
              <a:rPr lang="en-GB" sz="1100" b="1" dirty="0"/>
              <a:t>A short distance required for diffusion:</a:t>
            </a:r>
          </a:p>
          <a:p>
            <a:endParaRPr lang="en-US" dirty="0"/>
          </a:p>
          <a:p>
            <a:endParaRPr lang="en-US" dirty="0"/>
          </a:p>
          <a:p>
            <a:endParaRPr lang="en-US" dirty="0"/>
          </a:p>
        </p:txBody>
      </p:sp>
      <p:pic>
        <p:nvPicPr>
          <p:cNvPr id="10" name="Picture 9">
            <a:extLst>
              <a:ext uri="{FF2B5EF4-FFF2-40B4-BE49-F238E27FC236}">
                <a16:creationId xmlns:a16="http://schemas.microsoft.com/office/drawing/2014/main" id="{DE40A432-0850-4143-B526-8E719F24D2F7}"/>
              </a:ext>
            </a:extLst>
          </p:cNvPr>
          <p:cNvPicPr>
            <a:picLocks noChangeAspect="1"/>
          </p:cNvPicPr>
          <p:nvPr/>
        </p:nvPicPr>
        <p:blipFill>
          <a:blip r:embed="rId3"/>
          <a:stretch>
            <a:fillRect/>
          </a:stretch>
        </p:blipFill>
        <p:spPr>
          <a:xfrm>
            <a:off x="315757" y="3689405"/>
            <a:ext cx="1699875" cy="1409560"/>
          </a:xfrm>
          <a:prstGeom prst="rect">
            <a:avLst/>
          </a:prstGeom>
        </p:spPr>
      </p:pic>
      <p:pic>
        <p:nvPicPr>
          <p:cNvPr id="11" name="Picture 10">
            <a:extLst>
              <a:ext uri="{FF2B5EF4-FFF2-40B4-BE49-F238E27FC236}">
                <a16:creationId xmlns:a16="http://schemas.microsoft.com/office/drawing/2014/main" id="{3B18CE86-31BB-D349-8E98-3E3075892DEB}"/>
              </a:ext>
            </a:extLst>
          </p:cNvPr>
          <p:cNvPicPr>
            <a:picLocks noChangeAspect="1"/>
          </p:cNvPicPr>
          <p:nvPr/>
        </p:nvPicPr>
        <p:blipFill>
          <a:blip r:embed="rId4"/>
          <a:stretch>
            <a:fillRect/>
          </a:stretch>
        </p:blipFill>
        <p:spPr>
          <a:xfrm>
            <a:off x="647977" y="4960880"/>
            <a:ext cx="1563155" cy="1736839"/>
          </a:xfrm>
          <a:prstGeom prst="rect">
            <a:avLst/>
          </a:prstGeom>
        </p:spPr>
      </p:pic>
      <p:pic>
        <p:nvPicPr>
          <p:cNvPr id="12" name="Picture 11" descr="A close up of a logo&#10;&#10;Description automatically generated">
            <a:extLst>
              <a:ext uri="{FF2B5EF4-FFF2-40B4-BE49-F238E27FC236}">
                <a16:creationId xmlns:a16="http://schemas.microsoft.com/office/drawing/2014/main" id="{4CAFEBC6-0FA6-314D-B180-9510384AC602}"/>
              </a:ext>
            </a:extLst>
          </p:cNvPr>
          <p:cNvPicPr>
            <a:picLocks noChangeAspect="1"/>
          </p:cNvPicPr>
          <p:nvPr/>
        </p:nvPicPr>
        <p:blipFill>
          <a:blip r:embed="rId5"/>
          <a:stretch>
            <a:fillRect/>
          </a:stretch>
        </p:blipFill>
        <p:spPr>
          <a:xfrm>
            <a:off x="2663609" y="3723292"/>
            <a:ext cx="3299309" cy="2903598"/>
          </a:xfrm>
          <a:prstGeom prst="rect">
            <a:avLst/>
          </a:prstGeom>
        </p:spPr>
      </p:pic>
      <p:sp>
        <p:nvSpPr>
          <p:cNvPr id="13" name="TextBox 12">
            <a:extLst>
              <a:ext uri="{FF2B5EF4-FFF2-40B4-BE49-F238E27FC236}">
                <a16:creationId xmlns:a16="http://schemas.microsoft.com/office/drawing/2014/main" id="{5CC33B73-36B1-3342-87BD-B23CABBA81FB}"/>
              </a:ext>
            </a:extLst>
          </p:cNvPr>
          <p:cNvSpPr txBox="1"/>
          <p:nvPr/>
        </p:nvSpPr>
        <p:spPr>
          <a:xfrm>
            <a:off x="6059510" y="3689405"/>
            <a:ext cx="3084490" cy="3123932"/>
          </a:xfrm>
          <a:prstGeom prst="rect">
            <a:avLst/>
          </a:prstGeom>
          <a:noFill/>
        </p:spPr>
        <p:txBody>
          <a:bodyPr wrap="square" rtlCol="0">
            <a:spAutoFit/>
          </a:bodyPr>
          <a:lstStyle/>
          <a:p>
            <a:r>
              <a:rPr lang="en-GB" sz="1100" dirty="0"/>
              <a:t>The human lungs provide an </a:t>
            </a:r>
            <a:r>
              <a:rPr lang="en-GB" sz="1100" b="1" u="sng" dirty="0"/>
              <a:t>exchange surface</a:t>
            </a:r>
            <a:r>
              <a:rPr lang="en-GB" sz="1100" dirty="0"/>
              <a:t> adapted for:</a:t>
            </a:r>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r>
              <a:rPr lang="en-GB" sz="1100" dirty="0"/>
              <a:t>The alveoli are adapted to provide a very large surface area for gaseous exchange:</a:t>
            </a:r>
          </a:p>
          <a:p>
            <a:endParaRPr lang="en-GB" sz="1100" dirty="0"/>
          </a:p>
          <a:p>
            <a:endParaRPr lang="en-US" dirty="0"/>
          </a:p>
          <a:p>
            <a:endParaRPr lang="en-US" dirty="0"/>
          </a:p>
          <a:p>
            <a:endParaRPr lang="en-US" dirty="0"/>
          </a:p>
        </p:txBody>
      </p:sp>
      <p:sp>
        <p:nvSpPr>
          <p:cNvPr id="2" name="Rectangle 1">
            <a:extLst>
              <a:ext uri="{FF2B5EF4-FFF2-40B4-BE49-F238E27FC236}">
                <a16:creationId xmlns:a16="http://schemas.microsoft.com/office/drawing/2014/main" id="{C8B4A2D4-8A4A-8D4C-A0B6-66951533DD93}"/>
              </a:ext>
            </a:extLst>
          </p:cNvPr>
          <p:cNvSpPr/>
          <p:nvPr/>
        </p:nvSpPr>
        <p:spPr>
          <a:xfrm>
            <a:off x="2859110" y="2528305"/>
            <a:ext cx="2819883" cy="60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C69885-970C-4D4F-BB0C-F1A5F54C75E8}"/>
              </a:ext>
            </a:extLst>
          </p:cNvPr>
          <p:cNvSpPr/>
          <p:nvPr/>
        </p:nvSpPr>
        <p:spPr>
          <a:xfrm rot="5400000">
            <a:off x="1692707" y="4694194"/>
            <a:ext cx="2819883" cy="878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90428A-CF30-7E45-ABDE-FDFDC3FBA4AE}"/>
              </a:ext>
            </a:extLst>
          </p:cNvPr>
          <p:cNvSpPr/>
          <p:nvPr/>
        </p:nvSpPr>
        <p:spPr>
          <a:xfrm rot="5400000">
            <a:off x="4163390" y="4872439"/>
            <a:ext cx="2819883" cy="689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334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nvGraphicFramePr>
        <p:xfrm>
          <a:off x="-23846" y="-2073"/>
          <a:ext cx="9144000" cy="6946126"/>
        </p:xfrm>
        <a:graphic>
          <a:graphicData uri="http://schemas.openxmlformats.org/drawingml/2006/table">
            <a:tbl>
              <a:tblPr firstRow="1" bandRow="1">
                <a:tableStyleId>{5940675A-B579-460E-94D1-54222C63F5DA}</a:tableStyleId>
              </a:tblPr>
              <a:tblGrid>
                <a:gridCol w="824247">
                  <a:extLst>
                    <a:ext uri="{9D8B030D-6E8A-4147-A177-3AD203B41FA5}">
                      <a16:colId xmlns:a16="http://schemas.microsoft.com/office/drawing/2014/main" val="3651881953"/>
                    </a:ext>
                  </a:extLst>
                </a:gridCol>
                <a:gridCol w="1017430">
                  <a:extLst>
                    <a:ext uri="{9D8B030D-6E8A-4147-A177-3AD203B41FA5}">
                      <a16:colId xmlns:a16="http://schemas.microsoft.com/office/drawing/2014/main" val="1315928349"/>
                    </a:ext>
                  </a:extLst>
                </a:gridCol>
                <a:gridCol w="745831">
                  <a:extLst>
                    <a:ext uri="{9D8B030D-6E8A-4147-A177-3AD203B41FA5}">
                      <a16:colId xmlns:a16="http://schemas.microsoft.com/office/drawing/2014/main" val="2580570105"/>
                    </a:ext>
                  </a:extLst>
                </a:gridCol>
                <a:gridCol w="168570">
                  <a:extLst>
                    <a:ext uri="{9D8B030D-6E8A-4147-A177-3AD203B41FA5}">
                      <a16:colId xmlns:a16="http://schemas.microsoft.com/office/drawing/2014/main" val="3610969087"/>
                    </a:ext>
                  </a:extLst>
                </a:gridCol>
                <a:gridCol w="785611">
                  <a:extLst>
                    <a:ext uri="{9D8B030D-6E8A-4147-A177-3AD203B41FA5}">
                      <a16:colId xmlns:a16="http://schemas.microsoft.com/office/drawing/2014/main" val="1598055445"/>
                    </a:ext>
                  </a:extLst>
                </a:gridCol>
                <a:gridCol w="965916">
                  <a:extLst>
                    <a:ext uri="{9D8B030D-6E8A-4147-A177-3AD203B41FA5}">
                      <a16:colId xmlns:a16="http://schemas.microsoft.com/office/drawing/2014/main" val="2047514054"/>
                    </a:ext>
                  </a:extLst>
                </a:gridCol>
                <a:gridCol w="4636395">
                  <a:extLst>
                    <a:ext uri="{9D8B030D-6E8A-4147-A177-3AD203B41FA5}">
                      <a16:colId xmlns:a16="http://schemas.microsoft.com/office/drawing/2014/main" val="631724080"/>
                    </a:ext>
                  </a:extLst>
                </a:gridCol>
              </a:tblGrid>
              <a:tr h="257623">
                <a:tc gridSpan="7">
                  <a:txBody>
                    <a:bodyPr/>
                    <a:lstStyle/>
                    <a:p>
                      <a:pPr algn="ctr"/>
                      <a:r>
                        <a:rPr lang="en-US" sz="1200" b="1" dirty="0"/>
                        <a:t>Transport Systems and Disease</a:t>
                      </a:r>
                      <a:endParaRPr lang="en-US" sz="1200" dirty="0"/>
                    </a:p>
                  </a:txBody>
                  <a:tcP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1239278"/>
                  </a:ext>
                </a:extLst>
              </a:tr>
              <a:tr h="243310">
                <a:tc rowSpan="2">
                  <a:txBody>
                    <a:bodyPr/>
                    <a:lstStyle/>
                    <a:p>
                      <a:pPr algn="l"/>
                      <a:r>
                        <a:rPr lang="en-GB" sz="1000" b="1" dirty="0">
                          <a:solidFill>
                            <a:srgbClr val="231F20"/>
                          </a:solidFill>
                          <a:effectLst/>
                        </a:rPr>
                        <a:t>Name of macromolecule</a:t>
                      </a:r>
                    </a:p>
                  </a:txBody>
                  <a:tcPr>
                    <a:solidFill>
                      <a:schemeClr val="bg1"/>
                    </a:solidFill>
                  </a:tcPr>
                </a:tc>
                <a:tc rowSpan="2">
                  <a:txBody>
                    <a:bodyPr/>
                    <a:lstStyle/>
                    <a:p>
                      <a:r>
                        <a:rPr lang="en-GB" sz="1000" b="1" dirty="0">
                          <a:solidFill>
                            <a:srgbClr val="231F20"/>
                          </a:solidFill>
                          <a:effectLst/>
                        </a:rPr>
                        <a:t>Breaks down into</a:t>
                      </a:r>
                      <a:endParaRPr lang="en-US" sz="1000" dirty="0"/>
                    </a:p>
                  </a:txBody>
                  <a:tcPr>
                    <a:solidFill>
                      <a:schemeClr val="bg1"/>
                    </a:solidFill>
                  </a:tcPr>
                </a:tc>
                <a:tc rowSpan="2" gridSpan="2">
                  <a:txBody>
                    <a:bodyPr/>
                    <a:lstStyle/>
                    <a:p>
                      <a:r>
                        <a:rPr lang="en-GB" sz="1000" b="1">
                          <a:solidFill>
                            <a:srgbClr val="231F20"/>
                          </a:solidFill>
                          <a:effectLst/>
                        </a:rPr>
                        <a:t>Food test</a:t>
                      </a:r>
                      <a:endParaRPr lang="en-US" sz="1000" dirty="0"/>
                    </a:p>
                  </a:txBody>
                  <a:tcPr>
                    <a:solidFill>
                      <a:schemeClr val="bg1"/>
                    </a:solidFill>
                  </a:tcPr>
                </a:tc>
                <a:tc rowSpan="2" hMerge="1">
                  <a:txBody>
                    <a:bodyPr/>
                    <a:lstStyle/>
                    <a:p>
                      <a:r>
                        <a:rPr lang="en-GB" sz="1000" b="1">
                          <a:solidFill>
                            <a:srgbClr val="231F20"/>
                          </a:solidFill>
                          <a:effectLst/>
                        </a:rPr>
                        <a:t>Use</a:t>
                      </a:r>
                      <a:endParaRPr lang="en-US" sz="1000" dirty="0"/>
                    </a:p>
                  </a:txBody>
                  <a:tcPr>
                    <a:solidFill>
                      <a:schemeClr val="bg1"/>
                    </a:solidFill>
                  </a:tcPr>
                </a:tc>
                <a:tc rowSpan="2">
                  <a:txBody>
                    <a:bodyPr/>
                    <a:lstStyle/>
                    <a:p>
                      <a:r>
                        <a:rPr lang="en-GB" sz="1000" b="1">
                          <a:solidFill>
                            <a:srgbClr val="231F20"/>
                          </a:solidFill>
                          <a:effectLst/>
                        </a:rPr>
                        <a:t>Use</a:t>
                      </a:r>
                      <a:endParaRPr lang="en-US" sz="1000" dirty="0"/>
                    </a:p>
                  </a:txBody>
                  <a:tcPr>
                    <a:solidFill>
                      <a:schemeClr val="bg1"/>
                    </a:solidFill>
                  </a:tcPr>
                </a:tc>
                <a:tc rowSpan="2">
                  <a:txBody>
                    <a:bodyPr/>
                    <a:lstStyle/>
                    <a:p>
                      <a:r>
                        <a:rPr lang="en-GB" sz="1000" b="1" dirty="0">
                          <a:solidFill>
                            <a:srgbClr val="231F20"/>
                          </a:solidFill>
                          <a:effectLst/>
                        </a:rPr>
                        <a:t>Found in</a:t>
                      </a:r>
                      <a:endParaRPr lang="en-US" sz="1000" dirty="0"/>
                    </a:p>
                  </a:txBody>
                  <a:tcPr>
                    <a:solidFill>
                      <a:schemeClr val="bg1"/>
                    </a:solidFill>
                  </a:tcPr>
                </a:tc>
                <a:tc>
                  <a:txBody>
                    <a:bodyPr/>
                    <a:lstStyle/>
                    <a:p>
                      <a:pPr algn="ctr"/>
                      <a:r>
                        <a:rPr lang="en-US" sz="1100" b="1" dirty="0"/>
                        <a:t>Heart Disease</a:t>
                      </a:r>
                      <a:endParaRPr lang="en-US" dirty="0"/>
                    </a:p>
                  </a:txBody>
                  <a:tcPr>
                    <a:solidFill>
                      <a:srgbClr val="92D050"/>
                    </a:solidFill>
                  </a:tcPr>
                </a:tc>
                <a:extLst>
                  <a:ext uri="{0D108BD9-81ED-4DB2-BD59-A6C34878D82A}">
                    <a16:rowId xmlns:a16="http://schemas.microsoft.com/office/drawing/2014/main" val="3465034723"/>
                  </a:ext>
                </a:extLst>
              </a:tr>
              <a:tr h="271935">
                <a:tc vMerge="1">
                  <a:txBody>
                    <a:bodyPr/>
                    <a:lstStyle/>
                    <a:p>
                      <a:pPr algn="l"/>
                      <a:endParaRPr lang="en-GB" sz="1050" b="1" dirty="0">
                        <a:solidFill>
                          <a:srgbClr val="231F20"/>
                        </a:solidFill>
                        <a:effectLst/>
                      </a:endParaRPr>
                    </a:p>
                  </a:txBody>
                  <a:tcPr>
                    <a:solidFill>
                      <a:schemeClr val="bg1"/>
                    </a:solidFill>
                  </a:tcPr>
                </a:tc>
                <a:tc vMerge="1">
                  <a:txBody>
                    <a:bodyPr/>
                    <a:lstStyle/>
                    <a:p>
                      <a:endParaRPr lang="en-US" dirty="0"/>
                    </a:p>
                  </a:txBody>
                  <a:tcPr>
                    <a:solidFill>
                      <a:schemeClr val="bg1"/>
                    </a:solid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dirty="0"/>
                    </a:p>
                  </a:txBody>
                  <a:tcPr>
                    <a:solidFill>
                      <a:schemeClr val="bg1"/>
                    </a:solidFill>
                  </a:tcPr>
                </a:tc>
                <a:tc rowSpan="7">
                  <a:txBody>
                    <a:bodyPr/>
                    <a:lstStyle/>
                    <a:p>
                      <a:r>
                        <a:rPr lang="en-GB" sz="1000" b="0" i="0" u="none" strike="noStrike" kern="1200" dirty="0">
                          <a:solidFill>
                            <a:schemeClr val="tx1"/>
                          </a:solidFill>
                          <a:effectLst/>
                          <a:latin typeface="+mn-lt"/>
                          <a:ea typeface="+mn-ea"/>
                          <a:cs typeface="+mn-cs"/>
                        </a:rPr>
                        <a:t>Blood must flow one way only through the circulatory system. </a:t>
                      </a:r>
                    </a:p>
                    <a:p>
                      <a:endParaRPr lang="en-GB" sz="1000" b="0" i="0" u="none" strike="noStrike" kern="1200" dirty="0">
                        <a:solidFill>
                          <a:schemeClr val="tx1"/>
                        </a:solidFill>
                        <a:effectLst/>
                        <a:latin typeface="+mn-lt"/>
                        <a:ea typeface="+mn-ea"/>
                        <a:cs typeface="+mn-cs"/>
                      </a:endParaRPr>
                    </a:p>
                    <a:p>
                      <a:r>
                        <a:rPr lang="en-GB" sz="1000" b="1" i="0" u="none" strike="noStrike" kern="1200" dirty="0">
                          <a:solidFill>
                            <a:schemeClr val="tx1"/>
                          </a:solidFill>
                          <a:effectLst/>
                          <a:latin typeface="+mn-lt"/>
                          <a:ea typeface="+mn-ea"/>
                          <a:cs typeface="+mn-cs"/>
                        </a:rPr>
                        <a:t>Faulty heart valves</a:t>
                      </a:r>
                    </a:p>
                    <a:p>
                      <a:pPr marL="171450" indent="-171450">
                        <a:buFont typeface="Arial" panose="020B0604020202020204" pitchFamily="34" charset="0"/>
                        <a:buChar char="•"/>
                      </a:pPr>
                      <a:endParaRPr lang="en-GB" sz="10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0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0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GB" sz="1000" b="1" i="0" u="none" strike="noStrike" kern="1200" dirty="0">
                          <a:solidFill>
                            <a:schemeClr val="tx1"/>
                          </a:solidFill>
                          <a:effectLst/>
                          <a:latin typeface="+mn-lt"/>
                          <a:ea typeface="+mn-ea"/>
                          <a:cs typeface="+mn-cs"/>
                        </a:rPr>
                        <a:t>Coronary Heart Disease</a:t>
                      </a:r>
                    </a:p>
                    <a:p>
                      <a:pPr marL="171450" indent="-171450">
                        <a:buFont typeface="Arial" panose="020B0604020202020204" pitchFamily="34" charset="0"/>
                        <a:buChar char="•"/>
                      </a:pPr>
                      <a:endParaRPr lang="en-GB" sz="1000" b="0" i="0" u="none" strike="noStrike" kern="1200" dirty="0">
                        <a:solidFill>
                          <a:srgbClr val="231F20"/>
                        </a:solidFill>
                        <a:effectLst/>
                        <a:latin typeface="+mn-lt"/>
                        <a:ea typeface="+mn-ea"/>
                        <a:cs typeface="+mn-cs"/>
                      </a:endParaRPr>
                    </a:p>
                    <a:p>
                      <a:pPr marL="171450" indent="-171450">
                        <a:buFont typeface="Arial" panose="020B0604020202020204" pitchFamily="34" charset="0"/>
                        <a:buChar char="•"/>
                      </a:pPr>
                      <a:endParaRPr lang="en-GB" sz="1000" b="0" i="0" u="none" strike="noStrike" kern="1200" dirty="0">
                        <a:solidFill>
                          <a:srgbClr val="231F20"/>
                        </a:solidFill>
                        <a:effectLst/>
                        <a:latin typeface="+mn-lt"/>
                        <a:ea typeface="+mn-ea"/>
                        <a:cs typeface="+mn-cs"/>
                      </a:endParaRPr>
                    </a:p>
                    <a:p>
                      <a:pPr marL="171450" indent="-171450">
                        <a:buFont typeface="Arial" panose="020B0604020202020204" pitchFamily="34" charset="0"/>
                        <a:buChar char="•"/>
                      </a:pPr>
                      <a:endParaRPr lang="en-GB" sz="1000" b="0" i="0" u="none" strike="noStrike" kern="1200" dirty="0">
                        <a:solidFill>
                          <a:srgbClr val="231F20"/>
                        </a:solidFill>
                        <a:effectLst/>
                        <a:latin typeface="+mn-lt"/>
                        <a:ea typeface="+mn-ea"/>
                        <a:cs typeface="+mn-cs"/>
                      </a:endParaRPr>
                    </a:p>
                    <a:p>
                      <a:pPr marL="171450" indent="-171450">
                        <a:buFont typeface="Arial" panose="020B0604020202020204" pitchFamily="34" charset="0"/>
                        <a:buChar char="•"/>
                      </a:pPr>
                      <a:endParaRPr lang="en-GB" sz="1000" b="0" i="0" u="none" strike="noStrike" kern="1200" dirty="0">
                        <a:solidFill>
                          <a:srgbClr val="231F20"/>
                        </a:solidFill>
                        <a:effectLst/>
                        <a:latin typeface="+mn-lt"/>
                        <a:ea typeface="+mn-ea"/>
                        <a:cs typeface="+mn-cs"/>
                      </a:endParaRPr>
                    </a:p>
                    <a:p>
                      <a:pPr marL="171450" indent="-171450">
                        <a:buFont typeface="Arial" panose="020B0604020202020204" pitchFamily="34" charset="0"/>
                        <a:buChar char="•"/>
                      </a:pPr>
                      <a:endParaRPr lang="en-GB" sz="1000" b="0" i="0" u="none" strike="noStrike" kern="1200" dirty="0">
                        <a:solidFill>
                          <a:srgbClr val="231F20"/>
                        </a:solidFill>
                        <a:effectLst/>
                        <a:latin typeface="+mn-lt"/>
                        <a:ea typeface="+mn-ea"/>
                        <a:cs typeface="+mn-cs"/>
                      </a:endParaRPr>
                    </a:p>
                    <a:p>
                      <a:pPr marL="0" indent="0">
                        <a:buFont typeface="Arial" panose="020B0604020202020204" pitchFamily="34" charset="0"/>
                        <a:buNone/>
                      </a:pPr>
                      <a:r>
                        <a:rPr lang="en-GB" sz="1000" b="1" i="0" u="none" strike="noStrike" kern="1200" dirty="0">
                          <a:solidFill>
                            <a:srgbClr val="231F20"/>
                          </a:solidFill>
                          <a:effectLst/>
                          <a:latin typeface="+mn-lt"/>
                          <a:ea typeface="+mn-ea"/>
                          <a:cs typeface="+mn-cs"/>
                        </a:rPr>
                        <a:t>Artificial Pacemaker</a:t>
                      </a:r>
                    </a:p>
                    <a:p>
                      <a:pPr marL="0" indent="0">
                        <a:buFont typeface="Arial" panose="020B0604020202020204" pitchFamily="34" charset="0"/>
                        <a:buNone/>
                      </a:pPr>
                      <a:endParaRPr lang="en-GB" sz="1000" b="1" i="0" u="none" strike="noStrike" kern="1200" dirty="0">
                        <a:solidFill>
                          <a:srgbClr val="231F20"/>
                        </a:solidFill>
                        <a:effectLst/>
                        <a:latin typeface="+mn-lt"/>
                        <a:ea typeface="+mn-ea"/>
                        <a:cs typeface="+mn-cs"/>
                      </a:endParaRPr>
                    </a:p>
                    <a:p>
                      <a:pPr marL="0" indent="0">
                        <a:buFont typeface="Arial" panose="020B0604020202020204" pitchFamily="34" charset="0"/>
                        <a:buNone/>
                      </a:pPr>
                      <a:endParaRPr lang="en-GB" sz="1000" b="1" i="0" u="none" strike="noStrike" kern="1200" dirty="0">
                        <a:solidFill>
                          <a:srgbClr val="231F20"/>
                        </a:solidFill>
                        <a:effectLst/>
                        <a:latin typeface="+mn-lt"/>
                        <a:ea typeface="+mn-ea"/>
                        <a:cs typeface="+mn-cs"/>
                      </a:endParaRPr>
                    </a:p>
                    <a:p>
                      <a:pPr marL="0" indent="0">
                        <a:buFont typeface="Arial" panose="020B0604020202020204" pitchFamily="34" charset="0"/>
                        <a:buNone/>
                      </a:pPr>
                      <a:endParaRPr lang="en-GB" sz="1000" b="1" i="0" u="none" strike="noStrike" kern="1200" dirty="0">
                        <a:solidFill>
                          <a:srgbClr val="231F20"/>
                        </a:solidFill>
                        <a:effectLst/>
                        <a:latin typeface="+mn-lt"/>
                        <a:ea typeface="+mn-ea"/>
                        <a:cs typeface="+mn-cs"/>
                      </a:endParaRPr>
                    </a:p>
                    <a:p>
                      <a:pPr marL="0" indent="0">
                        <a:buFont typeface="Arial" panose="020B0604020202020204" pitchFamily="34" charset="0"/>
                        <a:buNone/>
                      </a:pPr>
                      <a:endParaRPr lang="en-GB" sz="1000" b="1" i="0" u="none" strike="noStrike" kern="1200" dirty="0">
                        <a:solidFill>
                          <a:srgbClr val="231F20"/>
                        </a:solidFill>
                        <a:effectLst/>
                        <a:latin typeface="+mn-lt"/>
                        <a:ea typeface="+mn-ea"/>
                        <a:cs typeface="+mn-cs"/>
                      </a:endParaRPr>
                    </a:p>
                    <a:p>
                      <a:pPr marL="0" indent="0">
                        <a:buFont typeface="Arial" panose="020B0604020202020204" pitchFamily="34" charset="0"/>
                        <a:buNone/>
                      </a:pPr>
                      <a:r>
                        <a:rPr lang="en-GB" sz="1000" b="1" i="0" u="none" strike="noStrike" kern="1200" dirty="0">
                          <a:solidFill>
                            <a:srgbClr val="231F20"/>
                          </a:solidFill>
                          <a:effectLst/>
                          <a:latin typeface="+mn-lt"/>
                          <a:ea typeface="+mn-ea"/>
                          <a:cs typeface="+mn-cs"/>
                        </a:rPr>
                        <a:t>Heart Transplant</a:t>
                      </a:r>
                    </a:p>
                  </a:txBody>
                  <a:tcPr>
                    <a:solidFill>
                      <a:schemeClr val="bg1"/>
                    </a:solidFill>
                  </a:tcPr>
                </a:tc>
                <a:extLst>
                  <a:ext uri="{0D108BD9-81ED-4DB2-BD59-A6C34878D82A}">
                    <a16:rowId xmlns:a16="http://schemas.microsoft.com/office/drawing/2014/main" val="94936625"/>
                  </a:ext>
                </a:extLst>
              </a:tr>
              <a:tr h="372122">
                <a:tc>
                  <a:txBody>
                    <a:bodyPr/>
                    <a:lstStyle/>
                    <a:p>
                      <a:pPr algn="l"/>
                      <a:endParaRPr lang="en-GB" sz="1000" b="0" dirty="0">
                        <a:solidFill>
                          <a:srgbClr val="231F20"/>
                        </a:solidFill>
                        <a:effectLst/>
                      </a:endParaRPr>
                    </a:p>
                  </a:txBody>
                  <a:tcPr>
                    <a:solidFill>
                      <a:schemeClr val="bg1"/>
                    </a:solidFill>
                  </a:tcPr>
                </a:tc>
                <a:tc>
                  <a:txBody>
                    <a:bodyPr/>
                    <a:lstStyle/>
                    <a:p>
                      <a:endParaRPr lang="en-US" sz="1000" dirty="0"/>
                    </a:p>
                  </a:txBody>
                  <a:tcPr>
                    <a:solidFill>
                      <a:schemeClr val="bg1"/>
                    </a:solidFill>
                  </a:tcPr>
                </a:tc>
                <a:tc gridSpan="2">
                  <a:txBody>
                    <a:bodyPr/>
                    <a:lstStyle/>
                    <a:p>
                      <a:endParaRPr lang="en-US" sz="1000" dirty="0"/>
                    </a:p>
                  </a:txBody>
                  <a:tcPr>
                    <a:solidFill>
                      <a:schemeClr val="bg1"/>
                    </a:solidFill>
                  </a:tcPr>
                </a:tc>
                <a:tc hMerge="1">
                  <a:txBody>
                    <a:bodyPr/>
                    <a:lstStyle/>
                    <a:p>
                      <a:r>
                        <a:rPr lang="en-GB" sz="1000" b="0">
                          <a:solidFill>
                            <a:srgbClr val="231F20"/>
                          </a:solidFill>
                          <a:effectLst/>
                        </a:rPr>
                        <a:t>Energy</a:t>
                      </a:r>
                      <a:endParaRPr lang="en-US" sz="1000"/>
                    </a:p>
                  </a:txBody>
                  <a:tcPr>
                    <a:solidFill>
                      <a:schemeClr val="bg1"/>
                    </a:solidFill>
                  </a:tcPr>
                </a:tc>
                <a:tc>
                  <a:txBody>
                    <a:bodyPr/>
                    <a:lstStyle/>
                    <a:p>
                      <a:endParaRPr lang="en-US" sz="1000" dirty="0"/>
                    </a:p>
                  </a:txBody>
                  <a:tcPr>
                    <a:solidFill>
                      <a:schemeClr val="bg1"/>
                    </a:solidFill>
                  </a:tcPr>
                </a:tc>
                <a:tc>
                  <a:txBody>
                    <a:bodyPr/>
                    <a:lstStyle/>
                    <a:p>
                      <a:endParaRPr lang="en-US" sz="1000" dirty="0"/>
                    </a:p>
                  </a:txBody>
                  <a:tcPr>
                    <a:solidFill>
                      <a:schemeClr val="bg1"/>
                    </a:solidFill>
                  </a:tcPr>
                </a:tc>
                <a:tc vMerge="1">
                  <a:txBody>
                    <a:bodyPr/>
                    <a:lstStyle/>
                    <a:p>
                      <a:pPr algn="l"/>
                      <a:endParaRPr lang="en-GB" sz="1050" b="0" dirty="0">
                        <a:solidFill>
                          <a:srgbClr val="231F20"/>
                        </a:solidFill>
                        <a:effectLst/>
                      </a:endParaRPr>
                    </a:p>
                  </a:txBody>
                  <a:tcPr>
                    <a:solidFill>
                      <a:schemeClr val="bg1"/>
                    </a:solidFill>
                  </a:tcPr>
                </a:tc>
                <a:extLst>
                  <a:ext uri="{0D108BD9-81ED-4DB2-BD59-A6C34878D82A}">
                    <a16:rowId xmlns:a16="http://schemas.microsoft.com/office/drawing/2014/main" val="1037327143"/>
                  </a:ext>
                </a:extLst>
              </a:tr>
              <a:tr h="372122">
                <a:tc>
                  <a:txBody>
                    <a:bodyPr/>
                    <a:lstStyle/>
                    <a:p>
                      <a:pPr algn="l"/>
                      <a:endParaRPr lang="en-GB" sz="1000" b="0" dirty="0">
                        <a:solidFill>
                          <a:srgbClr val="231F20"/>
                        </a:solidFill>
                        <a:effectLst/>
                      </a:endParaRPr>
                    </a:p>
                  </a:txBody>
                  <a:tcPr>
                    <a:solidFill>
                      <a:schemeClr val="bg1"/>
                    </a:solidFill>
                  </a:tcPr>
                </a:tc>
                <a:tc>
                  <a:txBody>
                    <a:bodyPr/>
                    <a:lstStyle/>
                    <a:p>
                      <a:endParaRPr lang="en-US" sz="1000" dirty="0"/>
                    </a:p>
                  </a:txBody>
                  <a:tcPr>
                    <a:solidFill>
                      <a:schemeClr val="bg1"/>
                    </a:solidFill>
                  </a:tcPr>
                </a:tc>
                <a:tc gridSpan="2">
                  <a:txBody>
                    <a:bodyPr/>
                    <a:lstStyle/>
                    <a:p>
                      <a:endParaRPr lang="en-US" sz="1000" dirty="0"/>
                    </a:p>
                  </a:txBody>
                  <a:tcPr>
                    <a:solidFill>
                      <a:schemeClr val="bg1"/>
                    </a:solidFill>
                  </a:tcPr>
                </a:tc>
                <a:tc hMerge="1">
                  <a:txBody>
                    <a:bodyPr/>
                    <a:lstStyle/>
                    <a:p>
                      <a:r>
                        <a:rPr lang="en-GB" sz="1000" b="0">
                          <a:solidFill>
                            <a:srgbClr val="231F20"/>
                          </a:solidFill>
                          <a:effectLst/>
                        </a:rPr>
                        <a:t>Growth and repair</a:t>
                      </a:r>
                      <a:endParaRPr lang="en-US" sz="1000"/>
                    </a:p>
                  </a:txBody>
                  <a:tcPr>
                    <a:solidFill>
                      <a:schemeClr val="bg1"/>
                    </a:solidFill>
                  </a:tcPr>
                </a:tc>
                <a:tc>
                  <a:txBody>
                    <a:bodyPr/>
                    <a:lstStyle/>
                    <a:p>
                      <a:endParaRPr lang="en-US" sz="1000" dirty="0"/>
                    </a:p>
                  </a:txBody>
                  <a:tcPr>
                    <a:solidFill>
                      <a:schemeClr val="bg1"/>
                    </a:solidFill>
                  </a:tcPr>
                </a:tc>
                <a:tc>
                  <a:txBody>
                    <a:bodyPr/>
                    <a:lstStyle/>
                    <a:p>
                      <a:endParaRPr lang="en-US" sz="1000" dirty="0"/>
                    </a:p>
                  </a:txBody>
                  <a:tcPr>
                    <a:solidFill>
                      <a:schemeClr val="bg1"/>
                    </a:solidFill>
                  </a:tcPr>
                </a:tc>
                <a:tc vMerge="1">
                  <a:txBody>
                    <a:bodyPr/>
                    <a:lstStyle/>
                    <a:p>
                      <a:pPr algn="l"/>
                      <a:endParaRPr lang="en-GB" sz="1050" b="0" dirty="0">
                        <a:solidFill>
                          <a:srgbClr val="231F20"/>
                        </a:solidFill>
                        <a:effectLst/>
                      </a:endParaRPr>
                    </a:p>
                  </a:txBody>
                  <a:tcPr>
                    <a:solidFill>
                      <a:schemeClr val="bg1"/>
                    </a:solidFill>
                  </a:tcPr>
                </a:tc>
                <a:extLst>
                  <a:ext uri="{0D108BD9-81ED-4DB2-BD59-A6C34878D82A}">
                    <a16:rowId xmlns:a16="http://schemas.microsoft.com/office/drawing/2014/main" val="1934002734"/>
                  </a:ext>
                </a:extLst>
              </a:tr>
              <a:tr h="515245">
                <a:tc>
                  <a:txBody>
                    <a:bodyPr/>
                    <a:lstStyle/>
                    <a:p>
                      <a:pPr algn="l"/>
                      <a:endParaRPr lang="en-GB" sz="1000" b="0" dirty="0">
                        <a:solidFill>
                          <a:srgbClr val="231F20"/>
                        </a:solidFill>
                        <a:effectLst/>
                      </a:endParaRPr>
                    </a:p>
                  </a:txBody>
                  <a:tcPr>
                    <a:solidFill>
                      <a:schemeClr val="bg1"/>
                    </a:solidFill>
                  </a:tcPr>
                </a:tc>
                <a:tc>
                  <a:txBody>
                    <a:bodyPr/>
                    <a:lstStyle/>
                    <a:p>
                      <a:endParaRPr lang="en-US" sz="1000" dirty="0"/>
                    </a:p>
                  </a:txBody>
                  <a:tcPr>
                    <a:solidFill>
                      <a:schemeClr val="bg1"/>
                    </a:solidFill>
                  </a:tcPr>
                </a:tc>
                <a:tc gridSpan="2">
                  <a:txBody>
                    <a:bodyPr/>
                    <a:lstStyle/>
                    <a:p>
                      <a:endParaRPr lang="en-US" sz="1000" dirty="0"/>
                    </a:p>
                  </a:txBody>
                  <a:tcPr>
                    <a:solidFill>
                      <a:schemeClr val="bg1"/>
                    </a:solidFill>
                  </a:tcPr>
                </a:tc>
                <a:tc hMerge="1">
                  <a:txBody>
                    <a:bodyPr/>
                    <a:lstStyle/>
                    <a:p>
                      <a:r>
                        <a:rPr lang="en-GB" sz="1000" b="0">
                          <a:solidFill>
                            <a:srgbClr val="231F20"/>
                          </a:solidFill>
                          <a:effectLst/>
                        </a:rPr>
                        <a:t>Energy and insulation</a:t>
                      </a:r>
                      <a:endParaRPr lang="en-US" sz="1000" dirty="0"/>
                    </a:p>
                  </a:txBody>
                  <a:tcPr>
                    <a:solidFill>
                      <a:schemeClr val="bg1"/>
                    </a:solidFill>
                  </a:tcPr>
                </a:tc>
                <a:tc>
                  <a:txBody>
                    <a:bodyPr/>
                    <a:lstStyle/>
                    <a:p>
                      <a:endParaRPr lang="en-US" sz="1000" dirty="0"/>
                    </a:p>
                  </a:txBody>
                  <a:tcPr>
                    <a:solidFill>
                      <a:schemeClr val="bg1"/>
                    </a:solidFill>
                  </a:tcPr>
                </a:tc>
                <a:tc>
                  <a:txBody>
                    <a:bodyPr/>
                    <a:lstStyle/>
                    <a:p>
                      <a:endParaRPr lang="en-US" sz="1000" dirty="0"/>
                    </a:p>
                  </a:txBody>
                  <a:tcPr>
                    <a:solidFill>
                      <a:schemeClr val="bg1"/>
                    </a:solidFill>
                  </a:tcPr>
                </a:tc>
                <a:tc vMerge="1">
                  <a:txBody>
                    <a:bodyPr/>
                    <a:lstStyle/>
                    <a:p>
                      <a:pPr algn="l"/>
                      <a:endParaRPr lang="en-GB" sz="1050" b="0" dirty="0">
                        <a:solidFill>
                          <a:srgbClr val="231F20"/>
                        </a:solidFill>
                        <a:effectLst/>
                      </a:endParaRPr>
                    </a:p>
                  </a:txBody>
                  <a:tcPr>
                    <a:solidFill>
                      <a:schemeClr val="bg1"/>
                    </a:solidFill>
                  </a:tcPr>
                </a:tc>
                <a:extLst>
                  <a:ext uri="{0D108BD9-81ED-4DB2-BD59-A6C34878D82A}">
                    <a16:rowId xmlns:a16="http://schemas.microsoft.com/office/drawing/2014/main" val="40839546"/>
                  </a:ext>
                </a:extLst>
              </a:tr>
              <a:tr h="372122">
                <a:tc>
                  <a:txBody>
                    <a:bodyPr/>
                    <a:lstStyle/>
                    <a:p>
                      <a:pPr algn="l"/>
                      <a:endParaRPr lang="en-GB" sz="1000" b="0" dirty="0">
                        <a:solidFill>
                          <a:srgbClr val="231F20"/>
                        </a:solidFill>
                        <a:effectLst/>
                      </a:endParaRPr>
                    </a:p>
                  </a:txBody>
                  <a:tcPr>
                    <a:solidFill>
                      <a:schemeClr val="bg1"/>
                    </a:solidFill>
                  </a:tcPr>
                </a:tc>
                <a:tc>
                  <a:txBody>
                    <a:bodyPr/>
                    <a:lstStyle/>
                    <a:p>
                      <a:endParaRPr lang="en-US" sz="1000" dirty="0"/>
                    </a:p>
                    <a:p>
                      <a:endParaRPr lang="en-US" sz="1000" dirty="0"/>
                    </a:p>
                  </a:txBody>
                  <a:tcPr>
                    <a:solidFill>
                      <a:schemeClr val="bg1"/>
                    </a:solidFill>
                  </a:tcPr>
                </a:tc>
                <a:tc gridSpan="2">
                  <a:txBody>
                    <a:bodyPr/>
                    <a:lstStyle/>
                    <a:p>
                      <a:endParaRPr lang="en-US" sz="1000" dirty="0"/>
                    </a:p>
                  </a:txBody>
                  <a:tcPr>
                    <a:solidFill>
                      <a:schemeClr val="bg1"/>
                    </a:solidFill>
                  </a:tcPr>
                </a:tc>
                <a:tc hMerge="1">
                  <a:txBody>
                    <a:bodyPr/>
                    <a:lstStyle/>
                    <a:p>
                      <a:r>
                        <a:rPr lang="en-GB" sz="1000" b="0" dirty="0">
                          <a:solidFill>
                            <a:srgbClr val="231F20"/>
                          </a:solidFill>
                          <a:effectLst/>
                        </a:rPr>
                        <a:t>Energy</a:t>
                      </a:r>
                      <a:endParaRPr lang="en-US" sz="1000" dirty="0"/>
                    </a:p>
                  </a:txBody>
                  <a:tcPr>
                    <a:solidFill>
                      <a:schemeClr val="bg1"/>
                    </a:solidFill>
                  </a:tcPr>
                </a:tc>
                <a:tc>
                  <a:txBody>
                    <a:bodyPr/>
                    <a:lstStyle/>
                    <a:p>
                      <a:endParaRPr lang="en-US" sz="1000" dirty="0"/>
                    </a:p>
                  </a:txBody>
                  <a:tcPr>
                    <a:solidFill>
                      <a:schemeClr val="bg1"/>
                    </a:solidFill>
                  </a:tcPr>
                </a:tc>
                <a:tc>
                  <a:txBody>
                    <a:bodyPr/>
                    <a:lstStyle/>
                    <a:p>
                      <a:endParaRPr lang="en-US" sz="1000" dirty="0"/>
                    </a:p>
                  </a:txBody>
                  <a:tcPr>
                    <a:solidFill>
                      <a:schemeClr val="bg1"/>
                    </a:solidFill>
                  </a:tcPr>
                </a:tc>
                <a:tc vMerge="1">
                  <a:txBody>
                    <a:bodyPr/>
                    <a:lstStyle/>
                    <a:p>
                      <a:pPr algn="l"/>
                      <a:endParaRPr lang="en-GB" sz="1050" b="0" dirty="0">
                        <a:solidFill>
                          <a:srgbClr val="231F20"/>
                        </a:solidFill>
                        <a:effectLst/>
                      </a:endParaRPr>
                    </a:p>
                  </a:txBody>
                  <a:tcPr>
                    <a:solidFill>
                      <a:schemeClr val="bg1"/>
                    </a:solidFill>
                  </a:tcPr>
                </a:tc>
                <a:extLst>
                  <a:ext uri="{0D108BD9-81ED-4DB2-BD59-A6C34878D82A}">
                    <a16:rowId xmlns:a16="http://schemas.microsoft.com/office/drawing/2014/main" val="1821306056"/>
                  </a:ext>
                </a:extLst>
              </a:tr>
              <a:tr h="837274">
                <a:tc gridSpan="6">
                  <a:txBody>
                    <a:bodyPr/>
                    <a:lstStyle/>
                    <a:p>
                      <a:r>
                        <a:rPr lang="en-GB" sz="1000" b="1" dirty="0">
                          <a:solidFill>
                            <a:srgbClr val="231F20"/>
                          </a:solidFill>
                          <a:effectLst/>
                        </a:rPr>
                        <a:t>Mouth -&gt;</a:t>
                      </a:r>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a:p>
                  </a:txBody>
                  <a:tcPr/>
                </a:tc>
                <a:tc hMerge="1">
                  <a:txBody>
                    <a:bodyPr/>
                    <a:lstStyle/>
                    <a:p>
                      <a:endParaRPr lang="en-US" dirty="0"/>
                    </a:p>
                  </a:txBody>
                  <a:tcPr>
                    <a:solidFill>
                      <a:schemeClr val="bg1"/>
                    </a:solidFill>
                  </a:tcPr>
                </a:tc>
                <a:tc vMerge="1">
                  <a:txBody>
                    <a:bodyPr/>
                    <a:lstStyle/>
                    <a:p>
                      <a:endParaRPr lang="en-GB" sz="1050" b="1" dirty="0">
                        <a:solidFill>
                          <a:srgbClr val="231F20"/>
                        </a:solidFill>
                        <a:effectLst/>
                      </a:endParaRPr>
                    </a:p>
                  </a:txBody>
                  <a:tcPr>
                    <a:solidFill>
                      <a:schemeClr val="bg1"/>
                    </a:solidFill>
                  </a:tcPr>
                </a:tc>
                <a:extLst>
                  <a:ext uri="{0D108BD9-81ED-4DB2-BD59-A6C34878D82A}">
                    <a16:rowId xmlns:a16="http://schemas.microsoft.com/office/drawing/2014/main" val="89054507"/>
                  </a:ext>
                </a:extLst>
              </a:tr>
              <a:tr h="350653">
                <a:tc gridSpan="3">
                  <a:txBody>
                    <a:bodyPr/>
                    <a:lstStyle/>
                    <a:p>
                      <a:pPr algn="ctr"/>
                      <a:r>
                        <a:rPr lang="en-US" sz="1200" b="1" dirty="0"/>
                        <a:t>Structure of the Heart</a:t>
                      </a:r>
                    </a:p>
                  </a:txBody>
                  <a:tcPr>
                    <a:solidFill>
                      <a:srgbClr val="92D050"/>
                    </a:solidFill>
                  </a:tcPr>
                </a:tc>
                <a:tc hMerge="1">
                  <a:txBody>
                    <a:bodyPr/>
                    <a:lstStyle/>
                    <a:p>
                      <a:endParaRPr lang="en-US"/>
                    </a:p>
                  </a:txBody>
                  <a:tcPr/>
                </a:tc>
                <a:tc hMerge="1">
                  <a:txBody>
                    <a:bodyPr/>
                    <a:lstStyle/>
                    <a:p>
                      <a:endParaRPr lang="en-US"/>
                    </a:p>
                  </a:txBody>
                  <a:tcPr/>
                </a:tc>
                <a:tc gridSpan="3">
                  <a:txBody>
                    <a:bodyPr/>
                    <a:lstStyle/>
                    <a:p>
                      <a:pPr algn="ctr"/>
                      <a:r>
                        <a:rPr lang="en-US" sz="1200" b="1" dirty="0"/>
                        <a:t>Blood Vessels</a:t>
                      </a:r>
                    </a:p>
                  </a:txBody>
                  <a:tcPr>
                    <a:solidFill>
                      <a:srgbClr val="92D050"/>
                    </a:solidFill>
                  </a:tcPr>
                </a:tc>
                <a:tc hMerge="1">
                  <a:txBody>
                    <a:bodyPr/>
                    <a:lstStyle/>
                    <a:p>
                      <a:endParaRPr lang="en-US"/>
                    </a:p>
                  </a:txBody>
                  <a:tcPr/>
                </a:tc>
                <a:tc hMerge="1">
                  <a:txBody>
                    <a:bodyPr/>
                    <a:lstStyle/>
                    <a:p>
                      <a:endParaRPr lang="en-US"/>
                    </a:p>
                  </a:txBody>
                  <a:tcPr/>
                </a:tc>
                <a:tc vMerge="1">
                  <a:txBody>
                    <a:bodyPr/>
                    <a:lstStyle/>
                    <a:p>
                      <a:endParaRPr lang="en-US" dirty="0"/>
                    </a:p>
                  </a:txBody>
                  <a:tcPr>
                    <a:solidFill>
                      <a:srgbClr val="92D050"/>
                    </a:solidFill>
                  </a:tcPr>
                </a:tc>
                <a:extLst>
                  <a:ext uri="{0D108BD9-81ED-4DB2-BD59-A6C34878D82A}">
                    <a16:rowId xmlns:a16="http://schemas.microsoft.com/office/drawing/2014/main" val="3040512239"/>
                  </a:ext>
                </a:extLst>
              </a:tr>
              <a:tr h="214686">
                <a:tc rowSpan="4" gridSpan="3">
                  <a:txBody>
                    <a:bodyPr/>
                    <a:lstStyle/>
                    <a:p>
                      <a:endParaRPr lang="en-GB" sz="1000" dirty="0">
                        <a:solidFill>
                          <a:srgbClr val="231F20"/>
                        </a:solidFill>
                        <a:effectLst/>
                      </a:endParaRPr>
                    </a:p>
                  </a:txBody>
                  <a:tcPr marL="38100" marR="38100" marT="38100" marB="38100" anchor="ctr"/>
                </a:tc>
                <a:tc rowSpan="4" hMerge="1">
                  <a:txBody>
                    <a:bodyPr/>
                    <a:lstStyle/>
                    <a:p>
                      <a:pPr algn="ctr"/>
                      <a:endParaRPr lang="en-GB" sz="1000" b="1" dirty="0">
                        <a:solidFill>
                          <a:srgbClr val="231F20"/>
                        </a:solidFill>
                        <a:effectLst/>
                      </a:endParaRPr>
                    </a:p>
                  </a:txBody>
                  <a:tcPr marL="38100" marR="38100" marT="38100" marB="38100" anchor="ctr"/>
                </a:tc>
                <a:tc rowSpan="4" hMerge="1">
                  <a:txBody>
                    <a:bodyPr/>
                    <a:lstStyle/>
                    <a:p>
                      <a:pPr algn="ctr"/>
                      <a:endParaRPr lang="en-GB" sz="1000" b="1" dirty="0">
                        <a:solidFill>
                          <a:srgbClr val="231F20"/>
                        </a:solidFill>
                        <a:effectLst/>
                      </a:endParaRPr>
                    </a:p>
                  </a:txBody>
                  <a:tcPr marL="38100" marR="38100" marT="38100" marB="38100" anchor="ctr"/>
                </a:tc>
                <a:tc rowSpan="2" gridSpan="3">
                  <a:txBody>
                    <a:bodyPr/>
                    <a:lstStyle/>
                    <a:p>
                      <a:pPr algn="ctr"/>
                      <a:endParaRPr lang="en-GB" sz="1000" b="1" dirty="0">
                        <a:solidFill>
                          <a:srgbClr val="231F20"/>
                        </a:solidFill>
                        <a:effectLst/>
                      </a:endParaRPr>
                    </a:p>
                    <a:p>
                      <a:pPr algn="ctr"/>
                      <a:endParaRPr lang="en-GB" sz="1000" b="1" dirty="0">
                        <a:solidFill>
                          <a:srgbClr val="231F20"/>
                        </a:solidFill>
                        <a:effectLst/>
                      </a:endParaRPr>
                    </a:p>
                    <a:p>
                      <a:pPr algn="ctr"/>
                      <a:endParaRPr lang="en-GB" sz="1000" b="1" dirty="0">
                        <a:solidFill>
                          <a:srgbClr val="231F20"/>
                        </a:solidFill>
                        <a:effectLst/>
                      </a:endParaRPr>
                    </a:p>
                    <a:p>
                      <a:pPr algn="ctr"/>
                      <a:endParaRPr lang="en-GB" sz="1000" b="1" dirty="0">
                        <a:solidFill>
                          <a:srgbClr val="231F20"/>
                        </a:solidFill>
                        <a:effectLst/>
                      </a:endParaRPr>
                    </a:p>
                    <a:p>
                      <a:pPr algn="ctr"/>
                      <a:endParaRPr lang="en-GB" sz="1000" b="1" dirty="0">
                        <a:solidFill>
                          <a:srgbClr val="231F20"/>
                        </a:solidFill>
                        <a:effectLst/>
                      </a:endParaRPr>
                    </a:p>
                  </a:txBody>
                  <a:tcPr marL="38100" marR="38100" marT="38100" marB="38100" anchor="ctr"/>
                </a:tc>
                <a:tc rowSpan="2" hMerge="1">
                  <a:txBody>
                    <a:bodyPr/>
                    <a:lstStyle/>
                    <a:p>
                      <a:endParaRPr lang="en-US"/>
                    </a:p>
                  </a:txBody>
                  <a:tcPr/>
                </a:tc>
                <a:tc rowSpan="2" hMerge="1">
                  <a:txBody>
                    <a:bodyPr/>
                    <a:lstStyle/>
                    <a:p>
                      <a:pPr algn="ctr"/>
                      <a:endParaRPr lang="en-GB" sz="1000" b="1">
                        <a:solidFill>
                          <a:srgbClr val="231F20"/>
                        </a:solidFill>
                        <a:effectLst/>
                      </a:endParaRPr>
                    </a:p>
                  </a:txBody>
                  <a:tcPr marL="38100" marR="38100" marT="38100" marB="38100" anchor="ctr"/>
                </a:tc>
                <a:tc>
                  <a:txBody>
                    <a:bodyPr/>
                    <a:lstStyle/>
                    <a:p>
                      <a:pPr algn="ctr"/>
                      <a:r>
                        <a:rPr lang="en-GB" sz="1000" b="1" dirty="0">
                          <a:solidFill>
                            <a:srgbClr val="231F20"/>
                          </a:solidFill>
                          <a:effectLst/>
                        </a:rPr>
                        <a:t>Cancer</a:t>
                      </a:r>
                    </a:p>
                  </a:txBody>
                  <a:tcPr marL="38100" marR="38100" marT="38100" marB="38100" anchor="ctr">
                    <a:solidFill>
                      <a:srgbClr val="92D050"/>
                    </a:solidFill>
                  </a:tcPr>
                </a:tc>
                <a:extLst>
                  <a:ext uri="{0D108BD9-81ED-4DB2-BD59-A6C34878D82A}">
                    <a16:rowId xmlns:a16="http://schemas.microsoft.com/office/drawing/2014/main" val="2994994630"/>
                  </a:ext>
                </a:extLst>
              </a:tr>
              <a:tr h="106529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pPr algn="ctr"/>
                      <a:endParaRPr lang="en-GB" sz="1000" b="1" dirty="0">
                        <a:solidFill>
                          <a:srgbClr val="231F20"/>
                        </a:solidFill>
                        <a:effectLst/>
                      </a:endParaRPr>
                    </a:p>
                  </a:txBody>
                  <a:tcPr marL="38100" marR="38100" marT="38100" marB="38100" anchor="ctr"/>
                </a:tc>
                <a:tc hMerge="1" vMerge="1">
                  <a:txBody>
                    <a:bodyPr/>
                    <a:lstStyle/>
                    <a:p>
                      <a:endParaRPr lang="en-US"/>
                    </a:p>
                  </a:txBody>
                  <a:tcPr/>
                </a:tc>
                <a:tc hMerge="1" vMerge="1">
                  <a:txBody>
                    <a:bodyPr/>
                    <a:lstStyle/>
                    <a:p>
                      <a:endParaRPr lang="en-US"/>
                    </a:p>
                  </a:txBody>
                  <a:tcPr/>
                </a:tc>
                <a:tc>
                  <a:txBody>
                    <a:bodyPr/>
                    <a:lstStyle/>
                    <a:p>
                      <a:pPr algn="ctr"/>
                      <a:endParaRPr lang="en-GB" sz="1000" b="1" dirty="0">
                        <a:solidFill>
                          <a:srgbClr val="231F20"/>
                        </a:solidFill>
                        <a:effectLst/>
                      </a:endParaRPr>
                    </a:p>
                  </a:txBody>
                  <a:tcPr marL="38100" marR="38100" marT="38100" marB="38100" anchor="ctr"/>
                </a:tc>
                <a:extLst>
                  <a:ext uri="{0D108BD9-81ED-4DB2-BD59-A6C34878D82A}">
                    <a16:rowId xmlns:a16="http://schemas.microsoft.com/office/drawing/2014/main" val="639512656"/>
                  </a:ext>
                </a:extLst>
              </a:tr>
              <a:tr h="25191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a:txBody>
                    <a:bodyPr/>
                    <a:lstStyle/>
                    <a:p>
                      <a:pPr algn="ctr"/>
                      <a:r>
                        <a:rPr lang="en-GB" sz="1000" b="1" dirty="0">
                          <a:solidFill>
                            <a:srgbClr val="231F20"/>
                          </a:solidFill>
                          <a:effectLst/>
                        </a:rPr>
                        <a:t>Components of blood</a:t>
                      </a:r>
                    </a:p>
                  </a:txBody>
                  <a:tcPr marL="38100" marR="38100" marT="38100" marB="38100" anchor="ctr">
                    <a:solidFill>
                      <a:srgbClr val="92D050"/>
                    </a:solidFill>
                  </a:tcPr>
                </a:tc>
                <a:tc hMerge="1">
                  <a:txBody>
                    <a:bodyPr/>
                    <a:lstStyle/>
                    <a:p>
                      <a:endParaRPr lang="en-US"/>
                    </a:p>
                  </a:txBody>
                  <a:tcPr/>
                </a:tc>
                <a:tc hMerge="1">
                  <a:txBody>
                    <a:bodyPr/>
                    <a:lstStyle/>
                    <a:p>
                      <a:endParaRPr lang="en-US"/>
                    </a:p>
                  </a:txBody>
                  <a:tcPr/>
                </a:tc>
                <a:tc>
                  <a:txBody>
                    <a:bodyPr/>
                    <a:lstStyle/>
                    <a:p>
                      <a:pPr algn="ctr"/>
                      <a:r>
                        <a:rPr lang="en-GB" sz="1000" b="1" dirty="0">
                          <a:solidFill>
                            <a:srgbClr val="231F20"/>
                          </a:solidFill>
                          <a:effectLst/>
                        </a:rPr>
                        <a:t>Risk factors linked with disease</a:t>
                      </a:r>
                    </a:p>
                  </a:txBody>
                  <a:tcPr marL="38100" marR="38100" marT="38100" marB="38100" anchor="ctr">
                    <a:solidFill>
                      <a:srgbClr val="92D050"/>
                    </a:solidFill>
                  </a:tcPr>
                </a:tc>
                <a:extLst>
                  <a:ext uri="{0D108BD9-81ED-4DB2-BD59-A6C34878D82A}">
                    <a16:rowId xmlns:a16="http://schemas.microsoft.com/office/drawing/2014/main" val="1711664099"/>
                  </a:ext>
                </a:extLst>
              </a:tr>
              <a:tr h="1733702">
                <a:tc gridSpan="3" vMerge="1">
                  <a:txBody>
                    <a:bodyPr/>
                    <a:lstStyle/>
                    <a:p>
                      <a:endParaRPr lang="en-GB" sz="1000" dirty="0">
                        <a:solidFill>
                          <a:srgbClr val="231F20"/>
                        </a:solidFill>
                        <a:effectLst/>
                      </a:endParaRPr>
                    </a:p>
                  </a:txBody>
                  <a:tcPr marL="38100" marR="38100" marT="38100" marB="38100" anchor="ctr"/>
                </a:tc>
                <a:tc hMerge="1" vMerge="1">
                  <a:txBody>
                    <a:bodyPr/>
                    <a:lstStyle/>
                    <a:p>
                      <a:endParaRPr lang="en-GB" sz="1000">
                        <a:solidFill>
                          <a:srgbClr val="231F20"/>
                        </a:solidFill>
                        <a:effectLst/>
                      </a:endParaRPr>
                    </a:p>
                  </a:txBody>
                  <a:tcPr marL="38100" marR="38100" marT="38100" marB="38100" anchor="ctr"/>
                </a:tc>
                <a:tc hMerge="1" vMerge="1">
                  <a:txBody>
                    <a:bodyPr/>
                    <a:lstStyle/>
                    <a:p>
                      <a:endParaRPr lang="en-GB" sz="1000">
                        <a:solidFill>
                          <a:srgbClr val="231F20"/>
                        </a:solidFill>
                        <a:effectLst/>
                      </a:endParaRPr>
                    </a:p>
                  </a:txBody>
                  <a:tcPr marL="38100" marR="38100" marT="38100" marB="38100" anchor="ctr"/>
                </a:tc>
                <a:tc gridSpan="3">
                  <a:txBody>
                    <a:bodyPr/>
                    <a:lstStyle/>
                    <a:p>
                      <a:endParaRPr lang="en-GB" sz="1000" dirty="0">
                        <a:solidFill>
                          <a:srgbClr val="231F20"/>
                        </a:solidFill>
                        <a:effectLst/>
                      </a:endParaRPr>
                    </a:p>
                  </a:txBody>
                  <a:tcPr marL="38100" marR="38100" marT="38100" marB="38100" anchor="ctr"/>
                </a:tc>
                <a:tc hMerge="1">
                  <a:txBody>
                    <a:bodyPr/>
                    <a:lstStyle/>
                    <a:p>
                      <a:endParaRPr lang="en-US"/>
                    </a:p>
                  </a:txBody>
                  <a:tcPr/>
                </a:tc>
                <a:tc hMerge="1">
                  <a:txBody>
                    <a:bodyPr/>
                    <a:lstStyle/>
                    <a:p>
                      <a:endParaRPr lang="en-GB" sz="1000">
                        <a:solidFill>
                          <a:srgbClr val="231F20"/>
                        </a:solidFill>
                        <a:effectLst/>
                      </a:endParaRPr>
                    </a:p>
                  </a:txBody>
                  <a:tcPr marL="38100" marR="38100" marT="38100" marB="38100" anchor="ctr"/>
                </a:tc>
                <a:tc>
                  <a:txBody>
                    <a:bodyPr/>
                    <a:lstStyle/>
                    <a:p>
                      <a:endParaRPr lang="en-GB" sz="1000" dirty="0">
                        <a:solidFill>
                          <a:srgbClr val="231F20"/>
                        </a:solidFill>
                        <a:effectLst/>
                      </a:endParaRPr>
                    </a:p>
                  </a:txBody>
                  <a:tcPr marL="38100" marR="38100" marT="38100" marB="38100" anchor="ctr"/>
                </a:tc>
                <a:extLst>
                  <a:ext uri="{0D108BD9-81ED-4DB2-BD59-A6C34878D82A}">
                    <a16:rowId xmlns:a16="http://schemas.microsoft.com/office/drawing/2014/main" val="1155109985"/>
                  </a:ext>
                </a:extLst>
              </a:tr>
            </a:tbl>
          </a:graphicData>
        </a:graphic>
      </p:graphicFrame>
      <p:pic>
        <p:nvPicPr>
          <p:cNvPr id="3" name="Picture 2" descr="A close up of a map&#10;&#10;Description automatically generated">
            <a:extLst>
              <a:ext uri="{FF2B5EF4-FFF2-40B4-BE49-F238E27FC236}">
                <a16:creationId xmlns:a16="http://schemas.microsoft.com/office/drawing/2014/main" id="{505E1FC3-294E-6D4F-840D-7029167D5969}"/>
              </a:ext>
            </a:extLst>
          </p:cNvPr>
          <p:cNvPicPr>
            <a:picLocks noChangeAspect="1"/>
          </p:cNvPicPr>
          <p:nvPr/>
        </p:nvPicPr>
        <p:blipFill>
          <a:blip r:embed="rId2"/>
          <a:stretch>
            <a:fillRect/>
          </a:stretch>
        </p:blipFill>
        <p:spPr>
          <a:xfrm>
            <a:off x="192179" y="3857973"/>
            <a:ext cx="1971138" cy="1781683"/>
          </a:xfrm>
          <a:prstGeom prst="rect">
            <a:avLst/>
          </a:prstGeom>
        </p:spPr>
      </p:pic>
      <p:sp>
        <p:nvSpPr>
          <p:cNvPr id="5" name="TextBox 4">
            <a:extLst>
              <a:ext uri="{FF2B5EF4-FFF2-40B4-BE49-F238E27FC236}">
                <a16:creationId xmlns:a16="http://schemas.microsoft.com/office/drawing/2014/main" id="{A7C36C08-2B4E-7C40-B26E-8D0907733B16}"/>
              </a:ext>
            </a:extLst>
          </p:cNvPr>
          <p:cNvSpPr txBox="1"/>
          <p:nvPr/>
        </p:nvSpPr>
        <p:spPr>
          <a:xfrm>
            <a:off x="96592" y="5643990"/>
            <a:ext cx="2556456" cy="1292662"/>
          </a:xfrm>
          <a:prstGeom prst="rect">
            <a:avLst/>
          </a:prstGeom>
          <a:noFill/>
        </p:spPr>
        <p:txBody>
          <a:bodyPr wrap="square" rtlCol="0">
            <a:spAutoFit/>
          </a:bodyPr>
          <a:lstStyle/>
          <a:p>
            <a:r>
              <a:rPr lang="en-GB" sz="1000" b="1" u="sng" dirty="0"/>
              <a:t>Systemic circulation</a:t>
            </a:r>
            <a:r>
              <a:rPr lang="en-GB" sz="1000" dirty="0"/>
              <a:t> </a:t>
            </a:r>
          </a:p>
          <a:p>
            <a:endParaRPr lang="en-GB" sz="1000" b="1" u="sng" dirty="0"/>
          </a:p>
          <a:p>
            <a:endParaRPr lang="en-GB" sz="1000" b="1" u="sng" dirty="0"/>
          </a:p>
          <a:p>
            <a:r>
              <a:rPr lang="en-GB" sz="1000" b="1" u="sng" dirty="0"/>
              <a:t>Pulmonary circulation</a:t>
            </a:r>
          </a:p>
          <a:p>
            <a:endParaRPr lang="en-GB" sz="1000" b="1" u="sng" dirty="0"/>
          </a:p>
          <a:p>
            <a:endParaRPr lang="en-GB" sz="1000" b="1" u="sng" dirty="0"/>
          </a:p>
          <a:p>
            <a:endParaRPr lang="en-US" dirty="0"/>
          </a:p>
        </p:txBody>
      </p:sp>
      <p:sp>
        <p:nvSpPr>
          <p:cNvPr id="7" name="TextBox 6">
            <a:extLst>
              <a:ext uri="{FF2B5EF4-FFF2-40B4-BE49-F238E27FC236}">
                <a16:creationId xmlns:a16="http://schemas.microsoft.com/office/drawing/2014/main" id="{C015EB63-3E13-734D-B766-6E64E31F07E2}"/>
              </a:ext>
            </a:extLst>
          </p:cNvPr>
          <p:cNvSpPr txBox="1"/>
          <p:nvPr/>
        </p:nvSpPr>
        <p:spPr>
          <a:xfrm>
            <a:off x="2600862" y="3810363"/>
            <a:ext cx="1971138" cy="1015663"/>
          </a:xfrm>
          <a:prstGeom prst="rect">
            <a:avLst/>
          </a:prstGeom>
          <a:noFill/>
        </p:spPr>
        <p:txBody>
          <a:bodyPr wrap="square" rtlCol="0">
            <a:spAutoFit/>
          </a:bodyPr>
          <a:lstStyle/>
          <a:p>
            <a:r>
              <a:rPr lang="en-US" sz="1000" b="1" dirty="0"/>
              <a:t>Arteries </a:t>
            </a:r>
            <a:r>
              <a:rPr lang="en-US" sz="1000" dirty="0"/>
              <a:t>–</a:t>
            </a:r>
          </a:p>
          <a:p>
            <a:endParaRPr lang="en-US" sz="1000" dirty="0"/>
          </a:p>
          <a:p>
            <a:r>
              <a:rPr lang="en-US" sz="1000" b="1" dirty="0"/>
              <a:t>Veins</a:t>
            </a:r>
            <a:r>
              <a:rPr lang="en-US" sz="1000" dirty="0"/>
              <a:t> – </a:t>
            </a:r>
          </a:p>
          <a:p>
            <a:endParaRPr lang="en-US" sz="1000" dirty="0"/>
          </a:p>
          <a:p>
            <a:r>
              <a:rPr lang="en-US" sz="1000" b="1" dirty="0"/>
              <a:t>Capillaries </a:t>
            </a:r>
            <a:r>
              <a:rPr lang="en-US" sz="1000" dirty="0"/>
              <a:t>– </a:t>
            </a:r>
          </a:p>
          <a:p>
            <a:endParaRPr lang="en-US" sz="1000" dirty="0"/>
          </a:p>
        </p:txBody>
      </p:sp>
      <p:sp>
        <p:nvSpPr>
          <p:cNvPr id="8" name="TextBox 7">
            <a:extLst>
              <a:ext uri="{FF2B5EF4-FFF2-40B4-BE49-F238E27FC236}">
                <a16:creationId xmlns:a16="http://schemas.microsoft.com/office/drawing/2014/main" id="{6969ED0D-36C9-1145-A902-A3904A0CEBCA}"/>
              </a:ext>
            </a:extLst>
          </p:cNvPr>
          <p:cNvSpPr txBox="1"/>
          <p:nvPr/>
        </p:nvSpPr>
        <p:spPr>
          <a:xfrm>
            <a:off x="2584263" y="5214576"/>
            <a:ext cx="1971138" cy="1631216"/>
          </a:xfrm>
          <a:prstGeom prst="rect">
            <a:avLst/>
          </a:prstGeom>
          <a:noFill/>
        </p:spPr>
        <p:txBody>
          <a:bodyPr wrap="square" rtlCol="0">
            <a:spAutoFit/>
          </a:bodyPr>
          <a:lstStyle/>
          <a:p>
            <a:r>
              <a:rPr lang="en-US" sz="1000" b="1" dirty="0"/>
              <a:t>Red blood cells </a:t>
            </a:r>
            <a:r>
              <a:rPr lang="en-US" sz="1000" dirty="0"/>
              <a:t>–</a:t>
            </a:r>
          </a:p>
          <a:p>
            <a:endParaRPr lang="en-US" sz="1000" dirty="0"/>
          </a:p>
          <a:p>
            <a:endParaRPr lang="en-US" sz="1000" dirty="0"/>
          </a:p>
          <a:p>
            <a:r>
              <a:rPr lang="en-US" sz="1000" b="1" dirty="0"/>
              <a:t>White blood cells </a:t>
            </a:r>
            <a:r>
              <a:rPr lang="en-US" sz="1000" dirty="0"/>
              <a:t>–</a:t>
            </a:r>
          </a:p>
          <a:p>
            <a:endParaRPr lang="en-US" sz="1000" dirty="0"/>
          </a:p>
          <a:p>
            <a:r>
              <a:rPr lang="en-US" sz="1000" dirty="0"/>
              <a:t> </a:t>
            </a:r>
          </a:p>
          <a:p>
            <a:r>
              <a:rPr lang="en-US" sz="1000" b="1" dirty="0"/>
              <a:t>Platelets</a:t>
            </a:r>
            <a:r>
              <a:rPr lang="en-US" sz="1000" dirty="0"/>
              <a:t> –</a:t>
            </a:r>
          </a:p>
          <a:p>
            <a:endParaRPr lang="en-US" sz="1000" dirty="0"/>
          </a:p>
          <a:p>
            <a:endParaRPr lang="en-US" sz="1000" dirty="0"/>
          </a:p>
          <a:p>
            <a:r>
              <a:rPr lang="en-US" sz="1000" b="1" dirty="0"/>
              <a:t>Plasma </a:t>
            </a:r>
            <a:r>
              <a:rPr lang="en-US" sz="1000" dirty="0"/>
              <a:t>– </a:t>
            </a:r>
          </a:p>
        </p:txBody>
      </p:sp>
      <p:sp>
        <p:nvSpPr>
          <p:cNvPr id="9" name="TextBox 8">
            <a:extLst>
              <a:ext uri="{FF2B5EF4-FFF2-40B4-BE49-F238E27FC236}">
                <a16:creationId xmlns:a16="http://schemas.microsoft.com/office/drawing/2014/main" id="{B6096478-7830-0D49-91A2-D12E699CB6E4}"/>
              </a:ext>
            </a:extLst>
          </p:cNvPr>
          <p:cNvSpPr txBox="1"/>
          <p:nvPr/>
        </p:nvSpPr>
        <p:spPr>
          <a:xfrm>
            <a:off x="4572000" y="4134118"/>
            <a:ext cx="4481848" cy="707886"/>
          </a:xfrm>
          <a:prstGeom prst="rect">
            <a:avLst/>
          </a:prstGeom>
          <a:noFill/>
        </p:spPr>
        <p:txBody>
          <a:bodyPr wrap="square" rtlCol="0">
            <a:spAutoFit/>
          </a:bodyPr>
          <a:lstStyle/>
          <a:p>
            <a:r>
              <a:rPr lang="en-US" sz="1000" b="1" dirty="0" err="1"/>
              <a:t>Tumour</a:t>
            </a:r>
            <a:r>
              <a:rPr lang="en-US" sz="1000" dirty="0"/>
              <a:t> –</a:t>
            </a:r>
          </a:p>
          <a:p>
            <a:r>
              <a:rPr lang="en-US" sz="1000" b="1" dirty="0"/>
              <a:t>Benign</a:t>
            </a:r>
            <a:r>
              <a:rPr lang="en-US" sz="1000" dirty="0"/>
              <a:t> –</a:t>
            </a:r>
          </a:p>
          <a:p>
            <a:r>
              <a:rPr lang="en-US" sz="1000" b="1" dirty="0"/>
              <a:t>Malignant</a:t>
            </a:r>
            <a:r>
              <a:rPr lang="en-US" sz="1000" dirty="0"/>
              <a:t> – </a:t>
            </a:r>
          </a:p>
          <a:p>
            <a:r>
              <a:rPr lang="en-US" sz="1000" b="1" dirty="0"/>
              <a:t>Risk factors </a:t>
            </a:r>
            <a:r>
              <a:rPr lang="en-US" sz="1000" dirty="0"/>
              <a:t>– </a:t>
            </a:r>
          </a:p>
        </p:txBody>
      </p:sp>
      <p:sp>
        <p:nvSpPr>
          <p:cNvPr id="10" name="TextBox 9">
            <a:extLst>
              <a:ext uri="{FF2B5EF4-FFF2-40B4-BE49-F238E27FC236}">
                <a16:creationId xmlns:a16="http://schemas.microsoft.com/office/drawing/2014/main" id="{B7349BE6-1392-7840-BC54-11E5769E0F35}"/>
              </a:ext>
            </a:extLst>
          </p:cNvPr>
          <p:cNvSpPr txBox="1"/>
          <p:nvPr/>
        </p:nvSpPr>
        <p:spPr>
          <a:xfrm>
            <a:off x="4476413" y="5421567"/>
            <a:ext cx="1635617" cy="400110"/>
          </a:xfrm>
          <a:prstGeom prst="rect">
            <a:avLst/>
          </a:prstGeom>
          <a:noFill/>
        </p:spPr>
        <p:txBody>
          <a:bodyPr wrap="square" rtlCol="0">
            <a:spAutoFit/>
          </a:bodyPr>
          <a:lstStyle/>
          <a:p>
            <a:r>
              <a:rPr lang="en-US" sz="1000" b="1" dirty="0"/>
              <a:t>Smoking</a:t>
            </a:r>
          </a:p>
          <a:p>
            <a:pPr marL="171450" indent="-171450">
              <a:buFont typeface="Arial" panose="020B0604020202020204" pitchFamily="34" charset="0"/>
              <a:buChar char="•"/>
            </a:pPr>
            <a:endParaRPr lang="en-US" sz="1000" b="1" dirty="0"/>
          </a:p>
        </p:txBody>
      </p:sp>
      <p:sp>
        <p:nvSpPr>
          <p:cNvPr id="11" name="TextBox 10">
            <a:extLst>
              <a:ext uri="{FF2B5EF4-FFF2-40B4-BE49-F238E27FC236}">
                <a16:creationId xmlns:a16="http://schemas.microsoft.com/office/drawing/2014/main" id="{D1DE4077-0FB7-4C46-BB0B-FEB06E719CAE}"/>
              </a:ext>
            </a:extLst>
          </p:cNvPr>
          <p:cNvSpPr txBox="1"/>
          <p:nvPr/>
        </p:nvSpPr>
        <p:spPr>
          <a:xfrm>
            <a:off x="5992397" y="5437837"/>
            <a:ext cx="1635617" cy="400110"/>
          </a:xfrm>
          <a:prstGeom prst="rect">
            <a:avLst/>
          </a:prstGeom>
          <a:noFill/>
        </p:spPr>
        <p:txBody>
          <a:bodyPr wrap="square" rtlCol="0">
            <a:spAutoFit/>
          </a:bodyPr>
          <a:lstStyle/>
          <a:p>
            <a:r>
              <a:rPr lang="en-US" sz="1000" b="1" dirty="0"/>
              <a:t>Alcohol</a:t>
            </a:r>
          </a:p>
          <a:p>
            <a:pPr marL="171450" indent="-171450">
              <a:buFont typeface="Arial" panose="020B0604020202020204" pitchFamily="34" charset="0"/>
              <a:buChar char="•"/>
            </a:pPr>
            <a:endParaRPr lang="en-US" sz="1000" b="1" dirty="0"/>
          </a:p>
        </p:txBody>
      </p:sp>
      <p:sp>
        <p:nvSpPr>
          <p:cNvPr id="12" name="TextBox 11">
            <a:extLst>
              <a:ext uri="{FF2B5EF4-FFF2-40B4-BE49-F238E27FC236}">
                <a16:creationId xmlns:a16="http://schemas.microsoft.com/office/drawing/2014/main" id="{317A7FFB-AF52-0F47-AE65-8B8DB83C381E}"/>
              </a:ext>
            </a:extLst>
          </p:cNvPr>
          <p:cNvSpPr txBox="1"/>
          <p:nvPr/>
        </p:nvSpPr>
        <p:spPr>
          <a:xfrm>
            <a:off x="7532427" y="5421567"/>
            <a:ext cx="1635617" cy="400110"/>
          </a:xfrm>
          <a:prstGeom prst="rect">
            <a:avLst/>
          </a:prstGeom>
          <a:noFill/>
        </p:spPr>
        <p:txBody>
          <a:bodyPr wrap="square" rtlCol="0">
            <a:spAutoFit/>
          </a:bodyPr>
          <a:lstStyle/>
          <a:p>
            <a:r>
              <a:rPr lang="en-US" sz="1000" b="1" dirty="0"/>
              <a:t>Obesity</a:t>
            </a:r>
          </a:p>
          <a:p>
            <a:pPr marL="171450" indent="-171450">
              <a:buFont typeface="Arial" panose="020B0604020202020204" pitchFamily="34" charset="0"/>
              <a:buChar char="•"/>
            </a:pPr>
            <a:endParaRPr lang="en-US" sz="1000" b="1" dirty="0"/>
          </a:p>
        </p:txBody>
      </p:sp>
      <p:sp>
        <p:nvSpPr>
          <p:cNvPr id="6" name="Cross 5">
            <a:extLst>
              <a:ext uri="{FF2B5EF4-FFF2-40B4-BE49-F238E27FC236}">
                <a16:creationId xmlns:a16="http://schemas.microsoft.com/office/drawing/2014/main" id="{1078AE32-9354-3804-45D5-E6C24E16BFD8}"/>
              </a:ext>
            </a:extLst>
          </p:cNvPr>
          <p:cNvSpPr/>
          <p:nvPr/>
        </p:nvSpPr>
        <p:spPr>
          <a:xfrm rot="2640000">
            <a:off x="6343055" y="3806997"/>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Cross 13">
            <a:extLst>
              <a:ext uri="{FF2B5EF4-FFF2-40B4-BE49-F238E27FC236}">
                <a16:creationId xmlns:a16="http://schemas.microsoft.com/office/drawing/2014/main" id="{10C60EC0-9D7E-C095-D0AC-3F5F95C2121B}"/>
              </a:ext>
            </a:extLst>
          </p:cNvPr>
          <p:cNvSpPr/>
          <p:nvPr/>
        </p:nvSpPr>
        <p:spPr>
          <a:xfrm rot="2640000">
            <a:off x="6309438" y="5395431"/>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Cross 15">
            <a:extLst>
              <a:ext uri="{FF2B5EF4-FFF2-40B4-BE49-F238E27FC236}">
                <a16:creationId xmlns:a16="http://schemas.microsoft.com/office/drawing/2014/main" id="{14A64F1C-507F-2FCC-99CC-137DC691C113}"/>
              </a:ext>
            </a:extLst>
          </p:cNvPr>
          <p:cNvSpPr/>
          <p:nvPr/>
        </p:nvSpPr>
        <p:spPr>
          <a:xfrm rot="2640000">
            <a:off x="6393482" y="1512592"/>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27373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nvGraphicFramePr>
        <p:xfrm>
          <a:off x="0" y="0"/>
          <a:ext cx="9144000" cy="6829393"/>
        </p:xfrm>
        <a:graphic>
          <a:graphicData uri="http://schemas.openxmlformats.org/drawingml/2006/table">
            <a:tbl>
              <a:tblPr firstRow="1" bandRow="1">
                <a:tableStyleId>{5940675A-B579-460E-94D1-54222C63F5DA}</a:tableStyleId>
              </a:tblPr>
              <a:tblGrid>
                <a:gridCol w="2601532">
                  <a:extLst>
                    <a:ext uri="{9D8B030D-6E8A-4147-A177-3AD203B41FA5}">
                      <a16:colId xmlns:a16="http://schemas.microsoft.com/office/drawing/2014/main" val="270909475"/>
                    </a:ext>
                  </a:extLst>
                </a:gridCol>
                <a:gridCol w="3425781">
                  <a:extLst>
                    <a:ext uri="{9D8B030D-6E8A-4147-A177-3AD203B41FA5}">
                      <a16:colId xmlns:a16="http://schemas.microsoft.com/office/drawing/2014/main" val="139445564"/>
                    </a:ext>
                  </a:extLst>
                </a:gridCol>
                <a:gridCol w="3116687">
                  <a:extLst>
                    <a:ext uri="{9D8B030D-6E8A-4147-A177-3AD203B41FA5}">
                      <a16:colId xmlns:a16="http://schemas.microsoft.com/office/drawing/2014/main" val="1206116664"/>
                    </a:ext>
                  </a:extLst>
                </a:gridCol>
              </a:tblGrid>
              <a:tr h="407606">
                <a:tc gridSpan="3">
                  <a:txBody>
                    <a:bodyPr/>
                    <a:lstStyle/>
                    <a:p>
                      <a:pPr algn="ctr"/>
                      <a:r>
                        <a:rPr lang="en-US" dirty="0" err="1">
                          <a:latin typeface="Helsinki" panose="02000000000000000000" pitchFamily="2" charset="0"/>
                        </a:rPr>
                        <a:t>Aqa</a:t>
                      </a:r>
                      <a:r>
                        <a:rPr lang="en-US" dirty="0">
                          <a:latin typeface="Helsinki" panose="02000000000000000000" pitchFamily="2" charset="0"/>
                        </a:rPr>
                        <a:t> trilogy </a:t>
                      </a:r>
                      <a:r>
                        <a:rPr lang="en-US" dirty="0" err="1">
                          <a:latin typeface="Helsinki" panose="02000000000000000000" pitchFamily="2" charset="0"/>
                        </a:rPr>
                        <a:t>Gcse</a:t>
                      </a:r>
                      <a:r>
                        <a:rPr lang="en-US" dirty="0">
                          <a:latin typeface="Helsinki" panose="02000000000000000000" pitchFamily="2" charset="0"/>
                        </a:rPr>
                        <a:t> Biology: 4.2.1 ORGANISATION IN ANIMALS</a:t>
                      </a:r>
                    </a:p>
                  </a:txBody>
                  <a:tcPr>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5428713"/>
                  </a:ext>
                </a:extLst>
              </a:tr>
              <a:tr h="313998">
                <a:tc>
                  <a:txBody>
                    <a:bodyPr/>
                    <a:lstStyle/>
                    <a:p>
                      <a:pPr algn="ctr"/>
                      <a:r>
                        <a:rPr lang="en-US" sz="1200" b="1" dirty="0"/>
                        <a:t>Levels of organisation</a:t>
                      </a:r>
                    </a:p>
                  </a:txBody>
                  <a:tcPr>
                    <a:solidFill>
                      <a:srgbClr val="92D050"/>
                    </a:solidFill>
                  </a:tcPr>
                </a:tc>
                <a:tc gridSpan="2">
                  <a:txBody>
                    <a:bodyPr/>
                    <a:lstStyle/>
                    <a:p>
                      <a:pPr algn="ctr"/>
                      <a:r>
                        <a:rPr lang="en-US" sz="1200" b="1" dirty="0"/>
                        <a:t>Gas Exchange</a:t>
                      </a:r>
                    </a:p>
                  </a:txBody>
                  <a:tcPr>
                    <a:solidFill>
                      <a:srgbClr val="92D050"/>
                    </a:solidFill>
                  </a:tcPr>
                </a:tc>
                <a:tc hMerge="1">
                  <a:txBody>
                    <a:bodyPr/>
                    <a:lstStyle/>
                    <a:p>
                      <a:pPr algn="ctr"/>
                      <a:endParaRPr lang="en-US" sz="1200" b="1" dirty="0"/>
                    </a:p>
                  </a:txBody>
                  <a:tcPr>
                    <a:solidFill>
                      <a:srgbClr val="92D050"/>
                    </a:solidFill>
                  </a:tcPr>
                </a:tc>
                <a:extLst>
                  <a:ext uri="{0D108BD9-81ED-4DB2-BD59-A6C34878D82A}">
                    <a16:rowId xmlns:a16="http://schemas.microsoft.com/office/drawing/2014/main" val="2961239278"/>
                  </a:ext>
                </a:extLst>
              </a:tr>
              <a:tr h="2486229">
                <a:tc>
                  <a:txBody>
                    <a:bodyPr/>
                    <a:lstStyle/>
                    <a:p>
                      <a:pPr algn="l"/>
                      <a:endParaRPr lang="en-GB" sz="1200" b="1" dirty="0">
                        <a:solidFill>
                          <a:srgbClr val="231F20"/>
                        </a:solidFill>
                        <a:effectLst/>
                      </a:endParaRPr>
                    </a:p>
                  </a:txBody>
                  <a:tcPr marL="38100" marR="38100" marT="38100" marB="38100" anchor="ctr"/>
                </a:tc>
                <a:tc gridSpan="2">
                  <a:txBody>
                    <a:bodyPr/>
                    <a:lstStyle/>
                    <a:p>
                      <a:pPr algn="l"/>
                      <a:r>
                        <a:rPr lang="en-US" sz="1100" b="1" dirty="0"/>
                        <a:t>Surface area to volume ratio</a:t>
                      </a:r>
                    </a:p>
                  </a:txBody>
                  <a:tcPr/>
                </a:tc>
                <a:tc hMerge="1">
                  <a:txBody>
                    <a:bodyPr/>
                    <a:lstStyle/>
                    <a:p>
                      <a:pPr algn="l"/>
                      <a:endParaRPr lang="en-US" sz="1200" dirty="0"/>
                    </a:p>
                  </a:txBody>
                  <a:tcPr/>
                </a:tc>
                <a:extLst>
                  <a:ext uri="{0D108BD9-81ED-4DB2-BD59-A6C34878D82A}">
                    <a16:rowId xmlns:a16="http://schemas.microsoft.com/office/drawing/2014/main" val="40839546"/>
                  </a:ext>
                </a:extLst>
              </a:tr>
              <a:tr h="431138">
                <a:tc>
                  <a:txBody>
                    <a:bodyPr/>
                    <a:lstStyle/>
                    <a:p>
                      <a:pPr algn="ctr"/>
                      <a:r>
                        <a:rPr lang="en-GB" sz="1200" b="1" dirty="0">
                          <a:solidFill>
                            <a:srgbClr val="231F20"/>
                          </a:solidFill>
                          <a:effectLst/>
                        </a:rPr>
                        <a:t>Exchange Surfaces</a:t>
                      </a:r>
                    </a:p>
                  </a:txBody>
                  <a:tcPr marL="38100" marR="38100" marT="38100" marB="38100" anchor="ctr">
                    <a:solidFill>
                      <a:srgbClr val="92D050"/>
                    </a:solidFill>
                  </a:tcPr>
                </a:tc>
                <a:tc>
                  <a:txBody>
                    <a:bodyPr/>
                    <a:lstStyle/>
                    <a:p>
                      <a:pPr algn="ctr"/>
                      <a:r>
                        <a:rPr lang="en-US" sz="1200" b="1" dirty="0"/>
                        <a:t>Respiratory System</a:t>
                      </a:r>
                    </a:p>
                  </a:txBody>
                  <a:tcPr>
                    <a:solidFill>
                      <a:srgbClr val="92D050"/>
                    </a:solidFill>
                  </a:tcPr>
                </a:tc>
                <a:tc>
                  <a:txBody>
                    <a:bodyPr/>
                    <a:lstStyle/>
                    <a:p>
                      <a:pPr algn="ctr"/>
                      <a:r>
                        <a:rPr lang="en-US" sz="1200" b="1" dirty="0"/>
                        <a:t>Respiratory Adaptations</a:t>
                      </a:r>
                    </a:p>
                  </a:txBody>
                  <a:tcPr>
                    <a:solidFill>
                      <a:srgbClr val="92D050"/>
                    </a:solidFill>
                  </a:tcPr>
                </a:tc>
                <a:extLst>
                  <a:ext uri="{0D108BD9-81ED-4DB2-BD59-A6C34878D82A}">
                    <a16:rowId xmlns:a16="http://schemas.microsoft.com/office/drawing/2014/main" val="3096562928"/>
                  </a:ext>
                </a:extLst>
              </a:tr>
              <a:tr h="3190422">
                <a:tc>
                  <a:txBody>
                    <a:bodyPr/>
                    <a:lstStyle/>
                    <a:p>
                      <a:pPr lvl="0" algn="l" rtl="0"/>
                      <a:br>
                        <a:rPr lang="en-GB" sz="1200" dirty="0"/>
                      </a:br>
                      <a:endParaRPr lang="en-GB" sz="1200" dirty="0">
                        <a:solidFill>
                          <a:srgbClr val="231F20"/>
                        </a:solidFill>
                        <a:effectLst/>
                      </a:endParaRPr>
                    </a:p>
                  </a:txBody>
                  <a:tcPr marL="38100" marR="38100" marT="38100" marB="38100" anchor="ctr">
                    <a:solidFill>
                      <a:schemeClr val="bg1"/>
                    </a:solidFill>
                  </a:tcPr>
                </a:tc>
                <a:tc>
                  <a:txBody>
                    <a:bodyPr/>
                    <a:lstStyle/>
                    <a:p>
                      <a:pPr algn="l"/>
                      <a:endParaRPr lang="en-US" sz="1200" b="1" dirty="0"/>
                    </a:p>
                  </a:txBody>
                  <a:tcPr>
                    <a:solidFill>
                      <a:schemeClr val="bg1"/>
                    </a:solidFill>
                  </a:tcPr>
                </a:tc>
                <a:tc>
                  <a:txBody>
                    <a:bodyPr/>
                    <a:lstStyle/>
                    <a:p>
                      <a:pPr marL="0" indent="0" algn="l">
                        <a:buFontTx/>
                        <a:buNone/>
                      </a:pPr>
                      <a:endParaRPr lang="en-US" sz="1200" dirty="0"/>
                    </a:p>
                    <a:p>
                      <a:pPr marL="0" indent="0" algn="l">
                        <a:buFontTx/>
                        <a:buNone/>
                      </a:pPr>
                      <a:endParaRPr lang="en-US" sz="1200" dirty="0"/>
                    </a:p>
                    <a:p>
                      <a:pPr marL="0" indent="0" algn="l">
                        <a:buFontTx/>
                        <a:buNone/>
                      </a:pPr>
                      <a:endParaRPr lang="en-US" sz="1200" dirty="0"/>
                    </a:p>
                  </a:txBody>
                  <a:tcPr>
                    <a:solidFill>
                      <a:schemeClr val="bg1"/>
                    </a:solidFill>
                  </a:tcPr>
                </a:tc>
                <a:extLst>
                  <a:ext uri="{0D108BD9-81ED-4DB2-BD59-A6C34878D82A}">
                    <a16:rowId xmlns:a16="http://schemas.microsoft.com/office/drawing/2014/main" val="2758316598"/>
                  </a:ext>
                </a:extLst>
              </a:tr>
            </a:tbl>
          </a:graphicData>
        </a:graphic>
      </p:graphicFrame>
      <p:pic>
        <p:nvPicPr>
          <p:cNvPr id="3" name="Picture 2">
            <a:extLst>
              <a:ext uri="{FF2B5EF4-FFF2-40B4-BE49-F238E27FC236}">
                <a16:creationId xmlns:a16="http://schemas.microsoft.com/office/drawing/2014/main" id="{7C5D66FA-A842-0844-A1D0-35E233A010A2}"/>
              </a:ext>
            </a:extLst>
          </p:cNvPr>
          <p:cNvPicPr>
            <a:picLocks noChangeAspect="1"/>
          </p:cNvPicPr>
          <p:nvPr/>
        </p:nvPicPr>
        <p:blipFill>
          <a:blip r:embed="rId2"/>
          <a:stretch>
            <a:fillRect/>
          </a:stretch>
        </p:blipFill>
        <p:spPr>
          <a:xfrm>
            <a:off x="2859110" y="978794"/>
            <a:ext cx="2819883" cy="2121151"/>
          </a:xfrm>
          <a:prstGeom prst="rect">
            <a:avLst/>
          </a:prstGeom>
        </p:spPr>
      </p:pic>
      <p:sp>
        <p:nvSpPr>
          <p:cNvPr id="8" name="TextBox 7">
            <a:extLst>
              <a:ext uri="{FF2B5EF4-FFF2-40B4-BE49-F238E27FC236}">
                <a16:creationId xmlns:a16="http://schemas.microsoft.com/office/drawing/2014/main" id="{30446AD4-00E6-8F46-992F-5C0FBD855A26}"/>
              </a:ext>
            </a:extLst>
          </p:cNvPr>
          <p:cNvSpPr txBox="1"/>
          <p:nvPr/>
        </p:nvSpPr>
        <p:spPr>
          <a:xfrm>
            <a:off x="0" y="738416"/>
            <a:ext cx="2859110" cy="2831544"/>
          </a:xfrm>
          <a:prstGeom prst="rect">
            <a:avLst/>
          </a:prstGeom>
          <a:noFill/>
        </p:spPr>
        <p:txBody>
          <a:bodyPr wrap="square" rtlCol="0">
            <a:spAutoFit/>
          </a:bodyPr>
          <a:lstStyle/>
          <a:p>
            <a:r>
              <a:rPr lang="en-GB" sz="1100" b="1" dirty="0">
                <a:solidFill>
                  <a:srgbClr val="231F20"/>
                </a:solidFill>
              </a:rPr>
              <a:t>Organelle -&gt; Cell -&gt; Tissue -&gt; Organ -&gt; Organism</a:t>
            </a:r>
          </a:p>
          <a:p>
            <a:endParaRPr lang="en-GB" sz="1100" b="1" dirty="0">
              <a:solidFill>
                <a:srgbClr val="231F20"/>
              </a:solidFill>
            </a:endParaRPr>
          </a:p>
          <a:p>
            <a:r>
              <a:rPr lang="en-GB" sz="1100" dirty="0"/>
              <a:t>Organisms must take in food, oxygen and water, and other essential substances, from the environment. Organisms also need to remove waste substances.</a:t>
            </a:r>
          </a:p>
          <a:p>
            <a:endParaRPr lang="en-GB" sz="1100" dirty="0"/>
          </a:p>
          <a:p>
            <a:r>
              <a:rPr lang="en-GB" sz="1100" dirty="0"/>
              <a:t>The size of their surface, or surface area, defines how quickly they can absorb substances. The size of their volume defines how much of these substances they need.</a:t>
            </a:r>
          </a:p>
          <a:p>
            <a:endParaRPr lang="en-GB" sz="1400" dirty="0"/>
          </a:p>
          <a:p>
            <a:endParaRPr lang="en-GB" sz="1400" b="1" dirty="0">
              <a:solidFill>
                <a:srgbClr val="231F20"/>
              </a:solidFill>
            </a:endParaRPr>
          </a:p>
          <a:p>
            <a:endParaRPr lang="en-US" dirty="0"/>
          </a:p>
        </p:txBody>
      </p:sp>
      <p:sp>
        <p:nvSpPr>
          <p:cNvPr id="9" name="TextBox 8">
            <a:extLst>
              <a:ext uri="{FF2B5EF4-FFF2-40B4-BE49-F238E27FC236}">
                <a16:creationId xmlns:a16="http://schemas.microsoft.com/office/drawing/2014/main" id="{D27B39BB-AAE3-924B-9B39-37FB159CB9F3}"/>
              </a:ext>
            </a:extLst>
          </p:cNvPr>
          <p:cNvSpPr txBox="1"/>
          <p:nvPr/>
        </p:nvSpPr>
        <p:spPr>
          <a:xfrm>
            <a:off x="5962918" y="754402"/>
            <a:ext cx="3084490" cy="2569934"/>
          </a:xfrm>
          <a:prstGeom prst="rect">
            <a:avLst/>
          </a:prstGeom>
          <a:noFill/>
        </p:spPr>
        <p:txBody>
          <a:bodyPr wrap="square" rtlCol="0">
            <a:spAutoFit/>
          </a:bodyPr>
          <a:lstStyle/>
          <a:p>
            <a:r>
              <a:rPr lang="en-GB" sz="1100" b="1" dirty="0"/>
              <a:t>A large surface area:</a:t>
            </a:r>
          </a:p>
          <a:p>
            <a:endParaRPr lang="en-GB" sz="1100" b="1" dirty="0"/>
          </a:p>
          <a:p>
            <a:pPr marL="171450" indent="-171450">
              <a:buFont typeface="Arial" panose="020B0604020202020204" pitchFamily="34" charset="0"/>
              <a:buChar char="•"/>
            </a:pPr>
            <a:r>
              <a:rPr lang="en-GB" sz="1100" dirty="0"/>
              <a:t>the flattened shape of structures such as leaves</a:t>
            </a:r>
          </a:p>
          <a:p>
            <a:pPr marL="171450" indent="-171450">
              <a:buFont typeface="Arial" panose="020B0604020202020204" pitchFamily="34" charset="0"/>
              <a:buChar char="•"/>
            </a:pPr>
            <a:r>
              <a:rPr lang="en-GB" sz="1100" dirty="0"/>
              <a:t>the </a:t>
            </a:r>
            <a:r>
              <a:rPr lang="en-GB" sz="1100" b="1" u="sng" dirty="0"/>
              <a:t>alveoli</a:t>
            </a:r>
            <a:r>
              <a:rPr lang="en-GB" sz="1100" dirty="0"/>
              <a:t> in the respiratory system</a:t>
            </a:r>
          </a:p>
          <a:p>
            <a:pPr marL="171450" indent="-171450">
              <a:buFont typeface="Arial" panose="020B0604020202020204" pitchFamily="34" charset="0"/>
              <a:buChar char="•"/>
            </a:pPr>
            <a:r>
              <a:rPr lang="en-GB" sz="1100" dirty="0"/>
              <a:t>the </a:t>
            </a:r>
            <a:r>
              <a:rPr lang="en-GB" sz="1100" b="1" u="sng" dirty="0"/>
              <a:t>villi</a:t>
            </a:r>
            <a:r>
              <a:rPr lang="en-GB" sz="1100" dirty="0"/>
              <a:t> in the digestive system</a:t>
            </a:r>
          </a:p>
          <a:p>
            <a:pPr marL="171450" indent="-171450">
              <a:buFont typeface="Arial" panose="020B0604020202020204" pitchFamily="34" charset="0"/>
              <a:buChar char="•"/>
            </a:pPr>
            <a:endParaRPr lang="en-GB" sz="1100" dirty="0"/>
          </a:p>
          <a:p>
            <a:r>
              <a:rPr lang="en-GB" sz="1100" b="1" dirty="0"/>
              <a:t>A short distance required for diffusion:</a:t>
            </a:r>
          </a:p>
          <a:p>
            <a:pPr marL="171450" indent="-171450">
              <a:buFont typeface="Arial" panose="020B0604020202020204" pitchFamily="34" charset="0"/>
              <a:buChar char="•"/>
            </a:pPr>
            <a:r>
              <a:rPr lang="en-GB" sz="1100" dirty="0"/>
              <a:t>the membranes of cells</a:t>
            </a:r>
          </a:p>
          <a:p>
            <a:pPr marL="171450" indent="-171450">
              <a:buFont typeface="Arial" panose="020B0604020202020204" pitchFamily="34" charset="0"/>
              <a:buChar char="•"/>
            </a:pPr>
            <a:r>
              <a:rPr lang="en-GB" sz="1100" dirty="0"/>
              <a:t>the flattened shape of structures such as leaves</a:t>
            </a:r>
          </a:p>
          <a:p>
            <a:pPr marL="171450" indent="-171450">
              <a:buFont typeface="Arial" panose="020B0604020202020204" pitchFamily="34" charset="0"/>
              <a:buChar char="•"/>
            </a:pPr>
            <a:r>
              <a:rPr lang="en-GB" sz="1100" dirty="0"/>
              <a:t>the walls of blood </a:t>
            </a:r>
            <a:r>
              <a:rPr lang="en-GB" sz="1100" b="1" u="sng" dirty="0"/>
              <a:t>capillaries</a:t>
            </a:r>
            <a:r>
              <a:rPr lang="en-GB" sz="1100" dirty="0"/>
              <a:t> are one cell thick</a:t>
            </a:r>
          </a:p>
          <a:p>
            <a:pPr marL="171450" indent="-171450">
              <a:buFont typeface="Arial" panose="020B0604020202020204" pitchFamily="34" charset="0"/>
              <a:buChar char="•"/>
            </a:pPr>
            <a:r>
              <a:rPr lang="en-GB" sz="1100" dirty="0"/>
              <a:t>the </a:t>
            </a:r>
            <a:r>
              <a:rPr lang="en-GB" sz="1100" b="1" u="sng" dirty="0"/>
              <a:t>epithelia</a:t>
            </a:r>
            <a:r>
              <a:rPr lang="en-GB" sz="1100" dirty="0"/>
              <a:t> of alveoli in the respiratory system and the villi in the small intestine are only one cell thick</a:t>
            </a:r>
          </a:p>
          <a:p>
            <a:endParaRPr lang="en-US" dirty="0"/>
          </a:p>
        </p:txBody>
      </p:sp>
      <p:pic>
        <p:nvPicPr>
          <p:cNvPr id="10" name="Picture 9">
            <a:extLst>
              <a:ext uri="{FF2B5EF4-FFF2-40B4-BE49-F238E27FC236}">
                <a16:creationId xmlns:a16="http://schemas.microsoft.com/office/drawing/2014/main" id="{DE40A432-0850-4143-B526-8E719F24D2F7}"/>
              </a:ext>
            </a:extLst>
          </p:cNvPr>
          <p:cNvPicPr>
            <a:picLocks noChangeAspect="1"/>
          </p:cNvPicPr>
          <p:nvPr/>
        </p:nvPicPr>
        <p:blipFill>
          <a:blip r:embed="rId3"/>
          <a:stretch>
            <a:fillRect/>
          </a:stretch>
        </p:blipFill>
        <p:spPr>
          <a:xfrm>
            <a:off x="315757" y="3689405"/>
            <a:ext cx="1699875" cy="1409560"/>
          </a:xfrm>
          <a:prstGeom prst="rect">
            <a:avLst/>
          </a:prstGeom>
        </p:spPr>
      </p:pic>
      <p:pic>
        <p:nvPicPr>
          <p:cNvPr id="11" name="Picture 10">
            <a:extLst>
              <a:ext uri="{FF2B5EF4-FFF2-40B4-BE49-F238E27FC236}">
                <a16:creationId xmlns:a16="http://schemas.microsoft.com/office/drawing/2014/main" id="{3B18CE86-31BB-D349-8E98-3E3075892DEB}"/>
              </a:ext>
            </a:extLst>
          </p:cNvPr>
          <p:cNvPicPr>
            <a:picLocks noChangeAspect="1"/>
          </p:cNvPicPr>
          <p:nvPr/>
        </p:nvPicPr>
        <p:blipFill>
          <a:blip r:embed="rId4"/>
          <a:stretch>
            <a:fillRect/>
          </a:stretch>
        </p:blipFill>
        <p:spPr>
          <a:xfrm>
            <a:off x="647977" y="4960880"/>
            <a:ext cx="1563155" cy="1736839"/>
          </a:xfrm>
          <a:prstGeom prst="rect">
            <a:avLst/>
          </a:prstGeom>
        </p:spPr>
      </p:pic>
      <p:pic>
        <p:nvPicPr>
          <p:cNvPr id="12" name="Picture 11" descr="A close up of a logo&#10;&#10;Description automatically generated">
            <a:extLst>
              <a:ext uri="{FF2B5EF4-FFF2-40B4-BE49-F238E27FC236}">
                <a16:creationId xmlns:a16="http://schemas.microsoft.com/office/drawing/2014/main" id="{4CAFEBC6-0FA6-314D-B180-9510384AC602}"/>
              </a:ext>
            </a:extLst>
          </p:cNvPr>
          <p:cNvPicPr>
            <a:picLocks noChangeAspect="1"/>
          </p:cNvPicPr>
          <p:nvPr/>
        </p:nvPicPr>
        <p:blipFill>
          <a:blip r:embed="rId5"/>
          <a:stretch>
            <a:fillRect/>
          </a:stretch>
        </p:blipFill>
        <p:spPr>
          <a:xfrm>
            <a:off x="2663609" y="3723292"/>
            <a:ext cx="3299309" cy="2903598"/>
          </a:xfrm>
          <a:prstGeom prst="rect">
            <a:avLst/>
          </a:prstGeom>
        </p:spPr>
      </p:pic>
      <p:sp>
        <p:nvSpPr>
          <p:cNvPr id="13" name="TextBox 12">
            <a:extLst>
              <a:ext uri="{FF2B5EF4-FFF2-40B4-BE49-F238E27FC236}">
                <a16:creationId xmlns:a16="http://schemas.microsoft.com/office/drawing/2014/main" id="{5CC33B73-36B1-3342-87BD-B23CABBA81FB}"/>
              </a:ext>
            </a:extLst>
          </p:cNvPr>
          <p:cNvSpPr txBox="1"/>
          <p:nvPr/>
        </p:nvSpPr>
        <p:spPr>
          <a:xfrm>
            <a:off x="6059510" y="3689405"/>
            <a:ext cx="3084490" cy="3801041"/>
          </a:xfrm>
          <a:prstGeom prst="rect">
            <a:avLst/>
          </a:prstGeom>
          <a:noFill/>
        </p:spPr>
        <p:txBody>
          <a:bodyPr wrap="square" rtlCol="0">
            <a:spAutoFit/>
          </a:bodyPr>
          <a:lstStyle/>
          <a:p>
            <a:r>
              <a:rPr lang="en-GB" sz="1100" dirty="0"/>
              <a:t>The human lungs provide an </a:t>
            </a:r>
            <a:r>
              <a:rPr lang="en-GB" sz="1100" b="1" u="sng" dirty="0"/>
              <a:t>exchange surface</a:t>
            </a:r>
            <a:r>
              <a:rPr lang="en-GB" sz="1100" dirty="0"/>
              <a:t> adapted for:</a:t>
            </a:r>
          </a:p>
          <a:p>
            <a:r>
              <a:rPr lang="en-GB" sz="1100" dirty="0"/>
              <a:t>absorbing </a:t>
            </a:r>
            <a:r>
              <a:rPr lang="en-GB" sz="1100" b="1" u="sng" dirty="0"/>
              <a:t>oxygen</a:t>
            </a:r>
            <a:r>
              <a:rPr lang="en-GB" sz="1100" dirty="0"/>
              <a:t> – needed for respiration – into the blood from the air</a:t>
            </a:r>
          </a:p>
          <a:p>
            <a:r>
              <a:rPr lang="en-GB" sz="1100" dirty="0"/>
              <a:t>transferring </a:t>
            </a:r>
            <a:r>
              <a:rPr lang="en-GB" sz="1100" b="1" u="sng" dirty="0"/>
              <a:t>carbon dioxide</a:t>
            </a:r>
            <a:r>
              <a:rPr lang="en-GB" sz="1100" dirty="0"/>
              <a:t> – produced by respiration – from the blood into the lungs then the air</a:t>
            </a:r>
          </a:p>
          <a:p>
            <a:endParaRPr lang="en-GB" sz="1100" dirty="0"/>
          </a:p>
          <a:p>
            <a:r>
              <a:rPr lang="en-GB" sz="1100" dirty="0"/>
              <a:t>The alveoli are adapted to provide a very large surface area for gaseous exchange:</a:t>
            </a:r>
          </a:p>
          <a:p>
            <a:endParaRPr lang="en-GB" sz="1100" dirty="0"/>
          </a:p>
          <a:p>
            <a:pPr marL="171450" indent="-171450">
              <a:buFont typeface="Arial" panose="020B0604020202020204" pitchFamily="34" charset="0"/>
              <a:buChar char="•"/>
            </a:pPr>
            <a:r>
              <a:rPr lang="en-GB" sz="1100" b="1" dirty="0"/>
              <a:t>small size</a:t>
            </a:r>
            <a:r>
              <a:rPr lang="en-GB" sz="1100" dirty="0"/>
              <a:t> - each alveolus is a small sphere about 300 </a:t>
            </a:r>
            <a:r>
              <a:rPr lang="el-GR" sz="1100" dirty="0"/>
              <a:t>μ</a:t>
            </a:r>
            <a:r>
              <a:rPr lang="en-GB" sz="1100" dirty="0"/>
              <a:t>m in diameter</a:t>
            </a:r>
          </a:p>
          <a:p>
            <a:pPr marL="171450" indent="-171450">
              <a:buFont typeface="Arial" panose="020B0604020202020204" pitchFamily="34" charset="0"/>
              <a:buChar char="•"/>
            </a:pPr>
            <a:r>
              <a:rPr lang="en-GB" sz="1100" b="1" dirty="0"/>
              <a:t>number</a:t>
            </a:r>
            <a:r>
              <a:rPr lang="en-GB" sz="1100" dirty="0"/>
              <a:t> - there are around 700 million alveoli</a:t>
            </a:r>
          </a:p>
          <a:p>
            <a:pPr marL="171450" indent="-171450">
              <a:buFont typeface="Arial" panose="020B0604020202020204" pitchFamily="34" charset="0"/>
              <a:buChar char="•"/>
            </a:pPr>
            <a:r>
              <a:rPr lang="en-GB" sz="1100" dirty="0"/>
              <a:t>There is also a short </a:t>
            </a:r>
            <a:r>
              <a:rPr lang="en-GB" sz="1100" b="1" u="sng" dirty="0"/>
              <a:t>diffusion</a:t>
            </a:r>
            <a:r>
              <a:rPr lang="en-GB" sz="1100" dirty="0"/>
              <a:t> path - the walls of blood capillaries and alveoli are just one cell thick. </a:t>
            </a:r>
          </a:p>
          <a:p>
            <a:endParaRPr lang="en-US" dirty="0"/>
          </a:p>
          <a:p>
            <a:endParaRPr lang="en-US" dirty="0"/>
          </a:p>
          <a:p>
            <a:endParaRPr lang="en-US" dirty="0"/>
          </a:p>
        </p:txBody>
      </p:sp>
    </p:spTree>
    <p:extLst>
      <p:ext uri="{BB962C8B-B14F-4D97-AF65-F5344CB8AC3E}">
        <p14:creationId xmlns:p14="http://schemas.microsoft.com/office/powerpoint/2010/main" val="44795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nvGraphicFramePr>
        <p:xfrm>
          <a:off x="0" y="1"/>
          <a:ext cx="9144000" cy="7104750"/>
        </p:xfrm>
        <a:graphic>
          <a:graphicData uri="http://schemas.openxmlformats.org/drawingml/2006/table">
            <a:tbl>
              <a:tblPr firstRow="1" bandRow="1">
                <a:tableStyleId>{5940675A-B579-460E-94D1-54222C63F5DA}</a:tableStyleId>
              </a:tblPr>
              <a:tblGrid>
                <a:gridCol w="824247">
                  <a:extLst>
                    <a:ext uri="{9D8B030D-6E8A-4147-A177-3AD203B41FA5}">
                      <a16:colId xmlns:a16="http://schemas.microsoft.com/office/drawing/2014/main" val="3651881953"/>
                    </a:ext>
                  </a:extLst>
                </a:gridCol>
                <a:gridCol w="1017430">
                  <a:extLst>
                    <a:ext uri="{9D8B030D-6E8A-4147-A177-3AD203B41FA5}">
                      <a16:colId xmlns:a16="http://schemas.microsoft.com/office/drawing/2014/main" val="1315928349"/>
                    </a:ext>
                  </a:extLst>
                </a:gridCol>
                <a:gridCol w="745831">
                  <a:extLst>
                    <a:ext uri="{9D8B030D-6E8A-4147-A177-3AD203B41FA5}">
                      <a16:colId xmlns:a16="http://schemas.microsoft.com/office/drawing/2014/main" val="2580570105"/>
                    </a:ext>
                  </a:extLst>
                </a:gridCol>
                <a:gridCol w="168570">
                  <a:extLst>
                    <a:ext uri="{9D8B030D-6E8A-4147-A177-3AD203B41FA5}">
                      <a16:colId xmlns:a16="http://schemas.microsoft.com/office/drawing/2014/main" val="3610969087"/>
                    </a:ext>
                  </a:extLst>
                </a:gridCol>
                <a:gridCol w="785611">
                  <a:extLst>
                    <a:ext uri="{9D8B030D-6E8A-4147-A177-3AD203B41FA5}">
                      <a16:colId xmlns:a16="http://schemas.microsoft.com/office/drawing/2014/main" val="1598055445"/>
                    </a:ext>
                  </a:extLst>
                </a:gridCol>
                <a:gridCol w="965916">
                  <a:extLst>
                    <a:ext uri="{9D8B030D-6E8A-4147-A177-3AD203B41FA5}">
                      <a16:colId xmlns:a16="http://schemas.microsoft.com/office/drawing/2014/main" val="2047514054"/>
                    </a:ext>
                  </a:extLst>
                </a:gridCol>
                <a:gridCol w="4636395">
                  <a:extLst>
                    <a:ext uri="{9D8B030D-6E8A-4147-A177-3AD203B41FA5}">
                      <a16:colId xmlns:a16="http://schemas.microsoft.com/office/drawing/2014/main" val="631724080"/>
                    </a:ext>
                  </a:extLst>
                </a:gridCol>
              </a:tblGrid>
              <a:tr h="257623">
                <a:tc gridSpan="7">
                  <a:txBody>
                    <a:bodyPr/>
                    <a:lstStyle/>
                    <a:p>
                      <a:pPr algn="ctr"/>
                      <a:r>
                        <a:rPr lang="en-US" sz="1200" b="1" dirty="0"/>
                        <a:t>Transport Systems and Disease</a:t>
                      </a:r>
                      <a:endParaRPr lang="en-US" sz="1200" dirty="0"/>
                    </a:p>
                  </a:txBody>
                  <a:tcP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1239278"/>
                  </a:ext>
                </a:extLst>
              </a:tr>
              <a:tr h="243310">
                <a:tc rowSpan="2">
                  <a:txBody>
                    <a:bodyPr/>
                    <a:lstStyle/>
                    <a:p>
                      <a:pPr algn="l"/>
                      <a:r>
                        <a:rPr lang="en-GB" sz="1000" b="1" dirty="0">
                          <a:solidFill>
                            <a:srgbClr val="231F20"/>
                          </a:solidFill>
                          <a:effectLst/>
                        </a:rPr>
                        <a:t>Name of macromolecule</a:t>
                      </a:r>
                    </a:p>
                  </a:txBody>
                  <a:tcPr>
                    <a:solidFill>
                      <a:schemeClr val="bg1"/>
                    </a:solidFill>
                  </a:tcPr>
                </a:tc>
                <a:tc rowSpan="2">
                  <a:txBody>
                    <a:bodyPr/>
                    <a:lstStyle/>
                    <a:p>
                      <a:r>
                        <a:rPr lang="en-GB" sz="1000" b="1" dirty="0">
                          <a:solidFill>
                            <a:srgbClr val="231F20"/>
                          </a:solidFill>
                          <a:effectLst/>
                        </a:rPr>
                        <a:t>Breaks down into</a:t>
                      </a:r>
                      <a:endParaRPr lang="en-US" sz="1000" dirty="0"/>
                    </a:p>
                  </a:txBody>
                  <a:tcPr>
                    <a:solidFill>
                      <a:schemeClr val="bg1"/>
                    </a:solidFill>
                  </a:tcPr>
                </a:tc>
                <a:tc rowSpan="2" gridSpan="2">
                  <a:txBody>
                    <a:bodyPr/>
                    <a:lstStyle/>
                    <a:p>
                      <a:r>
                        <a:rPr lang="en-GB" sz="1000" b="1">
                          <a:solidFill>
                            <a:srgbClr val="231F20"/>
                          </a:solidFill>
                          <a:effectLst/>
                        </a:rPr>
                        <a:t>Food test</a:t>
                      </a:r>
                      <a:endParaRPr lang="en-US" sz="1000" dirty="0"/>
                    </a:p>
                  </a:txBody>
                  <a:tcPr>
                    <a:solidFill>
                      <a:schemeClr val="bg1"/>
                    </a:solidFill>
                  </a:tcPr>
                </a:tc>
                <a:tc rowSpan="2" hMerge="1">
                  <a:txBody>
                    <a:bodyPr/>
                    <a:lstStyle/>
                    <a:p>
                      <a:r>
                        <a:rPr lang="en-GB" sz="1000" b="1">
                          <a:solidFill>
                            <a:srgbClr val="231F20"/>
                          </a:solidFill>
                          <a:effectLst/>
                        </a:rPr>
                        <a:t>Use</a:t>
                      </a:r>
                      <a:endParaRPr lang="en-US" sz="1000" dirty="0"/>
                    </a:p>
                  </a:txBody>
                  <a:tcPr>
                    <a:solidFill>
                      <a:schemeClr val="bg1"/>
                    </a:solidFill>
                  </a:tcPr>
                </a:tc>
                <a:tc rowSpan="2">
                  <a:txBody>
                    <a:bodyPr/>
                    <a:lstStyle/>
                    <a:p>
                      <a:r>
                        <a:rPr lang="en-GB" sz="1000" b="1">
                          <a:solidFill>
                            <a:srgbClr val="231F20"/>
                          </a:solidFill>
                          <a:effectLst/>
                        </a:rPr>
                        <a:t>Use</a:t>
                      </a:r>
                      <a:endParaRPr lang="en-US" sz="1000" dirty="0"/>
                    </a:p>
                  </a:txBody>
                  <a:tcPr>
                    <a:solidFill>
                      <a:schemeClr val="bg1"/>
                    </a:solidFill>
                  </a:tcPr>
                </a:tc>
                <a:tc rowSpan="2">
                  <a:txBody>
                    <a:bodyPr/>
                    <a:lstStyle/>
                    <a:p>
                      <a:r>
                        <a:rPr lang="en-GB" sz="1000" b="1" dirty="0">
                          <a:solidFill>
                            <a:srgbClr val="231F20"/>
                          </a:solidFill>
                          <a:effectLst/>
                        </a:rPr>
                        <a:t>Found in</a:t>
                      </a:r>
                      <a:endParaRPr lang="en-US" sz="1000" dirty="0"/>
                    </a:p>
                  </a:txBody>
                  <a:tcPr>
                    <a:solidFill>
                      <a:schemeClr val="bg1"/>
                    </a:solidFill>
                  </a:tcPr>
                </a:tc>
                <a:tc>
                  <a:txBody>
                    <a:bodyPr/>
                    <a:lstStyle/>
                    <a:p>
                      <a:pPr algn="ctr"/>
                      <a:r>
                        <a:rPr lang="en-US" sz="1100" b="1" dirty="0"/>
                        <a:t>Heart Disease</a:t>
                      </a:r>
                      <a:endParaRPr lang="en-US" dirty="0"/>
                    </a:p>
                  </a:txBody>
                  <a:tcPr>
                    <a:solidFill>
                      <a:srgbClr val="92D050"/>
                    </a:solidFill>
                  </a:tcPr>
                </a:tc>
                <a:extLst>
                  <a:ext uri="{0D108BD9-81ED-4DB2-BD59-A6C34878D82A}">
                    <a16:rowId xmlns:a16="http://schemas.microsoft.com/office/drawing/2014/main" val="3465034723"/>
                  </a:ext>
                </a:extLst>
              </a:tr>
              <a:tr h="271935">
                <a:tc vMerge="1">
                  <a:txBody>
                    <a:bodyPr/>
                    <a:lstStyle/>
                    <a:p>
                      <a:pPr algn="l"/>
                      <a:endParaRPr lang="en-GB" sz="1050" b="1" dirty="0">
                        <a:solidFill>
                          <a:srgbClr val="231F20"/>
                        </a:solidFill>
                        <a:effectLst/>
                      </a:endParaRPr>
                    </a:p>
                  </a:txBody>
                  <a:tcPr>
                    <a:solidFill>
                      <a:schemeClr val="bg1"/>
                    </a:solidFill>
                  </a:tcPr>
                </a:tc>
                <a:tc vMerge="1">
                  <a:txBody>
                    <a:bodyPr/>
                    <a:lstStyle/>
                    <a:p>
                      <a:endParaRPr lang="en-US" dirty="0"/>
                    </a:p>
                  </a:txBody>
                  <a:tcPr>
                    <a:solidFill>
                      <a:schemeClr val="bg1"/>
                    </a:solid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dirty="0"/>
                    </a:p>
                  </a:txBody>
                  <a:tcPr>
                    <a:solidFill>
                      <a:schemeClr val="bg1"/>
                    </a:solidFill>
                  </a:tcPr>
                </a:tc>
                <a:tc rowSpan="7">
                  <a:txBody>
                    <a:bodyPr/>
                    <a:lstStyle/>
                    <a:p>
                      <a:r>
                        <a:rPr lang="en-GB" sz="1000" b="0" i="0" u="none" strike="noStrike" kern="1200" dirty="0">
                          <a:solidFill>
                            <a:schemeClr val="tx1"/>
                          </a:solidFill>
                          <a:effectLst/>
                          <a:latin typeface="+mn-lt"/>
                          <a:ea typeface="+mn-ea"/>
                          <a:cs typeface="+mn-cs"/>
                        </a:rPr>
                        <a:t>Blood must flow one way only through the circulatory system. </a:t>
                      </a:r>
                    </a:p>
                    <a:p>
                      <a:r>
                        <a:rPr lang="en-GB" sz="1000" b="1" i="0" u="none" strike="noStrike" kern="1200" dirty="0">
                          <a:solidFill>
                            <a:schemeClr val="tx1"/>
                          </a:solidFill>
                          <a:effectLst/>
                          <a:latin typeface="+mn-lt"/>
                          <a:ea typeface="+mn-ea"/>
                          <a:cs typeface="+mn-cs"/>
                        </a:rPr>
                        <a:t>Faulty heart valves</a:t>
                      </a:r>
                    </a:p>
                    <a:p>
                      <a:r>
                        <a:rPr lang="en-GB" sz="1000" b="0" i="0" u="none" strike="noStrike" kern="1200" dirty="0">
                          <a:solidFill>
                            <a:schemeClr val="tx1"/>
                          </a:solidFill>
                          <a:effectLst/>
                          <a:latin typeface="+mn-lt"/>
                          <a:ea typeface="+mn-ea"/>
                          <a:cs typeface="+mn-cs"/>
                        </a:rPr>
                        <a:t>Heart valves may become faulty.</a:t>
                      </a:r>
                    </a:p>
                    <a:p>
                      <a:r>
                        <a:rPr lang="en-GB" sz="1000" b="0" i="0" u="none" strike="noStrike" kern="1200" dirty="0">
                          <a:solidFill>
                            <a:schemeClr val="tx1"/>
                          </a:solidFill>
                          <a:effectLst/>
                          <a:latin typeface="+mn-lt"/>
                          <a:ea typeface="+mn-ea"/>
                          <a:cs typeface="+mn-cs"/>
                        </a:rPr>
                        <a:t>Faulty heart valves can be replaced:</a:t>
                      </a:r>
                    </a:p>
                    <a:p>
                      <a:pPr marL="171450" indent="-171450">
                        <a:buFont typeface="Arial" panose="020B0604020202020204" pitchFamily="34" charset="0"/>
                        <a:buChar char="•"/>
                      </a:pPr>
                      <a:r>
                        <a:rPr lang="en-GB" sz="1000" b="0" i="0" u="none" strike="noStrike" kern="1200" dirty="0">
                          <a:solidFill>
                            <a:schemeClr val="tx1"/>
                          </a:solidFill>
                          <a:effectLst/>
                          <a:latin typeface="+mn-lt"/>
                          <a:ea typeface="+mn-ea"/>
                          <a:cs typeface="+mn-cs"/>
                        </a:rPr>
                        <a:t>with a biological valve </a:t>
                      </a:r>
                    </a:p>
                    <a:p>
                      <a:pPr marL="171450" indent="-171450">
                        <a:buFont typeface="Arial" panose="020B0604020202020204" pitchFamily="34" charset="0"/>
                        <a:buChar char="•"/>
                      </a:pPr>
                      <a:r>
                        <a:rPr lang="en-GB" sz="1000" b="0" i="0" u="none" strike="noStrike" kern="1200" dirty="0">
                          <a:solidFill>
                            <a:schemeClr val="tx1"/>
                          </a:solidFill>
                          <a:effectLst/>
                          <a:latin typeface="+mn-lt"/>
                          <a:ea typeface="+mn-ea"/>
                          <a:cs typeface="+mn-cs"/>
                        </a:rPr>
                        <a:t>with a mechanical valve made from strong, durable material</a:t>
                      </a:r>
                    </a:p>
                    <a:p>
                      <a:pPr marL="171450" indent="-171450">
                        <a:buFont typeface="Arial" panose="020B0604020202020204" pitchFamily="34" charset="0"/>
                        <a:buChar char="•"/>
                      </a:pPr>
                      <a:endParaRPr lang="en-GB" sz="10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GB" sz="1000" b="1" i="0" u="none" strike="noStrike" kern="1200" dirty="0">
                          <a:solidFill>
                            <a:schemeClr val="tx1"/>
                          </a:solidFill>
                          <a:effectLst/>
                          <a:latin typeface="+mn-lt"/>
                          <a:ea typeface="+mn-ea"/>
                          <a:cs typeface="+mn-cs"/>
                        </a:rPr>
                        <a:t>Coronary Heart Disease</a:t>
                      </a:r>
                    </a:p>
                    <a:p>
                      <a:pPr marL="0" indent="0">
                        <a:buFont typeface="Arial" panose="020B0604020202020204" pitchFamily="34" charset="0"/>
                        <a:buNone/>
                      </a:pPr>
                      <a:r>
                        <a:rPr lang="en-GB" sz="1000" b="0" i="0" u="none" strike="noStrike" kern="1200" dirty="0">
                          <a:solidFill>
                            <a:srgbClr val="231F20"/>
                          </a:solidFill>
                          <a:effectLst/>
                          <a:latin typeface="+mn-lt"/>
                          <a:ea typeface="+mn-ea"/>
                          <a:cs typeface="+mn-cs"/>
                        </a:rPr>
                        <a:t>Coronary arteries supply the heart with oxygen. Sometimes, these can become blocked. There are two ways to treat this</a:t>
                      </a:r>
                    </a:p>
                    <a:p>
                      <a:pPr marL="171450" indent="-171450">
                        <a:buFont typeface="Arial" panose="020B0604020202020204" pitchFamily="34" charset="0"/>
                        <a:buChar char="•"/>
                      </a:pPr>
                      <a:r>
                        <a:rPr lang="en-GB" sz="1000" b="0" i="0" u="none" strike="noStrike" kern="1200" dirty="0">
                          <a:solidFill>
                            <a:srgbClr val="231F20"/>
                          </a:solidFill>
                          <a:effectLst/>
                          <a:latin typeface="+mn-lt"/>
                          <a:ea typeface="+mn-ea"/>
                          <a:cs typeface="+mn-cs"/>
                        </a:rPr>
                        <a:t>Statins – medication that lowers cholesterol levels</a:t>
                      </a:r>
                    </a:p>
                    <a:p>
                      <a:pPr marL="171450" indent="-171450">
                        <a:buFont typeface="Arial" panose="020B0604020202020204" pitchFamily="34" charset="0"/>
                        <a:buChar char="•"/>
                      </a:pPr>
                      <a:r>
                        <a:rPr lang="en-GB" sz="1000" b="0" i="0" u="none" strike="noStrike" kern="1200" dirty="0">
                          <a:solidFill>
                            <a:srgbClr val="231F20"/>
                          </a:solidFill>
                          <a:effectLst/>
                          <a:latin typeface="+mn-lt"/>
                          <a:ea typeface="+mn-ea"/>
                          <a:cs typeface="+mn-cs"/>
                        </a:rPr>
                        <a:t>Stent – tube that helps widen the arteries so more blood can flow</a:t>
                      </a:r>
                    </a:p>
                    <a:p>
                      <a:pPr marL="171450" indent="-171450">
                        <a:buFont typeface="Arial" panose="020B0604020202020204" pitchFamily="34" charset="0"/>
                        <a:buChar char="•"/>
                      </a:pPr>
                      <a:endParaRPr lang="en-GB" sz="1000" b="0" i="0" u="none" strike="noStrike" kern="1200" dirty="0">
                        <a:solidFill>
                          <a:srgbClr val="231F20"/>
                        </a:solidFill>
                        <a:effectLst/>
                        <a:latin typeface="+mn-lt"/>
                        <a:ea typeface="+mn-ea"/>
                        <a:cs typeface="+mn-cs"/>
                      </a:endParaRPr>
                    </a:p>
                    <a:p>
                      <a:pPr marL="0" indent="0">
                        <a:buFont typeface="Arial" panose="020B0604020202020204" pitchFamily="34" charset="0"/>
                        <a:buNone/>
                      </a:pPr>
                      <a:r>
                        <a:rPr lang="en-GB" sz="1000" b="1" i="0" u="none" strike="noStrike" kern="1200" dirty="0">
                          <a:solidFill>
                            <a:srgbClr val="231F20"/>
                          </a:solidFill>
                          <a:effectLst/>
                          <a:latin typeface="+mn-lt"/>
                          <a:ea typeface="+mn-ea"/>
                          <a:cs typeface="+mn-cs"/>
                        </a:rPr>
                        <a:t>Artificial Pacemaker</a:t>
                      </a:r>
                    </a:p>
                    <a:p>
                      <a:pPr marL="0" indent="0">
                        <a:buFont typeface="Arial" panose="020B0604020202020204" pitchFamily="34" charset="0"/>
                        <a:buNone/>
                      </a:pPr>
                      <a:r>
                        <a:rPr lang="en-GB" sz="1000" b="0" i="0" u="none" strike="noStrike" kern="1200" dirty="0">
                          <a:solidFill>
                            <a:srgbClr val="231F20"/>
                          </a:solidFill>
                          <a:effectLst/>
                          <a:latin typeface="+mn-lt"/>
                          <a:ea typeface="+mn-ea"/>
                          <a:cs typeface="+mn-cs"/>
                        </a:rPr>
                        <a:t>The right atrium has a natural pacemaker – this controls the heart beat by controlling when the heart contracts</a:t>
                      </a:r>
                    </a:p>
                    <a:p>
                      <a:pPr marL="0" indent="0">
                        <a:buFont typeface="Arial" panose="020B0604020202020204" pitchFamily="34" charset="0"/>
                        <a:buNone/>
                      </a:pPr>
                      <a:r>
                        <a:rPr lang="en-GB" sz="1000" b="0" i="0" u="none" strike="noStrike" kern="1200" dirty="0">
                          <a:solidFill>
                            <a:srgbClr val="231F20"/>
                          </a:solidFill>
                          <a:effectLst/>
                          <a:latin typeface="+mn-lt"/>
                          <a:ea typeface="+mn-ea"/>
                          <a:cs typeface="+mn-cs"/>
                        </a:rPr>
                        <a:t>An artificial pacemaker can help by sending out regular electrical impulses</a:t>
                      </a:r>
                    </a:p>
                    <a:p>
                      <a:pPr marL="0" indent="0">
                        <a:buFont typeface="Arial" panose="020B0604020202020204" pitchFamily="34" charset="0"/>
                        <a:buNone/>
                      </a:pPr>
                      <a:endParaRPr lang="en-GB" sz="1000" b="1" i="0" u="none" strike="noStrike" kern="1200" dirty="0">
                        <a:solidFill>
                          <a:srgbClr val="231F20"/>
                        </a:solidFill>
                        <a:effectLst/>
                        <a:latin typeface="+mn-lt"/>
                        <a:ea typeface="+mn-ea"/>
                        <a:cs typeface="+mn-cs"/>
                      </a:endParaRPr>
                    </a:p>
                    <a:p>
                      <a:pPr marL="0" indent="0">
                        <a:buFont typeface="Arial" panose="020B0604020202020204" pitchFamily="34" charset="0"/>
                        <a:buNone/>
                      </a:pPr>
                      <a:r>
                        <a:rPr lang="en-GB" sz="1000" b="1" i="0" u="none" strike="noStrike" kern="1200" dirty="0">
                          <a:solidFill>
                            <a:srgbClr val="231F20"/>
                          </a:solidFill>
                          <a:effectLst/>
                          <a:latin typeface="+mn-lt"/>
                          <a:ea typeface="+mn-ea"/>
                          <a:cs typeface="+mn-cs"/>
                        </a:rPr>
                        <a:t>Heart Transplant</a:t>
                      </a:r>
                    </a:p>
                    <a:p>
                      <a:pPr marL="0" indent="0">
                        <a:buFont typeface="Arial" panose="020B0604020202020204" pitchFamily="34" charset="0"/>
                        <a:buNone/>
                      </a:pPr>
                      <a:r>
                        <a:rPr lang="en-GB" sz="1000" b="0" i="0" u="none" strike="noStrike" kern="1200" dirty="0">
                          <a:solidFill>
                            <a:srgbClr val="231F20"/>
                          </a:solidFill>
                          <a:effectLst/>
                          <a:latin typeface="+mn-lt"/>
                          <a:ea typeface="+mn-ea"/>
                          <a:cs typeface="+mn-cs"/>
                        </a:rPr>
                        <a:t>If Coronary Heart Disease causes heart failure, this can be an option. Artificial hearts can help keep patients alive while they are waiting</a:t>
                      </a:r>
                    </a:p>
                  </a:txBody>
                  <a:tcPr>
                    <a:solidFill>
                      <a:schemeClr val="bg1"/>
                    </a:solidFill>
                  </a:tcPr>
                </a:tc>
                <a:extLst>
                  <a:ext uri="{0D108BD9-81ED-4DB2-BD59-A6C34878D82A}">
                    <a16:rowId xmlns:a16="http://schemas.microsoft.com/office/drawing/2014/main" val="94936625"/>
                  </a:ext>
                </a:extLst>
              </a:tr>
              <a:tr h="372122">
                <a:tc>
                  <a:txBody>
                    <a:bodyPr/>
                    <a:lstStyle/>
                    <a:p>
                      <a:pPr algn="l"/>
                      <a:r>
                        <a:rPr lang="en-GB" sz="1000" b="0" dirty="0">
                          <a:solidFill>
                            <a:srgbClr val="231F20"/>
                          </a:solidFill>
                          <a:effectLst/>
                        </a:rPr>
                        <a:t>Carbohydrates</a:t>
                      </a:r>
                    </a:p>
                  </a:txBody>
                  <a:tcPr>
                    <a:solidFill>
                      <a:schemeClr val="bg1"/>
                    </a:solidFill>
                  </a:tcPr>
                </a:tc>
                <a:tc>
                  <a:txBody>
                    <a:bodyPr/>
                    <a:lstStyle/>
                    <a:p>
                      <a:r>
                        <a:rPr lang="en-GB" sz="1000" b="0" dirty="0">
                          <a:solidFill>
                            <a:srgbClr val="231F20"/>
                          </a:solidFill>
                          <a:effectLst/>
                        </a:rPr>
                        <a:t>Glucose (by Carbohydrase)</a:t>
                      </a:r>
                      <a:endParaRPr lang="en-US" sz="1000" dirty="0"/>
                    </a:p>
                  </a:txBody>
                  <a:tcPr>
                    <a:solidFill>
                      <a:schemeClr val="bg1"/>
                    </a:solidFill>
                  </a:tcPr>
                </a:tc>
                <a:tc gridSpan="2">
                  <a:txBody>
                    <a:bodyPr/>
                    <a:lstStyle/>
                    <a:p>
                      <a:r>
                        <a:rPr lang="en-GB" sz="1000" b="0">
                          <a:solidFill>
                            <a:srgbClr val="231F20"/>
                          </a:solidFill>
                          <a:effectLst/>
                        </a:rPr>
                        <a:t>Benedict’s – brick red</a:t>
                      </a:r>
                      <a:endParaRPr lang="en-US" sz="1000"/>
                    </a:p>
                  </a:txBody>
                  <a:tcPr>
                    <a:solidFill>
                      <a:schemeClr val="bg1"/>
                    </a:solidFill>
                  </a:tcPr>
                </a:tc>
                <a:tc hMerge="1">
                  <a:txBody>
                    <a:bodyPr/>
                    <a:lstStyle/>
                    <a:p>
                      <a:r>
                        <a:rPr lang="en-GB" sz="1000" b="0">
                          <a:solidFill>
                            <a:srgbClr val="231F20"/>
                          </a:solidFill>
                          <a:effectLst/>
                        </a:rPr>
                        <a:t>Energy</a:t>
                      </a:r>
                      <a:endParaRPr lang="en-US" sz="1000"/>
                    </a:p>
                  </a:txBody>
                  <a:tcPr>
                    <a:solidFill>
                      <a:schemeClr val="bg1"/>
                    </a:solidFill>
                  </a:tcPr>
                </a:tc>
                <a:tc>
                  <a:txBody>
                    <a:bodyPr/>
                    <a:lstStyle/>
                    <a:p>
                      <a:r>
                        <a:rPr lang="en-GB" sz="1000" b="0">
                          <a:solidFill>
                            <a:srgbClr val="231F20"/>
                          </a:solidFill>
                          <a:effectLst/>
                        </a:rPr>
                        <a:t>Energy</a:t>
                      </a:r>
                      <a:endParaRPr lang="en-US" sz="1000"/>
                    </a:p>
                  </a:txBody>
                  <a:tcPr>
                    <a:solidFill>
                      <a:schemeClr val="bg1"/>
                    </a:solidFill>
                  </a:tcPr>
                </a:tc>
                <a:tc>
                  <a:txBody>
                    <a:bodyPr/>
                    <a:lstStyle/>
                    <a:p>
                      <a:r>
                        <a:rPr lang="en-GB" sz="1000" b="0" dirty="0">
                          <a:solidFill>
                            <a:srgbClr val="231F20"/>
                          </a:solidFill>
                          <a:effectLst/>
                        </a:rPr>
                        <a:t>Stomach</a:t>
                      </a:r>
                      <a:endParaRPr lang="en-US" sz="1000" dirty="0"/>
                    </a:p>
                  </a:txBody>
                  <a:tcPr>
                    <a:solidFill>
                      <a:schemeClr val="bg1"/>
                    </a:solidFill>
                  </a:tcPr>
                </a:tc>
                <a:tc vMerge="1">
                  <a:txBody>
                    <a:bodyPr/>
                    <a:lstStyle/>
                    <a:p>
                      <a:pPr algn="l"/>
                      <a:endParaRPr lang="en-GB" sz="1050" b="0" dirty="0">
                        <a:solidFill>
                          <a:srgbClr val="231F20"/>
                        </a:solidFill>
                        <a:effectLst/>
                      </a:endParaRPr>
                    </a:p>
                  </a:txBody>
                  <a:tcPr>
                    <a:solidFill>
                      <a:schemeClr val="bg1"/>
                    </a:solidFill>
                  </a:tcPr>
                </a:tc>
                <a:extLst>
                  <a:ext uri="{0D108BD9-81ED-4DB2-BD59-A6C34878D82A}">
                    <a16:rowId xmlns:a16="http://schemas.microsoft.com/office/drawing/2014/main" val="1037327143"/>
                  </a:ext>
                </a:extLst>
              </a:tr>
              <a:tr h="372122">
                <a:tc>
                  <a:txBody>
                    <a:bodyPr/>
                    <a:lstStyle/>
                    <a:p>
                      <a:pPr algn="l"/>
                      <a:r>
                        <a:rPr lang="en-GB" sz="1000" b="0" dirty="0">
                          <a:solidFill>
                            <a:srgbClr val="231F20"/>
                          </a:solidFill>
                          <a:effectLst/>
                        </a:rPr>
                        <a:t>Protein</a:t>
                      </a:r>
                    </a:p>
                  </a:txBody>
                  <a:tcPr>
                    <a:solidFill>
                      <a:schemeClr val="bg1"/>
                    </a:solidFill>
                  </a:tcPr>
                </a:tc>
                <a:tc>
                  <a:txBody>
                    <a:bodyPr/>
                    <a:lstStyle/>
                    <a:p>
                      <a:r>
                        <a:rPr lang="en-GB" sz="1000" b="0" dirty="0">
                          <a:solidFill>
                            <a:srgbClr val="231F20"/>
                          </a:solidFill>
                          <a:effectLst/>
                        </a:rPr>
                        <a:t>Amino  acids (by Protease)</a:t>
                      </a:r>
                      <a:endParaRPr lang="en-US" sz="1000" dirty="0"/>
                    </a:p>
                  </a:txBody>
                  <a:tcPr>
                    <a:solidFill>
                      <a:schemeClr val="bg1"/>
                    </a:solidFill>
                  </a:tcPr>
                </a:tc>
                <a:tc gridSpan="2">
                  <a:txBody>
                    <a:bodyPr/>
                    <a:lstStyle/>
                    <a:p>
                      <a:r>
                        <a:rPr lang="en-GB" sz="1000" b="0">
                          <a:solidFill>
                            <a:srgbClr val="231F20"/>
                          </a:solidFill>
                          <a:effectLst/>
                        </a:rPr>
                        <a:t>Biuret - purple</a:t>
                      </a:r>
                      <a:endParaRPr lang="en-US" sz="1000"/>
                    </a:p>
                  </a:txBody>
                  <a:tcPr>
                    <a:solidFill>
                      <a:schemeClr val="bg1"/>
                    </a:solidFill>
                  </a:tcPr>
                </a:tc>
                <a:tc hMerge="1">
                  <a:txBody>
                    <a:bodyPr/>
                    <a:lstStyle/>
                    <a:p>
                      <a:r>
                        <a:rPr lang="en-GB" sz="1000" b="0">
                          <a:solidFill>
                            <a:srgbClr val="231F20"/>
                          </a:solidFill>
                          <a:effectLst/>
                        </a:rPr>
                        <a:t>Growth and repair</a:t>
                      </a:r>
                      <a:endParaRPr lang="en-US" sz="1000"/>
                    </a:p>
                  </a:txBody>
                  <a:tcPr>
                    <a:solidFill>
                      <a:schemeClr val="bg1"/>
                    </a:solidFill>
                  </a:tcPr>
                </a:tc>
                <a:tc>
                  <a:txBody>
                    <a:bodyPr/>
                    <a:lstStyle/>
                    <a:p>
                      <a:r>
                        <a:rPr lang="en-GB" sz="1000" b="0">
                          <a:solidFill>
                            <a:srgbClr val="231F20"/>
                          </a:solidFill>
                          <a:effectLst/>
                        </a:rPr>
                        <a:t>Growth and repair</a:t>
                      </a:r>
                      <a:endParaRPr lang="en-US" sz="1000"/>
                    </a:p>
                  </a:txBody>
                  <a:tcPr>
                    <a:solidFill>
                      <a:schemeClr val="bg1"/>
                    </a:solidFill>
                  </a:tcPr>
                </a:tc>
                <a:tc>
                  <a:txBody>
                    <a:bodyPr/>
                    <a:lstStyle/>
                    <a:p>
                      <a:r>
                        <a:rPr lang="en-GB" sz="1000" b="0" dirty="0">
                          <a:solidFill>
                            <a:srgbClr val="231F20"/>
                          </a:solidFill>
                          <a:effectLst/>
                        </a:rPr>
                        <a:t>Stomach</a:t>
                      </a:r>
                      <a:endParaRPr lang="en-US" sz="1000" dirty="0"/>
                    </a:p>
                  </a:txBody>
                  <a:tcPr>
                    <a:solidFill>
                      <a:schemeClr val="bg1"/>
                    </a:solidFill>
                  </a:tcPr>
                </a:tc>
                <a:tc vMerge="1">
                  <a:txBody>
                    <a:bodyPr/>
                    <a:lstStyle/>
                    <a:p>
                      <a:pPr algn="l"/>
                      <a:endParaRPr lang="en-GB" sz="1050" b="0" dirty="0">
                        <a:solidFill>
                          <a:srgbClr val="231F20"/>
                        </a:solidFill>
                        <a:effectLst/>
                      </a:endParaRPr>
                    </a:p>
                  </a:txBody>
                  <a:tcPr>
                    <a:solidFill>
                      <a:schemeClr val="bg1"/>
                    </a:solidFill>
                  </a:tcPr>
                </a:tc>
                <a:extLst>
                  <a:ext uri="{0D108BD9-81ED-4DB2-BD59-A6C34878D82A}">
                    <a16:rowId xmlns:a16="http://schemas.microsoft.com/office/drawing/2014/main" val="1934002734"/>
                  </a:ext>
                </a:extLst>
              </a:tr>
              <a:tr h="515245">
                <a:tc>
                  <a:txBody>
                    <a:bodyPr/>
                    <a:lstStyle/>
                    <a:p>
                      <a:pPr algn="l"/>
                      <a:r>
                        <a:rPr lang="en-GB" sz="1000" b="0" dirty="0">
                          <a:solidFill>
                            <a:srgbClr val="231F20"/>
                          </a:solidFill>
                          <a:effectLst/>
                        </a:rPr>
                        <a:t>Lipids</a:t>
                      </a:r>
                    </a:p>
                  </a:txBody>
                  <a:tcPr>
                    <a:solidFill>
                      <a:schemeClr val="bg1"/>
                    </a:solidFill>
                  </a:tcPr>
                </a:tc>
                <a:tc>
                  <a:txBody>
                    <a:bodyPr/>
                    <a:lstStyle/>
                    <a:p>
                      <a:r>
                        <a:rPr lang="en-GB" sz="1000" b="0" dirty="0">
                          <a:solidFill>
                            <a:srgbClr val="231F20"/>
                          </a:solidFill>
                          <a:effectLst/>
                        </a:rPr>
                        <a:t>Fatty acids and glycerol (by Lipase)</a:t>
                      </a:r>
                      <a:endParaRPr lang="en-US" sz="1000" dirty="0"/>
                    </a:p>
                  </a:txBody>
                  <a:tcPr>
                    <a:solidFill>
                      <a:schemeClr val="bg1"/>
                    </a:solidFill>
                  </a:tcPr>
                </a:tc>
                <a:tc gridSpan="2">
                  <a:txBody>
                    <a:bodyPr/>
                    <a:lstStyle/>
                    <a:p>
                      <a:r>
                        <a:rPr lang="en-GB" sz="1000" b="0">
                          <a:solidFill>
                            <a:srgbClr val="231F20"/>
                          </a:solidFill>
                          <a:effectLst/>
                        </a:rPr>
                        <a:t>Ethanol – cloudy white</a:t>
                      </a:r>
                      <a:endParaRPr lang="en-US" sz="1000" dirty="0"/>
                    </a:p>
                  </a:txBody>
                  <a:tcPr>
                    <a:solidFill>
                      <a:schemeClr val="bg1"/>
                    </a:solidFill>
                  </a:tcPr>
                </a:tc>
                <a:tc hMerge="1">
                  <a:txBody>
                    <a:bodyPr/>
                    <a:lstStyle/>
                    <a:p>
                      <a:r>
                        <a:rPr lang="en-GB" sz="1000" b="0">
                          <a:solidFill>
                            <a:srgbClr val="231F20"/>
                          </a:solidFill>
                          <a:effectLst/>
                        </a:rPr>
                        <a:t>Energy and insulation</a:t>
                      </a:r>
                      <a:endParaRPr lang="en-US" sz="1000" dirty="0"/>
                    </a:p>
                  </a:txBody>
                  <a:tcPr>
                    <a:solidFill>
                      <a:schemeClr val="bg1"/>
                    </a:solidFill>
                  </a:tcPr>
                </a:tc>
                <a:tc>
                  <a:txBody>
                    <a:bodyPr/>
                    <a:lstStyle/>
                    <a:p>
                      <a:r>
                        <a:rPr lang="en-GB" sz="1000" b="0">
                          <a:solidFill>
                            <a:srgbClr val="231F20"/>
                          </a:solidFill>
                          <a:effectLst/>
                        </a:rPr>
                        <a:t>Energy and insulation</a:t>
                      </a:r>
                      <a:endParaRPr lang="en-US" sz="1000" dirty="0"/>
                    </a:p>
                  </a:txBody>
                  <a:tcPr>
                    <a:solidFill>
                      <a:schemeClr val="bg1"/>
                    </a:solidFill>
                  </a:tcPr>
                </a:tc>
                <a:tc>
                  <a:txBody>
                    <a:bodyPr/>
                    <a:lstStyle/>
                    <a:p>
                      <a:r>
                        <a:rPr lang="en-GB" sz="1000" b="0" dirty="0">
                          <a:solidFill>
                            <a:srgbClr val="231F20"/>
                          </a:solidFill>
                          <a:effectLst/>
                        </a:rPr>
                        <a:t>Small intestine</a:t>
                      </a:r>
                      <a:endParaRPr lang="en-US" sz="1000" dirty="0"/>
                    </a:p>
                  </a:txBody>
                  <a:tcPr>
                    <a:solidFill>
                      <a:schemeClr val="bg1"/>
                    </a:solidFill>
                  </a:tcPr>
                </a:tc>
                <a:tc vMerge="1">
                  <a:txBody>
                    <a:bodyPr/>
                    <a:lstStyle/>
                    <a:p>
                      <a:pPr algn="l"/>
                      <a:endParaRPr lang="en-GB" sz="1050" b="0" dirty="0">
                        <a:solidFill>
                          <a:srgbClr val="231F20"/>
                        </a:solidFill>
                        <a:effectLst/>
                      </a:endParaRPr>
                    </a:p>
                  </a:txBody>
                  <a:tcPr>
                    <a:solidFill>
                      <a:schemeClr val="bg1"/>
                    </a:solidFill>
                  </a:tcPr>
                </a:tc>
                <a:extLst>
                  <a:ext uri="{0D108BD9-81ED-4DB2-BD59-A6C34878D82A}">
                    <a16:rowId xmlns:a16="http://schemas.microsoft.com/office/drawing/2014/main" val="40839546"/>
                  </a:ext>
                </a:extLst>
              </a:tr>
              <a:tr h="372122">
                <a:tc>
                  <a:txBody>
                    <a:bodyPr/>
                    <a:lstStyle/>
                    <a:p>
                      <a:pPr algn="l"/>
                      <a:r>
                        <a:rPr lang="en-GB" sz="1000" b="0" dirty="0">
                          <a:solidFill>
                            <a:srgbClr val="231F20"/>
                          </a:solidFill>
                          <a:effectLst/>
                        </a:rPr>
                        <a:t>Starch</a:t>
                      </a:r>
                    </a:p>
                  </a:txBody>
                  <a:tcPr>
                    <a:solidFill>
                      <a:schemeClr val="bg1"/>
                    </a:solidFill>
                  </a:tcPr>
                </a:tc>
                <a:tc>
                  <a:txBody>
                    <a:bodyPr/>
                    <a:lstStyle/>
                    <a:p>
                      <a:r>
                        <a:rPr lang="en-GB" sz="1000" b="0" dirty="0">
                          <a:solidFill>
                            <a:srgbClr val="231F20"/>
                          </a:solidFill>
                          <a:effectLst/>
                        </a:rPr>
                        <a:t>Glucose (by Amylase)</a:t>
                      </a:r>
                      <a:endParaRPr lang="en-US" sz="1000" dirty="0"/>
                    </a:p>
                  </a:txBody>
                  <a:tcPr>
                    <a:solidFill>
                      <a:schemeClr val="bg1"/>
                    </a:solidFill>
                  </a:tcPr>
                </a:tc>
                <a:tc gridSpan="2">
                  <a:txBody>
                    <a:bodyPr/>
                    <a:lstStyle/>
                    <a:p>
                      <a:r>
                        <a:rPr lang="en-GB" sz="1000" b="0" dirty="0">
                          <a:solidFill>
                            <a:srgbClr val="231F20"/>
                          </a:solidFill>
                          <a:effectLst/>
                        </a:rPr>
                        <a:t>Iodine – blue black</a:t>
                      </a:r>
                      <a:endParaRPr lang="en-US" sz="1000" dirty="0"/>
                    </a:p>
                  </a:txBody>
                  <a:tcPr>
                    <a:solidFill>
                      <a:schemeClr val="bg1"/>
                    </a:solidFill>
                  </a:tcPr>
                </a:tc>
                <a:tc hMerge="1">
                  <a:txBody>
                    <a:bodyPr/>
                    <a:lstStyle/>
                    <a:p>
                      <a:r>
                        <a:rPr lang="en-GB" sz="1000" b="0" dirty="0">
                          <a:solidFill>
                            <a:srgbClr val="231F20"/>
                          </a:solidFill>
                          <a:effectLst/>
                        </a:rPr>
                        <a:t>Energy</a:t>
                      </a:r>
                      <a:endParaRPr lang="en-US" sz="1000" dirty="0"/>
                    </a:p>
                  </a:txBody>
                  <a:tcPr>
                    <a:solidFill>
                      <a:schemeClr val="bg1"/>
                    </a:solidFill>
                  </a:tcPr>
                </a:tc>
                <a:tc>
                  <a:txBody>
                    <a:bodyPr/>
                    <a:lstStyle/>
                    <a:p>
                      <a:r>
                        <a:rPr lang="en-GB" sz="1000" b="0" dirty="0">
                          <a:solidFill>
                            <a:srgbClr val="231F20"/>
                          </a:solidFill>
                          <a:effectLst/>
                        </a:rPr>
                        <a:t>Energy</a:t>
                      </a:r>
                      <a:endParaRPr lang="en-US" sz="1000" dirty="0"/>
                    </a:p>
                  </a:txBody>
                  <a:tcPr>
                    <a:solidFill>
                      <a:schemeClr val="bg1"/>
                    </a:solidFill>
                  </a:tcPr>
                </a:tc>
                <a:tc>
                  <a:txBody>
                    <a:bodyPr/>
                    <a:lstStyle/>
                    <a:p>
                      <a:r>
                        <a:rPr lang="en-GB" sz="1000" b="0" dirty="0">
                          <a:solidFill>
                            <a:srgbClr val="231F20"/>
                          </a:solidFill>
                          <a:effectLst/>
                        </a:rPr>
                        <a:t>Salivary glands</a:t>
                      </a:r>
                      <a:endParaRPr lang="en-US" sz="1000" dirty="0"/>
                    </a:p>
                  </a:txBody>
                  <a:tcPr>
                    <a:solidFill>
                      <a:schemeClr val="bg1"/>
                    </a:solidFill>
                  </a:tcPr>
                </a:tc>
                <a:tc vMerge="1">
                  <a:txBody>
                    <a:bodyPr/>
                    <a:lstStyle/>
                    <a:p>
                      <a:pPr algn="l"/>
                      <a:endParaRPr lang="en-GB" sz="1050" b="0" dirty="0">
                        <a:solidFill>
                          <a:srgbClr val="231F20"/>
                        </a:solidFill>
                        <a:effectLst/>
                      </a:endParaRPr>
                    </a:p>
                  </a:txBody>
                  <a:tcPr>
                    <a:solidFill>
                      <a:schemeClr val="bg1"/>
                    </a:solidFill>
                  </a:tcPr>
                </a:tc>
                <a:extLst>
                  <a:ext uri="{0D108BD9-81ED-4DB2-BD59-A6C34878D82A}">
                    <a16:rowId xmlns:a16="http://schemas.microsoft.com/office/drawing/2014/main" val="1821306056"/>
                  </a:ext>
                </a:extLst>
              </a:tr>
              <a:tr h="837274">
                <a:tc gridSpan="6">
                  <a:txBody>
                    <a:bodyPr/>
                    <a:lstStyle/>
                    <a:p>
                      <a:r>
                        <a:rPr lang="en-US" sz="1050" dirty="0"/>
                        <a:t>Mouth -&gt; Stomach -&gt; Small Intestine -&gt; Large Intestine -&gt; Rectum</a:t>
                      </a:r>
                    </a:p>
                    <a:p>
                      <a:r>
                        <a:rPr lang="en-US" sz="1050" dirty="0"/>
                        <a:t>Bile – Emulsifies fat. Produced in the liver and stored in the gall bladder</a:t>
                      </a:r>
                    </a:p>
                    <a:p>
                      <a:r>
                        <a:rPr lang="en-US" sz="1050" dirty="0"/>
                        <a:t>Pancreatic juice – contains carbohydrase, protease and lipase</a:t>
                      </a:r>
                    </a:p>
                    <a:p>
                      <a:r>
                        <a:rPr lang="en-US" sz="1050" dirty="0"/>
                        <a:t>Peristalsis – contractions in the oesophagus that lead to food being pushed down</a:t>
                      </a:r>
                      <a:endParaRPr lang="en-GB" sz="1000" b="1" dirty="0">
                        <a:solidFill>
                          <a:srgbClr val="231F20"/>
                        </a:solidFill>
                        <a:effectLst/>
                      </a:endParaRPr>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a:p>
                  </a:txBody>
                  <a:tcPr/>
                </a:tc>
                <a:tc hMerge="1">
                  <a:txBody>
                    <a:bodyPr/>
                    <a:lstStyle/>
                    <a:p>
                      <a:endParaRPr lang="en-US" dirty="0"/>
                    </a:p>
                  </a:txBody>
                  <a:tcPr>
                    <a:solidFill>
                      <a:schemeClr val="bg1"/>
                    </a:solidFill>
                  </a:tcPr>
                </a:tc>
                <a:tc vMerge="1">
                  <a:txBody>
                    <a:bodyPr/>
                    <a:lstStyle/>
                    <a:p>
                      <a:endParaRPr lang="en-GB" sz="1050" b="1" dirty="0">
                        <a:solidFill>
                          <a:srgbClr val="231F20"/>
                        </a:solidFill>
                        <a:effectLst/>
                      </a:endParaRPr>
                    </a:p>
                  </a:txBody>
                  <a:tcPr>
                    <a:solidFill>
                      <a:schemeClr val="bg1"/>
                    </a:solidFill>
                  </a:tcPr>
                </a:tc>
                <a:extLst>
                  <a:ext uri="{0D108BD9-81ED-4DB2-BD59-A6C34878D82A}">
                    <a16:rowId xmlns:a16="http://schemas.microsoft.com/office/drawing/2014/main" val="89054507"/>
                  </a:ext>
                </a:extLst>
              </a:tr>
              <a:tr h="350653">
                <a:tc gridSpan="3">
                  <a:txBody>
                    <a:bodyPr/>
                    <a:lstStyle/>
                    <a:p>
                      <a:pPr algn="ctr"/>
                      <a:r>
                        <a:rPr lang="en-US" sz="1200" b="1" dirty="0"/>
                        <a:t>Structure of the Heart</a:t>
                      </a:r>
                    </a:p>
                  </a:txBody>
                  <a:tcPr>
                    <a:solidFill>
                      <a:srgbClr val="92D050"/>
                    </a:solidFill>
                  </a:tcPr>
                </a:tc>
                <a:tc hMerge="1">
                  <a:txBody>
                    <a:bodyPr/>
                    <a:lstStyle/>
                    <a:p>
                      <a:endParaRPr lang="en-US"/>
                    </a:p>
                  </a:txBody>
                  <a:tcPr/>
                </a:tc>
                <a:tc hMerge="1">
                  <a:txBody>
                    <a:bodyPr/>
                    <a:lstStyle/>
                    <a:p>
                      <a:endParaRPr lang="en-US"/>
                    </a:p>
                  </a:txBody>
                  <a:tcPr/>
                </a:tc>
                <a:tc gridSpan="3">
                  <a:txBody>
                    <a:bodyPr/>
                    <a:lstStyle/>
                    <a:p>
                      <a:pPr algn="ctr"/>
                      <a:r>
                        <a:rPr lang="en-US" sz="1200" b="1" dirty="0"/>
                        <a:t>Blood Vessels</a:t>
                      </a:r>
                    </a:p>
                  </a:txBody>
                  <a:tcPr>
                    <a:solidFill>
                      <a:srgbClr val="92D050"/>
                    </a:solidFill>
                  </a:tcPr>
                </a:tc>
                <a:tc hMerge="1">
                  <a:txBody>
                    <a:bodyPr/>
                    <a:lstStyle/>
                    <a:p>
                      <a:endParaRPr lang="en-US"/>
                    </a:p>
                  </a:txBody>
                  <a:tcPr/>
                </a:tc>
                <a:tc hMerge="1">
                  <a:txBody>
                    <a:bodyPr/>
                    <a:lstStyle/>
                    <a:p>
                      <a:endParaRPr lang="en-US"/>
                    </a:p>
                  </a:txBody>
                  <a:tcPr/>
                </a:tc>
                <a:tc vMerge="1">
                  <a:txBody>
                    <a:bodyPr/>
                    <a:lstStyle/>
                    <a:p>
                      <a:endParaRPr lang="en-US" dirty="0"/>
                    </a:p>
                  </a:txBody>
                  <a:tcPr>
                    <a:solidFill>
                      <a:srgbClr val="92D050"/>
                    </a:solidFill>
                  </a:tcPr>
                </a:tc>
                <a:extLst>
                  <a:ext uri="{0D108BD9-81ED-4DB2-BD59-A6C34878D82A}">
                    <a16:rowId xmlns:a16="http://schemas.microsoft.com/office/drawing/2014/main" val="3040512239"/>
                  </a:ext>
                </a:extLst>
              </a:tr>
              <a:tr h="214686">
                <a:tc rowSpan="4" gridSpan="3">
                  <a:txBody>
                    <a:bodyPr/>
                    <a:lstStyle/>
                    <a:p>
                      <a:endParaRPr lang="en-GB" sz="1000" dirty="0">
                        <a:solidFill>
                          <a:srgbClr val="231F20"/>
                        </a:solidFill>
                        <a:effectLst/>
                      </a:endParaRPr>
                    </a:p>
                  </a:txBody>
                  <a:tcPr marL="38100" marR="38100" marT="38100" marB="38100" anchor="ctr"/>
                </a:tc>
                <a:tc rowSpan="4" hMerge="1">
                  <a:txBody>
                    <a:bodyPr/>
                    <a:lstStyle/>
                    <a:p>
                      <a:pPr algn="ctr"/>
                      <a:endParaRPr lang="en-GB" sz="1000" b="1" dirty="0">
                        <a:solidFill>
                          <a:srgbClr val="231F20"/>
                        </a:solidFill>
                        <a:effectLst/>
                      </a:endParaRPr>
                    </a:p>
                  </a:txBody>
                  <a:tcPr marL="38100" marR="38100" marT="38100" marB="38100" anchor="ctr"/>
                </a:tc>
                <a:tc rowSpan="4" hMerge="1">
                  <a:txBody>
                    <a:bodyPr/>
                    <a:lstStyle/>
                    <a:p>
                      <a:pPr algn="ctr"/>
                      <a:endParaRPr lang="en-GB" sz="1000" b="1" dirty="0">
                        <a:solidFill>
                          <a:srgbClr val="231F20"/>
                        </a:solidFill>
                        <a:effectLst/>
                      </a:endParaRPr>
                    </a:p>
                  </a:txBody>
                  <a:tcPr marL="38100" marR="38100" marT="38100" marB="38100" anchor="ctr"/>
                </a:tc>
                <a:tc rowSpan="2" gridSpan="3">
                  <a:txBody>
                    <a:bodyPr/>
                    <a:lstStyle/>
                    <a:p>
                      <a:pPr algn="ctr"/>
                      <a:endParaRPr lang="en-GB" sz="1000" b="1" dirty="0">
                        <a:solidFill>
                          <a:srgbClr val="231F20"/>
                        </a:solidFill>
                        <a:effectLst/>
                      </a:endParaRPr>
                    </a:p>
                    <a:p>
                      <a:pPr algn="ctr"/>
                      <a:endParaRPr lang="en-GB" sz="1000" b="1" dirty="0">
                        <a:solidFill>
                          <a:srgbClr val="231F20"/>
                        </a:solidFill>
                        <a:effectLst/>
                      </a:endParaRPr>
                    </a:p>
                    <a:p>
                      <a:pPr algn="ctr"/>
                      <a:endParaRPr lang="en-GB" sz="1000" b="1" dirty="0">
                        <a:solidFill>
                          <a:srgbClr val="231F20"/>
                        </a:solidFill>
                        <a:effectLst/>
                      </a:endParaRPr>
                    </a:p>
                    <a:p>
                      <a:pPr algn="ctr"/>
                      <a:endParaRPr lang="en-GB" sz="1000" b="1" dirty="0">
                        <a:solidFill>
                          <a:srgbClr val="231F20"/>
                        </a:solidFill>
                        <a:effectLst/>
                      </a:endParaRPr>
                    </a:p>
                    <a:p>
                      <a:pPr algn="ctr"/>
                      <a:endParaRPr lang="en-GB" sz="1000" b="1" dirty="0">
                        <a:solidFill>
                          <a:srgbClr val="231F20"/>
                        </a:solidFill>
                        <a:effectLst/>
                      </a:endParaRPr>
                    </a:p>
                  </a:txBody>
                  <a:tcPr marL="38100" marR="38100" marT="38100" marB="38100" anchor="ctr"/>
                </a:tc>
                <a:tc rowSpan="2" hMerge="1">
                  <a:txBody>
                    <a:bodyPr/>
                    <a:lstStyle/>
                    <a:p>
                      <a:endParaRPr lang="en-US"/>
                    </a:p>
                  </a:txBody>
                  <a:tcPr/>
                </a:tc>
                <a:tc rowSpan="2" hMerge="1">
                  <a:txBody>
                    <a:bodyPr/>
                    <a:lstStyle/>
                    <a:p>
                      <a:pPr algn="ctr"/>
                      <a:endParaRPr lang="en-GB" sz="1000" b="1">
                        <a:solidFill>
                          <a:srgbClr val="231F20"/>
                        </a:solidFill>
                        <a:effectLst/>
                      </a:endParaRPr>
                    </a:p>
                  </a:txBody>
                  <a:tcPr marL="38100" marR="38100" marT="38100" marB="38100" anchor="ctr"/>
                </a:tc>
                <a:tc>
                  <a:txBody>
                    <a:bodyPr/>
                    <a:lstStyle/>
                    <a:p>
                      <a:pPr algn="ctr"/>
                      <a:r>
                        <a:rPr lang="en-GB" sz="1000" b="1" dirty="0">
                          <a:solidFill>
                            <a:srgbClr val="231F20"/>
                          </a:solidFill>
                          <a:effectLst/>
                        </a:rPr>
                        <a:t>Cancer</a:t>
                      </a:r>
                    </a:p>
                  </a:txBody>
                  <a:tcPr marL="38100" marR="38100" marT="38100" marB="38100" anchor="ctr">
                    <a:solidFill>
                      <a:srgbClr val="92D050"/>
                    </a:solidFill>
                  </a:tcPr>
                </a:tc>
                <a:extLst>
                  <a:ext uri="{0D108BD9-81ED-4DB2-BD59-A6C34878D82A}">
                    <a16:rowId xmlns:a16="http://schemas.microsoft.com/office/drawing/2014/main" val="2994994630"/>
                  </a:ext>
                </a:extLst>
              </a:tr>
              <a:tr h="106529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pPr algn="ctr"/>
                      <a:endParaRPr lang="en-GB" sz="1000" b="1" dirty="0">
                        <a:solidFill>
                          <a:srgbClr val="231F20"/>
                        </a:solidFill>
                        <a:effectLst/>
                      </a:endParaRPr>
                    </a:p>
                  </a:txBody>
                  <a:tcPr marL="38100" marR="38100" marT="38100" marB="38100" anchor="ctr"/>
                </a:tc>
                <a:tc hMerge="1" vMerge="1">
                  <a:txBody>
                    <a:bodyPr/>
                    <a:lstStyle/>
                    <a:p>
                      <a:endParaRPr lang="en-US"/>
                    </a:p>
                  </a:txBody>
                  <a:tcPr/>
                </a:tc>
                <a:tc hMerge="1" vMerge="1">
                  <a:txBody>
                    <a:bodyPr/>
                    <a:lstStyle/>
                    <a:p>
                      <a:endParaRPr lang="en-US"/>
                    </a:p>
                  </a:txBody>
                  <a:tcPr/>
                </a:tc>
                <a:tc>
                  <a:txBody>
                    <a:bodyPr/>
                    <a:lstStyle/>
                    <a:p>
                      <a:pPr algn="ctr"/>
                      <a:endParaRPr lang="en-GB" sz="1000" b="1" dirty="0">
                        <a:solidFill>
                          <a:srgbClr val="231F20"/>
                        </a:solidFill>
                        <a:effectLst/>
                      </a:endParaRPr>
                    </a:p>
                  </a:txBody>
                  <a:tcPr marL="38100" marR="38100" marT="38100" marB="38100" anchor="ctr"/>
                </a:tc>
                <a:extLst>
                  <a:ext uri="{0D108BD9-81ED-4DB2-BD59-A6C34878D82A}">
                    <a16:rowId xmlns:a16="http://schemas.microsoft.com/office/drawing/2014/main" val="639512656"/>
                  </a:ext>
                </a:extLst>
              </a:tr>
              <a:tr h="25191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a:txBody>
                    <a:bodyPr/>
                    <a:lstStyle/>
                    <a:p>
                      <a:pPr algn="ctr"/>
                      <a:r>
                        <a:rPr lang="en-GB" sz="1000" b="1" dirty="0">
                          <a:solidFill>
                            <a:srgbClr val="231F20"/>
                          </a:solidFill>
                          <a:effectLst/>
                        </a:rPr>
                        <a:t>Components of blood</a:t>
                      </a:r>
                    </a:p>
                  </a:txBody>
                  <a:tcPr marL="38100" marR="38100" marT="38100" marB="38100" anchor="ctr">
                    <a:solidFill>
                      <a:srgbClr val="92D050"/>
                    </a:solidFill>
                  </a:tcPr>
                </a:tc>
                <a:tc hMerge="1">
                  <a:txBody>
                    <a:bodyPr/>
                    <a:lstStyle/>
                    <a:p>
                      <a:endParaRPr lang="en-US"/>
                    </a:p>
                  </a:txBody>
                  <a:tcPr/>
                </a:tc>
                <a:tc hMerge="1">
                  <a:txBody>
                    <a:bodyPr/>
                    <a:lstStyle/>
                    <a:p>
                      <a:endParaRPr lang="en-US"/>
                    </a:p>
                  </a:txBody>
                  <a:tcPr/>
                </a:tc>
                <a:tc>
                  <a:txBody>
                    <a:bodyPr/>
                    <a:lstStyle/>
                    <a:p>
                      <a:pPr algn="ctr"/>
                      <a:r>
                        <a:rPr lang="en-GB" sz="1000" b="1" dirty="0">
                          <a:solidFill>
                            <a:srgbClr val="231F20"/>
                          </a:solidFill>
                          <a:effectLst/>
                        </a:rPr>
                        <a:t>Risk factors linked with disease</a:t>
                      </a:r>
                    </a:p>
                  </a:txBody>
                  <a:tcPr marL="38100" marR="38100" marT="38100" marB="38100" anchor="ctr">
                    <a:solidFill>
                      <a:srgbClr val="92D050"/>
                    </a:solidFill>
                  </a:tcPr>
                </a:tc>
                <a:extLst>
                  <a:ext uri="{0D108BD9-81ED-4DB2-BD59-A6C34878D82A}">
                    <a16:rowId xmlns:a16="http://schemas.microsoft.com/office/drawing/2014/main" val="1711664099"/>
                  </a:ext>
                </a:extLst>
              </a:tr>
              <a:tr h="1733702">
                <a:tc gridSpan="3" vMerge="1">
                  <a:txBody>
                    <a:bodyPr/>
                    <a:lstStyle/>
                    <a:p>
                      <a:endParaRPr lang="en-GB" sz="1000" dirty="0">
                        <a:solidFill>
                          <a:srgbClr val="231F20"/>
                        </a:solidFill>
                        <a:effectLst/>
                      </a:endParaRPr>
                    </a:p>
                  </a:txBody>
                  <a:tcPr marL="38100" marR="38100" marT="38100" marB="38100" anchor="ctr"/>
                </a:tc>
                <a:tc hMerge="1" vMerge="1">
                  <a:txBody>
                    <a:bodyPr/>
                    <a:lstStyle/>
                    <a:p>
                      <a:endParaRPr lang="en-GB" sz="1000">
                        <a:solidFill>
                          <a:srgbClr val="231F20"/>
                        </a:solidFill>
                        <a:effectLst/>
                      </a:endParaRPr>
                    </a:p>
                  </a:txBody>
                  <a:tcPr marL="38100" marR="38100" marT="38100" marB="38100" anchor="ctr"/>
                </a:tc>
                <a:tc hMerge="1" vMerge="1">
                  <a:txBody>
                    <a:bodyPr/>
                    <a:lstStyle/>
                    <a:p>
                      <a:endParaRPr lang="en-GB" sz="1000">
                        <a:solidFill>
                          <a:srgbClr val="231F20"/>
                        </a:solidFill>
                        <a:effectLst/>
                      </a:endParaRPr>
                    </a:p>
                  </a:txBody>
                  <a:tcPr marL="38100" marR="38100" marT="38100" marB="38100" anchor="ctr"/>
                </a:tc>
                <a:tc gridSpan="3">
                  <a:txBody>
                    <a:bodyPr/>
                    <a:lstStyle/>
                    <a:p>
                      <a:endParaRPr lang="en-GB" sz="1000" dirty="0">
                        <a:solidFill>
                          <a:srgbClr val="231F20"/>
                        </a:solidFill>
                        <a:effectLst/>
                      </a:endParaRPr>
                    </a:p>
                  </a:txBody>
                  <a:tcPr marL="38100" marR="38100" marT="38100" marB="38100" anchor="ctr"/>
                </a:tc>
                <a:tc hMerge="1">
                  <a:txBody>
                    <a:bodyPr/>
                    <a:lstStyle/>
                    <a:p>
                      <a:endParaRPr lang="en-US"/>
                    </a:p>
                  </a:txBody>
                  <a:tcPr/>
                </a:tc>
                <a:tc hMerge="1">
                  <a:txBody>
                    <a:bodyPr/>
                    <a:lstStyle/>
                    <a:p>
                      <a:endParaRPr lang="en-GB" sz="1000">
                        <a:solidFill>
                          <a:srgbClr val="231F20"/>
                        </a:solidFill>
                        <a:effectLst/>
                      </a:endParaRPr>
                    </a:p>
                  </a:txBody>
                  <a:tcPr marL="38100" marR="38100" marT="38100" marB="38100" anchor="ctr"/>
                </a:tc>
                <a:tc>
                  <a:txBody>
                    <a:bodyPr/>
                    <a:lstStyle/>
                    <a:p>
                      <a:endParaRPr lang="en-GB" sz="1000" dirty="0">
                        <a:solidFill>
                          <a:srgbClr val="231F20"/>
                        </a:solidFill>
                        <a:effectLst/>
                      </a:endParaRPr>
                    </a:p>
                  </a:txBody>
                  <a:tcPr marL="38100" marR="38100" marT="38100" marB="38100" anchor="ctr"/>
                </a:tc>
                <a:extLst>
                  <a:ext uri="{0D108BD9-81ED-4DB2-BD59-A6C34878D82A}">
                    <a16:rowId xmlns:a16="http://schemas.microsoft.com/office/drawing/2014/main" val="1155109985"/>
                  </a:ext>
                </a:extLst>
              </a:tr>
            </a:tbl>
          </a:graphicData>
        </a:graphic>
      </p:graphicFrame>
      <p:pic>
        <p:nvPicPr>
          <p:cNvPr id="3" name="Picture 2" descr="A close up of a map&#10;&#10;Description automatically generated">
            <a:extLst>
              <a:ext uri="{FF2B5EF4-FFF2-40B4-BE49-F238E27FC236}">
                <a16:creationId xmlns:a16="http://schemas.microsoft.com/office/drawing/2014/main" id="{505E1FC3-294E-6D4F-840D-7029167D5969}"/>
              </a:ext>
            </a:extLst>
          </p:cNvPr>
          <p:cNvPicPr>
            <a:picLocks noChangeAspect="1"/>
          </p:cNvPicPr>
          <p:nvPr/>
        </p:nvPicPr>
        <p:blipFill>
          <a:blip r:embed="rId2"/>
          <a:stretch>
            <a:fillRect/>
          </a:stretch>
        </p:blipFill>
        <p:spPr>
          <a:xfrm>
            <a:off x="192179" y="3857973"/>
            <a:ext cx="1971138" cy="1781683"/>
          </a:xfrm>
          <a:prstGeom prst="rect">
            <a:avLst/>
          </a:prstGeom>
        </p:spPr>
      </p:pic>
      <p:sp>
        <p:nvSpPr>
          <p:cNvPr id="5" name="TextBox 4">
            <a:extLst>
              <a:ext uri="{FF2B5EF4-FFF2-40B4-BE49-F238E27FC236}">
                <a16:creationId xmlns:a16="http://schemas.microsoft.com/office/drawing/2014/main" id="{A7C36C08-2B4E-7C40-B26E-8D0907733B16}"/>
              </a:ext>
            </a:extLst>
          </p:cNvPr>
          <p:cNvSpPr txBox="1"/>
          <p:nvPr/>
        </p:nvSpPr>
        <p:spPr>
          <a:xfrm>
            <a:off x="96592" y="5643990"/>
            <a:ext cx="2556456" cy="1292662"/>
          </a:xfrm>
          <a:prstGeom prst="rect">
            <a:avLst/>
          </a:prstGeom>
          <a:noFill/>
        </p:spPr>
        <p:txBody>
          <a:bodyPr wrap="square" rtlCol="0">
            <a:spAutoFit/>
          </a:bodyPr>
          <a:lstStyle/>
          <a:p>
            <a:r>
              <a:rPr lang="en-GB" sz="1000" b="1" u="sng" dirty="0"/>
              <a:t>Systemic circulation</a:t>
            </a:r>
            <a:r>
              <a:rPr lang="en-GB" sz="1000" dirty="0"/>
              <a:t> transports:</a:t>
            </a:r>
          </a:p>
          <a:p>
            <a:r>
              <a:rPr lang="en-GB" sz="1000" dirty="0"/>
              <a:t>oxygen and nutrients to the body</a:t>
            </a:r>
          </a:p>
          <a:p>
            <a:r>
              <a:rPr lang="en-GB" sz="1000" dirty="0"/>
              <a:t>carbon dioxide and other wastes away from cells</a:t>
            </a:r>
          </a:p>
          <a:p>
            <a:r>
              <a:rPr lang="en-GB" sz="1000" b="1" u="sng" dirty="0"/>
              <a:t>Pulmonary circulation </a:t>
            </a:r>
            <a:r>
              <a:rPr lang="en-GB" sz="1000" dirty="0"/>
              <a:t>transports: blood to the lungs and back to the heart</a:t>
            </a:r>
          </a:p>
          <a:p>
            <a:endParaRPr lang="en-US" dirty="0"/>
          </a:p>
        </p:txBody>
      </p:sp>
      <p:sp>
        <p:nvSpPr>
          <p:cNvPr id="7" name="TextBox 6">
            <a:extLst>
              <a:ext uri="{FF2B5EF4-FFF2-40B4-BE49-F238E27FC236}">
                <a16:creationId xmlns:a16="http://schemas.microsoft.com/office/drawing/2014/main" id="{C015EB63-3E13-734D-B766-6E64E31F07E2}"/>
              </a:ext>
            </a:extLst>
          </p:cNvPr>
          <p:cNvSpPr txBox="1"/>
          <p:nvPr/>
        </p:nvSpPr>
        <p:spPr>
          <a:xfrm>
            <a:off x="2600862" y="3958324"/>
            <a:ext cx="1971138" cy="1015663"/>
          </a:xfrm>
          <a:prstGeom prst="rect">
            <a:avLst/>
          </a:prstGeom>
          <a:noFill/>
        </p:spPr>
        <p:txBody>
          <a:bodyPr wrap="square" rtlCol="0">
            <a:spAutoFit/>
          </a:bodyPr>
          <a:lstStyle/>
          <a:p>
            <a:r>
              <a:rPr lang="en-US" sz="1000" b="1" dirty="0"/>
              <a:t>Arteries </a:t>
            </a:r>
            <a:r>
              <a:rPr lang="en-US" sz="1000" dirty="0"/>
              <a:t>– thick walls to withstand pressure, narrow lumen, no valves</a:t>
            </a:r>
          </a:p>
          <a:p>
            <a:r>
              <a:rPr lang="en-US" sz="1000" b="1" dirty="0"/>
              <a:t>Veins</a:t>
            </a:r>
            <a:r>
              <a:rPr lang="en-US" sz="1000" dirty="0"/>
              <a:t> – thin walls, large lumen, valves</a:t>
            </a:r>
          </a:p>
          <a:p>
            <a:r>
              <a:rPr lang="en-US" sz="1000" b="1" dirty="0"/>
              <a:t>Capillaries </a:t>
            </a:r>
            <a:r>
              <a:rPr lang="en-US" sz="1000" dirty="0"/>
              <a:t>– one cell thick, used in gas exchange</a:t>
            </a:r>
          </a:p>
        </p:txBody>
      </p:sp>
      <p:sp>
        <p:nvSpPr>
          <p:cNvPr id="8" name="TextBox 7">
            <a:extLst>
              <a:ext uri="{FF2B5EF4-FFF2-40B4-BE49-F238E27FC236}">
                <a16:creationId xmlns:a16="http://schemas.microsoft.com/office/drawing/2014/main" id="{6969ED0D-36C9-1145-A902-A3904A0CEBCA}"/>
              </a:ext>
            </a:extLst>
          </p:cNvPr>
          <p:cNvSpPr txBox="1"/>
          <p:nvPr/>
        </p:nvSpPr>
        <p:spPr>
          <a:xfrm>
            <a:off x="2600862" y="5319647"/>
            <a:ext cx="1971138" cy="1785104"/>
          </a:xfrm>
          <a:prstGeom prst="rect">
            <a:avLst/>
          </a:prstGeom>
          <a:noFill/>
        </p:spPr>
        <p:txBody>
          <a:bodyPr wrap="square" rtlCol="0">
            <a:spAutoFit/>
          </a:bodyPr>
          <a:lstStyle/>
          <a:p>
            <a:r>
              <a:rPr lang="en-US" sz="1000" b="1" dirty="0"/>
              <a:t>Red blood cells </a:t>
            </a:r>
            <a:r>
              <a:rPr lang="en-US" sz="1000" dirty="0"/>
              <a:t>– transport oxygen around the body. This helps with respiration.</a:t>
            </a:r>
          </a:p>
          <a:p>
            <a:r>
              <a:rPr lang="en-US" sz="1000" b="1" dirty="0"/>
              <a:t>White blood cells </a:t>
            </a:r>
            <a:r>
              <a:rPr lang="en-US" sz="1000" dirty="0"/>
              <a:t>– fights infection (see module 4.3)</a:t>
            </a:r>
          </a:p>
          <a:p>
            <a:r>
              <a:rPr lang="en-US" sz="1000" b="1" dirty="0"/>
              <a:t>Platelets</a:t>
            </a:r>
            <a:r>
              <a:rPr lang="en-US" sz="1000" dirty="0"/>
              <a:t> – help clot blood if there is a cut so that you don’t bleed out</a:t>
            </a:r>
          </a:p>
          <a:p>
            <a:r>
              <a:rPr lang="en-US" sz="1000" b="1" dirty="0"/>
              <a:t>Plasma </a:t>
            </a:r>
            <a:r>
              <a:rPr lang="en-US" sz="1000" dirty="0"/>
              <a:t>– carries all of the different components of the blood</a:t>
            </a:r>
          </a:p>
          <a:p>
            <a:endParaRPr lang="en-US" sz="1000" dirty="0"/>
          </a:p>
        </p:txBody>
      </p:sp>
      <p:sp>
        <p:nvSpPr>
          <p:cNvPr id="9" name="TextBox 8">
            <a:extLst>
              <a:ext uri="{FF2B5EF4-FFF2-40B4-BE49-F238E27FC236}">
                <a16:creationId xmlns:a16="http://schemas.microsoft.com/office/drawing/2014/main" id="{B6096478-7830-0D49-91A2-D12E699CB6E4}"/>
              </a:ext>
            </a:extLst>
          </p:cNvPr>
          <p:cNvSpPr txBox="1"/>
          <p:nvPr/>
        </p:nvSpPr>
        <p:spPr>
          <a:xfrm>
            <a:off x="4572000" y="4134118"/>
            <a:ext cx="4481848" cy="861774"/>
          </a:xfrm>
          <a:prstGeom prst="rect">
            <a:avLst/>
          </a:prstGeom>
          <a:noFill/>
        </p:spPr>
        <p:txBody>
          <a:bodyPr wrap="square" rtlCol="0">
            <a:spAutoFit/>
          </a:bodyPr>
          <a:lstStyle/>
          <a:p>
            <a:r>
              <a:rPr lang="en-US" sz="1000" b="1" dirty="0" err="1"/>
              <a:t>Tumour</a:t>
            </a:r>
            <a:r>
              <a:rPr lang="en-US" sz="1000" dirty="0"/>
              <a:t> – a group of cancerous cells that divide uncontrollably (think mitosis) </a:t>
            </a:r>
          </a:p>
          <a:p>
            <a:r>
              <a:rPr lang="en-US" sz="1000" b="1" dirty="0"/>
              <a:t>Benign</a:t>
            </a:r>
            <a:r>
              <a:rPr lang="en-US" sz="1000" dirty="0"/>
              <a:t> – grows slowly, does not invade other parts of the body</a:t>
            </a:r>
          </a:p>
          <a:p>
            <a:r>
              <a:rPr lang="en-US" sz="1000" b="1" dirty="0"/>
              <a:t>Malignant</a:t>
            </a:r>
            <a:r>
              <a:rPr lang="en-US" sz="1000" dirty="0"/>
              <a:t> – grows quickly, invades </a:t>
            </a:r>
            <a:r>
              <a:rPr lang="en-US" sz="1000" dirty="0" err="1"/>
              <a:t>neighbourign</a:t>
            </a:r>
            <a:r>
              <a:rPr lang="en-US" sz="1000" dirty="0"/>
              <a:t> tissues, can cause secondary </a:t>
            </a:r>
            <a:r>
              <a:rPr lang="en-US" sz="1000" dirty="0" err="1"/>
              <a:t>tumours</a:t>
            </a:r>
            <a:r>
              <a:rPr lang="en-US" sz="1000" dirty="0"/>
              <a:t> (metastasis)</a:t>
            </a:r>
          </a:p>
          <a:p>
            <a:r>
              <a:rPr lang="en-US" sz="1000" b="1" dirty="0"/>
              <a:t>Risk factors </a:t>
            </a:r>
            <a:r>
              <a:rPr lang="en-US" sz="1000" dirty="0"/>
              <a:t>– carcinogens, UV, alcohol, diet, ionising radiation, linked viruses</a:t>
            </a:r>
          </a:p>
        </p:txBody>
      </p:sp>
      <p:sp>
        <p:nvSpPr>
          <p:cNvPr id="10" name="TextBox 9">
            <a:extLst>
              <a:ext uri="{FF2B5EF4-FFF2-40B4-BE49-F238E27FC236}">
                <a16:creationId xmlns:a16="http://schemas.microsoft.com/office/drawing/2014/main" id="{B7349BE6-1392-7840-BC54-11E5769E0F35}"/>
              </a:ext>
            </a:extLst>
          </p:cNvPr>
          <p:cNvSpPr txBox="1"/>
          <p:nvPr/>
        </p:nvSpPr>
        <p:spPr>
          <a:xfrm>
            <a:off x="4476413" y="5421567"/>
            <a:ext cx="1635617" cy="1477328"/>
          </a:xfrm>
          <a:prstGeom prst="rect">
            <a:avLst/>
          </a:prstGeom>
          <a:noFill/>
        </p:spPr>
        <p:txBody>
          <a:bodyPr wrap="square" rtlCol="0">
            <a:spAutoFit/>
          </a:bodyPr>
          <a:lstStyle/>
          <a:p>
            <a:r>
              <a:rPr lang="en-US" sz="1000" b="1" dirty="0"/>
              <a:t>Smoking</a:t>
            </a:r>
          </a:p>
          <a:p>
            <a:pPr marL="171450" indent="-171450">
              <a:buFont typeface="Arial" panose="020B0604020202020204" pitchFamily="34" charset="0"/>
              <a:buChar char="•"/>
            </a:pPr>
            <a:r>
              <a:rPr lang="en-US" sz="1000" dirty="0"/>
              <a:t>Cardiovascular disease</a:t>
            </a:r>
          </a:p>
          <a:p>
            <a:pPr marL="171450" indent="-171450">
              <a:buFont typeface="Arial" panose="020B0604020202020204" pitchFamily="34" charset="0"/>
              <a:buChar char="•"/>
            </a:pPr>
            <a:r>
              <a:rPr lang="en-US" sz="1000" dirty="0"/>
              <a:t>Nicotine – increases heart rate</a:t>
            </a:r>
          </a:p>
          <a:p>
            <a:pPr marL="171450" indent="-171450">
              <a:buFont typeface="Arial" panose="020B0604020202020204" pitchFamily="34" charset="0"/>
              <a:buChar char="•"/>
            </a:pPr>
            <a:r>
              <a:rPr lang="en-US" sz="1000" dirty="0"/>
              <a:t>Carbon monoxide – decreases oxygen supply</a:t>
            </a:r>
          </a:p>
          <a:p>
            <a:pPr marL="171450" indent="-171450">
              <a:buFont typeface="Arial" panose="020B0604020202020204" pitchFamily="34" charset="0"/>
              <a:buChar char="•"/>
            </a:pPr>
            <a:r>
              <a:rPr lang="en-US" sz="1000" dirty="0"/>
              <a:t>Damages lining of the arteries</a:t>
            </a:r>
          </a:p>
          <a:p>
            <a:pPr marL="171450" indent="-171450">
              <a:buFont typeface="Arial" panose="020B0604020202020204" pitchFamily="34" charset="0"/>
              <a:buChar char="•"/>
            </a:pPr>
            <a:endParaRPr lang="en-US" sz="1000" b="1" dirty="0"/>
          </a:p>
        </p:txBody>
      </p:sp>
      <p:sp>
        <p:nvSpPr>
          <p:cNvPr id="11" name="TextBox 10">
            <a:extLst>
              <a:ext uri="{FF2B5EF4-FFF2-40B4-BE49-F238E27FC236}">
                <a16:creationId xmlns:a16="http://schemas.microsoft.com/office/drawing/2014/main" id="{D1DE4077-0FB7-4C46-BB0B-FEB06E719CAE}"/>
              </a:ext>
            </a:extLst>
          </p:cNvPr>
          <p:cNvSpPr txBox="1"/>
          <p:nvPr/>
        </p:nvSpPr>
        <p:spPr>
          <a:xfrm>
            <a:off x="5992397" y="5437837"/>
            <a:ext cx="1635617" cy="1477328"/>
          </a:xfrm>
          <a:prstGeom prst="rect">
            <a:avLst/>
          </a:prstGeom>
          <a:noFill/>
        </p:spPr>
        <p:txBody>
          <a:bodyPr wrap="square" rtlCol="0">
            <a:spAutoFit/>
          </a:bodyPr>
          <a:lstStyle/>
          <a:p>
            <a:r>
              <a:rPr lang="en-US" sz="1000" b="1" dirty="0"/>
              <a:t>Alcohol</a:t>
            </a:r>
          </a:p>
          <a:p>
            <a:pPr marL="171450" indent="-171450">
              <a:buFont typeface="Arial" panose="020B0604020202020204" pitchFamily="34" charset="0"/>
              <a:buChar char="•"/>
            </a:pPr>
            <a:r>
              <a:rPr lang="en-US" sz="1000" dirty="0"/>
              <a:t>Liver and brain function</a:t>
            </a:r>
          </a:p>
          <a:p>
            <a:pPr marL="171450" indent="-171450">
              <a:buFont typeface="Arial" panose="020B0604020202020204" pitchFamily="34" charset="0"/>
              <a:buChar char="•"/>
            </a:pPr>
            <a:r>
              <a:rPr lang="en-US" sz="1000" dirty="0"/>
              <a:t>Liver becomes scarred and loses the ability to make new cells</a:t>
            </a:r>
          </a:p>
          <a:p>
            <a:pPr marL="171450" indent="-171450">
              <a:buFont typeface="Arial" panose="020B0604020202020204" pitchFamily="34" charset="0"/>
              <a:buChar char="•"/>
            </a:pPr>
            <a:r>
              <a:rPr lang="en-US" sz="1000" dirty="0"/>
              <a:t>Can cause slower reaction times and less consciousness</a:t>
            </a:r>
          </a:p>
          <a:p>
            <a:pPr marL="171450" indent="-171450">
              <a:buFont typeface="Arial" panose="020B0604020202020204" pitchFamily="34" charset="0"/>
              <a:buChar char="•"/>
            </a:pPr>
            <a:endParaRPr lang="en-US" sz="1000" b="1" dirty="0"/>
          </a:p>
        </p:txBody>
      </p:sp>
      <p:sp>
        <p:nvSpPr>
          <p:cNvPr id="12" name="TextBox 11">
            <a:extLst>
              <a:ext uri="{FF2B5EF4-FFF2-40B4-BE49-F238E27FC236}">
                <a16:creationId xmlns:a16="http://schemas.microsoft.com/office/drawing/2014/main" id="{317A7FFB-AF52-0F47-AE65-8B8DB83C381E}"/>
              </a:ext>
            </a:extLst>
          </p:cNvPr>
          <p:cNvSpPr txBox="1"/>
          <p:nvPr/>
        </p:nvSpPr>
        <p:spPr>
          <a:xfrm>
            <a:off x="7532427" y="5421567"/>
            <a:ext cx="1635617" cy="1323439"/>
          </a:xfrm>
          <a:prstGeom prst="rect">
            <a:avLst/>
          </a:prstGeom>
          <a:noFill/>
        </p:spPr>
        <p:txBody>
          <a:bodyPr wrap="square" rtlCol="0">
            <a:spAutoFit/>
          </a:bodyPr>
          <a:lstStyle/>
          <a:p>
            <a:r>
              <a:rPr lang="en-US" sz="1000" b="1" dirty="0"/>
              <a:t>Obesity</a:t>
            </a:r>
          </a:p>
          <a:p>
            <a:pPr marL="171450" indent="-171450">
              <a:buFont typeface="Arial" panose="020B0604020202020204" pitchFamily="34" charset="0"/>
              <a:buChar char="•"/>
            </a:pPr>
            <a:r>
              <a:rPr lang="en-US" sz="1000" dirty="0"/>
              <a:t>High blood pressure</a:t>
            </a:r>
          </a:p>
          <a:p>
            <a:pPr marL="171450" indent="-171450">
              <a:buFont typeface="Arial" panose="020B0604020202020204" pitchFamily="34" charset="0"/>
              <a:buChar char="•"/>
            </a:pPr>
            <a:r>
              <a:rPr lang="en-US" sz="1000" dirty="0"/>
              <a:t>Cardiovascular disease due to fatty deposits</a:t>
            </a:r>
          </a:p>
          <a:p>
            <a:pPr marL="171450" indent="-171450">
              <a:buFont typeface="Arial" panose="020B0604020202020204" pitchFamily="34" charset="0"/>
              <a:buChar char="•"/>
            </a:pPr>
            <a:r>
              <a:rPr lang="en-US" sz="1000" dirty="0"/>
              <a:t>Type 2 diabetes when your body loses the sensitivity for insulin</a:t>
            </a:r>
          </a:p>
          <a:p>
            <a:pPr marL="171450" indent="-171450">
              <a:buFont typeface="Arial" panose="020B0604020202020204" pitchFamily="34" charset="0"/>
              <a:buChar char="•"/>
            </a:pPr>
            <a:endParaRPr lang="en-US" sz="1000" b="1" dirty="0"/>
          </a:p>
        </p:txBody>
      </p:sp>
      <p:sp>
        <p:nvSpPr>
          <p:cNvPr id="6" name="Cross 5">
            <a:extLst>
              <a:ext uri="{FF2B5EF4-FFF2-40B4-BE49-F238E27FC236}">
                <a16:creationId xmlns:a16="http://schemas.microsoft.com/office/drawing/2014/main" id="{4157DF47-479A-2BFD-26B1-F1E5D1EB4C71}"/>
              </a:ext>
            </a:extLst>
          </p:cNvPr>
          <p:cNvSpPr/>
          <p:nvPr/>
        </p:nvSpPr>
        <p:spPr>
          <a:xfrm rot="2640000">
            <a:off x="6343055" y="3806997"/>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Cross 13">
            <a:extLst>
              <a:ext uri="{FF2B5EF4-FFF2-40B4-BE49-F238E27FC236}">
                <a16:creationId xmlns:a16="http://schemas.microsoft.com/office/drawing/2014/main" id="{2CEC778C-B74B-80CA-20DF-2D121888FB59}"/>
              </a:ext>
            </a:extLst>
          </p:cNvPr>
          <p:cNvSpPr/>
          <p:nvPr/>
        </p:nvSpPr>
        <p:spPr>
          <a:xfrm rot="2640000">
            <a:off x="6309438" y="5395431"/>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Cross 15">
            <a:extLst>
              <a:ext uri="{FF2B5EF4-FFF2-40B4-BE49-F238E27FC236}">
                <a16:creationId xmlns:a16="http://schemas.microsoft.com/office/drawing/2014/main" id="{1D695778-9A8A-AD10-58AD-6C5E3F06BB03}"/>
              </a:ext>
            </a:extLst>
          </p:cNvPr>
          <p:cNvSpPr/>
          <p:nvPr/>
        </p:nvSpPr>
        <p:spPr>
          <a:xfrm rot="2640000">
            <a:off x="6393482" y="1512592"/>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50290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2291" t="21728" r="23125" b="15556"/>
          <a:stretch/>
        </p:blipFill>
        <p:spPr>
          <a:xfrm>
            <a:off x="0" y="101600"/>
            <a:ext cx="9137250" cy="5905500"/>
          </a:xfrm>
          <a:prstGeom prst="rect">
            <a:avLst/>
          </a:prstGeom>
        </p:spPr>
      </p:pic>
    </p:spTree>
    <p:extLst>
      <p:ext uri="{BB962C8B-B14F-4D97-AF65-F5344CB8AC3E}">
        <p14:creationId xmlns:p14="http://schemas.microsoft.com/office/powerpoint/2010/main" val="13916595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pleted xmlns="070f71ce-64c7-4b17-bb6b-21ebf0c68387">false</Completed>
    <TaxCatchAll xmlns="8c49430d-f190-4cd8-83c3-84bb6a3d29af" xsi:nil="true"/>
    <lcf76f155ced4ddcb4097134ff3c332f xmlns="070f71ce-64c7-4b17-bb6b-21ebf0c68387">
      <Terms xmlns="http://schemas.microsoft.com/office/infopath/2007/PartnerControls"/>
    </lcf76f155ced4ddcb4097134ff3c332f>
    <Notes xmlns="070f71ce-64c7-4b17-bb6b-21ebf0c683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6E5D29-C893-4BD1-9FAF-9A3DA1300977}">
  <ds:schemaRefs>
    <ds:schemaRef ds:uri="http://purl.org/dc/elements/1.1/"/>
    <ds:schemaRef ds:uri="http://schemas.microsoft.com/office/2006/metadata/properties"/>
    <ds:schemaRef ds:uri="80017f14-526e-45d7-b83d-c4de1f4359f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622dab8-608f-4e0b-85c4-f390db5b5f61"/>
    <ds:schemaRef ds:uri="http://www.w3.org/XML/1998/namespace"/>
    <ds:schemaRef ds:uri="http://purl.org/dc/dcmitype/"/>
    <ds:schemaRef ds:uri="070f71ce-64c7-4b17-bb6b-21ebf0c68387"/>
    <ds:schemaRef ds:uri="8c49430d-f190-4cd8-83c3-84bb6a3d29af"/>
  </ds:schemaRefs>
</ds:datastoreItem>
</file>

<file path=customXml/itemProps2.xml><?xml version="1.0" encoding="utf-8"?>
<ds:datastoreItem xmlns:ds="http://schemas.openxmlformats.org/officeDocument/2006/customXml" ds:itemID="{C1F7558F-4511-43C1-BCDD-CCAC2A9CD0DE}">
  <ds:schemaRefs>
    <ds:schemaRef ds:uri="http://schemas.microsoft.com/sharepoint/v3/contenttype/forms"/>
  </ds:schemaRefs>
</ds:datastoreItem>
</file>

<file path=customXml/itemProps3.xml><?xml version="1.0" encoding="utf-8"?>
<ds:datastoreItem xmlns:ds="http://schemas.openxmlformats.org/officeDocument/2006/customXml" ds:itemID="{C24558DE-6F1C-479A-A256-9F2B6D8A554A}"/>
</file>

<file path=docProps/app.xml><?xml version="1.0" encoding="utf-8"?>
<Properties xmlns="http://schemas.openxmlformats.org/officeDocument/2006/extended-properties" xmlns:vt="http://schemas.openxmlformats.org/officeDocument/2006/docPropsVTypes">
  <Template>Office Theme</Template>
  <TotalTime>98</TotalTime>
  <Words>1125</Words>
  <Application>Microsoft Office PowerPoint</Application>
  <PresentationFormat>On-screen Show (4:3)</PresentationFormat>
  <Paragraphs>87</Paragraphs>
  <Slides>23</Slides>
  <Notes>0</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9 ASSESSMENT 1 REVISION ALL SCIENCES</dc:title>
  <dc:creator>Pearson, Sophie</dc:creator>
  <cp:lastModifiedBy>Pearson, Sophie</cp:lastModifiedBy>
  <cp:revision>36</cp:revision>
  <dcterms:created xsi:type="dcterms:W3CDTF">2022-07-21T09:15:47Z</dcterms:created>
  <dcterms:modified xsi:type="dcterms:W3CDTF">2024-06-07T07:16:39Z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