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9" r:id="rId3"/>
    <p:sldId id="260" r:id="rId4"/>
    <p:sldId id="262" r:id="rId5"/>
    <p:sldId id="265" r:id="rId6"/>
    <p:sldId id="266" r:id="rId7"/>
    <p:sldId id="267" r:id="rId8"/>
    <p:sldId id="268" r:id="rId9"/>
    <p:sldId id="269" r:id="rId10"/>
    <p:sldId id="270" r:id="rId11"/>
    <p:sldId id="271" r:id="rId12"/>
    <p:sldId id="261" r:id="rId13"/>
    <p:sldId id="273" r:id="rId14"/>
    <p:sldId id="274" r:id="rId15"/>
    <p:sldId id="275" r:id="rId16"/>
    <p:sldId id="276" r:id="rId17"/>
    <p:sldId id="277" r:id="rId18"/>
    <p:sldId id="278" r:id="rId19"/>
    <p:sldId id="279" r:id="rId20"/>
    <p:sldId id="280" r:id="rId21"/>
    <p:sldId id="282" r:id="rId22"/>
    <p:sldId id="283" r:id="rId23"/>
    <p:sldId id="26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14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5788E-F895-4BF1-9C5E-A75BADD4C4E4}" type="datetimeFigureOut">
              <a:rPr lang="en-GB" smtClean="0"/>
              <a:t>07/06/2023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B8B77-B51C-4E07-B5C7-40518E26C580}" type="slidenum">
              <a:rPr lang="en-GB" smtClean="0"/>
              <a:t>‹#›</a:t>
            </a:fld>
            <a:endParaRPr lang="en-GB"/>
          </a:p>
        </p:txBody>
      </p:sp>
    </p:spTree>
    <p:extLst>
      <p:ext uri="{BB962C8B-B14F-4D97-AF65-F5344CB8AC3E}">
        <p14:creationId xmlns:p14="http://schemas.microsoft.com/office/powerpoint/2010/main" val="393186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595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39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5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21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51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512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52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75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17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562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81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99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399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79750" y="4715900"/>
            <a:ext cx="5438125" cy="4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1" name="Google Shape;141;p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132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12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E728FC-BF7A-4C90-8D6F-04C410B9BD90}" type="datetimeFigureOut">
              <a:rPr lang="en-GB" smtClean="0"/>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362466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728FC-BF7A-4C90-8D6F-04C410B9BD90}" type="datetimeFigureOut">
              <a:rPr lang="en-GB" smtClean="0"/>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305900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728FC-BF7A-4C90-8D6F-04C410B9BD90}" type="datetimeFigureOut">
              <a:rPr lang="en-GB" smtClean="0"/>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9860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728FC-BF7A-4C90-8D6F-04C410B9BD90}" type="datetimeFigureOut">
              <a:rPr lang="en-GB" smtClean="0"/>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162247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E728FC-BF7A-4C90-8D6F-04C410B9BD90}" type="datetimeFigureOut">
              <a:rPr lang="en-GB" smtClean="0"/>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276269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E728FC-BF7A-4C90-8D6F-04C410B9BD90}" type="datetimeFigureOut">
              <a:rPr lang="en-GB" smtClean="0"/>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290713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E728FC-BF7A-4C90-8D6F-04C410B9BD90}" type="datetimeFigureOut">
              <a:rPr lang="en-GB" smtClean="0"/>
              <a:t>07/06/2023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184507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E728FC-BF7A-4C90-8D6F-04C410B9BD90}" type="datetimeFigureOut">
              <a:rPr lang="en-GB" smtClean="0"/>
              <a:t>07/06/2023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334392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728FC-BF7A-4C90-8D6F-04C410B9BD90}" type="datetimeFigureOut">
              <a:rPr lang="en-GB" smtClean="0"/>
              <a:t>07/06/2023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220911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E728FC-BF7A-4C90-8D6F-04C410B9BD90}" type="datetimeFigureOut">
              <a:rPr lang="en-GB" smtClean="0"/>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116905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E728FC-BF7A-4C90-8D6F-04C410B9BD90}" type="datetimeFigureOut">
              <a:rPr lang="en-GB" smtClean="0"/>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E11197-4376-4A25-A5E8-C9279D771D30}" type="slidenum">
              <a:rPr lang="en-GB" smtClean="0"/>
              <a:t>‹#›</a:t>
            </a:fld>
            <a:endParaRPr lang="en-GB"/>
          </a:p>
        </p:txBody>
      </p:sp>
    </p:spTree>
    <p:extLst>
      <p:ext uri="{BB962C8B-B14F-4D97-AF65-F5344CB8AC3E}">
        <p14:creationId xmlns:p14="http://schemas.microsoft.com/office/powerpoint/2010/main" val="403141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728FC-BF7A-4C90-8D6F-04C410B9BD90}" type="datetimeFigureOut">
              <a:rPr lang="en-GB" smtClean="0"/>
              <a:t>07/06/2023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11197-4376-4A25-A5E8-C9279D771D30}" type="slidenum">
              <a:rPr lang="en-GB" smtClean="0"/>
              <a:t>‹#›</a:t>
            </a:fld>
            <a:endParaRPr lang="en-GB"/>
          </a:p>
        </p:txBody>
      </p:sp>
    </p:spTree>
    <p:extLst>
      <p:ext uri="{BB962C8B-B14F-4D97-AF65-F5344CB8AC3E}">
        <p14:creationId xmlns:p14="http://schemas.microsoft.com/office/powerpoint/2010/main" val="868467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data.worldbank.org/indicator/SI.DST.03RD.2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reliefweb.int/attachments/253876f7-10b2-3cd7-98fe-21451c3383a0/Hunger%20Crisis%20and%20Impact%20on%20Nutrition%20_%20Case%20Study%202022.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sellmerch.org/how-does-fair-trade-work-the-pros-and-cons-of-fair-tra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youtube.com/watch?v=ZVnOEx54b_w" TargetMode="Externa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youtu.be/rofaZ477S7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olar-aid.org/sunnymoney-malawi/"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youtu.be/e6DCpPzYcrw"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sdgs.un.org/goals"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bitesize/guides/zcr2w6f/revision/1" TargetMode="External"/><Relationship Id="rId2" Type="http://schemas.openxmlformats.org/officeDocument/2006/relationships/hyperlink" Target="https://www.bbc.co.uk/bitesize/topics/zvwtsbk/articles/zbcqjsg" TargetMode="External"/><Relationship Id="rId1" Type="http://schemas.openxmlformats.org/officeDocument/2006/relationships/slideLayout" Target="../slideLayouts/slideLayout2.xml"/><Relationship Id="rId4" Type="http://schemas.openxmlformats.org/officeDocument/2006/relationships/hyperlink" Target="https://www.bbc.co.uk/bitesize/guides/zcr2w6f/tes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minimumincome.org.uk/"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rgs.org/CMSPages/GetFile.aspx?nodeguid=0e147402-c274-4fdd-8bcb-fd614d85f0eb&amp;lang=en-G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1091"/>
            <a:ext cx="7772400" cy="1338204"/>
          </a:xfrm>
        </p:spPr>
        <p:txBody>
          <a:bodyPr>
            <a:normAutofit fontScale="90000"/>
          </a:bodyPr>
          <a:lstStyle/>
          <a:p>
            <a:r>
              <a:rPr lang="en-GB" dirty="0" smtClean="0"/>
              <a:t>Y9 The Geography of Development</a:t>
            </a:r>
            <a:endParaRPr lang="en-GB" dirty="0"/>
          </a:p>
        </p:txBody>
      </p:sp>
      <p:pic>
        <p:nvPicPr>
          <p:cNvPr id="1026" name="Picture 2" descr="What is Developmen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84" y="1823159"/>
            <a:ext cx="8163831" cy="459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95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2"/>
          <a:srcRect t="14382" r="21327" b="14619"/>
          <a:stretch/>
        </p:blipFill>
        <p:spPr>
          <a:xfrm>
            <a:off x="0" y="0"/>
            <a:ext cx="9099395" cy="4616605"/>
          </a:xfrm>
          <a:prstGeom prst="rect">
            <a:avLst/>
          </a:prstGeom>
        </p:spPr>
      </p:pic>
      <p:pic>
        <p:nvPicPr>
          <p:cNvPr id="4" name="Picture 3"/>
          <p:cNvPicPr>
            <a:picLocks noChangeAspect="1"/>
          </p:cNvPicPr>
          <p:nvPr/>
        </p:nvPicPr>
        <p:blipFill rotWithShape="1">
          <a:blip r:embed="rId2"/>
          <a:srcRect l="79559" t="14382" b="14619"/>
          <a:stretch/>
        </p:blipFill>
        <p:spPr>
          <a:xfrm>
            <a:off x="78058" y="2154707"/>
            <a:ext cx="2408663" cy="4703293"/>
          </a:xfrm>
          <a:prstGeom prst="rect">
            <a:avLst/>
          </a:prstGeom>
        </p:spPr>
      </p:pic>
    </p:spTree>
    <p:extLst>
      <p:ext uri="{BB962C8B-B14F-4D97-AF65-F5344CB8AC3E}">
        <p14:creationId xmlns:p14="http://schemas.microsoft.com/office/powerpoint/2010/main" val="2206410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t="12504" r="21144" b="13643"/>
          <a:stretch/>
        </p:blipFill>
        <p:spPr>
          <a:xfrm>
            <a:off x="0" y="0"/>
            <a:ext cx="9144000" cy="4814563"/>
          </a:xfrm>
          <a:prstGeom prst="rect">
            <a:avLst/>
          </a:prstGeom>
        </p:spPr>
      </p:pic>
      <p:pic>
        <p:nvPicPr>
          <p:cNvPr id="3" name="Picture 2"/>
          <p:cNvPicPr>
            <a:picLocks noChangeAspect="1"/>
          </p:cNvPicPr>
          <p:nvPr/>
        </p:nvPicPr>
        <p:blipFill rotWithShape="1">
          <a:blip r:embed="rId2"/>
          <a:srcRect l="80477" t="17641" r="207" b="17601"/>
          <a:stretch/>
        </p:blipFill>
        <p:spPr>
          <a:xfrm>
            <a:off x="0" y="1897379"/>
            <a:ext cx="2480310" cy="4674871"/>
          </a:xfrm>
          <a:prstGeom prst="rect">
            <a:avLst/>
          </a:prstGeom>
        </p:spPr>
      </p:pic>
    </p:spTree>
    <p:extLst>
      <p:ext uri="{BB962C8B-B14F-4D97-AF65-F5344CB8AC3E}">
        <p14:creationId xmlns:p14="http://schemas.microsoft.com/office/powerpoint/2010/main" val="175887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1" descr="http://nextstarfish.com/wp-content/uploads/2011/06/Sao-Paulo.jpg"/>
          <p:cNvPicPr preferRelativeResize="0"/>
          <p:nvPr/>
        </p:nvPicPr>
        <p:blipFill rotWithShape="1">
          <a:blip r:embed="rId3">
            <a:alphaModFix/>
          </a:blip>
          <a:srcRect/>
          <a:stretch/>
        </p:blipFill>
        <p:spPr>
          <a:xfrm>
            <a:off x="0" y="940162"/>
            <a:ext cx="5404757" cy="3613572"/>
          </a:xfrm>
          <a:prstGeom prst="rect">
            <a:avLst/>
          </a:prstGeom>
          <a:noFill/>
          <a:ln>
            <a:noFill/>
          </a:ln>
        </p:spPr>
      </p:pic>
      <p:sp>
        <p:nvSpPr>
          <p:cNvPr id="182" name="Google Shape;182;p21"/>
          <p:cNvSpPr txBox="1"/>
          <p:nvPr/>
        </p:nvSpPr>
        <p:spPr>
          <a:xfrm>
            <a:off x="287007" y="129824"/>
            <a:ext cx="8414238" cy="707886"/>
          </a:xfrm>
          <a:prstGeom prst="rect">
            <a:avLst/>
          </a:prstGeom>
          <a:solidFill>
            <a:srgbClr val="99CB3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Calibri"/>
              <a:buNone/>
            </a:pPr>
            <a:r>
              <a:rPr lang="en-GB" sz="4000" b="0" i="0" u="none" strike="noStrike" cap="none">
                <a:solidFill>
                  <a:srgbClr val="000000"/>
                </a:solidFill>
                <a:latin typeface="Calibri"/>
                <a:ea typeface="Calibri"/>
                <a:cs typeface="Calibri"/>
                <a:sym typeface="Calibri"/>
              </a:rPr>
              <a:t>How can levels of development VARY?</a:t>
            </a:r>
            <a:endParaRPr/>
          </a:p>
        </p:txBody>
      </p:sp>
      <p:sp>
        <p:nvSpPr>
          <p:cNvPr id="183" name="Google Shape;183;p21"/>
          <p:cNvSpPr/>
          <p:nvPr/>
        </p:nvSpPr>
        <p:spPr>
          <a:xfrm>
            <a:off x="68036" y="4595252"/>
            <a:ext cx="5595257" cy="1736646"/>
          </a:xfrm>
          <a:prstGeom prst="roundRect">
            <a:avLst>
              <a:gd name="adj" fmla="val 16667"/>
            </a:avLst>
          </a:prstGeom>
          <a:solidFill>
            <a:srgbClr val="F7CAAC"/>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2400"/>
              <a:buFont typeface="Noto Sans Symbols"/>
              <a:buNone/>
            </a:pPr>
            <a:r>
              <a:rPr lang="en-GB" sz="2400" b="0" i="0" u="none" strike="noStrike" cap="none">
                <a:solidFill>
                  <a:srgbClr val="222222"/>
                </a:solidFill>
                <a:latin typeface="Calibri"/>
                <a:ea typeface="Calibri"/>
                <a:cs typeface="Calibri"/>
                <a:sym typeface="Calibri"/>
              </a:rPr>
              <a:t>There is a clear inequality between Paraisópolis favela, and the wealth of the adjacent gated communities in the Morumbi district of Sao Paulo, Brazil.</a:t>
            </a:r>
            <a:endParaRPr/>
          </a:p>
        </p:txBody>
      </p:sp>
      <p:sp>
        <p:nvSpPr>
          <p:cNvPr id="184" name="Google Shape;184;p21"/>
          <p:cNvSpPr/>
          <p:nvPr/>
        </p:nvSpPr>
        <p:spPr>
          <a:xfrm>
            <a:off x="5823857" y="1013698"/>
            <a:ext cx="3156857" cy="4830604"/>
          </a:xfrm>
          <a:prstGeom prst="roundRect">
            <a:avLst>
              <a:gd name="adj" fmla="val 16667"/>
            </a:avLst>
          </a:prstGeom>
          <a:solidFill>
            <a:srgbClr val="F7CAAC"/>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2400"/>
              <a:buFont typeface="Noto Sans Symbols"/>
              <a:buNone/>
            </a:pPr>
            <a:r>
              <a:rPr lang="en-GB" sz="2400" b="0" i="0" u="none" strike="noStrike" cap="none">
                <a:solidFill>
                  <a:srgbClr val="222222"/>
                </a:solidFill>
                <a:latin typeface="Calibri"/>
                <a:ea typeface="Calibri"/>
                <a:cs typeface="Calibri"/>
                <a:sym typeface="Calibri"/>
              </a:rPr>
              <a:t>The image is from 2004 and was taken by Tuca Vieira from a helicopter. Paraisópolis (Paradise City), and is the largest favela in Sao Paulo, with over 70,000 inhabitants. There is no proper street lighting or sewerage system.</a:t>
            </a:r>
            <a:endParaRPr/>
          </a:p>
        </p:txBody>
      </p:sp>
    </p:spTree>
    <p:extLst>
      <p:ext uri="{BB962C8B-B14F-4D97-AF65-F5344CB8AC3E}">
        <p14:creationId xmlns:p14="http://schemas.microsoft.com/office/powerpoint/2010/main" val="3575830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244800" y="117329"/>
            <a:ext cx="8611986" cy="12828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2700"/>
              <a:buFont typeface="Calibri"/>
              <a:buNone/>
            </a:pPr>
            <a:r>
              <a:rPr lang="en-GB" b="1" u="sng" dirty="0">
                <a:solidFill>
                  <a:srgbClr val="00B0F0"/>
                </a:solidFill>
              </a:rPr>
              <a:t>Some key definitions about inequalities in development</a:t>
            </a:r>
            <a:endParaRPr sz="4000" dirty="0"/>
          </a:p>
        </p:txBody>
      </p:sp>
      <p:grpSp>
        <p:nvGrpSpPr>
          <p:cNvPr id="118" name="Google Shape;118;p16"/>
          <p:cNvGrpSpPr/>
          <p:nvPr/>
        </p:nvGrpSpPr>
        <p:grpSpPr>
          <a:xfrm>
            <a:off x="160773" y="1562792"/>
            <a:ext cx="8780039" cy="4348359"/>
            <a:chOff x="0" y="2008"/>
            <a:chExt cx="5206567" cy="6219362"/>
          </a:xfrm>
        </p:grpSpPr>
        <p:sp>
          <p:nvSpPr>
            <p:cNvPr id="119" name="Google Shape;119;p16"/>
            <p:cNvSpPr/>
            <p:nvPr/>
          </p:nvSpPr>
          <p:spPr>
            <a:xfrm>
              <a:off x="0" y="2008"/>
              <a:ext cx="5206567" cy="1233476"/>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txBox="1"/>
            <p:nvPr/>
          </p:nvSpPr>
          <p:spPr>
            <a:xfrm>
              <a:off x="60213" y="62221"/>
              <a:ext cx="5086141" cy="111305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Income Inequality - is </a:t>
              </a:r>
              <a:r>
                <a:rPr lang="en-GB" sz="2000" i="1">
                  <a:solidFill>
                    <a:schemeClr val="lt1"/>
                  </a:solidFill>
                  <a:latin typeface="Calibri"/>
                  <a:ea typeface="Calibri"/>
                  <a:cs typeface="Calibri"/>
                  <a:sym typeface="Calibri"/>
                </a:rPr>
                <a:t>how unevenly income is distributed throughout a population</a:t>
              </a:r>
              <a:r>
                <a:rPr lang="en-GB" sz="2000">
                  <a:solidFill>
                    <a:schemeClr val="lt1"/>
                  </a:solidFill>
                  <a:latin typeface="Calibri"/>
                  <a:ea typeface="Calibri"/>
                  <a:cs typeface="Calibri"/>
                  <a:sym typeface="Calibri"/>
                </a:rPr>
                <a:t>. It often contrasts the very rich with the very poor.</a:t>
              </a:r>
              <a:endParaRPr sz="2000">
                <a:solidFill>
                  <a:schemeClr val="lt1"/>
                </a:solidFill>
                <a:latin typeface="Calibri"/>
                <a:ea typeface="Calibri"/>
                <a:cs typeface="Calibri"/>
                <a:sym typeface="Calibri"/>
              </a:endParaRPr>
            </a:p>
          </p:txBody>
        </p:sp>
        <p:sp>
          <p:nvSpPr>
            <p:cNvPr id="121" name="Google Shape;121;p16"/>
            <p:cNvSpPr/>
            <p:nvPr/>
          </p:nvSpPr>
          <p:spPr>
            <a:xfrm>
              <a:off x="0" y="1242511"/>
              <a:ext cx="5206567" cy="666438"/>
            </a:xfrm>
            <a:prstGeom prst="roundRect">
              <a:avLst>
                <a:gd name="adj" fmla="val 16667"/>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txBox="1"/>
            <p:nvPr/>
          </p:nvSpPr>
          <p:spPr>
            <a:xfrm>
              <a:off x="32533" y="1275044"/>
              <a:ext cx="5141501" cy="601372"/>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Poverty is the state of having few material possessions or little income. </a:t>
              </a:r>
              <a:endParaRPr sz="2000">
                <a:solidFill>
                  <a:schemeClr val="lt1"/>
                </a:solidFill>
                <a:latin typeface="Calibri"/>
                <a:ea typeface="Calibri"/>
                <a:cs typeface="Calibri"/>
                <a:sym typeface="Calibri"/>
              </a:endParaRPr>
            </a:p>
          </p:txBody>
        </p:sp>
        <p:sp>
          <p:nvSpPr>
            <p:cNvPr id="123" name="Google Shape;123;p16"/>
            <p:cNvSpPr/>
            <p:nvPr/>
          </p:nvSpPr>
          <p:spPr>
            <a:xfrm>
              <a:off x="0" y="1915977"/>
              <a:ext cx="5206567" cy="1864044"/>
            </a:xfrm>
            <a:prstGeom prst="roundRect">
              <a:avLst>
                <a:gd name="adj" fmla="val 16667"/>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txBox="1"/>
            <p:nvPr/>
          </p:nvSpPr>
          <p:spPr>
            <a:xfrm>
              <a:off x="90995" y="2006972"/>
              <a:ext cx="5024577" cy="168205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GB" sz="2000" b="1">
                  <a:solidFill>
                    <a:schemeClr val="lt1"/>
                  </a:solidFill>
                  <a:latin typeface="Calibri"/>
                  <a:ea typeface="Calibri"/>
                  <a:cs typeface="Calibri"/>
                  <a:sym typeface="Calibri"/>
                </a:rPr>
                <a:t>Absolute poverty</a:t>
              </a:r>
              <a:r>
                <a:rPr lang="en-GB" sz="2000">
                  <a:solidFill>
                    <a:schemeClr val="lt1"/>
                  </a:solidFill>
                  <a:latin typeface="Calibri"/>
                  <a:ea typeface="Calibri"/>
                  <a:cs typeface="Calibri"/>
                  <a:sym typeface="Calibri"/>
                </a:rPr>
                <a:t> is when household income is below a level that make it impossible for the person or family to meet basic needs of life including food, shelter, safe drinking water, education, healthcare, etc.</a:t>
              </a:r>
              <a:endParaRPr sz="2000">
                <a:solidFill>
                  <a:schemeClr val="lt1"/>
                </a:solidFill>
                <a:latin typeface="Calibri"/>
                <a:ea typeface="Calibri"/>
                <a:cs typeface="Calibri"/>
                <a:sym typeface="Calibri"/>
              </a:endParaRPr>
            </a:p>
          </p:txBody>
        </p:sp>
        <p:sp>
          <p:nvSpPr>
            <p:cNvPr id="125" name="Google Shape;125;p16"/>
            <p:cNvSpPr/>
            <p:nvPr/>
          </p:nvSpPr>
          <p:spPr>
            <a:xfrm>
              <a:off x="0" y="3787049"/>
              <a:ext cx="5206567" cy="2434321"/>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txBox="1"/>
            <p:nvPr/>
          </p:nvSpPr>
          <p:spPr>
            <a:xfrm>
              <a:off x="118834" y="3905883"/>
              <a:ext cx="4968899" cy="219665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GB" sz="2000" b="1" dirty="0">
                  <a:solidFill>
                    <a:schemeClr val="lt1"/>
                  </a:solidFill>
                  <a:latin typeface="Calibri"/>
                  <a:ea typeface="Calibri"/>
                  <a:cs typeface="Calibri"/>
                  <a:sym typeface="Calibri"/>
                </a:rPr>
                <a:t>Relative poverty </a:t>
              </a:r>
              <a:r>
                <a:rPr lang="en-GB" sz="2000" dirty="0">
                  <a:solidFill>
                    <a:schemeClr val="lt1"/>
                  </a:solidFill>
                  <a:latin typeface="Calibri"/>
                  <a:ea typeface="Calibri"/>
                  <a:cs typeface="Calibri"/>
                  <a:sym typeface="Calibri"/>
                </a:rPr>
                <a:t>is when households receive less than average household incomes in the country.  They have some money but not enough to afford anything above the basics. People in Relative poverty do not enjoy the same standard of life as everyone else in the country. </a:t>
              </a:r>
              <a:endParaRPr sz="20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26964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18"/>
          <p:cNvSpPr txBox="1"/>
          <p:nvPr/>
        </p:nvSpPr>
        <p:spPr>
          <a:xfrm>
            <a:off x="334108" y="1125116"/>
            <a:ext cx="7200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Task 1:</a:t>
            </a:r>
            <a:r>
              <a:rPr lang="en-GB" sz="1800">
                <a:solidFill>
                  <a:schemeClr val="dk1"/>
                </a:solidFill>
                <a:latin typeface="Calibri"/>
                <a:ea typeface="Calibri"/>
                <a:cs typeface="Calibri"/>
                <a:sym typeface="Calibri"/>
              </a:rPr>
              <a:t> Draw out the table below. Calculate the ratios.</a:t>
            </a:r>
            <a:endParaRPr sz="1800">
              <a:solidFill>
                <a:schemeClr val="dk1"/>
              </a:solidFill>
              <a:latin typeface="Calibri"/>
              <a:ea typeface="Calibri"/>
              <a:cs typeface="Calibri"/>
              <a:sym typeface="Calibri"/>
            </a:endParaRPr>
          </a:p>
        </p:txBody>
      </p:sp>
      <p:sp>
        <p:nvSpPr>
          <p:cNvPr id="145" name="Google Shape;145;p18"/>
          <p:cNvSpPr txBox="1"/>
          <p:nvPr/>
        </p:nvSpPr>
        <p:spPr>
          <a:xfrm>
            <a:off x="334108" y="365126"/>
            <a:ext cx="8414238" cy="707886"/>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Calibri"/>
              <a:buNone/>
            </a:pPr>
            <a:r>
              <a:rPr lang="en-GB" sz="4000">
                <a:solidFill>
                  <a:schemeClr val="dk1"/>
                </a:solidFill>
                <a:latin typeface="Calibri"/>
                <a:ea typeface="Calibri"/>
                <a:cs typeface="Calibri"/>
                <a:sym typeface="Calibri"/>
              </a:rPr>
              <a:t>Inequality around the World</a:t>
            </a:r>
            <a:endParaRPr sz="4000">
              <a:solidFill>
                <a:schemeClr val="dk1"/>
              </a:solidFill>
              <a:latin typeface="Calibri"/>
              <a:ea typeface="Calibri"/>
              <a:cs typeface="Calibri"/>
              <a:sym typeface="Calibri"/>
            </a:endParaRPr>
          </a:p>
        </p:txBody>
      </p:sp>
      <p:sp>
        <p:nvSpPr>
          <p:cNvPr id="147" name="Google Shape;147;p18"/>
          <p:cNvSpPr txBox="1"/>
          <p:nvPr/>
        </p:nvSpPr>
        <p:spPr>
          <a:xfrm>
            <a:off x="5873262" y="1309782"/>
            <a:ext cx="2875084" cy="4093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2000" dirty="0" smtClean="0">
                <a:solidFill>
                  <a:schemeClr val="dk1"/>
                </a:solidFill>
                <a:latin typeface="Calibri"/>
                <a:ea typeface="Calibri"/>
                <a:cs typeface="Calibri"/>
                <a:sym typeface="Calibri"/>
              </a:rPr>
              <a:t>The </a:t>
            </a:r>
            <a:r>
              <a:rPr lang="en-GB" sz="2000" dirty="0">
                <a:solidFill>
                  <a:schemeClr val="dk1"/>
                </a:solidFill>
                <a:latin typeface="Calibri"/>
                <a:ea typeface="Calibri"/>
                <a:cs typeface="Calibri"/>
                <a:sym typeface="Calibri"/>
              </a:rPr>
              <a:t>bigger the ratio, the larger the gap between the richest people in a country and the poorest.</a:t>
            </a:r>
            <a:endParaRPr dirty="0"/>
          </a:p>
          <a:p>
            <a:pPr marL="0" marR="0" lvl="0" indent="0" algn="l" rtl="0">
              <a:spcBef>
                <a:spcPts val="0"/>
              </a:spcBef>
              <a:spcAft>
                <a:spcPts val="0"/>
              </a:spcAft>
              <a:buNone/>
            </a:pPr>
            <a:endParaRPr lang="en-GB" sz="20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GB" sz="2000" dirty="0" smtClean="0">
                <a:solidFill>
                  <a:schemeClr val="dk1"/>
                </a:solidFill>
                <a:latin typeface="Calibri"/>
                <a:ea typeface="Calibri"/>
                <a:cs typeface="Calibri"/>
                <a:sym typeface="Calibri"/>
              </a:rPr>
              <a:t>This table shows how wealth is not evenly spread within countries and how in some it is worse than others.</a:t>
            </a:r>
          </a:p>
          <a:p>
            <a:pPr marL="0" marR="0" lvl="0" indent="0" algn="l" rtl="0">
              <a:spcBef>
                <a:spcPts val="0"/>
              </a:spcBef>
              <a:spcAft>
                <a:spcPts val="0"/>
              </a:spcAft>
              <a:buNone/>
            </a:pPr>
            <a:endParaRPr lang="en-GB"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2000" dirty="0" smtClean="0">
                <a:solidFill>
                  <a:schemeClr val="dk1"/>
                </a:solidFill>
                <a:latin typeface="Calibri"/>
                <a:ea typeface="Calibri"/>
                <a:cs typeface="Calibri"/>
                <a:sym typeface="Calibri"/>
              </a:rPr>
              <a:t>Consider how this would affect people?</a:t>
            </a:r>
            <a:endParaRPr lang="en-GB" sz="2000" dirty="0" smtClean="0">
              <a:solidFill>
                <a:schemeClr val="dk1"/>
              </a:solidFill>
              <a:latin typeface="Calibri"/>
              <a:ea typeface="Calibri"/>
              <a:cs typeface="Calibri"/>
              <a:sym typeface="Calibri"/>
            </a:endParaRPr>
          </a:p>
        </p:txBody>
      </p:sp>
      <p:graphicFrame>
        <p:nvGraphicFramePr>
          <p:cNvPr id="148" name="Google Shape;148;p18"/>
          <p:cNvGraphicFramePr/>
          <p:nvPr>
            <p:extLst>
              <p:ext uri="{D42A27DB-BD31-4B8C-83A1-F6EECF244321}">
                <p14:modId xmlns:p14="http://schemas.microsoft.com/office/powerpoint/2010/main" val="2194764318"/>
              </p:ext>
            </p:extLst>
          </p:nvPr>
        </p:nvGraphicFramePr>
        <p:xfrm>
          <a:off x="195618" y="1494448"/>
          <a:ext cx="5545550" cy="3143000"/>
        </p:xfrm>
        <a:graphic>
          <a:graphicData uri="http://schemas.openxmlformats.org/drawingml/2006/table">
            <a:tbl>
              <a:tblPr firstRow="1" bandRow="1">
                <a:noFill/>
              </a:tblPr>
              <a:tblGrid>
                <a:gridCol w="841600">
                  <a:extLst>
                    <a:ext uri="{9D8B030D-6E8A-4147-A177-3AD203B41FA5}">
                      <a16:colId xmlns:a16="http://schemas.microsoft.com/office/drawing/2014/main" val="20000"/>
                    </a:ext>
                  </a:extLst>
                </a:gridCol>
                <a:gridCol w="1560400">
                  <a:extLst>
                    <a:ext uri="{9D8B030D-6E8A-4147-A177-3AD203B41FA5}">
                      <a16:colId xmlns:a16="http://schemas.microsoft.com/office/drawing/2014/main" val="20001"/>
                    </a:ext>
                  </a:extLst>
                </a:gridCol>
                <a:gridCol w="1446675">
                  <a:extLst>
                    <a:ext uri="{9D8B030D-6E8A-4147-A177-3AD203B41FA5}">
                      <a16:colId xmlns:a16="http://schemas.microsoft.com/office/drawing/2014/main" val="20002"/>
                    </a:ext>
                  </a:extLst>
                </a:gridCol>
                <a:gridCol w="1696875">
                  <a:extLst>
                    <a:ext uri="{9D8B030D-6E8A-4147-A177-3AD203B41FA5}">
                      <a16:colId xmlns:a16="http://schemas.microsoft.com/office/drawing/2014/main" val="20003"/>
                    </a:ext>
                  </a:extLst>
                </a:gridCol>
              </a:tblGrid>
              <a:tr h="657350">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Country Name</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A - Income share held by highest 20% in 2018</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dirty="0">
                          <a:solidFill>
                            <a:schemeClr val="tx1"/>
                          </a:solidFill>
                          <a:latin typeface="Calibri"/>
                          <a:ea typeface="Calibri"/>
                          <a:cs typeface="Calibri"/>
                          <a:sym typeface="Calibri"/>
                        </a:rPr>
                        <a:t>B - Income share held by lowest 20% in 2018</a:t>
                      </a:r>
                      <a:endParaRPr sz="1400" b="0" i="0" u="none" strike="noStrike" cap="none" dirty="0">
                        <a:solidFill>
                          <a:schemeClr val="tx1"/>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1" u="none" strike="noStrike" cap="none" dirty="0">
                          <a:solidFill>
                            <a:schemeClr val="tx1"/>
                          </a:solidFill>
                          <a:latin typeface="Calibri"/>
                          <a:ea typeface="Calibri"/>
                          <a:cs typeface="Calibri"/>
                          <a:sym typeface="Calibri"/>
                        </a:rPr>
                        <a:t>Ratio of wealth between richest and poorest</a:t>
                      </a:r>
                      <a:endParaRPr sz="1400" b="1" i="0" u="none" strike="noStrike" cap="none" dirty="0">
                        <a:solidFill>
                          <a:schemeClr val="tx1"/>
                        </a:solidFill>
                        <a:latin typeface="Calibri"/>
                        <a:ea typeface="Calibri"/>
                        <a:cs typeface="Calibri"/>
                        <a:sym typeface="Calibri"/>
                      </a:endParaRPr>
                    </a:p>
                  </a:txBody>
                  <a:tcPr marL="7600" marR="7600" marT="7600" marB="0" anchor="b"/>
                </a:tc>
                <a:extLst>
                  <a:ext uri="{0D108BD9-81ED-4DB2-BD59-A6C34878D82A}">
                    <a16:rowId xmlns:a16="http://schemas.microsoft.com/office/drawing/2014/main" val="10000"/>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Brazil</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58.3</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3.1</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a:solidFill>
                            <a:srgbClr val="000000"/>
                          </a:solidFill>
                          <a:latin typeface="Calibri"/>
                          <a:ea typeface="Calibri"/>
                          <a:cs typeface="Calibri"/>
                          <a:sym typeface="Calibri"/>
                        </a:rPr>
                        <a:t>           :1</a:t>
                      </a:r>
                      <a:endParaRPr/>
                    </a:p>
                  </a:txBody>
                  <a:tcPr marL="7600" marR="7600" marT="7600" marB="0" anchor="b"/>
                </a:tc>
                <a:extLst>
                  <a:ext uri="{0D108BD9-81ED-4DB2-BD59-A6C34878D82A}">
                    <a16:rowId xmlns:a16="http://schemas.microsoft.com/office/drawing/2014/main" val="10001"/>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Angola</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55.6</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3.8</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a:solidFill>
                            <a:srgbClr val="000000"/>
                          </a:solidFill>
                          <a:latin typeface="Calibri"/>
                          <a:ea typeface="Calibri"/>
                          <a:cs typeface="Calibri"/>
                          <a:sym typeface="Calibri"/>
                        </a:rPr>
                        <a:t>          :1</a:t>
                      </a:r>
                      <a:endParaRPr/>
                    </a:p>
                  </a:txBody>
                  <a:tcPr marL="7600" marR="7600" marT="7600" marB="0" anchor="b"/>
                </a:tc>
                <a:extLst>
                  <a:ext uri="{0D108BD9-81ED-4DB2-BD59-A6C34878D82A}">
                    <a16:rowId xmlns:a16="http://schemas.microsoft.com/office/drawing/2014/main" val="10002"/>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India</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43.5</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8.1</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a:solidFill>
                            <a:srgbClr val="000000"/>
                          </a:solidFill>
                          <a:latin typeface="Calibri"/>
                          <a:ea typeface="Calibri"/>
                          <a:cs typeface="Calibri"/>
                          <a:sym typeface="Calibri"/>
                        </a:rPr>
                        <a:t>          :1</a:t>
                      </a:r>
                      <a:endParaRPr/>
                    </a:p>
                  </a:txBody>
                  <a:tcPr marL="7600" marR="7600" marT="7600" marB="0" anchor="b"/>
                </a:tc>
                <a:extLst>
                  <a:ext uri="{0D108BD9-81ED-4DB2-BD59-A6C34878D82A}">
                    <a16:rowId xmlns:a16="http://schemas.microsoft.com/office/drawing/2014/main" val="10003"/>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China</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45.4</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6.5</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a:solidFill>
                            <a:srgbClr val="000000"/>
                          </a:solidFill>
                          <a:latin typeface="Calibri"/>
                          <a:ea typeface="Calibri"/>
                          <a:cs typeface="Calibri"/>
                          <a:sym typeface="Calibri"/>
                        </a:rPr>
                        <a:t>          :1</a:t>
                      </a:r>
                      <a:endParaRPr/>
                    </a:p>
                  </a:txBody>
                  <a:tcPr marL="7600" marR="7600" marT="7600" marB="0" anchor="b"/>
                </a:tc>
                <a:extLst>
                  <a:ext uri="{0D108BD9-81ED-4DB2-BD59-A6C34878D82A}">
                    <a16:rowId xmlns:a16="http://schemas.microsoft.com/office/drawing/2014/main" val="10004"/>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Norway</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36.6</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8.9</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a:solidFill>
                            <a:srgbClr val="000000"/>
                          </a:solidFill>
                          <a:latin typeface="Calibri"/>
                          <a:ea typeface="Calibri"/>
                          <a:cs typeface="Calibri"/>
                          <a:sym typeface="Calibri"/>
                        </a:rPr>
                        <a:t>         :1</a:t>
                      </a:r>
                      <a:endParaRPr/>
                    </a:p>
                  </a:txBody>
                  <a:tcPr marL="7600" marR="7600" marT="7600" marB="0" anchor="b"/>
                </a:tc>
                <a:extLst>
                  <a:ext uri="{0D108BD9-81ED-4DB2-BD59-A6C34878D82A}">
                    <a16:rowId xmlns:a16="http://schemas.microsoft.com/office/drawing/2014/main" val="10005"/>
                  </a:ext>
                </a:extLst>
              </a:tr>
              <a:tr h="414275">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Slovenia</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34.9</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u="none" strike="noStrike" cap="none">
                          <a:latin typeface="Calibri"/>
                          <a:ea typeface="Calibri"/>
                          <a:cs typeface="Calibri"/>
                          <a:sym typeface="Calibri"/>
                        </a:rPr>
                        <a:t>10.1</a:t>
                      </a:r>
                      <a:endParaRPr sz="1400" b="0" i="0" u="none" strike="noStrike" cap="none">
                        <a:solidFill>
                          <a:srgbClr val="000000"/>
                        </a:solidFill>
                        <a:latin typeface="Calibri"/>
                        <a:ea typeface="Calibri"/>
                        <a:cs typeface="Calibri"/>
                        <a:sym typeface="Calibri"/>
                      </a:endParaRPr>
                    </a:p>
                  </a:txBody>
                  <a:tcPr marL="7600" marR="7600" marT="7600" marB="0" anchor="b"/>
                </a:tc>
                <a:tc>
                  <a:txBody>
                    <a:bodyPr/>
                    <a:lstStyle/>
                    <a:p>
                      <a:pPr marL="0" marR="0" lvl="0" indent="0" algn="ctr" rtl="0">
                        <a:spcBef>
                          <a:spcPts val="0"/>
                        </a:spcBef>
                        <a:spcAft>
                          <a:spcPts val="0"/>
                        </a:spcAft>
                        <a:buNone/>
                      </a:pPr>
                      <a:r>
                        <a:rPr lang="en-GB" sz="1400" b="0" i="0" u="none" strike="noStrike" cap="none" dirty="0">
                          <a:solidFill>
                            <a:srgbClr val="000000"/>
                          </a:solidFill>
                          <a:latin typeface="Calibri"/>
                          <a:ea typeface="Calibri"/>
                          <a:cs typeface="Calibri"/>
                          <a:sym typeface="Calibri"/>
                        </a:rPr>
                        <a:t>         :1</a:t>
                      </a:r>
                      <a:endParaRPr dirty="0"/>
                    </a:p>
                  </a:txBody>
                  <a:tcPr marL="7600" marR="7600" marT="7600" marB="0" anchor="b"/>
                </a:tc>
                <a:extLst>
                  <a:ext uri="{0D108BD9-81ED-4DB2-BD59-A6C34878D82A}">
                    <a16:rowId xmlns:a16="http://schemas.microsoft.com/office/drawing/2014/main" val="10006"/>
                  </a:ext>
                </a:extLst>
              </a:tr>
            </a:tbl>
          </a:graphicData>
        </a:graphic>
      </p:graphicFrame>
      <p:sp>
        <p:nvSpPr>
          <p:cNvPr id="149" name="Google Shape;149;p18"/>
          <p:cNvSpPr txBox="1"/>
          <p:nvPr/>
        </p:nvSpPr>
        <p:spPr>
          <a:xfrm>
            <a:off x="195618" y="4684156"/>
            <a:ext cx="25430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Data Source </a:t>
            </a:r>
            <a:r>
              <a:rPr lang="en-GB" sz="1800" u="sng">
                <a:solidFill>
                  <a:schemeClr val="hlink"/>
                </a:solidFill>
                <a:latin typeface="Calibri"/>
                <a:ea typeface="Calibri"/>
                <a:cs typeface="Calibri"/>
                <a:sym typeface="Calibri"/>
                <a:hlinkClick r:id="rId3"/>
              </a:rPr>
              <a:t>World Bank</a:t>
            </a:r>
            <a:endParaRPr sz="1800">
              <a:solidFill>
                <a:schemeClr val="dk1"/>
              </a:solidFill>
              <a:latin typeface="Calibri"/>
              <a:ea typeface="Calibri"/>
              <a:cs typeface="Calibri"/>
              <a:sym typeface="Calibri"/>
            </a:endParaRPr>
          </a:p>
        </p:txBody>
      </p:sp>
      <p:graphicFrame>
        <p:nvGraphicFramePr>
          <p:cNvPr id="150" name="Google Shape;150;p18"/>
          <p:cNvGraphicFramePr/>
          <p:nvPr/>
        </p:nvGraphicFramePr>
        <p:xfrm>
          <a:off x="4345485" y="2199305"/>
          <a:ext cx="635000" cy="2484850"/>
        </p:xfrm>
        <a:graphic>
          <a:graphicData uri="http://schemas.openxmlformats.org/drawingml/2006/table">
            <a:tbl>
              <a:tblPr>
                <a:noFill/>
              </a:tblPr>
              <a:tblGrid>
                <a:gridCol w="635000">
                  <a:extLst>
                    <a:ext uri="{9D8B030D-6E8A-4147-A177-3AD203B41FA5}">
                      <a16:colId xmlns:a16="http://schemas.microsoft.com/office/drawing/2014/main" val="20000"/>
                    </a:ext>
                  </a:extLst>
                </a:gridCol>
              </a:tblGrid>
              <a:tr h="418500">
                <a:tc>
                  <a:txBody>
                    <a:bodyPr/>
                    <a:lstStyle/>
                    <a:p>
                      <a:pPr marL="0" marR="0" lvl="0" indent="0" algn="ctr" rtl="0">
                        <a:spcBef>
                          <a:spcPts val="0"/>
                        </a:spcBef>
                        <a:spcAft>
                          <a:spcPts val="0"/>
                        </a:spcAft>
                        <a:buNone/>
                      </a:pPr>
                      <a:r>
                        <a:rPr lang="en-GB" sz="1800" b="1" u="none" strike="noStrike" cap="none">
                          <a:solidFill>
                            <a:srgbClr val="00B0F0"/>
                          </a:solidFill>
                        </a:rPr>
                        <a:t>19</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8500">
                <a:tc>
                  <a:txBody>
                    <a:bodyPr/>
                    <a:lstStyle/>
                    <a:p>
                      <a:pPr marL="0" marR="0" lvl="0" indent="0" algn="ctr" rtl="0">
                        <a:spcBef>
                          <a:spcPts val="0"/>
                        </a:spcBef>
                        <a:spcAft>
                          <a:spcPts val="0"/>
                        </a:spcAft>
                        <a:buNone/>
                      </a:pPr>
                      <a:r>
                        <a:rPr lang="en-GB" sz="1800" b="1" u="none" strike="noStrike" cap="none">
                          <a:solidFill>
                            <a:srgbClr val="00B0F0"/>
                          </a:solidFill>
                        </a:rPr>
                        <a:t>15</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8500">
                <a:tc>
                  <a:txBody>
                    <a:bodyPr/>
                    <a:lstStyle/>
                    <a:p>
                      <a:pPr marL="0" marR="0" lvl="0" indent="0" algn="ctr" rtl="0">
                        <a:spcBef>
                          <a:spcPts val="0"/>
                        </a:spcBef>
                        <a:spcAft>
                          <a:spcPts val="0"/>
                        </a:spcAft>
                        <a:buNone/>
                      </a:pPr>
                      <a:r>
                        <a:rPr lang="en-GB" sz="1800" b="1" u="none" strike="noStrike" cap="none">
                          <a:solidFill>
                            <a:srgbClr val="00B0F0"/>
                          </a:solidFill>
                        </a:rPr>
                        <a:t>5</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8500">
                <a:tc>
                  <a:txBody>
                    <a:bodyPr/>
                    <a:lstStyle/>
                    <a:p>
                      <a:pPr marL="0" marR="0" lvl="0" indent="0" algn="ctr" rtl="0">
                        <a:spcBef>
                          <a:spcPts val="0"/>
                        </a:spcBef>
                        <a:spcAft>
                          <a:spcPts val="0"/>
                        </a:spcAft>
                        <a:buNone/>
                      </a:pPr>
                      <a:r>
                        <a:rPr lang="en-GB" sz="1800" b="1" u="none" strike="noStrike" cap="none">
                          <a:solidFill>
                            <a:srgbClr val="00B0F0"/>
                          </a:solidFill>
                        </a:rPr>
                        <a:t>7</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18500">
                <a:tc>
                  <a:txBody>
                    <a:bodyPr/>
                    <a:lstStyle/>
                    <a:p>
                      <a:pPr marL="0" marR="0" lvl="0" indent="0" algn="ctr" rtl="0">
                        <a:spcBef>
                          <a:spcPts val="0"/>
                        </a:spcBef>
                        <a:spcAft>
                          <a:spcPts val="0"/>
                        </a:spcAft>
                        <a:buNone/>
                      </a:pPr>
                      <a:r>
                        <a:rPr lang="en-GB" sz="1800" b="1" u="none" strike="noStrike" cap="none">
                          <a:solidFill>
                            <a:srgbClr val="00B0F0"/>
                          </a:solidFill>
                        </a:rPr>
                        <a:t>4</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2350">
                <a:tc>
                  <a:txBody>
                    <a:bodyPr/>
                    <a:lstStyle/>
                    <a:p>
                      <a:pPr marL="0" marR="0" lvl="0" indent="0" algn="ctr" rtl="0">
                        <a:spcBef>
                          <a:spcPts val="0"/>
                        </a:spcBef>
                        <a:spcAft>
                          <a:spcPts val="0"/>
                        </a:spcAft>
                        <a:buNone/>
                      </a:pPr>
                      <a:r>
                        <a:rPr lang="en-GB" sz="1800" b="1" u="none" strike="noStrike" cap="none">
                          <a:solidFill>
                            <a:srgbClr val="00B0F0"/>
                          </a:solidFill>
                        </a:rPr>
                        <a:t>3.5</a:t>
                      </a:r>
                      <a:endParaRPr sz="1800" b="1" i="0" u="none" strike="noStrike" cap="none">
                        <a:solidFill>
                          <a:srgbClr val="00B0F0"/>
                        </a:solidFill>
                        <a:latin typeface="Calibri"/>
                        <a:ea typeface="Calibri"/>
                        <a:cs typeface="Calibri"/>
                        <a:sym typeface="Calibri"/>
                      </a:endParaRPr>
                    </a:p>
                  </a:txBody>
                  <a:tcPr marL="3800" marR="3800" marT="3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45015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134043" y="74184"/>
            <a:ext cx="8761614" cy="474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F0"/>
              </a:buClr>
              <a:buSzPts val="4400"/>
              <a:buFont typeface="Calibri"/>
              <a:buNone/>
            </a:pPr>
            <a:r>
              <a:rPr lang="en-GB" sz="2800" b="1" i="1" dirty="0">
                <a:solidFill>
                  <a:srgbClr val="00B0F0"/>
                </a:solidFill>
              </a:rPr>
              <a:t>What are the impacts of these inequalities and poverty?</a:t>
            </a:r>
            <a:endParaRPr sz="2800" dirty="0"/>
          </a:p>
        </p:txBody>
      </p:sp>
      <p:sp>
        <p:nvSpPr>
          <p:cNvPr id="168" name="Google Shape;168;p21"/>
          <p:cNvSpPr txBox="1">
            <a:spLocks noGrp="1"/>
          </p:cNvSpPr>
          <p:nvPr>
            <p:ph type="body" idx="1"/>
          </p:nvPr>
        </p:nvSpPr>
        <p:spPr>
          <a:xfrm>
            <a:off x="134043" y="465513"/>
            <a:ext cx="8910204" cy="62511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ct val="100000"/>
              <a:buNone/>
            </a:pPr>
            <a:r>
              <a:rPr lang="en-GB" sz="1300" b="1" dirty="0" smtClean="0"/>
              <a:t>Read </a:t>
            </a:r>
            <a:r>
              <a:rPr lang="en-GB" sz="1300" b="1" dirty="0"/>
              <a:t>the article </a:t>
            </a:r>
            <a:r>
              <a:rPr lang="en-GB" sz="1300" b="1" dirty="0" smtClean="0"/>
              <a:t>below. Highlight </a:t>
            </a:r>
            <a:r>
              <a:rPr lang="en-GB" sz="1300" b="1" dirty="0"/>
              <a:t>all of the ways in which absolute poverty affect the lives of the people in the article.  </a:t>
            </a:r>
            <a:r>
              <a:rPr lang="en-GB" sz="1300" b="1" dirty="0" smtClean="0"/>
              <a:t>Use this and your own knowledge to explain how inequality impacts people?</a:t>
            </a:r>
          </a:p>
          <a:p>
            <a:pPr marL="0" lvl="0" indent="0" algn="l" rtl="0">
              <a:lnSpc>
                <a:spcPct val="90000"/>
              </a:lnSpc>
              <a:spcBef>
                <a:spcPts val="1000"/>
              </a:spcBef>
              <a:spcAft>
                <a:spcPts val="0"/>
              </a:spcAft>
              <a:buClr>
                <a:schemeClr val="dk1"/>
              </a:buClr>
              <a:buSzPct val="100000"/>
              <a:buNone/>
            </a:pPr>
            <a:endParaRPr lang="en-GB" sz="200" dirty="0" smtClean="0"/>
          </a:p>
          <a:p>
            <a:pPr marL="0" lvl="0" indent="0">
              <a:spcBef>
                <a:spcPts val="0"/>
              </a:spcBef>
              <a:buClr>
                <a:srgbClr val="00B0F0"/>
              </a:buClr>
              <a:buSzPct val="100000"/>
              <a:buNone/>
            </a:pPr>
            <a:r>
              <a:rPr lang="en-GB" sz="1300" b="1" u="sng" dirty="0" smtClean="0">
                <a:solidFill>
                  <a:srgbClr val="00B0F0"/>
                </a:solidFill>
                <a:ea typeface="Arial"/>
                <a:cs typeface="Arial"/>
                <a:sym typeface="Arial"/>
              </a:rPr>
              <a:t>South </a:t>
            </a:r>
            <a:r>
              <a:rPr lang="en-GB" sz="1300" b="1" u="sng" dirty="0">
                <a:solidFill>
                  <a:srgbClr val="00B0F0"/>
                </a:solidFill>
                <a:ea typeface="Arial"/>
                <a:cs typeface="Arial"/>
                <a:sym typeface="Arial"/>
              </a:rPr>
              <a:t>Sudan's Hunger Crisis: Impact on Women and Children's Nutrition Status</a:t>
            </a:r>
            <a:endParaRPr lang="en-GB" sz="1300" dirty="0">
              <a:solidFill>
                <a:srgbClr val="00B0F0"/>
              </a:solidFill>
              <a:ea typeface="Calibri"/>
              <a:cs typeface="Calibri"/>
              <a:sym typeface="Calibri"/>
            </a:endParaRPr>
          </a:p>
          <a:p>
            <a:pPr marL="0" lvl="0" indent="0">
              <a:lnSpc>
                <a:spcPct val="120000"/>
              </a:lnSpc>
              <a:buClr>
                <a:schemeClr val="dk1"/>
              </a:buClr>
              <a:buSzPct val="100000"/>
              <a:buNone/>
            </a:pPr>
            <a:r>
              <a:rPr lang="en-GB" sz="1300" dirty="0"/>
              <a:t>The grass around </a:t>
            </a:r>
            <a:r>
              <a:rPr lang="en-GB" sz="1300" dirty="0" err="1"/>
              <a:t>Awel</a:t>
            </a:r>
            <a:r>
              <a:rPr lang="en-GB" sz="1300" dirty="0"/>
              <a:t> </a:t>
            </a:r>
            <a:r>
              <a:rPr lang="en-GB" sz="1300" dirty="0" err="1"/>
              <a:t>Atem’s</a:t>
            </a:r>
            <a:r>
              <a:rPr lang="en-GB" sz="1300" dirty="0"/>
              <a:t> house is soaked. On the roof of the family home a large tarpaulin is spread, along with wet clothes. The walls of the home have cracked, exposing the poles keeping the structure together. Inside, </a:t>
            </a:r>
            <a:r>
              <a:rPr lang="en-GB" sz="1300" dirty="0" err="1"/>
              <a:t>Awel</a:t>
            </a:r>
            <a:r>
              <a:rPr lang="en-GB" sz="1300" dirty="0"/>
              <a:t> sits on a wet mattress beside two naked children.</a:t>
            </a:r>
          </a:p>
          <a:p>
            <a:pPr marL="0" lvl="0" indent="0">
              <a:lnSpc>
                <a:spcPct val="120000"/>
              </a:lnSpc>
              <a:buClr>
                <a:schemeClr val="dk1"/>
              </a:buClr>
              <a:buSzPct val="100000"/>
              <a:buNone/>
            </a:pPr>
            <a:r>
              <a:rPr lang="en-GB" sz="1300" dirty="0"/>
              <a:t>The children are famished, </a:t>
            </a:r>
            <a:r>
              <a:rPr lang="en-GB" sz="1300" dirty="0" err="1"/>
              <a:t>Awel</a:t>
            </a:r>
            <a:r>
              <a:rPr lang="en-GB" sz="1300" dirty="0"/>
              <a:t> says. The roads that </a:t>
            </a:r>
            <a:r>
              <a:rPr lang="en-GB" sz="1300" dirty="0" err="1"/>
              <a:t>Awel’s</a:t>
            </a:r>
            <a:r>
              <a:rPr lang="en-GB" sz="1300" dirty="0"/>
              <a:t> husband travels to his job are impassable because of the flooding. “My husband sold all our valuables like bedsheets and phones to feed us but our situation got worse every day,” </a:t>
            </a:r>
            <a:r>
              <a:rPr lang="en-GB" sz="1300" dirty="0" err="1"/>
              <a:t>Awel</a:t>
            </a:r>
            <a:r>
              <a:rPr lang="en-GB" sz="1300" dirty="0"/>
              <a:t> says. Without income, there is no food. </a:t>
            </a:r>
            <a:r>
              <a:rPr lang="en-GB" sz="1300" dirty="0" err="1"/>
              <a:t>Awel’s</a:t>
            </a:r>
            <a:r>
              <a:rPr lang="en-GB" sz="1300" dirty="0"/>
              <a:t> one-year-old daughter is malnourished. The child’s health has been a concern for months. “She has relapsed three times and is still in the nutrition programme,” </a:t>
            </a:r>
            <a:r>
              <a:rPr lang="en-GB" sz="1300" dirty="0" err="1"/>
              <a:t>Awel</a:t>
            </a:r>
            <a:r>
              <a:rPr lang="en-GB" sz="1300" dirty="0"/>
              <a:t> says. Because of ongoing heavy rains in </a:t>
            </a:r>
            <a:r>
              <a:rPr lang="en-GB" sz="1300" dirty="0" err="1"/>
              <a:t>Awel’s</a:t>
            </a:r>
            <a:r>
              <a:rPr lang="en-GB" sz="1300" dirty="0"/>
              <a:t> corner of South Sudan, her house is on the verge of collapsing. </a:t>
            </a:r>
            <a:r>
              <a:rPr lang="en-GB" sz="1300" dirty="0" err="1"/>
              <a:t>Awel</a:t>
            </a:r>
            <a:r>
              <a:rPr lang="en-GB" sz="1300" dirty="0"/>
              <a:t> is not sure what the family will do if that happens.</a:t>
            </a:r>
          </a:p>
          <a:p>
            <a:pPr marL="0" lvl="0" indent="0">
              <a:lnSpc>
                <a:spcPct val="120000"/>
              </a:lnSpc>
              <a:buClr>
                <a:schemeClr val="dk1"/>
              </a:buClr>
              <a:buSzPct val="100000"/>
              <a:buNone/>
            </a:pPr>
            <a:r>
              <a:rPr lang="en-GB" sz="1300" dirty="0"/>
              <a:t>Sadly, </a:t>
            </a:r>
            <a:r>
              <a:rPr lang="en-GB" sz="1300" dirty="0" err="1"/>
              <a:t>Awel’s</a:t>
            </a:r>
            <a:r>
              <a:rPr lang="en-GB" sz="1300" dirty="0"/>
              <a:t> situation is not unique. The ongoing food crisis, compounded by the effects of flooding impacted 800,000 people in 2021. Eleven-month-old </a:t>
            </a:r>
            <a:r>
              <a:rPr lang="en-GB" sz="1300" dirty="0" err="1"/>
              <a:t>Abuk</a:t>
            </a:r>
            <a:r>
              <a:rPr lang="en-GB" sz="1300" dirty="0"/>
              <a:t> Theresa has been treated for malnutrition twice over her short lifetime. The child is currently in hospital where she is undergoing treatment. Her mother, </a:t>
            </a:r>
            <a:r>
              <a:rPr lang="en-GB" sz="1300" dirty="0" err="1"/>
              <a:t>Adhel</a:t>
            </a:r>
            <a:r>
              <a:rPr lang="en-GB" sz="1300" dirty="0"/>
              <a:t> </a:t>
            </a:r>
            <a:r>
              <a:rPr lang="en-GB" sz="1300" dirty="0" err="1"/>
              <a:t>Mabek</a:t>
            </a:r>
            <a:r>
              <a:rPr lang="en-GB" sz="1300" dirty="0"/>
              <a:t>, says her family doesn’t have any food and she has no breast milk. “We are only surviving because of God’s mercy. I do not want to think of losing another baby due to hunger,” </a:t>
            </a:r>
            <a:r>
              <a:rPr lang="en-GB" sz="1300" dirty="0" err="1"/>
              <a:t>Adhel</a:t>
            </a:r>
            <a:r>
              <a:rPr lang="en-GB" sz="1300" dirty="0"/>
              <a:t> says.</a:t>
            </a:r>
          </a:p>
          <a:p>
            <a:pPr marL="0" lvl="0" indent="0">
              <a:lnSpc>
                <a:spcPct val="120000"/>
              </a:lnSpc>
              <a:buClr>
                <a:schemeClr val="dk1"/>
              </a:buClr>
              <a:buSzPct val="100000"/>
              <a:buNone/>
            </a:pPr>
            <a:r>
              <a:rPr lang="en-GB" sz="1300" dirty="0" err="1"/>
              <a:t>Adhel’s</a:t>
            </a:r>
            <a:r>
              <a:rPr lang="en-GB" sz="1300" dirty="0"/>
              <a:t> other daughter died in 2021 when the child was a year and a half old. “She got sick and when I took her to the hospital, the test showed she was anaemic. She died that day. I knew it all happened because of poor feeding,” </a:t>
            </a:r>
            <a:r>
              <a:rPr lang="en-GB" sz="1300" dirty="0" err="1"/>
              <a:t>Adhel</a:t>
            </a:r>
            <a:r>
              <a:rPr lang="en-GB" sz="1300" dirty="0"/>
              <a:t> says.</a:t>
            </a:r>
          </a:p>
          <a:p>
            <a:pPr marL="0" lvl="0" indent="0">
              <a:lnSpc>
                <a:spcPct val="120000"/>
              </a:lnSpc>
              <a:buClr>
                <a:schemeClr val="dk1"/>
              </a:buClr>
              <a:buSzPct val="100000"/>
              <a:buNone/>
            </a:pPr>
            <a:r>
              <a:rPr lang="en-GB" sz="1300" dirty="0"/>
              <a:t>More than 40,000 children under age five have been identified with acute malnutrition in the areas affected.</a:t>
            </a:r>
          </a:p>
          <a:p>
            <a:pPr marL="0" lvl="0" indent="0">
              <a:lnSpc>
                <a:spcPct val="120000"/>
              </a:lnSpc>
              <a:buClr>
                <a:schemeClr val="dk1"/>
              </a:buClr>
              <a:buSzPct val="100000"/>
              <a:buNone/>
            </a:pPr>
            <a:r>
              <a:rPr lang="en-GB" sz="1300" dirty="0"/>
              <a:t>In the meantime, World Vision is working with its partners at the United Nations Children’s Fund (UNICEF) and World Food Programme (WFP) at 64 nutrition centres, providing nutrition support to caregivers and children to stabilize their health.</a:t>
            </a:r>
          </a:p>
          <a:p>
            <a:pPr marL="0" lvl="0" indent="0">
              <a:lnSpc>
                <a:spcPct val="120000"/>
              </a:lnSpc>
              <a:buClr>
                <a:schemeClr val="dk1"/>
              </a:buClr>
              <a:buSzPct val="100000"/>
              <a:buNone/>
            </a:pPr>
            <a:r>
              <a:rPr lang="en-GB" sz="1300" dirty="0"/>
              <a:t>Source: </a:t>
            </a:r>
            <a:r>
              <a:rPr lang="en-GB" sz="1300" u="sng" dirty="0">
                <a:solidFill>
                  <a:schemeClr val="hlink"/>
                </a:solidFill>
                <a:hlinkClick r:id="rId3"/>
              </a:rPr>
              <a:t>Relief Web </a:t>
            </a:r>
            <a:endParaRPr lang="en-GB" sz="1300" dirty="0"/>
          </a:p>
          <a:p>
            <a:pPr marL="0" lvl="0" indent="0" algn="l" rtl="0">
              <a:lnSpc>
                <a:spcPct val="90000"/>
              </a:lnSpc>
              <a:spcBef>
                <a:spcPts val="1000"/>
              </a:spcBef>
              <a:spcAft>
                <a:spcPts val="0"/>
              </a:spcAft>
              <a:buClr>
                <a:schemeClr val="dk1"/>
              </a:buClr>
              <a:buSzPct val="100000"/>
              <a:buNone/>
            </a:pPr>
            <a:endParaRPr sz="1300" dirty="0"/>
          </a:p>
        </p:txBody>
      </p:sp>
    </p:spTree>
    <p:extLst>
      <p:ext uri="{BB962C8B-B14F-4D97-AF65-F5344CB8AC3E}">
        <p14:creationId xmlns:p14="http://schemas.microsoft.com/office/powerpoint/2010/main" val="219165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808"/>
            <a:ext cx="7886700" cy="399644"/>
          </a:xfrm>
        </p:spPr>
        <p:txBody>
          <a:bodyPr>
            <a:normAutofit fontScale="90000"/>
          </a:bodyPr>
          <a:lstStyle/>
          <a:p>
            <a:r>
              <a:rPr lang="en-GB" sz="3200" b="1" u="sng" kern="0" dirty="0">
                <a:solidFill>
                  <a:srgbClr val="00B0F0"/>
                </a:solidFill>
                <a:latin typeface="Calibri"/>
                <a:cs typeface="Calibri"/>
                <a:sym typeface="Calibri"/>
              </a:rPr>
              <a:t>Solutions to Inequality and poverty</a:t>
            </a:r>
            <a:endParaRPr lang="en-GB" dirty="0"/>
          </a:p>
        </p:txBody>
      </p:sp>
      <p:sp>
        <p:nvSpPr>
          <p:cNvPr id="5" name="Content Placeholder 4"/>
          <p:cNvSpPr>
            <a:spLocks noGrp="1"/>
          </p:cNvSpPr>
          <p:nvPr>
            <p:ph idx="1"/>
          </p:nvPr>
        </p:nvSpPr>
        <p:spPr>
          <a:xfrm>
            <a:off x="266005" y="490452"/>
            <a:ext cx="8553799" cy="1596043"/>
          </a:xfrm>
        </p:spPr>
        <p:txBody>
          <a:bodyPr>
            <a:normAutofit lnSpcReduction="10000"/>
          </a:bodyPr>
          <a:lstStyle/>
          <a:p>
            <a:pPr marL="0" indent="0">
              <a:buNone/>
            </a:pPr>
            <a:r>
              <a:rPr lang="en-GB" sz="2000" dirty="0" smtClean="0"/>
              <a:t>Trade</a:t>
            </a:r>
            <a:endParaRPr lang="en-GB" sz="2000" dirty="0">
              <a:ea typeface="Calibri"/>
              <a:cs typeface="Calibri"/>
              <a:sym typeface="Calibri"/>
            </a:endParaRPr>
          </a:p>
          <a:p>
            <a:r>
              <a:rPr lang="en-GB" sz="2000" dirty="0" smtClean="0"/>
              <a:t>This is </a:t>
            </a:r>
            <a:r>
              <a:rPr lang="en-GB" sz="2000" dirty="0"/>
              <a:t>the exchange of goods and money between countries and </a:t>
            </a:r>
            <a:r>
              <a:rPr lang="en-GB" sz="2000" dirty="0" smtClean="0"/>
              <a:t>companies but it has positives and negatives for helping development. </a:t>
            </a:r>
          </a:p>
          <a:p>
            <a:r>
              <a:rPr lang="en-GB" sz="2000" dirty="0" smtClean="0"/>
              <a:t>Using the table below explain how trade can help reduce inequalities and then evaluate how successful you think it can be.</a:t>
            </a:r>
            <a:endParaRPr lang="en-GB" sz="2000" dirty="0">
              <a:ea typeface="Calibri"/>
              <a:cs typeface="Calibri"/>
              <a:sym typeface="Calibri"/>
            </a:endParaRPr>
          </a:p>
          <a:p>
            <a:endParaRPr lang="en-GB" sz="2000" dirty="0"/>
          </a:p>
        </p:txBody>
      </p:sp>
      <p:graphicFrame>
        <p:nvGraphicFramePr>
          <p:cNvPr id="6" name="Table 5"/>
          <p:cNvGraphicFramePr>
            <a:graphicFrameLocks noGrp="1"/>
          </p:cNvGraphicFramePr>
          <p:nvPr>
            <p:extLst>
              <p:ext uri="{D42A27DB-BD31-4B8C-83A1-F6EECF244321}">
                <p14:modId xmlns:p14="http://schemas.microsoft.com/office/powerpoint/2010/main" val="1349416434"/>
              </p:ext>
            </p:extLst>
          </p:nvPr>
        </p:nvGraphicFramePr>
        <p:xfrm>
          <a:off x="170410" y="2069870"/>
          <a:ext cx="8803180" cy="4073236"/>
        </p:xfrm>
        <a:graphic>
          <a:graphicData uri="http://schemas.openxmlformats.org/drawingml/2006/table">
            <a:tbl>
              <a:tblPr firstRow="1" bandRow="1">
                <a:tableStyleId>{5C22544A-7EE6-4342-B048-85BDC9FD1C3A}</a:tableStyleId>
              </a:tblPr>
              <a:tblGrid>
                <a:gridCol w="4705006">
                  <a:extLst>
                    <a:ext uri="{9D8B030D-6E8A-4147-A177-3AD203B41FA5}">
                      <a16:colId xmlns:a16="http://schemas.microsoft.com/office/drawing/2014/main" val="4143018132"/>
                    </a:ext>
                  </a:extLst>
                </a:gridCol>
                <a:gridCol w="4098174">
                  <a:extLst>
                    <a:ext uri="{9D8B030D-6E8A-4147-A177-3AD203B41FA5}">
                      <a16:colId xmlns:a16="http://schemas.microsoft.com/office/drawing/2014/main" val="2931189952"/>
                    </a:ext>
                  </a:extLst>
                </a:gridCol>
              </a:tblGrid>
              <a:tr h="393074">
                <a:tc>
                  <a:txBody>
                    <a:bodyPr/>
                    <a:lstStyle/>
                    <a:p>
                      <a:r>
                        <a:rPr lang="en-GB" sz="1300" dirty="0" smtClean="0">
                          <a:latin typeface="+mn-lt"/>
                        </a:rPr>
                        <a:t>Positives</a:t>
                      </a:r>
                      <a:endParaRPr lang="en-GB" sz="1300" dirty="0">
                        <a:latin typeface="+mn-lt"/>
                      </a:endParaRPr>
                    </a:p>
                  </a:txBody>
                  <a:tcPr/>
                </a:tc>
                <a:tc>
                  <a:txBody>
                    <a:bodyPr/>
                    <a:lstStyle/>
                    <a:p>
                      <a:r>
                        <a:rPr lang="en-GB" sz="1300" dirty="0" smtClean="0">
                          <a:latin typeface="+mn-lt"/>
                        </a:rPr>
                        <a:t>Negatives</a:t>
                      </a:r>
                      <a:endParaRPr lang="en-GB" sz="1300" dirty="0">
                        <a:latin typeface="+mn-lt"/>
                      </a:endParaRPr>
                    </a:p>
                  </a:txBody>
                  <a:tcPr/>
                </a:tc>
                <a:extLst>
                  <a:ext uri="{0D108BD9-81ED-4DB2-BD59-A6C34878D82A}">
                    <a16:rowId xmlns:a16="http://schemas.microsoft.com/office/drawing/2014/main" val="1503275127"/>
                  </a:ext>
                </a:extLst>
              </a:tr>
              <a:tr h="3680162">
                <a:tc>
                  <a:txBody>
                    <a:bodyPr/>
                    <a:lstStyle/>
                    <a:p>
                      <a:pPr marL="171450" marR="0" lvl="0" indent="-171450" algn="l" rtl="0">
                        <a:lnSpc>
                          <a:spcPct val="107000"/>
                        </a:lnSpc>
                        <a:spcBef>
                          <a:spcPts val="0"/>
                        </a:spcBef>
                        <a:spcAft>
                          <a:spcPts val="0"/>
                        </a:spcAft>
                        <a:buClr>
                          <a:schemeClr val="dk1"/>
                        </a:buClr>
                        <a:buSzPts val="1100"/>
                        <a:buFont typeface="Arial" panose="020B0604020202020204" pitchFamily="34" charset="0"/>
                        <a:buChar char="•"/>
                      </a:pPr>
                      <a:r>
                        <a:rPr lang="en-GB" sz="1300" u="none" strike="noStrike" cap="none" dirty="0" smtClean="0">
                          <a:latin typeface="+mn-lt"/>
                        </a:rPr>
                        <a:t>Countries </a:t>
                      </a:r>
                      <a:r>
                        <a:rPr lang="en-GB" sz="1300" u="none" strike="noStrike" cap="none" dirty="0">
                          <a:latin typeface="+mn-lt"/>
                        </a:rPr>
                        <a:t>that are open to international trade tend to grow their economies faster and provide higher income and more opportunities to their people</a:t>
                      </a:r>
                      <a:r>
                        <a:rPr lang="en-GB" sz="1300" u="none" strike="noStrike" cap="none" dirty="0" smtClean="0">
                          <a:latin typeface="+mn-lt"/>
                        </a:rPr>
                        <a:t>.</a:t>
                      </a: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can help to  global poverty by linking areas with the world economy  - this helps drive economic growth and reduce poverty.</a:t>
                      </a:r>
                      <a:endParaRPr lang="en-GB" sz="1300" u="none" strike="noStrike" cap="none" dirty="0">
                        <a:latin typeface="+mn-lt"/>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transfers technology between countries. </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can be used to help even out the gaps in development.</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Internal trade ideas can help - in Nigeria, Hello Tractor, a technology start-up, is a quickly expanding Uber-like programme that gives farmers temporary access to tractors on demand.</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Trading internationally brings in money that governments can use to help their citizens</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Open trade benefits lower-income households by offering consumers more affordable goods and services.</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can help with border issues as trade across borders is made easier with logistics services more reliable. The African union has a 2018 free trade agreement.</a:t>
                      </a:r>
                      <a:endParaRPr lang="en-GB" sz="1300" u="none" strike="noStrike" cap="none" dirty="0" smtClean="0">
                        <a:latin typeface="+mn-lt"/>
                        <a:ea typeface="Calibri"/>
                        <a:cs typeface="Calibri"/>
                        <a:sym typeface="Calibri"/>
                      </a:endParaRPr>
                    </a:p>
                  </a:txBody>
                  <a:tcPr marL="38350" marR="38350" marT="0" marB="0"/>
                </a:tc>
                <a:tc>
                  <a:txBody>
                    <a:bodyPr/>
                    <a:lstStyle/>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Countries open to trade could see local firms/companies outcompeted by larger international rivals</a:t>
                      </a: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via large companies can mean local workers in poorer countries getting poor wages or working in poor conditions.</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LICs tend to export one single high value product (70% of Burkina Faso exports are gold!), this makes them vulnerable to price changes</a:t>
                      </a: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Trade can often result in the misuse of the environment by large companies, this has been witnessed by oil companies in the Niger delta</a:t>
                      </a: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rPr>
                        <a:t>Large companies can shift their business from place to place driving down wages and encouraging a “Race to the Bottom”</a:t>
                      </a:r>
                      <a:endParaRPr lang="en-GB" sz="1300" u="none" strike="noStrike" cap="none" dirty="0" smtClean="0">
                        <a:latin typeface="+mn-lt"/>
                        <a:ea typeface="Calibri"/>
                        <a:cs typeface="Calibri"/>
                        <a:sym typeface="Calibri"/>
                      </a:endParaRPr>
                    </a:p>
                    <a:p>
                      <a:pPr marL="171450" marR="0" lvl="0" indent="-171450" algn="l" defTabSz="914400" rtl="0" eaLnBrk="1" fontAlgn="auto" latinLnBrk="0" hangingPunct="1">
                        <a:lnSpc>
                          <a:spcPct val="107000"/>
                        </a:lnSpc>
                        <a:spcBef>
                          <a:spcPts val="0"/>
                        </a:spcBef>
                        <a:spcAft>
                          <a:spcPts val="0"/>
                        </a:spcAft>
                        <a:buClr>
                          <a:schemeClr val="dk1"/>
                        </a:buClr>
                        <a:buSzPts val="1100"/>
                        <a:buFont typeface="Arial" panose="020B0604020202020204" pitchFamily="34" charset="0"/>
                        <a:buChar char="•"/>
                        <a:tabLst/>
                        <a:defRPr/>
                      </a:pPr>
                      <a:r>
                        <a:rPr lang="en-GB" sz="1300" u="none" strike="noStrike" cap="none" dirty="0" smtClean="0">
                          <a:latin typeface="+mn-lt"/>
                          <a:ea typeface="Calibri"/>
                          <a:cs typeface="Calibri"/>
                          <a:sym typeface="Calibri"/>
                        </a:rPr>
                        <a:t>Some countries can block trade using import taxes.  This can disadvantage countries with smaller economies</a:t>
                      </a:r>
                      <a:endParaRPr lang="en-GB" sz="1300" dirty="0" smtClean="0">
                        <a:latin typeface="+mn-lt"/>
                      </a:endParaRPr>
                    </a:p>
                  </a:txBody>
                  <a:tcPr marL="38350" marR="38350" marT="0" marB="0"/>
                </a:tc>
                <a:extLst>
                  <a:ext uri="{0D108BD9-81ED-4DB2-BD59-A6C34878D82A}">
                    <a16:rowId xmlns:a16="http://schemas.microsoft.com/office/drawing/2014/main" val="2889571448"/>
                  </a:ext>
                </a:extLst>
              </a:tr>
            </a:tbl>
          </a:graphicData>
        </a:graphic>
      </p:graphicFrame>
      <p:sp>
        <p:nvSpPr>
          <p:cNvPr id="7" name="TextBox 6"/>
          <p:cNvSpPr txBox="1"/>
          <p:nvPr/>
        </p:nvSpPr>
        <p:spPr>
          <a:xfrm>
            <a:off x="170410" y="6159732"/>
            <a:ext cx="8881110" cy="646331"/>
          </a:xfrm>
          <a:prstGeom prst="rect">
            <a:avLst/>
          </a:prstGeom>
          <a:solidFill>
            <a:srgbClr val="FFFF00"/>
          </a:solidFill>
        </p:spPr>
        <p:txBody>
          <a:bodyPr wrap="square" rtlCol="0">
            <a:spAutoFit/>
          </a:bodyPr>
          <a:lstStyle/>
          <a:p>
            <a:r>
              <a:rPr lang="en-GB" dirty="0" smtClean="0"/>
              <a:t>Read this website on Fair trade and explain how this reduces inequalities and if its better than trade - </a:t>
            </a:r>
            <a:r>
              <a:rPr lang="en-GB" dirty="0">
                <a:hlinkClick r:id="rId2"/>
              </a:rPr>
              <a:t>https://sellmerch.org/how-does-fair-trade-work-the-pros-and-cons-of-fair-trade</a:t>
            </a:r>
            <a:r>
              <a:rPr lang="en-GB" dirty="0" smtClean="0">
                <a:hlinkClick r:id="rId2"/>
              </a:rPr>
              <a:t>/</a:t>
            </a:r>
            <a:r>
              <a:rPr lang="en-GB" dirty="0" smtClean="0"/>
              <a:t> </a:t>
            </a:r>
            <a:endParaRPr lang="en-GB" dirty="0"/>
          </a:p>
        </p:txBody>
      </p:sp>
    </p:spTree>
    <p:extLst>
      <p:ext uri="{BB962C8B-B14F-4D97-AF65-F5344CB8AC3E}">
        <p14:creationId xmlns:p14="http://schemas.microsoft.com/office/powerpoint/2010/main" val="1857684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108322" y="87123"/>
            <a:ext cx="4555118" cy="690800"/>
          </a:xfrm>
          <a:prstGeom prst="rect">
            <a:avLst/>
          </a:prstGeom>
          <a:noFill/>
          <a:ln>
            <a:noFill/>
          </a:ln>
        </p:spPr>
        <p:txBody>
          <a:bodyPr spcFirstLastPara="1" wrap="square" lIns="91425" tIns="45700" rIns="91425" bIns="45700" anchor="b" anchorCtr="0">
            <a:noAutofit/>
          </a:bodyPr>
          <a:lstStyle/>
          <a:p>
            <a:pPr lvl="0">
              <a:spcBef>
                <a:spcPts val="0"/>
              </a:spcBef>
              <a:buClr>
                <a:srgbClr val="00B0F0"/>
              </a:buClr>
              <a:buSzPct val="100000"/>
            </a:pPr>
            <a:r>
              <a:rPr lang="en-GB" sz="2400" b="1" u="sng" kern="0" dirty="0">
                <a:solidFill>
                  <a:srgbClr val="00B0F0"/>
                </a:solidFill>
                <a:latin typeface="Calibri"/>
                <a:cs typeface="Calibri"/>
                <a:sym typeface="Calibri"/>
              </a:rPr>
              <a:t>Solutions to Inequality and </a:t>
            </a:r>
            <a:r>
              <a:rPr lang="en-GB" sz="2400" b="1" u="sng" kern="0" dirty="0" smtClean="0">
                <a:solidFill>
                  <a:srgbClr val="00B0F0"/>
                </a:solidFill>
                <a:latin typeface="Calibri"/>
                <a:cs typeface="Calibri"/>
                <a:sym typeface="Calibri"/>
              </a:rPr>
              <a:t>poverty: </a:t>
            </a:r>
            <a:r>
              <a:rPr lang="en-GB" sz="2400" b="1" u="sng" dirty="0" smtClean="0">
                <a:solidFill>
                  <a:srgbClr val="00B0F0"/>
                </a:solidFill>
              </a:rPr>
              <a:t>Aid</a:t>
            </a:r>
            <a:endParaRPr sz="1600" b="1" dirty="0">
              <a:solidFill>
                <a:srgbClr val="00B0F0"/>
              </a:solidFill>
            </a:endParaRPr>
          </a:p>
        </p:txBody>
      </p:sp>
      <p:sp>
        <p:nvSpPr>
          <p:cNvPr id="111" name="Google Shape;111;p15"/>
          <p:cNvSpPr txBox="1">
            <a:spLocks noGrp="1"/>
          </p:cNvSpPr>
          <p:nvPr>
            <p:ph type="body" idx="2"/>
          </p:nvPr>
        </p:nvSpPr>
        <p:spPr>
          <a:xfrm>
            <a:off x="40942" y="818867"/>
            <a:ext cx="4963105" cy="5586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1800"/>
              <a:t>Aid is basically a form of help given from one country to another; or one person to another, or from a charity (often called </a:t>
            </a:r>
            <a:r>
              <a:rPr lang="en-GB" sz="1800" u="sng"/>
              <a:t>Non-Government Organisations</a:t>
            </a:r>
            <a:r>
              <a:rPr lang="en-GB" sz="1800"/>
              <a:t> or NGOs) to a country or region. </a:t>
            </a:r>
            <a:endParaRPr/>
          </a:p>
          <a:p>
            <a:pPr marL="285750" lvl="0" indent="-285750" algn="l" rtl="0">
              <a:lnSpc>
                <a:spcPct val="90000"/>
              </a:lnSpc>
              <a:spcBef>
                <a:spcPts val="1000"/>
              </a:spcBef>
              <a:spcAft>
                <a:spcPts val="0"/>
              </a:spcAft>
              <a:buClr>
                <a:srgbClr val="00B050"/>
              </a:buClr>
              <a:buSzPts val="1800"/>
              <a:buChar char="•"/>
            </a:pPr>
            <a:r>
              <a:rPr lang="en-GB" sz="1800" b="1">
                <a:solidFill>
                  <a:srgbClr val="00B050"/>
                </a:solidFill>
              </a:rPr>
              <a:t>Short term aid </a:t>
            </a:r>
            <a:r>
              <a:rPr lang="en-GB" sz="1800"/>
              <a:t>is for emergencies, like during the 2004 Boxing Day Tsunami, when money poured into South East Asia to help the victims and the sick. </a:t>
            </a:r>
            <a:endParaRPr/>
          </a:p>
          <a:p>
            <a:pPr marL="285750" lvl="0" indent="-285750" algn="l" rtl="0">
              <a:lnSpc>
                <a:spcPct val="90000"/>
              </a:lnSpc>
              <a:spcBef>
                <a:spcPts val="1000"/>
              </a:spcBef>
              <a:spcAft>
                <a:spcPts val="0"/>
              </a:spcAft>
              <a:buClr>
                <a:srgbClr val="7030A0"/>
              </a:buClr>
              <a:buSzPts val="1800"/>
              <a:buChar char="•"/>
            </a:pPr>
            <a:r>
              <a:rPr lang="en-GB" sz="1800" b="1">
                <a:solidFill>
                  <a:srgbClr val="7030A0"/>
                </a:solidFill>
              </a:rPr>
              <a:t>Development aid</a:t>
            </a:r>
            <a:r>
              <a:rPr lang="en-GB" sz="1800"/>
              <a:t> is longer term, and seeks to help people in poorer countries raise their standard of living. </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r>
              <a:rPr lang="en-GB" sz="1800"/>
              <a:t>Aid can also be </a:t>
            </a:r>
            <a:r>
              <a:rPr lang="en-GB" sz="1800" u="sng"/>
              <a:t>tied or untied</a:t>
            </a:r>
            <a:r>
              <a:rPr lang="en-GB" sz="1800"/>
              <a:t>. </a:t>
            </a:r>
            <a:endParaRPr/>
          </a:p>
          <a:p>
            <a:pPr marL="285750" lvl="0" indent="-285750" algn="l" rtl="0">
              <a:lnSpc>
                <a:spcPct val="90000"/>
              </a:lnSpc>
              <a:spcBef>
                <a:spcPts val="1000"/>
              </a:spcBef>
              <a:spcAft>
                <a:spcPts val="0"/>
              </a:spcAft>
              <a:buClr>
                <a:srgbClr val="C55A11"/>
              </a:buClr>
              <a:buSzPts val="1800"/>
              <a:buChar char="•"/>
            </a:pPr>
            <a:r>
              <a:rPr lang="en-GB" sz="1800" b="1">
                <a:solidFill>
                  <a:srgbClr val="C55A11"/>
                </a:solidFill>
              </a:rPr>
              <a:t>Tied aid </a:t>
            </a:r>
            <a:r>
              <a:rPr lang="en-GB" sz="1800"/>
              <a:t>is when the country giving the aid expects something in return for the aid - the host country may have to trade more with the donor country for example. </a:t>
            </a:r>
            <a:endParaRPr/>
          </a:p>
          <a:p>
            <a:pPr marL="285750" lvl="0" indent="-285750" algn="l" rtl="0">
              <a:lnSpc>
                <a:spcPct val="90000"/>
              </a:lnSpc>
              <a:spcBef>
                <a:spcPts val="1000"/>
              </a:spcBef>
              <a:spcAft>
                <a:spcPts val="0"/>
              </a:spcAft>
              <a:buClr>
                <a:srgbClr val="00B0F0"/>
              </a:buClr>
              <a:buSzPts val="1800"/>
              <a:buChar char="•"/>
            </a:pPr>
            <a:r>
              <a:rPr lang="en-GB" sz="1800" b="1">
                <a:solidFill>
                  <a:srgbClr val="00B0F0"/>
                </a:solidFill>
              </a:rPr>
              <a:t>Untied aid </a:t>
            </a:r>
            <a:r>
              <a:rPr lang="en-GB" sz="1800"/>
              <a:t>is where the receiving country does not have to give anything in return.</a:t>
            </a:r>
            <a:endParaRPr/>
          </a:p>
          <a:p>
            <a:pPr marL="0" lvl="0" indent="0" algn="l" rtl="0">
              <a:lnSpc>
                <a:spcPct val="90000"/>
              </a:lnSpc>
              <a:spcBef>
                <a:spcPts val="1000"/>
              </a:spcBef>
              <a:spcAft>
                <a:spcPts val="0"/>
              </a:spcAft>
              <a:buClr>
                <a:schemeClr val="dk1"/>
              </a:buClr>
              <a:buSzPts val="1800"/>
              <a:buNone/>
            </a:pPr>
            <a:endParaRPr sz="1800"/>
          </a:p>
        </p:txBody>
      </p:sp>
      <p:pic>
        <p:nvPicPr>
          <p:cNvPr id="112" name="Google Shape;112;p15"/>
          <p:cNvPicPr preferRelativeResize="0"/>
          <p:nvPr/>
        </p:nvPicPr>
        <p:blipFill rotWithShape="1">
          <a:blip r:embed="rId3">
            <a:alphaModFix/>
          </a:blip>
          <a:srcRect/>
          <a:stretch/>
        </p:blipFill>
        <p:spPr>
          <a:xfrm>
            <a:off x="5076056" y="0"/>
            <a:ext cx="3959622" cy="2780928"/>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5076056" y="3212976"/>
            <a:ext cx="3959621" cy="2664296"/>
          </a:xfrm>
          <a:prstGeom prst="rect">
            <a:avLst/>
          </a:prstGeom>
          <a:noFill/>
          <a:ln>
            <a:noFill/>
          </a:ln>
        </p:spPr>
      </p:pic>
      <p:sp>
        <p:nvSpPr>
          <p:cNvPr id="114" name="Google Shape;114;p15"/>
          <p:cNvSpPr/>
          <p:nvPr/>
        </p:nvSpPr>
        <p:spPr>
          <a:xfrm>
            <a:off x="5056380" y="5805264"/>
            <a:ext cx="395962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a:solidFill>
                  <a:srgbClr val="4F81BD"/>
                </a:solidFill>
                <a:latin typeface="Calibri"/>
                <a:ea typeface="Calibri"/>
                <a:cs typeface="Calibri"/>
                <a:sym typeface="Calibri"/>
              </a:rPr>
              <a:t>Recovery efforts after the Haiti Earthquake</a:t>
            </a:r>
            <a:br>
              <a:rPr lang="en-GB" sz="1200" b="1">
                <a:solidFill>
                  <a:srgbClr val="4F81BD"/>
                </a:solidFill>
                <a:latin typeface="Calibri"/>
                <a:ea typeface="Calibri"/>
                <a:cs typeface="Calibri"/>
                <a:sym typeface="Calibri"/>
              </a:rPr>
            </a:br>
            <a:r>
              <a:rPr lang="en-GB" sz="1200" b="1">
                <a:solidFill>
                  <a:srgbClr val="0070C0"/>
                </a:solidFill>
                <a:latin typeface="Arial"/>
                <a:ea typeface="Arial"/>
                <a:cs typeface="Arial"/>
                <a:sym typeface="Arial"/>
              </a:rPr>
              <a:t>By Daniel Barker, U.S. Navy</a:t>
            </a:r>
            <a:endParaRPr sz="1200" b="1">
              <a:solidFill>
                <a:srgbClr val="4F81BD"/>
              </a:solidFill>
              <a:latin typeface="Calibri"/>
              <a:ea typeface="Calibri"/>
              <a:cs typeface="Calibri"/>
              <a:sym typeface="Calibri"/>
            </a:endParaRPr>
          </a:p>
        </p:txBody>
      </p:sp>
      <p:sp>
        <p:nvSpPr>
          <p:cNvPr id="115" name="Google Shape;115;p15"/>
          <p:cNvSpPr/>
          <p:nvPr/>
        </p:nvSpPr>
        <p:spPr>
          <a:xfrm>
            <a:off x="5004048" y="2746648"/>
            <a:ext cx="395962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a:solidFill>
                  <a:srgbClr val="4F81BD"/>
                </a:solidFill>
                <a:latin typeface="Calibri"/>
                <a:ea typeface="Calibri"/>
                <a:cs typeface="Calibri"/>
                <a:sym typeface="Calibri"/>
              </a:rPr>
              <a:t>Typhoon Haiyan water aid</a:t>
            </a:r>
            <a:endParaRPr/>
          </a:p>
        </p:txBody>
      </p:sp>
    </p:spTree>
    <p:extLst>
      <p:ext uri="{BB962C8B-B14F-4D97-AF65-F5344CB8AC3E}">
        <p14:creationId xmlns:p14="http://schemas.microsoft.com/office/powerpoint/2010/main" val="1241484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1" y="-14026"/>
            <a:ext cx="6964908" cy="8237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F0"/>
              </a:buClr>
              <a:buSzPts val="3200"/>
              <a:buFont typeface="Calibri"/>
              <a:buNone/>
            </a:pPr>
            <a:r>
              <a:rPr lang="en-GB" sz="3200" b="1" u="sng">
                <a:solidFill>
                  <a:srgbClr val="00B0F0"/>
                </a:solidFill>
              </a:rPr>
              <a:t>Historical Large scale Development Aid</a:t>
            </a:r>
            <a:endParaRPr/>
          </a:p>
        </p:txBody>
      </p:sp>
      <p:sp>
        <p:nvSpPr>
          <p:cNvPr id="131" name="Google Shape;131;p17"/>
          <p:cNvSpPr txBox="1">
            <a:spLocks noGrp="1"/>
          </p:cNvSpPr>
          <p:nvPr>
            <p:ph type="body" idx="1"/>
          </p:nvPr>
        </p:nvSpPr>
        <p:spPr>
          <a:xfrm>
            <a:off x="72788" y="608462"/>
            <a:ext cx="6892119" cy="580143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10000"/>
              </a:lnSpc>
              <a:spcBef>
                <a:spcPts val="0"/>
              </a:spcBef>
              <a:spcAft>
                <a:spcPts val="0"/>
              </a:spcAft>
              <a:buClr>
                <a:schemeClr val="dk1"/>
              </a:buClr>
              <a:buSzPct val="100000"/>
              <a:buChar char="•"/>
            </a:pPr>
            <a:r>
              <a:rPr lang="en-GB" sz="1400"/>
              <a:t>Many development projects in the past were LARGE SCALE and often partnered poorer countries with ex-colonial powers.  Dams were often seen by countries as a great way of raising the development level of a country.  They offer energy for other industries, the energy they produce is environmentally “clean” and the construction of such large structures generates instant employment in construction and its associated industries.</a:t>
            </a:r>
            <a:endParaRPr/>
          </a:p>
          <a:p>
            <a:pPr marL="228600" lvl="0" indent="-228600" algn="l" rtl="0">
              <a:lnSpc>
                <a:spcPct val="110000"/>
              </a:lnSpc>
              <a:spcBef>
                <a:spcPts val="1000"/>
              </a:spcBef>
              <a:spcAft>
                <a:spcPts val="0"/>
              </a:spcAft>
              <a:buClr>
                <a:schemeClr val="dk1"/>
              </a:buClr>
              <a:buSzPct val="100000"/>
              <a:buChar char="•"/>
            </a:pPr>
            <a:r>
              <a:rPr lang="en-GB" sz="1400"/>
              <a:t>For example, </a:t>
            </a:r>
            <a:r>
              <a:rPr lang="en-GB" sz="1400" b="1">
                <a:solidFill>
                  <a:srgbClr val="00B050"/>
                </a:solidFill>
              </a:rPr>
              <a:t>Mozambique built the Cahora Bassa Dam</a:t>
            </a:r>
            <a:r>
              <a:rPr lang="en-GB" sz="1400"/>
              <a:t>. This is a good example of bilateral aid, as the Portuguese government in the 1960s initially started construction of the dam with Portugal having an 82% stake in the dam. Mozambique now fully owns the dam .</a:t>
            </a:r>
            <a:endParaRPr/>
          </a:p>
          <a:p>
            <a:pPr marL="228600" lvl="0" indent="-228600" algn="l" rtl="0">
              <a:lnSpc>
                <a:spcPct val="110000"/>
              </a:lnSpc>
              <a:spcBef>
                <a:spcPts val="1000"/>
              </a:spcBef>
              <a:spcAft>
                <a:spcPts val="0"/>
              </a:spcAft>
              <a:buClr>
                <a:schemeClr val="dk1"/>
              </a:buClr>
              <a:buSzPct val="100000"/>
              <a:buChar char="•"/>
            </a:pPr>
            <a:r>
              <a:rPr lang="en-GB" sz="1400"/>
              <a:t>The dam blocks the 4th largest artificial lake in Africa, and is one of 3 major dams along the mighty Zambezi River which passes through Congo, Angola, Zimbabwe and finally Mozambique.  It has created a lake that is 292km long, up to 32km wide and a maximum of 157m deep. </a:t>
            </a:r>
            <a:endParaRPr/>
          </a:p>
          <a:p>
            <a:pPr marL="228600" lvl="0" indent="-228600" algn="l" rtl="0">
              <a:lnSpc>
                <a:spcPct val="110000"/>
              </a:lnSpc>
              <a:spcBef>
                <a:spcPts val="1000"/>
              </a:spcBef>
              <a:spcAft>
                <a:spcPts val="0"/>
              </a:spcAft>
              <a:buClr>
                <a:schemeClr val="dk1"/>
              </a:buClr>
              <a:buSzPct val="100000"/>
              <a:buChar char="•"/>
            </a:pPr>
            <a:r>
              <a:rPr lang="en-GB" sz="1400"/>
              <a:t>The dam provides an important power import facility to the South African grid. It transmits 1920 MW of power and one megawatt can power a thousand US homes on average, which is enough to provide most of Mozambique’s energy needs. Locals could use this electricity to power electrical items in their houses helping to improve their quality of life. It could also be used by local business, creating more jobs providing a boost to economy. However, only 8% of homes in RURAL Mozambique have a direct electricity supply according to the World Bank in 2021. So locals have not benefitted from the energy produced by the dam. This is because most of the power is sold to South Africa, which boosts the national economy but does not benefit the local population.  </a:t>
            </a:r>
            <a:endParaRPr/>
          </a:p>
          <a:p>
            <a:pPr marL="228600" lvl="0" indent="-228600" algn="l" rtl="0">
              <a:lnSpc>
                <a:spcPct val="110000"/>
              </a:lnSpc>
              <a:spcBef>
                <a:spcPts val="1000"/>
              </a:spcBef>
              <a:spcAft>
                <a:spcPts val="0"/>
              </a:spcAft>
              <a:buClr>
                <a:schemeClr val="dk1"/>
              </a:buClr>
              <a:buSzPct val="100000"/>
              <a:buChar char="•"/>
            </a:pPr>
            <a:r>
              <a:rPr lang="en-GB" sz="1400"/>
              <a:t>The dam could produce even more electricity, but other dams further up the river have decreased the amount of water flowing downstream to the Cahora Bassa dam. Other impacts include that whilst the local shrimp industry has been destroyed a Kapenta fishery industry has developed, harvesting 140,000 tonnes in 2021. The dam has also failed to prevent flooding, with floods downstream of the dam in 1978. The risk of flooding limits an areas development. However the build-up of water behind the dam helps to prevent water shortages in the local area.</a:t>
            </a:r>
            <a:endParaRPr/>
          </a:p>
          <a:p>
            <a:pPr marL="228600" lvl="0" indent="-134620" algn="l" rtl="0">
              <a:lnSpc>
                <a:spcPct val="110000"/>
              </a:lnSpc>
              <a:spcBef>
                <a:spcPts val="1000"/>
              </a:spcBef>
              <a:spcAft>
                <a:spcPts val="0"/>
              </a:spcAft>
              <a:buClr>
                <a:schemeClr val="dk1"/>
              </a:buClr>
              <a:buSzPct val="100000"/>
              <a:buNone/>
            </a:pPr>
            <a:endParaRPr sz="1600"/>
          </a:p>
        </p:txBody>
      </p:sp>
      <p:pic>
        <p:nvPicPr>
          <p:cNvPr id="132" name="Google Shape;132;p17" descr="http://coolgeography.co.uk/GCSE/AQA/Development_Gap/Cahora_Bassa/cahora_01.jpg"/>
          <p:cNvPicPr preferRelativeResize="0"/>
          <p:nvPr/>
        </p:nvPicPr>
        <p:blipFill rotWithShape="1">
          <a:blip r:embed="rId3">
            <a:alphaModFix/>
          </a:blip>
          <a:srcRect/>
          <a:stretch/>
        </p:blipFill>
        <p:spPr>
          <a:xfrm>
            <a:off x="7028597" y="-14027"/>
            <a:ext cx="2121345" cy="1593228"/>
          </a:xfrm>
          <a:prstGeom prst="rect">
            <a:avLst/>
          </a:prstGeom>
          <a:noFill/>
          <a:ln>
            <a:noFill/>
          </a:ln>
        </p:spPr>
      </p:pic>
      <p:pic>
        <p:nvPicPr>
          <p:cNvPr id="133" name="Google Shape;133;p17" descr="http://news.bbcimg.co.uk/media/images/49226000/jpg/_49226660_03_zambezi_reuters.jpg"/>
          <p:cNvPicPr preferRelativeResize="0"/>
          <p:nvPr/>
        </p:nvPicPr>
        <p:blipFill rotWithShape="1">
          <a:blip r:embed="rId4">
            <a:alphaModFix/>
          </a:blip>
          <a:srcRect/>
          <a:stretch/>
        </p:blipFill>
        <p:spPr>
          <a:xfrm>
            <a:off x="7028597" y="1678675"/>
            <a:ext cx="2128968" cy="1593228"/>
          </a:xfrm>
          <a:prstGeom prst="rect">
            <a:avLst/>
          </a:prstGeom>
          <a:noFill/>
          <a:ln>
            <a:noFill/>
          </a:ln>
        </p:spPr>
      </p:pic>
      <p:sp>
        <p:nvSpPr>
          <p:cNvPr id="134" name="Google Shape;134;p17"/>
          <p:cNvSpPr/>
          <p:nvPr/>
        </p:nvSpPr>
        <p:spPr>
          <a:xfrm>
            <a:off x="7028597" y="3320955"/>
            <a:ext cx="2128968" cy="3052549"/>
          </a:xfrm>
          <a:prstGeom prst="roundRect">
            <a:avLst>
              <a:gd name="adj" fmla="val 16667"/>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28600" marR="0" lvl="0" indent="-228600" algn="l" rtl="0">
              <a:lnSpc>
                <a:spcPct val="115000"/>
              </a:lnSpc>
              <a:spcBef>
                <a:spcPts val="0"/>
              </a:spcBef>
              <a:spcAft>
                <a:spcPts val="0"/>
              </a:spcAft>
              <a:buClr>
                <a:schemeClr val="dk1"/>
              </a:buClr>
              <a:buSzPts val="1200"/>
              <a:buFont typeface="Calibri"/>
              <a:buAutoNum type="arabicPeriod"/>
            </a:pPr>
            <a:r>
              <a:rPr lang="en-GB" sz="1200" b="0" i="0" u="none" strike="noStrike">
                <a:solidFill>
                  <a:schemeClr val="dk1"/>
                </a:solidFill>
                <a:latin typeface="Twentieth Century"/>
                <a:ea typeface="Twentieth Century"/>
                <a:cs typeface="Twentieth Century"/>
                <a:sym typeface="Twentieth Century"/>
              </a:rPr>
              <a:t>Read the text opposite</a:t>
            </a:r>
            <a:endParaRPr/>
          </a:p>
          <a:p>
            <a:pPr marL="228600" marR="0" lvl="0" indent="-228600" algn="l" rtl="0">
              <a:lnSpc>
                <a:spcPct val="115000"/>
              </a:lnSpc>
              <a:spcBef>
                <a:spcPts val="0"/>
              </a:spcBef>
              <a:spcAft>
                <a:spcPts val="0"/>
              </a:spcAft>
              <a:buClr>
                <a:schemeClr val="dk1"/>
              </a:buClr>
              <a:buSzPts val="1200"/>
              <a:buFont typeface="Calibri"/>
              <a:buAutoNum type="arabicPeriod"/>
            </a:pPr>
            <a:r>
              <a:rPr lang="en-GB" sz="1200" b="0" i="0" u="none" strike="noStrike">
                <a:solidFill>
                  <a:schemeClr val="dk1"/>
                </a:solidFill>
                <a:latin typeface="Twentieth Century"/>
                <a:ea typeface="Twentieth Century"/>
                <a:cs typeface="Twentieth Century"/>
                <a:sym typeface="Twentieth Century"/>
              </a:rPr>
              <a:t>What are the characteristics of this as an </a:t>
            </a:r>
            <a:r>
              <a:rPr lang="en-GB" sz="1200">
                <a:solidFill>
                  <a:schemeClr val="dk1"/>
                </a:solidFill>
                <a:latin typeface="Twentieth Century"/>
                <a:ea typeface="Twentieth Century"/>
                <a:cs typeface="Twentieth Century"/>
                <a:sym typeface="Twentieth Century"/>
              </a:rPr>
              <a:t>aid scheme</a:t>
            </a:r>
            <a:r>
              <a:rPr lang="en-GB" sz="1200" b="0" i="0" u="none" strike="noStrike">
                <a:solidFill>
                  <a:schemeClr val="dk1"/>
                </a:solidFill>
                <a:latin typeface="Twentieth Century"/>
                <a:ea typeface="Twentieth Century"/>
                <a:cs typeface="Twentieth Century"/>
                <a:sym typeface="Twentieth Century"/>
              </a:rPr>
              <a:t>?</a:t>
            </a:r>
            <a:endParaRPr sz="1200" b="0" i="0" u="none" strike="noStrike">
              <a:solidFill>
                <a:schemeClr val="dk1"/>
              </a:solidFill>
              <a:latin typeface="Arial"/>
              <a:ea typeface="Arial"/>
              <a:cs typeface="Arial"/>
              <a:sym typeface="Arial"/>
            </a:endParaRPr>
          </a:p>
          <a:p>
            <a:pPr marL="228600" marR="0" lvl="0" indent="-228600" algn="l" rtl="0">
              <a:lnSpc>
                <a:spcPct val="115000"/>
              </a:lnSpc>
              <a:spcBef>
                <a:spcPts val="0"/>
              </a:spcBef>
              <a:spcAft>
                <a:spcPts val="0"/>
              </a:spcAft>
              <a:buClr>
                <a:schemeClr val="dk1"/>
              </a:buClr>
              <a:buSzPts val="1200"/>
              <a:buFont typeface="Calibri"/>
              <a:buAutoNum type="arabicPeriod"/>
            </a:pPr>
            <a:r>
              <a:rPr lang="en-GB" sz="1200" b="0" i="0" u="none" strike="noStrike">
                <a:solidFill>
                  <a:schemeClr val="dk1"/>
                </a:solidFill>
                <a:latin typeface="Twentieth Century"/>
                <a:ea typeface="Twentieth Century"/>
                <a:cs typeface="Twentieth Century"/>
                <a:sym typeface="Twentieth Century"/>
              </a:rPr>
              <a:t>What type of aid project is this?</a:t>
            </a:r>
            <a:endParaRPr sz="1200" b="0" i="0" u="none" strike="noStrike">
              <a:solidFill>
                <a:schemeClr val="dk1"/>
              </a:solidFill>
              <a:latin typeface="Arial"/>
              <a:ea typeface="Arial"/>
              <a:cs typeface="Arial"/>
              <a:sym typeface="Arial"/>
            </a:endParaRPr>
          </a:p>
          <a:p>
            <a:pPr marL="228600" marR="0" lvl="0" indent="-228600" algn="l" rtl="0">
              <a:lnSpc>
                <a:spcPct val="115000"/>
              </a:lnSpc>
              <a:spcBef>
                <a:spcPts val="0"/>
              </a:spcBef>
              <a:spcAft>
                <a:spcPts val="0"/>
              </a:spcAft>
              <a:buClr>
                <a:schemeClr val="dk1"/>
              </a:buClr>
              <a:buSzPts val="1200"/>
              <a:buFont typeface="Calibri"/>
              <a:buAutoNum type="arabicPeriod"/>
            </a:pPr>
            <a:r>
              <a:rPr lang="en-GB" sz="1200" b="0" i="0" u="none" strike="noStrike">
                <a:solidFill>
                  <a:schemeClr val="dk1"/>
                </a:solidFill>
                <a:latin typeface="Twentieth Century"/>
                <a:ea typeface="Twentieth Century"/>
                <a:cs typeface="Twentieth Century"/>
                <a:sym typeface="Twentieth Century"/>
              </a:rPr>
              <a:t>What have been the </a:t>
            </a:r>
            <a:r>
              <a:rPr lang="en-GB" sz="1200">
                <a:solidFill>
                  <a:schemeClr val="dk1"/>
                </a:solidFill>
                <a:latin typeface="Twentieth Century"/>
                <a:ea typeface="Twentieth Century"/>
                <a:cs typeface="Twentieth Century"/>
                <a:sym typeface="Twentieth Century"/>
              </a:rPr>
              <a:t>positive and negative i</a:t>
            </a:r>
            <a:r>
              <a:rPr lang="en-GB" sz="1200" b="0" i="0" u="none" strike="noStrike">
                <a:solidFill>
                  <a:schemeClr val="dk1"/>
                </a:solidFill>
                <a:latin typeface="Twentieth Century"/>
                <a:ea typeface="Twentieth Century"/>
                <a:cs typeface="Twentieth Century"/>
                <a:sym typeface="Twentieth Century"/>
              </a:rPr>
              <a:t>mpacts of the Dam?</a:t>
            </a:r>
            <a:endParaRPr/>
          </a:p>
          <a:p>
            <a:pPr marL="228600" marR="0" lvl="0" indent="-228600" algn="l" rtl="0">
              <a:lnSpc>
                <a:spcPct val="115000"/>
              </a:lnSpc>
              <a:spcBef>
                <a:spcPts val="0"/>
              </a:spcBef>
              <a:spcAft>
                <a:spcPts val="0"/>
              </a:spcAft>
              <a:buClr>
                <a:schemeClr val="dk1"/>
              </a:buClr>
              <a:buSzPts val="1200"/>
              <a:buFont typeface="Calibri"/>
              <a:buAutoNum type="arabicPeriod"/>
            </a:pPr>
            <a:r>
              <a:rPr lang="en-GB" sz="1200" b="0" i="0" u="none" strike="noStrike">
                <a:solidFill>
                  <a:schemeClr val="dk1"/>
                </a:solidFill>
                <a:latin typeface="Twentieth Century"/>
                <a:ea typeface="Twentieth Century"/>
                <a:cs typeface="Twentieth Century"/>
                <a:sym typeface="Twentieth Century"/>
              </a:rPr>
              <a:t>Are these large aid projects the solution to bridging the Development Gap?</a:t>
            </a:r>
            <a:endParaRPr sz="1200" b="0" i="0" u="none" strike="noStrike">
              <a:solidFill>
                <a:schemeClr val="dk1"/>
              </a:solidFill>
              <a:latin typeface="Arial"/>
              <a:ea typeface="Arial"/>
              <a:cs typeface="Arial"/>
              <a:sym typeface="Arial"/>
            </a:endParaRPr>
          </a:p>
        </p:txBody>
      </p:sp>
      <p:sp>
        <p:nvSpPr>
          <p:cNvPr id="135" name="Google Shape;135;p17"/>
          <p:cNvSpPr txBox="1"/>
          <p:nvPr/>
        </p:nvSpPr>
        <p:spPr>
          <a:xfrm>
            <a:off x="-34119" y="6155983"/>
            <a:ext cx="660324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u="sng">
                <a:solidFill>
                  <a:schemeClr val="hlink"/>
                </a:solidFill>
                <a:latin typeface="Calibri"/>
                <a:ea typeface="Calibri"/>
                <a:cs typeface="Calibri"/>
                <a:sym typeface="Calibri"/>
                <a:hlinkClick r:id="rId5"/>
              </a:rPr>
              <a:t>Finished – watch this background video https://www.youtube.com/watch?v=ZVnOEx54b_w</a:t>
            </a:r>
            <a:endParaRPr sz="105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943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571500" y="-16344"/>
            <a:ext cx="7886700" cy="9059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B0F0"/>
              </a:buClr>
              <a:buSzPts val="4400"/>
              <a:buFont typeface="Calibri"/>
              <a:buNone/>
            </a:pPr>
            <a:r>
              <a:rPr lang="en-GB" sz="4400" b="1" u="sng">
                <a:solidFill>
                  <a:srgbClr val="00B0F0"/>
                </a:solidFill>
              </a:rPr>
              <a:t>Large scale Development Aid</a:t>
            </a:r>
            <a:endParaRPr/>
          </a:p>
        </p:txBody>
      </p:sp>
      <p:sp>
        <p:nvSpPr>
          <p:cNvPr id="141" name="Google Shape;141;p18"/>
          <p:cNvSpPr txBox="1">
            <a:spLocks noGrp="1"/>
          </p:cNvSpPr>
          <p:nvPr>
            <p:ph type="body" idx="1"/>
          </p:nvPr>
        </p:nvSpPr>
        <p:spPr>
          <a:xfrm>
            <a:off x="123683" y="4540153"/>
            <a:ext cx="8651828" cy="1632259"/>
          </a:xfrm>
          <a:prstGeom prst="rect">
            <a:avLst/>
          </a:prstGeom>
          <a:noFill/>
          <a:ln>
            <a:noFill/>
          </a:ln>
        </p:spPr>
        <p:txBody>
          <a:bodyPr spcFirstLastPara="1" wrap="square" lIns="91425" tIns="45700" rIns="91425" bIns="45700" anchor="t" anchorCtr="0">
            <a:normAutofit fontScale="85000" lnSpcReduction="10000"/>
          </a:bodyPr>
          <a:lstStyle/>
          <a:p>
            <a:pPr marL="514350" lvl="0" indent="-514350" algn="l" rtl="0">
              <a:lnSpc>
                <a:spcPct val="90000"/>
              </a:lnSpc>
              <a:spcBef>
                <a:spcPts val="0"/>
              </a:spcBef>
              <a:spcAft>
                <a:spcPts val="0"/>
              </a:spcAft>
              <a:buClr>
                <a:schemeClr val="dk1"/>
              </a:buClr>
              <a:buSzPct val="100000"/>
              <a:buFont typeface="Calibri"/>
              <a:buAutoNum type="arabicPeriod"/>
            </a:pPr>
            <a:r>
              <a:rPr lang="en-GB"/>
              <a:t>What work are the World Bank doing in countries like Pakistan?</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GB"/>
              <a:t>What successes have they had?</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GB" sz="2800" b="0" i="0" u="none" strike="noStrike">
                <a:solidFill>
                  <a:schemeClr val="dk1"/>
                </a:solidFill>
              </a:rPr>
              <a:t>Are these large aid projects the solution to bridging the Development Gap?</a:t>
            </a:r>
            <a:endParaRPr/>
          </a:p>
          <a:p>
            <a:pPr marL="514350" lvl="0" indent="-363220" algn="l" rtl="0">
              <a:lnSpc>
                <a:spcPct val="90000"/>
              </a:lnSpc>
              <a:spcBef>
                <a:spcPts val="1000"/>
              </a:spcBef>
              <a:spcAft>
                <a:spcPts val="0"/>
              </a:spcAft>
              <a:buClr>
                <a:schemeClr val="dk1"/>
              </a:buClr>
              <a:buSzPct val="100000"/>
              <a:buFont typeface="Calibri"/>
              <a:buNone/>
            </a:pPr>
            <a:endParaRPr/>
          </a:p>
        </p:txBody>
      </p:sp>
      <p:pic>
        <p:nvPicPr>
          <p:cNvPr id="142" name="Google Shape;142;p18" title="Education in Pakistan: Large Program, Large Results, Large Ambitions"/>
          <p:cNvPicPr preferRelativeResize="0">
            <a:picLocks noGrp="1"/>
          </p:cNvPicPr>
          <p:nvPr>
            <p:ph type="body" idx="2"/>
          </p:nvPr>
        </p:nvPicPr>
        <p:blipFill rotWithShape="1">
          <a:blip r:embed="rId3">
            <a:alphaModFix/>
          </a:blip>
          <a:srcRect/>
          <a:stretch/>
        </p:blipFill>
        <p:spPr>
          <a:xfrm>
            <a:off x="1555134" y="789539"/>
            <a:ext cx="6142203" cy="3470043"/>
          </a:xfrm>
          <a:prstGeom prst="rect">
            <a:avLst/>
          </a:prstGeom>
          <a:noFill/>
          <a:ln>
            <a:noFill/>
          </a:ln>
        </p:spPr>
      </p:pic>
      <p:sp>
        <p:nvSpPr>
          <p:cNvPr id="143" name="Google Shape;143;p18"/>
          <p:cNvSpPr txBox="1"/>
          <p:nvPr/>
        </p:nvSpPr>
        <p:spPr>
          <a:xfrm rot="-5400000">
            <a:off x="7156546" y="2455951"/>
            <a:ext cx="3237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hlink"/>
                </a:solidFill>
                <a:latin typeface="Calibri"/>
                <a:ea typeface="Calibri"/>
                <a:cs typeface="Calibri"/>
                <a:sym typeface="Calibri"/>
                <a:hlinkClick r:id="rId4"/>
              </a:rPr>
              <a:t>https://youtu.be/rofaZ477S7g</a:t>
            </a:r>
            <a:r>
              <a:rPr lang="en-GB"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17935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p:nvPr/>
        </p:nvSpPr>
        <p:spPr>
          <a:xfrm>
            <a:off x="663819" y="295643"/>
            <a:ext cx="7816361" cy="707886"/>
          </a:xfrm>
          <a:prstGeom prst="rect">
            <a:avLst/>
          </a:prstGeom>
          <a:solidFill>
            <a:srgbClr val="99CB3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Calibri"/>
              <a:buNone/>
            </a:pPr>
            <a:r>
              <a:rPr lang="en-GB" sz="4000" b="0" i="0" u="none" strike="noStrike" cap="none">
                <a:solidFill>
                  <a:srgbClr val="000000"/>
                </a:solidFill>
                <a:latin typeface="Calibri"/>
                <a:ea typeface="Calibri"/>
                <a:cs typeface="Calibri"/>
                <a:sym typeface="Calibri"/>
              </a:rPr>
              <a:t>Key Development terms</a:t>
            </a:r>
            <a:endParaRPr/>
          </a:p>
        </p:txBody>
      </p:sp>
      <p:sp>
        <p:nvSpPr>
          <p:cNvPr id="3" name="Content Placeholder 2"/>
          <p:cNvSpPr>
            <a:spLocks noGrp="1"/>
          </p:cNvSpPr>
          <p:nvPr>
            <p:ph idx="1"/>
          </p:nvPr>
        </p:nvSpPr>
        <p:spPr/>
        <p:txBody>
          <a:bodyPr>
            <a:normAutofit fontScale="92500" lnSpcReduction="10000"/>
          </a:bodyPr>
          <a:lstStyle/>
          <a:p>
            <a:r>
              <a:rPr lang="en-GB" dirty="0" smtClean="0"/>
              <a:t>Development - </a:t>
            </a:r>
            <a:r>
              <a:rPr lang="en-GB" dirty="0"/>
              <a:t>A branch of geography which refers to the </a:t>
            </a:r>
            <a:r>
              <a:rPr lang="en-GB" b="1" dirty="0"/>
              <a:t>standard of living </a:t>
            </a:r>
            <a:r>
              <a:rPr lang="en-GB" dirty="0"/>
              <a:t>and </a:t>
            </a:r>
            <a:r>
              <a:rPr lang="en-GB" b="1" dirty="0"/>
              <a:t>quality of life </a:t>
            </a:r>
            <a:r>
              <a:rPr lang="en-GB" dirty="0"/>
              <a:t>of its human inhabitants. </a:t>
            </a:r>
            <a:endParaRPr lang="en-GB" dirty="0" smtClean="0"/>
          </a:p>
          <a:p>
            <a:r>
              <a:rPr lang="en-GB" dirty="0" smtClean="0">
                <a:solidFill>
                  <a:srgbClr val="000000"/>
                </a:solidFill>
                <a:latin typeface="Calibri" panose="020F0502020204030204" pitchFamily="34" charset="0"/>
              </a:rPr>
              <a:t>Highly </a:t>
            </a:r>
            <a:r>
              <a:rPr lang="en-GB" dirty="0">
                <a:solidFill>
                  <a:srgbClr val="000000"/>
                </a:solidFill>
                <a:latin typeface="Calibri" panose="020F0502020204030204" pitchFamily="34" charset="0"/>
              </a:rPr>
              <a:t>Income </a:t>
            </a:r>
            <a:r>
              <a:rPr lang="en-GB" dirty="0" smtClean="0">
                <a:solidFill>
                  <a:srgbClr val="000000"/>
                </a:solidFill>
                <a:latin typeface="Calibri" panose="020F0502020204030204" pitchFamily="34" charset="0"/>
              </a:rPr>
              <a:t>Country - </a:t>
            </a:r>
            <a:r>
              <a:rPr lang="en-GB" dirty="0"/>
              <a:t>These are richer countries that have lots of industry and service jobs such as the UK and Japan </a:t>
            </a:r>
          </a:p>
          <a:p>
            <a:r>
              <a:rPr lang="en-GB" dirty="0" smtClean="0">
                <a:solidFill>
                  <a:srgbClr val="000000"/>
                </a:solidFill>
                <a:latin typeface="Calibri" panose="020F0502020204030204" pitchFamily="34" charset="0"/>
              </a:rPr>
              <a:t>Low </a:t>
            </a:r>
            <a:r>
              <a:rPr lang="en-GB" dirty="0">
                <a:solidFill>
                  <a:srgbClr val="000000"/>
                </a:solidFill>
                <a:latin typeface="Calibri" panose="020F0502020204030204" pitchFamily="34" charset="0"/>
              </a:rPr>
              <a:t>Income </a:t>
            </a:r>
            <a:r>
              <a:rPr lang="en-GB" dirty="0" smtClean="0">
                <a:solidFill>
                  <a:srgbClr val="000000"/>
                </a:solidFill>
                <a:latin typeface="Calibri" panose="020F0502020204030204" pitchFamily="34" charset="0"/>
              </a:rPr>
              <a:t>Country</a:t>
            </a:r>
            <a:r>
              <a:rPr lang="en-GB" dirty="0" smtClean="0">
                <a:latin typeface="Arial" panose="020B0604020202020204" pitchFamily="34" charset="0"/>
              </a:rPr>
              <a:t> - </a:t>
            </a:r>
            <a:r>
              <a:rPr lang="en-GB" dirty="0"/>
              <a:t>These are poorer countries that have mainly primary jobs such as farming and mining.  Countries include Bangladesh and Mali. </a:t>
            </a:r>
            <a:endParaRPr lang="en-GB" dirty="0" smtClean="0">
              <a:latin typeface="Arial" panose="020B0604020202020204" pitchFamily="34" charset="0"/>
            </a:endParaRPr>
          </a:p>
          <a:p>
            <a:r>
              <a:rPr lang="en-GB" dirty="0" smtClean="0">
                <a:solidFill>
                  <a:srgbClr val="000000"/>
                </a:solidFill>
                <a:latin typeface="Calibri" panose="020F0502020204030204" pitchFamily="34" charset="0"/>
              </a:rPr>
              <a:t>Newly </a:t>
            </a:r>
            <a:r>
              <a:rPr lang="en-GB" dirty="0">
                <a:solidFill>
                  <a:srgbClr val="000000"/>
                </a:solidFill>
                <a:latin typeface="Calibri" panose="020F0502020204030204" pitchFamily="34" charset="0"/>
              </a:rPr>
              <a:t>Emerging </a:t>
            </a:r>
            <a:r>
              <a:rPr lang="en-GB" dirty="0" smtClean="0">
                <a:solidFill>
                  <a:srgbClr val="000000"/>
                </a:solidFill>
                <a:latin typeface="Calibri" panose="020F0502020204030204" pitchFamily="34" charset="0"/>
              </a:rPr>
              <a:t>Economy - </a:t>
            </a:r>
            <a:r>
              <a:rPr lang="en-GB" dirty="0"/>
              <a:t>These are Countries who are developing and becoming richer by industrialising. </a:t>
            </a:r>
          </a:p>
          <a:p>
            <a:endParaRPr lang="en-GB" dirty="0">
              <a:latin typeface="Arial" panose="020B0604020202020204" pitchFamily="34" charset="0"/>
            </a:endParaRPr>
          </a:p>
          <a:p>
            <a:endParaRPr lang="en-GB" dirty="0"/>
          </a:p>
        </p:txBody>
      </p:sp>
    </p:spTree>
    <p:extLst>
      <p:ext uri="{BB962C8B-B14F-4D97-AF65-F5344CB8AC3E}">
        <p14:creationId xmlns:p14="http://schemas.microsoft.com/office/powerpoint/2010/main" val="2753575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37247" y="18255"/>
            <a:ext cx="21691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B0F0"/>
              </a:buClr>
              <a:buSzPts val="4400"/>
              <a:buFont typeface="Calibri"/>
              <a:buNone/>
            </a:pPr>
            <a:r>
              <a:rPr lang="en-GB" b="1" u="sng">
                <a:solidFill>
                  <a:srgbClr val="00B0F0"/>
                </a:solidFill>
              </a:rPr>
              <a:t>Smaller scale aid</a:t>
            </a:r>
            <a:endParaRPr/>
          </a:p>
        </p:txBody>
      </p:sp>
      <p:sp>
        <p:nvSpPr>
          <p:cNvPr id="149" name="Google Shape;149;p19"/>
          <p:cNvSpPr txBox="1">
            <a:spLocks noGrp="1"/>
          </p:cNvSpPr>
          <p:nvPr>
            <p:ph type="body" idx="1"/>
          </p:nvPr>
        </p:nvSpPr>
        <p:spPr>
          <a:xfrm>
            <a:off x="74494" y="3668325"/>
            <a:ext cx="9069506" cy="28357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800"/>
              <a:buFont typeface="Calibri"/>
              <a:buAutoNum type="arabicPeriod"/>
            </a:pPr>
            <a:r>
              <a:rPr lang="en-GB" sz="1800" dirty="0"/>
              <a:t>Using the video - what energy issues do many people in rural areas in Sub Saharan Africa have?</a:t>
            </a:r>
            <a:endParaRPr sz="1800" dirty="0"/>
          </a:p>
          <a:p>
            <a:pPr marL="342900" lvl="0" indent="-342900" algn="l" rtl="0">
              <a:lnSpc>
                <a:spcPct val="90000"/>
              </a:lnSpc>
              <a:spcBef>
                <a:spcPts val="1000"/>
              </a:spcBef>
              <a:spcAft>
                <a:spcPts val="0"/>
              </a:spcAft>
              <a:buClr>
                <a:schemeClr val="dk1"/>
              </a:buClr>
              <a:buSzPts val="1800"/>
              <a:buFont typeface="Calibri"/>
              <a:buAutoNum type="arabicPeriod"/>
            </a:pPr>
            <a:r>
              <a:rPr lang="en-GB" sz="1800" dirty="0"/>
              <a:t>What is Solar Aids solution and how does it work/help?</a:t>
            </a:r>
            <a:endParaRPr sz="1800" dirty="0"/>
          </a:p>
          <a:p>
            <a:pPr marL="342900" lvl="0" indent="-342900" algn="l" rtl="0">
              <a:lnSpc>
                <a:spcPct val="90000"/>
              </a:lnSpc>
              <a:spcBef>
                <a:spcPts val="1000"/>
              </a:spcBef>
              <a:spcAft>
                <a:spcPts val="0"/>
              </a:spcAft>
              <a:buClr>
                <a:schemeClr val="dk1"/>
              </a:buClr>
              <a:buSzPts val="1800"/>
              <a:buFont typeface="Calibri"/>
              <a:buAutoNum type="arabicPeriod"/>
            </a:pPr>
            <a:r>
              <a:rPr lang="en-GB" sz="1800" dirty="0"/>
              <a:t>Can you think of any drawbacks to the scheme? (perhaps compare it to our use of energy in the UK)</a:t>
            </a:r>
            <a:endParaRPr sz="1800" dirty="0"/>
          </a:p>
          <a:p>
            <a:pPr marL="0" lvl="0" indent="0" algn="l" rtl="0">
              <a:lnSpc>
                <a:spcPct val="90000"/>
              </a:lnSpc>
              <a:spcBef>
                <a:spcPts val="1000"/>
              </a:spcBef>
              <a:spcAft>
                <a:spcPts val="0"/>
              </a:spcAft>
              <a:buClr>
                <a:schemeClr val="dk1"/>
              </a:buClr>
              <a:buSzPts val="1800"/>
              <a:buNone/>
            </a:pPr>
            <a:r>
              <a:rPr lang="en-GB" sz="1800" dirty="0"/>
              <a:t>Visit </a:t>
            </a:r>
            <a:r>
              <a:rPr lang="en-GB" sz="1800" u="sng" dirty="0">
                <a:solidFill>
                  <a:schemeClr val="hlink"/>
                </a:solidFill>
                <a:hlinkClick r:id="rId3"/>
              </a:rPr>
              <a:t>Solar Aid’s website section on Malawi</a:t>
            </a:r>
            <a:endParaRPr sz="1800" dirty="0"/>
          </a:p>
          <a:p>
            <a:pPr marL="342900" lvl="0" indent="-342900" algn="l" rtl="0">
              <a:lnSpc>
                <a:spcPct val="90000"/>
              </a:lnSpc>
              <a:spcBef>
                <a:spcPts val="1000"/>
              </a:spcBef>
              <a:spcAft>
                <a:spcPts val="0"/>
              </a:spcAft>
              <a:buClr>
                <a:schemeClr val="dk1"/>
              </a:buClr>
              <a:buSzPts val="1800"/>
              <a:buFont typeface="Calibri"/>
              <a:buAutoNum type="arabicPeriod"/>
            </a:pPr>
            <a:r>
              <a:rPr lang="en-GB" sz="1800" dirty="0"/>
              <a:t>Take some notes on the problems the country has and what solar aid is doing to help.</a:t>
            </a:r>
            <a:endParaRPr sz="1800" dirty="0"/>
          </a:p>
          <a:p>
            <a:pPr marL="342900" lvl="0" indent="-342900" algn="l" rtl="0">
              <a:lnSpc>
                <a:spcPct val="90000"/>
              </a:lnSpc>
              <a:spcBef>
                <a:spcPts val="1000"/>
              </a:spcBef>
              <a:spcAft>
                <a:spcPts val="0"/>
              </a:spcAft>
              <a:buClr>
                <a:schemeClr val="dk1"/>
              </a:buClr>
              <a:buSzPts val="1800"/>
              <a:buFont typeface="Calibri"/>
              <a:buAutoNum type="arabicPeriod"/>
            </a:pPr>
            <a:r>
              <a:rPr lang="en-GB" sz="1800" dirty="0"/>
              <a:t>Read some of the stories and consider the impact of Solar Aid’s work</a:t>
            </a:r>
            <a:endParaRPr sz="1800" dirty="0"/>
          </a:p>
          <a:p>
            <a:pPr marL="342900" lvl="0" indent="-342900" algn="l" rtl="0">
              <a:lnSpc>
                <a:spcPct val="90000"/>
              </a:lnSpc>
              <a:spcBef>
                <a:spcPts val="1000"/>
              </a:spcBef>
              <a:spcAft>
                <a:spcPts val="0"/>
              </a:spcAft>
              <a:buClr>
                <a:schemeClr val="dk1"/>
              </a:buClr>
              <a:buSzPts val="1800"/>
              <a:buFont typeface="Calibri"/>
              <a:buAutoNum type="arabicPeriod"/>
            </a:pPr>
            <a:r>
              <a:rPr lang="en-GB" sz="1800" b="0" i="0" u="none" strike="noStrike" dirty="0">
                <a:solidFill>
                  <a:schemeClr val="dk1"/>
                </a:solidFill>
                <a:ea typeface="Twentieth Century"/>
                <a:cs typeface="Twentieth Century"/>
                <a:sym typeface="Twentieth Century"/>
              </a:rPr>
              <a:t>Are these smaller aid projects the solution to bridging the Development Gap?</a:t>
            </a:r>
            <a:endParaRPr sz="1800" b="0" i="0" u="none" strike="noStrike" dirty="0">
              <a:solidFill>
                <a:schemeClr val="dk1"/>
              </a:solidFill>
              <a:ea typeface="Arial"/>
              <a:cs typeface="Arial"/>
              <a:sym typeface="Arial"/>
            </a:endParaRPr>
          </a:p>
          <a:p>
            <a:pPr marL="342900" lvl="0" indent="-228600" algn="l" rtl="0">
              <a:lnSpc>
                <a:spcPct val="90000"/>
              </a:lnSpc>
              <a:spcBef>
                <a:spcPts val="1000"/>
              </a:spcBef>
              <a:spcAft>
                <a:spcPts val="0"/>
              </a:spcAft>
              <a:buClr>
                <a:schemeClr val="dk1"/>
              </a:buClr>
              <a:buSzPts val="1800"/>
              <a:buFont typeface="Calibri"/>
              <a:buNone/>
            </a:pPr>
            <a:endParaRPr sz="1800" dirty="0"/>
          </a:p>
        </p:txBody>
      </p:sp>
      <p:pic>
        <p:nvPicPr>
          <p:cNvPr id="150" name="Google Shape;150;p19" title="About SolarAid"/>
          <p:cNvPicPr preferRelativeResize="0">
            <a:picLocks noGrp="1"/>
          </p:cNvPicPr>
          <p:nvPr>
            <p:ph type="body" idx="2"/>
          </p:nvPr>
        </p:nvPicPr>
        <p:blipFill rotWithShape="1">
          <a:blip r:embed="rId4">
            <a:alphaModFix/>
          </a:blip>
          <a:srcRect/>
          <a:stretch/>
        </p:blipFill>
        <p:spPr>
          <a:xfrm>
            <a:off x="2711355" y="0"/>
            <a:ext cx="6395398" cy="3613086"/>
          </a:xfrm>
          <a:prstGeom prst="rect">
            <a:avLst/>
          </a:prstGeom>
          <a:noFill/>
          <a:ln>
            <a:noFill/>
          </a:ln>
        </p:spPr>
      </p:pic>
      <p:sp>
        <p:nvSpPr>
          <p:cNvPr id="151" name="Google Shape;151;p19"/>
          <p:cNvSpPr txBox="1"/>
          <p:nvPr/>
        </p:nvSpPr>
        <p:spPr>
          <a:xfrm>
            <a:off x="37247" y="1864773"/>
            <a:ext cx="26377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hlink"/>
                </a:solidFill>
                <a:latin typeface="Calibri"/>
                <a:ea typeface="Calibri"/>
                <a:cs typeface="Calibri"/>
                <a:sym typeface="Calibri"/>
                <a:hlinkClick r:id="rId5"/>
              </a:rPr>
              <a:t>https://youtu.be/e6DCpPzYcrw</a:t>
            </a:r>
            <a:r>
              <a:rPr lang="en-GB"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16737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title"/>
          </p:nvPr>
        </p:nvSpPr>
        <p:spPr>
          <a:xfrm>
            <a:off x="154675" y="127488"/>
            <a:ext cx="3424344" cy="893201"/>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B0F0"/>
              </a:buClr>
              <a:buSzPct val="100000"/>
              <a:buFont typeface="Calibri"/>
              <a:buNone/>
            </a:pPr>
            <a:r>
              <a:rPr lang="en-GB" sz="3200" b="1" u="sng" dirty="0">
                <a:solidFill>
                  <a:srgbClr val="00B0F0"/>
                </a:solidFill>
              </a:rPr>
              <a:t>Solutions to Inequality and Poverty</a:t>
            </a:r>
            <a:endParaRPr sz="3200" dirty="0">
              <a:solidFill>
                <a:srgbClr val="D44793"/>
              </a:solidFill>
            </a:endParaRPr>
          </a:p>
        </p:txBody>
      </p:sp>
      <p:grpSp>
        <p:nvGrpSpPr>
          <p:cNvPr id="166" name="Google Shape;166;p21"/>
          <p:cNvGrpSpPr/>
          <p:nvPr/>
        </p:nvGrpSpPr>
        <p:grpSpPr>
          <a:xfrm>
            <a:off x="3828722" y="862737"/>
            <a:ext cx="5032405" cy="5206449"/>
            <a:chOff x="0" y="1223"/>
            <a:chExt cx="5032405" cy="5206449"/>
          </a:xfrm>
        </p:grpSpPr>
        <p:sp>
          <p:nvSpPr>
            <p:cNvPr id="167" name="Google Shape;167;p21"/>
            <p:cNvSpPr/>
            <p:nvPr/>
          </p:nvSpPr>
          <p:spPr>
            <a:xfrm>
              <a:off x="0" y="1223"/>
              <a:ext cx="5032405" cy="1071785"/>
            </a:xfrm>
            <a:prstGeom prst="roundRect">
              <a:avLst>
                <a:gd name="adj" fmla="val 16667"/>
              </a:avLst>
            </a:prstGeom>
            <a:solidFill>
              <a:srgbClr val="B3BB5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txBox="1"/>
            <p:nvPr/>
          </p:nvSpPr>
          <p:spPr>
            <a:xfrm>
              <a:off x="52320" y="53543"/>
              <a:ext cx="4927765" cy="96714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In summary both trade and different types of aid can help nations develop and improve the lives of poor people.</a:t>
              </a:r>
              <a:endParaRPr sz="2000">
                <a:solidFill>
                  <a:schemeClr val="lt1"/>
                </a:solidFill>
                <a:latin typeface="Calibri"/>
                <a:ea typeface="Calibri"/>
                <a:cs typeface="Calibri"/>
                <a:sym typeface="Calibri"/>
              </a:endParaRPr>
            </a:p>
          </p:txBody>
        </p:sp>
        <p:sp>
          <p:nvSpPr>
            <p:cNvPr id="169" name="Google Shape;169;p21"/>
            <p:cNvSpPr/>
            <p:nvPr/>
          </p:nvSpPr>
          <p:spPr>
            <a:xfrm>
              <a:off x="0" y="1083586"/>
              <a:ext cx="5032405" cy="1165203"/>
            </a:xfrm>
            <a:prstGeom prst="roundRect">
              <a:avLst>
                <a:gd name="adj" fmla="val 16667"/>
              </a:avLst>
            </a:prstGeom>
            <a:solidFill>
              <a:srgbClr val="D4479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txBox="1"/>
            <p:nvPr/>
          </p:nvSpPr>
          <p:spPr>
            <a:xfrm>
              <a:off x="56881" y="1140467"/>
              <a:ext cx="4918643" cy="1051441"/>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GB" sz="2000" dirty="0">
                  <a:solidFill>
                    <a:schemeClr val="lt1"/>
                  </a:solidFill>
                  <a:latin typeface="Calibri"/>
                  <a:ea typeface="Calibri"/>
                  <a:cs typeface="Calibri"/>
                  <a:sym typeface="Calibri"/>
                </a:rPr>
                <a:t>Trade can help countries bring in extra income to help their populations but is not without its issues.</a:t>
              </a:r>
              <a:endParaRPr sz="2000" dirty="0">
                <a:solidFill>
                  <a:schemeClr val="lt1"/>
                </a:solidFill>
                <a:latin typeface="Calibri"/>
                <a:ea typeface="Calibri"/>
                <a:cs typeface="Calibri"/>
                <a:sym typeface="Calibri"/>
              </a:endParaRPr>
            </a:p>
          </p:txBody>
        </p:sp>
        <p:sp>
          <p:nvSpPr>
            <p:cNvPr id="171" name="Google Shape;171;p21"/>
            <p:cNvSpPr/>
            <p:nvPr/>
          </p:nvSpPr>
          <p:spPr>
            <a:xfrm>
              <a:off x="0" y="2259368"/>
              <a:ext cx="5032405" cy="1527649"/>
            </a:xfrm>
            <a:prstGeom prst="roundRect">
              <a:avLst>
                <a:gd name="adj" fmla="val 16667"/>
              </a:avLst>
            </a:prstGeom>
            <a:solidFill>
              <a:srgbClr val="6B3E8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1"/>
            <p:cNvSpPr txBox="1"/>
            <p:nvPr/>
          </p:nvSpPr>
          <p:spPr>
            <a:xfrm>
              <a:off x="74574" y="2333942"/>
              <a:ext cx="4883257" cy="1378501"/>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Aid can be helpful to country development, especially in more marginal rural areas.  Aid needs to be targeted and is often better when it is smaller scale and works from the bottom up.</a:t>
              </a:r>
              <a:endParaRPr sz="2000">
                <a:solidFill>
                  <a:schemeClr val="lt1"/>
                </a:solidFill>
                <a:latin typeface="Calibri"/>
                <a:ea typeface="Calibri"/>
                <a:cs typeface="Calibri"/>
                <a:sym typeface="Calibri"/>
              </a:endParaRPr>
            </a:p>
          </p:txBody>
        </p:sp>
        <p:sp>
          <p:nvSpPr>
            <p:cNvPr id="173" name="Google Shape;173;p21"/>
            <p:cNvSpPr/>
            <p:nvPr/>
          </p:nvSpPr>
          <p:spPr>
            <a:xfrm>
              <a:off x="0" y="3797595"/>
              <a:ext cx="5032405" cy="1410077"/>
            </a:xfrm>
            <a:prstGeom prst="roundRect">
              <a:avLst>
                <a:gd name="adj" fmla="val 16667"/>
              </a:avLst>
            </a:prstGeom>
            <a:solidFill>
              <a:srgbClr val="3340A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txBox="1"/>
            <p:nvPr/>
          </p:nvSpPr>
          <p:spPr>
            <a:xfrm>
              <a:off x="68834" y="3866429"/>
              <a:ext cx="4894737" cy="1272409"/>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GB" sz="2000">
                  <a:solidFill>
                    <a:schemeClr val="lt1"/>
                  </a:solidFill>
                  <a:latin typeface="Calibri"/>
                  <a:ea typeface="Calibri"/>
                  <a:cs typeface="Calibri"/>
                  <a:sym typeface="Calibri"/>
                </a:rPr>
                <a:t>Aid should be conducted in a dignified way that does not damage the DIGNITY of the people being helped. </a:t>
              </a:r>
              <a:endParaRPr sz="2000">
                <a:solidFill>
                  <a:schemeClr val="lt1"/>
                </a:solidFill>
                <a:latin typeface="Calibri"/>
                <a:ea typeface="Calibri"/>
                <a:cs typeface="Calibri"/>
                <a:sym typeface="Calibri"/>
              </a:endParaRPr>
            </a:p>
          </p:txBody>
        </p:sp>
      </p:grpSp>
      <p:sp>
        <p:nvSpPr>
          <p:cNvPr id="175" name="Google Shape;175;p21"/>
          <p:cNvSpPr txBox="1">
            <a:spLocks noGrp="1"/>
          </p:cNvSpPr>
          <p:nvPr>
            <p:ph type="body" idx="2"/>
          </p:nvPr>
        </p:nvSpPr>
        <p:spPr>
          <a:xfrm>
            <a:off x="154674" y="1473958"/>
            <a:ext cx="3651793" cy="398400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GB" sz="2400" dirty="0"/>
              <a:t>Overall, which of the following do you prefer?</a:t>
            </a:r>
            <a:endParaRPr dirty="0"/>
          </a:p>
          <a:p>
            <a:pPr marL="285750" lvl="0" indent="-285750" algn="l" rtl="0">
              <a:lnSpc>
                <a:spcPct val="90000"/>
              </a:lnSpc>
              <a:spcBef>
                <a:spcPts val="1000"/>
              </a:spcBef>
              <a:spcAft>
                <a:spcPts val="0"/>
              </a:spcAft>
              <a:buClr>
                <a:schemeClr val="dk1"/>
              </a:buClr>
              <a:buSzPts val="2400"/>
              <a:buChar char="•"/>
            </a:pPr>
            <a:r>
              <a:rPr lang="en-GB" sz="2400" dirty="0"/>
              <a:t>Trade</a:t>
            </a:r>
            <a:endParaRPr dirty="0"/>
          </a:p>
          <a:p>
            <a:pPr marL="285750" lvl="0" indent="-285750" algn="l" rtl="0">
              <a:lnSpc>
                <a:spcPct val="90000"/>
              </a:lnSpc>
              <a:spcBef>
                <a:spcPts val="1000"/>
              </a:spcBef>
              <a:spcAft>
                <a:spcPts val="0"/>
              </a:spcAft>
              <a:buClr>
                <a:schemeClr val="dk1"/>
              </a:buClr>
              <a:buSzPts val="2400"/>
              <a:buChar char="•"/>
            </a:pPr>
            <a:r>
              <a:rPr lang="en-GB" sz="2400" dirty="0"/>
              <a:t>Fair Trade</a:t>
            </a:r>
            <a:endParaRPr dirty="0"/>
          </a:p>
          <a:p>
            <a:pPr marL="285750" lvl="0" indent="-285750" algn="l" rtl="0">
              <a:lnSpc>
                <a:spcPct val="90000"/>
              </a:lnSpc>
              <a:spcBef>
                <a:spcPts val="1000"/>
              </a:spcBef>
              <a:spcAft>
                <a:spcPts val="0"/>
              </a:spcAft>
              <a:buClr>
                <a:schemeClr val="dk1"/>
              </a:buClr>
              <a:buSzPts val="2400"/>
              <a:buChar char="•"/>
            </a:pPr>
            <a:r>
              <a:rPr lang="en-GB" sz="2400" dirty="0"/>
              <a:t>Large scale aid</a:t>
            </a:r>
            <a:endParaRPr dirty="0"/>
          </a:p>
          <a:p>
            <a:pPr marL="285750" lvl="0" indent="-285750" algn="l" rtl="0">
              <a:lnSpc>
                <a:spcPct val="90000"/>
              </a:lnSpc>
              <a:spcBef>
                <a:spcPts val="1000"/>
              </a:spcBef>
              <a:spcAft>
                <a:spcPts val="0"/>
              </a:spcAft>
              <a:buClr>
                <a:schemeClr val="dk1"/>
              </a:buClr>
              <a:buSzPts val="2400"/>
              <a:buChar char="•"/>
            </a:pPr>
            <a:r>
              <a:rPr lang="en-GB" sz="2400" dirty="0"/>
              <a:t>Small scale aid</a:t>
            </a:r>
            <a:endParaRPr dirty="0"/>
          </a:p>
          <a:p>
            <a:pPr marL="0" lvl="0" indent="0" algn="l" rtl="0">
              <a:lnSpc>
                <a:spcPct val="90000"/>
              </a:lnSpc>
              <a:spcBef>
                <a:spcPts val="1000"/>
              </a:spcBef>
              <a:spcAft>
                <a:spcPts val="0"/>
              </a:spcAft>
              <a:buClr>
                <a:schemeClr val="dk1"/>
              </a:buClr>
              <a:buSzPts val="2400"/>
              <a:buNone/>
            </a:pPr>
            <a:r>
              <a:rPr lang="en-GB" sz="2400" dirty="0"/>
              <a:t>Explain your </a:t>
            </a:r>
            <a:r>
              <a:rPr lang="en-GB" sz="2400" dirty="0" smtClean="0"/>
              <a:t>choice</a:t>
            </a:r>
            <a:endParaRPr dirty="0"/>
          </a:p>
        </p:txBody>
      </p:sp>
    </p:spTree>
    <p:extLst>
      <p:ext uri="{BB962C8B-B14F-4D97-AF65-F5344CB8AC3E}">
        <p14:creationId xmlns:p14="http://schemas.microsoft.com/office/powerpoint/2010/main" val="3107323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574059" y="51230"/>
            <a:ext cx="7886700" cy="7994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B0F0"/>
              </a:buClr>
              <a:buSzPts val="4400"/>
              <a:buFont typeface="Calibri"/>
              <a:buNone/>
            </a:pPr>
            <a:r>
              <a:rPr lang="en-GB" b="1" u="sng" dirty="0">
                <a:solidFill>
                  <a:srgbClr val="00B0F0"/>
                </a:solidFill>
              </a:rPr>
              <a:t>Sustainable Development</a:t>
            </a:r>
            <a:endParaRPr dirty="0"/>
          </a:p>
        </p:txBody>
      </p:sp>
      <p:sp>
        <p:nvSpPr>
          <p:cNvPr id="108" name="Google Shape;108;p14"/>
          <p:cNvSpPr txBox="1">
            <a:spLocks noGrp="1"/>
          </p:cNvSpPr>
          <p:nvPr>
            <p:ph type="body" idx="1"/>
          </p:nvPr>
        </p:nvSpPr>
        <p:spPr>
          <a:xfrm>
            <a:off x="257695" y="850711"/>
            <a:ext cx="8699784" cy="249931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sz="1800" i="1" dirty="0"/>
              <a:t>Sustainable development is </a:t>
            </a:r>
            <a:r>
              <a:rPr lang="en-GB" sz="1800" b="1" i="1" dirty="0">
                <a:solidFill>
                  <a:srgbClr val="00B050"/>
                </a:solidFill>
              </a:rPr>
              <a:t>“development that meets the needs of the present, without compromising the ability of </a:t>
            </a:r>
            <a:r>
              <a:rPr lang="en-GB" sz="1800" b="1" i="1" dirty="0" smtClean="0">
                <a:solidFill>
                  <a:srgbClr val="00B050"/>
                </a:solidFill>
              </a:rPr>
              <a:t>future </a:t>
            </a:r>
            <a:r>
              <a:rPr lang="en-GB" sz="1800" b="1" i="1" dirty="0">
                <a:solidFill>
                  <a:srgbClr val="00B050"/>
                </a:solidFill>
              </a:rPr>
              <a:t>generations to meet their own needs”</a:t>
            </a:r>
            <a:r>
              <a:rPr lang="en-GB" sz="1800" dirty="0"/>
              <a:t> </a:t>
            </a:r>
            <a:endParaRPr lang="en-GB" sz="1800" dirty="0" smtClean="0"/>
          </a:p>
          <a:p>
            <a:pPr lvl="0">
              <a:spcBef>
                <a:spcPts val="0"/>
              </a:spcBef>
              <a:buClr>
                <a:schemeClr val="dk1"/>
              </a:buClr>
              <a:buSzPct val="100000"/>
            </a:pPr>
            <a:r>
              <a:rPr lang="en-GB" sz="1800" b="1" u="sng" dirty="0">
                <a:solidFill>
                  <a:srgbClr val="00B0F0"/>
                </a:solidFill>
              </a:rPr>
              <a:t>The 2030 Agenda for Sustainable </a:t>
            </a:r>
            <a:r>
              <a:rPr lang="en-GB" sz="1800" b="1" u="sng" dirty="0" smtClean="0">
                <a:solidFill>
                  <a:srgbClr val="00B0F0"/>
                </a:solidFill>
              </a:rPr>
              <a:t>Development </a:t>
            </a:r>
            <a:r>
              <a:rPr lang="en-GB" sz="1800" dirty="0"/>
              <a:t>is a plan of action for people, planet and </a:t>
            </a:r>
            <a:r>
              <a:rPr lang="en-GB" sz="1800" dirty="0" smtClean="0"/>
              <a:t>prosperity by the United Nations.</a:t>
            </a:r>
            <a:endParaRPr lang="en-GB" sz="1800" dirty="0"/>
          </a:p>
          <a:p>
            <a:pPr lvl="0">
              <a:buClr>
                <a:srgbClr val="C55A11"/>
              </a:buClr>
              <a:buSzPct val="100000"/>
            </a:pPr>
            <a:r>
              <a:rPr lang="en-GB" sz="1800" b="1" dirty="0" smtClean="0">
                <a:solidFill>
                  <a:srgbClr val="C55A11"/>
                </a:solidFill>
              </a:rPr>
              <a:t>It aims to eradicate </a:t>
            </a:r>
            <a:r>
              <a:rPr lang="en-GB" sz="1800" b="1" dirty="0">
                <a:solidFill>
                  <a:srgbClr val="C55A11"/>
                </a:solidFill>
              </a:rPr>
              <a:t>(</a:t>
            </a:r>
            <a:r>
              <a:rPr lang="en-GB" sz="1800" b="1" dirty="0" smtClean="0">
                <a:solidFill>
                  <a:srgbClr val="C55A11"/>
                </a:solidFill>
              </a:rPr>
              <a:t>get </a:t>
            </a:r>
            <a:r>
              <a:rPr lang="en-GB" sz="1800" b="1" dirty="0">
                <a:solidFill>
                  <a:srgbClr val="C55A11"/>
                </a:solidFill>
              </a:rPr>
              <a:t>rid of) poverty </a:t>
            </a:r>
            <a:r>
              <a:rPr lang="en-GB" sz="1800" dirty="0"/>
              <a:t>in all its forms and dimensions, including extreme poverty, is the greatest global challenge </a:t>
            </a:r>
          </a:p>
          <a:p>
            <a:pPr lvl="0">
              <a:buClr>
                <a:schemeClr val="dk1"/>
              </a:buClr>
              <a:buSzPct val="100000"/>
            </a:pPr>
            <a:r>
              <a:rPr lang="en-GB" sz="1800" dirty="0" smtClean="0"/>
              <a:t>The </a:t>
            </a:r>
            <a:r>
              <a:rPr lang="en-GB" sz="1800" b="1" dirty="0">
                <a:solidFill>
                  <a:srgbClr val="00B050"/>
                </a:solidFill>
              </a:rPr>
              <a:t>17 Sustainable Development Goals </a:t>
            </a:r>
            <a:r>
              <a:rPr lang="en-GB" sz="1800" dirty="0"/>
              <a:t>and 169 targets show the size of the goals. </a:t>
            </a:r>
            <a:r>
              <a:rPr lang="en-GB" sz="1800" dirty="0" smtClean="0"/>
              <a:t>They </a:t>
            </a:r>
            <a:r>
              <a:rPr lang="en-GB" sz="1800" dirty="0"/>
              <a:t>seek to build on the Millennium Development Goals and complete what these did not achieve. </a:t>
            </a:r>
          </a:p>
          <a:p>
            <a:pPr lvl="0">
              <a:spcBef>
                <a:spcPts val="0"/>
              </a:spcBef>
              <a:buClr>
                <a:schemeClr val="dk1"/>
              </a:buClr>
              <a:buSzPts val="2800"/>
            </a:pPr>
            <a:endParaRPr sz="1800" dirty="0"/>
          </a:p>
        </p:txBody>
      </p:sp>
      <p:pic>
        <p:nvPicPr>
          <p:cNvPr id="110" name="Google Shape;110;p14" descr="A picture containing text, fan, device, vector graphics&#10;&#10;Description automatically generated"/>
          <p:cNvPicPr preferRelativeResize="0"/>
          <p:nvPr/>
        </p:nvPicPr>
        <p:blipFill rotWithShape="1">
          <a:blip r:embed="rId3">
            <a:alphaModFix/>
          </a:blip>
          <a:srcRect/>
          <a:stretch/>
        </p:blipFill>
        <p:spPr>
          <a:xfrm>
            <a:off x="7955503" y="5563"/>
            <a:ext cx="1010512" cy="890815"/>
          </a:xfrm>
          <a:prstGeom prst="rect">
            <a:avLst/>
          </a:prstGeom>
          <a:noFill/>
          <a:ln>
            <a:noFill/>
          </a:ln>
        </p:spPr>
      </p:pic>
      <p:pic>
        <p:nvPicPr>
          <p:cNvPr id="2050" name="Picture 2" descr="Using UN Sustainable Development Goals to Understand Impact - Green Small  Busi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22" y="3255050"/>
            <a:ext cx="6522983" cy="3247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4255" y="3483033"/>
            <a:ext cx="1941760" cy="2031325"/>
          </a:xfrm>
          <a:prstGeom prst="rect">
            <a:avLst/>
          </a:prstGeom>
          <a:noFill/>
        </p:spPr>
        <p:txBody>
          <a:bodyPr wrap="square" rtlCol="0">
            <a:spAutoFit/>
          </a:bodyPr>
          <a:lstStyle/>
          <a:p>
            <a:r>
              <a:rPr lang="en-GB" dirty="0" smtClean="0"/>
              <a:t>Explore the </a:t>
            </a:r>
            <a:r>
              <a:rPr lang="en-GB" dirty="0"/>
              <a:t>17 goals here </a:t>
            </a:r>
            <a:r>
              <a:rPr lang="en-GB" dirty="0">
                <a:hlinkClick r:id="rId5"/>
              </a:rPr>
              <a:t>https://</a:t>
            </a:r>
            <a:r>
              <a:rPr lang="en-GB" dirty="0" smtClean="0">
                <a:hlinkClick r:id="rId5"/>
              </a:rPr>
              <a:t>sdgs.un.org/goals</a:t>
            </a:r>
            <a:r>
              <a:rPr lang="en-GB" dirty="0" smtClean="0"/>
              <a:t> </a:t>
            </a:r>
          </a:p>
          <a:p>
            <a:r>
              <a:rPr lang="en-GB" dirty="0" smtClean="0"/>
              <a:t>Which do you think will be achievable?</a:t>
            </a:r>
            <a:endParaRPr lang="en-GB" dirty="0"/>
          </a:p>
        </p:txBody>
      </p:sp>
    </p:spTree>
    <p:extLst>
      <p:ext uri="{BB962C8B-B14F-4D97-AF65-F5344CB8AC3E}">
        <p14:creationId xmlns:p14="http://schemas.microsoft.com/office/powerpoint/2010/main" val="80172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Extra resources to recap and test your knowledge</a:t>
            </a:r>
            <a:endParaRPr lang="en-GB" dirty="0"/>
          </a:p>
        </p:txBody>
      </p:sp>
      <p:sp>
        <p:nvSpPr>
          <p:cNvPr id="3" name="Content Placeholder 2"/>
          <p:cNvSpPr>
            <a:spLocks noGrp="1"/>
          </p:cNvSpPr>
          <p:nvPr>
            <p:ph idx="1"/>
          </p:nvPr>
        </p:nvSpPr>
        <p:spPr>
          <a:xfrm>
            <a:off x="462396" y="1842250"/>
            <a:ext cx="8052954" cy="4351338"/>
          </a:xfrm>
        </p:spPr>
        <p:txBody>
          <a:bodyPr/>
          <a:lstStyle/>
          <a:p>
            <a:r>
              <a:rPr lang="en-GB" dirty="0" smtClean="0"/>
              <a:t>Development BBC </a:t>
            </a:r>
            <a:r>
              <a:rPr lang="en-GB" dirty="0" err="1" smtClean="0"/>
              <a:t>bitesize</a:t>
            </a:r>
            <a:r>
              <a:rPr lang="en-GB" dirty="0" smtClean="0"/>
              <a:t> </a:t>
            </a:r>
            <a:r>
              <a:rPr lang="en-GB" dirty="0" smtClean="0">
                <a:hlinkClick r:id="rId2"/>
              </a:rPr>
              <a:t>https</a:t>
            </a:r>
            <a:r>
              <a:rPr lang="en-GB" dirty="0">
                <a:hlinkClick r:id="rId2"/>
              </a:rPr>
              <a:t>://</a:t>
            </a:r>
            <a:r>
              <a:rPr lang="en-GB" dirty="0" smtClean="0">
                <a:hlinkClick r:id="rId2"/>
              </a:rPr>
              <a:t>www.bbc.co.uk/bitesize/topics/zvwtsbk/articles/zbcqjsg</a:t>
            </a:r>
            <a:r>
              <a:rPr lang="en-GB" dirty="0" smtClean="0"/>
              <a:t> </a:t>
            </a:r>
          </a:p>
          <a:p>
            <a:r>
              <a:rPr lang="en-GB" b="1" dirty="0"/>
              <a:t>Sustainable solutions to unequal </a:t>
            </a:r>
            <a:r>
              <a:rPr lang="en-GB" b="1" dirty="0" smtClean="0"/>
              <a:t>development</a:t>
            </a:r>
            <a:r>
              <a:rPr lang="en-GB" dirty="0" smtClean="0"/>
              <a:t> </a:t>
            </a:r>
            <a:r>
              <a:rPr lang="en-GB" dirty="0">
                <a:hlinkClick r:id="rId3"/>
              </a:rPr>
              <a:t>https://</a:t>
            </a:r>
            <a:r>
              <a:rPr lang="en-GB" dirty="0" smtClean="0">
                <a:hlinkClick r:id="rId3"/>
              </a:rPr>
              <a:t>www.bbc.co.uk/bitesize/guides/zcr2w6f/revision/1</a:t>
            </a:r>
            <a:r>
              <a:rPr lang="en-GB" dirty="0"/>
              <a:t> </a:t>
            </a:r>
            <a:r>
              <a:rPr lang="en-GB" dirty="0" smtClean="0"/>
              <a:t>(look at all the pages following this link) and then test yourself </a:t>
            </a:r>
            <a:r>
              <a:rPr lang="en-GB" dirty="0">
                <a:hlinkClick r:id="rId4"/>
              </a:rPr>
              <a:t>https://</a:t>
            </a:r>
            <a:r>
              <a:rPr lang="en-GB" dirty="0" smtClean="0">
                <a:hlinkClick r:id="rId4"/>
              </a:rPr>
              <a:t>www.bbc.co.uk/bitesize/guides/zcr2w6f/test</a:t>
            </a:r>
            <a:r>
              <a:rPr lang="en-GB" dirty="0" smtClean="0"/>
              <a:t> </a:t>
            </a:r>
            <a:endParaRPr lang="en-GB" b="1" dirty="0"/>
          </a:p>
        </p:txBody>
      </p:sp>
    </p:spTree>
    <p:extLst>
      <p:ext uri="{BB962C8B-B14F-4D97-AF65-F5344CB8AC3E}">
        <p14:creationId xmlns:p14="http://schemas.microsoft.com/office/powerpoint/2010/main" val="528104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70758" y="50123"/>
            <a:ext cx="4114800" cy="5383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F0"/>
              </a:buClr>
              <a:buSzPts val="2400"/>
              <a:buFont typeface="Calibri"/>
              <a:buNone/>
            </a:pPr>
            <a:r>
              <a:rPr lang="en-GB" sz="2400" b="1" u="sng" cap="none">
                <a:solidFill>
                  <a:srgbClr val="00B0F0"/>
                </a:solidFill>
              </a:rPr>
              <a:t>The Geography of Development</a:t>
            </a:r>
            <a:endParaRPr sz="2400">
              <a:solidFill>
                <a:srgbClr val="00B0F0"/>
              </a:solidFill>
            </a:endParaRPr>
          </a:p>
        </p:txBody>
      </p:sp>
      <p:sp>
        <p:nvSpPr>
          <p:cNvPr id="131" name="Google Shape;131;p17"/>
          <p:cNvSpPr txBox="1">
            <a:spLocks noGrp="1"/>
          </p:cNvSpPr>
          <p:nvPr>
            <p:ph type="body" idx="1"/>
          </p:nvPr>
        </p:nvSpPr>
        <p:spPr>
          <a:xfrm>
            <a:off x="-5443" y="637495"/>
            <a:ext cx="3434443" cy="505573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GB" sz="2000"/>
              <a:t>Two more key terms:</a:t>
            </a:r>
            <a:endParaRPr/>
          </a:p>
          <a:p>
            <a:pPr marL="228600" lvl="0" indent="-228600" algn="l" rtl="0">
              <a:lnSpc>
                <a:spcPct val="120000"/>
              </a:lnSpc>
              <a:spcBef>
                <a:spcPts val="1000"/>
              </a:spcBef>
              <a:spcAft>
                <a:spcPts val="0"/>
              </a:spcAft>
              <a:buClr>
                <a:srgbClr val="C55A11"/>
              </a:buClr>
              <a:buSzPts val="2000"/>
              <a:buChar char="•"/>
            </a:pPr>
            <a:r>
              <a:rPr lang="en-GB" sz="2000" b="1">
                <a:solidFill>
                  <a:srgbClr val="C55A11"/>
                </a:solidFill>
              </a:rPr>
              <a:t>Standard of living </a:t>
            </a:r>
            <a:r>
              <a:rPr lang="en-GB" sz="2000"/>
              <a:t>refers to the </a:t>
            </a:r>
            <a:r>
              <a:rPr lang="en-GB" sz="2000" b="1">
                <a:solidFill>
                  <a:srgbClr val="C55A11"/>
                </a:solidFill>
              </a:rPr>
              <a:t>level of wealth</a:t>
            </a:r>
            <a:r>
              <a:rPr lang="en-GB" sz="2000"/>
              <a:t>, comfort, material goods, and necessities available to a certain group of people or geographic area. </a:t>
            </a:r>
            <a:endParaRPr/>
          </a:p>
          <a:p>
            <a:pPr marL="228600" lvl="0" indent="-228600" algn="l" rtl="0">
              <a:lnSpc>
                <a:spcPct val="120000"/>
              </a:lnSpc>
              <a:spcBef>
                <a:spcPts val="1000"/>
              </a:spcBef>
              <a:spcAft>
                <a:spcPts val="0"/>
              </a:spcAft>
              <a:buClr>
                <a:srgbClr val="00B0F0"/>
              </a:buClr>
              <a:buSzPts val="2000"/>
              <a:buChar char="•"/>
            </a:pPr>
            <a:r>
              <a:rPr lang="en-GB" sz="2000" b="1">
                <a:solidFill>
                  <a:srgbClr val="00B0F0"/>
                </a:solidFill>
              </a:rPr>
              <a:t>Quality of life </a:t>
            </a:r>
            <a:r>
              <a:rPr lang="en-GB" sz="2000"/>
              <a:t>refers to the </a:t>
            </a:r>
            <a:r>
              <a:rPr lang="en-GB" sz="2000" b="1">
                <a:solidFill>
                  <a:srgbClr val="00B0F0"/>
                </a:solidFill>
              </a:rPr>
              <a:t>wellbeing</a:t>
            </a:r>
            <a:r>
              <a:rPr lang="en-GB" sz="2000"/>
              <a:t> of individuals or groups of people. Instead of measuring the amount of money that people have, it refers to where people live and whether they are healthy and happy. </a:t>
            </a:r>
            <a:endParaRPr/>
          </a:p>
        </p:txBody>
      </p:sp>
      <p:sp>
        <p:nvSpPr>
          <p:cNvPr id="132" name="Google Shape;132;p17"/>
          <p:cNvSpPr txBox="1">
            <a:spLocks noGrp="1"/>
          </p:cNvSpPr>
          <p:nvPr>
            <p:ph type="body" idx="2"/>
          </p:nvPr>
        </p:nvSpPr>
        <p:spPr>
          <a:xfrm>
            <a:off x="4572000" y="71893"/>
            <a:ext cx="4501242" cy="6644791"/>
          </a:xfrm>
          <a:prstGeom prst="rect">
            <a:avLst/>
          </a:prstGeom>
          <a:solidFill>
            <a:srgbClr val="F7CAAC"/>
          </a:solid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100000"/>
              <a:buNone/>
            </a:pPr>
            <a:r>
              <a:rPr lang="en-GB" sz="1600" dirty="0" smtClean="0"/>
              <a:t>Some tasks:</a:t>
            </a:r>
            <a:endParaRPr sz="1600" dirty="0"/>
          </a:p>
          <a:p>
            <a:pPr marL="514350" lvl="0" indent="-514350" algn="l" rtl="0">
              <a:lnSpc>
                <a:spcPct val="120000"/>
              </a:lnSpc>
              <a:spcBef>
                <a:spcPts val="1000"/>
              </a:spcBef>
              <a:spcAft>
                <a:spcPts val="0"/>
              </a:spcAft>
              <a:buClr>
                <a:schemeClr val="dk1"/>
              </a:buClr>
              <a:buSzPct val="100000"/>
              <a:buFont typeface="Calibri"/>
              <a:buAutoNum type="arabicPeriod"/>
            </a:pPr>
            <a:r>
              <a:rPr lang="en-GB" sz="1600" b="1" dirty="0"/>
              <a:t>Contrast</a:t>
            </a:r>
            <a:r>
              <a:rPr lang="en-GB" sz="1600" dirty="0"/>
              <a:t> the terms </a:t>
            </a:r>
            <a:r>
              <a:rPr lang="en-GB" sz="1600" b="1" dirty="0">
                <a:solidFill>
                  <a:srgbClr val="C55A11"/>
                </a:solidFill>
              </a:rPr>
              <a:t>standard of living </a:t>
            </a:r>
            <a:r>
              <a:rPr lang="en-GB" sz="1600" dirty="0"/>
              <a:t>and </a:t>
            </a:r>
            <a:r>
              <a:rPr lang="en-GB" sz="1600" b="1" dirty="0">
                <a:solidFill>
                  <a:srgbClr val="00B0F0"/>
                </a:solidFill>
              </a:rPr>
              <a:t>quality of life</a:t>
            </a:r>
            <a:r>
              <a:rPr lang="en-GB" sz="1600" b="1" dirty="0">
                <a:solidFill>
                  <a:srgbClr val="FF0000"/>
                </a:solidFill>
              </a:rPr>
              <a:t> </a:t>
            </a:r>
            <a:r>
              <a:rPr lang="en-GB" sz="1600" dirty="0"/>
              <a:t>– what is the major difference between the two terms?</a:t>
            </a:r>
            <a:endParaRPr sz="1600" dirty="0"/>
          </a:p>
          <a:p>
            <a:pPr marL="514350" lvl="0" indent="-514350" algn="l" rtl="0">
              <a:lnSpc>
                <a:spcPct val="120000"/>
              </a:lnSpc>
              <a:spcBef>
                <a:spcPts val="1000"/>
              </a:spcBef>
              <a:spcAft>
                <a:spcPts val="0"/>
              </a:spcAft>
              <a:buClr>
                <a:srgbClr val="00B050"/>
              </a:buClr>
              <a:buSzPct val="100000"/>
              <a:buFont typeface="Calibri"/>
              <a:buAutoNum type="arabicPeriod"/>
            </a:pPr>
            <a:r>
              <a:rPr lang="en-GB" sz="1600" b="1" dirty="0">
                <a:solidFill>
                  <a:srgbClr val="00B050"/>
                </a:solidFill>
              </a:rPr>
              <a:t>How much money </a:t>
            </a:r>
            <a:r>
              <a:rPr lang="en-GB" sz="1600" dirty="0"/>
              <a:t>do you think you need to have a good </a:t>
            </a:r>
            <a:r>
              <a:rPr lang="en-GB" sz="1600" b="1" dirty="0">
                <a:solidFill>
                  <a:srgbClr val="C55A11"/>
                </a:solidFill>
              </a:rPr>
              <a:t>standard of living </a:t>
            </a:r>
            <a:r>
              <a:rPr lang="en-GB" sz="1600" dirty="0"/>
              <a:t>in the UK? Write down a sum of money. Now check this </a:t>
            </a:r>
            <a:r>
              <a:rPr lang="en-GB" sz="1600" u="sng" dirty="0">
                <a:solidFill>
                  <a:schemeClr val="hlink"/>
                </a:solidFill>
                <a:hlinkClick r:id="rId3"/>
              </a:rPr>
              <a:t>website</a:t>
            </a:r>
            <a:r>
              <a:rPr lang="en-GB" sz="1600" dirty="0"/>
              <a:t> and change the answers each time.</a:t>
            </a:r>
            <a:endParaRPr sz="1600" dirty="0"/>
          </a:p>
          <a:p>
            <a:pPr marL="514350" lvl="0" indent="-514350" algn="l" rtl="0">
              <a:lnSpc>
                <a:spcPct val="120000"/>
              </a:lnSpc>
              <a:spcBef>
                <a:spcPts val="1000"/>
              </a:spcBef>
              <a:spcAft>
                <a:spcPts val="0"/>
              </a:spcAft>
              <a:buClr>
                <a:schemeClr val="dk1"/>
              </a:buClr>
              <a:buSzPct val="100000"/>
              <a:buFont typeface="Calibri"/>
              <a:buAutoNum type="arabicPeriod"/>
            </a:pPr>
            <a:r>
              <a:rPr lang="en-GB" sz="1600" dirty="0"/>
              <a:t>Having used the website, what things affect standard of living in the UK? Make a list</a:t>
            </a:r>
            <a:endParaRPr sz="1600" dirty="0"/>
          </a:p>
          <a:p>
            <a:pPr marL="514350" lvl="0" indent="-514350" algn="l" rtl="0">
              <a:lnSpc>
                <a:spcPct val="120000"/>
              </a:lnSpc>
              <a:spcBef>
                <a:spcPts val="1000"/>
              </a:spcBef>
              <a:spcAft>
                <a:spcPts val="0"/>
              </a:spcAft>
              <a:buClr>
                <a:schemeClr val="dk1"/>
              </a:buClr>
              <a:buSzPct val="100000"/>
              <a:buFont typeface="Calibri"/>
              <a:buAutoNum type="arabicPeriod"/>
            </a:pPr>
            <a:r>
              <a:rPr lang="en-GB" sz="1600" dirty="0"/>
              <a:t>Produce a spider diagram  on the factors that could impact someone's quality of life.  Try to think about people globally. There is a template </a:t>
            </a:r>
            <a:r>
              <a:rPr lang="en-GB" sz="1600" dirty="0" smtClean="0"/>
              <a:t>below:</a:t>
            </a:r>
            <a:endParaRPr sz="1600" dirty="0"/>
          </a:p>
        </p:txBody>
      </p:sp>
      <p:pic>
        <p:nvPicPr>
          <p:cNvPr id="133" name="Google Shape;133;p17" descr="Money outline"/>
          <p:cNvPicPr preferRelativeResize="0"/>
          <p:nvPr/>
        </p:nvPicPr>
        <p:blipFill rotWithShape="1">
          <a:blip r:embed="rId4">
            <a:alphaModFix/>
          </a:blip>
          <a:srcRect/>
          <a:stretch/>
        </p:blipFill>
        <p:spPr>
          <a:xfrm>
            <a:off x="3429000" y="1072243"/>
            <a:ext cx="914400" cy="914400"/>
          </a:xfrm>
          <a:prstGeom prst="rect">
            <a:avLst/>
          </a:prstGeom>
          <a:noFill/>
          <a:ln>
            <a:noFill/>
          </a:ln>
        </p:spPr>
      </p:pic>
      <p:pic>
        <p:nvPicPr>
          <p:cNvPr id="134" name="Google Shape;134;p17" descr="Pound outline"/>
          <p:cNvPicPr preferRelativeResize="0"/>
          <p:nvPr/>
        </p:nvPicPr>
        <p:blipFill rotWithShape="1">
          <a:blip r:embed="rId5">
            <a:alphaModFix/>
          </a:blip>
          <a:srcRect/>
          <a:stretch/>
        </p:blipFill>
        <p:spPr>
          <a:xfrm>
            <a:off x="3429000" y="2117272"/>
            <a:ext cx="914400" cy="914400"/>
          </a:xfrm>
          <a:prstGeom prst="rect">
            <a:avLst/>
          </a:prstGeom>
          <a:noFill/>
          <a:ln>
            <a:noFill/>
          </a:ln>
        </p:spPr>
      </p:pic>
      <p:pic>
        <p:nvPicPr>
          <p:cNvPr id="135" name="Google Shape;135;p17" descr="Body builder with solid fill"/>
          <p:cNvPicPr preferRelativeResize="0"/>
          <p:nvPr/>
        </p:nvPicPr>
        <p:blipFill rotWithShape="1">
          <a:blip r:embed="rId6">
            <a:alphaModFix/>
          </a:blip>
          <a:srcRect/>
          <a:stretch/>
        </p:blipFill>
        <p:spPr>
          <a:xfrm>
            <a:off x="3429000" y="3482972"/>
            <a:ext cx="914400" cy="914400"/>
          </a:xfrm>
          <a:prstGeom prst="rect">
            <a:avLst/>
          </a:prstGeom>
          <a:noFill/>
          <a:ln>
            <a:noFill/>
          </a:ln>
        </p:spPr>
      </p:pic>
      <p:pic>
        <p:nvPicPr>
          <p:cNvPr id="136" name="Google Shape;136;p17" descr="Coral with solid fill"/>
          <p:cNvPicPr preferRelativeResize="0"/>
          <p:nvPr/>
        </p:nvPicPr>
        <p:blipFill rotWithShape="1">
          <a:blip r:embed="rId7">
            <a:alphaModFix/>
          </a:blip>
          <a:srcRect/>
          <a:stretch/>
        </p:blipFill>
        <p:spPr>
          <a:xfrm>
            <a:off x="3429000" y="4375601"/>
            <a:ext cx="914400" cy="914400"/>
          </a:xfrm>
          <a:prstGeom prst="rect">
            <a:avLst/>
          </a:prstGeom>
          <a:noFill/>
          <a:ln>
            <a:noFill/>
          </a:ln>
        </p:spPr>
      </p:pic>
      <p:pic>
        <p:nvPicPr>
          <p:cNvPr id="137" name="Google Shape;137;p17" descr="Smiling face with solid fill with solid fill"/>
          <p:cNvPicPr preferRelativeResize="0"/>
          <p:nvPr/>
        </p:nvPicPr>
        <p:blipFill rotWithShape="1">
          <a:blip r:embed="rId8">
            <a:alphaModFix/>
          </a:blip>
          <a:srcRect/>
          <a:stretch/>
        </p:blipFill>
        <p:spPr>
          <a:xfrm>
            <a:off x="3474386" y="5420630"/>
            <a:ext cx="914400" cy="914400"/>
          </a:xfrm>
          <a:prstGeom prst="rect">
            <a:avLst/>
          </a:prstGeom>
          <a:noFill/>
          <a:ln>
            <a:noFill/>
          </a:ln>
        </p:spPr>
      </p:pic>
      <p:cxnSp>
        <p:nvCxnSpPr>
          <p:cNvPr id="138" name="Google Shape;138;p17"/>
          <p:cNvCxnSpPr/>
          <p:nvPr/>
        </p:nvCxnSpPr>
        <p:spPr>
          <a:xfrm>
            <a:off x="125186" y="3390900"/>
            <a:ext cx="4263600" cy="0"/>
          </a:xfrm>
          <a:prstGeom prst="straightConnector1">
            <a:avLst/>
          </a:prstGeom>
          <a:noFill/>
          <a:ln w="28575" cap="flat" cmpd="sng">
            <a:solidFill>
              <a:schemeClr val="dk1"/>
            </a:solidFill>
            <a:prstDash val="dash"/>
            <a:miter lim="800000"/>
            <a:headEnd type="none" w="sm" len="sm"/>
            <a:tailEnd type="none" w="sm" len="sm"/>
          </a:ln>
        </p:spPr>
      </p:cxnSp>
      <p:pic>
        <p:nvPicPr>
          <p:cNvPr id="2" name="Picture 1"/>
          <p:cNvPicPr>
            <a:picLocks noChangeAspect="1"/>
          </p:cNvPicPr>
          <p:nvPr/>
        </p:nvPicPr>
        <p:blipFill>
          <a:blip r:embed="rId9"/>
          <a:stretch>
            <a:fillRect/>
          </a:stretch>
        </p:blipFill>
        <p:spPr>
          <a:xfrm>
            <a:off x="5280878" y="4638501"/>
            <a:ext cx="3165130" cy="1960815"/>
          </a:xfrm>
          <a:prstGeom prst="rect">
            <a:avLst/>
          </a:prstGeom>
        </p:spPr>
      </p:pic>
    </p:spTree>
    <p:extLst>
      <p:ext uri="{BB962C8B-B14F-4D97-AF65-F5344CB8AC3E}">
        <p14:creationId xmlns:p14="http://schemas.microsoft.com/office/powerpoint/2010/main" val="3611411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body" idx="1"/>
          </p:nvPr>
        </p:nvSpPr>
        <p:spPr>
          <a:xfrm>
            <a:off x="334108" y="1150257"/>
            <a:ext cx="8686800" cy="53022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a:solidFill>
                  <a:schemeClr val="dk1"/>
                </a:solidFill>
                <a:latin typeface="Calibri"/>
                <a:ea typeface="Calibri"/>
                <a:cs typeface="Calibri"/>
                <a:sym typeface="Calibri"/>
              </a:rPr>
              <a:t>Adult Literacy Rate - % of people aged 15 and over who can read and write.</a:t>
            </a:r>
            <a:endParaRPr/>
          </a:p>
          <a:p>
            <a:pPr marL="228600" lvl="0" indent="-228600" algn="l" rtl="0">
              <a:lnSpc>
                <a:spcPct val="90000"/>
              </a:lnSpc>
              <a:spcBef>
                <a:spcPts val="0"/>
              </a:spcBef>
              <a:spcAft>
                <a:spcPts val="0"/>
              </a:spcAft>
              <a:buClr>
                <a:schemeClr val="dk1"/>
              </a:buClr>
              <a:buSzPts val="2800"/>
              <a:buChar char="•"/>
            </a:pPr>
            <a:r>
              <a:rPr lang="en-GB">
                <a:solidFill>
                  <a:schemeClr val="dk1"/>
                </a:solidFill>
                <a:latin typeface="Calibri"/>
                <a:ea typeface="Calibri"/>
                <a:cs typeface="Calibri"/>
                <a:sym typeface="Calibri"/>
              </a:rPr>
              <a:t>Daily Calorie Consumption – average number of calories consumed per person</a:t>
            </a:r>
            <a:endParaRPr/>
          </a:p>
          <a:p>
            <a:pPr marL="228600" lvl="0" indent="-228600" algn="l" rtl="0">
              <a:lnSpc>
                <a:spcPct val="90000"/>
              </a:lnSpc>
              <a:spcBef>
                <a:spcPts val="0"/>
              </a:spcBef>
              <a:spcAft>
                <a:spcPts val="0"/>
              </a:spcAft>
              <a:buClr>
                <a:schemeClr val="dk1"/>
              </a:buClr>
              <a:buSzPts val="2800"/>
              <a:buChar char="•"/>
            </a:pPr>
            <a:r>
              <a:rPr lang="en-GB">
                <a:solidFill>
                  <a:schemeClr val="dk1"/>
                </a:solidFill>
                <a:latin typeface="Calibri"/>
                <a:ea typeface="Calibri"/>
                <a:cs typeface="Calibri"/>
                <a:sym typeface="Calibri"/>
              </a:rPr>
              <a:t>Gross Domestic Product (GDP) – total value of all the goods and services produced in a country in a year. Wealth.</a:t>
            </a:r>
            <a:endParaRPr/>
          </a:p>
          <a:p>
            <a:pPr marL="228600" lvl="0" indent="-228600" algn="l" rtl="0">
              <a:lnSpc>
                <a:spcPct val="90000"/>
              </a:lnSpc>
              <a:spcBef>
                <a:spcPts val="0"/>
              </a:spcBef>
              <a:spcAft>
                <a:spcPts val="0"/>
              </a:spcAft>
              <a:buClr>
                <a:schemeClr val="dk1"/>
              </a:buClr>
              <a:buSzPts val="2800"/>
              <a:buChar char="•"/>
            </a:pPr>
            <a:r>
              <a:rPr lang="en-GB">
                <a:solidFill>
                  <a:schemeClr val="dk1"/>
                </a:solidFill>
                <a:latin typeface="Calibri"/>
                <a:ea typeface="Calibri"/>
                <a:cs typeface="Calibri"/>
                <a:sym typeface="Calibri"/>
              </a:rPr>
              <a:t>GDP per Capita – GDP divided </a:t>
            </a:r>
            <a:br>
              <a:rPr lang="en-GB">
                <a:solidFill>
                  <a:schemeClr val="dk1"/>
                </a:solidFill>
                <a:latin typeface="Calibri"/>
                <a:ea typeface="Calibri"/>
                <a:cs typeface="Calibri"/>
                <a:sym typeface="Calibri"/>
              </a:rPr>
            </a:br>
            <a:r>
              <a:rPr lang="en-GB">
                <a:solidFill>
                  <a:schemeClr val="dk1"/>
                </a:solidFill>
                <a:latin typeface="Calibri"/>
                <a:ea typeface="Calibri"/>
                <a:cs typeface="Calibri"/>
                <a:sym typeface="Calibri"/>
              </a:rPr>
              <a:t>by the population: gives you </a:t>
            </a:r>
            <a:br>
              <a:rPr lang="en-GB">
                <a:solidFill>
                  <a:schemeClr val="dk1"/>
                </a:solidFill>
                <a:latin typeface="Calibri"/>
                <a:ea typeface="Calibri"/>
                <a:cs typeface="Calibri"/>
                <a:sym typeface="Calibri"/>
              </a:rPr>
            </a:br>
            <a:r>
              <a:rPr lang="en-GB">
                <a:solidFill>
                  <a:schemeClr val="dk1"/>
                </a:solidFill>
                <a:latin typeface="Calibri"/>
                <a:ea typeface="Calibri"/>
                <a:cs typeface="Calibri"/>
                <a:sym typeface="Calibri"/>
              </a:rPr>
              <a:t>an idea of how wealthy the </a:t>
            </a:r>
            <a:br>
              <a:rPr lang="en-GB">
                <a:solidFill>
                  <a:schemeClr val="dk1"/>
                </a:solidFill>
                <a:latin typeface="Calibri"/>
                <a:ea typeface="Calibri"/>
                <a:cs typeface="Calibri"/>
                <a:sym typeface="Calibri"/>
              </a:rPr>
            </a:br>
            <a:r>
              <a:rPr lang="en-GB">
                <a:solidFill>
                  <a:schemeClr val="dk1"/>
                </a:solidFill>
                <a:latin typeface="Calibri"/>
                <a:ea typeface="Calibri"/>
                <a:cs typeface="Calibri"/>
                <a:sym typeface="Calibri"/>
              </a:rPr>
              <a:t>people are, on average.</a:t>
            </a:r>
            <a:endParaRPr/>
          </a:p>
        </p:txBody>
      </p:sp>
      <p:sp>
        <p:nvSpPr>
          <p:cNvPr id="123" name="Google Shape;123;p16"/>
          <p:cNvSpPr txBox="1"/>
          <p:nvPr/>
        </p:nvSpPr>
        <p:spPr>
          <a:xfrm>
            <a:off x="756358" y="239096"/>
            <a:ext cx="7737231" cy="646331"/>
          </a:xfrm>
          <a:prstGeom prst="rect">
            <a:avLst/>
          </a:prstGeom>
          <a:solidFill>
            <a:srgbClr val="99CB3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dirty="0">
                <a:solidFill>
                  <a:schemeClr val="dk1"/>
                </a:solidFill>
                <a:latin typeface="Calibri"/>
                <a:ea typeface="Calibri"/>
                <a:cs typeface="Calibri"/>
                <a:sym typeface="Calibri"/>
              </a:rPr>
              <a:t>Some Common Development Indicators</a:t>
            </a:r>
            <a:endParaRPr dirty="0"/>
          </a:p>
        </p:txBody>
      </p:sp>
      <p:sp>
        <p:nvSpPr>
          <p:cNvPr id="124" name="Google Shape;124;p16"/>
          <p:cNvSpPr/>
          <p:nvPr/>
        </p:nvSpPr>
        <p:spPr>
          <a:xfrm>
            <a:off x="334108" y="1150259"/>
            <a:ext cx="8414238" cy="489569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5" name="Google Shape;125;p16"/>
          <p:cNvSpPr/>
          <p:nvPr/>
        </p:nvSpPr>
        <p:spPr>
          <a:xfrm>
            <a:off x="334108" y="1150257"/>
            <a:ext cx="8414238" cy="5693866"/>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B0F0"/>
              </a:buClr>
              <a:buSzPts val="2000"/>
              <a:buFont typeface="Calibri"/>
              <a:buChar char="•"/>
            </a:pPr>
            <a:r>
              <a:rPr lang="en-GB" sz="2000" b="1">
                <a:solidFill>
                  <a:srgbClr val="00B0F0"/>
                </a:solidFill>
                <a:latin typeface="Calibri"/>
                <a:ea typeface="Calibri"/>
                <a:cs typeface="Calibri"/>
                <a:sym typeface="Calibri"/>
              </a:rPr>
              <a:t>Gross National Income </a:t>
            </a:r>
            <a:r>
              <a:rPr lang="en-GB" sz="2000">
                <a:solidFill>
                  <a:schemeClr val="dk1"/>
                </a:solidFill>
                <a:latin typeface="Calibri"/>
                <a:ea typeface="Calibri"/>
                <a:cs typeface="Calibri"/>
                <a:sym typeface="Calibri"/>
              </a:rPr>
              <a:t>- the sum of the money earned WITHIN the country (gross domestic product) plus income from ABROAD. </a:t>
            </a:r>
            <a:endParaRPr/>
          </a:p>
          <a:p>
            <a:pPr marL="457200" marR="0" lvl="0" indent="-457200" algn="l" rtl="0">
              <a:spcBef>
                <a:spcPts val="0"/>
              </a:spcBef>
              <a:spcAft>
                <a:spcPts val="0"/>
              </a:spcAft>
              <a:buClr>
                <a:srgbClr val="00B050"/>
              </a:buClr>
              <a:buSzPts val="2000"/>
              <a:buFont typeface="Calibri"/>
              <a:buChar char="•"/>
            </a:pPr>
            <a:r>
              <a:rPr lang="en-GB" sz="2000" b="1">
                <a:solidFill>
                  <a:srgbClr val="00B050"/>
                </a:solidFill>
                <a:latin typeface="Calibri"/>
                <a:ea typeface="Calibri"/>
                <a:cs typeface="Calibri"/>
                <a:sym typeface="Calibri"/>
              </a:rPr>
              <a:t>Life Expectancy </a:t>
            </a:r>
            <a:r>
              <a:rPr lang="en-GB" sz="2000">
                <a:solidFill>
                  <a:schemeClr val="dk1"/>
                </a:solidFill>
                <a:latin typeface="Calibri"/>
                <a:ea typeface="Calibri"/>
                <a:cs typeface="Calibri"/>
                <a:sym typeface="Calibri"/>
              </a:rPr>
              <a:t>– how many years a new baby can expect to live, on average.</a:t>
            </a:r>
            <a:endParaRPr/>
          </a:p>
          <a:p>
            <a:pPr marL="457200" marR="0" lvl="0" indent="-457200" algn="l" rtl="0">
              <a:spcBef>
                <a:spcPts val="0"/>
              </a:spcBef>
              <a:spcAft>
                <a:spcPts val="0"/>
              </a:spcAft>
              <a:buClr>
                <a:srgbClr val="C55A11"/>
              </a:buClr>
              <a:buSzPts val="2000"/>
              <a:buFont typeface="Calibri"/>
              <a:buChar char="•"/>
            </a:pPr>
            <a:r>
              <a:rPr lang="en-GB" sz="2000" b="1">
                <a:solidFill>
                  <a:srgbClr val="C55A11"/>
                </a:solidFill>
                <a:latin typeface="Calibri"/>
                <a:ea typeface="Calibri"/>
                <a:cs typeface="Calibri"/>
                <a:sym typeface="Calibri"/>
              </a:rPr>
              <a:t>Human Development Index (HDI) </a:t>
            </a:r>
            <a:r>
              <a:rPr lang="en-GB" sz="2000">
                <a:solidFill>
                  <a:schemeClr val="dk1"/>
                </a:solidFill>
                <a:latin typeface="Calibri"/>
                <a:ea typeface="Calibri"/>
                <a:cs typeface="Calibri"/>
                <a:sym typeface="Calibri"/>
              </a:rPr>
              <a:t>– score of 0 to 1 to indicate how developed a country is; it combines GDP per capita with some social indicators.</a:t>
            </a:r>
            <a:endParaRPr/>
          </a:p>
          <a:p>
            <a:pPr marL="457200" marR="0" lvl="0" indent="-457200" algn="l" rtl="0">
              <a:spcBef>
                <a:spcPts val="0"/>
              </a:spcBef>
              <a:spcAft>
                <a:spcPts val="0"/>
              </a:spcAft>
              <a:buClr>
                <a:srgbClr val="7030A0"/>
              </a:buClr>
              <a:buSzPts val="2000"/>
              <a:buFont typeface="Calibri"/>
              <a:buChar char="•"/>
            </a:pPr>
            <a:r>
              <a:rPr lang="en-GB" sz="2000" b="1">
                <a:solidFill>
                  <a:srgbClr val="7030A0"/>
                </a:solidFill>
                <a:latin typeface="Calibri"/>
                <a:ea typeface="Calibri"/>
                <a:cs typeface="Calibri"/>
                <a:sym typeface="Calibri"/>
              </a:rPr>
              <a:t>Infant Mortality Rate </a:t>
            </a:r>
            <a:r>
              <a:rPr lang="en-GB" sz="2000">
                <a:solidFill>
                  <a:schemeClr val="dk1"/>
                </a:solidFill>
                <a:latin typeface="Calibri"/>
                <a:ea typeface="Calibri"/>
                <a:cs typeface="Calibri"/>
                <a:sym typeface="Calibri"/>
              </a:rPr>
              <a:t>– number of babies out of every 1,000 born alive, who die before their first birthday.</a:t>
            </a:r>
            <a:endParaRPr/>
          </a:p>
          <a:p>
            <a:pPr marL="457200" marR="0" lvl="0" indent="-457200" algn="l" rtl="0">
              <a:spcBef>
                <a:spcPts val="0"/>
              </a:spcBef>
              <a:spcAft>
                <a:spcPts val="0"/>
              </a:spcAft>
              <a:buClr>
                <a:srgbClr val="FF0000"/>
              </a:buClr>
              <a:buSzPts val="2000"/>
              <a:buFont typeface="Calibri"/>
              <a:buChar char="•"/>
            </a:pPr>
            <a:r>
              <a:rPr lang="en-GB" sz="2000" b="1">
                <a:solidFill>
                  <a:srgbClr val="FF0000"/>
                </a:solidFill>
                <a:latin typeface="Calibri"/>
                <a:ea typeface="Calibri"/>
                <a:cs typeface="Calibri"/>
                <a:sym typeface="Calibri"/>
              </a:rPr>
              <a:t>Daily Calorie Consumption </a:t>
            </a:r>
            <a:r>
              <a:rPr lang="en-GB" sz="2000">
                <a:solidFill>
                  <a:schemeClr val="dk1"/>
                </a:solidFill>
                <a:latin typeface="Calibri"/>
                <a:ea typeface="Calibri"/>
                <a:cs typeface="Calibri"/>
                <a:sym typeface="Calibri"/>
              </a:rPr>
              <a:t>– the amount of energy consumed from food on a daily basis measured in calories.  The NHS recommend a minimum of 2,000 calories a day for women and 2,500 for men.</a:t>
            </a:r>
            <a:endParaRPr/>
          </a:p>
          <a:p>
            <a:pPr marL="457200" marR="0" lvl="0" indent="-457200" algn="l" rtl="0">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Number of Doctors per 1,000 - </a:t>
            </a:r>
            <a:r>
              <a:rPr lang="en-GB" sz="2000">
                <a:solidFill>
                  <a:schemeClr val="dk1"/>
                </a:solidFill>
                <a:latin typeface="Calibri"/>
                <a:ea typeface="Calibri"/>
                <a:cs typeface="Calibri"/>
                <a:sym typeface="Calibri"/>
              </a:rPr>
              <a:t>How many doctors there are for every thousand people in a population.</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26" name="Google Shape;126;p16"/>
          <p:cNvSpPr/>
          <p:nvPr/>
        </p:nvSpPr>
        <p:spPr>
          <a:xfrm>
            <a:off x="4419414" y="5259773"/>
            <a:ext cx="4601494" cy="1388542"/>
          </a:xfrm>
          <a:prstGeom prst="roundRect">
            <a:avLst>
              <a:gd name="adj" fmla="val 16667"/>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dirty="0" smtClean="0">
                <a:solidFill>
                  <a:schemeClr val="dk1"/>
                </a:solidFill>
                <a:latin typeface="Calibri"/>
                <a:ea typeface="Calibri"/>
                <a:cs typeface="Calibri"/>
                <a:sym typeface="Calibri"/>
              </a:rPr>
              <a:t>Task: </a:t>
            </a:r>
            <a:r>
              <a:rPr lang="en-GB" sz="1600" dirty="0" smtClean="0">
                <a:solidFill>
                  <a:schemeClr val="dk1"/>
                </a:solidFill>
                <a:latin typeface="Calibri"/>
                <a:cs typeface="Calibri"/>
                <a:sym typeface="Calibri"/>
              </a:rPr>
              <a:t>Read this article and decide which indicator you think is best </a:t>
            </a:r>
            <a:r>
              <a:rPr lang="en-GB" sz="1600" dirty="0">
                <a:solidFill>
                  <a:schemeClr val="dk1"/>
                </a:solidFill>
                <a:cs typeface="Calibri"/>
                <a:sym typeface="Calibri"/>
              </a:rPr>
              <a:t>and why? </a:t>
            </a:r>
            <a:r>
              <a:rPr lang="en-GB" sz="1600" dirty="0">
                <a:solidFill>
                  <a:schemeClr val="dk1"/>
                </a:solidFill>
                <a:cs typeface="Calibri"/>
                <a:sym typeface="Calibri"/>
                <a:hlinkClick r:id="rId3"/>
              </a:rPr>
              <a:t>https://</a:t>
            </a:r>
            <a:r>
              <a:rPr lang="en-GB" sz="1600" dirty="0" smtClean="0">
                <a:solidFill>
                  <a:schemeClr val="dk1"/>
                </a:solidFill>
                <a:cs typeface="Calibri"/>
                <a:sym typeface="Calibri"/>
                <a:hlinkClick r:id="rId3"/>
              </a:rPr>
              <a:t>www.rgs.org/CMSPages/GetFile.aspx?nodeguid=0e147402-c274-4fdd-8bcb-fd614d85f0eb&amp;lang=en-GB</a:t>
            </a:r>
            <a:r>
              <a:rPr lang="en-GB" sz="1600" dirty="0" smtClean="0">
                <a:solidFill>
                  <a:schemeClr val="dk1"/>
                </a:solidFill>
                <a:cs typeface="Calibri"/>
                <a:sym typeface="Calibri"/>
              </a:rPr>
              <a:t> </a:t>
            </a:r>
            <a:endParaRPr sz="1400" dirty="0"/>
          </a:p>
        </p:txBody>
      </p:sp>
    </p:spTree>
    <p:extLst>
      <p:ext uri="{BB962C8B-B14F-4D97-AF65-F5344CB8AC3E}">
        <p14:creationId xmlns:p14="http://schemas.microsoft.com/office/powerpoint/2010/main" val="4848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5">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5">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76638" y="534694"/>
            <a:ext cx="5022850" cy="62051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B0F0"/>
              </a:buClr>
              <a:buSzPct val="100000"/>
              <a:buFont typeface="Calibri"/>
              <a:buNone/>
            </a:pPr>
            <a:r>
              <a:rPr lang="en-GB" b="1" u="sng">
                <a:solidFill>
                  <a:srgbClr val="00B0F0"/>
                </a:solidFill>
                <a:latin typeface="Calibri"/>
                <a:ea typeface="Calibri"/>
                <a:cs typeface="Calibri"/>
                <a:sym typeface="Calibri"/>
              </a:rPr>
              <a:t>The development gap</a:t>
            </a:r>
            <a:endParaRPr/>
          </a:p>
        </p:txBody>
      </p:sp>
      <p:sp>
        <p:nvSpPr>
          <p:cNvPr id="120" name="Google Shape;120;p16"/>
          <p:cNvSpPr txBox="1">
            <a:spLocks noGrp="1"/>
          </p:cNvSpPr>
          <p:nvPr>
            <p:ph type="body" idx="2"/>
          </p:nvPr>
        </p:nvSpPr>
        <p:spPr>
          <a:xfrm>
            <a:off x="5031079" y="489227"/>
            <a:ext cx="4009358" cy="468452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2000"/>
              <a:buNone/>
            </a:pPr>
            <a:r>
              <a:rPr lang="en-GB" sz="2000"/>
              <a:t>In the past in Development Geography the term Global North-South divide was coined. In the 1980s, this so called Brandt Line was developed as a way of showing the how the world was geographically split into relatively richer and poorer nations. According to this model:</a:t>
            </a:r>
            <a:endParaRPr/>
          </a:p>
          <a:p>
            <a:pPr marL="228600" lvl="0" indent="-228600" algn="l" rtl="0">
              <a:lnSpc>
                <a:spcPct val="100000"/>
              </a:lnSpc>
              <a:spcBef>
                <a:spcPts val="1000"/>
              </a:spcBef>
              <a:spcAft>
                <a:spcPts val="0"/>
              </a:spcAft>
              <a:buClr>
                <a:schemeClr val="dk1"/>
              </a:buClr>
              <a:buSzPts val="2000"/>
              <a:buChar char="•"/>
            </a:pPr>
            <a:r>
              <a:rPr lang="en-GB" sz="2000"/>
              <a:t>Richer countries are almost all located in the Northern Hemisphere, with the exception of Australia and New Zealand.</a:t>
            </a:r>
            <a:endParaRPr/>
          </a:p>
          <a:p>
            <a:pPr marL="228600" lvl="0" indent="-228600" algn="l" rtl="0">
              <a:lnSpc>
                <a:spcPct val="100000"/>
              </a:lnSpc>
              <a:spcBef>
                <a:spcPts val="1000"/>
              </a:spcBef>
              <a:spcAft>
                <a:spcPts val="0"/>
              </a:spcAft>
              <a:buClr>
                <a:schemeClr val="dk1"/>
              </a:buClr>
              <a:buSzPts val="2000"/>
              <a:buChar char="•"/>
            </a:pPr>
            <a:r>
              <a:rPr lang="en-GB" sz="2000"/>
              <a:t>Poorer countries are mostly located in tropical regions and in the Southern Hemisphere  </a:t>
            </a:r>
            <a:endParaRPr/>
          </a:p>
          <a:p>
            <a:pPr marL="228600" lvl="0" indent="-139700" algn="l" rtl="0">
              <a:lnSpc>
                <a:spcPct val="90000"/>
              </a:lnSpc>
              <a:spcBef>
                <a:spcPts val="1000"/>
              </a:spcBef>
              <a:spcAft>
                <a:spcPts val="0"/>
              </a:spcAft>
              <a:buClr>
                <a:schemeClr val="dk1"/>
              </a:buClr>
              <a:buSzPts val="1400"/>
              <a:buNone/>
            </a:pPr>
            <a:endParaRPr sz="1400"/>
          </a:p>
        </p:txBody>
      </p:sp>
      <p:pic>
        <p:nvPicPr>
          <p:cNvPr id="121" name="Google Shape;121;p16" descr="A picture containing text, plate&#10;&#10;Description automatically generated"/>
          <p:cNvPicPr preferRelativeResize="0"/>
          <p:nvPr/>
        </p:nvPicPr>
        <p:blipFill rotWithShape="1">
          <a:blip r:embed="rId3">
            <a:alphaModFix/>
          </a:blip>
          <a:srcRect/>
          <a:stretch/>
        </p:blipFill>
        <p:spPr>
          <a:xfrm>
            <a:off x="-76638" y="1656719"/>
            <a:ext cx="5107717" cy="2592876"/>
          </a:xfrm>
          <a:prstGeom prst="rect">
            <a:avLst/>
          </a:prstGeom>
          <a:noFill/>
          <a:ln>
            <a:noFill/>
          </a:ln>
        </p:spPr>
      </p:pic>
      <p:sp>
        <p:nvSpPr>
          <p:cNvPr id="122" name="Google Shape;122;p16"/>
          <p:cNvSpPr/>
          <p:nvPr/>
        </p:nvSpPr>
        <p:spPr>
          <a:xfrm>
            <a:off x="468043" y="973134"/>
            <a:ext cx="3042821" cy="64633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Calibri"/>
                <a:ea typeface="Calibri"/>
                <a:cs typeface="Calibri"/>
                <a:sym typeface="Calibri"/>
              </a:rPr>
              <a:t>North South divide</a:t>
            </a:r>
            <a:r>
              <a:rPr lang="en-GB" sz="3600">
                <a:solidFill>
                  <a:schemeClr val="dk1"/>
                </a:solidFill>
                <a:latin typeface="Calibri"/>
                <a:ea typeface="Calibri"/>
                <a:cs typeface="Calibri"/>
                <a:sym typeface="Calibri"/>
              </a:rPr>
              <a:t> </a:t>
            </a:r>
            <a:endParaRPr/>
          </a:p>
        </p:txBody>
      </p:sp>
      <p:sp>
        <p:nvSpPr>
          <p:cNvPr id="123" name="Google Shape;123;p16"/>
          <p:cNvSpPr/>
          <p:nvPr/>
        </p:nvSpPr>
        <p:spPr>
          <a:xfrm>
            <a:off x="234574" y="4897416"/>
            <a:ext cx="194844" cy="155442"/>
          </a:xfrm>
          <a:prstGeom prst="rect">
            <a:avLst/>
          </a:prstGeom>
          <a:solidFill>
            <a:srgbClr val="FF33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124" name="Google Shape;124;p16"/>
          <p:cNvSpPr/>
          <p:nvPr/>
        </p:nvSpPr>
        <p:spPr>
          <a:xfrm>
            <a:off x="234574" y="4509666"/>
            <a:ext cx="194844" cy="155442"/>
          </a:xfrm>
          <a:prstGeom prst="rect">
            <a:avLst/>
          </a:prstGeom>
          <a:solidFill>
            <a:srgbClr val="5FAD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125" name="Google Shape;125;p16"/>
          <p:cNvSpPr txBox="1"/>
          <p:nvPr/>
        </p:nvSpPr>
        <p:spPr>
          <a:xfrm>
            <a:off x="429418" y="4471233"/>
            <a:ext cx="20352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Noto Sans Symbols"/>
              <a:buNone/>
            </a:pPr>
            <a:r>
              <a:rPr lang="en-GB" sz="1800">
                <a:solidFill>
                  <a:schemeClr val="dk1"/>
                </a:solidFill>
                <a:latin typeface="Calibri"/>
                <a:ea typeface="Calibri"/>
                <a:cs typeface="Calibri"/>
                <a:sym typeface="Calibri"/>
              </a:rPr>
              <a:t>DEVELOPED NORTH</a:t>
            </a:r>
            <a:endParaRPr/>
          </a:p>
        </p:txBody>
      </p:sp>
      <p:sp>
        <p:nvSpPr>
          <p:cNvPr id="126" name="Google Shape;126;p16"/>
          <p:cNvSpPr txBox="1"/>
          <p:nvPr/>
        </p:nvSpPr>
        <p:spPr>
          <a:xfrm>
            <a:off x="468043" y="4858983"/>
            <a:ext cx="21144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Noto Sans Symbols"/>
              <a:buNone/>
            </a:pPr>
            <a:r>
              <a:rPr lang="en-GB" sz="1800">
                <a:solidFill>
                  <a:schemeClr val="dk1"/>
                </a:solidFill>
                <a:latin typeface="Calibri"/>
                <a:ea typeface="Calibri"/>
                <a:cs typeface="Calibri"/>
                <a:sym typeface="Calibri"/>
              </a:rPr>
              <a:t>DEVELOPING SOUTH</a:t>
            </a:r>
            <a:endParaRPr/>
          </a:p>
        </p:txBody>
      </p:sp>
      <p:sp>
        <p:nvSpPr>
          <p:cNvPr id="127" name="Google Shape;127;p16"/>
          <p:cNvSpPr/>
          <p:nvPr/>
        </p:nvSpPr>
        <p:spPr>
          <a:xfrm>
            <a:off x="331996" y="2118955"/>
            <a:ext cx="4469392" cy="1757682"/>
          </a:xfrm>
          <a:custGeom>
            <a:avLst/>
            <a:gdLst/>
            <a:ahLst/>
            <a:cxnLst/>
            <a:rect l="l" t="t" r="r" b="b"/>
            <a:pathLst>
              <a:path w="10000" h="10001" extrusionOk="0">
                <a:moveTo>
                  <a:pt x="0" y="9269"/>
                </a:moveTo>
                <a:cubicBezTo>
                  <a:pt x="232" y="9382"/>
                  <a:pt x="465" y="9494"/>
                  <a:pt x="611" y="9051"/>
                </a:cubicBezTo>
                <a:cubicBezTo>
                  <a:pt x="757" y="8609"/>
                  <a:pt x="844" y="7763"/>
                  <a:pt x="873" y="6626"/>
                </a:cubicBezTo>
                <a:cubicBezTo>
                  <a:pt x="900" y="5488"/>
                  <a:pt x="718" y="2983"/>
                  <a:pt x="783" y="2213"/>
                </a:cubicBezTo>
                <a:cubicBezTo>
                  <a:pt x="849" y="1440"/>
                  <a:pt x="1147" y="2018"/>
                  <a:pt x="1266" y="1992"/>
                </a:cubicBezTo>
                <a:cubicBezTo>
                  <a:pt x="1385" y="1963"/>
                  <a:pt x="1404" y="1935"/>
                  <a:pt x="1497" y="2043"/>
                </a:cubicBezTo>
                <a:cubicBezTo>
                  <a:pt x="1592" y="2151"/>
                  <a:pt x="1718" y="2612"/>
                  <a:pt x="1831" y="2639"/>
                </a:cubicBezTo>
                <a:cubicBezTo>
                  <a:pt x="1945" y="2668"/>
                  <a:pt x="1975" y="2284"/>
                  <a:pt x="2178" y="2213"/>
                </a:cubicBezTo>
                <a:cubicBezTo>
                  <a:pt x="2381" y="2141"/>
                  <a:pt x="2716" y="2285"/>
                  <a:pt x="3050" y="2213"/>
                </a:cubicBezTo>
                <a:cubicBezTo>
                  <a:pt x="3385" y="2138"/>
                  <a:pt x="3935" y="1919"/>
                  <a:pt x="4183" y="1775"/>
                </a:cubicBezTo>
                <a:cubicBezTo>
                  <a:pt x="4428" y="1628"/>
                  <a:pt x="4398" y="1372"/>
                  <a:pt x="4532" y="1333"/>
                </a:cubicBezTo>
                <a:cubicBezTo>
                  <a:pt x="4665" y="1294"/>
                  <a:pt x="4881" y="1536"/>
                  <a:pt x="4983" y="1536"/>
                </a:cubicBezTo>
                <a:cubicBezTo>
                  <a:pt x="5084" y="1536"/>
                  <a:pt x="5085" y="1367"/>
                  <a:pt x="5141" y="1333"/>
                </a:cubicBezTo>
                <a:cubicBezTo>
                  <a:pt x="5195" y="1299"/>
                  <a:pt x="5229" y="1299"/>
                  <a:pt x="5315" y="1333"/>
                </a:cubicBezTo>
                <a:cubicBezTo>
                  <a:pt x="5401" y="1367"/>
                  <a:pt x="5574" y="1584"/>
                  <a:pt x="5661" y="1550"/>
                </a:cubicBezTo>
                <a:cubicBezTo>
                  <a:pt x="5748" y="1517"/>
                  <a:pt x="5748" y="1225"/>
                  <a:pt x="5837" y="1112"/>
                </a:cubicBezTo>
                <a:cubicBezTo>
                  <a:pt x="5925" y="1001"/>
                  <a:pt x="6094" y="948"/>
                  <a:pt x="6186" y="889"/>
                </a:cubicBezTo>
                <a:cubicBezTo>
                  <a:pt x="6279" y="831"/>
                  <a:pt x="6289" y="737"/>
                  <a:pt x="6392" y="761"/>
                </a:cubicBezTo>
                <a:cubicBezTo>
                  <a:pt x="6496" y="784"/>
                  <a:pt x="6728" y="1045"/>
                  <a:pt x="6808" y="1028"/>
                </a:cubicBezTo>
                <a:cubicBezTo>
                  <a:pt x="6888" y="1011"/>
                  <a:pt x="6840" y="809"/>
                  <a:pt x="6873" y="659"/>
                </a:cubicBezTo>
                <a:cubicBezTo>
                  <a:pt x="6906" y="509"/>
                  <a:pt x="6959" y="232"/>
                  <a:pt x="7004" y="124"/>
                </a:cubicBezTo>
                <a:cubicBezTo>
                  <a:pt x="7049" y="15"/>
                  <a:pt x="7078" y="29"/>
                  <a:pt x="7145" y="9"/>
                </a:cubicBezTo>
                <a:cubicBezTo>
                  <a:pt x="7212" y="-10"/>
                  <a:pt x="7333" y="9"/>
                  <a:pt x="7406" y="9"/>
                </a:cubicBezTo>
                <a:lnTo>
                  <a:pt x="7579" y="9"/>
                </a:lnTo>
                <a:lnTo>
                  <a:pt x="7753" y="9"/>
                </a:lnTo>
                <a:cubicBezTo>
                  <a:pt x="7811" y="9"/>
                  <a:pt x="7870" y="-11"/>
                  <a:pt x="7928" y="9"/>
                </a:cubicBezTo>
                <a:cubicBezTo>
                  <a:pt x="7986" y="30"/>
                  <a:pt x="8050" y="79"/>
                  <a:pt x="8099" y="135"/>
                </a:cubicBezTo>
                <a:cubicBezTo>
                  <a:pt x="8148" y="191"/>
                  <a:pt x="8204" y="248"/>
                  <a:pt x="8224" y="347"/>
                </a:cubicBezTo>
                <a:cubicBezTo>
                  <a:pt x="8244" y="446"/>
                  <a:pt x="8222" y="609"/>
                  <a:pt x="8220" y="730"/>
                </a:cubicBezTo>
                <a:cubicBezTo>
                  <a:pt x="8218" y="851"/>
                  <a:pt x="8225" y="958"/>
                  <a:pt x="8213" y="1073"/>
                </a:cubicBezTo>
                <a:cubicBezTo>
                  <a:pt x="8201" y="1188"/>
                  <a:pt x="8159" y="1293"/>
                  <a:pt x="8148" y="1419"/>
                </a:cubicBezTo>
                <a:cubicBezTo>
                  <a:pt x="8137" y="1545"/>
                  <a:pt x="8112" y="1621"/>
                  <a:pt x="8148" y="1827"/>
                </a:cubicBezTo>
                <a:cubicBezTo>
                  <a:pt x="8184" y="2033"/>
                  <a:pt x="8270" y="2516"/>
                  <a:pt x="8364" y="2654"/>
                </a:cubicBezTo>
                <a:cubicBezTo>
                  <a:pt x="8458" y="2792"/>
                  <a:pt x="8464" y="2213"/>
                  <a:pt x="8713" y="2654"/>
                </a:cubicBezTo>
                <a:cubicBezTo>
                  <a:pt x="8961" y="3096"/>
                  <a:pt x="9642" y="4564"/>
                  <a:pt x="9846" y="5299"/>
                </a:cubicBezTo>
                <a:cubicBezTo>
                  <a:pt x="10049" y="6032"/>
                  <a:pt x="10024" y="6952"/>
                  <a:pt x="9932" y="7064"/>
                </a:cubicBezTo>
                <a:cubicBezTo>
                  <a:pt x="9839" y="7176"/>
                  <a:pt x="9428" y="6182"/>
                  <a:pt x="9292" y="5975"/>
                </a:cubicBezTo>
                <a:cubicBezTo>
                  <a:pt x="9157" y="5766"/>
                  <a:pt x="9176" y="5918"/>
                  <a:pt x="9123" y="5817"/>
                </a:cubicBezTo>
                <a:cubicBezTo>
                  <a:pt x="9070" y="5717"/>
                  <a:pt x="9055" y="5391"/>
                  <a:pt x="8974" y="5377"/>
                </a:cubicBezTo>
                <a:cubicBezTo>
                  <a:pt x="8893" y="5365"/>
                  <a:pt x="8780" y="5680"/>
                  <a:pt x="8636" y="5740"/>
                </a:cubicBezTo>
                <a:cubicBezTo>
                  <a:pt x="8491" y="5800"/>
                  <a:pt x="8221" y="5595"/>
                  <a:pt x="8104" y="5742"/>
                </a:cubicBezTo>
                <a:cubicBezTo>
                  <a:pt x="7985" y="5889"/>
                  <a:pt x="7971" y="6329"/>
                  <a:pt x="7928" y="6626"/>
                </a:cubicBezTo>
                <a:cubicBezTo>
                  <a:pt x="7884" y="6923"/>
                  <a:pt x="7855" y="7247"/>
                  <a:pt x="7840" y="7506"/>
                </a:cubicBezTo>
                <a:cubicBezTo>
                  <a:pt x="7824" y="7763"/>
                  <a:pt x="7811" y="7983"/>
                  <a:pt x="7840" y="8168"/>
                </a:cubicBezTo>
                <a:cubicBezTo>
                  <a:pt x="7869" y="8352"/>
                  <a:pt x="7927" y="8463"/>
                  <a:pt x="8016" y="8609"/>
                </a:cubicBezTo>
                <a:cubicBezTo>
                  <a:pt x="8104" y="8755"/>
                  <a:pt x="8218" y="8833"/>
                  <a:pt x="8364" y="9051"/>
                </a:cubicBezTo>
                <a:cubicBezTo>
                  <a:pt x="8510" y="9269"/>
                  <a:pt x="8679" y="9784"/>
                  <a:pt x="8887" y="9933"/>
                </a:cubicBezTo>
                <a:cubicBezTo>
                  <a:pt x="9095" y="10081"/>
                  <a:pt x="9460" y="9942"/>
                  <a:pt x="9612" y="9944"/>
                </a:cubicBezTo>
              </a:path>
            </a:pathLst>
          </a:custGeom>
          <a:noFill/>
          <a:ln w="38100" cap="flat" cmpd="sng">
            <a:solidFill>
              <a:schemeClr val="dk1"/>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6"/>
          <p:cNvSpPr txBox="1"/>
          <p:nvPr/>
        </p:nvSpPr>
        <p:spPr>
          <a:xfrm>
            <a:off x="3107578" y="4377777"/>
            <a:ext cx="17863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Calibri"/>
                <a:ea typeface="Calibri"/>
                <a:cs typeface="Calibri"/>
                <a:sym typeface="Calibri"/>
              </a:rPr>
              <a:t>Map By Kingj123 - Own work based on: BlankMap-World6.svg, Public Domain, https://commons.wikimedia.org/w/index.php?curid=6603483</a:t>
            </a:r>
            <a:endParaRPr/>
          </a:p>
        </p:txBody>
      </p:sp>
      <p:sp>
        <p:nvSpPr>
          <p:cNvPr id="129" name="Google Shape;129;p16"/>
          <p:cNvSpPr/>
          <p:nvPr/>
        </p:nvSpPr>
        <p:spPr>
          <a:xfrm>
            <a:off x="256428" y="5323614"/>
            <a:ext cx="8672513" cy="1405934"/>
          </a:xfrm>
          <a:prstGeom prst="roundRect">
            <a:avLst>
              <a:gd name="adj" fmla="val 16667"/>
            </a:avLst>
          </a:prstGeom>
          <a:solidFill>
            <a:srgbClr val="F7CAA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R="0" lvl="0" algn="ctr" rtl="0">
              <a:spcBef>
                <a:spcPts val="0"/>
              </a:spcBef>
              <a:spcAft>
                <a:spcPts val="0"/>
              </a:spcAft>
              <a:buClr>
                <a:schemeClr val="dk1"/>
              </a:buClr>
              <a:buSzPts val="1800"/>
            </a:pPr>
            <a:r>
              <a:rPr lang="en-GB" sz="1800" dirty="0" smtClean="0">
                <a:solidFill>
                  <a:schemeClr val="dk1"/>
                </a:solidFill>
                <a:latin typeface="Calibri"/>
                <a:ea typeface="Calibri"/>
                <a:cs typeface="Calibri"/>
                <a:sym typeface="Calibri"/>
              </a:rPr>
              <a:t>Consider:</a:t>
            </a:r>
          </a:p>
          <a:p>
            <a:pPr marL="342900" marR="0" lvl="0" indent="-342900" algn="ctr" rtl="0">
              <a:spcBef>
                <a:spcPts val="0"/>
              </a:spcBef>
              <a:spcAft>
                <a:spcPts val="0"/>
              </a:spcAft>
              <a:buClr>
                <a:schemeClr val="dk1"/>
              </a:buClr>
              <a:buSzPts val="1800"/>
              <a:buFont typeface="Calibri"/>
              <a:buAutoNum type="arabicPeriod"/>
            </a:pPr>
            <a:r>
              <a:rPr lang="en-GB" sz="1800" dirty="0" smtClean="0">
                <a:solidFill>
                  <a:schemeClr val="dk1"/>
                </a:solidFill>
                <a:latin typeface="Calibri"/>
                <a:ea typeface="Calibri"/>
                <a:cs typeface="Calibri"/>
                <a:sym typeface="Calibri"/>
              </a:rPr>
              <a:t>Are </a:t>
            </a:r>
            <a:r>
              <a:rPr lang="en-GB" sz="1800" dirty="0">
                <a:solidFill>
                  <a:schemeClr val="dk1"/>
                </a:solidFill>
                <a:latin typeface="Calibri"/>
                <a:ea typeface="Calibri"/>
                <a:cs typeface="Calibri"/>
                <a:sym typeface="Calibri"/>
              </a:rPr>
              <a:t>all of the countries above the line High Income countries?</a:t>
            </a:r>
            <a:endParaRPr dirty="0"/>
          </a:p>
          <a:p>
            <a:pPr marL="342900" marR="0" lvl="0" indent="-342900" algn="ctr" rtl="0">
              <a:spcBef>
                <a:spcPts val="0"/>
              </a:spcBef>
              <a:spcAft>
                <a:spcPts val="0"/>
              </a:spcAft>
              <a:buClr>
                <a:schemeClr val="dk1"/>
              </a:buClr>
              <a:buSzPts val="1800"/>
              <a:buFont typeface="Calibri"/>
              <a:buAutoNum type="arabicPeriod"/>
            </a:pPr>
            <a:r>
              <a:rPr lang="en-GB" sz="1800" dirty="0">
                <a:solidFill>
                  <a:schemeClr val="dk1"/>
                </a:solidFill>
                <a:latin typeface="Calibri"/>
                <a:ea typeface="Calibri"/>
                <a:cs typeface="Calibri"/>
                <a:sym typeface="Calibri"/>
              </a:rPr>
              <a:t>Are all countries below the line Low Income Countries?</a:t>
            </a:r>
            <a:endParaRPr dirty="0"/>
          </a:p>
          <a:p>
            <a:pPr marL="342900" marR="0" lvl="0" indent="-342900" algn="ctr" rtl="0">
              <a:spcBef>
                <a:spcPts val="0"/>
              </a:spcBef>
              <a:spcAft>
                <a:spcPts val="0"/>
              </a:spcAft>
              <a:buClr>
                <a:schemeClr val="dk1"/>
              </a:buClr>
              <a:buSzPts val="1800"/>
              <a:buFont typeface="Calibri"/>
              <a:buAutoNum type="arabicPeriod"/>
            </a:pPr>
            <a:r>
              <a:rPr lang="en-GB" sz="1800" dirty="0">
                <a:solidFill>
                  <a:schemeClr val="dk1"/>
                </a:solidFill>
                <a:latin typeface="Calibri"/>
                <a:ea typeface="Calibri"/>
                <a:cs typeface="Calibri"/>
                <a:sym typeface="Calibri"/>
              </a:rPr>
              <a:t>Is this the best way to show if a place is developed or not?</a:t>
            </a:r>
            <a:endParaRPr dirty="0"/>
          </a:p>
        </p:txBody>
      </p:sp>
      <p:sp>
        <p:nvSpPr>
          <p:cNvPr id="13" name="Google Shape;123;p16"/>
          <p:cNvSpPr txBox="1"/>
          <p:nvPr/>
        </p:nvSpPr>
        <p:spPr>
          <a:xfrm>
            <a:off x="1749760" y="48980"/>
            <a:ext cx="5569067" cy="461624"/>
          </a:xfrm>
          <a:prstGeom prst="rect">
            <a:avLst/>
          </a:prstGeom>
          <a:solidFill>
            <a:srgbClr val="99CB3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smtClean="0">
                <a:solidFill>
                  <a:schemeClr val="dk1"/>
                </a:solidFill>
                <a:latin typeface="Calibri"/>
                <a:ea typeface="Calibri"/>
                <a:cs typeface="Calibri"/>
                <a:sym typeface="Calibri"/>
              </a:rPr>
              <a:t>Measuring and mapping development</a:t>
            </a:r>
            <a:endParaRPr sz="1200" dirty="0"/>
          </a:p>
        </p:txBody>
      </p:sp>
    </p:spTree>
    <p:extLst>
      <p:ext uri="{BB962C8B-B14F-4D97-AF65-F5344CB8AC3E}">
        <p14:creationId xmlns:p14="http://schemas.microsoft.com/office/powerpoint/2010/main" val="2316086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312765" y="0"/>
            <a:ext cx="859016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r>
              <a:rPr lang="en-GB" dirty="0">
                <a:latin typeface="Verdana"/>
                <a:ea typeface="Verdana"/>
                <a:cs typeface="Verdana"/>
                <a:sym typeface="Verdana"/>
              </a:rPr>
              <a:t>The North South divide</a:t>
            </a:r>
            <a:r>
              <a:rPr lang="en-GB" dirty="0"/>
              <a:t> line of Development - CRITICISMS</a:t>
            </a:r>
            <a:endParaRPr dirty="0"/>
          </a:p>
        </p:txBody>
      </p:sp>
      <p:sp>
        <p:nvSpPr>
          <p:cNvPr id="143" name="Google Shape;143;p18"/>
          <p:cNvSpPr txBox="1">
            <a:spLocks noGrp="1"/>
          </p:cNvSpPr>
          <p:nvPr>
            <p:ph type="body" idx="1"/>
          </p:nvPr>
        </p:nvSpPr>
        <p:spPr>
          <a:xfrm>
            <a:off x="131443" y="1325563"/>
            <a:ext cx="8952807" cy="4351338"/>
          </a:xfrm>
          <a:prstGeom prst="rect">
            <a:avLst/>
          </a:prstGeom>
          <a:noFill/>
          <a:ln>
            <a:noFill/>
          </a:ln>
        </p:spPr>
        <p:txBody>
          <a:bodyPr spcFirstLastPara="1" wrap="square" lIns="91425" tIns="45700" rIns="91425" bIns="45700" anchor="t" anchorCtr="0">
            <a:normAutofit fontScale="70000" lnSpcReduction="20000"/>
          </a:bodyPr>
          <a:lstStyle/>
          <a:p>
            <a:pPr marL="514350" lvl="0" indent="-514350" algn="l" rtl="0">
              <a:lnSpc>
                <a:spcPct val="120000"/>
              </a:lnSpc>
              <a:spcBef>
                <a:spcPts val="0"/>
              </a:spcBef>
              <a:spcAft>
                <a:spcPts val="0"/>
              </a:spcAft>
              <a:buClr>
                <a:schemeClr val="dk1"/>
              </a:buClr>
              <a:buSzPct val="100000"/>
              <a:buFont typeface="Calibri"/>
              <a:buAutoNum type="arabicPeriod"/>
            </a:pPr>
            <a:r>
              <a:rPr lang="en-GB" dirty="0"/>
              <a:t>It is very old – it featured in the Brandt Report on World Development in the late 1970s/early 1980s</a:t>
            </a:r>
            <a:endParaRPr dirty="0"/>
          </a:p>
          <a:p>
            <a:pPr marL="514350" lvl="0" indent="-514350" algn="l" rtl="0">
              <a:lnSpc>
                <a:spcPct val="120000"/>
              </a:lnSpc>
              <a:spcBef>
                <a:spcPts val="1000"/>
              </a:spcBef>
              <a:spcAft>
                <a:spcPts val="0"/>
              </a:spcAft>
              <a:buClr>
                <a:schemeClr val="dk1"/>
              </a:buClr>
              <a:buSzPct val="100000"/>
              <a:buFont typeface="Calibri"/>
              <a:buAutoNum type="arabicPeriod"/>
            </a:pPr>
            <a:r>
              <a:rPr lang="en-GB" dirty="0"/>
              <a:t>Used wealth via GNP as the only indicator</a:t>
            </a:r>
            <a:endParaRPr dirty="0"/>
          </a:p>
          <a:p>
            <a:pPr marL="514350" lvl="0" indent="-514350" algn="l" rtl="0">
              <a:lnSpc>
                <a:spcPct val="120000"/>
              </a:lnSpc>
              <a:spcBef>
                <a:spcPts val="1000"/>
              </a:spcBef>
              <a:spcAft>
                <a:spcPts val="0"/>
              </a:spcAft>
              <a:buClr>
                <a:schemeClr val="dk1"/>
              </a:buClr>
              <a:buSzPct val="100000"/>
              <a:buFont typeface="Calibri"/>
              <a:buAutoNum type="arabicPeriod"/>
            </a:pPr>
            <a:r>
              <a:rPr lang="en-GB" dirty="0"/>
              <a:t>The terminology used implies superiority and denigrates the south as “developing”</a:t>
            </a:r>
            <a:endParaRPr dirty="0"/>
          </a:p>
          <a:p>
            <a:pPr marL="514350" lvl="0" indent="-514350" algn="l" rtl="0">
              <a:lnSpc>
                <a:spcPct val="120000"/>
              </a:lnSpc>
              <a:spcBef>
                <a:spcPts val="1000"/>
              </a:spcBef>
              <a:spcAft>
                <a:spcPts val="0"/>
              </a:spcAft>
              <a:buClr>
                <a:schemeClr val="dk1"/>
              </a:buClr>
              <a:buSzPct val="100000"/>
              <a:buFont typeface="Calibri"/>
              <a:buAutoNum type="arabicPeriod"/>
            </a:pPr>
            <a:r>
              <a:rPr lang="en-GB" dirty="0"/>
              <a:t>It is too simple, it clumps countries into two basic groups</a:t>
            </a:r>
            <a:endParaRPr dirty="0"/>
          </a:p>
          <a:p>
            <a:pPr marL="514350" lvl="0" indent="-514350" algn="l" rtl="0">
              <a:lnSpc>
                <a:spcPct val="120000"/>
              </a:lnSpc>
              <a:spcBef>
                <a:spcPts val="1000"/>
              </a:spcBef>
              <a:spcAft>
                <a:spcPts val="0"/>
              </a:spcAft>
              <a:buClr>
                <a:schemeClr val="dk1"/>
              </a:buClr>
              <a:buSzPct val="100000"/>
              <a:buFont typeface="Calibri"/>
              <a:buAutoNum type="arabicPeriod"/>
            </a:pPr>
            <a:r>
              <a:rPr lang="en-GB" dirty="0"/>
              <a:t>Many countries have changed since, for example the huge economic growth witnessed in places like Brazil, China and India</a:t>
            </a:r>
            <a:endParaRPr dirty="0"/>
          </a:p>
          <a:p>
            <a:pPr marL="0" lvl="0" indent="0" algn="ctr" rtl="0">
              <a:lnSpc>
                <a:spcPct val="120000"/>
              </a:lnSpc>
              <a:spcBef>
                <a:spcPts val="1000"/>
              </a:spcBef>
              <a:spcAft>
                <a:spcPts val="0"/>
              </a:spcAft>
              <a:buClr>
                <a:srgbClr val="00B0F0"/>
              </a:buClr>
              <a:buSzPct val="100000"/>
              <a:buNone/>
            </a:pPr>
            <a:r>
              <a:rPr lang="en-GB" b="1" dirty="0">
                <a:solidFill>
                  <a:srgbClr val="00B0F0"/>
                </a:solidFill>
              </a:rPr>
              <a:t>We must therefore look at a RANGE of indicators to evaluate levels of development around the world. We must also use UP TO DATE data and consider the DANGERS of using a country AVERAGE</a:t>
            </a:r>
            <a:endParaRPr dirty="0"/>
          </a:p>
        </p:txBody>
      </p:sp>
      <p:sp>
        <p:nvSpPr>
          <p:cNvPr id="2" name="TextBox 1"/>
          <p:cNvSpPr txBox="1"/>
          <p:nvPr/>
        </p:nvSpPr>
        <p:spPr>
          <a:xfrm>
            <a:off x="1121756" y="5540479"/>
            <a:ext cx="7473603" cy="923330"/>
          </a:xfrm>
          <a:prstGeom prst="rect">
            <a:avLst/>
          </a:prstGeom>
          <a:solidFill>
            <a:srgbClr val="FFFF00"/>
          </a:solidFill>
        </p:spPr>
        <p:txBody>
          <a:bodyPr wrap="square" rtlCol="0">
            <a:spAutoFit/>
          </a:bodyPr>
          <a:lstStyle/>
          <a:p>
            <a:pPr algn="ctr"/>
            <a:r>
              <a:rPr lang="en-GB" dirty="0" smtClean="0"/>
              <a:t>The following maps show how some of the development indicators vary globally and shows inequality. For each map consider what the pattern is. Be aware thought that this data is out of date.</a:t>
            </a:r>
            <a:endParaRPr lang="en-GB" dirty="0"/>
          </a:p>
        </p:txBody>
      </p:sp>
    </p:spTree>
    <p:extLst>
      <p:ext uri="{BB962C8B-B14F-4D97-AF65-F5344CB8AC3E}">
        <p14:creationId xmlns:p14="http://schemas.microsoft.com/office/powerpoint/2010/main" val="1358526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2"/>
          <a:srcRect l="24025" t="15511" r="1514" b="9048"/>
          <a:stretch/>
        </p:blipFill>
        <p:spPr>
          <a:xfrm>
            <a:off x="0" y="0"/>
            <a:ext cx="9142554" cy="5207620"/>
          </a:xfrm>
          <a:prstGeom prst="rect">
            <a:avLst/>
          </a:prstGeom>
        </p:spPr>
      </p:pic>
      <p:pic>
        <p:nvPicPr>
          <p:cNvPr id="4" name="Picture 3"/>
          <p:cNvPicPr>
            <a:picLocks noChangeAspect="1"/>
          </p:cNvPicPr>
          <p:nvPr/>
        </p:nvPicPr>
        <p:blipFill rotWithShape="1">
          <a:blip r:embed="rId2"/>
          <a:srcRect l="968" t="15511" r="76927" b="9048"/>
          <a:stretch/>
        </p:blipFill>
        <p:spPr>
          <a:xfrm>
            <a:off x="0" y="2086827"/>
            <a:ext cx="2486722" cy="4771174"/>
          </a:xfrm>
          <a:prstGeom prst="rect">
            <a:avLst/>
          </a:prstGeom>
        </p:spPr>
      </p:pic>
    </p:spTree>
    <p:extLst>
      <p:ext uri="{BB962C8B-B14F-4D97-AF65-F5344CB8AC3E}">
        <p14:creationId xmlns:p14="http://schemas.microsoft.com/office/powerpoint/2010/main" val="694978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24028" t="14091" b="11441"/>
          <a:stretch/>
        </p:blipFill>
        <p:spPr>
          <a:xfrm>
            <a:off x="0" y="0"/>
            <a:ext cx="9187038" cy="5062654"/>
          </a:xfrm>
          <a:prstGeom prst="rect">
            <a:avLst/>
          </a:prstGeom>
        </p:spPr>
      </p:pic>
      <p:pic>
        <p:nvPicPr>
          <p:cNvPr id="3" name="Picture 2"/>
          <p:cNvPicPr>
            <a:picLocks noChangeAspect="1"/>
          </p:cNvPicPr>
          <p:nvPr/>
        </p:nvPicPr>
        <p:blipFill rotWithShape="1">
          <a:blip r:embed="rId2"/>
          <a:srcRect t="14091" r="76925" b="11441"/>
          <a:stretch/>
        </p:blipFill>
        <p:spPr>
          <a:xfrm>
            <a:off x="-1" y="2123837"/>
            <a:ext cx="2609385" cy="4734164"/>
          </a:xfrm>
          <a:prstGeom prst="rect">
            <a:avLst/>
          </a:prstGeom>
        </p:spPr>
      </p:pic>
    </p:spTree>
    <p:extLst>
      <p:ext uri="{BB962C8B-B14F-4D97-AF65-F5344CB8AC3E}">
        <p14:creationId xmlns:p14="http://schemas.microsoft.com/office/powerpoint/2010/main" val="3145002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2"/>
          <a:srcRect l="24681" t="15044" b="14942"/>
          <a:stretch/>
        </p:blipFill>
        <p:spPr>
          <a:xfrm>
            <a:off x="11273" y="0"/>
            <a:ext cx="9132727" cy="4772722"/>
          </a:xfrm>
          <a:prstGeom prst="rect">
            <a:avLst/>
          </a:prstGeom>
        </p:spPr>
      </p:pic>
      <p:pic>
        <p:nvPicPr>
          <p:cNvPr id="4" name="Picture 3"/>
          <p:cNvPicPr>
            <a:picLocks noChangeAspect="1"/>
          </p:cNvPicPr>
          <p:nvPr/>
        </p:nvPicPr>
        <p:blipFill rotWithShape="1">
          <a:blip r:embed="rId2"/>
          <a:srcRect l="541" t="15044" r="76791" b="14942"/>
          <a:stretch/>
        </p:blipFill>
        <p:spPr>
          <a:xfrm>
            <a:off x="11273" y="2307928"/>
            <a:ext cx="2620415" cy="4550072"/>
          </a:xfrm>
          <a:prstGeom prst="rect">
            <a:avLst/>
          </a:prstGeom>
        </p:spPr>
      </p:pic>
    </p:spTree>
    <p:extLst>
      <p:ext uri="{BB962C8B-B14F-4D97-AF65-F5344CB8AC3E}">
        <p14:creationId xmlns:p14="http://schemas.microsoft.com/office/powerpoint/2010/main" val="3713578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A40543C5-74AA-4AF9-8664-3962EA337EDC}"/>
</file>

<file path=customXml/itemProps2.xml><?xml version="1.0" encoding="utf-8"?>
<ds:datastoreItem xmlns:ds="http://schemas.openxmlformats.org/officeDocument/2006/customXml" ds:itemID="{A952C834-B26C-49E8-A239-FC161AEB97A5}"/>
</file>

<file path=customXml/itemProps3.xml><?xml version="1.0" encoding="utf-8"?>
<ds:datastoreItem xmlns:ds="http://schemas.openxmlformats.org/officeDocument/2006/customXml" ds:itemID="{770E1350-CFF6-4EF2-9FBF-1F98BF297D2C}"/>
</file>

<file path=docProps/app.xml><?xml version="1.0" encoding="utf-8"?>
<Properties xmlns="http://schemas.openxmlformats.org/officeDocument/2006/extended-properties" xmlns:vt="http://schemas.openxmlformats.org/officeDocument/2006/docPropsVTypes">
  <Template>Office Theme</Template>
  <TotalTime>49</TotalTime>
  <Words>3074</Words>
  <Application>Microsoft Office PowerPoint</Application>
  <PresentationFormat>On-screen Show (4:3)</PresentationFormat>
  <Paragraphs>188</Paragraphs>
  <Slides>23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Noto Sans Symbols</vt:lpstr>
      <vt:lpstr>Twentieth Century</vt:lpstr>
      <vt:lpstr>Verdana</vt:lpstr>
      <vt:lpstr>Office Theme</vt:lpstr>
      <vt:lpstr>Y9 The Geography of Development</vt:lpstr>
      <vt:lpstr>PowerPoint Presentation</vt:lpstr>
      <vt:lpstr>The Geography of Development</vt:lpstr>
      <vt:lpstr>PowerPoint Presentation</vt:lpstr>
      <vt:lpstr>The development gap</vt:lpstr>
      <vt:lpstr>The North South divide line of Development - CRITICISMS</vt:lpstr>
      <vt:lpstr>PowerPoint Presentation</vt:lpstr>
      <vt:lpstr>PowerPoint Presentation</vt:lpstr>
      <vt:lpstr>PowerPoint Presentation</vt:lpstr>
      <vt:lpstr>PowerPoint Presentation</vt:lpstr>
      <vt:lpstr>PowerPoint Presentation</vt:lpstr>
      <vt:lpstr>PowerPoint Presentation</vt:lpstr>
      <vt:lpstr>Some key definitions about inequalities in development</vt:lpstr>
      <vt:lpstr>PowerPoint Presentation</vt:lpstr>
      <vt:lpstr>What are the impacts of these inequalities and poverty?</vt:lpstr>
      <vt:lpstr>Solutions to Inequality and poverty</vt:lpstr>
      <vt:lpstr>Solutions to Inequality and poverty: Aid</vt:lpstr>
      <vt:lpstr>Historical Large scale Development Aid</vt:lpstr>
      <vt:lpstr>Large scale Development Aid</vt:lpstr>
      <vt:lpstr>Smaller scale aid</vt:lpstr>
      <vt:lpstr>Solutions to Inequality and Poverty</vt:lpstr>
      <vt:lpstr>Sustainable Development</vt:lpstr>
      <vt:lpstr>Extra resources to recap and test your knowledge</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Y9 The Geography of Development</dc:title>
  <dc:creator>Bilton, Jennifer</dc:creator>
  <cp:lastModifiedBy>Bilton, Jennifer</cp:lastModifiedBy>
  <cp:revision>8</cp:revision>
  <dcterms:created xsi:type="dcterms:W3CDTF">2023-06-07T09:10:11Z</dcterms:created>
  <dcterms:modified xsi:type="dcterms:W3CDTF">2023-06-07T09:59:46Z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