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5DB7A90-9CF8-470D-9C22-9BF2FD819DFE}" type="datetimeFigureOut">
              <a:rPr lang="en-GB" smtClean="0"/>
              <a:t>06/11/2023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4201599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5DB7A90-9CF8-470D-9C22-9BF2FD819DFE}" type="datetimeFigureOut">
              <a:rPr lang="en-GB" smtClean="0"/>
              <a:t>06/11/2023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206192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5DB7A90-9CF8-470D-9C22-9BF2FD819DFE}" type="datetimeFigureOut">
              <a:rPr lang="en-GB" smtClean="0"/>
              <a:t>06/11/2023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3692398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5DB7A90-9CF8-470D-9C22-9BF2FD819DFE}" type="datetimeFigureOut">
              <a:rPr lang="en-GB" smtClean="0"/>
              <a:t>06/11/2023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3133298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DB7A90-9CF8-470D-9C22-9BF2FD819DFE}" type="datetimeFigureOut">
              <a:rPr lang="en-GB" smtClean="0"/>
              <a:t>06/11/2023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2855651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5DB7A90-9CF8-470D-9C22-9BF2FD819DFE}" type="datetimeFigureOut">
              <a:rPr lang="en-GB" smtClean="0"/>
              <a:t>06/11/2023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1710435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5DB7A90-9CF8-470D-9C22-9BF2FD819DFE}" type="datetimeFigureOut">
              <a:rPr lang="en-GB" smtClean="0"/>
              <a:t>06/11/2023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1343177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5DB7A90-9CF8-470D-9C22-9BF2FD819DFE}" type="datetimeFigureOut">
              <a:rPr lang="en-GB" smtClean="0"/>
              <a:t>06/11/2023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2503809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DB7A90-9CF8-470D-9C22-9BF2FD819DFE}" type="datetimeFigureOut">
              <a:rPr lang="en-GB" smtClean="0"/>
              <a:t>06/11/2023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3521979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DB7A90-9CF8-470D-9C22-9BF2FD819DFE}" type="datetimeFigureOut">
              <a:rPr lang="en-GB" smtClean="0"/>
              <a:t>06/11/2023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207734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DB7A90-9CF8-470D-9C22-9BF2FD819DFE}" type="datetimeFigureOut">
              <a:rPr lang="en-GB" smtClean="0"/>
              <a:t>06/11/2023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415894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B7A90-9CF8-470D-9C22-9BF2FD819DFE}" type="datetimeFigureOut">
              <a:rPr lang="en-GB" smtClean="0"/>
              <a:t>06/11/2023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5B8BE-DB64-4B6A-94B6-4BACD889A778}" type="slidenum">
              <a:rPr lang="en-GB" smtClean="0"/>
              <a:t>‹#›</a:t>
            </a:fld>
            <a:endParaRPr lang="en-GB"/>
          </a:p>
        </p:txBody>
      </p:sp>
    </p:spTree>
    <p:extLst>
      <p:ext uri="{BB962C8B-B14F-4D97-AF65-F5344CB8AC3E}">
        <p14:creationId xmlns:p14="http://schemas.microsoft.com/office/powerpoint/2010/main" val="3940494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rawpaintacademy.com/rule-of-thirds-in-art/"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riseart.com/guide/2412/what-is-composition-in-art#:~:text=Composition%20is%20the%20way%20in,the%20corners%20of%20the%20piec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drawpaintacademy.com/focal-point-in-art/" TargetMode="External"/><Relationship Id="rId2" Type="http://schemas.openxmlformats.org/officeDocument/2006/relationships/hyperlink" Target="https://drawpaintacademy.com/principles-of-art/" TargetMode="External"/><Relationship Id="rId1" Type="http://schemas.openxmlformats.org/officeDocument/2006/relationships/slideLayout" Target="../slideLayouts/slideLayout2.xml"/><Relationship Id="rId4" Type="http://schemas.openxmlformats.org/officeDocument/2006/relationships/hyperlink" Target="https://drawpaintacademy.com/color-grad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27017"/>
            <a:ext cx="7541623" cy="2882946"/>
          </a:xfrm>
          <a:ln>
            <a:solidFill>
              <a:schemeClr val="accent1"/>
            </a:solidFill>
          </a:ln>
        </p:spPr>
        <p:txBody>
          <a:bodyPr/>
          <a:lstStyle/>
          <a:p>
            <a:r>
              <a:rPr lang="en-GB" dirty="0" smtClean="0"/>
              <a:t>ART COMPOSITION</a:t>
            </a:r>
            <a:br>
              <a:rPr lang="en-GB" dirty="0" smtClean="0"/>
            </a:br>
            <a:r>
              <a:rPr lang="en-GB" dirty="0" smtClean="0"/>
              <a:t>BOOKLET </a:t>
            </a:r>
            <a:endParaRPr lang="en-GB" dirty="0"/>
          </a:p>
        </p:txBody>
      </p:sp>
      <p:sp>
        <p:nvSpPr>
          <p:cNvPr id="3" name="Subtitle 2"/>
          <p:cNvSpPr>
            <a:spLocks noGrp="1"/>
          </p:cNvSpPr>
          <p:nvPr>
            <p:ph type="subTitle" idx="1"/>
          </p:nvPr>
        </p:nvSpPr>
        <p:spPr>
          <a:xfrm>
            <a:off x="2738846" y="4686255"/>
            <a:ext cx="9144000" cy="1655762"/>
          </a:xfrm>
        </p:spPr>
        <p:txBody>
          <a:bodyPr/>
          <a:lstStyle/>
          <a:p>
            <a:endParaRPr lang="en-GB" dirty="0"/>
          </a:p>
        </p:txBody>
      </p:sp>
      <p:pic>
        <p:nvPicPr>
          <p:cNvPr id="4" name="Picture 3"/>
          <p:cNvPicPr>
            <a:picLocks noChangeAspect="1"/>
          </p:cNvPicPr>
          <p:nvPr/>
        </p:nvPicPr>
        <p:blipFill>
          <a:blip r:embed="rId2"/>
          <a:stretch>
            <a:fillRect/>
          </a:stretch>
        </p:blipFill>
        <p:spPr>
          <a:xfrm>
            <a:off x="359950" y="3762103"/>
            <a:ext cx="3271887" cy="2800474"/>
          </a:xfrm>
          <a:prstGeom prst="rect">
            <a:avLst/>
          </a:prstGeom>
        </p:spPr>
      </p:pic>
      <p:pic>
        <p:nvPicPr>
          <p:cNvPr id="5" name="Picture 4"/>
          <p:cNvPicPr>
            <a:picLocks noChangeAspect="1"/>
          </p:cNvPicPr>
          <p:nvPr/>
        </p:nvPicPr>
        <p:blipFill>
          <a:blip r:embed="rId3"/>
          <a:stretch>
            <a:fillRect/>
          </a:stretch>
        </p:blipFill>
        <p:spPr>
          <a:xfrm>
            <a:off x="7045059" y="3371656"/>
            <a:ext cx="4837787" cy="3279050"/>
          </a:xfrm>
          <a:prstGeom prst="rect">
            <a:avLst/>
          </a:prstGeom>
        </p:spPr>
      </p:pic>
    </p:spTree>
    <p:extLst>
      <p:ext uri="{BB962C8B-B14F-4D97-AF65-F5344CB8AC3E}">
        <p14:creationId xmlns:p14="http://schemas.microsoft.com/office/powerpoint/2010/main" val="3623007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182"/>
            <a:ext cx="2806337" cy="779463"/>
          </a:xfrm>
          <a:ln>
            <a:solidFill>
              <a:schemeClr val="accent1"/>
            </a:solidFill>
          </a:ln>
        </p:spPr>
        <p:txBody>
          <a:bodyPr/>
          <a:lstStyle/>
          <a:p>
            <a:r>
              <a:rPr lang="en-GB" dirty="0" smtClean="0"/>
              <a:t>Framing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33004" y="1204913"/>
            <a:ext cx="4182423" cy="3118893"/>
          </a:xfrm>
          <a:prstGeom prst="rect">
            <a:avLst/>
          </a:prstGeom>
        </p:spPr>
      </p:pic>
      <p:sp>
        <p:nvSpPr>
          <p:cNvPr id="5" name="Rectangle 1"/>
          <p:cNvSpPr>
            <a:spLocks noChangeArrowheads="1"/>
          </p:cNvSpPr>
          <p:nvPr/>
        </p:nvSpPr>
        <p:spPr bwMode="auto">
          <a:xfrm>
            <a:off x="3331028" y="-24582"/>
            <a:ext cx="6890929" cy="12294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0383" rIns="0" bIns="544341"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222222"/>
                </a:solidFill>
                <a:effectLst/>
                <a:latin typeface="-apple-system"/>
              </a:rPr>
              <a:t>Pierre Bonnard, Open Window Towards the Seine (Vernon), 1912</a:t>
            </a:r>
            <a:endParaRPr kumimoji="0" lang="en-US" altLang="en-US" sz="1100" b="0" i="0" u="none" strike="noStrike" cap="none" normalizeH="0" baseline="0" dirty="0" smtClean="0">
              <a:ln>
                <a:noFill/>
              </a:ln>
              <a:solidFill>
                <a:schemeClr val="tx1"/>
              </a:solidFill>
              <a:effectLst/>
            </a:endParaRPr>
          </a:p>
        </p:txBody>
      </p:sp>
      <p:sp>
        <p:nvSpPr>
          <p:cNvPr id="6" name="Rectangle 5"/>
          <p:cNvSpPr/>
          <p:nvPr/>
        </p:nvSpPr>
        <p:spPr>
          <a:xfrm>
            <a:off x="7615646" y="146163"/>
            <a:ext cx="4576354" cy="2031325"/>
          </a:xfrm>
          <a:prstGeom prst="rect">
            <a:avLst/>
          </a:prstGeom>
        </p:spPr>
        <p:txBody>
          <a:bodyPr wrap="square">
            <a:spAutoFit/>
          </a:bodyPr>
          <a:lstStyle/>
          <a:p>
            <a:r>
              <a:rPr lang="en-GB" i="1" dirty="0">
                <a:solidFill>
                  <a:srgbClr val="222222"/>
                </a:solidFill>
                <a:latin typeface="-apple-system"/>
              </a:rPr>
              <a:t>Tip: You don’t need to try and artificially create frames in your subject. Instead, consider how you can arrange and depict what is already there to frame important features. For example, a prominent tree could be used to frame the left side of your painting.</a:t>
            </a:r>
            <a:endParaRPr lang="en-GB" dirty="0"/>
          </a:p>
        </p:txBody>
      </p:sp>
      <p:pic>
        <p:nvPicPr>
          <p:cNvPr id="7" name="Picture 6"/>
          <p:cNvPicPr>
            <a:picLocks noChangeAspect="1"/>
          </p:cNvPicPr>
          <p:nvPr/>
        </p:nvPicPr>
        <p:blipFill>
          <a:blip r:embed="rId3"/>
          <a:stretch>
            <a:fillRect/>
          </a:stretch>
        </p:blipFill>
        <p:spPr>
          <a:xfrm>
            <a:off x="6655146" y="2581756"/>
            <a:ext cx="5536854" cy="4215919"/>
          </a:xfrm>
          <a:prstGeom prst="rect">
            <a:avLst/>
          </a:prstGeom>
        </p:spPr>
      </p:pic>
      <p:sp>
        <p:nvSpPr>
          <p:cNvPr id="8" name="TextBox 7"/>
          <p:cNvSpPr txBox="1"/>
          <p:nvPr/>
        </p:nvSpPr>
        <p:spPr>
          <a:xfrm>
            <a:off x="171450" y="5329238"/>
            <a:ext cx="5715000" cy="769441"/>
          </a:xfrm>
          <a:prstGeom prst="rect">
            <a:avLst/>
          </a:prstGeom>
          <a:solidFill>
            <a:schemeClr val="bg1"/>
          </a:solidFill>
          <a:ln>
            <a:solidFill>
              <a:schemeClr val="tx1"/>
            </a:solidFill>
          </a:ln>
        </p:spPr>
        <p:txBody>
          <a:bodyPr wrap="square" rtlCol="0">
            <a:spAutoFit/>
          </a:bodyPr>
          <a:lstStyle/>
          <a:p>
            <a:r>
              <a:rPr lang="en-GB" sz="4400" dirty="0" smtClean="0"/>
              <a:t>COMPOSITION IDEAS </a:t>
            </a:r>
            <a:endParaRPr lang="en-GB" sz="4400" dirty="0"/>
          </a:p>
        </p:txBody>
      </p:sp>
    </p:spTree>
    <p:extLst>
      <p:ext uri="{BB962C8B-B14F-4D97-AF65-F5344CB8AC3E}">
        <p14:creationId xmlns:p14="http://schemas.microsoft.com/office/powerpoint/2010/main" val="3739453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 y="83135"/>
            <a:ext cx="10515600" cy="1325563"/>
          </a:xfrm>
          <a:ln>
            <a:solidFill>
              <a:schemeClr val="accent1"/>
            </a:solidFill>
          </a:ln>
        </p:spPr>
        <p:txBody>
          <a:bodyPr/>
          <a:lstStyle/>
          <a:p>
            <a:r>
              <a:rPr lang="en-GB" dirty="0" smtClean="0"/>
              <a:t>Leading Lines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524500" y="244257"/>
            <a:ext cx="6667500" cy="5286375"/>
          </a:xfrm>
          <a:prstGeom prst="rect">
            <a:avLst/>
          </a:prstGeom>
        </p:spPr>
      </p:pic>
      <p:sp>
        <p:nvSpPr>
          <p:cNvPr id="5" name="Rectangle 4"/>
          <p:cNvSpPr/>
          <p:nvPr/>
        </p:nvSpPr>
        <p:spPr>
          <a:xfrm>
            <a:off x="5086349" y="5913208"/>
            <a:ext cx="6096000" cy="646331"/>
          </a:xfrm>
          <a:prstGeom prst="rect">
            <a:avLst/>
          </a:prstGeom>
        </p:spPr>
        <p:txBody>
          <a:bodyPr>
            <a:spAutoFit/>
          </a:bodyPr>
          <a:lstStyle/>
          <a:p>
            <a:r>
              <a:rPr lang="en-GB" dirty="0">
                <a:solidFill>
                  <a:srgbClr val="222222"/>
                </a:solidFill>
                <a:latin typeface="-apple-system"/>
              </a:rPr>
              <a:t>John Singer Sargent, Paul </a:t>
            </a:r>
            <a:r>
              <a:rPr lang="en-GB" dirty="0" err="1">
                <a:solidFill>
                  <a:srgbClr val="222222"/>
                </a:solidFill>
                <a:latin typeface="-apple-system"/>
              </a:rPr>
              <a:t>Helleu</a:t>
            </a:r>
            <a:r>
              <a:rPr lang="en-GB" dirty="0">
                <a:solidFill>
                  <a:srgbClr val="222222"/>
                </a:solidFill>
                <a:latin typeface="-apple-system"/>
              </a:rPr>
              <a:t> Sketching His Wife, 1889</a:t>
            </a:r>
            <a:endParaRPr lang="en-GB" dirty="0"/>
          </a:p>
        </p:txBody>
      </p:sp>
      <p:sp>
        <p:nvSpPr>
          <p:cNvPr id="6" name="Rectangle 5"/>
          <p:cNvSpPr/>
          <p:nvPr/>
        </p:nvSpPr>
        <p:spPr>
          <a:xfrm>
            <a:off x="321674" y="5913208"/>
            <a:ext cx="4138747" cy="923330"/>
          </a:xfrm>
          <a:prstGeom prst="rect">
            <a:avLst/>
          </a:prstGeom>
        </p:spPr>
        <p:txBody>
          <a:bodyPr wrap="square">
            <a:spAutoFit/>
          </a:bodyPr>
          <a:lstStyle/>
          <a:p>
            <a:r>
              <a:rPr lang="en-GB" dirty="0">
                <a:solidFill>
                  <a:srgbClr val="222222"/>
                </a:solidFill>
                <a:latin typeface="-apple-system"/>
              </a:rPr>
              <a:t>Lines are powerful. Our eyes like to follow them. Be careful not to lead people out of your painting.</a:t>
            </a:r>
            <a:endParaRPr lang="en-GB" dirty="0"/>
          </a:p>
        </p:txBody>
      </p:sp>
      <p:pic>
        <p:nvPicPr>
          <p:cNvPr id="7" name="Picture 6"/>
          <p:cNvPicPr>
            <a:picLocks noChangeAspect="1"/>
          </p:cNvPicPr>
          <p:nvPr/>
        </p:nvPicPr>
        <p:blipFill>
          <a:blip r:embed="rId3"/>
          <a:stretch>
            <a:fillRect/>
          </a:stretch>
        </p:blipFill>
        <p:spPr>
          <a:xfrm>
            <a:off x="321674" y="1599986"/>
            <a:ext cx="5033226" cy="3650660"/>
          </a:xfrm>
          <a:prstGeom prst="rect">
            <a:avLst/>
          </a:prstGeom>
        </p:spPr>
      </p:pic>
    </p:spTree>
    <p:extLst>
      <p:ext uri="{BB962C8B-B14F-4D97-AF65-F5344CB8AC3E}">
        <p14:creationId xmlns:p14="http://schemas.microsoft.com/office/powerpoint/2010/main" val="3027405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31" y="0"/>
            <a:ext cx="4334691" cy="1023576"/>
          </a:xfrm>
        </p:spPr>
        <p:txBody>
          <a:bodyPr/>
          <a:lstStyle/>
          <a:p>
            <a:r>
              <a:rPr lang="en-GB" dirty="0" smtClean="0"/>
              <a:t>Rule of thirds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391150" y="135302"/>
            <a:ext cx="6667500" cy="4514850"/>
          </a:xfrm>
          <a:prstGeom prst="rect">
            <a:avLst/>
          </a:prstGeom>
        </p:spPr>
      </p:pic>
      <p:sp>
        <p:nvSpPr>
          <p:cNvPr id="5" name="Rectangle 4"/>
          <p:cNvSpPr/>
          <p:nvPr/>
        </p:nvSpPr>
        <p:spPr>
          <a:xfrm>
            <a:off x="133350" y="1323928"/>
            <a:ext cx="4908913" cy="2031325"/>
          </a:xfrm>
          <a:prstGeom prst="rect">
            <a:avLst/>
          </a:prstGeom>
        </p:spPr>
        <p:txBody>
          <a:bodyPr wrap="square">
            <a:spAutoFit/>
          </a:bodyPr>
          <a:lstStyle/>
          <a:p>
            <a:r>
              <a:rPr lang="en-GB" dirty="0">
                <a:solidFill>
                  <a:srgbClr val="222222"/>
                </a:solidFill>
                <a:latin typeface="-apple-system"/>
              </a:rPr>
              <a:t>The </a:t>
            </a:r>
            <a:r>
              <a:rPr lang="en-GB" u="sng" dirty="0">
                <a:latin typeface="-apple-system"/>
                <a:hlinkClick r:id="rId3"/>
              </a:rPr>
              <a:t>rule of thirds</a:t>
            </a:r>
            <a:r>
              <a:rPr lang="en-GB" dirty="0">
                <a:solidFill>
                  <a:srgbClr val="222222"/>
                </a:solidFill>
                <a:latin typeface="-apple-system"/>
              </a:rPr>
              <a:t> involves placing a three-by-three grid over the subject and using it to assist in the composition design. The gridlines and intersections are “safe” spots to position key features. For example, you could position your focal point at one of the intersections, or the horizon line along the top horizontal.</a:t>
            </a:r>
            <a:endParaRPr lang="en-GB" dirty="0"/>
          </a:p>
        </p:txBody>
      </p:sp>
      <p:pic>
        <p:nvPicPr>
          <p:cNvPr id="6" name="Picture 5"/>
          <p:cNvPicPr>
            <a:picLocks noChangeAspect="1"/>
          </p:cNvPicPr>
          <p:nvPr/>
        </p:nvPicPr>
        <p:blipFill>
          <a:blip r:embed="rId4"/>
          <a:stretch>
            <a:fillRect/>
          </a:stretch>
        </p:blipFill>
        <p:spPr>
          <a:xfrm>
            <a:off x="292145" y="3355253"/>
            <a:ext cx="4591322" cy="3709788"/>
          </a:xfrm>
          <a:prstGeom prst="rect">
            <a:avLst/>
          </a:prstGeom>
        </p:spPr>
      </p:pic>
    </p:spTree>
    <p:extLst>
      <p:ext uri="{BB962C8B-B14F-4D97-AF65-F5344CB8AC3E}">
        <p14:creationId xmlns:p14="http://schemas.microsoft.com/office/powerpoint/2010/main" val="1218372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692" y="365125"/>
            <a:ext cx="3812177" cy="775561"/>
          </a:xfrm>
        </p:spPr>
        <p:txBody>
          <a:bodyPr/>
          <a:lstStyle/>
          <a:p>
            <a:r>
              <a:rPr lang="en-GB" dirty="0" smtClean="0"/>
              <a:t>Simplification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173039" y="365125"/>
            <a:ext cx="6667500" cy="5438775"/>
          </a:xfrm>
          <a:prstGeom prst="rect">
            <a:avLst/>
          </a:prstGeom>
        </p:spPr>
      </p:pic>
      <p:sp>
        <p:nvSpPr>
          <p:cNvPr id="5" name="Rectangle 4"/>
          <p:cNvSpPr/>
          <p:nvPr/>
        </p:nvSpPr>
        <p:spPr>
          <a:xfrm>
            <a:off x="5133689" y="6119507"/>
            <a:ext cx="4955203" cy="369332"/>
          </a:xfrm>
          <a:prstGeom prst="rect">
            <a:avLst/>
          </a:prstGeom>
        </p:spPr>
        <p:txBody>
          <a:bodyPr wrap="none">
            <a:spAutoFit/>
          </a:bodyPr>
          <a:lstStyle/>
          <a:p>
            <a:r>
              <a:rPr lang="en-GB" dirty="0">
                <a:solidFill>
                  <a:srgbClr val="222222"/>
                </a:solidFill>
                <a:latin typeface="-apple-system"/>
              </a:rPr>
              <a:t>Konstantin Korovin, Crimean Landscape, 1912</a:t>
            </a:r>
            <a:endParaRPr lang="en-GB" dirty="0"/>
          </a:p>
        </p:txBody>
      </p:sp>
      <p:sp>
        <p:nvSpPr>
          <p:cNvPr id="6" name="Rectangle 5"/>
          <p:cNvSpPr/>
          <p:nvPr/>
        </p:nvSpPr>
        <p:spPr>
          <a:xfrm>
            <a:off x="371198" y="1140686"/>
            <a:ext cx="3612973" cy="5355312"/>
          </a:xfrm>
          <a:prstGeom prst="rect">
            <a:avLst/>
          </a:prstGeom>
          <a:solidFill>
            <a:schemeClr val="accent2">
              <a:lumMod val="40000"/>
              <a:lumOff val="60000"/>
            </a:schemeClr>
          </a:solidFill>
        </p:spPr>
        <p:txBody>
          <a:bodyPr wrap="square">
            <a:spAutoFit/>
          </a:bodyPr>
          <a:lstStyle/>
          <a:p>
            <a:r>
              <a:rPr lang="en-GB" dirty="0">
                <a:solidFill>
                  <a:srgbClr val="222222"/>
                </a:solidFill>
                <a:latin typeface="-apple-system"/>
              </a:rPr>
              <a:t>Simplification is perhaps the most important composition concept. It involves taking all the “noise” and detail and simplifying it into something more coherent. By simplifying the unimportant, you focus attention on the important.</a:t>
            </a:r>
          </a:p>
          <a:p>
            <a:r>
              <a:rPr lang="en-GB" dirty="0">
                <a:solidFill>
                  <a:srgbClr val="222222"/>
                </a:solidFill>
                <a:latin typeface="-apple-system"/>
              </a:rPr>
              <a:t>Below are some of the different ways you can simplify your composition:</a:t>
            </a:r>
          </a:p>
          <a:p>
            <a:pPr>
              <a:buFont typeface="Arial" panose="020B0604020202020204" pitchFamily="34" charset="0"/>
              <a:buChar char="•"/>
            </a:pPr>
            <a:r>
              <a:rPr lang="en-GB" dirty="0">
                <a:solidFill>
                  <a:srgbClr val="222222"/>
                </a:solidFill>
                <a:latin typeface="-apple-system"/>
              </a:rPr>
              <a:t>Use a limited </a:t>
            </a:r>
            <a:r>
              <a:rPr lang="en-GB" dirty="0" err="1">
                <a:solidFill>
                  <a:srgbClr val="222222"/>
                </a:solidFill>
                <a:latin typeface="-apple-system"/>
              </a:rPr>
              <a:t>color</a:t>
            </a:r>
            <a:r>
              <a:rPr lang="en-GB" dirty="0">
                <a:solidFill>
                  <a:srgbClr val="222222"/>
                </a:solidFill>
                <a:latin typeface="-apple-system"/>
              </a:rPr>
              <a:t> palette (simplification of </a:t>
            </a:r>
            <a:r>
              <a:rPr lang="en-GB" dirty="0" err="1">
                <a:solidFill>
                  <a:srgbClr val="222222"/>
                </a:solidFill>
                <a:latin typeface="-apple-system"/>
              </a:rPr>
              <a:t>color</a:t>
            </a:r>
            <a:r>
              <a:rPr lang="en-GB" dirty="0">
                <a:solidFill>
                  <a:srgbClr val="222222"/>
                </a:solidFill>
                <a:latin typeface="-apple-system"/>
              </a:rPr>
              <a:t>).</a:t>
            </a:r>
          </a:p>
          <a:p>
            <a:pPr>
              <a:buFont typeface="Arial" panose="020B0604020202020204" pitchFamily="34" charset="0"/>
              <a:buChar char="•"/>
            </a:pPr>
            <a:r>
              <a:rPr lang="en-GB" dirty="0">
                <a:solidFill>
                  <a:srgbClr val="222222"/>
                </a:solidFill>
                <a:latin typeface="-apple-system"/>
              </a:rPr>
              <a:t>Compress the value range (simplification of value).</a:t>
            </a:r>
          </a:p>
          <a:p>
            <a:pPr>
              <a:buFont typeface="Arial" panose="020B0604020202020204" pitchFamily="34" charset="0"/>
              <a:buChar char="•"/>
            </a:pPr>
            <a:r>
              <a:rPr lang="en-GB" dirty="0">
                <a:solidFill>
                  <a:srgbClr val="222222"/>
                </a:solidFill>
                <a:latin typeface="-apple-system"/>
              </a:rPr>
              <a:t>Use larger brushes (simplification of tools).</a:t>
            </a:r>
          </a:p>
          <a:p>
            <a:pPr>
              <a:buFont typeface="Arial" panose="020B0604020202020204" pitchFamily="34" charset="0"/>
              <a:buChar char="•"/>
            </a:pPr>
            <a:r>
              <a:rPr lang="en-GB" dirty="0">
                <a:solidFill>
                  <a:srgbClr val="222222"/>
                </a:solidFill>
                <a:latin typeface="-apple-system"/>
              </a:rPr>
              <a:t>Use less refined strokes for unimportant areas (simplification of detail).</a:t>
            </a:r>
            <a:endParaRPr lang="en-GB" b="0" i="0" dirty="0">
              <a:solidFill>
                <a:srgbClr val="222222"/>
              </a:solidFill>
              <a:effectLst/>
              <a:latin typeface="-apple-system"/>
            </a:endParaRPr>
          </a:p>
        </p:txBody>
      </p:sp>
    </p:spTree>
    <p:extLst>
      <p:ext uri="{BB962C8B-B14F-4D97-AF65-F5344CB8AC3E}">
        <p14:creationId xmlns:p14="http://schemas.microsoft.com/office/powerpoint/2010/main" val="298794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a:srcRect l="19241" t="-255" r="18214"/>
          <a:stretch/>
        </p:blipFill>
        <p:spPr>
          <a:xfrm>
            <a:off x="5812972" y="195943"/>
            <a:ext cx="6100356" cy="4889228"/>
          </a:xfrm>
          <a:prstGeom prst="rect">
            <a:avLst/>
          </a:prstGeom>
        </p:spPr>
      </p:pic>
      <p:pic>
        <p:nvPicPr>
          <p:cNvPr id="5" name="Picture 4"/>
          <p:cNvPicPr>
            <a:picLocks noChangeAspect="1"/>
          </p:cNvPicPr>
          <p:nvPr/>
        </p:nvPicPr>
        <p:blipFill>
          <a:blip r:embed="rId3"/>
          <a:stretch>
            <a:fillRect/>
          </a:stretch>
        </p:blipFill>
        <p:spPr>
          <a:xfrm>
            <a:off x="278672" y="0"/>
            <a:ext cx="5243014" cy="6444031"/>
          </a:xfrm>
          <a:prstGeom prst="rect">
            <a:avLst/>
          </a:prstGeom>
        </p:spPr>
      </p:pic>
      <p:sp>
        <p:nvSpPr>
          <p:cNvPr id="6" name="TextBox 5"/>
          <p:cNvSpPr txBox="1"/>
          <p:nvPr/>
        </p:nvSpPr>
        <p:spPr>
          <a:xfrm>
            <a:off x="6374674" y="5368834"/>
            <a:ext cx="4689566" cy="369332"/>
          </a:xfrm>
          <a:prstGeom prst="rect">
            <a:avLst/>
          </a:prstGeom>
          <a:solidFill>
            <a:srgbClr val="FFFF00"/>
          </a:solidFill>
        </p:spPr>
        <p:txBody>
          <a:bodyPr wrap="square" rtlCol="0">
            <a:spAutoFit/>
          </a:bodyPr>
          <a:lstStyle/>
          <a:p>
            <a:r>
              <a:rPr lang="en-GB" dirty="0" smtClean="0"/>
              <a:t>Triangle </a:t>
            </a:r>
            <a:endParaRPr lang="en-GB" dirty="0"/>
          </a:p>
        </p:txBody>
      </p:sp>
    </p:spTree>
    <p:extLst>
      <p:ext uri="{BB962C8B-B14F-4D97-AF65-F5344CB8AC3E}">
        <p14:creationId xmlns:p14="http://schemas.microsoft.com/office/powerpoint/2010/main" val="3443076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Magic Circle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046135" y="356122"/>
            <a:ext cx="6725676" cy="5268446"/>
          </a:xfrm>
          <a:prstGeom prst="rect">
            <a:avLst/>
          </a:prstGeom>
        </p:spPr>
      </p:pic>
      <p:pic>
        <p:nvPicPr>
          <p:cNvPr id="5" name="Picture 4"/>
          <p:cNvPicPr>
            <a:picLocks noChangeAspect="1"/>
          </p:cNvPicPr>
          <p:nvPr/>
        </p:nvPicPr>
        <p:blipFill>
          <a:blip r:embed="rId3"/>
          <a:stretch>
            <a:fillRect/>
          </a:stretch>
        </p:blipFill>
        <p:spPr>
          <a:xfrm>
            <a:off x="127717" y="2324640"/>
            <a:ext cx="4602882" cy="4533360"/>
          </a:xfrm>
          <a:prstGeom prst="rect">
            <a:avLst/>
          </a:prstGeom>
        </p:spPr>
      </p:pic>
    </p:spTree>
    <p:extLst>
      <p:ext uri="{BB962C8B-B14F-4D97-AF65-F5344CB8AC3E}">
        <p14:creationId xmlns:p14="http://schemas.microsoft.com/office/powerpoint/2010/main" val="804017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Negative Space </a:t>
            </a:r>
            <a:endParaRPr lang="en-GB" dirty="0"/>
          </a:p>
        </p:txBody>
      </p:sp>
      <p:sp>
        <p:nvSpPr>
          <p:cNvPr id="3" name="Content Placeholder 2"/>
          <p:cNvSpPr>
            <a:spLocks noGrp="1"/>
          </p:cNvSpPr>
          <p:nvPr>
            <p:ph idx="1"/>
          </p:nvPr>
        </p:nvSpPr>
        <p:spPr>
          <a:xfrm>
            <a:off x="8268788" y="3719703"/>
            <a:ext cx="3085011" cy="2457260"/>
          </a:xfrm>
          <a:ln>
            <a:solidFill>
              <a:schemeClr val="accent1"/>
            </a:solidFill>
          </a:ln>
        </p:spPr>
        <p:txBody>
          <a:bodyPr>
            <a:normAutofit fontScale="92500" lnSpcReduction="10000"/>
          </a:bodyPr>
          <a:lstStyle/>
          <a:p>
            <a:pPr marL="0" indent="0">
              <a:buNone/>
            </a:pPr>
            <a:r>
              <a:rPr lang="en-GB" dirty="0"/>
              <a:t>In art, negative space is </a:t>
            </a:r>
            <a:r>
              <a:rPr lang="en-GB" b="1" dirty="0"/>
              <a:t>the space around and between the subject of the image</a:t>
            </a:r>
            <a:r>
              <a:rPr lang="en-GB" dirty="0"/>
              <a:t>. The positive space is the subject or object of the image.</a:t>
            </a:r>
          </a:p>
        </p:txBody>
      </p:sp>
      <p:pic>
        <p:nvPicPr>
          <p:cNvPr id="4" name="Picture 3"/>
          <p:cNvPicPr>
            <a:picLocks noChangeAspect="1"/>
          </p:cNvPicPr>
          <p:nvPr/>
        </p:nvPicPr>
        <p:blipFill>
          <a:blip r:embed="rId2"/>
          <a:stretch>
            <a:fillRect/>
          </a:stretch>
        </p:blipFill>
        <p:spPr>
          <a:xfrm>
            <a:off x="4763720" y="148336"/>
            <a:ext cx="4991932" cy="3354578"/>
          </a:xfrm>
          <a:prstGeom prst="rect">
            <a:avLst/>
          </a:prstGeom>
        </p:spPr>
      </p:pic>
      <p:pic>
        <p:nvPicPr>
          <p:cNvPr id="5" name="Picture 4"/>
          <p:cNvPicPr>
            <a:picLocks noChangeAspect="1"/>
          </p:cNvPicPr>
          <p:nvPr/>
        </p:nvPicPr>
        <p:blipFill>
          <a:blip r:embed="rId3"/>
          <a:stretch>
            <a:fillRect/>
          </a:stretch>
        </p:blipFill>
        <p:spPr>
          <a:xfrm>
            <a:off x="394876" y="1512905"/>
            <a:ext cx="3654067" cy="4976778"/>
          </a:xfrm>
          <a:prstGeom prst="rect">
            <a:avLst/>
          </a:prstGeom>
        </p:spPr>
      </p:pic>
      <p:pic>
        <p:nvPicPr>
          <p:cNvPr id="6" name="Picture 5"/>
          <p:cNvPicPr>
            <a:picLocks noChangeAspect="1"/>
          </p:cNvPicPr>
          <p:nvPr/>
        </p:nvPicPr>
        <p:blipFill>
          <a:blip r:embed="rId4"/>
          <a:stretch>
            <a:fillRect/>
          </a:stretch>
        </p:blipFill>
        <p:spPr>
          <a:xfrm>
            <a:off x="4492267" y="2938136"/>
            <a:ext cx="3169671" cy="3803605"/>
          </a:xfrm>
          <a:prstGeom prst="rect">
            <a:avLst/>
          </a:prstGeom>
        </p:spPr>
      </p:pic>
    </p:spTree>
    <p:extLst>
      <p:ext uri="{BB962C8B-B14F-4D97-AF65-F5344CB8AC3E}">
        <p14:creationId xmlns:p14="http://schemas.microsoft.com/office/powerpoint/2010/main" val="1888477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7366"/>
            <a:ext cx="10515600" cy="1325563"/>
          </a:xfrm>
        </p:spPr>
        <p:txBody>
          <a:bodyPr/>
          <a:lstStyle/>
          <a:p>
            <a:r>
              <a:rPr lang="en-GB" dirty="0" smtClean="0"/>
              <a:t>Perspective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316244" y="365125"/>
            <a:ext cx="5144579" cy="3892731"/>
          </a:xfrm>
          <a:prstGeom prst="rect">
            <a:avLst/>
          </a:prstGeom>
        </p:spPr>
      </p:pic>
      <p:sp>
        <p:nvSpPr>
          <p:cNvPr id="5" name="Rectangle 4"/>
          <p:cNvSpPr/>
          <p:nvPr/>
        </p:nvSpPr>
        <p:spPr>
          <a:xfrm>
            <a:off x="5840533" y="4392793"/>
            <a:ext cx="6096000" cy="923330"/>
          </a:xfrm>
          <a:prstGeom prst="rect">
            <a:avLst/>
          </a:prstGeom>
        </p:spPr>
        <p:txBody>
          <a:bodyPr>
            <a:spAutoFit/>
          </a:bodyPr>
          <a:lstStyle/>
          <a:p>
            <a:r>
              <a:rPr lang="en-GB" i="1" dirty="0">
                <a:solidFill>
                  <a:srgbClr val="555555"/>
                </a:solidFill>
                <a:latin typeface="Gidole"/>
              </a:rPr>
              <a:t>Gustave Caillebotte's "Paris Street; Rainy Day" illustrates the use of a two-point perspective at a Parisian intersection with great accuracy as shown above.</a:t>
            </a:r>
            <a:endParaRPr lang="en-GB" dirty="0"/>
          </a:p>
        </p:txBody>
      </p:sp>
      <p:pic>
        <p:nvPicPr>
          <p:cNvPr id="6" name="Picture 5"/>
          <p:cNvPicPr>
            <a:picLocks noChangeAspect="1"/>
          </p:cNvPicPr>
          <p:nvPr/>
        </p:nvPicPr>
        <p:blipFill>
          <a:blip r:embed="rId3"/>
          <a:stretch>
            <a:fillRect/>
          </a:stretch>
        </p:blipFill>
        <p:spPr>
          <a:xfrm>
            <a:off x="124634" y="804645"/>
            <a:ext cx="3751701" cy="2838787"/>
          </a:xfrm>
          <a:prstGeom prst="rect">
            <a:avLst/>
          </a:prstGeom>
        </p:spPr>
      </p:pic>
      <p:pic>
        <p:nvPicPr>
          <p:cNvPr id="7" name="Picture 6"/>
          <p:cNvPicPr>
            <a:picLocks noChangeAspect="1"/>
          </p:cNvPicPr>
          <p:nvPr/>
        </p:nvPicPr>
        <p:blipFill>
          <a:blip r:embed="rId4"/>
          <a:stretch>
            <a:fillRect/>
          </a:stretch>
        </p:blipFill>
        <p:spPr>
          <a:xfrm>
            <a:off x="2295724" y="3173804"/>
            <a:ext cx="3161221" cy="3161221"/>
          </a:xfrm>
          <a:prstGeom prst="rect">
            <a:avLst/>
          </a:prstGeom>
        </p:spPr>
      </p:pic>
    </p:spTree>
    <p:extLst>
      <p:ext uri="{BB962C8B-B14F-4D97-AF65-F5344CB8AC3E}">
        <p14:creationId xmlns:p14="http://schemas.microsoft.com/office/powerpoint/2010/main" val="4149017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Playing with Scale </a:t>
            </a:r>
            <a:endParaRPr lang="en-GB" dirty="0"/>
          </a:p>
        </p:txBody>
      </p:sp>
      <p:sp>
        <p:nvSpPr>
          <p:cNvPr id="3" name="Content Placeholder 2"/>
          <p:cNvSpPr>
            <a:spLocks noGrp="1"/>
          </p:cNvSpPr>
          <p:nvPr>
            <p:ph idx="1"/>
          </p:nvPr>
        </p:nvSpPr>
        <p:spPr>
          <a:xfrm>
            <a:off x="1282337" y="2303667"/>
            <a:ext cx="10515600" cy="4351338"/>
          </a:xfrm>
        </p:spPr>
        <p:txBody>
          <a:bodyPr/>
          <a:lstStyle/>
          <a:p>
            <a:endParaRPr lang="en-GB"/>
          </a:p>
        </p:txBody>
      </p:sp>
      <p:pic>
        <p:nvPicPr>
          <p:cNvPr id="4" name="Picture 3"/>
          <p:cNvPicPr>
            <a:picLocks noChangeAspect="1"/>
          </p:cNvPicPr>
          <p:nvPr/>
        </p:nvPicPr>
        <p:blipFill>
          <a:blip r:embed="rId2"/>
          <a:stretch>
            <a:fillRect/>
          </a:stretch>
        </p:blipFill>
        <p:spPr>
          <a:xfrm>
            <a:off x="5146632" y="0"/>
            <a:ext cx="7045368" cy="5918109"/>
          </a:xfrm>
          <a:prstGeom prst="rect">
            <a:avLst/>
          </a:prstGeom>
        </p:spPr>
      </p:pic>
      <p:sp>
        <p:nvSpPr>
          <p:cNvPr id="5" name="Rectangle 4"/>
          <p:cNvSpPr/>
          <p:nvPr/>
        </p:nvSpPr>
        <p:spPr>
          <a:xfrm>
            <a:off x="4443549" y="5916341"/>
            <a:ext cx="6910251" cy="738664"/>
          </a:xfrm>
          <a:prstGeom prst="rect">
            <a:avLst/>
          </a:prstGeom>
        </p:spPr>
        <p:txBody>
          <a:bodyPr wrap="square">
            <a:spAutoFit/>
          </a:bodyPr>
          <a:lstStyle/>
          <a:p>
            <a:r>
              <a:rPr lang="en-GB" sz="1400" i="1" dirty="0">
                <a:solidFill>
                  <a:srgbClr val="555555"/>
                </a:solidFill>
                <a:latin typeface="Gidole"/>
              </a:rPr>
              <a:t>Rene Magritte's "The Portrait of </a:t>
            </a:r>
            <a:r>
              <a:rPr lang="en-GB" sz="1400" i="1" dirty="0" err="1">
                <a:solidFill>
                  <a:srgbClr val="555555"/>
                </a:solidFill>
                <a:latin typeface="Gidole"/>
              </a:rPr>
              <a:t>Stephy</a:t>
            </a:r>
            <a:r>
              <a:rPr lang="en-GB" sz="1400" i="1" dirty="0">
                <a:solidFill>
                  <a:srgbClr val="555555"/>
                </a:solidFill>
                <a:latin typeface="Gidole"/>
              </a:rPr>
              <a:t> </a:t>
            </a:r>
            <a:r>
              <a:rPr lang="en-GB" sz="1400" i="1" dirty="0" err="1">
                <a:solidFill>
                  <a:srgbClr val="555555"/>
                </a:solidFill>
                <a:latin typeface="Gidole"/>
              </a:rPr>
              <a:t>Langui</a:t>
            </a:r>
            <a:r>
              <a:rPr lang="en-GB" sz="1400" i="1" dirty="0">
                <a:solidFill>
                  <a:srgbClr val="555555"/>
                </a:solidFill>
                <a:latin typeface="Gidole"/>
              </a:rPr>
              <a:t>" tells a very surreal story through the use of larger than life objects. </a:t>
            </a:r>
            <a:r>
              <a:rPr lang="en-GB" sz="1400" i="1" dirty="0" err="1">
                <a:solidFill>
                  <a:srgbClr val="555555"/>
                </a:solidFill>
                <a:latin typeface="Gidole"/>
              </a:rPr>
              <a:t>Stephy</a:t>
            </a:r>
            <a:r>
              <a:rPr lang="en-GB" sz="1400" i="1" dirty="0">
                <a:solidFill>
                  <a:srgbClr val="555555"/>
                </a:solidFill>
                <a:latin typeface="Gidole"/>
              </a:rPr>
              <a:t> is peering in the cavern while the two men seem to be oblivious to her and the enormous rock beside them. </a:t>
            </a:r>
            <a:endParaRPr lang="en-GB" sz="1400" dirty="0"/>
          </a:p>
        </p:txBody>
      </p:sp>
      <p:pic>
        <p:nvPicPr>
          <p:cNvPr id="6" name="Picture 5"/>
          <p:cNvPicPr>
            <a:picLocks noChangeAspect="1"/>
          </p:cNvPicPr>
          <p:nvPr/>
        </p:nvPicPr>
        <p:blipFill>
          <a:blip r:embed="rId3"/>
          <a:stretch>
            <a:fillRect/>
          </a:stretch>
        </p:blipFill>
        <p:spPr>
          <a:xfrm>
            <a:off x="253500" y="1469571"/>
            <a:ext cx="4535011" cy="3520440"/>
          </a:xfrm>
          <a:prstGeom prst="rect">
            <a:avLst/>
          </a:prstGeom>
        </p:spPr>
      </p:pic>
    </p:spTree>
    <p:extLst>
      <p:ext uri="{BB962C8B-B14F-4D97-AF65-F5344CB8AC3E}">
        <p14:creationId xmlns:p14="http://schemas.microsoft.com/office/powerpoint/2010/main" val="1496280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Rule of odds </a:t>
            </a:r>
            <a:endParaRPr lang="en-GB" dirty="0"/>
          </a:p>
        </p:txBody>
      </p:sp>
      <p:sp>
        <p:nvSpPr>
          <p:cNvPr id="3" name="Content Placeholder 2"/>
          <p:cNvSpPr>
            <a:spLocks noGrp="1"/>
          </p:cNvSpPr>
          <p:nvPr>
            <p:ph idx="1"/>
          </p:nvPr>
        </p:nvSpPr>
        <p:spPr>
          <a:xfrm>
            <a:off x="838200" y="1690688"/>
            <a:ext cx="2512950" cy="4486275"/>
          </a:xfrm>
        </p:spPr>
        <p:txBody>
          <a:bodyPr/>
          <a:lstStyle/>
          <a:p>
            <a:pPr marL="0" indent="0">
              <a:buNone/>
            </a:pPr>
            <a:r>
              <a:rPr lang="en-GB" dirty="0"/>
              <a:t>The rule of odds is an idea that objects in odd numbers appear more interesting and natural than objects in even numbers. </a:t>
            </a:r>
          </a:p>
        </p:txBody>
      </p:sp>
      <p:pic>
        <p:nvPicPr>
          <p:cNvPr id="4" name="Picture 3"/>
          <p:cNvPicPr>
            <a:picLocks noChangeAspect="1"/>
          </p:cNvPicPr>
          <p:nvPr/>
        </p:nvPicPr>
        <p:blipFill>
          <a:blip r:embed="rId2"/>
          <a:stretch>
            <a:fillRect/>
          </a:stretch>
        </p:blipFill>
        <p:spPr>
          <a:xfrm>
            <a:off x="3700037" y="1690688"/>
            <a:ext cx="8002650" cy="4618672"/>
          </a:xfrm>
          <a:prstGeom prst="rect">
            <a:avLst/>
          </a:prstGeom>
        </p:spPr>
      </p:pic>
      <p:sp>
        <p:nvSpPr>
          <p:cNvPr id="5" name="Rectangle 4"/>
          <p:cNvSpPr/>
          <p:nvPr/>
        </p:nvSpPr>
        <p:spPr>
          <a:xfrm>
            <a:off x="6096000" y="6309360"/>
            <a:ext cx="4138954" cy="369332"/>
          </a:xfrm>
          <a:prstGeom prst="rect">
            <a:avLst/>
          </a:prstGeom>
        </p:spPr>
        <p:txBody>
          <a:bodyPr wrap="none">
            <a:spAutoFit/>
          </a:bodyPr>
          <a:lstStyle/>
          <a:p>
            <a:r>
              <a:rPr lang="en-GB" dirty="0">
                <a:solidFill>
                  <a:srgbClr val="222222"/>
                </a:solidFill>
                <a:latin typeface="-apple-system"/>
              </a:rPr>
              <a:t>Paul Cézanne, The Three Skulls, 1900</a:t>
            </a:r>
            <a:endParaRPr lang="en-GB" dirty="0"/>
          </a:p>
        </p:txBody>
      </p:sp>
    </p:spTree>
    <p:extLst>
      <p:ext uri="{BB962C8B-B14F-4D97-AF65-F5344CB8AC3E}">
        <p14:creationId xmlns:p14="http://schemas.microsoft.com/office/powerpoint/2010/main" val="2503884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14006" y="4332849"/>
            <a:ext cx="3039794" cy="1844114"/>
          </a:xfrm>
        </p:spPr>
        <p:txBody>
          <a:bodyPr/>
          <a:lstStyle/>
          <a:p>
            <a:r>
              <a:rPr lang="en-GB" dirty="0" err="1" smtClean="0"/>
              <a:t>Selft</a:t>
            </a:r>
            <a:r>
              <a:rPr lang="en-GB" dirty="0" smtClean="0"/>
              <a:t> portrait as an Invalid, Ernst Ludwig </a:t>
            </a:r>
            <a:r>
              <a:rPr lang="en-GB" dirty="0" err="1" smtClean="0"/>
              <a:t>Kircher</a:t>
            </a:r>
            <a:r>
              <a:rPr lang="en-GB" dirty="0"/>
              <a:t> </a:t>
            </a:r>
            <a:r>
              <a:rPr lang="en-GB" dirty="0" smtClean="0"/>
              <a:t>1917-20 </a:t>
            </a:r>
            <a:endParaRPr lang="en-GB" dirty="0"/>
          </a:p>
        </p:txBody>
      </p:sp>
      <p:pic>
        <p:nvPicPr>
          <p:cNvPr id="4" name="Picture 3"/>
          <p:cNvPicPr>
            <a:picLocks noChangeAspect="1"/>
          </p:cNvPicPr>
          <p:nvPr/>
        </p:nvPicPr>
        <p:blipFill>
          <a:blip r:embed="rId2"/>
          <a:stretch>
            <a:fillRect/>
          </a:stretch>
        </p:blipFill>
        <p:spPr>
          <a:xfrm>
            <a:off x="281573" y="149468"/>
            <a:ext cx="7599481" cy="6504549"/>
          </a:xfrm>
          <a:prstGeom prst="rect">
            <a:avLst/>
          </a:prstGeom>
        </p:spPr>
      </p:pic>
      <p:sp>
        <p:nvSpPr>
          <p:cNvPr id="6" name="TextBox 5"/>
          <p:cNvSpPr txBox="1"/>
          <p:nvPr/>
        </p:nvSpPr>
        <p:spPr>
          <a:xfrm>
            <a:off x="8329246" y="562708"/>
            <a:ext cx="3024554" cy="3108543"/>
          </a:xfrm>
          <a:prstGeom prst="rect">
            <a:avLst/>
          </a:prstGeom>
          <a:noFill/>
        </p:spPr>
        <p:txBody>
          <a:bodyPr wrap="square" rtlCol="0">
            <a:spAutoFit/>
          </a:bodyPr>
          <a:lstStyle/>
          <a:p>
            <a:r>
              <a:rPr lang="en-GB" sz="2800" dirty="0" smtClean="0"/>
              <a:t>What do you notice?</a:t>
            </a:r>
          </a:p>
          <a:p>
            <a:r>
              <a:rPr lang="en-GB" sz="2800" dirty="0" smtClean="0"/>
              <a:t> Where is your attention drawn? </a:t>
            </a:r>
          </a:p>
          <a:p>
            <a:r>
              <a:rPr lang="en-GB" sz="2800" dirty="0" smtClean="0"/>
              <a:t>Can you spot any decisions the artist has made?  </a:t>
            </a:r>
            <a:endParaRPr lang="en-GB" sz="2800" dirty="0"/>
          </a:p>
        </p:txBody>
      </p:sp>
    </p:spTree>
    <p:extLst>
      <p:ext uri="{BB962C8B-B14F-4D97-AF65-F5344CB8AC3E}">
        <p14:creationId xmlns:p14="http://schemas.microsoft.com/office/powerpoint/2010/main" val="2538262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23" y="109651"/>
            <a:ext cx="3537041" cy="679904"/>
          </a:xfrm>
          <a:ln>
            <a:solidFill>
              <a:srgbClr val="FF0000"/>
            </a:solidFill>
          </a:ln>
        </p:spPr>
        <p:txBody>
          <a:bodyPr>
            <a:normAutofit fontScale="90000"/>
          </a:bodyPr>
          <a:lstStyle/>
          <a:p>
            <a:r>
              <a:rPr lang="en-GB" dirty="0" smtClean="0"/>
              <a:t>Viewpoint </a:t>
            </a:r>
            <a:endParaRPr lang="en-GB" dirty="0"/>
          </a:p>
        </p:txBody>
      </p:sp>
      <p:sp>
        <p:nvSpPr>
          <p:cNvPr id="3" name="Content Placeholder 2"/>
          <p:cNvSpPr>
            <a:spLocks noGrp="1"/>
          </p:cNvSpPr>
          <p:nvPr>
            <p:ph idx="1"/>
          </p:nvPr>
        </p:nvSpPr>
        <p:spPr>
          <a:xfrm>
            <a:off x="4886311" y="3592285"/>
            <a:ext cx="3001464" cy="901338"/>
          </a:xfrm>
          <a:ln>
            <a:solidFill>
              <a:schemeClr val="accent1">
                <a:lumMod val="60000"/>
                <a:lumOff val="40000"/>
              </a:schemeClr>
            </a:solidFill>
          </a:ln>
        </p:spPr>
        <p:txBody>
          <a:bodyPr/>
          <a:lstStyle/>
          <a:p>
            <a:pPr marL="0" indent="0">
              <a:buNone/>
            </a:pPr>
            <a:r>
              <a:rPr lang="en-GB" dirty="0" smtClean="0"/>
              <a:t>Rat’s Viewpoint by Eric Le </a:t>
            </a:r>
            <a:r>
              <a:rPr lang="en-GB" dirty="0" err="1" smtClean="0"/>
              <a:t>Henand</a:t>
            </a:r>
            <a:r>
              <a:rPr lang="en-GB" dirty="0" smtClean="0"/>
              <a:t> </a:t>
            </a:r>
            <a:endParaRPr lang="en-GB" dirty="0"/>
          </a:p>
        </p:txBody>
      </p:sp>
      <p:pic>
        <p:nvPicPr>
          <p:cNvPr id="4" name="Picture 3"/>
          <p:cNvPicPr>
            <a:picLocks noChangeAspect="1"/>
          </p:cNvPicPr>
          <p:nvPr/>
        </p:nvPicPr>
        <p:blipFill>
          <a:blip r:embed="rId2"/>
          <a:stretch>
            <a:fillRect/>
          </a:stretch>
        </p:blipFill>
        <p:spPr>
          <a:xfrm>
            <a:off x="4313596" y="109651"/>
            <a:ext cx="4146894" cy="3247503"/>
          </a:xfrm>
          <a:prstGeom prst="rect">
            <a:avLst/>
          </a:prstGeom>
        </p:spPr>
      </p:pic>
      <p:pic>
        <p:nvPicPr>
          <p:cNvPr id="5" name="Picture 4"/>
          <p:cNvPicPr>
            <a:picLocks noChangeAspect="1"/>
          </p:cNvPicPr>
          <p:nvPr/>
        </p:nvPicPr>
        <p:blipFill>
          <a:blip r:embed="rId3"/>
          <a:stretch>
            <a:fillRect/>
          </a:stretch>
        </p:blipFill>
        <p:spPr>
          <a:xfrm>
            <a:off x="302623" y="1071154"/>
            <a:ext cx="3766812" cy="3762103"/>
          </a:xfrm>
          <a:prstGeom prst="rect">
            <a:avLst/>
          </a:prstGeom>
        </p:spPr>
      </p:pic>
      <p:sp>
        <p:nvSpPr>
          <p:cNvPr id="6" name="Rectangle 5"/>
          <p:cNvSpPr/>
          <p:nvPr/>
        </p:nvSpPr>
        <p:spPr>
          <a:xfrm>
            <a:off x="1117484" y="4957354"/>
            <a:ext cx="1907317" cy="646331"/>
          </a:xfrm>
          <a:prstGeom prst="rect">
            <a:avLst/>
          </a:prstGeom>
        </p:spPr>
        <p:txBody>
          <a:bodyPr wrap="none">
            <a:spAutoFit/>
          </a:bodyPr>
          <a:lstStyle/>
          <a:p>
            <a:r>
              <a:rPr lang="en-GB" b="1" i="1" dirty="0">
                <a:solidFill>
                  <a:srgbClr val="707070"/>
                </a:solidFill>
                <a:latin typeface="ll-unica77"/>
              </a:rPr>
              <a:t>Viewpoint</a:t>
            </a:r>
            <a:r>
              <a:rPr lang="en-GB" b="1" dirty="0">
                <a:solidFill>
                  <a:srgbClr val="707070"/>
                </a:solidFill>
                <a:latin typeface="ll-unica77"/>
              </a:rPr>
              <a:t>, </a:t>
            </a:r>
            <a:r>
              <a:rPr lang="en-GB" b="1" dirty="0" smtClean="0">
                <a:solidFill>
                  <a:srgbClr val="707070"/>
                </a:solidFill>
                <a:latin typeface="ll-unica77"/>
              </a:rPr>
              <a:t>2018</a:t>
            </a:r>
          </a:p>
          <a:p>
            <a:r>
              <a:rPr lang="en-GB" b="1" i="0" dirty="0" smtClean="0">
                <a:solidFill>
                  <a:srgbClr val="707070"/>
                </a:solidFill>
                <a:effectLst/>
                <a:latin typeface="ll-unica77"/>
              </a:rPr>
              <a:t>Mel Briggs </a:t>
            </a:r>
            <a:endParaRPr lang="en-GB" b="1" i="0" dirty="0">
              <a:solidFill>
                <a:srgbClr val="707070"/>
              </a:solidFill>
              <a:effectLst/>
              <a:latin typeface="ll-unica77"/>
            </a:endParaRPr>
          </a:p>
        </p:txBody>
      </p:sp>
      <p:pic>
        <p:nvPicPr>
          <p:cNvPr id="7" name="Picture 6"/>
          <p:cNvPicPr>
            <a:picLocks noChangeAspect="1"/>
          </p:cNvPicPr>
          <p:nvPr/>
        </p:nvPicPr>
        <p:blipFill>
          <a:blip r:embed="rId4"/>
          <a:stretch>
            <a:fillRect/>
          </a:stretch>
        </p:blipFill>
        <p:spPr>
          <a:xfrm>
            <a:off x="8568676" y="109651"/>
            <a:ext cx="3571875" cy="4762500"/>
          </a:xfrm>
          <a:prstGeom prst="rect">
            <a:avLst/>
          </a:prstGeom>
        </p:spPr>
      </p:pic>
    </p:spTree>
    <p:extLst>
      <p:ext uri="{BB962C8B-B14F-4D97-AF65-F5344CB8AC3E}">
        <p14:creationId xmlns:p14="http://schemas.microsoft.com/office/powerpoint/2010/main" val="1569085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341914" cy="614589"/>
          </a:xfrm>
          <a:ln>
            <a:solidFill>
              <a:schemeClr val="accent1">
                <a:lumMod val="60000"/>
                <a:lumOff val="40000"/>
              </a:schemeClr>
            </a:solidFill>
          </a:ln>
        </p:spPr>
        <p:txBody>
          <a:bodyPr>
            <a:normAutofit fontScale="90000"/>
          </a:bodyPr>
          <a:lstStyle/>
          <a:p>
            <a:r>
              <a:rPr lang="en-GB" dirty="0" smtClean="0"/>
              <a:t>Layering &amp; Overlapping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53093" y="1240970"/>
            <a:ext cx="3599051" cy="5153841"/>
          </a:xfrm>
          <a:prstGeom prst="rect">
            <a:avLst/>
          </a:prstGeom>
        </p:spPr>
      </p:pic>
      <p:pic>
        <p:nvPicPr>
          <p:cNvPr id="5" name="Picture 4"/>
          <p:cNvPicPr>
            <a:picLocks noChangeAspect="1"/>
          </p:cNvPicPr>
          <p:nvPr/>
        </p:nvPicPr>
        <p:blipFill>
          <a:blip r:embed="rId3"/>
          <a:stretch>
            <a:fillRect/>
          </a:stretch>
        </p:blipFill>
        <p:spPr>
          <a:xfrm>
            <a:off x="3950179" y="672419"/>
            <a:ext cx="4547417" cy="4547417"/>
          </a:xfrm>
          <a:prstGeom prst="rect">
            <a:avLst/>
          </a:prstGeom>
        </p:spPr>
      </p:pic>
      <p:pic>
        <p:nvPicPr>
          <p:cNvPr id="6" name="Picture 5"/>
          <p:cNvPicPr>
            <a:picLocks noChangeAspect="1"/>
          </p:cNvPicPr>
          <p:nvPr/>
        </p:nvPicPr>
        <p:blipFill>
          <a:blip r:embed="rId4"/>
          <a:stretch>
            <a:fillRect/>
          </a:stretch>
        </p:blipFill>
        <p:spPr>
          <a:xfrm>
            <a:off x="8595632" y="365125"/>
            <a:ext cx="3343275" cy="4762500"/>
          </a:xfrm>
          <a:prstGeom prst="rect">
            <a:avLst/>
          </a:prstGeom>
        </p:spPr>
      </p:pic>
    </p:spTree>
    <p:extLst>
      <p:ext uri="{BB962C8B-B14F-4D97-AF65-F5344CB8AC3E}">
        <p14:creationId xmlns:p14="http://schemas.microsoft.com/office/powerpoint/2010/main" val="2192018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Reading related to composition in Art </a:t>
            </a:r>
            <a:endParaRPr lang="en-GB" dirty="0"/>
          </a:p>
        </p:txBody>
      </p:sp>
      <p:sp>
        <p:nvSpPr>
          <p:cNvPr id="3" name="Content Placeholder 2"/>
          <p:cNvSpPr>
            <a:spLocks noGrp="1"/>
          </p:cNvSpPr>
          <p:nvPr>
            <p:ph idx="1"/>
          </p:nvPr>
        </p:nvSpPr>
        <p:spPr/>
        <p:txBody>
          <a:bodyPr/>
          <a:lstStyle/>
          <a:p>
            <a:pPr marL="0" indent="0">
              <a:buNone/>
            </a:pPr>
            <a:r>
              <a:rPr lang="en-GB" dirty="0" smtClean="0"/>
              <a:t>Andrew Graham-Dixon Art The Definitive Visual Guide</a:t>
            </a:r>
          </a:p>
          <a:p>
            <a:pPr marL="0" indent="0">
              <a:buNone/>
            </a:pPr>
            <a:r>
              <a:rPr lang="en-GB" dirty="0" smtClean="0"/>
              <a:t>Copy in Mrs. Tait’s office </a:t>
            </a:r>
          </a:p>
          <a:p>
            <a:pPr marL="0" indent="0">
              <a:buNone/>
            </a:pPr>
            <a:endParaRPr lang="en-GB" dirty="0"/>
          </a:p>
          <a:p>
            <a:pPr marL="0" indent="0">
              <a:buNone/>
            </a:pPr>
            <a:r>
              <a:rPr lang="en-GB" dirty="0" smtClean="0"/>
              <a:t>Online </a:t>
            </a:r>
          </a:p>
          <a:p>
            <a:pPr marL="0" indent="0">
              <a:buNone/>
            </a:pPr>
            <a:r>
              <a:rPr lang="en-GB" dirty="0" smtClean="0">
                <a:hlinkClick r:id="rId2"/>
              </a:rPr>
              <a:t>https://www.riseart.com/guide/2412/what-is-composition-in-art#:~:text=Composition%20is%20the%20way%20in,the%20corners%20of%20the%20piece</a:t>
            </a:r>
            <a:r>
              <a:rPr lang="en-GB" dirty="0" smtClean="0"/>
              <a:t>.</a:t>
            </a:r>
          </a:p>
          <a:p>
            <a:pPr marL="0" indent="0">
              <a:buNone/>
            </a:pPr>
            <a:r>
              <a:rPr lang="en-GB" dirty="0" smtClean="0"/>
              <a:t>Rise Art. Com have an article on composition theory  </a:t>
            </a:r>
            <a:endParaRPr lang="en-GB" dirty="0"/>
          </a:p>
        </p:txBody>
      </p:sp>
      <p:pic>
        <p:nvPicPr>
          <p:cNvPr id="4" name="Picture 3"/>
          <p:cNvPicPr>
            <a:picLocks noChangeAspect="1"/>
          </p:cNvPicPr>
          <p:nvPr/>
        </p:nvPicPr>
        <p:blipFill>
          <a:blip r:embed="rId3"/>
          <a:stretch>
            <a:fillRect/>
          </a:stretch>
        </p:blipFill>
        <p:spPr>
          <a:xfrm>
            <a:off x="9191625" y="1304925"/>
            <a:ext cx="3000375" cy="3333750"/>
          </a:xfrm>
          <a:prstGeom prst="rect">
            <a:avLst/>
          </a:prstGeom>
        </p:spPr>
      </p:pic>
    </p:spTree>
    <p:extLst>
      <p:ext uri="{BB962C8B-B14F-4D97-AF65-F5344CB8AC3E}">
        <p14:creationId xmlns:p14="http://schemas.microsoft.com/office/powerpoint/2010/main" val="435717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2025747"/>
            <a:ext cx="3002280" cy="4151215"/>
          </a:xfrm>
          <a:solidFill>
            <a:schemeClr val="accent1">
              <a:lumMod val="20000"/>
              <a:lumOff val="80000"/>
            </a:schemeClr>
          </a:solidFill>
        </p:spPr>
        <p:txBody>
          <a:bodyPr>
            <a:normAutofit/>
          </a:bodyPr>
          <a:lstStyle/>
          <a:p>
            <a:pPr marL="0" indent="0">
              <a:buNone/>
            </a:pPr>
            <a:r>
              <a:rPr lang="en-GB" dirty="0" smtClean="0"/>
              <a:t>Nude in Bath, Pierre Bonnard, 1925. </a:t>
            </a:r>
          </a:p>
          <a:p>
            <a:pPr marL="0" indent="0">
              <a:buNone/>
            </a:pPr>
            <a:endParaRPr lang="en-GB" dirty="0"/>
          </a:p>
        </p:txBody>
      </p:sp>
      <p:pic>
        <p:nvPicPr>
          <p:cNvPr id="4" name="Picture 3"/>
          <p:cNvPicPr>
            <a:picLocks noChangeAspect="1"/>
          </p:cNvPicPr>
          <p:nvPr/>
        </p:nvPicPr>
        <p:blipFill>
          <a:blip r:embed="rId2"/>
          <a:stretch>
            <a:fillRect/>
          </a:stretch>
        </p:blipFill>
        <p:spPr>
          <a:xfrm>
            <a:off x="4802505" y="-493542"/>
            <a:ext cx="4781550" cy="7620000"/>
          </a:xfrm>
          <a:prstGeom prst="rect">
            <a:avLst/>
          </a:prstGeom>
        </p:spPr>
      </p:pic>
    </p:spTree>
    <p:extLst>
      <p:ext uri="{BB962C8B-B14F-4D97-AF65-F5344CB8AC3E}">
        <p14:creationId xmlns:p14="http://schemas.microsoft.com/office/powerpoint/2010/main" val="2776127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14006" y="4332849"/>
            <a:ext cx="3039794" cy="1844114"/>
          </a:xfrm>
        </p:spPr>
        <p:txBody>
          <a:bodyPr/>
          <a:lstStyle/>
          <a:p>
            <a:r>
              <a:rPr lang="en-GB" dirty="0" err="1" smtClean="0"/>
              <a:t>Selft</a:t>
            </a:r>
            <a:r>
              <a:rPr lang="en-GB" dirty="0" smtClean="0"/>
              <a:t> portrait as an Invalid, Ernst Ludwig </a:t>
            </a:r>
            <a:r>
              <a:rPr lang="en-GB" dirty="0" err="1" smtClean="0"/>
              <a:t>Kircher</a:t>
            </a:r>
            <a:r>
              <a:rPr lang="en-GB" dirty="0"/>
              <a:t> </a:t>
            </a:r>
            <a:r>
              <a:rPr lang="en-GB" dirty="0" smtClean="0"/>
              <a:t>1917-20 </a:t>
            </a:r>
            <a:endParaRPr lang="en-GB" dirty="0"/>
          </a:p>
        </p:txBody>
      </p:sp>
      <p:pic>
        <p:nvPicPr>
          <p:cNvPr id="4" name="Picture 3"/>
          <p:cNvPicPr>
            <a:picLocks noChangeAspect="1"/>
          </p:cNvPicPr>
          <p:nvPr/>
        </p:nvPicPr>
        <p:blipFill>
          <a:blip r:embed="rId2"/>
          <a:stretch>
            <a:fillRect/>
          </a:stretch>
        </p:blipFill>
        <p:spPr>
          <a:xfrm>
            <a:off x="281573" y="149468"/>
            <a:ext cx="7599481" cy="6504549"/>
          </a:xfrm>
          <a:prstGeom prst="rect">
            <a:avLst/>
          </a:prstGeom>
        </p:spPr>
      </p:pic>
      <p:sp>
        <p:nvSpPr>
          <p:cNvPr id="7" name="Content Placeholder 2"/>
          <p:cNvSpPr txBox="1">
            <a:spLocks/>
          </p:cNvSpPr>
          <p:nvPr/>
        </p:nvSpPr>
        <p:spPr>
          <a:xfrm>
            <a:off x="7304430" y="149468"/>
            <a:ext cx="4605997" cy="3928061"/>
          </a:xfrm>
          <a:prstGeom prst="rect">
            <a:avLst/>
          </a:prstGeom>
          <a:solidFill>
            <a:schemeClr val="accent2">
              <a:lumMod val="40000"/>
              <a:lumOff val="6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mtClean="0"/>
              <a:t>Looking down on himself </a:t>
            </a:r>
          </a:p>
          <a:p>
            <a:pPr marL="0" indent="0">
              <a:buFont typeface="Arial" panose="020B0604020202020204" pitchFamily="34" charset="0"/>
              <a:buNone/>
            </a:pPr>
            <a:r>
              <a:rPr lang="en-GB" smtClean="0"/>
              <a:t>Vulnerability </a:t>
            </a:r>
          </a:p>
          <a:p>
            <a:pPr marL="0" indent="0">
              <a:buFont typeface="Arial" panose="020B0604020202020204" pitchFamily="34" charset="0"/>
              <a:buNone/>
            </a:pPr>
            <a:r>
              <a:rPr lang="en-GB" smtClean="0"/>
              <a:t>Face is close up (intimate space between the viewer and the subject) </a:t>
            </a:r>
          </a:p>
          <a:p>
            <a:pPr marL="0" indent="0">
              <a:buFont typeface="Arial" panose="020B0604020202020204" pitchFamily="34" charset="0"/>
              <a:buNone/>
            </a:pPr>
            <a:r>
              <a:rPr lang="en-GB" smtClean="0"/>
              <a:t>Emphasis on his fragile state </a:t>
            </a:r>
          </a:p>
          <a:p>
            <a:pPr marL="0" indent="0">
              <a:buFont typeface="Arial" panose="020B0604020202020204" pitchFamily="34" charset="0"/>
              <a:buNone/>
            </a:pPr>
            <a:r>
              <a:rPr lang="en-GB" smtClean="0"/>
              <a:t>Exaggerated perspective  which makes the bedstead look large in relation to the window. </a:t>
            </a:r>
          </a:p>
          <a:p>
            <a:pPr marL="0" indent="0">
              <a:buFont typeface="Arial" panose="020B0604020202020204" pitchFamily="34" charset="0"/>
              <a:buNone/>
            </a:pPr>
            <a:r>
              <a:rPr lang="en-GB" smtClean="0"/>
              <a:t>Perspective heightens the effect </a:t>
            </a:r>
            <a:endParaRPr lang="en-GB" dirty="0"/>
          </a:p>
        </p:txBody>
      </p:sp>
    </p:spTree>
    <p:extLst>
      <p:ext uri="{BB962C8B-B14F-4D97-AF65-F5344CB8AC3E}">
        <p14:creationId xmlns:p14="http://schemas.microsoft.com/office/powerpoint/2010/main" val="4127903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2025747"/>
            <a:ext cx="3002280" cy="4151215"/>
          </a:xfrm>
          <a:solidFill>
            <a:schemeClr val="accent1">
              <a:lumMod val="20000"/>
              <a:lumOff val="80000"/>
            </a:schemeClr>
          </a:solidFill>
        </p:spPr>
        <p:txBody>
          <a:bodyPr>
            <a:normAutofit fontScale="85000" lnSpcReduction="20000"/>
          </a:bodyPr>
          <a:lstStyle/>
          <a:p>
            <a:pPr marL="0" indent="0">
              <a:buNone/>
            </a:pPr>
            <a:r>
              <a:rPr lang="en-GB" dirty="0" smtClean="0"/>
              <a:t>Nude in Bath, Pierre Bonnard, 1925. </a:t>
            </a:r>
          </a:p>
          <a:p>
            <a:pPr marL="0" indent="0">
              <a:buNone/>
            </a:pPr>
            <a:endParaRPr lang="en-GB" dirty="0"/>
          </a:p>
          <a:p>
            <a:pPr marL="0" indent="0">
              <a:buNone/>
            </a:pPr>
            <a:r>
              <a:rPr lang="en-GB" dirty="0" smtClean="0"/>
              <a:t>Artists is visible in the top left </a:t>
            </a:r>
          </a:p>
          <a:p>
            <a:pPr marL="0" indent="0">
              <a:buNone/>
            </a:pPr>
            <a:r>
              <a:rPr lang="en-GB" dirty="0" smtClean="0"/>
              <a:t>Painted his wife in the bath </a:t>
            </a:r>
          </a:p>
          <a:p>
            <a:pPr marL="0" indent="0">
              <a:buNone/>
            </a:pPr>
            <a:r>
              <a:rPr lang="en-GB" dirty="0" smtClean="0"/>
              <a:t>Cropping both figures adds to the idea of uncomfortable voyeurism or ‘disturbingly voyeuristic’’</a:t>
            </a:r>
            <a:endParaRPr lang="en-GB" dirty="0"/>
          </a:p>
        </p:txBody>
      </p:sp>
      <p:pic>
        <p:nvPicPr>
          <p:cNvPr id="4" name="Picture 3"/>
          <p:cNvPicPr>
            <a:picLocks noChangeAspect="1"/>
          </p:cNvPicPr>
          <p:nvPr/>
        </p:nvPicPr>
        <p:blipFill>
          <a:blip r:embed="rId2"/>
          <a:stretch>
            <a:fillRect/>
          </a:stretch>
        </p:blipFill>
        <p:spPr>
          <a:xfrm>
            <a:off x="6828252" y="-212188"/>
            <a:ext cx="4781550" cy="7620000"/>
          </a:xfrm>
          <a:prstGeom prst="rect">
            <a:avLst/>
          </a:prstGeom>
        </p:spPr>
      </p:pic>
    </p:spTree>
    <p:extLst>
      <p:ext uri="{BB962C8B-B14F-4D97-AF65-F5344CB8AC3E}">
        <p14:creationId xmlns:p14="http://schemas.microsoft.com/office/powerpoint/2010/main" val="1158864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174819" y="123385"/>
            <a:ext cx="9309375" cy="6305550"/>
          </a:xfrm>
          <a:prstGeom prst="rect">
            <a:avLst/>
          </a:prstGeom>
        </p:spPr>
      </p:pic>
      <p:sp>
        <p:nvSpPr>
          <p:cNvPr id="5" name="TextBox 4"/>
          <p:cNvSpPr txBox="1"/>
          <p:nvPr/>
        </p:nvSpPr>
        <p:spPr>
          <a:xfrm>
            <a:off x="9808553" y="1690688"/>
            <a:ext cx="2208628" cy="3693319"/>
          </a:xfrm>
          <a:prstGeom prst="rect">
            <a:avLst/>
          </a:prstGeom>
          <a:solidFill>
            <a:schemeClr val="accent1">
              <a:lumMod val="20000"/>
              <a:lumOff val="80000"/>
            </a:schemeClr>
          </a:solidFill>
        </p:spPr>
        <p:txBody>
          <a:bodyPr wrap="square" rtlCol="0">
            <a:spAutoFit/>
          </a:bodyPr>
          <a:lstStyle/>
          <a:p>
            <a:r>
              <a:rPr lang="en-GB" dirty="0" smtClean="0"/>
              <a:t>Edgar Degas 1876 </a:t>
            </a:r>
          </a:p>
          <a:p>
            <a:endParaRPr lang="en-GB" dirty="0"/>
          </a:p>
          <a:p>
            <a:r>
              <a:rPr lang="en-GB" dirty="0" smtClean="0"/>
              <a:t>The Duchess de </a:t>
            </a:r>
            <a:r>
              <a:rPr lang="en-GB" dirty="0" err="1" smtClean="0"/>
              <a:t>Montejasi</a:t>
            </a:r>
            <a:r>
              <a:rPr lang="en-GB" dirty="0" smtClean="0"/>
              <a:t> and her daughters </a:t>
            </a:r>
            <a:r>
              <a:rPr lang="en-GB" dirty="0" err="1" smtClean="0"/>
              <a:t>Eleana</a:t>
            </a:r>
            <a:r>
              <a:rPr lang="en-GB" dirty="0" smtClean="0"/>
              <a:t> and Camilla </a:t>
            </a:r>
          </a:p>
          <a:p>
            <a:endParaRPr lang="en-GB" dirty="0"/>
          </a:p>
          <a:p>
            <a:r>
              <a:rPr lang="en-GB" dirty="0" smtClean="0"/>
              <a:t>What is Degas capturing in this family portrait?</a:t>
            </a:r>
          </a:p>
          <a:p>
            <a:endParaRPr lang="en-GB" dirty="0"/>
          </a:p>
          <a:p>
            <a:r>
              <a:rPr lang="en-GB" dirty="0" smtClean="0"/>
              <a:t>What decisions has he made? </a:t>
            </a:r>
            <a:endParaRPr lang="en-GB" dirty="0"/>
          </a:p>
        </p:txBody>
      </p:sp>
    </p:spTree>
    <p:extLst>
      <p:ext uri="{BB962C8B-B14F-4D97-AF65-F5344CB8AC3E}">
        <p14:creationId xmlns:p14="http://schemas.microsoft.com/office/powerpoint/2010/main" val="3449704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626093" y="733332"/>
            <a:ext cx="6438459" cy="4360983"/>
          </a:xfrm>
          <a:prstGeom prst="rect">
            <a:avLst/>
          </a:prstGeom>
        </p:spPr>
      </p:pic>
      <p:sp>
        <p:nvSpPr>
          <p:cNvPr id="5" name="TextBox 4"/>
          <p:cNvSpPr txBox="1"/>
          <p:nvPr/>
        </p:nvSpPr>
        <p:spPr>
          <a:xfrm>
            <a:off x="7385538" y="293001"/>
            <a:ext cx="4923693" cy="6001643"/>
          </a:xfrm>
          <a:prstGeom prst="rect">
            <a:avLst/>
          </a:prstGeom>
          <a:solidFill>
            <a:schemeClr val="accent1">
              <a:lumMod val="20000"/>
              <a:lumOff val="80000"/>
            </a:schemeClr>
          </a:solidFill>
        </p:spPr>
        <p:txBody>
          <a:bodyPr wrap="square" rtlCol="0">
            <a:spAutoFit/>
          </a:bodyPr>
          <a:lstStyle/>
          <a:p>
            <a:r>
              <a:rPr lang="en-GB" sz="2400" dirty="0" smtClean="0"/>
              <a:t>Edgar Degas 1876 </a:t>
            </a:r>
          </a:p>
          <a:p>
            <a:endParaRPr lang="en-GB" sz="2400" dirty="0"/>
          </a:p>
          <a:p>
            <a:r>
              <a:rPr lang="en-GB" sz="2400" dirty="0" smtClean="0"/>
              <a:t>The Duchess de </a:t>
            </a:r>
            <a:r>
              <a:rPr lang="en-GB" sz="2400" dirty="0" err="1" smtClean="0"/>
              <a:t>Montejasi</a:t>
            </a:r>
            <a:r>
              <a:rPr lang="en-GB" sz="2400" dirty="0" smtClean="0"/>
              <a:t> and her daughters </a:t>
            </a:r>
            <a:r>
              <a:rPr lang="en-GB" sz="2400" dirty="0" err="1" smtClean="0"/>
              <a:t>Eleana</a:t>
            </a:r>
            <a:r>
              <a:rPr lang="en-GB" sz="2400" dirty="0" smtClean="0"/>
              <a:t> and Camilla </a:t>
            </a:r>
          </a:p>
          <a:p>
            <a:endParaRPr lang="en-GB" sz="2400" dirty="0"/>
          </a:p>
          <a:p>
            <a:r>
              <a:rPr lang="en-GB" sz="2400" dirty="0" smtClean="0"/>
              <a:t>What is Degas capturing in this family portrait?</a:t>
            </a:r>
          </a:p>
          <a:p>
            <a:r>
              <a:rPr lang="en-GB" sz="2400" dirty="0" smtClean="0"/>
              <a:t>The sharp division between space and form signals a rift between sitters. </a:t>
            </a:r>
          </a:p>
          <a:p>
            <a:endParaRPr lang="en-GB" sz="2400" dirty="0"/>
          </a:p>
          <a:p>
            <a:r>
              <a:rPr lang="en-GB" sz="2400" dirty="0" smtClean="0"/>
              <a:t>What decisions has he made? </a:t>
            </a:r>
          </a:p>
          <a:p>
            <a:r>
              <a:rPr lang="en-GB" sz="2400" dirty="0" smtClean="0"/>
              <a:t>Space between the mother and daughters </a:t>
            </a:r>
          </a:p>
          <a:p>
            <a:r>
              <a:rPr lang="en-GB" sz="2400" dirty="0" smtClean="0"/>
              <a:t>Contrast between the duchess frontal pose and the daughters half out of the frame accentuates the split </a:t>
            </a:r>
            <a:endParaRPr lang="en-GB" sz="2400" dirty="0"/>
          </a:p>
        </p:txBody>
      </p:sp>
    </p:spTree>
    <p:extLst>
      <p:ext uri="{BB962C8B-B14F-4D97-AF65-F5344CB8AC3E}">
        <p14:creationId xmlns:p14="http://schemas.microsoft.com/office/powerpoint/2010/main" val="885811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82" y="51617"/>
            <a:ext cx="7821469" cy="536212"/>
          </a:xfrm>
        </p:spPr>
        <p:txBody>
          <a:bodyPr>
            <a:normAutofit fontScale="90000"/>
          </a:bodyPr>
          <a:lstStyle/>
          <a:p>
            <a:r>
              <a:rPr lang="en-GB" dirty="0" smtClean="0"/>
              <a:t>Week </a:t>
            </a:r>
            <a:r>
              <a:rPr lang="en-GB" dirty="0" smtClean="0"/>
              <a:t>3 Composition Theory  </a:t>
            </a:r>
            <a:endParaRPr lang="en-GB" dirty="0"/>
          </a:p>
        </p:txBody>
      </p:sp>
      <p:sp>
        <p:nvSpPr>
          <p:cNvPr id="4" name="TextBox 3"/>
          <p:cNvSpPr txBox="1"/>
          <p:nvPr/>
        </p:nvSpPr>
        <p:spPr>
          <a:xfrm>
            <a:off x="211183" y="587829"/>
            <a:ext cx="5365528" cy="7263527"/>
          </a:xfrm>
          <a:prstGeom prst="rect">
            <a:avLst/>
          </a:prstGeom>
          <a:solidFill>
            <a:srgbClr val="FFC000"/>
          </a:solidFill>
          <a:ln>
            <a:solidFill>
              <a:schemeClr val="accent1"/>
            </a:solidFill>
          </a:ln>
        </p:spPr>
        <p:txBody>
          <a:bodyPr wrap="square" rtlCol="0">
            <a:spAutoFit/>
          </a:bodyPr>
          <a:lstStyle/>
          <a:p>
            <a:r>
              <a:rPr lang="en-GB" sz="2800" dirty="0" smtClean="0"/>
              <a:t>FINE ART</a:t>
            </a:r>
          </a:p>
          <a:p>
            <a:r>
              <a:rPr lang="en-GB" sz="2800" dirty="0" smtClean="0"/>
              <a:t>Create a strong, experimental </a:t>
            </a:r>
            <a:r>
              <a:rPr lang="en-GB" sz="2800" dirty="0" smtClean="0"/>
              <a:t>2 compositional from </a:t>
            </a:r>
            <a:r>
              <a:rPr lang="en-GB" sz="2800" dirty="0" smtClean="0"/>
              <a:t>your own images focusing on the following: </a:t>
            </a:r>
          </a:p>
          <a:p>
            <a:endParaRPr lang="en-GB" sz="2800" dirty="0"/>
          </a:p>
          <a:p>
            <a:endParaRPr lang="en-GB" sz="2800" dirty="0" smtClean="0"/>
          </a:p>
          <a:p>
            <a:r>
              <a:rPr lang="en-GB" sz="2800" dirty="0" smtClean="0"/>
              <a:t>Alternative </a:t>
            </a:r>
            <a:r>
              <a:rPr lang="en-GB" sz="2800" dirty="0" smtClean="0"/>
              <a:t>Composition than you’ve worked with before </a:t>
            </a:r>
            <a:r>
              <a:rPr lang="en-GB" sz="2800" dirty="0" smtClean="0"/>
              <a:t>(see next slides for inspiration) </a:t>
            </a:r>
            <a:endParaRPr lang="en-GB" sz="2800" dirty="0" smtClean="0"/>
          </a:p>
          <a:p>
            <a:endParaRPr lang="en-GB" sz="2800" dirty="0"/>
          </a:p>
          <a:p>
            <a:r>
              <a:rPr lang="en-GB" sz="2800" dirty="0" smtClean="0"/>
              <a:t>Example: If you’ve never thought about framing you could give it a go! </a:t>
            </a:r>
            <a:r>
              <a:rPr lang="en-GB" sz="2800" dirty="0" smtClean="0">
                <a:sym typeface="Wingdings" panose="05000000000000000000" pitchFamily="2" charset="2"/>
              </a:rPr>
              <a:t> </a:t>
            </a:r>
          </a:p>
          <a:p>
            <a:r>
              <a:rPr lang="en-GB" sz="2800" dirty="0" smtClean="0">
                <a:sym typeface="Wingdings" panose="05000000000000000000" pitchFamily="2" charset="2"/>
              </a:rPr>
              <a:t>Use the booklet to help you decide. </a:t>
            </a:r>
            <a:endParaRPr lang="en-GB" sz="2800" dirty="0" smtClean="0"/>
          </a:p>
          <a:p>
            <a:endParaRPr lang="en-GB" sz="2800" dirty="0"/>
          </a:p>
          <a:p>
            <a:endParaRPr lang="en-GB" sz="2800" dirty="0" smtClean="0"/>
          </a:p>
          <a:p>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935188" y="265472"/>
            <a:ext cx="3587259" cy="2858554"/>
          </a:xfrm>
          <a:prstGeom prst="rect">
            <a:avLst/>
          </a:prstGeom>
        </p:spPr>
      </p:pic>
      <p:sp>
        <p:nvSpPr>
          <p:cNvPr id="5" name="Content Placeholder 4"/>
          <p:cNvSpPr>
            <a:spLocks noGrp="1"/>
          </p:cNvSpPr>
          <p:nvPr>
            <p:ph idx="1"/>
          </p:nvPr>
        </p:nvSpPr>
        <p:spPr>
          <a:xfrm>
            <a:off x="7036969" y="-57510"/>
            <a:ext cx="2536371" cy="1239203"/>
          </a:xfrm>
          <a:solidFill>
            <a:schemeClr val="accent2"/>
          </a:solidFill>
        </p:spPr>
        <p:txBody>
          <a:bodyPr>
            <a:normAutofit fontScale="92500"/>
          </a:bodyPr>
          <a:lstStyle/>
          <a:p>
            <a:pPr marL="0" indent="0">
              <a:buNone/>
            </a:pPr>
            <a:r>
              <a:rPr lang="en-GB" dirty="0" smtClean="0"/>
              <a:t>Year 13 </a:t>
            </a:r>
            <a:r>
              <a:rPr lang="en-GB" dirty="0" smtClean="0"/>
              <a:t>examples </a:t>
            </a:r>
          </a:p>
          <a:p>
            <a:pPr marL="0" indent="0">
              <a:buNone/>
            </a:pPr>
            <a:r>
              <a:rPr lang="en-GB" dirty="0" smtClean="0"/>
              <a:t>Overlapping </a:t>
            </a:r>
            <a:endParaRPr lang="en-GB" dirty="0" smtClean="0"/>
          </a:p>
        </p:txBody>
      </p:sp>
      <p:pic>
        <p:nvPicPr>
          <p:cNvPr id="3" name="Picture 2"/>
          <p:cNvPicPr>
            <a:picLocks noChangeAspect="1"/>
          </p:cNvPicPr>
          <p:nvPr/>
        </p:nvPicPr>
        <p:blipFill>
          <a:blip r:embed="rId3"/>
          <a:stretch>
            <a:fillRect/>
          </a:stretch>
        </p:blipFill>
        <p:spPr>
          <a:xfrm>
            <a:off x="5363290" y="1695766"/>
            <a:ext cx="3133939" cy="4169898"/>
          </a:xfrm>
          <a:prstGeom prst="rect">
            <a:avLst/>
          </a:prstGeom>
        </p:spPr>
      </p:pic>
      <p:pic>
        <p:nvPicPr>
          <p:cNvPr id="8" name="Picture 7"/>
          <p:cNvPicPr>
            <a:picLocks noChangeAspect="1"/>
          </p:cNvPicPr>
          <p:nvPr/>
        </p:nvPicPr>
        <p:blipFill rotWithShape="1">
          <a:blip r:embed="rId4"/>
          <a:srcRect t="19596" r="7334" b="14404"/>
          <a:stretch/>
        </p:blipFill>
        <p:spPr>
          <a:xfrm>
            <a:off x="8673760" y="3315842"/>
            <a:ext cx="2792384" cy="2651760"/>
          </a:xfrm>
          <a:prstGeom prst="rect">
            <a:avLst/>
          </a:prstGeom>
        </p:spPr>
      </p:pic>
      <p:sp>
        <p:nvSpPr>
          <p:cNvPr id="9" name="TextBox 8"/>
          <p:cNvSpPr txBox="1"/>
          <p:nvPr/>
        </p:nvSpPr>
        <p:spPr>
          <a:xfrm>
            <a:off x="5928059" y="5525916"/>
            <a:ext cx="2217821" cy="923330"/>
          </a:xfrm>
          <a:prstGeom prst="rect">
            <a:avLst/>
          </a:prstGeom>
          <a:solidFill>
            <a:schemeClr val="accent1">
              <a:lumMod val="20000"/>
              <a:lumOff val="80000"/>
            </a:schemeClr>
          </a:solidFill>
        </p:spPr>
        <p:txBody>
          <a:bodyPr wrap="square" rtlCol="0">
            <a:spAutoFit/>
          </a:bodyPr>
          <a:lstStyle/>
          <a:p>
            <a:r>
              <a:rPr lang="en-GB" dirty="0" smtClean="0"/>
              <a:t>Framing</a:t>
            </a:r>
          </a:p>
          <a:p>
            <a:r>
              <a:rPr lang="en-GB" dirty="0" smtClean="0"/>
              <a:t>Negative space  </a:t>
            </a:r>
          </a:p>
          <a:p>
            <a:r>
              <a:rPr lang="en-GB" dirty="0" smtClean="0"/>
              <a:t>Light and dark </a:t>
            </a:r>
            <a:endParaRPr lang="en-GB" dirty="0"/>
          </a:p>
        </p:txBody>
      </p:sp>
      <p:sp>
        <p:nvSpPr>
          <p:cNvPr id="10" name="TextBox 9"/>
          <p:cNvSpPr txBox="1"/>
          <p:nvPr/>
        </p:nvSpPr>
        <p:spPr>
          <a:xfrm>
            <a:off x="8909710" y="5707257"/>
            <a:ext cx="2320483" cy="1227725"/>
          </a:xfrm>
          <a:prstGeom prst="rect">
            <a:avLst/>
          </a:prstGeom>
          <a:solidFill>
            <a:schemeClr val="accent1">
              <a:lumMod val="20000"/>
              <a:lumOff val="80000"/>
            </a:schemeClr>
          </a:solidFill>
        </p:spPr>
        <p:txBody>
          <a:bodyPr wrap="square" rtlCol="0">
            <a:spAutoFit/>
          </a:bodyPr>
          <a:lstStyle/>
          <a:p>
            <a:r>
              <a:rPr lang="en-GB" dirty="0" smtClean="0"/>
              <a:t>ODD NUMBER CROPPING AND OVERLAPPING  </a:t>
            </a:r>
          </a:p>
          <a:p>
            <a:r>
              <a:rPr lang="en-GB" dirty="0" smtClean="0"/>
              <a:t>SPACE </a:t>
            </a:r>
            <a:endParaRPr lang="en-GB" dirty="0"/>
          </a:p>
        </p:txBody>
      </p:sp>
    </p:spTree>
    <p:extLst>
      <p:ext uri="{BB962C8B-B14F-4D97-AF65-F5344CB8AC3E}">
        <p14:creationId xmlns:p14="http://schemas.microsoft.com/office/powerpoint/2010/main" val="962928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Rectangle 1"/>
          <p:cNvSpPr>
            <a:spLocks noGrp="1" noChangeArrowheads="1"/>
          </p:cNvSpPr>
          <p:nvPr>
            <p:ph idx="1"/>
          </p:nvPr>
        </p:nvSpPr>
        <p:spPr bwMode="auto">
          <a:xfrm>
            <a:off x="158931" y="5745"/>
            <a:ext cx="6633755" cy="6524863"/>
          </a:xfrm>
          <a:prstGeom prst="rect">
            <a:avLst/>
          </a:prstGeom>
          <a:solidFill>
            <a:schemeClr val="accent2"/>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222222"/>
                </a:solidFill>
                <a:effectLst/>
                <a:latin typeface="-apple-system"/>
              </a:rPr>
              <a:t>If the visual elements are the building blocks, the </a:t>
            </a:r>
            <a:r>
              <a:rPr kumimoji="0" lang="en-US" altLang="en-US" sz="1600" b="0" i="0" u="sng" strike="noStrike" cap="none" normalizeH="0" baseline="0" dirty="0" smtClean="0">
                <a:ln>
                  <a:noFill/>
                </a:ln>
                <a:solidFill>
                  <a:srgbClr val="222222"/>
                </a:solidFill>
                <a:effectLst/>
                <a:latin typeface="-apple-system"/>
                <a:hlinkClick r:id="rId2"/>
              </a:rPr>
              <a:t>principles of art</a:t>
            </a:r>
            <a:r>
              <a:rPr kumimoji="0" lang="en-US" altLang="en-US" sz="1600" b="0" i="0" u="none" strike="noStrike" cap="none" normalizeH="0" baseline="0" dirty="0" smtClean="0">
                <a:ln>
                  <a:noFill/>
                </a:ln>
                <a:solidFill>
                  <a:srgbClr val="222222"/>
                </a:solidFill>
                <a:effectLst/>
                <a:latin typeface="-apple-system"/>
              </a:rPr>
              <a:t> are the glue holding it all together. They are: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22222"/>
                </a:solidFill>
                <a:effectLst/>
                <a:latin typeface="-apple-system"/>
              </a:rPr>
              <a:t>Rhythm: </a:t>
            </a:r>
            <a:r>
              <a:rPr kumimoji="0" lang="en-US" altLang="en-US" sz="1600" b="0" i="0" u="none" strike="noStrike" cap="none" normalizeH="0" baseline="0" dirty="0" smtClean="0">
                <a:ln>
                  <a:noFill/>
                </a:ln>
                <a:solidFill>
                  <a:srgbClr val="222222"/>
                </a:solidFill>
                <a:effectLst/>
                <a:latin typeface="-apple-system"/>
              </a:rPr>
              <a:t>The visual tempo of your work created through repetition and pattern.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22222"/>
                </a:solidFill>
                <a:effectLst/>
                <a:latin typeface="-apple-system"/>
              </a:rPr>
              <a:t>Balance: </a:t>
            </a:r>
            <a:r>
              <a:rPr kumimoji="0" lang="en-US" altLang="en-US" sz="1600" b="0" i="0" u="none" strike="noStrike" cap="none" normalizeH="0" baseline="0" dirty="0" smtClean="0">
                <a:ln>
                  <a:noFill/>
                </a:ln>
                <a:solidFill>
                  <a:srgbClr val="222222"/>
                </a:solidFill>
                <a:effectLst/>
                <a:latin typeface="-apple-system"/>
              </a:rPr>
              <a:t>The visual weighting of elements.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dirty="0" smtClean="0">
                <a:ln>
                  <a:noFill/>
                </a:ln>
                <a:solidFill>
                  <a:srgbClr val="222222"/>
                </a:solidFill>
                <a:effectLst/>
                <a:latin typeface="-apple-system"/>
                <a:hlinkClick r:id="rId3"/>
              </a:rPr>
              <a:t>Emphasis</a:t>
            </a:r>
            <a:r>
              <a:rPr kumimoji="0" lang="en-US" altLang="en-US" sz="1600" b="1" i="0" u="none" strike="noStrike" cap="none" normalizeH="0" baseline="0" dirty="0" smtClean="0">
                <a:ln>
                  <a:noFill/>
                </a:ln>
                <a:solidFill>
                  <a:srgbClr val="222222"/>
                </a:solidFill>
                <a:effectLst/>
                <a:latin typeface="-apple-system"/>
              </a:rPr>
              <a:t>: </a:t>
            </a:r>
            <a:r>
              <a:rPr kumimoji="0" lang="en-US" altLang="en-US" sz="1600" b="0" i="0" u="none" strike="noStrike" cap="none" normalizeH="0" baseline="0" dirty="0" smtClean="0">
                <a:ln>
                  <a:noFill/>
                </a:ln>
                <a:solidFill>
                  <a:srgbClr val="222222"/>
                </a:solidFill>
                <a:effectLst/>
                <a:latin typeface="-apple-system"/>
              </a:rPr>
              <a:t>The arrangement of elements to place emphasis on certain areas. Otherwise known as a focal point.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dirty="0" smtClean="0">
                <a:ln>
                  <a:noFill/>
                </a:ln>
                <a:solidFill>
                  <a:srgbClr val="222222"/>
                </a:solidFill>
                <a:effectLst/>
                <a:latin typeface="-apple-system"/>
                <a:hlinkClick r:id="rId4"/>
              </a:rPr>
              <a:t>Gradation</a:t>
            </a:r>
            <a:r>
              <a:rPr kumimoji="0" lang="en-US" altLang="en-US" sz="1600" b="1" i="0" u="none" strike="noStrike" cap="none" normalizeH="0" baseline="0" dirty="0" smtClean="0">
                <a:ln>
                  <a:noFill/>
                </a:ln>
                <a:solidFill>
                  <a:srgbClr val="222222"/>
                </a:solidFill>
                <a:effectLst/>
                <a:latin typeface="-apple-system"/>
              </a:rPr>
              <a:t>: </a:t>
            </a:r>
            <a:r>
              <a:rPr kumimoji="0" lang="en-US" altLang="en-US" sz="1600" b="0" i="0" u="none" strike="noStrike" cap="none" normalizeH="0" baseline="0" dirty="0" smtClean="0">
                <a:ln>
                  <a:noFill/>
                </a:ln>
                <a:solidFill>
                  <a:srgbClr val="222222"/>
                </a:solidFill>
                <a:effectLst/>
                <a:latin typeface="-apple-system"/>
              </a:rPr>
              <a:t>A gradual change in a certain element to help connect the composition (long lines to short lines, large shapes to small shapes, dark to light tones, etc.).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22222"/>
                </a:solidFill>
                <a:effectLst/>
                <a:latin typeface="-apple-system"/>
              </a:rPr>
              <a:t>Harmony: </a:t>
            </a:r>
            <a:r>
              <a:rPr kumimoji="0" lang="en-US" altLang="en-US" sz="1600" b="0" i="0" u="none" strike="noStrike" cap="none" normalizeH="0" baseline="0" dirty="0" smtClean="0">
                <a:ln>
                  <a:noFill/>
                </a:ln>
                <a:solidFill>
                  <a:srgbClr val="222222"/>
                </a:solidFill>
                <a:effectLst/>
                <a:latin typeface="-apple-system"/>
              </a:rPr>
              <a:t>The way distinct parts work together towards a similar vision or idea.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22222"/>
                </a:solidFill>
                <a:effectLst/>
                <a:latin typeface="-apple-system"/>
              </a:rPr>
              <a:t>Variety: </a:t>
            </a:r>
            <a:r>
              <a:rPr kumimoji="0" lang="en-US" altLang="en-US" sz="1600" b="0" i="0" u="none" strike="noStrike" cap="none" normalizeH="0" baseline="0" dirty="0" smtClean="0">
                <a:ln>
                  <a:noFill/>
                </a:ln>
                <a:solidFill>
                  <a:srgbClr val="222222"/>
                </a:solidFill>
                <a:effectLst/>
                <a:latin typeface="-apple-system"/>
              </a:rPr>
              <a:t>The use of different elements to create interest and contrast.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22222"/>
                </a:solidFill>
                <a:effectLst/>
                <a:latin typeface="-apple-system"/>
              </a:rPr>
              <a:t>Movement: </a:t>
            </a:r>
            <a:r>
              <a:rPr kumimoji="0" lang="en-US" altLang="en-US" sz="1600" b="0" i="0" u="none" strike="noStrike" cap="none" normalizeH="0" baseline="0" dirty="0" smtClean="0">
                <a:ln>
                  <a:noFill/>
                </a:ln>
                <a:solidFill>
                  <a:srgbClr val="222222"/>
                </a:solidFill>
                <a:effectLst/>
                <a:latin typeface="-apple-system"/>
              </a:rPr>
              <a:t>The illusion of movement through clever placement of the visual elements (think of Vincent van Gogh’s energetic brushwork).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22222"/>
                </a:solidFill>
                <a:effectLst/>
                <a:latin typeface="-apple-system"/>
              </a:rPr>
              <a:t>Proportion: </a:t>
            </a:r>
            <a:r>
              <a:rPr kumimoji="0" lang="en-US" altLang="en-US" sz="1600" b="0" i="0" u="none" strike="noStrike" cap="none" normalizeH="0" baseline="0" dirty="0" smtClean="0">
                <a:ln>
                  <a:noFill/>
                </a:ln>
                <a:solidFill>
                  <a:srgbClr val="222222"/>
                </a:solidFill>
                <a:effectLst/>
                <a:latin typeface="-apple-system"/>
              </a:rPr>
              <a:t>The relative size of one element in comparison to another.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4"/>
          <p:cNvSpPr/>
          <p:nvPr/>
        </p:nvSpPr>
        <p:spPr>
          <a:xfrm>
            <a:off x="7041017" y="1757614"/>
            <a:ext cx="5057366" cy="923330"/>
          </a:xfrm>
          <a:prstGeom prst="rect">
            <a:avLst/>
          </a:prstGeom>
          <a:solidFill>
            <a:schemeClr val="accent2">
              <a:lumMod val="60000"/>
              <a:lumOff val="40000"/>
            </a:schemeClr>
          </a:solidFill>
        </p:spPr>
        <p:txBody>
          <a:bodyPr wrap="square">
            <a:spAutoFit/>
          </a:bodyPr>
          <a:lstStyle/>
          <a:p>
            <a:r>
              <a:rPr lang="en-GB" dirty="0">
                <a:solidFill>
                  <a:srgbClr val="202124"/>
                </a:solidFill>
                <a:latin typeface="arial" panose="020B0604020202020204" pitchFamily="34" charset="0"/>
              </a:rPr>
              <a:t>Composition is </a:t>
            </a:r>
            <a:r>
              <a:rPr lang="en-GB" b="1" dirty="0">
                <a:solidFill>
                  <a:srgbClr val="202124"/>
                </a:solidFill>
                <a:latin typeface="arial" panose="020B0604020202020204" pitchFamily="34" charset="0"/>
              </a:rPr>
              <a:t>the way in which different elements of an artwork are combined or arranged</a:t>
            </a:r>
            <a:r>
              <a:rPr lang="en-GB" dirty="0">
                <a:solidFill>
                  <a:srgbClr val="202124"/>
                </a:solidFill>
                <a:latin typeface="arial" panose="020B0604020202020204" pitchFamily="34" charset="0"/>
              </a:rPr>
              <a:t>.</a:t>
            </a:r>
            <a:endParaRPr lang="en-GB" dirty="0"/>
          </a:p>
        </p:txBody>
      </p:sp>
      <p:sp>
        <p:nvSpPr>
          <p:cNvPr id="6" name="Oval 5"/>
          <p:cNvSpPr/>
          <p:nvPr/>
        </p:nvSpPr>
        <p:spPr>
          <a:xfrm>
            <a:off x="-352697" y="1554480"/>
            <a:ext cx="7759337" cy="1240971"/>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749561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9" ma:contentTypeDescription="Create a new document." ma:contentTypeScope="" ma:versionID="2818edeb87754b816a04c06b567c9cd5">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0f69a71ef8ddfd4589663ba2b2d2b7dc"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pleted xmlns="070f71ce-64c7-4b17-bb6b-21ebf0c68387">false</Completed>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9B0E0EE-3E2F-45F3-A968-70C1FA8E495D}"/>
</file>

<file path=customXml/itemProps2.xml><?xml version="1.0" encoding="utf-8"?>
<ds:datastoreItem xmlns:ds="http://schemas.openxmlformats.org/officeDocument/2006/customXml" ds:itemID="{5E3A67DE-D436-4592-9E40-98CCC6500C25}"/>
</file>

<file path=customXml/itemProps3.xml><?xml version="1.0" encoding="utf-8"?>
<ds:datastoreItem xmlns:ds="http://schemas.openxmlformats.org/officeDocument/2006/customXml" ds:itemID="{FBBACDEE-8CF9-4822-A4B1-3769B289F2C8}"/>
</file>

<file path=docProps/app.xml><?xml version="1.0" encoding="utf-8"?>
<Properties xmlns="http://schemas.openxmlformats.org/officeDocument/2006/extended-properties" xmlns:vt="http://schemas.openxmlformats.org/officeDocument/2006/docPropsVTypes">
  <TotalTime>0</TotalTime>
  <Words>956</Words>
  <Application>Microsoft Office PowerPoint</Application>
  <PresentationFormat>Widescreen</PresentationFormat>
  <Paragraphs>110</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-apple-system</vt:lpstr>
      <vt:lpstr>Arial</vt:lpstr>
      <vt:lpstr>Arial</vt:lpstr>
      <vt:lpstr>Calibri</vt:lpstr>
      <vt:lpstr>Calibri Light</vt:lpstr>
      <vt:lpstr>Gidole</vt:lpstr>
      <vt:lpstr>ll-unica77</vt:lpstr>
      <vt:lpstr>Wingdings</vt:lpstr>
      <vt:lpstr>Office Theme</vt:lpstr>
      <vt:lpstr>ART COMPOSITION BOOKLET </vt:lpstr>
      <vt:lpstr>PowerPoint Presentation</vt:lpstr>
      <vt:lpstr>PowerPoint Presentation</vt:lpstr>
      <vt:lpstr>PowerPoint Presentation</vt:lpstr>
      <vt:lpstr>PowerPoint Presentation</vt:lpstr>
      <vt:lpstr>PowerPoint Presentation</vt:lpstr>
      <vt:lpstr>PowerPoint Presentation</vt:lpstr>
      <vt:lpstr>Week 3 Composition Theory  </vt:lpstr>
      <vt:lpstr>PowerPoint Presentation</vt:lpstr>
      <vt:lpstr>Framing </vt:lpstr>
      <vt:lpstr>Leading Lines </vt:lpstr>
      <vt:lpstr>Rule of thirds </vt:lpstr>
      <vt:lpstr>Simplification </vt:lpstr>
      <vt:lpstr>PowerPoint Presentation</vt:lpstr>
      <vt:lpstr>Magic Circle </vt:lpstr>
      <vt:lpstr>Negative Space </vt:lpstr>
      <vt:lpstr>Perspective </vt:lpstr>
      <vt:lpstr>Playing with Scale </vt:lpstr>
      <vt:lpstr>Rule of odds </vt:lpstr>
      <vt:lpstr>Viewpoint </vt:lpstr>
      <vt:lpstr>Layering &amp; Overlapping  </vt:lpstr>
      <vt:lpstr>Reading related to composition in Art </vt:lpstr>
    </vt:vector>
  </TitlesOfParts>
  <Company>NCC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COMPOSITION BOOKLET </dc:title>
  <dc:creator>Tait, Kathrine</dc:creator>
  <cp:lastModifiedBy>Tait, Kathrine</cp:lastModifiedBy>
  <cp:revision>1</cp:revision>
  <dcterms:created xsi:type="dcterms:W3CDTF">2023-11-06T11:58:12Z</dcterms:created>
  <dcterms:modified xsi:type="dcterms:W3CDTF">2023-11-06T11:58:47Z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