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s/slide30.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3.xml" ContentType="application/vnd.openxmlformats-officedocument.presentationml.slide+xml"/>
  <Override PartName="/ppt/slides/slide32.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13.xml" ContentType="application/vnd.openxmlformats-officedocument.presentationml.slide+xml"/>
  <Override PartName="/ppt/slides/slide31.xml" ContentType="application/vnd.openxmlformats-officedocument.presentationml.slide+xml"/>
  <Override PartName="/ppt/slides/slide14.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2.xml" ContentType="application/vnd.openxmlformats-officedocument.presentationml.slide+xml"/>
  <Override PartName="/ppt/slides/slide21.xml" ContentType="application/vnd.openxmlformats-officedocument.presentationml.slide+xml"/>
  <Override PartName="/ppt/slides/slide20.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56.xml" ContentType="application/vnd.openxmlformats-officedocument.presentationml.slide+xml"/>
  <Override PartName="/ppt/slides/slide55.xml" ContentType="application/vnd.openxmlformats-officedocument.presentationml.slide+xml"/>
  <Override PartName="/ppt/slides/slide54.xml" ContentType="application/vnd.openxmlformats-officedocument.presentationml.slide+xml"/>
  <Override PartName="/ppt/slides/slide53.xml" ContentType="application/vnd.openxmlformats-officedocument.presentationml.slide+xml"/>
  <Override PartName="/ppt/slides/slide52.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4.xml" ContentType="application/vnd.openxmlformats-officedocument.presentationml.slide+xml"/>
  <Override PartName="/ppt/slides/slide63.xml" ContentType="application/vnd.openxmlformats-officedocument.presentationml.slide+xml"/>
  <Override PartName="/ppt/slides/slide62.xml" ContentType="application/vnd.openxmlformats-officedocument.presentationml.slide+xml"/>
  <Override PartName="/ppt/slides/slide61.xml" ContentType="application/vnd.openxmlformats-officedocument.presentationml.slide+xml"/>
  <Override PartName="/ppt/slides/slide60.xml" ContentType="application/vnd.openxmlformats-officedocument.presentationml.slide+xml"/>
  <Override PartName="/ppt/slides/slide29.xml" ContentType="application/vnd.openxmlformats-officedocument.presentationml.slide+xml"/>
  <Override PartName="/ppt/slides/slide51.xml" ContentType="application/vnd.openxmlformats-officedocument.presentationml.slide+xml"/>
  <Override PartName="/ppt/slides/slide49.xml" ContentType="application/vnd.openxmlformats-officedocument.presentationml.slide+xml"/>
  <Override PartName="/ppt/slides/slide41.xml" ContentType="application/vnd.openxmlformats-officedocument.presentationml.slide+xml"/>
  <Override PartName="/ppt/slides/slide40.xml" ContentType="application/vnd.openxmlformats-officedocument.presentationml.slide+xml"/>
  <Override PartName="/ppt/slides/slide39.xml" ContentType="application/vnd.openxmlformats-officedocument.presentationml.slide+xml"/>
  <Override PartName="/ppt/slides/slide38.xml" ContentType="application/vnd.openxmlformats-officedocument.presentationml.slide+xml"/>
  <Override PartName="/ppt/slides/slide37.xml" ContentType="application/vnd.openxmlformats-officedocument.presentationml.slide+xml"/>
  <Override PartName="/ppt/slides/slide50.xml" ContentType="application/vnd.openxmlformats-officedocument.presentationml.slide+xml"/>
  <Override PartName="/ppt/slides/slide42.xml" ContentType="application/vnd.openxmlformats-officedocument.presentationml.slide+xml"/>
  <Override PartName="/ppt/slides/slide44.xml" ContentType="application/vnd.openxmlformats-officedocument.presentationml.slide+xml"/>
  <Override PartName="/ppt/slides/slide48.xml" ContentType="application/vnd.openxmlformats-officedocument.presentationml.slide+xml"/>
  <Override PartName="/ppt/slides/slide47.xml" ContentType="application/vnd.openxmlformats-officedocument.presentationml.slide+xml"/>
  <Override PartName="/ppt/slides/slide46.xml" ContentType="application/vnd.openxmlformats-officedocument.presentationml.slide+xml"/>
  <Override PartName="/ppt/slides/slide45.xml" ContentType="application/vnd.openxmlformats-officedocument.presentationml.slide+xml"/>
  <Override PartName="/ppt/slides/slide43.xml" ContentType="application/vnd.openxmlformats-officedocument.presentationml.slide+xml"/>
  <Override PartName="/ppt/slideMasters/slideMaster1.xml" ContentType="application/vnd.openxmlformats-officedocument.presentationml.slideMaster+xml"/>
  <Override PartName="/ppt/notesSlides/notesSlide7.xml" ContentType="application/vnd.openxmlformats-officedocument.presentationml.notesSlid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notesSlides/notesSlide6.xml" ContentType="application/vnd.openxmlformats-officedocument.presentationml.notesSlide+xml"/>
  <Override PartName="/ppt/notesSlides/notesSlide5.xml" ContentType="application/vnd.openxmlformats-officedocument.presentationml.notesSlide+xml"/>
  <Override PartName="/ppt/notesSlides/notesSlide1.xml" ContentType="application/vnd.openxmlformats-officedocument.presentationml.notesSlide+xml"/>
  <Override PartName="/ppt/notesSlides/notesSlide3.xml" ContentType="application/vnd.openxmlformats-officedocument.presentationml.notesSlide+xml"/>
  <Override PartName="/ppt/notesSlides/notesSlide2.xml" ContentType="application/vnd.openxmlformats-officedocument.presentationml.notesSlide+xml"/>
  <Override PartName="/ppt/notesSlides/notesSlide4.xml" ContentType="application/vnd.openxmlformats-officedocument.presentationml.notesSlide+xml"/>
  <Override PartName="/ppt/notesMasters/notesMaster1.xml" ContentType="application/vnd.openxmlformats-officedocument.presentationml.notesMaster+xml"/>
  <Override PartName="/ppt/theme/theme2.xml" ContentType="application/vnd.openxmlformats-officedocument.theme+xml"/>
  <Override PartName="/ppt/theme/theme1.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66"/>
  </p:notesMasterIdLst>
  <p:sldIdLst>
    <p:sldId id="431" r:id="rId2"/>
    <p:sldId id="343" r:id="rId3"/>
    <p:sldId id="345" r:id="rId4"/>
    <p:sldId id="346" r:id="rId5"/>
    <p:sldId id="464" r:id="rId6"/>
    <p:sldId id="349" r:id="rId7"/>
    <p:sldId id="364" r:id="rId8"/>
    <p:sldId id="365" r:id="rId9"/>
    <p:sldId id="411" r:id="rId10"/>
    <p:sldId id="454" r:id="rId11"/>
    <p:sldId id="372" r:id="rId12"/>
    <p:sldId id="373" r:id="rId13"/>
    <p:sldId id="403" r:id="rId14"/>
    <p:sldId id="404" r:id="rId15"/>
    <p:sldId id="473" r:id="rId16"/>
    <p:sldId id="465" r:id="rId17"/>
    <p:sldId id="424" r:id="rId18"/>
    <p:sldId id="425" r:id="rId19"/>
    <p:sldId id="426" r:id="rId20"/>
    <p:sldId id="427" r:id="rId21"/>
    <p:sldId id="428" r:id="rId22"/>
    <p:sldId id="466" r:id="rId23"/>
    <p:sldId id="467" r:id="rId24"/>
    <p:sldId id="480" r:id="rId25"/>
    <p:sldId id="474" r:id="rId26"/>
    <p:sldId id="476" r:id="rId27"/>
    <p:sldId id="333" r:id="rId28"/>
    <p:sldId id="334" r:id="rId29"/>
    <p:sldId id="335" r:id="rId30"/>
    <p:sldId id="336" r:id="rId31"/>
    <p:sldId id="452" r:id="rId32"/>
    <p:sldId id="435" r:id="rId33"/>
    <p:sldId id="313" r:id="rId34"/>
    <p:sldId id="316" r:id="rId35"/>
    <p:sldId id="477" r:id="rId36"/>
    <p:sldId id="317" r:id="rId37"/>
    <p:sldId id="456" r:id="rId38"/>
    <p:sldId id="321" r:id="rId39"/>
    <p:sldId id="478" r:id="rId40"/>
    <p:sldId id="479" r:id="rId41"/>
    <p:sldId id="328" r:id="rId42"/>
    <p:sldId id="471" r:id="rId43"/>
    <p:sldId id="472" r:id="rId44"/>
    <p:sldId id="481" r:id="rId45"/>
    <p:sldId id="482" r:id="rId46"/>
    <p:sldId id="436" r:id="rId47"/>
    <p:sldId id="455" r:id="rId48"/>
    <p:sldId id="437" r:id="rId49"/>
    <p:sldId id="457" r:id="rId50"/>
    <p:sldId id="438" r:id="rId51"/>
    <p:sldId id="458" r:id="rId52"/>
    <p:sldId id="440" r:id="rId53"/>
    <p:sldId id="459" r:id="rId54"/>
    <p:sldId id="442" r:id="rId55"/>
    <p:sldId id="460" r:id="rId56"/>
    <p:sldId id="444" r:id="rId57"/>
    <p:sldId id="461" r:id="rId58"/>
    <p:sldId id="446" r:id="rId59"/>
    <p:sldId id="462" r:id="rId60"/>
    <p:sldId id="450" r:id="rId61"/>
    <p:sldId id="463" r:id="rId62"/>
    <p:sldId id="470" r:id="rId63"/>
    <p:sldId id="469" r:id="rId64"/>
    <p:sldId id="468" r:id="rId65"/>
  </p:sldIdLst>
  <p:sldSz cx="6858000" cy="9144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426" autoAdjust="0"/>
    <p:restoredTop sz="94624" autoAdjust="0"/>
  </p:normalViewPr>
  <p:slideViewPr>
    <p:cSldViewPr>
      <p:cViewPr>
        <p:scale>
          <a:sx n="70" d="100"/>
          <a:sy n="70" d="100"/>
        </p:scale>
        <p:origin x="2016" y="42"/>
      </p:cViewPr>
      <p:guideLst>
        <p:guide orient="horz" pos="2880"/>
        <p:guide pos="2160"/>
      </p:guideLst>
    </p:cSldViewPr>
  </p:slid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74" Type="http://schemas.openxmlformats.org/officeDocument/2006/relationships/customXml" Target="../customXml/item3.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customXml" Target="../customXml/item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customXml" Target="../customXml/item2.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osgrove, Sue" userId="S::sue.cosgrove@st-marys.newcastle.sch.uk::d90eb2d0-3d1e-475b-bde8-c0f28ac41f82" providerId="AD" clId="Web-{42F839F0-7186-4C08-B37A-B514D02BA288}"/>
    <pc:docChg chg="modSld">
      <pc:chgData name="Cosgrove, Sue" userId="S::sue.cosgrove@st-marys.newcastle.sch.uk::d90eb2d0-3d1e-475b-bde8-c0f28ac41f82" providerId="AD" clId="Web-{42F839F0-7186-4C08-B37A-B514D02BA288}" dt="2018-05-21T07:36:51.930" v="5" actId="20577"/>
      <pc:docMkLst>
        <pc:docMk/>
      </pc:docMkLst>
      <pc:sldChg chg="modSp">
        <pc:chgData name="Cosgrove, Sue" userId="S::sue.cosgrove@st-marys.newcastle.sch.uk::d90eb2d0-3d1e-475b-bde8-c0f28ac41f82" providerId="AD" clId="Web-{42F839F0-7186-4C08-B37A-B514D02BA288}" dt="2018-05-21T07:36:51.930" v="5" actId="20577"/>
        <pc:sldMkLst>
          <pc:docMk/>
          <pc:sldMk cId="0" sldId="322"/>
        </pc:sldMkLst>
        <pc:spChg chg="mod">
          <ac:chgData name="Cosgrove, Sue" userId="S::sue.cosgrove@st-marys.newcastle.sch.uk::d90eb2d0-3d1e-475b-bde8-c0f28ac41f82" providerId="AD" clId="Web-{42F839F0-7186-4C08-B37A-B514D02BA288}" dt="2018-05-21T07:36:51.930" v="5" actId="20577"/>
          <ac:spMkLst>
            <pc:docMk/>
            <pc:sldMk cId="0" sldId="322"/>
            <ac:spMk id="4"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smtClean="0"/>
            </a:lvl1pPr>
          </a:lstStyle>
          <a:p>
            <a:pPr>
              <a:defRPr/>
            </a:pPr>
            <a:fld id="{053C1DFD-C611-4A12-8D01-17F58A1F2861}" type="datetimeFigureOut">
              <a:rPr lang="en-GB"/>
              <a:pPr>
                <a:defRPr/>
              </a:pPr>
              <a:t>03/09/2019</a:t>
            </a:fld>
            <a:endParaRPr lang="en-GB"/>
          </a:p>
        </p:txBody>
      </p:sp>
      <p:sp>
        <p:nvSpPr>
          <p:cNvPr id="4" name="Slide Image Placeholder 3"/>
          <p:cNvSpPr>
            <a:spLocks noGrp="1" noRot="1" noChangeAspect="1"/>
          </p:cNvSpPr>
          <p:nvPr>
            <p:ph type="sldImg" idx="2"/>
          </p:nvPr>
        </p:nvSpPr>
        <p:spPr>
          <a:xfrm>
            <a:off x="2143125" y="685800"/>
            <a:ext cx="2571750" cy="3429000"/>
          </a:xfrm>
          <a:prstGeom prst="rect">
            <a:avLst/>
          </a:prstGeom>
          <a:noFill/>
          <a:ln w="12700">
            <a:solidFill>
              <a:prstClr val="black"/>
            </a:solidFill>
          </a:ln>
        </p:spPr>
        <p:txBody>
          <a:bodyPr vert="horz" lIns="91440" tIns="45720" rIns="91440" bIns="45720" rtlCol="0" anchor="ctr"/>
          <a:lstStyle/>
          <a:p>
            <a:pPr lvl="0"/>
            <a:endParaRPr lang="en-GB"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smtClean="0"/>
            </a:lvl1pPr>
          </a:lstStyle>
          <a:p>
            <a:pPr>
              <a:defRPr/>
            </a:pPr>
            <a:fld id="{F66424CF-0722-4715-93B1-B21B3953A00E}" type="slidenum">
              <a:rPr lang="en-GB"/>
              <a:pPr>
                <a:defRPr/>
              </a:pPr>
              <a:t>‹#›</a:t>
            </a:fld>
            <a:endParaRPr lang="en-GB"/>
          </a:p>
        </p:txBody>
      </p:sp>
    </p:spTree>
    <p:extLst>
      <p:ext uri="{BB962C8B-B14F-4D97-AF65-F5344CB8AC3E}">
        <p14:creationId xmlns:p14="http://schemas.microsoft.com/office/powerpoint/2010/main" val="4048168682"/>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4F0E3CA0-C994-4DAA-86FD-648BA38231C8}" type="slidenum">
              <a:rPr lang="en-GB" smtClean="0"/>
              <a:pPr eaLnBrk="1" hangingPunct="1"/>
              <a:t>7</a:t>
            </a:fld>
            <a:endParaRPr lang="en-GB"/>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70AAA78A-AEDC-46AE-934B-C082BD765468}" type="slidenum">
              <a:rPr lang="en-GB" smtClean="0"/>
              <a:pPr eaLnBrk="1" hangingPunct="1"/>
              <a:t>8</a:t>
            </a:fld>
            <a:endParaRPr lang="en-GB"/>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B4E78AD-103C-4D07-8C86-2A39AB173368}" type="slidenum">
              <a:rPr lang="en-GB" smtClean="0"/>
              <a:t>10</a:t>
            </a:fld>
            <a:endParaRPr lang="en-GB"/>
          </a:p>
        </p:txBody>
      </p:sp>
    </p:spTree>
    <p:extLst>
      <p:ext uri="{BB962C8B-B14F-4D97-AF65-F5344CB8AC3E}">
        <p14:creationId xmlns:p14="http://schemas.microsoft.com/office/powerpoint/2010/main" val="41725182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BA0EB6AD-0659-4649-BCCB-722A1632887C}" type="slidenum">
              <a:rPr lang="en-GB" smtClean="0"/>
              <a:pPr eaLnBrk="1" hangingPunct="1"/>
              <a:t>11</a:t>
            </a:fld>
            <a:endParaRPr lang="en-GB"/>
          </a:p>
        </p:txBody>
      </p:sp>
      <p:sp>
        <p:nvSpPr>
          <p:cNvPr id="98307" name="Rectangle 2"/>
          <p:cNvSpPr>
            <a:spLocks noGrp="1" noRot="1" noChangeAspect="1" noChangeArrowheads="1" noTextEdit="1"/>
          </p:cNvSpPr>
          <p:nvPr>
            <p:ph type="sldImg"/>
          </p:nvPr>
        </p:nvSpPr>
        <p:spPr>
          <a:ln/>
        </p:spPr>
      </p:sp>
      <p:sp>
        <p:nvSpPr>
          <p:cNvPr id="98308"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E0E7EDDE-60FA-4276-8E11-D9CC3597C866}" type="slidenum">
              <a:rPr lang="en-GB" smtClean="0"/>
              <a:pPr eaLnBrk="1" hangingPunct="1"/>
              <a:t>12</a:t>
            </a:fld>
            <a:endParaRPr lang="en-GB"/>
          </a:p>
        </p:txBody>
      </p:sp>
      <p:sp>
        <p:nvSpPr>
          <p:cNvPr id="103427" name="Rectangle 2"/>
          <p:cNvSpPr>
            <a:spLocks noGrp="1" noRot="1" noChangeAspect="1" noChangeArrowheads="1" noTextEdit="1"/>
          </p:cNvSpPr>
          <p:nvPr>
            <p:ph type="sldImg"/>
          </p:nvPr>
        </p:nvSpPr>
        <p:spPr>
          <a:ln/>
        </p:spPr>
      </p:sp>
      <p:sp>
        <p:nvSpPr>
          <p:cNvPr id="103428"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ES_tradnl" dirty="0" err="1" smtClean="0"/>
              <a:t>Must</a:t>
            </a:r>
            <a:r>
              <a:rPr lang="es-ES_tradnl" baseline="0" dirty="0" smtClean="0"/>
              <a:t> </a:t>
            </a:r>
            <a:r>
              <a:rPr lang="es-ES_tradnl" baseline="0" dirty="0" err="1" smtClean="0"/>
              <a:t>learn</a:t>
            </a:r>
            <a:r>
              <a:rPr lang="es-ES_tradnl" baseline="0" dirty="0" smtClean="0"/>
              <a:t> </a:t>
            </a:r>
            <a:r>
              <a:rPr lang="es-ES_tradnl" baseline="0" dirty="0" err="1" smtClean="0"/>
              <a:t>verbs</a:t>
            </a:r>
            <a:r>
              <a:rPr lang="es-ES_tradnl" baseline="0" dirty="0" smtClean="0"/>
              <a:t>, </a:t>
            </a:r>
            <a:r>
              <a:rPr lang="es-ES_tradnl" baseline="0" dirty="0" err="1" smtClean="0"/>
              <a:t>especially</a:t>
            </a:r>
            <a:r>
              <a:rPr lang="es-ES_tradnl" baseline="0" dirty="0" smtClean="0"/>
              <a:t> I </a:t>
            </a:r>
            <a:r>
              <a:rPr lang="es-ES_tradnl" baseline="0" dirty="0" err="1" smtClean="0"/>
              <a:t>form</a:t>
            </a:r>
            <a:r>
              <a:rPr lang="es-ES_tradnl" baseline="0" dirty="0" smtClean="0"/>
              <a:t>. </a:t>
            </a:r>
            <a:r>
              <a:rPr lang="es-ES_tradnl" baseline="0" dirty="0" err="1" smtClean="0"/>
              <a:t>Studenst</a:t>
            </a:r>
            <a:r>
              <a:rPr lang="es-ES_tradnl" baseline="0" dirty="0" smtClean="0"/>
              <a:t> </a:t>
            </a:r>
            <a:r>
              <a:rPr lang="es-ES_tradnl" baseline="0" dirty="0" err="1" smtClean="0"/>
              <a:t>could</a:t>
            </a:r>
            <a:r>
              <a:rPr lang="es-ES_tradnl" baseline="0" dirty="0" smtClean="0"/>
              <a:t> </a:t>
            </a:r>
            <a:r>
              <a:rPr lang="es-ES_tradnl" baseline="0" dirty="0" err="1" smtClean="0"/>
              <a:t>self-audit</a:t>
            </a:r>
            <a:r>
              <a:rPr lang="es-ES_tradnl" baseline="0" dirty="0" smtClean="0"/>
              <a:t> </a:t>
            </a:r>
            <a:r>
              <a:rPr lang="es-ES_tradnl" baseline="0" dirty="0" err="1" smtClean="0"/>
              <a:t>the</a:t>
            </a:r>
            <a:r>
              <a:rPr lang="es-ES_tradnl" baseline="0" dirty="0" smtClean="0"/>
              <a:t> </a:t>
            </a:r>
            <a:r>
              <a:rPr lang="es-ES_tradnl" baseline="0" dirty="0" err="1" smtClean="0"/>
              <a:t>ones</a:t>
            </a:r>
            <a:r>
              <a:rPr lang="es-ES_tradnl" baseline="0" dirty="0" smtClean="0"/>
              <a:t> </a:t>
            </a:r>
            <a:r>
              <a:rPr lang="es-ES_tradnl" baseline="0" dirty="0" err="1" smtClean="0"/>
              <a:t>they</a:t>
            </a:r>
            <a:r>
              <a:rPr lang="es-ES_tradnl" baseline="0" dirty="0" smtClean="0"/>
              <a:t> </a:t>
            </a:r>
            <a:r>
              <a:rPr lang="es-ES_tradnl" baseline="0" dirty="0" err="1" smtClean="0"/>
              <a:t>already</a:t>
            </a:r>
            <a:r>
              <a:rPr lang="es-ES_tradnl" baseline="0" dirty="0" smtClean="0"/>
              <a:t> </a:t>
            </a:r>
            <a:r>
              <a:rPr lang="es-ES_tradnl" baseline="0" dirty="0" err="1" smtClean="0"/>
              <a:t>know</a:t>
            </a:r>
            <a:r>
              <a:rPr lang="es-ES_tradnl" baseline="0" dirty="0" smtClean="0"/>
              <a:t> and </a:t>
            </a:r>
            <a:r>
              <a:rPr lang="es-ES_tradnl" baseline="0" dirty="0" err="1" smtClean="0"/>
              <a:t>learn</a:t>
            </a:r>
            <a:r>
              <a:rPr lang="es-ES_tradnl" baseline="0" dirty="0" smtClean="0"/>
              <a:t> </a:t>
            </a:r>
            <a:r>
              <a:rPr lang="es-ES_tradnl" baseline="0" dirty="0" err="1" smtClean="0"/>
              <a:t>rest</a:t>
            </a:r>
            <a:r>
              <a:rPr lang="es-ES_tradnl" baseline="0" dirty="0" smtClean="0"/>
              <a:t> </a:t>
            </a:r>
            <a:r>
              <a:rPr lang="es-ES_tradnl" baseline="0" dirty="0" err="1" smtClean="0"/>
              <a:t>for</a:t>
            </a:r>
            <a:r>
              <a:rPr lang="es-ES_tradnl" baseline="0" dirty="0" smtClean="0"/>
              <a:t> </a:t>
            </a:r>
            <a:r>
              <a:rPr lang="es-ES_tradnl" baseline="0" dirty="0" err="1" smtClean="0"/>
              <a:t>homework</a:t>
            </a:r>
            <a:r>
              <a:rPr lang="es-ES_tradnl" baseline="0" dirty="0" smtClean="0"/>
              <a:t>. </a:t>
            </a:r>
            <a:r>
              <a:rPr lang="es-ES_tradnl" baseline="0" dirty="0" err="1" smtClean="0"/>
              <a:t>Could</a:t>
            </a:r>
            <a:r>
              <a:rPr lang="es-ES_tradnl" baseline="0" dirty="0" smtClean="0"/>
              <a:t> do MWB </a:t>
            </a:r>
            <a:r>
              <a:rPr lang="es-ES_tradnl" baseline="0" dirty="0" err="1" smtClean="0"/>
              <a:t>translation</a:t>
            </a:r>
            <a:r>
              <a:rPr lang="es-ES_tradnl" baseline="0" dirty="0" smtClean="0"/>
              <a:t>/</a:t>
            </a:r>
            <a:r>
              <a:rPr lang="es-ES_tradnl" baseline="0" dirty="0" err="1" smtClean="0"/>
              <a:t>retrieval</a:t>
            </a:r>
            <a:r>
              <a:rPr lang="es-ES_tradnl" baseline="0" dirty="0" smtClean="0"/>
              <a:t> </a:t>
            </a:r>
            <a:r>
              <a:rPr lang="es-ES_tradnl" baseline="0" dirty="0" err="1" smtClean="0"/>
              <a:t>tasks</a:t>
            </a:r>
            <a:r>
              <a:rPr lang="es-ES_tradnl" baseline="0" dirty="0" smtClean="0"/>
              <a:t>.</a:t>
            </a:r>
            <a:endParaRPr lang="es-ES_tradnl" dirty="0"/>
          </a:p>
        </p:txBody>
      </p:sp>
      <p:sp>
        <p:nvSpPr>
          <p:cNvPr id="4" name="Slide Number Placeholder 3"/>
          <p:cNvSpPr>
            <a:spLocks noGrp="1"/>
          </p:cNvSpPr>
          <p:nvPr>
            <p:ph type="sldNum" sz="quarter" idx="10"/>
          </p:nvPr>
        </p:nvSpPr>
        <p:spPr/>
        <p:txBody>
          <a:bodyPr/>
          <a:lstStyle/>
          <a:p>
            <a:fld id="{74215C2E-F8BF-4E5E-9586-4B69A600DFBE}" type="slidenum">
              <a:rPr lang="es-ES_tradnl" smtClean="0"/>
              <a:pPr/>
              <a:t>24</a:t>
            </a:fld>
            <a:endParaRPr lang="es-ES_tradnl"/>
          </a:p>
        </p:txBody>
      </p:sp>
    </p:spTree>
    <p:extLst>
      <p:ext uri="{BB962C8B-B14F-4D97-AF65-F5344CB8AC3E}">
        <p14:creationId xmlns:p14="http://schemas.microsoft.com/office/powerpoint/2010/main" val="23552604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43125" y="685800"/>
            <a:ext cx="2571750" cy="3429000"/>
          </a:xfrm>
        </p:spPr>
      </p:sp>
      <p:sp>
        <p:nvSpPr>
          <p:cNvPr id="3" name="Notes Placeholder 2"/>
          <p:cNvSpPr>
            <a:spLocks noGrp="1"/>
          </p:cNvSpPr>
          <p:nvPr>
            <p:ph type="body" idx="1"/>
          </p:nvPr>
        </p:nvSpPr>
        <p:spPr/>
        <p:txBody>
          <a:bodyPr/>
          <a:lstStyle/>
          <a:p>
            <a:r>
              <a:rPr lang="en-GB" dirty="0" smtClean="0"/>
              <a:t>Reminder</a:t>
            </a:r>
            <a:r>
              <a:rPr lang="en-GB" baseline="0" dirty="0" smtClean="0"/>
              <a:t> of the key elements</a:t>
            </a:r>
            <a:endParaRPr lang="fr-FR" dirty="0"/>
          </a:p>
        </p:txBody>
      </p:sp>
      <p:sp>
        <p:nvSpPr>
          <p:cNvPr id="4" name="Slide Number Placeholder 3"/>
          <p:cNvSpPr>
            <a:spLocks noGrp="1"/>
          </p:cNvSpPr>
          <p:nvPr>
            <p:ph type="sldNum" sz="quarter" idx="10"/>
          </p:nvPr>
        </p:nvSpPr>
        <p:spPr/>
        <p:txBody>
          <a:bodyPr/>
          <a:lstStyle/>
          <a:p>
            <a:fld id="{3DEFA446-CD20-4D98-A4EB-C5DF354F49C9}" type="slidenum">
              <a:rPr lang="fr-FR" smtClean="0"/>
              <a:pPr/>
              <a:t>39</a:t>
            </a:fld>
            <a:endParaRPr lang="fr-FR"/>
          </a:p>
        </p:txBody>
      </p:sp>
    </p:spTree>
    <p:extLst>
      <p:ext uri="{BB962C8B-B14F-4D97-AF65-F5344CB8AC3E}">
        <p14:creationId xmlns:p14="http://schemas.microsoft.com/office/powerpoint/2010/main" val="17714448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2840568"/>
            <a:ext cx="5829300" cy="1960033"/>
          </a:xfrm>
        </p:spPr>
        <p:txBody>
          <a:bodyPr/>
          <a:lstStyle/>
          <a:p>
            <a:r>
              <a:rPr lang="en-US"/>
              <a:t>Click to edit Master title style</a:t>
            </a:r>
            <a:endParaRPr lang="en-GB"/>
          </a:p>
        </p:txBody>
      </p:sp>
      <p:sp>
        <p:nvSpPr>
          <p:cNvPr id="3" name="Subtitle 2"/>
          <p:cNvSpPr>
            <a:spLocks noGrp="1"/>
          </p:cNvSpPr>
          <p:nvPr>
            <p:ph type="subTitle" idx="1"/>
          </p:nvPr>
        </p:nvSpPr>
        <p:spPr>
          <a:xfrm>
            <a:off x="1028700" y="5181600"/>
            <a:ext cx="4800600" cy="23368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lvl1pPr>
              <a:defRPr/>
            </a:lvl1pPr>
          </a:lstStyle>
          <a:p>
            <a:pPr>
              <a:defRPr/>
            </a:pPr>
            <a:fld id="{554B483A-388A-46CF-86E8-637A9240B249}" type="datetime1">
              <a:rPr lang="en-US" smtClean="0"/>
              <a:t>9/3/2019</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DF4B5751-70FF-4DE3-9E14-2F15A25B8E53}" type="slidenum">
              <a:rPr lang="en-GB"/>
              <a:pPr>
                <a:defRPr/>
              </a:pPr>
              <a:t>‹#›</a:t>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016E3DB6-F5E2-43C4-9CE3-CE39D4FD709F}" type="datetime1">
              <a:rPr lang="en-US" smtClean="0"/>
              <a:t>9/3/2019</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EBA67257-C799-4E7A-B860-B62518B586B9}" type="slidenum">
              <a:rPr lang="en-GB"/>
              <a:pPr>
                <a:defRPr/>
              </a:pPr>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729037" y="488951"/>
            <a:ext cx="1157288" cy="1040130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257175" y="488951"/>
            <a:ext cx="3357563" cy="104013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63207FBE-DFEC-40B3-A4E8-05C519DF0113}" type="datetime1">
              <a:rPr lang="en-US" smtClean="0"/>
              <a:t>9/3/2019</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4B05C5EA-3546-42D0-8036-B6E3C2B63A53}" type="slidenum">
              <a:rPr lang="en-GB"/>
              <a:pPr>
                <a:defRPr/>
              </a:pPr>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FE1E9E47-EDE8-4621-ABA0-771221EB231E}" type="datetime1">
              <a:rPr lang="en-US" smtClean="0"/>
              <a:t>9/3/2019</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AF705EC1-4E73-459C-B1EC-0E22A002AD68}" type="slidenum">
              <a:rPr lang="en-GB"/>
              <a:pPr>
                <a:defRPr/>
              </a:pPr>
              <a:t>‹#›</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1735" y="5875867"/>
            <a:ext cx="5829300" cy="1816100"/>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541735" y="3875618"/>
            <a:ext cx="5829300" cy="2000249"/>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D12A1126-D193-4A5D-A4F5-3151B9B435D1}" type="datetime1">
              <a:rPr lang="en-US" smtClean="0"/>
              <a:t>9/3/2019</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C0D8948E-37A7-4536-9439-4E856B6563CD}" type="slidenum">
              <a:rPr lang="en-GB"/>
              <a:pPr>
                <a:defRPr/>
              </a:pPr>
              <a:t>‹#›</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257175" y="2844800"/>
            <a:ext cx="2257425" cy="804545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2628900" y="2844800"/>
            <a:ext cx="2257425" cy="804545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3"/>
          <p:cNvSpPr>
            <a:spLocks noGrp="1"/>
          </p:cNvSpPr>
          <p:nvPr>
            <p:ph type="dt" sz="half" idx="10"/>
          </p:nvPr>
        </p:nvSpPr>
        <p:spPr/>
        <p:txBody>
          <a:bodyPr/>
          <a:lstStyle>
            <a:lvl1pPr>
              <a:defRPr/>
            </a:lvl1pPr>
          </a:lstStyle>
          <a:p>
            <a:pPr>
              <a:defRPr/>
            </a:pPr>
            <a:fld id="{90B5D96A-6617-4497-A6A2-F87CBCC9CD55}" type="datetime1">
              <a:rPr lang="en-US" smtClean="0"/>
              <a:t>9/3/2019</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91EB4253-6645-4FDE-9244-BD47160E1986}" type="slidenum">
              <a:rPr lang="en-GB"/>
              <a:pPr>
                <a:defRPr/>
              </a:pPr>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42900" y="366184"/>
            <a:ext cx="6172200" cy="1524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342900" y="2046817"/>
            <a:ext cx="3030141" cy="8530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42900" y="2899833"/>
            <a:ext cx="3030141"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3483769" y="2046817"/>
            <a:ext cx="3031331" cy="8530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3483769" y="2899833"/>
            <a:ext cx="3031331"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3"/>
          <p:cNvSpPr>
            <a:spLocks noGrp="1"/>
          </p:cNvSpPr>
          <p:nvPr>
            <p:ph type="dt" sz="half" idx="10"/>
          </p:nvPr>
        </p:nvSpPr>
        <p:spPr/>
        <p:txBody>
          <a:bodyPr/>
          <a:lstStyle>
            <a:lvl1pPr>
              <a:defRPr/>
            </a:lvl1pPr>
          </a:lstStyle>
          <a:p>
            <a:pPr>
              <a:defRPr/>
            </a:pPr>
            <a:fld id="{5C91090C-59D9-45C0-BFFA-27F383F7343D}" type="datetime1">
              <a:rPr lang="en-US" smtClean="0"/>
              <a:t>9/3/2019</a:t>
            </a:fld>
            <a:endParaRPr lang="en-GB"/>
          </a:p>
        </p:txBody>
      </p:sp>
      <p:sp>
        <p:nvSpPr>
          <p:cNvPr id="8" name="Footer Placeholder 4"/>
          <p:cNvSpPr>
            <a:spLocks noGrp="1"/>
          </p:cNvSpPr>
          <p:nvPr>
            <p:ph type="ftr" sz="quarter" idx="11"/>
          </p:nvPr>
        </p:nvSpPr>
        <p:spPr/>
        <p:txBody>
          <a:bodyPr/>
          <a:lstStyle>
            <a:lvl1pPr>
              <a:defRPr/>
            </a:lvl1pPr>
          </a:lstStyle>
          <a:p>
            <a:pPr>
              <a:defRPr/>
            </a:pPr>
            <a:endParaRPr lang="en-GB"/>
          </a:p>
        </p:txBody>
      </p:sp>
      <p:sp>
        <p:nvSpPr>
          <p:cNvPr id="9" name="Slide Number Placeholder 5"/>
          <p:cNvSpPr>
            <a:spLocks noGrp="1"/>
          </p:cNvSpPr>
          <p:nvPr>
            <p:ph type="sldNum" sz="quarter" idx="12"/>
          </p:nvPr>
        </p:nvSpPr>
        <p:spPr/>
        <p:txBody>
          <a:bodyPr/>
          <a:lstStyle>
            <a:lvl1pPr>
              <a:defRPr/>
            </a:lvl1pPr>
          </a:lstStyle>
          <a:p>
            <a:pPr>
              <a:defRPr/>
            </a:pPr>
            <a:fld id="{C9C34C47-1B75-41B9-A46B-81806DCBA76B}" type="slidenum">
              <a:rPr lang="en-GB"/>
              <a:pPr>
                <a:defRPr/>
              </a:pPr>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3"/>
          <p:cNvSpPr>
            <a:spLocks noGrp="1"/>
          </p:cNvSpPr>
          <p:nvPr>
            <p:ph type="dt" sz="half" idx="10"/>
          </p:nvPr>
        </p:nvSpPr>
        <p:spPr/>
        <p:txBody>
          <a:bodyPr/>
          <a:lstStyle>
            <a:lvl1pPr>
              <a:defRPr/>
            </a:lvl1pPr>
          </a:lstStyle>
          <a:p>
            <a:pPr>
              <a:defRPr/>
            </a:pPr>
            <a:fld id="{14712C47-2052-4513-9E63-3E41D3800256}" type="datetime1">
              <a:rPr lang="en-US" smtClean="0"/>
              <a:t>9/3/2019</a:t>
            </a:fld>
            <a:endParaRPr lang="en-GB"/>
          </a:p>
        </p:txBody>
      </p:sp>
      <p:sp>
        <p:nvSpPr>
          <p:cNvPr id="4" name="Footer Placeholder 4"/>
          <p:cNvSpPr>
            <a:spLocks noGrp="1"/>
          </p:cNvSpPr>
          <p:nvPr>
            <p:ph type="ftr" sz="quarter" idx="11"/>
          </p:nvPr>
        </p:nvSpPr>
        <p:spPr/>
        <p:txBody>
          <a:bodyPr/>
          <a:lstStyle>
            <a:lvl1pPr>
              <a:defRPr/>
            </a:lvl1pPr>
          </a:lstStyle>
          <a:p>
            <a:pPr>
              <a:defRPr/>
            </a:pPr>
            <a:endParaRPr lang="en-GB"/>
          </a:p>
        </p:txBody>
      </p:sp>
      <p:sp>
        <p:nvSpPr>
          <p:cNvPr id="5" name="Slide Number Placeholder 5"/>
          <p:cNvSpPr>
            <a:spLocks noGrp="1"/>
          </p:cNvSpPr>
          <p:nvPr>
            <p:ph type="sldNum" sz="quarter" idx="12"/>
          </p:nvPr>
        </p:nvSpPr>
        <p:spPr/>
        <p:txBody>
          <a:bodyPr/>
          <a:lstStyle>
            <a:lvl1pPr>
              <a:defRPr/>
            </a:lvl1pPr>
          </a:lstStyle>
          <a:p>
            <a:pPr>
              <a:defRPr/>
            </a:pPr>
            <a:fld id="{444A666A-3D31-43B9-854B-E5954ACFF98B}" type="slidenum">
              <a:rPr lang="en-GB"/>
              <a:pPr>
                <a:defRPr/>
              </a:pPr>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003C2424-082C-451E-BBEE-ACF0D31C11B9}" type="datetime1">
              <a:rPr lang="en-US" smtClean="0"/>
              <a:t>9/3/2019</a:t>
            </a:fld>
            <a:endParaRPr lang="en-GB"/>
          </a:p>
        </p:txBody>
      </p:sp>
      <p:sp>
        <p:nvSpPr>
          <p:cNvPr id="3" name="Footer Placeholder 4"/>
          <p:cNvSpPr>
            <a:spLocks noGrp="1"/>
          </p:cNvSpPr>
          <p:nvPr>
            <p:ph type="ftr" sz="quarter" idx="11"/>
          </p:nvPr>
        </p:nvSpPr>
        <p:spPr/>
        <p:txBody>
          <a:bodyPr/>
          <a:lstStyle>
            <a:lvl1pPr>
              <a:defRPr/>
            </a:lvl1pPr>
          </a:lstStyle>
          <a:p>
            <a:pPr>
              <a:defRPr/>
            </a:pPr>
            <a:endParaRPr lang="en-GB"/>
          </a:p>
        </p:txBody>
      </p:sp>
      <p:sp>
        <p:nvSpPr>
          <p:cNvPr id="4" name="Slide Number Placeholder 5"/>
          <p:cNvSpPr>
            <a:spLocks noGrp="1"/>
          </p:cNvSpPr>
          <p:nvPr>
            <p:ph type="sldNum" sz="quarter" idx="12"/>
          </p:nvPr>
        </p:nvSpPr>
        <p:spPr/>
        <p:txBody>
          <a:bodyPr/>
          <a:lstStyle>
            <a:lvl1pPr>
              <a:defRPr/>
            </a:lvl1pPr>
          </a:lstStyle>
          <a:p>
            <a:pPr>
              <a:defRPr/>
            </a:pPr>
            <a:fld id="{0F145BFC-05E3-4D00-AE96-44E6DC1FA43B}" type="slidenum">
              <a:rPr lang="en-GB"/>
              <a:pPr>
                <a:defRPr/>
              </a:pPr>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900" y="364067"/>
            <a:ext cx="2256235" cy="154940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2681287" y="364067"/>
            <a:ext cx="3833813" cy="780415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342900" y="1913467"/>
            <a:ext cx="2256235" cy="625475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D09D27EE-45F8-4795-A27C-C72EA890FE61}" type="datetime1">
              <a:rPr lang="en-US" smtClean="0"/>
              <a:t>9/3/2019</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02A51992-5959-4DCB-B4BC-DC640EAB8C39}" type="slidenum">
              <a:rPr lang="en-GB"/>
              <a:pPr>
                <a:defRPr/>
              </a:pPr>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44216" y="6400800"/>
            <a:ext cx="4114800" cy="755651"/>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344216" y="817033"/>
            <a:ext cx="4114800" cy="54864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344216" y="7156451"/>
            <a:ext cx="4114800" cy="107314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81E2AFF8-FF1C-4C7C-9FC8-BEBAC058E9BD}" type="datetime1">
              <a:rPr lang="en-US" smtClean="0"/>
              <a:t>9/3/2019</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6F2A86E1-7C8C-4C79-84D1-C1F400BA163A}" type="slidenum">
              <a:rPr lang="en-GB"/>
              <a:pPr>
                <a:defRPr/>
              </a:pPr>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342900" y="366713"/>
            <a:ext cx="6172200" cy="1524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GB"/>
          </a:p>
        </p:txBody>
      </p:sp>
      <p:sp>
        <p:nvSpPr>
          <p:cNvPr id="1027" name="Text Placeholder 2"/>
          <p:cNvSpPr>
            <a:spLocks noGrp="1"/>
          </p:cNvSpPr>
          <p:nvPr>
            <p:ph type="body" idx="1"/>
          </p:nvPr>
        </p:nvSpPr>
        <p:spPr bwMode="auto">
          <a:xfrm>
            <a:off x="342900" y="2133600"/>
            <a:ext cx="6172200" cy="60340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342900" y="8475663"/>
            <a:ext cx="1600200" cy="48577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a:defRPr/>
            </a:pPr>
            <a:fld id="{74250A53-7D11-4994-AAAA-AFBE48C64653}" type="datetime1">
              <a:rPr lang="en-US" smtClean="0"/>
              <a:t>9/3/2019</a:t>
            </a:fld>
            <a:endParaRPr lang="en-GB"/>
          </a:p>
        </p:txBody>
      </p:sp>
      <p:sp>
        <p:nvSpPr>
          <p:cNvPr id="5" name="Footer Placeholder 4"/>
          <p:cNvSpPr>
            <a:spLocks noGrp="1"/>
          </p:cNvSpPr>
          <p:nvPr>
            <p:ph type="ftr" sz="quarter" idx="3"/>
          </p:nvPr>
        </p:nvSpPr>
        <p:spPr>
          <a:xfrm>
            <a:off x="2343150" y="8475663"/>
            <a:ext cx="2171700" cy="48577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GB"/>
          </a:p>
        </p:txBody>
      </p:sp>
      <p:sp>
        <p:nvSpPr>
          <p:cNvPr id="6" name="Slide Number Placeholder 5"/>
          <p:cNvSpPr>
            <a:spLocks noGrp="1"/>
          </p:cNvSpPr>
          <p:nvPr>
            <p:ph type="sldNum" sz="quarter" idx="4"/>
          </p:nvPr>
        </p:nvSpPr>
        <p:spPr>
          <a:xfrm>
            <a:off x="4914900" y="8475663"/>
            <a:ext cx="1600200" cy="48577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C7CA999A-CAAD-4EDB-9A69-36DF3FB43050}"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3659" r:id="rId1"/>
    <p:sldLayoutId id="2147483658" r:id="rId2"/>
    <p:sldLayoutId id="2147483657" r:id="rId3"/>
    <p:sldLayoutId id="2147483656" r:id="rId4"/>
    <p:sldLayoutId id="2147483655" r:id="rId5"/>
    <p:sldLayoutId id="2147483654" r:id="rId6"/>
    <p:sldLayoutId id="2147483653" r:id="rId7"/>
    <p:sldLayoutId id="2147483652" r:id="rId8"/>
    <p:sldLayoutId id="2147483651" r:id="rId9"/>
    <p:sldLayoutId id="2147483650" r:id="rId10"/>
    <p:sldLayoutId id="2147483649"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7.xml"/><Relationship Id="rId4" Type="http://schemas.microsoft.com/office/2007/relationships/hdphoto" Target="../media/hdphoto1.wdp"/></Relationships>
</file>

<file path=ppt/slides/_rels/slide2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png"/></Relationships>
</file>

<file path=ppt/slides/_rels/slide2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3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microsoft.com/office/2007/relationships/hdphoto" Target="../media/hdphoto2.wdp"/><Relationship Id="rId5" Type="http://schemas.openxmlformats.org/officeDocument/2006/relationships/image" Target="../media/image30.png"/><Relationship Id="rId4" Type="http://schemas.openxmlformats.org/officeDocument/2006/relationships/image" Target="../media/image2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4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4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4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 Id="rId5" Type="http://schemas.openxmlformats.org/officeDocument/2006/relationships/image" Target="../media/image44.png"/><Relationship Id="rId4" Type="http://schemas.openxmlformats.org/officeDocument/2006/relationships/image" Target="../media/image4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5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5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5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xml"/><Relationship Id="rId4" Type="http://schemas.openxmlformats.org/officeDocument/2006/relationships/image" Target="../media/image56.png"/></Relationships>
</file>

<file path=ppt/slides/_rels/slide5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7.xml"/><Relationship Id="rId5" Type="http://schemas.openxmlformats.org/officeDocument/2006/relationships/image" Target="../media/image60.png"/><Relationship Id="rId4" Type="http://schemas.openxmlformats.org/officeDocument/2006/relationships/image" Target="../media/image59.png"/></Relationships>
</file>

<file path=ppt/slides/_rels/slide5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5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7.xml"/><Relationship Id="rId4" Type="http://schemas.openxmlformats.org/officeDocument/2006/relationships/image" Target="../media/image66.png"/></Relationships>
</file>

<file path=ppt/slides/_rels/slide5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7.xml"/><Relationship Id="rId4" Type="http://schemas.openxmlformats.org/officeDocument/2006/relationships/image" Target="../media/image69.png"/></Relationships>
</file>

<file path=ppt/slides/_rels/slide5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7.xml"/><Relationship Id="rId5" Type="http://schemas.openxmlformats.org/officeDocument/2006/relationships/image" Target="../media/image73.png"/><Relationship Id="rId4" Type="http://schemas.openxmlformats.org/officeDocument/2006/relationships/image" Target="../media/image72.png"/></Relationships>
</file>

<file path=ppt/slides/_rels/slide5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7.xml"/><Relationship Id="rId5" Type="http://schemas.openxmlformats.org/officeDocument/2006/relationships/image" Target="../media/image77.png"/><Relationship Id="rId4" Type="http://schemas.openxmlformats.org/officeDocument/2006/relationships/image" Target="../media/image7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7.xml"/><Relationship Id="rId4" Type="http://schemas.openxmlformats.org/officeDocument/2006/relationships/image" Target="../media/image80.png"/></Relationships>
</file>

<file path=ppt/slides/_rels/slide6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1570939692"/>
              </p:ext>
            </p:extLst>
          </p:nvPr>
        </p:nvGraphicFramePr>
        <p:xfrm>
          <a:off x="0" y="663908"/>
          <a:ext cx="3112231" cy="8083733"/>
        </p:xfrm>
        <a:graphic>
          <a:graphicData uri="http://schemas.openxmlformats.org/drawingml/2006/table">
            <a:tbl>
              <a:tblPr>
                <a:tableStyleId>{5C22544A-7EE6-4342-B048-85BDC9FD1C3A}</a:tableStyleId>
              </a:tblPr>
              <a:tblGrid>
                <a:gridCol w="2420888">
                  <a:extLst>
                    <a:ext uri="{9D8B030D-6E8A-4147-A177-3AD203B41FA5}">
                      <a16:colId xmlns:a16="http://schemas.microsoft.com/office/drawing/2014/main" val="20000"/>
                    </a:ext>
                  </a:extLst>
                </a:gridCol>
                <a:gridCol w="129946">
                  <a:extLst>
                    <a:ext uri="{9D8B030D-6E8A-4147-A177-3AD203B41FA5}">
                      <a16:colId xmlns:a16="http://schemas.microsoft.com/office/drawing/2014/main" val="136799381"/>
                    </a:ext>
                  </a:extLst>
                </a:gridCol>
                <a:gridCol w="561397">
                  <a:extLst>
                    <a:ext uri="{9D8B030D-6E8A-4147-A177-3AD203B41FA5}">
                      <a16:colId xmlns:a16="http://schemas.microsoft.com/office/drawing/2014/main" val="20001"/>
                    </a:ext>
                  </a:extLst>
                </a:gridCol>
              </a:tblGrid>
              <a:tr h="273709">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_tradnl" sz="1000" b="1" dirty="0" smtClean="0">
                          <a:latin typeface="Calibri" pitchFamily="34" charset="0"/>
                          <a:cs typeface="Calibri" pitchFamily="34" charset="0"/>
                        </a:rPr>
                        <a:t>KNOW THE</a:t>
                      </a:r>
                      <a:r>
                        <a:rPr lang="es-ES_tradnl" sz="1000" b="1" baseline="0" dirty="0" smtClean="0">
                          <a:latin typeface="Calibri" pitchFamily="34" charset="0"/>
                          <a:cs typeface="Calibri" pitchFamily="34" charset="0"/>
                        </a:rPr>
                        <a:t> BASICS</a:t>
                      </a:r>
                      <a:endParaRPr lang="es-ES_tradnl" sz="1000" b="1" dirty="0" smtClean="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pPr algn="ct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01402161"/>
                  </a:ext>
                </a:extLst>
              </a:tr>
              <a:tr h="273709">
                <a:tc gridSpan="2">
                  <a:txBody>
                    <a:bodyPr/>
                    <a:lstStyle/>
                    <a:p>
                      <a:r>
                        <a:rPr lang="en-GB" sz="1000" noProof="0" dirty="0">
                          <a:latin typeface="Calibri" pitchFamily="34" charset="0"/>
                          <a:cs typeface="Calibri" pitchFamily="34" charset="0"/>
                        </a:rPr>
                        <a:t>The alphabet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a:txBody>
                    <a:bodyPr/>
                    <a:lstStyle/>
                    <a:p>
                      <a:pPr algn="ctr"/>
                      <a:r>
                        <a:rPr lang="en-GB" sz="1000" b="1" noProof="0" dirty="0">
                          <a:latin typeface="Calibri" pitchFamily="34" charset="0"/>
                          <a:cs typeface="Calibri" pitchFamily="34" charset="0"/>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53130">
                <a:tc gridSpan="2">
                  <a:txBody>
                    <a:bodyPr/>
                    <a:lstStyle/>
                    <a:p>
                      <a:r>
                        <a:rPr lang="en-GB" sz="1000" noProof="0" dirty="0">
                          <a:latin typeface="Calibri" pitchFamily="34" charset="0"/>
                          <a:cs typeface="Calibri" pitchFamily="34" charset="0"/>
                        </a:rPr>
                        <a:t>Numbers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a:txBody>
                    <a:bodyPr/>
                    <a:lstStyle/>
                    <a:p>
                      <a:pPr algn="ctr"/>
                      <a:r>
                        <a:rPr lang="en-GB" sz="1000" b="1" noProof="0" dirty="0">
                          <a:latin typeface="Calibri" pitchFamily="34" charset="0"/>
                          <a:cs typeface="Calibri" pitchFamily="34" charset="0"/>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253130">
                <a:tc gridSpan="2">
                  <a:txBody>
                    <a:bodyPr/>
                    <a:lstStyle/>
                    <a:p>
                      <a:r>
                        <a:rPr lang="en-GB" sz="1000" noProof="0" dirty="0">
                          <a:latin typeface="Calibri" pitchFamily="34" charset="0"/>
                          <a:cs typeface="Calibri" pitchFamily="34" charset="0"/>
                        </a:rPr>
                        <a:t>Dates, months, days, seasons, colours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a:txBody>
                    <a:bodyPr/>
                    <a:lstStyle/>
                    <a:p>
                      <a:pPr algn="ctr"/>
                      <a:r>
                        <a:rPr lang="en-GB" sz="1000" b="1" noProof="0" dirty="0">
                          <a:latin typeface="Calibri" pitchFamily="34" charset="0"/>
                          <a:cs typeface="Calibri" pitchFamily="34" charset="0"/>
                        </a:rPr>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253130">
                <a:tc gridSpan="2">
                  <a:txBody>
                    <a:bodyPr/>
                    <a:lstStyle/>
                    <a:p>
                      <a:r>
                        <a:rPr lang="en-GB" sz="1000" noProof="0" dirty="0" smtClean="0">
                          <a:latin typeface="Calibri" pitchFamily="34" charset="0"/>
                          <a:cs typeface="Calibri" pitchFamily="34" charset="0"/>
                        </a:rPr>
                        <a:t>Small but important words – a, the, to the, from the, my, your, this, that etc.</a:t>
                      </a:r>
                      <a:endParaRPr lang="en-GB" sz="1000"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a:txBody>
                    <a:bodyPr/>
                    <a:lstStyle/>
                    <a:p>
                      <a:pPr algn="ctr"/>
                      <a:r>
                        <a:rPr lang="en-GB" sz="1000" b="1" noProof="0" dirty="0" smtClean="0">
                          <a:latin typeface="Calibri" pitchFamily="34" charset="0"/>
                          <a:cs typeface="Calibri" pitchFamily="34" charset="0"/>
                        </a:rPr>
                        <a:t>5</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96814737"/>
                  </a:ext>
                </a:extLst>
              </a:tr>
              <a:tr h="253130">
                <a:tc gridSpan="2">
                  <a:txBody>
                    <a:bodyPr/>
                    <a:lstStyle/>
                    <a:p>
                      <a:r>
                        <a:rPr lang="en-GB" sz="1000" noProof="0" dirty="0">
                          <a:latin typeface="Calibri" pitchFamily="34" charset="0"/>
                          <a:cs typeface="Calibri" pitchFamily="34" charset="0"/>
                        </a:rPr>
                        <a:t>Grammar terms </a:t>
                      </a:r>
                      <a:r>
                        <a:rPr lang="en-GB" sz="1000" noProof="0" dirty="0" smtClean="0">
                          <a:latin typeface="Calibri" pitchFamily="34" charset="0"/>
                          <a:cs typeface="Calibri" pitchFamily="34" charset="0"/>
                        </a:rPr>
                        <a:t>and</a:t>
                      </a:r>
                      <a:r>
                        <a:rPr lang="en-GB" sz="1000" baseline="0" noProof="0" dirty="0" smtClean="0">
                          <a:latin typeface="Calibri" pitchFamily="34" charset="0"/>
                          <a:cs typeface="Calibri" pitchFamily="34" charset="0"/>
                        </a:rPr>
                        <a:t> tenses </a:t>
                      </a:r>
                      <a:r>
                        <a:rPr lang="en-GB" sz="1000" noProof="0" dirty="0" smtClean="0">
                          <a:latin typeface="Calibri" pitchFamily="34" charset="0"/>
                          <a:cs typeface="Calibri" pitchFamily="34" charset="0"/>
                        </a:rPr>
                        <a:t>explained</a:t>
                      </a:r>
                      <a:endParaRPr lang="en-GB" sz="1000"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a:txBody>
                    <a:bodyPr/>
                    <a:lstStyle/>
                    <a:p>
                      <a:pPr algn="ctr"/>
                      <a:r>
                        <a:rPr lang="en-GB" sz="1000" b="1" noProof="0" dirty="0">
                          <a:latin typeface="Calibri" pitchFamily="34" charset="0"/>
                          <a:cs typeface="Calibri" pitchFamily="34" charset="0"/>
                        </a:rPr>
                        <a:t>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253130">
                <a:tc gridSpan="3">
                  <a:txBody>
                    <a:bodyPr/>
                    <a:lstStyle/>
                    <a:p>
                      <a:pPr algn="ctr"/>
                      <a:r>
                        <a:rPr lang="es-ES_tradnl" sz="1000" b="1" dirty="0">
                          <a:latin typeface="Calibri" pitchFamily="34" charset="0"/>
                          <a:cs typeface="Calibri" pitchFamily="34" charset="0"/>
                        </a:rPr>
                        <a:t>VERBS &amp;</a:t>
                      </a:r>
                      <a:r>
                        <a:rPr lang="es-ES_tradnl" sz="1000" b="1" baseline="0" dirty="0">
                          <a:latin typeface="Calibri" pitchFamily="34" charset="0"/>
                          <a:cs typeface="Calibri" pitchFamily="34" charset="0"/>
                        </a:rPr>
                        <a:t> </a:t>
                      </a:r>
                      <a:r>
                        <a:rPr lang="es-ES_tradnl" sz="1000" b="1" dirty="0">
                          <a:latin typeface="Calibri" pitchFamily="34" charset="0"/>
                          <a:cs typeface="Calibri" pitchFamily="34" charset="0"/>
                        </a:rPr>
                        <a:t>TENSES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s-ES_tradnl"/>
                    </a:p>
                  </a:txBody>
                  <a:tcPr/>
                </a:tc>
                <a:extLst>
                  <a:ext uri="{0D108BD9-81ED-4DB2-BD59-A6C34878D82A}">
                    <a16:rowId xmlns:a16="http://schemas.microsoft.com/office/drawing/2014/main" val="10004"/>
                  </a:ext>
                </a:extLst>
              </a:tr>
              <a:tr h="253130">
                <a:tc>
                  <a:txBody>
                    <a:bodyPr/>
                    <a:lstStyle/>
                    <a:p>
                      <a:r>
                        <a:rPr lang="en-GB" sz="1000" noProof="0" dirty="0">
                          <a:latin typeface="Calibri" pitchFamily="34" charset="0"/>
                          <a:cs typeface="Calibri" pitchFamily="34" charset="0"/>
                        </a:rPr>
                        <a:t>Regular present tense verbs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GB" sz="1000" b="1" noProof="0" dirty="0">
                          <a:latin typeface="Calibri" pitchFamily="34" charset="0"/>
                          <a:cs typeface="Calibri" pitchFamily="34" charset="0"/>
                        </a:rPr>
                        <a:t>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25313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noProof="0" dirty="0" smtClean="0">
                          <a:latin typeface="Calibri" pitchFamily="34" charset="0"/>
                          <a:cs typeface="Calibri" pitchFamily="34" charset="0"/>
                        </a:rPr>
                        <a:t>Irregular</a:t>
                      </a:r>
                      <a:r>
                        <a:rPr lang="en-GB" sz="1000" baseline="0" noProof="0" dirty="0" smtClean="0">
                          <a:latin typeface="Calibri" pitchFamily="34" charset="0"/>
                          <a:cs typeface="Calibri" pitchFamily="34" charset="0"/>
                        </a:rPr>
                        <a:t> present tense</a:t>
                      </a:r>
                      <a:endParaRPr lang="en-GB" sz="1000" noProof="0" dirty="0" smtClean="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GB" sz="1000" b="1" noProof="0" dirty="0">
                          <a:latin typeface="Calibri" pitchFamily="34" charset="0"/>
                          <a:cs typeface="Calibri" pitchFamily="34" charset="0"/>
                        </a:rPr>
                        <a:t>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253130">
                <a:tc>
                  <a:txBody>
                    <a:bodyPr/>
                    <a:lstStyle/>
                    <a:p>
                      <a:r>
                        <a:rPr lang="en-GB" sz="1000" noProof="0" dirty="0" smtClean="0">
                          <a:latin typeface="Calibri" pitchFamily="34" charset="0"/>
                          <a:cs typeface="Calibri" pitchFamily="34" charset="0"/>
                        </a:rPr>
                        <a:t>Reflexive verbs in the present tense</a:t>
                      </a:r>
                      <a:endParaRPr lang="en-GB" sz="1000"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GB" sz="1000" b="1" noProof="0" dirty="0">
                          <a:latin typeface="Calibri" pitchFamily="34" charset="0"/>
                          <a:cs typeface="Calibri" pitchFamily="34" charset="0"/>
                        </a:rPr>
                        <a:t>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253130">
                <a:tc>
                  <a:txBody>
                    <a:bodyPr/>
                    <a:lstStyle/>
                    <a:p>
                      <a:r>
                        <a:rPr lang="en-GB" sz="1000" noProof="0" dirty="0">
                          <a:latin typeface="Calibri" pitchFamily="34" charset="0"/>
                          <a:cs typeface="Calibri" pitchFamily="34" charset="0"/>
                        </a:rPr>
                        <a:t>Perfect tense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GB" sz="1000" b="1" noProof="0" dirty="0" smtClean="0">
                          <a:latin typeface="Calibri" pitchFamily="34" charset="0"/>
                          <a:cs typeface="Calibri" pitchFamily="34" charset="0"/>
                        </a:rPr>
                        <a:t>10</a:t>
                      </a:r>
                      <a:r>
                        <a:rPr lang="en-GB" sz="1000" b="1" baseline="0" noProof="0" dirty="0" smtClean="0">
                          <a:latin typeface="Calibri" pitchFamily="34" charset="0"/>
                          <a:cs typeface="Calibri" pitchFamily="34" charset="0"/>
                        </a:rPr>
                        <a:t> -11 </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253130">
                <a:tc>
                  <a:txBody>
                    <a:bodyPr/>
                    <a:lstStyle/>
                    <a:p>
                      <a:r>
                        <a:rPr lang="en-GB" sz="1000" noProof="0" dirty="0">
                          <a:latin typeface="Calibri" pitchFamily="34" charset="0"/>
                          <a:cs typeface="Calibri" pitchFamily="34" charset="0"/>
                        </a:rPr>
                        <a:t>Imperfect</a:t>
                      </a:r>
                      <a:r>
                        <a:rPr lang="en-GB" sz="1000" baseline="0" noProof="0" dirty="0">
                          <a:latin typeface="Calibri" pitchFamily="34" charset="0"/>
                          <a:cs typeface="Calibri" pitchFamily="34" charset="0"/>
                        </a:rPr>
                        <a:t> tense</a:t>
                      </a:r>
                      <a:endParaRPr lang="en-GB" sz="1000"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GB" sz="1000" b="1" noProof="0" dirty="0" smtClean="0">
                          <a:latin typeface="Calibri" pitchFamily="34" charset="0"/>
                          <a:cs typeface="Calibri" pitchFamily="34" charset="0"/>
                        </a:rPr>
                        <a:t>12</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2"/>
                  </a:ext>
                </a:extLst>
              </a:tr>
              <a:tr h="253130">
                <a:tc>
                  <a:txBody>
                    <a:bodyPr/>
                    <a:lstStyle/>
                    <a:p>
                      <a:r>
                        <a:rPr lang="en-GB" sz="1000" noProof="0" dirty="0">
                          <a:latin typeface="Calibri" pitchFamily="34" charset="0"/>
                          <a:cs typeface="Calibri" pitchFamily="34" charset="0"/>
                        </a:rPr>
                        <a:t>Future tense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GB" sz="1000" b="1" noProof="0" dirty="0" smtClean="0">
                          <a:latin typeface="Calibri" pitchFamily="34" charset="0"/>
                          <a:cs typeface="Calibri" pitchFamily="34" charset="0"/>
                        </a:rPr>
                        <a:t>13</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3"/>
                  </a:ext>
                </a:extLst>
              </a:tr>
              <a:tr h="253130">
                <a:tc>
                  <a:txBody>
                    <a:bodyPr/>
                    <a:lstStyle/>
                    <a:p>
                      <a:r>
                        <a:rPr lang="en-GB" sz="1000" noProof="0" dirty="0">
                          <a:latin typeface="Calibri" pitchFamily="34" charset="0"/>
                          <a:cs typeface="Calibri" pitchFamily="34" charset="0"/>
                        </a:rPr>
                        <a:t>Conditional tense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GB" sz="1000" b="1" noProof="0" dirty="0" smtClean="0">
                          <a:latin typeface="Calibri" pitchFamily="34" charset="0"/>
                          <a:cs typeface="Calibri" pitchFamily="34" charset="0"/>
                        </a:rPr>
                        <a:t>14</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4"/>
                  </a:ext>
                </a:extLst>
              </a:tr>
              <a:tr h="25313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000" noProof="0" dirty="0" smtClean="0">
                          <a:latin typeface="Calibri" pitchFamily="34" charset="0"/>
                          <a:cs typeface="Calibri" pitchFamily="34" charset="0"/>
                        </a:rPr>
                        <a:t>Additional</a:t>
                      </a:r>
                      <a:r>
                        <a:rPr lang="en-GB" sz="1000" baseline="0" noProof="0" dirty="0" smtClean="0">
                          <a:latin typeface="Calibri" pitchFamily="34" charset="0"/>
                          <a:cs typeface="Calibri" pitchFamily="34" charset="0"/>
                        </a:rPr>
                        <a:t> future structures (…+ </a:t>
                      </a:r>
                      <a:r>
                        <a:rPr lang="en-GB" sz="1000" baseline="0" noProof="0" dirty="0" err="1" smtClean="0">
                          <a:latin typeface="Calibri" pitchFamily="34" charset="0"/>
                          <a:cs typeface="Calibri" pitchFamily="34" charset="0"/>
                        </a:rPr>
                        <a:t>inf</a:t>
                      </a:r>
                      <a:r>
                        <a:rPr lang="en-GB" sz="1000" baseline="0" noProof="0" dirty="0" smtClean="0">
                          <a:latin typeface="Calibri" pitchFamily="34" charset="0"/>
                          <a:cs typeface="Calibri" pitchFamily="34" charset="0"/>
                        </a:rPr>
                        <a:t>)</a:t>
                      </a:r>
                      <a:endParaRPr lang="en-GB" sz="1000"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GB" sz="1000" b="1" dirty="0" smtClean="0"/>
                        <a:t>15</a:t>
                      </a:r>
                      <a:endParaRPr lang="en-GB" sz="10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69217438"/>
                  </a:ext>
                </a:extLst>
              </a:tr>
              <a:tr h="25313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000" noProof="0" dirty="0" smtClean="0">
                          <a:latin typeface="Calibri" pitchFamily="34" charset="0"/>
                          <a:cs typeface="Calibri" pitchFamily="34" charset="0"/>
                        </a:rPr>
                        <a:t>Compound structures</a:t>
                      </a:r>
                      <a:r>
                        <a:rPr lang="en-GB" sz="1000" baseline="0" noProof="0" dirty="0" smtClean="0">
                          <a:latin typeface="Calibri" pitchFamily="34" charset="0"/>
                          <a:cs typeface="Calibri" pitchFamily="34" charset="0"/>
                        </a:rPr>
                        <a:t> to impress examiners</a:t>
                      </a:r>
                      <a:endParaRPr lang="en-GB" sz="1000"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GB" sz="1000" b="1" dirty="0" smtClean="0"/>
                        <a:t>16</a:t>
                      </a:r>
                      <a:endParaRPr lang="en-GB" sz="10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44154985"/>
                  </a:ext>
                </a:extLst>
              </a:tr>
              <a:tr h="283961">
                <a:tc>
                  <a:txBody>
                    <a:bodyPr/>
                    <a:lstStyle/>
                    <a:p>
                      <a:r>
                        <a:rPr lang="en-GB" sz="1000" b="0" noProof="0" dirty="0">
                          <a:latin typeface="Calibri" pitchFamily="34" charset="0"/>
                          <a:cs typeface="Calibri" pitchFamily="34" charset="0"/>
                        </a:rPr>
                        <a:t>Useful</a:t>
                      </a:r>
                      <a:r>
                        <a:rPr lang="en-GB" sz="1000" b="0" baseline="0" noProof="0" dirty="0">
                          <a:latin typeface="Calibri" pitchFamily="34" charset="0"/>
                          <a:cs typeface="Calibri" pitchFamily="34" charset="0"/>
                        </a:rPr>
                        <a:t> table of regular verb endings for all tenses</a:t>
                      </a:r>
                      <a:endParaRPr lang="en-GB" sz="1000" b="0"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GB" sz="1000" b="1" noProof="0" dirty="0" smtClean="0">
                          <a:latin typeface="Calibri" pitchFamily="34" charset="0"/>
                          <a:cs typeface="Calibri" pitchFamily="34" charset="0"/>
                        </a:rPr>
                        <a:t>17</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20"/>
                  </a:ext>
                </a:extLst>
              </a:tr>
              <a:tr h="150536">
                <a:tc>
                  <a:txBody>
                    <a:bodyPr/>
                    <a:lstStyle/>
                    <a:p>
                      <a:pPr algn="ctr"/>
                      <a:r>
                        <a:rPr lang="en-GB" sz="1000" b="1" noProof="0" dirty="0" smtClean="0">
                          <a:latin typeface="Calibri" pitchFamily="34" charset="0"/>
                          <a:cs typeface="Calibri" pitchFamily="34" charset="0"/>
                        </a:rPr>
                        <a:t>SPEAKING &amp; WRITING FRENCH</a:t>
                      </a:r>
                      <a:endParaRPr lang="en-GB" sz="1000" b="1" noProof="0" dirty="0">
                        <a:latin typeface="Calibri" pitchFamily="34" charset="0"/>
                        <a:cs typeface="Calibri"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endParaRPr lang="en-GB"/>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GB" sz="800" b="1" noProof="0" dirty="0">
                        <a:latin typeface="Calibri" pitchFamily="34" charset="0"/>
                        <a:cs typeface="Calibri"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21"/>
                  </a:ext>
                </a:extLst>
              </a:tr>
              <a:tr h="240639">
                <a:tc>
                  <a:txBody>
                    <a:bodyPr/>
                    <a:lstStyle/>
                    <a:p>
                      <a:r>
                        <a:rPr lang="en-GB" sz="1000" noProof="0" dirty="0">
                          <a:latin typeface="Calibri" pitchFamily="34" charset="0"/>
                          <a:cs typeface="Calibri" pitchFamily="34" charset="0"/>
                        </a:rPr>
                        <a:t>Common errors to </a:t>
                      </a:r>
                      <a:r>
                        <a:rPr lang="en-GB" sz="1000" noProof="0" dirty="0" smtClean="0">
                          <a:latin typeface="Calibri" pitchFamily="34" charset="0"/>
                          <a:cs typeface="Calibri" pitchFamily="34" charset="0"/>
                        </a:rPr>
                        <a:t>avoid including</a:t>
                      </a:r>
                      <a:r>
                        <a:rPr lang="en-GB" sz="1000" baseline="0" noProof="0" dirty="0" smtClean="0">
                          <a:latin typeface="Calibri" pitchFamily="34" charset="0"/>
                          <a:cs typeface="Calibri" pitchFamily="34" charset="0"/>
                        </a:rPr>
                        <a:t> spelling/pronunciation</a:t>
                      </a:r>
                      <a:endParaRPr lang="en-GB" sz="1000"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GB" sz="1000" b="1" noProof="0" dirty="0" smtClean="0">
                          <a:latin typeface="Calibri" pitchFamily="34" charset="0"/>
                          <a:cs typeface="Calibri" pitchFamily="34" charset="0"/>
                        </a:rPr>
                        <a:t>18 – 19</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22"/>
                  </a:ext>
                </a:extLst>
              </a:tr>
              <a:tr h="45756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000" noProof="0" dirty="0" smtClean="0">
                          <a:latin typeface="Calibri" pitchFamily="34" charset="0"/>
                          <a:cs typeface="Calibri" pitchFamily="34" charset="0"/>
                        </a:rPr>
                        <a:t>Linking words,</a:t>
                      </a:r>
                      <a:r>
                        <a:rPr lang="en-GB" sz="1000" baseline="0" noProof="0" dirty="0" smtClean="0">
                          <a:latin typeface="Calibri" pitchFamily="34" charset="0"/>
                          <a:cs typeface="Calibri" pitchFamily="34" charset="0"/>
                        </a:rPr>
                        <a:t> giving structure, intensifiers, time  phrases</a:t>
                      </a:r>
                      <a:endParaRPr lang="en-GB" sz="1000" noProof="0" dirty="0" smtClean="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GB" sz="1000" b="1" noProof="0" dirty="0" smtClean="0">
                          <a:latin typeface="Calibri" pitchFamily="34" charset="0"/>
                          <a:cs typeface="Calibri" pitchFamily="34" charset="0"/>
                        </a:rPr>
                        <a:t>20</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23"/>
                  </a:ext>
                </a:extLst>
              </a:tr>
              <a:tr h="348411">
                <a:tc>
                  <a:txBody>
                    <a:bodyPr/>
                    <a:lstStyle/>
                    <a:p>
                      <a:r>
                        <a:rPr lang="en-GB" sz="1000" noProof="0" dirty="0" smtClean="0">
                          <a:latin typeface="Calibri" pitchFamily="34" charset="0"/>
                          <a:cs typeface="Calibri" pitchFamily="34" charset="0"/>
                        </a:rPr>
                        <a:t>Opinions, adjectives, negatives</a:t>
                      </a:r>
                      <a:endParaRPr lang="en-GB" sz="1000"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GB" sz="1000" b="1" noProof="0" dirty="0" smtClean="0">
                          <a:latin typeface="Calibri" pitchFamily="34" charset="0"/>
                          <a:cs typeface="Calibri" pitchFamily="34" charset="0"/>
                        </a:rPr>
                        <a:t>21</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extLst>
                  <a:ext uri="{0D108BD9-81ED-4DB2-BD59-A6C34878D82A}">
                    <a16:rowId xmlns:a16="http://schemas.microsoft.com/office/drawing/2014/main" val="2746062846"/>
                  </a:ext>
                </a:extLst>
              </a:tr>
              <a:tr h="348411">
                <a:tc>
                  <a:txBody>
                    <a:bodyPr/>
                    <a:lstStyle/>
                    <a:p>
                      <a:r>
                        <a:rPr lang="en-GB" sz="1000" noProof="0" dirty="0" smtClean="0">
                          <a:latin typeface="Calibri" pitchFamily="34" charset="0"/>
                          <a:cs typeface="Calibri" pitchFamily="34" charset="0"/>
                        </a:rPr>
                        <a:t>Developing answers</a:t>
                      </a:r>
                      <a:r>
                        <a:rPr lang="en-GB" sz="1000" baseline="0" noProof="0" dirty="0" smtClean="0">
                          <a:latin typeface="Calibri" pitchFamily="34" charset="0"/>
                          <a:cs typeface="Calibri" pitchFamily="34" charset="0"/>
                        </a:rPr>
                        <a:t> </a:t>
                      </a:r>
                      <a:r>
                        <a:rPr lang="en-GB" sz="1000" b="1" baseline="0" noProof="0" dirty="0" smtClean="0">
                          <a:latin typeface="Calibri" pitchFamily="34" charset="0"/>
                          <a:cs typeface="Calibri" pitchFamily="34" charset="0"/>
                        </a:rPr>
                        <a:t>LOVE IT</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GB" sz="1000" b="1" noProof="0" dirty="0" smtClean="0">
                          <a:latin typeface="Calibri" pitchFamily="34" charset="0"/>
                          <a:cs typeface="Calibri" pitchFamily="34" charset="0"/>
                        </a:rPr>
                        <a:t>22</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24"/>
                  </a:ext>
                </a:extLst>
              </a:tr>
              <a:tr h="348411">
                <a:tc>
                  <a:txBody>
                    <a:bodyPr/>
                    <a:lstStyle/>
                    <a:p>
                      <a:r>
                        <a:rPr lang="en-GB" sz="1000" b="1" noProof="0" dirty="0" smtClean="0">
                          <a:latin typeface="Calibri" pitchFamily="34" charset="0"/>
                          <a:cs typeface="Calibri" pitchFamily="34" charset="0"/>
                        </a:rPr>
                        <a:t>FRENCH</a:t>
                      </a:r>
                      <a:r>
                        <a:rPr lang="en-GB" sz="1000" b="1" baseline="0" noProof="0" dirty="0" smtClean="0">
                          <a:latin typeface="Calibri" pitchFamily="34" charset="0"/>
                          <a:cs typeface="Calibri" pitchFamily="34" charset="0"/>
                        </a:rPr>
                        <a:t> FANCIES</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GB" sz="1000" b="1" noProof="0" dirty="0" smtClean="0">
                          <a:latin typeface="Calibri" pitchFamily="34" charset="0"/>
                          <a:cs typeface="Calibri" pitchFamily="34" charset="0"/>
                        </a:rPr>
                        <a:t>23</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extLst>
                  <a:ext uri="{0D108BD9-81ED-4DB2-BD59-A6C34878D82A}">
                    <a16:rowId xmlns:a16="http://schemas.microsoft.com/office/drawing/2014/main" val="2894339657"/>
                  </a:ext>
                </a:extLst>
              </a:tr>
              <a:tr h="348411">
                <a:tc>
                  <a:txBody>
                    <a:bodyPr/>
                    <a:lstStyle/>
                    <a:p>
                      <a:r>
                        <a:rPr lang="en-GB" sz="1000" b="0" noProof="0" dirty="0" smtClean="0">
                          <a:latin typeface="Calibri" pitchFamily="34" charset="0"/>
                          <a:cs typeface="Calibri" pitchFamily="34" charset="0"/>
                        </a:rPr>
                        <a:t>10 essential must learn verbs in 3 tenses</a:t>
                      </a:r>
                      <a:endParaRPr lang="en-GB" sz="1000" b="0"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GB" sz="1000" b="1" noProof="0" dirty="0" smtClean="0">
                          <a:latin typeface="Calibri" pitchFamily="34" charset="0"/>
                          <a:cs typeface="Calibri" pitchFamily="34" charset="0"/>
                        </a:rPr>
                        <a:t>24</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extLst>
                  <a:ext uri="{0D108BD9-81ED-4DB2-BD59-A6C34878D82A}">
                    <a16:rowId xmlns:a16="http://schemas.microsoft.com/office/drawing/2014/main" val="1741564658"/>
                  </a:ext>
                </a:extLst>
              </a:tr>
              <a:tr h="348411">
                <a:tc>
                  <a:txBody>
                    <a:bodyPr/>
                    <a:lstStyle/>
                    <a:p>
                      <a:r>
                        <a:rPr lang="en-GB" sz="1000" b="0" noProof="0" dirty="0" smtClean="0">
                          <a:latin typeface="Calibri" pitchFamily="34" charset="0"/>
                          <a:cs typeface="Calibri" pitchFamily="34" charset="0"/>
                        </a:rPr>
                        <a:t>Infinitive structures</a:t>
                      </a:r>
                      <a:endParaRPr lang="en-GB" sz="1000" b="0"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GB" sz="1000" b="1" noProof="0" dirty="0" smtClean="0">
                          <a:latin typeface="Calibri" pitchFamily="34" charset="0"/>
                          <a:cs typeface="Calibri" pitchFamily="34" charset="0"/>
                        </a:rPr>
                        <a:t>25</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extLst>
                  <a:ext uri="{0D108BD9-81ED-4DB2-BD59-A6C34878D82A}">
                    <a16:rowId xmlns:a16="http://schemas.microsoft.com/office/drawing/2014/main" val="1704141728"/>
                  </a:ext>
                </a:extLst>
              </a:tr>
              <a:tr h="348411">
                <a:tc>
                  <a:txBody>
                    <a:bodyPr/>
                    <a:lstStyle/>
                    <a:p>
                      <a:r>
                        <a:rPr lang="en-GB" sz="1000" b="0" noProof="0" dirty="0" smtClean="0">
                          <a:latin typeface="Calibri" pitchFamily="34" charset="0"/>
                          <a:cs typeface="Calibri" pitchFamily="34" charset="0"/>
                        </a:rPr>
                        <a:t>The subjunctive mood</a:t>
                      </a:r>
                      <a:endParaRPr lang="en-GB" sz="1000" b="0"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GB" sz="1000" b="1" noProof="0" dirty="0" smtClean="0">
                          <a:latin typeface="Calibri" pitchFamily="34" charset="0"/>
                          <a:cs typeface="Calibri" pitchFamily="34" charset="0"/>
                        </a:rPr>
                        <a:t>26</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extLst>
                  <a:ext uri="{0D108BD9-81ED-4DB2-BD59-A6C34878D82A}">
                    <a16:rowId xmlns:a16="http://schemas.microsoft.com/office/drawing/2014/main" val="3428277929"/>
                  </a:ext>
                </a:extLst>
              </a:tr>
            </a:tbl>
          </a:graphicData>
        </a:graphic>
      </p:graphicFrame>
      <p:sp>
        <p:nvSpPr>
          <p:cNvPr id="6" name="Rectangle 5"/>
          <p:cNvSpPr/>
          <p:nvPr/>
        </p:nvSpPr>
        <p:spPr>
          <a:xfrm>
            <a:off x="188640" y="0"/>
            <a:ext cx="6336704" cy="615553"/>
          </a:xfrm>
          <a:prstGeom prst="rect">
            <a:avLst/>
          </a:prstGeom>
        </p:spPr>
        <p:txBody>
          <a:bodyPr wrap="square">
            <a:spAutoFit/>
          </a:bodyPr>
          <a:lstStyle/>
          <a:p>
            <a:pPr algn="ctr"/>
            <a:r>
              <a:rPr lang="en-GB" b="1" dirty="0" smtClean="0">
                <a:latin typeface="Calibri" pitchFamily="34" charset="0"/>
                <a:cs typeface="Calibri" pitchFamily="34" charset="0"/>
              </a:rPr>
              <a:t>FRENCH </a:t>
            </a:r>
            <a:r>
              <a:rPr lang="en-GB" b="1" dirty="0">
                <a:latin typeface="Calibri" pitchFamily="34" charset="0"/>
                <a:cs typeface="Calibri" pitchFamily="34" charset="0"/>
              </a:rPr>
              <a:t>GCSE STUDENT </a:t>
            </a:r>
            <a:r>
              <a:rPr lang="en-GB" b="1" dirty="0" smtClean="0">
                <a:latin typeface="Calibri" pitchFamily="34" charset="0"/>
                <a:cs typeface="Calibri" pitchFamily="34" charset="0"/>
              </a:rPr>
              <a:t>HANDBOOK</a:t>
            </a:r>
            <a:r>
              <a:rPr lang="es-ES_tradnl" sz="2000" b="1" dirty="0">
                <a:latin typeface="Calibri" pitchFamily="34" charset="0"/>
                <a:cs typeface="Calibri" pitchFamily="34" charset="0"/>
              </a:rPr>
              <a:t/>
            </a:r>
            <a:br>
              <a:rPr lang="es-ES_tradnl" sz="2000" b="1" dirty="0">
                <a:latin typeface="Calibri" pitchFamily="34" charset="0"/>
                <a:cs typeface="Calibri" pitchFamily="34" charset="0"/>
              </a:rPr>
            </a:br>
            <a:r>
              <a:rPr lang="es-ES_tradnl" sz="1400" b="1" dirty="0" err="1">
                <a:latin typeface="Calibri" pitchFamily="34" charset="0"/>
                <a:cs typeface="Calibri" pitchFamily="34" charset="0"/>
              </a:rPr>
              <a:t>N</a:t>
            </a:r>
            <a:r>
              <a:rPr lang="es-ES_tradnl" sz="1400" b="1" dirty="0" err="1" smtClean="0">
                <a:latin typeface="Calibri" pitchFamily="34" charset="0"/>
                <a:cs typeface="Calibri" pitchFamily="34" charset="0"/>
              </a:rPr>
              <a:t>om</a:t>
            </a:r>
            <a:r>
              <a:rPr lang="es-ES_tradnl" sz="1400" b="1" dirty="0" smtClean="0">
                <a:latin typeface="Calibri" pitchFamily="34" charset="0"/>
                <a:cs typeface="Calibri" pitchFamily="34" charset="0"/>
              </a:rPr>
              <a:t>: </a:t>
            </a:r>
            <a:r>
              <a:rPr lang="es-ES_tradnl" sz="1400" b="1" dirty="0">
                <a:latin typeface="Calibri" pitchFamily="34" charset="0"/>
                <a:cs typeface="Calibri" pitchFamily="34" charset="0"/>
              </a:rPr>
              <a:t>___________________________________</a:t>
            </a:r>
            <a:endParaRPr lang="es-ES_tradnl" sz="1400" dirty="0">
              <a:latin typeface="Calibri" pitchFamily="34" charset="0"/>
              <a:cs typeface="Calibri" pitchFamily="34" charset="0"/>
            </a:endParaRPr>
          </a:p>
        </p:txBody>
      </p:sp>
      <p:graphicFrame>
        <p:nvGraphicFramePr>
          <p:cNvPr id="7" name="Table 6"/>
          <p:cNvGraphicFramePr>
            <a:graphicFrameLocks noGrp="1"/>
          </p:cNvGraphicFramePr>
          <p:nvPr>
            <p:extLst>
              <p:ext uri="{D42A27DB-BD31-4B8C-83A1-F6EECF244321}">
                <p14:modId xmlns:p14="http://schemas.microsoft.com/office/powerpoint/2010/main" val="3128119999"/>
              </p:ext>
            </p:extLst>
          </p:nvPr>
        </p:nvGraphicFramePr>
        <p:xfrm>
          <a:off x="3284985" y="663908"/>
          <a:ext cx="3548513" cy="8195246"/>
        </p:xfrm>
        <a:graphic>
          <a:graphicData uri="http://schemas.openxmlformats.org/drawingml/2006/table">
            <a:tbl>
              <a:tblPr>
                <a:tableStyleId>{5C22544A-7EE6-4342-B048-85BDC9FD1C3A}</a:tableStyleId>
              </a:tblPr>
              <a:tblGrid>
                <a:gridCol w="2836568">
                  <a:extLst>
                    <a:ext uri="{9D8B030D-6E8A-4147-A177-3AD203B41FA5}">
                      <a16:colId xmlns:a16="http://schemas.microsoft.com/office/drawing/2014/main" val="20000"/>
                    </a:ext>
                  </a:extLst>
                </a:gridCol>
                <a:gridCol w="141088">
                  <a:extLst>
                    <a:ext uri="{9D8B030D-6E8A-4147-A177-3AD203B41FA5}">
                      <a16:colId xmlns:a16="http://schemas.microsoft.com/office/drawing/2014/main" val="20003"/>
                    </a:ext>
                  </a:extLst>
                </a:gridCol>
                <a:gridCol w="570857">
                  <a:extLst>
                    <a:ext uri="{9D8B030D-6E8A-4147-A177-3AD203B41FA5}">
                      <a16:colId xmlns:a16="http://schemas.microsoft.com/office/drawing/2014/main" val="3853434078"/>
                    </a:ext>
                  </a:extLst>
                </a:gridCol>
              </a:tblGrid>
              <a:tr h="290499">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smtClean="0">
                          <a:ln>
                            <a:noFill/>
                          </a:ln>
                          <a:solidFill>
                            <a:prstClr val="black"/>
                          </a:solidFill>
                          <a:effectLst/>
                          <a:uLnTx/>
                          <a:uFillTx/>
                          <a:latin typeface="Calibri" pitchFamily="34" charset="0"/>
                          <a:ea typeface="+mn-ea"/>
                          <a:cs typeface="Calibri" pitchFamily="34" charset="0"/>
                        </a:rPr>
                        <a:t>GCSE FOUNDATION &amp; HIGHER SPEAKING</a:t>
                      </a:r>
                      <a:endParaRPr lang="es-ES_tradnl" sz="1000" dirty="0" smtClean="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extLst>
                  <a:ext uri="{0D108BD9-81ED-4DB2-BD59-A6C34878D82A}">
                    <a16:rowId xmlns:a16="http://schemas.microsoft.com/office/drawing/2014/main" val="4157735205"/>
                  </a:ext>
                </a:extLst>
              </a:tr>
              <a:tr h="337907">
                <a:tc>
                  <a:txBody>
                    <a:bodyPr/>
                    <a:lstStyle/>
                    <a:p>
                      <a:r>
                        <a:rPr lang="en-GB" sz="1000" noProof="0" dirty="0">
                          <a:latin typeface="Calibri" pitchFamily="34" charset="0"/>
                          <a:cs typeface="Calibri" pitchFamily="34" charset="0"/>
                        </a:rPr>
                        <a:t>Key to success in the role play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GB" sz="1000" b="1" noProof="0" dirty="0" smtClean="0">
                          <a:latin typeface="Calibri" pitchFamily="34" charset="0"/>
                          <a:cs typeface="Calibri" pitchFamily="34" charset="0"/>
                        </a:rPr>
                        <a:t>27-28</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extLst>
                  <a:ext uri="{0D108BD9-81ED-4DB2-BD59-A6C34878D82A}">
                    <a16:rowId xmlns:a16="http://schemas.microsoft.com/office/drawing/2014/main" val="10002"/>
                  </a:ext>
                </a:extLst>
              </a:tr>
              <a:tr h="26115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000" noProof="0" dirty="0">
                          <a:latin typeface="Calibri" pitchFamily="34" charset="0"/>
                          <a:cs typeface="Calibri" pitchFamily="34" charset="0"/>
                        </a:rPr>
                        <a:t>Example role plays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GB" sz="1000" b="1" noProof="0" dirty="0" smtClean="0">
                          <a:latin typeface="Calibri" pitchFamily="34" charset="0"/>
                          <a:cs typeface="Calibri" pitchFamily="34" charset="0"/>
                        </a:rPr>
                        <a:t>29</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extLst>
                  <a:ext uri="{0D108BD9-81ED-4DB2-BD59-A6C34878D82A}">
                    <a16:rowId xmlns:a16="http://schemas.microsoft.com/office/drawing/2014/main" val="10003"/>
                  </a:ext>
                </a:extLst>
              </a:tr>
              <a:tr h="26115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Key to success in the photo card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GB" sz="1000" b="1" noProof="0" dirty="0" smtClean="0">
                          <a:latin typeface="Calibri" pitchFamily="34" charset="0"/>
                          <a:cs typeface="Calibri" pitchFamily="34" charset="0"/>
                        </a:rPr>
                        <a:t>30</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extLst>
                  <a:ext uri="{0D108BD9-81ED-4DB2-BD59-A6C34878D82A}">
                    <a16:rowId xmlns:a16="http://schemas.microsoft.com/office/drawing/2014/main" val="10004"/>
                  </a:ext>
                </a:extLst>
              </a:tr>
              <a:tr h="26115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Photo card chatty mat (PAWS)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GB" sz="1000" b="1" noProof="0" dirty="0" smtClean="0">
                          <a:latin typeface="Calibri" pitchFamily="34" charset="0"/>
                          <a:cs typeface="Calibri" pitchFamily="34" charset="0"/>
                        </a:rPr>
                        <a:t>31</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extLst>
                  <a:ext uri="{0D108BD9-81ED-4DB2-BD59-A6C34878D82A}">
                    <a16:rowId xmlns:a16="http://schemas.microsoft.com/office/drawing/2014/main" val="10005"/>
                  </a:ext>
                </a:extLst>
              </a:tr>
              <a:tr h="315683">
                <a:tc>
                  <a:txBody>
                    <a:bodyPr/>
                    <a:lstStyle/>
                    <a:p>
                      <a:r>
                        <a:rPr lang="en-GB" sz="1000" noProof="0" dirty="0">
                          <a:latin typeface="Calibri" pitchFamily="34" charset="0"/>
                          <a:cs typeface="Calibri" pitchFamily="34" charset="0"/>
                        </a:rPr>
                        <a:t>Key to success in the conversation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GB" sz="1000" b="1" noProof="0" dirty="0" smtClean="0">
                          <a:latin typeface="Calibri" pitchFamily="34" charset="0"/>
                          <a:cs typeface="Calibri" pitchFamily="34" charset="0"/>
                        </a:rPr>
                        <a:t>32</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extLst>
                  <a:ext uri="{0D108BD9-81ED-4DB2-BD59-A6C34878D82A}">
                    <a16:rowId xmlns:a16="http://schemas.microsoft.com/office/drawing/2014/main" val="10006"/>
                  </a:ext>
                </a:extLst>
              </a:tr>
              <a:tr h="291152">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smtClean="0">
                          <a:ln>
                            <a:noFill/>
                          </a:ln>
                          <a:solidFill>
                            <a:prstClr val="black"/>
                          </a:solidFill>
                          <a:effectLst/>
                          <a:uLnTx/>
                          <a:uFillTx/>
                          <a:latin typeface="Calibri" pitchFamily="34" charset="0"/>
                          <a:ea typeface="+mn-ea"/>
                          <a:cs typeface="Calibri" pitchFamily="34" charset="0"/>
                        </a:rPr>
                        <a:t>WRITING EXAM PREPARATION</a:t>
                      </a:r>
                      <a:endParaRPr lang="es-ES_tradnl" sz="1000"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n-GB"/>
                    </a:p>
                  </a:txBody>
                  <a:tcPr/>
                </a:tc>
                <a:extLst>
                  <a:ext uri="{0D108BD9-81ED-4DB2-BD59-A6C34878D82A}">
                    <a16:rowId xmlns:a16="http://schemas.microsoft.com/office/drawing/2014/main" val="10008"/>
                  </a:ext>
                </a:extLst>
              </a:tr>
              <a:tr h="261150">
                <a:tc gridSpan="2">
                  <a:txBody>
                    <a:bodyPr/>
                    <a:lstStyle/>
                    <a:p>
                      <a:r>
                        <a:rPr lang="en-GB" sz="1000" noProof="0" dirty="0" smtClean="0">
                          <a:latin typeface="Calibri" pitchFamily="34" charset="0"/>
                          <a:cs typeface="Calibri" pitchFamily="34" charset="0"/>
                        </a:rPr>
                        <a:t>FQ1</a:t>
                      </a:r>
                      <a:r>
                        <a:rPr lang="en-GB" sz="1000" baseline="0" noProof="0" dirty="0" smtClean="0">
                          <a:latin typeface="Calibri" pitchFamily="34" charset="0"/>
                          <a:cs typeface="Calibri" pitchFamily="34" charset="0"/>
                        </a:rPr>
                        <a:t>:Write 4 sentences</a:t>
                      </a:r>
                      <a:endParaRPr lang="en-GB" sz="1000"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000" b="1" noProof="0" dirty="0" smtClean="0">
                          <a:latin typeface="Calibri" pitchFamily="34" charset="0"/>
                          <a:cs typeface="Calibri" pitchFamily="34" charset="0"/>
                        </a:rPr>
                        <a:t>33</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261150">
                <a:tc gridSpan="2">
                  <a:txBody>
                    <a:bodyPr/>
                    <a:lstStyle/>
                    <a:p>
                      <a:r>
                        <a:rPr lang="en-GB" sz="1000" noProof="0" dirty="0" smtClean="0">
                          <a:latin typeface="Calibri" pitchFamily="34" charset="0"/>
                          <a:cs typeface="Calibri" pitchFamily="34" charset="0"/>
                        </a:rPr>
                        <a:t>FQ2 Foundation:</a:t>
                      </a:r>
                      <a:r>
                        <a:rPr lang="en-GB" sz="1000" baseline="0" noProof="0" dirty="0" smtClean="0">
                          <a:latin typeface="Calibri" pitchFamily="34" charset="0"/>
                          <a:cs typeface="Calibri" pitchFamily="34" charset="0"/>
                        </a:rPr>
                        <a:t> </a:t>
                      </a:r>
                      <a:r>
                        <a:rPr lang="en-GB" sz="1000" noProof="0" dirty="0" smtClean="0">
                          <a:latin typeface="Calibri" pitchFamily="34" charset="0"/>
                          <a:cs typeface="Calibri" pitchFamily="34" charset="0"/>
                        </a:rPr>
                        <a:t>40 </a:t>
                      </a:r>
                      <a:r>
                        <a:rPr lang="en-GB" sz="1000" noProof="0" dirty="0">
                          <a:latin typeface="Calibri" pitchFamily="34" charset="0"/>
                          <a:cs typeface="Calibri" pitchFamily="34" charset="0"/>
                        </a:rPr>
                        <a:t>word task</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000" b="1" noProof="0" dirty="0" smtClean="0">
                          <a:latin typeface="Calibri" pitchFamily="34" charset="0"/>
                          <a:cs typeface="Calibri" pitchFamily="34" charset="0"/>
                        </a:rPr>
                        <a:t>34</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261150">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000" noProof="0" dirty="0" smtClean="0">
                          <a:latin typeface="Calibri" pitchFamily="34" charset="0"/>
                          <a:cs typeface="Calibri" pitchFamily="34" charset="0"/>
                        </a:rPr>
                        <a:t>F&amp;H Q3:</a:t>
                      </a:r>
                      <a:r>
                        <a:rPr lang="en-GB" sz="1000" baseline="0" noProof="0" dirty="0" smtClean="0">
                          <a:latin typeface="Calibri" pitchFamily="34" charset="0"/>
                          <a:cs typeface="Calibri" pitchFamily="34" charset="0"/>
                        </a:rPr>
                        <a:t> Translation into French general advice &amp; VAN strategy</a:t>
                      </a:r>
                      <a:endParaRPr lang="en-GB" sz="1000"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000" b="1" noProof="0" dirty="0" smtClean="0">
                          <a:latin typeface="Calibri" pitchFamily="34" charset="0"/>
                          <a:cs typeface="Calibri" pitchFamily="34" charset="0"/>
                        </a:rPr>
                        <a:t>35</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1"/>
                  </a:ext>
                </a:extLst>
              </a:tr>
              <a:tr h="296670">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noProof="0" dirty="0" smtClean="0">
                          <a:latin typeface="Calibri" pitchFamily="34" charset="0"/>
                          <a:cs typeface="Calibri" pitchFamily="34" charset="0"/>
                        </a:rPr>
                        <a:t>FQ3:</a:t>
                      </a:r>
                      <a:r>
                        <a:rPr lang="en-GB" sz="1000" baseline="0" noProof="0" dirty="0" smtClean="0">
                          <a:latin typeface="Calibri" pitchFamily="34" charset="0"/>
                          <a:cs typeface="Calibri" pitchFamily="34" charset="0"/>
                        </a:rPr>
                        <a:t> Translate into French example &amp; advice</a:t>
                      </a:r>
                      <a:endParaRPr lang="en-GB" sz="1000" noProof="0" dirty="0" smtClean="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000" b="1" noProof="0" dirty="0" smtClean="0">
                          <a:latin typeface="Calibri" pitchFamily="34" charset="0"/>
                          <a:cs typeface="Calibri" pitchFamily="34" charset="0"/>
                        </a:rPr>
                        <a:t>36</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2"/>
                  </a:ext>
                </a:extLst>
              </a:tr>
              <a:tr h="296670">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noProof="0" dirty="0" smtClean="0">
                          <a:latin typeface="Calibri" pitchFamily="34" charset="0"/>
                          <a:cs typeface="Calibri" pitchFamily="34" charset="0"/>
                        </a:rPr>
                        <a:t>The key to success in translating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000" b="1" noProof="0" dirty="0" smtClean="0">
                          <a:latin typeface="Calibri" pitchFamily="34" charset="0"/>
                          <a:cs typeface="Calibri" pitchFamily="34" charset="0"/>
                        </a:rPr>
                        <a:t>37</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38051643"/>
                  </a:ext>
                </a:extLst>
              </a:tr>
              <a:tr h="291152">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000" noProof="0" dirty="0" smtClean="0">
                          <a:latin typeface="Calibri" pitchFamily="34" charset="0"/>
                          <a:cs typeface="Calibri" pitchFamily="34" charset="0"/>
                        </a:rPr>
                        <a:t>FQ4</a:t>
                      </a:r>
                      <a:r>
                        <a:rPr lang="en-GB" sz="1000" baseline="0" noProof="0" dirty="0" smtClean="0">
                          <a:latin typeface="Calibri" pitchFamily="34" charset="0"/>
                          <a:cs typeface="Calibri" pitchFamily="34" charset="0"/>
                        </a:rPr>
                        <a:t> &amp; HQ1: 90 word task</a:t>
                      </a:r>
                      <a:endParaRPr lang="en-GB" sz="1000"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000" b="1" noProof="0" dirty="0" smtClean="0">
                          <a:latin typeface="Calibri" pitchFamily="34" charset="0"/>
                          <a:cs typeface="Calibri" pitchFamily="34" charset="0"/>
                        </a:rPr>
                        <a:t>38</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3"/>
                  </a:ext>
                </a:extLst>
              </a:tr>
              <a:tr h="435251">
                <a:tc gridSpan="2">
                  <a:txBody>
                    <a:bodyPr/>
                    <a:lstStyle/>
                    <a:p>
                      <a:r>
                        <a:rPr lang="en-GB" sz="1000" noProof="0" dirty="0" smtClean="0">
                          <a:latin typeface="Calibri" pitchFamily="34" charset="0"/>
                          <a:cs typeface="Calibri" pitchFamily="34" charset="0"/>
                        </a:rPr>
                        <a:t>25 word bullet point strategy &amp; </a:t>
                      </a:r>
                    </a:p>
                    <a:p>
                      <a:r>
                        <a:rPr lang="en-GB" sz="1000" b="1" noProof="0" dirty="0" smtClean="0">
                          <a:latin typeface="Calibri" pitchFamily="34" charset="0"/>
                          <a:cs typeface="Calibri" pitchFamily="34" charset="0"/>
                        </a:rPr>
                        <a:t>10 French</a:t>
                      </a:r>
                      <a:r>
                        <a:rPr lang="en-GB" sz="1000" b="1" baseline="0" noProof="0" dirty="0" smtClean="0">
                          <a:latin typeface="Calibri" pitchFamily="34" charset="0"/>
                          <a:cs typeface="Calibri" pitchFamily="34" charset="0"/>
                        </a:rPr>
                        <a:t> fancies</a:t>
                      </a:r>
                      <a:r>
                        <a:rPr lang="en-GB" sz="1000" b="1" noProof="0" dirty="0" smtClean="0">
                          <a:latin typeface="Calibri" pitchFamily="34" charset="0"/>
                          <a:cs typeface="Calibri" pitchFamily="34" charset="0"/>
                        </a:rPr>
                        <a:t> for grade 5+</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000" b="1" noProof="0" dirty="0" smtClean="0">
                          <a:latin typeface="Calibri" pitchFamily="34" charset="0"/>
                          <a:cs typeface="Calibri" pitchFamily="34" charset="0"/>
                        </a:rPr>
                        <a:t>39</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4"/>
                  </a:ext>
                </a:extLst>
              </a:tr>
              <a:tr h="282734">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000" noProof="0" dirty="0" smtClean="0">
                          <a:latin typeface="Calibri" pitchFamily="34" charset="0"/>
                          <a:cs typeface="Calibri" pitchFamily="34" charset="0"/>
                        </a:rPr>
                        <a:t>HQ2: 150 word</a:t>
                      </a:r>
                      <a:r>
                        <a:rPr lang="en-GB" sz="1000" baseline="0" noProof="0" dirty="0" smtClean="0">
                          <a:latin typeface="Calibri" pitchFamily="34" charset="0"/>
                          <a:cs typeface="Calibri" pitchFamily="34" charset="0"/>
                        </a:rPr>
                        <a:t> task</a:t>
                      </a:r>
                      <a:endParaRPr lang="en-GB" sz="1000"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s-ES_tradnl" sz="1000" b="1"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s-ES_tradnl" sz="1000" b="1" dirty="0" smtClean="0">
                          <a:latin typeface="Calibri" pitchFamily="34" charset="0"/>
                          <a:cs typeface="Calibri" pitchFamily="34" charset="0"/>
                        </a:rPr>
                        <a:t>40</a:t>
                      </a:r>
                      <a:endParaRPr lang="es-ES_tradnl" sz="1000" b="1"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5"/>
                  </a:ext>
                </a:extLst>
              </a:tr>
              <a:tr h="282734">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000" noProof="0" dirty="0" smtClean="0">
                          <a:latin typeface="Calibri" pitchFamily="34" charset="0"/>
                          <a:cs typeface="Calibri" pitchFamily="34" charset="0"/>
                        </a:rPr>
                        <a:t>HQ3: Higher translate into French example &amp; advice</a:t>
                      </a:r>
                      <a:endParaRPr lang="en-GB" sz="1000" baseline="0"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s-ES_tradnl" sz="1000" b="1"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s-ES_tradnl" sz="1000" b="1" dirty="0" smtClean="0">
                          <a:latin typeface="Calibri" pitchFamily="34" charset="0"/>
                          <a:cs typeface="Calibri" pitchFamily="34" charset="0"/>
                        </a:rPr>
                        <a:t>41</a:t>
                      </a:r>
                      <a:endParaRPr lang="es-ES_tradnl" sz="1000" b="1"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6"/>
                  </a:ext>
                </a:extLst>
              </a:tr>
              <a:tr h="282734">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smtClean="0">
                          <a:ln>
                            <a:noFill/>
                          </a:ln>
                          <a:solidFill>
                            <a:prstClr val="black"/>
                          </a:solidFill>
                          <a:effectLst/>
                          <a:uLnTx/>
                          <a:uFillTx/>
                          <a:latin typeface="Calibri" pitchFamily="34" charset="0"/>
                          <a:ea typeface="+mn-ea"/>
                          <a:cs typeface="Calibri" pitchFamily="34" charset="0"/>
                        </a:rPr>
                        <a:t>LISTENING &amp; READING EXAM PREPARATION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pPr algn="ctr"/>
                      <a:endParaRPr lang="es-ES_tradnl" sz="1000" b="1"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93593672"/>
                  </a:ext>
                </a:extLst>
              </a:tr>
              <a:tr h="243076">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smtClean="0">
                          <a:ln>
                            <a:noFill/>
                          </a:ln>
                          <a:solidFill>
                            <a:prstClr val="black"/>
                          </a:solidFill>
                          <a:effectLst/>
                          <a:uLnTx/>
                          <a:uFillTx/>
                          <a:latin typeface="Calibri" pitchFamily="34" charset="0"/>
                          <a:ea typeface="+mn-ea"/>
                          <a:cs typeface="Calibri" pitchFamily="34" charset="0"/>
                        </a:rPr>
                        <a:t>Listening &amp; Reading exam advice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a:txBody>
                    <a:bodyPr/>
                    <a:lstStyle/>
                    <a:p>
                      <a:pPr algn="ctr"/>
                      <a:r>
                        <a:rPr lang="es-ES_tradnl" sz="1000" b="1" dirty="0" smtClean="0">
                          <a:latin typeface="Calibri" pitchFamily="34" charset="0"/>
                          <a:cs typeface="Calibri" pitchFamily="34" charset="0"/>
                        </a:rPr>
                        <a:t>42-43</a:t>
                      </a:r>
                      <a:endParaRPr lang="es-ES_tradnl" sz="1000" b="1"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45541946"/>
                  </a:ext>
                </a:extLst>
              </a:tr>
              <a:tr h="215260">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smtClean="0">
                          <a:ln>
                            <a:noFill/>
                          </a:ln>
                          <a:solidFill>
                            <a:prstClr val="black"/>
                          </a:solidFill>
                          <a:effectLst/>
                          <a:uLnTx/>
                          <a:uFillTx/>
                          <a:latin typeface="Calibri" pitchFamily="34" charset="0"/>
                          <a:ea typeface="+mn-ea"/>
                          <a:cs typeface="Calibri" pitchFamily="34" charset="0"/>
                        </a:rPr>
                        <a:t>Synonyms &amp; vocab learning strategies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a:txBody>
                    <a:bodyPr/>
                    <a:lstStyle/>
                    <a:p>
                      <a:pPr algn="ctr"/>
                      <a:r>
                        <a:rPr lang="es-ES_tradnl" sz="1000" b="1" dirty="0" smtClean="0">
                          <a:latin typeface="Calibri" pitchFamily="34" charset="0"/>
                          <a:cs typeface="Calibri" pitchFamily="34" charset="0"/>
                        </a:rPr>
                        <a:t>44</a:t>
                      </a:r>
                      <a:endParaRPr lang="es-ES_tradnl" sz="1000" b="1"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11500508"/>
                  </a:ext>
                </a:extLst>
              </a:tr>
              <a:tr h="331460">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smtClean="0">
                          <a:ln>
                            <a:noFill/>
                          </a:ln>
                          <a:solidFill>
                            <a:prstClr val="black"/>
                          </a:solidFill>
                          <a:effectLst/>
                          <a:uLnTx/>
                          <a:uFillTx/>
                          <a:latin typeface="Calibri" pitchFamily="34" charset="0"/>
                          <a:ea typeface="+mn-ea"/>
                          <a:cs typeface="Calibri" pitchFamily="34" charset="0"/>
                        </a:rPr>
                        <a:t>Common features of the translation into English question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a:txBody>
                    <a:bodyPr/>
                    <a:lstStyle/>
                    <a:p>
                      <a:pPr algn="ctr"/>
                      <a:r>
                        <a:rPr lang="es-ES_tradnl" sz="1000" b="1" dirty="0" smtClean="0">
                          <a:latin typeface="Calibri" pitchFamily="34" charset="0"/>
                          <a:cs typeface="Calibri" pitchFamily="34" charset="0"/>
                        </a:rPr>
                        <a:t>45</a:t>
                      </a:r>
                      <a:endParaRPr lang="es-ES_tradnl" sz="1000" b="1"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52488104"/>
                  </a:ext>
                </a:extLst>
              </a:tr>
              <a:tr h="282734">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smtClean="0">
                          <a:ln>
                            <a:noFill/>
                          </a:ln>
                          <a:solidFill>
                            <a:prstClr val="black"/>
                          </a:solidFill>
                          <a:effectLst/>
                          <a:uLnTx/>
                          <a:uFillTx/>
                          <a:latin typeface="Calibri" pitchFamily="34" charset="0"/>
                          <a:ea typeface="+mn-ea"/>
                          <a:cs typeface="Calibri" pitchFamily="34" charset="0"/>
                        </a:rPr>
                        <a:t>VOCAB LISTS &amp; STRUCTURES IN THEMES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pPr algn="ctr"/>
                      <a:endParaRPr lang="es-ES_tradnl" sz="1000" b="1"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20143390"/>
                  </a:ext>
                </a:extLst>
              </a:tr>
              <a:tr h="282734">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smtClean="0">
                          <a:ln>
                            <a:noFill/>
                          </a:ln>
                          <a:solidFill>
                            <a:prstClr val="black"/>
                          </a:solidFill>
                          <a:effectLst/>
                          <a:uLnTx/>
                          <a:uFillTx/>
                          <a:latin typeface="Calibri" pitchFamily="34" charset="0"/>
                          <a:ea typeface="+mn-ea"/>
                          <a:cs typeface="Calibri" pitchFamily="34" charset="0"/>
                        </a:rPr>
                        <a:t>THEME 1 IDENTITY &amp; CULTURE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a:txBody>
                    <a:bodyPr/>
                    <a:lstStyle/>
                    <a:p>
                      <a:pPr algn="ctr"/>
                      <a:r>
                        <a:rPr lang="es-ES_tradnl" sz="1000" b="1" dirty="0" smtClean="0">
                          <a:latin typeface="Calibri" pitchFamily="34" charset="0"/>
                          <a:cs typeface="Calibri" pitchFamily="34" charset="0"/>
                        </a:rPr>
                        <a:t>46-51</a:t>
                      </a:r>
                      <a:endParaRPr lang="es-ES_tradnl" sz="1000" b="1"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30165227"/>
                  </a:ext>
                </a:extLst>
              </a:tr>
              <a:tr h="282734">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smtClean="0">
                          <a:ln>
                            <a:noFill/>
                          </a:ln>
                          <a:solidFill>
                            <a:prstClr val="black"/>
                          </a:solidFill>
                          <a:effectLst/>
                          <a:uLnTx/>
                          <a:uFillTx/>
                          <a:latin typeface="Calibri" pitchFamily="34" charset="0"/>
                          <a:ea typeface="+mn-ea"/>
                          <a:cs typeface="Calibri" pitchFamily="34" charset="0"/>
                        </a:rPr>
                        <a:t>THEME 2 LOCAL, NATIONAL</a:t>
                      </a:r>
                      <a:r>
                        <a:rPr kumimoji="0" lang="en-GB" sz="1000" b="0" i="0" u="none" strike="noStrike" kern="1200" cap="none" spc="0" normalizeH="0" baseline="0" noProof="0" smtClean="0">
                          <a:ln>
                            <a:noFill/>
                          </a:ln>
                          <a:solidFill>
                            <a:prstClr val="black"/>
                          </a:solidFill>
                          <a:effectLst/>
                          <a:uLnTx/>
                          <a:uFillTx/>
                          <a:latin typeface="Calibri" pitchFamily="34" charset="0"/>
                          <a:ea typeface="+mn-ea"/>
                          <a:cs typeface="Calibri" pitchFamily="34" charset="0"/>
                        </a:rPr>
                        <a:t>, INTERNATIONAL </a:t>
                      </a:r>
                      <a:r>
                        <a:rPr kumimoji="0" lang="en-GB" sz="1000" b="0" i="0" u="none" strike="noStrike" kern="1200" cap="none" spc="0" normalizeH="0" baseline="0" noProof="0" dirty="0" smtClean="0">
                          <a:ln>
                            <a:noFill/>
                          </a:ln>
                          <a:solidFill>
                            <a:prstClr val="black"/>
                          </a:solidFill>
                          <a:effectLst/>
                          <a:uLnTx/>
                          <a:uFillTx/>
                          <a:latin typeface="Calibri" pitchFamily="34" charset="0"/>
                          <a:ea typeface="+mn-ea"/>
                          <a:cs typeface="Calibri" pitchFamily="34" charset="0"/>
                        </a:rPr>
                        <a:t>&amp; GLOBAL AREAS OF INTEREST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a:txBody>
                    <a:bodyPr/>
                    <a:lstStyle/>
                    <a:p>
                      <a:pPr algn="ctr"/>
                      <a:r>
                        <a:rPr lang="es-ES_tradnl" sz="1000" b="1" dirty="0" smtClean="0">
                          <a:latin typeface="Calibri" pitchFamily="34" charset="0"/>
                          <a:cs typeface="Calibri" pitchFamily="34" charset="0"/>
                        </a:rPr>
                        <a:t>52-57</a:t>
                      </a:r>
                      <a:endParaRPr lang="es-ES_tradnl" sz="1000" b="1"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02812913"/>
                  </a:ext>
                </a:extLst>
              </a:tr>
              <a:tr h="282734">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smtClean="0">
                          <a:ln>
                            <a:noFill/>
                          </a:ln>
                          <a:solidFill>
                            <a:prstClr val="black"/>
                          </a:solidFill>
                          <a:effectLst/>
                          <a:uLnTx/>
                          <a:uFillTx/>
                          <a:latin typeface="Calibri" pitchFamily="34" charset="0"/>
                          <a:ea typeface="+mn-ea"/>
                          <a:cs typeface="Calibri" pitchFamily="34" charset="0"/>
                        </a:rPr>
                        <a:t>THEME 3 CURRENT &amp; FUTURE STUDY &amp; EMPLOYMENT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a:txBody>
                    <a:bodyPr/>
                    <a:lstStyle/>
                    <a:p>
                      <a:pPr algn="ctr"/>
                      <a:r>
                        <a:rPr lang="es-ES_tradnl" sz="1000" b="1" dirty="0" smtClean="0">
                          <a:latin typeface="Calibri" pitchFamily="34" charset="0"/>
                          <a:cs typeface="Calibri" pitchFamily="34" charset="0"/>
                        </a:rPr>
                        <a:t>58-61</a:t>
                      </a:r>
                      <a:endParaRPr lang="es-ES_tradnl" sz="1000" b="1"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58316736"/>
                  </a:ext>
                </a:extLst>
              </a:tr>
              <a:tr h="282734">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smtClean="0">
                          <a:ln>
                            <a:noFill/>
                          </a:ln>
                          <a:solidFill>
                            <a:prstClr val="black"/>
                          </a:solidFill>
                          <a:effectLst/>
                          <a:uLnTx/>
                          <a:uFillTx/>
                          <a:latin typeface="Calibri" pitchFamily="34" charset="0"/>
                          <a:ea typeface="+mn-ea"/>
                          <a:cs typeface="Calibri" pitchFamily="34" charset="0"/>
                        </a:rPr>
                        <a:t>Exam revision checklist by skill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a:txBody>
                    <a:bodyPr/>
                    <a:lstStyle/>
                    <a:p>
                      <a:pPr algn="ctr"/>
                      <a:r>
                        <a:rPr lang="es-ES_tradnl" sz="1000" b="1" dirty="0" smtClean="0">
                          <a:latin typeface="Calibri" pitchFamily="34" charset="0"/>
                          <a:cs typeface="Calibri" pitchFamily="34" charset="0"/>
                        </a:rPr>
                        <a:t>62</a:t>
                      </a:r>
                      <a:endParaRPr lang="es-ES_tradnl" sz="1000" b="1"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80653634"/>
                  </a:ext>
                </a:extLst>
              </a:tr>
              <a:tr h="282734">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smtClean="0">
                          <a:ln>
                            <a:noFill/>
                          </a:ln>
                          <a:solidFill>
                            <a:prstClr val="black"/>
                          </a:solidFill>
                          <a:effectLst/>
                          <a:uLnTx/>
                          <a:uFillTx/>
                          <a:latin typeface="Calibri" pitchFamily="34" charset="0"/>
                          <a:ea typeface="+mn-ea"/>
                          <a:cs typeface="Calibri" pitchFamily="34" charset="0"/>
                        </a:rPr>
                        <a:t>Useful websites for learning &amp; revising French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a:txBody>
                    <a:bodyPr/>
                    <a:lstStyle/>
                    <a:p>
                      <a:pPr algn="ctr"/>
                      <a:r>
                        <a:rPr lang="es-ES_tradnl" sz="1000" b="1" dirty="0" smtClean="0">
                          <a:latin typeface="Calibri" pitchFamily="34" charset="0"/>
                          <a:cs typeface="Calibri" pitchFamily="34" charset="0"/>
                        </a:rPr>
                        <a:t>63</a:t>
                      </a:r>
                      <a:endParaRPr lang="es-ES_tradnl" sz="1000" b="1"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05425556"/>
                  </a:ext>
                </a:extLst>
              </a:tr>
              <a:tr h="282734">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smtClean="0">
                          <a:ln>
                            <a:noFill/>
                          </a:ln>
                          <a:solidFill>
                            <a:prstClr val="black"/>
                          </a:solidFill>
                          <a:effectLst/>
                          <a:uLnTx/>
                          <a:uFillTx/>
                          <a:latin typeface="Calibri" pitchFamily="34" charset="0"/>
                          <a:ea typeface="+mn-ea"/>
                          <a:cs typeface="Calibri" pitchFamily="34" charset="0"/>
                        </a:rPr>
                        <a:t>GCSE course content &amp; grammar corrections checklist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a:txBody>
                    <a:bodyPr/>
                    <a:lstStyle/>
                    <a:p>
                      <a:pPr algn="ctr"/>
                      <a:r>
                        <a:rPr lang="es-ES_tradnl" sz="1000" b="1" dirty="0" smtClean="0">
                          <a:latin typeface="Calibri" pitchFamily="34" charset="0"/>
                          <a:cs typeface="Calibri" pitchFamily="34" charset="0"/>
                        </a:rPr>
                        <a:t>64</a:t>
                      </a:r>
                      <a:endParaRPr lang="es-ES_tradnl" sz="1000" b="1"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94305262"/>
                  </a:ext>
                </a:extLst>
              </a:tr>
            </a:tbl>
          </a:graphicData>
        </a:graphic>
      </p:graphicFrame>
      <p:pic>
        <p:nvPicPr>
          <p:cNvPr id="18" name="Picture 32" descr="https://thesociableb.files.wordpress.com/2016/09/key-emoj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929519">
            <a:off x="85636" y="35960"/>
            <a:ext cx="711255" cy="58761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32" descr="https://thesociableb.files.wordpress.com/2016/09/key-emoji.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459622">
            <a:off x="5788110" y="3876007"/>
            <a:ext cx="338511" cy="27966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32" descr="https://thesociableb.files.wordpress.com/2016/09/key-emoji.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459622">
            <a:off x="5561836" y="936970"/>
            <a:ext cx="400857" cy="33117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descr="The ideas about paw print clip art on dog paw"/>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23146" r="22252"/>
          <a:stretch/>
        </p:blipFill>
        <p:spPr bwMode="auto">
          <a:xfrm rot="5558389" flipH="1">
            <a:off x="5685745" y="1661471"/>
            <a:ext cx="255063" cy="528495"/>
          </a:xfrm>
          <a:prstGeom prst="rect">
            <a:avLst/>
          </a:prstGeom>
          <a:noFill/>
          <a:extLst>
            <a:ext uri="{909E8E84-426E-40DD-AFC4-6F175D3DCCD1}">
              <a14:hiddenFill xmlns:a14="http://schemas.microsoft.com/office/drawing/2010/main">
                <a:solidFill>
                  <a:srgbClr val="FFFFFF"/>
                </a:solidFill>
              </a14:hiddenFill>
            </a:ext>
          </a:extLst>
        </p:spPr>
      </p:pic>
      <p:sp>
        <p:nvSpPr>
          <p:cNvPr id="29" name="Slide Number Placeholder 28"/>
          <p:cNvSpPr>
            <a:spLocks noGrp="1"/>
          </p:cNvSpPr>
          <p:nvPr>
            <p:ph type="sldNum" sz="quarter" idx="12"/>
          </p:nvPr>
        </p:nvSpPr>
        <p:spPr>
          <a:xfrm>
            <a:off x="5013176" y="8658225"/>
            <a:ext cx="1600200" cy="485775"/>
          </a:xfrm>
        </p:spPr>
        <p:txBody>
          <a:bodyPr/>
          <a:lstStyle/>
          <a:p>
            <a:pPr>
              <a:defRPr/>
            </a:pPr>
            <a:fld id="{0F145BFC-05E3-4D00-AE96-44E6DC1FA43B}" type="slidenum">
              <a:rPr lang="en-GB" smtClean="0"/>
              <a:pPr>
                <a:defRPr/>
              </a:pPr>
              <a:t>1</a:t>
            </a:fld>
            <a:endParaRPr lang="en-GB" dirty="0"/>
          </a:p>
        </p:txBody>
      </p:sp>
      <p:pic>
        <p:nvPicPr>
          <p:cNvPr id="25" name="Picture 2" descr="Image result for french fancies"/>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6154424" y="11073"/>
            <a:ext cx="686351" cy="514764"/>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descr="Image result for heart emoji black"/>
          <p:cNvPicPr>
            <a:picLocks noChangeAspect="1" noChangeArrowheads="1"/>
          </p:cNvPicPr>
          <p:nvPr/>
        </p:nvPicPr>
        <p:blipFill>
          <a:blip r:embed="rId8" cstate="print"/>
          <a:srcRect/>
          <a:stretch>
            <a:fillRect/>
          </a:stretch>
        </p:blipFill>
        <p:spPr bwMode="auto">
          <a:xfrm>
            <a:off x="1823296" y="6934628"/>
            <a:ext cx="540568" cy="540568"/>
          </a:xfrm>
          <a:prstGeom prst="rect">
            <a:avLst/>
          </a:prstGeom>
          <a:noFill/>
        </p:spPr>
      </p:pic>
      <p:pic>
        <p:nvPicPr>
          <p:cNvPr id="27" name="Picture 2" descr="Image result for french fancies"/>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123060" y="7326253"/>
            <a:ext cx="583879" cy="43791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Image result for french fancies"/>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585596" y="7307433"/>
            <a:ext cx="583879" cy="43791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2" descr="https://thesociableb.files.wordpress.com/2016/09/key-emoji.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459622">
            <a:off x="5694094" y="1520590"/>
            <a:ext cx="400857" cy="331173"/>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Image result for french fancies"/>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373486" y="4536952"/>
            <a:ext cx="583879" cy="43791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Image result for french fancies"/>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762264" y="4517150"/>
            <a:ext cx="583879" cy="43791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41"/>
          <p:cNvSpPr/>
          <p:nvPr/>
        </p:nvSpPr>
        <p:spPr>
          <a:xfrm>
            <a:off x="4988833" y="6732240"/>
            <a:ext cx="1617915" cy="2232248"/>
          </a:xfrm>
          <a:prstGeom prst="rect">
            <a:avLst/>
          </a:prstGeom>
          <a:ln w="38100">
            <a:solidFill>
              <a:srgbClr val="7030A0"/>
            </a:solidFill>
          </a:ln>
        </p:spPr>
        <p:style>
          <a:lnRef idx="2">
            <a:schemeClr val="accent4"/>
          </a:lnRef>
          <a:fillRef idx="1">
            <a:schemeClr val="lt1"/>
          </a:fillRef>
          <a:effectRef idx="0">
            <a:schemeClr val="accent4"/>
          </a:effectRef>
          <a:fontRef idx="minor">
            <a:schemeClr val="dk1"/>
          </a:fontRef>
        </p:style>
        <p:txBody>
          <a:bodyPr rtlCol="0" anchor="ctr"/>
          <a:lstStyle/>
          <a:p>
            <a:r>
              <a:rPr lang="en-GB" sz="1600" dirty="0" smtClean="0">
                <a:solidFill>
                  <a:srgbClr val="7030A0"/>
                </a:solidFill>
              </a:rPr>
              <a:t>IRREGULAR past participle ? </a:t>
            </a:r>
            <a:r>
              <a:rPr lang="en-GB" sz="1600" dirty="0" err="1" smtClean="0">
                <a:solidFill>
                  <a:srgbClr val="7030A0"/>
                </a:solidFill>
              </a:rPr>
              <a:t>Eg</a:t>
            </a:r>
            <a:r>
              <a:rPr lang="en-GB" sz="1600" dirty="0" smtClean="0">
                <a:solidFill>
                  <a:srgbClr val="7030A0"/>
                </a:solidFill>
              </a:rPr>
              <a:t>. </a:t>
            </a:r>
          </a:p>
          <a:p>
            <a:r>
              <a:rPr lang="en-GB" dirty="0" err="1" smtClean="0">
                <a:solidFill>
                  <a:srgbClr val="7030A0"/>
                </a:solidFill>
              </a:rPr>
              <a:t>Boire</a:t>
            </a:r>
            <a:r>
              <a:rPr lang="en-GB" dirty="0" smtClean="0">
                <a:solidFill>
                  <a:srgbClr val="7030A0"/>
                </a:solidFill>
              </a:rPr>
              <a:t> – </a:t>
            </a:r>
            <a:r>
              <a:rPr lang="en-GB" dirty="0" err="1" smtClean="0">
                <a:solidFill>
                  <a:srgbClr val="7030A0"/>
                </a:solidFill>
              </a:rPr>
              <a:t>bu</a:t>
            </a:r>
            <a:endParaRPr lang="en-GB" dirty="0" smtClean="0">
              <a:solidFill>
                <a:srgbClr val="7030A0"/>
              </a:solidFill>
            </a:endParaRPr>
          </a:p>
          <a:p>
            <a:r>
              <a:rPr lang="en-GB" sz="1600" dirty="0" err="1" smtClean="0">
                <a:solidFill>
                  <a:srgbClr val="7030A0"/>
                </a:solidFill>
              </a:rPr>
              <a:t>Prendre</a:t>
            </a:r>
            <a:r>
              <a:rPr lang="en-GB" sz="1600" dirty="0" smtClean="0">
                <a:solidFill>
                  <a:srgbClr val="7030A0"/>
                </a:solidFill>
              </a:rPr>
              <a:t> – </a:t>
            </a:r>
            <a:r>
              <a:rPr lang="en-GB" sz="1600" dirty="0" err="1" smtClean="0">
                <a:solidFill>
                  <a:srgbClr val="7030A0"/>
                </a:solidFill>
              </a:rPr>
              <a:t>pris</a:t>
            </a:r>
            <a:endParaRPr lang="en-GB" sz="1600" dirty="0" smtClean="0">
              <a:solidFill>
                <a:srgbClr val="7030A0"/>
              </a:solidFill>
            </a:endParaRPr>
          </a:p>
          <a:p>
            <a:r>
              <a:rPr lang="en-GB" sz="1600" dirty="0" err="1" smtClean="0">
                <a:solidFill>
                  <a:srgbClr val="7030A0"/>
                </a:solidFill>
              </a:rPr>
              <a:t>Avoir</a:t>
            </a:r>
            <a:r>
              <a:rPr lang="en-GB" sz="1600" dirty="0" smtClean="0">
                <a:solidFill>
                  <a:srgbClr val="7030A0"/>
                </a:solidFill>
              </a:rPr>
              <a:t> – </a:t>
            </a:r>
            <a:r>
              <a:rPr lang="en-GB" sz="1600" dirty="0" err="1" smtClean="0">
                <a:solidFill>
                  <a:srgbClr val="7030A0"/>
                </a:solidFill>
              </a:rPr>
              <a:t>eu</a:t>
            </a:r>
            <a:endParaRPr lang="en-GB" sz="1600" dirty="0" smtClean="0">
              <a:solidFill>
                <a:srgbClr val="7030A0"/>
              </a:solidFill>
            </a:endParaRPr>
          </a:p>
          <a:p>
            <a:r>
              <a:rPr lang="en-GB" sz="1600" dirty="0" smtClean="0">
                <a:solidFill>
                  <a:srgbClr val="7030A0"/>
                </a:solidFill>
              </a:rPr>
              <a:t>Lire – </a:t>
            </a:r>
            <a:r>
              <a:rPr lang="en-GB" sz="1600" dirty="0" err="1" smtClean="0">
                <a:solidFill>
                  <a:srgbClr val="7030A0"/>
                </a:solidFill>
              </a:rPr>
              <a:t>lu</a:t>
            </a:r>
            <a:endParaRPr lang="en-GB" sz="1600" dirty="0" smtClean="0">
              <a:solidFill>
                <a:srgbClr val="7030A0"/>
              </a:solidFill>
            </a:endParaRPr>
          </a:p>
          <a:p>
            <a:r>
              <a:rPr lang="en-GB" sz="1600" dirty="0" err="1" smtClean="0">
                <a:solidFill>
                  <a:srgbClr val="7030A0"/>
                </a:solidFill>
              </a:rPr>
              <a:t>Voir</a:t>
            </a:r>
            <a:r>
              <a:rPr lang="en-GB" sz="1600" dirty="0" smtClean="0">
                <a:solidFill>
                  <a:srgbClr val="7030A0"/>
                </a:solidFill>
              </a:rPr>
              <a:t> </a:t>
            </a:r>
            <a:r>
              <a:rPr lang="en-GB" sz="1600" dirty="0" smtClean="0">
                <a:solidFill>
                  <a:srgbClr val="7030A0"/>
                </a:solidFill>
              </a:rPr>
              <a:t>– vu etc.</a:t>
            </a:r>
          </a:p>
        </p:txBody>
      </p:sp>
      <p:sp>
        <p:nvSpPr>
          <p:cNvPr id="4" name="Title 3"/>
          <p:cNvSpPr>
            <a:spLocks noGrp="1"/>
          </p:cNvSpPr>
          <p:nvPr>
            <p:ph type="title"/>
          </p:nvPr>
        </p:nvSpPr>
        <p:spPr>
          <a:xfrm>
            <a:off x="332656" y="3650"/>
            <a:ext cx="6182444" cy="677424"/>
          </a:xfrm>
        </p:spPr>
        <p:txBody>
          <a:bodyPr>
            <a:noAutofit/>
          </a:bodyPr>
          <a:lstStyle/>
          <a:p>
            <a:r>
              <a:rPr lang="en-GB" sz="2000" b="1" u="sng" dirty="0" smtClean="0"/>
              <a:t>The perfect tense</a:t>
            </a:r>
            <a:endParaRPr lang="en-GB" sz="2000" b="1" u="sng" dirty="0"/>
          </a:p>
        </p:txBody>
      </p:sp>
      <p:sp>
        <p:nvSpPr>
          <p:cNvPr id="7" name="TextBox 6"/>
          <p:cNvSpPr txBox="1"/>
          <p:nvPr/>
        </p:nvSpPr>
        <p:spPr>
          <a:xfrm>
            <a:off x="1604002" y="606891"/>
            <a:ext cx="3384376" cy="338554"/>
          </a:xfrm>
          <a:prstGeom prst="rect">
            <a:avLst/>
          </a:prstGeom>
          <a:noFill/>
          <a:ln>
            <a:solidFill>
              <a:schemeClr val="tx1"/>
            </a:solidFill>
          </a:ln>
        </p:spPr>
        <p:txBody>
          <a:bodyPr wrap="square" rtlCol="0">
            <a:spAutoFit/>
          </a:bodyPr>
          <a:lstStyle/>
          <a:p>
            <a:r>
              <a:rPr lang="en-GB" sz="1600" dirty="0" smtClean="0"/>
              <a:t>Step 1 : What type of verb is it?</a:t>
            </a:r>
            <a:endParaRPr lang="en-GB" sz="1600" dirty="0"/>
          </a:p>
        </p:txBody>
      </p:sp>
      <p:sp>
        <p:nvSpPr>
          <p:cNvPr id="8" name="Rectangle 7"/>
          <p:cNvSpPr/>
          <p:nvPr/>
        </p:nvSpPr>
        <p:spPr>
          <a:xfrm>
            <a:off x="620688" y="1547664"/>
            <a:ext cx="2502278" cy="648072"/>
          </a:xfrm>
          <a:prstGeom prst="rect">
            <a:avLst/>
          </a:prstGeom>
          <a:ln w="38100">
            <a:solidFill>
              <a:srgbClr val="FF000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GB"/>
          </a:p>
        </p:txBody>
      </p:sp>
      <p:sp>
        <p:nvSpPr>
          <p:cNvPr id="9" name="Rectangle 8"/>
          <p:cNvSpPr/>
          <p:nvPr/>
        </p:nvSpPr>
        <p:spPr>
          <a:xfrm>
            <a:off x="3789040" y="1547664"/>
            <a:ext cx="2448272" cy="648072"/>
          </a:xfrm>
          <a:prstGeom prst="rect">
            <a:avLst/>
          </a:prstGeom>
          <a:ln w="38100">
            <a:solidFill>
              <a:srgbClr val="7030A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GB"/>
          </a:p>
        </p:txBody>
      </p:sp>
      <p:cxnSp>
        <p:nvCxnSpPr>
          <p:cNvPr id="13" name="Straight Arrow Connector 12"/>
          <p:cNvCxnSpPr/>
          <p:nvPr/>
        </p:nvCxnSpPr>
        <p:spPr>
          <a:xfrm flipH="1">
            <a:off x="2708920" y="951883"/>
            <a:ext cx="414046" cy="664339"/>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cxnSp>
        <p:nvCxnSpPr>
          <p:cNvPr id="15" name="Straight Arrow Connector 14"/>
          <p:cNvCxnSpPr/>
          <p:nvPr/>
        </p:nvCxnSpPr>
        <p:spPr>
          <a:xfrm>
            <a:off x="3336581" y="951883"/>
            <a:ext cx="452459" cy="595781"/>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cxnSp>
        <p:nvCxnSpPr>
          <p:cNvPr id="18" name="Straight Arrow Connector 17"/>
          <p:cNvCxnSpPr/>
          <p:nvPr/>
        </p:nvCxnSpPr>
        <p:spPr>
          <a:xfrm>
            <a:off x="1700808" y="2195736"/>
            <a:ext cx="0" cy="648072"/>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cxnSp>
        <p:nvCxnSpPr>
          <p:cNvPr id="20" name="Straight Arrow Connector 19"/>
          <p:cNvCxnSpPr/>
          <p:nvPr/>
        </p:nvCxnSpPr>
        <p:spPr>
          <a:xfrm>
            <a:off x="5074906" y="2195736"/>
            <a:ext cx="0" cy="648072"/>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sp>
        <p:nvSpPr>
          <p:cNvPr id="23" name="TextBox 22"/>
          <p:cNvSpPr txBox="1"/>
          <p:nvPr/>
        </p:nvSpPr>
        <p:spPr>
          <a:xfrm>
            <a:off x="1700808" y="2987824"/>
            <a:ext cx="3384376" cy="584775"/>
          </a:xfrm>
          <a:prstGeom prst="rect">
            <a:avLst/>
          </a:prstGeom>
          <a:noFill/>
          <a:ln>
            <a:solidFill>
              <a:schemeClr val="tx1"/>
            </a:solidFill>
          </a:ln>
        </p:spPr>
        <p:txBody>
          <a:bodyPr wrap="square" rtlCol="0">
            <a:spAutoFit/>
          </a:bodyPr>
          <a:lstStyle/>
          <a:p>
            <a:r>
              <a:rPr lang="en-GB" sz="1600" dirty="0" smtClean="0"/>
              <a:t>Step 2 : Conjugate the auxiliary</a:t>
            </a:r>
          </a:p>
          <a:p>
            <a:r>
              <a:rPr lang="en-GB" sz="1600" dirty="0" smtClean="0"/>
              <a:t> verb</a:t>
            </a:r>
            <a:endParaRPr lang="en-GB" sz="1600" dirty="0"/>
          </a:p>
        </p:txBody>
      </p:sp>
      <p:sp>
        <p:nvSpPr>
          <p:cNvPr id="24" name="Rectangle 23"/>
          <p:cNvSpPr/>
          <p:nvPr/>
        </p:nvSpPr>
        <p:spPr>
          <a:xfrm>
            <a:off x="179638" y="3581455"/>
            <a:ext cx="2313257" cy="1872208"/>
          </a:xfrm>
          <a:prstGeom prst="rect">
            <a:avLst/>
          </a:prstGeom>
          <a:ln w="38100">
            <a:solidFill>
              <a:srgbClr val="FF0000"/>
            </a:solidFill>
          </a:ln>
        </p:spPr>
        <p:style>
          <a:lnRef idx="2">
            <a:schemeClr val="accent4"/>
          </a:lnRef>
          <a:fillRef idx="1">
            <a:schemeClr val="lt1"/>
          </a:fillRef>
          <a:effectRef idx="0">
            <a:schemeClr val="accent4"/>
          </a:effectRef>
          <a:fontRef idx="minor">
            <a:schemeClr val="dk1"/>
          </a:fontRef>
        </p:style>
        <p:txBody>
          <a:bodyPr rtlCol="0" anchor="ctr"/>
          <a:lstStyle/>
          <a:p>
            <a:r>
              <a:rPr lang="en-GB" dirty="0" smtClean="0">
                <a:solidFill>
                  <a:srgbClr val="FF0000"/>
                </a:solidFill>
              </a:rPr>
              <a:t>Je </a:t>
            </a:r>
            <a:r>
              <a:rPr lang="en-GB" dirty="0" err="1" smtClean="0">
                <a:solidFill>
                  <a:srgbClr val="FF0000"/>
                </a:solidFill>
              </a:rPr>
              <a:t>suis</a:t>
            </a:r>
            <a:endParaRPr lang="en-GB" dirty="0" smtClean="0">
              <a:solidFill>
                <a:srgbClr val="FF0000"/>
              </a:solidFill>
            </a:endParaRPr>
          </a:p>
          <a:p>
            <a:r>
              <a:rPr lang="en-GB" dirty="0" err="1" smtClean="0">
                <a:solidFill>
                  <a:srgbClr val="FF0000"/>
                </a:solidFill>
              </a:rPr>
              <a:t>Tu</a:t>
            </a:r>
            <a:r>
              <a:rPr lang="en-GB" dirty="0" smtClean="0">
                <a:solidFill>
                  <a:srgbClr val="FF0000"/>
                </a:solidFill>
              </a:rPr>
              <a:t> </a:t>
            </a:r>
            <a:r>
              <a:rPr lang="en-GB" dirty="0" err="1" smtClean="0">
                <a:solidFill>
                  <a:srgbClr val="FF0000"/>
                </a:solidFill>
              </a:rPr>
              <a:t>es</a:t>
            </a:r>
            <a:endParaRPr lang="en-GB" dirty="0" smtClean="0">
              <a:solidFill>
                <a:srgbClr val="FF0000"/>
              </a:solidFill>
            </a:endParaRPr>
          </a:p>
          <a:p>
            <a:r>
              <a:rPr lang="en-GB" dirty="0" smtClean="0">
                <a:solidFill>
                  <a:srgbClr val="FF0000"/>
                </a:solidFill>
              </a:rPr>
              <a:t>Il/</a:t>
            </a:r>
            <a:r>
              <a:rPr lang="en-GB" dirty="0" err="1" smtClean="0">
                <a:solidFill>
                  <a:srgbClr val="FF0000"/>
                </a:solidFill>
              </a:rPr>
              <a:t>elle</a:t>
            </a:r>
            <a:r>
              <a:rPr lang="en-GB" dirty="0" smtClean="0">
                <a:solidFill>
                  <a:srgbClr val="FF0000"/>
                </a:solidFill>
              </a:rPr>
              <a:t>/on </a:t>
            </a:r>
            <a:r>
              <a:rPr lang="en-GB" dirty="0" err="1" smtClean="0">
                <a:solidFill>
                  <a:srgbClr val="FF0000"/>
                </a:solidFill>
              </a:rPr>
              <a:t>est</a:t>
            </a:r>
            <a:endParaRPr lang="en-GB" dirty="0" smtClean="0">
              <a:solidFill>
                <a:srgbClr val="FF0000"/>
              </a:solidFill>
            </a:endParaRPr>
          </a:p>
          <a:p>
            <a:r>
              <a:rPr lang="en-GB" dirty="0" smtClean="0">
                <a:solidFill>
                  <a:srgbClr val="FF0000"/>
                </a:solidFill>
              </a:rPr>
              <a:t>Nous </a:t>
            </a:r>
            <a:r>
              <a:rPr lang="en-GB" dirty="0" err="1" smtClean="0">
                <a:solidFill>
                  <a:srgbClr val="FF0000"/>
                </a:solidFill>
              </a:rPr>
              <a:t>sommes</a:t>
            </a:r>
            <a:endParaRPr lang="en-GB" dirty="0" smtClean="0">
              <a:solidFill>
                <a:srgbClr val="FF0000"/>
              </a:solidFill>
            </a:endParaRPr>
          </a:p>
          <a:p>
            <a:r>
              <a:rPr lang="en-GB" dirty="0" err="1" smtClean="0">
                <a:solidFill>
                  <a:srgbClr val="FF0000"/>
                </a:solidFill>
              </a:rPr>
              <a:t>Vous</a:t>
            </a:r>
            <a:r>
              <a:rPr lang="en-GB" dirty="0" smtClean="0">
                <a:solidFill>
                  <a:srgbClr val="FF0000"/>
                </a:solidFill>
              </a:rPr>
              <a:t> </a:t>
            </a:r>
            <a:r>
              <a:rPr lang="en-GB" dirty="0" err="1" smtClean="0">
                <a:solidFill>
                  <a:srgbClr val="FF0000"/>
                </a:solidFill>
              </a:rPr>
              <a:t>êtes</a:t>
            </a:r>
            <a:endParaRPr lang="en-GB" dirty="0" smtClean="0">
              <a:solidFill>
                <a:srgbClr val="FF0000"/>
              </a:solidFill>
            </a:endParaRPr>
          </a:p>
          <a:p>
            <a:r>
              <a:rPr lang="en-GB" dirty="0" err="1" smtClean="0">
                <a:solidFill>
                  <a:srgbClr val="FF0000"/>
                </a:solidFill>
              </a:rPr>
              <a:t>Ils</a:t>
            </a:r>
            <a:r>
              <a:rPr lang="en-GB" dirty="0" smtClean="0">
                <a:solidFill>
                  <a:srgbClr val="FF0000"/>
                </a:solidFill>
              </a:rPr>
              <a:t>/</a:t>
            </a:r>
            <a:r>
              <a:rPr lang="en-GB" dirty="0" err="1" smtClean="0">
                <a:solidFill>
                  <a:srgbClr val="FF0000"/>
                </a:solidFill>
              </a:rPr>
              <a:t>elles</a:t>
            </a:r>
            <a:r>
              <a:rPr lang="en-GB" dirty="0" smtClean="0">
                <a:solidFill>
                  <a:srgbClr val="FF0000"/>
                </a:solidFill>
              </a:rPr>
              <a:t> </a:t>
            </a:r>
            <a:r>
              <a:rPr lang="en-GB" dirty="0" err="1" smtClean="0">
                <a:solidFill>
                  <a:srgbClr val="FF0000"/>
                </a:solidFill>
              </a:rPr>
              <a:t>sont</a:t>
            </a:r>
            <a:endParaRPr lang="en-GB" dirty="0">
              <a:solidFill>
                <a:srgbClr val="FF0000"/>
              </a:solidFill>
            </a:endParaRPr>
          </a:p>
        </p:txBody>
      </p:sp>
      <p:sp>
        <p:nvSpPr>
          <p:cNvPr id="25" name="Rectangle 24"/>
          <p:cNvSpPr/>
          <p:nvPr/>
        </p:nvSpPr>
        <p:spPr>
          <a:xfrm>
            <a:off x="4259551" y="3581455"/>
            <a:ext cx="2313257" cy="1872208"/>
          </a:xfrm>
          <a:prstGeom prst="rect">
            <a:avLst/>
          </a:prstGeom>
          <a:ln w="38100">
            <a:solidFill>
              <a:srgbClr val="7030A0"/>
            </a:solidFill>
          </a:ln>
        </p:spPr>
        <p:style>
          <a:lnRef idx="2">
            <a:schemeClr val="accent4"/>
          </a:lnRef>
          <a:fillRef idx="1">
            <a:schemeClr val="lt1"/>
          </a:fillRef>
          <a:effectRef idx="0">
            <a:schemeClr val="accent4"/>
          </a:effectRef>
          <a:fontRef idx="minor">
            <a:schemeClr val="dk1"/>
          </a:fontRef>
        </p:style>
        <p:txBody>
          <a:bodyPr rtlCol="0" anchor="ctr"/>
          <a:lstStyle/>
          <a:p>
            <a:r>
              <a:rPr lang="en-GB" dirty="0" err="1" smtClean="0">
                <a:solidFill>
                  <a:srgbClr val="7030A0"/>
                </a:solidFill>
              </a:rPr>
              <a:t>J’ai</a:t>
            </a:r>
            <a:endParaRPr lang="en-GB" dirty="0" smtClean="0">
              <a:solidFill>
                <a:srgbClr val="7030A0"/>
              </a:solidFill>
            </a:endParaRPr>
          </a:p>
          <a:p>
            <a:r>
              <a:rPr lang="en-GB" dirty="0" err="1" smtClean="0">
                <a:solidFill>
                  <a:srgbClr val="7030A0"/>
                </a:solidFill>
              </a:rPr>
              <a:t>Tu</a:t>
            </a:r>
            <a:r>
              <a:rPr lang="en-GB" dirty="0" smtClean="0">
                <a:solidFill>
                  <a:srgbClr val="7030A0"/>
                </a:solidFill>
              </a:rPr>
              <a:t> as</a:t>
            </a:r>
          </a:p>
          <a:p>
            <a:r>
              <a:rPr lang="en-GB" dirty="0" smtClean="0">
                <a:solidFill>
                  <a:srgbClr val="7030A0"/>
                </a:solidFill>
              </a:rPr>
              <a:t>Il/</a:t>
            </a:r>
            <a:r>
              <a:rPr lang="en-GB" dirty="0" err="1" smtClean="0">
                <a:solidFill>
                  <a:srgbClr val="7030A0"/>
                </a:solidFill>
              </a:rPr>
              <a:t>elle</a:t>
            </a:r>
            <a:r>
              <a:rPr lang="en-GB" dirty="0" smtClean="0">
                <a:solidFill>
                  <a:srgbClr val="7030A0"/>
                </a:solidFill>
              </a:rPr>
              <a:t>/on a</a:t>
            </a:r>
          </a:p>
          <a:p>
            <a:r>
              <a:rPr lang="en-GB" dirty="0" smtClean="0">
                <a:solidFill>
                  <a:srgbClr val="7030A0"/>
                </a:solidFill>
              </a:rPr>
              <a:t>Nous </a:t>
            </a:r>
            <a:r>
              <a:rPr lang="en-GB" dirty="0" err="1" smtClean="0">
                <a:solidFill>
                  <a:srgbClr val="7030A0"/>
                </a:solidFill>
              </a:rPr>
              <a:t>avons</a:t>
            </a:r>
            <a:endParaRPr lang="en-GB" dirty="0" smtClean="0">
              <a:solidFill>
                <a:srgbClr val="7030A0"/>
              </a:solidFill>
            </a:endParaRPr>
          </a:p>
          <a:p>
            <a:r>
              <a:rPr lang="en-GB" dirty="0" err="1" smtClean="0">
                <a:solidFill>
                  <a:srgbClr val="7030A0"/>
                </a:solidFill>
              </a:rPr>
              <a:t>Vous</a:t>
            </a:r>
            <a:r>
              <a:rPr lang="en-GB" dirty="0" smtClean="0">
                <a:solidFill>
                  <a:srgbClr val="7030A0"/>
                </a:solidFill>
              </a:rPr>
              <a:t> </a:t>
            </a:r>
            <a:r>
              <a:rPr lang="en-GB" dirty="0" err="1" smtClean="0">
                <a:solidFill>
                  <a:srgbClr val="7030A0"/>
                </a:solidFill>
              </a:rPr>
              <a:t>avez</a:t>
            </a:r>
            <a:endParaRPr lang="en-GB" dirty="0" smtClean="0">
              <a:solidFill>
                <a:srgbClr val="7030A0"/>
              </a:solidFill>
            </a:endParaRPr>
          </a:p>
          <a:p>
            <a:r>
              <a:rPr lang="en-GB" dirty="0" err="1" smtClean="0">
                <a:solidFill>
                  <a:srgbClr val="7030A0"/>
                </a:solidFill>
              </a:rPr>
              <a:t>Ils</a:t>
            </a:r>
            <a:r>
              <a:rPr lang="en-GB" dirty="0" smtClean="0">
                <a:solidFill>
                  <a:srgbClr val="7030A0"/>
                </a:solidFill>
              </a:rPr>
              <a:t>/</a:t>
            </a:r>
            <a:r>
              <a:rPr lang="en-GB" dirty="0" err="1" smtClean="0">
                <a:solidFill>
                  <a:srgbClr val="7030A0"/>
                </a:solidFill>
              </a:rPr>
              <a:t>elles</a:t>
            </a:r>
            <a:r>
              <a:rPr lang="en-GB" dirty="0" smtClean="0">
                <a:solidFill>
                  <a:srgbClr val="7030A0"/>
                </a:solidFill>
              </a:rPr>
              <a:t> </a:t>
            </a:r>
            <a:r>
              <a:rPr lang="en-GB" dirty="0" err="1" smtClean="0">
                <a:solidFill>
                  <a:srgbClr val="7030A0"/>
                </a:solidFill>
              </a:rPr>
              <a:t>ont</a:t>
            </a:r>
            <a:endParaRPr lang="en-GB" dirty="0">
              <a:solidFill>
                <a:srgbClr val="7030A0"/>
              </a:solidFill>
            </a:endParaRPr>
          </a:p>
        </p:txBody>
      </p:sp>
      <p:cxnSp>
        <p:nvCxnSpPr>
          <p:cNvPr id="26" name="Straight Arrow Connector 25"/>
          <p:cNvCxnSpPr>
            <a:stCxn id="23" idx="1"/>
            <a:endCxn id="24" idx="0"/>
          </p:cNvCxnSpPr>
          <p:nvPr/>
        </p:nvCxnSpPr>
        <p:spPr>
          <a:xfrm flipH="1">
            <a:off x="1336267" y="3157101"/>
            <a:ext cx="364541" cy="424354"/>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cxnSp>
        <p:nvCxnSpPr>
          <p:cNvPr id="28" name="Straight Arrow Connector 27"/>
          <p:cNvCxnSpPr>
            <a:endCxn id="25" idx="0"/>
          </p:cNvCxnSpPr>
          <p:nvPr/>
        </p:nvCxnSpPr>
        <p:spPr>
          <a:xfrm>
            <a:off x="5099105" y="3310990"/>
            <a:ext cx="317075" cy="270465"/>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sp>
        <p:nvSpPr>
          <p:cNvPr id="32" name="TextBox 31"/>
          <p:cNvSpPr txBox="1"/>
          <p:nvPr/>
        </p:nvSpPr>
        <p:spPr>
          <a:xfrm>
            <a:off x="1800267" y="5868144"/>
            <a:ext cx="3384376" cy="338554"/>
          </a:xfrm>
          <a:prstGeom prst="rect">
            <a:avLst/>
          </a:prstGeom>
          <a:noFill/>
          <a:ln>
            <a:solidFill>
              <a:schemeClr val="tx1"/>
            </a:solidFill>
          </a:ln>
        </p:spPr>
        <p:txBody>
          <a:bodyPr wrap="square" rtlCol="0">
            <a:spAutoFit/>
          </a:bodyPr>
          <a:lstStyle/>
          <a:p>
            <a:r>
              <a:rPr lang="en-GB" sz="1600" dirty="0" smtClean="0"/>
              <a:t>Step 3 : Add the past participle</a:t>
            </a:r>
            <a:endParaRPr lang="en-GB" sz="1600" dirty="0"/>
          </a:p>
        </p:txBody>
      </p:sp>
      <p:cxnSp>
        <p:nvCxnSpPr>
          <p:cNvPr id="33" name="Straight Arrow Connector 32"/>
          <p:cNvCxnSpPr/>
          <p:nvPr/>
        </p:nvCxnSpPr>
        <p:spPr>
          <a:xfrm>
            <a:off x="1518537" y="5453663"/>
            <a:ext cx="351655" cy="424354"/>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cxnSp>
        <p:nvCxnSpPr>
          <p:cNvPr id="35" name="Straight Arrow Connector 34"/>
          <p:cNvCxnSpPr/>
          <p:nvPr/>
        </p:nvCxnSpPr>
        <p:spPr>
          <a:xfrm flipH="1">
            <a:off x="4725144" y="5413346"/>
            <a:ext cx="459499" cy="454798"/>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sp>
        <p:nvSpPr>
          <p:cNvPr id="37" name="Rectangle 36"/>
          <p:cNvSpPr/>
          <p:nvPr/>
        </p:nvSpPr>
        <p:spPr>
          <a:xfrm>
            <a:off x="2335826" y="6516216"/>
            <a:ext cx="2313257" cy="1512168"/>
          </a:xfrm>
          <a:prstGeom prst="rect">
            <a:avLst/>
          </a:prstGeom>
          <a:ln w="38100">
            <a:solidFill>
              <a:srgbClr val="00B050"/>
            </a:solidFill>
          </a:ln>
        </p:spPr>
        <p:style>
          <a:lnRef idx="2">
            <a:schemeClr val="accent4"/>
          </a:lnRef>
          <a:fillRef idx="1">
            <a:schemeClr val="lt1"/>
          </a:fillRef>
          <a:effectRef idx="0">
            <a:schemeClr val="accent4"/>
          </a:effectRef>
          <a:fontRef idx="minor">
            <a:schemeClr val="dk1"/>
          </a:fontRef>
        </p:style>
        <p:txBody>
          <a:bodyPr rtlCol="0" anchor="ctr"/>
          <a:lstStyle/>
          <a:p>
            <a:r>
              <a:rPr lang="en-GB" dirty="0" smtClean="0"/>
              <a:t>-</a:t>
            </a:r>
            <a:r>
              <a:rPr lang="en-GB" dirty="0" err="1" smtClean="0"/>
              <a:t>er</a:t>
            </a:r>
            <a:r>
              <a:rPr lang="en-GB" dirty="0" smtClean="0"/>
              <a:t>		é</a:t>
            </a:r>
          </a:p>
          <a:p>
            <a:r>
              <a:rPr lang="en-GB" dirty="0" smtClean="0"/>
              <a:t> </a:t>
            </a:r>
          </a:p>
          <a:p>
            <a:r>
              <a:rPr lang="en-GB" dirty="0" smtClean="0"/>
              <a:t>-re		u</a:t>
            </a:r>
          </a:p>
          <a:p>
            <a:endParaRPr lang="en-GB" dirty="0" smtClean="0"/>
          </a:p>
          <a:p>
            <a:r>
              <a:rPr lang="en-GB" dirty="0" smtClean="0"/>
              <a:t>-</a:t>
            </a:r>
            <a:r>
              <a:rPr lang="en-GB" dirty="0" err="1" smtClean="0"/>
              <a:t>ir</a:t>
            </a:r>
            <a:r>
              <a:rPr lang="en-GB" dirty="0" smtClean="0"/>
              <a:t>		</a:t>
            </a:r>
            <a:r>
              <a:rPr lang="en-GB" dirty="0" err="1" smtClean="0"/>
              <a:t>i</a:t>
            </a:r>
            <a:endParaRPr lang="en-GB" dirty="0"/>
          </a:p>
        </p:txBody>
      </p:sp>
      <p:cxnSp>
        <p:nvCxnSpPr>
          <p:cNvPr id="38" name="Straight Arrow Connector 37"/>
          <p:cNvCxnSpPr/>
          <p:nvPr/>
        </p:nvCxnSpPr>
        <p:spPr>
          <a:xfrm>
            <a:off x="2915246" y="6732240"/>
            <a:ext cx="577208" cy="0"/>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cxnSp>
        <p:nvCxnSpPr>
          <p:cNvPr id="40" name="Straight Arrow Connector 39"/>
          <p:cNvCxnSpPr/>
          <p:nvPr/>
        </p:nvCxnSpPr>
        <p:spPr>
          <a:xfrm>
            <a:off x="2915943" y="7272300"/>
            <a:ext cx="577208" cy="0"/>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cxnSp>
        <p:nvCxnSpPr>
          <p:cNvPr id="41" name="Straight Arrow Connector 40"/>
          <p:cNvCxnSpPr/>
          <p:nvPr/>
        </p:nvCxnSpPr>
        <p:spPr>
          <a:xfrm>
            <a:off x="2985602" y="7812360"/>
            <a:ext cx="577208" cy="0"/>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cxnSp>
        <p:nvCxnSpPr>
          <p:cNvPr id="43" name="Straight Arrow Connector 42"/>
          <p:cNvCxnSpPr>
            <a:endCxn id="37" idx="0"/>
          </p:cNvCxnSpPr>
          <p:nvPr/>
        </p:nvCxnSpPr>
        <p:spPr>
          <a:xfrm flipH="1">
            <a:off x="3492455" y="6177541"/>
            <a:ext cx="11501" cy="338675"/>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cxnSp>
        <p:nvCxnSpPr>
          <p:cNvPr id="45" name="Straight Arrow Connector 44"/>
          <p:cNvCxnSpPr/>
          <p:nvPr/>
        </p:nvCxnSpPr>
        <p:spPr>
          <a:xfrm>
            <a:off x="4641163" y="6749074"/>
            <a:ext cx="313730" cy="338675"/>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sp>
        <p:nvSpPr>
          <p:cNvPr id="48" name="Rectangle 47"/>
          <p:cNvSpPr/>
          <p:nvPr/>
        </p:nvSpPr>
        <p:spPr>
          <a:xfrm>
            <a:off x="253912" y="6749074"/>
            <a:ext cx="1617915" cy="2232248"/>
          </a:xfrm>
          <a:prstGeom prst="rect">
            <a:avLst/>
          </a:prstGeom>
          <a:ln w="38100">
            <a:solidFill>
              <a:srgbClr val="FF0000"/>
            </a:solidFill>
          </a:ln>
        </p:spPr>
        <p:style>
          <a:lnRef idx="2">
            <a:schemeClr val="accent4"/>
          </a:lnRef>
          <a:fillRef idx="1">
            <a:schemeClr val="lt1"/>
          </a:fillRef>
          <a:effectRef idx="0">
            <a:schemeClr val="accent4"/>
          </a:effectRef>
          <a:fontRef idx="minor">
            <a:schemeClr val="dk1"/>
          </a:fontRef>
        </p:style>
        <p:txBody>
          <a:bodyPr rtlCol="0" anchor="ctr"/>
          <a:lstStyle/>
          <a:p>
            <a:r>
              <a:rPr lang="en-GB" sz="1600" dirty="0" smtClean="0">
                <a:solidFill>
                  <a:srgbClr val="FF0000"/>
                </a:solidFill>
              </a:rPr>
              <a:t>Past participle needs to agree?</a:t>
            </a:r>
          </a:p>
          <a:p>
            <a:endParaRPr lang="en-GB" sz="1600" dirty="0">
              <a:solidFill>
                <a:srgbClr val="FF0000"/>
              </a:solidFill>
            </a:endParaRPr>
          </a:p>
          <a:p>
            <a:r>
              <a:rPr lang="en-GB" sz="1600" dirty="0" smtClean="0">
                <a:solidFill>
                  <a:srgbClr val="FF0000"/>
                </a:solidFill>
              </a:rPr>
              <a:t>Female – add ‘e’</a:t>
            </a:r>
          </a:p>
          <a:p>
            <a:r>
              <a:rPr lang="en-GB" sz="1600" dirty="0" smtClean="0">
                <a:solidFill>
                  <a:srgbClr val="FF0000"/>
                </a:solidFill>
              </a:rPr>
              <a:t>Plural – add ‘s’</a:t>
            </a:r>
          </a:p>
          <a:p>
            <a:r>
              <a:rPr lang="en-GB" sz="1600" dirty="0" smtClean="0">
                <a:solidFill>
                  <a:srgbClr val="FF0000"/>
                </a:solidFill>
              </a:rPr>
              <a:t>Female and plural – add </a:t>
            </a:r>
            <a:r>
              <a:rPr lang="en-GB" sz="1600" dirty="0" err="1" smtClean="0">
                <a:solidFill>
                  <a:srgbClr val="FF0000"/>
                </a:solidFill>
              </a:rPr>
              <a:t>es</a:t>
            </a:r>
            <a:endParaRPr lang="en-GB" sz="1600" dirty="0" smtClean="0">
              <a:solidFill>
                <a:srgbClr val="FF0000"/>
              </a:solidFill>
            </a:endParaRPr>
          </a:p>
          <a:p>
            <a:endParaRPr lang="en-GB" sz="1600" dirty="0" smtClean="0">
              <a:solidFill>
                <a:srgbClr val="FF0000"/>
              </a:solidFill>
            </a:endParaRPr>
          </a:p>
        </p:txBody>
      </p:sp>
      <p:cxnSp>
        <p:nvCxnSpPr>
          <p:cNvPr id="49" name="Straight Arrow Connector 48"/>
          <p:cNvCxnSpPr/>
          <p:nvPr/>
        </p:nvCxnSpPr>
        <p:spPr>
          <a:xfrm flipH="1">
            <a:off x="1871828" y="6732240"/>
            <a:ext cx="463998" cy="540060"/>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sp>
        <p:nvSpPr>
          <p:cNvPr id="2" name="TextBox 1"/>
          <p:cNvSpPr txBox="1"/>
          <p:nvPr/>
        </p:nvSpPr>
        <p:spPr>
          <a:xfrm>
            <a:off x="620688" y="1616222"/>
            <a:ext cx="2364914" cy="400110"/>
          </a:xfrm>
          <a:prstGeom prst="rect">
            <a:avLst/>
          </a:prstGeom>
          <a:noFill/>
        </p:spPr>
        <p:txBody>
          <a:bodyPr wrap="square" rtlCol="0">
            <a:spAutoFit/>
          </a:bodyPr>
          <a:lstStyle/>
          <a:p>
            <a:pPr algn="ctr"/>
            <a:r>
              <a:rPr lang="en-GB" sz="2000" dirty="0" err="1" smtClean="0">
                <a:solidFill>
                  <a:srgbClr val="FF0000"/>
                </a:solidFill>
              </a:rPr>
              <a:t>être</a:t>
            </a:r>
            <a:endParaRPr lang="en-GB" sz="2000" dirty="0">
              <a:solidFill>
                <a:srgbClr val="FF0000"/>
              </a:solidFill>
            </a:endParaRPr>
          </a:p>
        </p:txBody>
      </p:sp>
      <p:sp>
        <p:nvSpPr>
          <p:cNvPr id="29" name="TextBox 28"/>
          <p:cNvSpPr txBox="1"/>
          <p:nvPr/>
        </p:nvSpPr>
        <p:spPr>
          <a:xfrm>
            <a:off x="3892449" y="1671645"/>
            <a:ext cx="2364914" cy="400110"/>
          </a:xfrm>
          <a:prstGeom prst="rect">
            <a:avLst/>
          </a:prstGeom>
          <a:noFill/>
        </p:spPr>
        <p:txBody>
          <a:bodyPr wrap="square" rtlCol="0">
            <a:spAutoFit/>
          </a:bodyPr>
          <a:lstStyle/>
          <a:p>
            <a:pPr algn="ctr"/>
            <a:r>
              <a:rPr lang="en-GB" sz="2000" dirty="0" err="1" smtClean="0">
                <a:solidFill>
                  <a:srgbClr val="7030A0"/>
                </a:solidFill>
              </a:rPr>
              <a:t>avoir</a:t>
            </a:r>
            <a:endParaRPr lang="en-GB" sz="2000" dirty="0">
              <a:solidFill>
                <a:srgbClr val="7030A0"/>
              </a:solidFill>
            </a:endParaRPr>
          </a:p>
        </p:txBody>
      </p:sp>
    </p:spTree>
    <p:extLst>
      <p:ext uri="{BB962C8B-B14F-4D97-AF65-F5344CB8AC3E}">
        <p14:creationId xmlns:p14="http://schemas.microsoft.com/office/powerpoint/2010/main" val="103753353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ext Box 2"/>
          <p:cNvSpPr txBox="1">
            <a:spLocks noChangeArrowheads="1"/>
          </p:cNvSpPr>
          <p:nvPr/>
        </p:nvSpPr>
        <p:spPr bwMode="auto">
          <a:xfrm>
            <a:off x="252642" y="4030294"/>
            <a:ext cx="61198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GB" sz="2400" b="1" dirty="0">
                <a:latin typeface="Calibri" pitchFamily="34" charset="0"/>
                <a:cs typeface="Calibri" pitchFamily="34" charset="0"/>
              </a:rPr>
              <a:t>Perfect </a:t>
            </a:r>
            <a:r>
              <a:rPr lang="en-GB" sz="2400" b="1" dirty="0" smtClean="0">
                <a:latin typeface="Calibri" pitchFamily="34" charset="0"/>
                <a:cs typeface="Calibri" pitchFamily="34" charset="0"/>
              </a:rPr>
              <a:t>tense: </a:t>
            </a:r>
            <a:r>
              <a:rPr lang="en-GB" sz="2400" b="1" dirty="0">
                <a:latin typeface="Calibri" pitchFamily="34" charset="0"/>
                <a:cs typeface="Calibri" pitchFamily="34" charset="0"/>
              </a:rPr>
              <a:t>irregular past participles</a:t>
            </a:r>
          </a:p>
        </p:txBody>
      </p:sp>
      <p:sp>
        <p:nvSpPr>
          <p:cNvPr id="42031" name="Text Box 48"/>
          <p:cNvSpPr txBox="1">
            <a:spLocks noChangeArrowheads="1"/>
          </p:cNvSpPr>
          <p:nvPr/>
        </p:nvSpPr>
        <p:spPr bwMode="auto">
          <a:xfrm>
            <a:off x="214299" y="4487494"/>
            <a:ext cx="659765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GB" dirty="0">
                <a:latin typeface="Calibri" pitchFamily="34" charset="0"/>
                <a:cs typeface="Calibri" pitchFamily="34" charset="0"/>
              </a:rPr>
              <a:t>Some verbs </a:t>
            </a:r>
            <a:r>
              <a:rPr lang="en-GB" dirty="0" smtClean="0">
                <a:latin typeface="Calibri" pitchFamily="34" charset="0"/>
                <a:cs typeface="Calibri" pitchFamily="34" charset="0"/>
              </a:rPr>
              <a:t>have irregular past participles which need to be learnt – below are just some of the key ones</a:t>
            </a:r>
            <a:endParaRPr lang="en-GB" dirty="0">
              <a:latin typeface="Calibri" pitchFamily="34" charset="0"/>
              <a:cs typeface="Calibri" pitchFamily="34" charset="0"/>
            </a:endParaRPr>
          </a:p>
        </p:txBody>
      </p:sp>
      <p:sp>
        <p:nvSpPr>
          <p:cNvPr id="14" name="Slide Number Placeholder 13"/>
          <p:cNvSpPr>
            <a:spLocks noGrp="1"/>
          </p:cNvSpPr>
          <p:nvPr>
            <p:ph type="sldNum" sz="quarter" idx="12"/>
          </p:nvPr>
        </p:nvSpPr>
        <p:spPr/>
        <p:txBody>
          <a:bodyPr/>
          <a:lstStyle/>
          <a:p>
            <a:pPr>
              <a:defRPr/>
            </a:pPr>
            <a:fld id="{0F145BFC-05E3-4D00-AE96-44E6DC1FA43B}" type="slidenum">
              <a:rPr lang="en-GB" smtClean="0"/>
              <a:pPr>
                <a:defRPr/>
              </a:pPr>
              <a:t>11</a:t>
            </a:fld>
            <a:endParaRPr lang="en-GB"/>
          </a:p>
        </p:txBody>
      </p:sp>
      <p:graphicFrame>
        <p:nvGraphicFramePr>
          <p:cNvPr id="2" name="Table 1"/>
          <p:cNvGraphicFramePr>
            <a:graphicFrameLocks noGrp="1"/>
          </p:cNvGraphicFramePr>
          <p:nvPr>
            <p:extLst>
              <p:ext uri="{D42A27DB-BD31-4B8C-83A1-F6EECF244321}">
                <p14:modId xmlns:p14="http://schemas.microsoft.com/office/powerpoint/2010/main" val="3773864234"/>
              </p:ext>
            </p:extLst>
          </p:nvPr>
        </p:nvGraphicFramePr>
        <p:xfrm>
          <a:off x="0" y="5176626"/>
          <a:ext cx="6850292" cy="3967374"/>
        </p:xfrm>
        <a:graphic>
          <a:graphicData uri="http://schemas.openxmlformats.org/drawingml/2006/table">
            <a:tbl>
              <a:tblPr firstRow="1" bandRow="1">
                <a:tableStyleId>{5940675A-B579-460E-94D1-54222C63F5DA}</a:tableStyleId>
              </a:tblPr>
              <a:tblGrid>
                <a:gridCol w="1712573">
                  <a:extLst>
                    <a:ext uri="{9D8B030D-6E8A-4147-A177-3AD203B41FA5}">
                      <a16:colId xmlns:a16="http://schemas.microsoft.com/office/drawing/2014/main" val="161240758"/>
                    </a:ext>
                  </a:extLst>
                </a:gridCol>
                <a:gridCol w="1712573">
                  <a:extLst>
                    <a:ext uri="{9D8B030D-6E8A-4147-A177-3AD203B41FA5}">
                      <a16:colId xmlns:a16="http://schemas.microsoft.com/office/drawing/2014/main" val="2950784827"/>
                    </a:ext>
                  </a:extLst>
                </a:gridCol>
                <a:gridCol w="1712573">
                  <a:extLst>
                    <a:ext uri="{9D8B030D-6E8A-4147-A177-3AD203B41FA5}">
                      <a16:colId xmlns:a16="http://schemas.microsoft.com/office/drawing/2014/main" val="2343382739"/>
                    </a:ext>
                  </a:extLst>
                </a:gridCol>
                <a:gridCol w="1712573">
                  <a:extLst>
                    <a:ext uri="{9D8B030D-6E8A-4147-A177-3AD203B41FA5}">
                      <a16:colId xmlns:a16="http://schemas.microsoft.com/office/drawing/2014/main" val="2273082956"/>
                    </a:ext>
                  </a:extLst>
                </a:gridCol>
              </a:tblGrid>
              <a:tr h="469018">
                <a:tc>
                  <a:txBody>
                    <a:bodyPr/>
                    <a:lstStyle/>
                    <a:p>
                      <a:r>
                        <a:rPr lang="en-GB" dirty="0" err="1" smtClean="0"/>
                        <a:t>Avoir</a:t>
                      </a:r>
                      <a:r>
                        <a:rPr lang="en-GB" dirty="0" smtClean="0"/>
                        <a:t> – to have</a:t>
                      </a:r>
                      <a:endParaRPr lang="en-GB" dirty="0"/>
                    </a:p>
                  </a:txBody>
                  <a:tcPr/>
                </a:tc>
                <a:tc>
                  <a:txBody>
                    <a:bodyPr/>
                    <a:lstStyle/>
                    <a:p>
                      <a:r>
                        <a:rPr lang="en-GB" b="1" dirty="0" err="1" smtClean="0"/>
                        <a:t>eu</a:t>
                      </a:r>
                      <a:endParaRPr lang="en-GB" b="1" dirty="0"/>
                    </a:p>
                  </a:txBody>
                  <a:tcPr/>
                </a:tc>
                <a:tc>
                  <a:txBody>
                    <a:bodyPr/>
                    <a:lstStyle/>
                    <a:p>
                      <a:r>
                        <a:rPr lang="en-GB" dirty="0" err="1" smtClean="0"/>
                        <a:t>Mourir</a:t>
                      </a:r>
                      <a:r>
                        <a:rPr lang="en-GB" dirty="0" smtClean="0"/>
                        <a:t> – to die</a:t>
                      </a:r>
                      <a:endParaRPr lang="en-GB" dirty="0"/>
                    </a:p>
                  </a:txBody>
                  <a:tcPr/>
                </a:tc>
                <a:tc>
                  <a:txBody>
                    <a:bodyPr/>
                    <a:lstStyle/>
                    <a:p>
                      <a:r>
                        <a:rPr lang="en-GB" b="1" dirty="0" smtClean="0"/>
                        <a:t>mort</a:t>
                      </a:r>
                      <a:endParaRPr lang="en-GB" b="1" dirty="0"/>
                    </a:p>
                  </a:txBody>
                  <a:tcPr/>
                </a:tc>
                <a:extLst>
                  <a:ext uri="{0D108BD9-81ED-4DB2-BD59-A6C34878D82A}">
                    <a16:rowId xmlns:a16="http://schemas.microsoft.com/office/drawing/2014/main" val="2942424488"/>
                  </a:ext>
                </a:extLst>
              </a:tr>
              <a:tr h="469018">
                <a:tc>
                  <a:txBody>
                    <a:bodyPr/>
                    <a:lstStyle/>
                    <a:p>
                      <a:r>
                        <a:rPr lang="en-GB" dirty="0" err="1" smtClean="0"/>
                        <a:t>Boire</a:t>
                      </a:r>
                      <a:r>
                        <a:rPr lang="en-GB" dirty="0" smtClean="0"/>
                        <a:t> – to drink</a:t>
                      </a:r>
                      <a:endParaRPr lang="en-GB" dirty="0"/>
                    </a:p>
                  </a:txBody>
                  <a:tcPr/>
                </a:tc>
                <a:tc>
                  <a:txBody>
                    <a:bodyPr/>
                    <a:lstStyle/>
                    <a:p>
                      <a:r>
                        <a:rPr lang="en-GB" b="1" dirty="0" err="1" smtClean="0"/>
                        <a:t>bu</a:t>
                      </a:r>
                      <a:endParaRPr lang="en-GB" b="1" dirty="0"/>
                    </a:p>
                  </a:txBody>
                  <a:tcPr/>
                </a:tc>
                <a:tc>
                  <a:txBody>
                    <a:bodyPr/>
                    <a:lstStyle/>
                    <a:p>
                      <a:r>
                        <a:rPr lang="en-GB" dirty="0" err="1" smtClean="0"/>
                        <a:t>Naître</a:t>
                      </a:r>
                      <a:r>
                        <a:rPr lang="en-GB" dirty="0" smtClean="0"/>
                        <a:t> – to be born</a:t>
                      </a:r>
                      <a:endParaRPr lang="en-GB" dirty="0"/>
                    </a:p>
                  </a:txBody>
                  <a:tcPr/>
                </a:tc>
                <a:tc>
                  <a:txBody>
                    <a:bodyPr/>
                    <a:lstStyle/>
                    <a:p>
                      <a:r>
                        <a:rPr lang="en-GB" b="1" dirty="0" smtClean="0"/>
                        <a:t>né</a:t>
                      </a:r>
                      <a:endParaRPr lang="en-GB" b="1" dirty="0"/>
                    </a:p>
                  </a:txBody>
                  <a:tcPr/>
                </a:tc>
                <a:extLst>
                  <a:ext uri="{0D108BD9-81ED-4DB2-BD59-A6C34878D82A}">
                    <a16:rowId xmlns:a16="http://schemas.microsoft.com/office/drawing/2014/main" val="4156312574"/>
                  </a:ext>
                </a:extLst>
              </a:tr>
              <a:tr h="469018">
                <a:tc>
                  <a:txBody>
                    <a:bodyPr/>
                    <a:lstStyle/>
                    <a:p>
                      <a:r>
                        <a:rPr lang="en-GB" dirty="0" smtClean="0"/>
                        <a:t>Devoir – to</a:t>
                      </a:r>
                      <a:r>
                        <a:rPr lang="en-GB" baseline="0" dirty="0" smtClean="0"/>
                        <a:t> have to</a:t>
                      </a:r>
                      <a:endParaRPr lang="en-GB" dirty="0"/>
                    </a:p>
                  </a:txBody>
                  <a:tcPr/>
                </a:tc>
                <a:tc>
                  <a:txBody>
                    <a:bodyPr/>
                    <a:lstStyle/>
                    <a:p>
                      <a:r>
                        <a:rPr lang="en-GB" b="1" dirty="0" smtClean="0"/>
                        <a:t>du </a:t>
                      </a:r>
                      <a:endParaRPr lang="en-GB" b="1" dirty="0"/>
                    </a:p>
                  </a:txBody>
                  <a:tcPr/>
                </a:tc>
                <a:tc>
                  <a:txBody>
                    <a:bodyPr/>
                    <a:lstStyle/>
                    <a:p>
                      <a:r>
                        <a:rPr lang="en-GB" dirty="0" err="1" smtClean="0"/>
                        <a:t>Pouvoir</a:t>
                      </a:r>
                      <a:r>
                        <a:rPr lang="en-GB" dirty="0" smtClean="0"/>
                        <a:t> – to be able</a:t>
                      </a:r>
                      <a:endParaRPr lang="en-GB" dirty="0"/>
                    </a:p>
                  </a:txBody>
                  <a:tcPr/>
                </a:tc>
                <a:tc>
                  <a:txBody>
                    <a:bodyPr/>
                    <a:lstStyle/>
                    <a:p>
                      <a:r>
                        <a:rPr lang="en-GB" b="1" dirty="0" err="1" smtClean="0"/>
                        <a:t>pu</a:t>
                      </a:r>
                      <a:endParaRPr lang="en-GB" b="1" dirty="0"/>
                    </a:p>
                  </a:txBody>
                  <a:tcPr/>
                </a:tc>
                <a:extLst>
                  <a:ext uri="{0D108BD9-81ED-4DB2-BD59-A6C34878D82A}">
                    <a16:rowId xmlns:a16="http://schemas.microsoft.com/office/drawing/2014/main" val="1120862845"/>
                  </a:ext>
                </a:extLst>
              </a:tr>
              <a:tr h="51097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Dire – to say</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err="1" smtClean="0"/>
                        <a:t>dit</a:t>
                      </a:r>
                      <a:endParaRPr lang="en-GB" b="1" dirty="0" smtClean="0"/>
                    </a:p>
                  </a:txBody>
                  <a:tcPr/>
                </a:tc>
                <a:tc>
                  <a:txBody>
                    <a:bodyPr/>
                    <a:lstStyle/>
                    <a:p>
                      <a:r>
                        <a:rPr lang="en-GB" dirty="0" err="1" smtClean="0"/>
                        <a:t>Prendre</a:t>
                      </a:r>
                      <a:r>
                        <a:rPr lang="en-GB" dirty="0" smtClean="0"/>
                        <a:t> – to take</a:t>
                      </a:r>
                      <a:endParaRPr lang="en-GB" dirty="0"/>
                    </a:p>
                  </a:txBody>
                  <a:tcPr/>
                </a:tc>
                <a:tc>
                  <a:txBody>
                    <a:bodyPr/>
                    <a:lstStyle/>
                    <a:p>
                      <a:r>
                        <a:rPr lang="en-GB" b="1" dirty="0" err="1" smtClean="0"/>
                        <a:t>pris</a:t>
                      </a:r>
                      <a:endParaRPr lang="en-GB" b="1" dirty="0"/>
                    </a:p>
                  </a:txBody>
                  <a:tcPr/>
                </a:tc>
                <a:extLst>
                  <a:ext uri="{0D108BD9-81ED-4DB2-BD59-A6C34878D82A}">
                    <a16:rowId xmlns:a16="http://schemas.microsoft.com/office/drawing/2014/main" val="3650744457"/>
                  </a:ext>
                </a:extLst>
              </a:tr>
              <a:tr h="469018">
                <a:tc>
                  <a:txBody>
                    <a:bodyPr/>
                    <a:lstStyle/>
                    <a:p>
                      <a:r>
                        <a:rPr lang="en-GB" dirty="0" err="1" smtClean="0"/>
                        <a:t>Être</a:t>
                      </a:r>
                      <a:r>
                        <a:rPr lang="en-GB" baseline="0" dirty="0" smtClean="0"/>
                        <a:t> – to be</a:t>
                      </a:r>
                      <a:endParaRPr lang="en-GB" dirty="0"/>
                    </a:p>
                  </a:txBody>
                  <a:tcPr/>
                </a:tc>
                <a:tc>
                  <a:txBody>
                    <a:bodyPr/>
                    <a:lstStyle/>
                    <a:p>
                      <a:r>
                        <a:rPr lang="en-GB" b="1" dirty="0" err="1" smtClean="0"/>
                        <a:t>été</a:t>
                      </a:r>
                      <a:endParaRPr lang="en-GB" b="1" dirty="0"/>
                    </a:p>
                  </a:txBody>
                  <a:tcPr/>
                </a:tc>
                <a:tc>
                  <a:txBody>
                    <a:bodyPr/>
                    <a:lstStyle/>
                    <a:p>
                      <a:r>
                        <a:rPr lang="en-GB" dirty="0" err="1" smtClean="0"/>
                        <a:t>Venir</a:t>
                      </a:r>
                      <a:r>
                        <a:rPr lang="en-GB" dirty="0" smtClean="0"/>
                        <a:t> – to come</a:t>
                      </a:r>
                      <a:endParaRPr lang="en-GB" dirty="0"/>
                    </a:p>
                  </a:txBody>
                  <a:tcPr/>
                </a:tc>
                <a:tc>
                  <a:txBody>
                    <a:bodyPr/>
                    <a:lstStyle/>
                    <a:p>
                      <a:r>
                        <a:rPr lang="en-GB" b="1" dirty="0" err="1" smtClean="0"/>
                        <a:t>venu</a:t>
                      </a:r>
                      <a:endParaRPr lang="en-GB" b="1" dirty="0"/>
                    </a:p>
                  </a:txBody>
                  <a:tcPr/>
                </a:tc>
                <a:extLst>
                  <a:ext uri="{0D108BD9-81ED-4DB2-BD59-A6C34878D82A}">
                    <a16:rowId xmlns:a16="http://schemas.microsoft.com/office/drawing/2014/main" val="575636054"/>
                  </a:ext>
                </a:extLst>
              </a:tr>
              <a:tr h="469018">
                <a:tc>
                  <a:txBody>
                    <a:bodyPr/>
                    <a:lstStyle/>
                    <a:p>
                      <a:r>
                        <a:rPr lang="en-GB" dirty="0" smtClean="0"/>
                        <a:t>Faire – to</a:t>
                      </a:r>
                      <a:r>
                        <a:rPr lang="en-GB" baseline="0" dirty="0" smtClean="0"/>
                        <a:t> do</a:t>
                      </a:r>
                      <a:endParaRPr lang="en-GB" dirty="0"/>
                    </a:p>
                  </a:txBody>
                  <a:tcPr/>
                </a:tc>
                <a:tc>
                  <a:txBody>
                    <a:bodyPr/>
                    <a:lstStyle/>
                    <a:p>
                      <a:r>
                        <a:rPr lang="en-GB" b="1" dirty="0" smtClean="0"/>
                        <a:t>fait</a:t>
                      </a:r>
                      <a:endParaRPr lang="en-GB" b="1" dirty="0"/>
                    </a:p>
                  </a:txBody>
                  <a:tcPr/>
                </a:tc>
                <a:tc>
                  <a:txBody>
                    <a:bodyPr/>
                    <a:lstStyle/>
                    <a:p>
                      <a:r>
                        <a:rPr lang="en-GB" dirty="0" err="1" smtClean="0"/>
                        <a:t>Voir</a:t>
                      </a:r>
                      <a:r>
                        <a:rPr lang="en-GB" baseline="0" dirty="0" smtClean="0"/>
                        <a:t> – to see</a:t>
                      </a:r>
                      <a:endParaRPr lang="en-GB" dirty="0"/>
                    </a:p>
                  </a:txBody>
                  <a:tcPr/>
                </a:tc>
                <a:tc>
                  <a:txBody>
                    <a:bodyPr/>
                    <a:lstStyle/>
                    <a:p>
                      <a:r>
                        <a:rPr lang="en-GB" b="1" dirty="0" smtClean="0"/>
                        <a:t>vu</a:t>
                      </a:r>
                      <a:endParaRPr lang="en-GB" b="1" dirty="0"/>
                    </a:p>
                  </a:txBody>
                  <a:tcPr/>
                </a:tc>
                <a:extLst>
                  <a:ext uri="{0D108BD9-81ED-4DB2-BD59-A6C34878D82A}">
                    <a16:rowId xmlns:a16="http://schemas.microsoft.com/office/drawing/2014/main" val="2228105178"/>
                  </a:ext>
                </a:extLst>
              </a:tr>
              <a:tr h="469018">
                <a:tc>
                  <a:txBody>
                    <a:bodyPr/>
                    <a:lstStyle/>
                    <a:p>
                      <a:r>
                        <a:rPr lang="en-GB" dirty="0" smtClean="0"/>
                        <a:t>Lire – to read</a:t>
                      </a:r>
                      <a:endParaRPr lang="en-GB" dirty="0"/>
                    </a:p>
                  </a:txBody>
                  <a:tcPr/>
                </a:tc>
                <a:tc>
                  <a:txBody>
                    <a:bodyPr/>
                    <a:lstStyle/>
                    <a:p>
                      <a:r>
                        <a:rPr lang="en-GB" b="1" dirty="0" err="1" smtClean="0"/>
                        <a:t>lu</a:t>
                      </a:r>
                      <a:endParaRPr lang="en-GB" b="1" dirty="0"/>
                    </a:p>
                  </a:txBody>
                  <a:tcPr/>
                </a:tc>
                <a:tc>
                  <a:txBody>
                    <a:bodyPr/>
                    <a:lstStyle/>
                    <a:p>
                      <a:r>
                        <a:rPr lang="en-GB" dirty="0" err="1" smtClean="0"/>
                        <a:t>Vouloir</a:t>
                      </a:r>
                      <a:r>
                        <a:rPr lang="en-GB" baseline="0" dirty="0" smtClean="0"/>
                        <a:t> – to want</a:t>
                      </a:r>
                      <a:endParaRPr lang="en-GB" dirty="0"/>
                    </a:p>
                  </a:txBody>
                  <a:tcPr/>
                </a:tc>
                <a:tc>
                  <a:txBody>
                    <a:bodyPr/>
                    <a:lstStyle/>
                    <a:p>
                      <a:r>
                        <a:rPr lang="en-GB" b="1" dirty="0" err="1" smtClean="0"/>
                        <a:t>voulu</a:t>
                      </a:r>
                      <a:endParaRPr lang="en-GB" b="1" dirty="0"/>
                    </a:p>
                  </a:txBody>
                  <a:tcPr/>
                </a:tc>
                <a:extLst>
                  <a:ext uri="{0D108BD9-81ED-4DB2-BD59-A6C34878D82A}">
                    <a16:rowId xmlns:a16="http://schemas.microsoft.com/office/drawing/2014/main" val="2661331117"/>
                  </a:ext>
                </a:extLst>
              </a:tr>
            </a:tbl>
          </a:graphicData>
        </a:graphic>
      </p:graphicFrame>
      <p:sp>
        <p:nvSpPr>
          <p:cNvPr id="11" name="Text Box 2"/>
          <p:cNvSpPr txBox="1">
            <a:spLocks noChangeArrowheads="1"/>
          </p:cNvSpPr>
          <p:nvPr/>
        </p:nvSpPr>
        <p:spPr bwMode="auto">
          <a:xfrm>
            <a:off x="453218" y="2830"/>
            <a:ext cx="61198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GB" sz="2400" b="1" dirty="0">
                <a:latin typeface="Calibri" pitchFamily="34" charset="0"/>
                <a:cs typeface="Calibri" pitchFamily="34" charset="0"/>
              </a:rPr>
              <a:t>Perfect </a:t>
            </a:r>
            <a:r>
              <a:rPr lang="en-GB" sz="2400" b="1" dirty="0" smtClean="0">
                <a:latin typeface="Calibri" pitchFamily="34" charset="0"/>
                <a:cs typeface="Calibri" pitchFamily="34" charset="0"/>
              </a:rPr>
              <a:t>tense: verbs which take </a:t>
            </a:r>
            <a:r>
              <a:rPr lang="en-GB" sz="2400" b="1" dirty="0" err="1" smtClean="0">
                <a:latin typeface="Calibri" pitchFamily="34" charset="0"/>
                <a:cs typeface="Calibri" pitchFamily="34" charset="0"/>
              </a:rPr>
              <a:t>être</a:t>
            </a:r>
            <a:endParaRPr lang="en-GB" sz="2400" b="1" dirty="0">
              <a:latin typeface="Calibri" pitchFamily="34" charset="0"/>
              <a:cs typeface="Calibri" pitchFamily="34" charset="0"/>
            </a:endParaRPr>
          </a:p>
        </p:txBody>
      </p:sp>
      <p:graphicFrame>
        <p:nvGraphicFramePr>
          <p:cNvPr id="12" name="Table 11"/>
          <p:cNvGraphicFramePr>
            <a:graphicFrameLocks noGrp="1"/>
          </p:cNvGraphicFramePr>
          <p:nvPr>
            <p:extLst>
              <p:ext uri="{D42A27DB-BD31-4B8C-83A1-F6EECF244321}">
                <p14:modId xmlns:p14="http://schemas.microsoft.com/office/powerpoint/2010/main" val="3023536942"/>
              </p:ext>
            </p:extLst>
          </p:nvPr>
        </p:nvGraphicFramePr>
        <p:xfrm>
          <a:off x="450176" y="517043"/>
          <a:ext cx="6064924" cy="3324120"/>
        </p:xfrm>
        <a:graphic>
          <a:graphicData uri="http://schemas.openxmlformats.org/drawingml/2006/table">
            <a:tbl>
              <a:tblPr firstRow="1" bandRow="1">
                <a:tableStyleId>{5940675A-B579-460E-94D1-54222C63F5DA}</a:tableStyleId>
              </a:tblPr>
              <a:tblGrid>
                <a:gridCol w="1516231">
                  <a:extLst>
                    <a:ext uri="{9D8B030D-6E8A-4147-A177-3AD203B41FA5}">
                      <a16:colId xmlns:a16="http://schemas.microsoft.com/office/drawing/2014/main" val="161240758"/>
                    </a:ext>
                  </a:extLst>
                </a:gridCol>
                <a:gridCol w="1516231">
                  <a:extLst>
                    <a:ext uri="{9D8B030D-6E8A-4147-A177-3AD203B41FA5}">
                      <a16:colId xmlns:a16="http://schemas.microsoft.com/office/drawing/2014/main" val="2950784827"/>
                    </a:ext>
                  </a:extLst>
                </a:gridCol>
                <a:gridCol w="1516231">
                  <a:extLst>
                    <a:ext uri="{9D8B030D-6E8A-4147-A177-3AD203B41FA5}">
                      <a16:colId xmlns:a16="http://schemas.microsoft.com/office/drawing/2014/main" val="2343382739"/>
                    </a:ext>
                  </a:extLst>
                </a:gridCol>
                <a:gridCol w="1516231">
                  <a:extLst>
                    <a:ext uri="{9D8B030D-6E8A-4147-A177-3AD203B41FA5}">
                      <a16:colId xmlns:a16="http://schemas.microsoft.com/office/drawing/2014/main" val="2273082956"/>
                    </a:ext>
                  </a:extLst>
                </a:gridCol>
              </a:tblGrid>
              <a:tr h="664824">
                <a:tc>
                  <a:txBody>
                    <a:bodyPr/>
                    <a:lstStyle/>
                    <a:p>
                      <a:r>
                        <a:rPr lang="en-GB" b="1" dirty="0" smtClean="0"/>
                        <a:t>MONTER</a:t>
                      </a:r>
                      <a:r>
                        <a:rPr lang="en-GB" dirty="0" smtClean="0"/>
                        <a:t> – to go up</a:t>
                      </a:r>
                      <a:endParaRPr lang="en-GB" dirty="0"/>
                    </a:p>
                  </a:txBody>
                  <a:tcPr/>
                </a:tc>
                <a:tc>
                  <a:txBody>
                    <a:bodyPr/>
                    <a:lstStyle/>
                    <a:p>
                      <a:r>
                        <a:rPr lang="en-GB" b="1" dirty="0" smtClean="0"/>
                        <a:t>VENIR</a:t>
                      </a:r>
                      <a:r>
                        <a:rPr lang="en-GB" dirty="0" smtClean="0"/>
                        <a:t> – to come</a:t>
                      </a:r>
                      <a:endParaRPr lang="en-GB" dirty="0"/>
                    </a:p>
                  </a:txBody>
                  <a:tcPr/>
                </a:tc>
                <a:tc>
                  <a:txBody>
                    <a:bodyPr/>
                    <a:lstStyle/>
                    <a:p>
                      <a:r>
                        <a:rPr lang="en-GB" b="1" dirty="0" smtClean="0"/>
                        <a:t>DESCENDRE</a:t>
                      </a:r>
                      <a:r>
                        <a:rPr lang="en-GB" dirty="0" smtClean="0"/>
                        <a:t> – to go down</a:t>
                      </a:r>
                      <a:endParaRPr lang="en-GB" dirty="0"/>
                    </a:p>
                  </a:txBody>
                  <a:tcPr/>
                </a:tc>
                <a:tc>
                  <a:txBody>
                    <a:bodyPr/>
                    <a:lstStyle/>
                    <a:p>
                      <a:r>
                        <a:rPr lang="en-GB" b="1" dirty="0" smtClean="0"/>
                        <a:t>TOMBER</a:t>
                      </a:r>
                      <a:r>
                        <a:rPr lang="en-GB" dirty="0" smtClean="0"/>
                        <a:t> – to fall</a:t>
                      </a:r>
                      <a:endParaRPr lang="en-GB" dirty="0"/>
                    </a:p>
                  </a:txBody>
                  <a:tcPr/>
                </a:tc>
                <a:extLst>
                  <a:ext uri="{0D108BD9-81ED-4DB2-BD59-A6C34878D82A}">
                    <a16:rowId xmlns:a16="http://schemas.microsoft.com/office/drawing/2014/main" val="2942424488"/>
                  </a:ext>
                </a:extLst>
              </a:tr>
              <a:tr h="664824">
                <a:tc>
                  <a:txBody>
                    <a:bodyPr/>
                    <a:lstStyle/>
                    <a:p>
                      <a:r>
                        <a:rPr lang="en-GB" b="1" dirty="0" smtClean="0"/>
                        <a:t>RENTRER</a:t>
                      </a:r>
                      <a:r>
                        <a:rPr lang="en-GB" dirty="0" smtClean="0"/>
                        <a:t> – to return </a:t>
                      </a:r>
                      <a:endParaRPr lang="en-GB" dirty="0"/>
                    </a:p>
                  </a:txBody>
                  <a:tcPr/>
                </a:tc>
                <a:tc>
                  <a:txBody>
                    <a:bodyPr/>
                    <a:lstStyle/>
                    <a:p>
                      <a:r>
                        <a:rPr lang="en-GB" b="1" dirty="0" smtClean="0"/>
                        <a:t>ALLER</a:t>
                      </a:r>
                      <a:r>
                        <a:rPr lang="en-GB" dirty="0" smtClean="0"/>
                        <a:t> – to go</a:t>
                      </a:r>
                      <a:endParaRPr lang="en-GB" dirty="0"/>
                    </a:p>
                  </a:txBody>
                  <a:tcPr/>
                </a:tc>
                <a:tc>
                  <a:txBody>
                    <a:bodyPr/>
                    <a:lstStyle/>
                    <a:p>
                      <a:r>
                        <a:rPr lang="en-GB" b="1" dirty="0" smtClean="0"/>
                        <a:t>ENTRER</a:t>
                      </a:r>
                      <a:r>
                        <a:rPr lang="en-GB" dirty="0" smtClean="0"/>
                        <a:t> – to enter</a:t>
                      </a:r>
                      <a:endParaRPr lang="en-GB" dirty="0"/>
                    </a:p>
                  </a:txBody>
                  <a:tcPr/>
                </a:tc>
                <a:tc>
                  <a:txBody>
                    <a:bodyPr/>
                    <a:lstStyle/>
                    <a:p>
                      <a:r>
                        <a:rPr lang="en-GB" b="1" dirty="0" smtClean="0"/>
                        <a:t>RESTER</a:t>
                      </a:r>
                      <a:r>
                        <a:rPr lang="en-GB" dirty="0" smtClean="0"/>
                        <a:t> – to stay</a:t>
                      </a:r>
                      <a:endParaRPr lang="en-GB" dirty="0"/>
                    </a:p>
                  </a:txBody>
                  <a:tcPr/>
                </a:tc>
                <a:extLst>
                  <a:ext uri="{0D108BD9-81ED-4DB2-BD59-A6C34878D82A}">
                    <a16:rowId xmlns:a16="http://schemas.microsoft.com/office/drawing/2014/main" val="4156312574"/>
                  </a:ext>
                </a:extLst>
              </a:tr>
              <a:tr h="664824">
                <a:tc>
                  <a:txBody>
                    <a:bodyPr/>
                    <a:lstStyle/>
                    <a:p>
                      <a:r>
                        <a:rPr lang="en-GB" b="1" dirty="0" smtClean="0"/>
                        <a:t>SORTIR</a:t>
                      </a:r>
                      <a:r>
                        <a:rPr lang="en-GB" dirty="0" smtClean="0"/>
                        <a:t> – to go out</a:t>
                      </a:r>
                      <a:endParaRPr lang="en-GB" dirty="0"/>
                    </a:p>
                  </a:txBody>
                  <a:tcPr/>
                </a:tc>
                <a:tc>
                  <a:txBody>
                    <a:bodyPr/>
                    <a:lstStyle/>
                    <a:p>
                      <a:r>
                        <a:rPr lang="en-GB" b="1" dirty="0" smtClean="0"/>
                        <a:t>NAÎTRE</a:t>
                      </a:r>
                      <a:r>
                        <a:rPr lang="en-GB" dirty="0" smtClean="0"/>
                        <a:t> – to be born</a:t>
                      </a:r>
                      <a:endParaRPr lang="en-GB" dirty="0"/>
                    </a:p>
                  </a:txBody>
                  <a:tcPr/>
                </a:tc>
                <a:tc>
                  <a:txBody>
                    <a:bodyPr/>
                    <a:lstStyle/>
                    <a:p>
                      <a:r>
                        <a:rPr lang="en-GB" b="1" dirty="0" smtClean="0"/>
                        <a:t>RETOURNER</a:t>
                      </a:r>
                      <a:r>
                        <a:rPr lang="en-GB" dirty="0" smtClean="0"/>
                        <a:t> – to return</a:t>
                      </a:r>
                      <a:endParaRPr lang="en-GB" dirty="0"/>
                    </a:p>
                  </a:txBody>
                  <a:tcPr/>
                </a:tc>
                <a:tc>
                  <a:txBody>
                    <a:bodyPr/>
                    <a:lstStyle/>
                    <a:p>
                      <a:r>
                        <a:rPr lang="en-GB" b="1" dirty="0" smtClean="0"/>
                        <a:t>ARRIVER</a:t>
                      </a:r>
                      <a:r>
                        <a:rPr lang="en-GB" dirty="0" smtClean="0"/>
                        <a:t> – to arrive</a:t>
                      </a:r>
                      <a:endParaRPr lang="en-GB" dirty="0"/>
                    </a:p>
                  </a:txBody>
                  <a:tcPr/>
                </a:tc>
                <a:extLst>
                  <a:ext uri="{0D108BD9-81ED-4DB2-BD59-A6C34878D82A}">
                    <a16:rowId xmlns:a16="http://schemas.microsoft.com/office/drawing/2014/main" val="1120862845"/>
                  </a:ext>
                </a:extLst>
              </a:tr>
              <a:tr h="664824">
                <a:tc>
                  <a:txBody>
                    <a:bodyPr/>
                    <a:lstStyle/>
                    <a:p>
                      <a:endParaRPr lang="en-GB" dirty="0"/>
                    </a:p>
                  </a:txBody>
                  <a:tcPr/>
                </a:tc>
                <a:tc>
                  <a:txBody>
                    <a:bodyPr/>
                    <a:lstStyle/>
                    <a:p>
                      <a:endParaRPr lang="en-GB" dirty="0"/>
                    </a:p>
                  </a:txBody>
                  <a:tcPr/>
                </a:tc>
                <a:tc>
                  <a:txBody>
                    <a:bodyPr/>
                    <a:lstStyle/>
                    <a:p>
                      <a:endParaRPr lang="en-GB" dirty="0"/>
                    </a:p>
                  </a:txBody>
                  <a:tcPr/>
                </a:tc>
                <a:tc>
                  <a:txBody>
                    <a:bodyPr/>
                    <a:lstStyle/>
                    <a:p>
                      <a:r>
                        <a:rPr lang="en-GB" b="1" dirty="0" smtClean="0"/>
                        <a:t>MOURIR</a:t>
                      </a:r>
                      <a:r>
                        <a:rPr lang="en-GB" dirty="0" smtClean="0"/>
                        <a:t> – to die</a:t>
                      </a:r>
                      <a:endParaRPr lang="en-GB" dirty="0"/>
                    </a:p>
                  </a:txBody>
                  <a:tcPr/>
                </a:tc>
                <a:extLst>
                  <a:ext uri="{0D108BD9-81ED-4DB2-BD59-A6C34878D82A}">
                    <a16:rowId xmlns:a16="http://schemas.microsoft.com/office/drawing/2014/main" val="3650744457"/>
                  </a:ext>
                </a:extLst>
              </a:tr>
              <a:tr h="664824">
                <a:tc>
                  <a:txBody>
                    <a:bodyPr/>
                    <a:lstStyle/>
                    <a:p>
                      <a:endParaRPr lang="en-GB" dirty="0"/>
                    </a:p>
                  </a:txBody>
                  <a:tcPr/>
                </a:tc>
                <a:tc>
                  <a:txBody>
                    <a:bodyPr/>
                    <a:lstStyle/>
                    <a:p>
                      <a:endParaRPr lang="en-GB"/>
                    </a:p>
                  </a:txBody>
                  <a:tcPr/>
                </a:tc>
                <a:tc>
                  <a:txBody>
                    <a:bodyPr/>
                    <a:lstStyle/>
                    <a:p>
                      <a:endParaRPr lang="en-GB" dirty="0"/>
                    </a:p>
                  </a:txBody>
                  <a:tcPr/>
                </a:tc>
                <a:tc>
                  <a:txBody>
                    <a:bodyPr/>
                    <a:lstStyle/>
                    <a:p>
                      <a:r>
                        <a:rPr lang="en-GB" b="1" dirty="0" smtClean="0"/>
                        <a:t>PARTIR</a:t>
                      </a:r>
                      <a:r>
                        <a:rPr lang="en-GB" dirty="0" smtClean="0"/>
                        <a:t> – to leave</a:t>
                      </a:r>
                      <a:endParaRPr lang="en-GB" dirty="0"/>
                    </a:p>
                  </a:txBody>
                  <a:tcPr/>
                </a:tc>
                <a:extLst>
                  <a:ext uri="{0D108BD9-81ED-4DB2-BD59-A6C34878D82A}">
                    <a16:rowId xmlns:a16="http://schemas.microsoft.com/office/drawing/2014/main" val="575636054"/>
                  </a:ext>
                </a:extLst>
              </a:tr>
            </a:tbl>
          </a:graphicData>
        </a:graphic>
      </p:graphicFrame>
    </p:spTree>
    <p:extLst>
      <p:ext uri="{BB962C8B-B14F-4D97-AF65-F5344CB8AC3E}">
        <p14:creationId xmlns:p14="http://schemas.microsoft.com/office/powerpoint/2010/main" val="75875981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ext Box 3"/>
          <p:cNvSpPr txBox="1">
            <a:spLocks noChangeArrowheads="1"/>
          </p:cNvSpPr>
          <p:nvPr/>
        </p:nvSpPr>
        <p:spPr bwMode="auto">
          <a:xfrm>
            <a:off x="0" y="34925"/>
            <a:ext cx="68580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GB" sz="2000" b="1" dirty="0">
                <a:latin typeface="Calibri" pitchFamily="34" charset="0"/>
                <a:cs typeface="Calibri" pitchFamily="34" charset="0"/>
              </a:rPr>
              <a:t>The imperfect tense (was, were doing/ used to do)</a:t>
            </a:r>
          </a:p>
        </p:txBody>
      </p:sp>
      <p:sp>
        <p:nvSpPr>
          <p:cNvPr id="47107" name="Text Box 4"/>
          <p:cNvSpPr txBox="1">
            <a:spLocks noChangeArrowheads="1"/>
          </p:cNvSpPr>
          <p:nvPr/>
        </p:nvSpPr>
        <p:spPr bwMode="auto">
          <a:xfrm>
            <a:off x="71438" y="349250"/>
            <a:ext cx="6786562" cy="1138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GB" sz="1700" dirty="0">
                <a:latin typeface="Calibri" pitchFamily="34" charset="0"/>
                <a:cs typeface="Calibri" pitchFamily="34" charset="0"/>
              </a:rPr>
              <a:t>The imperfect is used to describe things we did regularly in the past and where we do not know the beginning and end of the action.   It also sets the scene in a narrative, describing places, objects, people, time and the weather in the past.</a:t>
            </a:r>
          </a:p>
        </p:txBody>
      </p:sp>
      <p:sp>
        <p:nvSpPr>
          <p:cNvPr id="47108" name="Text Box 5"/>
          <p:cNvSpPr txBox="1">
            <a:spLocks noChangeArrowheads="1"/>
          </p:cNvSpPr>
          <p:nvPr/>
        </p:nvSpPr>
        <p:spPr bwMode="auto">
          <a:xfrm>
            <a:off x="93295" y="1475039"/>
            <a:ext cx="5113312"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GB" sz="1600" dirty="0">
                <a:latin typeface="Calibri" pitchFamily="34" charset="0"/>
                <a:cs typeface="Calibri" pitchFamily="34" charset="0"/>
              </a:rPr>
              <a:t>The imperfect is formed by taking the nous form of the verb, removing the ‘</a:t>
            </a:r>
            <a:r>
              <a:rPr lang="en-GB" sz="1600" dirty="0" err="1">
                <a:latin typeface="Calibri" pitchFamily="34" charset="0"/>
                <a:cs typeface="Calibri" pitchFamily="34" charset="0"/>
              </a:rPr>
              <a:t>ons</a:t>
            </a:r>
            <a:r>
              <a:rPr lang="en-GB" sz="1600" dirty="0">
                <a:latin typeface="Calibri" pitchFamily="34" charset="0"/>
                <a:cs typeface="Calibri" pitchFamily="34" charset="0"/>
              </a:rPr>
              <a:t>’ and adding these endings</a:t>
            </a:r>
          </a:p>
        </p:txBody>
      </p:sp>
      <p:graphicFrame>
        <p:nvGraphicFramePr>
          <p:cNvPr id="26762" name="Group 138"/>
          <p:cNvGraphicFramePr>
            <a:graphicFrameLocks noGrp="1"/>
          </p:cNvGraphicFramePr>
          <p:nvPr>
            <p:extLst>
              <p:ext uri="{D42A27DB-BD31-4B8C-83A1-F6EECF244321}">
                <p14:modId xmlns:p14="http://schemas.microsoft.com/office/powerpoint/2010/main" val="3902685149"/>
              </p:ext>
            </p:extLst>
          </p:nvPr>
        </p:nvGraphicFramePr>
        <p:xfrm>
          <a:off x="476672" y="5324970"/>
          <a:ext cx="6038427" cy="3163920"/>
        </p:xfrm>
        <a:graphic>
          <a:graphicData uri="http://schemas.openxmlformats.org/drawingml/2006/table">
            <a:tbl>
              <a:tblPr/>
              <a:tblGrid>
                <a:gridCol w="2232248">
                  <a:extLst>
                    <a:ext uri="{9D8B030D-6E8A-4147-A177-3AD203B41FA5}">
                      <a16:colId xmlns:a16="http://schemas.microsoft.com/office/drawing/2014/main" val="20000"/>
                    </a:ext>
                  </a:extLst>
                </a:gridCol>
                <a:gridCol w="2210972">
                  <a:extLst>
                    <a:ext uri="{9D8B030D-6E8A-4147-A177-3AD203B41FA5}">
                      <a16:colId xmlns:a16="http://schemas.microsoft.com/office/drawing/2014/main" val="20001"/>
                    </a:ext>
                  </a:extLst>
                </a:gridCol>
                <a:gridCol w="1595207">
                  <a:extLst>
                    <a:ext uri="{9D8B030D-6E8A-4147-A177-3AD203B41FA5}">
                      <a16:colId xmlns:a16="http://schemas.microsoft.com/office/drawing/2014/main" val="1387031947"/>
                    </a:ext>
                  </a:extLst>
                </a:gridCol>
              </a:tblGrid>
              <a:tr h="4508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a:ln>
                            <a:noFill/>
                          </a:ln>
                          <a:solidFill>
                            <a:schemeClr val="tx1"/>
                          </a:solidFill>
                          <a:effectLst/>
                          <a:latin typeface="Calibri" pitchFamily="34" charset="0"/>
                          <a:cs typeface="Calibri" pitchFamily="34" charset="0"/>
                        </a:rPr>
                        <a:t>Irregulars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etre</a:t>
                      </a:r>
                      <a:r>
                        <a:rPr kumimoji="0" lang="en-GB" sz="1800" b="1" i="0" u="none" strike="noStrike" cap="none" normalizeH="0" baseline="0" dirty="0">
                          <a:ln>
                            <a:noFill/>
                          </a:ln>
                          <a:solidFill>
                            <a:schemeClr val="tx1"/>
                          </a:solidFill>
                          <a:effectLst/>
                          <a:latin typeface="Calibri" pitchFamily="34" charset="0"/>
                          <a:cs typeface="Calibri" pitchFamily="34" charset="0"/>
                        </a:rPr>
                        <a:t> – to be (irregular)</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7">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err="1">
                          <a:ln>
                            <a:noFill/>
                          </a:ln>
                          <a:solidFill>
                            <a:schemeClr val="tx1"/>
                          </a:solidFill>
                          <a:effectLst/>
                          <a:latin typeface="Calibri" pitchFamily="34" charset="0"/>
                          <a:cs typeface="Calibri" pitchFamily="34" charset="0"/>
                        </a:rPr>
                        <a:t>Ê</a:t>
                      </a:r>
                      <a:r>
                        <a:rPr kumimoji="0" lang="en-GB" sz="1600" b="1" i="0" u="none" strike="noStrike" cap="none" normalizeH="0" baseline="0" dirty="0" err="1" smtClean="0">
                          <a:ln>
                            <a:noFill/>
                          </a:ln>
                          <a:solidFill>
                            <a:schemeClr val="tx1"/>
                          </a:solidFill>
                          <a:effectLst/>
                          <a:latin typeface="Calibri" pitchFamily="34" charset="0"/>
                          <a:cs typeface="Calibri" pitchFamily="34" charset="0"/>
                        </a:rPr>
                        <a:t>tre</a:t>
                      </a:r>
                      <a:r>
                        <a:rPr kumimoji="0" lang="en-GB" sz="1600" b="1" i="0" u="none" strike="noStrike" cap="none" normalizeH="0" baseline="0" dirty="0" smtClean="0">
                          <a:ln>
                            <a:noFill/>
                          </a:ln>
                          <a:solidFill>
                            <a:schemeClr val="tx1"/>
                          </a:solidFill>
                          <a:effectLst/>
                          <a:latin typeface="Calibri" pitchFamily="34" charset="0"/>
                          <a:cs typeface="Calibri" pitchFamily="34" charset="0"/>
                        </a:rPr>
                        <a:t> </a:t>
                      </a:r>
                      <a:r>
                        <a:rPr kumimoji="0" lang="en-GB" sz="1600" b="1" i="0" u="none" strike="noStrike" cap="none" normalizeH="0" baseline="0" dirty="0">
                          <a:ln>
                            <a:noFill/>
                          </a:ln>
                          <a:solidFill>
                            <a:schemeClr val="tx1"/>
                          </a:solidFill>
                          <a:effectLst/>
                          <a:latin typeface="Calibri" pitchFamily="34" charset="0"/>
                          <a:cs typeface="Calibri" pitchFamily="34" charset="0"/>
                        </a:rPr>
                        <a:t>is the only verb which is fully irregular but there are a number of verbs which have an irregular present tense so this should be checked before taking the nous form</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571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je (I)</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err="1">
                          <a:ln>
                            <a:noFill/>
                          </a:ln>
                          <a:solidFill>
                            <a:schemeClr val="tx1"/>
                          </a:solidFill>
                          <a:effectLst/>
                          <a:latin typeface="Calibri" pitchFamily="34" charset="0"/>
                          <a:cs typeface="Calibri" pitchFamily="34" charset="0"/>
                        </a:rPr>
                        <a:t>étais</a:t>
                      </a:r>
                      <a:endParaRPr kumimoji="0" lang="en-US" sz="1800" b="1" i="0" u="none" strike="noStrike" cap="none" normalizeH="0" baseline="0" dirty="0">
                        <a:ln>
                          <a:noFill/>
                        </a:ln>
                        <a:solidFill>
                          <a:schemeClr val="tx1"/>
                        </a:solidFill>
                        <a:effectLst/>
                        <a:latin typeface="Calibri" pitchFamily="34" charset="0"/>
                        <a:cs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dirty="0">
                        <a:ln>
                          <a:noFill/>
                        </a:ln>
                        <a:solidFill>
                          <a:schemeClr val="tx1"/>
                        </a:solidFill>
                        <a:effectLst/>
                        <a:latin typeface="Calibri" pitchFamily="34" charset="0"/>
                        <a:cs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571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t</a:t>
                      </a:r>
                      <a:r>
                        <a:rPr kumimoji="0" lang="en-US" sz="1800" b="0" i="0" u="none" strike="noStrike" cap="none" normalizeH="0" baseline="0" dirty="0">
                          <a:ln>
                            <a:noFill/>
                          </a:ln>
                          <a:solidFill>
                            <a:schemeClr val="tx1"/>
                          </a:solidFill>
                          <a:effectLst/>
                          <a:latin typeface="Calibri" pitchFamily="34" charset="0"/>
                          <a:cs typeface="Calibri" pitchFamily="34" charset="0"/>
                        </a:rPr>
                        <a:t>u </a:t>
                      </a:r>
                      <a:r>
                        <a:rPr kumimoji="0" lang="en-US" sz="1600" b="0" i="0" u="none" strike="noStrike" cap="none" normalizeH="0" baseline="0" dirty="0">
                          <a:ln>
                            <a:noFill/>
                          </a:ln>
                          <a:solidFill>
                            <a:schemeClr val="tx1"/>
                          </a:solidFill>
                          <a:effectLst/>
                          <a:latin typeface="Calibri" pitchFamily="34" charset="0"/>
                          <a:cs typeface="Calibri" pitchFamily="34" charset="0"/>
                        </a:rPr>
                        <a:t>(you, 1 </a:t>
                      </a:r>
                      <a:r>
                        <a:rPr kumimoji="0" lang="en-US" sz="1600" b="0" i="0" u="none" strike="noStrike" cap="none" normalizeH="0" baseline="0" dirty="0" err="1">
                          <a:ln>
                            <a:noFill/>
                          </a:ln>
                          <a:solidFill>
                            <a:schemeClr val="tx1"/>
                          </a:solidFill>
                          <a:effectLst/>
                          <a:latin typeface="Calibri" pitchFamily="34" charset="0"/>
                          <a:cs typeface="Calibri" pitchFamily="34" charset="0"/>
                        </a:rPr>
                        <a:t>pers</a:t>
                      </a:r>
                      <a:r>
                        <a:rPr kumimoji="0" lang="en-US" sz="1600" b="0" i="0" u="none" strike="noStrike" cap="none" normalizeH="0" baseline="0" dirty="0">
                          <a:ln>
                            <a:noFill/>
                          </a:ln>
                          <a:solidFill>
                            <a:schemeClr val="tx1"/>
                          </a:solidFill>
                          <a:effectLst/>
                          <a:latin typeface="Calibri" pitchFamily="34" charset="0"/>
                          <a:cs typeface="Calibri" pitchFamily="34" charset="0"/>
                        </a:rPr>
                        <a:t> fam)</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étais</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1200" b="1" i="0" u="none" strike="noStrike" cap="none" normalizeH="0" baseline="0" dirty="0">
                        <a:ln>
                          <a:noFill/>
                        </a:ln>
                        <a:solidFill>
                          <a:schemeClr val="tx1"/>
                        </a:solidFill>
                        <a:effectLst/>
                        <a:latin typeface="Calibri" pitchFamily="34" charset="0"/>
                        <a:cs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587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err="1">
                          <a:ln>
                            <a:noFill/>
                          </a:ln>
                          <a:solidFill>
                            <a:schemeClr val="tx1"/>
                          </a:solidFill>
                          <a:effectLst/>
                          <a:latin typeface="Calibri" pitchFamily="34" charset="0"/>
                          <a:cs typeface="Calibri" pitchFamily="34" charset="0"/>
                        </a:rPr>
                        <a:t>il</a:t>
                      </a:r>
                      <a:r>
                        <a:rPr kumimoji="0" lang="en-US" sz="1800" b="0" i="0" u="none" strike="noStrike" cap="none" normalizeH="0" baseline="0" dirty="0">
                          <a:ln>
                            <a:noFill/>
                          </a:ln>
                          <a:solidFill>
                            <a:schemeClr val="tx1"/>
                          </a:solidFill>
                          <a:effectLst/>
                          <a:latin typeface="Calibri" pitchFamily="34" charset="0"/>
                          <a:cs typeface="Calibri" pitchFamily="34" charset="0"/>
                        </a:rPr>
                        <a:t>/</a:t>
                      </a:r>
                      <a:r>
                        <a:rPr kumimoji="0" lang="en-US" sz="1800" b="0" i="0" u="none" strike="noStrike" cap="none" normalizeH="0" baseline="0" dirty="0" err="1">
                          <a:ln>
                            <a:noFill/>
                          </a:ln>
                          <a:solidFill>
                            <a:schemeClr val="tx1"/>
                          </a:solidFill>
                          <a:effectLst/>
                          <a:latin typeface="Calibri" pitchFamily="34" charset="0"/>
                          <a:cs typeface="Calibri" pitchFamily="34" charset="0"/>
                        </a:rPr>
                        <a:t>elle</a:t>
                      </a:r>
                      <a:r>
                        <a:rPr kumimoji="0" lang="en-US" sz="1800" b="0" i="0" u="none" strike="noStrike" cap="none" normalizeH="0" baseline="0" dirty="0">
                          <a:ln>
                            <a:noFill/>
                          </a:ln>
                          <a:solidFill>
                            <a:schemeClr val="tx1"/>
                          </a:solidFill>
                          <a:effectLst/>
                          <a:latin typeface="Calibri" pitchFamily="34" charset="0"/>
                          <a:cs typeface="Calibri" pitchFamily="34" charset="0"/>
                        </a:rPr>
                        <a:t> (he, she)</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on </a:t>
                      </a:r>
                      <a:r>
                        <a:rPr kumimoji="0" lang="en-GB" sz="1000" b="0" i="0" u="none" strike="noStrike" cap="none" normalizeH="0" baseline="0" dirty="0">
                          <a:ln>
                            <a:noFill/>
                          </a:ln>
                          <a:solidFill>
                            <a:schemeClr val="tx1"/>
                          </a:solidFill>
                          <a:effectLst/>
                          <a:latin typeface="Calibri" pitchFamily="34" charset="0"/>
                          <a:cs typeface="Calibri" pitchFamily="34" charset="0"/>
                        </a:rPr>
                        <a:t>(we/people  in general)</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err="1">
                          <a:ln>
                            <a:noFill/>
                          </a:ln>
                          <a:solidFill>
                            <a:schemeClr val="tx1"/>
                          </a:solidFill>
                          <a:effectLst/>
                          <a:latin typeface="Calibri" pitchFamily="34" charset="0"/>
                          <a:cs typeface="Calibri" pitchFamily="34" charset="0"/>
                        </a:rPr>
                        <a:t>était</a:t>
                      </a:r>
                      <a:endParaRPr kumimoji="0" lang="en-US" sz="1800" b="1" i="0" u="none" strike="noStrike" cap="none" normalizeH="0" baseline="0" dirty="0">
                        <a:ln>
                          <a:noFill/>
                        </a:ln>
                        <a:solidFill>
                          <a:schemeClr val="tx1"/>
                        </a:solidFill>
                        <a:effectLst/>
                        <a:latin typeface="Calibri" pitchFamily="34" charset="0"/>
                        <a:cs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dirty="0">
                        <a:ln>
                          <a:noFill/>
                        </a:ln>
                        <a:solidFill>
                          <a:schemeClr val="tx1"/>
                        </a:solidFill>
                        <a:effectLst/>
                        <a:latin typeface="Calibri" pitchFamily="34" charset="0"/>
                        <a:cs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2571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nous (we)</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étions</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1200" b="1" i="0" u="none" strike="noStrike" cap="none" normalizeH="0" baseline="0" dirty="0">
                        <a:ln>
                          <a:noFill/>
                        </a:ln>
                        <a:solidFill>
                          <a:schemeClr val="tx1"/>
                        </a:solidFill>
                        <a:effectLst/>
                        <a:latin typeface="Calibri" pitchFamily="34" charset="0"/>
                        <a:cs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2571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err="1">
                          <a:ln>
                            <a:noFill/>
                          </a:ln>
                          <a:solidFill>
                            <a:schemeClr val="tx1"/>
                          </a:solidFill>
                          <a:effectLst/>
                          <a:latin typeface="Calibri" pitchFamily="34" charset="0"/>
                          <a:cs typeface="Calibri" pitchFamily="34" charset="0"/>
                        </a:rPr>
                        <a:t>vous</a:t>
                      </a:r>
                      <a:r>
                        <a:rPr kumimoji="0" lang="en-GB" sz="1800" b="0" i="0" u="none" strike="noStrike" cap="none" normalizeH="0" baseline="0" dirty="0">
                          <a:ln>
                            <a:noFill/>
                          </a:ln>
                          <a:solidFill>
                            <a:schemeClr val="tx1"/>
                          </a:solidFill>
                          <a:effectLst/>
                          <a:latin typeface="Calibri" pitchFamily="34" charset="0"/>
                          <a:cs typeface="Calibri" pitchFamily="34" charset="0"/>
                        </a:rPr>
                        <a:t> </a:t>
                      </a:r>
                      <a:r>
                        <a:rPr kumimoji="0" lang="en-GB" sz="1050" b="0" i="0" u="none" strike="noStrike" cap="none" normalizeH="0" baseline="0" dirty="0">
                          <a:ln>
                            <a:noFill/>
                          </a:ln>
                          <a:solidFill>
                            <a:schemeClr val="tx1"/>
                          </a:solidFill>
                          <a:effectLst/>
                          <a:latin typeface="Calibri" pitchFamily="34" charset="0"/>
                          <a:cs typeface="Calibri" pitchFamily="34" charset="0"/>
                        </a:rPr>
                        <a:t>(you, pl, or polite)</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err="1">
                          <a:ln>
                            <a:noFill/>
                          </a:ln>
                          <a:solidFill>
                            <a:schemeClr val="tx1"/>
                          </a:solidFill>
                          <a:effectLst/>
                          <a:latin typeface="Calibri" pitchFamily="34" charset="0"/>
                          <a:cs typeface="Calibri" pitchFamily="34" charset="0"/>
                        </a:rPr>
                        <a:t>étiez</a:t>
                      </a:r>
                      <a:endParaRPr kumimoji="0" lang="en-US" sz="1800" b="1" i="0" u="none" strike="noStrike" cap="none" normalizeH="0" baseline="0" dirty="0">
                        <a:ln>
                          <a:noFill/>
                        </a:ln>
                        <a:solidFill>
                          <a:schemeClr val="tx1"/>
                        </a:solidFill>
                        <a:effectLst/>
                        <a:latin typeface="Calibri" pitchFamily="34" charset="0"/>
                        <a:cs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dirty="0">
                        <a:ln>
                          <a:noFill/>
                        </a:ln>
                        <a:solidFill>
                          <a:schemeClr val="tx1"/>
                        </a:solidFill>
                        <a:effectLst/>
                        <a:latin typeface="Calibri" pitchFamily="34" charset="0"/>
                        <a:cs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2682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err="1">
                          <a:ln>
                            <a:noFill/>
                          </a:ln>
                          <a:solidFill>
                            <a:schemeClr val="tx1"/>
                          </a:solidFill>
                          <a:effectLst/>
                          <a:latin typeface="Calibri" pitchFamily="34" charset="0"/>
                          <a:cs typeface="Calibri" pitchFamily="34" charset="0"/>
                        </a:rPr>
                        <a:t>ils</a:t>
                      </a:r>
                      <a:r>
                        <a:rPr kumimoji="0" lang="en-GB" sz="1800" b="0" i="0" u="none" strike="noStrike" cap="none" normalizeH="0" baseline="0" dirty="0">
                          <a:ln>
                            <a:noFill/>
                          </a:ln>
                          <a:solidFill>
                            <a:schemeClr val="tx1"/>
                          </a:solidFill>
                          <a:effectLst/>
                          <a:latin typeface="Calibri" pitchFamily="34" charset="0"/>
                          <a:cs typeface="Calibri" pitchFamily="34" charset="0"/>
                        </a:rPr>
                        <a:t>/</a:t>
                      </a:r>
                      <a:r>
                        <a:rPr kumimoji="0" lang="en-GB" sz="1800" b="0" i="0" u="none" strike="noStrike" cap="none" normalizeH="0" baseline="0" dirty="0" err="1">
                          <a:ln>
                            <a:noFill/>
                          </a:ln>
                          <a:solidFill>
                            <a:schemeClr val="tx1"/>
                          </a:solidFill>
                          <a:effectLst/>
                          <a:latin typeface="Calibri" pitchFamily="34" charset="0"/>
                          <a:cs typeface="Calibri" pitchFamily="34" charset="0"/>
                        </a:rPr>
                        <a:t>elles</a:t>
                      </a:r>
                      <a:r>
                        <a:rPr kumimoji="0" lang="en-GB" sz="1800" b="0" i="0" u="none" strike="noStrike" cap="none" normalizeH="0" baseline="0" dirty="0">
                          <a:ln>
                            <a:noFill/>
                          </a:ln>
                          <a:solidFill>
                            <a:schemeClr val="tx1"/>
                          </a:solidFill>
                          <a:effectLst/>
                          <a:latin typeface="Calibri" pitchFamily="34" charset="0"/>
                          <a:cs typeface="Calibri" pitchFamily="34" charset="0"/>
                        </a:rPr>
                        <a:t> (they)</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étaient</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1200" b="1" i="0" u="none" strike="noStrike" cap="none" normalizeH="0" baseline="0" dirty="0">
                        <a:ln>
                          <a:noFill/>
                        </a:ln>
                        <a:solidFill>
                          <a:schemeClr val="tx1"/>
                        </a:solidFill>
                        <a:effectLst/>
                        <a:latin typeface="Calibri" pitchFamily="34" charset="0"/>
                        <a:cs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bl>
          </a:graphicData>
        </a:graphic>
      </p:graphicFrame>
      <p:graphicFrame>
        <p:nvGraphicFramePr>
          <p:cNvPr id="26703" name="Group 79"/>
          <p:cNvGraphicFramePr>
            <a:graphicFrameLocks noGrp="1"/>
          </p:cNvGraphicFramePr>
          <p:nvPr>
            <p:extLst>
              <p:ext uri="{D42A27DB-BD31-4B8C-83A1-F6EECF244321}">
                <p14:modId xmlns:p14="http://schemas.microsoft.com/office/powerpoint/2010/main" val="776254887"/>
              </p:ext>
            </p:extLst>
          </p:nvPr>
        </p:nvGraphicFramePr>
        <p:xfrm>
          <a:off x="115888" y="2234347"/>
          <a:ext cx="4104456" cy="2916090"/>
        </p:xfrm>
        <a:graphic>
          <a:graphicData uri="http://schemas.openxmlformats.org/drawingml/2006/table">
            <a:tbl>
              <a:tblPr/>
              <a:tblGrid>
                <a:gridCol w="2144764">
                  <a:extLst>
                    <a:ext uri="{9D8B030D-6E8A-4147-A177-3AD203B41FA5}">
                      <a16:colId xmlns:a16="http://schemas.microsoft.com/office/drawing/2014/main" val="20000"/>
                    </a:ext>
                  </a:extLst>
                </a:gridCol>
                <a:gridCol w="1959692">
                  <a:extLst>
                    <a:ext uri="{9D8B030D-6E8A-4147-A177-3AD203B41FA5}">
                      <a16:colId xmlns:a16="http://schemas.microsoft.com/office/drawing/2014/main" val="20001"/>
                    </a:ext>
                  </a:extLst>
                </a:gridCol>
              </a:tblGrid>
              <a:tr h="246329">
                <a:tc grid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1" i="0" u="none" strike="noStrike" cap="none" normalizeH="0" baseline="0" dirty="0">
                          <a:ln>
                            <a:noFill/>
                          </a:ln>
                          <a:solidFill>
                            <a:schemeClr val="tx1"/>
                          </a:solidFill>
                          <a:effectLst/>
                          <a:latin typeface="Calibri" pitchFamily="34" charset="0"/>
                          <a:cs typeface="Calibri" pitchFamily="34" charset="0"/>
                        </a:rPr>
                        <a:t>Regular imperfect tense endings</a:t>
                      </a:r>
                    </a:p>
                  </a:txBody>
                  <a:tcPr marT="45691" marB="45691"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GB"/>
                    </a:p>
                  </a:txBody>
                  <a:tcPr/>
                </a:tc>
                <a:extLst>
                  <a:ext uri="{0D108BD9-81ED-4DB2-BD59-A6C34878D82A}">
                    <a16:rowId xmlns:a16="http://schemas.microsoft.com/office/drawing/2014/main" val="10000"/>
                  </a:ext>
                </a:extLst>
              </a:tr>
              <a:tr h="24632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je (I)</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ais</a:t>
                      </a:r>
                      <a:endParaRPr kumimoji="0" lang="en-US" sz="1800" b="1" i="0" u="none" strike="noStrike" cap="none" normalizeH="0" baseline="0" dirty="0">
                        <a:ln>
                          <a:noFill/>
                        </a:ln>
                        <a:solidFill>
                          <a:schemeClr val="tx1"/>
                        </a:solidFill>
                        <a:effectLst/>
                        <a:latin typeface="Calibri" pitchFamily="34" charset="0"/>
                        <a:cs typeface="Calibri" pitchFamily="34" charset="0"/>
                      </a:endParaRP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4632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t</a:t>
                      </a:r>
                      <a:r>
                        <a:rPr kumimoji="0" lang="en-US" sz="1800" b="0" i="0" u="none" strike="noStrike" cap="none" normalizeH="0" baseline="0" dirty="0">
                          <a:ln>
                            <a:noFill/>
                          </a:ln>
                          <a:solidFill>
                            <a:schemeClr val="tx1"/>
                          </a:solidFill>
                          <a:effectLst/>
                          <a:latin typeface="Calibri" pitchFamily="34" charset="0"/>
                          <a:cs typeface="Calibri" pitchFamily="34" charset="0"/>
                        </a:rPr>
                        <a:t>u </a:t>
                      </a:r>
                      <a:r>
                        <a:rPr kumimoji="0" lang="en-US" sz="1600" b="0" i="0" u="none" strike="noStrike" cap="none" normalizeH="0" baseline="0" dirty="0">
                          <a:ln>
                            <a:noFill/>
                          </a:ln>
                          <a:solidFill>
                            <a:schemeClr val="tx1"/>
                          </a:solidFill>
                          <a:effectLst/>
                          <a:latin typeface="Calibri" pitchFamily="34" charset="0"/>
                          <a:cs typeface="Calibri" pitchFamily="34" charset="0"/>
                        </a:rPr>
                        <a:t>(you, 1 </a:t>
                      </a:r>
                      <a:r>
                        <a:rPr kumimoji="0" lang="en-US" sz="1600" b="0" i="0" u="none" strike="noStrike" cap="none" normalizeH="0" baseline="0" dirty="0" err="1">
                          <a:ln>
                            <a:noFill/>
                          </a:ln>
                          <a:solidFill>
                            <a:schemeClr val="tx1"/>
                          </a:solidFill>
                          <a:effectLst/>
                          <a:latin typeface="Calibri" pitchFamily="34" charset="0"/>
                          <a:cs typeface="Calibri" pitchFamily="34" charset="0"/>
                        </a:rPr>
                        <a:t>pers</a:t>
                      </a:r>
                      <a:r>
                        <a:rPr kumimoji="0" lang="en-US" sz="1600" b="0" i="0" u="none" strike="noStrike" cap="none" normalizeH="0" baseline="0" dirty="0">
                          <a:ln>
                            <a:noFill/>
                          </a:ln>
                          <a:solidFill>
                            <a:schemeClr val="tx1"/>
                          </a:solidFill>
                          <a:effectLst/>
                          <a:latin typeface="Calibri" pitchFamily="34" charset="0"/>
                          <a:cs typeface="Calibri" pitchFamily="34" charset="0"/>
                        </a:rPr>
                        <a:t> fam)</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ais</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5328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err="1">
                          <a:ln>
                            <a:noFill/>
                          </a:ln>
                          <a:solidFill>
                            <a:schemeClr val="tx1"/>
                          </a:solidFill>
                          <a:effectLst/>
                          <a:latin typeface="Calibri" pitchFamily="34" charset="0"/>
                          <a:cs typeface="Calibri" pitchFamily="34" charset="0"/>
                        </a:rPr>
                        <a:t>il</a:t>
                      </a:r>
                      <a:r>
                        <a:rPr kumimoji="0" lang="en-US" sz="1800" b="0" i="0" u="none" strike="noStrike" cap="none" normalizeH="0" baseline="0" dirty="0">
                          <a:ln>
                            <a:noFill/>
                          </a:ln>
                          <a:solidFill>
                            <a:schemeClr val="tx1"/>
                          </a:solidFill>
                          <a:effectLst/>
                          <a:latin typeface="Calibri" pitchFamily="34" charset="0"/>
                          <a:cs typeface="Calibri" pitchFamily="34" charset="0"/>
                        </a:rPr>
                        <a:t>/</a:t>
                      </a:r>
                      <a:r>
                        <a:rPr kumimoji="0" lang="en-US" sz="1800" b="0" i="0" u="none" strike="noStrike" cap="none" normalizeH="0" baseline="0" dirty="0" err="1">
                          <a:ln>
                            <a:noFill/>
                          </a:ln>
                          <a:solidFill>
                            <a:schemeClr val="tx1"/>
                          </a:solidFill>
                          <a:effectLst/>
                          <a:latin typeface="Calibri" pitchFamily="34" charset="0"/>
                          <a:cs typeface="Calibri" pitchFamily="34" charset="0"/>
                        </a:rPr>
                        <a:t>elle</a:t>
                      </a:r>
                      <a:r>
                        <a:rPr kumimoji="0" lang="en-US" sz="1800" b="0" i="0" u="none" strike="noStrike" cap="none" normalizeH="0" baseline="0" dirty="0">
                          <a:ln>
                            <a:noFill/>
                          </a:ln>
                          <a:solidFill>
                            <a:schemeClr val="tx1"/>
                          </a:solidFill>
                          <a:effectLst/>
                          <a:latin typeface="Calibri" pitchFamily="34" charset="0"/>
                          <a:cs typeface="Calibri" pitchFamily="34" charset="0"/>
                        </a:rPr>
                        <a:t> (he, she)</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on </a:t>
                      </a:r>
                      <a:r>
                        <a:rPr kumimoji="0" lang="en-GB" sz="1000" b="0" i="0" u="none" strike="noStrike" cap="none" normalizeH="0" baseline="0" dirty="0">
                          <a:ln>
                            <a:noFill/>
                          </a:ln>
                          <a:solidFill>
                            <a:schemeClr val="tx1"/>
                          </a:solidFill>
                          <a:effectLst/>
                          <a:latin typeface="Calibri" pitchFamily="34" charset="0"/>
                          <a:cs typeface="Calibri" pitchFamily="34" charset="0"/>
                        </a:rPr>
                        <a:t>(we/people  in general)</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ait</a:t>
                      </a:r>
                      <a:endParaRPr kumimoji="0" lang="en-US" sz="1800" b="1" i="0" u="none" strike="noStrike" cap="none" normalizeH="0" baseline="0" dirty="0">
                        <a:ln>
                          <a:noFill/>
                        </a:ln>
                        <a:solidFill>
                          <a:schemeClr val="tx1"/>
                        </a:solidFill>
                        <a:effectLst/>
                        <a:latin typeface="Calibri" pitchFamily="34" charset="0"/>
                        <a:cs typeface="Calibri" pitchFamily="34" charset="0"/>
                      </a:endParaRP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24632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nous (we)</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ions</a:t>
                      </a:r>
                      <a:endParaRPr kumimoji="0" lang="en-US" sz="1800" b="1" i="0" u="none" strike="noStrike" cap="none" normalizeH="0" baseline="0" dirty="0">
                        <a:ln>
                          <a:noFill/>
                        </a:ln>
                        <a:solidFill>
                          <a:schemeClr val="tx1"/>
                        </a:solidFill>
                        <a:effectLst/>
                        <a:latin typeface="Calibri" pitchFamily="34" charset="0"/>
                        <a:cs typeface="Calibri" pitchFamily="34" charset="0"/>
                      </a:endParaRP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24632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err="1">
                          <a:ln>
                            <a:noFill/>
                          </a:ln>
                          <a:solidFill>
                            <a:schemeClr val="tx1"/>
                          </a:solidFill>
                          <a:effectLst/>
                          <a:latin typeface="Calibri" pitchFamily="34" charset="0"/>
                          <a:cs typeface="Calibri" pitchFamily="34" charset="0"/>
                        </a:rPr>
                        <a:t>vous</a:t>
                      </a:r>
                      <a:r>
                        <a:rPr kumimoji="0" lang="en-GB" sz="1800" b="0" i="0" u="none" strike="noStrike" cap="none" normalizeH="0" baseline="0" dirty="0">
                          <a:ln>
                            <a:noFill/>
                          </a:ln>
                          <a:solidFill>
                            <a:schemeClr val="tx1"/>
                          </a:solidFill>
                          <a:effectLst/>
                          <a:latin typeface="Calibri" pitchFamily="34" charset="0"/>
                          <a:cs typeface="Calibri" pitchFamily="34" charset="0"/>
                        </a:rPr>
                        <a:t> </a:t>
                      </a:r>
                      <a:r>
                        <a:rPr kumimoji="0" lang="en-GB" sz="1050" b="0" i="0" u="none" strike="noStrike" cap="none" normalizeH="0" baseline="0" dirty="0">
                          <a:ln>
                            <a:noFill/>
                          </a:ln>
                          <a:solidFill>
                            <a:schemeClr val="tx1"/>
                          </a:solidFill>
                          <a:effectLst/>
                          <a:latin typeface="Calibri" pitchFamily="34" charset="0"/>
                          <a:cs typeface="Calibri" pitchFamily="34" charset="0"/>
                        </a:rPr>
                        <a:t>(you, pl, or polite)</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iez</a:t>
                      </a:r>
                      <a:endParaRPr kumimoji="0" lang="en-US" sz="1800" b="1" i="0" u="none" strike="noStrike" cap="none" normalizeH="0" baseline="0" dirty="0">
                        <a:ln>
                          <a:noFill/>
                        </a:ln>
                        <a:solidFill>
                          <a:schemeClr val="tx1"/>
                        </a:solidFill>
                        <a:effectLst/>
                        <a:latin typeface="Calibri" pitchFamily="34" charset="0"/>
                        <a:cs typeface="Calibri" pitchFamily="34" charset="0"/>
                      </a:endParaRP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45328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err="1">
                          <a:ln>
                            <a:noFill/>
                          </a:ln>
                          <a:solidFill>
                            <a:schemeClr val="tx1"/>
                          </a:solidFill>
                          <a:effectLst/>
                          <a:latin typeface="Calibri" pitchFamily="34" charset="0"/>
                          <a:cs typeface="Calibri" pitchFamily="34" charset="0"/>
                        </a:rPr>
                        <a:t>ils</a:t>
                      </a:r>
                      <a:r>
                        <a:rPr kumimoji="0" lang="en-GB" sz="1800" b="0" i="0" u="none" strike="noStrike" cap="none" normalizeH="0" baseline="0" dirty="0">
                          <a:ln>
                            <a:noFill/>
                          </a:ln>
                          <a:solidFill>
                            <a:schemeClr val="tx1"/>
                          </a:solidFill>
                          <a:effectLst/>
                          <a:latin typeface="Calibri" pitchFamily="34" charset="0"/>
                          <a:cs typeface="Calibri" pitchFamily="34" charset="0"/>
                        </a:rPr>
                        <a:t>/</a:t>
                      </a:r>
                      <a:r>
                        <a:rPr kumimoji="0" lang="en-GB" sz="1800" b="0" i="0" u="none" strike="noStrike" cap="none" normalizeH="0" baseline="0" dirty="0" err="1">
                          <a:ln>
                            <a:noFill/>
                          </a:ln>
                          <a:solidFill>
                            <a:schemeClr val="tx1"/>
                          </a:solidFill>
                          <a:effectLst/>
                          <a:latin typeface="Calibri" pitchFamily="34" charset="0"/>
                          <a:cs typeface="Calibri" pitchFamily="34" charset="0"/>
                        </a:rPr>
                        <a:t>elles</a:t>
                      </a:r>
                      <a:r>
                        <a:rPr kumimoji="0" lang="en-GB" sz="1800" b="0" i="0" u="none" strike="noStrike" cap="none" normalizeH="0" baseline="0" dirty="0">
                          <a:ln>
                            <a:noFill/>
                          </a:ln>
                          <a:solidFill>
                            <a:schemeClr val="tx1"/>
                          </a:solidFill>
                          <a:effectLst/>
                          <a:latin typeface="Calibri" pitchFamily="34" charset="0"/>
                          <a:cs typeface="Calibri" pitchFamily="34" charset="0"/>
                        </a:rPr>
                        <a:t> (they)</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aient</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bl>
          </a:graphicData>
        </a:graphic>
      </p:graphicFrame>
      <p:sp>
        <p:nvSpPr>
          <p:cNvPr id="12" name="TextBox 11"/>
          <p:cNvSpPr txBox="1"/>
          <p:nvPr/>
        </p:nvSpPr>
        <p:spPr>
          <a:xfrm>
            <a:off x="2072731" y="8567803"/>
            <a:ext cx="2712537" cy="369332"/>
          </a:xfrm>
          <a:prstGeom prst="rect">
            <a:avLst/>
          </a:prstGeom>
          <a:noFill/>
        </p:spPr>
        <p:txBody>
          <a:bodyPr wrap="none" rtlCol="0">
            <a:spAutoFit/>
          </a:bodyPr>
          <a:lstStyle/>
          <a:p>
            <a:r>
              <a:rPr lang="es-ES_tradnl" b="1" dirty="0" err="1">
                <a:latin typeface="Calibri" pitchFamily="34" charset="0"/>
                <a:cs typeface="Calibri" pitchFamily="34" charset="0"/>
              </a:rPr>
              <a:t>Il</a:t>
            </a:r>
            <a:r>
              <a:rPr lang="es-ES_tradnl" b="1" dirty="0">
                <a:latin typeface="Calibri" pitchFamily="34" charset="0"/>
                <a:cs typeface="Calibri" pitchFamily="34" charset="0"/>
              </a:rPr>
              <a:t> y </a:t>
            </a:r>
            <a:r>
              <a:rPr lang="es-ES_tradnl" b="1" dirty="0" err="1">
                <a:latin typeface="Calibri" pitchFamily="34" charset="0"/>
                <a:cs typeface="Calibri" pitchFamily="34" charset="0"/>
              </a:rPr>
              <a:t>avait</a:t>
            </a:r>
            <a:r>
              <a:rPr lang="es-ES_tradnl" b="1" dirty="0">
                <a:latin typeface="Calibri" pitchFamily="34" charset="0"/>
                <a:cs typeface="Calibri" pitchFamily="34" charset="0"/>
              </a:rPr>
              <a:t> -</a:t>
            </a:r>
            <a:r>
              <a:rPr lang="es-ES_tradnl" b="1" dirty="0" err="1">
                <a:latin typeface="Calibri" pitchFamily="34" charset="0"/>
                <a:cs typeface="Calibri" pitchFamily="34" charset="0"/>
              </a:rPr>
              <a:t>There</a:t>
            </a:r>
            <a:r>
              <a:rPr lang="es-ES_tradnl" b="1" dirty="0">
                <a:latin typeface="Calibri" pitchFamily="34" charset="0"/>
                <a:cs typeface="Calibri" pitchFamily="34" charset="0"/>
              </a:rPr>
              <a:t> </a:t>
            </a:r>
            <a:r>
              <a:rPr lang="es-ES_tradnl" b="1" dirty="0" err="1">
                <a:latin typeface="Calibri" pitchFamily="34" charset="0"/>
                <a:cs typeface="Calibri" pitchFamily="34" charset="0"/>
              </a:rPr>
              <a:t>was</a:t>
            </a:r>
            <a:r>
              <a:rPr lang="es-ES_tradnl" b="1" dirty="0">
                <a:latin typeface="Calibri" pitchFamily="34" charset="0"/>
                <a:cs typeface="Calibri" pitchFamily="34" charset="0"/>
              </a:rPr>
              <a:t>/ </a:t>
            </a:r>
            <a:r>
              <a:rPr lang="es-ES_tradnl" b="1" dirty="0" err="1">
                <a:latin typeface="Calibri" pitchFamily="34" charset="0"/>
                <a:cs typeface="Calibri" pitchFamily="34" charset="0"/>
              </a:rPr>
              <a:t>were</a:t>
            </a:r>
            <a:endParaRPr lang="es-ES_tradnl" b="1" dirty="0">
              <a:latin typeface="Calibri" pitchFamily="34" charset="0"/>
              <a:cs typeface="Calibri" pitchFamily="34" charset="0"/>
            </a:endParaRPr>
          </a:p>
        </p:txBody>
      </p:sp>
      <p:sp>
        <p:nvSpPr>
          <p:cNvPr id="11" name="Slide Number Placeholder 10"/>
          <p:cNvSpPr>
            <a:spLocks noGrp="1"/>
          </p:cNvSpPr>
          <p:nvPr>
            <p:ph type="sldNum" sz="quarter" idx="12"/>
          </p:nvPr>
        </p:nvSpPr>
        <p:spPr/>
        <p:txBody>
          <a:bodyPr/>
          <a:lstStyle/>
          <a:p>
            <a:pPr>
              <a:defRPr/>
            </a:pPr>
            <a:fld id="{0F145BFC-05E3-4D00-AE96-44E6DC1FA43B}" type="slidenum">
              <a:rPr lang="en-GB" smtClean="0"/>
              <a:pPr>
                <a:defRPr/>
              </a:pPr>
              <a:t>12</a:t>
            </a:fld>
            <a:endParaRPr lang="en-GB"/>
          </a:p>
        </p:txBody>
      </p:sp>
      <p:graphicFrame>
        <p:nvGraphicFramePr>
          <p:cNvPr id="14" name="Group 79"/>
          <p:cNvGraphicFramePr>
            <a:graphicFrameLocks noGrp="1"/>
          </p:cNvGraphicFramePr>
          <p:nvPr>
            <p:extLst>
              <p:ext uri="{D42A27DB-BD31-4B8C-83A1-F6EECF244321}">
                <p14:modId xmlns:p14="http://schemas.microsoft.com/office/powerpoint/2010/main" val="3661483724"/>
              </p:ext>
            </p:extLst>
          </p:nvPr>
        </p:nvGraphicFramePr>
        <p:xfrm>
          <a:off x="4555408" y="2355333"/>
          <a:ext cx="1959692" cy="2674118"/>
        </p:xfrm>
        <a:graphic>
          <a:graphicData uri="http://schemas.openxmlformats.org/drawingml/2006/table">
            <a:tbl>
              <a:tblPr/>
              <a:tblGrid>
                <a:gridCol w="1959692">
                  <a:extLst>
                    <a:ext uri="{9D8B030D-6E8A-4147-A177-3AD203B41FA5}">
                      <a16:colId xmlns:a16="http://schemas.microsoft.com/office/drawing/2014/main" val="20001"/>
                    </a:ext>
                  </a:extLst>
                </a:gridCol>
              </a:tblGrid>
              <a:tr h="24632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1" i="0" u="none" strike="noStrike" cap="none" normalizeH="0" baseline="0" dirty="0" err="1">
                          <a:ln>
                            <a:noFill/>
                          </a:ln>
                          <a:solidFill>
                            <a:schemeClr val="tx1"/>
                          </a:solidFill>
                          <a:effectLst/>
                          <a:latin typeface="Calibri" pitchFamily="34" charset="0"/>
                          <a:cs typeface="Calibri" pitchFamily="34" charset="0"/>
                        </a:rPr>
                        <a:t>Eg</a:t>
                      </a:r>
                      <a:r>
                        <a:rPr kumimoji="0" lang="en-GB" sz="1400" b="1" i="0" u="none" strike="noStrike" cap="none" normalizeH="0" baseline="0" dirty="0">
                          <a:ln>
                            <a:noFill/>
                          </a:ln>
                          <a:solidFill>
                            <a:schemeClr val="tx1"/>
                          </a:solidFill>
                          <a:effectLst/>
                          <a:latin typeface="Calibri" pitchFamily="34" charset="0"/>
                          <a:cs typeface="Calibri" pitchFamily="34" charset="0"/>
                        </a:rPr>
                        <a:t>. To play – JOUER</a:t>
                      </a:r>
                    </a:p>
                  </a:txBody>
                  <a:tcPr marT="45691" marB="45691"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4632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Je </a:t>
                      </a:r>
                      <a:r>
                        <a:rPr kumimoji="0" lang="en-GB" sz="1800" b="1" i="0" u="none" strike="noStrike" cap="none" normalizeH="0" baseline="0" dirty="0" err="1">
                          <a:ln>
                            <a:noFill/>
                          </a:ln>
                          <a:solidFill>
                            <a:schemeClr val="tx1"/>
                          </a:solidFill>
                          <a:effectLst/>
                          <a:latin typeface="Calibri" pitchFamily="34" charset="0"/>
                          <a:cs typeface="Calibri" pitchFamily="34" charset="0"/>
                        </a:rPr>
                        <a:t>jouais</a:t>
                      </a:r>
                      <a:endParaRPr kumimoji="0" lang="en-US" sz="1800" b="1" i="0" u="none" strike="noStrike" cap="none" normalizeH="0" baseline="0" dirty="0">
                        <a:ln>
                          <a:noFill/>
                        </a:ln>
                        <a:solidFill>
                          <a:schemeClr val="tx1"/>
                        </a:solidFill>
                        <a:effectLst/>
                        <a:latin typeface="Calibri" pitchFamily="34" charset="0"/>
                        <a:cs typeface="Calibri" pitchFamily="34" charset="0"/>
                      </a:endParaRP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4632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Tu</a:t>
                      </a:r>
                      <a:r>
                        <a:rPr kumimoji="0" lang="en-GB" sz="1800" b="1" i="0" u="none" strike="noStrike" cap="none" normalizeH="0" baseline="0" dirty="0">
                          <a:ln>
                            <a:noFill/>
                          </a:ln>
                          <a:solidFill>
                            <a:schemeClr val="tx1"/>
                          </a:solidFill>
                          <a:effectLst/>
                          <a:latin typeface="Calibri" pitchFamily="34" charset="0"/>
                          <a:cs typeface="Calibri" pitchFamily="34" charset="0"/>
                        </a:rPr>
                        <a:t> </a:t>
                      </a:r>
                      <a:r>
                        <a:rPr kumimoji="0" lang="en-GB" sz="1800" b="1" i="0" u="none" strike="noStrike" cap="none" normalizeH="0" baseline="0" dirty="0" err="1">
                          <a:ln>
                            <a:noFill/>
                          </a:ln>
                          <a:solidFill>
                            <a:schemeClr val="tx1"/>
                          </a:solidFill>
                          <a:effectLst/>
                          <a:latin typeface="Calibri" pitchFamily="34" charset="0"/>
                          <a:cs typeface="Calibri" pitchFamily="34" charset="0"/>
                        </a:rPr>
                        <a:t>jouais</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5328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Il/</a:t>
                      </a:r>
                      <a:r>
                        <a:rPr kumimoji="0" lang="en-GB" sz="1800" b="1" i="0" u="none" strike="noStrike" cap="none" normalizeH="0" baseline="0" dirty="0" err="1">
                          <a:ln>
                            <a:noFill/>
                          </a:ln>
                          <a:solidFill>
                            <a:schemeClr val="tx1"/>
                          </a:solidFill>
                          <a:effectLst/>
                          <a:latin typeface="Calibri" pitchFamily="34" charset="0"/>
                          <a:cs typeface="Calibri" pitchFamily="34" charset="0"/>
                        </a:rPr>
                        <a:t>elle</a:t>
                      </a:r>
                      <a:r>
                        <a:rPr kumimoji="0" lang="en-GB" sz="1800" b="1" i="0" u="none" strike="noStrike" cap="none" normalizeH="0" baseline="0" dirty="0">
                          <a:ln>
                            <a:noFill/>
                          </a:ln>
                          <a:solidFill>
                            <a:schemeClr val="tx1"/>
                          </a:solidFill>
                          <a:effectLst/>
                          <a:latin typeface="Calibri" pitchFamily="34" charset="0"/>
                          <a:cs typeface="Calibri" pitchFamily="34" charset="0"/>
                        </a:rPr>
                        <a:t>/on </a:t>
                      </a:r>
                      <a:r>
                        <a:rPr kumimoji="0" lang="en-GB" sz="1800" b="1" i="0" u="none" strike="noStrike" cap="none" normalizeH="0" baseline="0" dirty="0" err="1" smtClean="0">
                          <a:ln>
                            <a:noFill/>
                          </a:ln>
                          <a:solidFill>
                            <a:schemeClr val="tx1"/>
                          </a:solidFill>
                          <a:effectLst/>
                          <a:latin typeface="Calibri" pitchFamily="34" charset="0"/>
                          <a:cs typeface="Calibri" pitchFamily="34" charset="0"/>
                        </a:rPr>
                        <a:t>jouait</a:t>
                      </a:r>
                      <a:endParaRPr kumimoji="0" lang="en-US" sz="1800" b="1" i="0" u="none" strike="noStrike" cap="none" normalizeH="0" baseline="0" dirty="0">
                        <a:ln>
                          <a:noFill/>
                        </a:ln>
                        <a:solidFill>
                          <a:schemeClr val="tx1"/>
                        </a:solidFill>
                        <a:effectLst/>
                        <a:latin typeface="Calibri" pitchFamily="34" charset="0"/>
                        <a:cs typeface="Calibri" pitchFamily="34" charset="0"/>
                      </a:endParaRP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24632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Nous </a:t>
                      </a:r>
                      <a:r>
                        <a:rPr kumimoji="0" lang="en-GB" sz="1800" b="1" i="0" u="none" strike="noStrike" cap="none" normalizeH="0" baseline="0" dirty="0" err="1">
                          <a:ln>
                            <a:noFill/>
                          </a:ln>
                          <a:solidFill>
                            <a:schemeClr val="tx1"/>
                          </a:solidFill>
                          <a:effectLst/>
                          <a:latin typeface="Calibri" pitchFamily="34" charset="0"/>
                          <a:cs typeface="Calibri" pitchFamily="34" charset="0"/>
                        </a:rPr>
                        <a:t>jouions</a:t>
                      </a:r>
                      <a:endParaRPr kumimoji="0" lang="en-US" sz="1800" b="1" i="0" u="none" strike="noStrike" cap="none" normalizeH="0" baseline="0" dirty="0">
                        <a:ln>
                          <a:noFill/>
                        </a:ln>
                        <a:solidFill>
                          <a:schemeClr val="tx1"/>
                        </a:solidFill>
                        <a:effectLst/>
                        <a:latin typeface="Calibri" pitchFamily="34" charset="0"/>
                        <a:cs typeface="Calibri" pitchFamily="34" charset="0"/>
                      </a:endParaRP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24632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Vous</a:t>
                      </a:r>
                      <a:r>
                        <a:rPr kumimoji="0" lang="en-GB" sz="1800" b="1" i="0" u="none" strike="noStrike" cap="none" normalizeH="0" baseline="0" dirty="0">
                          <a:ln>
                            <a:noFill/>
                          </a:ln>
                          <a:solidFill>
                            <a:schemeClr val="tx1"/>
                          </a:solidFill>
                          <a:effectLst/>
                          <a:latin typeface="Calibri" pitchFamily="34" charset="0"/>
                          <a:cs typeface="Calibri" pitchFamily="34" charset="0"/>
                        </a:rPr>
                        <a:t> </a:t>
                      </a:r>
                      <a:r>
                        <a:rPr kumimoji="0" lang="en-GB" sz="1800" b="1" i="0" u="none" strike="noStrike" cap="none" normalizeH="0" baseline="0" dirty="0" err="1">
                          <a:ln>
                            <a:noFill/>
                          </a:ln>
                          <a:solidFill>
                            <a:schemeClr val="tx1"/>
                          </a:solidFill>
                          <a:effectLst/>
                          <a:latin typeface="Calibri" pitchFamily="34" charset="0"/>
                          <a:cs typeface="Calibri" pitchFamily="34" charset="0"/>
                        </a:rPr>
                        <a:t>jouiez</a:t>
                      </a:r>
                      <a:endParaRPr kumimoji="0" lang="en-US" sz="1800" b="1" i="0" u="none" strike="noStrike" cap="none" normalizeH="0" baseline="0" dirty="0">
                        <a:ln>
                          <a:noFill/>
                        </a:ln>
                        <a:solidFill>
                          <a:schemeClr val="tx1"/>
                        </a:solidFill>
                        <a:effectLst/>
                        <a:latin typeface="Calibri" pitchFamily="34" charset="0"/>
                        <a:cs typeface="Calibri" pitchFamily="34" charset="0"/>
                      </a:endParaRP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45328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Ils</a:t>
                      </a:r>
                      <a:r>
                        <a:rPr kumimoji="0" lang="en-GB" sz="1800" b="1" i="0" u="none" strike="noStrike" cap="none" normalizeH="0" baseline="0" dirty="0">
                          <a:ln>
                            <a:noFill/>
                          </a:ln>
                          <a:solidFill>
                            <a:schemeClr val="tx1"/>
                          </a:solidFill>
                          <a:effectLst/>
                          <a:latin typeface="Calibri" pitchFamily="34" charset="0"/>
                          <a:cs typeface="Calibri" pitchFamily="34" charset="0"/>
                        </a:rPr>
                        <a:t>/</a:t>
                      </a:r>
                      <a:r>
                        <a:rPr kumimoji="0" lang="en-GB" sz="1800" b="1" i="0" u="none" strike="noStrike" cap="none" normalizeH="0" baseline="0" dirty="0" err="1">
                          <a:ln>
                            <a:noFill/>
                          </a:ln>
                          <a:solidFill>
                            <a:schemeClr val="tx1"/>
                          </a:solidFill>
                          <a:effectLst/>
                          <a:latin typeface="Calibri" pitchFamily="34" charset="0"/>
                          <a:cs typeface="Calibri" pitchFamily="34" charset="0"/>
                        </a:rPr>
                        <a:t>elles</a:t>
                      </a:r>
                      <a:r>
                        <a:rPr kumimoji="0" lang="en-GB" sz="1800" b="1" i="0" u="none" strike="noStrike" cap="none" normalizeH="0" baseline="0" dirty="0">
                          <a:ln>
                            <a:noFill/>
                          </a:ln>
                          <a:solidFill>
                            <a:schemeClr val="tx1"/>
                          </a:solidFill>
                          <a:effectLst/>
                          <a:latin typeface="Calibri" pitchFamily="34" charset="0"/>
                          <a:cs typeface="Calibri" pitchFamily="34" charset="0"/>
                        </a:rPr>
                        <a:t> </a:t>
                      </a:r>
                      <a:r>
                        <a:rPr kumimoji="0" lang="en-GB" sz="1800" b="1" i="0" u="none" strike="noStrike" cap="none" normalizeH="0" baseline="0" dirty="0" err="1">
                          <a:ln>
                            <a:noFill/>
                          </a:ln>
                          <a:solidFill>
                            <a:schemeClr val="tx1"/>
                          </a:solidFill>
                          <a:effectLst/>
                          <a:latin typeface="Calibri" pitchFamily="34" charset="0"/>
                          <a:cs typeface="Calibri" pitchFamily="34" charset="0"/>
                        </a:rPr>
                        <a:t>jouaient</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151287305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5888" y="539552"/>
            <a:ext cx="6742112" cy="1600438"/>
          </a:xfrm>
          <a:prstGeom prst="rect">
            <a:avLst/>
          </a:prstGeom>
        </p:spPr>
        <p:txBody>
          <a:bodyPr wrap="square">
            <a:spAutoFit/>
          </a:bodyPr>
          <a:lstStyle/>
          <a:p>
            <a:pPr algn="ctr"/>
            <a:r>
              <a:rPr lang="en-GB" b="1" dirty="0">
                <a:latin typeface="Calibri" pitchFamily="34" charset="0"/>
                <a:cs typeface="Calibri" pitchFamily="34" charset="0"/>
              </a:rPr>
              <a:t>FORMATION</a:t>
            </a:r>
          </a:p>
          <a:p>
            <a:pPr>
              <a:spcAft>
                <a:spcPts val="1200"/>
              </a:spcAft>
              <a:buFont typeface="Arial" pitchFamily="34" charset="0"/>
              <a:buChar char="•"/>
            </a:pPr>
            <a:r>
              <a:rPr lang="en-GB" dirty="0">
                <a:latin typeface="Calibri" pitchFamily="34" charset="0"/>
                <a:cs typeface="Calibri" pitchFamily="34" charset="0"/>
              </a:rPr>
              <a:t>To form the future tense add the following endings to the infinitive.</a:t>
            </a:r>
          </a:p>
          <a:p>
            <a:pPr>
              <a:spcAft>
                <a:spcPts val="1200"/>
              </a:spcAft>
              <a:buFont typeface="Arial" pitchFamily="34" charset="0"/>
              <a:buChar char="•"/>
            </a:pPr>
            <a:r>
              <a:rPr lang="en-GB" dirty="0">
                <a:latin typeface="Calibri" pitchFamily="34" charset="0"/>
                <a:cs typeface="Calibri" pitchFamily="34" charset="0"/>
              </a:rPr>
              <a:t>There are some irregular stems but the endings are regular.</a:t>
            </a:r>
          </a:p>
          <a:p>
            <a:pPr>
              <a:spcAft>
                <a:spcPts val="1200"/>
              </a:spcAft>
              <a:buFont typeface="Arial" pitchFamily="34" charset="0"/>
              <a:buChar char="•"/>
            </a:pPr>
            <a:r>
              <a:rPr lang="en-GB" dirty="0">
                <a:latin typeface="Calibri" pitchFamily="34" charset="0"/>
                <a:cs typeface="Calibri" pitchFamily="34" charset="0"/>
              </a:rPr>
              <a:t>A very useful verb: </a:t>
            </a:r>
            <a:r>
              <a:rPr lang="en-GB" sz="2400" b="1" dirty="0">
                <a:latin typeface="Calibri" pitchFamily="34" charset="0"/>
                <a:cs typeface="Calibri" pitchFamily="34" charset="0"/>
              </a:rPr>
              <a:t>Il y aura = There will be</a:t>
            </a:r>
          </a:p>
        </p:txBody>
      </p:sp>
      <p:graphicFrame>
        <p:nvGraphicFramePr>
          <p:cNvPr id="3" name="Table 2"/>
          <p:cNvGraphicFramePr>
            <a:graphicFrameLocks noGrp="1"/>
          </p:cNvGraphicFramePr>
          <p:nvPr>
            <p:extLst>
              <p:ext uri="{D42A27DB-BD31-4B8C-83A1-F6EECF244321}">
                <p14:modId xmlns:p14="http://schemas.microsoft.com/office/powerpoint/2010/main" val="433688597"/>
              </p:ext>
            </p:extLst>
          </p:nvPr>
        </p:nvGraphicFramePr>
        <p:xfrm>
          <a:off x="385414" y="2204709"/>
          <a:ext cx="6203060" cy="2523840"/>
        </p:xfrm>
        <a:graphic>
          <a:graphicData uri="http://schemas.openxmlformats.org/drawingml/2006/table">
            <a:tbl>
              <a:tblPr/>
              <a:tblGrid>
                <a:gridCol w="2223579">
                  <a:extLst>
                    <a:ext uri="{9D8B030D-6E8A-4147-A177-3AD203B41FA5}">
                      <a16:colId xmlns:a16="http://schemas.microsoft.com/office/drawing/2014/main" val="20000"/>
                    </a:ext>
                  </a:extLst>
                </a:gridCol>
                <a:gridCol w="1670812">
                  <a:extLst>
                    <a:ext uri="{9D8B030D-6E8A-4147-A177-3AD203B41FA5}">
                      <a16:colId xmlns:a16="http://schemas.microsoft.com/office/drawing/2014/main" val="20001"/>
                    </a:ext>
                  </a:extLst>
                </a:gridCol>
                <a:gridCol w="2308669">
                  <a:extLst>
                    <a:ext uri="{9D8B030D-6E8A-4147-A177-3AD203B41FA5}">
                      <a16:colId xmlns:a16="http://schemas.microsoft.com/office/drawing/2014/main" val="20002"/>
                    </a:ext>
                  </a:extLst>
                </a:gridCol>
              </a:tblGrid>
              <a:tr h="19235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je (I)</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err="1">
                          <a:ln>
                            <a:noFill/>
                          </a:ln>
                          <a:solidFill>
                            <a:schemeClr val="tx1"/>
                          </a:solidFill>
                          <a:effectLst/>
                          <a:latin typeface="Calibri" pitchFamily="34" charset="0"/>
                          <a:cs typeface="Calibri" pitchFamily="34" charset="0"/>
                        </a:rPr>
                        <a:t>jouer</a:t>
                      </a:r>
                      <a:r>
                        <a:rPr kumimoji="0" lang="en-GB" sz="1800" b="1" i="0" u="none" strike="noStrike" cap="none" normalizeH="0" baseline="0" dirty="0" err="1">
                          <a:ln>
                            <a:noFill/>
                          </a:ln>
                          <a:solidFill>
                            <a:schemeClr val="tx1"/>
                          </a:solidFill>
                          <a:effectLst/>
                          <a:latin typeface="Calibri" pitchFamily="34" charset="0"/>
                          <a:cs typeface="Calibri" pitchFamily="34" charset="0"/>
                        </a:rPr>
                        <a:t>ai</a:t>
                      </a:r>
                      <a:r>
                        <a:rPr kumimoji="0" lang="en-GB" sz="1800" b="0" i="0" u="none" strike="noStrike" cap="none" normalizeH="0" baseline="0" dirty="0">
                          <a:ln>
                            <a:noFill/>
                          </a:ln>
                          <a:solidFill>
                            <a:schemeClr val="tx1"/>
                          </a:solidFill>
                          <a:effectLst/>
                          <a:latin typeface="Calibri" pitchFamily="34" charset="0"/>
                          <a:cs typeface="Calibri" pitchFamily="34" charset="0"/>
                        </a:rPr>
                        <a:t>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I will play</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915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t</a:t>
                      </a:r>
                      <a:r>
                        <a:rPr kumimoji="0" lang="en-US" sz="1800" b="0" i="0" u="none" strike="noStrike" cap="none" normalizeH="0" baseline="0" dirty="0">
                          <a:ln>
                            <a:noFill/>
                          </a:ln>
                          <a:solidFill>
                            <a:schemeClr val="tx1"/>
                          </a:solidFill>
                          <a:effectLst/>
                          <a:latin typeface="Calibri" pitchFamily="34" charset="0"/>
                          <a:cs typeface="Calibri" pitchFamily="34" charset="0"/>
                        </a:rPr>
                        <a:t>u </a:t>
                      </a:r>
                      <a:r>
                        <a:rPr kumimoji="0" lang="en-US" sz="1600" b="0" i="0" u="none" strike="noStrike" cap="none" normalizeH="0" baseline="0" dirty="0">
                          <a:ln>
                            <a:noFill/>
                          </a:ln>
                          <a:solidFill>
                            <a:schemeClr val="tx1"/>
                          </a:solidFill>
                          <a:effectLst/>
                          <a:latin typeface="Calibri" pitchFamily="34" charset="0"/>
                          <a:cs typeface="Calibri" pitchFamily="34" charset="0"/>
                        </a:rPr>
                        <a:t>(you, 1 </a:t>
                      </a:r>
                      <a:r>
                        <a:rPr kumimoji="0" lang="en-US" sz="1600" b="0" i="0" u="none" strike="noStrike" cap="none" normalizeH="0" baseline="0" dirty="0" err="1">
                          <a:ln>
                            <a:noFill/>
                          </a:ln>
                          <a:solidFill>
                            <a:schemeClr val="tx1"/>
                          </a:solidFill>
                          <a:effectLst/>
                          <a:latin typeface="Calibri" pitchFamily="34" charset="0"/>
                          <a:cs typeface="Calibri" pitchFamily="34" charset="0"/>
                        </a:rPr>
                        <a:t>pers</a:t>
                      </a:r>
                      <a:r>
                        <a:rPr kumimoji="0" lang="en-US" sz="1600" b="0" i="0" u="none" strike="noStrike" cap="none" normalizeH="0" baseline="0" dirty="0">
                          <a:ln>
                            <a:noFill/>
                          </a:ln>
                          <a:solidFill>
                            <a:schemeClr val="tx1"/>
                          </a:solidFill>
                          <a:effectLst/>
                          <a:latin typeface="Calibri" pitchFamily="34" charset="0"/>
                          <a:cs typeface="Calibri" pitchFamily="34" charset="0"/>
                        </a:rPr>
                        <a:t> fam)</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err="1">
                          <a:ln>
                            <a:noFill/>
                          </a:ln>
                          <a:solidFill>
                            <a:schemeClr val="tx1"/>
                          </a:solidFill>
                          <a:effectLst/>
                          <a:latin typeface="Calibri" pitchFamily="34" charset="0"/>
                          <a:cs typeface="Calibri" pitchFamily="34" charset="0"/>
                        </a:rPr>
                        <a:t>jouer</a:t>
                      </a:r>
                      <a:r>
                        <a:rPr kumimoji="0" lang="en-GB" sz="1800" b="1" i="0" u="none" strike="noStrike" cap="none" normalizeH="0" baseline="0" dirty="0" err="1">
                          <a:ln>
                            <a:noFill/>
                          </a:ln>
                          <a:solidFill>
                            <a:schemeClr val="tx1"/>
                          </a:solidFill>
                          <a:effectLst/>
                          <a:latin typeface="Calibri" pitchFamily="34" charset="0"/>
                          <a:cs typeface="Calibri" pitchFamily="34" charset="0"/>
                        </a:rPr>
                        <a:t>as</a:t>
                      </a:r>
                      <a:r>
                        <a:rPr kumimoji="0" lang="en-GB" sz="1800" b="0" i="0" u="none" strike="noStrike" cap="none" normalizeH="0" baseline="0" dirty="0">
                          <a:ln>
                            <a:noFill/>
                          </a:ln>
                          <a:solidFill>
                            <a:schemeClr val="tx1"/>
                          </a:solidFill>
                          <a:effectLst/>
                          <a:latin typeface="Calibri" pitchFamily="34" charset="0"/>
                          <a:cs typeface="Calibri" pitchFamily="34" charset="0"/>
                        </a:rPr>
                        <a:t>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You will play</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9235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err="1">
                          <a:ln>
                            <a:noFill/>
                          </a:ln>
                          <a:solidFill>
                            <a:schemeClr val="tx1"/>
                          </a:solidFill>
                          <a:effectLst/>
                          <a:latin typeface="Calibri" pitchFamily="34" charset="0"/>
                          <a:cs typeface="Calibri" pitchFamily="34" charset="0"/>
                        </a:rPr>
                        <a:t>il</a:t>
                      </a:r>
                      <a:r>
                        <a:rPr kumimoji="0" lang="en-US" sz="1800" b="0" i="0" u="none" strike="noStrike" cap="none" normalizeH="0" baseline="0" dirty="0">
                          <a:ln>
                            <a:noFill/>
                          </a:ln>
                          <a:solidFill>
                            <a:schemeClr val="tx1"/>
                          </a:solidFill>
                          <a:effectLst/>
                          <a:latin typeface="Calibri" pitchFamily="34" charset="0"/>
                          <a:cs typeface="Calibri" pitchFamily="34" charset="0"/>
                        </a:rPr>
                        <a:t>/</a:t>
                      </a:r>
                      <a:r>
                        <a:rPr kumimoji="0" lang="en-US" sz="1800" b="0" i="0" u="none" strike="noStrike" cap="none" normalizeH="0" baseline="0" dirty="0" err="1">
                          <a:ln>
                            <a:noFill/>
                          </a:ln>
                          <a:solidFill>
                            <a:schemeClr val="tx1"/>
                          </a:solidFill>
                          <a:effectLst/>
                          <a:latin typeface="Calibri" pitchFamily="34" charset="0"/>
                          <a:cs typeface="Calibri" pitchFamily="34" charset="0"/>
                        </a:rPr>
                        <a:t>elle</a:t>
                      </a:r>
                      <a:r>
                        <a:rPr kumimoji="0" lang="en-US" sz="1800" b="0" i="0" u="none" strike="noStrike" cap="none" normalizeH="0" baseline="0" dirty="0">
                          <a:ln>
                            <a:noFill/>
                          </a:ln>
                          <a:solidFill>
                            <a:schemeClr val="tx1"/>
                          </a:solidFill>
                          <a:effectLst/>
                          <a:latin typeface="Calibri" pitchFamily="34" charset="0"/>
                          <a:cs typeface="Calibri" pitchFamily="34" charset="0"/>
                        </a:rPr>
                        <a:t> (he, she)</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on </a:t>
                      </a:r>
                      <a:r>
                        <a:rPr kumimoji="0" lang="en-GB" sz="1000" b="0" i="0" u="none" strike="noStrike" cap="none" normalizeH="0" baseline="0" dirty="0">
                          <a:ln>
                            <a:noFill/>
                          </a:ln>
                          <a:solidFill>
                            <a:schemeClr val="tx1"/>
                          </a:solidFill>
                          <a:effectLst/>
                          <a:latin typeface="Calibri" pitchFamily="34" charset="0"/>
                          <a:cs typeface="Calibri" pitchFamily="34" charset="0"/>
                        </a:rPr>
                        <a:t>(we/people  in general)</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err="1">
                          <a:ln>
                            <a:noFill/>
                          </a:ln>
                          <a:solidFill>
                            <a:schemeClr val="tx1"/>
                          </a:solidFill>
                          <a:effectLst/>
                          <a:latin typeface="Calibri" pitchFamily="34" charset="0"/>
                          <a:cs typeface="Calibri" pitchFamily="34" charset="0"/>
                        </a:rPr>
                        <a:t>jouer</a:t>
                      </a:r>
                      <a:r>
                        <a:rPr kumimoji="0" lang="en-GB" sz="1800" b="1" i="0" u="none" strike="noStrike" cap="none" normalizeH="0" baseline="0" dirty="0" err="1">
                          <a:ln>
                            <a:noFill/>
                          </a:ln>
                          <a:solidFill>
                            <a:schemeClr val="tx1"/>
                          </a:solidFill>
                          <a:effectLst/>
                          <a:latin typeface="Calibri" pitchFamily="34" charset="0"/>
                          <a:cs typeface="Calibri" pitchFamily="34" charset="0"/>
                        </a:rPr>
                        <a:t>a</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He/she/we will play</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9195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nous (we)</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err="1">
                          <a:ln>
                            <a:noFill/>
                          </a:ln>
                          <a:solidFill>
                            <a:schemeClr val="tx1"/>
                          </a:solidFill>
                          <a:effectLst/>
                          <a:latin typeface="Calibri" pitchFamily="34" charset="0"/>
                          <a:cs typeface="Calibri" pitchFamily="34" charset="0"/>
                        </a:rPr>
                        <a:t>jouer</a:t>
                      </a:r>
                      <a:r>
                        <a:rPr kumimoji="0" lang="en-GB" sz="1800" b="1" i="0" u="none" strike="noStrike" cap="none" normalizeH="0" baseline="0" dirty="0" err="1">
                          <a:ln>
                            <a:noFill/>
                          </a:ln>
                          <a:solidFill>
                            <a:schemeClr val="tx1"/>
                          </a:solidFill>
                          <a:effectLst/>
                          <a:latin typeface="Calibri" pitchFamily="34" charset="0"/>
                          <a:cs typeface="Calibri" pitchFamily="34" charset="0"/>
                        </a:rPr>
                        <a:t>ons</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We will play</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915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err="1">
                          <a:ln>
                            <a:noFill/>
                          </a:ln>
                          <a:solidFill>
                            <a:schemeClr val="tx1"/>
                          </a:solidFill>
                          <a:effectLst/>
                          <a:latin typeface="Calibri" pitchFamily="34" charset="0"/>
                          <a:cs typeface="Calibri" pitchFamily="34" charset="0"/>
                        </a:rPr>
                        <a:t>vous</a:t>
                      </a:r>
                      <a:r>
                        <a:rPr kumimoji="0" lang="en-GB" sz="1800" b="0" i="0" u="none" strike="noStrike" cap="none" normalizeH="0" baseline="0" dirty="0">
                          <a:ln>
                            <a:noFill/>
                          </a:ln>
                          <a:solidFill>
                            <a:schemeClr val="tx1"/>
                          </a:solidFill>
                          <a:effectLst/>
                          <a:latin typeface="Calibri" pitchFamily="34" charset="0"/>
                          <a:cs typeface="Calibri" pitchFamily="34" charset="0"/>
                        </a:rPr>
                        <a:t> </a:t>
                      </a:r>
                      <a:r>
                        <a:rPr kumimoji="0" lang="en-GB" sz="1050" b="0" i="0" u="none" strike="noStrike" cap="none" normalizeH="0" baseline="0" dirty="0">
                          <a:ln>
                            <a:noFill/>
                          </a:ln>
                          <a:solidFill>
                            <a:schemeClr val="tx1"/>
                          </a:solidFill>
                          <a:effectLst/>
                          <a:latin typeface="Calibri" pitchFamily="34" charset="0"/>
                          <a:cs typeface="Calibri" pitchFamily="34" charset="0"/>
                        </a:rPr>
                        <a:t>(you, pl, or polite)</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err="1">
                          <a:ln>
                            <a:noFill/>
                          </a:ln>
                          <a:solidFill>
                            <a:schemeClr val="tx1"/>
                          </a:solidFill>
                          <a:effectLst/>
                          <a:latin typeface="Calibri" pitchFamily="34" charset="0"/>
                          <a:cs typeface="Calibri" pitchFamily="34" charset="0"/>
                        </a:rPr>
                        <a:t>jouer</a:t>
                      </a:r>
                      <a:r>
                        <a:rPr kumimoji="0" lang="en-GB" sz="1800" b="1" i="0" u="none" strike="noStrike" cap="none" normalizeH="0" baseline="0" dirty="0" err="1">
                          <a:ln>
                            <a:noFill/>
                          </a:ln>
                          <a:solidFill>
                            <a:schemeClr val="tx1"/>
                          </a:solidFill>
                          <a:effectLst/>
                          <a:latin typeface="Calibri" pitchFamily="34" charset="0"/>
                          <a:cs typeface="Calibri" pitchFamily="34" charset="0"/>
                        </a:rPr>
                        <a:t>ez</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You will play</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19235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err="1">
                          <a:ln>
                            <a:noFill/>
                          </a:ln>
                          <a:solidFill>
                            <a:schemeClr val="tx1"/>
                          </a:solidFill>
                          <a:effectLst/>
                          <a:latin typeface="Calibri" pitchFamily="34" charset="0"/>
                          <a:cs typeface="Calibri" pitchFamily="34" charset="0"/>
                        </a:rPr>
                        <a:t>ils</a:t>
                      </a:r>
                      <a:r>
                        <a:rPr kumimoji="0" lang="en-GB" sz="1800" b="0" i="0" u="none" strike="noStrike" cap="none" normalizeH="0" baseline="0" dirty="0">
                          <a:ln>
                            <a:noFill/>
                          </a:ln>
                          <a:solidFill>
                            <a:schemeClr val="tx1"/>
                          </a:solidFill>
                          <a:effectLst/>
                          <a:latin typeface="Calibri" pitchFamily="34" charset="0"/>
                          <a:cs typeface="Calibri" pitchFamily="34" charset="0"/>
                        </a:rPr>
                        <a:t>/</a:t>
                      </a:r>
                      <a:r>
                        <a:rPr kumimoji="0" lang="en-GB" sz="1800" b="0" i="0" u="none" strike="noStrike" cap="none" normalizeH="0" baseline="0" dirty="0" err="1">
                          <a:ln>
                            <a:noFill/>
                          </a:ln>
                          <a:solidFill>
                            <a:schemeClr val="tx1"/>
                          </a:solidFill>
                          <a:effectLst/>
                          <a:latin typeface="Calibri" pitchFamily="34" charset="0"/>
                          <a:cs typeface="Calibri" pitchFamily="34" charset="0"/>
                        </a:rPr>
                        <a:t>elles</a:t>
                      </a:r>
                      <a:r>
                        <a:rPr kumimoji="0" lang="en-GB" sz="1800" b="0" i="0" u="none" strike="noStrike" cap="none" normalizeH="0" baseline="0" dirty="0">
                          <a:ln>
                            <a:noFill/>
                          </a:ln>
                          <a:solidFill>
                            <a:schemeClr val="tx1"/>
                          </a:solidFill>
                          <a:effectLst/>
                          <a:latin typeface="Calibri" pitchFamily="34" charset="0"/>
                          <a:cs typeface="Calibri" pitchFamily="34" charset="0"/>
                        </a:rPr>
                        <a:t> (they)</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err="1">
                          <a:ln>
                            <a:noFill/>
                          </a:ln>
                          <a:solidFill>
                            <a:schemeClr val="tx1"/>
                          </a:solidFill>
                          <a:effectLst/>
                          <a:latin typeface="Calibri" pitchFamily="34" charset="0"/>
                          <a:cs typeface="Calibri" pitchFamily="34" charset="0"/>
                        </a:rPr>
                        <a:t>jouer</a:t>
                      </a:r>
                      <a:r>
                        <a:rPr kumimoji="0" lang="en-GB" sz="1800" b="1" i="0" u="none" strike="noStrike" cap="none" normalizeH="0" baseline="0" dirty="0" err="1">
                          <a:ln>
                            <a:noFill/>
                          </a:ln>
                          <a:solidFill>
                            <a:schemeClr val="tx1"/>
                          </a:solidFill>
                          <a:effectLst/>
                          <a:latin typeface="Calibri" pitchFamily="34" charset="0"/>
                          <a:cs typeface="Calibri" pitchFamily="34" charset="0"/>
                        </a:rPr>
                        <a:t>ont</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They/you will play</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4" name="Text Box 4"/>
          <p:cNvSpPr txBox="1">
            <a:spLocks noChangeArrowheads="1"/>
          </p:cNvSpPr>
          <p:nvPr/>
        </p:nvSpPr>
        <p:spPr bwMode="auto">
          <a:xfrm>
            <a:off x="115888" y="34925"/>
            <a:ext cx="61198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GB" sz="2400" b="1" dirty="0">
                <a:latin typeface="Calibri" pitchFamily="34" charset="0"/>
                <a:cs typeface="Calibri" pitchFamily="34" charset="0"/>
              </a:rPr>
              <a:t>Future tense (will do…)</a:t>
            </a:r>
          </a:p>
        </p:txBody>
      </p:sp>
      <p:graphicFrame>
        <p:nvGraphicFramePr>
          <p:cNvPr id="5" name="Group 62"/>
          <p:cNvGraphicFramePr>
            <a:graphicFrameLocks noGrp="1"/>
          </p:cNvGraphicFramePr>
          <p:nvPr>
            <p:extLst>
              <p:ext uri="{D42A27DB-BD31-4B8C-83A1-F6EECF244321}">
                <p14:modId xmlns:p14="http://schemas.microsoft.com/office/powerpoint/2010/main" val="3354480770"/>
              </p:ext>
            </p:extLst>
          </p:nvPr>
        </p:nvGraphicFramePr>
        <p:xfrm>
          <a:off x="0" y="4932040"/>
          <a:ext cx="6858000" cy="4023360"/>
        </p:xfrm>
        <a:graphic>
          <a:graphicData uri="http://schemas.openxmlformats.org/drawingml/2006/table">
            <a:tbl>
              <a:tblPr/>
              <a:tblGrid>
                <a:gridCol w="1124744">
                  <a:extLst>
                    <a:ext uri="{9D8B030D-6E8A-4147-A177-3AD203B41FA5}">
                      <a16:colId xmlns:a16="http://schemas.microsoft.com/office/drawing/2014/main" val="20000"/>
                    </a:ext>
                  </a:extLst>
                </a:gridCol>
                <a:gridCol w="1296144">
                  <a:extLst>
                    <a:ext uri="{9D8B030D-6E8A-4147-A177-3AD203B41FA5}">
                      <a16:colId xmlns:a16="http://schemas.microsoft.com/office/drawing/2014/main" val="20001"/>
                    </a:ext>
                  </a:extLst>
                </a:gridCol>
                <a:gridCol w="1728192">
                  <a:extLst>
                    <a:ext uri="{9D8B030D-6E8A-4147-A177-3AD203B41FA5}">
                      <a16:colId xmlns:a16="http://schemas.microsoft.com/office/drawing/2014/main" val="20002"/>
                    </a:ext>
                  </a:extLst>
                </a:gridCol>
                <a:gridCol w="2708920">
                  <a:extLst>
                    <a:ext uri="{9D8B030D-6E8A-4147-A177-3AD203B41FA5}">
                      <a16:colId xmlns:a16="http://schemas.microsoft.com/office/drawing/2014/main" val="20003"/>
                    </a:ext>
                  </a:extLst>
                </a:gridCol>
              </a:tblGrid>
              <a:tr h="312738">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GB" sz="1800" b="1" dirty="0">
                          <a:latin typeface="Calibri" pitchFamily="34" charset="0"/>
                          <a:cs typeface="Calibri" pitchFamily="34" charset="0"/>
                        </a:rPr>
                        <a:t>Irregular future stems</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anchor="b"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2400" b="0" i="0" u="none" strike="noStrike" cap="none" normalizeH="0" baseline="0">
                        <a:ln>
                          <a:noFill/>
                        </a:ln>
                        <a:solidFill>
                          <a:schemeClr val="tx1"/>
                        </a:solidFill>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2400" b="0" i="0" u="none" strike="noStrike" cap="none" normalizeH="0" baseline="0" dirty="0">
                        <a:ln>
                          <a:noFill/>
                        </a:ln>
                        <a:solidFill>
                          <a:schemeClr val="tx1"/>
                        </a:solidFill>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11">
                  <a:txBody>
                    <a:bodyPr/>
                    <a:lstStyle/>
                    <a:p>
                      <a:pPr eaLnBrk="1" hangingPunct="1">
                        <a:spcBef>
                          <a:spcPct val="50000"/>
                        </a:spcBef>
                      </a:pPr>
                      <a:r>
                        <a:rPr lang="fr-FR" sz="1800" b="1" noProof="0" dirty="0">
                          <a:latin typeface="Calibri" pitchFamily="34" charset="0"/>
                          <a:cs typeface="Calibri" pitchFamily="34" charset="0"/>
                        </a:rPr>
                        <a:t>Après mes </a:t>
                      </a:r>
                      <a:r>
                        <a:rPr lang="fr-FR" sz="1800" b="1" noProof="0" dirty="0" smtClean="0">
                          <a:latin typeface="Calibri" pitchFamily="34" charset="0"/>
                          <a:cs typeface="Calibri" pitchFamily="34" charset="0"/>
                        </a:rPr>
                        <a:t>examens, </a:t>
                      </a:r>
                      <a:r>
                        <a:rPr lang="fr-FR" sz="1800" b="1" noProof="0" dirty="0">
                          <a:latin typeface="Calibri" pitchFamily="34" charset="0"/>
                          <a:cs typeface="Calibri" pitchFamily="34" charset="0"/>
                        </a:rPr>
                        <a:t>j’irai en France.</a:t>
                      </a:r>
                      <a:r>
                        <a:rPr lang="fr-FR" sz="1800" b="1" baseline="0" noProof="0" dirty="0">
                          <a:latin typeface="Calibri" pitchFamily="34" charset="0"/>
                          <a:cs typeface="Calibri" pitchFamily="34" charset="0"/>
                        </a:rPr>
                        <a:t> </a:t>
                      </a:r>
                    </a:p>
                    <a:p>
                      <a:pPr eaLnBrk="1" hangingPunct="1">
                        <a:spcBef>
                          <a:spcPct val="50000"/>
                        </a:spcBef>
                      </a:pPr>
                      <a:r>
                        <a:rPr lang="fr-FR" sz="1800" noProof="0" dirty="0" err="1">
                          <a:latin typeface="Calibri" pitchFamily="34" charset="0"/>
                          <a:cs typeface="Calibri" pitchFamily="34" charset="0"/>
                        </a:rPr>
                        <a:t>After</a:t>
                      </a:r>
                      <a:r>
                        <a:rPr lang="fr-FR" sz="1800" noProof="0" dirty="0">
                          <a:latin typeface="Calibri" pitchFamily="34" charset="0"/>
                          <a:cs typeface="Calibri" pitchFamily="34" charset="0"/>
                        </a:rPr>
                        <a:t> </a:t>
                      </a:r>
                      <a:r>
                        <a:rPr lang="fr-FR" sz="1800" noProof="0" dirty="0" err="1">
                          <a:latin typeface="Calibri" pitchFamily="34" charset="0"/>
                          <a:cs typeface="Calibri" pitchFamily="34" charset="0"/>
                        </a:rPr>
                        <a:t>my</a:t>
                      </a:r>
                      <a:r>
                        <a:rPr lang="fr-FR" sz="1800" noProof="0" dirty="0">
                          <a:latin typeface="Calibri" pitchFamily="34" charset="0"/>
                          <a:cs typeface="Calibri" pitchFamily="34" charset="0"/>
                        </a:rPr>
                        <a:t> exams, I </a:t>
                      </a:r>
                      <a:r>
                        <a:rPr lang="fr-FR" sz="1800" noProof="0" dirty="0" err="1">
                          <a:latin typeface="Calibri" pitchFamily="34" charset="0"/>
                          <a:cs typeface="Calibri" pitchFamily="34" charset="0"/>
                        </a:rPr>
                        <a:t>will</a:t>
                      </a:r>
                      <a:r>
                        <a:rPr lang="fr-FR" sz="1800" noProof="0" dirty="0">
                          <a:latin typeface="Calibri" pitchFamily="34" charset="0"/>
                          <a:cs typeface="Calibri" pitchFamily="34" charset="0"/>
                        </a:rPr>
                        <a:t> go to Spain.</a:t>
                      </a:r>
                    </a:p>
                    <a:p>
                      <a:pPr eaLnBrk="1" hangingPunct="1">
                        <a:spcBef>
                          <a:spcPct val="50000"/>
                        </a:spcBef>
                      </a:pPr>
                      <a:r>
                        <a:rPr lang="fr-FR" sz="1800" b="1" noProof="0" dirty="0">
                          <a:latin typeface="Calibri" pitchFamily="34" charset="0"/>
                          <a:cs typeface="Calibri" pitchFamily="34" charset="0"/>
                        </a:rPr>
                        <a:t>Nous mangerons </a:t>
                      </a:r>
                      <a:r>
                        <a:rPr lang="fr-FR" sz="1800" b="1" noProof="0" dirty="0" smtClean="0">
                          <a:latin typeface="Calibri" pitchFamily="34" charset="0"/>
                          <a:cs typeface="Calibri" pitchFamily="34" charset="0"/>
                        </a:rPr>
                        <a:t>à </a:t>
                      </a:r>
                      <a:r>
                        <a:rPr lang="fr-FR" sz="1800" b="1" noProof="0" dirty="0">
                          <a:latin typeface="Calibri" pitchFamily="34" charset="0"/>
                          <a:cs typeface="Calibri" pitchFamily="34" charset="0"/>
                        </a:rPr>
                        <a:t>8H</a:t>
                      </a:r>
                      <a:r>
                        <a:rPr lang="fr-FR" sz="1800" b="1" baseline="0" noProof="0" dirty="0">
                          <a:latin typeface="Calibri" pitchFamily="34" charset="0"/>
                          <a:cs typeface="Calibri" pitchFamily="34" charset="0"/>
                        </a:rPr>
                        <a:t>.     </a:t>
                      </a:r>
                      <a:r>
                        <a:rPr lang="fr-FR" sz="1800" noProof="0" dirty="0" err="1">
                          <a:latin typeface="Calibri" pitchFamily="34" charset="0"/>
                          <a:cs typeface="Calibri" pitchFamily="34" charset="0"/>
                        </a:rPr>
                        <a:t>We</a:t>
                      </a:r>
                      <a:r>
                        <a:rPr lang="fr-FR" sz="1800" noProof="0" dirty="0">
                          <a:latin typeface="Calibri" pitchFamily="34" charset="0"/>
                          <a:cs typeface="Calibri" pitchFamily="34" charset="0"/>
                        </a:rPr>
                        <a:t> </a:t>
                      </a:r>
                      <a:r>
                        <a:rPr lang="fr-FR" sz="1800" noProof="0" dirty="0" err="1">
                          <a:latin typeface="Calibri" pitchFamily="34" charset="0"/>
                          <a:cs typeface="Calibri" pitchFamily="34" charset="0"/>
                        </a:rPr>
                        <a:t>will</a:t>
                      </a:r>
                      <a:r>
                        <a:rPr lang="fr-FR" sz="1800" noProof="0" dirty="0">
                          <a:latin typeface="Calibri" pitchFamily="34" charset="0"/>
                          <a:cs typeface="Calibri" pitchFamily="34" charset="0"/>
                        </a:rPr>
                        <a:t> </a:t>
                      </a:r>
                      <a:r>
                        <a:rPr lang="fr-FR" sz="1800" noProof="0" dirty="0" err="1">
                          <a:latin typeface="Calibri" pitchFamily="34" charset="0"/>
                          <a:cs typeface="Calibri" pitchFamily="34" charset="0"/>
                        </a:rPr>
                        <a:t>eat</a:t>
                      </a:r>
                      <a:r>
                        <a:rPr lang="fr-FR" sz="1800" noProof="0" dirty="0">
                          <a:latin typeface="Calibri" pitchFamily="34" charset="0"/>
                          <a:cs typeface="Calibri" pitchFamily="34" charset="0"/>
                        </a:rPr>
                        <a:t> at 8.</a:t>
                      </a:r>
                    </a:p>
                    <a:p>
                      <a:pPr eaLnBrk="1" hangingPunct="1">
                        <a:spcBef>
                          <a:spcPct val="50000"/>
                        </a:spcBef>
                      </a:pPr>
                      <a:r>
                        <a:rPr lang="fr-FR" sz="1800" b="1" noProof="0" dirty="0">
                          <a:latin typeface="Calibri" pitchFamily="34" charset="0"/>
                          <a:cs typeface="Calibri" pitchFamily="34" charset="0"/>
                        </a:rPr>
                        <a:t>La soirée sera </a:t>
                      </a:r>
                      <a:r>
                        <a:rPr lang="fr-FR" sz="1800" b="1" noProof="0" dirty="0" smtClean="0">
                          <a:latin typeface="Calibri" pitchFamily="34" charset="0"/>
                          <a:cs typeface="Calibri" pitchFamily="34" charset="0"/>
                        </a:rPr>
                        <a:t>géniale. </a:t>
                      </a:r>
                      <a:r>
                        <a:rPr lang="fr-FR" sz="1800" b="0" noProof="0" dirty="0">
                          <a:latin typeface="Calibri" pitchFamily="34" charset="0"/>
                          <a:cs typeface="Calibri" pitchFamily="34" charset="0"/>
                        </a:rPr>
                        <a:t>Th</a:t>
                      </a:r>
                      <a:r>
                        <a:rPr lang="fr-FR" sz="1800" noProof="0" dirty="0">
                          <a:latin typeface="Calibri" pitchFamily="34" charset="0"/>
                          <a:cs typeface="Calibri" pitchFamily="34" charset="0"/>
                        </a:rPr>
                        <a:t>e party </a:t>
                      </a:r>
                      <a:r>
                        <a:rPr lang="fr-FR" sz="1800" noProof="0" dirty="0" err="1">
                          <a:latin typeface="Calibri" pitchFamily="34" charset="0"/>
                          <a:cs typeface="Calibri" pitchFamily="34" charset="0"/>
                        </a:rPr>
                        <a:t>will</a:t>
                      </a:r>
                      <a:r>
                        <a:rPr lang="fr-FR" sz="1800" noProof="0" dirty="0">
                          <a:latin typeface="Calibri" pitchFamily="34" charset="0"/>
                          <a:cs typeface="Calibri" pitchFamily="34" charset="0"/>
                        </a:rPr>
                        <a:t> </a:t>
                      </a:r>
                      <a:r>
                        <a:rPr lang="fr-FR" sz="1800" noProof="0" dirty="0" err="1">
                          <a:latin typeface="Calibri" pitchFamily="34" charset="0"/>
                          <a:cs typeface="Calibri" pitchFamily="34" charset="0"/>
                        </a:rPr>
                        <a:t>be</a:t>
                      </a:r>
                      <a:r>
                        <a:rPr lang="fr-FR" sz="1800" noProof="0" dirty="0">
                          <a:latin typeface="Calibri" pitchFamily="34" charset="0"/>
                          <a:cs typeface="Calibri" pitchFamily="34" charset="0"/>
                        </a:rPr>
                        <a:t> </a:t>
                      </a:r>
                      <a:r>
                        <a:rPr lang="fr-FR" sz="1800" noProof="0" dirty="0" err="1">
                          <a:latin typeface="Calibri" pitchFamily="34" charset="0"/>
                          <a:cs typeface="Calibri" pitchFamily="34" charset="0"/>
                        </a:rPr>
                        <a:t>great</a:t>
                      </a:r>
                      <a:r>
                        <a:rPr lang="fr-FR" sz="1800" noProof="0" dirty="0">
                          <a:latin typeface="Calibri" pitchFamily="34" charset="0"/>
                          <a:cs typeface="Calibri" pitchFamily="34" charset="0"/>
                        </a:rPr>
                        <a:t>.</a:t>
                      </a:r>
                    </a:p>
                    <a:p>
                      <a:pPr eaLnBrk="1" hangingPunct="1">
                        <a:spcBef>
                          <a:spcPct val="50000"/>
                        </a:spcBef>
                      </a:pPr>
                      <a:r>
                        <a:rPr lang="fr-FR" sz="1800" b="1" noProof="0" dirty="0">
                          <a:latin typeface="Calibri" pitchFamily="34" charset="0"/>
                          <a:cs typeface="Calibri" pitchFamily="34" charset="0"/>
                        </a:rPr>
                        <a:t>A l’avenir ils</a:t>
                      </a:r>
                      <a:r>
                        <a:rPr lang="fr-FR" sz="1800" b="1" baseline="0" noProof="0" dirty="0">
                          <a:latin typeface="Calibri" pitchFamily="34" charset="0"/>
                          <a:cs typeface="Calibri" pitchFamily="34" charset="0"/>
                        </a:rPr>
                        <a:t> achèteront une maison en Espagne</a:t>
                      </a:r>
                      <a:r>
                        <a:rPr lang="fr-FR" sz="1800" b="1" noProof="0" dirty="0">
                          <a:latin typeface="Calibri" pitchFamily="34" charset="0"/>
                          <a:cs typeface="Calibri" pitchFamily="34" charset="0"/>
                        </a:rPr>
                        <a:t>.                   </a:t>
                      </a:r>
                      <a:r>
                        <a:rPr lang="fr-FR" sz="1800" noProof="0" dirty="0">
                          <a:latin typeface="Calibri" pitchFamily="34" charset="0"/>
                          <a:cs typeface="Calibri" pitchFamily="34" charset="0"/>
                        </a:rPr>
                        <a:t>In the future </a:t>
                      </a:r>
                      <a:r>
                        <a:rPr lang="fr-FR" sz="1800" noProof="0" dirty="0" err="1">
                          <a:latin typeface="Calibri" pitchFamily="34" charset="0"/>
                          <a:cs typeface="Calibri" pitchFamily="34" charset="0"/>
                        </a:rPr>
                        <a:t>they</a:t>
                      </a:r>
                      <a:r>
                        <a:rPr lang="fr-FR" sz="1800" noProof="0" dirty="0">
                          <a:latin typeface="Calibri" pitchFamily="34" charset="0"/>
                          <a:cs typeface="Calibri" pitchFamily="34" charset="0"/>
                        </a:rPr>
                        <a:t> </a:t>
                      </a:r>
                      <a:r>
                        <a:rPr lang="fr-FR" sz="1800" noProof="0" dirty="0" err="1">
                          <a:latin typeface="Calibri" pitchFamily="34" charset="0"/>
                          <a:cs typeface="Calibri" pitchFamily="34" charset="0"/>
                        </a:rPr>
                        <a:t>will</a:t>
                      </a:r>
                      <a:r>
                        <a:rPr lang="fr-FR" sz="1800" noProof="0" dirty="0">
                          <a:latin typeface="Calibri" pitchFamily="34" charset="0"/>
                          <a:cs typeface="Calibri" pitchFamily="34" charset="0"/>
                        </a:rPr>
                        <a:t> buy a house in Spain.</a:t>
                      </a:r>
                      <a:endParaRPr kumimoji="0" lang="fr-FR" sz="1800" b="1" i="0" u="none" strike="noStrike" cap="none" normalizeH="0" baseline="0" noProof="0" dirty="0">
                        <a:ln>
                          <a:noFill/>
                        </a:ln>
                        <a:solidFill>
                          <a:schemeClr val="tx1"/>
                        </a:solidFill>
                        <a:effectLst/>
                        <a:latin typeface="Calibri" pitchFamily="34" charset="0"/>
                        <a:cs typeface="Calibri" pitchFamily="34"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127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Infinitive</a:t>
                      </a:r>
                    </a:p>
                  </a:txBody>
                  <a:tcPr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a:ln>
                            <a:noFill/>
                          </a:ln>
                          <a:solidFill>
                            <a:schemeClr val="tx1"/>
                          </a:solidFill>
                          <a:effectLst/>
                          <a:latin typeface="Calibri" pitchFamily="34" charset="0"/>
                          <a:cs typeface="Calibri" pitchFamily="34" charset="0"/>
                        </a:rPr>
                        <a:t>Future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Meaning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12738">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Être</a:t>
                      </a:r>
                      <a:r>
                        <a:rPr kumimoji="0" lang="en-GB" sz="1800" b="1" i="0" u="none" strike="noStrike" cap="none" normalizeH="0" baseline="0" dirty="0">
                          <a:ln>
                            <a:noFill/>
                          </a:ln>
                          <a:solidFill>
                            <a:schemeClr val="tx1"/>
                          </a:solidFill>
                          <a:effectLst/>
                          <a:latin typeface="Calibri" pitchFamily="34" charset="0"/>
                          <a:cs typeface="Calibri" pitchFamily="34" charset="0"/>
                        </a:rPr>
                        <a:t> </a:t>
                      </a:r>
                    </a:p>
                  </a:txBody>
                  <a:tcPr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Je </a:t>
                      </a:r>
                      <a:r>
                        <a:rPr kumimoji="0" lang="en-GB" sz="1800" b="1" i="0" u="none" strike="noStrike" cap="none" normalizeH="0" baseline="0" dirty="0" err="1">
                          <a:ln>
                            <a:noFill/>
                          </a:ln>
                          <a:solidFill>
                            <a:schemeClr val="tx1"/>
                          </a:solidFill>
                          <a:effectLst/>
                          <a:latin typeface="Calibri" pitchFamily="34" charset="0"/>
                          <a:cs typeface="Calibri" pitchFamily="34" charset="0"/>
                        </a:rPr>
                        <a:t>serai</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I will be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12738">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Avoir</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J’aurai</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I will have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12738">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Faire  </a:t>
                      </a:r>
                    </a:p>
                  </a:txBody>
                  <a:tcPr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Je </a:t>
                      </a:r>
                      <a:r>
                        <a:rPr kumimoji="0" lang="en-GB" sz="1800" b="1" i="0" u="none" strike="noStrike" cap="none" normalizeH="0" baseline="0" dirty="0" err="1">
                          <a:ln>
                            <a:noFill/>
                          </a:ln>
                          <a:solidFill>
                            <a:schemeClr val="tx1"/>
                          </a:solidFill>
                          <a:effectLst/>
                          <a:latin typeface="Calibri" pitchFamily="34" charset="0"/>
                          <a:cs typeface="Calibri" pitchFamily="34" charset="0"/>
                        </a:rPr>
                        <a:t>ferai</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I will do</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11150">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Aller</a:t>
                      </a:r>
                      <a:r>
                        <a:rPr kumimoji="0" lang="en-GB" sz="1800" b="1" i="0" u="none" strike="noStrike" cap="none" normalizeH="0" baseline="0" dirty="0">
                          <a:ln>
                            <a:noFill/>
                          </a:ln>
                          <a:solidFill>
                            <a:schemeClr val="tx1"/>
                          </a:solidFill>
                          <a:effectLst/>
                          <a:latin typeface="Calibri" pitchFamily="34" charset="0"/>
                          <a:cs typeface="Calibri" pitchFamily="34" charset="0"/>
                        </a:rPr>
                        <a:t> </a:t>
                      </a:r>
                    </a:p>
                  </a:txBody>
                  <a:tcPr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J’irai</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I will go</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12738">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Voir</a:t>
                      </a:r>
                      <a:r>
                        <a:rPr kumimoji="0" lang="en-GB" sz="1800" b="1" i="0" u="none" strike="noStrike" cap="none" normalizeH="0" baseline="0" dirty="0">
                          <a:ln>
                            <a:noFill/>
                          </a:ln>
                          <a:solidFill>
                            <a:schemeClr val="tx1"/>
                          </a:solidFill>
                          <a:effectLst/>
                          <a:latin typeface="Calibri" pitchFamily="34" charset="0"/>
                          <a:cs typeface="Calibri" pitchFamily="34" charset="0"/>
                        </a:rPr>
                        <a:t>  </a:t>
                      </a:r>
                    </a:p>
                  </a:txBody>
                  <a:tcPr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Je </a:t>
                      </a:r>
                      <a:r>
                        <a:rPr kumimoji="0" lang="en-GB" sz="1800" b="1" i="0" u="none" strike="noStrike" cap="none" normalizeH="0" baseline="0" dirty="0" err="1">
                          <a:ln>
                            <a:noFill/>
                          </a:ln>
                          <a:solidFill>
                            <a:schemeClr val="tx1"/>
                          </a:solidFill>
                          <a:effectLst/>
                          <a:latin typeface="Calibri" pitchFamily="34" charset="0"/>
                          <a:cs typeface="Calibri" pitchFamily="34" charset="0"/>
                        </a:rPr>
                        <a:t>verrai</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I will see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12738">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Pouvoir</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Je </a:t>
                      </a:r>
                      <a:r>
                        <a:rPr kumimoji="0" lang="en-GB" sz="1800" b="1" i="0" u="none" strike="noStrike" cap="none" normalizeH="0" baseline="0" dirty="0" err="1">
                          <a:ln>
                            <a:noFill/>
                          </a:ln>
                          <a:solidFill>
                            <a:schemeClr val="tx1"/>
                          </a:solidFill>
                          <a:effectLst/>
                          <a:latin typeface="Calibri" pitchFamily="34" charset="0"/>
                          <a:cs typeface="Calibri" pitchFamily="34" charset="0"/>
                        </a:rPr>
                        <a:t>pourrai</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I will be able to</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312738">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Vouloir</a:t>
                      </a:r>
                      <a:r>
                        <a:rPr kumimoji="0" lang="en-GB" sz="1800" b="1" i="0" u="none" strike="noStrike" cap="none" normalizeH="0" baseline="0" dirty="0">
                          <a:ln>
                            <a:noFill/>
                          </a:ln>
                          <a:solidFill>
                            <a:schemeClr val="tx1"/>
                          </a:solidFill>
                          <a:effectLst/>
                          <a:latin typeface="Calibri" pitchFamily="34" charset="0"/>
                          <a:cs typeface="Calibri" pitchFamily="34" charset="0"/>
                        </a:rPr>
                        <a:t> </a:t>
                      </a:r>
                    </a:p>
                  </a:txBody>
                  <a:tcPr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Je </a:t>
                      </a:r>
                      <a:r>
                        <a:rPr kumimoji="0" lang="en-GB" sz="1800" b="1" i="0" u="none" strike="noStrike" cap="none" normalizeH="0" baseline="0" dirty="0" err="1">
                          <a:ln>
                            <a:noFill/>
                          </a:ln>
                          <a:solidFill>
                            <a:schemeClr val="tx1"/>
                          </a:solidFill>
                          <a:effectLst/>
                          <a:latin typeface="Calibri" pitchFamily="34" charset="0"/>
                          <a:cs typeface="Calibri" pitchFamily="34" charset="0"/>
                        </a:rPr>
                        <a:t>voudrai</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I will want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312738">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Savoir </a:t>
                      </a:r>
                    </a:p>
                  </a:txBody>
                  <a:tcPr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Je </a:t>
                      </a:r>
                      <a:r>
                        <a:rPr kumimoji="0" lang="en-GB" sz="1800" b="1" i="0" u="none" strike="noStrike" cap="none" normalizeH="0" baseline="0" dirty="0" err="1">
                          <a:ln>
                            <a:noFill/>
                          </a:ln>
                          <a:solidFill>
                            <a:schemeClr val="tx1"/>
                          </a:solidFill>
                          <a:effectLst/>
                          <a:latin typeface="Calibri" pitchFamily="34" charset="0"/>
                          <a:cs typeface="Calibri" pitchFamily="34" charset="0"/>
                        </a:rPr>
                        <a:t>saurai</a:t>
                      </a:r>
                      <a:r>
                        <a:rPr kumimoji="0" lang="en-GB" sz="1800" b="1" i="0" u="none" strike="noStrike" cap="none" normalizeH="0" baseline="0" dirty="0">
                          <a:ln>
                            <a:noFill/>
                          </a:ln>
                          <a:solidFill>
                            <a:schemeClr val="tx1"/>
                          </a:solidFill>
                          <a:effectLst/>
                          <a:latin typeface="Calibri" pitchFamily="34" charset="0"/>
                          <a:cs typeface="Calibri" pitchFamily="34" charset="0"/>
                        </a:rPr>
                        <a:t>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I will know</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312738">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Venir</a:t>
                      </a:r>
                      <a:r>
                        <a:rPr kumimoji="0" lang="en-GB" sz="1800" b="1" i="0" u="none" strike="noStrike" cap="none" normalizeH="0" baseline="0" dirty="0">
                          <a:ln>
                            <a:noFill/>
                          </a:ln>
                          <a:solidFill>
                            <a:schemeClr val="tx1"/>
                          </a:solidFill>
                          <a:effectLst/>
                          <a:latin typeface="Calibri" pitchFamily="34" charset="0"/>
                          <a:cs typeface="Calibri" pitchFamily="34" charset="0"/>
                        </a:rPr>
                        <a:t>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Je </a:t>
                      </a:r>
                      <a:r>
                        <a:rPr kumimoji="0" lang="en-GB" sz="1800" b="1" i="0" u="none" strike="noStrike" cap="none" normalizeH="0" baseline="0" dirty="0" err="1">
                          <a:ln>
                            <a:noFill/>
                          </a:ln>
                          <a:solidFill>
                            <a:schemeClr val="tx1"/>
                          </a:solidFill>
                          <a:effectLst/>
                          <a:latin typeface="Calibri" pitchFamily="34" charset="0"/>
                          <a:cs typeface="Calibri" pitchFamily="34" charset="0"/>
                        </a:rPr>
                        <a:t>viendrai</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I will come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bl>
          </a:graphicData>
        </a:graphic>
      </p:graphicFrame>
      <p:sp>
        <p:nvSpPr>
          <p:cNvPr id="7" name="Slide Number Placeholder 6"/>
          <p:cNvSpPr>
            <a:spLocks noGrp="1"/>
          </p:cNvSpPr>
          <p:nvPr>
            <p:ph type="sldNum" sz="quarter" idx="12"/>
          </p:nvPr>
        </p:nvSpPr>
        <p:spPr/>
        <p:txBody>
          <a:bodyPr/>
          <a:lstStyle/>
          <a:p>
            <a:pPr>
              <a:defRPr/>
            </a:pPr>
            <a:fld id="{0F145BFC-05E3-4D00-AE96-44E6DC1FA43B}" type="slidenum">
              <a:rPr lang="en-GB" smtClean="0"/>
              <a:pPr>
                <a:defRPr/>
              </a:pPr>
              <a:t>13</a:t>
            </a:fld>
            <a:endParaRPr lang="en-GB"/>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8640" y="467544"/>
            <a:ext cx="6669360" cy="1600438"/>
          </a:xfrm>
          <a:prstGeom prst="rect">
            <a:avLst/>
          </a:prstGeom>
        </p:spPr>
        <p:txBody>
          <a:bodyPr wrap="square">
            <a:spAutoFit/>
          </a:bodyPr>
          <a:lstStyle/>
          <a:p>
            <a:pPr algn="ctr"/>
            <a:r>
              <a:rPr lang="en-GB" b="1" dirty="0">
                <a:latin typeface="Calibri" pitchFamily="34" charset="0"/>
                <a:cs typeface="Calibri" pitchFamily="34" charset="0"/>
              </a:rPr>
              <a:t>FORMATION (same as for future tense but with different endings)</a:t>
            </a:r>
          </a:p>
          <a:p>
            <a:pPr>
              <a:spcAft>
                <a:spcPts val="1200"/>
              </a:spcAft>
              <a:buFont typeface="Arial" pitchFamily="34" charset="0"/>
              <a:buChar char="•"/>
            </a:pPr>
            <a:r>
              <a:rPr lang="en-GB" dirty="0">
                <a:latin typeface="Calibri" pitchFamily="34" charset="0"/>
                <a:cs typeface="Calibri" pitchFamily="34" charset="0"/>
              </a:rPr>
              <a:t>You add the ending to the infinitive.</a:t>
            </a:r>
          </a:p>
          <a:p>
            <a:pPr>
              <a:spcAft>
                <a:spcPts val="1200"/>
              </a:spcAft>
              <a:buFont typeface="Arial" pitchFamily="34" charset="0"/>
              <a:buChar char="•"/>
            </a:pPr>
            <a:r>
              <a:rPr lang="en-GB" dirty="0">
                <a:latin typeface="Calibri" pitchFamily="34" charset="0"/>
                <a:cs typeface="Calibri" pitchFamily="34" charset="0"/>
              </a:rPr>
              <a:t>There are some irregular stems but the endings are regular.</a:t>
            </a:r>
          </a:p>
          <a:p>
            <a:pPr>
              <a:spcAft>
                <a:spcPts val="1200"/>
              </a:spcAft>
              <a:buFont typeface="Arial" pitchFamily="34" charset="0"/>
              <a:buChar char="•"/>
            </a:pPr>
            <a:r>
              <a:rPr lang="en-GB" dirty="0">
                <a:latin typeface="Calibri" pitchFamily="34" charset="0"/>
                <a:cs typeface="Calibri" pitchFamily="34" charset="0"/>
              </a:rPr>
              <a:t>A very useful verbs: </a:t>
            </a:r>
            <a:r>
              <a:rPr lang="en-GB" sz="2400" b="1" dirty="0">
                <a:latin typeface="Calibri" pitchFamily="34" charset="0"/>
                <a:cs typeface="Calibri" pitchFamily="34" charset="0"/>
              </a:rPr>
              <a:t>Il y </a:t>
            </a:r>
            <a:r>
              <a:rPr lang="en-GB" sz="2400" b="1" dirty="0" err="1">
                <a:latin typeface="Calibri" pitchFamily="34" charset="0"/>
                <a:cs typeface="Calibri" pitchFamily="34" charset="0"/>
              </a:rPr>
              <a:t>aurait</a:t>
            </a:r>
            <a:r>
              <a:rPr lang="en-GB" sz="2400" b="1" dirty="0">
                <a:latin typeface="Calibri" pitchFamily="34" charset="0"/>
                <a:cs typeface="Calibri" pitchFamily="34" charset="0"/>
              </a:rPr>
              <a:t>= There would be</a:t>
            </a:r>
          </a:p>
        </p:txBody>
      </p:sp>
      <p:graphicFrame>
        <p:nvGraphicFramePr>
          <p:cNvPr id="3" name="Table 2"/>
          <p:cNvGraphicFramePr>
            <a:graphicFrameLocks noGrp="1"/>
          </p:cNvGraphicFramePr>
          <p:nvPr>
            <p:extLst>
              <p:ext uri="{D42A27DB-BD31-4B8C-83A1-F6EECF244321}">
                <p14:modId xmlns:p14="http://schemas.microsoft.com/office/powerpoint/2010/main" val="3735244940"/>
              </p:ext>
            </p:extLst>
          </p:nvPr>
        </p:nvGraphicFramePr>
        <p:xfrm>
          <a:off x="312040" y="2238091"/>
          <a:ext cx="6203060" cy="2523840"/>
        </p:xfrm>
        <a:graphic>
          <a:graphicData uri="http://schemas.openxmlformats.org/drawingml/2006/table">
            <a:tbl>
              <a:tblPr/>
              <a:tblGrid>
                <a:gridCol w="2223579">
                  <a:extLst>
                    <a:ext uri="{9D8B030D-6E8A-4147-A177-3AD203B41FA5}">
                      <a16:colId xmlns:a16="http://schemas.microsoft.com/office/drawing/2014/main" val="20000"/>
                    </a:ext>
                  </a:extLst>
                </a:gridCol>
                <a:gridCol w="1670812">
                  <a:extLst>
                    <a:ext uri="{9D8B030D-6E8A-4147-A177-3AD203B41FA5}">
                      <a16:colId xmlns:a16="http://schemas.microsoft.com/office/drawing/2014/main" val="20001"/>
                    </a:ext>
                  </a:extLst>
                </a:gridCol>
                <a:gridCol w="2308669">
                  <a:extLst>
                    <a:ext uri="{9D8B030D-6E8A-4147-A177-3AD203B41FA5}">
                      <a16:colId xmlns:a16="http://schemas.microsoft.com/office/drawing/2014/main" val="20002"/>
                    </a:ext>
                  </a:extLst>
                </a:gridCol>
              </a:tblGrid>
              <a:tr h="19235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je (I)</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err="1">
                          <a:ln>
                            <a:noFill/>
                          </a:ln>
                          <a:solidFill>
                            <a:schemeClr val="tx1"/>
                          </a:solidFill>
                          <a:effectLst/>
                          <a:latin typeface="Calibri" pitchFamily="34" charset="0"/>
                          <a:cs typeface="Calibri" pitchFamily="34" charset="0"/>
                        </a:rPr>
                        <a:t>Jouer</a:t>
                      </a:r>
                      <a:r>
                        <a:rPr kumimoji="0" lang="en-GB" sz="1800" b="1" i="0" u="none" strike="noStrike" cap="none" normalizeH="0" baseline="0" dirty="0" err="1">
                          <a:ln>
                            <a:noFill/>
                          </a:ln>
                          <a:solidFill>
                            <a:schemeClr val="tx1"/>
                          </a:solidFill>
                          <a:effectLst/>
                          <a:latin typeface="Calibri" pitchFamily="34" charset="0"/>
                          <a:cs typeface="Calibri" pitchFamily="34" charset="0"/>
                        </a:rPr>
                        <a:t>ais</a:t>
                      </a:r>
                      <a:r>
                        <a:rPr kumimoji="0" lang="en-GB" sz="1800" b="1" i="0" u="none" strike="noStrike" cap="none" normalizeH="0" baseline="0" dirty="0">
                          <a:ln>
                            <a:noFill/>
                          </a:ln>
                          <a:solidFill>
                            <a:schemeClr val="tx1"/>
                          </a:solidFill>
                          <a:effectLst/>
                          <a:latin typeface="Calibri" pitchFamily="34" charset="0"/>
                          <a:cs typeface="Calibri" pitchFamily="34" charset="0"/>
                        </a:rPr>
                        <a:t>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I would play</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915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t</a:t>
                      </a:r>
                      <a:r>
                        <a:rPr kumimoji="0" lang="en-US" sz="1800" b="0" i="0" u="none" strike="noStrike" cap="none" normalizeH="0" baseline="0" dirty="0">
                          <a:ln>
                            <a:noFill/>
                          </a:ln>
                          <a:solidFill>
                            <a:schemeClr val="tx1"/>
                          </a:solidFill>
                          <a:effectLst/>
                          <a:latin typeface="Calibri" pitchFamily="34" charset="0"/>
                          <a:cs typeface="Calibri" pitchFamily="34" charset="0"/>
                        </a:rPr>
                        <a:t>u </a:t>
                      </a:r>
                      <a:r>
                        <a:rPr kumimoji="0" lang="en-US" sz="1600" b="0" i="0" u="none" strike="noStrike" cap="none" normalizeH="0" baseline="0" dirty="0">
                          <a:ln>
                            <a:noFill/>
                          </a:ln>
                          <a:solidFill>
                            <a:schemeClr val="tx1"/>
                          </a:solidFill>
                          <a:effectLst/>
                          <a:latin typeface="Calibri" pitchFamily="34" charset="0"/>
                          <a:cs typeface="Calibri" pitchFamily="34" charset="0"/>
                        </a:rPr>
                        <a:t>(you, 1 </a:t>
                      </a:r>
                      <a:r>
                        <a:rPr kumimoji="0" lang="en-US" sz="1600" b="0" i="0" u="none" strike="noStrike" cap="none" normalizeH="0" baseline="0" dirty="0" err="1">
                          <a:ln>
                            <a:noFill/>
                          </a:ln>
                          <a:solidFill>
                            <a:schemeClr val="tx1"/>
                          </a:solidFill>
                          <a:effectLst/>
                          <a:latin typeface="Calibri" pitchFamily="34" charset="0"/>
                          <a:cs typeface="Calibri" pitchFamily="34" charset="0"/>
                        </a:rPr>
                        <a:t>pers</a:t>
                      </a:r>
                      <a:r>
                        <a:rPr kumimoji="0" lang="en-US" sz="1600" b="0" i="0" u="none" strike="noStrike" cap="none" normalizeH="0" baseline="0" dirty="0">
                          <a:ln>
                            <a:noFill/>
                          </a:ln>
                          <a:solidFill>
                            <a:schemeClr val="tx1"/>
                          </a:solidFill>
                          <a:effectLst/>
                          <a:latin typeface="Calibri" pitchFamily="34" charset="0"/>
                          <a:cs typeface="Calibri" pitchFamily="34" charset="0"/>
                        </a:rPr>
                        <a:t> fam)</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err="1">
                          <a:ln>
                            <a:noFill/>
                          </a:ln>
                          <a:solidFill>
                            <a:schemeClr val="tx1"/>
                          </a:solidFill>
                          <a:effectLst/>
                          <a:latin typeface="Calibri" pitchFamily="34" charset="0"/>
                          <a:cs typeface="Calibri" pitchFamily="34" charset="0"/>
                        </a:rPr>
                        <a:t>Jouer</a:t>
                      </a:r>
                      <a:r>
                        <a:rPr kumimoji="0" lang="en-GB" sz="1800" b="1" i="0" u="none" strike="noStrike" cap="none" normalizeH="0" baseline="0" dirty="0" err="1">
                          <a:ln>
                            <a:noFill/>
                          </a:ln>
                          <a:solidFill>
                            <a:schemeClr val="tx1"/>
                          </a:solidFill>
                          <a:effectLst/>
                          <a:latin typeface="Calibri" pitchFamily="34" charset="0"/>
                          <a:cs typeface="Calibri" pitchFamily="34" charset="0"/>
                        </a:rPr>
                        <a:t>ais</a:t>
                      </a:r>
                      <a:r>
                        <a:rPr kumimoji="0" lang="en-GB" sz="1800" b="1" i="0" u="none" strike="noStrike" cap="none" normalizeH="0" baseline="0" dirty="0">
                          <a:ln>
                            <a:noFill/>
                          </a:ln>
                          <a:solidFill>
                            <a:schemeClr val="tx1"/>
                          </a:solidFill>
                          <a:effectLst/>
                          <a:latin typeface="Calibri" pitchFamily="34" charset="0"/>
                          <a:cs typeface="Calibri" pitchFamily="34" charset="0"/>
                        </a:rPr>
                        <a:t>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You would play</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9235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err="1">
                          <a:ln>
                            <a:noFill/>
                          </a:ln>
                          <a:solidFill>
                            <a:schemeClr val="tx1"/>
                          </a:solidFill>
                          <a:effectLst/>
                          <a:latin typeface="Calibri" pitchFamily="34" charset="0"/>
                          <a:cs typeface="Calibri" pitchFamily="34" charset="0"/>
                        </a:rPr>
                        <a:t>il</a:t>
                      </a:r>
                      <a:r>
                        <a:rPr kumimoji="0" lang="en-US" sz="1800" b="0" i="0" u="none" strike="noStrike" cap="none" normalizeH="0" baseline="0" dirty="0">
                          <a:ln>
                            <a:noFill/>
                          </a:ln>
                          <a:solidFill>
                            <a:schemeClr val="tx1"/>
                          </a:solidFill>
                          <a:effectLst/>
                          <a:latin typeface="Calibri" pitchFamily="34" charset="0"/>
                          <a:cs typeface="Calibri" pitchFamily="34" charset="0"/>
                        </a:rPr>
                        <a:t>/</a:t>
                      </a:r>
                      <a:r>
                        <a:rPr kumimoji="0" lang="en-US" sz="1800" b="0" i="0" u="none" strike="noStrike" cap="none" normalizeH="0" baseline="0" dirty="0" err="1">
                          <a:ln>
                            <a:noFill/>
                          </a:ln>
                          <a:solidFill>
                            <a:schemeClr val="tx1"/>
                          </a:solidFill>
                          <a:effectLst/>
                          <a:latin typeface="Calibri" pitchFamily="34" charset="0"/>
                          <a:cs typeface="Calibri" pitchFamily="34" charset="0"/>
                        </a:rPr>
                        <a:t>elle</a:t>
                      </a:r>
                      <a:r>
                        <a:rPr kumimoji="0" lang="en-US" sz="1800" b="0" i="0" u="none" strike="noStrike" cap="none" normalizeH="0" baseline="0" dirty="0">
                          <a:ln>
                            <a:noFill/>
                          </a:ln>
                          <a:solidFill>
                            <a:schemeClr val="tx1"/>
                          </a:solidFill>
                          <a:effectLst/>
                          <a:latin typeface="Calibri" pitchFamily="34" charset="0"/>
                          <a:cs typeface="Calibri" pitchFamily="34" charset="0"/>
                        </a:rPr>
                        <a:t> (he, she)</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on </a:t>
                      </a:r>
                      <a:r>
                        <a:rPr kumimoji="0" lang="en-GB" sz="1000" b="0" i="0" u="none" strike="noStrike" cap="none" normalizeH="0" baseline="0" dirty="0">
                          <a:ln>
                            <a:noFill/>
                          </a:ln>
                          <a:solidFill>
                            <a:schemeClr val="tx1"/>
                          </a:solidFill>
                          <a:effectLst/>
                          <a:latin typeface="Calibri" pitchFamily="34" charset="0"/>
                          <a:cs typeface="Calibri" pitchFamily="34" charset="0"/>
                        </a:rPr>
                        <a:t>(we/people  in general)</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err="1">
                          <a:ln>
                            <a:noFill/>
                          </a:ln>
                          <a:solidFill>
                            <a:schemeClr val="tx1"/>
                          </a:solidFill>
                          <a:effectLst/>
                          <a:latin typeface="Calibri" pitchFamily="34" charset="0"/>
                          <a:cs typeface="Calibri" pitchFamily="34" charset="0"/>
                        </a:rPr>
                        <a:t>Jouer</a:t>
                      </a:r>
                      <a:r>
                        <a:rPr kumimoji="0" lang="en-GB" sz="1800" b="1" i="0" u="none" strike="noStrike" cap="none" normalizeH="0" baseline="0" dirty="0" err="1">
                          <a:ln>
                            <a:noFill/>
                          </a:ln>
                          <a:solidFill>
                            <a:schemeClr val="tx1"/>
                          </a:solidFill>
                          <a:effectLst/>
                          <a:latin typeface="Calibri" pitchFamily="34" charset="0"/>
                          <a:cs typeface="Calibri" pitchFamily="34" charset="0"/>
                        </a:rPr>
                        <a:t>ait</a:t>
                      </a:r>
                      <a:endParaRPr kumimoji="0" lang="en-GB" sz="1800" b="0"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He/she/you would play</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9195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nous (we)</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err="1">
                          <a:ln>
                            <a:noFill/>
                          </a:ln>
                          <a:solidFill>
                            <a:schemeClr val="tx1"/>
                          </a:solidFill>
                          <a:effectLst/>
                          <a:latin typeface="Calibri" pitchFamily="34" charset="0"/>
                          <a:cs typeface="Calibri" pitchFamily="34" charset="0"/>
                        </a:rPr>
                        <a:t>Jouer</a:t>
                      </a:r>
                      <a:r>
                        <a:rPr kumimoji="0" lang="en-GB" sz="1800" b="1" i="0" u="none" strike="noStrike" cap="none" normalizeH="0" baseline="0" dirty="0" err="1">
                          <a:ln>
                            <a:noFill/>
                          </a:ln>
                          <a:solidFill>
                            <a:schemeClr val="tx1"/>
                          </a:solidFill>
                          <a:effectLst/>
                          <a:latin typeface="Calibri" pitchFamily="34" charset="0"/>
                          <a:cs typeface="Calibri" pitchFamily="34" charset="0"/>
                        </a:rPr>
                        <a:t>ions</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We would play</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915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err="1">
                          <a:ln>
                            <a:noFill/>
                          </a:ln>
                          <a:solidFill>
                            <a:schemeClr val="tx1"/>
                          </a:solidFill>
                          <a:effectLst/>
                          <a:latin typeface="Calibri" pitchFamily="34" charset="0"/>
                          <a:cs typeface="Calibri" pitchFamily="34" charset="0"/>
                        </a:rPr>
                        <a:t>vous</a:t>
                      </a:r>
                      <a:r>
                        <a:rPr kumimoji="0" lang="en-GB" sz="1800" b="0" i="0" u="none" strike="noStrike" cap="none" normalizeH="0" baseline="0" dirty="0">
                          <a:ln>
                            <a:noFill/>
                          </a:ln>
                          <a:solidFill>
                            <a:schemeClr val="tx1"/>
                          </a:solidFill>
                          <a:effectLst/>
                          <a:latin typeface="Calibri" pitchFamily="34" charset="0"/>
                          <a:cs typeface="Calibri" pitchFamily="34" charset="0"/>
                        </a:rPr>
                        <a:t> </a:t>
                      </a:r>
                      <a:r>
                        <a:rPr kumimoji="0" lang="en-GB" sz="1050" b="0" i="0" u="none" strike="noStrike" cap="none" normalizeH="0" baseline="0" dirty="0">
                          <a:ln>
                            <a:noFill/>
                          </a:ln>
                          <a:solidFill>
                            <a:schemeClr val="tx1"/>
                          </a:solidFill>
                          <a:effectLst/>
                          <a:latin typeface="Calibri" pitchFamily="34" charset="0"/>
                          <a:cs typeface="Calibri" pitchFamily="34" charset="0"/>
                        </a:rPr>
                        <a:t>(you, pl, or polite)</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err="1">
                          <a:ln>
                            <a:noFill/>
                          </a:ln>
                          <a:solidFill>
                            <a:schemeClr val="tx1"/>
                          </a:solidFill>
                          <a:effectLst/>
                          <a:latin typeface="Calibri" pitchFamily="34" charset="0"/>
                          <a:cs typeface="Calibri" pitchFamily="34" charset="0"/>
                        </a:rPr>
                        <a:t>Jouer</a:t>
                      </a:r>
                      <a:r>
                        <a:rPr kumimoji="0" lang="en-GB" sz="1800" b="1" i="0" u="none" strike="noStrike" cap="none" normalizeH="0" baseline="0" dirty="0" err="1">
                          <a:ln>
                            <a:noFill/>
                          </a:ln>
                          <a:solidFill>
                            <a:schemeClr val="tx1"/>
                          </a:solidFill>
                          <a:effectLst/>
                          <a:latin typeface="Calibri" pitchFamily="34" charset="0"/>
                          <a:cs typeface="Calibri" pitchFamily="34" charset="0"/>
                        </a:rPr>
                        <a:t>iez</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You would play</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19235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err="1">
                          <a:ln>
                            <a:noFill/>
                          </a:ln>
                          <a:solidFill>
                            <a:schemeClr val="tx1"/>
                          </a:solidFill>
                          <a:effectLst/>
                          <a:latin typeface="Calibri" pitchFamily="34" charset="0"/>
                          <a:cs typeface="Calibri" pitchFamily="34" charset="0"/>
                        </a:rPr>
                        <a:t>ils</a:t>
                      </a:r>
                      <a:r>
                        <a:rPr kumimoji="0" lang="en-GB" sz="1800" b="0" i="0" u="none" strike="noStrike" cap="none" normalizeH="0" baseline="0" dirty="0">
                          <a:ln>
                            <a:noFill/>
                          </a:ln>
                          <a:solidFill>
                            <a:schemeClr val="tx1"/>
                          </a:solidFill>
                          <a:effectLst/>
                          <a:latin typeface="Calibri" pitchFamily="34" charset="0"/>
                          <a:cs typeface="Calibri" pitchFamily="34" charset="0"/>
                        </a:rPr>
                        <a:t>/</a:t>
                      </a:r>
                      <a:r>
                        <a:rPr kumimoji="0" lang="en-GB" sz="1800" b="0" i="0" u="none" strike="noStrike" cap="none" normalizeH="0" baseline="0" dirty="0" err="1">
                          <a:ln>
                            <a:noFill/>
                          </a:ln>
                          <a:solidFill>
                            <a:schemeClr val="tx1"/>
                          </a:solidFill>
                          <a:effectLst/>
                          <a:latin typeface="Calibri" pitchFamily="34" charset="0"/>
                          <a:cs typeface="Calibri" pitchFamily="34" charset="0"/>
                        </a:rPr>
                        <a:t>elles</a:t>
                      </a:r>
                      <a:r>
                        <a:rPr kumimoji="0" lang="en-GB" sz="1800" b="0" i="0" u="none" strike="noStrike" cap="none" normalizeH="0" baseline="0" dirty="0">
                          <a:ln>
                            <a:noFill/>
                          </a:ln>
                          <a:solidFill>
                            <a:schemeClr val="tx1"/>
                          </a:solidFill>
                          <a:effectLst/>
                          <a:latin typeface="Calibri" pitchFamily="34" charset="0"/>
                          <a:cs typeface="Calibri" pitchFamily="34" charset="0"/>
                        </a:rPr>
                        <a:t> (they)</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err="1">
                          <a:ln>
                            <a:noFill/>
                          </a:ln>
                          <a:solidFill>
                            <a:schemeClr val="tx1"/>
                          </a:solidFill>
                          <a:effectLst/>
                          <a:latin typeface="Calibri" pitchFamily="34" charset="0"/>
                          <a:cs typeface="Calibri" pitchFamily="34" charset="0"/>
                        </a:rPr>
                        <a:t>Jouer</a:t>
                      </a:r>
                      <a:r>
                        <a:rPr kumimoji="0" lang="en-GB" sz="1800" b="1" i="0" u="none" strike="noStrike" cap="none" normalizeH="0" baseline="0" dirty="0" err="1">
                          <a:ln>
                            <a:noFill/>
                          </a:ln>
                          <a:solidFill>
                            <a:schemeClr val="tx1"/>
                          </a:solidFill>
                          <a:effectLst/>
                          <a:latin typeface="Calibri" pitchFamily="34" charset="0"/>
                          <a:cs typeface="Calibri" pitchFamily="34" charset="0"/>
                        </a:rPr>
                        <a:t>aient</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They/you would play</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4" name="Text Box 4"/>
          <p:cNvSpPr txBox="1">
            <a:spLocks noChangeArrowheads="1"/>
          </p:cNvSpPr>
          <p:nvPr/>
        </p:nvSpPr>
        <p:spPr bwMode="auto">
          <a:xfrm>
            <a:off x="115888" y="34925"/>
            <a:ext cx="674211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GB" sz="2400" b="1" dirty="0">
                <a:latin typeface="Calibri" pitchFamily="34" charset="0"/>
                <a:cs typeface="Calibri" pitchFamily="34" charset="0"/>
              </a:rPr>
              <a:t>Conditional Tense (would do…)</a:t>
            </a:r>
          </a:p>
        </p:txBody>
      </p:sp>
      <p:graphicFrame>
        <p:nvGraphicFramePr>
          <p:cNvPr id="5" name="Group 62"/>
          <p:cNvGraphicFramePr>
            <a:graphicFrameLocks noGrp="1"/>
          </p:cNvGraphicFramePr>
          <p:nvPr>
            <p:extLst>
              <p:ext uri="{D42A27DB-BD31-4B8C-83A1-F6EECF244321}">
                <p14:modId xmlns:p14="http://schemas.microsoft.com/office/powerpoint/2010/main" val="1534843642"/>
              </p:ext>
            </p:extLst>
          </p:nvPr>
        </p:nvGraphicFramePr>
        <p:xfrm>
          <a:off x="0" y="4932040"/>
          <a:ext cx="6857999" cy="4023360"/>
        </p:xfrm>
        <a:graphic>
          <a:graphicData uri="http://schemas.openxmlformats.org/drawingml/2006/table">
            <a:tbl>
              <a:tblPr/>
              <a:tblGrid>
                <a:gridCol w="1166795">
                  <a:extLst>
                    <a:ext uri="{9D8B030D-6E8A-4147-A177-3AD203B41FA5}">
                      <a16:colId xmlns:a16="http://schemas.microsoft.com/office/drawing/2014/main" val="20000"/>
                    </a:ext>
                  </a:extLst>
                </a:gridCol>
                <a:gridCol w="1614133">
                  <a:extLst>
                    <a:ext uri="{9D8B030D-6E8A-4147-A177-3AD203B41FA5}">
                      <a16:colId xmlns:a16="http://schemas.microsoft.com/office/drawing/2014/main" val="20001"/>
                    </a:ext>
                  </a:extLst>
                </a:gridCol>
                <a:gridCol w="2016224">
                  <a:extLst>
                    <a:ext uri="{9D8B030D-6E8A-4147-A177-3AD203B41FA5}">
                      <a16:colId xmlns:a16="http://schemas.microsoft.com/office/drawing/2014/main" val="20002"/>
                    </a:ext>
                  </a:extLst>
                </a:gridCol>
                <a:gridCol w="2060847">
                  <a:extLst>
                    <a:ext uri="{9D8B030D-6E8A-4147-A177-3AD203B41FA5}">
                      <a16:colId xmlns:a16="http://schemas.microsoft.com/office/drawing/2014/main" val="20003"/>
                    </a:ext>
                  </a:extLst>
                </a:gridCol>
              </a:tblGrid>
              <a:tr h="312738">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GB" sz="1800" b="1" dirty="0">
                          <a:latin typeface="Calibri" pitchFamily="34" charset="0"/>
                          <a:cs typeface="Calibri" pitchFamily="34" charset="0"/>
                        </a:rPr>
                        <a:t>Irregular stems (same</a:t>
                      </a:r>
                      <a:r>
                        <a:rPr lang="en-GB" sz="1800" b="1" baseline="0" dirty="0">
                          <a:latin typeface="Calibri" pitchFamily="34" charset="0"/>
                          <a:cs typeface="Calibri" pitchFamily="34" charset="0"/>
                        </a:rPr>
                        <a:t> as future tense)</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anchor="b"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2400" b="0" i="0" u="none" strike="noStrike" cap="none" normalizeH="0" baseline="0">
                        <a:ln>
                          <a:noFill/>
                        </a:ln>
                        <a:solidFill>
                          <a:schemeClr val="tx1"/>
                        </a:solidFill>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2400" b="0" i="0" u="none" strike="noStrike" cap="none" normalizeH="0" baseline="0" dirty="0">
                        <a:ln>
                          <a:noFill/>
                        </a:ln>
                        <a:solidFill>
                          <a:schemeClr val="tx1"/>
                        </a:solidFill>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11">
                  <a:txBody>
                    <a:bodyPr/>
                    <a:lstStyle/>
                    <a:p>
                      <a:pPr marL="0" marR="0" indent="0" algn="l" defTabSz="914400" rtl="0" eaLnBrk="1" fontAlgn="auto" latinLnBrk="0" hangingPunct="1">
                        <a:lnSpc>
                          <a:spcPct val="100000"/>
                        </a:lnSpc>
                        <a:spcBef>
                          <a:spcPct val="50000"/>
                        </a:spcBef>
                        <a:spcAft>
                          <a:spcPts val="0"/>
                        </a:spcAft>
                        <a:buClrTx/>
                        <a:buSzTx/>
                        <a:buFontTx/>
                        <a:buNone/>
                        <a:tabLst/>
                        <a:defRPr/>
                      </a:pPr>
                      <a:r>
                        <a:rPr lang="fr-FR" b="1" u="sng" noProof="0" dirty="0">
                          <a:cs typeface="Arial" charset="0"/>
                        </a:rPr>
                        <a:t>Je voyagerais</a:t>
                      </a:r>
                      <a:r>
                        <a:rPr lang="fr-FR" b="1" u="none" baseline="0" noProof="0" dirty="0">
                          <a:cs typeface="Arial" charset="0"/>
                        </a:rPr>
                        <a:t> plus mais je n’ai pas d’argent</a:t>
                      </a:r>
                      <a:r>
                        <a:rPr lang="fr-FR" b="1" noProof="0" dirty="0">
                          <a:cs typeface="Arial" charset="0"/>
                        </a:rPr>
                        <a:t>.</a:t>
                      </a:r>
                    </a:p>
                    <a:p>
                      <a:pPr eaLnBrk="1" hangingPunct="1">
                        <a:spcBef>
                          <a:spcPct val="50000"/>
                        </a:spcBef>
                      </a:pPr>
                      <a:r>
                        <a:rPr lang="fr-FR" noProof="0" dirty="0"/>
                        <a:t>I </a:t>
                      </a:r>
                      <a:r>
                        <a:rPr lang="fr-FR" noProof="0" dirty="0" err="1"/>
                        <a:t>would</a:t>
                      </a:r>
                      <a:r>
                        <a:rPr lang="fr-FR" noProof="0" dirty="0"/>
                        <a:t> </a:t>
                      </a:r>
                      <a:r>
                        <a:rPr lang="fr-FR" noProof="0" dirty="0" err="1"/>
                        <a:t>travel</a:t>
                      </a:r>
                      <a:r>
                        <a:rPr lang="fr-FR" noProof="0" dirty="0"/>
                        <a:t> more but I </a:t>
                      </a:r>
                      <a:r>
                        <a:rPr lang="fr-FR" noProof="0" dirty="0" err="1"/>
                        <a:t>don’t</a:t>
                      </a:r>
                      <a:r>
                        <a:rPr lang="fr-FR" noProof="0" dirty="0"/>
                        <a:t> have </a:t>
                      </a:r>
                      <a:r>
                        <a:rPr lang="fr-FR" noProof="0" dirty="0" err="1"/>
                        <a:t>any</a:t>
                      </a:r>
                      <a:r>
                        <a:rPr lang="fr-FR" noProof="0" dirty="0"/>
                        <a:t> money.</a:t>
                      </a:r>
                      <a:endParaRPr lang="fr-FR" noProof="0" dirty="0">
                        <a:cs typeface="Arial" charset="0"/>
                      </a:endParaRPr>
                    </a:p>
                    <a:p>
                      <a:pPr eaLnBrk="1" hangingPunct="1">
                        <a:spcBef>
                          <a:spcPct val="50000"/>
                        </a:spcBef>
                      </a:pPr>
                      <a:r>
                        <a:rPr lang="fr-FR" b="1" u="sng" noProof="0" dirty="0">
                          <a:cs typeface="Arial" charset="0"/>
                        </a:rPr>
                        <a:t>Je chanterais</a:t>
                      </a:r>
                      <a:r>
                        <a:rPr lang="fr-FR" b="1" noProof="0" dirty="0">
                          <a:cs typeface="Arial" charset="0"/>
                        </a:rPr>
                        <a:t> mais</a:t>
                      </a:r>
                      <a:r>
                        <a:rPr lang="fr-FR" b="1" baseline="0" noProof="0" dirty="0">
                          <a:cs typeface="Arial" charset="0"/>
                        </a:rPr>
                        <a:t> je ne peux pas</a:t>
                      </a:r>
                      <a:r>
                        <a:rPr lang="fr-FR" b="1" noProof="0" dirty="0">
                          <a:cs typeface="Arial" charset="0"/>
                        </a:rPr>
                        <a:t>.</a:t>
                      </a:r>
                    </a:p>
                    <a:p>
                      <a:pPr eaLnBrk="1" hangingPunct="1">
                        <a:spcBef>
                          <a:spcPct val="50000"/>
                        </a:spcBef>
                      </a:pPr>
                      <a:r>
                        <a:rPr lang="en-US" dirty="0">
                          <a:cs typeface="Arial" charset="0"/>
                        </a:rPr>
                        <a:t>I would sing but I can’t.</a:t>
                      </a:r>
                    </a:p>
                    <a:p>
                      <a:pPr eaLnBrk="1" hangingPunct="1">
                        <a:spcBef>
                          <a:spcPct val="50000"/>
                        </a:spcBef>
                      </a:pPr>
                      <a:endParaRPr lang="en-US" b="1" dirty="0">
                        <a:cs typeface="Arial"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127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Infinitive</a:t>
                      </a:r>
                    </a:p>
                  </a:txBody>
                  <a:tcPr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Conditional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Meaning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12738">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Être</a:t>
                      </a:r>
                      <a:r>
                        <a:rPr kumimoji="0" lang="en-GB" sz="1800" b="1" i="0" u="none" strike="noStrike" cap="none" normalizeH="0" baseline="0" dirty="0">
                          <a:ln>
                            <a:noFill/>
                          </a:ln>
                          <a:solidFill>
                            <a:schemeClr val="tx1"/>
                          </a:solidFill>
                          <a:effectLst/>
                          <a:latin typeface="Calibri" pitchFamily="34" charset="0"/>
                          <a:cs typeface="Calibri" pitchFamily="34" charset="0"/>
                        </a:rPr>
                        <a:t> </a:t>
                      </a:r>
                    </a:p>
                  </a:txBody>
                  <a:tcPr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Je </a:t>
                      </a:r>
                      <a:r>
                        <a:rPr kumimoji="0" lang="en-GB" sz="1800" b="1" i="0" u="none" strike="noStrike" cap="none" normalizeH="0" baseline="0" dirty="0" err="1">
                          <a:ln>
                            <a:noFill/>
                          </a:ln>
                          <a:solidFill>
                            <a:schemeClr val="tx1"/>
                          </a:solidFill>
                          <a:effectLst/>
                          <a:latin typeface="Calibri" pitchFamily="34" charset="0"/>
                          <a:cs typeface="Calibri" pitchFamily="34" charset="0"/>
                        </a:rPr>
                        <a:t>serais</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I would be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12738">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Avoir</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J’aurais</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I would have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12738">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Faire  </a:t>
                      </a:r>
                    </a:p>
                  </a:txBody>
                  <a:tcPr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Je </a:t>
                      </a:r>
                      <a:r>
                        <a:rPr kumimoji="0" lang="en-GB" sz="1800" b="1" i="0" u="none" strike="noStrike" cap="none" normalizeH="0" baseline="0" dirty="0" err="1">
                          <a:ln>
                            <a:noFill/>
                          </a:ln>
                          <a:solidFill>
                            <a:schemeClr val="tx1"/>
                          </a:solidFill>
                          <a:effectLst/>
                          <a:latin typeface="Calibri" pitchFamily="34" charset="0"/>
                          <a:cs typeface="Calibri" pitchFamily="34" charset="0"/>
                        </a:rPr>
                        <a:t>ferais</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I would do</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11150">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Aller</a:t>
                      </a:r>
                      <a:r>
                        <a:rPr kumimoji="0" lang="en-GB" sz="1800" b="1" i="0" u="none" strike="noStrike" cap="none" normalizeH="0" baseline="0" dirty="0">
                          <a:ln>
                            <a:noFill/>
                          </a:ln>
                          <a:solidFill>
                            <a:schemeClr val="tx1"/>
                          </a:solidFill>
                          <a:effectLst/>
                          <a:latin typeface="Calibri" pitchFamily="34" charset="0"/>
                          <a:cs typeface="Calibri" pitchFamily="34" charset="0"/>
                        </a:rPr>
                        <a:t> </a:t>
                      </a:r>
                    </a:p>
                  </a:txBody>
                  <a:tcPr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J’irais</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I would go</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12738">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Voir</a:t>
                      </a:r>
                      <a:r>
                        <a:rPr kumimoji="0" lang="en-GB" sz="1800" b="1" i="0" u="none" strike="noStrike" cap="none" normalizeH="0" baseline="0" dirty="0">
                          <a:ln>
                            <a:noFill/>
                          </a:ln>
                          <a:solidFill>
                            <a:schemeClr val="tx1"/>
                          </a:solidFill>
                          <a:effectLst/>
                          <a:latin typeface="Calibri" pitchFamily="34" charset="0"/>
                          <a:cs typeface="Calibri" pitchFamily="34" charset="0"/>
                        </a:rPr>
                        <a:t>  </a:t>
                      </a:r>
                    </a:p>
                  </a:txBody>
                  <a:tcPr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Je </a:t>
                      </a:r>
                      <a:r>
                        <a:rPr kumimoji="0" lang="en-GB" sz="1800" b="1" i="0" u="none" strike="noStrike" cap="none" normalizeH="0" baseline="0" dirty="0" err="1">
                          <a:ln>
                            <a:noFill/>
                          </a:ln>
                          <a:solidFill>
                            <a:schemeClr val="tx1"/>
                          </a:solidFill>
                          <a:effectLst/>
                          <a:latin typeface="Calibri" pitchFamily="34" charset="0"/>
                          <a:cs typeface="Calibri" pitchFamily="34" charset="0"/>
                        </a:rPr>
                        <a:t>verrais</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I would see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12738">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Pouvoir</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Je </a:t>
                      </a:r>
                      <a:r>
                        <a:rPr kumimoji="0" lang="en-GB" sz="1800" b="1" i="0" u="none" strike="noStrike" cap="none" normalizeH="0" baseline="0" dirty="0" err="1">
                          <a:ln>
                            <a:noFill/>
                          </a:ln>
                          <a:solidFill>
                            <a:schemeClr val="tx1"/>
                          </a:solidFill>
                          <a:effectLst/>
                          <a:latin typeface="Calibri" pitchFamily="34" charset="0"/>
                          <a:cs typeface="Calibri" pitchFamily="34" charset="0"/>
                        </a:rPr>
                        <a:t>pourrais</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I would be able to</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312738">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Vouloir</a:t>
                      </a:r>
                      <a:r>
                        <a:rPr kumimoji="0" lang="en-GB" sz="1800" b="1" i="0" u="none" strike="noStrike" cap="none" normalizeH="0" baseline="0" dirty="0">
                          <a:ln>
                            <a:noFill/>
                          </a:ln>
                          <a:solidFill>
                            <a:schemeClr val="tx1"/>
                          </a:solidFill>
                          <a:effectLst/>
                          <a:latin typeface="Calibri" pitchFamily="34" charset="0"/>
                          <a:cs typeface="Calibri" pitchFamily="34" charset="0"/>
                        </a:rPr>
                        <a:t> </a:t>
                      </a:r>
                    </a:p>
                  </a:txBody>
                  <a:tcPr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Je </a:t>
                      </a:r>
                      <a:r>
                        <a:rPr kumimoji="0" lang="en-GB" sz="1800" b="1" i="0" u="none" strike="noStrike" cap="none" normalizeH="0" baseline="0" dirty="0" err="1">
                          <a:ln>
                            <a:noFill/>
                          </a:ln>
                          <a:solidFill>
                            <a:schemeClr val="tx1"/>
                          </a:solidFill>
                          <a:effectLst/>
                          <a:latin typeface="Calibri" pitchFamily="34" charset="0"/>
                          <a:cs typeface="Calibri" pitchFamily="34" charset="0"/>
                        </a:rPr>
                        <a:t>voudrais</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I would want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312738">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Savoir </a:t>
                      </a:r>
                    </a:p>
                  </a:txBody>
                  <a:tcPr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Je </a:t>
                      </a:r>
                      <a:r>
                        <a:rPr kumimoji="0" lang="en-GB" sz="1800" b="1" i="0" u="none" strike="noStrike" cap="none" normalizeH="0" baseline="0" dirty="0" err="1">
                          <a:ln>
                            <a:noFill/>
                          </a:ln>
                          <a:solidFill>
                            <a:schemeClr val="tx1"/>
                          </a:solidFill>
                          <a:effectLst/>
                          <a:latin typeface="Calibri" pitchFamily="34" charset="0"/>
                          <a:cs typeface="Calibri" pitchFamily="34" charset="0"/>
                        </a:rPr>
                        <a:t>saurais</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I would know</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312738">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Venir</a:t>
                      </a:r>
                      <a:r>
                        <a:rPr kumimoji="0" lang="en-GB" sz="1800" b="1" i="0" u="none" strike="noStrike" cap="none" normalizeH="0" baseline="0" dirty="0">
                          <a:ln>
                            <a:noFill/>
                          </a:ln>
                          <a:solidFill>
                            <a:schemeClr val="tx1"/>
                          </a:solidFill>
                          <a:effectLst/>
                          <a:latin typeface="Calibri" pitchFamily="34" charset="0"/>
                          <a:cs typeface="Calibri" pitchFamily="34" charset="0"/>
                        </a:rPr>
                        <a:t>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Je </a:t>
                      </a:r>
                      <a:r>
                        <a:rPr kumimoji="0" lang="en-GB" sz="1800" b="1" i="0" u="none" strike="noStrike" cap="none" normalizeH="0" baseline="0" dirty="0" err="1">
                          <a:ln>
                            <a:noFill/>
                          </a:ln>
                          <a:solidFill>
                            <a:schemeClr val="tx1"/>
                          </a:solidFill>
                          <a:effectLst/>
                          <a:latin typeface="Calibri" pitchFamily="34" charset="0"/>
                          <a:cs typeface="Calibri" pitchFamily="34" charset="0"/>
                        </a:rPr>
                        <a:t>viendrais</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I would come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bl>
          </a:graphicData>
        </a:graphic>
      </p:graphicFrame>
      <p:sp>
        <p:nvSpPr>
          <p:cNvPr id="7" name="Slide Number Placeholder 6"/>
          <p:cNvSpPr>
            <a:spLocks noGrp="1"/>
          </p:cNvSpPr>
          <p:nvPr>
            <p:ph type="sldNum" sz="quarter" idx="12"/>
          </p:nvPr>
        </p:nvSpPr>
        <p:spPr/>
        <p:txBody>
          <a:bodyPr/>
          <a:lstStyle/>
          <a:p>
            <a:pPr>
              <a:defRPr/>
            </a:pPr>
            <a:fld id="{0F145BFC-05E3-4D00-AE96-44E6DC1FA43B}" type="slidenum">
              <a:rPr lang="en-GB" smtClean="0"/>
              <a:pPr>
                <a:defRPr/>
              </a:pPr>
              <a:t>14</a:t>
            </a:fld>
            <a:endParaRPr lang="en-GB"/>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0F145BFC-05E3-4D00-AE96-44E6DC1FA43B}" type="slidenum">
              <a:rPr lang="en-GB" smtClean="0"/>
              <a:pPr>
                <a:defRPr/>
              </a:pPr>
              <a:t>15</a:t>
            </a:fld>
            <a:endParaRPr lang="en-GB"/>
          </a:p>
        </p:txBody>
      </p:sp>
      <p:graphicFrame>
        <p:nvGraphicFramePr>
          <p:cNvPr id="3" name="Table 2"/>
          <p:cNvGraphicFramePr>
            <a:graphicFrameLocks noGrp="1"/>
          </p:cNvGraphicFramePr>
          <p:nvPr>
            <p:extLst/>
          </p:nvPr>
        </p:nvGraphicFramePr>
        <p:xfrm>
          <a:off x="188640" y="251520"/>
          <a:ext cx="6480720" cy="8197200"/>
        </p:xfrm>
        <a:graphic>
          <a:graphicData uri="http://schemas.openxmlformats.org/drawingml/2006/table">
            <a:tbl>
              <a:tblPr>
                <a:tableStyleId>{5C22544A-7EE6-4342-B048-85BDC9FD1C3A}</a:tableStyleId>
              </a:tblPr>
              <a:tblGrid>
                <a:gridCol w="3240360">
                  <a:extLst>
                    <a:ext uri="{9D8B030D-6E8A-4147-A177-3AD203B41FA5}">
                      <a16:colId xmlns:a16="http://schemas.microsoft.com/office/drawing/2014/main" val="20000"/>
                    </a:ext>
                  </a:extLst>
                </a:gridCol>
                <a:gridCol w="3240360">
                  <a:extLst>
                    <a:ext uri="{9D8B030D-6E8A-4147-A177-3AD203B41FA5}">
                      <a16:colId xmlns:a16="http://schemas.microsoft.com/office/drawing/2014/main" val="20001"/>
                    </a:ext>
                  </a:extLst>
                </a:gridCol>
              </a:tblGrid>
              <a:tr h="370840">
                <a:tc gridSpan="2">
                  <a:txBody>
                    <a:bodyPr/>
                    <a:lstStyle/>
                    <a:p>
                      <a:pPr algn="ctr"/>
                      <a:r>
                        <a:rPr lang="es-ES_tradnl" sz="1400" b="1" dirty="0" err="1">
                          <a:latin typeface="Calibri" pitchFamily="34" charset="0"/>
                          <a:cs typeface="Calibri" pitchFamily="34" charset="0"/>
                        </a:rPr>
                        <a:t>Talking</a:t>
                      </a:r>
                      <a:r>
                        <a:rPr lang="es-ES_tradnl" sz="1400" b="1" dirty="0">
                          <a:latin typeface="Calibri" pitchFamily="34" charset="0"/>
                          <a:cs typeface="Calibri" pitchFamily="34" charset="0"/>
                        </a:rPr>
                        <a:t> </a:t>
                      </a:r>
                      <a:r>
                        <a:rPr lang="es-ES_tradnl" sz="1400" b="1" dirty="0" err="1">
                          <a:latin typeface="Calibri" pitchFamily="34" charset="0"/>
                          <a:cs typeface="Calibri" pitchFamily="34" charset="0"/>
                        </a:rPr>
                        <a:t>about</a:t>
                      </a:r>
                      <a:r>
                        <a:rPr lang="es-ES_tradnl" sz="1400" b="1" dirty="0">
                          <a:latin typeface="Calibri" pitchFamily="34" charset="0"/>
                          <a:cs typeface="Calibri" pitchFamily="34" charset="0"/>
                        </a:rPr>
                        <a:t> </a:t>
                      </a:r>
                      <a:r>
                        <a:rPr lang="es-ES_tradnl" sz="1400" b="1" dirty="0" err="1">
                          <a:latin typeface="Calibri" pitchFamily="34" charset="0"/>
                          <a:cs typeface="Calibri" pitchFamily="34" charset="0"/>
                        </a:rPr>
                        <a:t>future</a:t>
                      </a:r>
                      <a:r>
                        <a:rPr lang="es-ES_tradnl" sz="1400" b="1" dirty="0">
                          <a:latin typeface="Calibri" pitchFamily="34" charset="0"/>
                          <a:cs typeface="Calibri" pitchFamily="34" charset="0"/>
                        </a:rPr>
                        <a:t> </a:t>
                      </a:r>
                      <a:r>
                        <a:rPr lang="es-ES_tradnl" sz="1400" b="1" dirty="0" err="1">
                          <a:latin typeface="Calibri" pitchFamily="34" charset="0"/>
                          <a:cs typeface="Calibri" pitchFamily="34" charset="0"/>
                        </a:rPr>
                        <a:t>plans</a:t>
                      </a:r>
                      <a:endParaRPr lang="es-ES_tradnl" sz="1400" b="1"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370840">
                <a:tc gridSpan="2">
                  <a:txBody>
                    <a:bodyPr/>
                    <a:lstStyle/>
                    <a:p>
                      <a:r>
                        <a:rPr lang="es-ES_tradnl" sz="1400" dirty="0" err="1">
                          <a:latin typeface="Calibri" pitchFamily="34" charset="0"/>
                          <a:cs typeface="Calibri" pitchFamily="34" charset="0"/>
                        </a:rPr>
                        <a:t>You</a:t>
                      </a:r>
                      <a:r>
                        <a:rPr lang="es-ES_tradnl" sz="1400" dirty="0">
                          <a:latin typeface="Calibri" pitchFamily="34" charset="0"/>
                          <a:cs typeface="Calibri" pitchFamily="34" charset="0"/>
                        </a:rPr>
                        <a:t> can </a:t>
                      </a:r>
                      <a:r>
                        <a:rPr lang="es-ES_tradnl" sz="1400" dirty="0" err="1">
                          <a:latin typeface="Calibri" pitchFamily="34" charset="0"/>
                          <a:cs typeface="Calibri" pitchFamily="34" charset="0"/>
                        </a:rPr>
                        <a:t>express</a:t>
                      </a:r>
                      <a:r>
                        <a:rPr lang="es-ES_tradnl" sz="1400" dirty="0">
                          <a:latin typeface="Calibri" pitchFamily="34" charset="0"/>
                          <a:cs typeface="Calibri" pitchFamily="34" charset="0"/>
                        </a:rPr>
                        <a:t> </a:t>
                      </a:r>
                      <a:r>
                        <a:rPr lang="es-ES_tradnl" sz="1400" dirty="0" err="1">
                          <a:latin typeface="Calibri" pitchFamily="34" charset="0"/>
                          <a:cs typeface="Calibri" pitchFamily="34" charset="0"/>
                        </a:rPr>
                        <a:t>future</a:t>
                      </a:r>
                      <a:r>
                        <a:rPr lang="es-ES_tradnl" sz="1400" baseline="0" dirty="0">
                          <a:latin typeface="Calibri" pitchFamily="34" charset="0"/>
                          <a:cs typeface="Calibri" pitchFamily="34" charset="0"/>
                        </a:rPr>
                        <a:t> </a:t>
                      </a:r>
                      <a:r>
                        <a:rPr lang="es-ES_tradnl" sz="1400" baseline="0" dirty="0" err="1">
                          <a:latin typeface="Calibri" pitchFamily="34" charset="0"/>
                          <a:cs typeface="Calibri" pitchFamily="34" charset="0"/>
                        </a:rPr>
                        <a:t>plans</a:t>
                      </a:r>
                      <a:r>
                        <a:rPr lang="es-ES_tradnl" sz="1400" baseline="0" dirty="0">
                          <a:latin typeface="Calibri" pitchFamily="34" charset="0"/>
                          <a:cs typeface="Calibri" pitchFamily="34" charset="0"/>
                        </a:rPr>
                        <a:t> </a:t>
                      </a:r>
                      <a:r>
                        <a:rPr lang="es-ES_tradnl" sz="1400" baseline="0" dirty="0" err="1">
                          <a:latin typeface="Calibri" pitchFamily="34" charset="0"/>
                          <a:cs typeface="Calibri" pitchFamily="34" charset="0"/>
                        </a:rPr>
                        <a:t>with</a:t>
                      </a:r>
                      <a:r>
                        <a:rPr lang="es-ES_tradnl" sz="1400" baseline="0" dirty="0">
                          <a:latin typeface="Calibri" pitchFamily="34" charset="0"/>
                          <a:cs typeface="Calibri" pitchFamily="34" charset="0"/>
                        </a:rPr>
                        <a:t> a </a:t>
                      </a:r>
                      <a:r>
                        <a:rPr lang="es-ES_tradnl" sz="1400" baseline="0" dirty="0" err="1">
                          <a:latin typeface="Calibri" pitchFamily="34" charset="0"/>
                          <a:cs typeface="Calibri" pitchFamily="34" charset="0"/>
                        </a:rPr>
                        <a:t>variety</a:t>
                      </a:r>
                      <a:r>
                        <a:rPr lang="es-ES_tradnl" sz="1400" baseline="0" dirty="0">
                          <a:latin typeface="Calibri" pitchFamily="34" charset="0"/>
                          <a:cs typeface="Calibri" pitchFamily="34" charset="0"/>
                        </a:rPr>
                        <a:t> of </a:t>
                      </a:r>
                      <a:r>
                        <a:rPr lang="es-ES_tradnl" sz="1400" baseline="0" dirty="0" err="1">
                          <a:latin typeface="Calibri" pitchFamily="34" charset="0"/>
                          <a:cs typeface="Calibri" pitchFamily="34" charset="0"/>
                        </a:rPr>
                        <a:t>phrases</a:t>
                      </a:r>
                      <a:r>
                        <a:rPr lang="es-ES_tradnl" sz="1400" baseline="0" dirty="0">
                          <a:latin typeface="Calibri" pitchFamily="34" charset="0"/>
                          <a:cs typeface="Calibri" pitchFamily="34" charset="0"/>
                        </a:rPr>
                        <a:t> </a:t>
                      </a:r>
                      <a:r>
                        <a:rPr lang="es-ES_tradnl" sz="1400" baseline="0" dirty="0" err="1">
                          <a:latin typeface="Calibri" pitchFamily="34" charset="0"/>
                          <a:cs typeface="Calibri" pitchFamily="34" charset="0"/>
                        </a:rPr>
                        <a:t>followed</a:t>
                      </a:r>
                      <a:r>
                        <a:rPr lang="es-ES_tradnl" sz="1400" baseline="0" dirty="0">
                          <a:latin typeface="Calibri" pitchFamily="34" charset="0"/>
                          <a:cs typeface="Calibri" pitchFamily="34" charset="0"/>
                        </a:rPr>
                        <a:t> </a:t>
                      </a:r>
                      <a:r>
                        <a:rPr lang="es-ES_tradnl" sz="1400" baseline="0" dirty="0" err="1">
                          <a:latin typeface="Calibri" pitchFamily="34" charset="0"/>
                          <a:cs typeface="Calibri" pitchFamily="34" charset="0"/>
                        </a:rPr>
                        <a:t>by</a:t>
                      </a:r>
                      <a:r>
                        <a:rPr lang="es-ES_tradnl" sz="1400" baseline="0" dirty="0">
                          <a:latin typeface="Calibri" pitchFamily="34" charset="0"/>
                          <a:cs typeface="Calibri" pitchFamily="34" charset="0"/>
                        </a:rPr>
                        <a:t> </a:t>
                      </a:r>
                      <a:r>
                        <a:rPr lang="es-ES_tradnl" sz="1400" baseline="0" dirty="0" err="1">
                          <a:latin typeface="Calibri" pitchFamily="34" charset="0"/>
                          <a:cs typeface="Calibri" pitchFamily="34" charset="0"/>
                        </a:rPr>
                        <a:t>the</a:t>
                      </a:r>
                      <a:r>
                        <a:rPr lang="es-ES_tradnl" sz="1400" baseline="0" dirty="0">
                          <a:latin typeface="Calibri" pitchFamily="34" charset="0"/>
                          <a:cs typeface="Calibri" pitchFamily="34" charset="0"/>
                        </a:rPr>
                        <a:t> </a:t>
                      </a:r>
                      <a:r>
                        <a:rPr lang="es-ES_tradnl" sz="1400" baseline="0" dirty="0" err="1">
                          <a:latin typeface="Calibri" pitchFamily="34" charset="0"/>
                          <a:cs typeface="Calibri" pitchFamily="34" charset="0"/>
                        </a:rPr>
                        <a:t>infinitive</a:t>
                      </a:r>
                      <a:r>
                        <a:rPr lang="es-ES_tradnl" sz="1400" baseline="0" dirty="0">
                          <a:latin typeface="Calibri" pitchFamily="34" charset="0"/>
                          <a:cs typeface="Calibri" pitchFamily="34" charset="0"/>
                        </a:rPr>
                        <a:t>:</a:t>
                      </a:r>
                      <a:endParaRPr lang="es-ES_tradnl" sz="140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sz="14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338440">
                <a:tc>
                  <a:txBody>
                    <a:bodyPr/>
                    <a:lstStyle/>
                    <a:p>
                      <a:r>
                        <a:rPr lang="fr-FR" sz="1400" noProof="0" dirty="0" smtClean="0">
                          <a:latin typeface="Calibri" pitchFamily="34" charset="0"/>
                          <a:cs typeface="Calibri" pitchFamily="34" charset="0"/>
                        </a:rPr>
                        <a:t>J’espère</a:t>
                      </a:r>
                      <a:endParaRPr lang="fr-FR" sz="140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noProof="0" dirty="0">
                          <a:latin typeface="Calibri" pitchFamily="34" charset="0"/>
                          <a:cs typeface="Calibri" pitchFamily="34" charset="0"/>
                        </a:rPr>
                        <a:t>I hope to</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70840">
                <a:tc>
                  <a:txBody>
                    <a:bodyPr/>
                    <a:lstStyle/>
                    <a:p>
                      <a:r>
                        <a:rPr lang="fr-FR" sz="1400" noProof="0" dirty="0" smtClean="0">
                          <a:latin typeface="Calibri" pitchFamily="34" charset="0"/>
                          <a:cs typeface="Calibri" pitchFamily="34" charset="0"/>
                        </a:rPr>
                        <a:t>Je</a:t>
                      </a:r>
                      <a:r>
                        <a:rPr lang="fr-FR" sz="1400" baseline="0" noProof="0" dirty="0" smtClean="0">
                          <a:latin typeface="Calibri" pitchFamily="34" charset="0"/>
                          <a:cs typeface="Calibri" pitchFamily="34" charset="0"/>
                        </a:rPr>
                        <a:t> veux</a:t>
                      </a:r>
                      <a:endParaRPr lang="fr-FR" sz="140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noProof="0" dirty="0">
                          <a:latin typeface="Calibri" pitchFamily="34" charset="0"/>
                          <a:cs typeface="Calibri" pitchFamily="34" charset="0"/>
                        </a:rPr>
                        <a:t>I want to</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70840">
                <a:tc>
                  <a:txBody>
                    <a:bodyPr/>
                    <a:lstStyle/>
                    <a:p>
                      <a:r>
                        <a:rPr lang="fr-FR" sz="1400" noProof="0" dirty="0" smtClean="0">
                          <a:latin typeface="Calibri" pitchFamily="34" charset="0"/>
                          <a:cs typeface="Calibri" pitchFamily="34" charset="0"/>
                        </a:rPr>
                        <a:t>J’ai l’intention de</a:t>
                      </a:r>
                      <a:endParaRPr lang="fr-FR" sz="140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noProof="0" dirty="0">
                          <a:latin typeface="Calibri" pitchFamily="34" charset="0"/>
                          <a:cs typeface="Calibri" pitchFamily="34" charset="0"/>
                        </a:rPr>
                        <a:t>I intend to</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400" noProof="0" dirty="0" smtClean="0">
                          <a:latin typeface="Calibri" pitchFamily="34" charset="0"/>
                          <a:cs typeface="Calibri" pitchFamily="34" charset="0"/>
                        </a:rPr>
                        <a:t>J’ai envie de</a:t>
                      </a:r>
                      <a:endParaRPr lang="fr-FR" sz="140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noProof="0" dirty="0">
                          <a:latin typeface="Calibri" pitchFamily="34" charset="0"/>
                          <a:cs typeface="Calibri" pitchFamily="34" charset="0"/>
                        </a:rPr>
                        <a:t>I feel like …</a:t>
                      </a:r>
                      <a:r>
                        <a:rPr lang="en-GB" sz="1400" noProof="0" dirty="0" err="1">
                          <a:latin typeface="Calibri" pitchFamily="34" charset="0"/>
                          <a:cs typeface="Calibri" pitchFamily="34" charset="0"/>
                        </a:rPr>
                        <a:t>ing</a:t>
                      </a:r>
                      <a:endParaRPr lang="en-GB" sz="140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370840">
                <a:tc>
                  <a:txBody>
                    <a:bodyPr/>
                    <a:lstStyle/>
                    <a:p>
                      <a:r>
                        <a:rPr lang="fr-FR" sz="1400" noProof="0" dirty="0" smtClean="0">
                          <a:latin typeface="Calibri" pitchFamily="34" charset="0"/>
                          <a:cs typeface="Calibri" pitchFamily="34" charset="0"/>
                        </a:rPr>
                        <a:t>Je</a:t>
                      </a:r>
                      <a:r>
                        <a:rPr lang="fr-FR" sz="1400" baseline="0" noProof="0" dirty="0" smtClean="0">
                          <a:latin typeface="Calibri" pitchFamily="34" charset="0"/>
                          <a:cs typeface="Calibri" pitchFamily="34" charset="0"/>
                        </a:rPr>
                        <a:t> pense</a:t>
                      </a:r>
                      <a:endParaRPr lang="fr-FR" sz="140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noProof="0" dirty="0">
                          <a:latin typeface="Calibri" pitchFamily="34" charset="0"/>
                          <a:cs typeface="Calibri" pitchFamily="34" charset="0"/>
                        </a:rPr>
                        <a:t>I’m thinking of …</a:t>
                      </a:r>
                      <a:r>
                        <a:rPr lang="en-GB" sz="1400" noProof="0" dirty="0" err="1">
                          <a:latin typeface="Calibri" pitchFamily="34" charset="0"/>
                          <a:cs typeface="Calibri" pitchFamily="34" charset="0"/>
                        </a:rPr>
                        <a:t>ing</a:t>
                      </a:r>
                      <a:endParaRPr lang="en-GB" sz="140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370840">
                <a:tc>
                  <a:txBody>
                    <a:bodyPr/>
                    <a:lstStyle/>
                    <a:p>
                      <a:r>
                        <a:rPr lang="fr-FR" sz="1400" noProof="0" dirty="0" smtClean="0">
                          <a:latin typeface="Calibri" pitchFamily="34" charset="0"/>
                          <a:cs typeface="Calibri" pitchFamily="34" charset="0"/>
                        </a:rPr>
                        <a:t>Je</a:t>
                      </a:r>
                      <a:r>
                        <a:rPr lang="fr-FR" sz="1400" baseline="0" noProof="0" dirty="0" smtClean="0">
                          <a:latin typeface="Calibri" pitchFamily="34" charset="0"/>
                          <a:cs typeface="Calibri" pitchFamily="34" charset="0"/>
                        </a:rPr>
                        <a:t> vais</a:t>
                      </a:r>
                      <a:endParaRPr lang="fr-FR" sz="140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noProof="0" dirty="0">
                          <a:latin typeface="Calibri" pitchFamily="34" charset="0"/>
                          <a:cs typeface="Calibri" pitchFamily="34" charset="0"/>
                        </a:rPr>
                        <a:t>I am going to</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370840">
                <a:tc>
                  <a:txBody>
                    <a:bodyPr/>
                    <a:lstStyle/>
                    <a:p>
                      <a:r>
                        <a:rPr lang="fr-FR" sz="1400" noProof="0" dirty="0" smtClean="0">
                          <a:latin typeface="Calibri" pitchFamily="34" charset="0"/>
                          <a:cs typeface="Calibri" pitchFamily="34" charset="0"/>
                        </a:rPr>
                        <a:t>Je</a:t>
                      </a:r>
                      <a:r>
                        <a:rPr lang="fr-FR" sz="1400" baseline="0" noProof="0" dirty="0" smtClean="0">
                          <a:latin typeface="Calibri" pitchFamily="34" charset="0"/>
                          <a:cs typeface="Calibri" pitchFamily="34" charset="0"/>
                        </a:rPr>
                        <a:t> voudrais</a:t>
                      </a:r>
                      <a:endParaRPr lang="fr-FR" sz="140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noProof="0" dirty="0">
                          <a:latin typeface="Calibri" pitchFamily="34" charset="0"/>
                          <a:cs typeface="Calibri" pitchFamily="34" charset="0"/>
                        </a:rPr>
                        <a:t>I would like to</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370840">
                <a:tc>
                  <a:txBody>
                    <a:bodyPr/>
                    <a:lstStyle/>
                    <a:p>
                      <a:r>
                        <a:rPr lang="fr-FR" sz="1400" noProof="0" dirty="0" smtClean="0">
                          <a:latin typeface="Calibri" pitchFamily="34" charset="0"/>
                          <a:cs typeface="Calibri" pitchFamily="34" charset="0"/>
                        </a:rPr>
                        <a:t>J’aimerais</a:t>
                      </a:r>
                      <a:endParaRPr lang="fr-FR" sz="140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noProof="0">
                          <a:latin typeface="Calibri" pitchFamily="34" charset="0"/>
                          <a:cs typeface="Calibri" pitchFamily="34" charset="0"/>
                        </a:rPr>
                        <a:t>I would like to</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370840">
                <a:tc>
                  <a:txBody>
                    <a:bodyPr/>
                    <a:lstStyle/>
                    <a:p>
                      <a:r>
                        <a:rPr lang="fr-FR" sz="1400" b="1" noProof="0" dirty="0" smtClean="0">
                          <a:latin typeface="Calibri" pitchFamily="34" charset="0"/>
                          <a:cs typeface="Calibri" pitchFamily="34" charset="0"/>
                        </a:rPr>
                        <a:t>Quand j’aurai fini mes études</a:t>
                      </a:r>
                      <a:r>
                        <a:rPr lang="fr-FR" sz="1400" b="1" baseline="0" noProof="0" dirty="0" smtClean="0">
                          <a:latin typeface="Calibri" pitchFamily="34" charset="0"/>
                          <a:cs typeface="Calibri" pitchFamily="34" charset="0"/>
                        </a:rPr>
                        <a:t> </a:t>
                      </a:r>
                      <a:r>
                        <a:rPr lang="fr-FR" sz="1400" b="0" baseline="0" noProof="0" dirty="0" smtClean="0">
                          <a:latin typeface="Calibri" pitchFamily="34" charset="0"/>
                          <a:cs typeface="Calibri" pitchFamily="34" charset="0"/>
                        </a:rPr>
                        <a:t>je vais</a:t>
                      </a:r>
                      <a:endParaRPr lang="fr-FR" sz="140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b="1" noProof="0" dirty="0">
                          <a:latin typeface="Calibri" pitchFamily="34" charset="0"/>
                          <a:cs typeface="Calibri" pitchFamily="34" charset="0"/>
                        </a:rPr>
                        <a:t>When I finish studying </a:t>
                      </a:r>
                      <a:r>
                        <a:rPr lang="en-GB" sz="1400" noProof="0" dirty="0">
                          <a:latin typeface="Calibri" pitchFamily="34" charset="0"/>
                          <a:cs typeface="Calibri" pitchFamily="34" charset="0"/>
                        </a:rPr>
                        <a:t>I am going to</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1"/>
                  </a:ext>
                </a:extLst>
              </a:tr>
              <a:tr h="370840">
                <a:tc>
                  <a:txBody>
                    <a:bodyPr/>
                    <a:lstStyle/>
                    <a:p>
                      <a:r>
                        <a:rPr lang="fr-FR" sz="1400" b="1" noProof="0" dirty="0" smtClean="0">
                          <a:latin typeface="Calibri" pitchFamily="34" charset="0"/>
                          <a:cs typeface="Calibri" pitchFamily="34" charset="0"/>
                        </a:rPr>
                        <a:t>Quand</a:t>
                      </a:r>
                      <a:r>
                        <a:rPr lang="fr-FR" sz="1400" b="1" baseline="0" noProof="0" dirty="0" smtClean="0">
                          <a:latin typeface="Calibri" pitchFamily="34" charset="0"/>
                          <a:cs typeface="Calibri" pitchFamily="34" charset="0"/>
                        </a:rPr>
                        <a:t> je serai plus âgé</a:t>
                      </a:r>
                      <a:r>
                        <a:rPr lang="fr-FR" sz="1400" b="0" baseline="0" noProof="0" dirty="0" smtClean="0">
                          <a:latin typeface="Calibri" pitchFamily="34" charset="0"/>
                          <a:cs typeface="Calibri" pitchFamily="34" charset="0"/>
                        </a:rPr>
                        <a:t> je vais</a:t>
                      </a:r>
                      <a:endParaRPr lang="fr-FR" sz="140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b="1" noProof="0" dirty="0">
                          <a:latin typeface="Calibri" pitchFamily="34" charset="0"/>
                          <a:cs typeface="Calibri" pitchFamily="34" charset="0"/>
                        </a:rPr>
                        <a:t>When I’m older </a:t>
                      </a:r>
                      <a:r>
                        <a:rPr lang="en-GB" sz="1400" noProof="0" dirty="0">
                          <a:latin typeface="Calibri" pitchFamily="34" charset="0"/>
                          <a:cs typeface="Calibri" pitchFamily="34" charset="0"/>
                        </a:rPr>
                        <a:t>I’m going to</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2"/>
                  </a:ext>
                </a:extLst>
              </a:tr>
              <a:tr h="370840">
                <a:tc>
                  <a:txBody>
                    <a:bodyPr/>
                    <a:lstStyle/>
                    <a:p>
                      <a:endParaRPr lang="fr-FR" sz="140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140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3"/>
                  </a:ext>
                </a:extLst>
              </a:tr>
              <a:tr h="370840">
                <a:tc gridSpan="2">
                  <a:txBody>
                    <a:bodyPr/>
                    <a:lstStyle/>
                    <a:p>
                      <a:r>
                        <a:rPr lang="fr-FR" sz="1400" b="1" noProof="0" dirty="0" err="1" smtClean="0">
                          <a:latin typeface="Calibri" pitchFamily="34" charset="0"/>
                          <a:cs typeface="Calibri" pitchFamily="34" charset="0"/>
                        </a:rPr>
                        <a:t>Examples</a:t>
                      </a:r>
                      <a:r>
                        <a:rPr lang="fr-FR" sz="1400" b="1" noProof="0" dirty="0" smtClean="0">
                          <a:latin typeface="Calibri" pitchFamily="34" charset="0"/>
                          <a:cs typeface="Calibri" pitchFamily="34" charset="0"/>
                        </a:rPr>
                        <a:t>:</a:t>
                      </a:r>
                      <a:endParaRPr lang="fr-FR" sz="1400" b="1"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sz="1400"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4"/>
                  </a:ext>
                </a:extLst>
              </a:tr>
              <a:tr h="370840">
                <a:tc>
                  <a:txBody>
                    <a:bodyPr/>
                    <a:lstStyle/>
                    <a:p>
                      <a:r>
                        <a:rPr lang="fr-FR" sz="1400" b="0" noProof="0" dirty="0" smtClean="0">
                          <a:latin typeface="Calibri" pitchFamily="34" charset="0"/>
                          <a:cs typeface="Calibri" pitchFamily="34" charset="0"/>
                        </a:rPr>
                        <a:t>J’ai l’intention de voyager avant de trouver</a:t>
                      </a:r>
                      <a:r>
                        <a:rPr lang="fr-FR" sz="1400" b="0" baseline="0" noProof="0" dirty="0" smtClean="0">
                          <a:latin typeface="Calibri" pitchFamily="34" charset="0"/>
                          <a:cs typeface="Calibri" pitchFamily="34" charset="0"/>
                        </a:rPr>
                        <a:t> un emploi</a:t>
                      </a:r>
                      <a:endParaRPr lang="fr-FR" sz="1400" b="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b="0" noProof="0" dirty="0">
                          <a:latin typeface="Calibri" pitchFamily="34" charset="0"/>
                          <a:cs typeface="Calibri" pitchFamily="34" charset="0"/>
                        </a:rPr>
                        <a:t>I intend to travel before looking for a job.</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5"/>
                  </a:ext>
                </a:extLst>
              </a:tr>
              <a:tr h="370840">
                <a:tc>
                  <a:txBody>
                    <a:bodyPr/>
                    <a:lstStyle/>
                    <a:p>
                      <a:r>
                        <a:rPr lang="fr-FR" sz="1400" b="0" baseline="0" noProof="0" dirty="0" smtClean="0">
                          <a:latin typeface="Calibri" pitchFamily="34" charset="0"/>
                          <a:cs typeface="Calibri" pitchFamily="34" charset="0"/>
                        </a:rPr>
                        <a:t>J’espère aller à l’université et étudier les langues.</a:t>
                      </a:r>
                      <a:endParaRPr lang="fr-FR" sz="1400" b="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b="0" noProof="0" dirty="0">
                          <a:latin typeface="Calibri" pitchFamily="34" charset="0"/>
                          <a:cs typeface="Calibri" pitchFamily="34" charset="0"/>
                        </a:rPr>
                        <a:t>I hope to go to university and study</a:t>
                      </a:r>
                      <a:r>
                        <a:rPr lang="en-GB" sz="1400" b="0" baseline="0" noProof="0" dirty="0">
                          <a:latin typeface="Calibri" pitchFamily="34" charset="0"/>
                          <a:cs typeface="Calibri" pitchFamily="34" charset="0"/>
                        </a:rPr>
                        <a:t> languages.</a:t>
                      </a:r>
                      <a:endParaRPr lang="en-GB" sz="1400" b="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6"/>
                  </a:ext>
                </a:extLst>
              </a:tr>
              <a:tr h="370840">
                <a:tc>
                  <a:txBody>
                    <a:bodyPr/>
                    <a:lstStyle/>
                    <a:p>
                      <a:r>
                        <a:rPr lang="fr-FR" sz="1400" b="0" baseline="0" noProof="0" dirty="0" smtClean="0">
                          <a:latin typeface="Calibri" pitchFamily="34" charset="0"/>
                          <a:cs typeface="Calibri" pitchFamily="34" charset="0"/>
                        </a:rPr>
                        <a:t>Quand je serai plus âgé je vais aller à l’étranger.</a:t>
                      </a:r>
                      <a:endParaRPr lang="fr-FR" sz="1400" b="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b="0" noProof="0" dirty="0">
                          <a:latin typeface="Calibri" pitchFamily="34" charset="0"/>
                          <a:cs typeface="Calibri" pitchFamily="34" charset="0"/>
                        </a:rPr>
                        <a:t>When I’m older I’m going to </a:t>
                      </a:r>
                      <a:r>
                        <a:rPr lang="en-GB" sz="1400" b="0" noProof="0" dirty="0" smtClean="0">
                          <a:latin typeface="Calibri" pitchFamily="34" charset="0"/>
                          <a:cs typeface="Calibri" pitchFamily="34" charset="0"/>
                        </a:rPr>
                        <a:t>go </a:t>
                      </a:r>
                      <a:r>
                        <a:rPr lang="en-GB" sz="1400" b="0" noProof="0" dirty="0">
                          <a:latin typeface="Calibri" pitchFamily="34" charset="0"/>
                          <a:cs typeface="Calibri" pitchFamily="34" charset="0"/>
                        </a:rPr>
                        <a:t>abroad.</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7"/>
                  </a:ext>
                </a:extLst>
              </a:tr>
              <a:tr h="370840">
                <a:tc>
                  <a:txBody>
                    <a:bodyPr/>
                    <a:lstStyle/>
                    <a:p>
                      <a:endParaRPr lang="fr-FR" sz="1400" b="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1400" b="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8"/>
                  </a:ext>
                </a:extLst>
              </a:tr>
              <a:tr h="370840">
                <a:tc gridSpan="2">
                  <a:txBody>
                    <a:bodyPr/>
                    <a:lstStyle/>
                    <a:p>
                      <a:r>
                        <a:rPr lang="fr-FR" sz="1400" b="1" noProof="0" dirty="0" smtClean="0">
                          <a:latin typeface="Calibri" pitchFamily="34" charset="0"/>
                          <a:cs typeface="Calibri" pitchFamily="34" charset="0"/>
                        </a:rPr>
                        <a:t>You </a:t>
                      </a:r>
                      <a:r>
                        <a:rPr lang="fr-FR" sz="1400" b="1" noProof="0" dirty="0" err="1" smtClean="0">
                          <a:latin typeface="Calibri" pitchFamily="34" charset="0"/>
                          <a:cs typeface="Calibri" pitchFamily="34" charset="0"/>
                        </a:rPr>
                        <a:t>can</a:t>
                      </a:r>
                      <a:r>
                        <a:rPr lang="fr-FR" sz="1400" b="1" noProof="0" dirty="0" smtClean="0">
                          <a:latin typeface="Calibri" pitchFamily="34" charset="0"/>
                          <a:cs typeface="Calibri" pitchFamily="34" charset="0"/>
                        </a:rPr>
                        <a:t> </a:t>
                      </a:r>
                      <a:r>
                        <a:rPr lang="fr-FR" sz="1400" b="1" noProof="0" dirty="0" err="1" smtClean="0">
                          <a:latin typeface="Calibri" pitchFamily="34" charset="0"/>
                          <a:cs typeface="Calibri" pitchFamily="34" charset="0"/>
                        </a:rPr>
                        <a:t>also</a:t>
                      </a:r>
                      <a:r>
                        <a:rPr lang="fr-FR" sz="1400" b="1" noProof="0" dirty="0" smtClean="0">
                          <a:latin typeface="Calibri" pitchFamily="34" charset="0"/>
                          <a:cs typeface="Calibri" pitchFamily="34" charset="0"/>
                        </a:rPr>
                        <a:t> use the future </a:t>
                      </a:r>
                      <a:r>
                        <a:rPr lang="fr-FR" sz="1400" b="1" noProof="0" dirty="0" err="1" smtClean="0">
                          <a:latin typeface="Calibri" pitchFamily="34" charset="0"/>
                          <a:cs typeface="Calibri" pitchFamily="34" charset="0"/>
                        </a:rPr>
                        <a:t>tense</a:t>
                      </a:r>
                      <a:r>
                        <a:rPr lang="fr-FR" sz="1400" b="1" noProof="0" dirty="0" smtClean="0">
                          <a:latin typeface="Calibri" pitchFamily="34" charset="0"/>
                          <a:cs typeface="Calibri" pitchFamily="34" charset="0"/>
                        </a:rPr>
                        <a:t>.</a:t>
                      </a:r>
                      <a:endParaRPr lang="fr-FR" sz="1400" b="1"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sz="1400" b="1"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9"/>
                  </a:ext>
                </a:extLst>
              </a:tr>
              <a:tr h="370840">
                <a:tc>
                  <a:txBody>
                    <a:bodyPr/>
                    <a:lstStyle/>
                    <a:p>
                      <a:r>
                        <a:rPr lang="fr-FR" sz="1400" b="1" noProof="0" dirty="0" smtClean="0">
                          <a:latin typeface="Calibri" pitchFamily="34" charset="0"/>
                          <a:cs typeface="Calibri" pitchFamily="34" charset="0"/>
                        </a:rPr>
                        <a:t>Je</a:t>
                      </a:r>
                      <a:r>
                        <a:rPr lang="fr-FR" sz="1400" b="1" baseline="0" noProof="0" dirty="0" smtClean="0">
                          <a:latin typeface="Calibri" pitchFamily="34" charset="0"/>
                          <a:cs typeface="Calibri" pitchFamily="34" charset="0"/>
                        </a:rPr>
                        <a:t> voyagerai </a:t>
                      </a:r>
                      <a:r>
                        <a:rPr lang="fr-FR" sz="1400" b="0" noProof="0" dirty="0" smtClean="0">
                          <a:latin typeface="Calibri" pitchFamily="34" charset="0"/>
                          <a:cs typeface="Calibri" pitchFamily="34" charset="0"/>
                        </a:rPr>
                        <a:t>avant</a:t>
                      </a:r>
                      <a:r>
                        <a:rPr lang="fr-FR" sz="1400" b="0" baseline="0" noProof="0" dirty="0" smtClean="0">
                          <a:latin typeface="Calibri" pitchFamily="34" charset="0"/>
                          <a:cs typeface="Calibri" pitchFamily="34" charset="0"/>
                        </a:rPr>
                        <a:t> </a:t>
                      </a:r>
                      <a:r>
                        <a:rPr lang="fr-FR" sz="1400" b="0" noProof="0" dirty="0" smtClean="0">
                          <a:latin typeface="Calibri" pitchFamily="34" charset="0"/>
                          <a:cs typeface="Calibri" pitchFamily="34" charset="0"/>
                        </a:rPr>
                        <a:t>de trouver</a:t>
                      </a:r>
                      <a:r>
                        <a:rPr lang="fr-FR" sz="1400" b="0" baseline="0" noProof="0" dirty="0" smtClean="0">
                          <a:latin typeface="Calibri" pitchFamily="34" charset="0"/>
                          <a:cs typeface="Calibri" pitchFamily="34" charset="0"/>
                        </a:rPr>
                        <a:t> un emploi</a:t>
                      </a:r>
                      <a:r>
                        <a:rPr lang="fr-FR" sz="1400" b="0" noProof="0" dirty="0" smtClean="0">
                          <a:latin typeface="Calibri" pitchFamily="34" charset="0"/>
                          <a:cs typeface="Calibri" pitchFamily="34" charset="0"/>
                        </a:rPr>
                        <a:t>.</a:t>
                      </a:r>
                      <a:endParaRPr lang="fr-FR" sz="1400" b="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b="1" noProof="0" dirty="0">
                          <a:latin typeface="Calibri" pitchFamily="34" charset="0"/>
                          <a:cs typeface="Calibri" pitchFamily="34" charset="0"/>
                        </a:rPr>
                        <a:t>I will travel </a:t>
                      </a:r>
                      <a:r>
                        <a:rPr lang="en-GB" sz="1400" b="0" noProof="0" dirty="0">
                          <a:latin typeface="Calibri" pitchFamily="34" charset="0"/>
                          <a:cs typeface="Calibri" pitchFamily="34" charset="0"/>
                        </a:rPr>
                        <a:t>before looking for a job.</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20"/>
                  </a:ext>
                </a:extLst>
              </a:tr>
              <a:tr h="370840">
                <a:tc>
                  <a:txBody>
                    <a:bodyPr/>
                    <a:lstStyle/>
                    <a:p>
                      <a:r>
                        <a:rPr lang="fr-FR" sz="1400" b="1" noProof="0" dirty="0" smtClean="0">
                          <a:latin typeface="Calibri" pitchFamily="34" charset="0"/>
                          <a:cs typeface="Calibri" pitchFamily="34" charset="0"/>
                        </a:rPr>
                        <a:t>J’étudierai</a:t>
                      </a:r>
                      <a:r>
                        <a:rPr lang="fr-FR" sz="1400" b="0" noProof="0" dirty="0" smtClean="0">
                          <a:latin typeface="Calibri" pitchFamily="34" charset="0"/>
                          <a:cs typeface="Calibri" pitchFamily="34" charset="0"/>
                        </a:rPr>
                        <a:t> les</a:t>
                      </a:r>
                      <a:r>
                        <a:rPr lang="fr-FR" sz="1400" b="0" baseline="0" noProof="0" dirty="0" smtClean="0">
                          <a:latin typeface="Calibri" pitchFamily="34" charset="0"/>
                          <a:cs typeface="Calibri" pitchFamily="34" charset="0"/>
                        </a:rPr>
                        <a:t> langues à l’université</a:t>
                      </a:r>
                      <a:r>
                        <a:rPr lang="fr-FR" sz="1400" b="0" noProof="0" dirty="0" smtClean="0">
                          <a:latin typeface="Calibri" pitchFamily="34" charset="0"/>
                          <a:cs typeface="Calibri" pitchFamily="34" charset="0"/>
                        </a:rPr>
                        <a:t>.</a:t>
                      </a:r>
                      <a:endParaRPr lang="fr-FR" sz="1400" b="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b="1" noProof="0" dirty="0">
                          <a:latin typeface="Calibri" pitchFamily="34" charset="0"/>
                          <a:cs typeface="Calibri" pitchFamily="34" charset="0"/>
                        </a:rPr>
                        <a:t>I will study </a:t>
                      </a:r>
                      <a:r>
                        <a:rPr lang="en-GB" sz="1400" b="0" noProof="0" dirty="0">
                          <a:latin typeface="Calibri" pitchFamily="34" charset="0"/>
                          <a:cs typeface="Calibri" pitchFamily="34" charset="0"/>
                        </a:rPr>
                        <a:t>languages at University.</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21"/>
                  </a:ext>
                </a:extLst>
              </a:tr>
            </a:tbl>
          </a:graphicData>
        </a:graphic>
      </p:graphicFrame>
      <p:pic>
        <p:nvPicPr>
          <p:cNvPr id="4" name="Picture 2" descr="Image result for french fancies"/>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839813" y="0"/>
            <a:ext cx="1018187" cy="7636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189057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4"/>
          <p:cNvSpPr txBox="1">
            <a:spLocks noChangeArrowheads="1"/>
          </p:cNvSpPr>
          <p:nvPr/>
        </p:nvSpPr>
        <p:spPr bwMode="auto">
          <a:xfrm>
            <a:off x="0" y="595427"/>
            <a:ext cx="6858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GB" b="1" dirty="0" smtClean="0">
                <a:latin typeface="Calibri" pitchFamily="34" charset="0"/>
                <a:cs typeface="Calibri" pitchFamily="34" charset="0"/>
              </a:rPr>
              <a:t>APRÈS AVOIR/ÊTRE…  (AFTER HAVING…)</a:t>
            </a:r>
            <a:endParaRPr lang="en-GB" b="1" dirty="0">
              <a:latin typeface="Calibri" pitchFamily="34" charset="0"/>
              <a:cs typeface="Calibri" pitchFamily="34" charset="0"/>
            </a:endParaRPr>
          </a:p>
        </p:txBody>
      </p:sp>
      <p:sp>
        <p:nvSpPr>
          <p:cNvPr id="4" name="Rectangle 3"/>
          <p:cNvSpPr>
            <a:spLocks noChangeArrowheads="1"/>
          </p:cNvSpPr>
          <p:nvPr/>
        </p:nvSpPr>
        <p:spPr bwMode="auto">
          <a:xfrm>
            <a:off x="228367" y="1014279"/>
            <a:ext cx="6489972" cy="269362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a:buFontTx/>
              <a:buNone/>
            </a:pPr>
            <a:r>
              <a:rPr lang="en-GB" sz="1600" b="1" dirty="0" smtClean="0">
                <a:latin typeface="Calibri" pitchFamily="34" charset="0"/>
                <a:cs typeface="Calibri" pitchFamily="34" charset="0"/>
              </a:rPr>
              <a:t>Après </a:t>
            </a:r>
            <a:r>
              <a:rPr lang="en-GB" sz="1600" b="1" dirty="0" err="1" smtClean="0">
                <a:latin typeface="Calibri" pitchFamily="34" charset="0"/>
                <a:cs typeface="Calibri" pitchFamily="34" charset="0"/>
              </a:rPr>
              <a:t>avoir</a:t>
            </a:r>
            <a:r>
              <a:rPr lang="en-GB" sz="1600" b="1" dirty="0" smtClean="0">
                <a:latin typeface="Calibri" pitchFamily="34" charset="0"/>
                <a:cs typeface="Calibri" pitchFamily="34" charset="0"/>
              </a:rPr>
              <a:t>/</a:t>
            </a:r>
            <a:r>
              <a:rPr lang="en-GB" sz="1600" b="1" dirty="0" err="1" smtClean="0">
                <a:latin typeface="Calibri" pitchFamily="34" charset="0"/>
                <a:cs typeface="Calibri" pitchFamily="34" charset="0"/>
              </a:rPr>
              <a:t>etre</a:t>
            </a:r>
            <a:r>
              <a:rPr lang="en-GB" sz="1600" b="1" dirty="0" smtClean="0">
                <a:latin typeface="Calibri" pitchFamily="34" charset="0"/>
                <a:cs typeface="Calibri" pitchFamily="34" charset="0"/>
              </a:rPr>
              <a:t> can be followed by a past participle to mean after having</a:t>
            </a:r>
          </a:p>
          <a:p>
            <a:pPr>
              <a:buFontTx/>
              <a:buNone/>
            </a:pPr>
            <a:r>
              <a:rPr lang="en-GB" sz="1600" b="1" dirty="0" smtClean="0">
                <a:latin typeface="Calibri" pitchFamily="34" charset="0"/>
                <a:cs typeface="Calibri" pitchFamily="34" charset="0"/>
              </a:rPr>
              <a:t> done something. Ensure you use MRS VAN DER TRAMP verbs with </a:t>
            </a:r>
            <a:r>
              <a:rPr lang="en-GB" sz="1600" b="1" dirty="0" err="1" smtClean="0">
                <a:latin typeface="Calibri" pitchFamily="34" charset="0"/>
                <a:cs typeface="Calibri" pitchFamily="34" charset="0"/>
              </a:rPr>
              <a:t>etre</a:t>
            </a:r>
            <a:r>
              <a:rPr lang="en-GB" sz="1600" b="1" dirty="0" smtClean="0">
                <a:latin typeface="Calibri" pitchFamily="34" charset="0"/>
                <a:cs typeface="Calibri" pitchFamily="34" charset="0"/>
              </a:rPr>
              <a:t> and </a:t>
            </a:r>
          </a:p>
          <a:p>
            <a:pPr>
              <a:buFontTx/>
              <a:buNone/>
            </a:pPr>
            <a:r>
              <a:rPr lang="en-GB" sz="1600" b="1" dirty="0" smtClean="0">
                <a:latin typeface="Calibri" pitchFamily="34" charset="0"/>
                <a:cs typeface="Calibri" pitchFamily="34" charset="0"/>
              </a:rPr>
              <a:t>make sure you past participle agrees. </a:t>
            </a:r>
          </a:p>
          <a:p>
            <a:pPr>
              <a:buFontTx/>
              <a:buNone/>
            </a:pPr>
            <a:r>
              <a:rPr lang="en-GB" sz="1600" b="1" dirty="0" err="1" smtClean="0">
                <a:latin typeface="Calibri" pitchFamily="34" charset="0"/>
                <a:cs typeface="Calibri" pitchFamily="34" charset="0"/>
              </a:rPr>
              <a:t>Eg</a:t>
            </a:r>
            <a:r>
              <a:rPr lang="en-GB" sz="1600" b="1" dirty="0" smtClean="0">
                <a:latin typeface="Calibri" pitchFamily="34" charset="0"/>
                <a:cs typeface="Calibri" pitchFamily="34" charset="0"/>
              </a:rPr>
              <a:t>. Après </a:t>
            </a:r>
            <a:r>
              <a:rPr lang="en-GB" sz="1600" b="1" dirty="0" err="1" smtClean="0">
                <a:latin typeface="Calibri" pitchFamily="34" charset="0"/>
                <a:cs typeface="Calibri" pitchFamily="34" charset="0"/>
              </a:rPr>
              <a:t>avoir</a:t>
            </a:r>
            <a:r>
              <a:rPr lang="en-GB" sz="1600" b="1" dirty="0" smtClean="0">
                <a:latin typeface="Calibri" pitchFamily="34" charset="0"/>
                <a:cs typeface="Calibri" pitchFamily="34" charset="0"/>
              </a:rPr>
              <a:t> </a:t>
            </a:r>
            <a:r>
              <a:rPr lang="en-GB" sz="1600" b="1" dirty="0" err="1" smtClean="0">
                <a:latin typeface="Calibri" pitchFamily="34" charset="0"/>
                <a:cs typeface="Calibri" pitchFamily="34" charset="0"/>
              </a:rPr>
              <a:t>étudié</a:t>
            </a:r>
            <a:r>
              <a:rPr lang="en-GB" sz="1600" b="1" dirty="0" smtClean="0">
                <a:latin typeface="Calibri" pitchFamily="34" charset="0"/>
                <a:cs typeface="Calibri" pitchFamily="34" charset="0"/>
              </a:rPr>
              <a:t>… – after having studied…</a:t>
            </a:r>
          </a:p>
          <a:p>
            <a:pPr>
              <a:buFontTx/>
              <a:buNone/>
            </a:pPr>
            <a:r>
              <a:rPr lang="en-GB" sz="1600" b="1" dirty="0" smtClean="0">
                <a:latin typeface="Calibri" pitchFamily="34" charset="0"/>
                <a:cs typeface="Calibri" pitchFamily="34" charset="0"/>
              </a:rPr>
              <a:t>Après </a:t>
            </a:r>
            <a:r>
              <a:rPr lang="en-GB" sz="1600" b="1" dirty="0" err="1">
                <a:latin typeface="Calibri" pitchFamily="34" charset="0"/>
                <a:cs typeface="Calibri" pitchFamily="34" charset="0"/>
              </a:rPr>
              <a:t>ê</a:t>
            </a:r>
            <a:r>
              <a:rPr lang="en-GB" sz="1600" b="1" dirty="0" err="1" smtClean="0">
                <a:latin typeface="Calibri" pitchFamily="34" charset="0"/>
                <a:cs typeface="Calibri" pitchFamily="34" charset="0"/>
              </a:rPr>
              <a:t>tre</a:t>
            </a:r>
            <a:r>
              <a:rPr lang="en-GB" sz="1600" b="1" dirty="0" smtClean="0">
                <a:latin typeface="Calibri" pitchFamily="34" charset="0"/>
                <a:cs typeface="Calibri" pitchFamily="34" charset="0"/>
              </a:rPr>
              <a:t> </a:t>
            </a:r>
            <a:r>
              <a:rPr lang="en-GB" sz="1600" b="1" dirty="0" err="1" smtClean="0">
                <a:latin typeface="Calibri" pitchFamily="34" charset="0"/>
                <a:cs typeface="Calibri" pitchFamily="34" charset="0"/>
              </a:rPr>
              <a:t>allé</a:t>
            </a:r>
            <a:r>
              <a:rPr lang="en-GB" sz="1600" b="1" dirty="0" smtClean="0">
                <a:latin typeface="Calibri" pitchFamily="34" charset="0"/>
                <a:cs typeface="Calibri" pitchFamily="34" charset="0"/>
              </a:rPr>
              <a:t>(e)… - after having arrived…</a:t>
            </a:r>
          </a:p>
          <a:p>
            <a:pPr>
              <a:buFontTx/>
              <a:buNone/>
            </a:pPr>
            <a:endParaRPr lang="en-GB" sz="1600" b="1" dirty="0">
              <a:latin typeface="Calibri" pitchFamily="34" charset="0"/>
              <a:cs typeface="Calibri" pitchFamily="34" charset="0"/>
            </a:endParaRPr>
          </a:p>
          <a:p>
            <a:pPr>
              <a:buFontTx/>
              <a:buNone/>
            </a:pPr>
            <a:r>
              <a:rPr lang="en-GB" sz="1600" b="1" dirty="0" smtClean="0">
                <a:latin typeface="Calibri" pitchFamily="34" charset="0"/>
                <a:cs typeface="Calibri" pitchFamily="34" charset="0"/>
              </a:rPr>
              <a:t>These structures can be used to add complexity to your language and it </a:t>
            </a:r>
          </a:p>
          <a:p>
            <a:pPr>
              <a:buFontTx/>
              <a:buNone/>
            </a:pPr>
            <a:r>
              <a:rPr lang="en-GB" sz="1600" b="1" dirty="0" smtClean="0">
                <a:latin typeface="Calibri" pitchFamily="34" charset="0"/>
                <a:cs typeface="Calibri" pitchFamily="34" charset="0"/>
              </a:rPr>
              <a:t>would be good practice to follow them with a future structure. </a:t>
            </a:r>
          </a:p>
          <a:p>
            <a:pPr>
              <a:buFontTx/>
              <a:buNone/>
            </a:pPr>
            <a:r>
              <a:rPr lang="en-GB" sz="1600" b="1" dirty="0" err="1" smtClean="0">
                <a:latin typeface="Calibri" pitchFamily="34" charset="0"/>
                <a:cs typeface="Calibri" pitchFamily="34" charset="0"/>
              </a:rPr>
              <a:t>Eg</a:t>
            </a:r>
            <a:r>
              <a:rPr lang="en-GB" sz="1600" b="1" dirty="0" smtClean="0">
                <a:latin typeface="Calibri" pitchFamily="34" charset="0"/>
                <a:cs typeface="Calibri" pitchFamily="34" charset="0"/>
              </a:rPr>
              <a:t>. </a:t>
            </a:r>
            <a:r>
              <a:rPr lang="en-GB" sz="1600" b="1" dirty="0" err="1" smtClean="0">
                <a:latin typeface="Calibri" pitchFamily="34" charset="0"/>
                <a:cs typeface="Calibri" pitchFamily="34" charset="0"/>
              </a:rPr>
              <a:t>J’ai</a:t>
            </a:r>
            <a:r>
              <a:rPr lang="en-GB" sz="1600" b="1" dirty="0" smtClean="0">
                <a:latin typeface="Calibri" pitchFamily="34" charset="0"/>
                <a:cs typeface="Calibri" pitchFamily="34" charset="0"/>
              </a:rPr>
              <a:t> </a:t>
            </a:r>
            <a:r>
              <a:rPr lang="en-GB" sz="1600" b="1" dirty="0" err="1" smtClean="0">
                <a:latin typeface="Calibri" pitchFamily="34" charset="0"/>
                <a:cs typeface="Calibri" pitchFamily="34" charset="0"/>
              </a:rPr>
              <a:t>l’intention</a:t>
            </a:r>
            <a:r>
              <a:rPr lang="en-GB" sz="1600" b="1" dirty="0" smtClean="0">
                <a:latin typeface="Calibri" pitchFamily="34" charset="0"/>
                <a:cs typeface="Calibri" pitchFamily="34" charset="0"/>
              </a:rPr>
              <a:t> </a:t>
            </a:r>
            <a:r>
              <a:rPr lang="en-GB" sz="1600" b="1" dirty="0" err="1" smtClean="0">
                <a:latin typeface="Calibri" pitchFamily="34" charset="0"/>
                <a:cs typeface="Calibri" pitchFamily="34" charset="0"/>
              </a:rPr>
              <a:t>d’aller</a:t>
            </a:r>
            <a:r>
              <a:rPr lang="en-GB" sz="1600" b="1" dirty="0" smtClean="0">
                <a:latin typeface="Calibri" pitchFamily="34" charset="0"/>
                <a:cs typeface="Calibri" pitchFamily="34" charset="0"/>
              </a:rPr>
              <a:t> à </a:t>
            </a:r>
            <a:r>
              <a:rPr lang="en-GB" sz="1600" b="1" dirty="0" err="1" smtClean="0">
                <a:latin typeface="Calibri" pitchFamily="34" charset="0"/>
                <a:cs typeface="Calibri" pitchFamily="34" charset="0"/>
              </a:rPr>
              <a:t>l’université</a:t>
            </a:r>
            <a:endParaRPr lang="en-GB" sz="1600" b="1" dirty="0" smtClean="0">
              <a:latin typeface="Calibri" pitchFamily="34" charset="0"/>
              <a:cs typeface="Calibri" pitchFamily="34" charset="0"/>
            </a:endParaRPr>
          </a:p>
          <a:p>
            <a:pPr>
              <a:buFontTx/>
              <a:buNone/>
            </a:pPr>
            <a:r>
              <a:rPr lang="en-GB" sz="1600" b="1" dirty="0" err="1" smtClean="0">
                <a:latin typeface="Calibri" pitchFamily="34" charset="0"/>
                <a:cs typeface="Calibri" pitchFamily="34" charset="0"/>
              </a:rPr>
              <a:t>J’espère</a:t>
            </a:r>
            <a:r>
              <a:rPr lang="en-GB" sz="1600" b="1" dirty="0" smtClean="0">
                <a:latin typeface="Calibri" pitchFamily="34" charset="0"/>
                <a:cs typeface="Calibri" pitchFamily="34" charset="0"/>
              </a:rPr>
              <a:t> </a:t>
            </a:r>
            <a:r>
              <a:rPr lang="en-GB" sz="1600" b="1" dirty="0" err="1" smtClean="0">
                <a:latin typeface="Calibri" pitchFamily="34" charset="0"/>
                <a:cs typeface="Calibri" pitchFamily="34" charset="0"/>
              </a:rPr>
              <a:t>trouver</a:t>
            </a:r>
            <a:r>
              <a:rPr lang="en-GB" sz="1600" b="1" dirty="0" smtClean="0">
                <a:latin typeface="Calibri" pitchFamily="34" charset="0"/>
                <a:cs typeface="Calibri" pitchFamily="34" charset="0"/>
              </a:rPr>
              <a:t> un </a:t>
            </a:r>
            <a:r>
              <a:rPr lang="en-GB" sz="1600" b="1" dirty="0" err="1" smtClean="0">
                <a:latin typeface="Calibri" pitchFamily="34" charset="0"/>
                <a:cs typeface="Calibri" pitchFamily="34" charset="0"/>
              </a:rPr>
              <a:t>appartement</a:t>
            </a:r>
            <a:r>
              <a:rPr lang="en-GB" sz="1600" b="1" dirty="0" smtClean="0">
                <a:latin typeface="Calibri" pitchFamily="34" charset="0"/>
                <a:cs typeface="Calibri" pitchFamily="34" charset="0"/>
              </a:rPr>
              <a:t> </a:t>
            </a:r>
          </a:p>
          <a:p>
            <a:pPr>
              <a:buFontTx/>
              <a:buNone/>
            </a:pPr>
            <a:endParaRPr lang="en-GB" sz="1600" b="1" dirty="0">
              <a:latin typeface="Calibri" pitchFamily="34" charset="0"/>
              <a:cs typeface="Calibri" pitchFamily="34" charset="0"/>
            </a:endParaRPr>
          </a:p>
          <a:p>
            <a:pPr>
              <a:buFontTx/>
              <a:buNone/>
            </a:pPr>
            <a:endParaRPr lang="en-GB" sz="1600" b="1" dirty="0" smtClean="0">
              <a:latin typeface="Calibri" pitchFamily="34" charset="0"/>
              <a:cs typeface="Calibri" pitchFamily="34" charset="0"/>
            </a:endParaRPr>
          </a:p>
          <a:p>
            <a:pPr>
              <a:buFontTx/>
              <a:buNone/>
            </a:pPr>
            <a:endParaRPr lang="en-GB" sz="1600" b="1" dirty="0">
              <a:latin typeface="Calibri" pitchFamily="34" charset="0"/>
              <a:cs typeface="Calibri" pitchFamily="34" charset="0"/>
            </a:endParaRPr>
          </a:p>
          <a:p>
            <a:pPr>
              <a:buFontTx/>
              <a:buNone/>
            </a:pPr>
            <a:endParaRPr lang="en-GB" sz="1600" b="1" dirty="0" smtClean="0">
              <a:latin typeface="Calibri" pitchFamily="34" charset="0"/>
              <a:cs typeface="Calibri" pitchFamily="34" charset="0"/>
            </a:endParaRPr>
          </a:p>
          <a:p>
            <a:pPr>
              <a:buFontTx/>
              <a:buNone/>
            </a:pPr>
            <a:endParaRPr lang="en-GB" sz="1600" b="1" dirty="0">
              <a:latin typeface="Calibri" pitchFamily="34" charset="0"/>
              <a:cs typeface="Calibri" pitchFamily="34" charset="0"/>
            </a:endParaRPr>
          </a:p>
          <a:p>
            <a:pPr>
              <a:buFontTx/>
              <a:buNone/>
            </a:pPr>
            <a:endParaRPr lang="en-GB" sz="1600" dirty="0" smtClean="0">
              <a:latin typeface="Calibri" pitchFamily="34" charset="0"/>
              <a:cs typeface="Calibri" pitchFamily="34" charset="0"/>
            </a:endParaRPr>
          </a:p>
          <a:p>
            <a:pPr>
              <a:buFontTx/>
              <a:buNone/>
            </a:pPr>
            <a:endParaRPr lang="en-GB" sz="1600" dirty="0" smtClean="0">
              <a:latin typeface="Calibri" pitchFamily="34" charset="0"/>
              <a:cs typeface="Calibri" pitchFamily="34" charset="0"/>
            </a:endParaRPr>
          </a:p>
          <a:p>
            <a:pPr>
              <a:buFontTx/>
              <a:buNone/>
            </a:pPr>
            <a:endParaRPr lang="en-GB" sz="1600" dirty="0" smtClean="0">
              <a:latin typeface="Calibri" pitchFamily="34" charset="0"/>
              <a:cs typeface="Calibri" pitchFamily="34" charset="0"/>
            </a:endParaRPr>
          </a:p>
          <a:p>
            <a:r>
              <a:rPr lang="en-US" sz="1600" dirty="0" smtClean="0">
                <a:solidFill>
                  <a:srgbClr val="003300"/>
                </a:solidFill>
                <a:latin typeface="Calibri" pitchFamily="34" charset="0"/>
                <a:cs typeface="Calibri" pitchFamily="34" charset="0"/>
              </a:rPr>
              <a:t/>
            </a:r>
            <a:br>
              <a:rPr lang="en-US" sz="1600" dirty="0" smtClean="0">
                <a:solidFill>
                  <a:srgbClr val="003300"/>
                </a:solidFill>
                <a:latin typeface="Calibri" pitchFamily="34" charset="0"/>
                <a:cs typeface="Calibri" pitchFamily="34" charset="0"/>
              </a:rPr>
            </a:br>
            <a:endParaRPr lang="en-US" sz="1600" dirty="0">
              <a:solidFill>
                <a:srgbClr val="003300"/>
              </a:solidFill>
              <a:latin typeface="Calibri" pitchFamily="34" charset="0"/>
              <a:cs typeface="Calibri" pitchFamily="34" charset="0"/>
            </a:endParaRPr>
          </a:p>
          <a:p>
            <a:endParaRPr lang="en-US" sz="1600" dirty="0">
              <a:solidFill>
                <a:srgbClr val="003300"/>
              </a:solidFill>
              <a:latin typeface="Calibri" pitchFamily="34" charset="0"/>
              <a:cs typeface="Calibri" pitchFamily="34" charset="0"/>
            </a:endParaRPr>
          </a:p>
          <a:p>
            <a:endParaRPr lang="en-US" sz="1600" dirty="0">
              <a:solidFill>
                <a:srgbClr val="003300"/>
              </a:solidFill>
              <a:latin typeface="Calibri" pitchFamily="34" charset="0"/>
              <a:cs typeface="Calibri" pitchFamily="34" charset="0"/>
            </a:endParaRPr>
          </a:p>
        </p:txBody>
      </p:sp>
      <p:sp>
        <p:nvSpPr>
          <p:cNvPr id="13" name="Text Box 4"/>
          <p:cNvSpPr txBox="1">
            <a:spLocks noChangeArrowheads="1"/>
          </p:cNvSpPr>
          <p:nvPr/>
        </p:nvSpPr>
        <p:spPr bwMode="auto">
          <a:xfrm>
            <a:off x="0" y="4840833"/>
            <a:ext cx="6858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GB" b="1" dirty="0" smtClean="0">
                <a:latin typeface="Calibri" pitchFamily="34" charset="0"/>
                <a:cs typeface="Calibri" pitchFamily="34" charset="0"/>
              </a:rPr>
              <a:t>THE PLUPERFECT TENSE (HAD DONE)</a:t>
            </a:r>
            <a:endParaRPr lang="en-GB" b="1" dirty="0">
              <a:latin typeface="Calibri" pitchFamily="34" charset="0"/>
              <a:cs typeface="Calibri" pitchFamily="34" charset="0"/>
            </a:endParaRPr>
          </a:p>
        </p:txBody>
      </p:sp>
      <p:sp>
        <p:nvSpPr>
          <p:cNvPr id="14" name="Rectangle 13"/>
          <p:cNvSpPr/>
          <p:nvPr/>
        </p:nvSpPr>
        <p:spPr>
          <a:xfrm>
            <a:off x="404664" y="5412114"/>
            <a:ext cx="4320480" cy="584775"/>
          </a:xfrm>
          <a:prstGeom prst="rect">
            <a:avLst/>
          </a:prstGeom>
        </p:spPr>
        <p:txBody>
          <a:bodyPr wrap="square">
            <a:spAutoFit/>
          </a:bodyPr>
          <a:lstStyle/>
          <a:p>
            <a:pPr lvl="0"/>
            <a:r>
              <a:rPr lang="en-GB" sz="1600" b="1" dirty="0" smtClean="0">
                <a:solidFill>
                  <a:prstClr val="black"/>
                </a:solidFill>
                <a:latin typeface="Calibri" pitchFamily="34" charset="0"/>
                <a:cs typeface="Calibri" pitchFamily="34" charset="0"/>
              </a:rPr>
              <a:t>FORMATION</a:t>
            </a:r>
          </a:p>
          <a:p>
            <a:pPr lvl="0"/>
            <a:r>
              <a:rPr lang="en-GB" sz="1600" dirty="0" smtClean="0">
                <a:solidFill>
                  <a:prstClr val="black"/>
                </a:solidFill>
                <a:latin typeface="Calibri" pitchFamily="34" charset="0"/>
                <a:cs typeface="Calibri" pitchFamily="34" charset="0"/>
              </a:rPr>
              <a:t>Imperfect tense of </a:t>
            </a:r>
            <a:r>
              <a:rPr lang="en-GB" sz="1600" dirty="0" err="1" smtClean="0">
                <a:solidFill>
                  <a:prstClr val="black"/>
                </a:solidFill>
                <a:latin typeface="Calibri" pitchFamily="34" charset="0"/>
                <a:cs typeface="Calibri" pitchFamily="34" charset="0"/>
              </a:rPr>
              <a:t>avoir</a:t>
            </a:r>
            <a:r>
              <a:rPr lang="en-GB" sz="1600" dirty="0" smtClean="0">
                <a:solidFill>
                  <a:prstClr val="black"/>
                </a:solidFill>
                <a:latin typeface="Calibri" pitchFamily="34" charset="0"/>
                <a:cs typeface="Calibri" pitchFamily="34" charset="0"/>
              </a:rPr>
              <a:t> + past participle</a:t>
            </a:r>
          </a:p>
        </p:txBody>
      </p:sp>
      <p:graphicFrame>
        <p:nvGraphicFramePr>
          <p:cNvPr id="15" name="Table 14"/>
          <p:cNvGraphicFramePr>
            <a:graphicFrameLocks noGrp="1"/>
          </p:cNvGraphicFramePr>
          <p:nvPr>
            <p:extLst>
              <p:ext uri="{D42A27DB-BD31-4B8C-83A1-F6EECF244321}">
                <p14:modId xmlns:p14="http://schemas.microsoft.com/office/powerpoint/2010/main" val="1673440579"/>
              </p:ext>
            </p:extLst>
          </p:nvPr>
        </p:nvGraphicFramePr>
        <p:xfrm>
          <a:off x="1052740" y="6151760"/>
          <a:ext cx="5021263" cy="1920240"/>
        </p:xfrm>
        <a:graphic>
          <a:graphicData uri="http://schemas.openxmlformats.org/drawingml/2006/table">
            <a:tbl>
              <a:tblPr>
                <a:tableStyleId>{5C22544A-7EE6-4342-B048-85BDC9FD1C3A}</a:tableStyleId>
              </a:tblPr>
              <a:tblGrid>
                <a:gridCol w="2286000">
                  <a:extLst>
                    <a:ext uri="{9D8B030D-6E8A-4147-A177-3AD203B41FA5}">
                      <a16:colId xmlns:a16="http://schemas.microsoft.com/office/drawing/2014/main" val="20000"/>
                    </a:ext>
                  </a:extLst>
                </a:gridCol>
                <a:gridCol w="2735263">
                  <a:extLst>
                    <a:ext uri="{9D8B030D-6E8A-4147-A177-3AD203B41FA5}">
                      <a16:colId xmlns:a16="http://schemas.microsoft.com/office/drawing/2014/main" val="20001"/>
                    </a:ext>
                  </a:extLst>
                </a:gridCol>
              </a:tblGrid>
              <a:tr h="320040">
                <a:tc>
                  <a:txBody>
                    <a:bodyPr/>
                    <a:lstStyle/>
                    <a:p>
                      <a:r>
                        <a:rPr lang="es-ES_tradnl" sz="1500" dirty="0" err="1" smtClean="0"/>
                        <a:t>J’avais</a:t>
                      </a:r>
                      <a:r>
                        <a:rPr lang="es-ES_tradnl" sz="1500" baseline="0" dirty="0" smtClean="0"/>
                        <a:t> </a:t>
                      </a:r>
                      <a:r>
                        <a:rPr lang="es-ES_tradnl" sz="1500" baseline="0" dirty="0" err="1" smtClean="0"/>
                        <a:t>mangé</a:t>
                      </a:r>
                      <a:endParaRPr lang="es-ES_tradnl" sz="15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500" dirty="0" smtClean="0"/>
                        <a:t>I </a:t>
                      </a:r>
                      <a:r>
                        <a:rPr lang="es-ES_tradnl" sz="1500" dirty="0" err="1" smtClean="0"/>
                        <a:t>had</a:t>
                      </a:r>
                      <a:r>
                        <a:rPr lang="es-ES_tradnl" sz="1500" dirty="0" smtClean="0"/>
                        <a:t> </a:t>
                      </a:r>
                      <a:r>
                        <a:rPr lang="es-ES_tradnl" sz="1500" dirty="0" err="1" smtClean="0"/>
                        <a:t>eaten</a:t>
                      </a:r>
                      <a:endParaRPr lang="es-ES_tradnl" sz="15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320040">
                <a:tc>
                  <a:txBody>
                    <a:bodyPr/>
                    <a:lstStyle/>
                    <a:p>
                      <a:r>
                        <a:rPr lang="es-ES_tradnl" sz="1500" dirty="0" smtClean="0"/>
                        <a:t>Tu</a:t>
                      </a:r>
                      <a:r>
                        <a:rPr lang="es-ES_tradnl" sz="1500" baseline="0" dirty="0" smtClean="0"/>
                        <a:t> </a:t>
                      </a:r>
                      <a:r>
                        <a:rPr lang="es-ES_tradnl" sz="1500" baseline="0" dirty="0" err="1" smtClean="0"/>
                        <a:t>avais</a:t>
                      </a:r>
                      <a:r>
                        <a:rPr lang="es-ES_tradnl" sz="1500" baseline="0" dirty="0" smtClean="0"/>
                        <a:t> </a:t>
                      </a:r>
                      <a:r>
                        <a:rPr lang="es-ES_tradnl" sz="1500" baseline="0" dirty="0" err="1" smtClean="0"/>
                        <a:t>mangé</a:t>
                      </a:r>
                      <a:endParaRPr lang="es-ES_tradnl" sz="15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500" dirty="0" err="1" smtClean="0"/>
                        <a:t>You</a:t>
                      </a:r>
                      <a:r>
                        <a:rPr lang="es-ES_tradnl" sz="1500" dirty="0" smtClean="0"/>
                        <a:t> </a:t>
                      </a:r>
                      <a:r>
                        <a:rPr lang="es-ES_tradnl" sz="1500" dirty="0" err="1" smtClean="0"/>
                        <a:t>had</a:t>
                      </a:r>
                      <a:r>
                        <a:rPr lang="es-ES_tradnl" sz="1500" dirty="0" smtClean="0"/>
                        <a:t> </a:t>
                      </a:r>
                      <a:r>
                        <a:rPr lang="es-ES_tradnl" sz="1500" dirty="0" err="1" smtClean="0"/>
                        <a:t>eaten</a:t>
                      </a:r>
                      <a:endParaRPr lang="es-ES_tradnl" sz="1500"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320040">
                <a:tc>
                  <a:txBody>
                    <a:bodyPr/>
                    <a:lstStyle/>
                    <a:p>
                      <a:r>
                        <a:rPr lang="es-ES_tradnl" sz="1500" dirty="0" err="1" smtClean="0"/>
                        <a:t>Il</a:t>
                      </a:r>
                      <a:r>
                        <a:rPr lang="es-ES_tradnl" sz="1500" dirty="0" smtClean="0"/>
                        <a:t>/elle/</a:t>
                      </a:r>
                      <a:r>
                        <a:rPr lang="es-ES_tradnl" sz="1500" dirty="0" err="1" smtClean="0"/>
                        <a:t>on</a:t>
                      </a:r>
                      <a:r>
                        <a:rPr lang="es-ES_tradnl" sz="1500" dirty="0" smtClean="0"/>
                        <a:t> </a:t>
                      </a:r>
                      <a:r>
                        <a:rPr lang="es-ES_tradnl" sz="1500" dirty="0" err="1" smtClean="0"/>
                        <a:t>avait</a:t>
                      </a:r>
                      <a:r>
                        <a:rPr lang="es-ES_tradnl" sz="1500" dirty="0" smtClean="0"/>
                        <a:t> </a:t>
                      </a:r>
                      <a:r>
                        <a:rPr lang="es-ES_tradnl" sz="1500" dirty="0" err="1" smtClean="0"/>
                        <a:t>mangé</a:t>
                      </a:r>
                      <a:endParaRPr lang="es-ES_tradnl" sz="15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500" dirty="0" err="1" smtClean="0"/>
                        <a:t>He.</a:t>
                      </a:r>
                      <a:r>
                        <a:rPr lang="es-ES_tradnl" sz="1500" baseline="0" dirty="0" smtClean="0"/>
                        <a:t> </a:t>
                      </a:r>
                      <a:r>
                        <a:rPr lang="es-ES_tradnl" sz="1500" baseline="0" dirty="0" err="1" smtClean="0"/>
                        <a:t>She</a:t>
                      </a:r>
                      <a:r>
                        <a:rPr lang="es-ES_tradnl" sz="1500" baseline="0" dirty="0" smtClean="0"/>
                        <a:t>, </a:t>
                      </a:r>
                      <a:r>
                        <a:rPr lang="es-ES_tradnl" sz="1500" baseline="0" dirty="0" err="1" smtClean="0"/>
                        <a:t>we</a:t>
                      </a:r>
                      <a:r>
                        <a:rPr lang="es-ES_tradnl" sz="1500" baseline="0" dirty="0" smtClean="0"/>
                        <a:t> </a:t>
                      </a:r>
                      <a:r>
                        <a:rPr lang="es-ES_tradnl" sz="1500" baseline="0" dirty="0" err="1" smtClean="0"/>
                        <a:t>had</a:t>
                      </a:r>
                      <a:r>
                        <a:rPr lang="es-ES_tradnl" sz="1500" baseline="0" dirty="0" smtClean="0"/>
                        <a:t> </a:t>
                      </a:r>
                      <a:r>
                        <a:rPr lang="es-ES_tradnl" sz="1500" baseline="0" dirty="0" err="1" smtClean="0"/>
                        <a:t>eaten</a:t>
                      </a:r>
                      <a:endParaRPr lang="es-ES_tradnl" sz="1500"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320040">
                <a:tc>
                  <a:txBody>
                    <a:bodyPr/>
                    <a:lstStyle/>
                    <a:p>
                      <a:r>
                        <a:rPr lang="es-ES_tradnl" sz="1500" dirty="0" err="1" smtClean="0"/>
                        <a:t>Nous</a:t>
                      </a:r>
                      <a:r>
                        <a:rPr lang="es-ES_tradnl" sz="1500" baseline="0" dirty="0" smtClean="0"/>
                        <a:t> </a:t>
                      </a:r>
                      <a:r>
                        <a:rPr lang="es-ES_tradnl" sz="1500" baseline="0" dirty="0" err="1" smtClean="0"/>
                        <a:t>avions</a:t>
                      </a:r>
                      <a:r>
                        <a:rPr lang="es-ES_tradnl" sz="1500" baseline="0" dirty="0" smtClean="0"/>
                        <a:t> </a:t>
                      </a:r>
                      <a:r>
                        <a:rPr lang="es-ES_tradnl" sz="1500" baseline="0" dirty="0" err="1" smtClean="0"/>
                        <a:t>mangé</a:t>
                      </a:r>
                      <a:endParaRPr lang="es-ES_tradnl" sz="15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500" dirty="0" err="1" smtClean="0"/>
                        <a:t>We</a:t>
                      </a:r>
                      <a:r>
                        <a:rPr lang="es-ES_tradnl" sz="1500" baseline="0" dirty="0" smtClean="0"/>
                        <a:t> </a:t>
                      </a:r>
                      <a:r>
                        <a:rPr lang="es-ES_tradnl" sz="1500" dirty="0" err="1" smtClean="0"/>
                        <a:t>had</a:t>
                      </a:r>
                      <a:r>
                        <a:rPr lang="es-ES_tradnl" sz="1500" dirty="0" smtClean="0"/>
                        <a:t> </a:t>
                      </a:r>
                      <a:r>
                        <a:rPr lang="es-ES_tradnl" sz="1500" dirty="0" err="1" smtClean="0"/>
                        <a:t>eaten</a:t>
                      </a:r>
                      <a:endParaRPr lang="es-ES_tradnl" sz="1500"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320040">
                <a:tc>
                  <a:txBody>
                    <a:bodyPr/>
                    <a:lstStyle/>
                    <a:p>
                      <a:r>
                        <a:rPr lang="es-ES_tradnl" sz="1500" dirty="0" err="1" smtClean="0"/>
                        <a:t>Vous</a:t>
                      </a:r>
                      <a:r>
                        <a:rPr lang="es-ES_tradnl" sz="1500" baseline="0" dirty="0" smtClean="0"/>
                        <a:t> </a:t>
                      </a:r>
                      <a:r>
                        <a:rPr lang="es-ES_tradnl" sz="1500" baseline="0" dirty="0" err="1" smtClean="0"/>
                        <a:t>aviez</a:t>
                      </a:r>
                      <a:r>
                        <a:rPr lang="es-ES_tradnl" sz="1500" baseline="0" dirty="0" smtClean="0"/>
                        <a:t> </a:t>
                      </a:r>
                      <a:r>
                        <a:rPr lang="es-ES_tradnl" sz="1500" baseline="0" dirty="0" err="1" smtClean="0"/>
                        <a:t>mangé</a:t>
                      </a:r>
                      <a:endParaRPr lang="es-ES_tradnl" sz="15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500" dirty="0" err="1" smtClean="0"/>
                        <a:t>You</a:t>
                      </a:r>
                      <a:r>
                        <a:rPr lang="es-ES_tradnl" sz="1500" baseline="0" dirty="0" smtClean="0"/>
                        <a:t> </a:t>
                      </a:r>
                      <a:r>
                        <a:rPr lang="es-ES_tradnl" sz="1500" dirty="0" err="1" smtClean="0"/>
                        <a:t>had</a:t>
                      </a:r>
                      <a:r>
                        <a:rPr lang="es-ES_tradnl" sz="1500" dirty="0" smtClean="0"/>
                        <a:t> </a:t>
                      </a:r>
                      <a:r>
                        <a:rPr lang="es-ES_tradnl" sz="1500" dirty="0" err="1" smtClean="0"/>
                        <a:t>eaten</a:t>
                      </a:r>
                      <a:endParaRPr lang="es-ES_tradnl" sz="1500"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320040">
                <a:tc>
                  <a:txBody>
                    <a:bodyPr/>
                    <a:lstStyle/>
                    <a:p>
                      <a:r>
                        <a:rPr lang="es-ES_tradnl" sz="1500" dirty="0" err="1" smtClean="0"/>
                        <a:t>Ils</a:t>
                      </a:r>
                      <a:r>
                        <a:rPr lang="es-ES_tradnl" sz="1500" dirty="0" smtClean="0"/>
                        <a:t>/elles</a:t>
                      </a:r>
                      <a:r>
                        <a:rPr lang="es-ES_tradnl" sz="1500" baseline="0" dirty="0" smtClean="0"/>
                        <a:t> </a:t>
                      </a:r>
                      <a:r>
                        <a:rPr lang="es-ES_tradnl" sz="1500" baseline="0" dirty="0" err="1" smtClean="0"/>
                        <a:t>avaient</a:t>
                      </a:r>
                      <a:r>
                        <a:rPr lang="es-ES_tradnl" sz="1500" baseline="0" dirty="0" smtClean="0"/>
                        <a:t> </a:t>
                      </a:r>
                      <a:r>
                        <a:rPr lang="es-ES_tradnl" sz="1500" baseline="0" dirty="0" err="1" smtClean="0"/>
                        <a:t>mangé</a:t>
                      </a:r>
                      <a:endParaRPr lang="es-ES_tradnl" sz="15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500" dirty="0" err="1" smtClean="0"/>
                        <a:t>They</a:t>
                      </a:r>
                      <a:r>
                        <a:rPr lang="es-ES_tradnl" sz="1500" baseline="0" dirty="0" smtClean="0"/>
                        <a:t> </a:t>
                      </a:r>
                      <a:r>
                        <a:rPr lang="es-ES_tradnl" sz="1500" baseline="0" dirty="0" err="1" smtClean="0"/>
                        <a:t>had</a:t>
                      </a:r>
                      <a:r>
                        <a:rPr lang="es-ES_tradnl" sz="1500" baseline="0" dirty="0" smtClean="0"/>
                        <a:t> </a:t>
                      </a:r>
                      <a:r>
                        <a:rPr lang="es-ES_tradnl" sz="1500" baseline="0" dirty="0" err="1" smtClean="0"/>
                        <a:t>eaten</a:t>
                      </a:r>
                      <a:endParaRPr lang="es-ES_tradnl" sz="1500"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bl>
          </a:graphicData>
        </a:graphic>
      </p:graphicFrame>
      <p:graphicFrame>
        <p:nvGraphicFramePr>
          <p:cNvPr id="17" name="Table 16"/>
          <p:cNvGraphicFramePr>
            <a:graphicFrameLocks noGrp="1"/>
          </p:cNvGraphicFramePr>
          <p:nvPr>
            <p:extLst>
              <p:ext uri="{D42A27DB-BD31-4B8C-83A1-F6EECF244321}">
                <p14:modId xmlns:p14="http://schemas.microsoft.com/office/powerpoint/2010/main" val="1137794034"/>
              </p:ext>
            </p:extLst>
          </p:nvPr>
        </p:nvGraphicFramePr>
        <p:xfrm>
          <a:off x="228367" y="8273949"/>
          <a:ext cx="6450245" cy="381000"/>
        </p:xfrm>
        <a:graphic>
          <a:graphicData uri="http://schemas.openxmlformats.org/drawingml/2006/table">
            <a:tbl>
              <a:tblPr>
                <a:tableStyleId>{5C22544A-7EE6-4342-B048-85BDC9FD1C3A}</a:tableStyleId>
              </a:tblPr>
              <a:tblGrid>
                <a:gridCol w="6450245">
                  <a:extLst>
                    <a:ext uri="{9D8B030D-6E8A-4147-A177-3AD203B41FA5}">
                      <a16:colId xmlns:a16="http://schemas.microsoft.com/office/drawing/2014/main" val="20000"/>
                    </a:ext>
                  </a:extLst>
                </a:gridCol>
              </a:tblGrid>
              <a:tr h="381000">
                <a:tc>
                  <a:txBody>
                    <a:bodyPr/>
                    <a:lstStyle/>
                    <a:p>
                      <a:pPr algn="ctr"/>
                      <a:r>
                        <a:rPr lang="es-ES_tradnl" sz="1900" b="1" dirty="0" smtClean="0">
                          <a:latin typeface="Calibri" pitchFamily="34" charset="0"/>
                          <a:cs typeface="Calibri" pitchFamily="34" charset="0"/>
                        </a:rPr>
                        <a:t>REMEMBER THAT SOME PAST PARTICIPLES ARE IRREGULAR</a:t>
                      </a:r>
                      <a:endParaRPr lang="es-ES_tradnl" sz="1900" b="1" dirty="0">
                        <a:latin typeface="Calibri" pitchFamily="34" charset="0"/>
                        <a:cs typeface="Calibri"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10" name="Slide Number Placeholder 9"/>
          <p:cNvSpPr>
            <a:spLocks noGrp="1"/>
          </p:cNvSpPr>
          <p:nvPr>
            <p:ph type="sldNum" sz="quarter" idx="12"/>
          </p:nvPr>
        </p:nvSpPr>
        <p:spPr/>
        <p:txBody>
          <a:bodyPr/>
          <a:lstStyle/>
          <a:p>
            <a:pPr>
              <a:defRPr/>
            </a:pPr>
            <a:fld id="{0F145BFC-05E3-4D00-AE96-44E6DC1FA43B}" type="slidenum">
              <a:rPr lang="en-GB" smtClean="0"/>
              <a:pPr>
                <a:defRPr/>
              </a:pPr>
              <a:t>16</a:t>
            </a:fld>
            <a:endParaRPr lang="en-GB"/>
          </a:p>
        </p:txBody>
      </p:sp>
      <p:sp>
        <p:nvSpPr>
          <p:cNvPr id="11" name="Text Box 4"/>
          <p:cNvSpPr txBox="1">
            <a:spLocks noChangeArrowheads="1"/>
          </p:cNvSpPr>
          <p:nvPr/>
        </p:nvSpPr>
        <p:spPr bwMode="auto">
          <a:xfrm>
            <a:off x="44353" y="44402"/>
            <a:ext cx="6858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GB" b="1" dirty="0" smtClean="0">
                <a:latin typeface="Calibri" pitchFamily="34" charset="0"/>
                <a:cs typeface="Calibri" pitchFamily="34" charset="0"/>
              </a:rPr>
              <a:t>USING MORE THAN ONE VERB IN A STRUCTURE</a:t>
            </a:r>
            <a:endParaRPr lang="en-GB" b="1" dirty="0">
              <a:latin typeface="Calibri" pitchFamily="34" charset="0"/>
              <a:cs typeface="Calibri" pitchFamily="34" charset="0"/>
            </a:endParaRPr>
          </a:p>
        </p:txBody>
      </p:sp>
      <p:pic>
        <p:nvPicPr>
          <p:cNvPr id="16" name="Picture 2" descr="Image result for french fancies"/>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700152" y="271189"/>
            <a:ext cx="1018187" cy="763641"/>
          </a:xfrm>
          <a:prstGeom prst="rect">
            <a:avLst/>
          </a:prstGeom>
          <a:noFill/>
          <a:extLst>
            <a:ext uri="{909E8E84-426E-40DD-AFC4-6F175D3DCCD1}">
              <a14:hiddenFill xmlns:a14="http://schemas.microsoft.com/office/drawing/2010/main">
                <a:solidFill>
                  <a:srgbClr val="FFFFFF"/>
                </a:solidFill>
              </a14:hiddenFill>
            </a:ext>
          </a:extLst>
        </p:spPr>
      </p:pic>
      <p:sp>
        <p:nvSpPr>
          <p:cNvPr id="18" name="Text Box 4"/>
          <p:cNvSpPr txBox="1">
            <a:spLocks noChangeArrowheads="1"/>
          </p:cNvSpPr>
          <p:nvPr/>
        </p:nvSpPr>
        <p:spPr bwMode="auto">
          <a:xfrm>
            <a:off x="134371" y="3659211"/>
            <a:ext cx="6858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GB" b="1" dirty="0" smtClean="0">
                <a:latin typeface="Calibri" pitchFamily="34" charset="0"/>
                <a:cs typeface="Calibri" pitchFamily="34" charset="0"/>
              </a:rPr>
              <a:t>AVANT DE + INF…  (BEFORE …ING)</a:t>
            </a:r>
            <a:endParaRPr lang="en-GB" b="1" dirty="0">
              <a:latin typeface="Calibri" pitchFamily="34" charset="0"/>
              <a:cs typeface="Calibri" pitchFamily="34" charset="0"/>
            </a:endParaRPr>
          </a:p>
        </p:txBody>
      </p:sp>
      <p:sp>
        <p:nvSpPr>
          <p:cNvPr id="19" name="Rectangle 18"/>
          <p:cNvSpPr>
            <a:spLocks noChangeArrowheads="1"/>
          </p:cNvSpPr>
          <p:nvPr/>
        </p:nvSpPr>
        <p:spPr bwMode="auto">
          <a:xfrm>
            <a:off x="184014" y="4029370"/>
            <a:ext cx="6489972" cy="269362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a:buFontTx/>
              <a:buNone/>
            </a:pPr>
            <a:r>
              <a:rPr lang="en-GB" sz="1600" b="1" dirty="0" smtClean="0">
                <a:latin typeface="Calibri" pitchFamily="34" charset="0"/>
                <a:cs typeface="Calibri" pitchFamily="34" charset="0"/>
              </a:rPr>
              <a:t>Avant de can be followed by an infinitive to mean before …</a:t>
            </a:r>
            <a:r>
              <a:rPr lang="en-GB" sz="1600" b="1" dirty="0" err="1" smtClean="0">
                <a:latin typeface="Calibri" pitchFamily="34" charset="0"/>
                <a:cs typeface="Calibri" pitchFamily="34" charset="0"/>
              </a:rPr>
              <a:t>ing</a:t>
            </a:r>
            <a:endParaRPr lang="en-GB" sz="1600" b="1" dirty="0" smtClean="0">
              <a:latin typeface="Calibri" pitchFamily="34" charset="0"/>
              <a:cs typeface="Calibri" pitchFamily="34" charset="0"/>
            </a:endParaRPr>
          </a:p>
          <a:p>
            <a:pPr>
              <a:buFontTx/>
              <a:buNone/>
            </a:pPr>
            <a:r>
              <a:rPr lang="en-GB" sz="1600" b="1" dirty="0" smtClean="0">
                <a:latin typeface="Calibri" pitchFamily="34" charset="0"/>
                <a:cs typeface="Calibri" pitchFamily="34" charset="0"/>
              </a:rPr>
              <a:t> </a:t>
            </a:r>
            <a:r>
              <a:rPr lang="en-GB" sz="1600" b="1" dirty="0" err="1" smtClean="0">
                <a:latin typeface="Calibri" pitchFamily="34" charset="0"/>
                <a:cs typeface="Calibri" pitchFamily="34" charset="0"/>
              </a:rPr>
              <a:t>Eg</a:t>
            </a:r>
            <a:r>
              <a:rPr lang="en-GB" sz="1600" b="1" dirty="0" smtClean="0">
                <a:latin typeface="Calibri" pitchFamily="34" charset="0"/>
                <a:cs typeface="Calibri" pitchFamily="34" charset="0"/>
              </a:rPr>
              <a:t>. Avant </a:t>
            </a:r>
            <a:r>
              <a:rPr lang="en-GB" sz="1600" b="1" dirty="0" err="1" smtClean="0">
                <a:latin typeface="Calibri" pitchFamily="34" charset="0"/>
                <a:cs typeface="Calibri" pitchFamily="34" charset="0"/>
              </a:rPr>
              <a:t>d’étudier</a:t>
            </a:r>
            <a:r>
              <a:rPr lang="en-GB" sz="1600" b="1" dirty="0" smtClean="0">
                <a:latin typeface="Calibri" pitchFamily="34" charset="0"/>
                <a:cs typeface="Calibri" pitchFamily="34" charset="0"/>
              </a:rPr>
              <a:t>… - Before studying…</a:t>
            </a:r>
          </a:p>
          <a:p>
            <a:pPr>
              <a:buFontTx/>
              <a:buNone/>
            </a:pPr>
            <a:r>
              <a:rPr lang="en-GB" sz="1600" b="1" dirty="0" smtClean="0">
                <a:latin typeface="Calibri" pitchFamily="34" charset="0"/>
                <a:cs typeface="Calibri" pitchFamily="34" charset="0"/>
              </a:rPr>
              <a:t>Avant </a:t>
            </a:r>
            <a:r>
              <a:rPr lang="en-GB" sz="1600" b="1" dirty="0" err="1" smtClean="0">
                <a:latin typeface="Calibri" pitchFamily="34" charset="0"/>
                <a:cs typeface="Calibri" pitchFamily="34" charset="0"/>
              </a:rPr>
              <a:t>d’aller</a:t>
            </a:r>
            <a:r>
              <a:rPr lang="en-GB" sz="1600" b="1" dirty="0" smtClean="0">
                <a:latin typeface="Calibri" pitchFamily="34" charset="0"/>
                <a:cs typeface="Calibri" pitchFamily="34" charset="0"/>
              </a:rPr>
              <a:t>… - Before going…</a:t>
            </a:r>
          </a:p>
          <a:p>
            <a:pPr>
              <a:buFontTx/>
              <a:buNone/>
            </a:pPr>
            <a:endParaRPr lang="en-GB" sz="1600" b="1" dirty="0">
              <a:latin typeface="Calibri" pitchFamily="34" charset="0"/>
              <a:cs typeface="Calibri" pitchFamily="34" charset="0"/>
            </a:endParaRPr>
          </a:p>
          <a:p>
            <a:pPr>
              <a:buFontTx/>
              <a:buNone/>
            </a:pPr>
            <a:endParaRPr lang="en-GB" sz="1600" b="1" dirty="0" smtClean="0">
              <a:latin typeface="Calibri" pitchFamily="34" charset="0"/>
              <a:cs typeface="Calibri" pitchFamily="34" charset="0"/>
            </a:endParaRPr>
          </a:p>
          <a:p>
            <a:pPr>
              <a:buFontTx/>
              <a:buNone/>
            </a:pPr>
            <a:endParaRPr lang="en-GB" sz="1600" b="1" dirty="0">
              <a:latin typeface="Calibri" pitchFamily="34" charset="0"/>
              <a:cs typeface="Calibri" pitchFamily="34" charset="0"/>
            </a:endParaRPr>
          </a:p>
          <a:p>
            <a:pPr>
              <a:buFontTx/>
              <a:buNone/>
            </a:pPr>
            <a:endParaRPr lang="en-GB" sz="1600" b="1" dirty="0" smtClean="0">
              <a:latin typeface="Calibri" pitchFamily="34" charset="0"/>
              <a:cs typeface="Calibri" pitchFamily="34" charset="0"/>
            </a:endParaRPr>
          </a:p>
          <a:p>
            <a:pPr>
              <a:buFontTx/>
              <a:buNone/>
            </a:pPr>
            <a:endParaRPr lang="en-GB" sz="1600" b="1" dirty="0">
              <a:latin typeface="Calibri" pitchFamily="34" charset="0"/>
              <a:cs typeface="Calibri" pitchFamily="34" charset="0"/>
            </a:endParaRPr>
          </a:p>
          <a:p>
            <a:pPr>
              <a:buFontTx/>
              <a:buNone/>
            </a:pPr>
            <a:endParaRPr lang="en-GB" sz="1600" dirty="0" smtClean="0">
              <a:latin typeface="Calibri" pitchFamily="34" charset="0"/>
              <a:cs typeface="Calibri" pitchFamily="34" charset="0"/>
            </a:endParaRPr>
          </a:p>
          <a:p>
            <a:pPr>
              <a:buFontTx/>
              <a:buNone/>
            </a:pPr>
            <a:endParaRPr lang="en-GB" sz="1600" dirty="0" smtClean="0">
              <a:latin typeface="Calibri" pitchFamily="34" charset="0"/>
              <a:cs typeface="Calibri" pitchFamily="34" charset="0"/>
            </a:endParaRPr>
          </a:p>
          <a:p>
            <a:pPr>
              <a:buFontTx/>
              <a:buNone/>
            </a:pPr>
            <a:endParaRPr lang="en-GB" sz="1600" dirty="0" smtClean="0">
              <a:latin typeface="Calibri" pitchFamily="34" charset="0"/>
              <a:cs typeface="Calibri" pitchFamily="34" charset="0"/>
            </a:endParaRPr>
          </a:p>
          <a:p>
            <a:r>
              <a:rPr lang="en-US" sz="1600" dirty="0" smtClean="0">
                <a:solidFill>
                  <a:srgbClr val="003300"/>
                </a:solidFill>
                <a:latin typeface="Calibri" pitchFamily="34" charset="0"/>
                <a:cs typeface="Calibri" pitchFamily="34" charset="0"/>
              </a:rPr>
              <a:t/>
            </a:r>
            <a:br>
              <a:rPr lang="en-US" sz="1600" dirty="0" smtClean="0">
                <a:solidFill>
                  <a:srgbClr val="003300"/>
                </a:solidFill>
                <a:latin typeface="Calibri" pitchFamily="34" charset="0"/>
                <a:cs typeface="Calibri" pitchFamily="34" charset="0"/>
              </a:rPr>
            </a:br>
            <a:endParaRPr lang="en-US" sz="1600" dirty="0">
              <a:solidFill>
                <a:srgbClr val="003300"/>
              </a:solidFill>
              <a:latin typeface="Calibri" pitchFamily="34" charset="0"/>
              <a:cs typeface="Calibri" pitchFamily="34" charset="0"/>
            </a:endParaRPr>
          </a:p>
          <a:p>
            <a:endParaRPr lang="en-US" sz="1600" dirty="0">
              <a:solidFill>
                <a:srgbClr val="003300"/>
              </a:solidFill>
              <a:latin typeface="Calibri" pitchFamily="34" charset="0"/>
              <a:cs typeface="Calibri" pitchFamily="34" charset="0"/>
            </a:endParaRPr>
          </a:p>
          <a:p>
            <a:endParaRPr lang="en-US" sz="1600" dirty="0">
              <a:solidFill>
                <a:srgbClr val="003300"/>
              </a:solidFill>
              <a:latin typeface="Calibri" pitchFamily="34" charset="0"/>
              <a:cs typeface="Calibri" pitchFamily="34" charset="0"/>
            </a:endParaRPr>
          </a:p>
        </p:txBody>
      </p:sp>
    </p:spTree>
    <p:extLst>
      <p:ext uri="{BB962C8B-B14F-4D97-AF65-F5344CB8AC3E}">
        <p14:creationId xmlns:p14="http://schemas.microsoft.com/office/powerpoint/2010/main" val="311136375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5257800" y="8658225"/>
            <a:ext cx="1600200" cy="485775"/>
          </a:xfrm>
        </p:spPr>
        <p:txBody>
          <a:bodyPr/>
          <a:lstStyle/>
          <a:p>
            <a:pPr>
              <a:defRPr/>
            </a:pPr>
            <a:fld id="{0F145BFC-05E3-4D00-AE96-44E6DC1FA43B}" type="slidenum">
              <a:rPr lang="en-GB" smtClean="0"/>
              <a:pPr>
                <a:defRPr/>
              </a:pPr>
              <a:t>17</a:t>
            </a:fld>
            <a:endParaRPr lang="en-GB" dirty="0"/>
          </a:p>
        </p:txBody>
      </p:sp>
      <p:pic>
        <p:nvPicPr>
          <p:cNvPr id="4" name="Picture 3"/>
          <p:cNvPicPr>
            <a:picLocks noChangeAspect="1"/>
          </p:cNvPicPr>
          <p:nvPr/>
        </p:nvPicPr>
        <p:blipFill rotWithShape="1">
          <a:blip r:embed="rId2"/>
          <a:srcRect l="1606"/>
          <a:stretch/>
        </p:blipFill>
        <p:spPr>
          <a:xfrm rot="5400000">
            <a:off x="568673" y="1584214"/>
            <a:ext cx="7825680" cy="4562475"/>
          </a:xfrm>
          <a:prstGeom prst="rect">
            <a:avLst/>
          </a:prstGeom>
        </p:spPr>
      </p:pic>
      <p:pic>
        <p:nvPicPr>
          <p:cNvPr id="6" name="Picture 5"/>
          <p:cNvPicPr>
            <a:picLocks noChangeAspect="1"/>
          </p:cNvPicPr>
          <p:nvPr/>
        </p:nvPicPr>
        <p:blipFill>
          <a:blip r:embed="rId3"/>
          <a:stretch>
            <a:fillRect/>
          </a:stretch>
        </p:blipFill>
        <p:spPr>
          <a:xfrm rot="5400000">
            <a:off x="3695701" y="6036308"/>
            <a:ext cx="1314450" cy="4819650"/>
          </a:xfrm>
          <a:prstGeom prst="rect">
            <a:avLst/>
          </a:prstGeom>
        </p:spPr>
      </p:pic>
      <p:pic>
        <p:nvPicPr>
          <p:cNvPr id="7" name="Picture 6"/>
          <p:cNvPicPr>
            <a:picLocks noChangeAspect="1"/>
          </p:cNvPicPr>
          <p:nvPr/>
        </p:nvPicPr>
        <p:blipFill rotWithShape="1">
          <a:blip r:embed="rId4"/>
          <a:srcRect l="1955"/>
          <a:stretch/>
        </p:blipFill>
        <p:spPr>
          <a:xfrm rot="5400000">
            <a:off x="-2780134" y="2780134"/>
            <a:ext cx="7760543" cy="2200275"/>
          </a:xfrm>
          <a:prstGeom prst="rect">
            <a:avLst/>
          </a:prstGeom>
        </p:spPr>
      </p:pic>
      <p:pic>
        <p:nvPicPr>
          <p:cNvPr id="8" name="Picture 7"/>
          <p:cNvPicPr>
            <a:picLocks noChangeAspect="1"/>
          </p:cNvPicPr>
          <p:nvPr/>
        </p:nvPicPr>
        <p:blipFill>
          <a:blip r:embed="rId5"/>
          <a:stretch>
            <a:fillRect/>
          </a:stretch>
        </p:blipFill>
        <p:spPr>
          <a:xfrm rot="5400000">
            <a:off x="304800" y="7519988"/>
            <a:ext cx="1343025" cy="1847850"/>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4"/>
          <p:cNvSpPr txBox="1">
            <a:spLocks noChangeArrowheads="1"/>
          </p:cNvSpPr>
          <p:nvPr/>
        </p:nvSpPr>
        <p:spPr bwMode="auto">
          <a:xfrm>
            <a:off x="115888" y="34925"/>
            <a:ext cx="67421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GB" sz="2400" b="1" dirty="0">
                <a:latin typeface="Calibri" pitchFamily="34" charset="0"/>
                <a:cs typeface="Calibri" pitchFamily="34" charset="0"/>
              </a:rPr>
              <a:t>Common errors (to avoid!)</a:t>
            </a:r>
          </a:p>
        </p:txBody>
      </p:sp>
      <p:graphicFrame>
        <p:nvGraphicFramePr>
          <p:cNvPr id="2" name="Table 1"/>
          <p:cNvGraphicFramePr>
            <a:graphicFrameLocks noGrp="1"/>
          </p:cNvGraphicFramePr>
          <p:nvPr>
            <p:extLst>
              <p:ext uri="{D42A27DB-BD31-4B8C-83A1-F6EECF244321}">
                <p14:modId xmlns:p14="http://schemas.microsoft.com/office/powerpoint/2010/main" val="2184859371"/>
              </p:ext>
            </p:extLst>
          </p:nvPr>
        </p:nvGraphicFramePr>
        <p:xfrm>
          <a:off x="188640" y="539553"/>
          <a:ext cx="6480720" cy="8555653"/>
        </p:xfrm>
        <a:graphic>
          <a:graphicData uri="http://schemas.openxmlformats.org/drawingml/2006/table">
            <a:tbl>
              <a:tblPr firstRow="1" firstCol="1" bandRow="1">
                <a:tableStyleId>{5940675A-B579-460E-94D1-54222C63F5DA}</a:tableStyleId>
              </a:tblPr>
              <a:tblGrid>
                <a:gridCol w="3312368">
                  <a:extLst>
                    <a:ext uri="{9D8B030D-6E8A-4147-A177-3AD203B41FA5}">
                      <a16:colId xmlns:a16="http://schemas.microsoft.com/office/drawing/2014/main" val="20000"/>
                    </a:ext>
                  </a:extLst>
                </a:gridCol>
                <a:gridCol w="643652">
                  <a:extLst>
                    <a:ext uri="{9D8B030D-6E8A-4147-A177-3AD203B41FA5}">
                      <a16:colId xmlns:a16="http://schemas.microsoft.com/office/drawing/2014/main" val="20001"/>
                    </a:ext>
                  </a:extLst>
                </a:gridCol>
                <a:gridCol w="2524700">
                  <a:extLst>
                    <a:ext uri="{9D8B030D-6E8A-4147-A177-3AD203B41FA5}">
                      <a16:colId xmlns:a16="http://schemas.microsoft.com/office/drawing/2014/main" val="20002"/>
                    </a:ext>
                  </a:extLst>
                </a:gridCol>
              </a:tblGrid>
              <a:tr h="230703">
                <a:tc gridSpan="3">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GB" sz="1500" b="1" i="0" u="none" strike="noStrike" cap="none" normalizeH="0" baseline="0" dirty="0">
                          <a:ln>
                            <a:noFill/>
                          </a:ln>
                          <a:solidFill>
                            <a:schemeClr val="tx1"/>
                          </a:solidFill>
                          <a:effectLst/>
                          <a:latin typeface="Calibri" pitchFamily="34" charset="0"/>
                          <a:ea typeface="SimSun"/>
                          <a:cs typeface="Calibri" pitchFamily="34" charset="0"/>
                        </a:rPr>
                        <a:t>1.  On + days of the week</a:t>
                      </a:r>
                      <a:endParaRPr kumimoji="0" lang="en-GB" sz="1500" b="1" i="0" u="none" strike="noStrike" cap="none" normalizeH="0" baseline="0" dirty="0">
                        <a:ln>
                          <a:noFill/>
                        </a:ln>
                        <a:solidFill>
                          <a:schemeClr val="tx1"/>
                        </a:solidFill>
                        <a:effectLst/>
                        <a:latin typeface="Calibri" pitchFamily="34" charset="0"/>
                        <a:cs typeface="Calibri" pitchFamily="34" charset="0"/>
                      </a:endParaRPr>
                    </a:p>
                  </a:txBody>
                  <a:tcPr marL="68580" marR="68580" marT="0" marB="0">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hMerge="1">
                  <a:txBody>
                    <a:bodyPr/>
                    <a:lstStyle/>
                    <a:p>
                      <a:pPr>
                        <a:lnSpc>
                          <a:spcPct val="115000"/>
                        </a:lnSpc>
                        <a:spcAft>
                          <a:spcPts val="0"/>
                        </a:spcAft>
                      </a:pPr>
                      <a:endParaRPr lang="en-GB" sz="1800" dirty="0">
                        <a:effectLst/>
                        <a:latin typeface="Calibri"/>
                        <a:ea typeface="SimSun"/>
                        <a:cs typeface="Times New Roman"/>
                      </a:endParaRPr>
                    </a:p>
                  </a:txBody>
                  <a:tcPr marL="68580" marR="68580" marT="0" marB="0"/>
                </a:tc>
                <a:extLst>
                  <a:ext uri="{0D108BD9-81ED-4DB2-BD59-A6C34878D82A}">
                    <a16:rowId xmlns:a16="http://schemas.microsoft.com/office/drawing/2014/main" val="10000"/>
                  </a:ext>
                </a:extLst>
              </a:tr>
              <a:tr h="230703">
                <a:tc gridSpan="2">
                  <a:txBody>
                    <a:bodyPr/>
                    <a:lstStyle/>
                    <a:p>
                      <a:pPr>
                        <a:lnSpc>
                          <a:spcPct val="115000"/>
                        </a:lnSpc>
                        <a:spcAft>
                          <a:spcPts val="0"/>
                        </a:spcAft>
                      </a:pPr>
                      <a:r>
                        <a:rPr lang="en-GB" sz="1500" dirty="0">
                          <a:effectLst/>
                          <a:latin typeface="Calibri" pitchFamily="34" charset="0"/>
                          <a:cs typeface="Calibri" pitchFamily="34" charset="0"/>
                        </a:rPr>
                        <a:t>On Saturday</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a:txBody>
                    <a:bodyPr/>
                    <a:lstStyle/>
                    <a:p>
                      <a:pPr>
                        <a:lnSpc>
                          <a:spcPct val="115000"/>
                        </a:lnSpc>
                        <a:spcAft>
                          <a:spcPts val="0"/>
                        </a:spcAft>
                      </a:pPr>
                      <a:r>
                        <a:rPr lang="en-GB" sz="1500" dirty="0">
                          <a:effectLst/>
                          <a:latin typeface="Calibri" pitchFamily="34" charset="0"/>
                          <a:cs typeface="Calibri" pitchFamily="34" charset="0"/>
                        </a:rPr>
                        <a:t>Le </a:t>
                      </a:r>
                      <a:r>
                        <a:rPr lang="en-GB" sz="1500" dirty="0" err="1">
                          <a:effectLst/>
                          <a:latin typeface="Calibri" pitchFamily="34" charset="0"/>
                          <a:cs typeface="Calibri" pitchFamily="34" charset="0"/>
                        </a:rPr>
                        <a:t>samedi</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230703">
                <a:tc gridSpan="2">
                  <a:txBody>
                    <a:bodyPr/>
                    <a:lstStyle/>
                    <a:p>
                      <a:pPr>
                        <a:lnSpc>
                          <a:spcPct val="115000"/>
                        </a:lnSpc>
                        <a:spcAft>
                          <a:spcPts val="0"/>
                        </a:spcAft>
                      </a:pPr>
                      <a:r>
                        <a:rPr lang="en-GB" sz="1500" dirty="0">
                          <a:effectLst/>
                          <a:latin typeface="Calibri" pitchFamily="34" charset="0"/>
                          <a:cs typeface="Calibri" pitchFamily="34" charset="0"/>
                        </a:rPr>
                        <a:t>On Tuesdays (i.e. every </a:t>
                      </a:r>
                      <a:r>
                        <a:rPr lang="en-GB" sz="1500" baseline="0" dirty="0">
                          <a:effectLst/>
                          <a:latin typeface="Calibri" pitchFamily="34" charset="0"/>
                          <a:cs typeface="Calibri" pitchFamily="34" charset="0"/>
                        </a:rPr>
                        <a:t> Tuesday</a:t>
                      </a:r>
                      <a:r>
                        <a:rPr lang="en-GB" sz="1500" dirty="0">
                          <a:effectLst/>
                          <a:latin typeface="Calibri" pitchFamily="34" charset="0"/>
                          <a:cs typeface="Calibri" pitchFamily="34" charset="0"/>
                        </a:rPr>
                        <a:t>)</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a:txBody>
                    <a:bodyPr/>
                    <a:lstStyle/>
                    <a:p>
                      <a:pPr>
                        <a:lnSpc>
                          <a:spcPct val="115000"/>
                        </a:lnSpc>
                        <a:spcAft>
                          <a:spcPts val="0"/>
                        </a:spcAft>
                      </a:pPr>
                      <a:r>
                        <a:rPr lang="en-GB" sz="1500" dirty="0">
                          <a:effectLst/>
                          <a:latin typeface="Calibri" pitchFamily="34" charset="0"/>
                          <a:ea typeface="+mn-ea"/>
                          <a:cs typeface="Calibri" pitchFamily="34" charset="0"/>
                        </a:rPr>
                        <a:t>Les</a:t>
                      </a:r>
                      <a:r>
                        <a:rPr lang="en-GB" sz="1500" baseline="0" dirty="0">
                          <a:effectLst/>
                          <a:latin typeface="Calibri" pitchFamily="34" charset="0"/>
                          <a:ea typeface="+mn-ea"/>
                          <a:cs typeface="Calibri" pitchFamily="34" charset="0"/>
                        </a:rPr>
                        <a:t> </a:t>
                      </a:r>
                      <a:r>
                        <a:rPr lang="en-GB" sz="1500" baseline="0" dirty="0" err="1">
                          <a:effectLst/>
                          <a:latin typeface="Calibri" pitchFamily="34" charset="0"/>
                          <a:ea typeface="+mn-ea"/>
                          <a:cs typeface="Calibri" pitchFamily="34" charset="0"/>
                        </a:rPr>
                        <a:t>mardis</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130112">
                <a:tc gridSpan="2">
                  <a:txBody>
                    <a:bodyPr/>
                    <a:lstStyle/>
                    <a:p>
                      <a:pPr>
                        <a:lnSpc>
                          <a:spcPct val="115000"/>
                        </a:lnSpc>
                        <a:spcAft>
                          <a:spcPts val="0"/>
                        </a:spcAft>
                      </a:pPr>
                      <a:endParaRPr lang="en-GB" sz="800" dirty="0">
                        <a:effectLst/>
                        <a:latin typeface="Calibri" pitchFamily="34" charset="0"/>
                        <a:ea typeface="SimSun"/>
                        <a:cs typeface="Calibri" pitchFamily="34"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hMerge="1">
                  <a:txBody>
                    <a:bodyPr/>
                    <a:lstStyle/>
                    <a:p>
                      <a:endParaRPr lang="es-ES_tradnl"/>
                    </a:p>
                  </a:txBody>
                  <a:tcPr/>
                </a:tc>
                <a:tc>
                  <a:txBody>
                    <a:bodyPr/>
                    <a:lstStyle/>
                    <a:p>
                      <a:pPr>
                        <a:lnSpc>
                          <a:spcPct val="115000"/>
                        </a:lnSpc>
                        <a:spcAft>
                          <a:spcPts val="0"/>
                        </a:spcAft>
                      </a:pPr>
                      <a:endParaRPr lang="en-GB" sz="800" dirty="0">
                        <a:effectLst/>
                        <a:latin typeface="Calibri" pitchFamily="34" charset="0"/>
                        <a:ea typeface="SimSun"/>
                        <a:cs typeface="Calibri" pitchFamily="34"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230703">
                <a:tc gridSpan="3">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en-GB" sz="1500" b="1" dirty="0">
                          <a:latin typeface="Calibri" pitchFamily="34" charset="0"/>
                          <a:ea typeface="SimSun"/>
                          <a:cs typeface="Calibri" pitchFamily="34" charset="0"/>
                        </a:rPr>
                        <a:t>2.  In the morning / in the evening</a:t>
                      </a:r>
                      <a:endParaRPr lang="en-GB" sz="1500" b="1" dirty="0">
                        <a:latin typeface="Calibri" pitchFamily="34" charset="0"/>
                        <a:cs typeface="Calibri" pitchFamily="34" charset="0"/>
                      </a:endParaRPr>
                    </a:p>
                  </a:txBody>
                  <a:tcPr marL="68580" marR="68580" marT="0" marB="0">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hMerge="1">
                  <a:txBody>
                    <a:bodyPr/>
                    <a:lstStyle/>
                    <a:p>
                      <a:pPr>
                        <a:lnSpc>
                          <a:spcPct val="115000"/>
                        </a:lnSpc>
                        <a:spcAft>
                          <a:spcPts val="0"/>
                        </a:spcAft>
                      </a:pPr>
                      <a:endParaRPr lang="en-GB" sz="1800" dirty="0">
                        <a:effectLst/>
                        <a:latin typeface="Calibri"/>
                        <a:ea typeface="SimSun"/>
                        <a:cs typeface="Times New Roman"/>
                      </a:endParaRPr>
                    </a:p>
                  </a:txBody>
                  <a:tcPr marL="68580" marR="68580" marT="0" marB="0"/>
                </a:tc>
                <a:extLst>
                  <a:ext uri="{0D108BD9-81ED-4DB2-BD59-A6C34878D82A}">
                    <a16:rowId xmlns:a16="http://schemas.microsoft.com/office/drawing/2014/main" val="10004"/>
                  </a:ext>
                </a:extLst>
              </a:tr>
              <a:tr h="230703">
                <a:tc gridSpan="2">
                  <a:txBody>
                    <a:bodyPr/>
                    <a:lstStyle/>
                    <a:p>
                      <a:pPr>
                        <a:lnSpc>
                          <a:spcPct val="115000"/>
                        </a:lnSpc>
                        <a:spcAft>
                          <a:spcPts val="0"/>
                        </a:spcAft>
                      </a:pPr>
                      <a:r>
                        <a:rPr lang="en-GB" sz="1500" dirty="0">
                          <a:effectLst/>
                          <a:latin typeface="Calibri" pitchFamily="34" charset="0"/>
                          <a:cs typeface="Calibri" pitchFamily="34" charset="0"/>
                        </a:rPr>
                        <a:t>in the morning</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a:txBody>
                    <a:bodyPr/>
                    <a:lstStyle/>
                    <a:p>
                      <a:pPr>
                        <a:lnSpc>
                          <a:spcPct val="115000"/>
                        </a:lnSpc>
                        <a:spcAft>
                          <a:spcPts val="0"/>
                        </a:spcAft>
                      </a:pPr>
                      <a:r>
                        <a:rPr lang="en-GB" sz="1500" dirty="0" smtClean="0">
                          <a:effectLst/>
                          <a:latin typeface="Calibri" pitchFamily="34" charset="0"/>
                          <a:cs typeface="Calibri" pitchFamily="34" charset="0"/>
                        </a:rPr>
                        <a:t>Le </a:t>
                      </a:r>
                      <a:r>
                        <a:rPr lang="en-GB" sz="1500" dirty="0" err="1" smtClean="0">
                          <a:effectLst/>
                          <a:latin typeface="Calibri" pitchFamily="34" charset="0"/>
                          <a:cs typeface="Calibri" pitchFamily="34" charset="0"/>
                        </a:rPr>
                        <a:t>matin</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230703">
                <a:tc gridSpan="2">
                  <a:txBody>
                    <a:bodyPr/>
                    <a:lstStyle/>
                    <a:p>
                      <a:pPr>
                        <a:lnSpc>
                          <a:spcPct val="115000"/>
                        </a:lnSpc>
                        <a:spcAft>
                          <a:spcPts val="0"/>
                        </a:spcAft>
                      </a:pPr>
                      <a:r>
                        <a:rPr lang="en-GB" sz="1500" dirty="0">
                          <a:effectLst/>
                          <a:latin typeface="Calibri" pitchFamily="34" charset="0"/>
                          <a:cs typeface="Calibri" pitchFamily="34" charset="0"/>
                        </a:rPr>
                        <a:t>in the afternoon / evening</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a:txBody>
                    <a:bodyPr/>
                    <a:lstStyle/>
                    <a:p>
                      <a:pPr>
                        <a:lnSpc>
                          <a:spcPct val="115000"/>
                        </a:lnSpc>
                        <a:spcAft>
                          <a:spcPts val="0"/>
                        </a:spcAft>
                      </a:pPr>
                      <a:r>
                        <a:rPr lang="en-GB" sz="1500" dirty="0" err="1" smtClean="0">
                          <a:effectLst/>
                          <a:latin typeface="Calibri" pitchFamily="34" charset="0"/>
                          <a:ea typeface="+mn-ea"/>
                          <a:cs typeface="Calibri" pitchFamily="34" charset="0"/>
                        </a:rPr>
                        <a:t>L’après</a:t>
                      </a:r>
                      <a:r>
                        <a:rPr lang="en-GB" sz="1500" dirty="0" smtClean="0">
                          <a:effectLst/>
                          <a:latin typeface="Calibri" pitchFamily="34" charset="0"/>
                          <a:ea typeface="+mn-ea"/>
                          <a:cs typeface="Calibri" pitchFamily="34" charset="0"/>
                        </a:rPr>
                        <a:t>-midi</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230703">
                <a:tc gridSpan="2">
                  <a:txBody>
                    <a:bodyPr/>
                    <a:lstStyle/>
                    <a:p>
                      <a:pPr>
                        <a:lnSpc>
                          <a:spcPct val="115000"/>
                        </a:lnSpc>
                        <a:spcAft>
                          <a:spcPts val="0"/>
                        </a:spcAft>
                      </a:pPr>
                      <a:r>
                        <a:rPr lang="en-GB" sz="1500" dirty="0">
                          <a:effectLst/>
                          <a:latin typeface="Calibri" pitchFamily="34" charset="0"/>
                          <a:cs typeface="Calibri" pitchFamily="34" charset="0"/>
                        </a:rPr>
                        <a:t>at 5 o’clock in the morning</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a:txBody>
                    <a:bodyPr/>
                    <a:lstStyle/>
                    <a:p>
                      <a:pPr>
                        <a:lnSpc>
                          <a:spcPct val="115000"/>
                        </a:lnSpc>
                        <a:spcAft>
                          <a:spcPts val="0"/>
                        </a:spcAft>
                      </a:pPr>
                      <a:r>
                        <a:rPr lang="fr-FR" sz="1500" dirty="0" smtClean="0">
                          <a:effectLst/>
                          <a:latin typeface="Calibri" pitchFamily="34" charset="0"/>
                          <a:ea typeface="+mn-ea"/>
                          <a:cs typeface="Calibri" pitchFamily="34" charset="0"/>
                        </a:rPr>
                        <a:t>À</a:t>
                      </a:r>
                      <a:r>
                        <a:rPr lang="fr-FR" sz="1500" baseline="0" dirty="0" smtClean="0">
                          <a:effectLst/>
                          <a:latin typeface="Calibri" pitchFamily="34" charset="0"/>
                          <a:ea typeface="+mn-ea"/>
                          <a:cs typeface="Calibri" pitchFamily="34" charset="0"/>
                        </a:rPr>
                        <a:t> cinq heures du matin</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230703">
                <a:tc gridSpan="2">
                  <a:txBody>
                    <a:bodyPr/>
                    <a:lstStyle/>
                    <a:p>
                      <a:pPr>
                        <a:lnSpc>
                          <a:spcPct val="115000"/>
                        </a:lnSpc>
                        <a:spcAft>
                          <a:spcPts val="0"/>
                        </a:spcAft>
                      </a:pPr>
                      <a:r>
                        <a:rPr lang="en-GB" sz="1500" dirty="0">
                          <a:effectLst/>
                          <a:latin typeface="Calibri" pitchFamily="34" charset="0"/>
                          <a:cs typeface="Calibri" pitchFamily="34" charset="0"/>
                        </a:rPr>
                        <a:t>at 8 o’clock in the evening</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a:txBody>
                    <a:bodyPr/>
                    <a:lstStyle/>
                    <a:p>
                      <a:pPr>
                        <a:lnSpc>
                          <a:spcPct val="115000"/>
                        </a:lnSpc>
                        <a:spcAft>
                          <a:spcPts val="0"/>
                        </a:spcAft>
                      </a:pPr>
                      <a:r>
                        <a:rPr lang="fr-FR" sz="1500" dirty="0" smtClean="0">
                          <a:effectLst/>
                          <a:latin typeface="Calibri" pitchFamily="34" charset="0"/>
                          <a:ea typeface="+mn-ea"/>
                          <a:cs typeface="Calibri" pitchFamily="34" charset="0"/>
                        </a:rPr>
                        <a:t>À</a:t>
                      </a:r>
                      <a:r>
                        <a:rPr lang="fr-FR" sz="1500" baseline="0" dirty="0" smtClean="0">
                          <a:effectLst/>
                          <a:latin typeface="Calibri" pitchFamily="34" charset="0"/>
                          <a:ea typeface="+mn-ea"/>
                          <a:cs typeface="Calibri" pitchFamily="34" charset="0"/>
                        </a:rPr>
                        <a:t> huit heures </a:t>
                      </a:r>
                      <a:r>
                        <a:rPr lang="fr-FR" sz="1500" baseline="0" smtClean="0">
                          <a:effectLst/>
                          <a:latin typeface="Calibri" pitchFamily="34" charset="0"/>
                          <a:ea typeface="+mn-ea"/>
                          <a:cs typeface="Calibri" pitchFamily="34" charset="0"/>
                        </a:rPr>
                        <a:t>de l’après-midi</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8"/>
                  </a:ext>
                </a:extLst>
              </a:tr>
              <a:tr h="130112">
                <a:tc gridSpan="2">
                  <a:txBody>
                    <a:bodyPr/>
                    <a:lstStyle/>
                    <a:p>
                      <a:pPr>
                        <a:lnSpc>
                          <a:spcPct val="115000"/>
                        </a:lnSpc>
                        <a:spcAft>
                          <a:spcPts val="0"/>
                        </a:spcAft>
                      </a:pPr>
                      <a:endParaRPr lang="en-GB" sz="800" dirty="0">
                        <a:effectLst/>
                        <a:latin typeface="Calibri" pitchFamily="34" charset="0"/>
                        <a:ea typeface="SimSun"/>
                        <a:cs typeface="Calibri" pitchFamily="34"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hMerge="1">
                  <a:txBody>
                    <a:bodyPr/>
                    <a:lstStyle/>
                    <a:p>
                      <a:endParaRPr lang="es-ES_tradnl"/>
                    </a:p>
                  </a:txBody>
                  <a:tcPr/>
                </a:tc>
                <a:tc>
                  <a:txBody>
                    <a:bodyPr/>
                    <a:lstStyle/>
                    <a:p>
                      <a:pPr>
                        <a:lnSpc>
                          <a:spcPct val="115000"/>
                        </a:lnSpc>
                        <a:spcAft>
                          <a:spcPts val="0"/>
                        </a:spcAft>
                      </a:pPr>
                      <a:endParaRPr lang="en-GB" sz="800" dirty="0">
                        <a:effectLst/>
                        <a:latin typeface="Calibri" pitchFamily="34" charset="0"/>
                        <a:ea typeface="SimSun"/>
                        <a:cs typeface="Calibri" pitchFamily="34"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9"/>
                  </a:ext>
                </a:extLst>
              </a:tr>
              <a:tr h="212139">
                <a:tc gridSpan="3">
                  <a:txBody>
                    <a:bodyPr/>
                    <a:lstStyle/>
                    <a:p>
                      <a:pPr lvl="0" eaLnBrk="0" hangingPunct="0"/>
                      <a:r>
                        <a:rPr lang="en-GB" sz="1500" b="1" dirty="0">
                          <a:latin typeface="Calibri" pitchFamily="34" charset="0"/>
                          <a:ea typeface="SimSun"/>
                          <a:cs typeface="Calibri" pitchFamily="34" charset="0"/>
                        </a:rPr>
                        <a:t>3.  In French the adjective usually comes after the noun.</a:t>
                      </a:r>
                      <a:endParaRPr lang="en-GB" sz="1500" b="1" dirty="0">
                        <a:latin typeface="Calibri" pitchFamily="34" charset="0"/>
                        <a:cs typeface="Calibri" pitchFamily="34" charset="0"/>
                      </a:endParaRPr>
                    </a:p>
                  </a:txBody>
                  <a:tcPr marL="68580" marR="68580" marT="0" marB="0">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hMerge="1">
                  <a:txBody>
                    <a:bodyPr/>
                    <a:lstStyle/>
                    <a:p>
                      <a:pPr>
                        <a:lnSpc>
                          <a:spcPct val="115000"/>
                        </a:lnSpc>
                        <a:spcAft>
                          <a:spcPts val="0"/>
                        </a:spcAft>
                      </a:pPr>
                      <a:endParaRPr lang="en-GB" sz="1800" dirty="0">
                        <a:effectLst/>
                        <a:latin typeface="Calibri"/>
                        <a:ea typeface="SimSun"/>
                        <a:cs typeface="Times New Roman"/>
                      </a:endParaRPr>
                    </a:p>
                  </a:txBody>
                  <a:tcPr marL="68580" marR="68580" marT="0" marB="0"/>
                </a:tc>
                <a:extLst>
                  <a:ext uri="{0D108BD9-81ED-4DB2-BD59-A6C34878D82A}">
                    <a16:rowId xmlns:a16="http://schemas.microsoft.com/office/drawing/2014/main" val="10010"/>
                  </a:ext>
                </a:extLst>
              </a:tr>
              <a:tr h="230703">
                <a:tc gridSpan="2">
                  <a:txBody>
                    <a:bodyPr/>
                    <a:lstStyle/>
                    <a:p>
                      <a:pPr>
                        <a:lnSpc>
                          <a:spcPct val="115000"/>
                        </a:lnSpc>
                        <a:spcAft>
                          <a:spcPts val="0"/>
                        </a:spcAft>
                      </a:pPr>
                      <a:r>
                        <a:rPr lang="en-GB" sz="1500" dirty="0">
                          <a:effectLst/>
                          <a:latin typeface="Calibri" pitchFamily="34" charset="0"/>
                          <a:cs typeface="Calibri" pitchFamily="34" charset="0"/>
                        </a:rPr>
                        <a:t>the brown dog</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a:txBody>
                    <a:bodyPr/>
                    <a:lstStyle/>
                    <a:p>
                      <a:pPr>
                        <a:lnSpc>
                          <a:spcPct val="115000"/>
                        </a:lnSpc>
                        <a:spcAft>
                          <a:spcPts val="0"/>
                        </a:spcAft>
                      </a:pPr>
                      <a:r>
                        <a:rPr lang="en-GB" sz="1500" dirty="0">
                          <a:effectLst/>
                          <a:latin typeface="Calibri" pitchFamily="34" charset="0"/>
                          <a:ea typeface="+mn-ea"/>
                          <a:cs typeface="Calibri" pitchFamily="34" charset="0"/>
                        </a:rPr>
                        <a:t>Le</a:t>
                      </a:r>
                      <a:r>
                        <a:rPr lang="en-GB" sz="1500" baseline="0" dirty="0">
                          <a:effectLst/>
                          <a:latin typeface="Calibri" pitchFamily="34" charset="0"/>
                          <a:ea typeface="+mn-ea"/>
                          <a:cs typeface="Calibri" pitchFamily="34" charset="0"/>
                        </a:rPr>
                        <a:t> </a:t>
                      </a:r>
                      <a:r>
                        <a:rPr lang="en-GB" sz="1500" baseline="0" dirty="0" err="1">
                          <a:effectLst/>
                          <a:latin typeface="Calibri" pitchFamily="34" charset="0"/>
                          <a:ea typeface="+mn-ea"/>
                          <a:cs typeface="Calibri" pitchFamily="34" charset="0"/>
                        </a:rPr>
                        <a:t>chien</a:t>
                      </a:r>
                      <a:r>
                        <a:rPr lang="en-GB" sz="1500" baseline="0" dirty="0">
                          <a:effectLst/>
                          <a:latin typeface="Calibri" pitchFamily="34" charset="0"/>
                          <a:ea typeface="+mn-ea"/>
                          <a:cs typeface="Calibri" pitchFamily="34" charset="0"/>
                        </a:rPr>
                        <a:t> marron</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1"/>
                  </a:ext>
                </a:extLst>
              </a:tr>
              <a:tr h="130112">
                <a:tc gridSpan="2">
                  <a:txBody>
                    <a:bodyPr/>
                    <a:lstStyle/>
                    <a:p>
                      <a:pPr>
                        <a:lnSpc>
                          <a:spcPct val="115000"/>
                        </a:lnSpc>
                        <a:spcAft>
                          <a:spcPts val="0"/>
                        </a:spcAft>
                      </a:pPr>
                      <a:endParaRPr lang="en-GB" sz="800" dirty="0">
                        <a:effectLst/>
                        <a:latin typeface="Calibri" pitchFamily="34" charset="0"/>
                        <a:ea typeface="SimSun"/>
                        <a:cs typeface="Calibri" pitchFamily="34"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hMerge="1">
                  <a:txBody>
                    <a:bodyPr/>
                    <a:lstStyle/>
                    <a:p>
                      <a:endParaRPr lang="es-ES_tradnl"/>
                    </a:p>
                  </a:txBody>
                  <a:tcPr/>
                </a:tc>
                <a:tc>
                  <a:txBody>
                    <a:bodyPr/>
                    <a:lstStyle/>
                    <a:p>
                      <a:pPr>
                        <a:lnSpc>
                          <a:spcPct val="115000"/>
                        </a:lnSpc>
                        <a:spcAft>
                          <a:spcPts val="0"/>
                        </a:spcAft>
                      </a:pPr>
                      <a:endParaRPr lang="en-GB" sz="800" dirty="0">
                        <a:effectLst/>
                        <a:latin typeface="Calibri" pitchFamily="34" charset="0"/>
                        <a:ea typeface="SimSun"/>
                        <a:cs typeface="Calibri" pitchFamily="34"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12"/>
                  </a:ext>
                </a:extLst>
              </a:tr>
              <a:tr h="212139">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500" b="1" dirty="0">
                          <a:latin typeface="Calibri" pitchFamily="34" charset="0"/>
                          <a:ea typeface="SimSun"/>
                          <a:cs typeface="Calibri" pitchFamily="34" charset="0"/>
                        </a:rPr>
                        <a:t>4.  In French the adjective changes its ending to match the noun it describes.</a:t>
                      </a:r>
                      <a:endParaRPr lang="en-GB" sz="1500" b="1" dirty="0">
                        <a:latin typeface="Calibri" pitchFamily="34" charset="0"/>
                        <a:cs typeface="Calibri" pitchFamily="34" charset="0"/>
                      </a:endParaRPr>
                    </a:p>
                  </a:txBody>
                  <a:tcPr marL="68580" marR="68580" marT="0" marB="0">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hMerge="1">
                  <a:txBody>
                    <a:bodyPr/>
                    <a:lstStyle/>
                    <a:p>
                      <a:pPr>
                        <a:lnSpc>
                          <a:spcPct val="115000"/>
                        </a:lnSpc>
                        <a:spcAft>
                          <a:spcPts val="0"/>
                        </a:spcAft>
                      </a:pPr>
                      <a:endParaRPr lang="en-GB" sz="1800" dirty="0">
                        <a:effectLst/>
                        <a:latin typeface="Calibri"/>
                        <a:ea typeface="SimSun"/>
                        <a:cs typeface="Times New Roman"/>
                      </a:endParaRPr>
                    </a:p>
                  </a:txBody>
                  <a:tcPr marL="68580" marR="68580" marT="0" marB="0"/>
                </a:tc>
                <a:extLst>
                  <a:ext uri="{0D108BD9-81ED-4DB2-BD59-A6C34878D82A}">
                    <a16:rowId xmlns:a16="http://schemas.microsoft.com/office/drawing/2014/main" val="10013"/>
                  </a:ext>
                </a:extLst>
              </a:tr>
              <a:tr h="230703">
                <a:tc gridSpan="2">
                  <a:txBody>
                    <a:bodyPr/>
                    <a:lstStyle/>
                    <a:p>
                      <a:pPr>
                        <a:lnSpc>
                          <a:spcPct val="115000"/>
                        </a:lnSpc>
                        <a:spcAft>
                          <a:spcPts val="0"/>
                        </a:spcAft>
                      </a:pPr>
                      <a:r>
                        <a:rPr lang="en-GB" sz="1500" dirty="0">
                          <a:effectLst/>
                          <a:latin typeface="Calibri" pitchFamily="34" charset="0"/>
                          <a:ea typeface="+mn-ea"/>
                          <a:cs typeface="Calibri" pitchFamily="34" charset="0"/>
                        </a:rPr>
                        <a:t>the</a:t>
                      </a:r>
                      <a:r>
                        <a:rPr lang="en-GB" sz="1500" baseline="0" dirty="0">
                          <a:effectLst/>
                          <a:latin typeface="Calibri" pitchFamily="34" charset="0"/>
                          <a:ea typeface="+mn-ea"/>
                          <a:cs typeface="Calibri" pitchFamily="34" charset="0"/>
                        </a:rPr>
                        <a:t> black dog</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a:txBody>
                    <a:bodyPr/>
                    <a:lstStyle/>
                    <a:p>
                      <a:pPr>
                        <a:lnSpc>
                          <a:spcPct val="115000"/>
                        </a:lnSpc>
                        <a:spcAft>
                          <a:spcPts val="0"/>
                        </a:spcAft>
                      </a:pPr>
                      <a:r>
                        <a:rPr lang="en-GB" sz="1500" dirty="0">
                          <a:effectLst/>
                          <a:latin typeface="Calibri" pitchFamily="34" charset="0"/>
                          <a:cs typeface="Calibri" pitchFamily="34" charset="0"/>
                        </a:rPr>
                        <a:t>Le </a:t>
                      </a:r>
                      <a:r>
                        <a:rPr lang="en-GB" sz="1500" dirty="0" err="1">
                          <a:effectLst/>
                          <a:latin typeface="Calibri" pitchFamily="34" charset="0"/>
                          <a:cs typeface="Calibri" pitchFamily="34" charset="0"/>
                        </a:rPr>
                        <a:t>chien</a:t>
                      </a:r>
                      <a:r>
                        <a:rPr lang="en-GB" sz="1500" dirty="0">
                          <a:effectLst/>
                          <a:latin typeface="Calibri" pitchFamily="34" charset="0"/>
                          <a:cs typeface="Calibri" pitchFamily="34" charset="0"/>
                        </a:rPr>
                        <a:t> noir</a:t>
                      </a:r>
                      <a:endParaRPr lang="en-GB" sz="1500" b="1"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4"/>
                  </a:ext>
                </a:extLst>
              </a:tr>
              <a:tr h="230703">
                <a:tc gridSpan="2">
                  <a:txBody>
                    <a:bodyPr/>
                    <a:lstStyle/>
                    <a:p>
                      <a:pPr>
                        <a:lnSpc>
                          <a:spcPct val="115000"/>
                        </a:lnSpc>
                        <a:spcAft>
                          <a:spcPts val="0"/>
                        </a:spcAft>
                      </a:pPr>
                      <a:r>
                        <a:rPr lang="en-GB" sz="1500" dirty="0">
                          <a:effectLst/>
                          <a:latin typeface="Calibri" pitchFamily="34" charset="0"/>
                          <a:cs typeface="Calibri" pitchFamily="34" charset="0"/>
                        </a:rPr>
                        <a:t>the black house</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a:txBody>
                    <a:bodyPr/>
                    <a:lstStyle/>
                    <a:p>
                      <a:pPr>
                        <a:lnSpc>
                          <a:spcPct val="115000"/>
                        </a:lnSpc>
                        <a:spcAft>
                          <a:spcPts val="0"/>
                        </a:spcAft>
                      </a:pPr>
                      <a:r>
                        <a:rPr lang="en-GB" sz="1500" b="0" dirty="0">
                          <a:effectLst/>
                          <a:latin typeface="Calibri" pitchFamily="34" charset="0"/>
                          <a:ea typeface="+mn-ea"/>
                          <a:cs typeface="Calibri" pitchFamily="34" charset="0"/>
                        </a:rPr>
                        <a:t>La</a:t>
                      </a:r>
                      <a:r>
                        <a:rPr lang="en-GB" sz="1500" b="0" baseline="0" dirty="0">
                          <a:effectLst/>
                          <a:latin typeface="Calibri" pitchFamily="34" charset="0"/>
                          <a:ea typeface="+mn-ea"/>
                          <a:cs typeface="Calibri" pitchFamily="34" charset="0"/>
                        </a:rPr>
                        <a:t> </a:t>
                      </a:r>
                      <a:r>
                        <a:rPr lang="en-GB" sz="1500" b="0" baseline="0" dirty="0" err="1">
                          <a:effectLst/>
                          <a:latin typeface="Calibri" pitchFamily="34" charset="0"/>
                          <a:ea typeface="+mn-ea"/>
                          <a:cs typeface="Calibri" pitchFamily="34" charset="0"/>
                        </a:rPr>
                        <a:t>maison</a:t>
                      </a:r>
                      <a:r>
                        <a:rPr lang="en-GB" sz="1500" b="0" baseline="0" dirty="0">
                          <a:effectLst/>
                          <a:latin typeface="Calibri" pitchFamily="34" charset="0"/>
                          <a:ea typeface="+mn-ea"/>
                          <a:cs typeface="Calibri" pitchFamily="34" charset="0"/>
                        </a:rPr>
                        <a:t> noire</a:t>
                      </a:r>
                      <a:endParaRPr lang="en-GB" sz="1500" b="1"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5"/>
                  </a:ext>
                </a:extLst>
              </a:tr>
              <a:tr h="230703">
                <a:tc gridSpan="2">
                  <a:txBody>
                    <a:bodyPr/>
                    <a:lstStyle/>
                    <a:p>
                      <a:pPr>
                        <a:lnSpc>
                          <a:spcPct val="115000"/>
                        </a:lnSpc>
                        <a:spcAft>
                          <a:spcPts val="0"/>
                        </a:spcAft>
                      </a:pPr>
                      <a:r>
                        <a:rPr lang="en-GB" sz="1500" dirty="0">
                          <a:effectLst/>
                          <a:latin typeface="Calibri" pitchFamily="34" charset="0"/>
                          <a:ea typeface="SimSun"/>
                          <a:cs typeface="Calibri" pitchFamily="34" charset="0"/>
                        </a:rPr>
                        <a:t>the black dogs</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a:txBody>
                    <a:bodyPr/>
                    <a:lstStyle/>
                    <a:p>
                      <a:pPr>
                        <a:lnSpc>
                          <a:spcPct val="115000"/>
                        </a:lnSpc>
                        <a:spcAft>
                          <a:spcPts val="0"/>
                        </a:spcAft>
                      </a:pPr>
                      <a:r>
                        <a:rPr lang="en-GB" sz="1500" b="0" dirty="0">
                          <a:effectLst/>
                          <a:latin typeface="Calibri" pitchFamily="34" charset="0"/>
                          <a:ea typeface="SimSun"/>
                          <a:cs typeface="Calibri" pitchFamily="34" charset="0"/>
                        </a:rPr>
                        <a:t>Les</a:t>
                      </a:r>
                      <a:r>
                        <a:rPr lang="en-GB" sz="1500" b="0" baseline="0" dirty="0">
                          <a:effectLst/>
                          <a:latin typeface="Calibri" pitchFamily="34" charset="0"/>
                          <a:ea typeface="SimSun"/>
                          <a:cs typeface="Calibri" pitchFamily="34" charset="0"/>
                        </a:rPr>
                        <a:t> </a:t>
                      </a:r>
                      <a:r>
                        <a:rPr lang="en-GB" sz="1500" b="0" baseline="0" dirty="0" err="1">
                          <a:effectLst/>
                          <a:latin typeface="Calibri" pitchFamily="34" charset="0"/>
                          <a:ea typeface="SimSun"/>
                          <a:cs typeface="Calibri" pitchFamily="34" charset="0"/>
                        </a:rPr>
                        <a:t>chiens</a:t>
                      </a:r>
                      <a:r>
                        <a:rPr lang="en-GB" sz="1500" b="0" baseline="0" dirty="0">
                          <a:effectLst/>
                          <a:latin typeface="Calibri" pitchFamily="34" charset="0"/>
                          <a:ea typeface="SimSun"/>
                          <a:cs typeface="Calibri" pitchFamily="34" charset="0"/>
                        </a:rPr>
                        <a:t> noirs</a:t>
                      </a:r>
                      <a:endParaRPr lang="en-GB" sz="1500" b="1"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6"/>
                  </a:ext>
                </a:extLst>
              </a:tr>
              <a:tr h="230703">
                <a:tc gridSpan="2">
                  <a:txBody>
                    <a:bodyPr/>
                    <a:lstStyle/>
                    <a:p>
                      <a:pPr>
                        <a:lnSpc>
                          <a:spcPct val="115000"/>
                        </a:lnSpc>
                        <a:spcAft>
                          <a:spcPts val="0"/>
                        </a:spcAft>
                      </a:pPr>
                      <a:r>
                        <a:rPr lang="en-GB" sz="1500" dirty="0">
                          <a:effectLst/>
                          <a:latin typeface="Calibri" pitchFamily="34" charset="0"/>
                          <a:ea typeface="SimSun"/>
                          <a:cs typeface="Calibri" pitchFamily="34" charset="0"/>
                        </a:rPr>
                        <a:t>the black houses</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a:txBody>
                    <a:bodyPr/>
                    <a:lstStyle/>
                    <a:p>
                      <a:pPr>
                        <a:lnSpc>
                          <a:spcPct val="115000"/>
                        </a:lnSpc>
                        <a:spcAft>
                          <a:spcPts val="0"/>
                        </a:spcAft>
                      </a:pPr>
                      <a:r>
                        <a:rPr lang="en-GB" sz="1500" b="0" dirty="0">
                          <a:effectLst/>
                          <a:latin typeface="Calibri" pitchFamily="34" charset="0"/>
                          <a:ea typeface="SimSun"/>
                          <a:cs typeface="Calibri" pitchFamily="34" charset="0"/>
                        </a:rPr>
                        <a:t>Les</a:t>
                      </a:r>
                      <a:r>
                        <a:rPr lang="en-GB" sz="1500" b="0" baseline="0" dirty="0">
                          <a:effectLst/>
                          <a:latin typeface="Calibri" pitchFamily="34" charset="0"/>
                          <a:ea typeface="SimSun"/>
                          <a:cs typeface="Calibri" pitchFamily="34" charset="0"/>
                        </a:rPr>
                        <a:t> </a:t>
                      </a:r>
                      <a:r>
                        <a:rPr lang="en-GB" sz="1500" b="0" baseline="0" dirty="0" err="1">
                          <a:effectLst/>
                          <a:latin typeface="Calibri" pitchFamily="34" charset="0"/>
                          <a:ea typeface="SimSun"/>
                          <a:cs typeface="Calibri" pitchFamily="34" charset="0"/>
                        </a:rPr>
                        <a:t>maisons</a:t>
                      </a:r>
                      <a:r>
                        <a:rPr lang="en-GB" sz="1500" b="0" baseline="0" dirty="0">
                          <a:effectLst/>
                          <a:latin typeface="Calibri" pitchFamily="34" charset="0"/>
                          <a:ea typeface="SimSun"/>
                          <a:cs typeface="Calibri" pitchFamily="34" charset="0"/>
                        </a:rPr>
                        <a:t> </a:t>
                      </a:r>
                      <a:r>
                        <a:rPr lang="en-GB" sz="1500" b="0" baseline="0" dirty="0" err="1">
                          <a:effectLst/>
                          <a:latin typeface="Calibri" pitchFamily="34" charset="0"/>
                          <a:ea typeface="SimSun"/>
                          <a:cs typeface="Calibri" pitchFamily="34" charset="0"/>
                        </a:rPr>
                        <a:t>noires</a:t>
                      </a:r>
                      <a:r>
                        <a:rPr lang="en-GB" sz="1500" b="0" baseline="0" dirty="0">
                          <a:effectLst/>
                          <a:latin typeface="Calibri" pitchFamily="34" charset="0"/>
                          <a:ea typeface="SimSun"/>
                          <a:cs typeface="Calibri" pitchFamily="34" charset="0"/>
                        </a:rPr>
                        <a:t> </a:t>
                      </a:r>
                      <a:endParaRPr lang="en-GB" sz="1500" b="1"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7"/>
                  </a:ext>
                </a:extLst>
              </a:tr>
              <a:tr h="130112">
                <a:tc gridSpan="2">
                  <a:txBody>
                    <a:bodyPr/>
                    <a:lstStyle/>
                    <a:p>
                      <a:pPr>
                        <a:lnSpc>
                          <a:spcPct val="115000"/>
                        </a:lnSpc>
                        <a:spcAft>
                          <a:spcPts val="0"/>
                        </a:spcAft>
                      </a:pPr>
                      <a:endParaRPr lang="en-GB" sz="800" dirty="0">
                        <a:effectLst/>
                        <a:latin typeface="Calibri" pitchFamily="34" charset="0"/>
                        <a:ea typeface="SimSun"/>
                        <a:cs typeface="Calibri" pitchFamily="34"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hMerge="1">
                  <a:txBody>
                    <a:bodyPr/>
                    <a:lstStyle/>
                    <a:p>
                      <a:endParaRPr lang="es-ES_tradnl"/>
                    </a:p>
                  </a:txBody>
                  <a:tcPr/>
                </a:tc>
                <a:tc>
                  <a:txBody>
                    <a:bodyPr/>
                    <a:lstStyle/>
                    <a:p>
                      <a:pPr>
                        <a:lnSpc>
                          <a:spcPct val="115000"/>
                        </a:lnSpc>
                        <a:spcAft>
                          <a:spcPts val="0"/>
                        </a:spcAft>
                      </a:pPr>
                      <a:endParaRPr lang="en-GB" sz="800" dirty="0">
                        <a:effectLst/>
                        <a:latin typeface="Calibri" pitchFamily="34" charset="0"/>
                        <a:ea typeface="SimSun"/>
                        <a:cs typeface="Calibri" pitchFamily="34"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18"/>
                  </a:ext>
                </a:extLst>
              </a:tr>
              <a:tr h="230703">
                <a:tc gridSpan="3">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GB" sz="1500" b="1" i="0" u="none" strike="noStrike" cap="none" normalizeH="0" baseline="0" dirty="0">
                          <a:ln>
                            <a:noFill/>
                          </a:ln>
                          <a:solidFill>
                            <a:schemeClr val="tx1"/>
                          </a:solidFill>
                          <a:effectLst/>
                          <a:latin typeface="Calibri" pitchFamily="34" charset="0"/>
                          <a:ea typeface="SimSun"/>
                          <a:cs typeface="Calibri" pitchFamily="34" charset="0"/>
                        </a:rPr>
                        <a:t>5.  Saying your age – use AVOIR</a:t>
                      </a:r>
                      <a:r>
                        <a:rPr kumimoji="0" lang="en-GB" sz="1500" b="1" i="0" u="none" strike="noStrike" cap="none" normalizeH="0" dirty="0">
                          <a:ln>
                            <a:noFill/>
                          </a:ln>
                          <a:solidFill>
                            <a:schemeClr val="tx1"/>
                          </a:solidFill>
                          <a:effectLst/>
                          <a:latin typeface="Calibri" pitchFamily="34" charset="0"/>
                          <a:ea typeface="SimSun"/>
                          <a:cs typeface="Calibri" pitchFamily="34" charset="0"/>
                        </a:rPr>
                        <a:t> not </a:t>
                      </a:r>
                      <a:r>
                        <a:rPr kumimoji="0" lang="en-GB" sz="1500" b="1" i="0" u="none" strike="noStrike" cap="none" normalizeH="0" dirty="0" smtClean="0">
                          <a:ln>
                            <a:noFill/>
                          </a:ln>
                          <a:solidFill>
                            <a:schemeClr val="tx1"/>
                          </a:solidFill>
                          <a:effectLst/>
                          <a:latin typeface="Calibri" pitchFamily="34" charset="0"/>
                          <a:ea typeface="SimSun"/>
                          <a:cs typeface="Calibri" pitchFamily="34" charset="0"/>
                        </a:rPr>
                        <a:t>ÊTRE </a:t>
                      </a:r>
                      <a:r>
                        <a:rPr kumimoji="0" lang="en-GB" sz="1500" b="1" i="0" u="none" strike="noStrike" cap="none" normalizeH="0" dirty="0">
                          <a:ln>
                            <a:noFill/>
                          </a:ln>
                          <a:solidFill>
                            <a:schemeClr val="tx1"/>
                          </a:solidFill>
                          <a:effectLst/>
                          <a:latin typeface="Calibri" pitchFamily="34" charset="0"/>
                          <a:ea typeface="SimSun"/>
                          <a:cs typeface="Calibri" pitchFamily="34" charset="0"/>
                        </a:rPr>
                        <a:t>(I have 15 years)</a:t>
                      </a:r>
                      <a:endParaRPr kumimoji="0" lang="en-GB" sz="1500" b="1" i="0" u="none" strike="noStrike" cap="none" normalizeH="0" baseline="0" dirty="0">
                        <a:ln>
                          <a:noFill/>
                        </a:ln>
                        <a:solidFill>
                          <a:schemeClr val="tx1"/>
                        </a:solidFill>
                        <a:effectLst/>
                        <a:latin typeface="Calibri" pitchFamily="34" charset="0"/>
                        <a:cs typeface="Calibri" pitchFamily="34" charset="0"/>
                      </a:endParaRPr>
                    </a:p>
                  </a:txBody>
                  <a:tcPr marL="68580" marR="68580" marT="0" marB="0">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hMerge="1">
                  <a:txBody>
                    <a:bodyPr/>
                    <a:lstStyle/>
                    <a:p>
                      <a:pPr>
                        <a:lnSpc>
                          <a:spcPct val="115000"/>
                        </a:lnSpc>
                        <a:spcAft>
                          <a:spcPts val="0"/>
                        </a:spcAft>
                      </a:pPr>
                      <a:endParaRPr lang="en-GB" sz="1600" dirty="0">
                        <a:effectLst/>
                        <a:latin typeface="Calibri" pitchFamily="34" charset="0"/>
                        <a:ea typeface="SimSun"/>
                        <a:cs typeface="Calibri" pitchFamily="34" charset="0"/>
                      </a:endParaRPr>
                    </a:p>
                  </a:txBody>
                  <a:tcPr marL="68580" marR="68580" marT="0" marB="0"/>
                </a:tc>
                <a:extLst>
                  <a:ext uri="{0D108BD9-81ED-4DB2-BD59-A6C34878D82A}">
                    <a16:rowId xmlns:a16="http://schemas.microsoft.com/office/drawing/2014/main" val="10019"/>
                  </a:ext>
                </a:extLst>
              </a:tr>
              <a:tr h="230703">
                <a:tc gridSpan="2">
                  <a:txBody>
                    <a:bodyPr/>
                    <a:lstStyle/>
                    <a:p>
                      <a:pPr>
                        <a:lnSpc>
                          <a:spcPct val="115000"/>
                        </a:lnSpc>
                        <a:spcAft>
                          <a:spcPts val="0"/>
                        </a:spcAft>
                      </a:pPr>
                      <a:r>
                        <a:rPr lang="en-GB" sz="1500" dirty="0">
                          <a:effectLst/>
                          <a:latin typeface="Calibri" pitchFamily="34" charset="0"/>
                          <a:cs typeface="Calibri" pitchFamily="34" charset="0"/>
                        </a:rPr>
                        <a:t>I am 15 years old</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a:txBody>
                    <a:bodyPr/>
                    <a:lstStyle/>
                    <a:p>
                      <a:pPr>
                        <a:lnSpc>
                          <a:spcPct val="115000"/>
                        </a:lnSpc>
                        <a:spcAft>
                          <a:spcPts val="0"/>
                        </a:spcAft>
                      </a:pPr>
                      <a:r>
                        <a:rPr lang="en-GB" sz="1500" b="1" baseline="0" dirty="0" err="1">
                          <a:effectLst/>
                          <a:latin typeface="Calibri" pitchFamily="34" charset="0"/>
                          <a:cs typeface="Calibri" pitchFamily="34" charset="0"/>
                        </a:rPr>
                        <a:t>J’ai</a:t>
                      </a:r>
                      <a:r>
                        <a:rPr lang="en-GB" sz="1500" b="1" baseline="0" dirty="0">
                          <a:effectLst/>
                          <a:latin typeface="Calibri" pitchFamily="34" charset="0"/>
                          <a:cs typeface="Calibri" pitchFamily="34" charset="0"/>
                        </a:rPr>
                        <a:t> </a:t>
                      </a:r>
                      <a:r>
                        <a:rPr lang="en-GB" sz="1500" baseline="0" dirty="0">
                          <a:effectLst/>
                          <a:latin typeface="Calibri" pitchFamily="34" charset="0"/>
                          <a:cs typeface="Calibri" pitchFamily="34" charset="0"/>
                        </a:rPr>
                        <a:t>15 </a:t>
                      </a:r>
                      <a:r>
                        <a:rPr lang="en-GB" sz="1500" baseline="0" dirty="0" err="1">
                          <a:effectLst/>
                          <a:latin typeface="Calibri" pitchFamily="34" charset="0"/>
                          <a:cs typeface="Calibri" pitchFamily="34" charset="0"/>
                        </a:rPr>
                        <a:t>ans</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20"/>
                  </a:ext>
                </a:extLst>
              </a:tr>
              <a:tr h="230703">
                <a:tc gridSpan="2">
                  <a:txBody>
                    <a:bodyPr/>
                    <a:lstStyle/>
                    <a:p>
                      <a:pPr>
                        <a:lnSpc>
                          <a:spcPct val="115000"/>
                        </a:lnSpc>
                        <a:spcAft>
                          <a:spcPts val="0"/>
                        </a:spcAft>
                      </a:pPr>
                      <a:r>
                        <a:rPr lang="en-GB" sz="1500" dirty="0">
                          <a:effectLst/>
                          <a:latin typeface="Calibri" pitchFamily="34" charset="0"/>
                          <a:cs typeface="Calibri" pitchFamily="34" charset="0"/>
                        </a:rPr>
                        <a:t>My</a:t>
                      </a:r>
                      <a:r>
                        <a:rPr lang="en-GB" sz="1500" baseline="0" dirty="0">
                          <a:effectLst/>
                          <a:latin typeface="Calibri" pitchFamily="34" charset="0"/>
                          <a:cs typeface="Calibri" pitchFamily="34" charset="0"/>
                        </a:rPr>
                        <a:t> mum is 40 years old</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a:txBody>
                    <a:bodyPr/>
                    <a:lstStyle/>
                    <a:p>
                      <a:pPr>
                        <a:lnSpc>
                          <a:spcPct val="115000"/>
                        </a:lnSpc>
                        <a:spcAft>
                          <a:spcPts val="0"/>
                        </a:spcAft>
                      </a:pPr>
                      <a:r>
                        <a:rPr lang="en-GB" sz="1500" dirty="0">
                          <a:effectLst/>
                          <a:latin typeface="Calibri" pitchFamily="34" charset="0"/>
                          <a:cs typeface="Calibri" pitchFamily="34" charset="0"/>
                        </a:rPr>
                        <a:t>Ma </a:t>
                      </a:r>
                      <a:r>
                        <a:rPr lang="en-GB" sz="1500" dirty="0" err="1">
                          <a:effectLst/>
                          <a:latin typeface="Calibri" pitchFamily="34" charset="0"/>
                          <a:cs typeface="Calibri" pitchFamily="34" charset="0"/>
                        </a:rPr>
                        <a:t>mère</a:t>
                      </a:r>
                      <a:r>
                        <a:rPr lang="en-GB" sz="1500" dirty="0">
                          <a:effectLst/>
                          <a:latin typeface="Calibri" pitchFamily="34" charset="0"/>
                          <a:cs typeface="Calibri" pitchFamily="34" charset="0"/>
                        </a:rPr>
                        <a:t> </a:t>
                      </a:r>
                      <a:r>
                        <a:rPr lang="en-GB" sz="1500" b="1" dirty="0">
                          <a:effectLst/>
                          <a:latin typeface="Calibri" pitchFamily="34" charset="0"/>
                          <a:cs typeface="Calibri" pitchFamily="34" charset="0"/>
                        </a:rPr>
                        <a:t>a</a:t>
                      </a:r>
                      <a:r>
                        <a:rPr lang="en-GB" sz="1500" dirty="0">
                          <a:effectLst/>
                          <a:latin typeface="Calibri" pitchFamily="34" charset="0"/>
                          <a:cs typeface="Calibri" pitchFamily="34" charset="0"/>
                        </a:rPr>
                        <a:t> 40 </a:t>
                      </a:r>
                      <a:r>
                        <a:rPr lang="en-GB" sz="1500" dirty="0" err="1">
                          <a:effectLst/>
                          <a:latin typeface="Calibri" pitchFamily="34" charset="0"/>
                          <a:cs typeface="Calibri" pitchFamily="34" charset="0"/>
                        </a:rPr>
                        <a:t>ans</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21"/>
                  </a:ext>
                </a:extLst>
              </a:tr>
              <a:tr h="130112">
                <a:tc gridSpan="2">
                  <a:txBody>
                    <a:bodyPr/>
                    <a:lstStyle/>
                    <a:p>
                      <a:pPr>
                        <a:lnSpc>
                          <a:spcPct val="115000"/>
                        </a:lnSpc>
                        <a:spcAft>
                          <a:spcPts val="0"/>
                        </a:spcAft>
                      </a:pPr>
                      <a:endParaRPr lang="en-GB" sz="800" dirty="0">
                        <a:effectLst/>
                        <a:latin typeface="Calibri" pitchFamily="34" charset="0"/>
                        <a:ea typeface="SimSun"/>
                        <a:cs typeface="Calibri" pitchFamily="34"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hMerge="1">
                  <a:txBody>
                    <a:bodyPr/>
                    <a:lstStyle/>
                    <a:p>
                      <a:endParaRPr lang="es-ES_tradnl"/>
                    </a:p>
                  </a:txBody>
                  <a:tcPr/>
                </a:tc>
                <a:tc>
                  <a:txBody>
                    <a:bodyPr/>
                    <a:lstStyle/>
                    <a:p>
                      <a:pPr>
                        <a:lnSpc>
                          <a:spcPct val="115000"/>
                        </a:lnSpc>
                        <a:spcAft>
                          <a:spcPts val="0"/>
                        </a:spcAft>
                      </a:pPr>
                      <a:endParaRPr lang="en-GB" sz="800" dirty="0">
                        <a:effectLst/>
                        <a:latin typeface="Calibri" pitchFamily="34" charset="0"/>
                        <a:ea typeface="SimSun"/>
                        <a:cs typeface="Calibri" pitchFamily="34"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22"/>
                  </a:ext>
                </a:extLst>
              </a:tr>
              <a:tr h="230703">
                <a:tc gridSpan="3">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GB" sz="1500" b="1" i="0" u="none" strike="noStrike" cap="none" normalizeH="0" baseline="0" dirty="0">
                          <a:ln>
                            <a:noFill/>
                          </a:ln>
                          <a:solidFill>
                            <a:schemeClr val="tx1"/>
                          </a:solidFill>
                          <a:effectLst/>
                          <a:latin typeface="Calibri" pitchFamily="34" charset="0"/>
                          <a:ea typeface="SimSun"/>
                          <a:cs typeface="Calibri" pitchFamily="34" charset="0"/>
                        </a:rPr>
                        <a:t>6.  ‘Is’ or ‘are’? Forgetting to make your verb</a:t>
                      </a:r>
                      <a:r>
                        <a:rPr kumimoji="0" lang="en-GB" sz="1500" b="1" i="0" u="none" strike="noStrike" cap="none" normalizeH="0" dirty="0">
                          <a:ln>
                            <a:noFill/>
                          </a:ln>
                          <a:solidFill>
                            <a:schemeClr val="tx1"/>
                          </a:solidFill>
                          <a:effectLst/>
                          <a:latin typeface="Calibri" pitchFamily="34" charset="0"/>
                          <a:ea typeface="SimSun"/>
                          <a:cs typeface="Calibri" pitchFamily="34" charset="0"/>
                        </a:rPr>
                        <a:t> match your subject.</a:t>
                      </a:r>
                      <a:endParaRPr kumimoji="0" lang="en-GB" sz="1500" b="1" i="0" u="none" strike="noStrike" cap="none" normalizeH="0" baseline="0" dirty="0">
                        <a:ln>
                          <a:noFill/>
                        </a:ln>
                        <a:solidFill>
                          <a:schemeClr val="tx1"/>
                        </a:solidFill>
                        <a:effectLst/>
                        <a:latin typeface="Calibri" pitchFamily="34" charset="0"/>
                        <a:cs typeface="Calibri" pitchFamily="34" charset="0"/>
                      </a:endParaRPr>
                    </a:p>
                  </a:txBody>
                  <a:tcPr marL="68580" marR="68580" marT="0" marB="0">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hMerge="1">
                  <a:txBody>
                    <a:bodyPr/>
                    <a:lstStyle/>
                    <a:p>
                      <a:pPr>
                        <a:lnSpc>
                          <a:spcPct val="115000"/>
                        </a:lnSpc>
                        <a:spcAft>
                          <a:spcPts val="0"/>
                        </a:spcAft>
                      </a:pPr>
                      <a:endParaRPr lang="en-GB" sz="1600" dirty="0">
                        <a:effectLst/>
                        <a:latin typeface="Calibri" pitchFamily="34" charset="0"/>
                        <a:ea typeface="SimSun"/>
                        <a:cs typeface="Calibri" pitchFamily="34" charset="0"/>
                      </a:endParaRPr>
                    </a:p>
                  </a:txBody>
                  <a:tcPr marL="68580" marR="68580" marT="0" marB="0"/>
                </a:tc>
                <a:extLst>
                  <a:ext uri="{0D108BD9-81ED-4DB2-BD59-A6C34878D82A}">
                    <a16:rowId xmlns:a16="http://schemas.microsoft.com/office/drawing/2014/main" val="10023"/>
                  </a:ext>
                </a:extLst>
              </a:tr>
              <a:tr h="277285">
                <a:tc>
                  <a:txBody>
                    <a:bodyPr/>
                    <a:lstStyle/>
                    <a:p>
                      <a:pPr>
                        <a:lnSpc>
                          <a:spcPct val="100000"/>
                        </a:lnSpc>
                        <a:spcAft>
                          <a:spcPts val="0"/>
                        </a:spcAft>
                      </a:pPr>
                      <a:r>
                        <a:rPr lang="en-GB" sz="1500" dirty="0">
                          <a:effectLst/>
                          <a:latin typeface="Calibri" pitchFamily="34" charset="0"/>
                          <a:ea typeface="+mn-ea"/>
                          <a:cs typeface="Calibri" pitchFamily="34" charset="0"/>
                        </a:rPr>
                        <a:t>I</a:t>
                      </a:r>
                      <a:r>
                        <a:rPr lang="en-GB" sz="1500" baseline="0" dirty="0">
                          <a:effectLst/>
                          <a:latin typeface="Calibri" pitchFamily="34" charset="0"/>
                          <a:ea typeface="+mn-ea"/>
                          <a:cs typeface="Calibri" pitchFamily="34" charset="0"/>
                        </a:rPr>
                        <a:t> like comedies because they </a:t>
                      </a:r>
                      <a:r>
                        <a:rPr lang="en-GB" sz="1500" b="1" baseline="0" dirty="0">
                          <a:effectLst/>
                          <a:latin typeface="Calibri" pitchFamily="34" charset="0"/>
                          <a:ea typeface="+mn-ea"/>
                          <a:cs typeface="Calibri" pitchFamily="34" charset="0"/>
                        </a:rPr>
                        <a:t>are</a:t>
                      </a:r>
                      <a:r>
                        <a:rPr lang="en-GB" sz="1500" baseline="0" dirty="0">
                          <a:effectLst/>
                          <a:latin typeface="Calibri" pitchFamily="34" charset="0"/>
                          <a:ea typeface="+mn-ea"/>
                          <a:cs typeface="Calibri" pitchFamily="34" charset="0"/>
                        </a:rPr>
                        <a:t> funny.</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nSpc>
                          <a:spcPct val="100000"/>
                        </a:lnSpc>
                        <a:spcAft>
                          <a:spcPts val="0"/>
                        </a:spcAft>
                      </a:pPr>
                      <a:r>
                        <a:rPr lang="en-GB" sz="1500" b="0" dirty="0" err="1">
                          <a:effectLst/>
                          <a:latin typeface="Calibri" pitchFamily="34" charset="0"/>
                          <a:cs typeface="Calibri" pitchFamily="34" charset="0"/>
                        </a:rPr>
                        <a:t>J’aime</a:t>
                      </a:r>
                      <a:r>
                        <a:rPr lang="en-GB" sz="1500" b="0" dirty="0">
                          <a:effectLst/>
                          <a:latin typeface="Calibri" pitchFamily="34" charset="0"/>
                          <a:cs typeface="Calibri" pitchFamily="34" charset="0"/>
                        </a:rPr>
                        <a:t> les </a:t>
                      </a:r>
                      <a:r>
                        <a:rPr lang="en-GB" sz="1500" b="0" dirty="0" err="1">
                          <a:effectLst/>
                          <a:latin typeface="Calibri" pitchFamily="34" charset="0"/>
                          <a:cs typeface="Calibri" pitchFamily="34" charset="0"/>
                        </a:rPr>
                        <a:t>comédies</a:t>
                      </a:r>
                      <a:r>
                        <a:rPr lang="en-GB" sz="1500" b="0" dirty="0">
                          <a:effectLst/>
                          <a:latin typeface="Calibri" pitchFamily="34" charset="0"/>
                          <a:cs typeface="Calibri" pitchFamily="34" charset="0"/>
                        </a:rPr>
                        <a:t> car </a:t>
                      </a:r>
                      <a:r>
                        <a:rPr lang="en-GB" sz="1500" b="0" dirty="0" err="1">
                          <a:effectLst/>
                          <a:latin typeface="Calibri" pitchFamily="34" charset="0"/>
                          <a:cs typeface="Calibri" pitchFamily="34" charset="0"/>
                        </a:rPr>
                        <a:t>ils</a:t>
                      </a:r>
                      <a:r>
                        <a:rPr lang="en-GB" sz="1500" b="0" dirty="0">
                          <a:effectLst/>
                          <a:latin typeface="Calibri" pitchFamily="34" charset="0"/>
                          <a:cs typeface="Calibri" pitchFamily="34" charset="0"/>
                        </a:rPr>
                        <a:t> </a:t>
                      </a:r>
                      <a:r>
                        <a:rPr lang="en-GB" sz="1500" b="1" dirty="0" err="1">
                          <a:effectLst/>
                          <a:latin typeface="Calibri" pitchFamily="34" charset="0"/>
                          <a:cs typeface="Calibri" pitchFamily="34" charset="0"/>
                        </a:rPr>
                        <a:t>sont</a:t>
                      </a:r>
                      <a:r>
                        <a:rPr lang="en-GB" sz="1500" b="1" dirty="0">
                          <a:effectLst/>
                          <a:latin typeface="Calibri" pitchFamily="34" charset="0"/>
                          <a:cs typeface="Calibri" pitchFamily="34" charset="0"/>
                        </a:rPr>
                        <a:t> </a:t>
                      </a:r>
                      <a:r>
                        <a:rPr lang="en-GB" sz="1500" b="0" dirty="0" err="1">
                          <a:effectLst/>
                          <a:latin typeface="Calibri" pitchFamily="34" charset="0"/>
                          <a:cs typeface="Calibri" pitchFamily="34" charset="0"/>
                        </a:rPr>
                        <a:t>rigolos</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nSpc>
                          <a:spcPct val="115000"/>
                        </a:lnSpc>
                        <a:spcAft>
                          <a:spcPts val="0"/>
                        </a:spcAft>
                      </a:pPr>
                      <a:endParaRPr lang="en-GB" sz="1800" dirty="0">
                        <a:effectLst/>
                        <a:latin typeface="Calibri"/>
                        <a:ea typeface="SimSun"/>
                        <a:cs typeface="Times New Roman"/>
                      </a:endParaRPr>
                    </a:p>
                  </a:txBody>
                  <a:tcPr marL="68580" marR="68580" marT="0" marB="0" anchor="ctr"/>
                </a:tc>
                <a:extLst>
                  <a:ext uri="{0D108BD9-81ED-4DB2-BD59-A6C34878D82A}">
                    <a16:rowId xmlns:a16="http://schemas.microsoft.com/office/drawing/2014/main" val="10024"/>
                  </a:ext>
                </a:extLst>
              </a:tr>
              <a:tr h="130112">
                <a:tc>
                  <a:txBody>
                    <a:bodyPr/>
                    <a:lstStyle/>
                    <a:p>
                      <a:pPr>
                        <a:lnSpc>
                          <a:spcPct val="115000"/>
                        </a:lnSpc>
                        <a:spcAft>
                          <a:spcPts val="0"/>
                        </a:spcAft>
                      </a:pPr>
                      <a:endParaRPr lang="en-GB" sz="800" dirty="0">
                        <a:effectLst/>
                        <a:latin typeface="Calibri" pitchFamily="34" charset="0"/>
                        <a:ea typeface="SimSun"/>
                        <a:cs typeface="Calibri" pitchFamily="34"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gridSpan="2">
                  <a:txBody>
                    <a:bodyPr/>
                    <a:lstStyle/>
                    <a:p>
                      <a:endParaRPr lang="es-ES_tradnl" sz="800" dirty="0">
                        <a:latin typeface="Calibri" pitchFamily="34" charset="0"/>
                        <a:cs typeface="Calibri" pitchFamily="34"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hMerge="1">
                  <a:txBody>
                    <a:bodyPr/>
                    <a:lstStyle/>
                    <a:p>
                      <a:pPr>
                        <a:lnSpc>
                          <a:spcPct val="115000"/>
                        </a:lnSpc>
                        <a:spcAft>
                          <a:spcPts val="0"/>
                        </a:spcAft>
                      </a:pPr>
                      <a:endParaRPr lang="en-GB" sz="1600" dirty="0">
                        <a:effectLst/>
                        <a:latin typeface="Calibri" pitchFamily="34" charset="0"/>
                        <a:ea typeface="SimSun"/>
                        <a:cs typeface="Calibri" pitchFamily="34" charset="0"/>
                      </a:endParaRPr>
                    </a:p>
                  </a:txBody>
                  <a:tcPr marL="68580" marR="68580" marT="0" marB="0"/>
                </a:tc>
                <a:extLst>
                  <a:ext uri="{0D108BD9-81ED-4DB2-BD59-A6C34878D82A}">
                    <a16:rowId xmlns:a16="http://schemas.microsoft.com/office/drawing/2014/main" val="10025"/>
                  </a:ext>
                </a:extLst>
              </a:tr>
              <a:tr h="473600">
                <a:tc gridSpan="3">
                  <a:txBody>
                    <a:bodyPr/>
                    <a:lstStyle/>
                    <a:p>
                      <a:pPr marL="342900" marR="0" lvl="0" indent="-342900" algn="l" defTabSz="914400" rtl="0" eaLnBrk="1" fontAlgn="auto" latinLnBrk="0" hangingPunct="1">
                        <a:lnSpc>
                          <a:spcPct val="115000"/>
                        </a:lnSpc>
                        <a:spcBef>
                          <a:spcPts val="0"/>
                        </a:spcBef>
                        <a:spcAft>
                          <a:spcPts val="0"/>
                        </a:spcAft>
                        <a:buClrTx/>
                        <a:buSzTx/>
                        <a:buFontTx/>
                        <a:buNone/>
                        <a:tabLst/>
                        <a:defRPr/>
                      </a:pPr>
                      <a:r>
                        <a:rPr kumimoji="0" lang="en-GB" sz="1500" b="1" i="0" u="none" strike="noStrike" cap="none" normalizeH="0" baseline="0" dirty="0">
                          <a:ln>
                            <a:noFill/>
                          </a:ln>
                          <a:solidFill>
                            <a:schemeClr val="tx1"/>
                          </a:solidFill>
                          <a:effectLst/>
                          <a:latin typeface="Calibri" pitchFamily="34" charset="0"/>
                          <a:ea typeface="SimSun"/>
                          <a:cs typeface="Calibri" pitchFamily="34" charset="0"/>
                        </a:rPr>
                        <a:t>7.  I like going to the cinema</a:t>
                      </a:r>
                      <a:r>
                        <a:rPr kumimoji="0" lang="en-GB" sz="1500" b="1" i="0" u="none" strike="noStrike" cap="none" normalizeH="0" dirty="0">
                          <a:ln>
                            <a:noFill/>
                          </a:ln>
                          <a:solidFill>
                            <a:schemeClr val="tx1"/>
                          </a:solidFill>
                          <a:effectLst/>
                          <a:latin typeface="Calibri" pitchFamily="34" charset="0"/>
                          <a:ea typeface="SimSun"/>
                          <a:cs typeface="Calibri" pitchFamily="34" charset="0"/>
                        </a:rPr>
                        <a:t> – </a:t>
                      </a:r>
                      <a:r>
                        <a:rPr kumimoji="0" lang="en-GB" sz="1500" b="1" i="0" u="none" strike="noStrike" cap="none" normalizeH="0" dirty="0" err="1">
                          <a:ln>
                            <a:noFill/>
                          </a:ln>
                          <a:solidFill>
                            <a:schemeClr val="tx1"/>
                          </a:solidFill>
                          <a:effectLst/>
                          <a:latin typeface="Calibri" pitchFamily="34" charset="0"/>
                          <a:ea typeface="SimSun"/>
                          <a:cs typeface="Calibri" pitchFamily="34" charset="0"/>
                        </a:rPr>
                        <a:t>J’aime</a:t>
                      </a:r>
                      <a:r>
                        <a:rPr kumimoji="0" lang="en-GB" sz="1500" b="1" i="0" u="none" strike="noStrike" cap="none" normalizeH="0" dirty="0">
                          <a:ln>
                            <a:noFill/>
                          </a:ln>
                          <a:solidFill>
                            <a:schemeClr val="tx1"/>
                          </a:solidFill>
                          <a:effectLst/>
                          <a:latin typeface="Calibri" pitchFamily="34" charset="0"/>
                          <a:ea typeface="SimSun"/>
                          <a:cs typeface="Calibri" pitchFamily="34" charset="0"/>
                        </a:rPr>
                        <a:t> + infinitive </a:t>
                      </a:r>
                    </a:p>
                    <a:p>
                      <a:pPr marL="342900" marR="0" lvl="0" indent="-342900" algn="l" defTabSz="914400" rtl="0" eaLnBrk="1" fontAlgn="auto" latinLnBrk="0" hangingPunct="1">
                        <a:lnSpc>
                          <a:spcPct val="115000"/>
                        </a:lnSpc>
                        <a:spcBef>
                          <a:spcPts val="0"/>
                        </a:spcBef>
                        <a:spcAft>
                          <a:spcPts val="0"/>
                        </a:spcAft>
                        <a:buClrTx/>
                        <a:buSzTx/>
                        <a:buFontTx/>
                        <a:buNone/>
                        <a:tabLst/>
                        <a:defRPr/>
                      </a:pPr>
                      <a:r>
                        <a:rPr kumimoji="0" lang="en-GB" sz="1500" b="1" i="0" u="none" strike="noStrike" cap="none" normalizeH="0" dirty="0">
                          <a:ln>
                            <a:noFill/>
                          </a:ln>
                          <a:solidFill>
                            <a:schemeClr val="tx1"/>
                          </a:solidFill>
                          <a:effectLst/>
                          <a:latin typeface="Calibri" pitchFamily="34" charset="0"/>
                          <a:ea typeface="SimSun"/>
                          <a:cs typeface="Calibri" pitchFamily="34" charset="0"/>
                        </a:rPr>
                        <a:t>NOT </a:t>
                      </a:r>
                      <a:r>
                        <a:rPr kumimoji="0" lang="en-GB" sz="1500" b="1" i="0" u="none" strike="noStrike" cap="none" normalizeH="0" dirty="0" err="1">
                          <a:ln>
                            <a:noFill/>
                          </a:ln>
                          <a:solidFill>
                            <a:schemeClr val="tx1"/>
                          </a:solidFill>
                          <a:effectLst/>
                          <a:latin typeface="Calibri" pitchFamily="34" charset="0"/>
                          <a:ea typeface="SimSun"/>
                          <a:cs typeface="Calibri" pitchFamily="34" charset="0"/>
                        </a:rPr>
                        <a:t>j’aime</a:t>
                      </a:r>
                      <a:r>
                        <a:rPr kumimoji="0" lang="en-GB" sz="1500" b="1" i="0" u="none" strike="noStrike" cap="none" normalizeH="0" dirty="0">
                          <a:ln>
                            <a:noFill/>
                          </a:ln>
                          <a:solidFill>
                            <a:schemeClr val="tx1"/>
                          </a:solidFill>
                          <a:effectLst/>
                          <a:latin typeface="Calibri" pitchFamily="34" charset="0"/>
                          <a:ea typeface="SimSun"/>
                          <a:cs typeface="Calibri" pitchFamily="34" charset="0"/>
                        </a:rPr>
                        <a:t> je </a:t>
                      </a:r>
                      <a:r>
                        <a:rPr kumimoji="0" lang="en-GB" sz="1500" b="1" i="0" u="none" strike="noStrike" cap="none" normalizeH="0" dirty="0" err="1">
                          <a:ln>
                            <a:noFill/>
                          </a:ln>
                          <a:solidFill>
                            <a:schemeClr val="tx1"/>
                          </a:solidFill>
                          <a:effectLst/>
                          <a:latin typeface="Calibri" pitchFamily="34" charset="0"/>
                          <a:ea typeface="SimSun"/>
                          <a:cs typeface="Calibri" pitchFamily="34" charset="0"/>
                        </a:rPr>
                        <a:t>vais</a:t>
                      </a:r>
                      <a:r>
                        <a:rPr kumimoji="0" lang="en-GB" sz="1500" b="1" i="0" u="none" strike="noStrike" cap="none" normalizeH="0" dirty="0">
                          <a:ln>
                            <a:noFill/>
                          </a:ln>
                          <a:solidFill>
                            <a:schemeClr val="tx1"/>
                          </a:solidFill>
                          <a:effectLst/>
                          <a:latin typeface="Calibri" pitchFamily="34" charset="0"/>
                          <a:ea typeface="SimSun"/>
                          <a:cs typeface="Calibri" pitchFamily="34" charset="0"/>
                        </a:rPr>
                        <a:t>= I like I go</a:t>
                      </a:r>
                      <a:endParaRPr kumimoji="0" lang="en-GB" sz="1500" b="1" i="0" u="none" strike="noStrike" cap="none" normalizeH="0" baseline="0" dirty="0">
                        <a:ln>
                          <a:noFill/>
                        </a:ln>
                        <a:solidFill>
                          <a:schemeClr val="tx1"/>
                        </a:solidFill>
                        <a:effectLst/>
                        <a:latin typeface="Calibri" pitchFamily="34" charset="0"/>
                        <a:cs typeface="Calibri" pitchFamily="34" charset="0"/>
                      </a:endParaRPr>
                    </a:p>
                  </a:txBody>
                  <a:tcPr marL="68580" marR="68580" marT="0" marB="0">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sz="1600" dirty="0">
                        <a:latin typeface="Calibri" pitchFamily="34" charset="0"/>
                        <a:cs typeface="Calibri" pitchFamily="34" charset="0"/>
                      </a:endParaRPr>
                    </a:p>
                  </a:txBody>
                  <a:tcPr marL="68580" marR="68580" marT="0" marB="0"/>
                </a:tc>
                <a:tc hMerge="1">
                  <a:txBody>
                    <a:bodyPr/>
                    <a:lstStyle/>
                    <a:p>
                      <a:pPr>
                        <a:lnSpc>
                          <a:spcPct val="115000"/>
                        </a:lnSpc>
                        <a:spcAft>
                          <a:spcPts val="0"/>
                        </a:spcAft>
                      </a:pPr>
                      <a:endParaRPr lang="en-GB" sz="1600" dirty="0">
                        <a:effectLst/>
                        <a:latin typeface="Calibri" pitchFamily="34" charset="0"/>
                        <a:ea typeface="SimSun"/>
                        <a:cs typeface="Calibri" pitchFamily="34" charset="0"/>
                      </a:endParaRPr>
                    </a:p>
                  </a:txBody>
                  <a:tcPr marL="68580" marR="68580" marT="0" marB="0"/>
                </a:tc>
                <a:extLst>
                  <a:ext uri="{0D108BD9-81ED-4DB2-BD59-A6C34878D82A}">
                    <a16:rowId xmlns:a16="http://schemas.microsoft.com/office/drawing/2014/main" val="10026"/>
                  </a:ext>
                </a:extLst>
              </a:tr>
              <a:tr h="212139">
                <a:tc>
                  <a:txBody>
                    <a:bodyPr/>
                    <a:lstStyle/>
                    <a:p>
                      <a:pPr>
                        <a:lnSpc>
                          <a:spcPct val="100000"/>
                        </a:lnSpc>
                        <a:spcAft>
                          <a:spcPts val="0"/>
                        </a:spcAft>
                      </a:pPr>
                      <a:r>
                        <a:rPr lang="en-GB" sz="1500" b="0" dirty="0" err="1">
                          <a:effectLst/>
                          <a:latin typeface="Calibri" pitchFamily="34" charset="0"/>
                          <a:cs typeface="Calibri" pitchFamily="34" charset="0"/>
                        </a:rPr>
                        <a:t>J’aime</a:t>
                      </a:r>
                      <a:r>
                        <a:rPr lang="en-GB" sz="1500" b="0" dirty="0">
                          <a:effectLst/>
                          <a:latin typeface="Calibri" pitchFamily="34" charset="0"/>
                          <a:cs typeface="Calibri" pitchFamily="34" charset="0"/>
                        </a:rPr>
                        <a:t> </a:t>
                      </a:r>
                      <a:r>
                        <a:rPr lang="en-GB" sz="1500" b="1" dirty="0" err="1">
                          <a:effectLst/>
                          <a:latin typeface="Calibri" pitchFamily="34" charset="0"/>
                          <a:cs typeface="Calibri" pitchFamily="34" charset="0"/>
                        </a:rPr>
                        <a:t>aller</a:t>
                      </a:r>
                      <a:r>
                        <a:rPr lang="en-GB" sz="1500" b="1" dirty="0">
                          <a:effectLst/>
                          <a:latin typeface="Calibri" pitchFamily="34" charset="0"/>
                          <a:cs typeface="Calibri" pitchFamily="34" charset="0"/>
                        </a:rPr>
                        <a:t> </a:t>
                      </a:r>
                      <a:r>
                        <a:rPr lang="en-GB" sz="1500" b="0" dirty="0">
                          <a:effectLst/>
                          <a:latin typeface="Calibri" pitchFamily="34" charset="0"/>
                          <a:cs typeface="Calibri" pitchFamily="34" charset="0"/>
                        </a:rPr>
                        <a:t>au</a:t>
                      </a:r>
                      <a:r>
                        <a:rPr lang="en-GB" sz="1500" b="0" baseline="0" dirty="0">
                          <a:effectLst/>
                          <a:latin typeface="Calibri" pitchFamily="34" charset="0"/>
                          <a:cs typeface="Calibri" pitchFamily="34" charset="0"/>
                        </a:rPr>
                        <a:t> </a:t>
                      </a:r>
                      <a:r>
                        <a:rPr lang="en-GB" sz="1500" b="0" baseline="0" dirty="0" err="1">
                          <a:effectLst/>
                          <a:latin typeface="Calibri" pitchFamily="34" charset="0"/>
                          <a:cs typeface="Calibri" pitchFamily="34" charset="0"/>
                        </a:rPr>
                        <a:t>cinéma</a:t>
                      </a:r>
                      <a:endParaRPr lang="en-GB" sz="1500" dirty="0">
                        <a:effectLst/>
                        <a:latin typeface="Calibri" pitchFamily="34" charset="0"/>
                        <a:ea typeface="SimSun"/>
                        <a:cs typeface="Calibri"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nSpc>
                          <a:spcPct val="100000"/>
                        </a:lnSpc>
                        <a:spcAft>
                          <a:spcPts val="0"/>
                        </a:spcAft>
                      </a:pPr>
                      <a:r>
                        <a:rPr lang="en-GB" sz="1500" dirty="0">
                          <a:effectLst/>
                          <a:latin typeface="Calibri" pitchFamily="34" charset="0"/>
                          <a:ea typeface="+mn-ea"/>
                          <a:cs typeface="Calibri" pitchFamily="34" charset="0"/>
                        </a:rPr>
                        <a:t>I like </a:t>
                      </a:r>
                      <a:r>
                        <a:rPr lang="en-GB" sz="1500" b="1" dirty="0">
                          <a:effectLst/>
                          <a:latin typeface="Calibri" pitchFamily="34" charset="0"/>
                          <a:ea typeface="+mn-ea"/>
                          <a:cs typeface="Calibri" pitchFamily="34" charset="0"/>
                        </a:rPr>
                        <a:t>going/ to go  </a:t>
                      </a:r>
                      <a:r>
                        <a:rPr lang="en-GB" sz="1500" dirty="0">
                          <a:effectLst/>
                          <a:latin typeface="Calibri" pitchFamily="34" charset="0"/>
                          <a:ea typeface="+mn-ea"/>
                          <a:cs typeface="Calibri" pitchFamily="34" charset="0"/>
                        </a:rPr>
                        <a:t>to the cinema.</a:t>
                      </a:r>
                      <a:endParaRPr lang="en-GB" sz="1500" dirty="0">
                        <a:effectLst/>
                        <a:latin typeface="Calibri" pitchFamily="34" charset="0"/>
                        <a:ea typeface="SimSun"/>
                        <a:cs typeface="Calibri"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nSpc>
                          <a:spcPct val="100000"/>
                        </a:lnSpc>
                        <a:spcAft>
                          <a:spcPts val="0"/>
                        </a:spcAft>
                      </a:pPr>
                      <a:endParaRPr lang="en-GB" sz="1600" dirty="0">
                        <a:effectLst/>
                        <a:latin typeface="Calibri"/>
                        <a:ea typeface="SimSun"/>
                        <a:cs typeface="Times New Roman"/>
                      </a:endParaRPr>
                    </a:p>
                  </a:txBody>
                  <a:tcPr marL="68580" marR="68580" marT="0" marB="0" anchor="ctr"/>
                </a:tc>
                <a:extLst>
                  <a:ext uri="{0D108BD9-81ED-4DB2-BD59-A6C34878D82A}">
                    <a16:rowId xmlns:a16="http://schemas.microsoft.com/office/drawing/2014/main" val="10027"/>
                  </a:ext>
                </a:extLst>
              </a:tr>
              <a:tr h="212139">
                <a:tc>
                  <a:txBody>
                    <a:bodyPr/>
                    <a:lstStyle/>
                    <a:p>
                      <a:pPr>
                        <a:lnSpc>
                          <a:spcPct val="100000"/>
                        </a:lnSpc>
                        <a:spcAft>
                          <a:spcPts val="0"/>
                        </a:spcAft>
                      </a:pPr>
                      <a:endParaRPr lang="en-GB" sz="800" dirty="0">
                        <a:effectLst/>
                        <a:latin typeface="Calibri" pitchFamily="34" charset="0"/>
                        <a:ea typeface="SimSun"/>
                        <a:cs typeface="Calibri"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nSpc>
                          <a:spcPct val="100000"/>
                        </a:lnSpc>
                        <a:spcAft>
                          <a:spcPts val="0"/>
                        </a:spcAft>
                      </a:pPr>
                      <a:endParaRPr lang="en-GB" sz="1500" dirty="0">
                        <a:effectLst/>
                        <a:latin typeface="Calibri" pitchFamily="34" charset="0"/>
                        <a:ea typeface="SimSun"/>
                        <a:cs typeface="Calibri"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extLst>
                  <a:ext uri="{0D108BD9-81ED-4DB2-BD59-A6C34878D82A}">
                    <a16:rowId xmlns:a16="http://schemas.microsoft.com/office/drawing/2014/main" val="10028"/>
                  </a:ext>
                </a:extLst>
              </a:tr>
              <a:tr h="212139">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500" b="1" i="0" u="none" strike="noStrike" cap="none" normalizeH="0" baseline="0" dirty="0">
                          <a:ln>
                            <a:noFill/>
                          </a:ln>
                          <a:solidFill>
                            <a:schemeClr val="tx1"/>
                          </a:solidFill>
                          <a:effectLst/>
                          <a:latin typeface="Calibri" pitchFamily="34" charset="0"/>
                          <a:ea typeface="SimSun"/>
                          <a:cs typeface="Calibri" pitchFamily="34" charset="0"/>
                        </a:rPr>
                        <a:t>8.  Using ‘</a:t>
                      </a:r>
                      <a:r>
                        <a:rPr kumimoji="0" lang="en-GB" sz="1500" b="1" i="0" u="none" strike="noStrike" cap="none" normalizeH="0" baseline="0" dirty="0" smtClean="0">
                          <a:ln>
                            <a:noFill/>
                          </a:ln>
                          <a:solidFill>
                            <a:schemeClr val="tx1"/>
                          </a:solidFill>
                          <a:effectLst/>
                          <a:latin typeface="Calibri" pitchFamily="34" charset="0"/>
                          <a:ea typeface="SimSun"/>
                          <a:cs typeface="Calibri" pitchFamily="34" charset="0"/>
                        </a:rPr>
                        <a:t>un/</a:t>
                      </a:r>
                      <a:r>
                        <a:rPr kumimoji="0" lang="en-GB" sz="1500" b="1" i="0" u="none" strike="noStrike" cap="none" normalizeH="0" baseline="0" dirty="0" err="1" smtClean="0">
                          <a:ln>
                            <a:noFill/>
                          </a:ln>
                          <a:solidFill>
                            <a:schemeClr val="tx1"/>
                          </a:solidFill>
                          <a:effectLst/>
                          <a:latin typeface="Calibri" pitchFamily="34" charset="0"/>
                          <a:ea typeface="SimSun"/>
                          <a:cs typeface="Calibri" pitchFamily="34" charset="0"/>
                        </a:rPr>
                        <a:t>une</a:t>
                      </a:r>
                      <a:r>
                        <a:rPr kumimoji="0" lang="en-GB" sz="1500" b="1" i="0" u="none" strike="noStrike" cap="none" normalizeH="0" baseline="0" dirty="0" smtClean="0">
                          <a:ln>
                            <a:noFill/>
                          </a:ln>
                          <a:solidFill>
                            <a:schemeClr val="tx1"/>
                          </a:solidFill>
                          <a:effectLst/>
                          <a:latin typeface="Calibri" pitchFamily="34" charset="0"/>
                          <a:ea typeface="SimSun"/>
                          <a:cs typeface="Calibri" pitchFamily="34" charset="0"/>
                        </a:rPr>
                        <a:t>’ </a:t>
                      </a:r>
                      <a:r>
                        <a:rPr kumimoji="0" lang="en-GB" sz="1500" b="1" i="0" u="none" strike="noStrike" cap="none" normalizeH="0" baseline="0" dirty="0">
                          <a:ln>
                            <a:noFill/>
                          </a:ln>
                          <a:solidFill>
                            <a:schemeClr val="tx1"/>
                          </a:solidFill>
                          <a:effectLst/>
                          <a:latin typeface="Calibri" pitchFamily="34" charset="0"/>
                          <a:ea typeface="SimSun"/>
                          <a:cs typeface="Calibri" pitchFamily="34" charset="0"/>
                        </a:rPr>
                        <a:t>with jobs – Don’t do it!</a:t>
                      </a:r>
                      <a:endParaRPr kumimoji="0" lang="en-GB" sz="1500" b="1" i="0" u="none" strike="noStrike" cap="none" normalizeH="0" baseline="0" dirty="0">
                        <a:ln>
                          <a:noFill/>
                        </a:ln>
                        <a:solidFill>
                          <a:schemeClr val="tx1"/>
                        </a:solidFill>
                        <a:effectLst/>
                        <a:latin typeface="Calibri" pitchFamily="34" charset="0"/>
                        <a:cs typeface="Calibri" pitchFamily="34" charset="0"/>
                      </a:endParaRPr>
                    </a:p>
                    <a:p>
                      <a:pPr>
                        <a:lnSpc>
                          <a:spcPct val="100000"/>
                        </a:lnSpc>
                        <a:spcAft>
                          <a:spcPts val="0"/>
                        </a:spcAft>
                      </a:pPr>
                      <a:endParaRPr lang="en-GB" sz="800" dirty="0">
                        <a:effectLst/>
                        <a:latin typeface="Calibri" pitchFamily="34" charset="0"/>
                        <a:ea typeface="SimSun"/>
                        <a:cs typeface="Calibri"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nSpc>
                          <a:spcPct val="100000"/>
                        </a:lnSpc>
                        <a:spcAft>
                          <a:spcPts val="0"/>
                        </a:spcAft>
                      </a:pPr>
                      <a:endParaRPr lang="en-GB" sz="1500" dirty="0">
                        <a:effectLst/>
                        <a:latin typeface="Calibri" pitchFamily="34" charset="0"/>
                        <a:ea typeface="SimSun"/>
                        <a:cs typeface="Calibri"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GB"/>
                    </a:p>
                  </a:txBody>
                  <a:tcPr/>
                </a:tc>
                <a:extLst>
                  <a:ext uri="{0D108BD9-81ED-4DB2-BD59-A6C34878D82A}">
                    <a16:rowId xmlns:a16="http://schemas.microsoft.com/office/drawing/2014/main" val="3676654185"/>
                  </a:ext>
                </a:extLst>
              </a:tr>
              <a:tr h="212139">
                <a:tc>
                  <a:txBody>
                    <a:bodyPr/>
                    <a:lstStyle/>
                    <a:p>
                      <a:pPr>
                        <a:lnSpc>
                          <a:spcPct val="100000"/>
                        </a:lnSpc>
                        <a:spcAft>
                          <a:spcPts val="0"/>
                        </a:spcAft>
                      </a:pPr>
                      <a:r>
                        <a:rPr lang="en-GB" sz="1500" dirty="0">
                          <a:effectLst/>
                          <a:latin typeface="Calibri" pitchFamily="34" charset="0"/>
                          <a:ea typeface="SimSun"/>
                          <a:cs typeface="Calibri" pitchFamily="34" charset="0"/>
                        </a:rPr>
                        <a:t>Je </a:t>
                      </a:r>
                      <a:r>
                        <a:rPr lang="en-GB" sz="1500" dirty="0" err="1">
                          <a:effectLst/>
                          <a:latin typeface="Calibri" pitchFamily="34" charset="0"/>
                          <a:ea typeface="SimSun"/>
                          <a:cs typeface="Calibri" pitchFamily="34" charset="0"/>
                        </a:rPr>
                        <a:t>suis</a:t>
                      </a:r>
                      <a:r>
                        <a:rPr lang="en-GB" sz="1500" dirty="0">
                          <a:effectLst/>
                          <a:latin typeface="Calibri" pitchFamily="34" charset="0"/>
                          <a:ea typeface="SimSun"/>
                          <a:cs typeface="Calibri" pitchFamily="34" charset="0"/>
                        </a:rPr>
                        <a:t> </a:t>
                      </a:r>
                      <a:r>
                        <a:rPr lang="en-GB" sz="1500" dirty="0" err="1">
                          <a:effectLst/>
                          <a:latin typeface="Calibri" pitchFamily="34" charset="0"/>
                          <a:ea typeface="SimSun"/>
                          <a:cs typeface="Calibri" pitchFamily="34" charset="0"/>
                        </a:rPr>
                        <a:t>médicin</a:t>
                      </a:r>
                      <a:endParaRPr lang="en-GB" sz="1500" dirty="0">
                        <a:effectLst/>
                        <a:latin typeface="Calibri" pitchFamily="34" charset="0"/>
                        <a:ea typeface="SimSun"/>
                        <a:cs typeface="Calibri"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nSpc>
                          <a:spcPct val="100000"/>
                        </a:lnSpc>
                        <a:spcAft>
                          <a:spcPts val="0"/>
                        </a:spcAft>
                      </a:pPr>
                      <a:r>
                        <a:rPr lang="en-GB" sz="1500" dirty="0">
                          <a:effectLst/>
                          <a:latin typeface="Calibri" pitchFamily="34" charset="0"/>
                          <a:ea typeface="SimSun"/>
                          <a:cs typeface="Calibri" pitchFamily="34" charset="0"/>
                        </a:rPr>
                        <a:t>I’m a doctor</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GB"/>
                    </a:p>
                  </a:txBody>
                  <a:tcPr/>
                </a:tc>
                <a:extLst>
                  <a:ext uri="{0D108BD9-81ED-4DB2-BD59-A6C34878D82A}">
                    <a16:rowId xmlns:a16="http://schemas.microsoft.com/office/drawing/2014/main" val="1367996230"/>
                  </a:ext>
                </a:extLst>
              </a:tr>
              <a:tr h="212139">
                <a:tc>
                  <a:txBody>
                    <a:bodyPr/>
                    <a:lstStyle/>
                    <a:p>
                      <a:pPr>
                        <a:lnSpc>
                          <a:spcPct val="100000"/>
                        </a:lnSpc>
                        <a:spcAft>
                          <a:spcPts val="0"/>
                        </a:spcAft>
                      </a:pPr>
                      <a:endParaRPr lang="en-GB" sz="800" dirty="0">
                        <a:effectLst/>
                        <a:latin typeface="Calibri" pitchFamily="34" charset="0"/>
                        <a:ea typeface="SimSun"/>
                        <a:cs typeface="Calibri"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nSpc>
                          <a:spcPct val="100000"/>
                        </a:lnSpc>
                        <a:spcAft>
                          <a:spcPts val="0"/>
                        </a:spcAft>
                      </a:pPr>
                      <a:endParaRPr lang="en-GB" sz="1500" dirty="0">
                        <a:effectLst/>
                        <a:latin typeface="Calibri" pitchFamily="34" charset="0"/>
                        <a:ea typeface="SimSun"/>
                        <a:cs typeface="Calibri"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GB"/>
                    </a:p>
                  </a:txBody>
                  <a:tcPr/>
                </a:tc>
                <a:extLst>
                  <a:ext uri="{0D108BD9-81ED-4DB2-BD59-A6C34878D82A}">
                    <a16:rowId xmlns:a16="http://schemas.microsoft.com/office/drawing/2014/main" val="3127259822"/>
                  </a:ext>
                </a:extLst>
              </a:tr>
              <a:tr h="424277">
                <a:tc gridSpan="3">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500" b="1" i="0" u="none" strike="noStrike" cap="none" normalizeH="0" baseline="0" dirty="0">
                          <a:ln>
                            <a:noFill/>
                          </a:ln>
                          <a:solidFill>
                            <a:schemeClr val="tx1"/>
                          </a:solidFill>
                          <a:effectLst/>
                          <a:latin typeface="Calibri" pitchFamily="34" charset="0"/>
                          <a:ea typeface="SimSun"/>
                          <a:cs typeface="Calibri" pitchFamily="34" charset="0"/>
                        </a:rPr>
                        <a:t>9.  Using ‘’your’ or ‘my’ with parts of the body or clothing – Don’t do it! In French</a:t>
                      </a:r>
                      <a:r>
                        <a:rPr kumimoji="0" lang="en-GB" sz="1500" b="1" i="0" u="none" strike="noStrike" cap="none" normalizeH="0" dirty="0">
                          <a:ln>
                            <a:noFill/>
                          </a:ln>
                          <a:solidFill>
                            <a:schemeClr val="tx1"/>
                          </a:solidFill>
                          <a:effectLst/>
                          <a:latin typeface="Calibri" pitchFamily="34" charset="0"/>
                          <a:ea typeface="SimSun"/>
                          <a:cs typeface="Calibri" pitchFamily="34" charset="0"/>
                        </a:rPr>
                        <a:t> just use ‘le’,</a:t>
                      </a:r>
                      <a:r>
                        <a:rPr kumimoji="0" lang="en-GB" sz="1500" b="1" i="0" u="none" strike="noStrike" cap="none" normalizeH="0" baseline="0" dirty="0">
                          <a:ln>
                            <a:noFill/>
                          </a:ln>
                          <a:solidFill>
                            <a:schemeClr val="tx1"/>
                          </a:solidFill>
                          <a:effectLst/>
                          <a:latin typeface="Calibri" pitchFamily="34" charset="0"/>
                          <a:ea typeface="SimSun"/>
                          <a:cs typeface="Calibri" pitchFamily="34" charset="0"/>
                        </a:rPr>
                        <a:t> </a:t>
                      </a:r>
                      <a:r>
                        <a:rPr kumimoji="0" lang="en-GB" sz="1500" b="1" i="0" u="none" strike="noStrike" cap="none" normalizeH="0" dirty="0">
                          <a:ln>
                            <a:noFill/>
                          </a:ln>
                          <a:solidFill>
                            <a:schemeClr val="tx1"/>
                          </a:solidFill>
                          <a:effectLst/>
                          <a:latin typeface="Calibri" pitchFamily="34" charset="0"/>
                          <a:ea typeface="SimSun"/>
                          <a:cs typeface="Calibri" pitchFamily="34" charset="0"/>
                        </a:rPr>
                        <a:t>‘la’, ‘les’ </a:t>
                      </a:r>
                      <a:endParaRPr kumimoji="0" lang="en-GB" sz="1500" b="1" i="0" u="none" strike="noStrike" cap="none" normalizeH="0" baseline="0" dirty="0">
                        <a:ln>
                          <a:noFill/>
                        </a:ln>
                        <a:solidFill>
                          <a:schemeClr val="tx1"/>
                        </a:solidFill>
                        <a:effectLst/>
                        <a:latin typeface="Calibri" pitchFamily="34" charset="0"/>
                        <a:cs typeface="Calibri"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nSpc>
                          <a:spcPct val="115000"/>
                        </a:lnSpc>
                        <a:spcAft>
                          <a:spcPts val="0"/>
                        </a:spcAft>
                      </a:pPr>
                      <a:endParaRPr lang="en-GB" sz="1500" dirty="0">
                        <a:effectLst/>
                        <a:latin typeface="Calibri" pitchFamily="34" charset="0"/>
                        <a:ea typeface="SimSun"/>
                        <a:cs typeface="Calibri"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extLst>
                  <a:ext uri="{0D108BD9-81ED-4DB2-BD59-A6C34878D82A}">
                    <a16:rowId xmlns:a16="http://schemas.microsoft.com/office/drawing/2014/main" val="10032"/>
                  </a:ext>
                </a:extLst>
              </a:tr>
              <a:tr h="230703">
                <a:tc>
                  <a:txBody>
                    <a:bodyPr/>
                    <a:lstStyle/>
                    <a:p>
                      <a:pPr>
                        <a:lnSpc>
                          <a:spcPct val="115000"/>
                        </a:lnSpc>
                        <a:spcAft>
                          <a:spcPts val="0"/>
                        </a:spcAft>
                      </a:pPr>
                      <a:r>
                        <a:rPr lang="en-GB" sz="1500" dirty="0" err="1">
                          <a:effectLst/>
                          <a:latin typeface="Calibri" pitchFamily="34" charset="0"/>
                          <a:ea typeface="SimSun"/>
                          <a:cs typeface="Calibri" pitchFamily="34" charset="0"/>
                        </a:rPr>
                        <a:t>J’ai</a:t>
                      </a:r>
                      <a:r>
                        <a:rPr lang="en-GB" sz="1500" dirty="0">
                          <a:effectLst/>
                          <a:latin typeface="Calibri" pitchFamily="34" charset="0"/>
                          <a:ea typeface="SimSun"/>
                          <a:cs typeface="Calibri" pitchFamily="34" charset="0"/>
                        </a:rPr>
                        <a:t> mal à la tête</a:t>
                      </a:r>
                      <a:r>
                        <a:rPr lang="en-GB" sz="1500" baseline="0" dirty="0">
                          <a:effectLst/>
                          <a:latin typeface="Calibri" pitchFamily="34" charset="0"/>
                          <a:ea typeface="SimSun"/>
                          <a:cs typeface="Calibri" pitchFamily="34" charset="0"/>
                        </a:rPr>
                        <a:t>.</a:t>
                      </a:r>
                      <a:endParaRPr lang="en-GB" sz="1500" dirty="0">
                        <a:effectLst/>
                        <a:latin typeface="Calibri" pitchFamily="34" charset="0"/>
                        <a:ea typeface="SimSun"/>
                        <a:cs typeface="Calibri"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nSpc>
                          <a:spcPct val="115000"/>
                        </a:lnSpc>
                        <a:spcAft>
                          <a:spcPts val="0"/>
                        </a:spcAft>
                      </a:pPr>
                      <a:r>
                        <a:rPr lang="en-GB" sz="1500" dirty="0">
                          <a:effectLst/>
                          <a:latin typeface="Calibri" pitchFamily="34" charset="0"/>
                          <a:ea typeface="SimSun"/>
                          <a:cs typeface="Calibri" pitchFamily="34" charset="0"/>
                        </a:rPr>
                        <a:t>My head hurts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nSpc>
                          <a:spcPct val="115000"/>
                        </a:lnSpc>
                        <a:spcAft>
                          <a:spcPts val="0"/>
                        </a:spcAft>
                      </a:pPr>
                      <a:endParaRPr lang="en-GB" sz="1800" dirty="0">
                        <a:effectLst/>
                        <a:latin typeface="+mn-lt"/>
                        <a:ea typeface="SimSun"/>
                        <a:cs typeface="Times New Roman"/>
                      </a:endParaRPr>
                    </a:p>
                  </a:txBody>
                  <a:tcPr marL="68580" marR="68580" marT="0" marB="0" anchor="ctr"/>
                </a:tc>
                <a:extLst>
                  <a:ext uri="{0D108BD9-81ED-4DB2-BD59-A6C34878D82A}">
                    <a16:rowId xmlns:a16="http://schemas.microsoft.com/office/drawing/2014/main" val="10033"/>
                  </a:ext>
                </a:extLst>
              </a:tr>
            </a:tbl>
          </a:graphicData>
        </a:graphic>
      </p:graphicFrame>
      <p:sp>
        <p:nvSpPr>
          <p:cNvPr id="5" name="Slide Number Placeholder 4"/>
          <p:cNvSpPr>
            <a:spLocks noGrp="1"/>
          </p:cNvSpPr>
          <p:nvPr>
            <p:ph type="sldNum" sz="quarter" idx="12"/>
          </p:nvPr>
        </p:nvSpPr>
        <p:spPr/>
        <p:txBody>
          <a:bodyPr/>
          <a:lstStyle/>
          <a:p>
            <a:pPr>
              <a:defRPr/>
            </a:pPr>
            <a:fld id="{0F145BFC-05E3-4D00-AE96-44E6DC1FA43B}" type="slidenum">
              <a:rPr lang="en-GB" smtClean="0"/>
              <a:pPr>
                <a:defRPr/>
              </a:pPr>
              <a:t>18</a:t>
            </a:fld>
            <a:endParaRPr lang="en-GB"/>
          </a:p>
        </p:txBody>
      </p:sp>
    </p:spTree>
    <p:extLst>
      <p:ext uri="{BB962C8B-B14F-4D97-AF65-F5344CB8AC3E}">
        <p14:creationId xmlns:p14="http://schemas.microsoft.com/office/powerpoint/2010/main" val="349289022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5157192" y="8100392"/>
            <a:ext cx="1600200" cy="485775"/>
          </a:xfrm>
        </p:spPr>
        <p:txBody>
          <a:bodyPr/>
          <a:lstStyle/>
          <a:p>
            <a:pPr>
              <a:defRPr/>
            </a:pPr>
            <a:fld id="{0F145BFC-05E3-4D00-AE96-44E6DC1FA43B}" type="slidenum">
              <a:rPr lang="en-GB" smtClean="0"/>
              <a:pPr>
                <a:defRPr/>
              </a:pPr>
              <a:t>19</a:t>
            </a:fld>
            <a:endParaRPr lang="en-GB" dirty="0"/>
          </a:p>
        </p:txBody>
      </p:sp>
      <p:graphicFrame>
        <p:nvGraphicFramePr>
          <p:cNvPr id="3" name="Table 2"/>
          <p:cNvGraphicFramePr>
            <a:graphicFrameLocks noGrp="1"/>
          </p:cNvGraphicFramePr>
          <p:nvPr>
            <p:extLst>
              <p:ext uri="{D42A27DB-BD31-4B8C-83A1-F6EECF244321}">
                <p14:modId xmlns:p14="http://schemas.microsoft.com/office/powerpoint/2010/main" val="1128748025"/>
              </p:ext>
            </p:extLst>
          </p:nvPr>
        </p:nvGraphicFramePr>
        <p:xfrm>
          <a:off x="160038" y="22312"/>
          <a:ext cx="6597354" cy="8961120"/>
        </p:xfrm>
        <a:graphic>
          <a:graphicData uri="http://schemas.openxmlformats.org/drawingml/2006/table">
            <a:tbl>
              <a:tblPr firstRow="1" bandRow="1">
                <a:tableStyleId>{5940675A-B579-460E-94D1-54222C63F5DA}</a:tableStyleId>
              </a:tblPr>
              <a:tblGrid>
                <a:gridCol w="3298677">
                  <a:extLst>
                    <a:ext uri="{9D8B030D-6E8A-4147-A177-3AD203B41FA5}">
                      <a16:colId xmlns:a16="http://schemas.microsoft.com/office/drawing/2014/main" val="2606236495"/>
                    </a:ext>
                  </a:extLst>
                </a:gridCol>
                <a:gridCol w="3298677">
                  <a:extLst>
                    <a:ext uri="{9D8B030D-6E8A-4147-A177-3AD203B41FA5}">
                      <a16:colId xmlns:a16="http://schemas.microsoft.com/office/drawing/2014/main" val="2445595863"/>
                    </a:ext>
                  </a:extLst>
                </a:gridCol>
              </a:tblGrid>
              <a:tr h="370840">
                <a:tc>
                  <a:txBody>
                    <a:bodyPr/>
                    <a:lstStyle/>
                    <a:p>
                      <a:r>
                        <a:rPr lang="en-GB" sz="2400" dirty="0"/>
                        <a:t>Common misspellings</a:t>
                      </a:r>
                    </a:p>
                  </a:txBody>
                  <a:tcPr/>
                </a:tc>
                <a:tc>
                  <a:txBody>
                    <a:bodyPr/>
                    <a:lstStyle/>
                    <a:p>
                      <a:r>
                        <a:rPr lang="en-GB" sz="2400" dirty="0"/>
                        <a:t>Common mispronunciations</a:t>
                      </a:r>
                    </a:p>
                  </a:txBody>
                  <a:tcPr/>
                </a:tc>
                <a:extLst>
                  <a:ext uri="{0D108BD9-81ED-4DB2-BD59-A6C34878D82A}">
                    <a16:rowId xmlns:a16="http://schemas.microsoft.com/office/drawing/2014/main" val="2686133522"/>
                  </a:ext>
                </a:extLst>
              </a:tr>
              <a:tr h="370840">
                <a:tc>
                  <a:txBody>
                    <a:bodyPr/>
                    <a:lstStyle/>
                    <a:p>
                      <a:r>
                        <a:rPr lang="fr-FR" sz="2400" noProof="0" dirty="0" smtClean="0"/>
                        <a:t>ennuyeux</a:t>
                      </a:r>
                    </a:p>
                    <a:p>
                      <a:r>
                        <a:rPr lang="fr-FR" sz="2400" noProof="0" dirty="0" smtClean="0"/>
                        <a:t>beaucoup</a:t>
                      </a:r>
                    </a:p>
                    <a:p>
                      <a:r>
                        <a:rPr lang="fr-FR" sz="2400" noProof="0" dirty="0" smtClean="0"/>
                        <a:t>intéressant</a:t>
                      </a:r>
                      <a:r>
                        <a:rPr lang="fr-FR" sz="2400" baseline="0" noProof="0" dirty="0" smtClean="0"/>
                        <a:t> </a:t>
                      </a:r>
                    </a:p>
                    <a:p>
                      <a:r>
                        <a:rPr lang="fr-FR" sz="2400" baseline="0" noProof="0" dirty="0" smtClean="0"/>
                        <a:t>je m’appelle</a:t>
                      </a:r>
                    </a:p>
                    <a:p>
                      <a:r>
                        <a:rPr lang="fr-FR" sz="2400" baseline="0" noProof="0" dirty="0" smtClean="0"/>
                        <a:t>sœur </a:t>
                      </a:r>
                      <a:endParaRPr lang="fr-FR" sz="2400" noProof="0" dirty="0" smtClean="0"/>
                    </a:p>
                    <a:p>
                      <a:r>
                        <a:rPr lang="fr-FR" sz="2400" noProof="0" dirty="0" smtClean="0"/>
                        <a:t>parce que </a:t>
                      </a:r>
                    </a:p>
                    <a:p>
                      <a:r>
                        <a:rPr lang="fr-FR" sz="2400" noProof="0" dirty="0" smtClean="0"/>
                        <a:t>Angleterre</a:t>
                      </a:r>
                    </a:p>
                    <a:p>
                      <a:r>
                        <a:rPr lang="fr-FR" sz="2400" noProof="0" dirty="0" smtClean="0"/>
                        <a:t>pourquoi</a:t>
                      </a:r>
                    </a:p>
                    <a:p>
                      <a:r>
                        <a:rPr lang="fr-FR" sz="2400" noProof="0" dirty="0" smtClean="0"/>
                        <a:t>je préfère</a:t>
                      </a:r>
                    </a:p>
                    <a:p>
                      <a:r>
                        <a:rPr lang="fr-FR" sz="2400" noProof="0" dirty="0" smtClean="0"/>
                        <a:t>l’anniversaire</a:t>
                      </a:r>
                    </a:p>
                    <a:p>
                      <a:r>
                        <a:rPr lang="fr-FR" sz="2400" noProof="0" dirty="0" smtClean="0"/>
                        <a:t>meilleur</a:t>
                      </a:r>
                    </a:p>
                    <a:p>
                      <a:r>
                        <a:rPr lang="fr-FR" sz="2400" noProof="0" dirty="0" smtClean="0"/>
                        <a:t>passionnant</a:t>
                      </a:r>
                    </a:p>
                    <a:p>
                      <a:r>
                        <a:rPr lang="fr-FR" sz="2400" noProof="0" dirty="0" smtClean="0"/>
                        <a:t>paresseux</a:t>
                      </a:r>
                    </a:p>
                    <a:p>
                      <a:r>
                        <a:rPr lang="fr-FR" sz="2400" noProof="0" dirty="0" smtClean="0"/>
                        <a:t>juillet</a:t>
                      </a:r>
                    </a:p>
                    <a:p>
                      <a:r>
                        <a:rPr lang="fr-FR" sz="2400" noProof="0" dirty="0" smtClean="0"/>
                        <a:t>août</a:t>
                      </a:r>
                    </a:p>
                    <a:p>
                      <a:r>
                        <a:rPr lang="fr-FR" sz="2400" noProof="0" dirty="0" smtClean="0"/>
                        <a:t>les cheveux</a:t>
                      </a:r>
                    </a:p>
                    <a:p>
                      <a:r>
                        <a:rPr lang="fr-FR" sz="2400" noProof="0" dirty="0" smtClean="0"/>
                        <a:t>aujourd’hui</a:t>
                      </a:r>
                    </a:p>
                    <a:p>
                      <a:r>
                        <a:rPr lang="fr-FR" sz="2400" noProof="0" dirty="0" smtClean="0"/>
                        <a:t>maintenant</a:t>
                      </a:r>
                    </a:p>
                    <a:p>
                      <a:r>
                        <a:rPr lang="fr-FR" sz="2400" noProof="0" dirty="0" smtClean="0"/>
                        <a:t>malheureusement</a:t>
                      </a:r>
                    </a:p>
                    <a:p>
                      <a:r>
                        <a:rPr lang="fr-FR" sz="2400" noProof="0" dirty="0" smtClean="0"/>
                        <a:t>quelquefois</a:t>
                      </a:r>
                    </a:p>
                    <a:p>
                      <a:r>
                        <a:rPr lang="fr-FR" sz="2400" noProof="0" dirty="0" smtClean="0"/>
                        <a:t>par exemple</a:t>
                      </a:r>
                    </a:p>
                    <a:p>
                      <a:endParaRPr lang="en-GB" sz="2400" dirty="0"/>
                    </a:p>
                  </a:txBody>
                  <a:tcPr/>
                </a:tc>
                <a:tc>
                  <a:txBody>
                    <a:bodyPr/>
                    <a:lstStyle/>
                    <a:p>
                      <a:r>
                        <a:rPr lang="en-GB" sz="2400" dirty="0" err="1"/>
                        <a:t>C’est</a:t>
                      </a:r>
                      <a:r>
                        <a:rPr lang="en-GB" sz="2400" dirty="0"/>
                        <a:t> =</a:t>
                      </a:r>
                      <a:r>
                        <a:rPr lang="en-GB" sz="2400" baseline="0" dirty="0"/>
                        <a:t> ‘say</a:t>
                      </a:r>
                      <a:r>
                        <a:rPr lang="en-GB" sz="2400" baseline="0" dirty="0" smtClean="0"/>
                        <a:t>’</a:t>
                      </a:r>
                    </a:p>
                    <a:p>
                      <a:r>
                        <a:rPr lang="en-GB" sz="2400" baseline="0" dirty="0" smtClean="0"/>
                        <a:t>Est  = ‘eh’</a:t>
                      </a:r>
                      <a:endParaRPr lang="en-GB" sz="2400" baseline="0" dirty="0"/>
                    </a:p>
                    <a:p>
                      <a:r>
                        <a:rPr lang="en-GB" sz="2400" baseline="0" dirty="0" err="1"/>
                        <a:t>Parce</a:t>
                      </a:r>
                      <a:r>
                        <a:rPr lang="en-GB" sz="2400" baseline="0" dirty="0"/>
                        <a:t> que = ‘parse </a:t>
                      </a:r>
                      <a:r>
                        <a:rPr lang="en-GB" sz="2400" baseline="0" dirty="0" err="1"/>
                        <a:t>quh</a:t>
                      </a:r>
                      <a:r>
                        <a:rPr lang="en-GB" sz="2400" baseline="0" dirty="0" smtClean="0"/>
                        <a:t>’</a:t>
                      </a:r>
                    </a:p>
                    <a:p>
                      <a:r>
                        <a:rPr lang="en-GB" sz="2400" baseline="0" dirty="0" smtClean="0"/>
                        <a:t>Je = ‘</a:t>
                      </a:r>
                      <a:r>
                        <a:rPr lang="en-GB" sz="2400" baseline="0" dirty="0" err="1" smtClean="0"/>
                        <a:t>juh</a:t>
                      </a:r>
                      <a:r>
                        <a:rPr lang="en-GB" sz="2400" baseline="0" dirty="0" smtClean="0"/>
                        <a:t>’</a:t>
                      </a:r>
                    </a:p>
                    <a:p>
                      <a:r>
                        <a:rPr lang="en-GB" sz="2400" baseline="0" dirty="0" err="1" smtClean="0"/>
                        <a:t>J’ai</a:t>
                      </a:r>
                      <a:r>
                        <a:rPr lang="en-GB" sz="2400" baseline="0" dirty="0" smtClean="0"/>
                        <a:t> = </a:t>
                      </a:r>
                      <a:r>
                        <a:rPr lang="en-GB" sz="2400" baseline="0" dirty="0" err="1" smtClean="0"/>
                        <a:t>jhay</a:t>
                      </a:r>
                      <a:r>
                        <a:rPr lang="en-GB" sz="2400" baseline="0" dirty="0" smtClean="0"/>
                        <a:t>’</a:t>
                      </a:r>
                    </a:p>
                    <a:p>
                      <a:r>
                        <a:rPr lang="en-GB" sz="2400" baseline="0" dirty="0" smtClean="0"/>
                        <a:t>Je </a:t>
                      </a:r>
                      <a:r>
                        <a:rPr lang="en-GB" sz="2400" baseline="0" dirty="0" err="1" smtClean="0"/>
                        <a:t>suis</a:t>
                      </a:r>
                      <a:r>
                        <a:rPr lang="en-GB" sz="2400" baseline="0" dirty="0" smtClean="0"/>
                        <a:t> = ‘</a:t>
                      </a:r>
                      <a:r>
                        <a:rPr lang="en-GB" sz="2400" baseline="0" dirty="0" err="1" smtClean="0"/>
                        <a:t>juh</a:t>
                      </a:r>
                      <a:r>
                        <a:rPr lang="en-GB" sz="2400" baseline="0" dirty="0" smtClean="0"/>
                        <a:t> </a:t>
                      </a:r>
                      <a:r>
                        <a:rPr lang="en-GB" sz="2400" baseline="0" dirty="0" err="1" smtClean="0"/>
                        <a:t>swee</a:t>
                      </a:r>
                      <a:r>
                        <a:rPr lang="en-GB" sz="2400" baseline="0" dirty="0" smtClean="0"/>
                        <a:t>’</a:t>
                      </a:r>
                    </a:p>
                    <a:p>
                      <a:r>
                        <a:rPr lang="en-GB" sz="2400" baseline="0" dirty="0" smtClean="0"/>
                        <a:t>Beaucoup = ‘</a:t>
                      </a:r>
                      <a:r>
                        <a:rPr lang="en-GB" sz="2400" baseline="0" dirty="0" err="1" smtClean="0"/>
                        <a:t>boh</a:t>
                      </a:r>
                      <a:r>
                        <a:rPr lang="en-GB" sz="2400" baseline="0" dirty="0" smtClean="0"/>
                        <a:t> </a:t>
                      </a:r>
                      <a:r>
                        <a:rPr lang="en-GB" sz="2400" baseline="0" dirty="0" err="1" smtClean="0"/>
                        <a:t>coh</a:t>
                      </a:r>
                      <a:r>
                        <a:rPr lang="en-GB" sz="2400" baseline="0" dirty="0" smtClean="0"/>
                        <a:t>’</a:t>
                      </a:r>
                    </a:p>
                    <a:p>
                      <a:r>
                        <a:rPr lang="en-GB" sz="2400" baseline="0" dirty="0" err="1" smtClean="0"/>
                        <a:t>Élève</a:t>
                      </a:r>
                      <a:r>
                        <a:rPr lang="en-GB" sz="2400" baseline="0" dirty="0" smtClean="0"/>
                        <a:t> = ‘eh – lev’</a:t>
                      </a:r>
                    </a:p>
                    <a:p>
                      <a:r>
                        <a:rPr lang="en-GB" sz="2400" baseline="0" dirty="0" err="1" smtClean="0"/>
                        <a:t>Qu’est-ce</a:t>
                      </a:r>
                      <a:r>
                        <a:rPr lang="en-GB" sz="2400" baseline="0" dirty="0" smtClean="0"/>
                        <a:t> que = ‘</a:t>
                      </a:r>
                      <a:r>
                        <a:rPr lang="en-GB" sz="2400" baseline="0" dirty="0" err="1" smtClean="0"/>
                        <a:t>qess</a:t>
                      </a:r>
                      <a:r>
                        <a:rPr lang="en-GB" sz="2400" baseline="0" dirty="0" smtClean="0"/>
                        <a:t> </a:t>
                      </a:r>
                      <a:r>
                        <a:rPr lang="en-GB" sz="2400" baseline="0" dirty="0" err="1" smtClean="0"/>
                        <a:t>quh</a:t>
                      </a:r>
                      <a:r>
                        <a:rPr lang="en-GB" sz="2400" baseline="0" dirty="0" smtClean="0"/>
                        <a:t>’</a:t>
                      </a:r>
                    </a:p>
                    <a:p>
                      <a:r>
                        <a:rPr lang="en-GB" sz="2400" baseline="0" dirty="0" smtClean="0"/>
                        <a:t>Qui = ‘key’</a:t>
                      </a:r>
                    </a:p>
                    <a:p>
                      <a:r>
                        <a:rPr lang="en-GB" sz="2400" baseline="0" dirty="0" smtClean="0"/>
                        <a:t>Trop = ‘</a:t>
                      </a:r>
                      <a:r>
                        <a:rPr lang="en-GB" sz="2400" baseline="0" dirty="0" err="1" smtClean="0"/>
                        <a:t>troh</a:t>
                      </a:r>
                      <a:r>
                        <a:rPr lang="en-GB" sz="2400" baseline="0" dirty="0" smtClean="0"/>
                        <a:t>’</a:t>
                      </a:r>
                    </a:p>
                    <a:p>
                      <a:r>
                        <a:rPr lang="en-GB" sz="2400" baseline="0" dirty="0" smtClean="0"/>
                        <a:t>é/</a:t>
                      </a:r>
                      <a:r>
                        <a:rPr lang="en-GB" sz="2400" baseline="0" dirty="0" err="1" smtClean="0"/>
                        <a:t>est</a:t>
                      </a:r>
                      <a:r>
                        <a:rPr lang="en-GB" sz="2400" baseline="0" dirty="0" smtClean="0"/>
                        <a:t>/</a:t>
                      </a:r>
                      <a:r>
                        <a:rPr lang="en-GB" sz="2400" baseline="0" dirty="0" err="1" smtClean="0"/>
                        <a:t>er</a:t>
                      </a:r>
                      <a:r>
                        <a:rPr lang="en-GB" sz="2400" baseline="0" dirty="0" smtClean="0"/>
                        <a:t>/</a:t>
                      </a:r>
                      <a:r>
                        <a:rPr lang="en-GB" sz="2400" baseline="0" dirty="0" err="1" smtClean="0"/>
                        <a:t>ez</a:t>
                      </a:r>
                      <a:r>
                        <a:rPr lang="en-GB" sz="2400" baseline="0" dirty="0" smtClean="0"/>
                        <a:t>/</a:t>
                      </a:r>
                      <a:r>
                        <a:rPr lang="en-GB" sz="2400" baseline="0" dirty="0" err="1" smtClean="0"/>
                        <a:t>ais</a:t>
                      </a:r>
                      <a:r>
                        <a:rPr lang="en-GB" sz="2400" baseline="0" dirty="0" smtClean="0"/>
                        <a:t>/ait = ‘eh’</a:t>
                      </a:r>
                    </a:p>
                    <a:p>
                      <a:r>
                        <a:rPr lang="en-GB" sz="2400" baseline="0" dirty="0" smtClean="0"/>
                        <a:t>Au/aux/eau/</a:t>
                      </a:r>
                      <a:r>
                        <a:rPr lang="en-GB" sz="2400" baseline="0" dirty="0" err="1" smtClean="0"/>
                        <a:t>eaux</a:t>
                      </a:r>
                      <a:r>
                        <a:rPr lang="en-GB" sz="2400" baseline="0" dirty="0" smtClean="0"/>
                        <a:t>/</a:t>
                      </a:r>
                      <a:r>
                        <a:rPr lang="en-GB" sz="2400" baseline="0" dirty="0" err="1" smtClean="0"/>
                        <a:t>aud</a:t>
                      </a:r>
                      <a:r>
                        <a:rPr lang="en-GB" sz="2400" baseline="0" dirty="0" smtClean="0"/>
                        <a:t>/</a:t>
                      </a:r>
                    </a:p>
                    <a:p>
                      <a:r>
                        <a:rPr lang="en-GB" sz="2400" baseline="0" dirty="0" err="1" smtClean="0"/>
                        <a:t>aut</a:t>
                      </a:r>
                      <a:r>
                        <a:rPr lang="en-GB" sz="2400" baseline="0" dirty="0" smtClean="0"/>
                        <a:t>/</a:t>
                      </a:r>
                      <a:r>
                        <a:rPr lang="en-GB" sz="2400" baseline="0" dirty="0" err="1" smtClean="0"/>
                        <a:t>os</a:t>
                      </a:r>
                      <a:r>
                        <a:rPr lang="en-GB" sz="2400" baseline="0" dirty="0" smtClean="0"/>
                        <a:t> = ‘oh’</a:t>
                      </a:r>
                    </a:p>
                    <a:p>
                      <a:endParaRPr lang="en-GB" sz="2400" baseline="0" dirty="0" smtClean="0"/>
                    </a:p>
                    <a:p>
                      <a:r>
                        <a:rPr lang="en-GB" sz="2400" baseline="0" dirty="0" smtClean="0"/>
                        <a:t>As a general rule do not pronounce the s on the end of a word unless the next word begins with a vowel</a:t>
                      </a:r>
                    </a:p>
                    <a:p>
                      <a:endParaRPr lang="en-GB" sz="2400" baseline="0" dirty="0"/>
                    </a:p>
                  </a:txBody>
                  <a:tcPr/>
                </a:tc>
                <a:extLst>
                  <a:ext uri="{0D108BD9-81ED-4DB2-BD59-A6C34878D82A}">
                    <a16:rowId xmlns:a16="http://schemas.microsoft.com/office/drawing/2014/main" val="1548882159"/>
                  </a:ext>
                </a:extLst>
              </a:tr>
            </a:tbl>
          </a:graphicData>
        </a:graphic>
      </p:graphicFrame>
    </p:spTree>
    <p:extLst>
      <p:ext uri="{BB962C8B-B14F-4D97-AF65-F5344CB8AC3E}">
        <p14:creationId xmlns:p14="http://schemas.microsoft.com/office/powerpoint/2010/main" val="349289022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4232549855"/>
              </p:ext>
            </p:extLst>
          </p:nvPr>
        </p:nvGraphicFramePr>
        <p:xfrm>
          <a:off x="237487" y="651941"/>
          <a:ext cx="6277613" cy="8229600"/>
        </p:xfrm>
        <a:graphic>
          <a:graphicData uri="http://schemas.openxmlformats.org/drawingml/2006/table">
            <a:tbl>
              <a:tblPr/>
              <a:tblGrid>
                <a:gridCol w="1684238">
                  <a:extLst>
                    <a:ext uri="{9D8B030D-6E8A-4147-A177-3AD203B41FA5}">
                      <a16:colId xmlns:a16="http://schemas.microsoft.com/office/drawing/2014/main" val="20000"/>
                    </a:ext>
                  </a:extLst>
                </a:gridCol>
                <a:gridCol w="4593375">
                  <a:extLst>
                    <a:ext uri="{9D8B030D-6E8A-4147-A177-3AD203B41FA5}">
                      <a16:colId xmlns:a16="http://schemas.microsoft.com/office/drawing/2014/main" val="20002"/>
                    </a:ext>
                  </a:extLst>
                </a:gridCol>
              </a:tblGrid>
              <a:tr h="288301">
                <a:tc>
                  <a:txBody>
                    <a:bodyPr/>
                    <a:lstStyle/>
                    <a:p>
                      <a:pPr algn="ctr">
                        <a:spcAft>
                          <a:spcPts val="0"/>
                        </a:spcAft>
                      </a:pP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err="1">
                          <a:latin typeface="+mn-lt"/>
                          <a:ea typeface="Times New Roman"/>
                        </a:rPr>
                        <a:t>pronunciation</a:t>
                      </a:r>
                      <a:r>
                        <a:rPr lang="es-ES" sz="2000" b="1" dirty="0">
                          <a:latin typeface="+mn-lt"/>
                          <a:ea typeface="Times New Roman"/>
                        </a:rPr>
                        <a:t> guide</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288301">
                <a:tc>
                  <a:txBody>
                    <a:bodyPr/>
                    <a:lstStyle/>
                    <a:p>
                      <a:pPr algn="ctr">
                        <a:spcAft>
                          <a:spcPts val="0"/>
                        </a:spcAft>
                      </a:pPr>
                      <a:r>
                        <a:rPr lang="es-ES" sz="2000" b="1" dirty="0">
                          <a:latin typeface="+mn-lt"/>
                          <a:ea typeface="Times New Roman"/>
                        </a:rPr>
                        <a:t>a</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smtClean="0">
                          <a:latin typeface="+mn-lt"/>
                          <a:ea typeface="Times New Roman"/>
                        </a:rPr>
                        <a:t>ah</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88301">
                <a:tc>
                  <a:txBody>
                    <a:bodyPr/>
                    <a:lstStyle/>
                    <a:p>
                      <a:pPr algn="ctr">
                        <a:spcAft>
                          <a:spcPts val="0"/>
                        </a:spcAft>
                      </a:pPr>
                      <a:r>
                        <a:rPr lang="es-ES" sz="2000" b="1">
                          <a:latin typeface="+mn-lt"/>
                          <a:ea typeface="Times New Roman"/>
                        </a:rPr>
                        <a:t>b</a:t>
                      </a:r>
                      <a:endParaRPr lang="en-GB" sz="20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err="1">
                          <a:latin typeface="+mn-lt"/>
                          <a:ea typeface="Times New Roman"/>
                        </a:rPr>
                        <a:t>bay</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88301">
                <a:tc>
                  <a:txBody>
                    <a:bodyPr/>
                    <a:lstStyle/>
                    <a:p>
                      <a:pPr algn="ctr">
                        <a:spcAft>
                          <a:spcPts val="0"/>
                        </a:spcAft>
                      </a:pPr>
                      <a:r>
                        <a:rPr lang="es-ES" sz="2000" b="1" dirty="0">
                          <a:latin typeface="+mn-lt"/>
                          <a:ea typeface="Times New Roman"/>
                        </a:rPr>
                        <a:t>c</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2000" b="1" dirty="0">
                          <a:latin typeface="+mn-lt"/>
                          <a:ea typeface="Times New Roman"/>
                        </a:rPr>
                        <a:t>say </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88301">
                <a:tc>
                  <a:txBody>
                    <a:bodyPr/>
                    <a:lstStyle/>
                    <a:p>
                      <a:pPr algn="ctr">
                        <a:spcAft>
                          <a:spcPts val="0"/>
                        </a:spcAft>
                      </a:pPr>
                      <a:r>
                        <a:rPr lang="es-ES" sz="2000" b="1">
                          <a:latin typeface="+mn-lt"/>
                          <a:ea typeface="Times New Roman"/>
                        </a:rPr>
                        <a:t>d</a:t>
                      </a:r>
                      <a:endParaRPr lang="en-GB" sz="20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err="1">
                          <a:latin typeface="+mn-lt"/>
                          <a:ea typeface="Times New Roman"/>
                        </a:rPr>
                        <a:t>day</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288301">
                <a:tc>
                  <a:txBody>
                    <a:bodyPr/>
                    <a:lstStyle/>
                    <a:p>
                      <a:pPr algn="ctr">
                        <a:spcAft>
                          <a:spcPts val="0"/>
                        </a:spcAft>
                      </a:pPr>
                      <a:r>
                        <a:rPr lang="es-ES" sz="2000" b="1">
                          <a:latin typeface="+mn-lt"/>
                          <a:ea typeface="Times New Roman"/>
                        </a:rPr>
                        <a:t>e</a:t>
                      </a:r>
                      <a:endParaRPr lang="en-GB" sz="20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err="1">
                          <a:latin typeface="+mn-lt"/>
                          <a:ea typeface="Times New Roman"/>
                        </a:rPr>
                        <a:t>eugh</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288301">
                <a:tc>
                  <a:txBody>
                    <a:bodyPr/>
                    <a:lstStyle/>
                    <a:p>
                      <a:pPr algn="ctr">
                        <a:spcAft>
                          <a:spcPts val="0"/>
                        </a:spcAft>
                      </a:pPr>
                      <a:r>
                        <a:rPr lang="es-ES" sz="2000" b="1">
                          <a:latin typeface="+mn-lt"/>
                          <a:ea typeface="Times New Roman"/>
                        </a:rPr>
                        <a:t>f</a:t>
                      </a:r>
                      <a:endParaRPr lang="en-GB" sz="20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err="1">
                          <a:latin typeface="+mn-lt"/>
                          <a:ea typeface="Times New Roman"/>
                        </a:rPr>
                        <a:t>ef</a:t>
                      </a:r>
                      <a:r>
                        <a:rPr lang="es-ES" sz="2000" b="1" dirty="0">
                          <a:latin typeface="+mn-lt"/>
                          <a:ea typeface="Times New Roman"/>
                        </a:rPr>
                        <a:t> </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288301">
                <a:tc>
                  <a:txBody>
                    <a:bodyPr/>
                    <a:lstStyle/>
                    <a:p>
                      <a:pPr algn="ctr">
                        <a:spcAft>
                          <a:spcPts val="0"/>
                        </a:spcAft>
                      </a:pPr>
                      <a:r>
                        <a:rPr lang="es-ES" sz="2000" b="1">
                          <a:latin typeface="+mn-lt"/>
                          <a:ea typeface="Times New Roman"/>
                        </a:rPr>
                        <a:t>g</a:t>
                      </a:r>
                      <a:endParaRPr lang="en-GB" sz="20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err="1">
                          <a:latin typeface="+mn-lt"/>
                          <a:ea typeface="Times New Roman"/>
                        </a:rPr>
                        <a:t>jhay</a:t>
                      </a:r>
                      <a:r>
                        <a:rPr lang="es-ES" sz="2000" b="1" dirty="0">
                          <a:latin typeface="+mn-lt"/>
                          <a:ea typeface="Times New Roman"/>
                        </a:rPr>
                        <a:t> </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288301">
                <a:tc>
                  <a:txBody>
                    <a:bodyPr/>
                    <a:lstStyle/>
                    <a:p>
                      <a:pPr algn="ctr">
                        <a:spcAft>
                          <a:spcPts val="0"/>
                        </a:spcAft>
                      </a:pPr>
                      <a:r>
                        <a:rPr lang="es-ES" sz="2000" b="1">
                          <a:latin typeface="+mn-lt"/>
                          <a:ea typeface="Times New Roman"/>
                        </a:rPr>
                        <a:t>h</a:t>
                      </a:r>
                      <a:endParaRPr lang="en-GB" sz="20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err="1">
                          <a:latin typeface="+mn-lt"/>
                          <a:ea typeface="Times New Roman"/>
                        </a:rPr>
                        <a:t>ash</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288301">
                <a:tc>
                  <a:txBody>
                    <a:bodyPr/>
                    <a:lstStyle/>
                    <a:p>
                      <a:pPr algn="ctr">
                        <a:spcAft>
                          <a:spcPts val="0"/>
                        </a:spcAft>
                      </a:pPr>
                      <a:r>
                        <a:rPr lang="es-ES" sz="2000" b="1">
                          <a:latin typeface="+mn-lt"/>
                          <a:ea typeface="Times New Roman"/>
                        </a:rPr>
                        <a:t>i</a:t>
                      </a:r>
                      <a:endParaRPr lang="en-GB" sz="20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err="1">
                          <a:latin typeface="+mn-lt"/>
                          <a:ea typeface="Times New Roman"/>
                        </a:rPr>
                        <a:t>ee</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288301">
                <a:tc>
                  <a:txBody>
                    <a:bodyPr/>
                    <a:lstStyle/>
                    <a:p>
                      <a:pPr algn="ctr">
                        <a:spcAft>
                          <a:spcPts val="0"/>
                        </a:spcAft>
                      </a:pPr>
                      <a:r>
                        <a:rPr lang="es-ES" sz="2000" b="1">
                          <a:latin typeface="+mn-lt"/>
                          <a:ea typeface="Times New Roman"/>
                        </a:rPr>
                        <a:t>j</a:t>
                      </a:r>
                      <a:endParaRPr lang="en-GB" sz="20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err="1">
                          <a:latin typeface="+mn-lt"/>
                          <a:ea typeface="Times New Roman"/>
                        </a:rPr>
                        <a:t>ghee</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288301">
                <a:tc>
                  <a:txBody>
                    <a:bodyPr/>
                    <a:lstStyle/>
                    <a:p>
                      <a:pPr algn="ctr">
                        <a:spcAft>
                          <a:spcPts val="0"/>
                        </a:spcAft>
                      </a:pPr>
                      <a:r>
                        <a:rPr lang="es-ES" sz="2000" b="1">
                          <a:latin typeface="+mn-lt"/>
                          <a:ea typeface="Times New Roman"/>
                        </a:rPr>
                        <a:t>k</a:t>
                      </a:r>
                      <a:endParaRPr lang="en-GB" sz="20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err="1">
                          <a:latin typeface="+mn-lt"/>
                          <a:ea typeface="Times New Roman"/>
                        </a:rPr>
                        <a:t>ka</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r h="288301">
                <a:tc>
                  <a:txBody>
                    <a:bodyPr/>
                    <a:lstStyle/>
                    <a:p>
                      <a:pPr algn="ctr">
                        <a:spcAft>
                          <a:spcPts val="0"/>
                        </a:spcAft>
                      </a:pPr>
                      <a:r>
                        <a:rPr lang="es-ES" sz="2000" b="1">
                          <a:latin typeface="+mn-lt"/>
                          <a:ea typeface="Times New Roman"/>
                        </a:rPr>
                        <a:t>l</a:t>
                      </a:r>
                      <a:endParaRPr lang="en-GB" sz="20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a:latin typeface="+mn-lt"/>
                          <a:ea typeface="Times New Roman"/>
                        </a:rPr>
                        <a:t>el</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2"/>
                  </a:ext>
                </a:extLst>
              </a:tr>
              <a:tr h="288301">
                <a:tc>
                  <a:txBody>
                    <a:bodyPr/>
                    <a:lstStyle/>
                    <a:p>
                      <a:pPr algn="ctr">
                        <a:spcAft>
                          <a:spcPts val="0"/>
                        </a:spcAft>
                      </a:pPr>
                      <a:r>
                        <a:rPr lang="es-ES" sz="2000" b="1">
                          <a:latin typeface="+mn-lt"/>
                          <a:ea typeface="Times New Roman"/>
                        </a:rPr>
                        <a:t>m</a:t>
                      </a:r>
                      <a:endParaRPr lang="en-GB" sz="20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err="1">
                          <a:latin typeface="+mn-lt"/>
                          <a:ea typeface="Times New Roman"/>
                        </a:rPr>
                        <a:t>em</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3"/>
                  </a:ext>
                </a:extLst>
              </a:tr>
              <a:tr h="288301">
                <a:tc>
                  <a:txBody>
                    <a:bodyPr/>
                    <a:lstStyle/>
                    <a:p>
                      <a:pPr algn="ctr">
                        <a:spcAft>
                          <a:spcPts val="0"/>
                        </a:spcAft>
                      </a:pPr>
                      <a:r>
                        <a:rPr lang="es-ES" sz="2000" b="1">
                          <a:latin typeface="+mn-lt"/>
                          <a:ea typeface="Times New Roman"/>
                        </a:rPr>
                        <a:t>n</a:t>
                      </a:r>
                      <a:endParaRPr lang="en-GB" sz="20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err="1">
                          <a:latin typeface="+mn-lt"/>
                          <a:ea typeface="Times New Roman"/>
                        </a:rPr>
                        <a:t>enn</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4"/>
                  </a:ext>
                </a:extLst>
              </a:tr>
              <a:tr h="288301">
                <a:tc>
                  <a:txBody>
                    <a:bodyPr/>
                    <a:lstStyle/>
                    <a:p>
                      <a:pPr algn="ctr">
                        <a:spcAft>
                          <a:spcPts val="0"/>
                        </a:spcAft>
                      </a:pPr>
                      <a:r>
                        <a:rPr lang="es-ES" sz="2000" b="1" dirty="0">
                          <a:latin typeface="+mn-lt"/>
                          <a:ea typeface="Times New Roman"/>
                        </a:rPr>
                        <a:t>o</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a:latin typeface="+mn-lt"/>
                          <a:ea typeface="Times New Roman"/>
                        </a:rPr>
                        <a:t>oh</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6"/>
                  </a:ext>
                </a:extLst>
              </a:tr>
              <a:tr h="288301">
                <a:tc>
                  <a:txBody>
                    <a:bodyPr/>
                    <a:lstStyle/>
                    <a:p>
                      <a:pPr algn="ctr">
                        <a:spcAft>
                          <a:spcPts val="0"/>
                        </a:spcAft>
                      </a:pPr>
                      <a:r>
                        <a:rPr lang="es-ES" sz="2000" b="1">
                          <a:latin typeface="+mn-lt"/>
                          <a:ea typeface="Times New Roman"/>
                        </a:rPr>
                        <a:t>p</a:t>
                      </a:r>
                      <a:endParaRPr lang="en-GB" sz="20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err="1">
                          <a:latin typeface="+mn-lt"/>
                          <a:ea typeface="Times New Roman"/>
                        </a:rPr>
                        <a:t>pay</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7"/>
                  </a:ext>
                </a:extLst>
              </a:tr>
              <a:tr h="288301">
                <a:tc>
                  <a:txBody>
                    <a:bodyPr/>
                    <a:lstStyle/>
                    <a:p>
                      <a:pPr algn="ctr">
                        <a:spcAft>
                          <a:spcPts val="0"/>
                        </a:spcAft>
                      </a:pPr>
                      <a:r>
                        <a:rPr lang="es-ES" sz="2000" b="1">
                          <a:latin typeface="+mn-lt"/>
                          <a:ea typeface="Times New Roman"/>
                        </a:rPr>
                        <a:t>q</a:t>
                      </a:r>
                      <a:endParaRPr lang="en-GB" sz="20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err="1">
                          <a:latin typeface="+mn-lt"/>
                          <a:ea typeface="Times New Roman"/>
                        </a:rPr>
                        <a:t>Koo</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8"/>
                  </a:ext>
                </a:extLst>
              </a:tr>
              <a:tr h="288301">
                <a:tc>
                  <a:txBody>
                    <a:bodyPr/>
                    <a:lstStyle/>
                    <a:p>
                      <a:pPr algn="ctr">
                        <a:spcAft>
                          <a:spcPts val="0"/>
                        </a:spcAft>
                      </a:pPr>
                      <a:r>
                        <a:rPr lang="es-ES" sz="2000" b="1">
                          <a:latin typeface="+mn-lt"/>
                          <a:ea typeface="Times New Roman"/>
                        </a:rPr>
                        <a:t>r</a:t>
                      </a:r>
                      <a:endParaRPr lang="en-GB" sz="20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a:latin typeface="+mn-lt"/>
                          <a:ea typeface="Times New Roman"/>
                        </a:rPr>
                        <a:t>air</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9"/>
                  </a:ext>
                </a:extLst>
              </a:tr>
              <a:tr h="288301">
                <a:tc>
                  <a:txBody>
                    <a:bodyPr/>
                    <a:lstStyle/>
                    <a:p>
                      <a:pPr algn="ctr">
                        <a:spcAft>
                          <a:spcPts val="0"/>
                        </a:spcAft>
                      </a:pPr>
                      <a:r>
                        <a:rPr lang="es-ES" sz="2000" b="1">
                          <a:latin typeface="+mn-lt"/>
                          <a:ea typeface="Times New Roman"/>
                        </a:rPr>
                        <a:t>s</a:t>
                      </a:r>
                      <a:endParaRPr lang="en-GB" sz="20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err="1">
                          <a:latin typeface="+mn-lt"/>
                          <a:ea typeface="Times New Roman"/>
                        </a:rPr>
                        <a:t>ess</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0"/>
                  </a:ext>
                </a:extLst>
              </a:tr>
              <a:tr h="288301">
                <a:tc>
                  <a:txBody>
                    <a:bodyPr/>
                    <a:lstStyle/>
                    <a:p>
                      <a:pPr algn="ctr">
                        <a:spcAft>
                          <a:spcPts val="0"/>
                        </a:spcAft>
                      </a:pPr>
                      <a:r>
                        <a:rPr lang="es-ES" sz="2000" b="1">
                          <a:latin typeface="+mn-lt"/>
                          <a:ea typeface="Times New Roman"/>
                        </a:rPr>
                        <a:t>t</a:t>
                      </a:r>
                      <a:endParaRPr lang="en-GB" sz="20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err="1">
                          <a:latin typeface="+mn-lt"/>
                          <a:ea typeface="Times New Roman"/>
                        </a:rPr>
                        <a:t>tay</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1"/>
                  </a:ext>
                </a:extLst>
              </a:tr>
              <a:tr h="288301">
                <a:tc>
                  <a:txBody>
                    <a:bodyPr/>
                    <a:lstStyle/>
                    <a:p>
                      <a:pPr algn="ctr">
                        <a:spcAft>
                          <a:spcPts val="0"/>
                        </a:spcAft>
                      </a:pPr>
                      <a:r>
                        <a:rPr lang="es-ES" sz="2000" b="1">
                          <a:latin typeface="+mn-lt"/>
                          <a:ea typeface="Times New Roman"/>
                        </a:rPr>
                        <a:t>u</a:t>
                      </a:r>
                      <a:endParaRPr lang="en-GB" sz="20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err="1">
                          <a:latin typeface="+mn-lt"/>
                          <a:ea typeface="Times New Roman"/>
                        </a:rPr>
                        <a:t>ooo</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2"/>
                  </a:ext>
                </a:extLst>
              </a:tr>
              <a:tr h="288301">
                <a:tc>
                  <a:txBody>
                    <a:bodyPr/>
                    <a:lstStyle/>
                    <a:p>
                      <a:pPr algn="ctr">
                        <a:spcAft>
                          <a:spcPts val="0"/>
                        </a:spcAft>
                      </a:pPr>
                      <a:r>
                        <a:rPr lang="es-ES" sz="2000" b="1">
                          <a:latin typeface="+mn-lt"/>
                          <a:ea typeface="Times New Roman"/>
                        </a:rPr>
                        <a:t>v</a:t>
                      </a:r>
                      <a:endParaRPr lang="en-GB" sz="20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err="1">
                          <a:latin typeface="+mn-lt"/>
                          <a:ea typeface="Times New Roman"/>
                        </a:rPr>
                        <a:t>vay</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3"/>
                  </a:ext>
                </a:extLst>
              </a:tr>
              <a:tr h="288301">
                <a:tc>
                  <a:txBody>
                    <a:bodyPr/>
                    <a:lstStyle/>
                    <a:p>
                      <a:pPr algn="ctr">
                        <a:spcAft>
                          <a:spcPts val="0"/>
                        </a:spcAft>
                      </a:pPr>
                      <a:r>
                        <a:rPr lang="es-ES" sz="2000" b="1">
                          <a:latin typeface="+mn-lt"/>
                          <a:ea typeface="Times New Roman"/>
                        </a:rPr>
                        <a:t>w</a:t>
                      </a:r>
                      <a:endParaRPr lang="en-GB" sz="20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err="1">
                          <a:latin typeface="+mn-lt"/>
                          <a:ea typeface="Times New Roman"/>
                        </a:rPr>
                        <a:t>doo</a:t>
                      </a:r>
                      <a:r>
                        <a:rPr lang="es-ES" sz="2000" b="1" baseline="0" dirty="0">
                          <a:latin typeface="+mn-lt"/>
                          <a:ea typeface="Times New Roman"/>
                        </a:rPr>
                        <a:t> </a:t>
                      </a:r>
                      <a:r>
                        <a:rPr lang="es-ES" sz="2000" b="1" baseline="0" dirty="0" err="1">
                          <a:latin typeface="+mn-lt"/>
                          <a:ea typeface="Times New Roman"/>
                        </a:rPr>
                        <a:t>bla</a:t>
                      </a:r>
                      <a:r>
                        <a:rPr lang="es-ES" sz="2000" b="1" baseline="0" dirty="0">
                          <a:latin typeface="+mn-lt"/>
                          <a:ea typeface="Times New Roman"/>
                        </a:rPr>
                        <a:t> </a:t>
                      </a:r>
                      <a:r>
                        <a:rPr lang="es-ES" sz="2000" b="1" baseline="0" dirty="0" err="1">
                          <a:latin typeface="+mn-lt"/>
                          <a:ea typeface="Times New Roman"/>
                        </a:rPr>
                        <a:t>vay</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4"/>
                  </a:ext>
                </a:extLst>
              </a:tr>
              <a:tr h="288301">
                <a:tc>
                  <a:txBody>
                    <a:bodyPr/>
                    <a:lstStyle/>
                    <a:p>
                      <a:pPr algn="ctr">
                        <a:spcAft>
                          <a:spcPts val="0"/>
                        </a:spcAft>
                      </a:pPr>
                      <a:r>
                        <a:rPr lang="es-ES" sz="2000" b="1">
                          <a:latin typeface="+mn-lt"/>
                          <a:ea typeface="Times New Roman"/>
                        </a:rPr>
                        <a:t>x</a:t>
                      </a:r>
                      <a:endParaRPr lang="en-GB" sz="20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err="1">
                          <a:latin typeface="+mn-lt"/>
                          <a:ea typeface="Times New Roman"/>
                        </a:rPr>
                        <a:t>eeks</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5"/>
                  </a:ext>
                </a:extLst>
              </a:tr>
              <a:tr h="288301">
                <a:tc>
                  <a:txBody>
                    <a:bodyPr/>
                    <a:lstStyle/>
                    <a:p>
                      <a:pPr algn="ctr">
                        <a:spcAft>
                          <a:spcPts val="0"/>
                        </a:spcAft>
                      </a:pPr>
                      <a:r>
                        <a:rPr lang="es-ES" sz="2000" b="1">
                          <a:latin typeface="+mn-lt"/>
                          <a:ea typeface="Times New Roman"/>
                        </a:rPr>
                        <a:t>y</a:t>
                      </a:r>
                      <a:endParaRPr lang="en-GB" sz="20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err="1">
                          <a:latin typeface="+mn-lt"/>
                          <a:ea typeface="Times New Roman"/>
                        </a:rPr>
                        <a:t>ee</a:t>
                      </a:r>
                      <a:r>
                        <a:rPr lang="es-ES" sz="2000" b="1" baseline="0" dirty="0">
                          <a:latin typeface="+mn-lt"/>
                          <a:ea typeface="Times New Roman"/>
                        </a:rPr>
                        <a:t> </a:t>
                      </a:r>
                      <a:r>
                        <a:rPr lang="es-ES" sz="2000" b="1" baseline="0" dirty="0" err="1">
                          <a:latin typeface="+mn-lt"/>
                          <a:ea typeface="Times New Roman"/>
                        </a:rPr>
                        <a:t>grek</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6"/>
                  </a:ext>
                </a:extLst>
              </a:tr>
              <a:tr h="288301">
                <a:tc>
                  <a:txBody>
                    <a:bodyPr/>
                    <a:lstStyle/>
                    <a:p>
                      <a:pPr algn="ctr">
                        <a:spcAft>
                          <a:spcPts val="0"/>
                        </a:spcAft>
                      </a:pPr>
                      <a:r>
                        <a:rPr lang="es-ES" sz="2000" b="1">
                          <a:latin typeface="+mn-lt"/>
                          <a:ea typeface="Times New Roman"/>
                        </a:rPr>
                        <a:t>z</a:t>
                      </a:r>
                      <a:endParaRPr lang="en-GB" sz="20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err="1">
                          <a:latin typeface="+mn-lt"/>
                          <a:ea typeface="Times New Roman"/>
                        </a:rPr>
                        <a:t>zed</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7"/>
                  </a:ext>
                </a:extLst>
              </a:tr>
            </a:tbl>
          </a:graphicData>
        </a:graphic>
      </p:graphicFrame>
      <p:sp>
        <p:nvSpPr>
          <p:cNvPr id="5240" name="Rectangle 1"/>
          <p:cNvSpPr>
            <a:spLocks noChangeArrowheads="1"/>
          </p:cNvSpPr>
          <p:nvPr/>
        </p:nvSpPr>
        <p:spPr bwMode="auto">
          <a:xfrm>
            <a:off x="2140418" y="-59"/>
            <a:ext cx="2950231" cy="800219"/>
          </a:xfrm>
          <a:prstGeom prst="rect">
            <a:avLst/>
          </a:prstGeom>
          <a:noFill/>
          <a:ln w="9525">
            <a:noFill/>
            <a:miter lim="800000"/>
            <a:headEnd/>
            <a:tailEnd/>
          </a:ln>
        </p:spPr>
        <p:txBody>
          <a:bodyPr wrap="none" anchor="ctr">
            <a:spAutoFit/>
          </a:bodyPr>
          <a:lstStyle/>
          <a:p>
            <a:pPr algn="ctr"/>
            <a:r>
              <a:rPr lang="en-GB" altLang="en-US" sz="2800" b="1" dirty="0" err="1">
                <a:latin typeface="Calibri" pitchFamily="34" charset="0"/>
                <a:ea typeface="Times New Roman" pitchFamily="18" charset="0"/>
                <a:cs typeface="Arial" charset="0"/>
              </a:rPr>
              <a:t>L’alphabet</a:t>
            </a:r>
            <a:r>
              <a:rPr lang="en-GB" altLang="en-US" sz="2800" b="1" dirty="0">
                <a:latin typeface="Calibri" pitchFamily="34" charset="0"/>
                <a:ea typeface="Times New Roman" pitchFamily="18" charset="0"/>
                <a:cs typeface="Arial" charset="0"/>
              </a:rPr>
              <a:t> </a:t>
            </a:r>
            <a:r>
              <a:rPr lang="en-GB" altLang="en-US" sz="2800" b="1" dirty="0" err="1">
                <a:latin typeface="Calibri" pitchFamily="34" charset="0"/>
                <a:ea typeface="Times New Roman" pitchFamily="18" charset="0"/>
                <a:cs typeface="Arial" charset="0"/>
              </a:rPr>
              <a:t>français</a:t>
            </a:r>
            <a:endParaRPr lang="en-GB" altLang="en-US" sz="2800" b="1" dirty="0">
              <a:latin typeface="Calibri" pitchFamily="34" charset="0"/>
              <a:ea typeface="Times New Roman" pitchFamily="18" charset="0"/>
              <a:cs typeface="Arial" charset="0"/>
            </a:endParaRPr>
          </a:p>
          <a:p>
            <a:pPr algn="ctr" eaLnBrk="0" hangingPunct="0"/>
            <a:endParaRPr lang="en-GB" altLang="en-US" dirty="0">
              <a:latin typeface="Calibri" pitchFamily="34" charset="0"/>
              <a:ea typeface="Times New Roman" pitchFamily="18" charset="0"/>
              <a:cs typeface="Arial" charset="0"/>
            </a:endParaRPr>
          </a:p>
        </p:txBody>
      </p:sp>
      <p:sp>
        <p:nvSpPr>
          <p:cNvPr id="6" name="Slide Number Placeholder 5"/>
          <p:cNvSpPr>
            <a:spLocks noGrp="1"/>
          </p:cNvSpPr>
          <p:nvPr>
            <p:ph type="sldNum" sz="quarter" idx="12"/>
          </p:nvPr>
        </p:nvSpPr>
        <p:spPr/>
        <p:txBody>
          <a:bodyPr/>
          <a:lstStyle/>
          <a:p>
            <a:pPr>
              <a:defRPr/>
            </a:pPr>
            <a:fld id="{0F145BFC-05E3-4D00-AE96-44E6DC1FA43B}" type="slidenum">
              <a:rPr lang="en-GB" smtClean="0"/>
              <a:pPr>
                <a:defRPr/>
              </a:pPr>
              <a:t>2</a:t>
            </a:fld>
            <a:endParaRPr lang="en-GB"/>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4082195779"/>
              </p:ext>
            </p:extLst>
          </p:nvPr>
        </p:nvGraphicFramePr>
        <p:xfrm>
          <a:off x="116632" y="179512"/>
          <a:ext cx="6624736" cy="8686800"/>
        </p:xfrm>
        <a:graphic>
          <a:graphicData uri="http://schemas.openxmlformats.org/drawingml/2006/table">
            <a:tbl>
              <a:tblPr>
                <a:tableStyleId>{5C22544A-7EE6-4342-B048-85BDC9FD1C3A}</a:tableStyleId>
              </a:tblPr>
              <a:tblGrid>
                <a:gridCol w="1584176">
                  <a:extLst>
                    <a:ext uri="{9D8B030D-6E8A-4147-A177-3AD203B41FA5}">
                      <a16:colId xmlns:a16="http://schemas.microsoft.com/office/drawing/2014/main" val="20000"/>
                    </a:ext>
                  </a:extLst>
                </a:gridCol>
                <a:gridCol w="1192676">
                  <a:extLst>
                    <a:ext uri="{9D8B030D-6E8A-4147-A177-3AD203B41FA5}">
                      <a16:colId xmlns:a16="http://schemas.microsoft.com/office/drawing/2014/main" val="20002"/>
                    </a:ext>
                  </a:extLst>
                </a:gridCol>
                <a:gridCol w="208280">
                  <a:extLst>
                    <a:ext uri="{9D8B030D-6E8A-4147-A177-3AD203B41FA5}">
                      <a16:colId xmlns:a16="http://schemas.microsoft.com/office/drawing/2014/main" val="20003"/>
                    </a:ext>
                  </a:extLst>
                </a:gridCol>
                <a:gridCol w="210595">
                  <a:extLst>
                    <a:ext uri="{9D8B030D-6E8A-4147-A177-3AD203B41FA5}">
                      <a16:colId xmlns:a16="http://schemas.microsoft.com/office/drawing/2014/main" val="20004"/>
                    </a:ext>
                  </a:extLst>
                </a:gridCol>
                <a:gridCol w="118138">
                  <a:extLst>
                    <a:ext uri="{9D8B030D-6E8A-4147-A177-3AD203B41FA5}">
                      <a16:colId xmlns:a16="http://schemas.microsoft.com/office/drawing/2014/main" val="20005"/>
                    </a:ext>
                  </a:extLst>
                </a:gridCol>
                <a:gridCol w="1699519">
                  <a:extLst>
                    <a:ext uri="{9D8B030D-6E8A-4147-A177-3AD203B41FA5}">
                      <a16:colId xmlns:a16="http://schemas.microsoft.com/office/drawing/2014/main" val="20006"/>
                    </a:ext>
                  </a:extLst>
                </a:gridCol>
                <a:gridCol w="118138">
                  <a:extLst>
                    <a:ext uri="{9D8B030D-6E8A-4147-A177-3AD203B41FA5}">
                      <a16:colId xmlns:a16="http://schemas.microsoft.com/office/drawing/2014/main" val="20007"/>
                    </a:ext>
                  </a:extLst>
                </a:gridCol>
                <a:gridCol w="1493214">
                  <a:extLst>
                    <a:ext uri="{9D8B030D-6E8A-4147-A177-3AD203B41FA5}">
                      <a16:colId xmlns:a16="http://schemas.microsoft.com/office/drawing/2014/main" val="20008"/>
                    </a:ext>
                  </a:extLst>
                </a:gridCol>
              </a:tblGrid>
              <a:tr h="199870">
                <a:tc gridSpan="8">
                  <a:txBody>
                    <a:bodyPr/>
                    <a:lstStyle/>
                    <a:p>
                      <a:pPr algn="ctr"/>
                      <a:r>
                        <a:rPr lang="es-ES_tradnl" sz="1400" b="1" dirty="0"/>
                        <a:t>CRIB SHEET FOR SPEAKING &amp; WRITING </a:t>
                      </a:r>
                      <a:r>
                        <a:rPr lang="es-ES_tradnl" sz="1400" b="1" dirty="0" smtClean="0"/>
                        <a:t>FRENCH</a:t>
                      </a:r>
                      <a:endParaRPr lang="es-ES_tradnl" sz="1400" b="1"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0"/>
                  </a:ext>
                </a:extLst>
              </a:tr>
              <a:tr h="159896">
                <a:tc gridSpan="2">
                  <a:txBody>
                    <a:bodyPr/>
                    <a:lstStyle/>
                    <a:p>
                      <a:pPr algn="ctr"/>
                      <a:r>
                        <a:rPr lang="en-GB" sz="1000" b="1" noProof="0" dirty="0">
                          <a:latin typeface="Calibri" pitchFamily="34" charset="0"/>
                          <a:cs typeface="Calibri" pitchFamily="34" charset="0"/>
                        </a:rPr>
                        <a:t>LINKING WORDS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a:txBody>
                    <a:bodyPr/>
                    <a:lstStyle/>
                    <a:p>
                      <a:endParaRPr lang="es-ES_tradnl" sz="8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5">
                  <a:txBody>
                    <a:bodyPr/>
                    <a:lstStyle/>
                    <a:p>
                      <a:pPr algn="ctr"/>
                      <a:r>
                        <a:rPr lang="en-GB" sz="1000" b="1" noProof="0" dirty="0">
                          <a:latin typeface="Calibri" pitchFamily="34" charset="0"/>
                          <a:cs typeface="Calibri" pitchFamily="34" charset="0"/>
                        </a:rPr>
                        <a:t>GIVING STRUCTURE/ ORDER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pPr algn="ctr"/>
                      <a:endParaRPr lang="en-GB" sz="1400" b="1"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1"/>
                  </a:ext>
                </a:extLst>
              </a:tr>
              <a:tr h="959377">
                <a:tc rowSpan="4">
                  <a:txBody>
                    <a:bodyPr/>
                    <a:lstStyle/>
                    <a:p>
                      <a:r>
                        <a:rPr lang="fr-FR" sz="1000" noProof="0" dirty="0">
                          <a:latin typeface="Calibri" pitchFamily="34" charset="0"/>
                          <a:cs typeface="Calibri" pitchFamily="34" charset="0"/>
                        </a:rPr>
                        <a:t>et</a:t>
                      </a:r>
                    </a:p>
                    <a:p>
                      <a:pPr marL="0" marR="0" indent="0" algn="l" defTabSz="914400" rtl="0" eaLnBrk="1" fontAlgn="auto" latinLnBrk="0" hangingPunct="1">
                        <a:lnSpc>
                          <a:spcPct val="100000"/>
                        </a:lnSpc>
                        <a:spcBef>
                          <a:spcPts val="0"/>
                        </a:spcBef>
                        <a:spcAft>
                          <a:spcPts val="0"/>
                        </a:spcAft>
                        <a:buClrTx/>
                        <a:buSzTx/>
                        <a:buFontTx/>
                        <a:buNone/>
                        <a:tabLst/>
                        <a:defRPr/>
                      </a:pPr>
                      <a:r>
                        <a:rPr lang="fr-FR" sz="1000" noProof="0" dirty="0">
                          <a:latin typeface="Calibri" pitchFamily="34" charset="0"/>
                          <a:cs typeface="Calibri" pitchFamily="34" charset="0"/>
                        </a:rPr>
                        <a:t>aussi</a:t>
                      </a:r>
                    </a:p>
                    <a:p>
                      <a:r>
                        <a:rPr lang="fr-FR" sz="1000" noProof="0" dirty="0">
                          <a:latin typeface="Calibri" pitchFamily="34" charset="0"/>
                          <a:cs typeface="Calibri" pitchFamily="34" charset="0"/>
                        </a:rPr>
                        <a:t>de</a:t>
                      </a:r>
                      <a:r>
                        <a:rPr lang="fr-FR" sz="1000" baseline="0" noProof="0" dirty="0">
                          <a:latin typeface="Calibri" pitchFamily="34" charset="0"/>
                          <a:cs typeface="Calibri" pitchFamily="34" charset="0"/>
                        </a:rPr>
                        <a:t> plus</a:t>
                      </a:r>
                      <a:endParaRPr lang="fr-FR" sz="1000" noProof="0" dirty="0">
                        <a:latin typeface="Calibri" pitchFamily="34" charset="0"/>
                        <a:cs typeface="Calibri" pitchFamily="34" charset="0"/>
                      </a:endParaRPr>
                    </a:p>
                    <a:p>
                      <a:r>
                        <a:rPr lang="fr-FR" sz="1000" noProof="0" dirty="0">
                          <a:latin typeface="Calibri" pitchFamily="34" charset="0"/>
                          <a:cs typeface="Calibri" pitchFamily="34" charset="0"/>
                        </a:rPr>
                        <a:t>donc</a:t>
                      </a:r>
                    </a:p>
                    <a:p>
                      <a:pPr marL="0" marR="0" indent="0" algn="l" defTabSz="914400" rtl="0" eaLnBrk="1" fontAlgn="auto" latinLnBrk="0" hangingPunct="1">
                        <a:lnSpc>
                          <a:spcPct val="100000"/>
                        </a:lnSpc>
                        <a:spcBef>
                          <a:spcPts val="0"/>
                        </a:spcBef>
                        <a:spcAft>
                          <a:spcPts val="0"/>
                        </a:spcAft>
                        <a:buClrTx/>
                        <a:buSzTx/>
                        <a:buFontTx/>
                        <a:buNone/>
                        <a:tabLst/>
                        <a:defRPr/>
                      </a:pPr>
                      <a:r>
                        <a:rPr lang="fr-FR" sz="1000" noProof="0" dirty="0">
                          <a:latin typeface="Calibri" pitchFamily="34" charset="0"/>
                          <a:cs typeface="Calibri" pitchFamily="34" charset="0"/>
                        </a:rPr>
                        <a:t>par conséquent</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noProof="0" dirty="0">
                          <a:latin typeface="Calibri" pitchFamily="34" charset="0"/>
                          <a:cs typeface="Calibri" pitchFamily="34" charset="0"/>
                        </a:rPr>
                        <a:t>mais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noProof="0" dirty="0">
                          <a:latin typeface="Calibri" pitchFamily="34" charset="0"/>
                          <a:cs typeface="Calibri" pitchFamily="34" charset="0"/>
                        </a:rPr>
                        <a:t>ou</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noProof="0" dirty="0">
                          <a:latin typeface="Calibri" pitchFamily="34" charset="0"/>
                          <a:cs typeface="Calibri" pitchFamily="34" charset="0"/>
                        </a:rPr>
                        <a:t>lorsque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noProof="0" dirty="0">
                          <a:latin typeface="Calibri" pitchFamily="34" charset="0"/>
                          <a:cs typeface="Calibri" pitchFamily="34" charset="0"/>
                        </a:rPr>
                        <a:t>cependant</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noProof="0" dirty="0">
                          <a:latin typeface="Calibri" pitchFamily="34" charset="0"/>
                          <a:cs typeface="Calibri" pitchFamily="34" charset="0"/>
                        </a:rPr>
                        <a:t>pourtant</a:t>
                      </a:r>
                    </a:p>
                    <a:p>
                      <a:r>
                        <a:rPr lang="fr-FR" sz="1000" noProof="0" dirty="0">
                          <a:latin typeface="Calibri" pitchFamily="34" charset="0"/>
                          <a:cs typeface="Calibri" pitchFamily="34" charset="0"/>
                        </a:rPr>
                        <a:t>néanmoins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noProof="0" dirty="0" smtClean="0">
                          <a:latin typeface="Calibri" pitchFamily="34" charset="0"/>
                          <a:cs typeface="Calibri" pitchFamily="34" charset="0"/>
                        </a:rPr>
                        <a:t>bien que</a:t>
                      </a:r>
                      <a:endParaRPr lang="fr-FR" sz="1000" noProof="0" dirty="0">
                        <a:latin typeface="Calibri" pitchFamily="34" charset="0"/>
                        <a:cs typeface="Calibri" pitchFamily="34" charset="0"/>
                      </a:endParaRPr>
                    </a:p>
                    <a:p>
                      <a:r>
                        <a:rPr lang="fr-FR" sz="1000" noProof="0" dirty="0">
                          <a:latin typeface="Calibri" pitchFamily="34" charset="0"/>
                          <a:cs typeface="Calibri" pitchFamily="34" charset="0"/>
                        </a:rPr>
                        <a:t>parce que</a:t>
                      </a:r>
                    </a:p>
                    <a:p>
                      <a:r>
                        <a:rPr lang="fr-FR" sz="1000" noProof="0" dirty="0">
                          <a:latin typeface="Calibri" pitchFamily="34" charset="0"/>
                          <a:cs typeface="Calibri" pitchFamily="34" charset="0"/>
                        </a:rPr>
                        <a:t>car</a:t>
                      </a:r>
                    </a:p>
                    <a:p>
                      <a:r>
                        <a:rPr lang="fr-FR" sz="1000" noProof="0" dirty="0">
                          <a:latin typeface="Calibri" pitchFamily="34" charset="0"/>
                          <a:cs typeface="Calibri" pitchFamily="34" charset="0"/>
                        </a:rPr>
                        <a:t>puisque</a:t>
                      </a:r>
                      <a:r>
                        <a:rPr lang="fr-FR" sz="1000" baseline="0" noProof="0" dirty="0">
                          <a:latin typeface="Calibri" pitchFamily="34" charset="0"/>
                          <a:cs typeface="Calibri" pitchFamily="34" charset="0"/>
                        </a:rPr>
                        <a:t> </a:t>
                      </a:r>
                      <a:endParaRPr lang="fr-FR" sz="1000" noProof="0" dirty="0">
                        <a:latin typeface="Calibri" pitchFamily="34" charset="0"/>
                        <a:cs typeface="Calibri" pitchFamily="34" charset="0"/>
                      </a:endParaRPr>
                    </a:p>
                    <a:p>
                      <a:r>
                        <a:rPr lang="fr-FR" sz="1000" noProof="0" dirty="0">
                          <a:latin typeface="Calibri" pitchFamily="34" charset="0"/>
                          <a:cs typeface="Calibri" pitchFamily="34" charset="0"/>
                        </a:rPr>
                        <a:t>étant donné que</a:t>
                      </a:r>
                    </a:p>
                    <a:p>
                      <a:r>
                        <a:rPr lang="fr-FR" sz="1000" noProof="0" dirty="0">
                          <a:latin typeface="Calibri" pitchFamily="34" charset="0"/>
                          <a:cs typeface="Calibri" pitchFamily="34" charset="0"/>
                        </a:rPr>
                        <a:t>à cause de</a:t>
                      </a:r>
                    </a:p>
                    <a:p>
                      <a:r>
                        <a:rPr lang="fr-FR" sz="1000" noProof="0" dirty="0">
                          <a:latin typeface="Calibri" pitchFamily="34" charset="0"/>
                          <a:cs typeface="Calibri" pitchFamily="34" charset="0"/>
                        </a:rPr>
                        <a:t>en</a:t>
                      </a:r>
                      <a:r>
                        <a:rPr lang="fr-FR" sz="1000" baseline="0" noProof="0" dirty="0">
                          <a:latin typeface="Calibri" pitchFamily="34" charset="0"/>
                          <a:cs typeface="Calibri" pitchFamily="34" charset="0"/>
                        </a:rPr>
                        <a:t> raison de</a:t>
                      </a:r>
                      <a:endParaRPr lang="fr-FR" sz="1000" noProof="0" dirty="0">
                        <a:latin typeface="Calibri" pitchFamily="34" charset="0"/>
                        <a:cs typeface="Calibri" pitchFamily="34" charset="0"/>
                      </a:endParaRPr>
                    </a:p>
                    <a:p>
                      <a:r>
                        <a:rPr lang="fr-FR" sz="1000" baseline="0" noProof="0" dirty="0">
                          <a:latin typeface="Calibri" pitchFamily="34" charset="0"/>
                          <a:cs typeface="Calibri" pitchFamily="34" charset="0"/>
                        </a:rPr>
                        <a:t>surtout</a:t>
                      </a:r>
                    </a:p>
                    <a:p>
                      <a:endParaRPr lang="es-ES_tradnl" sz="1000"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4">
                  <a:txBody>
                    <a:bodyPr/>
                    <a:lstStyle/>
                    <a:p>
                      <a:r>
                        <a:rPr lang="es-ES_tradnl" sz="1000" noProof="0" dirty="0">
                          <a:latin typeface="Calibri" pitchFamily="34" charset="0"/>
                          <a:cs typeface="Calibri" pitchFamily="34" charset="0"/>
                        </a:rPr>
                        <a:t>and</a:t>
                      </a:r>
                    </a:p>
                    <a:p>
                      <a:r>
                        <a:rPr lang="es-ES_tradnl" sz="1000" noProof="0" dirty="0" err="1">
                          <a:latin typeface="Calibri" pitchFamily="34" charset="0"/>
                          <a:cs typeface="Calibri" pitchFamily="34" charset="0"/>
                        </a:rPr>
                        <a:t>also</a:t>
                      </a:r>
                      <a:endParaRPr lang="es-ES_tradnl" sz="1000" noProof="0" dirty="0">
                        <a:latin typeface="Calibri" pitchFamily="34" charset="0"/>
                        <a:cs typeface="Calibri" pitchFamily="34" charset="0"/>
                      </a:endParaRPr>
                    </a:p>
                    <a:p>
                      <a:r>
                        <a:rPr lang="es-ES_tradnl" sz="1000" noProof="0" dirty="0" err="1">
                          <a:latin typeface="Calibri" pitchFamily="34" charset="0"/>
                          <a:cs typeface="Calibri" pitchFamily="34" charset="0"/>
                        </a:rPr>
                        <a:t>furthermore</a:t>
                      </a:r>
                      <a:endParaRPr lang="es-ES_tradnl" sz="1000" noProof="0" dirty="0">
                        <a:latin typeface="Calibri" pitchFamily="34" charset="0"/>
                        <a:cs typeface="Calibri" pitchFamily="34" charset="0"/>
                      </a:endParaRPr>
                    </a:p>
                    <a:p>
                      <a:r>
                        <a:rPr lang="es-ES_tradnl" sz="1000" noProof="0" dirty="0" err="1">
                          <a:latin typeface="Calibri" pitchFamily="34" charset="0"/>
                          <a:cs typeface="Calibri" pitchFamily="34" charset="0"/>
                        </a:rPr>
                        <a:t>therefore</a:t>
                      </a:r>
                      <a:endParaRPr lang="es-ES_tradnl" sz="1000" noProof="0" dirty="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_tradnl" sz="1000" noProof="0" dirty="0" err="1">
                          <a:latin typeface="Calibri" pitchFamily="34" charset="0"/>
                          <a:cs typeface="Calibri" pitchFamily="34" charset="0"/>
                        </a:rPr>
                        <a:t>therefore</a:t>
                      </a:r>
                      <a:endParaRPr lang="es-ES_tradnl" sz="1000" noProof="0" dirty="0">
                        <a:latin typeface="Calibri" pitchFamily="34" charset="0"/>
                        <a:cs typeface="Calibr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000" noProof="0" dirty="0" err="1">
                          <a:latin typeface="Calibri" pitchFamily="34" charset="0"/>
                          <a:cs typeface="Calibri" pitchFamily="34" charset="0"/>
                        </a:rPr>
                        <a:t>but</a:t>
                      </a:r>
                      <a:endParaRPr lang="es-ES_tradnl" sz="1000" noProof="0" dirty="0">
                        <a:latin typeface="Calibri" pitchFamily="34" charset="0"/>
                        <a:cs typeface="Calibr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000" noProof="0" dirty="0" err="1">
                          <a:latin typeface="Calibri" pitchFamily="34" charset="0"/>
                          <a:cs typeface="Calibri" pitchFamily="34" charset="0"/>
                        </a:rPr>
                        <a:t>or</a:t>
                      </a:r>
                      <a:endParaRPr lang="es-ES_tradnl" sz="1000" noProof="0" dirty="0">
                        <a:latin typeface="Calibri" pitchFamily="34" charset="0"/>
                        <a:cs typeface="Calibr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000" noProof="0" dirty="0" err="1">
                          <a:latin typeface="Calibri" pitchFamily="34" charset="0"/>
                          <a:cs typeface="Calibri" pitchFamily="34" charset="0"/>
                        </a:rPr>
                        <a:t>while</a:t>
                      </a:r>
                      <a:endParaRPr lang="es-ES_tradnl" sz="1000" noProof="0" dirty="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_tradnl" sz="1000" noProof="0" dirty="0" err="1">
                          <a:latin typeface="Calibri" pitchFamily="34" charset="0"/>
                          <a:cs typeface="Calibri" pitchFamily="34" charset="0"/>
                        </a:rPr>
                        <a:t>however</a:t>
                      </a:r>
                      <a:endParaRPr lang="es-ES_tradnl" sz="1000" noProof="0" dirty="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_tradnl" sz="1000" noProof="0" dirty="0" err="1">
                          <a:latin typeface="Calibri" pitchFamily="34" charset="0"/>
                          <a:cs typeface="Calibri" pitchFamily="34" charset="0"/>
                        </a:rPr>
                        <a:t>however</a:t>
                      </a:r>
                      <a:endParaRPr lang="es-ES_tradnl" sz="1000" noProof="0" dirty="0">
                        <a:latin typeface="Calibri" pitchFamily="34" charset="0"/>
                        <a:cs typeface="Calibri" pitchFamily="34" charset="0"/>
                      </a:endParaRPr>
                    </a:p>
                    <a:p>
                      <a:r>
                        <a:rPr lang="es-ES_tradnl" sz="1000" noProof="0" dirty="0" err="1">
                          <a:latin typeface="Calibri" pitchFamily="34" charset="0"/>
                          <a:cs typeface="Calibri" pitchFamily="34" charset="0"/>
                        </a:rPr>
                        <a:t>however</a:t>
                      </a:r>
                      <a:endParaRPr lang="es-ES_tradnl" sz="1000" noProof="0" dirty="0">
                        <a:latin typeface="Calibri" pitchFamily="34" charset="0"/>
                        <a:cs typeface="Calibri" pitchFamily="34" charset="0"/>
                      </a:endParaRPr>
                    </a:p>
                    <a:p>
                      <a:r>
                        <a:rPr lang="es-ES_tradnl" sz="1000" noProof="0" dirty="0" err="1">
                          <a:latin typeface="Calibri" pitchFamily="34" charset="0"/>
                          <a:cs typeface="Calibri" pitchFamily="34" charset="0"/>
                        </a:rPr>
                        <a:t>although</a:t>
                      </a:r>
                      <a:endParaRPr lang="es-ES_tradnl" sz="1000" noProof="0" dirty="0">
                        <a:latin typeface="Calibri" pitchFamily="34" charset="0"/>
                        <a:cs typeface="Calibri" pitchFamily="34" charset="0"/>
                      </a:endParaRPr>
                    </a:p>
                    <a:p>
                      <a:r>
                        <a:rPr lang="es-ES_tradnl" sz="1000" noProof="0" dirty="0" err="1">
                          <a:latin typeface="Calibri" pitchFamily="34" charset="0"/>
                          <a:cs typeface="Calibri" pitchFamily="34" charset="0"/>
                        </a:rPr>
                        <a:t>because</a:t>
                      </a:r>
                      <a:endParaRPr lang="es-ES_tradnl" sz="1000" noProof="0" dirty="0">
                        <a:latin typeface="Calibri" pitchFamily="34" charset="0"/>
                        <a:cs typeface="Calibri" pitchFamily="34" charset="0"/>
                      </a:endParaRPr>
                    </a:p>
                    <a:p>
                      <a:r>
                        <a:rPr lang="es-ES_tradnl" sz="1000" noProof="0" dirty="0" err="1">
                          <a:latin typeface="Calibri" pitchFamily="34" charset="0"/>
                          <a:cs typeface="Calibri" pitchFamily="34" charset="0"/>
                        </a:rPr>
                        <a:t>because</a:t>
                      </a:r>
                      <a:endParaRPr lang="es-ES_tradnl" sz="1000" noProof="0" dirty="0">
                        <a:latin typeface="Calibri" pitchFamily="34" charset="0"/>
                        <a:cs typeface="Calibri" pitchFamily="34" charset="0"/>
                      </a:endParaRPr>
                    </a:p>
                    <a:p>
                      <a:r>
                        <a:rPr lang="es-ES_tradnl" sz="1000" noProof="0" dirty="0" err="1">
                          <a:latin typeface="Calibri" pitchFamily="34" charset="0"/>
                          <a:cs typeface="Calibri" pitchFamily="34" charset="0"/>
                        </a:rPr>
                        <a:t>since</a:t>
                      </a:r>
                      <a:endParaRPr lang="es-ES_tradnl" sz="1000" noProof="0" dirty="0">
                        <a:latin typeface="Calibri" pitchFamily="34" charset="0"/>
                        <a:cs typeface="Calibri" pitchFamily="34" charset="0"/>
                      </a:endParaRPr>
                    </a:p>
                    <a:p>
                      <a:r>
                        <a:rPr lang="es-ES_tradnl" sz="1000" noProof="0" dirty="0" err="1">
                          <a:latin typeface="Calibri" pitchFamily="34" charset="0"/>
                          <a:cs typeface="Calibri" pitchFamily="34" charset="0"/>
                        </a:rPr>
                        <a:t>given</a:t>
                      </a:r>
                      <a:r>
                        <a:rPr lang="es-ES_tradnl" sz="1000" baseline="0" noProof="0" dirty="0">
                          <a:latin typeface="Calibri" pitchFamily="34" charset="0"/>
                          <a:cs typeface="Calibri" pitchFamily="34" charset="0"/>
                        </a:rPr>
                        <a:t> </a:t>
                      </a:r>
                      <a:r>
                        <a:rPr lang="es-ES_tradnl" sz="1000" baseline="0" noProof="0" dirty="0" err="1">
                          <a:latin typeface="Calibri" pitchFamily="34" charset="0"/>
                          <a:cs typeface="Calibri" pitchFamily="34" charset="0"/>
                        </a:rPr>
                        <a:t>that</a:t>
                      </a:r>
                      <a:endParaRPr lang="es-ES_tradnl" sz="1000" baseline="0" noProof="0" dirty="0">
                        <a:latin typeface="Calibri" pitchFamily="34" charset="0"/>
                        <a:cs typeface="Calibri" pitchFamily="34" charset="0"/>
                      </a:endParaRPr>
                    </a:p>
                    <a:p>
                      <a:r>
                        <a:rPr lang="es-ES_tradnl" sz="1000" baseline="0" noProof="0" dirty="0" err="1">
                          <a:latin typeface="Calibri" pitchFamily="34" charset="0"/>
                          <a:cs typeface="Calibri" pitchFamily="34" charset="0"/>
                        </a:rPr>
                        <a:t>because</a:t>
                      </a:r>
                      <a:r>
                        <a:rPr lang="es-ES_tradnl" sz="1000" baseline="0" noProof="0" dirty="0">
                          <a:latin typeface="Calibri" pitchFamily="34" charset="0"/>
                          <a:cs typeface="Calibri" pitchFamily="34" charset="0"/>
                        </a:rPr>
                        <a:t> of</a:t>
                      </a:r>
                    </a:p>
                    <a:p>
                      <a:r>
                        <a:rPr lang="es-ES_tradnl" sz="1000" baseline="0" noProof="0" dirty="0" err="1">
                          <a:latin typeface="Calibri" pitchFamily="34" charset="0"/>
                          <a:cs typeface="Calibri" pitchFamily="34" charset="0"/>
                        </a:rPr>
                        <a:t>due</a:t>
                      </a:r>
                      <a:r>
                        <a:rPr lang="es-ES_tradnl" sz="1000" baseline="0" noProof="0" dirty="0">
                          <a:latin typeface="Calibri" pitchFamily="34" charset="0"/>
                          <a:cs typeface="Calibri" pitchFamily="34" charset="0"/>
                        </a:rPr>
                        <a:t> </a:t>
                      </a:r>
                      <a:r>
                        <a:rPr lang="es-ES_tradnl" sz="1000" baseline="0" noProof="0" dirty="0" err="1">
                          <a:latin typeface="Calibri" pitchFamily="34" charset="0"/>
                          <a:cs typeface="Calibri" pitchFamily="34" charset="0"/>
                        </a:rPr>
                        <a:t>to</a:t>
                      </a:r>
                      <a:endParaRPr lang="es-ES_tradnl" sz="1000" baseline="0" noProof="0" dirty="0">
                        <a:latin typeface="Calibri" pitchFamily="34" charset="0"/>
                        <a:cs typeface="Calibri" pitchFamily="34" charset="0"/>
                      </a:endParaRPr>
                    </a:p>
                    <a:p>
                      <a:r>
                        <a:rPr lang="es-ES_tradnl" sz="1000" baseline="0" noProof="0" dirty="0" err="1">
                          <a:latin typeface="Calibri" pitchFamily="34" charset="0"/>
                          <a:cs typeface="Calibri" pitchFamily="34" charset="0"/>
                        </a:rPr>
                        <a:t>above</a:t>
                      </a:r>
                      <a:r>
                        <a:rPr lang="es-ES_tradnl" sz="1000" baseline="0" noProof="0" dirty="0">
                          <a:latin typeface="Calibri" pitchFamily="34" charset="0"/>
                          <a:cs typeface="Calibri" pitchFamily="34" charset="0"/>
                        </a:rPr>
                        <a:t> </a:t>
                      </a:r>
                      <a:r>
                        <a:rPr lang="es-ES_tradnl" sz="1000" baseline="0" noProof="0" dirty="0" err="1">
                          <a:latin typeface="Calibri" pitchFamily="34" charset="0"/>
                          <a:cs typeface="Calibri" pitchFamily="34" charset="0"/>
                        </a:rPr>
                        <a:t>all</a:t>
                      </a:r>
                      <a:endParaRPr lang="es-ES_tradnl" sz="100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4">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ES_tradnl" sz="800" noProof="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4">
                  <a:txBody>
                    <a:bodyPr/>
                    <a:lstStyle/>
                    <a:p>
                      <a:r>
                        <a:rPr lang="fr-FR" sz="1000" dirty="0">
                          <a:latin typeface="Calibri" pitchFamily="34" charset="0"/>
                          <a:cs typeface="Calibri" pitchFamily="34" charset="0"/>
                        </a:rPr>
                        <a:t>d’abord/premièrement</a:t>
                      </a:r>
                    </a:p>
                    <a:p>
                      <a:r>
                        <a:rPr lang="fr-FR" sz="1000" dirty="0">
                          <a:latin typeface="Calibri" pitchFamily="34" charset="0"/>
                          <a:cs typeface="Calibri" pitchFamily="34" charset="0"/>
                        </a:rPr>
                        <a:t>deuxièmement</a:t>
                      </a:r>
                    </a:p>
                    <a:p>
                      <a:r>
                        <a:rPr lang="fr-FR" sz="1000" dirty="0">
                          <a:latin typeface="Calibri" pitchFamily="34" charset="0"/>
                          <a:cs typeface="Calibri" pitchFamily="34" charset="0"/>
                        </a:rPr>
                        <a:t>troisièmement</a:t>
                      </a:r>
                    </a:p>
                    <a:p>
                      <a:r>
                        <a:rPr lang="fr-FR" sz="1000" dirty="0">
                          <a:latin typeface="Calibri" pitchFamily="34" charset="0"/>
                          <a:cs typeface="Calibri" pitchFamily="34" charset="0"/>
                        </a:rPr>
                        <a:t>puis</a:t>
                      </a:r>
                    </a:p>
                    <a:p>
                      <a:r>
                        <a:rPr lang="fr-FR" sz="1000" dirty="0">
                          <a:latin typeface="Calibri" pitchFamily="34" charset="0"/>
                          <a:cs typeface="Calibri" pitchFamily="34" charset="0"/>
                        </a:rPr>
                        <a:t>après</a:t>
                      </a:r>
                    </a:p>
                    <a:p>
                      <a:r>
                        <a:rPr lang="fr-FR" sz="1000" dirty="0">
                          <a:latin typeface="Calibri" pitchFamily="34" charset="0"/>
                          <a:cs typeface="Calibri" pitchFamily="34" charset="0"/>
                        </a:rPr>
                        <a:t>finalement</a:t>
                      </a:r>
                    </a:p>
                    <a:p>
                      <a:pPr marL="0" marR="0" indent="0" algn="l" defTabSz="914400" rtl="0" eaLnBrk="1" fontAlgn="auto" latinLnBrk="0" hangingPunct="1">
                        <a:lnSpc>
                          <a:spcPct val="100000"/>
                        </a:lnSpc>
                        <a:spcBef>
                          <a:spcPts val="0"/>
                        </a:spcBef>
                        <a:spcAft>
                          <a:spcPts val="0"/>
                        </a:spcAft>
                        <a:buClrTx/>
                        <a:buSzTx/>
                        <a:buFontTx/>
                        <a:buNone/>
                        <a:tabLst/>
                        <a:defRPr/>
                      </a:pPr>
                      <a:r>
                        <a:rPr lang="fr-FR" sz="1000" b="0" noProof="0" dirty="0">
                          <a:latin typeface="Calibri" pitchFamily="34" charset="0"/>
                          <a:cs typeface="Calibri" pitchFamily="34" charset="0"/>
                        </a:rPr>
                        <a:t>D’une part... D’autre part</a:t>
                      </a:r>
                    </a:p>
                    <a:p>
                      <a:endParaRPr lang="es-ES_tradnl" sz="1000" b="0"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n-GB" sz="1400"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sz="1400"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000" dirty="0">
                          <a:latin typeface="Calibri" pitchFamily="34" charset="0"/>
                          <a:cs typeface="Calibri" pitchFamily="34" charset="0"/>
                        </a:rPr>
                        <a:t>Firstly</a:t>
                      </a:r>
                    </a:p>
                    <a:p>
                      <a:r>
                        <a:rPr lang="en-GB" sz="1000" dirty="0">
                          <a:latin typeface="Calibri" pitchFamily="34" charset="0"/>
                          <a:cs typeface="Calibri" pitchFamily="34" charset="0"/>
                        </a:rPr>
                        <a:t>Secondly</a:t>
                      </a:r>
                    </a:p>
                    <a:p>
                      <a:r>
                        <a:rPr lang="en-GB" sz="1000" dirty="0">
                          <a:latin typeface="Calibri" pitchFamily="34" charset="0"/>
                          <a:cs typeface="Calibri" pitchFamily="34" charset="0"/>
                        </a:rPr>
                        <a:t>Thirdly</a:t>
                      </a:r>
                    </a:p>
                    <a:p>
                      <a:r>
                        <a:rPr lang="en-GB" sz="1000" dirty="0">
                          <a:latin typeface="Calibri" pitchFamily="34" charset="0"/>
                          <a:cs typeface="Calibri" pitchFamily="34" charset="0"/>
                        </a:rPr>
                        <a:t>Then/ next</a:t>
                      </a:r>
                    </a:p>
                    <a:p>
                      <a:r>
                        <a:rPr lang="en-GB" sz="1000" dirty="0">
                          <a:latin typeface="Calibri" pitchFamily="34" charset="0"/>
                          <a:cs typeface="Calibri" pitchFamily="34" charset="0"/>
                        </a:rPr>
                        <a:t>After</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dirty="0">
                          <a:latin typeface="Calibri" pitchFamily="34" charset="0"/>
                          <a:cs typeface="Calibri" pitchFamily="34" charset="0"/>
                        </a:rPr>
                        <a:t>Finally</a:t>
                      </a:r>
                    </a:p>
                    <a:p>
                      <a:r>
                        <a:rPr lang="en-GB" sz="1000" dirty="0">
                          <a:latin typeface="Calibri" pitchFamily="34" charset="0"/>
                          <a:cs typeface="Calibri" pitchFamily="34" charset="0"/>
                        </a:rPr>
                        <a:t>On</a:t>
                      </a:r>
                      <a:r>
                        <a:rPr lang="en-GB" sz="1000" baseline="0" dirty="0">
                          <a:latin typeface="Calibri" pitchFamily="34" charset="0"/>
                          <a:cs typeface="Calibri" pitchFamily="34" charset="0"/>
                        </a:rPr>
                        <a:t> the one hand ... On the other hand</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139909">
                <a:tc vMerge="1">
                  <a:txBody>
                    <a:bodyPr/>
                    <a:lstStyle/>
                    <a:p>
                      <a:endParaRPr lang="es-ES_tradnl"/>
                    </a:p>
                  </a:txBody>
                  <a:tcPr/>
                </a:tc>
                <a:tc vMerge="1">
                  <a:txBody>
                    <a:bodyPr/>
                    <a:lstStyle/>
                    <a:p>
                      <a:endParaRPr lang="es-ES_tradnl"/>
                    </a:p>
                  </a:txBody>
                  <a:tcPr/>
                </a:tc>
                <a:tc vMerge="1">
                  <a:txBody>
                    <a:bodyPr/>
                    <a:lstStyle/>
                    <a:p>
                      <a:endParaRPr lang="es-ES_tradnl"/>
                    </a:p>
                  </a:txBody>
                  <a:tcPr/>
                </a:tc>
                <a:tc gridSpan="5">
                  <a:txBody>
                    <a:bodyPr/>
                    <a:lstStyle/>
                    <a:p>
                      <a:endParaRPr lang="es-ES_tradnl" sz="8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n-GB" sz="1400"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extLst>
                  <a:ext uri="{0D108BD9-81ED-4DB2-BD59-A6C34878D82A}">
                    <a16:rowId xmlns:a16="http://schemas.microsoft.com/office/drawing/2014/main" val="10003"/>
                  </a:ext>
                </a:extLst>
              </a:tr>
              <a:tr h="159896">
                <a:tc vMerge="1">
                  <a:txBody>
                    <a:bodyPr/>
                    <a:lstStyle/>
                    <a:p>
                      <a:endParaRPr lang="es-ES_tradnl"/>
                    </a:p>
                  </a:txBody>
                  <a:tcPr/>
                </a:tc>
                <a:tc vMerge="1">
                  <a:txBody>
                    <a:bodyPr/>
                    <a:lstStyle/>
                    <a:p>
                      <a:endParaRPr lang="es-ES_tradnl"/>
                    </a:p>
                  </a:txBody>
                  <a:tcPr/>
                </a:tc>
                <a:tc vMerge="1">
                  <a:txBody>
                    <a:bodyPr/>
                    <a:lstStyle/>
                    <a:p>
                      <a:endParaRPr lang="es-ES_tradnl"/>
                    </a:p>
                  </a:txBody>
                  <a:tcPr/>
                </a:tc>
                <a:tc gridSpan="5">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000" b="1" noProof="0" dirty="0">
                          <a:latin typeface="Calibri" pitchFamily="34" charset="0"/>
                          <a:cs typeface="Calibri" pitchFamily="34" charset="0"/>
                        </a:rPr>
                        <a:t>INTENSIFIERS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n-GB" sz="1400"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extLst>
                  <a:ext uri="{0D108BD9-81ED-4DB2-BD59-A6C34878D82A}">
                    <a16:rowId xmlns:a16="http://schemas.microsoft.com/office/drawing/2014/main" val="10004"/>
                  </a:ext>
                </a:extLst>
              </a:tr>
              <a:tr h="759506">
                <a:tc vMerge="1">
                  <a:txBody>
                    <a:bodyPr/>
                    <a:lstStyle/>
                    <a:p>
                      <a:endParaRPr lang="es-ES_tradnl"/>
                    </a:p>
                  </a:txBody>
                  <a:tcPr/>
                </a:tc>
                <a:tc vMerge="1">
                  <a:txBody>
                    <a:bodyPr/>
                    <a:lstStyle/>
                    <a:p>
                      <a:endParaRPr lang="es-ES_tradnl"/>
                    </a:p>
                  </a:txBody>
                  <a:tcPr/>
                </a:tc>
                <a:tc vMerge="1">
                  <a:txBody>
                    <a:bodyPr/>
                    <a:lstStyle/>
                    <a:p>
                      <a:endParaRPr lang="es-ES_tradnl"/>
                    </a:p>
                  </a:txBody>
                  <a:tcPr/>
                </a:tc>
                <a:tc gridSpan="3">
                  <a:txBody>
                    <a:bodyPr/>
                    <a:lstStyle/>
                    <a:p>
                      <a:pPr algn="l" fontAlgn="b"/>
                      <a:r>
                        <a:rPr lang="es-ES_tradnl" sz="1000" b="0" i="0" u="none" strike="noStrike" noProof="0" dirty="0" err="1">
                          <a:solidFill>
                            <a:srgbClr val="000000"/>
                          </a:solidFill>
                          <a:effectLst/>
                          <a:latin typeface="Calibri" pitchFamily="34" charset="0"/>
                          <a:cs typeface="Calibri" pitchFamily="34" charset="0"/>
                        </a:rPr>
                        <a:t>assez</a:t>
                      </a:r>
                      <a:endParaRPr lang="es-ES_tradnl" sz="1000" b="0" i="0" u="none" strike="noStrike" noProof="0" dirty="0">
                        <a:solidFill>
                          <a:srgbClr val="000000"/>
                        </a:solidFill>
                        <a:effectLst/>
                        <a:latin typeface="Calibri" pitchFamily="34" charset="0"/>
                        <a:cs typeface="Calibri" pitchFamily="34" charset="0"/>
                      </a:endParaRPr>
                    </a:p>
                    <a:p>
                      <a:pPr algn="l" fontAlgn="b"/>
                      <a:r>
                        <a:rPr lang="es-ES_tradnl" sz="1000" b="0" i="0" u="none" strike="noStrike" noProof="0" dirty="0" err="1">
                          <a:solidFill>
                            <a:srgbClr val="000000"/>
                          </a:solidFill>
                          <a:effectLst/>
                          <a:latin typeface="Calibri" pitchFamily="34" charset="0"/>
                          <a:cs typeface="Calibri" pitchFamily="34" charset="0"/>
                        </a:rPr>
                        <a:t>presque</a:t>
                      </a:r>
                      <a:endParaRPr lang="es-ES_tradnl" sz="1000" b="0" i="0" u="none" strike="noStrike" noProof="0" dirty="0">
                        <a:solidFill>
                          <a:srgbClr val="000000"/>
                        </a:solidFill>
                        <a:effectLst/>
                        <a:latin typeface="Calibri" pitchFamily="34" charset="0"/>
                        <a:cs typeface="Calibri" pitchFamily="34" charset="0"/>
                      </a:endParaRPr>
                    </a:p>
                    <a:p>
                      <a:pPr algn="l" fontAlgn="b"/>
                      <a:r>
                        <a:rPr lang="es-ES_tradnl" sz="1000" b="0" i="0" u="none" strike="noStrike" noProof="0" dirty="0" err="1">
                          <a:solidFill>
                            <a:srgbClr val="000000"/>
                          </a:solidFill>
                          <a:effectLst/>
                          <a:latin typeface="Calibri" pitchFamily="34" charset="0"/>
                          <a:cs typeface="Calibri" pitchFamily="34" charset="0"/>
                        </a:rPr>
                        <a:t>trop</a:t>
                      </a:r>
                      <a:endParaRPr lang="es-ES_tradnl" sz="1000" b="0" i="0" u="none" strike="noStrike" noProof="0" dirty="0">
                        <a:solidFill>
                          <a:srgbClr val="000000"/>
                        </a:solidFill>
                        <a:effectLst/>
                        <a:latin typeface="Calibri" pitchFamily="34" charset="0"/>
                        <a:cs typeface="Calibri" pitchFamily="34" charset="0"/>
                      </a:endParaRPr>
                    </a:p>
                    <a:p>
                      <a:pPr algn="l" fontAlgn="b"/>
                      <a:r>
                        <a:rPr lang="es-ES_tradnl" sz="1000" b="0" i="0" u="none" strike="noStrike" noProof="0" dirty="0" err="1">
                          <a:solidFill>
                            <a:srgbClr val="000000"/>
                          </a:solidFill>
                          <a:effectLst/>
                          <a:latin typeface="Calibri" pitchFamily="34" charset="0"/>
                          <a:cs typeface="Calibri" pitchFamily="34" charset="0"/>
                        </a:rPr>
                        <a:t>très</a:t>
                      </a:r>
                      <a:endParaRPr lang="es-ES_tradnl" sz="1000" b="0" i="0" u="none" strike="noStrike" noProof="0" dirty="0">
                        <a:solidFill>
                          <a:srgbClr val="000000"/>
                        </a:solidFill>
                        <a:effectLst/>
                        <a:latin typeface="Calibri" pitchFamily="34" charset="0"/>
                        <a:cs typeface="Calibri" pitchFamily="34" charset="0"/>
                      </a:endParaRPr>
                    </a:p>
                    <a:p>
                      <a:pPr algn="l" fontAlgn="b"/>
                      <a:r>
                        <a:rPr lang="es-ES_tradnl" sz="1000" b="0" i="0" u="none" strike="noStrike" noProof="0" dirty="0" err="1">
                          <a:solidFill>
                            <a:srgbClr val="000000"/>
                          </a:solidFill>
                          <a:effectLst/>
                          <a:latin typeface="Calibri" pitchFamily="34" charset="0"/>
                          <a:cs typeface="Calibri" pitchFamily="34" charset="0"/>
                        </a:rPr>
                        <a:t>vraiment</a:t>
                      </a:r>
                      <a:endParaRPr lang="es-ES_tradnl" sz="1000" b="0" i="0" u="none" strike="noStrike" noProof="0" dirty="0">
                        <a:solidFill>
                          <a:srgbClr val="000000"/>
                        </a:solidFill>
                        <a:effectLst/>
                        <a:latin typeface="Calibri" pitchFamily="34" charset="0"/>
                        <a:cs typeface="Calibri" pitchFamily="34" charset="0"/>
                      </a:endParaRPr>
                    </a:p>
                    <a:p>
                      <a:pPr algn="l" fontAlgn="b"/>
                      <a:r>
                        <a:rPr lang="es-ES_tradnl" sz="1000" b="0" i="0" u="none" strike="noStrike" noProof="0" dirty="0" err="1">
                          <a:solidFill>
                            <a:srgbClr val="000000"/>
                          </a:solidFill>
                          <a:effectLst/>
                          <a:latin typeface="Calibri" pitchFamily="34" charset="0"/>
                          <a:cs typeface="Calibri" pitchFamily="34" charset="0"/>
                        </a:rPr>
                        <a:t>quasiment</a:t>
                      </a:r>
                      <a:endParaRPr lang="es-ES_tradnl" sz="1000" b="0" i="0" u="none" strike="noStrike" noProof="0" dirty="0">
                        <a:solidFill>
                          <a:srgbClr val="000000"/>
                        </a:solidFill>
                        <a:effectLst/>
                        <a:latin typeface="Calibri" pitchFamily="34" charset="0"/>
                        <a:cs typeface="Calibri" pitchFamily="34" charset="0"/>
                      </a:endParaRPr>
                    </a:p>
                    <a:p>
                      <a:r>
                        <a:rPr lang="es-ES_tradnl" sz="1000" noProof="0" dirty="0" err="1">
                          <a:latin typeface="Calibri" pitchFamily="34" charset="0"/>
                          <a:cs typeface="Calibri" pitchFamily="34" charset="0"/>
                        </a:rPr>
                        <a:t>tellement</a:t>
                      </a:r>
                      <a:endParaRPr lang="es-ES_tradnl" sz="1000"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gridSpan="2">
                  <a:txBody>
                    <a:bodyPr/>
                    <a:lstStyle/>
                    <a:p>
                      <a:r>
                        <a:rPr lang="en-GB" sz="1000" noProof="0" dirty="0">
                          <a:latin typeface="Calibri" pitchFamily="34" charset="0"/>
                          <a:cs typeface="Calibri" pitchFamily="34" charset="0"/>
                        </a:rPr>
                        <a:t>quite</a:t>
                      </a:r>
                    </a:p>
                    <a:p>
                      <a:r>
                        <a:rPr lang="en-GB" sz="1000" noProof="0" dirty="0">
                          <a:latin typeface="Calibri" pitchFamily="34" charset="0"/>
                          <a:cs typeface="Calibri" pitchFamily="34" charset="0"/>
                        </a:rPr>
                        <a:t>almost</a:t>
                      </a:r>
                    </a:p>
                    <a:p>
                      <a:r>
                        <a:rPr lang="en-GB" sz="1000" noProof="0" dirty="0">
                          <a:latin typeface="Calibri" pitchFamily="34" charset="0"/>
                          <a:cs typeface="Calibri" pitchFamily="34" charset="0"/>
                        </a:rPr>
                        <a:t>too</a:t>
                      </a:r>
                    </a:p>
                    <a:p>
                      <a:r>
                        <a:rPr lang="en-GB" sz="1000" noProof="0" dirty="0">
                          <a:latin typeface="Calibri" pitchFamily="34" charset="0"/>
                          <a:cs typeface="Calibri" pitchFamily="34" charset="0"/>
                        </a:rPr>
                        <a:t>very</a:t>
                      </a:r>
                    </a:p>
                    <a:p>
                      <a:r>
                        <a:rPr lang="en-GB" sz="1000" noProof="0" dirty="0">
                          <a:latin typeface="Calibri" pitchFamily="34" charset="0"/>
                          <a:cs typeface="Calibri" pitchFamily="34" charset="0"/>
                        </a:rPr>
                        <a:t>really</a:t>
                      </a:r>
                    </a:p>
                    <a:p>
                      <a:r>
                        <a:rPr lang="en-GB" sz="1000" noProof="0" dirty="0">
                          <a:latin typeface="Calibri" pitchFamily="34" charset="0"/>
                          <a:cs typeface="Calibri" pitchFamily="34" charset="0"/>
                        </a:rPr>
                        <a:t>practically</a:t>
                      </a:r>
                    </a:p>
                    <a:p>
                      <a:r>
                        <a:rPr lang="en-GB" sz="1000" noProof="0" dirty="0">
                          <a:latin typeface="Calibri" pitchFamily="34" charset="0"/>
                          <a:cs typeface="Calibri" pitchFamily="34" charset="0"/>
                        </a:rPr>
                        <a:t>so</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extLst>
                  <a:ext uri="{0D108BD9-81ED-4DB2-BD59-A6C34878D82A}">
                    <a16:rowId xmlns:a16="http://schemas.microsoft.com/office/drawing/2014/main" val="10005"/>
                  </a:ext>
                </a:extLst>
              </a:tr>
              <a:tr h="139909">
                <a:tc gridSpan="3">
                  <a:txBody>
                    <a:bodyPr/>
                    <a:lstStyle/>
                    <a:p>
                      <a:pPr algn="ctr"/>
                      <a:endParaRPr lang="es-ES_tradnl" sz="800" b="1"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gridSpan="2">
                  <a:txBody>
                    <a:bodyPr/>
                    <a:lstStyle/>
                    <a:p>
                      <a:endParaRPr lang="es-ES_tradnl" sz="8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gridSpan="3">
                  <a:txBody>
                    <a:bodyPr/>
                    <a:lstStyle/>
                    <a:p>
                      <a:pPr algn="ctr"/>
                      <a:endParaRPr lang="es-ES_tradnl" sz="800" b="1"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6"/>
                  </a:ext>
                </a:extLst>
              </a:tr>
              <a:tr h="179883">
                <a:tc gridSpan="8">
                  <a:txBody>
                    <a:bodyPr/>
                    <a:lstStyle/>
                    <a:p>
                      <a:pPr algn="ctr"/>
                      <a:r>
                        <a:rPr lang="es-ES_tradnl" sz="1200" b="1" noProof="0" dirty="0">
                          <a:latin typeface="Calibri" pitchFamily="34" charset="0"/>
                          <a:cs typeface="Calibri" pitchFamily="34" charset="0"/>
                        </a:rPr>
                        <a:t>TIME PHRASES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pPr algn="ctr"/>
                      <a:endParaRPr lang="en-GB" sz="1400" b="1"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7"/>
                  </a:ext>
                </a:extLst>
              </a:tr>
              <a:tr h="2558337">
                <a:tc>
                  <a:txBody>
                    <a:bodyPr/>
                    <a:lstStyle/>
                    <a:p>
                      <a:pPr>
                        <a:buFont typeface="Arial" pitchFamily="34" charset="0"/>
                        <a:buNone/>
                      </a:pPr>
                      <a:r>
                        <a:rPr lang="fr-FR" sz="1000" noProof="0" dirty="0">
                          <a:latin typeface="Calibri" pitchFamily="34" charset="0"/>
                          <a:cs typeface="Calibri" pitchFamily="34" charset="0"/>
                        </a:rPr>
                        <a:t>maintenant</a:t>
                      </a:r>
                    </a:p>
                    <a:p>
                      <a:pPr>
                        <a:buFont typeface="Arial" pitchFamily="34" charset="0"/>
                        <a:buNone/>
                      </a:pPr>
                      <a:r>
                        <a:rPr lang="fr-FR" sz="1000" noProof="0" dirty="0">
                          <a:latin typeface="Calibri" pitchFamily="34" charset="0"/>
                          <a:cs typeface="Calibri" pitchFamily="34" charset="0"/>
                        </a:rPr>
                        <a:t>tout</a:t>
                      </a:r>
                      <a:r>
                        <a:rPr lang="fr-FR" sz="1000" baseline="0" noProof="0" dirty="0">
                          <a:latin typeface="Calibri" pitchFamily="34" charset="0"/>
                          <a:cs typeface="Calibri" pitchFamily="34" charset="0"/>
                        </a:rPr>
                        <a:t> de suite</a:t>
                      </a:r>
                      <a:endParaRPr lang="fr-FR" sz="1000" noProof="0" dirty="0">
                        <a:latin typeface="Calibri" pitchFamily="34" charset="0"/>
                        <a:cs typeface="Calibri" pitchFamily="34" charset="0"/>
                      </a:endParaRPr>
                    </a:p>
                    <a:p>
                      <a:pPr>
                        <a:buFont typeface="Arial" pitchFamily="34" charset="0"/>
                        <a:buNone/>
                      </a:pPr>
                      <a:r>
                        <a:rPr lang="fr-FR" sz="1000" noProof="0" dirty="0">
                          <a:latin typeface="Calibri" pitchFamily="34" charset="0"/>
                          <a:cs typeface="Calibri" pitchFamily="34" charset="0"/>
                        </a:rPr>
                        <a:t>aujourd’hui</a:t>
                      </a:r>
                    </a:p>
                    <a:p>
                      <a:pPr>
                        <a:buFont typeface="Arial" pitchFamily="34" charset="0"/>
                        <a:buNone/>
                      </a:pPr>
                      <a:r>
                        <a:rPr lang="fr-FR" sz="1000" noProof="0" dirty="0">
                          <a:latin typeface="Calibri" pitchFamily="34" charset="0"/>
                          <a:cs typeface="Calibri" pitchFamily="34" charset="0"/>
                        </a:rPr>
                        <a:t>de</a:t>
                      </a:r>
                      <a:r>
                        <a:rPr lang="fr-FR" sz="1000" baseline="0" noProof="0" dirty="0">
                          <a:latin typeface="Calibri" pitchFamily="34" charset="0"/>
                          <a:cs typeface="Calibri" pitchFamily="34" charset="0"/>
                        </a:rPr>
                        <a:t> nos jours</a:t>
                      </a:r>
                      <a:endParaRPr lang="fr-FR" sz="1000" noProof="0" dirty="0">
                        <a:latin typeface="Calibri" pitchFamily="34" charset="0"/>
                        <a:cs typeface="Calibri" pitchFamily="34" charset="0"/>
                      </a:endParaRPr>
                    </a:p>
                    <a:p>
                      <a:pPr>
                        <a:buFont typeface="Arial" pitchFamily="34" charset="0"/>
                        <a:buNone/>
                      </a:pPr>
                      <a:r>
                        <a:rPr lang="fr-FR" sz="1000" noProof="0" dirty="0">
                          <a:latin typeface="Calibri" pitchFamily="34" charset="0"/>
                          <a:cs typeface="Calibri" pitchFamily="34" charset="0"/>
                        </a:rPr>
                        <a:t>le matin/l’après-midi/la nuit</a:t>
                      </a:r>
                    </a:p>
                    <a:p>
                      <a:pPr>
                        <a:buFont typeface="Arial" pitchFamily="34" charset="0"/>
                        <a:buNone/>
                      </a:pPr>
                      <a:r>
                        <a:rPr lang="fr-FR" sz="1000" noProof="0" dirty="0">
                          <a:latin typeface="Calibri" pitchFamily="34" charset="0"/>
                          <a:cs typeface="Calibri" pitchFamily="34" charset="0"/>
                        </a:rPr>
                        <a:t>le week-end</a:t>
                      </a:r>
                    </a:p>
                    <a:p>
                      <a:pPr>
                        <a:buFont typeface="Arial" pitchFamily="34" charset="0"/>
                        <a:buNone/>
                      </a:pPr>
                      <a:r>
                        <a:rPr lang="fr-FR" sz="1000" noProof="0" dirty="0">
                          <a:latin typeface="Calibri" pitchFamily="34" charset="0"/>
                          <a:cs typeface="Calibri" pitchFamily="34" charset="0"/>
                        </a:rPr>
                        <a:t>tous les jours/chaque jour</a:t>
                      </a:r>
                    </a:p>
                    <a:p>
                      <a:pPr>
                        <a:buFont typeface="Arial" pitchFamily="34" charset="0"/>
                        <a:buNone/>
                      </a:pPr>
                      <a:r>
                        <a:rPr lang="fr-FR" sz="1000" noProof="0" dirty="0">
                          <a:latin typeface="Calibri" pitchFamily="34" charset="0"/>
                          <a:cs typeface="Calibri" pitchFamily="34" charset="0"/>
                        </a:rPr>
                        <a:t>toutes les</a:t>
                      </a:r>
                      <a:r>
                        <a:rPr lang="fr-FR" sz="1000" baseline="0" noProof="0" dirty="0">
                          <a:latin typeface="Calibri" pitchFamily="34" charset="0"/>
                          <a:cs typeface="Calibri" pitchFamily="34" charset="0"/>
                        </a:rPr>
                        <a:t> semaines</a:t>
                      </a:r>
                      <a:endParaRPr lang="fr-FR" sz="1000" noProof="0" dirty="0">
                        <a:latin typeface="Calibri" pitchFamily="34" charset="0"/>
                        <a:cs typeface="Calibri" pitchFamily="34" charset="0"/>
                      </a:endParaRPr>
                    </a:p>
                    <a:p>
                      <a:pPr>
                        <a:buFont typeface="Arial" pitchFamily="34" charset="0"/>
                        <a:buNone/>
                      </a:pPr>
                      <a:r>
                        <a:rPr lang="fr-FR" sz="1000" noProof="0" dirty="0">
                          <a:latin typeface="Calibri" pitchFamily="34" charset="0"/>
                          <a:cs typeface="Calibri" pitchFamily="34" charset="0"/>
                        </a:rPr>
                        <a:t>une fois</a:t>
                      </a:r>
                      <a:r>
                        <a:rPr lang="fr-FR" sz="1000" baseline="0" noProof="0" dirty="0">
                          <a:latin typeface="Calibri" pitchFamily="34" charset="0"/>
                          <a:cs typeface="Calibri" pitchFamily="34" charset="0"/>
                        </a:rPr>
                        <a:t> par semaine</a:t>
                      </a:r>
                      <a:endParaRPr lang="fr-FR" sz="1000" noProof="0" dirty="0">
                        <a:latin typeface="Calibri" pitchFamily="34" charset="0"/>
                        <a:cs typeface="Calibri" pitchFamily="34" charset="0"/>
                      </a:endParaRPr>
                    </a:p>
                    <a:p>
                      <a:pPr>
                        <a:buFont typeface="Arial" pitchFamily="34" charset="0"/>
                        <a:buNone/>
                      </a:pPr>
                      <a:r>
                        <a:rPr lang="fr-FR" sz="1000" noProof="0" dirty="0">
                          <a:latin typeface="Calibri" pitchFamily="34" charset="0"/>
                          <a:cs typeface="Calibri" pitchFamily="34" charset="0"/>
                        </a:rPr>
                        <a:t>cinq fois par mois</a:t>
                      </a:r>
                    </a:p>
                    <a:p>
                      <a:pPr>
                        <a:buFont typeface="Arial" pitchFamily="34" charset="0"/>
                        <a:buNone/>
                      </a:pPr>
                      <a:r>
                        <a:rPr lang="fr-FR" sz="1000" noProof="0" dirty="0">
                          <a:latin typeface="Calibri" pitchFamily="34" charset="0"/>
                          <a:cs typeface="Calibri" pitchFamily="34" charset="0"/>
                        </a:rPr>
                        <a:t>tous les mois</a:t>
                      </a:r>
                    </a:p>
                    <a:p>
                      <a:pPr>
                        <a:buFont typeface="Arial" pitchFamily="34" charset="0"/>
                        <a:buNone/>
                      </a:pPr>
                      <a:r>
                        <a:rPr lang="fr-FR" sz="1000" noProof="0" dirty="0">
                          <a:latin typeface="Calibri" pitchFamily="34" charset="0"/>
                          <a:cs typeface="Calibri" pitchFamily="34" charset="0"/>
                        </a:rPr>
                        <a:t>chaque</a:t>
                      </a:r>
                      <a:r>
                        <a:rPr lang="fr-FR" sz="1000" baseline="0" noProof="0" dirty="0">
                          <a:latin typeface="Calibri" pitchFamily="34" charset="0"/>
                          <a:cs typeface="Calibri" pitchFamily="34" charset="0"/>
                        </a:rPr>
                        <a:t> année</a:t>
                      </a:r>
                      <a:endParaRPr lang="fr-FR" sz="1000" noProof="0" dirty="0">
                        <a:latin typeface="Calibri" pitchFamily="34" charset="0"/>
                        <a:cs typeface="Calibri" pitchFamily="34" charset="0"/>
                      </a:endParaRPr>
                    </a:p>
                    <a:p>
                      <a:pPr>
                        <a:buFont typeface="Arial" pitchFamily="34" charset="0"/>
                        <a:buNone/>
                      </a:pPr>
                      <a:r>
                        <a:rPr lang="fr-FR" sz="1000" noProof="0" dirty="0">
                          <a:latin typeface="Calibri" pitchFamily="34" charset="0"/>
                          <a:cs typeface="Calibri" pitchFamily="34" charset="0"/>
                        </a:rPr>
                        <a:t>dès</a:t>
                      </a:r>
                      <a:r>
                        <a:rPr lang="fr-FR" sz="1000" baseline="0" noProof="0" dirty="0">
                          <a:latin typeface="Calibri" pitchFamily="34" charset="0"/>
                          <a:cs typeface="Calibri" pitchFamily="34" charset="0"/>
                        </a:rPr>
                        <a:t> que possible</a:t>
                      </a:r>
                      <a:endParaRPr lang="fr-FR" sz="1000" noProof="0" dirty="0">
                        <a:latin typeface="Calibri" pitchFamily="34" charset="0"/>
                        <a:cs typeface="Calibri" pitchFamily="34" charset="0"/>
                      </a:endParaRPr>
                    </a:p>
                    <a:p>
                      <a:pPr>
                        <a:buFont typeface="Arial" pitchFamily="34" charset="0"/>
                        <a:buNone/>
                      </a:pPr>
                      <a:r>
                        <a:rPr lang="fr-FR" sz="1000" noProof="0" dirty="0">
                          <a:latin typeface="Calibri" pitchFamily="34" charset="0"/>
                          <a:cs typeface="Calibri" pitchFamily="34" charset="0"/>
                        </a:rPr>
                        <a:t>les lundis /les mardis / les mercredis /les jeudis /les vendredis /les samedis /les dimanches </a:t>
                      </a:r>
                    </a:p>
                    <a:p>
                      <a:pPr>
                        <a:buFont typeface="Arial" pitchFamily="34" charset="0"/>
                        <a:buNone/>
                      </a:pPr>
                      <a:r>
                        <a:rPr lang="fr-FR" sz="1000" noProof="0" dirty="0">
                          <a:latin typeface="Calibri" pitchFamily="34" charset="0"/>
                          <a:cs typeface="Calibri" pitchFamily="34" charset="0"/>
                        </a:rPr>
                        <a:t>toujours </a:t>
                      </a:r>
                    </a:p>
                    <a:p>
                      <a:pPr>
                        <a:buFont typeface="Arial" pitchFamily="34" charset="0"/>
                        <a:buNone/>
                      </a:pPr>
                      <a:r>
                        <a:rPr lang="fr-FR" sz="1000" noProof="0" dirty="0">
                          <a:latin typeface="Calibri" pitchFamily="34" charset="0"/>
                          <a:cs typeface="Calibri" pitchFamily="34" charset="0"/>
                        </a:rPr>
                        <a:t>normalement </a:t>
                      </a:r>
                    </a:p>
                    <a:p>
                      <a:pPr>
                        <a:buFont typeface="Arial" pitchFamily="34" charset="0"/>
                        <a:buNone/>
                      </a:pPr>
                      <a:r>
                        <a:rPr lang="fr-FR" sz="1000" noProof="0" dirty="0">
                          <a:latin typeface="Calibri" pitchFamily="34" charset="0"/>
                          <a:cs typeface="Calibri" pitchFamily="34" charset="0"/>
                        </a:rPr>
                        <a:t>souvent</a:t>
                      </a:r>
                    </a:p>
                    <a:p>
                      <a:pPr>
                        <a:buFont typeface="Arial" pitchFamily="34" charset="0"/>
                        <a:buNone/>
                      </a:pPr>
                      <a:r>
                        <a:rPr lang="fr-FR" sz="1000" noProof="0" dirty="0">
                          <a:latin typeface="Calibri" pitchFamily="34" charset="0"/>
                          <a:cs typeface="Calibri" pitchFamily="34" charset="0"/>
                        </a:rPr>
                        <a:t>dans</a:t>
                      </a:r>
                      <a:r>
                        <a:rPr lang="fr-FR" sz="1000" baseline="0" noProof="0" dirty="0">
                          <a:latin typeface="Calibri" pitchFamily="34" charset="0"/>
                          <a:cs typeface="Calibri" pitchFamily="34" charset="0"/>
                        </a:rPr>
                        <a:t> beaucoup de cas</a:t>
                      </a:r>
                      <a:endParaRPr lang="fr-FR" sz="1000" noProof="0" dirty="0">
                        <a:latin typeface="Calibri" pitchFamily="34" charset="0"/>
                        <a:cs typeface="Calibri" pitchFamily="34" charset="0"/>
                      </a:endParaRPr>
                    </a:p>
                    <a:p>
                      <a:pPr>
                        <a:buFont typeface="Arial" pitchFamily="34" charset="0"/>
                        <a:buNone/>
                      </a:pPr>
                      <a:r>
                        <a:rPr lang="fr-FR" sz="1000" noProof="0" dirty="0">
                          <a:latin typeface="Calibri" pitchFamily="34" charset="0"/>
                          <a:cs typeface="Calibri" pitchFamily="34" charset="0"/>
                        </a:rPr>
                        <a:t>de temps</a:t>
                      </a:r>
                      <a:r>
                        <a:rPr lang="fr-FR" sz="1000" baseline="0" noProof="0" dirty="0">
                          <a:latin typeface="Calibri" pitchFamily="34" charset="0"/>
                          <a:cs typeface="Calibri" pitchFamily="34" charset="0"/>
                        </a:rPr>
                        <a:t> en temps</a:t>
                      </a:r>
                      <a:endParaRPr lang="fr-FR" sz="1000" noProof="0" dirty="0">
                        <a:latin typeface="Calibri" pitchFamily="34" charset="0"/>
                        <a:cs typeface="Calibri" pitchFamily="34" charset="0"/>
                      </a:endParaRPr>
                    </a:p>
                    <a:p>
                      <a:pPr>
                        <a:buFont typeface="Arial" pitchFamily="34" charset="0"/>
                        <a:buNone/>
                      </a:pPr>
                      <a:r>
                        <a:rPr lang="fr-FR" sz="1000" noProof="0" dirty="0">
                          <a:latin typeface="Calibri" pitchFamily="34" charset="0"/>
                          <a:cs typeface="Calibri" pitchFamily="34" charset="0"/>
                        </a:rPr>
                        <a:t>quelquefois</a:t>
                      </a:r>
                    </a:p>
                    <a:p>
                      <a:pPr>
                        <a:buFont typeface="Arial" pitchFamily="34" charset="0"/>
                        <a:buNone/>
                      </a:pPr>
                      <a:r>
                        <a:rPr lang="fr-FR" sz="1000" noProof="0" dirty="0">
                          <a:latin typeface="Calibri" pitchFamily="34" charset="0"/>
                          <a:cs typeface="Calibri" pitchFamily="34" charset="0"/>
                        </a:rPr>
                        <a:t>quasiment</a:t>
                      </a:r>
                      <a:r>
                        <a:rPr lang="fr-FR" sz="1000" baseline="0" noProof="0" dirty="0">
                          <a:latin typeface="Calibri" pitchFamily="34" charset="0"/>
                          <a:cs typeface="Calibri" pitchFamily="34" charset="0"/>
                        </a:rPr>
                        <a:t> jamais</a:t>
                      </a:r>
                      <a:endParaRPr lang="fr-FR" sz="1000" noProof="0" dirty="0">
                        <a:latin typeface="Calibri" pitchFamily="34" charset="0"/>
                        <a:cs typeface="Calibri" pitchFamily="34" charset="0"/>
                      </a:endParaRPr>
                    </a:p>
                    <a:p>
                      <a:pPr>
                        <a:buFont typeface="Arial" pitchFamily="34" charset="0"/>
                        <a:buNone/>
                      </a:pPr>
                      <a:r>
                        <a:rPr lang="fr-FR" sz="1000" noProof="0" dirty="0">
                          <a:latin typeface="Calibri" pitchFamily="34" charset="0"/>
                          <a:cs typeface="Calibri" pitchFamily="34" charset="0"/>
                        </a:rPr>
                        <a:t>ne…jamais</a:t>
                      </a:r>
                    </a:p>
                    <a:p>
                      <a:pPr>
                        <a:buFont typeface="Arial" pitchFamily="34" charset="0"/>
                        <a:buNone/>
                      </a:pPr>
                      <a:r>
                        <a:rPr lang="fr-FR" sz="1000" noProof="0" dirty="0">
                          <a:latin typeface="Calibri" pitchFamily="34" charset="0"/>
                          <a:cs typeface="Calibri" pitchFamily="34" charset="0"/>
                        </a:rPr>
                        <a:t>bientôt</a:t>
                      </a:r>
                    </a:p>
                    <a:p>
                      <a:pPr>
                        <a:buFont typeface="Arial" pitchFamily="34" charset="0"/>
                        <a:buNone/>
                      </a:pPr>
                      <a:r>
                        <a:rPr lang="fr-FR" sz="1000" noProof="0" dirty="0">
                          <a:latin typeface="Calibri" pitchFamily="34" charset="0"/>
                          <a:cs typeface="Calibri" pitchFamily="34" charset="0"/>
                        </a:rPr>
                        <a:t>tôt</a:t>
                      </a:r>
                    </a:p>
                    <a:p>
                      <a:pPr>
                        <a:buFont typeface="Arial" pitchFamily="34" charset="0"/>
                        <a:buNone/>
                      </a:pPr>
                      <a:r>
                        <a:rPr lang="fr-FR" sz="1000" noProof="0" dirty="0">
                          <a:latin typeface="Calibri" pitchFamily="34" charset="0"/>
                          <a:cs typeface="Calibri" pitchFamily="34" charset="0"/>
                        </a:rPr>
                        <a:t>tard</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r>
                        <a:rPr lang="es-ES_tradnl" sz="1000" noProof="0" dirty="0" err="1">
                          <a:latin typeface="Calibri" pitchFamily="34" charset="0"/>
                          <a:cs typeface="Calibri" pitchFamily="34" charset="0"/>
                        </a:rPr>
                        <a:t>now</a:t>
                      </a:r>
                      <a:endParaRPr lang="es-ES_tradnl" sz="1000" noProof="0" dirty="0">
                        <a:latin typeface="Calibri" pitchFamily="34" charset="0"/>
                        <a:cs typeface="Calibri" pitchFamily="34" charset="0"/>
                      </a:endParaRPr>
                    </a:p>
                    <a:p>
                      <a:r>
                        <a:rPr lang="es-ES_tradnl" sz="1000" noProof="0" dirty="0" err="1">
                          <a:latin typeface="Calibri" pitchFamily="34" charset="0"/>
                          <a:cs typeface="Calibri" pitchFamily="34" charset="0"/>
                        </a:rPr>
                        <a:t>straight</a:t>
                      </a:r>
                      <a:r>
                        <a:rPr lang="es-ES_tradnl" sz="1000" noProof="0" dirty="0">
                          <a:latin typeface="Calibri" pitchFamily="34" charset="0"/>
                          <a:cs typeface="Calibri" pitchFamily="34" charset="0"/>
                        </a:rPr>
                        <a:t> </a:t>
                      </a:r>
                      <a:r>
                        <a:rPr lang="es-ES_tradnl" sz="1000" noProof="0" dirty="0" err="1">
                          <a:latin typeface="Calibri" pitchFamily="34" charset="0"/>
                          <a:cs typeface="Calibri" pitchFamily="34" charset="0"/>
                        </a:rPr>
                        <a:t>away</a:t>
                      </a:r>
                      <a:endParaRPr lang="es-ES_tradnl" sz="1000" noProof="0" dirty="0">
                        <a:latin typeface="Calibri" pitchFamily="34" charset="0"/>
                        <a:cs typeface="Calibri" pitchFamily="34" charset="0"/>
                      </a:endParaRPr>
                    </a:p>
                    <a:p>
                      <a:r>
                        <a:rPr lang="es-ES_tradnl" sz="1000" noProof="0" dirty="0" err="1">
                          <a:latin typeface="Calibri" pitchFamily="34" charset="0"/>
                          <a:cs typeface="Calibri" pitchFamily="34" charset="0"/>
                        </a:rPr>
                        <a:t>today</a:t>
                      </a:r>
                      <a:endParaRPr lang="es-ES_tradnl" sz="1000" noProof="0" dirty="0">
                        <a:latin typeface="Calibri" pitchFamily="34" charset="0"/>
                        <a:cs typeface="Calibri" pitchFamily="34" charset="0"/>
                      </a:endParaRPr>
                    </a:p>
                    <a:p>
                      <a:r>
                        <a:rPr lang="es-ES_tradnl" sz="1000" noProof="0" dirty="0" err="1">
                          <a:latin typeface="Calibri" pitchFamily="34" charset="0"/>
                          <a:cs typeface="Calibri" pitchFamily="34" charset="0"/>
                        </a:rPr>
                        <a:t>nowadays</a:t>
                      </a:r>
                      <a:endParaRPr lang="es-ES_tradnl" sz="1000" noProof="0" dirty="0">
                        <a:latin typeface="Calibri" pitchFamily="34" charset="0"/>
                        <a:cs typeface="Calibri" pitchFamily="34" charset="0"/>
                      </a:endParaRPr>
                    </a:p>
                    <a:p>
                      <a:r>
                        <a:rPr lang="es-ES_tradnl" sz="1000" noProof="0" dirty="0">
                          <a:latin typeface="Calibri" pitchFamily="34" charset="0"/>
                          <a:cs typeface="Calibri" pitchFamily="34" charset="0"/>
                        </a:rPr>
                        <a:t>in </a:t>
                      </a:r>
                      <a:r>
                        <a:rPr lang="es-ES_tradnl" sz="1000" noProof="0" dirty="0" err="1">
                          <a:latin typeface="Calibri" pitchFamily="34" charset="0"/>
                          <a:cs typeface="Calibri" pitchFamily="34" charset="0"/>
                        </a:rPr>
                        <a:t>the</a:t>
                      </a:r>
                      <a:r>
                        <a:rPr lang="es-ES_tradnl" sz="1000" noProof="0" dirty="0">
                          <a:latin typeface="Calibri" pitchFamily="34" charset="0"/>
                          <a:cs typeface="Calibri" pitchFamily="34" charset="0"/>
                        </a:rPr>
                        <a:t> </a:t>
                      </a:r>
                      <a:r>
                        <a:rPr lang="es-ES_tradnl" sz="1000" noProof="0" dirty="0" err="1">
                          <a:latin typeface="Calibri" pitchFamily="34" charset="0"/>
                          <a:cs typeface="Calibri" pitchFamily="34" charset="0"/>
                        </a:rPr>
                        <a:t>morning</a:t>
                      </a:r>
                      <a:r>
                        <a:rPr lang="es-ES_tradnl" sz="1000" noProof="0" dirty="0">
                          <a:latin typeface="Calibri" pitchFamily="34" charset="0"/>
                          <a:cs typeface="Calibri" pitchFamily="34" charset="0"/>
                        </a:rPr>
                        <a:t>/</a:t>
                      </a:r>
                      <a:r>
                        <a:rPr lang="es-ES_tradnl" sz="1000" baseline="0" noProof="0" dirty="0">
                          <a:latin typeface="Calibri" pitchFamily="34" charset="0"/>
                          <a:cs typeface="Calibri" pitchFamily="34" charset="0"/>
                        </a:rPr>
                        <a:t> </a:t>
                      </a:r>
                      <a:r>
                        <a:rPr lang="es-ES_tradnl" sz="1000" noProof="0" dirty="0" err="1">
                          <a:latin typeface="Calibri" pitchFamily="34" charset="0"/>
                          <a:cs typeface="Calibri" pitchFamily="34" charset="0"/>
                        </a:rPr>
                        <a:t>afternoon</a:t>
                      </a:r>
                      <a:r>
                        <a:rPr lang="es-ES_tradnl" sz="1000" noProof="0" dirty="0">
                          <a:latin typeface="Calibri" pitchFamily="34" charset="0"/>
                          <a:cs typeface="Calibri" pitchFamily="34" charset="0"/>
                        </a:rPr>
                        <a:t>/</a:t>
                      </a:r>
                      <a:r>
                        <a:rPr lang="es-ES_tradnl" sz="1000" baseline="0" noProof="0" dirty="0">
                          <a:latin typeface="Calibri" pitchFamily="34" charset="0"/>
                          <a:cs typeface="Calibri" pitchFamily="34" charset="0"/>
                        </a:rPr>
                        <a:t> </a:t>
                      </a:r>
                      <a:r>
                        <a:rPr lang="es-ES_tradnl" sz="1000" b="0" noProof="0" dirty="0">
                          <a:latin typeface="Calibri" pitchFamily="34" charset="0"/>
                          <a:cs typeface="Calibri" pitchFamily="34" charset="0"/>
                        </a:rPr>
                        <a:t>at</a:t>
                      </a:r>
                      <a:r>
                        <a:rPr lang="es-ES_tradnl" sz="1000" b="0" baseline="0" noProof="0" dirty="0">
                          <a:latin typeface="Calibri" pitchFamily="34" charset="0"/>
                          <a:cs typeface="Calibri" pitchFamily="34" charset="0"/>
                        </a:rPr>
                        <a:t> </a:t>
                      </a:r>
                      <a:r>
                        <a:rPr lang="es-ES_tradnl" sz="1000" b="0" baseline="0" noProof="0" dirty="0" err="1">
                          <a:latin typeface="Calibri" pitchFamily="34" charset="0"/>
                          <a:cs typeface="Calibri" pitchFamily="34" charset="0"/>
                        </a:rPr>
                        <a:t>night</a:t>
                      </a:r>
                      <a:endParaRPr lang="es-ES_tradnl" sz="1000" b="0" baseline="0" noProof="0" dirty="0">
                        <a:latin typeface="Calibri" pitchFamily="34" charset="0"/>
                        <a:cs typeface="Calibri" pitchFamily="34" charset="0"/>
                      </a:endParaRPr>
                    </a:p>
                    <a:p>
                      <a:r>
                        <a:rPr lang="es-ES_tradnl" sz="1000" noProof="0" dirty="0">
                          <a:latin typeface="Calibri" pitchFamily="34" charset="0"/>
                          <a:cs typeface="Calibri" pitchFamily="34" charset="0"/>
                        </a:rPr>
                        <a:t>at </a:t>
                      </a:r>
                      <a:r>
                        <a:rPr lang="es-ES_tradnl" sz="1000" noProof="0" dirty="0" err="1">
                          <a:latin typeface="Calibri" pitchFamily="34" charset="0"/>
                          <a:cs typeface="Calibri" pitchFamily="34" charset="0"/>
                        </a:rPr>
                        <a:t>the</a:t>
                      </a:r>
                      <a:r>
                        <a:rPr lang="es-ES_tradnl" sz="1000" noProof="0" dirty="0">
                          <a:latin typeface="Calibri" pitchFamily="34" charset="0"/>
                          <a:cs typeface="Calibri" pitchFamily="34" charset="0"/>
                        </a:rPr>
                        <a:t> </a:t>
                      </a:r>
                      <a:r>
                        <a:rPr lang="es-ES_tradnl" sz="1000" noProof="0" dirty="0" err="1">
                          <a:latin typeface="Calibri" pitchFamily="34" charset="0"/>
                          <a:cs typeface="Calibri" pitchFamily="34" charset="0"/>
                        </a:rPr>
                        <a:t>weekend</a:t>
                      </a:r>
                      <a:endParaRPr lang="es-ES_tradnl" sz="1000" noProof="0" dirty="0">
                        <a:latin typeface="Calibri" pitchFamily="34" charset="0"/>
                        <a:cs typeface="Calibri" pitchFamily="34" charset="0"/>
                      </a:endParaRPr>
                    </a:p>
                    <a:p>
                      <a:r>
                        <a:rPr lang="es-ES_tradnl" sz="1000" noProof="0" dirty="0" err="1">
                          <a:latin typeface="Calibri" pitchFamily="34" charset="0"/>
                          <a:cs typeface="Calibri" pitchFamily="34" charset="0"/>
                        </a:rPr>
                        <a:t>every</a:t>
                      </a:r>
                      <a:r>
                        <a:rPr lang="es-ES_tradnl" sz="1000" noProof="0" dirty="0">
                          <a:latin typeface="Calibri" pitchFamily="34" charset="0"/>
                          <a:cs typeface="Calibri" pitchFamily="34" charset="0"/>
                        </a:rPr>
                        <a:t> </a:t>
                      </a:r>
                      <a:r>
                        <a:rPr lang="es-ES_tradnl" sz="1000" noProof="0" dirty="0" err="1">
                          <a:latin typeface="Calibri" pitchFamily="34" charset="0"/>
                          <a:cs typeface="Calibri" pitchFamily="34" charset="0"/>
                        </a:rPr>
                        <a:t>day</a:t>
                      </a:r>
                      <a:endParaRPr lang="es-ES_tradnl" sz="1000" noProof="0" dirty="0">
                        <a:latin typeface="Calibri" pitchFamily="34" charset="0"/>
                        <a:cs typeface="Calibri" pitchFamily="34" charset="0"/>
                      </a:endParaRPr>
                    </a:p>
                    <a:p>
                      <a:r>
                        <a:rPr lang="es-ES_tradnl" sz="1000" noProof="0" dirty="0" err="1">
                          <a:latin typeface="Calibri" pitchFamily="34" charset="0"/>
                          <a:cs typeface="Calibri" pitchFamily="34" charset="0"/>
                        </a:rPr>
                        <a:t>every</a:t>
                      </a:r>
                      <a:r>
                        <a:rPr lang="es-ES_tradnl" sz="1000" noProof="0" dirty="0">
                          <a:latin typeface="Calibri" pitchFamily="34" charset="0"/>
                          <a:cs typeface="Calibri" pitchFamily="34" charset="0"/>
                        </a:rPr>
                        <a:t> </a:t>
                      </a:r>
                      <a:r>
                        <a:rPr lang="es-ES_tradnl" sz="1000" noProof="0" dirty="0" err="1">
                          <a:latin typeface="Calibri" pitchFamily="34" charset="0"/>
                          <a:cs typeface="Calibri" pitchFamily="34" charset="0"/>
                        </a:rPr>
                        <a:t>week</a:t>
                      </a:r>
                      <a:endParaRPr lang="es-ES_tradnl" sz="1000" noProof="0" dirty="0">
                        <a:latin typeface="Calibri" pitchFamily="34" charset="0"/>
                        <a:cs typeface="Calibri" pitchFamily="34" charset="0"/>
                      </a:endParaRPr>
                    </a:p>
                    <a:p>
                      <a:r>
                        <a:rPr lang="es-ES_tradnl" sz="1000" noProof="0" dirty="0">
                          <a:latin typeface="Calibri" pitchFamily="34" charset="0"/>
                          <a:cs typeface="Calibri" pitchFamily="34" charset="0"/>
                        </a:rPr>
                        <a:t>once a </a:t>
                      </a:r>
                      <a:r>
                        <a:rPr lang="es-ES_tradnl" sz="1000" noProof="0" dirty="0" err="1">
                          <a:latin typeface="Calibri" pitchFamily="34" charset="0"/>
                          <a:cs typeface="Calibri" pitchFamily="34" charset="0"/>
                        </a:rPr>
                        <a:t>week</a:t>
                      </a:r>
                      <a:endParaRPr lang="es-ES_tradnl" sz="1000" noProof="0" dirty="0">
                        <a:latin typeface="Calibri" pitchFamily="34" charset="0"/>
                        <a:cs typeface="Calibri" pitchFamily="34" charset="0"/>
                      </a:endParaRPr>
                    </a:p>
                    <a:p>
                      <a:r>
                        <a:rPr lang="es-ES_tradnl" sz="1000" noProof="0" dirty="0" err="1">
                          <a:latin typeface="Calibri" pitchFamily="34" charset="0"/>
                          <a:cs typeface="Calibri" pitchFamily="34" charset="0"/>
                        </a:rPr>
                        <a:t>five</a:t>
                      </a:r>
                      <a:r>
                        <a:rPr lang="es-ES_tradnl" sz="1000" noProof="0" dirty="0">
                          <a:latin typeface="Calibri" pitchFamily="34" charset="0"/>
                          <a:cs typeface="Calibri" pitchFamily="34" charset="0"/>
                        </a:rPr>
                        <a:t> times a </a:t>
                      </a:r>
                      <a:r>
                        <a:rPr lang="es-ES_tradnl" sz="1000" noProof="0" dirty="0" err="1">
                          <a:latin typeface="Calibri" pitchFamily="34" charset="0"/>
                          <a:cs typeface="Calibri" pitchFamily="34" charset="0"/>
                        </a:rPr>
                        <a:t>month</a:t>
                      </a:r>
                      <a:endParaRPr lang="es-ES_tradnl" sz="1000" noProof="0" dirty="0">
                        <a:latin typeface="Calibri" pitchFamily="34" charset="0"/>
                        <a:cs typeface="Calibri" pitchFamily="34" charset="0"/>
                      </a:endParaRPr>
                    </a:p>
                    <a:p>
                      <a:r>
                        <a:rPr lang="es-ES_tradnl" sz="1000" noProof="0" dirty="0" err="1">
                          <a:latin typeface="Calibri" pitchFamily="34" charset="0"/>
                          <a:cs typeface="Calibri" pitchFamily="34" charset="0"/>
                        </a:rPr>
                        <a:t>every</a:t>
                      </a:r>
                      <a:r>
                        <a:rPr lang="es-ES_tradnl" sz="1000" noProof="0" dirty="0">
                          <a:latin typeface="Calibri" pitchFamily="34" charset="0"/>
                          <a:cs typeface="Calibri" pitchFamily="34" charset="0"/>
                        </a:rPr>
                        <a:t> </a:t>
                      </a:r>
                      <a:r>
                        <a:rPr lang="es-ES_tradnl" sz="1000" noProof="0" dirty="0" err="1">
                          <a:latin typeface="Calibri" pitchFamily="34" charset="0"/>
                          <a:cs typeface="Calibri" pitchFamily="34" charset="0"/>
                        </a:rPr>
                        <a:t>month</a:t>
                      </a:r>
                      <a:endParaRPr lang="es-ES_tradnl" sz="1000" noProof="0" dirty="0">
                        <a:latin typeface="Calibri" pitchFamily="34" charset="0"/>
                        <a:cs typeface="Calibri" pitchFamily="34" charset="0"/>
                      </a:endParaRPr>
                    </a:p>
                    <a:p>
                      <a:r>
                        <a:rPr lang="es-ES_tradnl" sz="1000" noProof="0" dirty="0" err="1">
                          <a:latin typeface="Calibri" pitchFamily="34" charset="0"/>
                          <a:cs typeface="Calibri" pitchFamily="34" charset="0"/>
                        </a:rPr>
                        <a:t>every</a:t>
                      </a:r>
                      <a:r>
                        <a:rPr lang="es-ES_tradnl" sz="1000" noProof="0" dirty="0">
                          <a:latin typeface="Calibri" pitchFamily="34" charset="0"/>
                          <a:cs typeface="Calibri" pitchFamily="34" charset="0"/>
                        </a:rPr>
                        <a:t> </a:t>
                      </a:r>
                      <a:r>
                        <a:rPr lang="es-ES_tradnl" sz="1000" noProof="0" dirty="0" err="1">
                          <a:latin typeface="Calibri" pitchFamily="34" charset="0"/>
                          <a:cs typeface="Calibri" pitchFamily="34" charset="0"/>
                        </a:rPr>
                        <a:t>year</a:t>
                      </a:r>
                      <a:endParaRPr lang="es-ES_tradnl" sz="1000" noProof="0" dirty="0">
                        <a:latin typeface="Calibri" pitchFamily="34" charset="0"/>
                        <a:cs typeface="Calibri" pitchFamily="34" charset="0"/>
                      </a:endParaRPr>
                    </a:p>
                    <a:p>
                      <a:r>
                        <a:rPr lang="es-ES_tradnl" sz="1000" noProof="0" dirty="0">
                          <a:latin typeface="Calibri" pitchFamily="34" charset="0"/>
                          <a:cs typeface="Calibri" pitchFamily="34" charset="0"/>
                        </a:rPr>
                        <a:t>as </a:t>
                      </a:r>
                      <a:r>
                        <a:rPr lang="es-ES_tradnl" sz="1000" noProof="0" dirty="0" err="1">
                          <a:latin typeface="Calibri" pitchFamily="34" charset="0"/>
                          <a:cs typeface="Calibri" pitchFamily="34" charset="0"/>
                        </a:rPr>
                        <a:t>soon</a:t>
                      </a:r>
                      <a:r>
                        <a:rPr lang="es-ES_tradnl" sz="1000" noProof="0" dirty="0">
                          <a:latin typeface="Calibri" pitchFamily="34" charset="0"/>
                          <a:cs typeface="Calibri" pitchFamily="34" charset="0"/>
                        </a:rPr>
                        <a:t> as </a:t>
                      </a:r>
                      <a:r>
                        <a:rPr lang="es-ES_tradnl" sz="1000" noProof="0" dirty="0" err="1">
                          <a:latin typeface="Calibri" pitchFamily="34" charset="0"/>
                          <a:cs typeface="Calibri" pitchFamily="34" charset="0"/>
                        </a:rPr>
                        <a:t>possible</a:t>
                      </a:r>
                      <a:endParaRPr lang="es-ES_tradnl" sz="1000" noProof="0" dirty="0">
                        <a:latin typeface="Calibri" pitchFamily="34" charset="0"/>
                        <a:cs typeface="Calibri" pitchFamily="34" charset="0"/>
                      </a:endParaRPr>
                    </a:p>
                    <a:p>
                      <a:r>
                        <a:rPr lang="es-ES_tradnl" sz="1000" noProof="0" dirty="0" err="1">
                          <a:latin typeface="Calibri" pitchFamily="34" charset="0"/>
                          <a:cs typeface="Calibri" pitchFamily="34" charset="0"/>
                        </a:rPr>
                        <a:t>on</a:t>
                      </a:r>
                      <a:r>
                        <a:rPr lang="es-ES_tradnl" sz="1000" noProof="0" dirty="0">
                          <a:latin typeface="Calibri" pitchFamily="34" charset="0"/>
                          <a:cs typeface="Calibri" pitchFamily="34" charset="0"/>
                        </a:rPr>
                        <a:t> </a:t>
                      </a:r>
                      <a:r>
                        <a:rPr lang="es-ES_tradnl" sz="1000" noProof="0" dirty="0" err="1">
                          <a:latin typeface="Calibri" pitchFamily="34" charset="0"/>
                          <a:cs typeface="Calibri" pitchFamily="34" charset="0"/>
                        </a:rPr>
                        <a:t>Mondays</a:t>
                      </a:r>
                      <a:r>
                        <a:rPr lang="es-ES_tradnl" sz="1000" noProof="0" dirty="0">
                          <a:latin typeface="Calibri" pitchFamily="34" charset="0"/>
                          <a:cs typeface="Calibri" pitchFamily="34" charset="0"/>
                        </a:rPr>
                        <a:t>/</a:t>
                      </a:r>
                      <a:r>
                        <a:rPr lang="es-ES_tradnl" sz="1000" noProof="0" dirty="0" err="1">
                          <a:latin typeface="Calibri" pitchFamily="34" charset="0"/>
                          <a:cs typeface="Calibri" pitchFamily="34" charset="0"/>
                        </a:rPr>
                        <a:t>Tuesdays</a:t>
                      </a:r>
                      <a:r>
                        <a:rPr lang="es-ES_tradnl" sz="1000" noProof="0" dirty="0">
                          <a:latin typeface="Calibri" pitchFamily="34" charset="0"/>
                          <a:cs typeface="Calibri" pitchFamily="34" charset="0"/>
                        </a:rPr>
                        <a:t>/  </a:t>
                      </a:r>
                      <a:r>
                        <a:rPr lang="es-ES_tradnl" sz="1000" noProof="0" dirty="0" err="1">
                          <a:latin typeface="Calibri" pitchFamily="34" charset="0"/>
                          <a:cs typeface="Calibri" pitchFamily="34" charset="0"/>
                        </a:rPr>
                        <a:t>Wednesdays</a:t>
                      </a:r>
                      <a:r>
                        <a:rPr lang="es-ES_tradnl" sz="1000" noProof="0" dirty="0">
                          <a:latin typeface="Calibri" pitchFamily="34" charset="0"/>
                          <a:cs typeface="Calibri" pitchFamily="34" charset="0"/>
                        </a:rPr>
                        <a:t>/</a:t>
                      </a:r>
                      <a:r>
                        <a:rPr lang="es-ES_tradnl" sz="1000" noProof="0" dirty="0" err="1">
                          <a:latin typeface="Calibri" pitchFamily="34" charset="0"/>
                          <a:cs typeface="Calibri" pitchFamily="34" charset="0"/>
                        </a:rPr>
                        <a:t>Thursdays</a:t>
                      </a:r>
                      <a:r>
                        <a:rPr lang="es-ES_tradnl" sz="1000" noProof="0" dirty="0">
                          <a:latin typeface="Calibri" pitchFamily="34" charset="0"/>
                          <a:cs typeface="Calibri" pitchFamily="34" charset="0"/>
                        </a:rPr>
                        <a:t> /</a:t>
                      </a:r>
                      <a:r>
                        <a:rPr lang="es-ES_tradnl" sz="1000" noProof="0" dirty="0" err="1">
                          <a:latin typeface="Calibri" pitchFamily="34" charset="0"/>
                          <a:cs typeface="Calibri" pitchFamily="34" charset="0"/>
                        </a:rPr>
                        <a:t>Fridays</a:t>
                      </a:r>
                      <a:r>
                        <a:rPr lang="es-ES_tradnl" sz="1000" noProof="0" dirty="0">
                          <a:latin typeface="Calibri" pitchFamily="34" charset="0"/>
                          <a:cs typeface="Calibri" pitchFamily="34" charset="0"/>
                        </a:rPr>
                        <a:t> /</a:t>
                      </a:r>
                      <a:r>
                        <a:rPr lang="es-ES_tradnl" sz="1000" noProof="0" dirty="0" err="1">
                          <a:latin typeface="Calibri" pitchFamily="34" charset="0"/>
                          <a:cs typeface="Calibri" pitchFamily="34" charset="0"/>
                        </a:rPr>
                        <a:t>Saturdays</a:t>
                      </a:r>
                      <a:r>
                        <a:rPr lang="es-ES_tradnl" sz="1000" noProof="0" dirty="0">
                          <a:latin typeface="Calibri" pitchFamily="34" charset="0"/>
                          <a:cs typeface="Calibri" pitchFamily="34" charset="0"/>
                        </a:rPr>
                        <a:t> /</a:t>
                      </a:r>
                      <a:r>
                        <a:rPr lang="es-ES_tradnl" sz="1000" noProof="0" dirty="0" err="1">
                          <a:latin typeface="Calibri" pitchFamily="34" charset="0"/>
                          <a:cs typeface="Calibri" pitchFamily="34" charset="0"/>
                        </a:rPr>
                        <a:t>Sundays</a:t>
                      </a:r>
                      <a:endParaRPr lang="es-ES_tradnl" sz="1000" noProof="0" dirty="0">
                        <a:latin typeface="Calibri" pitchFamily="34" charset="0"/>
                        <a:cs typeface="Calibri" pitchFamily="34" charset="0"/>
                      </a:endParaRPr>
                    </a:p>
                    <a:p>
                      <a:r>
                        <a:rPr lang="es-ES_tradnl" sz="1000" noProof="0" dirty="0" err="1">
                          <a:latin typeface="Calibri" pitchFamily="34" charset="0"/>
                          <a:cs typeface="Calibri" pitchFamily="34" charset="0"/>
                        </a:rPr>
                        <a:t>always</a:t>
                      </a:r>
                      <a:endParaRPr lang="es-ES_tradnl" sz="1000" noProof="0" dirty="0">
                        <a:latin typeface="Calibri" pitchFamily="34" charset="0"/>
                        <a:cs typeface="Calibri" pitchFamily="34" charset="0"/>
                      </a:endParaRPr>
                    </a:p>
                    <a:p>
                      <a:r>
                        <a:rPr lang="es-ES_tradnl" sz="1000" noProof="0" dirty="0" err="1">
                          <a:latin typeface="Calibri" pitchFamily="34" charset="0"/>
                          <a:cs typeface="Calibri" pitchFamily="34" charset="0"/>
                        </a:rPr>
                        <a:t>usually</a:t>
                      </a:r>
                      <a:endParaRPr lang="es-ES_tradnl" sz="1000" noProof="0" dirty="0">
                        <a:latin typeface="Calibri" pitchFamily="34" charset="0"/>
                        <a:cs typeface="Calibri" pitchFamily="34" charset="0"/>
                      </a:endParaRPr>
                    </a:p>
                    <a:p>
                      <a:r>
                        <a:rPr lang="es-ES_tradnl" sz="1000" noProof="0" dirty="0" err="1">
                          <a:latin typeface="Calibri" pitchFamily="34" charset="0"/>
                          <a:cs typeface="Calibri" pitchFamily="34" charset="0"/>
                        </a:rPr>
                        <a:t>often</a:t>
                      </a:r>
                      <a:endParaRPr lang="es-ES_tradnl" sz="1000" noProof="0" dirty="0">
                        <a:latin typeface="Calibri" pitchFamily="34" charset="0"/>
                        <a:cs typeface="Calibri" pitchFamily="34" charset="0"/>
                      </a:endParaRPr>
                    </a:p>
                    <a:p>
                      <a:r>
                        <a:rPr lang="es-ES_tradnl" sz="1000" noProof="0" dirty="0" err="1">
                          <a:latin typeface="Calibri" pitchFamily="34" charset="0"/>
                          <a:cs typeface="Calibri" pitchFamily="34" charset="0"/>
                        </a:rPr>
                        <a:t>many</a:t>
                      </a:r>
                      <a:r>
                        <a:rPr lang="es-ES_tradnl" sz="1000" noProof="0" dirty="0">
                          <a:latin typeface="Calibri" pitchFamily="34" charset="0"/>
                          <a:cs typeface="Calibri" pitchFamily="34" charset="0"/>
                        </a:rPr>
                        <a:t> times</a:t>
                      </a:r>
                    </a:p>
                    <a:p>
                      <a:r>
                        <a:rPr lang="es-ES_tradnl" sz="1000" noProof="0" dirty="0" err="1">
                          <a:latin typeface="Calibri" pitchFamily="34" charset="0"/>
                          <a:cs typeface="Calibri" pitchFamily="34" charset="0"/>
                        </a:rPr>
                        <a:t>from</a:t>
                      </a:r>
                      <a:r>
                        <a:rPr lang="es-ES_tradnl" sz="1000" noProof="0" dirty="0">
                          <a:latin typeface="Calibri" pitchFamily="34" charset="0"/>
                          <a:cs typeface="Calibri" pitchFamily="34" charset="0"/>
                        </a:rPr>
                        <a:t> time </a:t>
                      </a:r>
                      <a:r>
                        <a:rPr lang="es-ES_tradnl" sz="1000" noProof="0" dirty="0" err="1">
                          <a:latin typeface="Calibri" pitchFamily="34" charset="0"/>
                          <a:cs typeface="Calibri" pitchFamily="34" charset="0"/>
                        </a:rPr>
                        <a:t>to</a:t>
                      </a:r>
                      <a:r>
                        <a:rPr lang="es-ES_tradnl" sz="1000" noProof="0" dirty="0">
                          <a:latin typeface="Calibri" pitchFamily="34" charset="0"/>
                          <a:cs typeface="Calibri" pitchFamily="34" charset="0"/>
                        </a:rPr>
                        <a:t> time</a:t>
                      </a:r>
                    </a:p>
                    <a:p>
                      <a:r>
                        <a:rPr lang="es-ES_tradnl" sz="1000" noProof="0" dirty="0" err="1">
                          <a:latin typeface="Calibri" pitchFamily="34" charset="0"/>
                          <a:cs typeface="Calibri" pitchFamily="34" charset="0"/>
                        </a:rPr>
                        <a:t>sometimes</a:t>
                      </a:r>
                      <a:endParaRPr lang="es-ES_tradnl" sz="1000" noProof="0" dirty="0">
                        <a:latin typeface="Calibri" pitchFamily="34" charset="0"/>
                        <a:cs typeface="Calibri" pitchFamily="34" charset="0"/>
                      </a:endParaRPr>
                    </a:p>
                    <a:p>
                      <a:r>
                        <a:rPr lang="es-ES_tradnl" sz="1000" noProof="0" dirty="0" err="1">
                          <a:latin typeface="Calibri" pitchFamily="34" charset="0"/>
                          <a:cs typeface="Calibri" pitchFamily="34" charset="0"/>
                        </a:rPr>
                        <a:t>hardly</a:t>
                      </a:r>
                      <a:r>
                        <a:rPr lang="es-ES_tradnl" sz="1000" noProof="0" dirty="0">
                          <a:latin typeface="Calibri" pitchFamily="34" charset="0"/>
                          <a:cs typeface="Calibri" pitchFamily="34" charset="0"/>
                        </a:rPr>
                        <a:t> </a:t>
                      </a:r>
                      <a:r>
                        <a:rPr lang="es-ES_tradnl" sz="1000" noProof="0" dirty="0" err="1">
                          <a:latin typeface="Calibri" pitchFamily="34" charset="0"/>
                          <a:cs typeface="Calibri" pitchFamily="34" charset="0"/>
                        </a:rPr>
                        <a:t>ever</a:t>
                      </a:r>
                      <a:endParaRPr lang="es-ES_tradnl" sz="1000" noProof="0" dirty="0">
                        <a:latin typeface="Calibri" pitchFamily="34" charset="0"/>
                        <a:cs typeface="Calibri" pitchFamily="34" charset="0"/>
                      </a:endParaRPr>
                    </a:p>
                    <a:p>
                      <a:r>
                        <a:rPr lang="es-ES_tradnl" sz="1000" noProof="0" dirty="0" err="1">
                          <a:latin typeface="Calibri" pitchFamily="34" charset="0"/>
                          <a:cs typeface="Calibri" pitchFamily="34" charset="0"/>
                        </a:rPr>
                        <a:t>never</a:t>
                      </a:r>
                      <a:endParaRPr lang="es-ES_tradnl" sz="1000" noProof="0" dirty="0">
                        <a:latin typeface="Calibri" pitchFamily="34" charset="0"/>
                        <a:cs typeface="Calibri" pitchFamily="34" charset="0"/>
                      </a:endParaRPr>
                    </a:p>
                    <a:p>
                      <a:r>
                        <a:rPr lang="es-ES_tradnl" sz="1000" noProof="0" dirty="0" err="1">
                          <a:latin typeface="Calibri" pitchFamily="34" charset="0"/>
                          <a:cs typeface="Calibri" pitchFamily="34" charset="0"/>
                        </a:rPr>
                        <a:t>soon</a:t>
                      </a:r>
                      <a:endParaRPr lang="es-ES_tradnl" sz="1000" noProof="0" dirty="0">
                        <a:latin typeface="Calibri" pitchFamily="34" charset="0"/>
                        <a:cs typeface="Calibri" pitchFamily="34" charset="0"/>
                      </a:endParaRPr>
                    </a:p>
                    <a:p>
                      <a:r>
                        <a:rPr lang="es-ES_tradnl" sz="1000" noProof="0" dirty="0" err="1">
                          <a:latin typeface="Calibri" pitchFamily="34" charset="0"/>
                          <a:cs typeface="Calibri" pitchFamily="34" charset="0"/>
                        </a:rPr>
                        <a:t>early</a:t>
                      </a:r>
                      <a:endParaRPr lang="es-ES_tradnl" sz="1000" noProof="0" dirty="0">
                        <a:latin typeface="Calibri" pitchFamily="34" charset="0"/>
                        <a:cs typeface="Calibri" pitchFamily="34" charset="0"/>
                      </a:endParaRPr>
                    </a:p>
                    <a:p>
                      <a:r>
                        <a:rPr lang="es-ES_tradnl" sz="1000" noProof="0" dirty="0">
                          <a:latin typeface="Calibri" pitchFamily="34" charset="0"/>
                          <a:cs typeface="Calibri" pitchFamily="34" charset="0"/>
                        </a:rPr>
                        <a:t>late </a:t>
                      </a:r>
                      <a:endParaRPr lang="es-ES_tradnl" sz="1000" b="1"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sz="1200" b="1"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s-ES_tradnl" sz="800" noProof="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r>
                        <a:rPr lang="fr-FR" sz="1000" b="0" noProof="0" dirty="0" smtClean="0">
                          <a:latin typeface="Calibri" pitchFamily="34" charset="0"/>
                          <a:cs typeface="Calibri" pitchFamily="34" charset="0"/>
                        </a:rPr>
                        <a:t>hier</a:t>
                      </a:r>
                    </a:p>
                    <a:p>
                      <a:r>
                        <a:rPr lang="fr-FR" sz="1000" b="0" noProof="0" dirty="0" smtClean="0">
                          <a:latin typeface="Calibri" pitchFamily="34" charset="0"/>
                          <a:cs typeface="Calibri" pitchFamily="34" charset="0"/>
                        </a:rPr>
                        <a:t>avant-hier</a:t>
                      </a:r>
                    </a:p>
                    <a:p>
                      <a:r>
                        <a:rPr lang="fr-FR" sz="1000" b="0" noProof="0" dirty="0" smtClean="0">
                          <a:latin typeface="Calibri" pitchFamily="34" charset="0"/>
                          <a:cs typeface="Calibri" pitchFamily="34" charset="0"/>
                        </a:rPr>
                        <a:t>hier le matin/ l’après-midi/</a:t>
                      </a:r>
                      <a:r>
                        <a:rPr lang="fr-FR" sz="1000" b="0" baseline="0" noProof="0" dirty="0" smtClean="0">
                          <a:latin typeface="Calibri" pitchFamily="34" charset="0"/>
                          <a:cs typeface="Calibri" pitchFamily="34" charset="0"/>
                        </a:rPr>
                        <a:t> la nuit</a:t>
                      </a:r>
                      <a:endParaRPr lang="fr-FR" sz="1000" b="0" noProof="0" dirty="0" smtClean="0">
                        <a:latin typeface="Calibri" pitchFamily="34" charset="0"/>
                        <a:cs typeface="Calibri" pitchFamily="34" charset="0"/>
                      </a:endParaRPr>
                    </a:p>
                    <a:p>
                      <a:r>
                        <a:rPr lang="fr-FR" sz="1000" b="0" noProof="0" dirty="0" smtClean="0">
                          <a:latin typeface="Calibri" pitchFamily="34" charset="0"/>
                          <a:cs typeface="Calibri" pitchFamily="34" charset="0"/>
                        </a:rPr>
                        <a:t>la semaine</a:t>
                      </a:r>
                      <a:r>
                        <a:rPr lang="fr-FR" sz="1000" b="0" baseline="0" noProof="0" dirty="0" smtClean="0">
                          <a:latin typeface="Calibri" pitchFamily="34" charset="0"/>
                          <a:cs typeface="Calibri" pitchFamily="34" charset="0"/>
                        </a:rPr>
                        <a:t> dernière</a:t>
                      </a:r>
                      <a:r>
                        <a:rPr lang="fr-FR" sz="1000" b="0" noProof="0" dirty="0" smtClean="0">
                          <a:latin typeface="Calibri" pitchFamily="34" charset="0"/>
                          <a:cs typeface="Calibri" pitchFamily="34" charset="0"/>
                        </a:rPr>
                        <a:t> </a:t>
                      </a:r>
                    </a:p>
                    <a:p>
                      <a:r>
                        <a:rPr lang="fr-FR" sz="1000" b="0" noProof="0" dirty="0" smtClean="0">
                          <a:latin typeface="Calibri" pitchFamily="34" charset="0"/>
                          <a:cs typeface="Calibri" pitchFamily="34" charset="0"/>
                        </a:rPr>
                        <a:t>le week-end dernier</a:t>
                      </a:r>
                    </a:p>
                    <a:p>
                      <a:r>
                        <a:rPr lang="fr-FR" sz="1000" b="0" noProof="0" dirty="0" smtClean="0">
                          <a:latin typeface="Calibri" pitchFamily="34" charset="0"/>
                          <a:cs typeface="Calibri" pitchFamily="34" charset="0"/>
                        </a:rPr>
                        <a:t>le mois dernier</a:t>
                      </a:r>
                    </a:p>
                    <a:p>
                      <a:r>
                        <a:rPr lang="fr-FR" sz="1000" b="0" noProof="0" dirty="0" smtClean="0">
                          <a:latin typeface="Calibri" pitchFamily="34" charset="0"/>
                          <a:cs typeface="Calibri" pitchFamily="34" charset="0"/>
                        </a:rPr>
                        <a:t>l’année dernière</a:t>
                      </a:r>
                    </a:p>
                    <a:p>
                      <a:r>
                        <a:rPr lang="fr-FR" sz="1000" b="0" noProof="0" dirty="0" smtClean="0">
                          <a:latin typeface="Calibri" pitchFamily="34" charset="0"/>
                          <a:cs typeface="Calibri" pitchFamily="34" charset="0"/>
                        </a:rPr>
                        <a:t>l’été dernier</a:t>
                      </a:r>
                    </a:p>
                    <a:p>
                      <a:r>
                        <a:rPr lang="fr-FR" sz="1000" b="0" noProof="0" dirty="0" smtClean="0">
                          <a:latin typeface="Calibri" pitchFamily="34" charset="0"/>
                          <a:cs typeface="Calibri" pitchFamily="34" charset="0"/>
                        </a:rPr>
                        <a:t>le lundi dernier</a:t>
                      </a:r>
                    </a:p>
                    <a:p>
                      <a:r>
                        <a:rPr lang="fr-FR" sz="1000" b="0" noProof="0" dirty="0" smtClean="0">
                          <a:latin typeface="Calibri" pitchFamily="34" charset="0"/>
                          <a:cs typeface="Calibri" pitchFamily="34" charset="0"/>
                        </a:rPr>
                        <a:t>il y a une semaine</a:t>
                      </a:r>
                    </a:p>
                    <a:p>
                      <a:r>
                        <a:rPr lang="fr-FR" sz="1000" b="0" noProof="0" dirty="0" smtClean="0">
                          <a:latin typeface="Calibri" pitchFamily="34" charset="0"/>
                          <a:cs typeface="Calibri" pitchFamily="34" charset="0"/>
                        </a:rPr>
                        <a:t>en </a:t>
                      </a:r>
                      <a:r>
                        <a:rPr lang="fr-FR" sz="1000" b="0" baseline="0" noProof="0" dirty="0" smtClean="0">
                          <a:latin typeface="Calibri" pitchFamily="34" charset="0"/>
                          <a:cs typeface="Calibri" pitchFamily="34" charset="0"/>
                        </a:rPr>
                        <a:t> 2010 (deux-milles-dix)</a:t>
                      </a:r>
                    </a:p>
                    <a:p>
                      <a:r>
                        <a:rPr lang="fr-FR" sz="1000" b="0" noProof="0" dirty="0" smtClean="0">
                          <a:latin typeface="Calibri" pitchFamily="34" charset="0"/>
                          <a:cs typeface="Calibri" pitchFamily="34" charset="0"/>
                        </a:rPr>
                        <a:t>quand</a:t>
                      </a:r>
                      <a:r>
                        <a:rPr lang="fr-FR" sz="1000" b="0" baseline="0" noProof="0" dirty="0" smtClean="0">
                          <a:latin typeface="Calibri" pitchFamily="34" charset="0"/>
                          <a:cs typeface="Calibri" pitchFamily="34" charset="0"/>
                        </a:rPr>
                        <a:t> j’étais plus jeune</a:t>
                      </a:r>
                      <a:endParaRPr lang="fr-FR" sz="1000" b="0" noProof="0" dirty="0" smtClean="0">
                        <a:latin typeface="Calibri" pitchFamily="34" charset="0"/>
                        <a:cs typeface="Calibri" pitchFamily="34" charset="0"/>
                      </a:endParaRPr>
                    </a:p>
                    <a:p>
                      <a:r>
                        <a:rPr lang="fr-FR" sz="1000" b="0" noProof="0" dirty="0" smtClean="0">
                          <a:latin typeface="Calibri" pitchFamily="34" charset="0"/>
                          <a:cs typeface="Calibri" pitchFamily="34" charset="0"/>
                        </a:rPr>
                        <a:t>quand</a:t>
                      </a:r>
                      <a:r>
                        <a:rPr lang="fr-FR" sz="1000" b="0" baseline="0" noProof="0" dirty="0" smtClean="0">
                          <a:latin typeface="Calibri" pitchFamily="34" charset="0"/>
                          <a:cs typeface="Calibri" pitchFamily="34" charset="0"/>
                        </a:rPr>
                        <a:t> j’étais  enfant</a:t>
                      </a:r>
                      <a:endParaRPr lang="fr-FR" sz="1000" b="0" noProof="0" dirty="0" smtClean="0">
                        <a:latin typeface="Calibri" pitchFamily="34" charset="0"/>
                        <a:cs typeface="Calibri" pitchFamily="34" charset="0"/>
                      </a:endParaRPr>
                    </a:p>
                    <a:p>
                      <a:r>
                        <a:rPr lang="fr-FR" sz="1000" b="0" noProof="0" dirty="0" smtClean="0">
                          <a:latin typeface="Calibri" pitchFamily="34" charset="0"/>
                          <a:cs typeface="Calibri" pitchFamily="34" charset="0"/>
                        </a:rPr>
                        <a:t>ce matin/cet après-midi</a:t>
                      </a:r>
                      <a:endParaRPr lang="fr-FR" sz="1000" b="0" baseline="0" noProof="0" dirty="0" smtClean="0">
                        <a:latin typeface="Calibri" pitchFamily="34" charset="0"/>
                        <a:cs typeface="Calibri" pitchFamily="34" charset="0"/>
                      </a:endParaRPr>
                    </a:p>
                    <a:p>
                      <a:r>
                        <a:rPr lang="fr-FR" sz="1000" b="0" baseline="0" noProof="0" dirty="0" smtClean="0">
                          <a:latin typeface="Calibri" pitchFamily="34" charset="0"/>
                          <a:cs typeface="Calibri" pitchFamily="34" charset="0"/>
                        </a:rPr>
                        <a:t>ce soir</a:t>
                      </a:r>
                    </a:p>
                    <a:p>
                      <a:r>
                        <a:rPr lang="fr-FR" sz="1000" b="0" noProof="0" dirty="0" smtClean="0">
                          <a:latin typeface="Calibri" pitchFamily="34" charset="0"/>
                          <a:cs typeface="Calibri" pitchFamily="34" charset="0"/>
                        </a:rPr>
                        <a:t>cette</a:t>
                      </a:r>
                      <a:r>
                        <a:rPr lang="fr-FR" sz="1000" b="0" baseline="0" noProof="0" dirty="0" smtClean="0">
                          <a:latin typeface="Calibri" pitchFamily="34" charset="0"/>
                          <a:cs typeface="Calibri" pitchFamily="34" charset="0"/>
                        </a:rPr>
                        <a:t> semaine</a:t>
                      </a:r>
                      <a:r>
                        <a:rPr lang="fr-FR" sz="1000" b="0" noProof="0" dirty="0" smtClean="0">
                          <a:latin typeface="Calibri" pitchFamily="34" charset="0"/>
                          <a:cs typeface="Calibri" pitchFamily="34" charset="0"/>
                        </a:rPr>
                        <a:t>/ cette année demain</a:t>
                      </a:r>
                    </a:p>
                    <a:p>
                      <a:r>
                        <a:rPr lang="fr-FR" sz="1000" b="0" noProof="0" dirty="0" smtClean="0">
                          <a:latin typeface="Calibri" pitchFamily="34" charset="0"/>
                          <a:cs typeface="Calibri" pitchFamily="34" charset="0"/>
                        </a:rPr>
                        <a:t>le lendemain</a:t>
                      </a:r>
                    </a:p>
                    <a:p>
                      <a:r>
                        <a:rPr lang="fr-FR" sz="1000" b="0" noProof="0" dirty="0" smtClean="0">
                          <a:latin typeface="Calibri" pitchFamily="34" charset="0"/>
                          <a:cs typeface="Calibri" pitchFamily="34" charset="0"/>
                        </a:rPr>
                        <a:t>demain matin/ après-midi/ </a:t>
                      </a:r>
                    </a:p>
                    <a:p>
                      <a:r>
                        <a:rPr lang="fr-FR" sz="1000" b="0" noProof="0" dirty="0" smtClean="0">
                          <a:latin typeface="Calibri" pitchFamily="34" charset="0"/>
                          <a:cs typeface="Calibri" pitchFamily="34" charset="0"/>
                        </a:rPr>
                        <a:t>soir</a:t>
                      </a:r>
                    </a:p>
                    <a:p>
                      <a:r>
                        <a:rPr lang="fr-FR" sz="1000" b="0" noProof="0" dirty="0" smtClean="0">
                          <a:latin typeface="Calibri" pitchFamily="34" charset="0"/>
                          <a:cs typeface="Calibri" pitchFamily="34" charset="0"/>
                        </a:rPr>
                        <a:t>la semaine prochaine</a:t>
                      </a:r>
                    </a:p>
                    <a:p>
                      <a:r>
                        <a:rPr lang="fr-FR" sz="1000" b="0" noProof="0" dirty="0" smtClean="0">
                          <a:latin typeface="Calibri" pitchFamily="34" charset="0"/>
                          <a:cs typeface="Calibri" pitchFamily="34" charset="0"/>
                        </a:rPr>
                        <a:t>le mois prochain </a:t>
                      </a:r>
                    </a:p>
                    <a:p>
                      <a:r>
                        <a:rPr lang="fr-FR" sz="1000" b="0" noProof="0" dirty="0" smtClean="0">
                          <a:latin typeface="Calibri" pitchFamily="34" charset="0"/>
                          <a:cs typeface="Calibri" pitchFamily="34" charset="0"/>
                        </a:rPr>
                        <a:t>l’année prochaine</a:t>
                      </a:r>
                    </a:p>
                    <a:p>
                      <a:r>
                        <a:rPr lang="fr-FR" sz="1000" b="0" noProof="0" dirty="0" smtClean="0">
                          <a:latin typeface="Calibri" pitchFamily="34" charset="0"/>
                          <a:cs typeface="Calibri" pitchFamily="34" charset="0"/>
                        </a:rPr>
                        <a:t>le lundi prochain</a:t>
                      </a:r>
                    </a:p>
                    <a:p>
                      <a:r>
                        <a:rPr lang="fr-FR" sz="1000" b="0" noProof="0" dirty="0" smtClean="0">
                          <a:latin typeface="Calibri" pitchFamily="34" charset="0"/>
                          <a:cs typeface="Calibri" pitchFamily="34" charset="0"/>
                        </a:rPr>
                        <a:t>dans une semaine/ un mois</a:t>
                      </a:r>
                    </a:p>
                    <a:p>
                      <a:r>
                        <a:rPr lang="fr-FR" sz="1000" b="0" noProof="0" dirty="0" smtClean="0">
                          <a:latin typeface="Calibri" pitchFamily="34" charset="0"/>
                          <a:cs typeface="Calibri" pitchFamily="34" charset="0"/>
                        </a:rPr>
                        <a:t>à l’avenir    </a:t>
                      </a:r>
                    </a:p>
                    <a:p>
                      <a:r>
                        <a:rPr lang="fr-FR" sz="1000" b="0" noProof="0" dirty="0" smtClean="0">
                          <a:latin typeface="Calibri" pitchFamily="34" charset="0"/>
                          <a:cs typeface="Calibri" pitchFamily="34" charset="0"/>
                        </a:rPr>
                        <a:t>de ... à...</a:t>
                      </a:r>
                    </a:p>
                    <a:p>
                      <a:r>
                        <a:rPr lang="fr-FR" sz="1000" b="0" noProof="0" dirty="0" smtClean="0">
                          <a:latin typeface="Calibri" pitchFamily="34" charset="0"/>
                          <a:cs typeface="Calibri" pitchFamily="34" charset="0"/>
                        </a:rPr>
                        <a:t>Déjà</a:t>
                      </a:r>
                      <a:endParaRPr lang="fr-FR" sz="1000" b="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yesterday</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noProof="0" dirty="0">
                          <a:latin typeface="Calibri" pitchFamily="34" charset="0"/>
                          <a:cs typeface="Calibri" pitchFamily="34" charset="0"/>
                        </a:rPr>
                        <a:t>the day before yesterday</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noProof="0" dirty="0">
                          <a:latin typeface="Calibri" pitchFamily="34" charset="0"/>
                          <a:cs typeface="Calibri" pitchFamily="34" charset="0"/>
                        </a:rPr>
                        <a:t>yesterday morning/</a:t>
                      </a:r>
                      <a:r>
                        <a:rPr lang="en-GB" sz="1000" b="0" baseline="0" noProof="0" dirty="0">
                          <a:latin typeface="Calibri" pitchFamily="34" charset="0"/>
                          <a:cs typeface="Calibri" pitchFamily="34" charset="0"/>
                        </a:rPr>
                        <a:t> afternoon, evening/ night</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noProof="0" dirty="0">
                          <a:latin typeface="Calibri" pitchFamily="34" charset="0"/>
                          <a:cs typeface="Calibri" pitchFamily="34" charset="0"/>
                        </a:rPr>
                        <a:t>last week</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baseline="0" noProof="0" dirty="0">
                          <a:latin typeface="Calibri" pitchFamily="34" charset="0"/>
                          <a:cs typeface="Calibri" pitchFamily="34" charset="0"/>
                        </a:rPr>
                        <a:t>last weekend</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noProof="0" dirty="0">
                          <a:latin typeface="Calibri" pitchFamily="34" charset="0"/>
                          <a:cs typeface="Calibri" pitchFamily="34" charset="0"/>
                        </a:rPr>
                        <a:t>last month</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noProof="0" dirty="0">
                          <a:latin typeface="Calibri" pitchFamily="34" charset="0"/>
                          <a:cs typeface="Calibri" pitchFamily="34" charset="0"/>
                        </a:rPr>
                        <a:t>last year</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noProof="0" dirty="0">
                          <a:latin typeface="Calibri" pitchFamily="34" charset="0"/>
                          <a:cs typeface="Calibri" pitchFamily="34" charset="0"/>
                        </a:rPr>
                        <a:t>last summer</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noProof="0" dirty="0">
                          <a:latin typeface="Calibri" pitchFamily="34" charset="0"/>
                          <a:cs typeface="Calibri" pitchFamily="34" charset="0"/>
                        </a:rPr>
                        <a:t>last Monday</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noProof="0" dirty="0">
                          <a:latin typeface="Calibri" pitchFamily="34" charset="0"/>
                          <a:cs typeface="Calibri" pitchFamily="34" charset="0"/>
                        </a:rPr>
                        <a:t>a week ago</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noProof="0" dirty="0">
                          <a:latin typeface="Calibri" pitchFamily="34" charset="0"/>
                          <a:cs typeface="Calibri" pitchFamily="34" charset="0"/>
                        </a:rPr>
                        <a:t>en 2010 </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baseline="0" noProof="0" dirty="0">
                          <a:latin typeface="Calibri" pitchFamily="34" charset="0"/>
                          <a:cs typeface="Calibri" pitchFamily="34" charset="0"/>
                        </a:rPr>
                        <a:t>when I was little</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baseline="0" noProof="0" dirty="0">
                          <a:latin typeface="Calibri" pitchFamily="34" charset="0"/>
                          <a:cs typeface="Calibri" pitchFamily="34" charset="0"/>
                        </a:rPr>
                        <a:t>as a child</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baseline="0" noProof="0" dirty="0">
                          <a:latin typeface="Calibri" pitchFamily="34" charset="0"/>
                          <a:cs typeface="Calibri" pitchFamily="34" charset="0"/>
                        </a:rPr>
                        <a:t>this morning/ afternoon</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baseline="0" noProof="0" dirty="0">
                          <a:latin typeface="Calibri" pitchFamily="34" charset="0"/>
                          <a:cs typeface="Calibri" pitchFamily="34" charset="0"/>
                        </a:rPr>
                        <a:t>tonight</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noProof="0" dirty="0">
                          <a:latin typeface="Calibri" pitchFamily="34" charset="0"/>
                          <a:cs typeface="Calibri" pitchFamily="34" charset="0"/>
                        </a:rPr>
                        <a:t>this week/ this year</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noProof="0" dirty="0">
                          <a:latin typeface="Calibri" pitchFamily="34" charset="0"/>
                          <a:cs typeface="Calibri" pitchFamily="34" charset="0"/>
                        </a:rPr>
                        <a:t>tomorrow</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noProof="0" dirty="0">
                          <a:latin typeface="Calibri" pitchFamily="34" charset="0"/>
                          <a:cs typeface="Calibri" pitchFamily="34" charset="0"/>
                        </a:rPr>
                        <a:t>the day after tomorrow</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noProof="0" dirty="0">
                          <a:latin typeface="Calibri" pitchFamily="34" charset="0"/>
                          <a:cs typeface="Calibri" pitchFamily="34" charset="0"/>
                        </a:rPr>
                        <a:t>tomorrow morning/</a:t>
                      </a:r>
                      <a:r>
                        <a:rPr lang="en-GB" sz="1000" b="0" baseline="0" noProof="0" dirty="0">
                          <a:latin typeface="Calibri" pitchFamily="34" charset="0"/>
                          <a:cs typeface="Calibri" pitchFamily="34" charset="0"/>
                        </a:rPr>
                        <a:t> afternoon, evening/ night</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noProof="0" dirty="0">
                          <a:latin typeface="Calibri" pitchFamily="34" charset="0"/>
                          <a:cs typeface="Calibri" pitchFamily="34" charset="0"/>
                        </a:rPr>
                        <a:t>next week</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noProof="0" dirty="0">
                          <a:latin typeface="Calibri" pitchFamily="34" charset="0"/>
                          <a:cs typeface="Calibri" pitchFamily="34" charset="0"/>
                        </a:rPr>
                        <a:t>next month</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noProof="0" dirty="0">
                          <a:latin typeface="Calibri" pitchFamily="34" charset="0"/>
                          <a:cs typeface="Calibri" pitchFamily="34" charset="0"/>
                        </a:rPr>
                        <a:t>next year</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noProof="0" dirty="0">
                          <a:latin typeface="Calibri" pitchFamily="34" charset="0"/>
                          <a:cs typeface="Calibri" pitchFamily="34" charset="0"/>
                        </a:rPr>
                        <a:t>next Monday</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noProof="0" dirty="0">
                          <a:latin typeface="Calibri" pitchFamily="34" charset="0"/>
                          <a:cs typeface="Calibri" pitchFamily="34" charset="0"/>
                        </a:rPr>
                        <a:t>in a week’s/ month’s time</a:t>
                      </a:r>
                    </a:p>
                    <a:p>
                      <a:r>
                        <a:rPr lang="en-GB" sz="1000" b="0" noProof="0" dirty="0">
                          <a:latin typeface="Calibri" pitchFamily="34" charset="0"/>
                          <a:cs typeface="Calibri" pitchFamily="34" charset="0"/>
                        </a:rPr>
                        <a:t>in the future</a:t>
                      </a:r>
                    </a:p>
                    <a:p>
                      <a:r>
                        <a:rPr lang="en-GB" sz="1000" b="0" noProof="0" dirty="0">
                          <a:latin typeface="Calibri" pitchFamily="34" charset="0"/>
                          <a:cs typeface="Calibri" pitchFamily="34" charset="0"/>
                        </a:rPr>
                        <a:t>from… to…</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noProof="0" dirty="0">
                          <a:latin typeface="Calibri" pitchFamily="34" charset="0"/>
                          <a:cs typeface="Calibri" pitchFamily="34" charset="0"/>
                        </a:rPr>
                        <a:t>already</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extLst>
                  <a:ext uri="{0D108BD9-81ED-4DB2-BD59-A6C34878D82A}">
                    <a16:rowId xmlns:a16="http://schemas.microsoft.com/office/drawing/2014/main" val="10008"/>
                  </a:ext>
                </a:extLst>
              </a:tr>
            </a:tbl>
          </a:graphicData>
        </a:graphic>
      </p:graphicFrame>
      <p:sp>
        <p:nvSpPr>
          <p:cNvPr id="5" name="Slide Number Placeholder 4"/>
          <p:cNvSpPr>
            <a:spLocks noGrp="1"/>
          </p:cNvSpPr>
          <p:nvPr>
            <p:ph type="sldNum" sz="quarter" idx="12"/>
          </p:nvPr>
        </p:nvSpPr>
        <p:spPr/>
        <p:txBody>
          <a:bodyPr/>
          <a:lstStyle/>
          <a:p>
            <a:pPr>
              <a:defRPr/>
            </a:pPr>
            <a:fld id="{0F145BFC-05E3-4D00-AE96-44E6DC1FA43B}" type="slidenum">
              <a:rPr lang="en-GB" smtClean="0"/>
              <a:pPr>
                <a:defRPr/>
              </a:pPr>
              <a:t>20</a:t>
            </a:fld>
            <a:endParaRPr lang="en-GB"/>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10508200"/>
              </p:ext>
            </p:extLst>
          </p:nvPr>
        </p:nvGraphicFramePr>
        <p:xfrm>
          <a:off x="116630" y="107504"/>
          <a:ext cx="6629074" cy="8382000"/>
        </p:xfrm>
        <a:graphic>
          <a:graphicData uri="http://schemas.openxmlformats.org/drawingml/2006/table">
            <a:tbl>
              <a:tblPr>
                <a:tableStyleId>{5C22544A-7EE6-4342-B048-85BDC9FD1C3A}</a:tableStyleId>
              </a:tblPr>
              <a:tblGrid>
                <a:gridCol w="1152130">
                  <a:extLst>
                    <a:ext uri="{9D8B030D-6E8A-4147-A177-3AD203B41FA5}">
                      <a16:colId xmlns:a16="http://schemas.microsoft.com/office/drawing/2014/main" val="20000"/>
                    </a:ext>
                  </a:extLst>
                </a:gridCol>
                <a:gridCol w="620895">
                  <a:extLst>
                    <a:ext uri="{9D8B030D-6E8A-4147-A177-3AD203B41FA5}">
                      <a16:colId xmlns:a16="http://schemas.microsoft.com/office/drawing/2014/main" val="20001"/>
                    </a:ext>
                  </a:extLst>
                </a:gridCol>
                <a:gridCol w="432048">
                  <a:extLst>
                    <a:ext uri="{9D8B030D-6E8A-4147-A177-3AD203B41FA5}">
                      <a16:colId xmlns:a16="http://schemas.microsoft.com/office/drawing/2014/main" val="20002"/>
                    </a:ext>
                  </a:extLst>
                </a:gridCol>
                <a:gridCol w="1000369">
                  <a:extLst>
                    <a:ext uri="{9D8B030D-6E8A-4147-A177-3AD203B41FA5}">
                      <a16:colId xmlns:a16="http://schemas.microsoft.com/office/drawing/2014/main" val="20003"/>
                    </a:ext>
                  </a:extLst>
                </a:gridCol>
                <a:gridCol w="208280">
                  <a:extLst>
                    <a:ext uri="{9D8B030D-6E8A-4147-A177-3AD203B41FA5}">
                      <a16:colId xmlns:a16="http://schemas.microsoft.com/office/drawing/2014/main" val="20004"/>
                    </a:ext>
                  </a:extLst>
                </a:gridCol>
                <a:gridCol w="116840">
                  <a:extLst>
                    <a:ext uri="{9D8B030D-6E8A-4147-A177-3AD203B41FA5}">
                      <a16:colId xmlns:a16="http://schemas.microsoft.com/office/drawing/2014/main" val="20005"/>
                    </a:ext>
                  </a:extLst>
                </a:gridCol>
                <a:gridCol w="260856">
                  <a:extLst>
                    <a:ext uri="{9D8B030D-6E8A-4147-A177-3AD203B41FA5}">
                      <a16:colId xmlns:a16="http://schemas.microsoft.com/office/drawing/2014/main" val="20006"/>
                    </a:ext>
                  </a:extLst>
                </a:gridCol>
                <a:gridCol w="313040">
                  <a:extLst>
                    <a:ext uri="{9D8B030D-6E8A-4147-A177-3AD203B41FA5}">
                      <a16:colId xmlns:a16="http://schemas.microsoft.com/office/drawing/2014/main" val="20007"/>
                    </a:ext>
                  </a:extLst>
                </a:gridCol>
                <a:gridCol w="216024">
                  <a:extLst>
                    <a:ext uri="{9D8B030D-6E8A-4147-A177-3AD203B41FA5}">
                      <a16:colId xmlns:a16="http://schemas.microsoft.com/office/drawing/2014/main" val="20008"/>
                    </a:ext>
                  </a:extLst>
                </a:gridCol>
                <a:gridCol w="432048">
                  <a:extLst>
                    <a:ext uri="{9D8B030D-6E8A-4147-A177-3AD203B41FA5}">
                      <a16:colId xmlns:a16="http://schemas.microsoft.com/office/drawing/2014/main" val="20009"/>
                    </a:ext>
                  </a:extLst>
                </a:gridCol>
                <a:gridCol w="319544">
                  <a:extLst>
                    <a:ext uri="{9D8B030D-6E8A-4147-A177-3AD203B41FA5}">
                      <a16:colId xmlns:a16="http://schemas.microsoft.com/office/drawing/2014/main" val="20010"/>
                    </a:ext>
                  </a:extLst>
                </a:gridCol>
                <a:gridCol w="116840">
                  <a:extLst>
                    <a:ext uri="{9D8B030D-6E8A-4147-A177-3AD203B41FA5}">
                      <a16:colId xmlns:a16="http://schemas.microsoft.com/office/drawing/2014/main" val="20011"/>
                    </a:ext>
                  </a:extLst>
                </a:gridCol>
                <a:gridCol w="432048">
                  <a:extLst>
                    <a:ext uri="{9D8B030D-6E8A-4147-A177-3AD203B41FA5}">
                      <a16:colId xmlns:a16="http://schemas.microsoft.com/office/drawing/2014/main" val="20012"/>
                    </a:ext>
                  </a:extLst>
                </a:gridCol>
                <a:gridCol w="1008112">
                  <a:extLst>
                    <a:ext uri="{9D8B030D-6E8A-4147-A177-3AD203B41FA5}">
                      <a16:colId xmlns:a16="http://schemas.microsoft.com/office/drawing/2014/main" val="20013"/>
                    </a:ext>
                  </a:extLst>
                </a:gridCol>
              </a:tblGrid>
              <a:tr h="127248">
                <a:tc gridSpan="4">
                  <a:txBody>
                    <a:bodyPr/>
                    <a:lstStyle/>
                    <a:p>
                      <a:pPr algn="ctr"/>
                      <a:r>
                        <a:rPr lang="es-ES_tradnl" sz="1000" b="1" dirty="0">
                          <a:latin typeface="Calibri" pitchFamily="34" charset="0"/>
                          <a:cs typeface="Calibri" pitchFamily="34" charset="0"/>
                        </a:rPr>
                        <a:t>POSITIVE</a:t>
                      </a:r>
                      <a:r>
                        <a:rPr lang="es-ES_tradnl" sz="1000" b="1" baseline="0" dirty="0">
                          <a:latin typeface="Calibri" pitchFamily="34" charset="0"/>
                          <a:cs typeface="Calibri" pitchFamily="34" charset="0"/>
                        </a:rPr>
                        <a:t> OPINIONS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ES_tradnl" sz="800" dirty="0"/>
                    </a:p>
                    <a:p>
                      <a:endParaRPr lang="es-ES_tradnl"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9">
                  <a:txBody>
                    <a:bodyPr/>
                    <a:lstStyle/>
                    <a:p>
                      <a:pPr algn="ctr"/>
                      <a:r>
                        <a:rPr lang="es-ES_tradnl" sz="1000" b="1" dirty="0">
                          <a:latin typeface="Calibri" pitchFamily="34" charset="0"/>
                          <a:cs typeface="Calibri" pitchFamily="34" charset="0"/>
                        </a:rPr>
                        <a:t>NEGATIVE</a:t>
                      </a:r>
                      <a:r>
                        <a:rPr lang="es-ES_tradnl" sz="1000" b="1" baseline="0" dirty="0">
                          <a:latin typeface="Calibri" pitchFamily="34" charset="0"/>
                          <a:cs typeface="Calibri" pitchFamily="34" charset="0"/>
                        </a:rPr>
                        <a:t> OPINIONS</a:t>
                      </a:r>
                      <a:endParaRPr lang="es-ES_tradnl" sz="10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pPr algn="ctr"/>
                      <a:endParaRPr lang="es-ES_tradnl" sz="10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0"/>
                  </a:ext>
                </a:extLst>
              </a:tr>
              <a:tr h="179047">
                <a:tc gridSpan="2">
                  <a:txBody>
                    <a:bodyPr/>
                    <a:lstStyle/>
                    <a:p>
                      <a:r>
                        <a:rPr lang="fr-FR" sz="1000" noProof="0" dirty="0">
                          <a:latin typeface="Calibri" pitchFamily="34" charset="0"/>
                          <a:cs typeface="Calibri" pitchFamily="34" charset="0"/>
                        </a:rPr>
                        <a:t>J’adore</a:t>
                      </a:r>
                      <a:endParaRPr lang="fr-FR" sz="1000" baseline="0" noProof="0" dirty="0">
                        <a:latin typeface="Calibri" pitchFamily="34" charset="0"/>
                        <a:cs typeface="Calibri" pitchFamily="34" charset="0"/>
                      </a:endParaRPr>
                    </a:p>
                    <a:p>
                      <a:r>
                        <a:rPr lang="fr-FR" sz="1000" baseline="0" noProof="0" dirty="0">
                          <a:latin typeface="Calibri" pitchFamily="34" charset="0"/>
                          <a:cs typeface="Calibri" pitchFamily="34" charset="0"/>
                        </a:rPr>
                        <a:t>J’aime beaucoup</a:t>
                      </a:r>
                    </a:p>
                    <a:p>
                      <a:r>
                        <a:rPr lang="fr-FR" sz="1000" baseline="0" noProof="0" dirty="0">
                          <a:latin typeface="Calibri" pitchFamily="34" charset="0"/>
                          <a:cs typeface="Calibri" pitchFamily="34" charset="0"/>
                        </a:rPr>
                        <a:t>J’aime assez</a:t>
                      </a:r>
                    </a:p>
                    <a:p>
                      <a:r>
                        <a:rPr lang="fr-FR" sz="1000" baseline="0" noProof="0" dirty="0">
                          <a:latin typeface="Calibri" pitchFamily="34" charset="0"/>
                          <a:cs typeface="Calibri" pitchFamily="34" charset="0"/>
                        </a:rPr>
                        <a:t>…… m’intéresse</a:t>
                      </a:r>
                    </a:p>
                    <a:p>
                      <a:r>
                        <a:rPr lang="fr-FR" sz="1000" noProof="0" dirty="0">
                          <a:latin typeface="Calibri" pitchFamily="34" charset="0"/>
                          <a:cs typeface="Calibri" pitchFamily="34" charset="0"/>
                        </a:rPr>
                        <a:t>Je préfère/</a:t>
                      </a:r>
                      <a:r>
                        <a:rPr lang="fr-FR" sz="1000" baseline="0" noProof="0" dirty="0">
                          <a:latin typeface="Calibri" pitchFamily="34" charset="0"/>
                          <a:cs typeface="Calibri" pitchFamily="34" charset="0"/>
                        </a:rPr>
                        <a:t> J’aime plus </a:t>
                      </a:r>
                    </a:p>
                    <a:p>
                      <a:r>
                        <a:rPr lang="fr-FR" sz="1000" noProof="0" dirty="0">
                          <a:latin typeface="Calibri" pitchFamily="34" charset="0"/>
                          <a:cs typeface="Calibri" pitchFamily="34" charset="0"/>
                        </a:rPr>
                        <a:t>Ce qui est bien c’est que</a:t>
                      </a:r>
                    </a:p>
                    <a:p>
                      <a:r>
                        <a:rPr lang="fr-FR" sz="1000" noProof="0" dirty="0">
                          <a:latin typeface="Calibri" pitchFamily="34" charset="0"/>
                          <a:cs typeface="Calibri" pitchFamily="34" charset="0"/>
                        </a:rPr>
                        <a:t>Ce que j’aime le plus c’est que</a:t>
                      </a:r>
                    </a:p>
                    <a:p>
                      <a:r>
                        <a:rPr lang="fr-FR" sz="1000" noProof="0" dirty="0">
                          <a:latin typeface="Calibri" pitchFamily="34" charset="0"/>
                          <a:cs typeface="Calibri" pitchFamily="34" charset="0"/>
                        </a:rPr>
                        <a:t>Le mieux c’est que</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gridSpan="2">
                  <a:txBody>
                    <a:bodyPr/>
                    <a:lstStyle/>
                    <a:p>
                      <a:r>
                        <a:rPr lang="fr-FR" sz="1000" noProof="0" dirty="0">
                          <a:latin typeface="Calibri" pitchFamily="34" charset="0"/>
                          <a:cs typeface="Calibri" pitchFamily="34" charset="0"/>
                        </a:rPr>
                        <a:t>I love</a:t>
                      </a:r>
                    </a:p>
                    <a:p>
                      <a:r>
                        <a:rPr lang="fr-FR" sz="1000" noProof="0" dirty="0">
                          <a:latin typeface="Calibri" pitchFamily="34" charset="0"/>
                          <a:cs typeface="Calibri" pitchFamily="34" charset="0"/>
                        </a:rPr>
                        <a:t>I</a:t>
                      </a:r>
                      <a:r>
                        <a:rPr lang="fr-FR" sz="1000" baseline="0" noProof="0" dirty="0">
                          <a:latin typeface="Calibri" pitchFamily="34" charset="0"/>
                          <a:cs typeface="Calibri" pitchFamily="34" charset="0"/>
                        </a:rPr>
                        <a:t> like a lot</a:t>
                      </a:r>
                    </a:p>
                    <a:p>
                      <a:r>
                        <a:rPr lang="fr-FR" sz="1000" baseline="0" noProof="0" dirty="0">
                          <a:latin typeface="Calibri" pitchFamily="34" charset="0"/>
                          <a:cs typeface="Calibri" pitchFamily="34" charset="0"/>
                        </a:rPr>
                        <a:t>I </a:t>
                      </a:r>
                      <a:r>
                        <a:rPr lang="fr-FR" sz="1000" baseline="0" noProof="0" dirty="0" err="1">
                          <a:latin typeface="Calibri" pitchFamily="34" charset="0"/>
                          <a:cs typeface="Calibri" pitchFamily="34" charset="0"/>
                        </a:rPr>
                        <a:t>quite</a:t>
                      </a:r>
                      <a:r>
                        <a:rPr lang="fr-FR" sz="1000" baseline="0" noProof="0" dirty="0">
                          <a:latin typeface="Calibri" pitchFamily="34" charset="0"/>
                          <a:cs typeface="Calibri" pitchFamily="34" charset="0"/>
                        </a:rPr>
                        <a:t> like</a:t>
                      </a:r>
                    </a:p>
                    <a:p>
                      <a:r>
                        <a:rPr lang="fr-FR" sz="1000" baseline="0" noProof="0" dirty="0" err="1">
                          <a:latin typeface="Calibri" pitchFamily="34" charset="0"/>
                          <a:cs typeface="Calibri" pitchFamily="34" charset="0"/>
                        </a:rPr>
                        <a:t>I’m</a:t>
                      </a:r>
                      <a:r>
                        <a:rPr lang="fr-FR" sz="1000" baseline="0" noProof="0" dirty="0">
                          <a:latin typeface="Calibri" pitchFamily="34" charset="0"/>
                          <a:cs typeface="Calibri" pitchFamily="34" charset="0"/>
                        </a:rPr>
                        <a:t> </a:t>
                      </a:r>
                      <a:r>
                        <a:rPr lang="fr-FR" sz="1000" baseline="0" noProof="0" dirty="0" err="1">
                          <a:latin typeface="Calibri" pitchFamily="34" charset="0"/>
                          <a:cs typeface="Calibri" pitchFamily="34" charset="0"/>
                        </a:rPr>
                        <a:t>interested</a:t>
                      </a:r>
                      <a:r>
                        <a:rPr lang="fr-FR" sz="1000" baseline="0" noProof="0" dirty="0">
                          <a:latin typeface="Calibri" pitchFamily="34" charset="0"/>
                          <a:cs typeface="Calibri" pitchFamily="34" charset="0"/>
                        </a:rPr>
                        <a:t> in</a:t>
                      </a:r>
                    </a:p>
                    <a:p>
                      <a:r>
                        <a:rPr lang="fr-FR" sz="1000" baseline="0" noProof="0" dirty="0">
                          <a:latin typeface="Calibri" pitchFamily="34" charset="0"/>
                          <a:cs typeface="Calibri" pitchFamily="34" charset="0"/>
                        </a:rPr>
                        <a:t>I </a:t>
                      </a:r>
                      <a:r>
                        <a:rPr lang="fr-FR" sz="1000" baseline="0" noProof="0" dirty="0" err="1">
                          <a:latin typeface="Calibri" pitchFamily="34" charset="0"/>
                          <a:cs typeface="Calibri" pitchFamily="34" charset="0"/>
                        </a:rPr>
                        <a:t>prefer</a:t>
                      </a:r>
                      <a:endParaRPr lang="fr-FR" sz="1000" baseline="0" noProof="0" dirty="0">
                        <a:latin typeface="Calibri" pitchFamily="34" charset="0"/>
                        <a:cs typeface="Calibri" pitchFamily="34" charset="0"/>
                      </a:endParaRPr>
                    </a:p>
                    <a:p>
                      <a:r>
                        <a:rPr lang="fr-FR" sz="1000" baseline="0" noProof="0" dirty="0">
                          <a:latin typeface="Calibri" pitchFamily="34" charset="0"/>
                          <a:cs typeface="Calibri" pitchFamily="34" charset="0"/>
                        </a:rPr>
                        <a:t>The good </a:t>
                      </a:r>
                      <a:r>
                        <a:rPr lang="fr-FR" sz="1000" baseline="0" noProof="0" dirty="0" err="1">
                          <a:latin typeface="Calibri" pitchFamily="34" charset="0"/>
                          <a:cs typeface="Calibri" pitchFamily="34" charset="0"/>
                        </a:rPr>
                        <a:t>thing</a:t>
                      </a:r>
                      <a:r>
                        <a:rPr lang="fr-FR" sz="1000" baseline="0" noProof="0" dirty="0">
                          <a:latin typeface="Calibri" pitchFamily="34" charset="0"/>
                          <a:cs typeface="Calibri" pitchFamily="34" charset="0"/>
                        </a:rPr>
                        <a:t> </a:t>
                      </a:r>
                      <a:r>
                        <a:rPr lang="fr-FR" sz="1000" baseline="0" noProof="0" dirty="0" err="1">
                          <a:latin typeface="Calibri" pitchFamily="34" charset="0"/>
                          <a:cs typeface="Calibri" pitchFamily="34" charset="0"/>
                        </a:rPr>
                        <a:t>is</a:t>
                      </a:r>
                      <a:r>
                        <a:rPr lang="fr-FR" sz="1000" baseline="0" noProof="0" dirty="0">
                          <a:latin typeface="Calibri" pitchFamily="34" charset="0"/>
                          <a:cs typeface="Calibri" pitchFamily="34" charset="0"/>
                        </a:rPr>
                        <a:t> </a:t>
                      </a:r>
                      <a:r>
                        <a:rPr lang="fr-FR" sz="1000" baseline="0" noProof="0" dirty="0" err="1">
                          <a:latin typeface="Calibri" pitchFamily="34" charset="0"/>
                          <a:cs typeface="Calibri" pitchFamily="34" charset="0"/>
                        </a:rPr>
                        <a:t>that</a:t>
                      </a:r>
                      <a:endParaRPr lang="fr-FR" sz="1000" baseline="0" noProof="0" dirty="0">
                        <a:latin typeface="Calibri" pitchFamily="34" charset="0"/>
                        <a:cs typeface="Calibri" pitchFamily="34" charset="0"/>
                      </a:endParaRPr>
                    </a:p>
                    <a:p>
                      <a:r>
                        <a:rPr lang="fr-FR" sz="1000" noProof="0" dirty="0" err="1">
                          <a:latin typeface="Calibri" pitchFamily="34" charset="0"/>
                          <a:cs typeface="Calibri" pitchFamily="34" charset="0"/>
                        </a:rPr>
                        <a:t>What</a:t>
                      </a:r>
                      <a:r>
                        <a:rPr lang="fr-FR" sz="1000" noProof="0" dirty="0">
                          <a:latin typeface="Calibri" pitchFamily="34" charset="0"/>
                          <a:cs typeface="Calibri" pitchFamily="34" charset="0"/>
                        </a:rPr>
                        <a:t> I like </a:t>
                      </a:r>
                      <a:r>
                        <a:rPr lang="fr-FR" sz="1000" noProof="0" dirty="0" err="1">
                          <a:latin typeface="Calibri" pitchFamily="34" charset="0"/>
                          <a:cs typeface="Calibri" pitchFamily="34" charset="0"/>
                        </a:rPr>
                        <a:t>most</a:t>
                      </a:r>
                      <a:r>
                        <a:rPr lang="fr-FR" sz="1000" noProof="0" dirty="0">
                          <a:latin typeface="Calibri" pitchFamily="34" charset="0"/>
                          <a:cs typeface="Calibri" pitchFamily="34" charset="0"/>
                        </a:rPr>
                        <a:t> </a:t>
                      </a:r>
                      <a:r>
                        <a:rPr lang="fr-FR" sz="1000" noProof="0" dirty="0" err="1">
                          <a:latin typeface="Calibri" pitchFamily="34" charset="0"/>
                          <a:cs typeface="Calibri" pitchFamily="34" charset="0"/>
                        </a:rPr>
                        <a:t>is</a:t>
                      </a:r>
                      <a:r>
                        <a:rPr lang="fr-FR" sz="1000" noProof="0" dirty="0">
                          <a:latin typeface="Calibri" pitchFamily="34" charset="0"/>
                          <a:cs typeface="Calibri" pitchFamily="34" charset="0"/>
                        </a:rPr>
                        <a:t> </a:t>
                      </a:r>
                      <a:r>
                        <a:rPr lang="fr-FR" sz="1000" noProof="0" dirty="0" err="1">
                          <a:latin typeface="Calibri" pitchFamily="34" charset="0"/>
                          <a:cs typeface="Calibri" pitchFamily="34" charset="0"/>
                        </a:rPr>
                        <a:t>that</a:t>
                      </a:r>
                      <a:endParaRPr lang="fr-FR" sz="1000" noProof="0" dirty="0">
                        <a:latin typeface="Calibri" pitchFamily="34" charset="0"/>
                        <a:cs typeface="Calibri" pitchFamily="34" charset="0"/>
                      </a:endParaRPr>
                    </a:p>
                    <a:p>
                      <a:r>
                        <a:rPr lang="fr-FR" sz="1000" noProof="0" dirty="0">
                          <a:latin typeface="Calibri" pitchFamily="34" charset="0"/>
                          <a:cs typeface="Calibri" pitchFamily="34" charset="0"/>
                        </a:rPr>
                        <a:t>The best </a:t>
                      </a:r>
                      <a:r>
                        <a:rPr lang="fr-FR" sz="1000" noProof="0" dirty="0" err="1">
                          <a:latin typeface="Calibri" pitchFamily="34" charset="0"/>
                          <a:cs typeface="Calibri" pitchFamily="34" charset="0"/>
                        </a:rPr>
                        <a:t>thing</a:t>
                      </a:r>
                      <a:r>
                        <a:rPr lang="fr-FR" sz="1000" noProof="0" dirty="0">
                          <a:latin typeface="Calibri" pitchFamily="34" charset="0"/>
                          <a:cs typeface="Calibri" pitchFamily="34" charset="0"/>
                        </a:rPr>
                        <a:t> </a:t>
                      </a:r>
                      <a:r>
                        <a:rPr lang="fr-FR" sz="1000" noProof="0" dirty="0" err="1">
                          <a:latin typeface="Calibri" pitchFamily="34" charset="0"/>
                          <a:cs typeface="Calibri" pitchFamily="34" charset="0"/>
                        </a:rPr>
                        <a:t>is</a:t>
                      </a:r>
                      <a:r>
                        <a:rPr lang="fr-FR" sz="1000" noProof="0" dirty="0">
                          <a:latin typeface="Calibri" pitchFamily="34" charset="0"/>
                          <a:cs typeface="Calibri" pitchFamily="34" charset="0"/>
                        </a:rPr>
                        <a:t> </a:t>
                      </a:r>
                      <a:r>
                        <a:rPr lang="fr-FR" sz="1000" noProof="0" dirty="0" err="1">
                          <a:latin typeface="Calibri" pitchFamily="34" charset="0"/>
                          <a:cs typeface="Calibri" pitchFamily="34" charset="0"/>
                        </a:rPr>
                        <a:t>that</a:t>
                      </a:r>
                      <a:endParaRPr lang="fr-FR" sz="100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vMerge="1">
                  <a:txBody>
                    <a:bodyPr/>
                    <a:lstStyle/>
                    <a:p>
                      <a:endParaRPr lang="en-GB" sz="10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6">
                  <a:txBody>
                    <a:bodyPr/>
                    <a:lstStyle/>
                    <a:p>
                      <a:r>
                        <a:rPr lang="fr-FR" sz="1000" noProof="0" dirty="0">
                          <a:latin typeface="Calibri" pitchFamily="34" charset="0"/>
                          <a:cs typeface="Calibri" pitchFamily="34" charset="0"/>
                        </a:rPr>
                        <a:t>Je n’aime pas</a:t>
                      </a:r>
                      <a:endParaRPr lang="fr-FR" sz="1000" baseline="0" noProof="0" dirty="0">
                        <a:latin typeface="Calibri" pitchFamily="34" charset="0"/>
                        <a:cs typeface="Calibri" pitchFamily="34" charset="0"/>
                      </a:endParaRPr>
                    </a:p>
                    <a:p>
                      <a:r>
                        <a:rPr lang="fr-FR" sz="1000" baseline="0" noProof="0" dirty="0">
                          <a:latin typeface="Calibri" pitchFamily="34" charset="0"/>
                          <a:cs typeface="Calibri" pitchFamily="34" charset="0"/>
                        </a:rPr>
                        <a:t>Je n’aime pas du tout</a:t>
                      </a:r>
                    </a:p>
                    <a:p>
                      <a:r>
                        <a:rPr lang="fr-FR" sz="1000" baseline="0" noProof="0" dirty="0">
                          <a:latin typeface="Calibri" pitchFamily="34" charset="0"/>
                          <a:cs typeface="Calibri" pitchFamily="34" charset="0"/>
                        </a:rPr>
                        <a:t>Je déteste</a:t>
                      </a:r>
                    </a:p>
                    <a:p>
                      <a:r>
                        <a:rPr lang="fr-FR" sz="1000" baseline="0" noProof="0" dirty="0">
                          <a:latin typeface="Calibri" pitchFamily="34" charset="0"/>
                          <a:cs typeface="Calibri" pitchFamily="34" charset="0"/>
                        </a:rPr>
                        <a:t>… m’énerve</a:t>
                      </a:r>
                    </a:p>
                    <a:p>
                      <a:r>
                        <a:rPr lang="fr-FR" sz="1000" baseline="0" noProof="0" dirty="0">
                          <a:latin typeface="Calibri" pitchFamily="34" charset="0"/>
                          <a:cs typeface="Calibri" pitchFamily="34" charset="0"/>
                        </a:rPr>
                        <a:t>ce qui est mauvais c’est que</a:t>
                      </a:r>
                      <a:endParaRPr lang="fr-FR" sz="1000" noProof="0" dirty="0">
                        <a:latin typeface="Calibri" pitchFamily="34" charset="0"/>
                        <a:cs typeface="Calibri" pitchFamily="34" charset="0"/>
                      </a:endParaRPr>
                    </a:p>
                    <a:p>
                      <a:r>
                        <a:rPr lang="fr-FR" sz="1000" noProof="0" dirty="0">
                          <a:latin typeface="Calibri" pitchFamily="34" charset="0"/>
                          <a:cs typeface="Calibri" pitchFamily="34" charset="0"/>
                        </a:rPr>
                        <a:t>Ce que j’aime le moins c’est que</a:t>
                      </a:r>
                    </a:p>
                    <a:p>
                      <a:r>
                        <a:rPr lang="fr-FR" sz="1000" noProof="0" dirty="0">
                          <a:latin typeface="Calibri" pitchFamily="34" charset="0"/>
                          <a:cs typeface="Calibri" pitchFamily="34" charset="0"/>
                        </a:rPr>
                        <a:t>Le pire c’est que</a:t>
                      </a:r>
                    </a:p>
                    <a:p>
                      <a:r>
                        <a:rPr lang="fr-FR" sz="1000" noProof="0" dirty="0">
                          <a:latin typeface="Calibri" pitchFamily="34" charset="0"/>
                          <a:cs typeface="Calibri" pitchFamily="34" charset="0"/>
                        </a:rPr>
                        <a:t>Je ne supporte pas</a:t>
                      </a:r>
                    </a:p>
                    <a:p>
                      <a:r>
                        <a:rPr lang="fr-FR" sz="1000" noProof="0" dirty="0">
                          <a:latin typeface="Calibri" pitchFamily="34" charset="0"/>
                          <a:cs typeface="Calibri" pitchFamily="34" charset="0"/>
                        </a:rPr>
                        <a:t>C’est pénible</a:t>
                      </a:r>
                    </a:p>
                    <a:p>
                      <a:r>
                        <a:rPr lang="fr-FR" sz="1000" noProof="0" dirty="0">
                          <a:latin typeface="Calibri" pitchFamily="34" charset="0"/>
                          <a:cs typeface="Calibri" pitchFamily="34" charset="0"/>
                        </a:rPr>
                        <a:t>C’est une perte de temps</a:t>
                      </a:r>
                    </a:p>
                    <a:p>
                      <a:r>
                        <a:rPr lang="fr-FR" sz="1000" noProof="0" dirty="0">
                          <a:latin typeface="Calibri" pitchFamily="34" charset="0"/>
                          <a:cs typeface="Calibri" pitchFamily="34" charset="0"/>
                        </a:rPr>
                        <a:t>Je suis accro à</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n-GB" sz="10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gridSpan="3">
                  <a:txBody>
                    <a:bodyPr/>
                    <a:lstStyle/>
                    <a:p>
                      <a:r>
                        <a:rPr lang="fr-FR" sz="1000" noProof="0" dirty="0">
                          <a:latin typeface="Calibri" pitchFamily="34" charset="0"/>
                          <a:cs typeface="Calibri" pitchFamily="34" charset="0"/>
                        </a:rPr>
                        <a:t>I </a:t>
                      </a:r>
                      <a:r>
                        <a:rPr lang="fr-FR" sz="1000" noProof="0" dirty="0" err="1">
                          <a:latin typeface="Calibri" pitchFamily="34" charset="0"/>
                          <a:cs typeface="Calibri" pitchFamily="34" charset="0"/>
                        </a:rPr>
                        <a:t>don’t</a:t>
                      </a:r>
                      <a:r>
                        <a:rPr lang="fr-FR" sz="1000" noProof="0" dirty="0">
                          <a:latin typeface="Calibri" pitchFamily="34" charset="0"/>
                          <a:cs typeface="Calibri" pitchFamily="34" charset="0"/>
                        </a:rPr>
                        <a:t> like</a:t>
                      </a:r>
                    </a:p>
                    <a:p>
                      <a:r>
                        <a:rPr lang="fr-FR" sz="1000" noProof="0" dirty="0">
                          <a:latin typeface="Calibri" pitchFamily="34" charset="0"/>
                          <a:cs typeface="Calibri" pitchFamily="34" charset="0"/>
                        </a:rPr>
                        <a:t>I </a:t>
                      </a:r>
                      <a:r>
                        <a:rPr lang="fr-FR" sz="1000" noProof="0" dirty="0" err="1">
                          <a:latin typeface="Calibri" pitchFamily="34" charset="0"/>
                          <a:cs typeface="Calibri" pitchFamily="34" charset="0"/>
                        </a:rPr>
                        <a:t>don’t</a:t>
                      </a:r>
                      <a:r>
                        <a:rPr lang="fr-FR" sz="1000" noProof="0" dirty="0">
                          <a:latin typeface="Calibri" pitchFamily="34" charset="0"/>
                          <a:cs typeface="Calibri" pitchFamily="34" charset="0"/>
                        </a:rPr>
                        <a:t> like ... at all</a:t>
                      </a:r>
                    </a:p>
                    <a:p>
                      <a:r>
                        <a:rPr lang="fr-FR" sz="1000" noProof="0" dirty="0">
                          <a:latin typeface="Calibri" pitchFamily="34" charset="0"/>
                          <a:cs typeface="Calibri" pitchFamily="34" charset="0"/>
                        </a:rPr>
                        <a:t>I </a:t>
                      </a:r>
                      <a:r>
                        <a:rPr lang="fr-FR" sz="1000" noProof="0" dirty="0" err="1">
                          <a:latin typeface="Calibri" pitchFamily="34" charset="0"/>
                          <a:cs typeface="Calibri" pitchFamily="34" charset="0"/>
                        </a:rPr>
                        <a:t>hate</a:t>
                      </a:r>
                      <a:endParaRPr lang="fr-FR" sz="1000" noProof="0" dirty="0">
                        <a:latin typeface="Calibri" pitchFamily="34" charset="0"/>
                        <a:cs typeface="Calibri" pitchFamily="34" charset="0"/>
                      </a:endParaRPr>
                    </a:p>
                    <a:p>
                      <a:r>
                        <a:rPr lang="fr-FR" sz="1000" noProof="0" dirty="0">
                          <a:latin typeface="Calibri" pitchFamily="34" charset="0"/>
                          <a:cs typeface="Calibri" pitchFamily="34" charset="0"/>
                        </a:rPr>
                        <a:t>It </a:t>
                      </a:r>
                      <a:r>
                        <a:rPr lang="fr-FR" sz="1000" noProof="0" dirty="0" err="1">
                          <a:latin typeface="Calibri" pitchFamily="34" charset="0"/>
                          <a:cs typeface="Calibri" pitchFamily="34" charset="0"/>
                        </a:rPr>
                        <a:t>annoys</a:t>
                      </a:r>
                      <a:r>
                        <a:rPr lang="fr-FR" sz="1000" noProof="0" dirty="0">
                          <a:latin typeface="Calibri" pitchFamily="34" charset="0"/>
                          <a:cs typeface="Calibri" pitchFamily="34" charset="0"/>
                        </a:rPr>
                        <a:t> me</a:t>
                      </a:r>
                    </a:p>
                    <a:p>
                      <a:r>
                        <a:rPr lang="fr-FR" sz="1000" noProof="0" dirty="0">
                          <a:latin typeface="Calibri" pitchFamily="34" charset="0"/>
                          <a:cs typeface="Calibri" pitchFamily="34" charset="0"/>
                        </a:rPr>
                        <a:t>The </a:t>
                      </a:r>
                      <a:r>
                        <a:rPr lang="fr-FR" sz="1000" noProof="0" dirty="0" err="1">
                          <a:latin typeface="Calibri" pitchFamily="34" charset="0"/>
                          <a:cs typeface="Calibri" pitchFamily="34" charset="0"/>
                        </a:rPr>
                        <a:t>bad</a:t>
                      </a:r>
                      <a:r>
                        <a:rPr lang="fr-FR" sz="1000" noProof="0" dirty="0">
                          <a:latin typeface="Calibri" pitchFamily="34" charset="0"/>
                          <a:cs typeface="Calibri" pitchFamily="34" charset="0"/>
                        </a:rPr>
                        <a:t> </a:t>
                      </a:r>
                      <a:r>
                        <a:rPr lang="fr-FR" sz="1000" noProof="0" dirty="0" err="1">
                          <a:latin typeface="Calibri" pitchFamily="34" charset="0"/>
                          <a:cs typeface="Calibri" pitchFamily="34" charset="0"/>
                        </a:rPr>
                        <a:t>thing</a:t>
                      </a:r>
                      <a:r>
                        <a:rPr lang="fr-FR" sz="1000" noProof="0" dirty="0">
                          <a:latin typeface="Calibri" pitchFamily="34" charset="0"/>
                          <a:cs typeface="Calibri" pitchFamily="34" charset="0"/>
                        </a:rPr>
                        <a:t> </a:t>
                      </a:r>
                      <a:r>
                        <a:rPr lang="fr-FR" sz="1000" noProof="0" dirty="0" err="1">
                          <a:latin typeface="Calibri" pitchFamily="34" charset="0"/>
                          <a:cs typeface="Calibri" pitchFamily="34" charset="0"/>
                        </a:rPr>
                        <a:t>is</a:t>
                      </a:r>
                      <a:r>
                        <a:rPr lang="fr-FR" sz="1000" noProof="0" dirty="0">
                          <a:latin typeface="Calibri" pitchFamily="34" charset="0"/>
                          <a:cs typeface="Calibri" pitchFamily="34" charset="0"/>
                        </a:rPr>
                        <a:t> </a:t>
                      </a:r>
                      <a:r>
                        <a:rPr lang="fr-FR" sz="1000" noProof="0" dirty="0" err="1">
                          <a:latin typeface="Calibri" pitchFamily="34" charset="0"/>
                          <a:cs typeface="Calibri" pitchFamily="34" charset="0"/>
                        </a:rPr>
                        <a:t>that</a:t>
                      </a:r>
                      <a:endParaRPr lang="fr-FR" sz="1000" noProof="0" dirty="0">
                        <a:latin typeface="Calibri" pitchFamily="34" charset="0"/>
                        <a:cs typeface="Calibri" pitchFamily="34" charset="0"/>
                      </a:endParaRPr>
                    </a:p>
                    <a:p>
                      <a:r>
                        <a:rPr lang="fr-FR" sz="1000" noProof="0" dirty="0" err="1">
                          <a:latin typeface="Calibri" pitchFamily="34" charset="0"/>
                          <a:cs typeface="Calibri" pitchFamily="34" charset="0"/>
                        </a:rPr>
                        <a:t>What</a:t>
                      </a:r>
                      <a:r>
                        <a:rPr lang="fr-FR" sz="1000" noProof="0" dirty="0">
                          <a:latin typeface="Calibri" pitchFamily="34" charset="0"/>
                          <a:cs typeface="Calibri" pitchFamily="34" charset="0"/>
                        </a:rPr>
                        <a:t> I like least </a:t>
                      </a:r>
                      <a:r>
                        <a:rPr lang="fr-FR" sz="1000" noProof="0" dirty="0" err="1">
                          <a:latin typeface="Calibri" pitchFamily="34" charset="0"/>
                          <a:cs typeface="Calibri" pitchFamily="34" charset="0"/>
                        </a:rPr>
                        <a:t>is</a:t>
                      </a:r>
                      <a:r>
                        <a:rPr lang="fr-FR" sz="1000" noProof="0" dirty="0">
                          <a:latin typeface="Calibri" pitchFamily="34" charset="0"/>
                          <a:cs typeface="Calibri" pitchFamily="34" charset="0"/>
                        </a:rPr>
                        <a:t> </a:t>
                      </a:r>
                    </a:p>
                    <a:p>
                      <a:endParaRPr lang="fr-FR" sz="1000" noProof="0" dirty="0">
                        <a:latin typeface="Calibri" pitchFamily="34" charset="0"/>
                        <a:cs typeface="Calibri" pitchFamily="34" charset="0"/>
                      </a:endParaRPr>
                    </a:p>
                    <a:p>
                      <a:r>
                        <a:rPr lang="fr-FR" sz="1000" noProof="0" dirty="0">
                          <a:latin typeface="Calibri" pitchFamily="34" charset="0"/>
                          <a:cs typeface="Calibri" pitchFamily="34" charset="0"/>
                        </a:rPr>
                        <a:t>The</a:t>
                      </a:r>
                      <a:r>
                        <a:rPr lang="fr-FR" sz="1000" baseline="0" noProof="0" dirty="0">
                          <a:latin typeface="Calibri" pitchFamily="34" charset="0"/>
                          <a:cs typeface="Calibri" pitchFamily="34" charset="0"/>
                        </a:rPr>
                        <a:t> </a:t>
                      </a:r>
                      <a:r>
                        <a:rPr lang="fr-FR" sz="1000" baseline="0" noProof="0" dirty="0" err="1">
                          <a:latin typeface="Calibri" pitchFamily="34" charset="0"/>
                          <a:cs typeface="Calibri" pitchFamily="34" charset="0"/>
                        </a:rPr>
                        <a:t>worst</a:t>
                      </a:r>
                      <a:r>
                        <a:rPr lang="fr-FR" sz="1000" baseline="0" noProof="0" dirty="0">
                          <a:latin typeface="Calibri" pitchFamily="34" charset="0"/>
                          <a:cs typeface="Calibri" pitchFamily="34" charset="0"/>
                        </a:rPr>
                        <a:t> </a:t>
                      </a:r>
                      <a:r>
                        <a:rPr lang="fr-FR" sz="1000" baseline="0" noProof="0" dirty="0" err="1">
                          <a:latin typeface="Calibri" pitchFamily="34" charset="0"/>
                          <a:cs typeface="Calibri" pitchFamily="34" charset="0"/>
                        </a:rPr>
                        <a:t>thing</a:t>
                      </a:r>
                      <a:r>
                        <a:rPr lang="fr-FR" sz="1000" baseline="0" noProof="0" dirty="0">
                          <a:latin typeface="Calibri" pitchFamily="34" charset="0"/>
                          <a:cs typeface="Calibri" pitchFamily="34" charset="0"/>
                        </a:rPr>
                        <a:t> </a:t>
                      </a:r>
                      <a:r>
                        <a:rPr lang="fr-FR" sz="1000" baseline="0" noProof="0" dirty="0" err="1">
                          <a:latin typeface="Calibri" pitchFamily="34" charset="0"/>
                          <a:cs typeface="Calibri" pitchFamily="34" charset="0"/>
                        </a:rPr>
                        <a:t>is</a:t>
                      </a:r>
                      <a:r>
                        <a:rPr lang="fr-FR" sz="1000" baseline="0" noProof="0" dirty="0">
                          <a:latin typeface="Calibri" pitchFamily="34" charset="0"/>
                          <a:cs typeface="Calibri" pitchFamily="34" charset="0"/>
                        </a:rPr>
                        <a:t> </a:t>
                      </a:r>
                      <a:r>
                        <a:rPr lang="fr-FR" sz="1000" baseline="0" noProof="0" dirty="0" err="1">
                          <a:latin typeface="Calibri" pitchFamily="34" charset="0"/>
                          <a:cs typeface="Calibri" pitchFamily="34" charset="0"/>
                        </a:rPr>
                        <a:t>that</a:t>
                      </a:r>
                      <a:endParaRPr lang="fr-FR" sz="1000" baseline="0" noProof="0" dirty="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fr-FR" sz="1000" noProof="0" dirty="0">
                          <a:latin typeface="Calibri" pitchFamily="34" charset="0"/>
                          <a:cs typeface="Calibri" pitchFamily="34" charset="0"/>
                        </a:rPr>
                        <a:t>I </a:t>
                      </a:r>
                      <a:r>
                        <a:rPr lang="fr-FR" sz="1000" noProof="0" dirty="0" err="1">
                          <a:latin typeface="Calibri" pitchFamily="34" charset="0"/>
                          <a:cs typeface="Calibri" pitchFamily="34" charset="0"/>
                        </a:rPr>
                        <a:t>can’t</a:t>
                      </a:r>
                      <a:r>
                        <a:rPr lang="fr-FR" sz="1000" noProof="0" dirty="0">
                          <a:latin typeface="Calibri" pitchFamily="34" charset="0"/>
                          <a:cs typeface="Calibri" pitchFamily="34" charset="0"/>
                        </a:rPr>
                        <a:t> stand</a:t>
                      </a:r>
                    </a:p>
                    <a:p>
                      <a:pPr marL="0" marR="0" indent="0" algn="l" defTabSz="914400" rtl="0" eaLnBrk="1" fontAlgn="auto" latinLnBrk="0" hangingPunct="1">
                        <a:lnSpc>
                          <a:spcPct val="100000"/>
                        </a:lnSpc>
                        <a:spcBef>
                          <a:spcPts val="0"/>
                        </a:spcBef>
                        <a:spcAft>
                          <a:spcPts val="0"/>
                        </a:spcAft>
                        <a:buClrTx/>
                        <a:buSzTx/>
                        <a:buFontTx/>
                        <a:buNone/>
                        <a:tabLst/>
                        <a:defRPr/>
                      </a:pPr>
                      <a:r>
                        <a:rPr lang="fr-FR" sz="1000" noProof="0" dirty="0" err="1">
                          <a:latin typeface="Calibri" pitchFamily="34" charset="0"/>
                          <a:cs typeface="Calibri" pitchFamily="34" charset="0"/>
                        </a:rPr>
                        <a:t>It’s</a:t>
                      </a:r>
                      <a:r>
                        <a:rPr lang="fr-FR" sz="1000" noProof="0" dirty="0">
                          <a:latin typeface="Calibri" pitchFamily="34" charset="0"/>
                          <a:cs typeface="Calibri" pitchFamily="34" charset="0"/>
                        </a:rPr>
                        <a:t> a pain</a:t>
                      </a:r>
                    </a:p>
                    <a:p>
                      <a:pPr marL="0" marR="0" indent="0" algn="l" defTabSz="914400" rtl="0" eaLnBrk="1" fontAlgn="auto" latinLnBrk="0" hangingPunct="1">
                        <a:lnSpc>
                          <a:spcPct val="100000"/>
                        </a:lnSpc>
                        <a:spcBef>
                          <a:spcPts val="0"/>
                        </a:spcBef>
                        <a:spcAft>
                          <a:spcPts val="0"/>
                        </a:spcAft>
                        <a:buClrTx/>
                        <a:buSzTx/>
                        <a:buFontTx/>
                        <a:buNone/>
                        <a:tabLst/>
                        <a:defRPr/>
                      </a:pPr>
                      <a:r>
                        <a:rPr lang="fr-FR" sz="1000" noProof="0" dirty="0" err="1">
                          <a:latin typeface="Calibri" pitchFamily="34" charset="0"/>
                          <a:cs typeface="Calibri" pitchFamily="34" charset="0"/>
                        </a:rPr>
                        <a:t>It’s</a:t>
                      </a:r>
                      <a:r>
                        <a:rPr lang="fr-FR" sz="1000" noProof="0" dirty="0">
                          <a:latin typeface="Calibri" pitchFamily="34" charset="0"/>
                          <a:cs typeface="Calibri" pitchFamily="34" charset="0"/>
                        </a:rPr>
                        <a:t> a </a:t>
                      </a:r>
                      <a:r>
                        <a:rPr lang="fr-FR" sz="1000" noProof="0" dirty="0" err="1">
                          <a:latin typeface="Calibri" pitchFamily="34" charset="0"/>
                          <a:cs typeface="Calibri" pitchFamily="34" charset="0"/>
                        </a:rPr>
                        <a:t>waste</a:t>
                      </a:r>
                      <a:r>
                        <a:rPr lang="fr-FR" sz="1000" noProof="0" dirty="0">
                          <a:latin typeface="Calibri" pitchFamily="34" charset="0"/>
                          <a:cs typeface="Calibri" pitchFamily="34" charset="0"/>
                        </a:rPr>
                        <a:t> of time</a:t>
                      </a:r>
                    </a:p>
                    <a:p>
                      <a:pPr marL="0" marR="0" indent="0" algn="l" defTabSz="914400" rtl="0" eaLnBrk="1" fontAlgn="auto" latinLnBrk="0" hangingPunct="1">
                        <a:lnSpc>
                          <a:spcPct val="100000"/>
                        </a:lnSpc>
                        <a:spcBef>
                          <a:spcPts val="0"/>
                        </a:spcBef>
                        <a:spcAft>
                          <a:spcPts val="0"/>
                        </a:spcAft>
                        <a:buClrTx/>
                        <a:buSzTx/>
                        <a:buFontTx/>
                        <a:buNone/>
                        <a:tabLst/>
                        <a:defRPr/>
                      </a:pPr>
                      <a:r>
                        <a:rPr lang="fr-FR" sz="1000" noProof="0" dirty="0" err="1">
                          <a:latin typeface="Calibri" pitchFamily="34" charset="0"/>
                          <a:cs typeface="Calibri" pitchFamily="34" charset="0"/>
                        </a:rPr>
                        <a:t>I’m</a:t>
                      </a:r>
                      <a:r>
                        <a:rPr lang="fr-FR" sz="1000" noProof="0" dirty="0">
                          <a:latin typeface="Calibri" pitchFamily="34" charset="0"/>
                          <a:cs typeface="Calibri" pitchFamily="34" charset="0"/>
                        </a:rPr>
                        <a:t> </a:t>
                      </a:r>
                      <a:r>
                        <a:rPr lang="fr-FR" sz="1000" noProof="0" dirty="0" err="1">
                          <a:latin typeface="Calibri" pitchFamily="34" charset="0"/>
                          <a:cs typeface="Calibri" pitchFamily="34" charset="0"/>
                        </a:rPr>
                        <a:t>hooked</a:t>
                      </a:r>
                      <a:r>
                        <a:rPr lang="fr-FR" sz="1000" noProof="0" dirty="0">
                          <a:latin typeface="Calibri" pitchFamily="34" charset="0"/>
                          <a:cs typeface="Calibri" pitchFamily="34" charset="0"/>
                        </a:rPr>
                        <a:t> on</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1"/>
                  </a:ext>
                </a:extLst>
              </a:tr>
              <a:tr h="123408">
                <a:tc gridSpan="14">
                  <a:txBody>
                    <a:bodyPr/>
                    <a:lstStyle/>
                    <a:p>
                      <a:endParaRPr lang="es-ES_tradnl" sz="80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sz="80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2"/>
                  </a:ext>
                </a:extLst>
              </a:tr>
              <a:tr h="134456">
                <a:tc gridSpan="8">
                  <a:txBody>
                    <a:bodyPr/>
                    <a:lstStyle/>
                    <a:p>
                      <a:pPr algn="ctr"/>
                      <a:r>
                        <a:rPr lang="en-GB" sz="1000" b="1" noProof="0" dirty="0">
                          <a:latin typeface="Calibri" pitchFamily="34" charset="0"/>
                          <a:cs typeface="Calibri" pitchFamily="34" charset="0"/>
                        </a:rPr>
                        <a:t>POSITIVE</a:t>
                      </a:r>
                      <a:r>
                        <a:rPr lang="en-GB" sz="1000" b="1" dirty="0">
                          <a:latin typeface="Calibri" pitchFamily="34" charset="0"/>
                          <a:cs typeface="Calibri" pitchFamily="34" charset="0"/>
                        </a:rPr>
                        <a:t> ADJECTIVES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800" b="1">
                        <a:latin typeface="Calibri" pitchFamily="34" charset="0"/>
                        <a:cs typeface="Calibr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5">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_tradnl" sz="1000" b="1" dirty="0">
                          <a:latin typeface="Calibri" pitchFamily="34" charset="0"/>
                          <a:cs typeface="Calibri" pitchFamily="34" charset="0"/>
                        </a:rPr>
                        <a:t>NEGATIVE</a:t>
                      </a:r>
                      <a:r>
                        <a:rPr lang="es-ES_tradnl" sz="1000" b="1" baseline="0" dirty="0">
                          <a:latin typeface="Calibri" pitchFamily="34" charset="0"/>
                          <a:cs typeface="Calibri" pitchFamily="34" charset="0"/>
                        </a:rPr>
                        <a:t> </a:t>
                      </a:r>
                      <a:r>
                        <a:rPr lang="es-ES_tradnl" sz="1000" b="1" dirty="0">
                          <a:latin typeface="Calibri" pitchFamily="34" charset="0"/>
                          <a:cs typeface="Calibri" pitchFamily="34" charset="0"/>
                        </a:rPr>
                        <a:t>ADJECTIVES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3"/>
                  </a:ext>
                </a:extLst>
              </a:tr>
              <a:tr h="1826448">
                <a:tc>
                  <a:txBody>
                    <a:bodyPr/>
                    <a:lstStyle/>
                    <a:p>
                      <a:r>
                        <a:rPr lang="fr-FR" sz="1000">
                          <a:latin typeface="Calibri" pitchFamily="34" charset="0"/>
                          <a:cs typeface="Calibri" pitchFamily="34" charset="0"/>
                        </a:rPr>
                        <a:t>intéressant</a:t>
                      </a:r>
                    </a:p>
                    <a:p>
                      <a:r>
                        <a:rPr lang="fr-FR" sz="1000">
                          <a:latin typeface="Calibri" pitchFamily="34" charset="0"/>
                          <a:cs typeface="Calibri" pitchFamily="34" charset="0"/>
                        </a:rPr>
                        <a:t>cool/branché</a:t>
                      </a:r>
                    </a:p>
                    <a:p>
                      <a:r>
                        <a:rPr lang="fr-FR" sz="1000">
                          <a:latin typeface="Calibri" pitchFamily="34" charset="0"/>
                          <a:cs typeface="Calibri" pitchFamily="34" charset="0"/>
                        </a:rPr>
                        <a:t>parfait</a:t>
                      </a:r>
                    </a:p>
                    <a:p>
                      <a:r>
                        <a:rPr lang="fr-FR" sz="1000">
                          <a:latin typeface="Calibri" pitchFamily="34" charset="0"/>
                          <a:cs typeface="Calibri" pitchFamily="34" charset="0"/>
                        </a:rPr>
                        <a:t>Idéale</a:t>
                      </a:r>
                    </a:p>
                    <a:p>
                      <a:r>
                        <a:rPr lang="fr-FR" sz="1000">
                          <a:latin typeface="Calibri" pitchFamily="34" charset="0"/>
                          <a:cs typeface="Calibri" pitchFamily="34" charset="0"/>
                        </a:rPr>
                        <a:t>génial</a:t>
                      </a:r>
                    </a:p>
                    <a:p>
                      <a:r>
                        <a:rPr lang="fr-FR" sz="1000">
                          <a:latin typeface="Calibri" pitchFamily="34" charset="0"/>
                          <a:cs typeface="Calibri" pitchFamily="34" charset="0"/>
                        </a:rPr>
                        <a:t>impressionant</a:t>
                      </a:r>
                    </a:p>
                    <a:p>
                      <a:r>
                        <a:rPr lang="fr-FR" sz="1000">
                          <a:latin typeface="Calibri" pitchFamily="34" charset="0"/>
                          <a:cs typeface="Calibri" pitchFamily="34" charset="0"/>
                        </a:rPr>
                        <a:t>immense</a:t>
                      </a:r>
                    </a:p>
                    <a:p>
                      <a:r>
                        <a:rPr lang="fr-FR" sz="1000">
                          <a:latin typeface="Calibri" pitchFamily="34" charset="0"/>
                          <a:cs typeface="Calibri" pitchFamily="34" charset="0"/>
                        </a:rPr>
                        <a:t>Inoubliables</a:t>
                      </a:r>
                    </a:p>
                    <a:p>
                      <a:r>
                        <a:rPr lang="fr-FR" sz="1000">
                          <a:latin typeface="Calibri" pitchFamily="34" charset="0"/>
                          <a:cs typeface="Calibri" pitchFamily="34" charset="0"/>
                        </a:rPr>
                        <a:t>super/top</a:t>
                      </a:r>
                    </a:p>
                    <a:p>
                      <a:r>
                        <a:rPr lang="fr-FR" sz="1000">
                          <a:latin typeface="Calibri" pitchFamily="34" charset="0"/>
                          <a:cs typeface="Calibri" pitchFamily="34" charset="0"/>
                        </a:rPr>
                        <a:t>pratique</a:t>
                      </a:r>
                    </a:p>
                    <a:p>
                      <a:r>
                        <a:rPr lang="fr-FR" sz="1000">
                          <a:latin typeface="Calibri" pitchFamily="34" charset="0"/>
                          <a:cs typeface="Calibri" pitchFamily="34" charset="0"/>
                        </a:rPr>
                        <a:t>actif</a:t>
                      </a:r>
                      <a:endParaRPr lang="fr-FR" sz="10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r>
                        <a:rPr lang="fr-FR" sz="1000">
                          <a:latin typeface="Calibri" pitchFamily="34" charset="0"/>
                          <a:cs typeface="Calibri" pitchFamily="34" charset="0"/>
                        </a:rPr>
                        <a:t>interesting</a:t>
                      </a:r>
                    </a:p>
                    <a:p>
                      <a:r>
                        <a:rPr lang="fr-FR" sz="1000">
                          <a:latin typeface="Calibri" pitchFamily="34" charset="0"/>
                          <a:cs typeface="Calibri" pitchFamily="34" charset="0"/>
                        </a:rPr>
                        <a:t>cool</a:t>
                      </a:r>
                      <a:endParaRPr lang="fr-FR" sz="1000" noProof="0">
                        <a:latin typeface="Calibri" pitchFamily="34" charset="0"/>
                        <a:cs typeface="Calibri" pitchFamily="34" charset="0"/>
                      </a:endParaRPr>
                    </a:p>
                    <a:p>
                      <a:r>
                        <a:rPr lang="fr-FR" sz="1000" noProof="0">
                          <a:latin typeface="Calibri" pitchFamily="34" charset="0"/>
                          <a:cs typeface="Calibri" pitchFamily="34" charset="0"/>
                        </a:rPr>
                        <a:t>perfect</a:t>
                      </a:r>
                    </a:p>
                    <a:p>
                      <a:r>
                        <a:rPr lang="fr-FR" sz="1000" noProof="0">
                          <a:latin typeface="Calibri" pitchFamily="34" charset="0"/>
                          <a:cs typeface="Calibri" pitchFamily="34" charset="0"/>
                        </a:rPr>
                        <a:t>ideal</a:t>
                      </a:r>
                    </a:p>
                    <a:p>
                      <a:r>
                        <a:rPr lang="fr-FR" sz="1000" noProof="0">
                          <a:latin typeface="Calibri" pitchFamily="34" charset="0"/>
                          <a:cs typeface="Calibri" pitchFamily="34" charset="0"/>
                        </a:rPr>
                        <a:t>great</a:t>
                      </a:r>
                    </a:p>
                    <a:p>
                      <a:r>
                        <a:rPr lang="fr-FR" sz="1000" noProof="0">
                          <a:latin typeface="Calibri" pitchFamily="34" charset="0"/>
                          <a:cs typeface="Calibri" pitchFamily="34" charset="0"/>
                        </a:rPr>
                        <a:t>impressive</a:t>
                      </a:r>
                    </a:p>
                    <a:p>
                      <a:r>
                        <a:rPr lang="fr-FR" sz="1000" noProof="0">
                          <a:latin typeface="Calibri" pitchFamily="34" charset="0"/>
                          <a:cs typeface="Calibri" pitchFamily="34" charset="0"/>
                        </a:rPr>
                        <a:t>tremendous</a:t>
                      </a:r>
                    </a:p>
                    <a:p>
                      <a:r>
                        <a:rPr lang="fr-FR" sz="1000" noProof="0">
                          <a:latin typeface="Calibri" pitchFamily="34" charset="0"/>
                          <a:cs typeface="Calibri" pitchFamily="34" charset="0"/>
                        </a:rPr>
                        <a:t>unforgettable</a:t>
                      </a:r>
                    </a:p>
                    <a:p>
                      <a:r>
                        <a:rPr lang="fr-FR" sz="1000" noProof="0">
                          <a:latin typeface="Calibri" pitchFamily="34" charset="0"/>
                          <a:cs typeface="Calibri" pitchFamily="34" charset="0"/>
                        </a:rPr>
                        <a:t>awesome</a:t>
                      </a:r>
                    </a:p>
                    <a:p>
                      <a:r>
                        <a:rPr lang="fr-FR" sz="1000" noProof="0">
                          <a:latin typeface="Calibri" pitchFamily="34" charset="0"/>
                          <a:cs typeface="Calibri" pitchFamily="34" charset="0"/>
                        </a:rPr>
                        <a:t>practical</a:t>
                      </a:r>
                    </a:p>
                    <a:p>
                      <a:r>
                        <a:rPr lang="fr-FR" sz="1000" noProof="0">
                          <a:latin typeface="Calibri" pitchFamily="34" charset="0"/>
                          <a:cs typeface="Calibri" pitchFamily="34" charset="0"/>
                        </a:rPr>
                        <a:t>active</a:t>
                      </a:r>
                      <a:endParaRPr lang="fr-FR" sz="100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alibri" pitchFamily="34" charset="0"/>
                          <a:ea typeface="+mn-ea"/>
                          <a:cs typeface="Calibri" pitchFamily="34" charset="0"/>
                        </a:rPr>
                        <a:t>utile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alibri" pitchFamily="34" charset="0"/>
                          <a:ea typeface="+mn-ea"/>
                          <a:cs typeface="Calibri" pitchFamily="34" charset="0"/>
                        </a:rPr>
                        <a:t>divertissant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alibri" pitchFamily="34" charset="0"/>
                          <a:ea typeface="+mn-ea"/>
                          <a:cs typeface="Calibri" pitchFamily="34" charset="0"/>
                        </a:rPr>
                        <a:t>rigolo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alibri" pitchFamily="34" charset="0"/>
                          <a:ea typeface="+mn-ea"/>
                          <a:cs typeface="Calibri" pitchFamily="34" charset="0"/>
                        </a:rPr>
                        <a:t>sociable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alibri" pitchFamily="34" charset="0"/>
                          <a:ea typeface="+mn-ea"/>
                          <a:cs typeface="Calibri" pitchFamily="34" charset="0"/>
                        </a:rPr>
                        <a:t>formidable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alibri" pitchFamily="34" charset="0"/>
                          <a:ea typeface="+mn-ea"/>
                          <a:cs typeface="Calibri" pitchFamily="34" charset="0"/>
                        </a:rPr>
                        <a:t>incroyable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alibri" pitchFamily="34" charset="0"/>
                          <a:ea typeface="+mn-ea"/>
                          <a:cs typeface="Calibri" pitchFamily="34" charset="0"/>
                        </a:rPr>
                        <a:t>amusant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alibri" pitchFamily="34" charset="0"/>
                          <a:ea typeface="+mn-ea"/>
                          <a:cs typeface="Calibri" pitchFamily="34" charset="0"/>
                        </a:rPr>
                        <a:t>passionnant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alibri" pitchFamily="34" charset="0"/>
                          <a:ea typeface="+mn-ea"/>
                          <a:cs typeface="Calibri" pitchFamily="34" charset="0"/>
                        </a:rPr>
                        <a:t>Informatif</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alibri" pitchFamily="34" charset="0"/>
                          <a:ea typeface="+mn-ea"/>
                          <a:cs typeface="Calibri" pitchFamily="34" charset="0"/>
                        </a:rPr>
                        <a:t>beau/belle</a:t>
                      </a:r>
                      <a:endParaRPr kumimoji="0" lang="fr-FR"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err="1">
                          <a:ln>
                            <a:noFill/>
                          </a:ln>
                          <a:solidFill>
                            <a:prstClr val="black"/>
                          </a:solidFill>
                          <a:effectLst/>
                          <a:uLnTx/>
                          <a:uFillTx/>
                          <a:latin typeface="Calibri" pitchFamily="34" charset="0"/>
                          <a:ea typeface="+mn-ea"/>
                          <a:cs typeface="Calibri" pitchFamily="34" charset="0"/>
                        </a:rPr>
                        <a:t>useful</a:t>
                      </a:r>
                      <a:endParaRPr kumimoji="0" lang="fr-FR"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fun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err="1">
                          <a:ln>
                            <a:noFill/>
                          </a:ln>
                          <a:solidFill>
                            <a:prstClr val="black"/>
                          </a:solidFill>
                          <a:effectLst/>
                          <a:uLnTx/>
                          <a:uFillTx/>
                          <a:latin typeface="Calibri" pitchFamily="34" charset="0"/>
                          <a:ea typeface="+mn-ea"/>
                          <a:cs typeface="Calibri" pitchFamily="34" charset="0"/>
                        </a:rPr>
                        <a:t>funny</a:t>
                      </a:r>
                      <a:endParaRPr kumimoji="0" lang="fr-FR"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sociable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err="1">
                          <a:ln>
                            <a:noFill/>
                          </a:ln>
                          <a:solidFill>
                            <a:prstClr val="black"/>
                          </a:solidFill>
                          <a:effectLst/>
                          <a:uLnTx/>
                          <a:uFillTx/>
                          <a:latin typeface="Calibri" pitchFamily="34" charset="0"/>
                          <a:ea typeface="+mn-ea"/>
                          <a:cs typeface="Calibri" pitchFamily="34" charset="0"/>
                        </a:rPr>
                        <a:t>great</a:t>
                      </a:r>
                      <a:endParaRPr kumimoji="0" lang="fr-FR"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err="1">
                          <a:ln>
                            <a:noFill/>
                          </a:ln>
                          <a:solidFill>
                            <a:prstClr val="black"/>
                          </a:solidFill>
                          <a:effectLst/>
                          <a:uLnTx/>
                          <a:uFillTx/>
                          <a:latin typeface="Calibri" pitchFamily="34" charset="0"/>
                          <a:ea typeface="+mn-ea"/>
                          <a:cs typeface="Calibri" pitchFamily="34" charset="0"/>
                        </a:rPr>
                        <a:t>incredible</a:t>
                      </a:r>
                      <a:endParaRPr kumimoji="0" lang="fr-FR"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err="1">
                          <a:ln>
                            <a:noFill/>
                          </a:ln>
                          <a:solidFill>
                            <a:prstClr val="black"/>
                          </a:solidFill>
                          <a:effectLst/>
                          <a:uLnTx/>
                          <a:uFillTx/>
                          <a:latin typeface="Calibri" pitchFamily="34" charset="0"/>
                          <a:ea typeface="+mn-ea"/>
                          <a:cs typeface="Calibri" pitchFamily="34" charset="0"/>
                        </a:rPr>
                        <a:t>entertaining</a:t>
                      </a:r>
                      <a:endParaRPr kumimoji="0" lang="fr-FR"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err="1">
                          <a:ln>
                            <a:noFill/>
                          </a:ln>
                          <a:solidFill>
                            <a:prstClr val="black"/>
                          </a:solidFill>
                          <a:effectLst/>
                          <a:uLnTx/>
                          <a:uFillTx/>
                          <a:latin typeface="Calibri" pitchFamily="34" charset="0"/>
                          <a:ea typeface="+mn-ea"/>
                          <a:cs typeface="Calibri" pitchFamily="34" charset="0"/>
                        </a:rPr>
                        <a:t>exciting</a:t>
                      </a:r>
                      <a:endParaRPr kumimoji="0" lang="fr-FR"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informative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err="1">
                          <a:ln>
                            <a:noFill/>
                          </a:ln>
                          <a:solidFill>
                            <a:prstClr val="black"/>
                          </a:solidFill>
                          <a:effectLst/>
                          <a:uLnTx/>
                          <a:uFillTx/>
                          <a:latin typeface="Calibri" pitchFamily="34" charset="0"/>
                          <a:ea typeface="+mn-ea"/>
                          <a:cs typeface="Calibri" pitchFamily="34" charset="0"/>
                        </a:rPr>
                        <a:t>beautiful</a:t>
                      </a:r>
                      <a:endParaRPr lang="fr-FR"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ES_trad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4">
                  <a:txBody>
                    <a:bodyPr/>
                    <a:lstStyle/>
                    <a:p>
                      <a:r>
                        <a:rPr lang="fr-FR" sz="1000" noProof="0" dirty="0">
                          <a:latin typeface="Calibri" pitchFamily="34" charset="0"/>
                          <a:cs typeface="Calibri" pitchFamily="34" charset="0"/>
                        </a:rPr>
                        <a:t>ennuyeux/barbant</a:t>
                      </a:r>
                    </a:p>
                    <a:p>
                      <a:r>
                        <a:rPr lang="fr-FR" sz="1000" noProof="0" dirty="0">
                          <a:latin typeface="Calibri" pitchFamily="34" charset="0"/>
                          <a:cs typeface="Calibri" pitchFamily="34" charset="0"/>
                        </a:rPr>
                        <a:t>casse-pieds</a:t>
                      </a:r>
                    </a:p>
                    <a:p>
                      <a:r>
                        <a:rPr lang="fr-FR" sz="1000" noProof="0" dirty="0">
                          <a:latin typeface="Calibri" pitchFamily="34" charset="0"/>
                          <a:cs typeface="Calibri" pitchFamily="34" charset="0"/>
                        </a:rPr>
                        <a:t>affreux</a:t>
                      </a:r>
                    </a:p>
                    <a:p>
                      <a:r>
                        <a:rPr lang="fr-FR" sz="1000" noProof="0" dirty="0">
                          <a:latin typeface="Calibri" pitchFamily="34" charset="0"/>
                          <a:cs typeface="Calibri" pitchFamily="34" charset="0"/>
                        </a:rPr>
                        <a:t>pas pratique</a:t>
                      </a:r>
                    </a:p>
                    <a:p>
                      <a:r>
                        <a:rPr lang="fr-FR" sz="1000" noProof="0" dirty="0">
                          <a:latin typeface="Calibri" pitchFamily="34" charset="0"/>
                          <a:cs typeface="Calibri" pitchFamily="34" charset="0"/>
                        </a:rPr>
                        <a:t>inutile</a:t>
                      </a:r>
                    </a:p>
                    <a:p>
                      <a:r>
                        <a:rPr lang="fr-FR" sz="1000" noProof="0" dirty="0">
                          <a:latin typeface="Calibri" pitchFamily="34" charset="0"/>
                          <a:cs typeface="Calibri" pitchFamily="34" charset="0"/>
                        </a:rPr>
                        <a:t>addictif</a:t>
                      </a:r>
                    </a:p>
                    <a:p>
                      <a:r>
                        <a:rPr lang="fr-FR" sz="1000" noProof="0" dirty="0">
                          <a:latin typeface="Calibri" pitchFamily="34" charset="0"/>
                          <a:cs typeface="Calibri" pitchFamily="34" charset="0"/>
                        </a:rPr>
                        <a:t>dangereux</a:t>
                      </a:r>
                    </a:p>
                    <a:p>
                      <a:r>
                        <a:rPr lang="fr-FR" sz="1000" noProof="0" dirty="0">
                          <a:latin typeface="Calibri" pitchFamily="34" charset="0"/>
                          <a:cs typeface="Calibri" pitchFamily="34" charset="0"/>
                        </a:rPr>
                        <a:t>peu intéressant</a:t>
                      </a:r>
                    </a:p>
                    <a:p>
                      <a:r>
                        <a:rPr lang="fr-FR" sz="1000" noProof="0" dirty="0">
                          <a:latin typeface="Calibri" pitchFamily="34" charset="0"/>
                          <a:cs typeface="Calibri" pitchFamily="34" charset="0"/>
                        </a:rPr>
                        <a:t>peu intelligent</a:t>
                      </a:r>
                    </a:p>
                    <a:p>
                      <a:r>
                        <a:rPr lang="fr-FR" sz="1000" noProof="0" dirty="0">
                          <a:latin typeface="Calibri" pitchFamily="34" charset="0"/>
                          <a:cs typeface="Calibri" pitchFamily="34" charset="0"/>
                        </a:rPr>
                        <a:t>agaçant</a:t>
                      </a:r>
                    </a:p>
                    <a:p>
                      <a:r>
                        <a:rPr lang="fr-FR" sz="1000" noProof="0" dirty="0">
                          <a:latin typeface="Calibri" pitchFamily="34" charset="0"/>
                          <a:cs typeface="Calibri" pitchFamily="34" charset="0"/>
                        </a:rPr>
                        <a:t>décevant</a:t>
                      </a:r>
                    </a:p>
                    <a:p>
                      <a:r>
                        <a:rPr lang="fr-FR" sz="1000" noProof="0" dirty="0">
                          <a:latin typeface="Calibri" pitchFamily="34" charset="0"/>
                          <a:cs typeface="Calibri" pitchFamily="34" charset="0"/>
                        </a:rPr>
                        <a:t>Désagréable</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a:txBody>
                    <a:bodyPr/>
                    <a:lstStyle/>
                    <a:p>
                      <a:r>
                        <a:rPr lang="en-GB" sz="1000" noProof="0" dirty="0">
                          <a:latin typeface="Calibri" pitchFamily="34" charset="0"/>
                          <a:cs typeface="Calibri" pitchFamily="34" charset="0"/>
                        </a:rPr>
                        <a:t>boring</a:t>
                      </a:r>
                    </a:p>
                    <a:p>
                      <a:r>
                        <a:rPr lang="en-GB" sz="1000" noProof="0" dirty="0">
                          <a:latin typeface="Calibri" pitchFamily="34" charset="0"/>
                          <a:cs typeface="Calibri" pitchFamily="34" charset="0"/>
                        </a:rPr>
                        <a:t>annoying</a:t>
                      </a:r>
                    </a:p>
                    <a:p>
                      <a:r>
                        <a:rPr lang="en-GB" sz="1000" noProof="0" dirty="0">
                          <a:latin typeface="Calibri" pitchFamily="34" charset="0"/>
                          <a:cs typeface="Calibri" pitchFamily="34" charset="0"/>
                        </a:rPr>
                        <a:t>awful</a:t>
                      </a:r>
                    </a:p>
                    <a:p>
                      <a:r>
                        <a:rPr lang="en-GB" sz="1000" noProof="0" dirty="0">
                          <a:latin typeface="Calibri" pitchFamily="34" charset="0"/>
                          <a:cs typeface="Calibri" pitchFamily="34" charset="0"/>
                        </a:rPr>
                        <a:t>impractical</a:t>
                      </a:r>
                    </a:p>
                    <a:p>
                      <a:r>
                        <a:rPr lang="en-GB" sz="1000" noProof="0" dirty="0">
                          <a:latin typeface="Calibri" pitchFamily="34" charset="0"/>
                          <a:cs typeface="Calibri" pitchFamily="34" charset="0"/>
                        </a:rPr>
                        <a:t>useless</a:t>
                      </a:r>
                    </a:p>
                    <a:p>
                      <a:r>
                        <a:rPr lang="en-GB" sz="1000" noProof="0" dirty="0">
                          <a:latin typeface="Calibri" pitchFamily="34" charset="0"/>
                          <a:cs typeface="Calibri" pitchFamily="34" charset="0"/>
                        </a:rPr>
                        <a:t>addictive</a:t>
                      </a:r>
                    </a:p>
                    <a:p>
                      <a:r>
                        <a:rPr lang="en-GB" sz="1000" noProof="0" dirty="0">
                          <a:latin typeface="Calibri" pitchFamily="34" charset="0"/>
                          <a:cs typeface="Calibri" pitchFamily="34" charset="0"/>
                        </a:rPr>
                        <a:t>dangerous</a:t>
                      </a:r>
                    </a:p>
                    <a:p>
                      <a:r>
                        <a:rPr lang="en-GB" sz="1000" noProof="0" dirty="0">
                          <a:latin typeface="Calibri" pitchFamily="34" charset="0"/>
                          <a:cs typeface="Calibri" pitchFamily="34" charset="0"/>
                        </a:rPr>
                        <a:t>boring</a:t>
                      </a:r>
                    </a:p>
                    <a:p>
                      <a:r>
                        <a:rPr lang="en-GB" sz="1000" noProof="0" dirty="0">
                          <a:latin typeface="Calibri" pitchFamily="34" charset="0"/>
                          <a:cs typeface="Calibri" pitchFamily="34" charset="0"/>
                        </a:rPr>
                        <a:t>stupid</a:t>
                      </a:r>
                    </a:p>
                    <a:p>
                      <a:r>
                        <a:rPr lang="en-GB" sz="1000" noProof="0" dirty="0">
                          <a:latin typeface="Calibri" pitchFamily="34" charset="0"/>
                          <a:cs typeface="Calibri" pitchFamily="34" charset="0"/>
                        </a:rPr>
                        <a:t>irritating</a:t>
                      </a:r>
                    </a:p>
                    <a:p>
                      <a:r>
                        <a:rPr lang="en-GB" sz="1000" noProof="0" dirty="0">
                          <a:latin typeface="Calibri" pitchFamily="34" charset="0"/>
                          <a:cs typeface="Calibri" pitchFamily="34" charset="0"/>
                        </a:rPr>
                        <a:t>disappointing</a:t>
                      </a:r>
                    </a:p>
                    <a:p>
                      <a:r>
                        <a:rPr lang="en-GB" sz="1000" noProof="0" dirty="0">
                          <a:latin typeface="Calibri" pitchFamily="34" charset="0"/>
                          <a:cs typeface="Calibri" pitchFamily="34" charset="0"/>
                        </a:rPr>
                        <a:t>unpleasant</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122232">
                <a:tc gridSpan="14">
                  <a:txBody>
                    <a:bodyPr/>
                    <a:lstStyle/>
                    <a:p>
                      <a:endParaRPr lang="en-GB" sz="80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sz="100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ES_tradnl"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5"/>
                  </a:ext>
                </a:extLst>
              </a:tr>
              <a:tr h="179047">
                <a:tc gridSpan="14">
                  <a:txBody>
                    <a:bodyPr/>
                    <a:lstStyle/>
                    <a:p>
                      <a:pPr algn="ctr"/>
                      <a:r>
                        <a:rPr lang="en-GB" sz="1000" b="1" noProof="0" dirty="0">
                          <a:latin typeface="Calibri" pitchFamily="34" charset="0"/>
                          <a:cs typeface="Calibri" pitchFamily="34" charset="0"/>
                        </a:rPr>
                        <a:t>INFINITIVE EXPRESSIONS (</a:t>
                      </a:r>
                      <a:r>
                        <a:rPr lang="en-GB" sz="1000" b="1" noProof="0" dirty="0" err="1">
                          <a:latin typeface="Calibri" pitchFamily="34" charset="0"/>
                          <a:cs typeface="Calibri" pitchFamily="34" charset="0"/>
                        </a:rPr>
                        <a:t>J’aime</a:t>
                      </a:r>
                      <a:r>
                        <a:rPr lang="en-GB" sz="1000" b="1" noProof="0" dirty="0">
                          <a:latin typeface="Calibri" pitchFamily="34" charset="0"/>
                          <a:cs typeface="Calibri" pitchFamily="34" charset="0"/>
                        </a:rPr>
                        <a:t> JOUER au tennis- I like TO PLAY tennis)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sz="10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6"/>
                  </a:ext>
                </a:extLst>
              </a:tr>
              <a:tr h="179047">
                <a:tc gridSpan="2">
                  <a:txBody>
                    <a:bodyPr/>
                    <a:lstStyle/>
                    <a:p>
                      <a:r>
                        <a:rPr lang="fr-FR" sz="1000" noProof="0" dirty="0">
                          <a:latin typeface="Calibri" pitchFamily="34" charset="0"/>
                          <a:cs typeface="Calibri" pitchFamily="34" charset="0"/>
                        </a:rPr>
                        <a:t>J’aime</a:t>
                      </a:r>
                    </a:p>
                    <a:p>
                      <a:r>
                        <a:rPr lang="fr-FR" sz="1000" noProof="0" dirty="0">
                          <a:latin typeface="Calibri" pitchFamily="34" charset="0"/>
                          <a:cs typeface="Calibri" pitchFamily="34" charset="0"/>
                        </a:rPr>
                        <a:t>J’adore</a:t>
                      </a:r>
                    </a:p>
                    <a:p>
                      <a:r>
                        <a:rPr lang="fr-FR" sz="1000" noProof="0" dirty="0">
                          <a:latin typeface="Calibri" pitchFamily="34" charset="0"/>
                          <a:cs typeface="Calibri" pitchFamily="34" charset="0"/>
                        </a:rPr>
                        <a:t>Je suis intéressé(e) par…</a:t>
                      </a:r>
                    </a:p>
                    <a:p>
                      <a:r>
                        <a:rPr lang="fr-FR" sz="1000" noProof="0" dirty="0">
                          <a:latin typeface="Calibri" pitchFamily="34" charset="0"/>
                          <a:cs typeface="Calibri" pitchFamily="34" charset="0"/>
                        </a:rPr>
                        <a:t>Je voudrais/j’aimerais</a:t>
                      </a:r>
                    </a:p>
                    <a:p>
                      <a:r>
                        <a:rPr lang="fr-FR" sz="1000" noProof="0" dirty="0">
                          <a:latin typeface="Calibri" pitchFamily="34" charset="0"/>
                          <a:cs typeface="Calibri" pitchFamily="34" charset="0"/>
                        </a:rPr>
                        <a:t>On peut</a:t>
                      </a:r>
                    </a:p>
                    <a:p>
                      <a:r>
                        <a:rPr lang="fr-FR" sz="1000" noProof="0" dirty="0">
                          <a:latin typeface="Calibri" pitchFamily="34" charset="0"/>
                          <a:cs typeface="Calibri" pitchFamily="34" charset="0"/>
                        </a:rPr>
                        <a:t>J’ai l’habitude de</a:t>
                      </a:r>
                    </a:p>
                    <a:p>
                      <a:r>
                        <a:rPr lang="fr-FR" sz="1000" noProof="0" dirty="0">
                          <a:latin typeface="Calibri" pitchFamily="34" charset="0"/>
                          <a:cs typeface="Calibri" pitchFamily="34" charset="0"/>
                        </a:rPr>
                        <a:t>Je préfère</a:t>
                      </a:r>
                    </a:p>
                    <a:p>
                      <a:r>
                        <a:rPr lang="fr-FR" sz="1000" noProof="0" dirty="0">
                          <a:latin typeface="Calibri" pitchFamily="34" charset="0"/>
                          <a:cs typeface="Calibri" pitchFamily="34" charset="0"/>
                        </a:rPr>
                        <a:t>Je peux</a:t>
                      </a:r>
                    </a:p>
                    <a:p>
                      <a:r>
                        <a:rPr lang="fr-FR" sz="1000" noProof="0" dirty="0">
                          <a:latin typeface="Calibri" pitchFamily="34" charset="0"/>
                          <a:cs typeface="Calibri" pitchFamily="34" charset="0"/>
                        </a:rPr>
                        <a:t>Je vais</a:t>
                      </a:r>
                    </a:p>
                    <a:p>
                      <a:r>
                        <a:rPr lang="fr-FR" sz="1000" noProof="0" dirty="0">
                          <a:latin typeface="Calibri" pitchFamily="34" charset="0"/>
                          <a:cs typeface="Calibri" pitchFamily="34" charset="0"/>
                        </a:rPr>
                        <a:t>Il est interdit de</a:t>
                      </a:r>
                    </a:p>
                    <a:p>
                      <a:r>
                        <a:rPr lang="fr-FR" sz="1000" noProof="0" dirty="0">
                          <a:latin typeface="Calibri" pitchFamily="34" charset="0"/>
                          <a:cs typeface="Calibri" pitchFamily="34" charset="0"/>
                        </a:rPr>
                        <a:t>J’espère</a:t>
                      </a:r>
                    </a:p>
                    <a:p>
                      <a:r>
                        <a:rPr lang="fr-FR" sz="1000" noProof="0" dirty="0">
                          <a:latin typeface="Calibri" pitchFamily="34" charset="0"/>
                          <a:cs typeface="Calibri" pitchFamily="34" charset="0"/>
                        </a:rPr>
                        <a:t>J’ai l’intention de</a:t>
                      </a:r>
                    </a:p>
                    <a:p>
                      <a:r>
                        <a:rPr lang="fr-FR" sz="1000" noProof="0" dirty="0">
                          <a:latin typeface="Calibri" pitchFamily="34" charset="0"/>
                          <a:cs typeface="Calibri" pitchFamily="34" charset="0"/>
                        </a:rPr>
                        <a:t>Je rêve de</a:t>
                      </a:r>
                    </a:p>
                    <a:p>
                      <a:endParaRPr lang="fr-FR" sz="10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alibri" pitchFamily="34" charset="0"/>
                          <a:ea typeface="+mn-ea"/>
                          <a:cs typeface="Calibri" pitchFamily="34" charset="0"/>
                        </a:rPr>
                        <a:t>I like 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alibri" pitchFamily="34" charset="0"/>
                          <a:ea typeface="+mn-ea"/>
                          <a:cs typeface="Calibri" pitchFamily="34" charset="0"/>
                        </a:rPr>
                        <a:t>I love 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alibri" pitchFamily="34" charset="0"/>
                          <a:ea typeface="+mn-ea"/>
                          <a:cs typeface="Calibri" pitchFamily="34" charset="0"/>
                        </a:rPr>
                        <a:t>I am interested in …ing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alibri" pitchFamily="34" charset="0"/>
                          <a:ea typeface="+mn-ea"/>
                          <a:cs typeface="Calibri" pitchFamily="34" charset="0"/>
                        </a:rPr>
                        <a:t>I would like 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alibri" pitchFamily="34" charset="0"/>
                          <a:ea typeface="+mn-ea"/>
                          <a:cs typeface="Calibri" pitchFamily="34" charset="0"/>
                        </a:rPr>
                        <a:t>You can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alibri" pitchFamily="34" charset="0"/>
                          <a:ea typeface="+mn-ea"/>
                          <a:cs typeface="Calibri" pitchFamily="34" charset="0"/>
                        </a:rPr>
                        <a:t>I usually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alibri" pitchFamily="34" charset="0"/>
                          <a:ea typeface="+mn-ea"/>
                          <a:cs typeface="Calibri" pitchFamily="34" charset="0"/>
                        </a:rPr>
                        <a:t>I want to/ I prefer 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alibri" pitchFamily="34" charset="0"/>
                          <a:ea typeface="+mn-ea"/>
                          <a:cs typeface="Calibri" pitchFamily="34" charset="0"/>
                        </a:rPr>
                        <a:t> I can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alibri" pitchFamily="34" charset="0"/>
                          <a:ea typeface="+mn-ea"/>
                          <a:cs typeface="Calibri" pitchFamily="34" charset="0"/>
                        </a:rPr>
                        <a:t>I am going 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alibri" pitchFamily="34" charset="0"/>
                          <a:ea typeface="+mn-ea"/>
                          <a:cs typeface="Calibri" pitchFamily="34" charset="0"/>
                        </a:rPr>
                        <a:t>It is forbidden 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alibri" pitchFamily="34" charset="0"/>
                          <a:ea typeface="+mn-ea"/>
                          <a:cs typeface="Calibri" pitchFamily="34" charset="0"/>
                        </a:rPr>
                        <a:t>I hope 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alibri" pitchFamily="34" charset="0"/>
                          <a:ea typeface="+mn-ea"/>
                          <a:cs typeface="Calibri" pitchFamily="34" charset="0"/>
                        </a:rPr>
                        <a:t>I intend 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alibri" pitchFamily="34" charset="0"/>
                          <a:ea typeface="+mn-ea"/>
                          <a:cs typeface="Calibri" pitchFamily="34" charset="0"/>
                        </a:rPr>
                        <a:t>I dream of</a:t>
                      </a:r>
                      <a:endParaRPr kumimoji="0" lang="fr-FR"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gridSpan="6">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000" dirty="0">
                          <a:latin typeface="Calibri" pitchFamily="34" charset="0"/>
                          <a:cs typeface="Calibri" pitchFamily="34" charset="0"/>
                        </a:rPr>
                        <a:t>Je veux</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dirty="0">
                          <a:latin typeface="Calibri" pitchFamily="34" charset="0"/>
                          <a:cs typeface="Calibri" pitchFamily="34" charset="0"/>
                        </a:rPr>
                        <a:t>J’en ai marre de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J’ai peur de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J’allais… mais j’ai décidé</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Il faut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Il faut que je + subj</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On doit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Il est nécessaire/essential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Pour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Il est + adjective de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Après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Avant de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Ainsi que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sz="10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grid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I feel like …</a:t>
                      </a:r>
                      <a:r>
                        <a:rPr kumimoji="0" lang="en-GB" sz="1000" b="0" i="0" u="none" strike="noStrike" kern="1200" cap="none" spc="0" normalizeH="0" baseline="0" noProof="0" dirty="0" err="1">
                          <a:ln>
                            <a:noFill/>
                          </a:ln>
                          <a:solidFill>
                            <a:prstClr val="black"/>
                          </a:solidFill>
                          <a:effectLst/>
                          <a:uLnTx/>
                          <a:uFillTx/>
                          <a:latin typeface="Calibri" pitchFamily="34" charset="0"/>
                          <a:ea typeface="+mn-ea"/>
                          <a:cs typeface="Calibri" pitchFamily="34" charset="0"/>
                        </a:rPr>
                        <a:t>ing</a:t>
                      </a:r>
                      <a:endParaRPr kumimoji="0" lang="en-GB"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I am sick of …</a:t>
                      </a:r>
                      <a:r>
                        <a:rPr kumimoji="0" lang="en-GB" sz="1000" b="0" i="0" u="none" strike="noStrike" kern="1200" cap="none" spc="0" normalizeH="0" baseline="0" noProof="0" dirty="0" err="1">
                          <a:ln>
                            <a:noFill/>
                          </a:ln>
                          <a:solidFill>
                            <a:prstClr val="black"/>
                          </a:solidFill>
                          <a:effectLst/>
                          <a:uLnTx/>
                          <a:uFillTx/>
                          <a:latin typeface="Calibri" pitchFamily="34" charset="0"/>
                          <a:ea typeface="+mn-ea"/>
                          <a:cs typeface="Calibri" pitchFamily="34" charset="0"/>
                        </a:rPr>
                        <a:t>ing</a:t>
                      </a:r>
                      <a:endParaRPr kumimoji="0" lang="en-GB"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I’m scared of …</a:t>
                      </a:r>
                      <a:r>
                        <a:rPr kumimoji="0" lang="en-GB" sz="1000" b="0" i="0" u="none" strike="noStrike" kern="1200" cap="none" spc="0" normalizeH="0" baseline="0" noProof="0" dirty="0" err="1">
                          <a:ln>
                            <a:noFill/>
                          </a:ln>
                          <a:solidFill>
                            <a:prstClr val="black"/>
                          </a:solidFill>
                          <a:effectLst/>
                          <a:uLnTx/>
                          <a:uFillTx/>
                          <a:latin typeface="Calibri" pitchFamily="34" charset="0"/>
                          <a:ea typeface="+mn-ea"/>
                          <a:cs typeface="Calibri" pitchFamily="34" charset="0"/>
                        </a:rPr>
                        <a:t>ing</a:t>
                      </a:r>
                      <a:endParaRPr kumimoji="0" lang="en-GB"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I was going to … but I decided 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You have 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I have 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We should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It is necessary/ essential to</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t>To (in order to)</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t>It is +</a:t>
                      </a:r>
                      <a:r>
                        <a:rPr lang="en-GB" sz="1000" baseline="0" dirty="0"/>
                        <a:t> adjective to</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baseline="0" dirty="0"/>
                        <a:t>After …</a:t>
                      </a:r>
                      <a:r>
                        <a:rPr lang="en-GB" sz="1000" baseline="0" dirty="0" err="1"/>
                        <a:t>ing</a:t>
                      </a:r>
                      <a:endParaRPr lang="en-GB" sz="100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baseline="0" dirty="0"/>
                        <a:t>Before …</a:t>
                      </a:r>
                      <a:r>
                        <a:rPr lang="en-GB" sz="1000" baseline="0" dirty="0" err="1"/>
                        <a:t>ing</a:t>
                      </a:r>
                      <a:endParaRPr lang="en-GB" sz="100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baseline="0" dirty="0"/>
                        <a:t>As well as …</a:t>
                      </a:r>
                      <a:r>
                        <a:rPr lang="en-GB" sz="1000" baseline="0" dirty="0" err="1"/>
                        <a:t>ing</a:t>
                      </a:r>
                      <a:endParaRPr lang="en-GB" sz="1000"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000"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7"/>
                  </a:ext>
                </a:extLst>
              </a:tr>
              <a:tr h="0">
                <a:tc gridSpan="14">
                  <a:txBody>
                    <a:bodyPr/>
                    <a:lstStyle/>
                    <a:p>
                      <a:pPr algn="ctr"/>
                      <a:endParaRPr lang="en-GB" sz="800" b="1"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n-GB" sz="10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8"/>
                  </a:ext>
                </a:extLst>
              </a:tr>
              <a:tr h="159528">
                <a:tc gridSpan="6">
                  <a:txBody>
                    <a:bodyPr/>
                    <a:lstStyle/>
                    <a:p>
                      <a:pPr algn="ctr"/>
                      <a:r>
                        <a:rPr lang="en-GB" sz="1000" b="1" dirty="0">
                          <a:latin typeface="Calibri" pitchFamily="34" charset="0"/>
                          <a:cs typeface="Calibri" pitchFamily="34" charset="0"/>
                        </a:rPr>
                        <a:t>OPINIONS IN GENERAL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rowSpan="2">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7">
                  <a:txBody>
                    <a:bodyPr/>
                    <a:lstStyle/>
                    <a:p>
                      <a:pPr algn="ctr"/>
                      <a:r>
                        <a:rPr lang="en-GB" sz="1000" b="1" dirty="0">
                          <a:latin typeface="Calibri" pitchFamily="34" charset="0"/>
                          <a:cs typeface="Calibri" pitchFamily="34" charset="0"/>
                        </a:rPr>
                        <a:t>NEGATIVES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sz="10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9"/>
                  </a:ext>
                </a:extLst>
              </a:tr>
              <a:tr h="634199">
                <a:tc gridSpan="2">
                  <a:txBody>
                    <a:bodyPr/>
                    <a:lstStyle/>
                    <a:p>
                      <a:r>
                        <a:rPr lang="fr-FR" sz="1000" noProof="0" dirty="0">
                          <a:latin typeface="Calibri" pitchFamily="34" charset="0"/>
                          <a:cs typeface="Calibri" pitchFamily="34" charset="0"/>
                        </a:rPr>
                        <a:t>Je crois que/je pense que</a:t>
                      </a:r>
                      <a:endParaRPr lang="fr-FR" sz="1000" baseline="0" noProof="0" dirty="0">
                        <a:latin typeface="Calibri" pitchFamily="34" charset="0"/>
                        <a:cs typeface="Calibri" pitchFamily="34" charset="0"/>
                      </a:endParaRPr>
                    </a:p>
                    <a:p>
                      <a:r>
                        <a:rPr lang="fr-FR" sz="1000" baseline="0" noProof="0" dirty="0">
                          <a:latin typeface="Calibri" pitchFamily="34" charset="0"/>
                          <a:cs typeface="Calibri" pitchFamily="34" charset="0"/>
                        </a:rPr>
                        <a:t>A mon avis</a:t>
                      </a:r>
                    </a:p>
                    <a:p>
                      <a:r>
                        <a:rPr lang="fr-FR" sz="1000" baseline="0" noProof="0" dirty="0">
                          <a:latin typeface="Calibri" pitchFamily="34" charset="0"/>
                          <a:cs typeface="Calibri" pitchFamily="34" charset="0"/>
                        </a:rPr>
                        <a:t>J’ai l’impression que</a:t>
                      </a:r>
                      <a:endParaRPr lang="fr-FR" sz="1000"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gridSpan="4">
                  <a:txBody>
                    <a:bodyPr/>
                    <a:lstStyle/>
                    <a:p>
                      <a:r>
                        <a:rPr lang="en-GB" sz="1000" dirty="0"/>
                        <a:t>I think that</a:t>
                      </a:r>
                    </a:p>
                    <a:p>
                      <a:r>
                        <a:rPr lang="en-GB" sz="1000" dirty="0"/>
                        <a:t>In my opinion</a:t>
                      </a:r>
                    </a:p>
                    <a:p>
                      <a:r>
                        <a:rPr lang="en-GB" sz="1000" dirty="0"/>
                        <a:t>I get the impression that</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vMerge="1">
                  <a:txBody>
                    <a:bodyPr/>
                    <a:lstStyle/>
                    <a:p>
                      <a:endParaRPr lang="es-ES_tradnl"/>
                    </a:p>
                  </a:txBody>
                  <a:tcPr/>
                </a:tc>
                <a:tc gridSpan="5">
                  <a:txBody>
                    <a:bodyPr/>
                    <a:lstStyle/>
                    <a:p>
                      <a:r>
                        <a:rPr lang="fr-FR" sz="1000" noProof="0" dirty="0"/>
                        <a:t>Ne…jamais</a:t>
                      </a:r>
                    </a:p>
                    <a:p>
                      <a:r>
                        <a:rPr lang="fr-FR" sz="1000" noProof="0" dirty="0"/>
                        <a:t>Ne…rien</a:t>
                      </a:r>
                    </a:p>
                    <a:p>
                      <a:r>
                        <a:rPr lang="fr-FR" sz="1000" noProof="0" dirty="0"/>
                        <a:t>Ne… personne</a:t>
                      </a:r>
                    </a:p>
                    <a:p>
                      <a:r>
                        <a:rPr lang="fr-FR" sz="1000" noProof="0" dirty="0"/>
                        <a:t>Ne… ni</a:t>
                      </a:r>
                      <a:r>
                        <a:rPr lang="fr-FR" sz="1000" baseline="0" noProof="0" dirty="0"/>
                        <a:t> … ni…</a:t>
                      </a:r>
                      <a:endParaRPr lang="fr-FR" sz="1000" noProof="0"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gridSpan="2">
                  <a:txBody>
                    <a:bodyPr/>
                    <a:lstStyle/>
                    <a:p>
                      <a:r>
                        <a:rPr lang="en-GB" sz="1000" dirty="0"/>
                        <a:t>never</a:t>
                      </a:r>
                    </a:p>
                    <a:p>
                      <a:r>
                        <a:rPr lang="en-GB" sz="1000" dirty="0"/>
                        <a:t>nothing</a:t>
                      </a:r>
                    </a:p>
                    <a:p>
                      <a:r>
                        <a:rPr lang="en-GB" sz="1000" dirty="0"/>
                        <a:t>No one</a:t>
                      </a:r>
                    </a:p>
                    <a:p>
                      <a:r>
                        <a:rPr lang="en-GB" sz="1000" dirty="0"/>
                        <a:t>neither … nor …</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extLst>
                  <a:ext uri="{0D108BD9-81ED-4DB2-BD59-A6C34878D82A}">
                    <a16:rowId xmlns:a16="http://schemas.microsoft.com/office/drawing/2014/main" val="10010"/>
                  </a:ext>
                </a:extLst>
              </a:tr>
            </a:tbl>
          </a:graphicData>
        </a:graphic>
      </p:graphicFrame>
      <p:sp>
        <p:nvSpPr>
          <p:cNvPr id="4" name="Slide Number Placeholder 3"/>
          <p:cNvSpPr>
            <a:spLocks noGrp="1"/>
          </p:cNvSpPr>
          <p:nvPr>
            <p:ph type="sldNum" sz="quarter" idx="12"/>
          </p:nvPr>
        </p:nvSpPr>
        <p:spPr/>
        <p:txBody>
          <a:bodyPr/>
          <a:lstStyle/>
          <a:p>
            <a:pPr>
              <a:defRPr/>
            </a:pPr>
            <a:fld id="{0F145BFC-05E3-4D00-AE96-44E6DC1FA43B}" type="slidenum">
              <a:rPr lang="en-GB" smtClean="0"/>
              <a:pPr>
                <a:defRPr/>
              </a:pPr>
              <a:t>21</a:t>
            </a:fld>
            <a:endParaRPr lang="en-GB"/>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3932637984"/>
              </p:ext>
            </p:extLst>
          </p:nvPr>
        </p:nvGraphicFramePr>
        <p:xfrm>
          <a:off x="25108" y="655051"/>
          <a:ext cx="6781975" cy="8315796"/>
        </p:xfrm>
        <a:graphic>
          <a:graphicData uri="http://schemas.openxmlformats.org/drawingml/2006/table">
            <a:tbl>
              <a:tblPr firstRow="1" bandRow="1">
                <a:tableStyleId>{C4B1156A-380E-4F78-BDF5-A606A8083BF9}</a:tableStyleId>
              </a:tblPr>
              <a:tblGrid>
                <a:gridCol w="6781975">
                  <a:extLst>
                    <a:ext uri="{9D8B030D-6E8A-4147-A177-3AD203B41FA5}">
                      <a16:colId xmlns:a16="http://schemas.microsoft.com/office/drawing/2014/main" val="20000"/>
                    </a:ext>
                  </a:extLst>
                </a:gridCol>
              </a:tblGrid>
              <a:tr h="79208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noProof="0" dirty="0" smtClean="0">
                          <a:latin typeface="Calibri" pitchFamily="34" charset="0"/>
                          <a:cs typeface="Calibri" pitchFamily="34" charset="0"/>
                        </a:rPr>
                        <a:t>LINKS (</a:t>
                      </a:r>
                      <a:r>
                        <a:rPr lang="fr-FR" sz="1200" b="1" noProof="0" dirty="0" err="1" smtClean="0">
                          <a:latin typeface="Calibri" pitchFamily="34" charset="0"/>
                          <a:cs typeface="Calibri" pitchFamily="34" charset="0"/>
                        </a:rPr>
                        <a:t>pg</a:t>
                      </a:r>
                      <a:r>
                        <a:rPr lang="fr-FR" sz="1200" b="1" noProof="0" dirty="0" smtClean="0">
                          <a:latin typeface="Calibri" pitchFamily="34" charset="0"/>
                          <a:cs typeface="Calibri" pitchFamily="34" charset="0"/>
                        </a:rPr>
                        <a:t> 20)</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noProof="0" dirty="0" smtClean="0">
                          <a:latin typeface="Calibri" pitchFamily="34" charset="0"/>
                          <a:cs typeface="Calibri" pitchFamily="34" charset="0"/>
                        </a:rPr>
                        <a:t>et, aussi,</a:t>
                      </a:r>
                      <a:r>
                        <a:rPr lang="fr-FR" sz="1200" b="1" baseline="0" noProof="0" dirty="0" smtClean="0">
                          <a:latin typeface="Calibri" pitchFamily="34" charset="0"/>
                          <a:cs typeface="Calibri" pitchFamily="34" charset="0"/>
                        </a:rPr>
                        <a:t> mais, ou, de plus, cependant, donc, par conséquent, néanmoins, d’abord, puis, après, finalement, souvent, la dernière fois que…, malheureusement, surtout, y compris, contrairement à, à cause de, grâce à , malgré, puisque, pourvu que </a:t>
                      </a:r>
                      <a:endParaRPr lang="fr-FR" sz="1200" b="1" noProof="0" dirty="0">
                        <a:latin typeface="Calibri" pitchFamily="34" charset="0"/>
                        <a:cs typeface="Calibri" pitchFamily="34" charset="0"/>
                      </a:endParaRPr>
                    </a:p>
                  </a:txBody>
                  <a:tcPr marL="68580" marR="6858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168109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kern="1200" noProof="0" dirty="0" smtClean="0">
                          <a:solidFill>
                            <a:schemeClr val="dk1"/>
                          </a:solidFill>
                          <a:effectLst/>
                          <a:latin typeface="Calibri" pitchFamily="34" charset="0"/>
                          <a:ea typeface="+mn-ea"/>
                          <a:cs typeface="Calibri" pitchFamily="34" charset="0"/>
                        </a:rPr>
                        <a:t>OPINIONS AND REASONS (</a:t>
                      </a:r>
                      <a:r>
                        <a:rPr lang="fr-FR" sz="1200" b="1" kern="1200" noProof="0" dirty="0" err="1" smtClean="0">
                          <a:solidFill>
                            <a:schemeClr val="dk1"/>
                          </a:solidFill>
                          <a:effectLst/>
                          <a:latin typeface="Calibri" pitchFamily="34" charset="0"/>
                          <a:ea typeface="+mn-ea"/>
                          <a:cs typeface="Calibri" pitchFamily="34" charset="0"/>
                        </a:rPr>
                        <a:t>pg</a:t>
                      </a:r>
                      <a:r>
                        <a:rPr lang="fr-FR" sz="1200" b="1" kern="1200" noProof="0" dirty="0" smtClean="0">
                          <a:solidFill>
                            <a:schemeClr val="dk1"/>
                          </a:solidFill>
                          <a:effectLst/>
                          <a:latin typeface="Calibri" pitchFamily="34" charset="0"/>
                          <a:ea typeface="+mn-ea"/>
                          <a:cs typeface="Calibri" pitchFamily="34" charset="0"/>
                        </a:rPr>
                        <a:t> 21)</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kern="1200" baseline="0" noProof="0" dirty="0" smtClean="0">
                          <a:solidFill>
                            <a:schemeClr val="dk1"/>
                          </a:solidFill>
                          <a:effectLst/>
                          <a:latin typeface="Calibri" pitchFamily="34" charset="0"/>
                          <a:ea typeface="+mn-ea"/>
                          <a:cs typeface="Calibri" pitchFamily="34" charset="0"/>
                        </a:rPr>
                        <a:t>Je crois que/Je pense que / il me semble que / A mon avis / D’après moi</a:t>
                      </a:r>
                      <a:r>
                        <a:rPr lang="fr-FR" sz="1200" b="1" kern="1200" noProof="0" dirty="0" smtClean="0">
                          <a:solidFill>
                            <a:schemeClr val="dk1"/>
                          </a:solidFill>
                          <a:effectLst/>
                          <a:latin typeface="Calibri" pitchFamily="34" charset="0"/>
                          <a:ea typeface="+mn-ea"/>
                          <a:cs typeface="Calibri" pitchFamily="34" charset="0"/>
                        </a:rPr>
                        <a:t>/ Selon moi /</a:t>
                      </a:r>
                      <a:r>
                        <a:rPr lang="fr-FR" sz="1200" b="1" kern="1200" baseline="0" noProof="0" dirty="0" smtClean="0">
                          <a:solidFill>
                            <a:schemeClr val="dk1"/>
                          </a:solidFill>
                          <a:effectLst/>
                          <a:latin typeface="Calibri" pitchFamily="34" charset="0"/>
                          <a:ea typeface="+mn-ea"/>
                          <a:cs typeface="Calibri" pitchFamily="34" charset="0"/>
                        </a:rPr>
                        <a:t> je trouve que/quant à moi</a:t>
                      </a:r>
                      <a:r>
                        <a:rPr lang="fr-FR" sz="1200" b="1" kern="1200" noProof="0" dirty="0" smtClean="0">
                          <a:solidFill>
                            <a:schemeClr val="dk1"/>
                          </a:solidFill>
                          <a:effectLst/>
                          <a:latin typeface="Calibri" pitchFamily="34" charset="0"/>
                          <a:ea typeface="+mn-ea"/>
                          <a:cs typeface="Calibri" pitchFamily="34" charset="0"/>
                        </a:rPr>
                        <a:t/>
                      </a:r>
                      <a:br>
                        <a:rPr lang="fr-FR" sz="1200" b="1" kern="1200" noProof="0" dirty="0" smtClean="0">
                          <a:solidFill>
                            <a:schemeClr val="dk1"/>
                          </a:solidFill>
                          <a:effectLst/>
                          <a:latin typeface="Calibri" pitchFamily="34" charset="0"/>
                          <a:ea typeface="+mn-ea"/>
                          <a:cs typeface="Calibri" pitchFamily="34" charset="0"/>
                        </a:rPr>
                      </a:br>
                      <a:r>
                        <a:rPr lang="fr-FR" sz="1200" b="0" kern="1200" noProof="0" dirty="0" err="1" smtClean="0">
                          <a:solidFill>
                            <a:schemeClr val="dk1"/>
                          </a:solidFill>
                          <a:effectLst/>
                          <a:latin typeface="Calibri" pitchFamily="34" charset="0"/>
                          <a:ea typeface="+mn-ea"/>
                          <a:cs typeface="Calibri" pitchFamily="34" charset="0"/>
                        </a:rPr>
                        <a:t>Verbs</a:t>
                      </a:r>
                      <a:r>
                        <a:rPr lang="fr-FR" sz="1200" b="0" kern="1200" noProof="0" dirty="0" smtClean="0">
                          <a:solidFill>
                            <a:schemeClr val="dk1"/>
                          </a:solidFill>
                          <a:effectLst/>
                          <a:latin typeface="Calibri" pitchFamily="34" charset="0"/>
                          <a:ea typeface="+mn-ea"/>
                          <a:cs typeface="Calibri" pitchFamily="34" charset="0"/>
                        </a:rPr>
                        <a:t> of opinions </a:t>
                      </a:r>
                      <a:r>
                        <a:rPr lang="fr-FR" sz="1200" b="0" kern="1200" noProof="0" dirty="0" err="1" smtClean="0">
                          <a:solidFill>
                            <a:schemeClr val="dk1"/>
                          </a:solidFill>
                          <a:effectLst/>
                          <a:latin typeface="Calibri" pitchFamily="34" charset="0"/>
                          <a:ea typeface="+mn-ea"/>
                          <a:cs typeface="Calibri" pitchFamily="34" charset="0"/>
                        </a:rPr>
                        <a:t>referring</a:t>
                      </a:r>
                      <a:r>
                        <a:rPr lang="fr-FR" sz="1200" b="0" kern="1200" noProof="0" dirty="0" smtClean="0">
                          <a:solidFill>
                            <a:schemeClr val="dk1"/>
                          </a:solidFill>
                          <a:effectLst/>
                          <a:latin typeface="Calibri" pitchFamily="34" charset="0"/>
                          <a:ea typeface="+mn-ea"/>
                          <a:cs typeface="Calibri" pitchFamily="34" charset="0"/>
                        </a:rPr>
                        <a:t> to </a:t>
                      </a:r>
                      <a:r>
                        <a:rPr lang="fr-FR" sz="1200" b="0" kern="1200" noProof="0" dirty="0" err="1" smtClean="0">
                          <a:solidFill>
                            <a:schemeClr val="dk1"/>
                          </a:solidFill>
                          <a:effectLst/>
                          <a:latin typeface="Calibri" pitchFamily="34" charset="0"/>
                          <a:ea typeface="+mn-ea"/>
                          <a:cs typeface="Calibri" pitchFamily="34" charset="0"/>
                        </a:rPr>
                        <a:t>others</a:t>
                      </a:r>
                      <a:r>
                        <a:rPr lang="fr-FR" sz="1200" b="0" kern="1200" noProof="0" dirty="0" smtClean="0">
                          <a:solidFill>
                            <a:schemeClr val="dk1"/>
                          </a:solidFill>
                          <a:effectLst/>
                          <a:latin typeface="Calibri" pitchFamily="34" charset="0"/>
                          <a:ea typeface="+mn-ea"/>
                          <a:cs typeface="Calibri" pitchFamily="34" charset="0"/>
                        </a:rPr>
                        <a:t>: </a:t>
                      </a:r>
                      <a:r>
                        <a:rPr lang="fr-FR" sz="1200" b="1" kern="1200" noProof="0" dirty="0" smtClean="0">
                          <a:solidFill>
                            <a:schemeClr val="dk1"/>
                          </a:solidFill>
                          <a:effectLst/>
                          <a:latin typeface="Calibri" pitchFamily="34" charset="0"/>
                          <a:ea typeface="+mn-ea"/>
                          <a:cs typeface="Calibri" pitchFamily="34" charset="0"/>
                        </a:rPr>
                        <a:t>Ma</a:t>
                      </a:r>
                      <a:r>
                        <a:rPr lang="fr-FR" sz="1200" b="1" kern="1200" baseline="0" noProof="0" dirty="0" smtClean="0">
                          <a:solidFill>
                            <a:schemeClr val="dk1"/>
                          </a:solidFill>
                          <a:effectLst/>
                          <a:latin typeface="Calibri" pitchFamily="34" charset="0"/>
                          <a:ea typeface="+mn-ea"/>
                          <a:cs typeface="Calibri" pitchFamily="34" charset="0"/>
                        </a:rPr>
                        <a:t> </a:t>
                      </a:r>
                      <a:r>
                        <a:rPr lang="fr-FR" sz="1200" b="1" kern="1200" noProof="0" dirty="0" smtClean="0">
                          <a:solidFill>
                            <a:schemeClr val="dk1"/>
                          </a:solidFill>
                          <a:effectLst/>
                          <a:latin typeface="Calibri" pitchFamily="34" charset="0"/>
                          <a:ea typeface="+mn-ea"/>
                          <a:cs typeface="Calibri" pitchFamily="34" charset="0"/>
                        </a:rPr>
                        <a:t>mère aime…</a:t>
                      </a:r>
                      <a:r>
                        <a:rPr lang="fr-FR" sz="1200" b="1" noProof="0" dirty="0" smtClean="0">
                          <a:latin typeface="Calibri" pitchFamily="34" charset="0"/>
                          <a:cs typeface="Calibri" pitchFamily="34" charset="0"/>
                        </a:rPr>
                        <a:t/>
                      </a:r>
                      <a:br>
                        <a:rPr lang="fr-FR" sz="1200" b="1" noProof="0" dirty="0" smtClean="0">
                          <a:latin typeface="Calibri" pitchFamily="34" charset="0"/>
                          <a:cs typeface="Calibri" pitchFamily="34" charset="0"/>
                        </a:rPr>
                      </a:br>
                      <a:r>
                        <a:rPr lang="fr-FR" sz="1200" b="0" noProof="0" dirty="0" err="1" smtClean="0">
                          <a:latin typeface="Calibri" pitchFamily="34" charset="0"/>
                          <a:cs typeface="Calibri" pitchFamily="34" charset="0"/>
                        </a:rPr>
                        <a:t>Verbs</a:t>
                      </a:r>
                      <a:r>
                        <a:rPr lang="fr-FR" sz="1200" b="0" noProof="0" dirty="0" smtClean="0">
                          <a:latin typeface="Calibri" pitchFamily="34" charset="0"/>
                          <a:cs typeface="Calibri" pitchFamily="34" charset="0"/>
                        </a:rPr>
                        <a:t> of opinion in the </a:t>
                      </a:r>
                      <a:r>
                        <a:rPr lang="fr-FR" sz="1200" b="0" noProof="0" dirty="0" err="1" smtClean="0">
                          <a:latin typeface="Calibri" pitchFamily="34" charset="0"/>
                          <a:cs typeface="Calibri" pitchFamily="34" charset="0"/>
                        </a:rPr>
                        <a:t>past</a:t>
                      </a:r>
                      <a:r>
                        <a:rPr lang="fr-FR" sz="1200" b="0" noProof="0" dirty="0" smtClean="0">
                          <a:latin typeface="Calibri" pitchFamily="34" charset="0"/>
                          <a:cs typeface="Calibri" pitchFamily="34" charset="0"/>
                        </a:rPr>
                        <a:t>: </a:t>
                      </a:r>
                      <a:r>
                        <a:rPr lang="fr-FR" sz="1200" b="1" noProof="0" dirty="0" smtClean="0">
                          <a:latin typeface="Calibri" pitchFamily="34" charset="0"/>
                          <a:cs typeface="Calibri" pitchFamily="34" charset="0"/>
                        </a:rPr>
                        <a:t>j’ai aimé/</a:t>
                      </a:r>
                      <a:r>
                        <a:rPr lang="fr-FR" sz="1200" b="1" baseline="0" noProof="0" dirty="0" smtClean="0">
                          <a:latin typeface="Calibri" pitchFamily="34" charset="0"/>
                          <a:cs typeface="Calibri" pitchFamily="34" charset="0"/>
                        </a:rPr>
                        <a:t> je l’ai aimé</a:t>
                      </a:r>
                      <a:r>
                        <a:rPr lang="fr-FR" sz="1200" b="1" noProof="0" dirty="0" smtClean="0">
                          <a:latin typeface="Calibri" pitchFamily="34" charset="0"/>
                          <a:cs typeface="Calibri" pitchFamily="34" charset="0"/>
                        </a:rPr>
                        <a:t>…</a:t>
                      </a:r>
                      <a:r>
                        <a:rPr lang="fr-FR" sz="1200" b="0" noProof="0" dirty="0" smtClean="0">
                          <a:latin typeface="Calibri" pitchFamily="34" charset="0"/>
                          <a:cs typeface="Calibri" pitchFamily="34" charset="0"/>
                        </a:rPr>
                        <a:t/>
                      </a:r>
                      <a:br>
                        <a:rPr lang="fr-FR" sz="1200" b="0" noProof="0" dirty="0" smtClean="0">
                          <a:latin typeface="Calibri" pitchFamily="34" charset="0"/>
                          <a:cs typeface="Calibri" pitchFamily="34" charset="0"/>
                        </a:rPr>
                      </a:br>
                      <a:r>
                        <a:rPr lang="fr-FR" sz="1200" b="1" noProof="0" dirty="0" smtClean="0">
                          <a:latin typeface="Calibri" pitchFamily="34" charset="0"/>
                          <a:cs typeface="Calibri" pitchFamily="34" charset="0"/>
                        </a:rPr>
                        <a:t>Ce</a:t>
                      </a:r>
                      <a:r>
                        <a:rPr lang="fr-FR" sz="1200" b="1" baseline="0" noProof="0" dirty="0" smtClean="0">
                          <a:latin typeface="Calibri" pitchFamily="34" charset="0"/>
                          <a:cs typeface="Calibri" pitchFamily="34" charset="0"/>
                        </a:rPr>
                        <a:t> que j’aime le plus/le moins c’est que/c’était que…</a:t>
                      </a:r>
                      <a:r>
                        <a:rPr lang="fr-FR" sz="1200" b="0" baseline="0" noProof="0" dirty="0" smtClean="0">
                          <a:latin typeface="Calibri" pitchFamily="34" charset="0"/>
                          <a:cs typeface="Calibri" pitchFamily="34" charset="0"/>
                        </a:rPr>
                        <a:t/>
                      </a:r>
                      <a:br>
                        <a:rPr lang="fr-FR" sz="1200" b="0" baseline="0" noProof="0" dirty="0" smtClean="0">
                          <a:latin typeface="Calibri" pitchFamily="34" charset="0"/>
                          <a:cs typeface="Calibri" pitchFamily="34" charset="0"/>
                        </a:rPr>
                      </a:br>
                      <a:r>
                        <a:rPr lang="fr-FR" sz="1200" b="1" baseline="0" noProof="0" dirty="0" smtClean="0">
                          <a:latin typeface="Calibri" pitchFamily="34" charset="0"/>
                          <a:cs typeface="Calibri" pitchFamily="34" charset="0"/>
                        </a:rPr>
                        <a:t>pour</a:t>
                      </a:r>
                      <a:r>
                        <a:rPr lang="fr-FR" sz="1200" baseline="0" noProof="0" dirty="0" smtClean="0">
                          <a:latin typeface="Calibri" pitchFamily="34" charset="0"/>
                          <a:cs typeface="Calibri" pitchFamily="34" charset="0"/>
                        </a:rPr>
                        <a:t> + infinitive</a:t>
                      </a:r>
                      <a:r>
                        <a:rPr lang="fr-FR" sz="1200" b="0" baseline="0" noProof="0" dirty="0" smtClean="0">
                          <a:latin typeface="Calibri" pitchFamily="34" charset="0"/>
                          <a:cs typeface="Calibri" pitchFamily="34" charset="0"/>
                        </a:rPr>
                        <a:t> – to </a:t>
                      </a:r>
                      <a:r>
                        <a:rPr lang="fr-FR" sz="1200" b="0" baseline="0" noProof="0" dirty="0" err="1" smtClean="0">
                          <a:latin typeface="Calibri" pitchFamily="34" charset="0"/>
                          <a:cs typeface="Calibri" pitchFamily="34" charset="0"/>
                        </a:rPr>
                        <a:t>explain</a:t>
                      </a:r>
                      <a:r>
                        <a:rPr lang="fr-FR" sz="1200" b="0" baseline="0" noProof="0" dirty="0" smtClean="0">
                          <a:latin typeface="Calibri" pitchFamily="34" charset="0"/>
                          <a:cs typeface="Calibri" pitchFamily="34" charset="0"/>
                        </a:rPr>
                        <a:t> </a:t>
                      </a:r>
                      <a:r>
                        <a:rPr lang="fr-FR" sz="1200" b="0" baseline="0" noProof="0" dirty="0" err="1" smtClean="0">
                          <a:latin typeface="Calibri" pitchFamily="34" charset="0"/>
                          <a:cs typeface="Calibri" pitchFamily="34" charset="0"/>
                        </a:rPr>
                        <a:t>something</a:t>
                      </a:r>
                      <a:r>
                        <a:rPr lang="fr-FR" sz="1200" b="0" baseline="0" noProof="0" dirty="0" smtClean="0">
                          <a:latin typeface="Calibri" pitchFamily="34" charset="0"/>
                          <a:cs typeface="Calibri" pitchFamily="34" charset="0"/>
                        </a:rPr>
                        <a:t> </a:t>
                      </a:r>
                      <a:r>
                        <a:rPr lang="fr-FR" sz="1200" b="0" baseline="0" noProof="0" dirty="0" err="1" smtClean="0">
                          <a:latin typeface="Calibri" pitchFamily="34" charset="0"/>
                          <a:cs typeface="Calibri" pitchFamily="34" charset="0"/>
                        </a:rPr>
                        <a:t>you</a:t>
                      </a:r>
                      <a:r>
                        <a:rPr lang="fr-FR" sz="1200" b="0" baseline="0" noProof="0" dirty="0" smtClean="0">
                          <a:latin typeface="Calibri" pitchFamily="34" charset="0"/>
                          <a:cs typeface="Calibri" pitchFamily="34" charset="0"/>
                        </a:rPr>
                        <a:t> do/</a:t>
                      </a:r>
                      <a:r>
                        <a:rPr lang="fr-FR" sz="1200" b="0" baseline="0" noProof="0" dirty="0" err="1" smtClean="0">
                          <a:latin typeface="Calibri" pitchFamily="34" charset="0"/>
                          <a:cs typeface="Calibri" pitchFamily="34" charset="0"/>
                        </a:rPr>
                        <a:t>did</a:t>
                      </a:r>
                      <a:r>
                        <a:rPr lang="fr-FR" sz="1200" b="0" baseline="0" noProof="0" dirty="0" smtClean="0">
                          <a:latin typeface="Calibri" pitchFamily="34" charset="0"/>
                          <a:cs typeface="Calibri" pitchFamily="34" charset="0"/>
                        </a:rPr>
                        <a:t/>
                      </a:r>
                      <a:br>
                        <a:rPr lang="fr-FR" sz="1200" b="0" baseline="0" noProof="0" dirty="0" smtClean="0">
                          <a:latin typeface="Calibri" pitchFamily="34" charset="0"/>
                          <a:cs typeface="Calibri" pitchFamily="34" charset="0"/>
                        </a:rPr>
                      </a:br>
                      <a:r>
                        <a:rPr lang="fr-FR" sz="1200" b="1" kern="1200" baseline="0" noProof="0" dirty="0" smtClean="0">
                          <a:solidFill>
                            <a:schemeClr val="dk1"/>
                          </a:solidFill>
                          <a:effectLst/>
                          <a:latin typeface="Calibri" pitchFamily="34" charset="0"/>
                          <a:ea typeface="+mn-ea"/>
                          <a:cs typeface="Calibri" pitchFamily="34" charset="0"/>
                        </a:rPr>
                        <a:t>un peu, peu, assez, très, trop</a:t>
                      </a:r>
                      <a:br>
                        <a:rPr lang="fr-FR" sz="1200" b="1" kern="1200" baseline="0" noProof="0" dirty="0" smtClean="0">
                          <a:solidFill>
                            <a:schemeClr val="dk1"/>
                          </a:solidFill>
                          <a:effectLst/>
                          <a:latin typeface="Calibri" pitchFamily="34" charset="0"/>
                          <a:ea typeface="+mn-ea"/>
                          <a:cs typeface="Calibri" pitchFamily="34" charset="0"/>
                        </a:rPr>
                      </a:br>
                      <a:r>
                        <a:rPr lang="fr-FR" sz="1200" b="0" kern="1200" baseline="0" noProof="0" dirty="0" smtClean="0">
                          <a:solidFill>
                            <a:schemeClr val="dk1"/>
                          </a:solidFill>
                          <a:effectLst/>
                          <a:latin typeface="Calibri" pitchFamily="34" charset="0"/>
                          <a:ea typeface="+mn-ea"/>
                          <a:cs typeface="Calibri" pitchFamily="34" charset="0"/>
                        </a:rPr>
                        <a:t>Exclamations: </a:t>
                      </a:r>
                      <a:r>
                        <a:rPr lang="fr-FR" sz="1200" b="1" kern="1200" baseline="0" noProof="0" dirty="0" smtClean="0">
                          <a:solidFill>
                            <a:schemeClr val="dk1"/>
                          </a:solidFill>
                          <a:effectLst/>
                          <a:latin typeface="Calibri" pitchFamily="34" charset="0"/>
                          <a:ea typeface="+mn-ea"/>
                          <a:cs typeface="Calibri" pitchFamily="34" charset="0"/>
                        </a:rPr>
                        <a:t>Quel désastre! Quelle horreur!</a:t>
                      </a:r>
                      <a:r>
                        <a:rPr lang="fr-FR" sz="1200" b="0" kern="1200" noProof="0" dirty="0" smtClean="0">
                          <a:solidFill>
                            <a:schemeClr val="dk1"/>
                          </a:solidFill>
                          <a:effectLst/>
                          <a:latin typeface="Calibri" pitchFamily="34" charset="0"/>
                          <a:ea typeface="+mn-ea"/>
                          <a:cs typeface="Calibri" pitchFamily="34" charset="0"/>
                        </a:rPr>
                        <a:t> </a:t>
                      </a:r>
                      <a:endParaRPr lang="fr-FR" sz="1200" b="0" noProof="0" dirty="0">
                        <a:latin typeface="Calibri" pitchFamily="34" charset="0"/>
                        <a:cs typeface="Calibri" pitchFamily="34" charset="0"/>
                      </a:endParaRPr>
                    </a:p>
                  </a:txBody>
                  <a:tcPr marL="68580" marR="6858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171345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noProof="0" dirty="0" smtClean="0">
                          <a:latin typeface="Calibri" pitchFamily="34" charset="0"/>
                          <a:cs typeface="Calibri" pitchFamily="34" charset="0"/>
                        </a:rPr>
                        <a:t>VARIETY</a:t>
                      </a:r>
                      <a:r>
                        <a:rPr lang="fr-FR" sz="1200" b="1" baseline="0" noProof="0" dirty="0" smtClean="0">
                          <a:latin typeface="Calibri" pitchFamily="34" charset="0"/>
                          <a:cs typeface="Calibri" pitchFamily="34" charset="0"/>
                        </a:rPr>
                        <a:t> OF STRUCTURES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noProof="0" dirty="0" err="1" smtClean="0">
                          <a:latin typeface="Calibri" pitchFamily="34" charset="0"/>
                          <a:cs typeface="Calibri" pitchFamily="34" charset="0"/>
                        </a:rPr>
                        <a:t>Vary</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your</a:t>
                      </a:r>
                      <a:r>
                        <a:rPr lang="fr-FR" sz="1200" noProof="0" dirty="0" smtClean="0">
                          <a:latin typeface="Calibri" pitchFamily="34" charset="0"/>
                          <a:cs typeface="Calibri" pitchFamily="34" charset="0"/>
                        </a:rPr>
                        <a:t> links – </a:t>
                      </a:r>
                      <a:r>
                        <a:rPr lang="fr-FR" sz="1200" noProof="0" dirty="0" err="1" smtClean="0">
                          <a:latin typeface="Calibri" pitchFamily="34" charset="0"/>
                          <a:cs typeface="Calibri" pitchFamily="34" charset="0"/>
                        </a:rPr>
                        <a:t>see</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above</a:t>
                      </a:r>
                      <a:endParaRPr lang="fr-FR" sz="1200" noProof="0" dirty="0" smtClean="0">
                        <a:latin typeface="Calibri" pitchFamily="34" charset="0"/>
                        <a:cs typeface="Calibr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noProof="0" dirty="0" err="1" smtClean="0">
                          <a:latin typeface="Calibri" pitchFamily="34" charset="0"/>
                          <a:cs typeface="Calibri" pitchFamily="34" charset="0"/>
                        </a:rPr>
                        <a:t>Vary</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because</a:t>
                      </a:r>
                      <a:r>
                        <a:rPr lang="fr-FR" sz="1200" noProof="0" dirty="0" smtClean="0">
                          <a:latin typeface="Calibri" pitchFamily="34" charset="0"/>
                          <a:cs typeface="Calibri" pitchFamily="34" charset="0"/>
                        </a:rPr>
                        <a:t>: parce que = car</a:t>
                      </a:r>
                      <a:r>
                        <a:rPr lang="fr-FR" sz="1200" baseline="0" noProof="0" dirty="0" smtClean="0">
                          <a:latin typeface="Calibri" pitchFamily="34" charset="0"/>
                          <a:cs typeface="Calibri" pitchFamily="34" charset="0"/>
                        </a:rPr>
                        <a:t>, puisque, étant donné que, vu que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aseline="0" noProof="0" dirty="0" err="1" smtClean="0">
                          <a:latin typeface="Calibri" pitchFamily="34" charset="0"/>
                          <a:cs typeface="Calibri" pitchFamily="34" charset="0"/>
                        </a:rPr>
                        <a:t>Vary</a:t>
                      </a:r>
                      <a:r>
                        <a:rPr lang="fr-FR" sz="1200" baseline="0" noProof="0" dirty="0" smtClean="0">
                          <a:latin typeface="Calibri" pitchFamily="34" charset="0"/>
                          <a:cs typeface="Calibri" pitchFamily="34" charset="0"/>
                        </a:rPr>
                        <a:t> </a:t>
                      </a:r>
                      <a:r>
                        <a:rPr lang="fr-FR" sz="1200" baseline="0" noProof="0" dirty="0" err="1" smtClean="0">
                          <a:latin typeface="Calibri" pitchFamily="34" charset="0"/>
                          <a:cs typeface="Calibri" pitchFamily="34" charset="0"/>
                        </a:rPr>
                        <a:t>your</a:t>
                      </a:r>
                      <a:r>
                        <a:rPr lang="fr-FR" sz="1200" baseline="0" noProof="0" dirty="0" smtClean="0">
                          <a:latin typeface="Calibri" pitchFamily="34" charset="0"/>
                          <a:cs typeface="Calibri" pitchFamily="34" charset="0"/>
                        </a:rPr>
                        <a:t> opinions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aseline="0" noProof="0" dirty="0" smtClean="0">
                          <a:latin typeface="Calibri" pitchFamily="34" charset="0"/>
                          <a:cs typeface="Calibri" pitchFamily="34" charset="0"/>
                        </a:rPr>
                        <a:t>Use </a:t>
                      </a:r>
                      <a:r>
                        <a:rPr lang="fr-FR" sz="1200" baseline="0" noProof="0" dirty="0" err="1" smtClean="0">
                          <a:latin typeface="Calibri" pitchFamily="34" charset="0"/>
                          <a:cs typeface="Calibri" pitchFamily="34" charset="0"/>
                        </a:rPr>
                        <a:t>intensifiers</a:t>
                      </a:r>
                      <a:r>
                        <a:rPr lang="fr-FR" sz="1200" baseline="0" noProof="0" dirty="0" smtClean="0">
                          <a:latin typeface="Calibri" pitchFamily="34" charset="0"/>
                          <a:cs typeface="Calibri" pitchFamily="34" charset="0"/>
                        </a:rPr>
                        <a:t> </a:t>
                      </a:r>
                      <a:r>
                        <a:rPr lang="fr-FR" sz="1200" baseline="0" noProof="0" dirty="0" err="1" smtClean="0">
                          <a:latin typeface="Calibri" pitchFamily="34" charset="0"/>
                          <a:cs typeface="Calibri" pitchFamily="34" charset="0"/>
                        </a:rPr>
                        <a:t>with</a:t>
                      </a:r>
                      <a:r>
                        <a:rPr lang="fr-FR" sz="1200" baseline="0" noProof="0" dirty="0" smtClean="0">
                          <a:latin typeface="Calibri" pitchFamily="34" charset="0"/>
                          <a:cs typeface="Calibri" pitchFamily="34" charset="0"/>
                        </a:rPr>
                        <a:t> adjectives: </a:t>
                      </a:r>
                      <a:r>
                        <a:rPr lang="fr-FR" sz="1200" b="1" baseline="0" noProof="0" dirty="0" smtClean="0">
                          <a:latin typeface="Calibri" pitchFamily="34" charset="0"/>
                          <a:cs typeface="Calibri" pitchFamily="34" charset="0"/>
                        </a:rPr>
                        <a:t>très grand, assez bruyant, trop ennuyeux</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baseline="0" noProof="0" dirty="0" smtClean="0">
                          <a:latin typeface="Calibri" pitchFamily="34" charset="0"/>
                          <a:cs typeface="Calibri" pitchFamily="34" charset="0"/>
                        </a:rPr>
                        <a:t>Use adjectives/</a:t>
                      </a:r>
                      <a:r>
                        <a:rPr lang="fr-FR" sz="1200" b="0" baseline="0" noProof="0" dirty="0" err="1" smtClean="0">
                          <a:latin typeface="Calibri" pitchFamily="34" charset="0"/>
                          <a:cs typeface="Calibri" pitchFamily="34" charset="0"/>
                        </a:rPr>
                        <a:t>adverbs</a:t>
                      </a:r>
                      <a:r>
                        <a:rPr lang="fr-FR" sz="1200" b="0" baseline="0" noProof="0" dirty="0" smtClean="0">
                          <a:latin typeface="Calibri" pitchFamily="34" charset="0"/>
                          <a:cs typeface="Calibri" pitchFamily="34" charset="0"/>
                        </a:rPr>
                        <a:t> </a:t>
                      </a:r>
                      <a:r>
                        <a:rPr lang="fr-FR" sz="1200" b="0" baseline="0" noProof="0" dirty="0" err="1" smtClean="0">
                          <a:latin typeface="Calibri" pitchFamily="34" charset="0"/>
                          <a:cs typeface="Calibri" pitchFamily="34" charset="0"/>
                        </a:rPr>
                        <a:t>with</a:t>
                      </a:r>
                      <a:r>
                        <a:rPr lang="fr-FR" sz="1200" b="0" baseline="0" noProof="0" dirty="0" smtClean="0">
                          <a:latin typeface="Calibri" pitchFamily="34" charset="0"/>
                          <a:cs typeface="Calibri" pitchFamily="34" charset="0"/>
                        </a:rPr>
                        <a:t> </a:t>
                      </a:r>
                      <a:r>
                        <a:rPr lang="fr-FR" sz="1200" b="0" baseline="0" noProof="0" dirty="0" err="1" smtClean="0">
                          <a:latin typeface="Calibri" pitchFamily="34" charset="0"/>
                          <a:cs typeface="Calibri" pitchFamily="34" charset="0"/>
                        </a:rPr>
                        <a:t>nouns</a:t>
                      </a:r>
                      <a:r>
                        <a:rPr lang="fr-FR" sz="1200" b="1" baseline="0" noProof="0" dirty="0" smtClean="0">
                          <a:latin typeface="Calibri" pitchFamily="34" charset="0"/>
                          <a:cs typeface="Calibri" pitchFamily="34" charset="0"/>
                        </a:rPr>
                        <a:t>: beaucoup de pollution, un film amusant, une maison tellement…</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baseline="0" noProof="0" dirty="0" smtClean="0">
                          <a:latin typeface="Calibri" pitchFamily="34" charset="0"/>
                          <a:cs typeface="Calibri" pitchFamily="34" charset="0"/>
                        </a:rPr>
                        <a:t>Use </a:t>
                      </a:r>
                      <a:r>
                        <a:rPr lang="fr-FR" sz="1200" b="0" baseline="0" noProof="0" dirty="0" err="1" smtClean="0">
                          <a:latin typeface="Calibri" pitchFamily="34" charset="0"/>
                          <a:cs typeface="Calibri" pitchFamily="34" charset="0"/>
                        </a:rPr>
                        <a:t>negatives</a:t>
                      </a:r>
                      <a:r>
                        <a:rPr lang="fr-FR" sz="1200" b="0" baseline="0" noProof="0" dirty="0" smtClean="0">
                          <a:latin typeface="Calibri" pitchFamily="34" charset="0"/>
                          <a:cs typeface="Calibri" pitchFamily="34" charset="0"/>
                        </a:rPr>
                        <a:t>: </a:t>
                      </a:r>
                      <a:r>
                        <a:rPr lang="fr-FR" sz="1200" b="1" baseline="0" noProof="0" dirty="0" smtClean="0">
                          <a:latin typeface="Calibri" pitchFamily="34" charset="0"/>
                          <a:cs typeface="Calibri" pitchFamily="34" charset="0"/>
                        </a:rPr>
                        <a:t>ne…jamais/rien/personne/que/ni…ni…</a:t>
                      </a:r>
                      <a:endParaRPr lang="fr-FR" sz="1200" b="0" baseline="0" noProof="0" dirty="0" smtClean="0">
                        <a:latin typeface="Calibri" pitchFamily="34" charset="0"/>
                        <a:cs typeface="Calibr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baseline="0" noProof="0" dirty="0" smtClean="0">
                          <a:latin typeface="Calibri" pitchFamily="34" charset="0"/>
                          <a:cs typeface="Calibri" pitchFamily="34" charset="0"/>
                        </a:rPr>
                        <a:t>Use </a:t>
                      </a:r>
                      <a:r>
                        <a:rPr lang="fr-FR" sz="1200" baseline="0" noProof="0" dirty="0" err="1" smtClean="0">
                          <a:latin typeface="Calibri" pitchFamily="34" charset="0"/>
                          <a:cs typeface="Calibri" pitchFamily="34" charset="0"/>
                        </a:rPr>
                        <a:t>Comparisons</a:t>
                      </a:r>
                      <a:r>
                        <a:rPr lang="fr-FR" sz="1200" baseline="0" noProof="0" dirty="0" smtClean="0">
                          <a:latin typeface="Calibri" pitchFamily="34" charset="0"/>
                          <a:cs typeface="Calibri" pitchFamily="34" charset="0"/>
                        </a:rPr>
                        <a:t>:– </a:t>
                      </a:r>
                      <a:r>
                        <a:rPr lang="fr-FR" sz="1200" b="1" baseline="0" noProof="0" dirty="0" smtClean="0">
                          <a:latin typeface="Calibri" pitchFamily="34" charset="0"/>
                          <a:cs typeface="Calibri" pitchFamily="34" charset="0"/>
                        </a:rPr>
                        <a:t>plus/moins que, aussi…que, tellement</a:t>
                      </a:r>
                      <a:r>
                        <a:rPr lang="fr-FR" sz="1200" baseline="0" noProof="0" dirty="0" smtClean="0">
                          <a:latin typeface="Calibri" pitchFamily="34" charset="0"/>
                          <a:cs typeface="Calibri" pitchFamily="34" charset="0"/>
                        </a:rPr>
                        <a:t> </a:t>
                      </a:r>
                      <a:r>
                        <a:rPr lang="fr-FR" sz="1200" baseline="0" noProof="0" dirty="0" err="1" smtClean="0">
                          <a:latin typeface="Calibri" pitchFamily="34" charset="0"/>
                          <a:cs typeface="Calibri" pitchFamily="34" charset="0"/>
                        </a:rPr>
                        <a:t>noun</a:t>
                      </a:r>
                      <a:r>
                        <a:rPr lang="fr-FR" sz="1200" baseline="0" noProof="0" dirty="0" smtClean="0">
                          <a:latin typeface="Calibri" pitchFamily="34" charset="0"/>
                          <a:cs typeface="Calibri" pitchFamily="34" charset="0"/>
                        </a:rPr>
                        <a:t> + </a:t>
                      </a:r>
                      <a:r>
                        <a:rPr lang="fr-FR" sz="1200" b="1" baseline="0" noProof="0" dirty="0" smtClean="0">
                          <a:latin typeface="Calibri" pitchFamily="34" charset="0"/>
                          <a:cs typeface="Calibri" pitchFamily="34" charset="0"/>
                        </a:rPr>
                        <a:t>comme</a:t>
                      </a:r>
                      <a:r>
                        <a:rPr lang="fr-FR" sz="1200" baseline="0" noProof="0" dirty="0" smtClean="0">
                          <a:latin typeface="Calibri" pitchFamily="34" charset="0"/>
                          <a:cs typeface="Calibri" pitchFamily="34" charset="0"/>
                        </a:rPr>
                        <a:t/>
                      </a:r>
                      <a:br>
                        <a:rPr lang="fr-FR" sz="1200" baseline="0" noProof="0" dirty="0" smtClean="0">
                          <a:latin typeface="Calibri" pitchFamily="34" charset="0"/>
                          <a:cs typeface="Calibri" pitchFamily="34" charset="0"/>
                        </a:rPr>
                      </a:br>
                      <a:r>
                        <a:rPr lang="fr-FR" sz="1200" baseline="0" noProof="0" dirty="0" smtClean="0">
                          <a:latin typeface="Calibri" pitchFamily="34" charset="0"/>
                          <a:cs typeface="Calibri" pitchFamily="34" charset="0"/>
                        </a:rPr>
                        <a:t>Use superlatives: – </a:t>
                      </a:r>
                      <a:r>
                        <a:rPr lang="fr-FR" sz="1200" b="1" baseline="0" noProof="0" dirty="0" smtClean="0">
                          <a:latin typeface="Calibri" pitchFamily="34" charset="0"/>
                          <a:cs typeface="Calibri" pitchFamily="34" charset="0"/>
                        </a:rPr>
                        <a:t>le/la moins…/plus, le mieux/pire</a:t>
                      </a:r>
                      <a:endParaRPr lang="fr-FR" sz="1200" b="0" noProof="0" dirty="0" smtClean="0">
                        <a:latin typeface="Calibri" pitchFamily="34" charset="0"/>
                        <a:cs typeface="Calibr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noProof="0" dirty="0" smtClean="0">
                          <a:latin typeface="Calibri" pitchFamily="34" charset="0"/>
                          <a:cs typeface="Calibri" pitchFamily="34" charset="0"/>
                        </a:rPr>
                        <a:t>Use</a:t>
                      </a:r>
                      <a:r>
                        <a:rPr lang="fr-FR" sz="1200" baseline="0" noProof="0" dirty="0" smtClean="0">
                          <a:latin typeface="Calibri" pitchFamily="34" charset="0"/>
                          <a:cs typeface="Calibri" pitchFamily="34" charset="0"/>
                        </a:rPr>
                        <a:t> </a:t>
                      </a:r>
                      <a:r>
                        <a:rPr lang="fr-FR" sz="1200" noProof="0" dirty="0" smtClean="0">
                          <a:latin typeface="Calibri" pitchFamily="34" charset="0"/>
                          <a:cs typeface="Calibri" pitchFamily="34" charset="0"/>
                        </a:rPr>
                        <a:t>infinitive structures (</a:t>
                      </a:r>
                      <a:r>
                        <a:rPr lang="fr-FR" sz="1200" noProof="0" dirty="0" err="1" smtClean="0">
                          <a:latin typeface="Calibri" pitchFamily="34" charset="0"/>
                          <a:cs typeface="Calibri" pitchFamily="34" charset="0"/>
                        </a:rPr>
                        <a:t>pg</a:t>
                      </a:r>
                      <a:r>
                        <a:rPr lang="fr-FR" sz="1200" noProof="0" dirty="0" smtClean="0">
                          <a:latin typeface="Calibri" pitchFamily="34" charset="0"/>
                          <a:cs typeface="Calibri" pitchFamily="34" charset="0"/>
                        </a:rPr>
                        <a:t> 25)</a:t>
                      </a:r>
                      <a:r>
                        <a:rPr lang="fr-FR" sz="1200" b="1" baseline="0" noProof="0" dirty="0" smtClean="0">
                          <a:latin typeface="Calibri" pitchFamily="34" charset="0"/>
                          <a:cs typeface="Calibri" pitchFamily="34" charset="0"/>
                        </a:rPr>
                        <a:t/>
                      </a:r>
                      <a:br>
                        <a:rPr lang="fr-FR" sz="1200" b="1" baseline="0" noProof="0" dirty="0" smtClean="0">
                          <a:latin typeface="Calibri" pitchFamily="34" charset="0"/>
                          <a:cs typeface="Calibri" pitchFamily="34" charset="0"/>
                        </a:rPr>
                      </a:br>
                      <a:r>
                        <a:rPr lang="fr-FR" sz="1200" b="0" baseline="0" noProof="0" dirty="0" smtClean="0">
                          <a:latin typeface="Calibri" pitchFamily="34" charset="0"/>
                          <a:cs typeface="Calibri" pitchFamily="34" charset="0"/>
                        </a:rPr>
                        <a:t>Use </a:t>
                      </a:r>
                      <a:r>
                        <a:rPr lang="fr-FR" sz="1200" b="1" baseline="0" noProof="0" dirty="0" smtClean="0">
                          <a:latin typeface="Calibri" pitchFamily="34" charset="0"/>
                          <a:cs typeface="Calibri" pitchFamily="34" charset="0"/>
                        </a:rPr>
                        <a:t>FRENCH FANCIES (</a:t>
                      </a:r>
                      <a:r>
                        <a:rPr lang="fr-FR" sz="1200" b="1" baseline="0" noProof="0" dirty="0" err="1" smtClean="0">
                          <a:latin typeface="Calibri" pitchFamily="34" charset="0"/>
                          <a:cs typeface="Calibri" pitchFamily="34" charset="0"/>
                        </a:rPr>
                        <a:t>pg</a:t>
                      </a:r>
                      <a:r>
                        <a:rPr lang="fr-FR" sz="1200" b="1" baseline="0" noProof="0" dirty="0" smtClean="0">
                          <a:latin typeface="Calibri" pitchFamily="34" charset="0"/>
                          <a:cs typeface="Calibri" pitchFamily="34" charset="0"/>
                        </a:rPr>
                        <a:t> 24)</a:t>
                      </a:r>
                      <a:endParaRPr lang="fr-FR" sz="1200" b="0" baseline="0" noProof="0" dirty="0" smtClean="0">
                        <a:latin typeface="Calibri" pitchFamily="34" charset="0"/>
                        <a:cs typeface="Calibr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baseline="0" noProof="0" dirty="0" smtClean="0">
                          <a:latin typeface="Calibri" pitchFamily="34" charset="0"/>
                          <a:cs typeface="Calibri" pitchFamily="34" charset="0"/>
                        </a:rPr>
                        <a:t>Use </a:t>
                      </a:r>
                      <a:r>
                        <a:rPr lang="fr-FR" sz="1200" b="0" baseline="0" noProof="0" dirty="0" err="1" smtClean="0">
                          <a:latin typeface="Calibri" pitchFamily="34" charset="0"/>
                          <a:cs typeface="Calibri" pitchFamily="34" charset="0"/>
                        </a:rPr>
                        <a:t>different</a:t>
                      </a:r>
                      <a:r>
                        <a:rPr lang="fr-FR" sz="1200" b="0" baseline="0" noProof="0" dirty="0" smtClean="0">
                          <a:latin typeface="Calibri" pitchFamily="34" charset="0"/>
                          <a:cs typeface="Calibri" pitchFamily="34" charset="0"/>
                        </a:rPr>
                        <a:t> </a:t>
                      </a:r>
                      <a:r>
                        <a:rPr lang="fr-FR" sz="1200" b="0" baseline="0" noProof="0" dirty="0" err="1" smtClean="0">
                          <a:latin typeface="Calibri" pitchFamily="34" charset="0"/>
                          <a:cs typeface="Calibri" pitchFamily="34" charset="0"/>
                        </a:rPr>
                        <a:t>verbs</a:t>
                      </a:r>
                      <a:r>
                        <a:rPr lang="fr-FR" sz="1200" b="0" baseline="0" noProof="0" dirty="0" smtClean="0">
                          <a:latin typeface="Calibri" pitchFamily="34" charset="0"/>
                          <a:cs typeface="Calibri" pitchFamily="34" charset="0"/>
                        </a:rPr>
                        <a:t> &amp; adjectives (</a:t>
                      </a:r>
                      <a:r>
                        <a:rPr lang="fr-FR" sz="1200" b="0" baseline="0" noProof="0" dirty="0" err="1" smtClean="0">
                          <a:latin typeface="Calibri" pitchFamily="34" charset="0"/>
                          <a:cs typeface="Calibri" pitchFamily="34" charset="0"/>
                        </a:rPr>
                        <a:t>pg</a:t>
                      </a:r>
                      <a:r>
                        <a:rPr lang="fr-FR" sz="1200" b="0" baseline="0" noProof="0" dirty="0" smtClean="0">
                          <a:latin typeface="Calibri" pitchFamily="34" charset="0"/>
                          <a:cs typeface="Calibri" pitchFamily="34" charset="0"/>
                        </a:rPr>
                        <a:t> 21, 25,25)</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baseline="0" noProof="0" dirty="0" smtClean="0">
                          <a:latin typeface="Calibri" pitchFamily="34" charset="0"/>
                          <a:cs typeface="Calibri" pitchFamily="34" charset="0"/>
                        </a:rPr>
                        <a:t>Use a </a:t>
                      </a:r>
                      <a:r>
                        <a:rPr lang="fr-FR" sz="1200" b="0" baseline="0" noProof="0" dirty="0" err="1" smtClean="0">
                          <a:latin typeface="Calibri" pitchFamily="34" charset="0"/>
                          <a:cs typeface="Calibri" pitchFamily="34" charset="0"/>
                        </a:rPr>
                        <a:t>variety</a:t>
                      </a:r>
                      <a:r>
                        <a:rPr lang="fr-FR" sz="1200" b="0" baseline="0" noProof="0" dirty="0" smtClean="0">
                          <a:latin typeface="Calibri" pitchFamily="34" charset="0"/>
                          <a:cs typeface="Calibri" pitchFamily="34" charset="0"/>
                        </a:rPr>
                        <a:t> of </a:t>
                      </a:r>
                      <a:r>
                        <a:rPr lang="fr-FR" sz="1200" b="0" baseline="0" noProof="0" dirty="0" err="1" smtClean="0">
                          <a:latin typeface="Calibri" pitchFamily="34" charset="0"/>
                          <a:cs typeface="Calibri" pitchFamily="34" charset="0"/>
                        </a:rPr>
                        <a:t>ways</a:t>
                      </a:r>
                      <a:r>
                        <a:rPr lang="fr-FR" sz="1200" b="0" baseline="0" noProof="0" dirty="0" smtClean="0">
                          <a:latin typeface="Calibri" pitchFamily="34" charset="0"/>
                          <a:cs typeface="Calibri" pitchFamily="34" charset="0"/>
                        </a:rPr>
                        <a:t> to express future actions</a:t>
                      </a:r>
                      <a:r>
                        <a:rPr lang="fr-FR" sz="1200" b="1" baseline="0" noProof="0" dirty="0" smtClean="0">
                          <a:latin typeface="Calibri" pitchFamily="34" charset="0"/>
                          <a:cs typeface="Calibri" pitchFamily="34" charset="0"/>
                        </a:rPr>
                        <a:t>: Je vais, je veux, je pense… (</a:t>
                      </a:r>
                      <a:r>
                        <a:rPr lang="fr-FR" sz="1200" b="1" baseline="0" noProof="0" dirty="0" err="1" smtClean="0">
                          <a:latin typeface="Calibri" pitchFamily="34" charset="0"/>
                          <a:cs typeface="Calibri" pitchFamily="34" charset="0"/>
                        </a:rPr>
                        <a:t>pg</a:t>
                      </a:r>
                      <a:r>
                        <a:rPr lang="fr-FR" sz="1200" b="1" baseline="0" noProof="0" dirty="0" smtClean="0">
                          <a:latin typeface="Calibri" pitchFamily="34" charset="0"/>
                          <a:cs typeface="Calibri" pitchFamily="34" charset="0"/>
                        </a:rPr>
                        <a:t> 15)</a:t>
                      </a:r>
                      <a:endParaRPr lang="fr-FR" sz="1200" b="1" noProof="0" dirty="0">
                        <a:latin typeface="Calibri" pitchFamily="34" charset="0"/>
                        <a:cs typeface="Calibri" pitchFamily="34" charset="0"/>
                      </a:endParaRPr>
                    </a:p>
                  </a:txBody>
                  <a:tcPr marL="68580" marR="6858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194467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noProof="0" dirty="0" smtClean="0">
                          <a:latin typeface="Calibri" pitchFamily="34" charset="0"/>
                          <a:cs typeface="Calibri" pitchFamily="34" charset="0"/>
                        </a:rPr>
                        <a:t>EXTENDED SENTENCES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noProof="0" dirty="0" smtClean="0">
                          <a:latin typeface="Calibri" pitchFamily="34" charset="0"/>
                          <a:cs typeface="Calibri" pitchFamily="34" charset="0"/>
                        </a:rPr>
                        <a:t>1. Sentences </a:t>
                      </a:r>
                      <a:r>
                        <a:rPr lang="fr-FR" sz="1200" noProof="0" dirty="0" err="1" smtClean="0">
                          <a:latin typeface="Calibri" pitchFamily="34" charset="0"/>
                          <a:cs typeface="Calibri" pitchFamily="34" charset="0"/>
                        </a:rPr>
                        <a:t>with</a:t>
                      </a:r>
                      <a:r>
                        <a:rPr lang="fr-FR" sz="1200" noProof="0" dirty="0" smtClean="0">
                          <a:latin typeface="Calibri" pitchFamily="34" charset="0"/>
                          <a:cs typeface="Calibri" pitchFamily="34" charset="0"/>
                        </a:rPr>
                        <a:t> more </a:t>
                      </a:r>
                      <a:r>
                        <a:rPr lang="fr-FR" sz="1200" noProof="0" dirty="0" err="1" smtClean="0">
                          <a:latin typeface="Calibri" pitchFamily="34" charset="0"/>
                          <a:cs typeface="Calibri" pitchFamily="34" charset="0"/>
                        </a:rPr>
                        <a:t>than</a:t>
                      </a:r>
                      <a:r>
                        <a:rPr lang="fr-FR" sz="1200" noProof="0" dirty="0" smtClean="0">
                          <a:latin typeface="Calibri" pitchFamily="34" charset="0"/>
                          <a:cs typeface="Calibri" pitchFamily="34" charset="0"/>
                        </a:rPr>
                        <a:t> one </a:t>
                      </a:r>
                      <a:r>
                        <a:rPr lang="fr-FR" sz="1200" noProof="0" dirty="0" err="1" smtClean="0">
                          <a:latin typeface="Calibri" pitchFamily="34" charset="0"/>
                          <a:cs typeface="Calibri" pitchFamily="34" charset="0"/>
                        </a:rPr>
                        <a:t>tense</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e.g</a:t>
                      </a:r>
                      <a:r>
                        <a:rPr lang="fr-FR" sz="1200" noProof="0" dirty="0" smtClean="0">
                          <a:latin typeface="Calibri" pitchFamily="34" charset="0"/>
                          <a:cs typeface="Calibri" pitchFamily="34" charset="0"/>
                        </a:rPr>
                        <a:t>.</a:t>
                      </a:r>
                      <a:r>
                        <a:rPr lang="fr-FR" sz="1200" baseline="0" noProof="0" dirty="0" smtClean="0">
                          <a:latin typeface="Calibri" pitchFamily="34" charset="0"/>
                          <a:cs typeface="Calibri" pitchFamily="34" charset="0"/>
                        </a:rPr>
                        <a:t> </a:t>
                      </a:r>
                      <a:r>
                        <a:rPr lang="fr-FR" sz="1200" b="1" baseline="0" noProof="0" dirty="0" err="1" smtClean="0">
                          <a:latin typeface="Calibri" pitchFamily="34" charset="0"/>
                          <a:cs typeface="Calibri" pitchFamily="34" charset="0"/>
                        </a:rPr>
                        <a:t>avant..mais</a:t>
                      </a:r>
                      <a:r>
                        <a:rPr lang="fr-FR" sz="1200" b="1" baseline="0" noProof="0" dirty="0" smtClean="0">
                          <a:latin typeface="Calibri" pitchFamily="34" charset="0"/>
                          <a:cs typeface="Calibri" pitchFamily="34" charset="0"/>
                        </a:rPr>
                        <a:t> maintenant</a:t>
                      </a:r>
                      <a:r>
                        <a:rPr lang="fr-FR" sz="1200" baseline="0" noProof="0" dirty="0" smtClean="0">
                          <a:latin typeface="Calibri" pitchFamily="34" charset="0"/>
                          <a:cs typeface="Calibri" pitchFamily="34" charset="0"/>
                        </a:rPr>
                        <a:t>…)</a:t>
                      </a:r>
                      <a:r>
                        <a:rPr lang="fr-FR" sz="1200" noProof="0" dirty="0" smtClean="0">
                          <a:latin typeface="Calibri" pitchFamily="34" charset="0"/>
                          <a:cs typeface="Calibri" pitchFamily="34" charset="0"/>
                        </a:rPr>
                        <a:t/>
                      </a:r>
                      <a:br>
                        <a:rPr lang="fr-FR" sz="1200" noProof="0" dirty="0" smtClean="0">
                          <a:latin typeface="Calibri" pitchFamily="34" charset="0"/>
                          <a:cs typeface="Calibri" pitchFamily="34" charset="0"/>
                        </a:rPr>
                      </a:br>
                      <a:r>
                        <a:rPr lang="fr-FR" sz="1200" noProof="0" dirty="0" smtClean="0">
                          <a:latin typeface="Calibri" pitchFamily="34" charset="0"/>
                          <a:cs typeface="Calibri" pitchFamily="34" charset="0"/>
                        </a:rPr>
                        <a:t>2. </a:t>
                      </a:r>
                      <a:r>
                        <a:rPr lang="fr-FR" sz="1200" noProof="0" dirty="0" err="1" smtClean="0">
                          <a:latin typeface="Calibri" pitchFamily="34" charset="0"/>
                          <a:cs typeface="Calibri" pitchFamily="34" charset="0"/>
                        </a:rPr>
                        <a:t>Comparing</a:t>
                      </a:r>
                      <a:r>
                        <a:rPr lang="fr-FR" sz="1200" noProof="0" dirty="0" smtClean="0">
                          <a:latin typeface="Calibri" pitchFamily="34" charset="0"/>
                          <a:cs typeface="Calibri" pitchFamily="34" charset="0"/>
                        </a:rPr>
                        <a:t>/</a:t>
                      </a:r>
                      <a:r>
                        <a:rPr lang="fr-FR" sz="1200" noProof="0" dirty="0" err="1" smtClean="0">
                          <a:latin typeface="Calibri" pitchFamily="34" charset="0"/>
                          <a:cs typeface="Calibri" pitchFamily="34" charset="0"/>
                        </a:rPr>
                        <a:t>referring</a:t>
                      </a:r>
                      <a:r>
                        <a:rPr lang="fr-FR" sz="1200" baseline="0" noProof="0" dirty="0" smtClean="0">
                          <a:latin typeface="Calibri" pitchFamily="34" charset="0"/>
                          <a:cs typeface="Calibri" pitchFamily="34" charset="0"/>
                        </a:rPr>
                        <a:t> to </a:t>
                      </a:r>
                      <a:r>
                        <a:rPr lang="fr-FR" sz="1200" noProof="0" dirty="0" smtClean="0">
                          <a:latin typeface="Calibri" pitchFamily="34" charset="0"/>
                          <a:cs typeface="Calibri" pitchFamily="34" charset="0"/>
                        </a:rPr>
                        <a:t>self and </a:t>
                      </a:r>
                      <a:r>
                        <a:rPr lang="fr-FR" sz="1200" noProof="0" dirty="0" err="1" smtClean="0">
                          <a:latin typeface="Calibri" pitchFamily="34" charset="0"/>
                          <a:cs typeface="Calibri" pitchFamily="34" charset="0"/>
                        </a:rPr>
                        <a:t>others</a:t>
                      </a:r>
                      <a:r>
                        <a:rPr lang="fr-FR" sz="1200" noProof="0" dirty="0" smtClean="0">
                          <a:latin typeface="Calibri" pitchFamily="34" charset="0"/>
                          <a:cs typeface="Calibri" pitchFamily="34" charset="0"/>
                        </a:rPr>
                        <a:t/>
                      </a:r>
                      <a:br>
                        <a:rPr lang="fr-FR" sz="1200" noProof="0" dirty="0" smtClean="0">
                          <a:latin typeface="Calibri" pitchFamily="34" charset="0"/>
                          <a:cs typeface="Calibri" pitchFamily="34" charset="0"/>
                        </a:rPr>
                      </a:br>
                      <a:r>
                        <a:rPr lang="fr-FR" sz="1200" noProof="0" dirty="0" smtClean="0">
                          <a:latin typeface="Calibri" pitchFamily="34" charset="0"/>
                          <a:cs typeface="Calibri" pitchFamily="34" charset="0"/>
                        </a:rPr>
                        <a:t>3.  </a:t>
                      </a:r>
                      <a:r>
                        <a:rPr lang="fr-FR" sz="1200" noProof="0" dirty="0" err="1" smtClean="0">
                          <a:latin typeface="Calibri" pitchFamily="34" charset="0"/>
                          <a:cs typeface="Calibri" pitchFamily="34" charset="0"/>
                        </a:rPr>
                        <a:t>Contrasting</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two</a:t>
                      </a:r>
                      <a:r>
                        <a:rPr lang="fr-FR" sz="1200" noProof="0" dirty="0" smtClean="0">
                          <a:latin typeface="Calibri" pitchFamily="34" charset="0"/>
                          <a:cs typeface="Calibri" pitchFamily="34" charset="0"/>
                        </a:rPr>
                        <a:t> points of </a:t>
                      </a:r>
                      <a:r>
                        <a:rPr lang="fr-FR" sz="1200" noProof="0" dirty="0" err="1" smtClean="0">
                          <a:latin typeface="Calibri" pitchFamily="34" charset="0"/>
                          <a:cs typeface="Calibri" pitchFamily="34" charset="0"/>
                        </a:rPr>
                        <a:t>view</a:t>
                      </a:r>
                      <a:r>
                        <a:rPr lang="fr-FR" sz="1200" noProof="0" dirty="0" smtClean="0">
                          <a:latin typeface="Calibri" pitchFamily="34" charset="0"/>
                          <a:cs typeface="Calibri" pitchFamily="34" charset="0"/>
                        </a:rPr>
                        <a:t> – </a:t>
                      </a:r>
                      <a:r>
                        <a:rPr lang="fr-FR" sz="1200" b="1" noProof="0" dirty="0" smtClean="0">
                          <a:latin typeface="Calibri" pitchFamily="34" charset="0"/>
                          <a:cs typeface="Calibri" pitchFamily="34" charset="0"/>
                        </a:rPr>
                        <a:t>d’une part…d’autre part, un</a:t>
                      </a:r>
                      <a:r>
                        <a:rPr lang="fr-FR" sz="1200" b="1" baseline="0" noProof="0" dirty="0" smtClean="0">
                          <a:latin typeface="Calibri" pitchFamily="34" charset="0"/>
                          <a:cs typeface="Calibri" pitchFamily="34" charset="0"/>
                        </a:rPr>
                        <a:t> avantage…autre avantage</a:t>
                      </a:r>
                      <a:r>
                        <a:rPr lang="fr-FR" sz="1200" b="1" noProof="0" dirty="0" smtClean="0">
                          <a:latin typeface="Calibri" pitchFamily="34" charset="0"/>
                          <a:cs typeface="Calibri" pitchFamily="34" charset="0"/>
                        </a:rPr>
                        <a:t/>
                      </a:r>
                      <a:br>
                        <a:rPr lang="fr-FR" sz="1200" b="1" noProof="0" dirty="0" smtClean="0">
                          <a:latin typeface="Calibri" pitchFamily="34" charset="0"/>
                          <a:cs typeface="Calibri" pitchFamily="34" charset="0"/>
                        </a:rPr>
                      </a:br>
                      <a:r>
                        <a:rPr lang="fr-FR" sz="1200" noProof="0" dirty="0" smtClean="0">
                          <a:latin typeface="Calibri" pitchFamily="34" charset="0"/>
                          <a:cs typeface="Calibri" pitchFamily="34" charset="0"/>
                        </a:rPr>
                        <a:t>4. </a:t>
                      </a:r>
                      <a:r>
                        <a:rPr lang="fr-FR" sz="1200" noProof="0" dirty="0" err="1" smtClean="0">
                          <a:latin typeface="Calibri" pitchFamily="34" charset="0"/>
                          <a:cs typeface="Calibri" pitchFamily="34" charset="0"/>
                        </a:rPr>
                        <a:t>Complex</a:t>
                      </a:r>
                      <a:r>
                        <a:rPr lang="fr-FR" sz="1200" baseline="0" noProof="0" dirty="0" smtClean="0">
                          <a:latin typeface="Calibri" pitchFamily="34" charset="0"/>
                          <a:cs typeface="Calibri" pitchFamily="34" charset="0"/>
                        </a:rPr>
                        <a:t> sentences </a:t>
                      </a:r>
                      <a:r>
                        <a:rPr lang="fr-FR" sz="1200" baseline="0" noProof="0" dirty="0" err="1" smtClean="0">
                          <a:latin typeface="Calibri" pitchFamily="34" charset="0"/>
                          <a:cs typeface="Calibri" pitchFamily="34" charset="0"/>
                        </a:rPr>
                        <a:t>with</a:t>
                      </a:r>
                      <a:r>
                        <a:rPr lang="fr-FR" sz="1200" baseline="0" noProof="0" dirty="0" smtClean="0">
                          <a:latin typeface="Calibri" pitchFamily="34" charset="0"/>
                          <a:cs typeface="Calibri" pitchFamily="34" charset="0"/>
                        </a:rPr>
                        <a:t>: </a:t>
                      </a:r>
                      <a:r>
                        <a:rPr lang="fr-FR" sz="1200" b="1" i="1" baseline="0" noProof="0" dirty="0" smtClean="0">
                          <a:latin typeface="Calibri" pitchFamily="34" charset="0"/>
                          <a:cs typeface="Calibri" pitchFamily="34" charset="0"/>
                        </a:rPr>
                        <a:t>parce que, car</a:t>
                      </a:r>
                      <a:r>
                        <a:rPr lang="fr-FR" sz="1200" b="1" i="1" noProof="0" dirty="0" smtClean="0">
                          <a:latin typeface="Calibri" pitchFamily="34" charset="0"/>
                          <a:cs typeface="Calibri" pitchFamily="34" charset="0"/>
                        </a:rPr>
                        <a:t>,</a:t>
                      </a:r>
                      <a:r>
                        <a:rPr lang="fr-FR" sz="1200" b="1" i="1" baseline="0" noProof="0" dirty="0" smtClean="0">
                          <a:latin typeface="Calibri" pitchFamily="34" charset="0"/>
                          <a:cs typeface="Calibri" pitchFamily="34" charset="0"/>
                        </a:rPr>
                        <a:t> puisque, étant donné que, quand, où, que, si </a:t>
                      </a:r>
                      <a:br>
                        <a:rPr lang="fr-FR" sz="1200" b="1" i="1" baseline="0" noProof="0" dirty="0" smtClean="0">
                          <a:latin typeface="Calibri" pitchFamily="34" charset="0"/>
                          <a:cs typeface="Calibri" pitchFamily="34" charset="0"/>
                        </a:rPr>
                      </a:br>
                      <a:r>
                        <a:rPr lang="fr-FR" sz="1200" baseline="0" noProof="0" dirty="0" smtClean="0">
                          <a:latin typeface="Calibri" pitchFamily="34" charset="0"/>
                          <a:cs typeface="Calibri" pitchFamily="34" charset="0"/>
                        </a:rPr>
                        <a:t>(&amp; </a:t>
                      </a:r>
                      <a:r>
                        <a:rPr lang="fr-FR" sz="1200" baseline="0" noProof="0" dirty="0" err="1" smtClean="0">
                          <a:latin typeface="Calibri" pitchFamily="34" charset="0"/>
                          <a:cs typeface="Calibri" pitchFamily="34" charset="0"/>
                        </a:rPr>
                        <a:t>some</a:t>
                      </a:r>
                      <a:r>
                        <a:rPr lang="fr-FR" sz="1200" baseline="0" noProof="0" dirty="0" smtClean="0">
                          <a:latin typeface="Calibri" pitchFamily="34" charset="0"/>
                          <a:cs typeface="Calibri" pitchFamily="34" charset="0"/>
                        </a:rPr>
                        <a:t> </a:t>
                      </a:r>
                      <a:r>
                        <a:rPr lang="fr-FR" sz="1200" baseline="0" noProof="0" dirty="0" err="1" smtClean="0">
                          <a:latin typeface="Calibri" pitchFamily="34" charset="0"/>
                          <a:cs typeface="Calibri" pitchFamily="34" charset="0"/>
                        </a:rPr>
                        <a:t>that</a:t>
                      </a:r>
                      <a:r>
                        <a:rPr lang="fr-FR" sz="1200" baseline="0" noProof="0" dirty="0" smtClean="0">
                          <a:latin typeface="Calibri" pitchFamily="34" charset="0"/>
                          <a:cs typeface="Calibri" pitchFamily="34" charset="0"/>
                        </a:rPr>
                        <a:t> </a:t>
                      </a:r>
                      <a:r>
                        <a:rPr lang="fr-FR" sz="1200" baseline="0" noProof="0" dirty="0" err="1" smtClean="0">
                          <a:latin typeface="Calibri" pitchFamily="34" charset="0"/>
                          <a:cs typeface="Calibri" pitchFamily="34" charset="0"/>
                        </a:rPr>
                        <a:t>need</a:t>
                      </a:r>
                      <a:r>
                        <a:rPr lang="fr-FR" sz="1200" baseline="0" noProof="0" dirty="0" smtClean="0">
                          <a:latin typeface="Calibri" pitchFamily="34" charset="0"/>
                          <a:cs typeface="Calibri" pitchFamily="34" charset="0"/>
                        </a:rPr>
                        <a:t> the </a:t>
                      </a:r>
                      <a:r>
                        <a:rPr lang="fr-FR" sz="1200" baseline="0" noProof="0" dirty="0" err="1" smtClean="0">
                          <a:latin typeface="Calibri" pitchFamily="34" charset="0"/>
                          <a:cs typeface="Calibri" pitchFamily="34" charset="0"/>
                        </a:rPr>
                        <a:t>subjunctive</a:t>
                      </a:r>
                      <a:r>
                        <a:rPr lang="fr-FR" sz="1200" baseline="0" noProof="0" dirty="0" smtClean="0">
                          <a:latin typeface="Calibri" pitchFamily="34" charset="0"/>
                          <a:cs typeface="Calibri" pitchFamily="34" charset="0"/>
                        </a:rPr>
                        <a:t>: </a:t>
                      </a:r>
                      <a:r>
                        <a:rPr lang="fr-FR" sz="1200" b="1" i="1" baseline="0" noProof="0" dirty="0" err="1" smtClean="0">
                          <a:latin typeface="Calibri" pitchFamily="34" charset="0"/>
                          <a:cs typeface="Calibri" pitchFamily="34" charset="0"/>
                        </a:rPr>
                        <a:t>bienque</a:t>
                      </a:r>
                      <a:r>
                        <a:rPr lang="fr-FR" sz="1200" b="1" i="1" baseline="0" noProof="0" dirty="0" smtClean="0">
                          <a:latin typeface="Calibri" pitchFamily="34" charset="0"/>
                          <a:cs typeface="Calibri" pitchFamily="34" charset="0"/>
                        </a:rPr>
                        <a:t>, il faut que</a:t>
                      </a:r>
                      <a:r>
                        <a:rPr lang="fr-FR" sz="1200" baseline="0" noProof="0" dirty="0" smtClean="0">
                          <a:latin typeface="Calibri" pitchFamily="34" charset="0"/>
                          <a:cs typeface="Calibri" pitchFamily="34" charset="0"/>
                        </a:rPr>
                        <a:t>)</a:t>
                      </a:r>
                      <a:br>
                        <a:rPr lang="fr-FR" sz="1200" baseline="0" noProof="0" dirty="0" smtClean="0">
                          <a:latin typeface="Calibri" pitchFamily="34" charset="0"/>
                          <a:cs typeface="Calibri" pitchFamily="34" charset="0"/>
                        </a:rPr>
                      </a:br>
                      <a:r>
                        <a:rPr lang="fr-FR" sz="1200" baseline="0" noProof="0" dirty="0" smtClean="0">
                          <a:latin typeface="Calibri" pitchFamily="34" charset="0"/>
                          <a:cs typeface="Calibri" pitchFamily="34" charset="0"/>
                        </a:rPr>
                        <a:t>5. Phrases </a:t>
                      </a:r>
                      <a:r>
                        <a:rPr lang="fr-FR" sz="1200" baseline="0" noProof="0" dirty="0" err="1" smtClean="0">
                          <a:latin typeface="Calibri" pitchFamily="34" charset="0"/>
                          <a:cs typeface="Calibri" pitchFamily="34" charset="0"/>
                        </a:rPr>
                        <a:t>which</a:t>
                      </a:r>
                      <a:r>
                        <a:rPr lang="fr-FR" sz="1200" baseline="0" noProof="0" dirty="0" smtClean="0">
                          <a:latin typeface="Calibri" pitchFamily="34" charset="0"/>
                          <a:cs typeface="Calibri" pitchFamily="34" charset="0"/>
                        </a:rPr>
                        <a:t> </a:t>
                      </a:r>
                      <a:r>
                        <a:rPr lang="fr-FR" sz="1200" baseline="0" noProof="0" dirty="0" err="1" smtClean="0">
                          <a:latin typeface="Calibri" pitchFamily="34" charset="0"/>
                          <a:cs typeface="Calibri" pitchFamily="34" charset="0"/>
                        </a:rPr>
                        <a:t>introduce</a:t>
                      </a:r>
                      <a:r>
                        <a:rPr lang="fr-FR" sz="1200" baseline="0" noProof="0" dirty="0" smtClean="0">
                          <a:latin typeface="Calibri" pitchFamily="34" charset="0"/>
                          <a:cs typeface="Calibri" pitchFamily="34" charset="0"/>
                        </a:rPr>
                        <a:t> the </a:t>
                      </a:r>
                      <a:r>
                        <a:rPr lang="fr-FR" sz="1200" baseline="0" noProof="0" dirty="0" err="1" smtClean="0">
                          <a:latin typeface="Calibri" pitchFamily="34" charset="0"/>
                          <a:cs typeface="Calibri" pitchFamily="34" charset="0"/>
                        </a:rPr>
                        <a:t>subjunctive</a:t>
                      </a:r>
                      <a:r>
                        <a:rPr lang="fr-FR" sz="1200" baseline="0" noProof="0" dirty="0" smtClean="0">
                          <a:latin typeface="Calibri" pitchFamily="34" charset="0"/>
                          <a:cs typeface="Calibri" pitchFamily="34" charset="0"/>
                        </a:rPr>
                        <a:t>, </a:t>
                      </a:r>
                      <a:r>
                        <a:rPr lang="fr-FR" sz="1200" baseline="0" noProof="0" dirty="0" err="1" smtClean="0">
                          <a:latin typeface="Calibri" pitchFamily="34" charset="0"/>
                          <a:cs typeface="Calibri" pitchFamily="34" charset="0"/>
                        </a:rPr>
                        <a:t>e.g</a:t>
                      </a:r>
                      <a:r>
                        <a:rPr lang="fr-FR" sz="1200" baseline="0" noProof="0" dirty="0" smtClean="0">
                          <a:latin typeface="Calibri" pitchFamily="34" charset="0"/>
                          <a:cs typeface="Calibri" pitchFamily="34" charset="0"/>
                        </a:rPr>
                        <a:t>. </a:t>
                      </a:r>
                      <a:r>
                        <a:rPr lang="fr-FR" sz="1200" b="1" kern="1200" baseline="0" noProof="0" dirty="0" smtClean="0">
                          <a:solidFill>
                            <a:schemeClr val="dk1"/>
                          </a:solidFill>
                          <a:effectLst/>
                          <a:latin typeface="Calibri" pitchFamily="34" charset="0"/>
                          <a:ea typeface="+mn-ea"/>
                          <a:cs typeface="Calibri" pitchFamily="34" charset="0"/>
                        </a:rPr>
                        <a:t>il est dommage</a:t>
                      </a:r>
                      <a:r>
                        <a:rPr lang="fr-FR" sz="1200" b="1" kern="1200" noProof="0" dirty="0" smtClean="0">
                          <a:solidFill>
                            <a:schemeClr val="dk1"/>
                          </a:solidFill>
                          <a:effectLst/>
                          <a:latin typeface="Calibri" pitchFamily="34" charset="0"/>
                          <a:ea typeface="+mn-ea"/>
                          <a:cs typeface="Calibri" pitchFamily="34" charset="0"/>
                        </a:rPr>
                        <a:t> que …</a:t>
                      </a:r>
                      <a:r>
                        <a:rPr lang="fr-FR" sz="1200" kern="1200" noProof="0" dirty="0" smtClean="0">
                          <a:solidFill>
                            <a:schemeClr val="dk1"/>
                          </a:solidFill>
                          <a:effectLst/>
                          <a:latin typeface="Calibri" pitchFamily="34" charset="0"/>
                          <a:ea typeface="+mn-ea"/>
                          <a:cs typeface="Calibri" pitchFamily="34" charset="0"/>
                        </a:rPr>
                        <a:t> </a:t>
                      </a:r>
                      <a:r>
                        <a:rPr lang="fr-FR" sz="1200" i="1" kern="1200" noProof="0" dirty="0" smtClean="0">
                          <a:solidFill>
                            <a:schemeClr val="dk1"/>
                          </a:solidFill>
                          <a:effectLst/>
                          <a:latin typeface="Calibri" pitchFamily="34" charset="0"/>
                          <a:ea typeface="+mn-ea"/>
                          <a:cs typeface="Calibri" pitchFamily="34" charset="0"/>
                        </a:rPr>
                        <a:t>(It </a:t>
                      </a:r>
                      <a:r>
                        <a:rPr lang="fr-FR" sz="1200" i="1" kern="1200" noProof="0" dirty="0" err="1" smtClean="0">
                          <a:solidFill>
                            <a:schemeClr val="dk1"/>
                          </a:solidFill>
                          <a:effectLst/>
                          <a:latin typeface="Calibri" pitchFamily="34" charset="0"/>
                          <a:ea typeface="+mn-ea"/>
                          <a:cs typeface="Calibri" pitchFamily="34" charset="0"/>
                        </a:rPr>
                        <a:t>is</a:t>
                      </a:r>
                      <a:r>
                        <a:rPr lang="fr-FR" sz="1200" i="1" kern="1200" noProof="0" dirty="0" smtClean="0">
                          <a:solidFill>
                            <a:schemeClr val="dk1"/>
                          </a:solidFill>
                          <a:effectLst/>
                          <a:latin typeface="Calibri" pitchFamily="34" charset="0"/>
                          <a:ea typeface="+mn-ea"/>
                          <a:cs typeface="Calibri" pitchFamily="34" charset="0"/>
                        </a:rPr>
                        <a:t> a</a:t>
                      </a:r>
                      <a:r>
                        <a:rPr lang="fr-FR" sz="1200" i="1" kern="1200" baseline="0" noProof="0" dirty="0" smtClean="0">
                          <a:solidFill>
                            <a:schemeClr val="dk1"/>
                          </a:solidFill>
                          <a:effectLst/>
                          <a:latin typeface="Calibri" pitchFamily="34" charset="0"/>
                          <a:ea typeface="+mn-ea"/>
                          <a:cs typeface="Calibri" pitchFamily="34" charset="0"/>
                        </a:rPr>
                        <a:t> </a:t>
                      </a:r>
                      <a:r>
                        <a:rPr lang="fr-FR" sz="1200" i="1" kern="1200" baseline="0" noProof="0" dirty="0" err="1" smtClean="0">
                          <a:solidFill>
                            <a:schemeClr val="dk1"/>
                          </a:solidFill>
                          <a:effectLst/>
                          <a:latin typeface="Calibri" pitchFamily="34" charset="0"/>
                          <a:ea typeface="+mn-ea"/>
                          <a:cs typeface="Calibri" pitchFamily="34" charset="0"/>
                        </a:rPr>
                        <a:t>shame</a:t>
                      </a:r>
                      <a:r>
                        <a:rPr lang="fr-FR" sz="1200" i="1" kern="1200" noProof="0" dirty="0" smtClean="0">
                          <a:solidFill>
                            <a:schemeClr val="dk1"/>
                          </a:solidFill>
                          <a:effectLst/>
                          <a:latin typeface="Calibri" pitchFamily="34" charset="0"/>
                          <a:ea typeface="+mn-ea"/>
                          <a:cs typeface="Calibri" pitchFamily="34" charset="0"/>
                        </a:rPr>
                        <a:t> </a:t>
                      </a:r>
                      <a:r>
                        <a:rPr lang="fr-FR" sz="1200" i="1" kern="1200" noProof="0" dirty="0" err="1" smtClean="0">
                          <a:solidFill>
                            <a:schemeClr val="dk1"/>
                          </a:solidFill>
                          <a:effectLst/>
                          <a:latin typeface="Calibri" pitchFamily="34" charset="0"/>
                          <a:ea typeface="+mn-ea"/>
                          <a:cs typeface="Calibri" pitchFamily="34" charset="0"/>
                        </a:rPr>
                        <a:t>that</a:t>
                      </a:r>
                      <a:r>
                        <a:rPr lang="fr-FR" sz="1200" i="1" kern="1200" noProof="0" dirty="0" smtClean="0">
                          <a:solidFill>
                            <a:schemeClr val="dk1"/>
                          </a:solidFill>
                          <a:effectLst/>
                          <a:latin typeface="Calibri" pitchFamily="34" charset="0"/>
                          <a:ea typeface="+mn-ea"/>
                          <a:cs typeface="Calibri" pitchFamily="34" charset="0"/>
                        </a:rPr>
                        <a:t> …)</a:t>
                      </a:r>
                      <a:r>
                        <a:rPr lang="fr-FR" sz="1200" kern="1200" noProof="0" dirty="0" smtClean="0">
                          <a:solidFill>
                            <a:schemeClr val="dk1"/>
                          </a:solidFill>
                          <a:effectLst/>
                          <a:latin typeface="Calibri" pitchFamily="34" charset="0"/>
                          <a:ea typeface="+mn-ea"/>
                          <a:cs typeface="Calibri" pitchFamily="34" charset="0"/>
                        </a:rPr>
                        <a:t/>
                      </a:r>
                      <a:br>
                        <a:rPr lang="fr-FR" sz="1200" kern="1200" noProof="0" dirty="0" smtClean="0">
                          <a:solidFill>
                            <a:schemeClr val="dk1"/>
                          </a:solidFill>
                          <a:effectLst/>
                          <a:latin typeface="Calibri" pitchFamily="34" charset="0"/>
                          <a:ea typeface="+mn-ea"/>
                          <a:cs typeface="Calibri" pitchFamily="34" charset="0"/>
                        </a:rPr>
                      </a:br>
                      <a:r>
                        <a:rPr lang="fr-FR" sz="1200" b="1" kern="1200" noProof="0" dirty="0" smtClean="0">
                          <a:solidFill>
                            <a:schemeClr val="dk1"/>
                          </a:solidFill>
                          <a:effectLst/>
                          <a:latin typeface="Calibri" pitchFamily="34" charset="0"/>
                          <a:ea typeface="+mn-ea"/>
                          <a:cs typeface="Calibri" pitchFamily="34" charset="0"/>
                        </a:rPr>
                        <a:t>J’ai peur que…</a:t>
                      </a:r>
                      <a:r>
                        <a:rPr lang="fr-FR" sz="1200" kern="1200" noProof="0" dirty="0" smtClean="0">
                          <a:solidFill>
                            <a:schemeClr val="dk1"/>
                          </a:solidFill>
                          <a:effectLst/>
                          <a:latin typeface="Calibri" pitchFamily="34" charset="0"/>
                          <a:ea typeface="+mn-ea"/>
                          <a:cs typeface="Calibri" pitchFamily="34" charset="0"/>
                        </a:rPr>
                        <a:t> </a:t>
                      </a:r>
                      <a:r>
                        <a:rPr lang="fr-FR" sz="1200" i="1" kern="1200" noProof="0" dirty="0" smtClean="0">
                          <a:solidFill>
                            <a:schemeClr val="dk1"/>
                          </a:solidFill>
                          <a:effectLst/>
                          <a:latin typeface="Calibri" pitchFamily="34" charset="0"/>
                          <a:ea typeface="+mn-ea"/>
                          <a:cs typeface="Calibri" pitchFamily="34" charset="0"/>
                        </a:rPr>
                        <a:t>(</a:t>
                      </a:r>
                      <a:r>
                        <a:rPr lang="fr-FR" sz="1200" i="1" kern="1200" noProof="0" dirty="0" err="1" smtClean="0">
                          <a:solidFill>
                            <a:schemeClr val="dk1"/>
                          </a:solidFill>
                          <a:effectLst/>
                          <a:latin typeface="Calibri" pitchFamily="34" charset="0"/>
                          <a:ea typeface="+mn-ea"/>
                          <a:cs typeface="Calibri" pitchFamily="34" charset="0"/>
                        </a:rPr>
                        <a:t>I’m</a:t>
                      </a:r>
                      <a:r>
                        <a:rPr lang="fr-FR" sz="1200" i="1" kern="1200" noProof="0" dirty="0" smtClean="0">
                          <a:solidFill>
                            <a:schemeClr val="dk1"/>
                          </a:solidFill>
                          <a:effectLst/>
                          <a:latin typeface="Calibri" pitchFamily="34" charset="0"/>
                          <a:ea typeface="+mn-ea"/>
                          <a:cs typeface="Calibri" pitchFamily="34" charset="0"/>
                        </a:rPr>
                        <a:t> </a:t>
                      </a:r>
                      <a:r>
                        <a:rPr lang="fr-FR" sz="1200" i="1" kern="1200" noProof="0" dirty="0" err="1" smtClean="0">
                          <a:solidFill>
                            <a:schemeClr val="dk1"/>
                          </a:solidFill>
                          <a:effectLst/>
                          <a:latin typeface="Calibri" pitchFamily="34" charset="0"/>
                          <a:ea typeface="+mn-ea"/>
                          <a:cs typeface="Calibri" pitchFamily="34" charset="0"/>
                        </a:rPr>
                        <a:t>afraid</a:t>
                      </a:r>
                      <a:r>
                        <a:rPr lang="fr-FR" sz="1200" i="1" kern="1200" noProof="0" dirty="0" smtClean="0">
                          <a:solidFill>
                            <a:schemeClr val="dk1"/>
                          </a:solidFill>
                          <a:effectLst/>
                          <a:latin typeface="Calibri" pitchFamily="34" charset="0"/>
                          <a:ea typeface="+mn-ea"/>
                          <a:cs typeface="Calibri" pitchFamily="34" charset="0"/>
                        </a:rPr>
                        <a:t> </a:t>
                      </a:r>
                      <a:r>
                        <a:rPr lang="fr-FR" sz="1200" i="1" kern="1200" noProof="0" dirty="0" err="1" smtClean="0">
                          <a:solidFill>
                            <a:schemeClr val="dk1"/>
                          </a:solidFill>
                          <a:effectLst/>
                          <a:latin typeface="Calibri" pitchFamily="34" charset="0"/>
                          <a:ea typeface="+mn-ea"/>
                          <a:cs typeface="Calibri" pitchFamily="34" charset="0"/>
                        </a:rPr>
                        <a:t>that</a:t>
                      </a:r>
                      <a:r>
                        <a:rPr lang="fr-FR" sz="1200" i="1" kern="1200" noProof="0" dirty="0" smtClean="0">
                          <a:solidFill>
                            <a:schemeClr val="dk1"/>
                          </a:solidFill>
                          <a:effectLst/>
                          <a:latin typeface="Calibri" pitchFamily="34" charset="0"/>
                          <a:ea typeface="+mn-ea"/>
                          <a:cs typeface="Calibri" pitchFamily="34" charset="0"/>
                        </a:rPr>
                        <a:t> …) </a:t>
                      </a:r>
                      <a:r>
                        <a:rPr lang="fr-FR" sz="1200" b="1" kern="1200" noProof="0" dirty="0" smtClean="0">
                          <a:solidFill>
                            <a:schemeClr val="dk1"/>
                          </a:solidFill>
                          <a:effectLst/>
                          <a:latin typeface="Calibri" pitchFamily="34" charset="0"/>
                          <a:ea typeface="+mn-ea"/>
                          <a:cs typeface="Calibri" pitchFamily="34" charset="0"/>
                        </a:rPr>
                        <a:t>Je souhaite que…</a:t>
                      </a:r>
                      <a:r>
                        <a:rPr lang="fr-FR" sz="1200" kern="1200" noProof="0" dirty="0" smtClean="0">
                          <a:solidFill>
                            <a:schemeClr val="dk1"/>
                          </a:solidFill>
                          <a:effectLst/>
                          <a:latin typeface="Calibri" pitchFamily="34" charset="0"/>
                          <a:ea typeface="+mn-ea"/>
                          <a:cs typeface="Calibri" pitchFamily="34" charset="0"/>
                        </a:rPr>
                        <a:t> </a:t>
                      </a:r>
                      <a:r>
                        <a:rPr lang="fr-FR" sz="1200" i="1" kern="1200" noProof="0" dirty="0" smtClean="0">
                          <a:solidFill>
                            <a:schemeClr val="dk1"/>
                          </a:solidFill>
                          <a:effectLst/>
                          <a:latin typeface="Calibri" pitchFamily="34" charset="0"/>
                          <a:ea typeface="+mn-ea"/>
                          <a:cs typeface="Calibri" pitchFamily="34" charset="0"/>
                        </a:rPr>
                        <a:t>(I </a:t>
                      </a:r>
                      <a:r>
                        <a:rPr lang="fr-FR" sz="1200" i="1" kern="1200" noProof="0" dirty="0" err="1" smtClean="0">
                          <a:solidFill>
                            <a:schemeClr val="dk1"/>
                          </a:solidFill>
                          <a:effectLst/>
                          <a:latin typeface="Calibri" pitchFamily="34" charset="0"/>
                          <a:ea typeface="+mn-ea"/>
                          <a:cs typeface="Calibri" pitchFamily="34" charset="0"/>
                        </a:rPr>
                        <a:t>wish</a:t>
                      </a:r>
                      <a:r>
                        <a:rPr lang="fr-FR" sz="1200" i="1" kern="1200" noProof="0" dirty="0" smtClean="0">
                          <a:solidFill>
                            <a:schemeClr val="dk1"/>
                          </a:solidFill>
                          <a:effectLst/>
                          <a:latin typeface="Calibri" pitchFamily="34" charset="0"/>
                          <a:ea typeface="+mn-ea"/>
                          <a:cs typeface="Calibri" pitchFamily="34" charset="0"/>
                        </a:rPr>
                        <a:t> </a:t>
                      </a:r>
                      <a:r>
                        <a:rPr lang="fr-FR" sz="1200" i="1" kern="1200" noProof="0" dirty="0" err="1" smtClean="0">
                          <a:solidFill>
                            <a:schemeClr val="dk1"/>
                          </a:solidFill>
                          <a:effectLst/>
                          <a:latin typeface="Calibri" pitchFamily="34" charset="0"/>
                          <a:ea typeface="+mn-ea"/>
                          <a:cs typeface="Calibri" pitchFamily="34" charset="0"/>
                        </a:rPr>
                        <a:t>that</a:t>
                      </a:r>
                      <a:r>
                        <a:rPr lang="fr-FR" sz="1200" i="1" kern="1200" noProof="0" dirty="0" smtClean="0">
                          <a:solidFill>
                            <a:schemeClr val="dk1"/>
                          </a:solidFill>
                          <a:effectLst/>
                          <a:latin typeface="Calibri" pitchFamily="34" charset="0"/>
                          <a:ea typeface="+mn-ea"/>
                          <a:cs typeface="Calibri" pitchFamily="34" charset="0"/>
                        </a:rPr>
                        <a:t> …) </a:t>
                      </a:r>
                      <a:r>
                        <a:rPr lang="fr-FR" sz="1200" b="1" kern="1200" noProof="0" dirty="0" smtClean="0">
                          <a:solidFill>
                            <a:schemeClr val="dk1"/>
                          </a:solidFill>
                          <a:effectLst/>
                          <a:latin typeface="Calibri" pitchFamily="34" charset="0"/>
                          <a:ea typeface="+mn-ea"/>
                          <a:cs typeface="Calibri" pitchFamily="34" charset="0"/>
                        </a:rPr>
                        <a:t>Je veux que…</a:t>
                      </a:r>
                      <a:r>
                        <a:rPr lang="fr-FR" sz="1200" kern="1200" noProof="0" dirty="0" smtClean="0">
                          <a:solidFill>
                            <a:schemeClr val="dk1"/>
                          </a:solidFill>
                          <a:effectLst/>
                          <a:latin typeface="Calibri" pitchFamily="34" charset="0"/>
                          <a:ea typeface="+mn-ea"/>
                          <a:cs typeface="Calibri" pitchFamily="34" charset="0"/>
                        </a:rPr>
                        <a:t> </a:t>
                      </a:r>
                      <a:r>
                        <a:rPr lang="fr-FR" sz="1200" i="1" kern="1200" noProof="0" dirty="0" smtClean="0">
                          <a:solidFill>
                            <a:schemeClr val="dk1"/>
                          </a:solidFill>
                          <a:effectLst/>
                          <a:latin typeface="Calibri" pitchFamily="34" charset="0"/>
                          <a:ea typeface="+mn-ea"/>
                          <a:cs typeface="Calibri" pitchFamily="34" charset="0"/>
                        </a:rPr>
                        <a:t>(I </a:t>
                      </a:r>
                      <a:r>
                        <a:rPr lang="fr-FR" sz="1200" i="1" kern="1200" noProof="0" dirty="0" err="1" smtClean="0">
                          <a:solidFill>
                            <a:schemeClr val="dk1"/>
                          </a:solidFill>
                          <a:effectLst/>
                          <a:latin typeface="Calibri" pitchFamily="34" charset="0"/>
                          <a:ea typeface="+mn-ea"/>
                          <a:cs typeface="Calibri" pitchFamily="34" charset="0"/>
                        </a:rPr>
                        <a:t>want</a:t>
                      </a:r>
                      <a:r>
                        <a:rPr lang="fr-FR" sz="1200" i="1" kern="1200" noProof="0" dirty="0" smtClean="0">
                          <a:solidFill>
                            <a:schemeClr val="dk1"/>
                          </a:solidFill>
                          <a:effectLst/>
                          <a:latin typeface="Calibri" pitchFamily="34" charset="0"/>
                          <a:ea typeface="+mn-ea"/>
                          <a:cs typeface="Calibri" pitchFamily="34" charset="0"/>
                        </a:rPr>
                        <a:t> …) </a:t>
                      </a:r>
                      <a:r>
                        <a:rPr lang="fr-FR" sz="1200" b="1" i="1" kern="1200" noProof="0" dirty="0" smtClean="0">
                          <a:solidFill>
                            <a:schemeClr val="dk1"/>
                          </a:solidFill>
                          <a:effectLst/>
                          <a:latin typeface="Calibri" pitchFamily="34" charset="0"/>
                          <a:ea typeface="+mn-ea"/>
                          <a:cs typeface="Calibri" pitchFamily="34" charset="0"/>
                        </a:rPr>
                        <a:t>Je ne crois pas</a:t>
                      </a:r>
                      <a:r>
                        <a:rPr lang="fr-FR" sz="1200" b="1" i="1" kern="1200" baseline="0" noProof="0" dirty="0" smtClean="0">
                          <a:solidFill>
                            <a:schemeClr val="dk1"/>
                          </a:solidFill>
                          <a:effectLst/>
                          <a:latin typeface="Calibri" pitchFamily="34" charset="0"/>
                          <a:ea typeface="+mn-ea"/>
                          <a:cs typeface="Calibri" pitchFamily="34" charset="0"/>
                        </a:rPr>
                        <a:t> que</a:t>
                      </a:r>
                      <a:r>
                        <a:rPr lang="fr-FR" sz="1200" b="1" kern="1200" noProof="0" dirty="0" smtClean="0">
                          <a:solidFill>
                            <a:schemeClr val="dk1"/>
                          </a:solidFill>
                          <a:effectLst/>
                          <a:latin typeface="Calibri" pitchFamily="34" charset="0"/>
                          <a:ea typeface="+mn-ea"/>
                          <a:cs typeface="Calibri" pitchFamily="34" charset="0"/>
                        </a:rPr>
                        <a:t> …</a:t>
                      </a:r>
                      <a:r>
                        <a:rPr lang="fr-FR" sz="1200" kern="1200" noProof="0" dirty="0" smtClean="0">
                          <a:solidFill>
                            <a:schemeClr val="dk1"/>
                          </a:solidFill>
                          <a:effectLst/>
                          <a:latin typeface="Calibri" pitchFamily="34" charset="0"/>
                          <a:ea typeface="+mn-ea"/>
                          <a:cs typeface="Calibri" pitchFamily="34" charset="0"/>
                        </a:rPr>
                        <a:t> </a:t>
                      </a:r>
                      <a:r>
                        <a:rPr lang="fr-FR" sz="1200" i="1" kern="1200" noProof="0" dirty="0" smtClean="0">
                          <a:solidFill>
                            <a:schemeClr val="dk1"/>
                          </a:solidFill>
                          <a:effectLst/>
                          <a:latin typeface="Calibri" pitchFamily="34" charset="0"/>
                          <a:ea typeface="+mn-ea"/>
                          <a:cs typeface="Calibri" pitchFamily="34" charset="0"/>
                        </a:rPr>
                        <a:t>(I </a:t>
                      </a:r>
                      <a:r>
                        <a:rPr lang="fr-FR" sz="1200" i="1" kern="1200" noProof="0" dirty="0" err="1" smtClean="0">
                          <a:solidFill>
                            <a:schemeClr val="dk1"/>
                          </a:solidFill>
                          <a:effectLst/>
                          <a:latin typeface="Calibri" pitchFamily="34" charset="0"/>
                          <a:ea typeface="+mn-ea"/>
                          <a:cs typeface="Calibri" pitchFamily="34" charset="0"/>
                        </a:rPr>
                        <a:t>don’t</a:t>
                      </a:r>
                      <a:r>
                        <a:rPr lang="fr-FR" sz="1200" i="1" kern="1200" noProof="0" dirty="0" smtClean="0">
                          <a:solidFill>
                            <a:schemeClr val="dk1"/>
                          </a:solidFill>
                          <a:effectLst/>
                          <a:latin typeface="Calibri" pitchFamily="34" charset="0"/>
                          <a:ea typeface="+mn-ea"/>
                          <a:cs typeface="Calibri" pitchFamily="34" charset="0"/>
                        </a:rPr>
                        <a:t> </a:t>
                      </a:r>
                      <a:r>
                        <a:rPr lang="fr-FR" sz="1200" i="1" kern="1200" noProof="0" dirty="0" err="1" smtClean="0">
                          <a:solidFill>
                            <a:schemeClr val="dk1"/>
                          </a:solidFill>
                          <a:effectLst/>
                          <a:latin typeface="Calibri" pitchFamily="34" charset="0"/>
                          <a:ea typeface="+mn-ea"/>
                          <a:cs typeface="Calibri" pitchFamily="34" charset="0"/>
                        </a:rPr>
                        <a:t>believe</a:t>
                      </a:r>
                      <a:r>
                        <a:rPr lang="fr-FR" sz="1200" i="1" kern="1200" noProof="0" dirty="0" smtClean="0">
                          <a:solidFill>
                            <a:schemeClr val="dk1"/>
                          </a:solidFill>
                          <a:effectLst/>
                          <a:latin typeface="Calibri" pitchFamily="34" charset="0"/>
                          <a:ea typeface="+mn-ea"/>
                          <a:cs typeface="Calibri" pitchFamily="34" charset="0"/>
                        </a:rPr>
                        <a:t> </a:t>
                      </a:r>
                      <a:r>
                        <a:rPr lang="fr-FR" sz="1200" i="1" kern="1200" noProof="0" dirty="0" err="1" smtClean="0">
                          <a:solidFill>
                            <a:schemeClr val="dk1"/>
                          </a:solidFill>
                          <a:effectLst/>
                          <a:latin typeface="Calibri" pitchFamily="34" charset="0"/>
                          <a:ea typeface="+mn-ea"/>
                          <a:cs typeface="Calibri" pitchFamily="34" charset="0"/>
                        </a:rPr>
                        <a:t>that</a:t>
                      </a:r>
                      <a:r>
                        <a:rPr lang="fr-FR" sz="1200" i="1" kern="1200" noProof="0" dirty="0" smtClean="0">
                          <a:solidFill>
                            <a:schemeClr val="dk1"/>
                          </a:solidFill>
                          <a:effectLst/>
                          <a:latin typeface="Calibri" pitchFamily="34" charset="0"/>
                          <a:ea typeface="+mn-ea"/>
                          <a:cs typeface="Calibri" pitchFamily="34" charset="0"/>
                        </a:rPr>
                        <a:t> …), </a:t>
                      </a:r>
                      <a:r>
                        <a:rPr lang="fr-FR" sz="1200" b="1" i="0" kern="1200" noProof="0" dirty="0" smtClean="0">
                          <a:solidFill>
                            <a:schemeClr val="dk1"/>
                          </a:solidFill>
                          <a:effectLst/>
                          <a:latin typeface="Calibri" pitchFamily="34" charset="0"/>
                          <a:ea typeface="+mn-ea"/>
                          <a:cs typeface="Calibri" pitchFamily="34" charset="0"/>
                        </a:rPr>
                        <a:t>Je doute que (</a:t>
                      </a:r>
                      <a:r>
                        <a:rPr lang="fr-FR" sz="1200" b="1" i="0" kern="1200" noProof="0" dirty="0" err="1" smtClean="0">
                          <a:solidFill>
                            <a:schemeClr val="dk1"/>
                          </a:solidFill>
                          <a:effectLst/>
                          <a:latin typeface="Calibri" pitchFamily="34" charset="0"/>
                          <a:ea typeface="+mn-ea"/>
                          <a:cs typeface="Calibri" pitchFamily="34" charset="0"/>
                        </a:rPr>
                        <a:t>pg</a:t>
                      </a:r>
                      <a:r>
                        <a:rPr lang="fr-FR" sz="1200" b="1" i="0" kern="1200" noProof="0" dirty="0" smtClean="0">
                          <a:solidFill>
                            <a:schemeClr val="dk1"/>
                          </a:solidFill>
                          <a:effectLst/>
                          <a:latin typeface="Calibri" pitchFamily="34" charset="0"/>
                          <a:ea typeface="+mn-ea"/>
                          <a:cs typeface="Calibri" pitchFamily="34" charset="0"/>
                        </a:rPr>
                        <a:t> 26)</a:t>
                      </a:r>
                      <a:r>
                        <a:rPr lang="fr-FR" sz="1200" i="1" kern="1200" noProof="0" dirty="0" smtClean="0">
                          <a:solidFill>
                            <a:schemeClr val="dk1"/>
                          </a:solidFill>
                          <a:effectLst/>
                          <a:latin typeface="Calibri" pitchFamily="34" charset="0"/>
                          <a:ea typeface="+mn-ea"/>
                          <a:cs typeface="Calibri" pitchFamily="34" charset="0"/>
                        </a:rPr>
                        <a:t/>
                      </a:r>
                      <a:br>
                        <a:rPr lang="fr-FR" sz="1200" i="1" kern="1200" noProof="0" dirty="0" smtClean="0">
                          <a:solidFill>
                            <a:schemeClr val="dk1"/>
                          </a:solidFill>
                          <a:effectLst/>
                          <a:latin typeface="Calibri" pitchFamily="34" charset="0"/>
                          <a:ea typeface="+mn-ea"/>
                          <a:cs typeface="Calibri" pitchFamily="34" charset="0"/>
                        </a:rPr>
                      </a:br>
                      <a:r>
                        <a:rPr lang="fr-FR" sz="1200" i="0" kern="1200" noProof="0" dirty="0" smtClean="0">
                          <a:solidFill>
                            <a:schemeClr val="dk1"/>
                          </a:solidFill>
                          <a:effectLst/>
                          <a:latin typeface="Calibri" pitchFamily="34" charset="0"/>
                          <a:ea typeface="+mn-ea"/>
                          <a:cs typeface="Calibri" pitchFamily="34" charset="0"/>
                        </a:rPr>
                        <a:t>6. </a:t>
                      </a:r>
                      <a:r>
                        <a:rPr lang="fr-FR" sz="1200" b="1" i="0" kern="1200" noProof="0" dirty="0" smtClean="0">
                          <a:solidFill>
                            <a:schemeClr val="dk1"/>
                          </a:solidFill>
                          <a:effectLst/>
                          <a:latin typeface="Calibri" pitchFamily="34" charset="0"/>
                          <a:ea typeface="+mn-ea"/>
                          <a:cs typeface="Calibri" pitchFamily="34" charset="0"/>
                        </a:rPr>
                        <a:t>Après avoir/être </a:t>
                      </a:r>
                      <a:r>
                        <a:rPr lang="fr-FR" sz="1200" i="0" kern="1200" noProof="0" dirty="0" smtClean="0">
                          <a:solidFill>
                            <a:schemeClr val="dk1"/>
                          </a:solidFill>
                          <a:effectLst/>
                          <a:latin typeface="Calibri" pitchFamily="34" charset="0"/>
                          <a:ea typeface="+mn-ea"/>
                          <a:cs typeface="Calibri" pitchFamily="34" charset="0"/>
                        </a:rPr>
                        <a:t>+ </a:t>
                      </a:r>
                      <a:r>
                        <a:rPr lang="fr-FR" sz="1200" i="0" kern="1200" noProof="0" dirty="0" err="1" smtClean="0">
                          <a:solidFill>
                            <a:schemeClr val="dk1"/>
                          </a:solidFill>
                          <a:effectLst/>
                          <a:latin typeface="Calibri" pitchFamily="34" charset="0"/>
                          <a:ea typeface="+mn-ea"/>
                          <a:cs typeface="Calibri" pitchFamily="34" charset="0"/>
                        </a:rPr>
                        <a:t>past</a:t>
                      </a:r>
                      <a:r>
                        <a:rPr lang="fr-FR" sz="1200" i="0" kern="1200" baseline="0" noProof="0" dirty="0" smtClean="0">
                          <a:solidFill>
                            <a:schemeClr val="dk1"/>
                          </a:solidFill>
                          <a:effectLst/>
                          <a:latin typeface="Calibri" pitchFamily="34" charset="0"/>
                          <a:ea typeface="+mn-ea"/>
                          <a:cs typeface="Calibri" pitchFamily="34" charset="0"/>
                        </a:rPr>
                        <a:t> </a:t>
                      </a:r>
                      <a:r>
                        <a:rPr lang="fr-FR" sz="1200" i="0" kern="1200" baseline="0" noProof="0" dirty="0" err="1" smtClean="0">
                          <a:solidFill>
                            <a:schemeClr val="dk1"/>
                          </a:solidFill>
                          <a:effectLst/>
                          <a:latin typeface="Calibri" pitchFamily="34" charset="0"/>
                          <a:ea typeface="+mn-ea"/>
                          <a:cs typeface="Calibri" pitchFamily="34" charset="0"/>
                        </a:rPr>
                        <a:t>participle</a:t>
                      </a:r>
                      <a:r>
                        <a:rPr lang="fr-FR" sz="1200" i="0" kern="1200" noProof="0" dirty="0" smtClean="0">
                          <a:solidFill>
                            <a:schemeClr val="dk1"/>
                          </a:solidFill>
                          <a:effectLst/>
                          <a:latin typeface="Calibri" pitchFamily="34" charset="0"/>
                          <a:ea typeface="+mn-ea"/>
                          <a:cs typeface="Calibri" pitchFamily="34" charset="0"/>
                        </a:rPr>
                        <a:t>,… (</a:t>
                      </a:r>
                      <a:r>
                        <a:rPr lang="fr-FR" sz="1200" i="0" kern="1200" noProof="0" dirty="0" err="1" smtClean="0">
                          <a:solidFill>
                            <a:schemeClr val="dk1"/>
                          </a:solidFill>
                          <a:effectLst/>
                          <a:latin typeface="Calibri" pitchFamily="34" charset="0"/>
                          <a:ea typeface="+mn-ea"/>
                          <a:cs typeface="Calibri" pitchFamily="34" charset="0"/>
                        </a:rPr>
                        <a:t>pg</a:t>
                      </a:r>
                      <a:r>
                        <a:rPr lang="fr-FR" sz="1200" i="0" kern="1200" noProof="0" dirty="0" smtClean="0">
                          <a:solidFill>
                            <a:schemeClr val="dk1"/>
                          </a:solidFill>
                          <a:effectLst/>
                          <a:latin typeface="Calibri" pitchFamily="34" charset="0"/>
                          <a:ea typeface="+mn-ea"/>
                          <a:cs typeface="Calibri" pitchFamily="34" charset="0"/>
                        </a:rPr>
                        <a:t> 16)</a:t>
                      </a:r>
                    </a:p>
                  </a:txBody>
                  <a:tcPr marL="68580" marR="6858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523973">
                <a:tc>
                  <a:txBody>
                    <a:bodyPr/>
                    <a:lstStyle/>
                    <a:p>
                      <a:r>
                        <a:rPr lang="fr-FR" sz="1200" b="1" noProof="0" dirty="0" smtClean="0">
                          <a:latin typeface="Calibri" pitchFamily="34" charset="0"/>
                          <a:cs typeface="Calibri" pitchFamily="34" charset="0"/>
                        </a:rPr>
                        <a:t>INTERESTING VOCABULARY (</a:t>
                      </a:r>
                      <a:r>
                        <a:rPr lang="fr-FR" sz="1200" b="1" noProof="0" dirty="0" err="1" smtClean="0">
                          <a:latin typeface="Calibri" pitchFamily="34" charset="0"/>
                          <a:cs typeface="Calibri" pitchFamily="34" charset="0"/>
                        </a:rPr>
                        <a:t>pg</a:t>
                      </a:r>
                      <a:r>
                        <a:rPr lang="fr-FR" sz="1200" b="1" baseline="0" noProof="0" dirty="0" smtClean="0">
                          <a:latin typeface="Calibri" pitchFamily="34" charset="0"/>
                          <a:cs typeface="Calibri" pitchFamily="34" charset="0"/>
                        </a:rPr>
                        <a:t> 24, 46-51)</a:t>
                      </a:r>
                      <a:endParaRPr lang="fr-FR" sz="1200" b="1" noProof="0" dirty="0" smtClean="0">
                        <a:latin typeface="Calibri" pitchFamily="34" charset="0"/>
                        <a:cs typeface="Calibri" pitchFamily="34" charset="0"/>
                      </a:endParaRPr>
                    </a:p>
                    <a:p>
                      <a:r>
                        <a:rPr lang="fr-FR" sz="1200" noProof="0" dirty="0" smtClean="0">
                          <a:latin typeface="Calibri" pitchFamily="34" charset="0"/>
                          <a:cs typeface="Calibri" pitchFamily="34" charset="0"/>
                        </a:rPr>
                        <a:t>A range</a:t>
                      </a:r>
                      <a:r>
                        <a:rPr lang="fr-FR" sz="1200" baseline="0" noProof="0" dirty="0" smtClean="0">
                          <a:latin typeface="Calibri" pitchFamily="34" charset="0"/>
                          <a:cs typeface="Calibri" pitchFamily="34" charset="0"/>
                        </a:rPr>
                        <a:t> of more </a:t>
                      </a:r>
                      <a:r>
                        <a:rPr lang="fr-FR" sz="1200" baseline="0" noProof="0" dirty="0" err="1" smtClean="0">
                          <a:latin typeface="Calibri" pitchFamily="34" charset="0"/>
                          <a:cs typeface="Calibri" pitchFamily="34" charset="0"/>
                        </a:rPr>
                        <a:t>unusual</a:t>
                      </a:r>
                      <a:r>
                        <a:rPr lang="fr-FR" sz="1200" baseline="0" noProof="0" dirty="0" smtClean="0">
                          <a:latin typeface="Calibri" pitchFamily="34" charset="0"/>
                          <a:cs typeface="Calibri" pitchFamily="34" charset="0"/>
                        </a:rPr>
                        <a:t> </a:t>
                      </a:r>
                      <a:r>
                        <a:rPr lang="fr-FR" sz="1200" baseline="0" noProof="0" dirty="0" err="1" smtClean="0">
                          <a:latin typeface="Calibri" pitchFamily="34" charset="0"/>
                          <a:cs typeface="Calibri" pitchFamily="34" charset="0"/>
                        </a:rPr>
                        <a:t>verbs</a:t>
                      </a:r>
                      <a:r>
                        <a:rPr lang="fr-FR" sz="1200" baseline="0" noProof="0" dirty="0" smtClean="0">
                          <a:latin typeface="Calibri" pitchFamily="34" charset="0"/>
                          <a:cs typeface="Calibri" pitchFamily="34" charset="0"/>
                        </a:rPr>
                        <a:t> and adjectives, and </a:t>
                      </a:r>
                      <a:r>
                        <a:rPr lang="fr-FR" sz="1200" baseline="0" noProof="0" dirty="0" err="1" smtClean="0">
                          <a:latin typeface="Calibri" pitchFamily="34" charset="0"/>
                          <a:cs typeface="Calibri" pitchFamily="34" charset="0"/>
                        </a:rPr>
                        <a:t>idioms</a:t>
                      </a:r>
                      <a:endParaRPr lang="fr-FR" sz="1200" noProof="0" dirty="0">
                        <a:latin typeface="Calibri" pitchFamily="34" charset="0"/>
                        <a:cs typeface="Calibri" pitchFamily="34" charset="0"/>
                      </a:endParaRPr>
                    </a:p>
                  </a:txBody>
                  <a:tcPr marL="68580" marR="6858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720463">
                <a:tc>
                  <a:txBody>
                    <a:bodyPr/>
                    <a:lstStyle/>
                    <a:p>
                      <a:r>
                        <a:rPr lang="fr-FR" sz="1200" b="1" noProof="0" dirty="0" smtClean="0">
                          <a:latin typeface="Calibri" pitchFamily="34" charset="0"/>
                          <a:cs typeface="Calibri" pitchFamily="34" charset="0"/>
                        </a:rPr>
                        <a:t>TENSES &amp; TIME FRAMES (</a:t>
                      </a:r>
                      <a:r>
                        <a:rPr lang="fr-FR" sz="1200" b="1" noProof="0" dirty="0" err="1" smtClean="0">
                          <a:latin typeface="Calibri" pitchFamily="34" charset="0"/>
                          <a:cs typeface="Calibri" pitchFamily="34" charset="0"/>
                        </a:rPr>
                        <a:t>pg</a:t>
                      </a:r>
                      <a:r>
                        <a:rPr lang="fr-FR" sz="1200" b="1" noProof="0" dirty="0" smtClean="0">
                          <a:latin typeface="Calibri" pitchFamily="34" charset="0"/>
                          <a:cs typeface="Calibri" pitchFamily="34" charset="0"/>
                        </a:rPr>
                        <a:t> 7 – 17)</a:t>
                      </a:r>
                    </a:p>
                    <a:p>
                      <a:r>
                        <a:rPr lang="fr-FR" sz="1200" noProof="0" dirty="0" err="1" smtClean="0">
                          <a:latin typeface="Calibri" pitchFamily="34" charset="0"/>
                          <a:cs typeface="Calibri" pitchFamily="34" charset="0"/>
                        </a:rPr>
                        <a:t>Present</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present</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continuous</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perfect</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near</a:t>
                      </a:r>
                      <a:r>
                        <a:rPr lang="fr-FR" sz="1200" noProof="0" dirty="0" smtClean="0">
                          <a:latin typeface="Calibri" pitchFamily="34" charset="0"/>
                          <a:cs typeface="Calibri" pitchFamily="34" charset="0"/>
                        </a:rPr>
                        <a:t> future, future, </a:t>
                      </a:r>
                      <a:r>
                        <a:rPr lang="fr-FR" sz="1200" noProof="0" dirty="0" err="1" smtClean="0">
                          <a:latin typeface="Calibri" pitchFamily="34" charset="0"/>
                          <a:cs typeface="Calibri" pitchFamily="34" charset="0"/>
                        </a:rPr>
                        <a:t>imperfect</a:t>
                      </a:r>
                      <a:r>
                        <a:rPr lang="fr-FR" sz="1200" noProof="0" dirty="0" smtClean="0">
                          <a:latin typeface="Calibri" pitchFamily="34" charset="0"/>
                          <a:cs typeface="Calibri" pitchFamily="34" charset="0"/>
                        </a:rPr>
                        <a:t>, </a:t>
                      </a:r>
                      <a:r>
                        <a:rPr lang="fr-FR" sz="1200" baseline="0" noProof="0" dirty="0" err="1" smtClean="0">
                          <a:latin typeface="Calibri" pitchFamily="34" charset="0"/>
                          <a:cs typeface="Calibri" pitchFamily="34" charset="0"/>
                        </a:rPr>
                        <a:t>pluperfect</a:t>
                      </a:r>
                      <a:r>
                        <a:rPr lang="fr-FR" sz="1200" baseline="0" noProof="0" dirty="0" smtClean="0">
                          <a:latin typeface="Calibri" pitchFamily="34" charset="0"/>
                          <a:cs typeface="Calibri" pitchFamily="34" charset="0"/>
                        </a:rPr>
                        <a:t>, </a:t>
                      </a:r>
                      <a:r>
                        <a:rPr lang="fr-FR" sz="1200" baseline="0" noProof="0" dirty="0" err="1" smtClean="0">
                          <a:latin typeface="Calibri" pitchFamily="34" charset="0"/>
                          <a:cs typeface="Calibri" pitchFamily="34" charset="0"/>
                        </a:rPr>
                        <a:t>subjunctive</a:t>
                      </a:r>
                      <a:r>
                        <a:rPr lang="fr-FR" sz="1200" baseline="0" noProof="0" dirty="0" smtClean="0">
                          <a:latin typeface="Calibri" pitchFamily="34" charset="0"/>
                          <a:cs typeface="Calibri" pitchFamily="34" charset="0"/>
                        </a:rPr>
                        <a:t> in set phrases (il faut que je fasse/je ne crois que ce soit…)</a:t>
                      </a:r>
                      <a:endParaRPr lang="fr-FR" sz="1200" noProof="0" dirty="0">
                        <a:latin typeface="Calibri" pitchFamily="34" charset="0"/>
                        <a:cs typeface="Calibri" pitchFamily="34" charset="0"/>
                      </a:endParaRPr>
                    </a:p>
                  </a:txBody>
                  <a:tcPr marL="68580" marR="6858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bl>
          </a:graphicData>
        </a:graphic>
      </p:graphicFrame>
      <p:sp>
        <p:nvSpPr>
          <p:cNvPr id="7" name="TextBox 6"/>
          <p:cNvSpPr txBox="1"/>
          <p:nvPr/>
        </p:nvSpPr>
        <p:spPr>
          <a:xfrm>
            <a:off x="0" y="2"/>
            <a:ext cx="6802165" cy="677108"/>
          </a:xfrm>
          <a:prstGeom prst="rect">
            <a:avLst/>
          </a:prstGeom>
          <a:noFill/>
        </p:spPr>
        <p:txBody>
          <a:bodyPr wrap="square" rtlCol="0">
            <a:spAutoFit/>
          </a:bodyPr>
          <a:lstStyle/>
          <a:p>
            <a:pPr algn="ctr"/>
            <a:r>
              <a:rPr lang="en-GB" b="1" dirty="0">
                <a:solidFill>
                  <a:prstClr val="black"/>
                </a:solidFill>
                <a:latin typeface="Calibri" pitchFamily="34" charset="0"/>
                <a:cs typeface="Calibri" pitchFamily="34" charset="0"/>
              </a:rPr>
              <a:t>Developing </a:t>
            </a:r>
            <a:r>
              <a:rPr lang="en-GB" b="1" dirty="0" smtClean="0">
                <a:solidFill>
                  <a:prstClr val="black"/>
                </a:solidFill>
                <a:latin typeface="Calibri" pitchFamily="34" charset="0"/>
                <a:cs typeface="Calibri" pitchFamily="34" charset="0"/>
              </a:rPr>
              <a:t>answers in writing and speaking</a:t>
            </a:r>
            <a:endParaRPr lang="en-GB" b="1" dirty="0">
              <a:solidFill>
                <a:prstClr val="black"/>
              </a:solidFill>
              <a:latin typeface="Calibri" pitchFamily="34" charset="0"/>
              <a:cs typeface="Calibri" pitchFamily="34" charset="0"/>
            </a:endParaRPr>
          </a:p>
          <a:p>
            <a:pPr algn="ctr"/>
            <a:r>
              <a:rPr lang="en-GB" sz="2000" b="1" u="sng" dirty="0">
                <a:solidFill>
                  <a:prstClr val="black"/>
                </a:solidFill>
                <a:latin typeface="Calibri" pitchFamily="34" charset="0"/>
                <a:cs typeface="Calibri" pitchFamily="34" charset="0"/>
              </a:rPr>
              <a:t>LOVE IT!</a:t>
            </a:r>
          </a:p>
        </p:txBody>
      </p:sp>
      <p:sp>
        <p:nvSpPr>
          <p:cNvPr id="8" name="Slide Number Placeholder 7"/>
          <p:cNvSpPr>
            <a:spLocks noGrp="1"/>
          </p:cNvSpPr>
          <p:nvPr>
            <p:ph type="sldNum" sz="quarter" idx="12"/>
          </p:nvPr>
        </p:nvSpPr>
        <p:spPr/>
        <p:txBody>
          <a:bodyPr/>
          <a:lstStyle/>
          <a:p>
            <a:pPr>
              <a:defRPr/>
            </a:pPr>
            <a:fld id="{0F145BFC-05E3-4D00-AE96-44E6DC1FA43B}" type="slidenum">
              <a:rPr lang="en-GB" smtClean="0"/>
              <a:pPr>
                <a:defRPr/>
              </a:pPr>
              <a:t>22</a:t>
            </a:fld>
            <a:endParaRPr lang="en-GB"/>
          </a:p>
        </p:txBody>
      </p:sp>
      <p:sp>
        <p:nvSpPr>
          <p:cNvPr id="11266" name="AutoShape 2" descr="Image result for STA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_tradnl"/>
          </a:p>
        </p:txBody>
      </p:sp>
      <p:pic>
        <p:nvPicPr>
          <p:cNvPr id="6" name="Picture 4" descr="Image result for heart emoji black"/>
          <p:cNvPicPr>
            <a:picLocks noChangeAspect="1" noChangeArrowheads="1"/>
          </p:cNvPicPr>
          <p:nvPr/>
        </p:nvPicPr>
        <p:blipFill>
          <a:blip r:embed="rId2" cstate="print"/>
          <a:srcRect/>
          <a:stretch>
            <a:fillRect/>
          </a:stretch>
        </p:blipFill>
        <p:spPr bwMode="auto">
          <a:xfrm>
            <a:off x="0" y="0"/>
            <a:ext cx="792088" cy="792088"/>
          </a:xfrm>
          <a:prstGeom prst="rect">
            <a:avLst/>
          </a:prstGeom>
          <a:noFill/>
        </p:spPr>
      </p:pic>
      <p:pic>
        <p:nvPicPr>
          <p:cNvPr id="9" name="Picture 4" descr="Image result for heart emoji black"/>
          <p:cNvPicPr>
            <a:picLocks noChangeAspect="1" noChangeArrowheads="1"/>
          </p:cNvPicPr>
          <p:nvPr/>
        </p:nvPicPr>
        <p:blipFill>
          <a:blip r:embed="rId2" cstate="print"/>
          <a:srcRect/>
          <a:stretch>
            <a:fillRect/>
          </a:stretch>
        </p:blipFill>
        <p:spPr bwMode="auto">
          <a:xfrm>
            <a:off x="6052948" y="-50765"/>
            <a:ext cx="792088" cy="792088"/>
          </a:xfrm>
          <a:prstGeom prst="rect">
            <a:avLst/>
          </a:prstGeom>
          <a:noFill/>
        </p:spPr>
      </p:pic>
      <p:pic>
        <p:nvPicPr>
          <p:cNvPr id="10" name="Picture 2" descr="Image result for french fancies"/>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844824" y="5004048"/>
            <a:ext cx="597945" cy="4484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215459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nvPr>
        </p:nvGraphicFramePr>
        <p:xfrm>
          <a:off x="188640" y="179512"/>
          <a:ext cx="6480719" cy="8415571"/>
        </p:xfrm>
        <a:graphic>
          <a:graphicData uri="http://schemas.openxmlformats.org/drawingml/2006/table">
            <a:tbl>
              <a:tblPr/>
              <a:tblGrid>
                <a:gridCol w="3036143">
                  <a:extLst>
                    <a:ext uri="{9D8B030D-6E8A-4147-A177-3AD203B41FA5}">
                      <a16:colId xmlns:a16="http://schemas.microsoft.com/office/drawing/2014/main" val="20000"/>
                    </a:ext>
                  </a:extLst>
                </a:gridCol>
                <a:gridCol w="3444576">
                  <a:extLst>
                    <a:ext uri="{9D8B030D-6E8A-4147-A177-3AD203B41FA5}">
                      <a16:colId xmlns:a16="http://schemas.microsoft.com/office/drawing/2014/main" val="20001"/>
                    </a:ext>
                  </a:extLst>
                </a:gridCol>
              </a:tblGrid>
              <a:tr h="58111">
                <a:tc gridSpan="2">
                  <a:txBody>
                    <a:bodyPr/>
                    <a:lstStyle/>
                    <a:p>
                      <a:pPr algn="ctr"/>
                      <a:r>
                        <a:rPr lang="fr-FR" sz="1400" b="1" kern="1200" noProof="0" dirty="0" smtClean="0">
                          <a:solidFill>
                            <a:schemeClr val="tx1"/>
                          </a:solidFill>
                          <a:latin typeface="Calibri" pitchFamily="34" charset="0"/>
                          <a:ea typeface="+mn-ea"/>
                          <a:cs typeface="Calibri" pitchFamily="34" charset="0"/>
                        </a:rPr>
                        <a:t>FRENCH</a:t>
                      </a:r>
                      <a:r>
                        <a:rPr lang="fr-FR" sz="1400" b="1" kern="1200" baseline="0" noProof="0" dirty="0" smtClean="0">
                          <a:solidFill>
                            <a:schemeClr val="tx1"/>
                          </a:solidFill>
                          <a:latin typeface="Calibri" pitchFamily="34" charset="0"/>
                          <a:ea typeface="+mn-ea"/>
                          <a:cs typeface="Calibri" pitchFamily="34" charset="0"/>
                        </a:rPr>
                        <a:t> FANCIES</a:t>
                      </a:r>
                      <a:r>
                        <a:rPr lang="fr-FR" sz="1400" b="1" kern="1200" noProof="0" dirty="0" smtClean="0">
                          <a:solidFill>
                            <a:schemeClr val="tx1"/>
                          </a:solidFill>
                          <a:latin typeface="Calibri" pitchFamily="34" charset="0"/>
                          <a:ea typeface="+mn-ea"/>
                          <a:cs typeface="Calibri" pitchFamily="34" charset="0"/>
                        </a:rPr>
                        <a:t>!</a:t>
                      </a:r>
                    </a:p>
                    <a:p>
                      <a:pPr algn="ctr"/>
                      <a:r>
                        <a:rPr lang="fr-FR" sz="1400" b="1" kern="1200" noProof="0" dirty="0" smtClean="0">
                          <a:solidFill>
                            <a:schemeClr val="tx1"/>
                          </a:solidFill>
                          <a:latin typeface="Calibri" pitchFamily="34" charset="0"/>
                          <a:ea typeface="+mn-ea"/>
                          <a:cs typeface="Calibri" pitchFamily="34" charset="0"/>
                        </a:rPr>
                        <a:t>COMPLEX</a:t>
                      </a:r>
                      <a:r>
                        <a:rPr lang="fr-FR" sz="1400" b="1" kern="1200" baseline="0" noProof="0" dirty="0" smtClean="0">
                          <a:solidFill>
                            <a:schemeClr val="tx1"/>
                          </a:solidFill>
                          <a:latin typeface="Calibri" pitchFamily="34" charset="0"/>
                          <a:ea typeface="+mn-ea"/>
                          <a:cs typeface="Calibri" pitchFamily="34" charset="0"/>
                        </a:rPr>
                        <a:t> FRENCH STRUCTURES THAT EXAMINERS LOVE!</a:t>
                      </a:r>
                      <a:endParaRPr lang="fr-FR" sz="1400" b="1" kern="1200" noProof="0" dirty="0">
                        <a:solidFill>
                          <a:schemeClr val="tx1"/>
                        </a:solidFill>
                        <a:latin typeface="Calibri" pitchFamily="34" charset="0"/>
                        <a:ea typeface="+mn-ea"/>
                        <a:cs typeface="Calibri" pitchFamily="34" charset="0"/>
                      </a:endParaRPr>
                    </a:p>
                  </a:txBody>
                  <a:tcPr marL="11762" marR="11762"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GB"/>
                    </a:p>
                  </a:txBody>
                  <a:tcPr/>
                </a:tc>
                <a:extLst>
                  <a:ext uri="{0D108BD9-81ED-4DB2-BD59-A6C34878D82A}">
                    <a16:rowId xmlns:a16="http://schemas.microsoft.com/office/drawing/2014/main" val="10000"/>
                  </a:ext>
                </a:extLst>
              </a:tr>
              <a:tr h="682396">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fr-FR" sz="1050" b="1" noProof="0" dirty="0" smtClean="0">
                          <a:latin typeface="Calibri" pitchFamily="34" charset="0"/>
                          <a:ea typeface="Times New Roman"/>
                          <a:cs typeface="Calibri" pitchFamily="34" charset="0"/>
                        </a:rPr>
                        <a:t>Étant donné que/puisque/car …</a:t>
                      </a:r>
                      <a:r>
                        <a:rPr lang="fr-FR" sz="1050" b="0" baseline="0" noProof="0" dirty="0" smtClean="0">
                          <a:latin typeface="Calibri" pitchFamily="34" charset="0"/>
                          <a:ea typeface="Times New Roman"/>
                          <a:cs typeface="Calibri" pitchFamily="34" charset="0"/>
                        </a:rPr>
                        <a:t> </a:t>
                      </a:r>
                      <a:r>
                        <a:rPr lang="fr-FR" sz="1050" b="1" noProof="0" dirty="0" err="1" smtClean="0">
                          <a:latin typeface="Calibri" pitchFamily="34" charset="0"/>
                          <a:ea typeface="Times New Roman"/>
                          <a:cs typeface="Calibri" pitchFamily="34" charset="0"/>
                        </a:rPr>
                        <a:t>Given</a:t>
                      </a:r>
                      <a:r>
                        <a:rPr lang="fr-FR" sz="1050" b="1" noProof="0" dirty="0" smtClean="0">
                          <a:latin typeface="Calibri" pitchFamily="34" charset="0"/>
                          <a:ea typeface="Times New Roman"/>
                          <a:cs typeface="Calibri" pitchFamily="34" charset="0"/>
                        </a:rPr>
                        <a:t> </a:t>
                      </a:r>
                      <a:r>
                        <a:rPr lang="fr-FR" sz="1050" b="1" noProof="0" dirty="0" err="1" smtClean="0">
                          <a:latin typeface="Calibri" pitchFamily="34" charset="0"/>
                          <a:ea typeface="Times New Roman"/>
                          <a:cs typeface="Calibri" pitchFamily="34" charset="0"/>
                        </a:rPr>
                        <a:t>that</a:t>
                      </a:r>
                      <a:r>
                        <a:rPr lang="fr-FR" sz="1050" b="1" noProof="0" dirty="0" smtClean="0">
                          <a:latin typeface="Calibri" pitchFamily="34" charset="0"/>
                          <a:ea typeface="Times New Roman"/>
                          <a:cs typeface="Calibri" pitchFamily="34" charset="0"/>
                        </a:rPr>
                        <a:t>/</a:t>
                      </a:r>
                      <a:r>
                        <a:rPr lang="fr-FR" sz="1050" b="1" noProof="0" dirty="0" err="1" smtClean="0">
                          <a:latin typeface="Calibri" pitchFamily="34" charset="0"/>
                          <a:ea typeface="Times New Roman"/>
                          <a:cs typeface="Calibri" pitchFamily="34" charset="0"/>
                        </a:rPr>
                        <a:t>since</a:t>
                      </a:r>
                      <a:r>
                        <a:rPr lang="fr-FR" sz="1050" b="1" noProof="0" dirty="0" smtClean="0">
                          <a:latin typeface="Calibri" pitchFamily="34" charset="0"/>
                          <a:ea typeface="Times New Roman"/>
                          <a:cs typeface="Calibri" pitchFamily="34" charset="0"/>
                        </a:rPr>
                        <a:t> – use </a:t>
                      </a:r>
                      <a:r>
                        <a:rPr lang="fr-FR" sz="1050" b="1" noProof="0" dirty="0" err="1" smtClean="0">
                          <a:latin typeface="Calibri" pitchFamily="34" charset="0"/>
                          <a:ea typeface="Times New Roman"/>
                          <a:cs typeface="Calibri" pitchFamily="34" charset="0"/>
                        </a:rPr>
                        <a:t>instead</a:t>
                      </a:r>
                      <a:r>
                        <a:rPr lang="fr-FR" sz="1050" b="1" noProof="0" dirty="0" smtClean="0">
                          <a:latin typeface="Calibri" pitchFamily="34" charset="0"/>
                          <a:ea typeface="Times New Roman"/>
                          <a:cs typeface="Calibri" pitchFamily="34" charset="0"/>
                        </a:rPr>
                        <a:t> of parce</a:t>
                      </a:r>
                      <a:r>
                        <a:rPr lang="fr-FR" sz="1050" b="1" baseline="0" noProof="0" dirty="0" smtClean="0">
                          <a:latin typeface="Calibri" pitchFamily="34" charset="0"/>
                          <a:ea typeface="Times New Roman"/>
                          <a:cs typeface="Calibri" pitchFamily="34" charset="0"/>
                        </a:rPr>
                        <a:t> que</a:t>
                      </a:r>
                      <a:endParaRPr lang="fr-FR" sz="1050" noProof="0" dirty="0" smtClean="0">
                        <a:latin typeface="Calibri" pitchFamily="34" charset="0"/>
                        <a:ea typeface="Times New Roman"/>
                        <a:cs typeface="Calibri" pitchFamily="34" charset="0"/>
                      </a:endParaRPr>
                    </a:p>
                    <a:p>
                      <a:pPr>
                        <a:lnSpc>
                          <a:spcPct val="115000"/>
                        </a:lnSpc>
                        <a:spcAft>
                          <a:spcPts val="0"/>
                        </a:spcAft>
                      </a:pPr>
                      <a:r>
                        <a:rPr lang="fr-FR" sz="1050" noProof="0" dirty="0" err="1" smtClean="0">
                          <a:latin typeface="Calibri" pitchFamily="34" charset="0"/>
                          <a:ea typeface="Times New Roman"/>
                          <a:cs typeface="Calibri" pitchFamily="34" charset="0"/>
                        </a:rPr>
                        <a:t>Eg</a:t>
                      </a:r>
                      <a:r>
                        <a:rPr lang="fr-FR" sz="1050" noProof="0" dirty="0" smtClean="0">
                          <a:latin typeface="Calibri" pitchFamily="34" charset="0"/>
                          <a:ea typeface="Times New Roman"/>
                          <a:cs typeface="Calibri" pitchFamily="34" charset="0"/>
                        </a:rPr>
                        <a:t>. J’aime le foot puisque</a:t>
                      </a:r>
                      <a:r>
                        <a:rPr lang="fr-FR" sz="1050" baseline="0" noProof="0" dirty="0" smtClean="0">
                          <a:latin typeface="Calibri" pitchFamily="34" charset="0"/>
                          <a:ea typeface="Times New Roman"/>
                          <a:cs typeface="Calibri" pitchFamily="34" charset="0"/>
                        </a:rPr>
                        <a:t> c’est ma passion</a:t>
                      </a:r>
                      <a:r>
                        <a:rPr lang="fr-FR" sz="1050" noProof="0" dirty="0" smtClean="0">
                          <a:latin typeface="Calibri" pitchFamily="34" charset="0"/>
                          <a:ea typeface="Times New Roman"/>
                          <a:cs typeface="Calibri" pitchFamily="34" charset="0"/>
                        </a:rPr>
                        <a:t> – </a:t>
                      </a:r>
                      <a:r>
                        <a:rPr lang="fr-FR" sz="1050" i="1" noProof="0" dirty="0" smtClean="0">
                          <a:latin typeface="Calibri" pitchFamily="34" charset="0"/>
                          <a:ea typeface="Times New Roman"/>
                          <a:cs typeface="Calibri" pitchFamily="34" charset="0"/>
                        </a:rPr>
                        <a:t>I </a:t>
                      </a:r>
                      <a:r>
                        <a:rPr lang="fr-FR" sz="1050" i="1" noProof="0" dirty="0" err="1" smtClean="0">
                          <a:latin typeface="Calibri" pitchFamily="34" charset="0"/>
                          <a:ea typeface="Times New Roman"/>
                          <a:cs typeface="Calibri" pitchFamily="34" charset="0"/>
                        </a:rPr>
                        <a:t>like</a:t>
                      </a:r>
                      <a:r>
                        <a:rPr lang="fr-FR" sz="1050" i="1" noProof="0" dirty="0" smtClean="0">
                          <a:latin typeface="Calibri" pitchFamily="34" charset="0"/>
                          <a:ea typeface="Times New Roman"/>
                          <a:cs typeface="Calibri" pitchFamily="34" charset="0"/>
                        </a:rPr>
                        <a:t> football </a:t>
                      </a:r>
                      <a:r>
                        <a:rPr lang="fr-FR" sz="1050" i="1" noProof="0" dirty="0" err="1" smtClean="0">
                          <a:latin typeface="Calibri" pitchFamily="34" charset="0"/>
                          <a:ea typeface="Times New Roman"/>
                          <a:cs typeface="Calibri" pitchFamily="34" charset="0"/>
                        </a:rPr>
                        <a:t>because</a:t>
                      </a:r>
                      <a:r>
                        <a:rPr lang="fr-FR" sz="1050" i="1"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it’s</a:t>
                      </a:r>
                      <a:r>
                        <a:rPr lang="fr-FR" sz="1050" i="1"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my</a:t>
                      </a:r>
                      <a:r>
                        <a:rPr lang="fr-FR" sz="1050" i="1" noProof="0" dirty="0" smtClean="0">
                          <a:latin typeface="Calibri" pitchFamily="34" charset="0"/>
                          <a:ea typeface="Times New Roman"/>
                          <a:cs typeface="Calibri" pitchFamily="34" charset="0"/>
                        </a:rPr>
                        <a:t> passion</a:t>
                      </a:r>
                      <a:endParaRPr lang="fr-FR" sz="1050" noProof="0" dirty="0">
                        <a:latin typeface="Calibri" pitchFamily="34" charset="0"/>
                        <a:ea typeface="Times New Roman"/>
                        <a:cs typeface="Calibri" pitchFamily="34" charset="0"/>
                      </a:endParaRPr>
                    </a:p>
                  </a:txBody>
                  <a:tcPr marL="11762" marR="117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fr-FR" sz="1050" b="1" noProof="0" dirty="0" smtClean="0">
                          <a:latin typeface="Calibri" pitchFamily="34" charset="0"/>
                          <a:ea typeface="Times New Roman"/>
                          <a:cs typeface="Calibri" pitchFamily="34" charset="0"/>
                        </a:rPr>
                        <a:t>plus /moins … que …</a:t>
                      </a:r>
                      <a:r>
                        <a:rPr lang="fr-FR" sz="1050" b="0" baseline="0" noProof="0" dirty="0" smtClean="0">
                          <a:latin typeface="Calibri" pitchFamily="34" charset="0"/>
                          <a:ea typeface="Times New Roman"/>
                          <a:cs typeface="Calibri" pitchFamily="34" charset="0"/>
                        </a:rPr>
                        <a:t> </a:t>
                      </a:r>
                      <a:r>
                        <a:rPr lang="fr-FR" sz="1050" b="1" noProof="0" dirty="0" smtClean="0">
                          <a:latin typeface="Calibri" pitchFamily="34" charset="0"/>
                          <a:ea typeface="Times New Roman"/>
                          <a:cs typeface="Calibri" pitchFamily="34" charset="0"/>
                        </a:rPr>
                        <a:t>- more/</a:t>
                      </a:r>
                      <a:r>
                        <a:rPr lang="fr-FR" sz="1050" b="1" noProof="0" dirty="0" err="1" smtClean="0">
                          <a:latin typeface="Calibri" pitchFamily="34" charset="0"/>
                          <a:ea typeface="Times New Roman"/>
                          <a:cs typeface="Calibri" pitchFamily="34" charset="0"/>
                        </a:rPr>
                        <a:t>less</a:t>
                      </a:r>
                      <a:r>
                        <a:rPr lang="fr-FR" sz="1050" b="1" noProof="0" dirty="0" smtClean="0">
                          <a:latin typeface="Calibri" pitchFamily="34" charset="0"/>
                          <a:ea typeface="Times New Roman"/>
                          <a:cs typeface="Calibri" pitchFamily="34" charset="0"/>
                        </a:rPr>
                        <a:t>… </a:t>
                      </a:r>
                      <a:r>
                        <a:rPr lang="fr-FR" sz="1050" b="1" noProof="0" dirty="0" err="1" smtClean="0">
                          <a:latin typeface="Calibri" pitchFamily="34" charset="0"/>
                          <a:ea typeface="Times New Roman"/>
                          <a:cs typeface="Calibri" pitchFamily="34" charset="0"/>
                        </a:rPr>
                        <a:t>than</a:t>
                      </a:r>
                      <a:endParaRPr lang="fr-FR" sz="1050" noProof="0" dirty="0" smtClean="0">
                        <a:latin typeface="Calibri" pitchFamily="34" charset="0"/>
                        <a:ea typeface="Times New Roman"/>
                        <a:cs typeface="Calibri" pitchFamily="34" charset="0"/>
                      </a:endParaRPr>
                    </a:p>
                    <a:p>
                      <a:pPr>
                        <a:lnSpc>
                          <a:spcPct val="115000"/>
                        </a:lnSpc>
                        <a:spcAft>
                          <a:spcPts val="0"/>
                        </a:spcAft>
                      </a:pPr>
                      <a:r>
                        <a:rPr lang="fr-FR" sz="1050" noProof="0" dirty="0" err="1" smtClean="0">
                          <a:latin typeface="Calibri" pitchFamily="34" charset="0"/>
                          <a:ea typeface="Times New Roman"/>
                          <a:cs typeface="Calibri" pitchFamily="34" charset="0"/>
                        </a:rPr>
                        <a:t>Eg</a:t>
                      </a:r>
                      <a:r>
                        <a:rPr lang="fr-FR" sz="1050" noProof="0" dirty="0" smtClean="0">
                          <a:latin typeface="Calibri" pitchFamily="34" charset="0"/>
                          <a:ea typeface="Times New Roman"/>
                          <a:cs typeface="Calibri" pitchFamily="34" charset="0"/>
                        </a:rPr>
                        <a:t>. L’anglais</a:t>
                      </a:r>
                      <a:r>
                        <a:rPr lang="fr-FR" sz="1050" baseline="0" noProof="0" dirty="0" smtClean="0">
                          <a:latin typeface="Calibri" pitchFamily="34" charset="0"/>
                          <a:ea typeface="Times New Roman"/>
                          <a:cs typeface="Calibri" pitchFamily="34" charset="0"/>
                        </a:rPr>
                        <a:t> </a:t>
                      </a:r>
                      <a:r>
                        <a:rPr lang="fr-FR" sz="1050" noProof="0" dirty="0" smtClean="0">
                          <a:latin typeface="Calibri" pitchFamily="34" charset="0"/>
                          <a:ea typeface="Times New Roman"/>
                          <a:cs typeface="Calibri" pitchFamily="34" charset="0"/>
                        </a:rPr>
                        <a:t>est plus facile que l’espagnol – </a:t>
                      </a:r>
                      <a:r>
                        <a:rPr lang="fr-FR" sz="1050" i="1" noProof="0" dirty="0" smtClean="0">
                          <a:latin typeface="Calibri" pitchFamily="34" charset="0"/>
                          <a:ea typeface="Times New Roman"/>
                          <a:cs typeface="Calibri" pitchFamily="34" charset="0"/>
                        </a:rPr>
                        <a:t>English </a:t>
                      </a:r>
                      <a:r>
                        <a:rPr lang="fr-FR" sz="1050" i="1" noProof="0" dirty="0" err="1" smtClean="0">
                          <a:latin typeface="Calibri" pitchFamily="34" charset="0"/>
                          <a:ea typeface="Times New Roman"/>
                          <a:cs typeface="Calibri" pitchFamily="34" charset="0"/>
                        </a:rPr>
                        <a:t>is</a:t>
                      </a:r>
                      <a:r>
                        <a:rPr lang="fr-FR" sz="1050" i="1"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easier</a:t>
                      </a:r>
                      <a:r>
                        <a:rPr lang="fr-FR" sz="1050" i="1"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than</a:t>
                      </a:r>
                      <a:r>
                        <a:rPr lang="fr-FR" sz="1050" i="1"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Spanish</a:t>
                      </a:r>
                      <a:endParaRPr lang="fr-FR" sz="1050" noProof="0" dirty="0" smtClean="0">
                        <a:latin typeface="Calibri" pitchFamily="34" charset="0"/>
                        <a:ea typeface="Times New Roman"/>
                        <a:cs typeface="Calibri" pitchFamily="34" charset="0"/>
                      </a:endParaRPr>
                    </a:p>
                    <a:p>
                      <a:pPr marL="0" marR="0" indent="0" algn="l" defTabSz="914400" rtl="0" eaLnBrk="1" fontAlgn="auto" latinLnBrk="0" hangingPunct="1">
                        <a:lnSpc>
                          <a:spcPct val="115000"/>
                        </a:lnSpc>
                        <a:spcBef>
                          <a:spcPts val="0"/>
                        </a:spcBef>
                        <a:spcAft>
                          <a:spcPts val="0"/>
                        </a:spcAft>
                        <a:buClrTx/>
                        <a:buSzTx/>
                        <a:buFontTx/>
                        <a:buNone/>
                        <a:tabLst/>
                        <a:defRPr/>
                      </a:pPr>
                      <a:endParaRPr lang="fr-FR" sz="1050" noProof="0" dirty="0">
                        <a:latin typeface="Calibri" pitchFamily="34" charset="0"/>
                        <a:ea typeface="Times New Roman"/>
                        <a:cs typeface="Calibri" pitchFamily="34" charset="0"/>
                      </a:endParaRPr>
                    </a:p>
                  </a:txBody>
                  <a:tcPr marL="11762" marR="117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728760">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fr-FR" sz="1050" b="1" noProof="0" dirty="0" smtClean="0">
                          <a:latin typeface="Calibri" pitchFamily="34" charset="0"/>
                          <a:ea typeface="Times New Roman"/>
                          <a:cs typeface="Calibri" pitchFamily="34" charset="0"/>
                        </a:rPr>
                        <a:t>Avant de … + inf. - </a:t>
                      </a:r>
                      <a:r>
                        <a:rPr lang="fr-FR" sz="1050" b="1" noProof="0" dirty="0" err="1" smtClean="0">
                          <a:latin typeface="Calibri" pitchFamily="34" charset="0"/>
                          <a:ea typeface="Times New Roman"/>
                          <a:cs typeface="Calibri" pitchFamily="34" charset="0"/>
                        </a:rPr>
                        <a:t>Before</a:t>
                      </a:r>
                      <a:endParaRPr lang="fr-FR" sz="1050" noProof="0" dirty="0" smtClean="0">
                        <a:latin typeface="Calibri" pitchFamily="34" charset="0"/>
                        <a:ea typeface="Times New Roman"/>
                        <a:cs typeface="Calibri" pitchFamily="34" charset="0"/>
                      </a:endParaRPr>
                    </a:p>
                    <a:p>
                      <a:pPr>
                        <a:lnSpc>
                          <a:spcPct val="115000"/>
                        </a:lnSpc>
                        <a:spcAft>
                          <a:spcPts val="0"/>
                        </a:spcAft>
                      </a:pPr>
                      <a:r>
                        <a:rPr lang="fr-FR" sz="1050" noProof="0" dirty="0" err="1" smtClean="0">
                          <a:latin typeface="Calibri" pitchFamily="34" charset="0"/>
                          <a:ea typeface="Times New Roman"/>
                          <a:cs typeface="Calibri" pitchFamily="34" charset="0"/>
                        </a:rPr>
                        <a:t>Eg</a:t>
                      </a:r>
                      <a:r>
                        <a:rPr lang="fr-FR" sz="1050" noProof="0" dirty="0" smtClean="0">
                          <a:latin typeface="Calibri" pitchFamily="34" charset="0"/>
                          <a:ea typeface="Times New Roman"/>
                          <a:cs typeface="Calibri" pitchFamily="34" charset="0"/>
                        </a:rPr>
                        <a:t>. Avant d’aller au  cinéma… - </a:t>
                      </a:r>
                      <a:r>
                        <a:rPr lang="fr-FR" sz="1050" i="1" noProof="0" dirty="0" err="1" smtClean="0">
                          <a:latin typeface="Calibri" pitchFamily="34" charset="0"/>
                          <a:ea typeface="Times New Roman"/>
                          <a:cs typeface="Calibri" pitchFamily="34" charset="0"/>
                        </a:rPr>
                        <a:t>Before</a:t>
                      </a:r>
                      <a:r>
                        <a:rPr lang="fr-FR" sz="1050" i="1"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going</a:t>
                      </a:r>
                      <a:r>
                        <a:rPr lang="fr-FR" sz="1050" i="1" noProof="0" dirty="0" smtClean="0">
                          <a:latin typeface="Calibri" pitchFamily="34" charset="0"/>
                          <a:ea typeface="Times New Roman"/>
                          <a:cs typeface="Calibri" pitchFamily="34" charset="0"/>
                        </a:rPr>
                        <a:t> to the </a:t>
                      </a:r>
                      <a:r>
                        <a:rPr lang="fr-FR" sz="1050" i="1" noProof="0" dirty="0" err="1" smtClean="0">
                          <a:latin typeface="Calibri" pitchFamily="34" charset="0"/>
                          <a:ea typeface="Times New Roman"/>
                          <a:cs typeface="Calibri" pitchFamily="34" charset="0"/>
                        </a:rPr>
                        <a:t>cinema</a:t>
                      </a:r>
                      <a:endParaRPr lang="fr-FR" sz="1050" noProof="0" dirty="0" smtClean="0">
                        <a:latin typeface="Calibri" pitchFamily="34" charset="0"/>
                        <a:ea typeface="Times New Roman"/>
                        <a:cs typeface="Calibri" pitchFamily="34" charset="0"/>
                      </a:endParaRPr>
                    </a:p>
                    <a:p>
                      <a:pPr>
                        <a:lnSpc>
                          <a:spcPct val="115000"/>
                        </a:lnSpc>
                        <a:spcAft>
                          <a:spcPts val="0"/>
                        </a:spcAft>
                      </a:pPr>
                      <a:endParaRPr lang="fr-FR" sz="1050" noProof="0" dirty="0">
                        <a:latin typeface="Calibri" pitchFamily="34" charset="0"/>
                        <a:ea typeface="Times New Roman"/>
                        <a:cs typeface="Calibri" pitchFamily="34" charset="0"/>
                      </a:endParaRPr>
                    </a:p>
                  </a:txBody>
                  <a:tcPr marL="11762" marR="117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fr-FR" sz="1050" b="1" noProof="0" dirty="0" smtClean="0">
                          <a:latin typeface="Calibri" pitchFamily="34" charset="0"/>
                          <a:ea typeface="Times New Roman"/>
                          <a:cs typeface="Calibri" pitchFamily="34" charset="0"/>
                        </a:rPr>
                        <a:t>aussi…que</a:t>
                      </a:r>
                      <a:r>
                        <a:rPr lang="fr-FR" sz="1050" b="0" baseline="0" noProof="0" dirty="0" smtClean="0">
                          <a:latin typeface="Calibri" pitchFamily="34" charset="0"/>
                          <a:ea typeface="Times New Roman"/>
                          <a:cs typeface="Calibri" pitchFamily="34" charset="0"/>
                        </a:rPr>
                        <a:t> - </a:t>
                      </a:r>
                      <a:r>
                        <a:rPr lang="fr-FR" sz="1050" b="1" baseline="0" noProof="0" dirty="0" smtClean="0">
                          <a:latin typeface="Calibri" pitchFamily="34" charset="0"/>
                          <a:ea typeface="Times New Roman"/>
                          <a:cs typeface="Calibri" pitchFamily="34" charset="0"/>
                        </a:rPr>
                        <a:t>a</a:t>
                      </a:r>
                      <a:r>
                        <a:rPr lang="fr-FR" sz="1050" b="1" noProof="0" dirty="0" smtClean="0">
                          <a:latin typeface="Calibri" pitchFamily="34" charset="0"/>
                          <a:ea typeface="Times New Roman"/>
                          <a:cs typeface="Calibri" pitchFamily="34" charset="0"/>
                        </a:rPr>
                        <a:t>s … as</a:t>
                      </a:r>
                      <a:endParaRPr lang="fr-FR" sz="1050" noProof="0" dirty="0" smtClean="0">
                        <a:latin typeface="Calibri" pitchFamily="34" charset="0"/>
                        <a:ea typeface="Times New Roman"/>
                        <a:cs typeface="Calibri" pitchFamily="34" charset="0"/>
                      </a:endParaRPr>
                    </a:p>
                    <a:p>
                      <a:pPr>
                        <a:lnSpc>
                          <a:spcPct val="115000"/>
                        </a:lnSpc>
                        <a:spcAft>
                          <a:spcPts val="0"/>
                        </a:spcAft>
                      </a:pPr>
                      <a:r>
                        <a:rPr lang="fr-FR" sz="1050" noProof="0" dirty="0" err="1" smtClean="0">
                          <a:latin typeface="Calibri" pitchFamily="34" charset="0"/>
                          <a:ea typeface="Times New Roman"/>
                          <a:cs typeface="Calibri" pitchFamily="34" charset="0"/>
                        </a:rPr>
                        <a:t>Eg</a:t>
                      </a:r>
                      <a:r>
                        <a:rPr lang="fr-FR" sz="1050" noProof="0" dirty="0" smtClean="0">
                          <a:latin typeface="Calibri" pitchFamily="34" charset="0"/>
                          <a:ea typeface="Times New Roman"/>
                          <a:cs typeface="Calibri" pitchFamily="34" charset="0"/>
                        </a:rPr>
                        <a:t>. L’anglais</a:t>
                      </a:r>
                      <a:r>
                        <a:rPr lang="fr-FR" sz="1050" baseline="0" noProof="0" dirty="0" smtClean="0">
                          <a:latin typeface="Calibri" pitchFamily="34" charset="0"/>
                          <a:ea typeface="Times New Roman"/>
                          <a:cs typeface="Calibri" pitchFamily="34" charset="0"/>
                        </a:rPr>
                        <a:t> </a:t>
                      </a:r>
                      <a:r>
                        <a:rPr lang="fr-FR" sz="1050" noProof="0" dirty="0" smtClean="0">
                          <a:latin typeface="Calibri" pitchFamily="34" charset="0"/>
                          <a:ea typeface="Times New Roman"/>
                          <a:cs typeface="Calibri" pitchFamily="34" charset="0"/>
                        </a:rPr>
                        <a:t>est aussi facile que le</a:t>
                      </a:r>
                      <a:r>
                        <a:rPr lang="fr-FR" sz="1050" baseline="0" noProof="0" dirty="0" smtClean="0">
                          <a:latin typeface="Calibri" pitchFamily="34" charset="0"/>
                          <a:ea typeface="Times New Roman"/>
                          <a:cs typeface="Calibri" pitchFamily="34" charset="0"/>
                        </a:rPr>
                        <a:t> français</a:t>
                      </a:r>
                      <a:r>
                        <a:rPr lang="fr-FR" sz="1050" noProof="0" dirty="0" smtClean="0">
                          <a:latin typeface="Calibri" pitchFamily="34" charset="0"/>
                          <a:ea typeface="Times New Roman"/>
                          <a:cs typeface="Calibri" pitchFamily="34" charset="0"/>
                        </a:rPr>
                        <a:t> – </a:t>
                      </a:r>
                      <a:r>
                        <a:rPr lang="fr-FR" sz="1050" i="1" noProof="0" dirty="0" smtClean="0">
                          <a:latin typeface="Calibri" pitchFamily="34" charset="0"/>
                          <a:ea typeface="Times New Roman"/>
                          <a:cs typeface="Calibri" pitchFamily="34" charset="0"/>
                        </a:rPr>
                        <a:t>English </a:t>
                      </a:r>
                      <a:r>
                        <a:rPr lang="fr-FR" sz="1050" i="1" noProof="0" dirty="0" err="1" smtClean="0">
                          <a:latin typeface="Calibri" pitchFamily="34" charset="0"/>
                          <a:ea typeface="Times New Roman"/>
                          <a:cs typeface="Calibri" pitchFamily="34" charset="0"/>
                        </a:rPr>
                        <a:t>is</a:t>
                      </a:r>
                      <a:r>
                        <a:rPr lang="fr-FR" sz="1050" i="1" noProof="0" dirty="0" smtClean="0">
                          <a:latin typeface="Calibri" pitchFamily="34" charset="0"/>
                          <a:ea typeface="Times New Roman"/>
                          <a:cs typeface="Calibri" pitchFamily="34" charset="0"/>
                        </a:rPr>
                        <a:t> as </a:t>
                      </a:r>
                      <a:r>
                        <a:rPr lang="fr-FR" sz="1050" i="1" noProof="0" dirty="0" err="1" smtClean="0">
                          <a:latin typeface="Calibri" pitchFamily="34" charset="0"/>
                          <a:ea typeface="Times New Roman"/>
                          <a:cs typeface="Calibri" pitchFamily="34" charset="0"/>
                        </a:rPr>
                        <a:t>easy</a:t>
                      </a:r>
                      <a:r>
                        <a:rPr lang="fr-FR" sz="1050" i="1" noProof="0" dirty="0" smtClean="0">
                          <a:latin typeface="Calibri" pitchFamily="34" charset="0"/>
                          <a:ea typeface="Times New Roman"/>
                          <a:cs typeface="Calibri" pitchFamily="34" charset="0"/>
                        </a:rPr>
                        <a:t> as French</a:t>
                      </a:r>
                      <a:endParaRPr lang="fr-FR" sz="1050" noProof="0" dirty="0" smtClean="0">
                        <a:latin typeface="Calibri" pitchFamily="34" charset="0"/>
                        <a:ea typeface="Times New Roman"/>
                        <a:cs typeface="Calibri" pitchFamily="34" charset="0"/>
                      </a:endParaRPr>
                    </a:p>
                    <a:p>
                      <a:pPr marL="0" marR="0" indent="0" algn="l" defTabSz="914400" rtl="0" eaLnBrk="1" fontAlgn="auto" latinLnBrk="0" hangingPunct="1">
                        <a:lnSpc>
                          <a:spcPct val="115000"/>
                        </a:lnSpc>
                        <a:spcBef>
                          <a:spcPts val="0"/>
                        </a:spcBef>
                        <a:spcAft>
                          <a:spcPts val="0"/>
                        </a:spcAft>
                        <a:buClrTx/>
                        <a:buSzTx/>
                        <a:buFontTx/>
                        <a:buNone/>
                        <a:tabLst/>
                        <a:defRPr/>
                      </a:pPr>
                      <a:endParaRPr lang="fr-FR" sz="1050" noProof="0" dirty="0">
                        <a:latin typeface="Calibri" pitchFamily="34" charset="0"/>
                        <a:ea typeface="Times New Roman"/>
                        <a:cs typeface="Calibri" pitchFamily="34" charset="0"/>
                      </a:endParaRPr>
                    </a:p>
                  </a:txBody>
                  <a:tcPr marL="11762" marR="117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568664">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fr-FR" sz="1050" b="1" noProof="0" dirty="0" smtClean="0">
                          <a:latin typeface="Calibri" pitchFamily="34" charset="0"/>
                          <a:ea typeface="Times New Roman"/>
                          <a:cs typeface="Calibri" pitchFamily="34" charset="0"/>
                        </a:rPr>
                        <a:t>Après avoir/être+ pp. – </a:t>
                      </a:r>
                      <a:r>
                        <a:rPr lang="fr-FR" sz="1050" b="1" noProof="0" dirty="0" err="1" smtClean="0">
                          <a:latin typeface="Calibri" pitchFamily="34" charset="0"/>
                          <a:ea typeface="Times New Roman"/>
                          <a:cs typeface="Calibri" pitchFamily="34" charset="0"/>
                        </a:rPr>
                        <a:t>After</a:t>
                      </a:r>
                      <a:r>
                        <a:rPr lang="fr-FR" sz="1050" b="1" noProof="0" dirty="0" smtClean="0">
                          <a:latin typeface="Calibri" pitchFamily="34" charset="0"/>
                          <a:ea typeface="Times New Roman"/>
                          <a:cs typeface="Calibri" pitchFamily="34" charset="0"/>
                        </a:rPr>
                        <a:t> </a:t>
                      </a:r>
                      <a:r>
                        <a:rPr lang="fr-FR" sz="1050" b="1" noProof="0" dirty="0" err="1" smtClean="0">
                          <a:latin typeface="Calibri" pitchFamily="34" charset="0"/>
                          <a:ea typeface="Times New Roman"/>
                          <a:cs typeface="Calibri" pitchFamily="34" charset="0"/>
                        </a:rPr>
                        <a:t>having</a:t>
                      </a:r>
                      <a:r>
                        <a:rPr lang="fr-FR" sz="1050" b="1" noProof="0" dirty="0" smtClean="0">
                          <a:latin typeface="Calibri" pitchFamily="34" charset="0"/>
                          <a:ea typeface="Times New Roman"/>
                          <a:cs typeface="Calibri" pitchFamily="34" charset="0"/>
                        </a:rPr>
                        <a:t>…</a:t>
                      </a:r>
                      <a:endParaRPr lang="fr-FR" sz="1050" noProof="0" dirty="0" smtClean="0">
                        <a:latin typeface="Calibri" pitchFamily="34" charset="0"/>
                        <a:ea typeface="Times New Roman"/>
                        <a:cs typeface="Calibri" pitchFamily="34" charset="0"/>
                      </a:endParaRPr>
                    </a:p>
                    <a:p>
                      <a:pPr>
                        <a:lnSpc>
                          <a:spcPct val="115000"/>
                        </a:lnSpc>
                        <a:spcAft>
                          <a:spcPts val="0"/>
                        </a:spcAft>
                      </a:pPr>
                      <a:r>
                        <a:rPr lang="fr-FR" sz="1050" noProof="0" dirty="0" err="1" smtClean="0">
                          <a:latin typeface="Calibri" pitchFamily="34" charset="0"/>
                          <a:ea typeface="Times New Roman"/>
                          <a:cs typeface="Calibri" pitchFamily="34" charset="0"/>
                        </a:rPr>
                        <a:t>Eg</a:t>
                      </a:r>
                      <a:r>
                        <a:rPr lang="fr-FR" sz="1050" noProof="0" dirty="0" smtClean="0">
                          <a:latin typeface="Calibri" pitchFamily="34" charset="0"/>
                          <a:ea typeface="Times New Roman"/>
                          <a:cs typeface="Calibri" pitchFamily="34" charset="0"/>
                        </a:rPr>
                        <a:t>. Après avoir vu… - </a:t>
                      </a:r>
                      <a:r>
                        <a:rPr lang="fr-FR" sz="1050" noProof="0" dirty="0" err="1" smtClean="0">
                          <a:latin typeface="Calibri" pitchFamily="34" charset="0"/>
                          <a:ea typeface="Times New Roman"/>
                          <a:cs typeface="Calibri" pitchFamily="34" charset="0"/>
                        </a:rPr>
                        <a:t>after</a:t>
                      </a:r>
                      <a:r>
                        <a:rPr lang="fr-FR" sz="1050" noProof="0" dirty="0" smtClean="0">
                          <a:latin typeface="Calibri" pitchFamily="34" charset="0"/>
                          <a:ea typeface="Times New Roman"/>
                          <a:cs typeface="Calibri" pitchFamily="34" charset="0"/>
                        </a:rPr>
                        <a:t> </a:t>
                      </a:r>
                      <a:r>
                        <a:rPr lang="fr-FR" sz="1050" noProof="0" dirty="0" err="1" smtClean="0">
                          <a:latin typeface="Calibri" pitchFamily="34" charset="0"/>
                          <a:ea typeface="Times New Roman"/>
                          <a:cs typeface="Calibri" pitchFamily="34" charset="0"/>
                        </a:rPr>
                        <a:t>having</a:t>
                      </a:r>
                      <a:r>
                        <a:rPr lang="fr-FR" sz="1050" noProof="0" dirty="0" smtClean="0">
                          <a:latin typeface="Calibri" pitchFamily="34" charset="0"/>
                          <a:ea typeface="Times New Roman"/>
                          <a:cs typeface="Calibri" pitchFamily="34" charset="0"/>
                        </a:rPr>
                        <a:t> </a:t>
                      </a:r>
                      <a:r>
                        <a:rPr lang="fr-FR" sz="1050" noProof="0" dirty="0" err="1" smtClean="0">
                          <a:latin typeface="Calibri" pitchFamily="34" charset="0"/>
                          <a:ea typeface="Times New Roman"/>
                          <a:cs typeface="Calibri" pitchFamily="34" charset="0"/>
                        </a:rPr>
                        <a:t>seen</a:t>
                      </a:r>
                      <a:endParaRPr lang="fr-FR" sz="1050" noProof="0" dirty="0" smtClean="0">
                        <a:latin typeface="Calibri" pitchFamily="34" charset="0"/>
                        <a:ea typeface="Times New Roman"/>
                        <a:cs typeface="Calibri" pitchFamily="34" charset="0"/>
                      </a:endParaRPr>
                    </a:p>
                    <a:p>
                      <a:pPr>
                        <a:lnSpc>
                          <a:spcPct val="115000"/>
                        </a:lnSpc>
                        <a:spcAft>
                          <a:spcPts val="0"/>
                        </a:spcAft>
                      </a:pPr>
                      <a:r>
                        <a:rPr lang="fr-FR" sz="1050" noProof="0" dirty="0" smtClean="0">
                          <a:latin typeface="Calibri" pitchFamily="34" charset="0"/>
                          <a:ea typeface="Times New Roman"/>
                          <a:cs typeface="Calibri" pitchFamily="34" charset="0"/>
                        </a:rPr>
                        <a:t>Après être arrivé – </a:t>
                      </a:r>
                      <a:r>
                        <a:rPr lang="fr-FR" sz="1050" noProof="0" dirty="0" err="1" smtClean="0">
                          <a:latin typeface="Calibri" pitchFamily="34" charset="0"/>
                          <a:ea typeface="Times New Roman"/>
                          <a:cs typeface="Calibri" pitchFamily="34" charset="0"/>
                        </a:rPr>
                        <a:t>after</a:t>
                      </a:r>
                      <a:r>
                        <a:rPr lang="fr-FR" sz="1050" noProof="0" dirty="0" smtClean="0">
                          <a:latin typeface="Calibri" pitchFamily="34" charset="0"/>
                          <a:ea typeface="Times New Roman"/>
                          <a:cs typeface="Calibri" pitchFamily="34" charset="0"/>
                        </a:rPr>
                        <a:t> </a:t>
                      </a:r>
                      <a:r>
                        <a:rPr lang="fr-FR" sz="1050" noProof="0" dirty="0" err="1" smtClean="0">
                          <a:latin typeface="Calibri" pitchFamily="34" charset="0"/>
                          <a:ea typeface="Times New Roman"/>
                          <a:cs typeface="Calibri" pitchFamily="34" charset="0"/>
                        </a:rPr>
                        <a:t>having</a:t>
                      </a:r>
                      <a:r>
                        <a:rPr lang="fr-FR" sz="1050" noProof="0" dirty="0" smtClean="0">
                          <a:latin typeface="Calibri" pitchFamily="34" charset="0"/>
                          <a:ea typeface="Times New Roman"/>
                          <a:cs typeface="Calibri" pitchFamily="34" charset="0"/>
                        </a:rPr>
                        <a:t> </a:t>
                      </a:r>
                      <a:r>
                        <a:rPr lang="fr-FR" sz="1050" noProof="0" dirty="0" err="1" smtClean="0">
                          <a:latin typeface="Calibri" pitchFamily="34" charset="0"/>
                          <a:ea typeface="Times New Roman"/>
                          <a:cs typeface="Calibri" pitchFamily="34" charset="0"/>
                        </a:rPr>
                        <a:t>arrived</a:t>
                      </a:r>
                      <a:endParaRPr lang="fr-FR" sz="1050" noProof="0" dirty="0" smtClean="0">
                        <a:latin typeface="Calibri" pitchFamily="34" charset="0"/>
                        <a:ea typeface="Times New Roman"/>
                        <a:cs typeface="Calibri" pitchFamily="34" charset="0"/>
                      </a:endParaRPr>
                    </a:p>
                  </a:txBody>
                  <a:tcPr marL="11762" marR="117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fr-FR" sz="1050" b="1" noProof="0" dirty="0" smtClean="0">
                          <a:latin typeface="Calibri" pitchFamily="34" charset="0"/>
                          <a:ea typeface="Times New Roman"/>
                          <a:cs typeface="Calibri" pitchFamily="34" charset="0"/>
                        </a:rPr>
                        <a:t>Superlative</a:t>
                      </a:r>
                      <a:r>
                        <a:rPr lang="fr-FR" sz="1050" b="0" baseline="0" noProof="0" dirty="0" smtClean="0">
                          <a:latin typeface="Calibri" pitchFamily="34" charset="0"/>
                          <a:ea typeface="Times New Roman"/>
                          <a:cs typeface="Calibri" pitchFamily="34" charset="0"/>
                        </a:rPr>
                        <a:t> - </a:t>
                      </a:r>
                      <a:r>
                        <a:rPr lang="fr-FR" sz="1050" b="1" noProof="0" dirty="0" smtClean="0">
                          <a:latin typeface="Calibri" pitchFamily="34" charset="0"/>
                          <a:ea typeface="Times New Roman"/>
                          <a:cs typeface="Calibri" pitchFamily="34" charset="0"/>
                        </a:rPr>
                        <a:t>The </a:t>
                      </a:r>
                      <a:r>
                        <a:rPr lang="fr-FR" sz="1050" b="1" noProof="0" dirty="0" err="1" smtClean="0">
                          <a:latin typeface="Calibri" pitchFamily="34" charset="0"/>
                          <a:ea typeface="Times New Roman"/>
                          <a:cs typeface="Calibri" pitchFamily="34" charset="0"/>
                        </a:rPr>
                        <a:t>most</a:t>
                      </a:r>
                      <a:r>
                        <a:rPr lang="fr-FR" sz="1050" b="1" noProof="0" dirty="0" smtClean="0">
                          <a:latin typeface="Calibri" pitchFamily="34" charset="0"/>
                          <a:ea typeface="Times New Roman"/>
                          <a:cs typeface="Calibri" pitchFamily="34" charset="0"/>
                        </a:rPr>
                        <a:t>/best/</a:t>
                      </a:r>
                      <a:r>
                        <a:rPr lang="fr-FR" sz="1050" b="1" noProof="0" dirty="0" err="1" smtClean="0">
                          <a:latin typeface="Calibri" pitchFamily="34" charset="0"/>
                          <a:ea typeface="Times New Roman"/>
                          <a:cs typeface="Calibri" pitchFamily="34" charset="0"/>
                        </a:rPr>
                        <a:t>worst</a:t>
                      </a:r>
                      <a:endParaRPr lang="fr-FR" sz="1050" noProof="0" dirty="0" smtClean="0">
                        <a:latin typeface="Calibri" pitchFamily="34" charset="0"/>
                        <a:ea typeface="Times New Roman"/>
                        <a:cs typeface="Calibri" pitchFamily="34" charset="0"/>
                      </a:endParaRPr>
                    </a:p>
                    <a:p>
                      <a:pPr>
                        <a:lnSpc>
                          <a:spcPct val="115000"/>
                        </a:lnSpc>
                        <a:spcAft>
                          <a:spcPts val="0"/>
                        </a:spcAft>
                      </a:pPr>
                      <a:r>
                        <a:rPr lang="fr-FR" sz="1050" noProof="0" dirty="0" err="1" smtClean="0">
                          <a:latin typeface="Calibri" pitchFamily="34" charset="0"/>
                          <a:ea typeface="Times New Roman"/>
                          <a:cs typeface="Calibri" pitchFamily="34" charset="0"/>
                        </a:rPr>
                        <a:t>Eg</a:t>
                      </a:r>
                      <a:r>
                        <a:rPr lang="fr-FR" sz="1050" noProof="0" dirty="0" smtClean="0">
                          <a:latin typeface="Calibri" pitchFamily="34" charset="0"/>
                          <a:ea typeface="Times New Roman"/>
                          <a:cs typeface="Calibri" pitchFamily="34" charset="0"/>
                        </a:rPr>
                        <a:t>. Le</a:t>
                      </a:r>
                      <a:r>
                        <a:rPr lang="fr-FR" sz="1050" baseline="0" noProof="0" dirty="0" smtClean="0">
                          <a:latin typeface="Calibri" pitchFamily="34" charset="0"/>
                          <a:ea typeface="Times New Roman"/>
                          <a:cs typeface="Calibri" pitchFamily="34" charset="0"/>
                        </a:rPr>
                        <a:t> mieux</a:t>
                      </a:r>
                      <a:r>
                        <a:rPr lang="fr-FR" sz="1050" noProof="0" dirty="0" smtClean="0">
                          <a:latin typeface="Calibri" pitchFamily="34" charset="0"/>
                          <a:ea typeface="Times New Roman"/>
                          <a:cs typeface="Calibri" pitchFamily="34" charset="0"/>
                        </a:rPr>
                        <a:t>/pire – </a:t>
                      </a:r>
                      <a:r>
                        <a:rPr lang="fr-FR" sz="1050" i="1" noProof="0" dirty="0" smtClean="0">
                          <a:latin typeface="Calibri" pitchFamily="34" charset="0"/>
                          <a:ea typeface="Times New Roman"/>
                          <a:cs typeface="Calibri" pitchFamily="34" charset="0"/>
                        </a:rPr>
                        <a:t>the best/</a:t>
                      </a:r>
                      <a:r>
                        <a:rPr lang="fr-FR" sz="1050" i="1" noProof="0" dirty="0" err="1" smtClean="0">
                          <a:latin typeface="Calibri" pitchFamily="34" charset="0"/>
                          <a:ea typeface="Times New Roman"/>
                          <a:cs typeface="Calibri" pitchFamily="34" charset="0"/>
                        </a:rPr>
                        <a:t>worst</a:t>
                      </a:r>
                      <a:endParaRPr lang="fr-FR" sz="1050" i="1" noProof="0" dirty="0" smtClean="0">
                        <a:latin typeface="Calibri" pitchFamily="34" charset="0"/>
                        <a:ea typeface="Times New Roman"/>
                        <a:cs typeface="Calibri" pitchFamily="34" charset="0"/>
                      </a:endParaRPr>
                    </a:p>
                    <a:p>
                      <a:pPr>
                        <a:lnSpc>
                          <a:spcPct val="115000"/>
                        </a:lnSpc>
                        <a:spcAft>
                          <a:spcPts val="0"/>
                        </a:spcAft>
                      </a:pPr>
                      <a:r>
                        <a:rPr lang="fr-FR" sz="1050" i="0" noProof="0" dirty="0" smtClean="0">
                          <a:latin typeface="Calibri" pitchFamily="34" charset="0"/>
                          <a:ea typeface="Times New Roman"/>
                          <a:cs typeface="Calibri" pitchFamily="34" charset="0"/>
                        </a:rPr>
                        <a:t>Le(s)… le(s) plus…/le(s) moins</a:t>
                      </a:r>
                      <a:r>
                        <a:rPr lang="fr-FR" sz="1050" i="1" noProof="0" dirty="0" smtClean="0">
                          <a:latin typeface="Calibri" pitchFamily="34" charset="0"/>
                          <a:ea typeface="Times New Roman"/>
                          <a:cs typeface="Calibri" pitchFamily="34" charset="0"/>
                        </a:rPr>
                        <a:t>… - the </a:t>
                      </a:r>
                      <a:r>
                        <a:rPr lang="fr-FR" sz="1050" i="1" noProof="0" dirty="0" err="1" smtClean="0">
                          <a:latin typeface="Calibri" pitchFamily="34" charset="0"/>
                          <a:ea typeface="Times New Roman"/>
                          <a:cs typeface="Calibri" pitchFamily="34" charset="0"/>
                        </a:rPr>
                        <a:t>most</a:t>
                      </a:r>
                      <a:r>
                        <a:rPr lang="fr-FR" sz="1050" i="1" noProof="0" dirty="0" smtClean="0">
                          <a:latin typeface="Calibri" pitchFamily="34" charset="0"/>
                          <a:ea typeface="Times New Roman"/>
                          <a:cs typeface="Calibri" pitchFamily="34" charset="0"/>
                        </a:rPr>
                        <a:t>/least… </a:t>
                      </a:r>
                      <a:endParaRPr lang="fr-FR" sz="1050" noProof="0" dirty="0" smtClean="0">
                        <a:latin typeface="Calibri" pitchFamily="34" charset="0"/>
                        <a:ea typeface="Times New Roman"/>
                        <a:cs typeface="Calibri" pitchFamily="34" charset="0"/>
                      </a:endParaRPr>
                    </a:p>
                    <a:p>
                      <a:pPr>
                        <a:lnSpc>
                          <a:spcPct val="115000"/>
                        </a:lnSpc>
                        <a:spcAft>
                          <a:spcPts val="0"/>
                        </a:spcAft>
                      </a:pPr>
                      <a:r>
                        <a:rPr lang="fr-FR" sz="1050" noProof="0" dirty="0" smtClean="0">
                          <a:latin typeface="Calibri" pitchFamily="34" charset="0"/>
                          <a:ea typeface="Times New Roman"/>
                          <a:cs typeface="Calibri" pitchFamily="34" charset="0"/>
                        </a:rPr>
                        <a:t>Ce</a:t>
                      </a:r>
                      <a:r>
                        <a:rPr lang="fr-FR" sz="1050" baseline="0" noProof="0" dirty="0" smtClean="0">
                          <a:latin typeface="Calibri" pitchFamily="34" charset="0"/>
                          <a:ea typeface="Times New Roman"/>
                          <a:cs typeface="Calibri" pitchFamily="34" charset="0"/>
                        </a:rPr>
                        <a:t> que j’aime le plus</a:t>
                      </a:r>
                      <a:r>
                        <a:rPr lang="fr-FR" sz="1050" noProof="0" dirty="0" smtClean="0">
                          <a:latin typeface="Calibri" pitchFamily="34" charset="0"/>
                          <a:ea typeface="Times New Roman"/>
                          <a:cs typeface="Calibri" pitchFamily="34" charset="0"/>
                        </a:rPr>
                        <a:t>/moins – </a:t>
                      </a:r>
                      <a:r>
                        <a:rPr lang="fr-FR" sz="1050" i="1" noProof="0" dirty="0" err="1" smtClean="0">
                          <a:latin typeface="Calibri" pitchFamily="34" charset="0"/>
                          <a:ea typeface="Times New Roman"/>
                          <a:cs typeface="Calibri" pitchFamily="34" charset="0"/>
                        </a:rPr>
                        <a:t>What</a:t>
                      </a:r>
                      <a:r>
                        <a:rPr lang="fr-FR" sz="1050" i="1" noProof="0" dirty="0" smtClean="0">
                          <a:latin typeface="Calibri" pitchFamily="34" charset="0"/>
                          <a:ea typeface="Times New Roman"/>
                          <a:cs typeface="Calibri" pitchFamily="34" charset="0"/>
                        </a:rPr>
                        <a:t> I </a:t>
                      </a:r>
                      <a:r>
                        <a:rPr lang="fr-FR" sz="1050" i="1" noProof="0" dirty="0" err="1" smtClean="0">
                          <a:latin typeface="Calibri" pitchFamily="34" charset="0"/>
                          <a:ea typeface="Times New Roman"/>
                          <a:cs typeface="Calibri" pitchFamily="34" charset="0"/>
                        </a:rPr>
                        <a:t>like</a:t>
                      </a:r>
                      <a:r>
                        <a:rPr lang="fr-FR" sz="1050" i="1"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most</a:t>
                      </a:r>
                      <a:r>
                        <a:rPr lang="fr-FR" sz="1050" i="1" noProof="0" dirty="0" smtClean="0">
                          <a:latin typeface="Calibri" pitchFamily="34" charset="0"/>
                          <a:ea typeface="Times New Roman"/>
                          <a:cs typeface="Calibri" pitchFamily="34" charset="0"/>
                        </a:rPr>
                        <a:t>/least</a:t>
                      </a:r>
                      <a:endParaRPr lang="fr-FR" sz="1050" noProof="0" dirty="0" smtClean="0">
                        <a:latin typeface="Calibri" pitchFamily="34" charset="0"/>
                        <a:ea typeface="Times New Roman"/>
                        <a:cs typeface="Calibri" pitchFamily="34" charset="0"/>
                      </a:endParaRPr>
                    </a:p>
                  </a:txBody>
                  <a:tcPr marL="11762" marR="117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568664">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fr-FR" sz="1050" b="1" noProof="0" dirty="0" smtClean="0">
                          <a:latin typeface="Calibri" pitchFamily="34" charset="0"/>
                          <a:ea typeface="Times New Roman"/>
                          <a:cs typeface="Calibri" pitchFamily="34" charset="0"/>
                        </a:rPr>
                        <a:t>Pour + inf.</a:t>
                      </a:r>
                      <a:r>
                        <a:rPr lang="fr-FR" sz="1050" b="0" baseline="0" noProof="0" dirty="0" smtClean="0">
                          <a:latin typeface="Calibri" pitchFamily="34" charset="0"/>
                          <a:ea typeface="Times New Roman"/>
                          <a:cs typeface="Calibri" pitchFamily="34" charset="0"/>
                        </a:rPr>
                        <a:t> - </a:t>
                      </a:r>
                      <a:r>
                        <a:rPr lang="fr-FR" sz="1050" b="1" noProof="0" dirty="0" smtClean="0">
                          <a:latin typeface="Calibri" pitchFamily="34" charset="0"/>
                          <a:ea typeface="Times New Roman"/>
                          <a:cs typeface="Calibri" pitchFamily="34" charset="0"/>
                        </a:rPr>
                        <a:t>In </a:t>
                      </a:r>
                      <a:r>
                        <a:rPr lang="fr-FR" sz="1050" b="1" noProof="0" dirty="0" err="1" smtClean="0">
                          <a:latin typeface="Calibri" pitchFamily="34" charset="0"/>
                          <a:ea typeface="Times New Roman"/>
                          <a:cs typeface="Calibri" pitchFamily="34" charset="0"/>
                        </a:rPr>
                        <a:t>order</a:t>
                      </a:r>
                      <a:r>
                        <a:rPr lang="fr-FR" sz="1050" b="1" noProof="0" dirty="0" smtClean="0">
                          <a:latin typeface="Calibri" pitchFamily="34" charset="0"/>
                          <a:ea typeface="Times New Roman"/>
                          <a:cs typeface="Calibri" pitchFamily="34" charset="0"/>
                        </a:rPr>
                        <a:t> to</a:t>
                      </a:r>
                      <a:endParaRPr lang="fr-FR" sz="1050" noProof="0" dirty="0" smtClean="0">
                        <a:latin typeface="Calibri" pitchFamily="34" charset="0"/>
                        <a:ea typeface="Times New Roman"/>
                        <a:cs typeface="Calibri" pitchFamily="34" charset="0"/>
                      </a:endParaRPr>
                    </a:p>
                    <a:p>
                      <a:pPr>
                        <a:lnSpc>
                          <a:spcPct val="115000"/>
                        </a:lnSpc>
                        <a:spcAft>
                          <a:spcPts val="0"/>
                        </a:spcAft>
                      </a:pPr>
                      <a:r>
                        <a:rPr lang="fr-FR" sz="1050" noProof="0" dirty="0" err="1" smtClean="0">
                          <a:latin typeface="Calibri" pitchFamily="34" charset="0"/>
                          <a:ea typeface="Times New Roman"/>
                          <a:cs typeface="Calibri" pitchFamily="34" charset="0"/>
                        </a:rPr>
                        <a:t>Eg</a:t>
                      </a:r>
                      <a:r>
                        <a:rPr lang="fr-FR" sz="1050" noProof="0" dirty="0" smtClean="0">
                          <a:latin typeface="Calibri" pitchFamily="34" charset="0"/>
                          <a:ea typeface="Times New Roman"/>
                          <a:cs typeface="Calibri" pitchFamily="34" charset="0"/>
                        </a:rPr>
                        <a:t>. Je</a:t>
                      </a:r>
                      <a:r>
                        <a:rPr lang="fr-FR" sz="1050" baseline="0" noProof="0" dirty="0" smtClean="0">
                          <a:latin typeface="Calibri" pitchFamily="34" charset="0"/>
                          <a:ea typeface="Times New Roman"/>
                          <a:cs typeface="Calibri" pitchFamily="34" charset="0"/>
                        </a:rPr>
                        <a:t> vais au cinéma</a:t>
                      </a:r>
                      <a:r>
                        <a:rPr lang="fr-FR" sz="1050" noProof="0" dirty="0" smtClean="0">
                          <a:latin typeface="Calibri" pitchFamily="34" charset="0"/>
                          <a:ea typeface="Times New Roman"/>
                          <a:cs typeface="Calibri" pitchFamily="34" charset="0"/>
                        </a:rPr>
                        <a:t> pour voir</a:t>
                      </a:r>
                      <a:r>
                        <a:rPr lang="fr-FR" sz="1050" baseline="0" noProof="0" dirty="0" smtClean="0">
                          <a:latin typeface="Calibri" pitchFamily="34" charset="0"/>
                          <a:ea typeface="Times New Roman"/>
                          <a:cs typeface="Calibri" pitchFamily="34" charset="0"/>
                        </a:rPr>
                        <a:t> un film</a:t>
                      </a:r>
                      <a:r>
                        <a:rPr lang="fr-FR" sz="1050" noProof="0" dirty="0" smtClean="0">
                          <a:latin typeface="Calibri" pitchFamily="34" charset="0"/>
                          <a:ea typeface="Times New Roman"/>
                          <a:cs typeface="Calibri" pitchFamily="34" charset="0"/>
                        </a:rPr>
                        <a:t> – </a:t>
                      </a:r>
                      <a:r>
                        <a:rPr lang="fr-FR" sz="1050" i="1" noProof="0" dirty="0" smtClean="0">
                          <a:latin typeface="Calibri" pitchFamily="34" charset="0"/>
                          <a:ea typeface="Times New Roman"/>
                          <a:cs typeface="Calibri" pitchFamily="34" charset="0"/>
                        </a:rPr>
                        <a:t>I go to the </a:t>
                      </a:r>
                      <a:r>
                        <a:rPr lang="fr-FR" sz="1050" i="1" noProof="0" dirty="0" err="1" smtClean="0">
                          <a:latin typeface="Calibri" pitchFamily="34" charset="0"/>
                          <a:ea typeface="Times New Roman"/>
                          <a:cs typeface="Calibri" pitchFamily="34" charset="0"/>
                        </a:rPr>
                        <a:t>cinema</a:t>
                      </a:r>
                      <a:r>
                        <a:rPr lang="fr-FR" sz="1050" i="1" noProof="0" dirty="0" smtClean="0">
                          <a:latin typeface="Calibri" pitchFamily="34" charset="0"/>
                          <a:ea typeface="Times New Roman"/>
                          <a:cs typeface="Calibri" pitchFamily="34" charset="0"/>
                        </a:rPr>
                        <a:t> in </a:t>
                      </a:r>
                      <a:r>
                        <a:rPr lang="fr-FR" sz="1050" i="1" noProof="0" dirty="0" err="1" smtClean="0">
                          <a:latin typeface="Calibri" pitchFamily="34" charset="0"/>
                          <a:ea typeface="Times New Roman"/>
                          <a:cs typeface="Calibri" pitchFamily="34" charset="0"/>
                        </a:rPr>
                        <a:t>order</a:t>
                      </a:r>
                      <a:r>
                        <a:rPr lang="fr-FR" sz="1050" i="1" noProof="0" dirty="0" smtClean="0">
                          <a:latin typeface="Calibri" pitchFamily="34" charset="0"/>
                          <a:ea typeface="Times New Roman"/>
                          <a:cs typeface="Calibri" pitchFamily="34" charset="0"/>
                        </a:rPr>
                        <a:t> to </a:t>
                      </a:r>
                      <a:r>
                        <a:rPr lang="fr-FR" sz="1050" i="1" noProof="0" dirty="0" err="1" smtClean="0">
                          <a:latin typeface="Calibri" pitchFamily="34" charset="0"/>
                          <a:ea typeface="Times New Roman"/>
                          <a:cs typeface="Calibri" pitchFamily="34" charset="0"/>
                        </a:rPr>
                        <a:t>watch</a:t>
                      </a:r>
                      <a:r>
                        <a:rPr lang="fr-FR" sz="1050" i="1" noProof="0" dirty="0" smtClean="0">
                          <a:latin typeface="Calibri" pitchFamily="34" charset="0"/>
                          <a:ea typeface="Times New Roman"/>
                          <a:cs typeface="Calibri" pitchFamily="34" charset="0"/>
                        </a:rPr>
                        <a:t> a film</a:t>
                      </a:r>
                      <a:endParaRPr lang="fr-FR" sz="1050" noProof="0" dirty="0" smtClean="0">
                        <a:latin typeface="Calibri" pitchFamily="34" charset="0"/>
                        <a:ea typeface="Times New Roman"/>
                        <a:cs typeface="Calibri" pitchFamily="34" charset="0"/>
                      </a:endParaRPr>
                    </a:p>
                  </a:txBody>
                  <a:tcPr marL="11762" marR="117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fr-FR" sz="1050" b="1" noProof="0" dirty="0" err="1" smtClean="0">
                          <a:latin typeface="Calibri" pitchFamily="34" charset="0"/>
                          <a:ea typeface="Times New Roman"/>
                          <a:cs typeface="Calibri" pitchFamily="34" charset="0"/>
                        </a:rPr>
                        <a:t>Negative</a:t>
                      </a:r>
                      <a:r>
                        <a:rPr lang="fr-FR" sz="1050" b="1" noProof="0" dirty="0" smtClean="0">
                          <a:latin typeface="Calibri" pitchFamily="34" charset="0"/>
                          <a:ea typeface="Times New Roman"/>
                          <a:cs typeface="Calibri" pitchFamily="34" charset="0"/>
                        </a:rPr>
                        <a:t> phrase(s)</a:t>
                      </a:r>
                      <a:endParaRPr lang="fr-FR" sz="1050" noProof="0" dirty="0" smtClean="0">
                        <a:latin typeface="Calibri" pitchFamily="34" charset="0"/>
                        <a:ea typeface="Times New Roman"/>
                        <a:cs typeface="Calibri" pitchFamily="34" charset="0"/>
                      </a:endParaRPr>
                    </a:p>
                    <a:p>
                      <a:pPr>
                        <a:lnSpc>
                          <a:spcPct val="115000"/>
                        </a:lnSpc>
                        <a:spcAft>
                          <a:spcPts val="0"/>
                        </a:spcAft>
                      </a:pPr>
                      <a:r>
                        <a:rPr lang="fr-FR" sz="1050" noProof="0" dirty="0" err="1" smtClean="0">
                          <a:latin typeface="Calibri" pitchFamily="34" charset="0"/>
                          <a:ea typeface="Times New Roman"/>
                          <a:cs typeface="Calibri" pitchFamily="34" charset="0"/>
                        </a:rPr>
                        <a:t>Eg</a:t>
                      </a:r>
                      <a:r>
                        <a:rPr lang="fr-FR" sz="1050" noProof="0" dirty="0" smtClean="0">
                          <a:latin typeface="Calibri" pitchFamily="34" charset="0"/>
                          <a:ea typeface="Times New Roman"/>
                          <a:cs typeface="Calibri" pitchFamily="34" charset="0"/>
                        </a:rPr>
                        <a:t>. Je</a:t>
                      </a:r>
                      <a:r>
                        <a:rPr lang="fr-FR" sz="1050" baseline="0" noProof="0" dirty="0" smtClean="0">
                          <a:latin typeface="Calibri" pitchFamily="34" charset="0"/>
                          <a:ea typeface="Times New Roman"/>
                          <a:cs typeface="Calibri" pitchFamily="34" charset="0"/>
                        </a:rPr>
                        <a:t> n’étudie</a:t>
                      </a:r>
                      <a:r>
                        <a:rPr lang="fr-FR" sz="1050" noProof="0" dirty="0" smtClean="0">
                          <a:latin typeface="Calibri" pitchFamily="34" charset="0"/>
                          <a:ea typeface="Times New Roman"/>
                          <a:cs typeface="Calibri" pitchFamily="34" charset="0"/>
                        </a:rPr>
                        <a:t> ni l’anglais ni les maths –</a:t>
                      </a:r>
                      <a:r>
                        <a:rPr lang="fr-FR" sz="1050" i="1" noProof="0" dirty="0" smtClean="0">
                          <a:latin typeface="Calibri" pitchFamily="34" charset="0"/>
                          <a:ea typeface="Times New Roman"/>
                          <a:cs typeface="Calibri" pitchFamily="34" charset="0"/>
                        </a:rPr>
                        <a:t>I </a:t>
                      </a:r>
                      <a:r>
                        <a:rPr lang="fr-FR" sz="1050" i="1" noProof="0" dirty="0" err="1" smtClean="0">
                          <a:latin typeface="Calibri" pitchFamily="34" charset="0"/>
                          <a:ea typeface="Times New Roman"/>
                          <a:cs typeface="Calibri" pitchFamily="34" charset="0"/>
                        </a:rPr>
                        <a:t>study</a:t>
                      </a:r>
                      <a:r>
                        <a:rPr lang="fr-FR" sz="1050" i="1"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neither</a:t>
                      </a:r>
                      <a:r>
                        <a:rPr lang="fr-FR" sz="1050" i="1"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Engish</a:t>
                      </a:r>
                      <a:r>
                        <a:rPr lang="fr-FR" sz="1050" i="1"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nor</a:t>
                      </a:r>
                      <a:r>
                        <a:rPr lang="fr-FR" sz="1050" i="1" noProof="0" dirty="0" smtClean="0">
                          <a:latin typeface="Calibri" pitchFamily="34" charset="0"/>
                          <a:ea typeface="Times New Roman"/>
                          <a:cs typeface="Calibri" pitchFamily="34" charset="0"/>
                        </a:rPr>
                        <a:t> maths</a:t>
                      </a:r>
                      <a:endParaRPr lang="fr-FR" sz="1050" noProof="0" dirty="0" smtClean="0">
                        <a:latin typeface="Calibri" pitchFamily="34" charset="0"/>
                        <a:ea typeface="Times New Roman"/>
                        <a:cs typeface="Calibri" pitchFamily="34" charset="0"/>
                      </a:endParaRPr>
                    </a:p>
                    <a:p>
                      <a:pPr>
                        <a:lnSpc>
                          <a:spcPct val="115000"/>
                        </a:lnSpc>
                        <a:spcAft>
                          <a:spcPts val="0"/>
                        </a:spcAft>
                      </a:pPr>
                      <a:r>
                        <a:rPr lang="fr-FR" sz="1050" noProof="0" dirty="0" smtClean="0">
                          <a:latin typeface="Calibri" pitchFamily="34" charset="0"/>
                          <a:ea typeface="Times New Roman"/>
                          <a:cs typeface="Calibri" pitchFamily="34" charset="0"/>
                        </a:rPr>
                        <a:t>Je</a:t>
                      </a:r>
                      <a:r>
                        <a:rPr lang="fr-FR" sz="1050" baseline="0" noProof="0" dirty="0" smtClean="0">
                          <a:latin typeface="Calibri" pitchFamily="34" charset="0"/>
                          <a:ea typeface="Times New Roman"/>
                          <a:cs typeface="Calibri" pitchFamily="34" charset="0"/>
                        </a:rPr>
                        <a:t> ne vais jamais au cinéma</a:t>
                      </a:r>
                      <a:r>
                        <a:rPr lang="fr-FR" sz="1050" noProof="0" dirty="0" smtClean="0">
                          <a:latin typeface="Calibri" pitchFamily="34" charset="0"/>
                          <a:ea typeface="Times New Roman"/>
                          <a:cs typeface="Calibri" pitchFamily="34" charset="0"/>
                        </a:rPr>
                        <a:t> – </a:t>
                      </a:r>
                      <a:r>
                        <a:rPr lang="fr-FR" sz="1050" i="1" noProof="0" dirty="0" smtClean="0">
                          <a:latin typeface="Calibri" pitchFamily="34" charset="0"/>
                          <a:ea typeface="Times New Roman"/>
                          <a:cs typeface="Calibri" pitchFamily="34" charset="0"/>
                        </a:rPr>
                        <a:t>I </a:t>
                      </a:r>
                      <a:r>
                        <a:rPr lang="fr-FR" sz="1050" i="1" noProof="0" dirty="0" err="1" smtClean="0">
                          <a:latin typeface="Calibri" pitchFamily="34" charset="0"/>
                          <a:ea typeface="Times New Roman"/>
                          <a:cs typeface="Calibri" pitchFamily="34" charset="0"/>
                        </a:rPr>
                        <a:t>never</a:t>
                      </a:r>
                      <a:r>
                        <a:rPr lang="fr-FR" sz="1050" i="1" noProof="0" dirty="0" smtClean="0">
                          <a:latin typeface="Calibri" pitchFamily="34" charset="0"/>
                          <a:ea typeface="Times New Roman"/>
                          <a:cs typeface="Calibri" pitchFamily="34" charset="0"/>
                        </a:rPr>
                        <a:t> go to the </a:t>
                      </a:r>
                      <a:r>
                        <a:rPr lang="fr-FR" sz="1050" i="1" noProof="0" dirty="0" err="1" smtClean="0">
                          <a:latin typeface="Calibri" pitchFamily="34" charset="0"/>
                          <a:ea typeface="Times New Roman"/>
                          <a:cs typeface="Calibri" pitchFamily="34" charset="0"/>
                        </a:rPr>
                        <a:t>cinema</a:t>
                      </a:r>
                      <a:endParaRPr lang="fr-FR" sz="1050" noProof="0" dirty="0" smtClean="0">
                        <a:latin typeface="Calibri" pitchFamily="34" charset="0"/>
                        <a:ea typeface="Times New Roman"/>
                        <a:cs typeface="Calibri" pitchFamily="34" charset="0"/>
                      </a:endParaRPr>
                    </a:p>
                    <a:p>
                      <a:pPr>
                        <a:lnSpc>
                          <a:spcPct val="115000"/>
                        </a:lnSpc>
                        <a:spcAft>
                          <a:spcPts val="0"/>
                        </a:spcAft>
                      </a:pPr>
                      <a:r>
                        <a:rPr lang="fr-FR" sz="1050" noProof="0" dirty="0" smtClean="0">
                          <a:latin typeface="Calibri" pitchFamily="34" charset="0"/>
                          <a:ea typeface="Times New Roman"/>
                          <a:cs typeface="Calibri" pitchFamily="34" charset="0"/>
                        </a:rPr>
                        <a:t>Personne ne pense que… – </a:t>
                      </a:r>
                      <a:r>
                        <a:rPr lang="fr-FR" sz="1050" i="1" noProof="0" dirty="0" smtClean="0">
                          <a:latin typeface="Calibri" pitchFamily="34" charset="0"/>
                          <a:ea typeface="Times New Roman"/>
                          <a:cs typeface="Calibri" pitchFamily="34" charset="0"/>
                        </a:rPr>
                        <a:t>No one </a:t>
                      </a:r>
                      <a:r>
                        <a:rPr lang="fr-FR" sz="1050" i="1" noProof="0" dirty="0" err="1" smtClean="0">
                          <a:latin typeface="Calibri" pitchFamily="34" charset="0"/>
                          <a:ea typeface="Times New Roman"/>
                          <a:cs typeface="Calibri" pitchFamily="34" charset="0"/>
                        </a:rPr>
                        <a:t>thinks</a:t>
                      </a:r>
                      <a:r>
                        <a:rPr lang="fr-FR" sz="1050" i="1"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that</a:t>
                      </a:r>
                      <a:r>
                        <a:rPr lang="fr-FR" sz="1050" i="1" noProof="0" dirty="0" smtClean="0">
                          <a:latin typeface="Calibri" pitchFamily="34" charset="0"/>
                          <a:ea typeface="Times New Roman"/>
                          <a:cs typeface="Calibri" pitchFamily="34" charset="0"/>
                        </a:rPr>
                        <a:t>…</a:t>
                      </a:r>
                      <a:endParaRPr lang="fr-FR" sz="1050" noProof="0" dirty="0" smtClean="0">
                        <a:latin typeface="Calibri" pitchFamily="34" charset="0"/>
                        <a:ea typeface="Times New Roman"/>
                        <a:cs typeface="Calibri" pitchFamily="34" charset="0"/>
                      </a:endParaRPr>
                    </a:p>
                    <a:p>
                      <a:pPr marL="0" marR="0" indent="0" algn="l" defTabSz="914400" rtl="0" eaLnBrk="1" fontAlgn="auto" latinLnBrk="0" hangingPunct="1">
                        <a:lnSpc>
                          <a:spcPct val="115000"/>
                        </a:lnSpc>
                        <a:spcBef>
                          <a:spcPts val="0"/>
                        </a:spcBef>
                        <a:spcAft>
                          <a:spcPts val="0"/>
                        </a:spcAft>
                        <a:buClrTx/>
                        <a:buSzTx/>
                        <a:buFontTx/>
                        <a:buNone/>
                        <a:tabLst/>
                        <a:defRPr/>
                      </a:pPr>
                      <a:endParaRPr lang="fr-FR" sz="1050" noProof="0" dirty="0">
                        <a:latin typeface="Calibri" pitchFamily="34" charset="0"/>
                        <a:ea typeface="Times New Roman"/>
                        <a:cs typeface="Calibri" pitchFamily="34" charset="0"/>
                      </a:endParaRPr>
                    </a:p>
                  </a:txBody>
                  <a:tcPr marL="11762" marR="117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475320">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fr-FR" sz="1050" b="1" noProof="0" dirty="0" smtClean="0">
                          <a:latin typeface="Calibri" pitchFamily="34" charset="0"/>
                          <a:ea typeface="Times New Roman"/>
                          <a:cs typeface="Calibri" pitchFamily="34" charset="0"/>
                        </a:rPr>
                        <a:t>Je voudrais/j’aimerais + inf.</a:t>
                      </a:r>
                      <a:r>
                        <a:rPr lang="fr-FR" sz="1050" b="0" baseline="0" noProof="0" dirty="0" smtClean="0">
                          <a:latin typeface="Calibri" pitchFamily="34" charset="0"/>
                          <a:ea typeface="Times New Roman"/>
                          <a:cs typeface="Calibri" pitchFamily="34" charset="0"/>
                        </a:rPr>
                        <a:t> - </a:t>
                      </a:r>
                      <a:r>
                        <a:rPr lang="fr-FR" sz="1050" b="1" noProof="0" dirty="0" smtClean="0">
                          <a:latin typeface="Calibri" pitchFamily="34" charset="0"/>
                          <a:ea typeface="Times New Roman"/>
                          <a:cs typeface="Calibri" pitchFamily="34" charset="0"/>
                        </a:rPr>
                        <a:t>I </a:t>
                      </a:r>
                      <a:r>
                        <a:rPr lang="fr-FR" sz="1050" b="1" noProof="0" dirty="0" err="1" smtClean="0">
                          <a:latin typeface="Calibri" pitchFamily="34" charset="0"/>
                          <a:ea typeface="Times New Roman"/>
                          <a:cs typeface="Calibri" pitchFamily="34" charset="0"/>
                        </a:rPr>
                        <a:t>would</a:t>
                      </a:r>
                      <a:r>
                        <a:rPr lang="fr-FR" sz="1050" b="1" noProof="0" dirty="0" smtClean="0">
                          <a:latin typeface="Calibri" pitchFamily="34" charset="0"/>
                          <a:ea typeface="Times New Roman"/>
                          <a:cs typeface="Calibri" pitchFamily="34" charset="0"/>
                        </a:rPr>
                        <a:t> </a:t>
                      </a:r>
                      <a:r>
                        <a:rPr lang="fr-FR" sz="1050" b="1" noProof="0" dirty="0" err="1" smtClean="0">
                          <a:latin typeface="Calibri" pitchFamily="34" charset="0"/>
                          <a:ea typeface="Times New Roman"/>
                          <a:cs typeface="Calibri" pitchFamily="34" charset="0"/>
                        </a:rPr>
                        <a:t>like</a:t>
                      </a:r>
                      <a:r>
                        <a:rPr lang="fr-FR" sz="1050" b="1" noProof="0" dirty="0" smtClean="0">
                          <a:latin typeface="Calibri" pitchFamily="34" charset="0"/>
                          <a:ea typeface="Times New Roman"/>
                          <a:cs typeface="Calibri" pitchFamily="34" charset="0"/>
                        </a:rPr>
                        <a:t> to</a:t>
                      </a:r>
                      <a:endParaRPr lang="fr-FR" sz="1050" noProof="0" dirty="0" smtClean="0">
                        <a:latin typeface="Calibri" pitchFamily="34" charset="0"/>
                        <a:ea typeface="Times New Roman"/>
                        <a:cs typeface="Calibri" pitchFamily="34" charset="0"/>
                      </a:endParaRPr>
                    </a:p>
                    <a:p>
                      <a:pPr>
                        <a:lnSpc>
                          <a:spcPct val="115000"/>
                        </a:lnSpc>
                        <a:spcAft>
                          <a:spcPts val="0"/>
                        </a:spcAft>
                      </a:pPr>
                      <a:r>
                        <a:rPr lang="fr-FR" sz="1050" noProof="0" dirty="0" err="1" smtClean="0">
                          <a:latin typeface="Calibri" pitchFamily="34" charset="0"/>
                          <a:ea typeface="Times New Roman"/>
                          <a:cs typeface="Calibri" pitchFamily="34" charset="0"/>
                        </a:rPr>
                        <a:t>Eg</a:t>
                      </a:r>
                      <a:r>
                        <a:rPr lang="fr-FR" sz="1050" noProof="0" dirty="0" smtClean="0">
                          <a:latin typeface="Calibri" pitchFamily="34" charset="0"/>
                          <a:ea typeface="Times New Roman"/>
                          <a:cs typeface="Calibri" pitchFamily="34" charset="0"/>
                        </a:rPr>
                        <a:t>. Je</a:t>
                      </a:r>
                      <a:r>
                        <a:rPr lang="fr-FR" sz="1050" baseline="0" noProof="0" dirty="0" smtClean="0">
                          <a:latin typeface="Calibri" pitchFamily="34" charset="0"/>
                          <a:ea typeface="Times New Roman"/>
                          <a:cs typeface="Calibri" pitchFamily="34" charset="0"/>
                        </a:rPr>
                        <a:t> voudrais/j’aimerais</a:t>
                      </a:r>
                      <a:r>
                        <a:rPr lang="fr-FR" sz="1050" noProof="0" dirty="0" smtClean="0">
                          <a:latin typeface="Calibri" pitchFamily="34" charset="0"/>
                          <a:ea typeface="Times New Roman"/>
                          <a:cs typeface="Calibri" pitchFamily="34" charset="0"/>
                        </a:rPr>
                        <a:t> joué au foot – </a:t>
                      </a:r>
                      <a:r>
                        <a:rPr lang="fr-FR" sz="1050" i="1" noProof="0" dirty="0" smtClean="0">
                          <a:latin typeface="Calibri" pitchFamily="34" charset="0"/>
                          <a:ea typeface="Times New Roman"/>
                          <a:cs typeface="Calibri" pitchFamily="34" charset="0"/>
                        </a:rPr>
                        <a:t>I </a:t>
                      </a:r>
                      <a:r>
                        <a:rPr lang="fr-FR" sz="1050" i="1" noProof="0" dirty="0" err="1" smtClean="0">
                          <a:latin typeface="Calibri" pitchFamily="34" charset="0"/>
                          <a:ea typeface="Times New Roman"/>
                          <a:cs typeface="Calibri" pitchFamily="34" charset="0"/>
                        </a:rPr>
                        <a:t>would</a:t>
                      </a:r>
                      <a:r>
                        <a:rPr lang="fr-FR" sz="1050" i="1"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like</a:t>
                      </a:r>
                      <a:r>
                        <a:rPr lang="fr-FR" sz="1050" i="1" noProof="0" dirty="0" smtClean="0">
                          <a:latin typeface="Calibri" pitchFamily="34" charset="0"/>
                          <a:ea typeface="Times New Roman"/>
                          <a:cs typeface="Calibri" pitchFamily="34" charset="0"/>
                        </a:rPr>
                        <a:t> to </a:t>
                      </a:r>
                      <a:r>
                        <a:rPr lang="fr-FR" sz="1050" i="1" noProof="0" dirty="0" err="1" smtClean="0">
                          <a:latin typeface="Calibri" pitchFamily="34" charset="0"/>
                          <a:ea typeface="Times New Roman"/>
                          <a:cs typeface="Calibri" pitchFamily="34" charset="0"/>
                        </a:rPr>
                        <a:t>play</a:t>
                      </a:r>
                      <a:r>
                        <a:rPr lang="fr-FR" sz="1050" i="1" noProof="0" dirty="0" smtClean="0">
                          <a:latin typeface="Calibri" pitchFamily="34" charset="0"/>
                          <a:ea typeface="Times New Roman"/>
                          <a:cs typeface="Calibri" pitchFamily="34" charset="0"/>
                        </a:rPr>
                        <a:t> football</a:t>
                      </a:r>
                      <a:endParaRPr lang="fr-FR" sz="1050" noProof="0" dirty="0" smtClean="0">
                        <a:latin typeface="Calibri" pitchFamily="34" charset="0"/>
                        <a:ea typeface="Times New Roman"/>
                        <a:cs typeface="Calibri" pitchFamily="34" charset="0"/>
                      </a:endParaRPr>
                    </a:p>
                  </a:txBody>
                  <a:tcPr marL="11762" marR="117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fr-FR" sz="1050" b="1" noProof="0" dirty="0" smtClean="0">
                          <a:latin typeface="Calibri" pitchFamily="34" charset="0"/>
                          <a:ea typeface="Times New Roman"/>
                          <a:cs typeface="Calibri" pitchFamily="34" charset="0"/>
                        </a:rPr>
                        <a:t>D’une part/ d’autre part …</a:t>
                      </a:r>
                      <a:r>
                        <a:rPr lang="fr-FR" sz="1050" b="0" baseline="0" noProof="0" dirty="0" smtClean="0">
                          <a:latin typeface="Calibri" pitchFamily="34" charset="0"/>
                          <a:ea typeface="Times New Roman"/>
                          <a:cs typeface="Calibri" pitchFamily="34" charset="0"/>
                        </a:rPr>
                        <a:t>  -  </a:t>
                      </a:r>
                      <a:r>
                        <a:rPr lang="fr-FR" sz="1050" b="1" noProof="0" dirty="0" smtClean="0">
                          <a:latin typeface="Calibri" pitchFamily="34" charset="0"/>
                          <a:ea typeface="Times New Roman"/>
                          <a:cs typeface="Calibri" pitchFamily="34" charset="0"/>
                        </a:rPr>
                        <a:t>On the one hand... on the </a:t>
                      </a:r>
                      <a:r>
                        <a:rPr lang="fr-FR" sz="1050" b="1" noProof="0" dirty="0" err="1" smtClean="0">
                          <a:latin typeface="Calibri" pitchFamily="34" charset="0"/>
                          <a:ea typeface="Times New Roman"/>
                          <a:cs typeface="Calibri" pitchFamily="34" charset="0"/>
                        </a:rPr>
                        <a:t>other</a:t>
                      </a:r>
                      <a:r>
                        <a:rPr lang="fr-FR" sz="1050" b="1" noProof="0" dirty="0" smtClean="0">
                          <a:latin typeface="Calibri" pitchFamily="34" charset="0"/>
                          <a:ea typeface="Times New Roman"/>
                          <a:cs typeface="Calibri" pitchFamily="34" charset="0"/>
                        </a:rPr>
                        <a:t> hand</a:t>
                      </a:r>
                      <a:endParaRPr lang="fr-FR" sz="1050" noProof="0" dirty="0" smtClean="0">
                        <a:latin typeface="Calibri" pitchFamily="34" charset="0"/>
                        <a:ea typeface="Times New Roman"/>
                        <a:cs typeface="Calibri" pitchFamily="34" charset="0"/>
                      </a:endParaRPr>
                    </a:p>
                    <a:p>
                      <a:pPr>
                        <a:lnSpc>
                          <a:spcPct val="115000"/>
                        </a:lnSpc>
                        <a:spcAft>
                          <a:spcPts val="0"/>
                        </a:spcAft>
                      </a:pPr>
                      <a:r>
                        <a:rPr lang="fr-FR" sz="1050" noProof="0" dirty="0" err="1" smtClean="0">
                          <a:latin typeface="Calibri" pitchFamily="34" charset="0"/>
                          <a:ea typeface="Times New Roman"/>
                          <a:cs typeface="Calibri" pitchFamily="34" charset="0"/>
                        </a:rPr>
                        <a:t>Eg</a:t>
                      </a:r>
                      <a:r>
                        <a:rPr lang="fr-FR" sz="1050" noProof="0" dirty="0" smtClean="0">
                          <a:latin typeface="Calibri" pitchFamily="34" charset="0"/>
                          <a:ea typeface="Times New Roman"/>
                          <a:cs typeface="Calibri" pitchFamily="34" charset="0"/>
                        </a:rPr>
                        <a:t>. D’une part c’est intéressant, d’autre part je le/la</a:t>
                      </a:r>
                      <a:r>
                        <a:rPr lang="fr-FR" sz="1050" baseline="0" noProof="0" dirty="0" smtClean="0">
                          <a:latin typeface="Calibri" pitchFamily="34" charset="0"/>
                          <a:ea typeface="Times New Roman"/>
                          <a:cs typeface="Calibri" pitchFamily="34" charset="0"/>
                        </a:rPr>
                        <a:t> trouve</a:t>
                      </a:r>
                      <a:r>
                        <a:rPr lang="fr-FR" sz="1050" noProof="0" dirty="0" smtClean="0">
                          <a:latin typeface="Calibri" pitchFamily="34" charset="0"/>
                          <a:ea typeface="Times New Roman"/>
                          <a:cs typeface="Calibri" pitchFamily="34" charset="0"/>
                        </a:rPr>
                        <a:t> difficile – </a:t>
                      </a:r>
                      <a:r>
                        <a:rPr lang="fr-FR" sz="1050" i="1" noProof="0" dirty="0" smtClean="0">
                          <a:latin typeface="Calibri" pitchFamily="34" charset="0"/>
                          <a:ea typeface="Times New Roman"/>
                          <a:cs typeface="Calibri" pitchFamily="34" charset="0"/>
                        </a:rPr>
                        <a:t>On the one hand </a:t>
                      </a:r>
                      <a:r>
                        <a:rPr lang="fr-FR" sz="1050" i="1" noProof="0" dirty="0" err="1" smtClean="0">
                          <a:latin typeface="Calibri" pitchFamily="34" charset="0"/>
                          <a:ea typeface="Times New Roman"/>
                          <a:cs typeface="Calibri" pitchFamily="34" charset="0"/>
                        </a:rPr>
                        <a:t>it’s</a:t>
                      </a:r>
                      <a:r>
                        <a:rPr lang="fr-FR" sz="1050" i="1"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interesting</a:t>
                      </a:r>
                      <a:r>
                        <a:rPr lang="fr-FR" sz="1050" i="1" noProof="0" dirty="0" smtClean="0">
                          <a:latin typeface="Calibri" pitchFamily="34" charset="0"/>
                          <a:ea typeface="Times New Roman"/>
                          <a:cs typeface="Calibri" pitchFamily="34" charset="0"/>
                        </a:rPr>
                        <a:t>, on the </a:t>
                      </a:r>
                      <a:r>
                        <a:rPr lang="fr-FR" sz="1050" i="1" noProof="0" dirty="0" err="1" smtClean="0">
                          <a:latin typeface="Calibri" pitchFamily="34" charset="0"/>
                          <a:ea typeface="Times New Roman"/>
                          <a:cs typeface="Calibri" pitchFamily="34" charset="0"/>
                        </a:rPr>
                        <a:t>other</a:t>
                      </a:r>
                      <a:r>
                        <a:rPr lang="fr-FR" sz="1050" i="1" noProof="0" dirty="0" smtClean="0">
                          <a:latin typeface="Calibri" pitchFamily="34" charset="0"/>
                          <a:ea typeface="Times New Roman"/>
                          <a:cs typeface="Calibri" pitchFamily="34" charset="0"/>
                        </a:rPr>
                        <a:t> hand I </a:t>
                      </a:r>
                      <a:r>
                        <a:rPr lang="fr-FR" sz="1050" i="1" noProof="0" dirty="0" err="1" smtClean="0">
                          <a:latin typeface="Calibri" pitchFamily="34" charset="0"/>
                          <a:ea typeface="Times New Roman"/>
                          <a:cs typeface="Calibri" pitchFamily="34" charset="0"/>
                        </a:rPr>
                        <a:t>find</a:t>
                      </a:r>
                      <a:r>
                        <a:rPr lang="fr-FR" sz="1050" i="1"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it</a:t>
                      </a:r>
                      <a:r>
                        <a:rPr lang="fr-FR" sz="1050" i="1"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difficult</a:t>
                      </a:r>
                      <a:endParaRPr lang="fr-FR" sz="1050" noProof="0" dirty="0" smtClean="0">
                        <a:latin typeface="Calibri" pitchFamily="34" charset="0"/>
                        <a:ea typeface="Times New Roman"/>
                        <a:cs typeface="Calibri" pitchFamily="34" charset="0"/>
                      </a:endParaRPr>
                    </a:p>
                    <a:p>
                      <a:pPr marL="0" marR="0" indent="0" algn="l" defTabSz="914400" rtl="0" eaLnBrk="1" fontAlgn="auto" latinLnBrk="0" hangingPunct="1">
                        <a:lnSpc>
                          <a:spcPct val="115000"/>
                        </a:lnSpc>
                        <a:spcBef>
                          <a:spcPts val="0"/>
                        </a:spcBef>
                        <a:spcAft>
                          <a:spcPts val="0"/>
                        </a:spcAft>
                        <a:buClrTx/>
                        <a:buSzTx/>
                        <a:buFontTx/>
                        <a:buNone/>
                        <a:tabLst/>
                        <a:defRPr/>
                      </a:pPr>
                      <a:endParaRPr lang="fr-FR" sz="1050" noProof="0" dirty="0">
                        <a:latin typeface="Calibri" pitchFamily="34" charset="0"/>
                        <a:ea typeface="Times New Roman"/>
                        <a:cs typeface="Calibri" pitchFamily="34" charset="0"/>
                      </a:endParaRPr>
                    </a:p>
                  </a:txBody>
                  <a:tcPr marL="11762" marR="117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552069">
                <a:tc rowSpan="2">
                  <a:txBody>
                    <a:bodyPr/>
                    <a:lstStyle/>
                    <a:p>
                      <a:pPr>
                        <a:lnSpc>
                          <a:spcPct val="115000"/>
                        </a:lnSpc>
                        <a:spcAft>
                          <a:spcPts val="0"/>
                        </a:spcAft>
                      </a:pPr>
                      <a:r>
                        <a:rPr lang="fr-FR" sz="1050" b="1" baseline="0" noProof="0" dirty="0" smtClean="0">
                          <a:latin typeface="Calibri" pitchFamily="34" charset="0"/>
                          <a:ea typeface="Times New Roman"/>
                          <a:cs typeface="Calibri" pitchFamily="34" charset="0"/>
                        </a:rPr>
                        <a:t>J’allais + </a:t>
                      </a:r>
                      <a:r>
                        <a:rPr lang="fr-FR" sz="1050" b="1" baseline="0" noProof="0" dirty="0" err="1" smtClean="0">
                          <a:latin typeface="Calibri" pitchFamily="34" charset="0"/>
                          <a:ea typeface="Times New Roman"/>
                          <a:cs typeface="Calibri" pitchFamily="34" charset="0"/>
                        </a:rPr>
                        <a:t>inf</a:t>
                      </a:r>
                      <a:r>
                        <a:rPr lang="fr-FR" sz="1050" b="1" baseline="0" noProof="0" dirty="0" smtClean="0">
                          <a:latin typeface="Calibri" pitchFamily="34" charset="0"/>
                          <a:ea typeface="Times New Roman"/>
                          <a:cs typeface="Calibri" pitchFamily="34" charset="0"/>
                        </a:rPr>
                        <a:t>,</a:t>
                      </a:r>
                      <a:r>
                        <a:rPr lang="fr-FR" sz="1050" b="1" noProof="0" dirty="0" smtClean="0">
                          <a:latin typeface="Calibri" pitchFamily="34" charset="0"/>
                          <a:ea typeface="Times New Roman"/>
                          <a:cs typeface="Calibri" pitchFamily="34" charset="0"/>
                        </a:rPr>
                        <a:t> mais j’ai décidé + </a:t>
                      </a:r>
                      <a:r>
                        <a:rPr lang="fr-FR" sz="1050" b="1" noProof="0" dirty="0" err="1" smtClean="0">
                          <a:latin typeface="Calibri" pitchFamily="34" charset="0"/>
                          <a:ea typeface="Times New Roman"/>
                          <a:cs typeface="Calibri" pitchFamily="34" charset="0"/>
                        </a:rPr>
                        <a:t>inf</a:t>
                      </a:r>
                      <a:r>
                        <a:rPr lang="fr-FR" sz="1050" b="1" noProof="0" dirty="0" smtClean="0">
                          <a:latin typeface="Calibri" pitchFamily="34" charset="0"/>
                          <a:ea typeface="Times New Roman"/>
                          <a:cs typeface="Calibri" pitchFamily="34" charset="0"/>
                        </a:rPr>
                        <a:t> - </a:t>
                      </a:r>
                      <a:r>
                        <a:rPr lang="fr-FR" sz="1050" b="1" i="1" noProof="0" dirty="0" smtClean="0">
                          <a:latin typeface="Calibri" pitchFamily="34" charset="0"/>
                          <a:ea typeface="Times New Roman"/>
                          <a:cs typeface="Calibri" pitchFamily="34" charset="0"/>
                        </a:rPr>
                        <a:t> </a:t>
                      </a:r>
                      <a:r>
                        <a:rPr lang="fr-FR" sz="1050" b="1" i="0" noProof="0" dirty="0" smtClean="0">
                          <a:latin typeface="Calibri" pitchFamily="34" charset="0"/>
                          <a:ea typeface="Times New Roman"/>
                          <a:cs typeface="Calibri" pitchFamily="34" charset="0"/>
                        </a:rPr>
                        <a:t>I </a:t>
                      </a:r>
                      <a:r>
                        <a:rPr lang="fr-FR" sz="1050" b="1" i="0" noProof="0" dirty="0" err="1" smtClean="0">
                          <a:latin typeface="Calibri" pitchFamily="34" charset="0"/>
                          <a:ea typeface="Times New Roman"/>
                          <a:cs typeface="Calibri" pitchFamily="34" charset="0"/>
                        </a:rPr>
                        <a:t>was</a:t>
                      </a:r>
                      <a:r>
                        <a:rPr lang="fr-FR" sz="1050" b="1" i="0" noProof="0" dirty="0" smtClean="0">
                          <a:latin typeface="Calibri" pitchFamily="34" charset="0"/>
                          <a:ea typeface="Times New Roman"/>
                          <a:cs typeface="Calibri" pitchFamily="34" charset="0"/>
                        </a:rPr>
                        <a:t> </a:t>
                      </a:r>
                      <a:r>
                        <a:rPr lang="fr-FR" sz="1050" b="1" i="0" noProof="0" dirty="0" err="1" smtClean="0">
                          <a:latin typeface="Calibri" pitchFamily="34" charset="0"/>
                          <a:ea typeface="Times New Roman"/>
                          <a:cs typeface="Calibri" pitchFamily="34" charset="0"/>
                        </a:rPr>
                        <a:t>going</a:t>
                      </a:r>
                      <a:r>
                        <a:rPr lang="fr-FR" sz="1050" b="1" i="0" noProof="0" dirty="0" smtClean="0">
                          <a:latin typeface="Calibri" pitchFamily="34" charset="0"/>
                          <a:ea typeface="Times New Roman"/>
                          <a:cs typeface="Calibri" pitchFamily="34" charset="0"/>
                        </a:rPr>
                        <a:t> to ... but I </a:t>
                      </a:r>
                      <a:r>
                        <a:rPr lang="fr-FR" sz="1050" b="1" i="0" noProof="0" dirty="0" err="1" smtClean="0">
                          <a:latin typeface="Calibri" pitchFamily="34" charset="0"/>
                          <a:ea typeface="Times New Roman"/>
                          <a:cs typeface="Calibri" pitchFamily="34" charset="0"/>
                        </a:rPr>
                        <a:t>decided</a:t>
                      </a:r>
                      <a:r>
                        <a:rPr lang="fr-FR" sz="1050" b="1" i="0" noProof="0" dirty="0" smtClean="0">
                          <a:latin typeface="Calibri" pitchFamily="34" charset="0"/>
                          <a:ea typeface="Times New Roman"/>
                          <a:cs typeface="Calibri" pitchFamily="34" charset="0"/>
                        </a:rPr>
                        <a:t> to + </a:t>
                      </a:r>
                      <a:r>
                        <a:rPr lang="fr-FR" sz="1050" b="1" i="0" noProof="0" dirty="0" err="1" smtClean="0">
                          <a:latin typeface="Calibri" pitchFamily="34" charset="0"/>
                          <a:ea typeface="Times New Roman"/>
                          <a:cs typeface="Calibri" pitchFamily="34" charset="0"/>
                        </a:rPr>
                        <a:t>inf</a:t>
                      </a:r>
                      <a:endParaRPr lang="fr-FR" sz="1050" b="1" i="0" noProof="0" dirty="0" smtClean="0">
                        <a:latin typeface="Calibri" pitchFamily="34" charset="0"/>
                        <a:ea typeface="Times New Roman"/>
                        <a:cs typeface="Calibri" pitchFamily="34" charset="0"/>
                      </a:endParaRPr>
                    </a:p>
                    <a:p>
                      <a:pPr marL="0" marR="0" indent="0" algn="l" defTabSz="914400" rtl="0" eaLnBrk="1" fontAlgn="auto" latinLnBrk="0" hangingPunct="1">
                        <a:lnSpc>
                          <a:spcPct val="115000"/>
                        </a:lnSpc>
                        <a:spcBef>
                          <a:spcPts val="0"/>
                        </a:spcBef>
                        <a:spcAft>
                          <a:spcPts val="0"/>
                        </a:spcAft>
                        <a:buClrTx/>
                        <a:buSzTx/>
                        <a:buFontTx/>
                        <a:buNone/>
                        <a:tabLst/>
                        <a:defRPr/>
                      </a:pPr>
                      <a:r>
                        <a:rPr lang="fr-FR" sz="1050" noProof="0" dirty="0" err="1" smtClean="0">
                          <a:latin typeface="Calibri" pitchFamily="34" charset="0"/>
                          <a:ea typeface="Times New Roman"/>
                          <a:cs typeface="Calibri" pitchFamily="34" charset="0"/>
                        </a:rPr>
                        <a:t>Eg</a:t>
                      </a:r>
                      <a:r>
                        <a:rPr lang="fr-FR" sz="1050" noProof="0" dirty="0" smtClean="0">
                          <a:latin typeface="Calibri" pitchFamily="34" charset="0"/>
                          <a:ea typeface="Times New Roman"/>
                          <a:cs typeface="Calibri" pitchFamily="34" charset="0"/>
                        </a:rPr>
                        <a:t>. J’allais regarder</a:t>
                      </a:r>
                      <a:r>
                        <a:rPr lang="fr-FR" sz="1050" baseline="0" noProof="0" dirty="0" smtClean="0">
                          <a:latin typeface="Calibri" pitchFamily="34" charset="0"/>
                          <a:ea typeface="Times New Roman"/>
                          <a:cs typeface="Calibri" pitchFamily="34" charset="0"/>
                        </a:rPr>
                        <a:t> un film chez moi</a:t>
                      </a:r>
                      <a:r>
                        <a:rPr lang="fr-FR" sz="1050" noProof="0" dirty="0" smtClean="0">
                          <a:latin typeface="Calibri" pitchFamily="34" charset="0"/>
                          <a:ea typeface="Times New Roman"/>
                          <a:cs typeface="Calibri" pitchFamily="34" charset="0"/>
                        </a:rPr>
                        <a:t>, mais j’ai décidé d’ aller</a:t>
                      </a:r>
                      <a:r>
                        <a:rPr lang="fr-FR" sz="1050" baseline="0" noProof="0" dirty="0" smtClean="0">
                          <a:latin typeface="Calibri" pitchFamily="34" charset="0"/>
                          <a:ea typeface="Times New Roman"/>
                          <a:cs typeface="Calibri" pitchFamily="34" charset="0"/>
                        </a:rPr>
                        <a:t> au cinéma avec mes amis</a:t>
                      </a:r>
                      <a:r>
                        <a:rPr lang="fr-FR" sz="1050" noProof="0" dirty="0" smtClean="0">
                          <a:latin typeface="Calibri" pitchFamily="34" charset="0"/>
                          <a:ea typeface="Times New Roman"/>
                          <a:cs typeface="Calibri" pitchFamily="34" charset="0"/>
                        </a:rPr>
                        <a:t>.– </a:t>
                      </a:r>
                      <a:r>
                        <a:rPr lang="fr-FR" sz="1050" i="1" noProof="0" dirty="0" smtClean="0">
                          <a:latin typeface="Calibri" pitchFamily="34" charset="0"/>
                          <a:ea typeface="Times New Roman"/>
                          <a:cs typeface="Calibri" pitchFamily="34" charset="0"/>
                        </a:rPr>
                        <a:t>I </a:t>
                      </a:r>
                      <a:r>
                        <a:rPr lang="fr-FR" sz="1050" i="1" noProof="0" dirty="0" err="1" smtClean="0">
                          <a:latin typeface="Calibri" pitchFamily="34" charset="0"/>
                          <a:ea typeface="Times New Roman"/>
                          <a:cs typeface="Calibri" pitchFamily="34" charset="0"/>
                        </a:rPr>
                        <a:t>was</a:t>
                      </a:r>
                      <a:r>
                        <a:rPr lang="fr-FR" sz="1050" i="1"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going</a:t>
                      </a:r>
                      <a:r>
                        <a:rPr lang="fr-FR" sz="1050" i="1" noProof="0" dirty="0" smtClean="0">
                          <a:latin typeface="Calibri" pitchFamily="34" charset="0"/>
                          <a:ea typeface="Times New Roman"/>
                          <a:cs typeface="Calibri" pitchFamily="34" charset="0"/>
                        </a:rPr>
                        <a:t> to </a:t>
                      </a:r>
                      <a:r>
                        <a:rPr lang="fr-FR" sz="1050" i="1" noProof="0" dirty="0" err="1" smtClean="0">
                          <a:latin typeface="Calibri" pitchFamily="34" charset="0"/>
                          <a:ea typeface="Times New Roman"/>
                          <a:cs typeface="Calibri" pitchFamily="34" charset="0"/>
                        </a:rPr>
                        <a:t>watch</a:t>
                      </a:r>
                      <a:r>
                        <a:rPr lang="fr-FR" sz="1050" i="1" noProof="0" dirty="0" smtClean="0">
                          <a:latin typeface="Calibri" pitchFamily="34" charset="0"/>
                          <a:ea typeface="Times New Roman"/>
                          <a:cs typeface="Calibri" pitchFamily="34" charset="0"/>
                        </a:rPr>
                        <a:t> a film at home, but I </a:t>
                      </a:r>
                      <a:r>
                        <a:rPr lang="fr-FR" sz="1050" i="1" noProof="0" dirty="0" err="1" smtClean="0">
                          <a:latin typeface="Calibri" pitchFamily="34" charset="0"/>
                          <a:ea typeface="Times New Roman"/>
                          <a:cs typeface="Calibri" pitchFamily="34" charset="0"/>
                        </a:rPr>
                        <a:t>decided</a:t>
                      </a:r>
                      <a:r>
                        <a:rPr lang="fr-FR" sz="1050" i="1" noProof="0" dirty="0" smtClean="0">
                          <a:latin typeface="Calibri" pitchFamily="34" charset="0"/>
                          <a:ea typeface="Times New Roman"/>
                          <a:cs typeface="Calibri" pitchFamily="34" charset="0"/>
                        </a:rPr>
                        <a:t> to go to the </a:t>
                      </a:r>
                      <a:r>
                        <a:rPr lang="fr-FR" sz="1050" i="1" noProof="0" dirty="0" err="1" smtClean="0">
                          <a:latin typeface="Calibri" pitchFamily="34" charset="0"/>
                          <a:ea typeface="Times New Roman"/>
                          <a:cs typeface="Calibri" pitchFamily="34" charset="0"/>
                        </a:rPr>
                        <a:t>cinema</a:t>
                      </a:r>
                      <a:r>
                        <a:rPr lang="fr-FR" sz="1050" i="1"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with</a:t>
                      </a:r>
                      <a:r>
                        <a:rPr lang="fr-FR" sz="1050" i="1"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my</a:t>
                      </a:r>
                      <a:r>
                        <a:rPr lang="fr-FR" sz="1050" i="1" baseline="0" noProof="0" dirty="0" smtClean="0">
                          <a:latin typeface="Calibri" pitchFamily="34" charset="0"/>
                          <a:ea typeface="Times New Roman"/>
                          <a:cs typeface="Calibri" pitchFamily="34" charset="0"/>
                        </a:rPr>
                        <a:t> </a:t>
                      </a:r>
                      <a:r>
                        <a:rPr lang="fr-FR" sz="1050" i="1" baseline="0" noProof="0" dirty="0" err="1" smtClean="0">
                          <a:latin typeface="Calibri" pitchFamily="34" charset="0"/>
                          <a:ea typeface="Times New Roman"/>
                          <a:cs typeface="Calibri" pitchFamily="34" charset="0"/>
                        </a:rPr>
                        <a:t>f</a:t>
                      </a:r>
                      <a:r>
                        <a:rPr lang="fr-FR" sz="1050" i="1" noProof="0" dirty="0" err="1" smtClean="0">
                          <a:latin typeface="Calibri" pitchFamily="34" charset="0"/>
                          <a:ea typeface="Times New Roman"/>
                          <a:cs typeface="Calibri" pitchFamily="34" charset="0"/>
                        </a:rPr>
                        <a:t>riends</a:t>
                      </a:r>
                      <a:r>
                        <a:rPr lang="fr-FR" sz="1050" i="1" noProof="0" dirty="0" smtClean="0">
                          <a:latin typeface="Calibri" pitchFamily="34" charset="0"/>
                          <a:ea typeface="Times New Roman"/>
                          <a:cs typeface="Calibri" pitchFamily="34" charset="0"/>
                        </a:rPr>
                        <a:t>.</a:t>
                      </a:r>
                      <a:endParaRPr lang="fr-FR" sz="1050" noProof="0" dirty="0" smtClean="0">
                        <a:latin typeface="Calibri" pitchFamily="34" charset="0"/>
                        <a:ea typeface="Times New Roman"/>
                        <a:cs typeface="Calibri" pitchFamily="34" charset="0"/>
                      </a:endParaRPr>
                    </a:p>
                  </a:txBody>
                  <a:tcPr marL="11762" marR="117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fr-FR" sz="1050" b="1" noProof="0" dirty="0" smtClean="0">
                          <a:latin typeface="Calibri" pitchFamily="34" charset="0"/>
                          <a:ea typeface="Times New Roman"/>
                          <a:cs typeface="Calibri" pitchFamily="34" charset="0"/>
                        </a:rPr>
                        <a:t>Bien</a:t>
                      </a:r>
                      <a:r>
                        <a:rPr lang="fr-FR" sz="1050" b="1" baseline="0" noProof="0" dirty="0" smtClean="0">
                          <a:latin typeface="Calibri" pitchFamily="34" charset="0"/>
                          <a:ea typeface="Times New Roman"/>
                          <a:cs typeface="Calibri" pitchFamily="34" charset="0"/>
                        </a:rPr>
                        <a:t> </a:t>
                      </a:r>
                      <a:r>
                        <a:rPr lang="fr-FR" sz="1050" b="1" noProof="0" dirty="0" smtClean="0">
                          <a:latin typeface="Calibri" pitchFamily="34" charset="0"/>
                          <a:ea typeface="Times New Roman"/>
                          <a:cs typeface="Calibri" pitchFamily="34" charset="0"/>
                        </a:rPr>
                        <a:t>que + </a:t>
                      </a:r>
                      <a:r>
                        <a:rPr lang="fr-FR" sz="1050" b="1" noProof="0" dirty="0" err="1" smtClean="0">
                          <a:latin typeface="Calibri" pitchFamily="34" charset="0"/>
                          <a:ea typeface="Times New Roman"/>
                          <a:cs typeface="Calibri" pitchFamily="34" charset="0"/>
                        </a:rPr>
                        <a:t>subjunctive</a:t>
                      </a:r>
                      <a:r>
                        <a:rPr lang="fr-FR" sz="1050" b="1" noProof="0" dirty="0" smtClean="0">
                          <a:latin typeface="Calibri" pitchFamily="34" charset="0"/>
                          <a:ea typeface="Times New Roman"/>
                          <a:cs typeface="Calibri" pitchFamily="34" charset="0"/>
                        </a:rPr>
                        <a:t> …</a:t>
                      </a:r>
                      <a:r>
                        <a:rPr lang="fr-FR" sz="1050" b="0" baseline="0" noProof="0" dirty="0" smtClean="0">
                          <a:latin typeface="Calibri" pitchFamily="34" charset="0"/>
                          <a:ea typeface="Times New Roman"/>
                          <a:cs typeface="Calibri" pitchFamily="34" charset="0"/>
                        </a:rPr>
                        <a:t> - </a:t>
                      </a:r>
                      <a:r>
                        <a:rPr lang="fr-FR" sz="1050" b="1" noProof="0" dirty="0" err="1" smtClean="0">
                          <a:latin typeface="Calibri" pitchFamily="34" charset="0"/>
                          <a:ea typeface="Times New Roman"/>
                          <a:cs typeface="Calibri" pitchFamily="34" charset="0"/>
                        </a:rPr>
                        <a:t>Although</a:t>
                      </a:r>
                      <a:endParaRPr lang="fr-FR" sz="1050" noProof="0" dirty="0" smtClean="0">
                        <a:latin typeface="Calibri" pitchFamily="34" charset="0"/>
                        <a:ea typeface="Times New Roman"/>
                        <a:cs typeface="Calibri" pitchFamily="34" charset="0"/>
                      </a:endParaRPr>
                    </a:p>
                    <a:p>
                      <a:pPr>
                        <a:lnSpc>
                          <a:spcPct val="115000"/>
                        </a:lnSpc>
                        <a:spcAft>
                          <a:spcPts val="0"/>
                        </a:spcAft>
                      </a:pPr>
                      <a:r>
                        <a:rPr lang="fr-FR" sz="1050" noProof="0" dirty="0" err="1" smtClean="0">
                          <a:latin typeface="Calibri" pitchFamily="34" charset="0"/>
                          <a:ea typeface="Times New Roman"/>
                          <a:cs typeface="Calibri" pitchFamily="34" charset="0"/>
                        </a:rPr>
                        <a:t>Eg</a:t>
                      </a:r>
                      <a:r>
                        <a:rPr lang="fr-FR" sz="1050" noProof="0" dirty="0" smtClean="0">
                          <a:latin typeface="Calibri" pitchFamily="34" charset="0"/>
                          <a:ea typeface="Times New Roman"/>
                          <a:cs typeface="Calibri" pitchFamily="34" charset="0"/>
                        </a:rPr>
                        <a:t>. Bien</a:t>
                      </a:r>
                      <a:r>
                        <a:rPr lang="fr-FR" sz="1050" baseline="0" noProof="0" dirty="0" smtClean="0">
                          <a:latin typeface="Calibri" pitchFamily="34" charset="0"/>
                          <a:ea typeface="Times New Roman"/>
                          <a:cs typeface="Calibri" pitchFamily="34" charset="0"/>
                        </a:rPr>
                        <a:t> que ce soit…</a:t>
                      </a:r>
                      <a:r>
                        <a:rPr lang="fr-FR" sz="1050"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Although</a:t>
                      </a:r>
                      <a:r>
                        <a:rPr lang="fr-FR" sz="1050" i="1"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it’s</a:t>
                      </a:r>
                      <a:endParaRPr lang="fr-FR" sz="1050" noProof="0" dirty="0">
                        <a:latin typeface="Calibri" pitchFamily="34" charset="0"/>
                        <a:ea typeface="Times New Roman"/>
                        <a:cs typeface="Calibri" pitchFamily="34" charset="0"/>
                      </a:endParaRPr>
                    </a:p>
                  </a:txBody>
                  <a:tcPr marL="11762" marR="117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552069">
                <a:tc vMerge="1">
                  <a:txBody>
                    <a:bodyPr/>
                    <a:lstStyle/>
                    <a:p>
                      <a:endParaRPr lang="en-GB"/>
                    </a:p>
                  </a:txBody>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fr-FR" sz="1050" b="1" noProof="0" dirty="0" smtClean="0">
                          <a:latin typeface="Calibri" pitchFamily="34" charset="0"/>
                          <a:ea typeface="Times New Roman"/>
                          <a:cs typeface="Calibri" pitchFamily="34" charset="0"/>
                        </a:rPr>
                        <a:t>Il</a:t>
                      </a:r>
                      <a:r>
                        <a:rPr lang="fr-FR" sz="1050" b="1" baseline="0" noProof="0" dirty="0" smtClean="0">
                          <a:latin typeface="Calibri" pitchFamily="34" charset="0"/>
                          <a:ea typeface="Times New Roman"/>
                          <a:cs typeface="Calibri" pitchFamily="34" charset="0"/>
                        </a:rPr>
                        <a:t> faut </a:t>
                      </a:r>
                      <a:r>
                        <a:rPr lang="fr-FR" sz="1050" b="1" noProof="0" dirty="0" smtClean="0">
                          <a:latin typeface="Calibri" pitchFamily="34" charset="0"/>
                          <a:ea typeface="Times New Roman"/>
                          <a:cs typeface="Calibri" pitchFamily="34" charset="0"/>
                        </a:rPr>
                        <a:t>que + </a:t>
                      </a:r>
                      <a:r>
                        <a:rPr lang="fr-FR" sz="1050" b="1" noProof="0" dirty="0" err="1" smtClean="0">
                          <a:latin typeface="Calibri" pitchFamily="34" charset="0"/>
                          <a:ea typeface="Times New Roman"/>
                          <a:cs typeface="Calibri" pitchFamily="34" charset="0"/>
                        </a:rPr>
                        <a:t>subjunctive</a:t>
                      </a:r>
                      <a:r>
                        <a:rPr lang="fr-FR" sz="1050" b="1" noProof="0" dirty="0" smtClean="0">
                          <a:latin typeface="Calibri" pitchFamily="34" charset="0"/>
                          <a:ea typeface="Times New Roman"/>
                          <a:cs typeface="Calibri" pitchFamily="34" charset="0"/>
                        </a:rPr>
                        <a:t> …</a:t>
                      </a:r>
                      <a:r>
                        <a:rPr lang="fr-FR" sz="1050" b="0" baseline="0" noProof="0" dirty="0" smtClean="0">
                          <a:latin typeface="Calibri" pitchFamily="34" charset="0"/>
                          <a:ea typeface="Times New Roman"/>
                          <a:cs typeface="Calibri" pitchFamily="34" charset="0"/>
                        </a:rPr>
                        <a:t> - </a:t>
                      </a:r>
                      <a:r>
                        <a:rPr lang="fr-FR" sz="1050" b="0" baseline="0" noProof="0" dirty="0" err="1" smtClean="0">
                          <a:latin typeface="Calibri" pitchFamily="34" charset="0"/>
                          <a:ea typeface="Times New Roman"/>
                          <a:cs typeface="Calibri" pitchFamily="34" charset="0"/>
                        </a:rPr>
                        <a:t>it’s</a:t>
                      </a:r>
                      <a:r>
                        <a:rPr lang="fr-FR" sz="1050" b="0" baseline="0" noProof="0" dirty="0" smtClean="0">
                          <a:latin typeface="Calibri" pitchFamily="34" charset="0"/>
                          <a:ea typeface="Times New Roman"/>
                          <a:cs typeface="Calibri" pitchFamily="34" charset="0"/>
                        </a:rPr>
                        <a:t> </a:t>
                      </a:r>
                      <a:r>
                        <a:rPr lang="fr-FR" sz="1050" b="0" baseline="0" noProof="0" dirty="0" err="1" smtClean="0">
                          <a:latin typeface="Calibri" pitchFamily="34" charset="0"/>
                          <a:ea typeface="Times New Roman"/>
                          <a:cs typeface="Calibri" pitchFamily="34" charset="0"/>
                        </a:rPr>
                        <a:t>necessary</a:t>
                      </a:r>
                      <a:r>
                        <a:rPr lang="fr-FR" sz="1050" b="0" baseline="0" noProof="0" dirty="0" smtClean="0">
                          <a:latin typeface="Calibri" pitchFamily="34" charset="0"/>
                          <a:ea typeface="Times New Roman"/>
                          <a:cs typeface="Calibri" pitchFamily="34" charset="0"/>
                        </a:rPr>
                        <a:t> </a:t>
                      </a:r>
                      <a:r>
                        <a:rPr lang="fr-FR" sz="1050" b="0" baseline="0" noProof="0" dirty="0" err="1" smtClean="0">
                          <a:latin typeface="Calibri" pitchFamily="34" charset="0"/>
                          <a:ea typeface="Times New Roman"/>
                          <a:cs typeface="Calibri" pitchFamily="34" charset="0"/>
                        </a:rPr>
                        <a:t>that</a:t>
                      </a:r>
                      <a:r>
                        <a:rPr lang="fr-FR" sz="1050" b="0" baseline="0" noProof="0" dirty="0" smtClean="0">
                          <a:latin typeface="Calibri" pitchFamily="34" charset="0"/>
                          <a:ea typeface="Times New Roman"/>
                          <a:cs typeface="Calibri" pitchFamily="34" charset="0"/>
                        </a:rPr>
                        <a:t>…</a:t>
                      </a:r>
                      <a:endParaRPr lang="fr-FR" sz="1050" noProof="0" dirty="0" smtClean="0">
                        <a:latin typeface="Calibri" pitchFamily="34" charset="0"/>
                        <a:ea typeface="Times New Roman"/>
                        <a:cs typeface="Calibri" pitchFamily="34" charset="0"/>
                      </a:endParaRPr>
                    </a:p>
                    <a:p>
                      <a:pPr>
                        <a:lnSpc>
                          <a:spcPct val="115000"/>
                        </a:lnSpc>
                        <a:spcAft>
                          <a:spcPts val="0"/>
                        </a:spcAft>
                      </a:pPr>
                      <a:r>
                        <a:rPr lang="fr-FR" sz="1050" noProof="0" dirty="0" err="1" smtClean="0">
                          <a:latin typeface="Calibri" pitchFamily="34" charset="0"/>
                          <a:ea typeface="Times New Roman"/>
                          <a:cs typeface="Calibri" pitchFamily="34" charset="0"/>
                        </a:rPr>
                        <a:t>Eg</a:t>
                      </a:r>
                      <a:r>
                        <a:rPr lang="fr-FR" sz="1050" noProof="0" dirty="0" smtClean="0">
                          <a:latin typeface="Calibri" pitchFamily="34" charset="0"/>
                          <a:ea typeface="Times New Roman"/>
                          <a:cs typeface="Calibri" pitchFamily="34" charset="0"/>
                        </a:rPr>
                        <a:t>. il faut que</a:t>
                      </a:r>
                      <a:r>
                        <a:rPr lang="fr-FR" sz="1050" baseline="0" noProof="0" dirty="0" smtClean="0">
                          <a:latin typeface="Calibri" pitchFamily="34" charset="0"/>
                          <a:ea typeface="Times New Roman"/>
                          <a:cs typeface="Calibri" pitchFamily="34" charset="0"/>
                        </a:rPr>
                        <a:t> je fasse/j’aille…</a:t>
                      </a:r>
                      <a:r>
                        <a:rPr lang="fr-FR" sz="1050" noProof="0" dirty="0" smtClean="0">
                          <a:latin typeface="Calibri" pitchFamily="34" charset="0"/>
                          <a:ea typeface="Times New Roman"/>
                          <a:cs typeface="Calibri" pitchFamily="34" charset="0"/>
                        </a:rPr>
                        <a:t>–</a:t>
                      </a:r>
                      <a:r>
                        <a:rPr lang="fr-FR" sz="1050" baseline="0" noProof="0" dirty="0" smtClean="0">
                          <a:latin typeface="Calibri" pitchFamily="34" charset="0"/>
                          <a:ea typeface="Times New Roman"/>
                          <a:cs typeface="Calibri" pitchFamily="34" charset="0"/>
                        </a:rPr>
                        <a:t> </a:t>
                      </a:r>
                      <a:r>
                        <a:rPr lang="fr-FR" sz="1050" baseline="0" noProof="0" dirty="0" err="1" smtClean="0">
                          <a:latin typeface="Calibri" pitchFamily="34" charset="0"/>
                          <a:ea typeface="Times New Roman"/>
                          <a:cs typeface="Calibri" pitchFamily="34" charset="0"/>
                        </a:rPr>
                        <a:t>It’s</a:t>
                      </a:r>
                      <a:r>
                        <a:rPr lang="fr-FR" sz="1050" baseline="0" noProof="0" dirty="0" smtClean="0">
                          <a:latin typeface="Calibri" pitchFamily="34" charset="0"/>
                          <a:ea typeface="Times New Roman"/>
                          <a:cs typeface="Calibri" pitchFamily="34" charset="0"/>
                        </a:rPr>
                        <a:t> </a:t>
                      </a:r>
                      <a:r>
                        <a:rPr lang="fr-FR" sz="1050" baseline="0" noProof="0" dirty="0" err="1" smtClean="0">
                          <a:latin typeface="Calibri" pitchFamily="34" charset="0"/>
                          <a:ea typeface="Times New Roman"/>
                          <a:cs typeface="Calibri" pitchFamily="34" charset="0"/>
                        </a:rPr>
                        <a:t>necessary</a:t>
                      </a:r>
                      <a:r>
                        <a:rPr lang="fr-FR" sz="1050" baseline="0" noProof="0" dirty="0" smtClean="0">
                          <a:latin typeface="Calibri" pitchFamily="34" charset="0"/>
                          <a:ea typeface="Times New Roman"/>
                          <a:cs typeface="Calibri" pitchFamily="34" charset="0"/>
                        </a:rPr>
                        <a:t> </a:t>
                      </a:r>
                      <a:r>
                        <a:rPr lang="fr-FR" sz="1050" baseline="0" noProof="0" dirty="0" err="1" smtClean="0">
                          <a:latin typeface="Calibri" pitchFamily="34" charset="0"/>
                          <a:ea typeface="Times New Roman"/>
                          <a:cs typeface="Calibri" pitchFamily="34" charset="0"/>
                        </a:rPr>
                        <a:t>that</a:t>
                      </a:r>
                      <a:r>
                        <a:rPr lang="fr-FR" sz="1050" baseline="0" noProof="0" dirty="0" smtClean="0">
                          <a:latin typeface="Calibri" pitchFamily="34" charset="0"/>
                          <a:ea typeface="Times New Roman"/>
                          <a:cs typeface="Calibri" pitchFamily="34" charset="0"/>
                        </a:rPr>
                        <a:t> I do/go</a:t>
                      </a:r>
                      <a:endParaRPr lang="fr-FR" sz="1050" noProof="0" dirty="0" smtClean="0">
                        <a:latin typeface="Calibri" pitchFamily="34" charset="0"/>
                        <a:ea typeface="Times New Roman"/>
                        <a:cs typeface="Calibri" pitchFamily="34" charset="0"/>
                      </a:endParaRPr>
                    </a:p>
                    <a:p>
                      <a:pPr>
                        <a:lnSpc>
                          <a:spcPct val="115000"/>
                        </a:lnSpc>
                        <a:spcAft>
                          <a:spcPts val="0"/>
                        </a:spcAft>
                      </a:pPr>
                      <a:endParaRPr lang="fr-FR" sz="1050" noProof="0" dirty="0">
                        <a:latin typeface="Calibri" pitchFamily="34" charset="0"/>
                        <a:ea typeface="Times New Roman"/>
                        <a:cs typeface="Calibri" pitchFamily="34" charset="0"/>
                      </a:endParaRPr>
                    </a:p>
                  </a:txBody>
                  <a:tcPr marL="11762" marR="117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35896957"/>
                  </a:ext>
                </a:extLst>
              </a:tr>
              <a:tr h="613410">
                <a:tc>
                  <a:txBody>
                    <a:bodyPr/>
                    <a:lstStyle/>
                    <a:p>
                      <a:pPr>
                        <a:lnSpc>
                          <a:spcPct val="115000"/>
                        </a:lnSpc>
                        <a:spcAft>
                          <a:spcPts val="0"/>
                        </a:spcAft>
                      </a:pPr>
                      <a:r>
                        <a:rPr lang="fr-FR" sz="1050" b="1" noProof="0" dirty="0" smtClean="0">
                          <a:latin typeface="Calibri" pitchFamily="34" charset="0"/>
                          <a:ea typeface="Times New Roman"/>
                          <a:cs typeface="Calibri" pitchFamily="34" charset="0"/>
                        </a:rPr>
                        <a:t>On peut + inf. - You </a:t>
                      </a:r>
                      <a:r>
                        <a:rPr lang="fr-FR" sz="1050" b="1" noProof="0" dirty="0" err="1" smtClean="0">
                          <a:latin typeface="Calibri" pitchFamily="34" charset="0"/>
                          <a:ea typeface="Times New Roman"/>
                          <a:cs typeface="Calibri" pitchFamily="34" charset="0"/>
                        </a:rPr>
                        <a:t>can</a:t>
                      </a:r>
                      <a:endParaRPr lang="fr-FR" sz="1050" noProof="0" dirty="0" smtClean="0">
                        <a:latin typeface="Calibri" pitchFamily="34" charset="0"/>
                        <a:ea typeface="Times New Roman"/>
                        <a:cs typeface="Calibri" pitchFamily="34" charset="0"/>
                      </a:endParaRPr>
                    </a:p>
                    <a:p>
                      <a:pPr>
                        <a:lnSpc>
                          <a:spcPct val="115000"/>
                        </a:lnSpc>
                        <a:spcAft>
                          <a:spcPts val="0"/>
                        </a:spcAft>
                      </a:pPr>
                      <a:r>
                        <a:rPr lang="fr-FR" sz="1050" noProof="0" dirty="0" err="1" smtClean="0">
                          <a:latin typeface="Calibri" pitchFamily="34" charset="0"/>
                          <a:ea typeface="Times New Roman"/>
                          <a:cs typeface="Calibri" pitchFamily="34" charset="0"/>
                        </a:rPr>
                        <a:t>Eg</a:t>
                      </a:r>
                      <a:r>
                        <a:rPr lang="fr-FR" sz="1050" noProof="0" dirty="0" smtClean="0">
                          <a:latin typeface="Calibri" pitchFamily="34" charset="0"/>
                          <a:ea typeface="Times New Roman"/>
                          <a:cs typeface="Calibri" pitchFamily="34" charset="0"/>
                        </a:rPr>
                        <a:t>. A Newcastle on</a:t>
                      </a:r>
                      <a:r>
                        <a:rPr lang="fr-FR" sz="1050" baseline="0" noProof="0" dirty="0" smtClean="0">
                          <a:latin typeface="Calibri" pitchFamily="34" charset="0"/>
                          <a:ea typeface="Times New Roman"/>
                          <a:cs typeface="Calibri" pitchFamily="34" charset="0"/>
                        </a:rPr>
                        <a:t> peut aller </a:t>
                      </a:r>
                      <a:r>
                        <a:rPr lang="fr-FR" sz="1050" noProof="0" dirty="0" smtClean="0">
                          <a:latin typeface="Calibri" pitchFamily="34" charset="0"/>
                          <a:ea typeface="Times New Roman"/>
                          <a:cs typeface="Calibri" pitchFamily="34" charset="0"/>
                        </a:rPr>
                        <a:t>au stade</a:t>
                      </a:r>
                      <a:r>
                        <a:rPr lang="fr-FR" sz="1050" baseline="0" noProof="0" dirty="0" smtClean="0">
                          <a:latin typeface="Calibri" pitchFamily="34" charset="0"/>
                          <a:ea typeface="Times New Roman"/>
                          <a:cs typeface="Calibri" pitchFamily="34" charset="0"/>
                        </a:rPr>
                        <a:t> pour voir</a:t>
                      </a:r>
                      <a:r>
                        <a:rPr lang="fr-FR" sz="1050" noProof="0" dirty="0" smtClean="0">
                          <a:latin typeface="Calibri" pitchFamily="34" charset="0"/>
                          <a:ea typeface="Times New Roman"/>
                          <a:cs typeface="Calibri" pitchFamily="34" charset="0"/>
                        </a:rPr>
                        <a:t> un match – </a:t>
                      </a:r>
                      <a:r>
                        <a:rPr lang="fr-FR" sz="1050" i="1" noProof="0" dirty="0" smtClean="0">
                          <a:latin typeface="Calibri" pitchFamily="34" charset="0"/>
                          <a:ea typeface="Times New Roman"/>
                          <a:cs typeface="Calibri" pitchFamily="34" charset="0"/>
                        </a:rPr>
                        <a:t>In Newcastle </a:t>
                      </a:r>
                      <a:r>
                        <a:rPr lang="fr-FR" sz="1050" i="1" noProof="0" dirty="0" err="1" smtClean="0">
                          <a:latin typeface="Calibri" pitchFamily="34" charset="0"/>
                          <a:ea typeface="Times New Roman"/>
                          <a:cs typeface="Calibri" pitchFamily="34" charset="0"/>
                        </a:rPr>
                        <a:t>you</a:t>
                      </a:r>
                      <a:r>
                        <a:rPr lang="fr-FR" sz="1050" i="1"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can</a:t>
                      </a:r>
                      <a:r>
                        <a:rPr lang="fr-FR" sz="1050" i="1" noProof="0" dirty="0" smtClean="0">
                          <a:latin typeface="Calibri" pitchFamily="34" charset="0"/>
                          <a:ea typeface="Times New Roman"/>
                          <a:cs typeface="Calibri" pitchFamily="34" charset="0"/>
                        </a:rPr>
                        <a:t> go to the stadium to </a:t>
                      </a:r>
                      <a:r>
                        <a:rPr lang="fr-FR" sz="1050" i="1" noProof="0" dirty="0" err="1" smtClean="0">
                          <a:latin typeface="Calibri" pitchFamily="34" charset="0"/>
                          <a:ea typeface="Times New Roman"/>
                          <a:cs typeface="Calibri" pitchFamily="34" charset="0"/>
                        </a:rPr>
                        <a:t>watch</a:t>
                      </a:r>
                      <a:r>
                        <a:rPr lang="fr-FR" sz="1050" i="1" noProof="0" dirty="0" smtClean="0">
                          <a:latin typeface="Calibri" pitchFamily="34" charset="0"/>
                          <a:ea typeface="Times New Roman"/>
                          <a:cs typeface="Calibri" pitchFamily="34" charset="0"/>
                        </a:rPr>
                        <a:t> a match</a:t>
                      </a:r>
                      <a:endParaRPr lang="fr-FR" sz="1050" noProof="0" dirty="0" smtClean="0">
                        <a:latin typeface="Calibri" pitchFamily="34" charset="0"/>
                        <a:ea typeface="Times New Roman"/>
                        <a:cs typeface="Calibri" pitchFamily="34" charset="0"/>
                      </a:endParaRPr>
                    </a:p>
                  </a:txBody>
                  <a:tcPr marL="11762" marR="117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fr-FR" sz="1050" b="1" noProof="0" dirty="0" smtClean="0">
                          <a:latin typeface="Calibri" pitchFamily="34" charset="0"/>
                          <a:ea typeface="Times New Roman"/>
                          <a:cs typeface="Calibri" pitchFamily="34" charset="0"/>
                        </a:rPr>
                        <a:t>Donc …/ par conséquent…</a:t>
                      </a:r>
                      <a:r>
                        <a:rPr lang="fr-FR" sz="1050" b="0" baseline="0" noProof="0" dirty="0" smtClean="0">
                          <a:latin typeface="Calibri" pitchFamily="34" charset="0"/>
                          <a:ea typeface="Times New Roman"/>
                          <a:cs typeface="Calibri" pitchFamily="34" charset="0"/>
                        </a:rPr>
                        <a:t> - </a:t>
                      </a:r>
                      <a:r>
                        <a:rPr lang="fr-FR" sz="1050" b="0" noProof="0" dirty="0" err="1" smtClean="0">
                          <a:latin typeface="Calibri" pitchFamily="34" charset="0"/>
                          <a:ea typeface="Times New Roman"/>
                          <a:cs typeface="Calibri" pitchFamily="34" charset="0"/>
                        </a:rPr>
                        <a:t>Therefore</a:t>
                      </a:r>
                      <a:endParaRPr lang="fr-FR" sz="1050" b="0" noProof="0" dirty="0" smtClean="0">
                        <a:latin typeface="Calibri" pitchFamily="34" charset="0"/>
                        <a:ea typeface="Times New Roman"/>
                        <a:cs typeface="Calibri" pitchFamily="34" charset="0"/>
                      </a:endParaRPr>
                    </a:p>
                    <a:p>
                      <a:pPr marL="0" marR="0" indent="0" algn="l" defTabSz="914400" rtl="0" eaLnBrk="1" fontAlgn="auto" latinLnBrk="0" hangingPunct="1">
                        <a:lnSpc>
                          <a:spcPct val="115000"/>
                        </a:lnSpc>
                        <a:spcBef>
                          <a:spcPts val="0"/>
                        </a:spcBef>
                        <a:spcAft>
                          <a:spcPts val="0"/>
                        </a:spcAft>
                        <a:buClrTx/>
                        <a:buSzTx/>
                        <a:buFontTx/>
                        <a:buNone/>
                        <a:tabLst/>
                        <a:defRPr/>
                      </a:pPr>
                      <a:endParaRPr lang="fr-FR" sz="1050" noProof="0" dirty="0">
                        <a:latin typeface="Calibri" pitchFamily="34" charset="0"/>
                        <a:ea typeface="Times New Roman"/>
                        <a:cs typeface="Calibri" pitchFamily="34" charset="0"/>
                      </a:endParaRPr>
                    </a:p>
                  </a:txBody>
                  <a:tcPr marL="11762" marR="117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37931">
                <a:tc rowSpan="2">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fr-FR" sz="1050" b="1" noProof="0" dirty="0" smtClean="0">
                          <a:latin typeface="Calibri" pitchFamily="34" charset="0"/>
                          <a:ea typeface="Times New Roman"/>
                          <a:cs typeface="Calibri" pitchFamily="34" charset="0"/>
                        </a:rPr>
                        <a:t>Si/quand … (+ </a:t>
                      </a:r>
                      <a:r>
                        <a:rPr lang="fr-FR" sz="1050" b="1" noProof="0" dirty="0" err="1" smtClean="0">
                          <a:latin typeface="Calibri" pitchFamily="34" charset="0"/>
                          <a:ea typeface="Times New Roman"/>
                          <a:cs typeface="Calibri" pitchFamily="34" charset="0"/>
                        </a:rPr>
                        <a:t>present</a:t>
                      </a:r>
                      <a:r>
                        <a:rPr lang="fr-FR" sz="1050" b="1" noProof="0" dirty="0" smtClean="0">
                          <a:latin typeface="Calibri" pitchFamily="34" charset="0"/>
                          <a:ea typeface="Times New Roman"/>
                          <a:cs typeface="Calibri" pitchFamily="34" charset="0"/>
                        </a:rPr>
                        <a:t> </a:t>
                      </a:r>
                      <a:r>
                        <a:rPr lang="fr-FR" sz="1050" b="1" noProof="0" dirty="0" err="1" smtClean="0">
                          <a:latin typeface="Calibri" pitchFamily="34" charset="0"/>
                          <a:ea typeface="Times New Roman"/>
                          <a:cs typeface="Calibri" pitchFamily="34" charset="0"/>
                        </a:rPr>
                        <a:t>tense</a:t>
                      </a:r>
                      <a:r>
                        <a:rPr lang="fr-FR" sz="1050" b="1" noProof="0" dirty="0" smtClean="0">
                          <a:latin typeface="Calibri" pitchFamily="34" charset="0"/>
                          <a:ea typeface="Times New Roman"/>
                          <a:cs typeface="Calibri" pitchFamily="34" charset="0"/>
                        </a:rPr>
                        <a:t>)</a:t>
                      </a:r>
                      <a:r>
                        <a:rPr lang="fr-FR" sz="1050" b="0" baseline="0" noProof="0" dirty="0" smtClean="0">
                          <a:latin typeface="Calibri" pitchFamily="34" charset="0"/>
                          <a:ea typeface="Times New Roman"/>
                          <a:cs typeface="Calibri" pitchFamily="34" charset="0"/>
                        </a:rPr>
                        <a:t> - </a:t>
                      </a:r>
                      <a:r>
                        <a:rPr lang="fr-FR" sz="1050" b="1" noProof="0" dirty="0" smtClean="0">
                          <a:latin typeface="Calibri" pitchFamily="34" charset="0"/>
                          <a:ea typeface="Times New Roman"/>
                          <a:cs typeface="Calibri" pitchFamily="34" charset="0"/>
                        </a:rPr>
                        <a:t>If/</a:t>
                      </a:r>
                      <a:r>
                        <a:rPr lang="fr-FR" sz="1050" b="1" noProof="0" dirty="0" err="1" smtClean="0">
                          <a:latin typeface="Calibri" pitchFamily="34" charset="0"/>
                          <a:ea typeface="Times New Roman"/>
                          <a:cs typeface="Calibri" pitchFamily="34" charset="0"/>
                        </a:rPr>
                        <a:t>when</a:t>
                      </a:r>
                      <a:r>
                        <a:rPr lang="fr-FR" sz="1050" b="1" noProof="0" dirty="0" smtClean="0">
                          <a:latin typeface="Calibri" pitchFamily="34" charset="0"/>
                          <a:ea typeface="Times New Roman"/>
                          <a:cs typeface="Calibri" pitchFamily="34" charset="0"/>
                        </a:rPr>
                        <a:t>…</a:t>
                      </a:r>
                      <a:endParaRPr lang="fr-FR" sz="1050" noProof="0" dirty="0" smtClean="0">
                        <a:latin typeface="Calibri" pitchFamily="34" charset="0"/>
                        <a:ea typeface="Times New Roman"/>
                        <a:cs typeface="Calibri" pitchFamily="34" charset="0"/>
                      </a:endParaRPr>
                    </a:p>
                    <a:p>
                      <a:pPr>
                        <a:lnSpc>
                          <a:spcPct val="115000"/>
                        </a:lnSpc>
                        <a:spcAft>
                          <a:spcPts val="0"/>
                        </a:spcAft>
                      </a:pPr>
                      <a:r>
                        <a:rPr lang="fr-FR" sz="1050" noProof="0" dirty="0" err="1" smtClean="0">
                          <a:latin typeface="Calibri" pitchFamily="34" charset="0"/>
                          <a:ea typeface="Times New Roman"/>
                          <a:cs typeface="Calibri" pitchFamily="34" charset="0"/>
                        </a:rPr>
                        <a:t>Eg</a:t>
                      </a:r>
                      <a:r>
                        <a:rPr lang="fr-FR" sz="1050" noProof="0" dirty="0" smtClean="0">
                          <a:latin typeface="Calibri" pitchFamily="34" charset="0"/>
                          <a:ea typeface="Times New Roman"/>
                          <a:cs typeface="Calibri" pitchFamily="34" charset="0"/>
                        </a:rPr>
                        <a:t>. Normalement si/quand il pleut je reste chez moi – </a:t>
                      </a:r>
                      <a:r>
                        <a:rPr lang="fr-FR" sz="1050" i="1" noProof="0" dirty="0" err="1" smtClean="0">
                          <a:latin typeface="Calibri" pitchFamily="34" charset="0"/>
                          <a:ea typeface="Times New Roman"/>
                          <a:cs typeface="Calibri" pitchFamily="34" charset="0"/>
                        </a:rPr>
                        <a:t>Normally</a:t>
                      </a:r>
                      <a:r>
                        <a:rPr lang="fr-FR" sz="1050" i="1" noProof="0" dirty="0" smtClean="0">
                          <a:latin typeface="Calibri" pitchFamily="34" charset="0"/>
                          <a:ea typeface="Times New Roman"/>
                          <a:cs typeface="Calibri" pitchFamily="34" charset="0"/>
                        </a:rPr>
                        <a:t> if/</a:t>
                      </a:r>
                      <a:r>
                        <a:rPr lang="fr-FR" sz="1050" i="1" noProof="0" dirty="0" err="1" smtClean="0">
                          <a:latin typeface="Calibri" pitchFamily="34" charset="0"/>
                          <a:ea typeface="Times New Roman"/>
                          <a:cs typeface="Calibri" pitchFamily="34" charset="0"/>
                        </a:rPr>
                        <a:t>when</a:t>
                      </a:r>
                      <a:r>
                        <a:rPr lang="fr-FR" sz="1050" i="1"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it</a:t>
                      </a:r>
                      <a:r>
                        <a:rPr lang="fr-FR" sz="1050" i="1"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rains</a:t>
                      </a:r>
                      <a:r>
                        <a:rPr lang="fr-FR" sz="1050" i="1" noProof="0" dirty="0" smtClean="0">
                          <a:latin typeface="Calibri" pitchFamily="34" charset="0"/>
                          <a:ea typeface="Times New Roman"/>
                          <a:cs typeface="Calibri" pitchFamily="34" charset="0"/>
                        </a:rPr>
                        <a:t> I </a:t>
                      </a:r>
                      <a:r>
                        <a:rPr lang="fr-FR" sz="1050" i="1" noProof="0" dirty="0" err="1" smtClean="0">
                          <a:latin typeface="Calibri" pitchFamily="34" charset="0"/>
                          <a:ea typeface="Times New Roman"/>
                          <a:cs typeface="Calibri" pitchFamily="34" charset="0"/>
                        </a:rPr>
                        <a:t>stay</a:t>
                      </a:r>
                      <a:r>
                        <a:rPr lang="fr-FR" sz="1050" i="1" noProof="0" dirty="0" smtClean="0">
                          <a:latin typeface="Calibri" pitchFamily="34" charset="0"/>
                          <a:ea typeface="Times New Roman"/>
                          <a:cs typeface="Calibri" pitchFamily="34" charset="0"/>
                        </a:rPr>
                        <a:t> at home</a:t>
                      </a:r>
                      <a:endParaRPr lang="fr-FR" sz="1050" noProof="0" dirty="0" smtClean="0">
                        <a:latin typeface="Calibri" pitchFamily="34" charset="0"/>
                        <a:ea typeface="Times New Roman"/>
                        <a:cs typeface="Calibri" pitchFamily="34" charset="0"/>
                      </a:endParaRPr>
                    </a:p>
                  </a:txBody>
                  <a:tcPr marL="11762" marR="117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s-ES_tradnl"/>
                    </a:p>
                  </a:txBody>
                  <a:tcPr/>
                </a:tc>
                <a:extLst>
                  <a:ext uri="{0D108BD9-81ED-4DB2-BD59-A6C34878D82A}">
                    <a16:rowId xmlns:a16="http://schemas.microsoft.com/office/drawing/2014/main" val="10012"/>
                  </a:ext>
                </a:extLst>
              </a:tr>
              <a:tr h="774023">
                <a:tc vMerge="1">
                  <a:txBody>
                    <a:bodyPr/>
                    <a:lstStyle/>
                    <a:p>
                      <a:endParaRPr lang="en-GB"/>
                    </a:p>
                  </a:txBody>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fr-FR" sz="1050" b="1" noProof="0" dirty="0" smtClean="0">
                          <a:latin typeface="Calibri" pitchFamily="34" charset="0"/>
                          <a:ea typeface="Times New Roman"/>
                          <a:cs typeface="Calibri" pitchFamily="34" charset="0"/>
                        </a:rPr>
                        <a:t>Quel(le) + </a:t>
                      </a:r>
                      <a:r>
                        <a:rPr lang="fr-FR" sz="1050" b="1" noProof="0" dirty="0" err="1" smtClean="0">
                          <a:latin typeface="Calibri" pitchFamily="34" charset="0"/>
                          <a:ea typeface="Times New Roman"/>
                          <a:cs typeface="Calibri" pitchFamily="34" charset="0"/>
                        </a:rPr>
                        <a:t>noun</a:t>
                      </a:r>
                      <a:r>
                        <a:rPr lang="fr-FR" sz="1050" b="0" baseline="0" noProof="0" dirty="0" smtClean="0">
                          <a:latin typeface="Calibri" pitchFamily="34" charset="0"/>
                          <a:ea typeface="Times New Roman"/>
                          <a:cs typeface="Calibri" pitchFamily="34" charset="0"/>
                        </a:rPr>
                        <a:t> - </a:t>
                      </a:r>
                      <a:r>
                        <a:rPr lang="fr-FR" sz="1050" b="1" noProof="0" dirty="0" smtClean="0">
                          <a:latin typeface="Calibri" pitchFamily="34" charset="0"/>
                          <a:ea typeface="Times New Roman"/>
                          <a:cs typeface="Calibri" pitchFamily="34" charset="0"/>
                        </a:rPr>
                        <a:t>How…!</a:t>
                      </a:r>
                      <a:endParaRPr lang="fr-FR" sz="1050" noProof="0" dirty="0" smtClean="0">
                        <a:latin typeface="Calibri" pitchFamily="34" charset="0"/>
                        <a:ea typeface="Times New Roman"/>
                        <a:cs typeface="Calibri" pitchFamily="34" charset="0"/>
                      </a:endParaRPr>
                    </a:p>
                    <a:p>
                      <a:pPr>
                        <a:lnSpc>
                          <a:spcPct val="115000"/>
                        </a:lnSpc>
                        <a:spcAft>
                          <a:spcPts val="0"/>
                        </a:spcAft>
                      </a:pPr>
                      <a:r>
                        <a:rPr lang="fr-FR" sz="1050" noProof="0" dirty="0" smtClean="0">
                          <a:latin typeface="Calibri" pitchFamily="34" charset="0"/>
                          <a:ea typeface="Times New Roman"/>
                          <a:cs typeface="Calibri" pitchFamily="34" charset="0"/>
                        </a:rPr>
                        <a:t>Quelle</a:t>
                      </a:r>
                      <a:r>
                        <a:rPr lang="fr-FR" sz="1050" baseline="0" noProof="0" dirty="0" smtClean="0">
                          <a:latin typeface="Calibri" pitchFamily="34" charset="0"/>
                          <a:ea typeface="Times New Roman"/>
                          <a:cs typeface="Calibri" pitchFamily="34" charset="0"/>
                        </a:rPr>
                        <a:t> horreur</a:t>
                      </a:r>
                      <a:r>
                        <a:rPr lang="fr-FR" sz="1050" noProof="0" dirty="0" smtClean="0">
                          <a:latin typeface="Calibri" pitchFamily="34" charset="0"/>
                          <a:ea typeface="Times New Roman"/>
                          <a:cs typeface="Calibri" pitchFamily="34" charset="0"/>
                        </a:rPr>
                        <a:t> – </a:t>
                      </a:r>
                      <a:r>
                        <a:rPr lang="fr-FR" sz="1050" i="1" noProof="0" dirty="0" smtClean="0">
                          <a:latin typeface="Calibri" pitchFamily="34" charset="0"/>
                          <a:ea typeface="Times New Roman"/>
                          <a:cs typeface="Calibri" pitchFamily="34" charset="0"/>
                        </a:rPr>
                        <a:t>How </a:t>
                      </a:r>
                      <a:r>
                        <a:rPr lang="fr-FR" sz="1050" i="1" noProof="0" dirty="0" err="1" smtClean="0">
                          <a:latin typeface="Calibri" pitchFamily="34" charset="0"/>
                          <a:ea typeface="Times New Roman"/>
                          <a:cs typeface="Calibri" pitchFamily="34" charset="0"/>
                        </a:rPr>
                        <a:t>awful</a:t>
                      </a:r>
                      <a:endParaRPr lang="fr-FR" sz="1050" noProof="0" dirty="0" smtClean="0">
                        <a:latin typeface="Calibri" pitchFamily="34" charset="0"/>
                        <a:ea typeface="Times New Roman"/>
                        <a:cs typeface="Calibri" pitchFamily="34" charset="0"/>
                      </a:endParaRPr>
                    </a:p>
                    <a:p>
                      <a:pPr>
                        <a:lnSpc>
                          <a:spcPct val="115000"/>
                        </a:lnSpc>
                        <a:spcAft>
                          <a:spcPts val="0"/>
                        </a:spcAft>
                      </a:pPr>
                      <a:r>
                        <a:rPr lang="fr-FR" sz="1050" noProof="0" dirty="0" smtClean="0">
                          <a:latin typeface="Calibri" pitchFamily="34" charset="0"/>
                          <a:ea typeface="Times New Roman"/>
                          <a:cs typeface="Calibri" pitchFamily="34" charset="0"/>
                        </a:rPr>
                        <a:t>Quel</a:t>
                      </a:r>
                      <a:r>
                        <a:rPr lang="fr-FR" sz="1050" baseline="0" noProof="0" dirty="0" smtClean="0">
                          <a:latin typeface="Calibri" pitchFamily="34" charset="0"/>
                          <a:ea typeface="Times New Roman"/>
                          <a:cs typeface="Calibri" pitchFamily="34" charset="0"/>
                        </a:rPr>
                        <a:t> dommage</a:t>
                      </a:r>
                      <a:r>
                        <a:rPr lang="fr-FR" sz="1050" noProof="0" dirty="0" smtClean="0">
                          <a:latin typeface="Calibri" pitchFamily="34" charset="0"/>
                          <a:ea typeface="Times New Roman"/>
                          <a:cs typeface="Calibri" pitchFamily="34" charset="0"/>
                        </a:rPr>
                        <a:t> – </a:t>
                      </a:r>
                      <a:r>
                        <a:rPr lang="fr-FR" sz="1050" i="1" noProof="0" dirty="0" err="1" smtClean="0">
                          <a:latin typeface="Calibri" pitchFamily="34" charset="0"/>
                          <a:ea typeface="Times New Roman"/>
                          <a:cs typeface="Calibri" pitchFamily="34" charset="0"/>
                        </a:rPr>
                        <a:t>What</a:t>
                      </a:r>
                      <a:r>
                        <a:rPr lang="fr-FR" sz="1050" i="1" noProof="0" dirty="0" smtClean="0">
                          <a:latin typeface="Calibri" pitchFamily="34" charset="0"/>
                          <a:ea typeface="Times New Roman"/>
                          <a:cs typeface="Calibri" pitchFamily="34" charset="0"/>
                        </a:rPr>
                        <a:t> a </a:t>
                      </a:r>
                      <a:r>
                        <a:rPr lang="fr-FR" sz="1050" i="1" noProof="0" dirty="0" err="1" smtClean="0">
                          <a:latin typeface="Calibri" pitchFamily="34" charset="0"/>
                          <a:ea typeface="Times New Roman"/>
                          <a:cs typeface="Calibri" pitchFamily="34" charset="0"/>
                        </a:rPr>
                        <a:t>pity</a:t>
                      </a:r>
                      <a:endParaRPr lang="fr-FR" sz="1050" noProof="0" dirty="0" smtClean="0">
                        <a:latin typeface="Calibri" pitchFamily="34" charset="0"/>
                        <a:ea typeface="Times New Roman"/>
                        <a:cs typeface="Calibri" pitchFamily="34" charset="0"/>
                      </a:endParaRPr>
                    </a:p>
                    <a:p>
                      <a:pPr marL="0" marR="0" indent="0" algn="l" defTabSz="914400" rtl="0" eaLnBrk="1" fontAlgn="auto" latinLnBrk="0" hangingPunct="1">
                        <a:lnSpc>
                          <a:spcPct val="115000"/>
                        </a:lnSpc>
                        <a:spcBef>
                          <a:spcPts val="0"/>
                        </a:spcBef>
                        <a:spcAft>
                          <a:spcPts val="0"/>
                        </a:spcAft>
                        <a:buClrTx/>
                        <a:buSzTx/>
                        <a:buFontTx/>
                        <a:buNone/>
                        <a:tabLst/>
                        <a:defRPr/>
                      </a:pPr>
                      <a:endParaRPr lang="fr-FR" sz="1050" noProof="0" dirty="0">
                        <a:latin typeface="Calibri" pitchFamily="34" charset="0"/>
                        <a:ea typeface="Times New Roman"/>
                        <a:cs typeface="Calibri" pitchFamily="34" charset="0"/>
                      </a:endParaRPr>
                    </a:p>
                  </a:txBody>
                  <a:tcPr marL="11762" marR="117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92922671"/>
                  </a:ext>
                </a:extLst>
              </a:tr>
              <a:tr h="702485">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fr-FR" sz="1050" b="1" noProof="0" dirty="0" smtClean="0">
                          <a:latin typeface="Calibri" pitchFamily="34" charset="0"/>
                          <a:ea typeface="Times New Roman"/>
                          <a:cs typeface="Calibri" pitchFamily="34" charset="0"/>
                        </a:rPr>
                        <a:t>Ce</a:t>
                      </a:r>
                      <a:r>
                        <a:rPr lang="fr-FR" sz="1050" b="1" baseline="0" noProof="0" dirty="0" smtClean="0">
                          <a:latin typeface="Calibri" pitchFamily="34" charset="0"/>
                          <a:ea typeface="Times New Roman"/>
                          <a:cs typeface="Calibri" pitchFamily="34" charset="0"/>
                        </a:rPr>
                        <a:t> qui est </a:t>
                      </a:r>
                      <a:r>
                        <a:rPr lang="fr-FR" sz="1050" b="1" noProof="0" dirty="0" smtClean="0">
                          <a:latin typeface="Calibri" pitchFamily="34" charset="0"/>
                          <a:ea typeface="Times New Roman"/>
                          <a:cs typeface="Calibri" pitchFamily="34" charset="0"/>
                        </a:rPr>
                        <a:t>+ adjective</a:t>
                      </a:r>
                      <a:r>
                        <a:rPr lang="fr-FR" sz="1050" b="0" baseline="0" noProof="0" dirty="0" smtClean="0">
                          <a:latin typeface="Calibri" pitchFamily="34" charset="0"/>
                          <a:ea typeface="Times New Roman"/>
                          <a:cs typeface="Calibri" pitchFamily="34" charset="0"/>
                        </a:rPr>
                        <a:t> - </a:t>
                      </a:r>
                      <a:r>
                        <a:rPr lang="fr-FR" sz="1050" b="1" noProof="0" dirty="0" smtClean="0">
                          <a:latin typeface="Calibri" pitchFamily="34" charset="0"/>
                          <a:ea typeface="Times New Roman"/>
                          <a:cs typeface="Calibri" pitchFamily="34" charset="0"/>
                        </a:rPr>
                        <a:t>The …. </a:t>
                      </a:r>
                      <a:r>
                        <a:rPr lang="fr-FR" sz="1050" b="1" noProof="0" dirty="0" err="1" smtClean="0">
                          <a:latin typeface="Calibri" pitchFamily="34" charset="0"/>
                          <a:ea typeface="Times New Roman"/>
                          <a:cs typeface="Calibri" pitchFamily="34" charset="0"/>
                        </a:rPr>
                        <a:t>thing</a:t>
                      </a:r>
                      <a:endParaRPr lang="fr-FR" sz="1050" noProof="0" dirty="0" smtClean="0">
                        <a:latin typeface="Calibri" pitchFamily="34" charset="0"/>
                        <a:ea typeface="Times New Roman"/>
                        <a:cs typeface="Calibri" pitchFamily="34" charset="0"/>
                      </a:endParaRPr>
                    </a:p>
                    <a:p>
                      <a:pPr>
                        <a:lnSpc>
                          <a:spcPct val="115000"/>
                        </a:lnSpc>
                        <a:spcAft>
                          <a:spcPts val="0"/>
                        </a:spcAft>
                      </a:pPr>
                      <a:r>
                        <a:rPr lang="fr-FR" sz="1050" noProof="0" dirty="0" err="1" smtClean="0">
                          <a:latin typeface="Calibri" pitchFamily="34" charset="0"/>
                          <a:ea typeface="Times New Roman"/>
                          <a:cs typeface="Calibri" pitchFamily="34" charset="0"/>
                        </a:rPr>
                        <a:t>Eg</a:t>
                      </a:r>
                      <a:r>
                        <a:rPr lang="fr-FR" sz="1050" noProof="0" dirty="0" smtClean="0">
                          <a:latin typeface="Calibri" pitchFamily="34" charset="0"/>
                          <a:ea typeface="Times New Roman"/>
                          <a:cs typeface="Calibri" pitchFamily="34" charset="0"/>
                        </a:rPr>
                        <a:t>. Ce</a:t>
                      </a:r>
                      <a:r>
                        <a:rPr lang="fr-FR" sz="1050" baseline="0" noProof="0" dirty="0" smtClean="0">
                          <a:latin typeface="Calibri" pitchFamily="34" charset="0"/>
                          <a:ea typeface="Times New Roman"/>
                          <a:cs typeface="Calibri" pitchFamily="34" charset="0"/>
                        </a:rPr>
                        <a:t> qui est </a:t>
                      </a:r>
                      <a:r>
                        <a:rPr lang="fr-FR" sz="1050" noProof="0" dirty="0" smtClean="0">
                          <a:latin typeface="Calibri" pitchFamily="34" charset="0"/>
                          <a:ea typeface="Times New Roman"/>
                          <a:cs typeface="Calibri" pitchFamily="34" charset="0"/>
                        </a:rPr>
                        <a:t>important/ intéressant/ difficile/ bon/ mauvais c’est que  – </a:t>
                      </a:r>
                      <a:r>
                        <a:rPr lang="fr-FR" sz="1050" i="1" noProof="0" dirty="0" smtClean="0">
                          <a:latin typeface="Calibri" pitchFamily="34" charset="0"/>
                          <a:ea typeface="Times New Roman"/>
                          <a:cs typeface="Calibri" pitchFamily="34" charset="0"/>
                        </a:rPr>
                        <a:t>The important/ </a:t>
                      </a:r>
                      <a:r>
                        <a:rPr lang="fr-FR" sz="1050" i="1" noProof="0" dirty="0" err="1" smtClean="0">
                          <a:latin typeface="Calibri" pitchFamily="34" charset="0"/>
                          <a:ea typeface="Times New Roman"/>
                          <a:cs typeface="Calibri" pitchFamily="34" charset="0"/>
                        </a:rPr>
                        <a:t>interesting</a:t>
                      </a:r>
                      <a:r>
                        <a:rPr lang="fr-FR" sz="1050" i="1"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difficult</a:t>
                      </a:r>
                      <a:r>
                        <a:rPr lang="fr-FR" sz="1050" i="1" noProof="0" dirty="0" smtClean="0">
                          <a:latin typeface="Calibri" pitchFamily="34" charset="0"/>
                          <a:ea typeface="Times New Roman"/>
                          <a:cs typeface="Calibri" pitchFamily="34" charset="0"/>
                        </a:rPr>
                        <a:t>/</a:t>
                      </a:r>
                      <a:r>
                        <a:rPr lang="fr-FR" sz="1050" i="1" baseline="0" noProof="0" dirty="0" smtClean="0">
                          <a:latin typeface="Calibri" pitchFamily="34" charset="0"/>
                          <a:ea typeface="Times New Roman"/>
                          <a:cs typeface="Calibri" pitchFamily="34" charset="0"/>
                        </a:rPr>
                        <a:t> </a:t>
                      </a:r>
                      <a:r>
                        <a:rPr lang="fr-FR" sz="1050" i="1" noProof="0" dirty="0" smtClean="0">
                          <a:latin typeface="Calibri" pitchFamily="34" charset="0"/>
                          <a:ea typeface="Times New Roman"/>
                          <a:cs typeface="Calibri" pitchFamily="34" charset="0"/>
                        </a:rPr>
                        <a:t>good/</a:t>
                      </a:r>
                      <a:r>
                        <a:rPr lang="fr-FR" sz="1050" i="1" noProof="0" dirty="0" err="1" smtClean="0">
                          <a:latin typeface="Calibri" pitchFamily="34" charset="0"/>
                          <a:ea typeface="Times New Roman"/>
                          <a:cs typeface="Calibri" pitchFamily="34" charset="0"/>
                        </a:rPr>
                        <a:t>bad</a:t>
                      </a:r>
                      <a:r>
                        <a:rPr lang="fr-FR" sz="1050" i="1"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thing</a:t>
                      </a:r>
                      <a:r>
                        <a:rPr lang="fr-FR" sz="1050" i="1"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is</a:t>
                      </a:r>
                      <a:r>
                        <a:rPr lang="fr-FR" sz="1050" i="1"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that</a:t>
                      </a:r>
                      <a:endParaRPr lang="fr-FR" sz="1050" noProof="0" dirty="0" smtClean="0">
                        <a:latin typeface="Calibri" pitchFamily="34" charset="0"/>
                        <a:ea typeface="Times New Roman"/>
                        <a:cs typeface="Calibri" pitchFamily="34" charset="0"/>
                      </a:endParaRPr>
                    </a:p>
                    <a:p>
                      <a:pPr>
                        <a:lnSpc>
                          <a:spcPct val="115000"/>
                        </a:lnSpc>
                        <a:spcAft>
                          <a:spcPts val="0"/>
                        </a:spcAft>
                      </a:pPr>
                      <a:endParaRPr lang="fr-FR" sz="1050" noProof="0" dirty="0">
                        <a:latin typeface="Calibri" pitchFamily="34" charset="0"/>
                        <a:ea typeface="Times New Roman"/>
                        <a:cs typeface="Calibri" pitchFamily="34" charset="0"/>
                      </a:endParaRPr>
                    </a:p>
                  </a:txBody>
                  <a:tcPr marL="11762" marR="117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endParaRPr lang="fr-FR" sz="1050" noProof="0" dirty="0">
                        <a:latin typeface="Calibri" pitchFamily="34" charset="0"/>
                        <a:ea typeface="Times New Roman"/>
                        <a:cs typeface="Calibri" pitchFamily="34" charset="0"/>
                      </a:endParaRPr>
                    </a:p>
                  </a:txBody>
                  <a:tcPr marL="11762" marR="117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bl>
          </a:graphicData>
        </a:graphic>
      </p:graphicFrame>
      <p:sp>
        <p:nvSpPr>
          <p:cNvPr id="8" name="Slide Number Placeholder 7"/>
          <p:cNvSpPr>
            <a:spLocks noGrp="1"/>
          </p:cNvSpPr>
          <p:nvPr>
            <p:ph type="sldNum" sz="quarter" idx="12"/>
          </p:nvPr>
        </p:nvSpPr>
        <p:spPr/>
        <p:txBody>
          <a:bodyPr/>
          <a:lstStyle/>
          <a:p>
            <a:pPr>
              <a:defRPr/>
            </a:pPr>
            <a:fld id="{0F145BFC-05E3-4D00-AE96-44E6DC1FA43B}" type="slidenum">
              <a:rPr lang="en-GB" smtClean="0"/>
              <a:pPr>
                <a:defRPr/>
              </a:pPr>
              <a:t>23</a:t>
            </a:fld>
            <a:endParaRPr lang="en-GB"/>
          </a:p>
        </p:txBody>
      </p:sp>
      <p:pic>
        <p:nvPicPr>
          <p:cNvPr id="9" name="Picture 2" descr="Image result for french fancies"/>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909213" y="108015"/>
            <a:ext cx="604490" cy="45336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Image result for french fancies"/>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73379" y="135268"/>
            <a:ext cx="604490" cy="4533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433571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3850144224"/>
              </p:ext>
            </p:extLst>
          </p:nvPr>
        </p:nvGraphicFramePr>
        <p:xfrm>
          <a:off x="1166" y="5265"/>
          <a:ext cx="6856835" cy="8453888"/>
        </p:xfrm>
        <a:graphic>
          <a:graphicData uri="http://schemas.openxmlformats.org/drawingml/2006/table">
            <a:tbl>
              <a:tblPr>
                <a:tableStyleId>{5C22544A-7EE6-4342-B048-85BDC9FD1C3A}</a:tableStyleId>
              </a:tblPr>
              <a:tblGrid>
                <a:gridCol w="1236480">
                  <a:extLst>
                    <a:ext uri="{9D8B030D-6E8A-4147-A177-3AD203B41FA5}">
                      <a16:colId xmlns:a16="http://schemas.microsoft.com/office/drawing/2014/main" val="20000"/>
                    </a:ext>
                  </a:extLst>
                </a:gridCol>
                <a:gridCol w="843054">
                  <a:extLst>
                    <a:ext uri="{9D8B030D-6E8A-4147-A177-3AD203B41FA5}">
                      <a16:colId xmlns:a16="http://schemas.microsoft.com/office/drawing/2014/main" val="20001"/>
                    </a:ext>
                  </a:extLst>
                </a:gridCol>
                <a:gridCol w="955460">
                  <a:extLst>
                    <a:ext uri="{9D8B030D-6E8A-4147-A177-3AD203B41FA5}">
                      <a16:colId xmlns:a16="http://schemas.microsoft.com/office/drawing/2014/main" val="20002"/>
                    </a:ext>
                  </a:extLst>
                </a:gridCol>
                <a:gridCol w="843054">
                  <a:extLst>
                    <a:ext uri="{9D8B030D-6E8A-4147-A177-3AD203B41FA5}">
                      <a16:colId xmlns:a16="http://schemas.microsoft.com/office/drawing/2014/main" val="20003"/>
                    </a:ext>
                  </a:extLst>
                </a:gridCol>
                <a:gridCol w="1517496">
                  <a:extLst>
                    <a:ext uri="{9D8B030D-6E8A-4147-A177-3AD203B41FA5}">
                      <a16:colId xmlns:a16="http://schemas.microsoft.com/office/drawing/2014/main" val="20004"/>
                    </a:ext>
                  </a:extLst>
                </a:gridCol>
                <a:gridCol w="1461291">
                  <a:extLst>
                    <a:ext uri="{9D8B030D-6E8A-4147-A177-3AD203B41FA5}">
                      <a16:colId xmlns:a16="http://schemas.microsoft.com/office/drawing/2014/main" val="20005"/>
                    </a:ext>
                  </a:extLst>
                </a:gridCol>
              </a:tblGrid>
              <a:tr h="237155">
                <a:tc gridSpan="6">
                  <a:txBody>
                    <a:bodyPr/>
                    <a:lstStyle/>
                    <a:p>
                      <a:pPr algn="ctr"/>
                      <a:r>
                        <a:rPr lang="fr-FR" sz="1600" b="1" noProof="0" dirty="0" smtClean="0">
                          <a:latin typeface="Calibri" pitchFamily="34" charset="0"/>
                          <a:cs typeface="Calibri" pitchFamily="34" charset="0"/>
                        </a:rPr>
                        <a:t>Les 10 verbes essentiels</a:t>
                      </a:r>
                      <a:endParaRPr lang="fr-FR" sz="1600" b="1" noProof="0" dirty="0">
                        <a:solidFill>
                          <a:schemeClr val="tx1"/>
                        </a:solidFill>
                        <a:latin typeface="Calibri" pitchFamily="34" charset="0"/>
                        <a:cs typeface="Calibri" pitchFamily="34"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hMerge="1">
                  <a:txBody>
                    <a:bodyPr/>
                    <a:lstStyle/>
                    <a:p>
                      <a:pPr algn="ctr"/>
                      <a:endParaRPr lang="es-ES_tradnl"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hMerge="1">
                  <a:txBody>
                    <a:bodyPr/>
                    <a:lstStyle/>
                    <a:p>
                      <a:pPr algn="ctr"/>
                      <a:endParaRPr lang="es-ES_tradnl"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extLst>
                  <a:ext uri="{0D108BD9-81ED-4DB2-BD59-A6C34878D82A}">
                    <a16:rowId xmlns:a16="http://schemas.microsoft.com/office/drawing/2014/main" val="10000"/>
                  </a:ext>
                </a:extLst>
              </a:tr>
              <a:tr h="237155">
                <a:tc gridSpan="2">
                  <a:txBody>
                    <a:bodyPr/>
                    <a:lstStyle/>
                    <a:p>
                      <a:pPr algn="ctr"/>
                      <a:r>
                        <a:rPr lang="fr-FR" sz="1400" b="1" noProof="0" dirty="0" smtClean="0">
                          <a:solidFill>
                            <a:schemeClr val="tx1"/>
                          </a:solidFill>
                          <a:latin typeface="Calibri" pitchFamily="34" charset="0"/>
                          <a:cs typeface="Calibri" pitchFamily="34" charset="0"/>
                        </a:rPr>
                        <a:t>Récemment</a:t>
                      </a:r>
                      <a:endParaRPr lang="fr-FR" sz="1400" b="1" noProof="0" dirty="0">
                        <a:solidFill>
                          <a:schemeClr val="tx1"/>
                        </a:solidFill>
                        <a:latin typeface="Calibri" pitchFamily="34" charset="0"/>
                        <a:cs typeface="Calibri" pitchFamily="34"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gridSpan="2">
                  <a:txBody>
                    <a:bodyPr/>
                    <a:lstStyle/>
                    <a:p>
                      <a:pPr algn="ctr"/>
                      <a:r>
                        <a:rPr lang="fr-FR" sz="1400" b="1" noProof="0" dirty="0" smtClean="0">
                          <a:solidFill>
                            <a:schemeClr val="tx1"/>
                          </a:solidFill>
                          <a:latin typeface="Calibri" pitchFamily="34" charset="0"/>
                          <a:cs typeface="Calibri" pitchFamily="34" charset="0"/>
                        </a:rPr>
                        <a:t>Normalement</a:t>
                      </a:r>
                      <a:endParaRPr lang="fr-FR" sz="1400" b="1" noProof="0" dirty="0">
                        <a:solidFill>
                          <a:schemeClr val="tx1"/>
                        </a:solidFill>
                        <a:latin typeface="Calibri" pitchFamily="34" charset="0"/>
                        <a:cs typeface="Calibri" pitchFamily="34"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gridSpan="2">
                  <a:txBody>
                    <a:bodyPr/>
                    <a:lstStyle/>
                    <a:p>
                      <a:pPr algn="ctr"/>
                      <a:r>
                        <a:rPr lang="fr-FR" sz="1400" b="1" noProof="0" dirty="0" smtClean="0">
                          <a:solidFill>
                            <a:schemeClr val="tx1"/>
                          </a:solidFill>
                          <a:latin typeface="Calibri" pitchFamily="34" charset="0"/>
                          <a:cs typeface="Calibri" pitchFamily="34" charset="0"/>
                        </a:rPr>
                        <a:t>A l’avenir</a:t>
                      </a:r>
                      <a:endParaRPr lang="fr-FR" sz="1400" b="1" noProof="0" dirty="0">
                        <a:solidFill>
                          <a:schemeClr val="tx1"/>
                        </a:solidFill>
                        <a:latin typeface="Calibri" pitchFamily="34" charset="0"/>
                        <a:cs typeface="Calibri" pitchFamily="34"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extLst>
                  <a:ext uri="{0D108BD9-81ED-4DB2-BD59-A6C34878D82A}">
                    <a16:rowId xmlns:a16="http://schemas.microsoft.com/office/drawing/2014/main" val="10001"/>
                  </a:ext>
                </a:extLst>
              </a:tr>
              <a:tr h="171212">
                <a:tc rowSpan="2">
                  <a:txBody>
                    <a:bodyPr/>
                    <a:lstStyle/>
                    <a:p>
                      <a:pPr algn="ctr">
                        <a:lnSpc>
                          <a:spcPct val="107000"/>
                        </a:lnSpc>
                        <a:spcAft>
                          <a:spcPts val="0"/>
                        </a:spcAft>
                      </a:pPr>
                      <a:r>
                        <a:rPr lang="fr-FR" sz="1400" noProof="0" dirty="0" smtClean="0">
                          <a:effectLst/>
                          <a:latin typeface="Calibri" pitchFamily="34" charset="0"/>
                          <a:cs typeface="Calibri" pitchFamily="34" charset="0"/>
                        </a:rPr>
                        <a:t>There </a:t>
                      </a:r>
                      <a:r>
                        <a:rPr lang="fr-FR" sz="1400" noProof="0" dirty="0" err="1" smtClean="0">
                          <a:effectLst/>
                          <a:latin typeface="Calibri" pitchFamily="34" charset="0"/>
                          <a:cs typeface="Calibri" pitchFamily="34" charset="0"/>
                        </a:rPr>
                        <a:t>was</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Il</a:t>
                      </a:r>
                      <a:r>
                        <a:rPr lang="fr-FR" sz="1400" b="1" baseline="0" noProof="0" dirty="0" smtClean="0">
                          <a:effectLst/>
                          <a:latin typeface="Calibri" pitchFamily="34" charset="0"/>
                          <a:ea typeface="Calibri" panose="020F0502020204030204" pitchFamily="34" charset="0"/>
                          <a:cs typeface="Calibri" pitchFamily="34" charset="0"/>
                        </a:rPr>
                        <a:t> y avait</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algn="ctr">
                        <a:lnSpc>
                          <a:spcPct val="107000"/>
                        </a:lnSpc>
                        <a:spcAft>
                          <a:spcPts val="0"/>
                        </a:spcAft>
                      </a:pPr>
                      <a:r>
                        <a:rPr lang="fr-FR" sz="1400" noProof="0" dirty="0" smtClean="0">
                          <a:effectLst/>
                          <a:latin typeface="Calibri" pitchFamily="34" charset="0"/>
                          <a:cs typeface="Calibri" pitchFamily="34" charset="0"/>
                        </a:rPr>
                        <a:t>There </a:t>
                      </a:r>
                      <a:r>
                        <a:rPr lang="fr-FR" sz="1400" noProof="0" dirty="0" err="1" smtClean="0">
                          <a:effectLst/>
                          <a:latin typeface="Calibri" pitchFamily="34" charset="0"/>
                          <a:cs typeface="Calibri" pitchFamily="34" charset="0"/>
                        </a:rPr>
                        <a:t>is</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Il</a:t>
                      </a:r>
                      <a:r>
                        <a:rPr lang="fr-FR" sz="1400" b="1" baseline="0" noProof="0" dirty="0" smtClean="0">
                          <a:effectLst/>
                          <a:latin typeface="Calibri" pitchFamily="34" charset="0"/>
                          <a:ea typeface="Calibri" panose="020F0502020204030204" pitchFamily="34" charset="0"/>
                          <a:cs typeface="Calibri" pitchFamily="34" charset="0"/>
                        </a:rPr>
                        <a:t> y a</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noProof="0" dirty="0" smtClean="0">
                          <a:effectLst/>
                          <a:latin typeface="Calibri" pitchFamily="34" charset="0"/>
                          <a:cs typeface="Calibri" pitchFamily="34" charset="0"/>
                        </a:rPr>
                        <a:t>There </a:t>
                      </a:r>
                      <a:r>
                        <a:rPr lang="fr-FR" sz="1400" noProof="0" dirty="0" err="1" smtClean="0">
                          <a:effectLst/>
                          <a:latin typeface="Calibri" pitchFamily="34" charset="0"/>
                          <a:cs typeface="Calibri" pitchFamily="34" charset="0"/>
                        </a:rPr>
                        <a:t>will</a:t>
                      </a:r>
                      <a:r>
                        <a:rPr lang="fr-FR" sz="1400" noProof="0" dirty="0" smtClean="0">
                          <a:effectLst/>
                          <a:latin typeface="Calibri" pitchFamily="34" charset="0"/>
                          <a:cs typeface="Calibri" pitchFamily="34" charset="0"/>
                        </a:rPr>
                        <a:t> </a:t>
                      </a:r>
                      <a:r>
                        <a:rPr lang="fr-FR" sz="1400" noProof="0" dirty="0" err="1" smtClean="0">
                          <a:effectLst/>
                          <a:latin typeface="Calibri" pitchFamily="34" charset="0"/>
                          <a:cs typeface="Calibri" pitchFamily="34" charset="0"/>
                        </a:rPr>
                        <a:t>be</a:t>
                      </a:r>
                      <a:endParaRPr lang="fr-FR" sz="1400" noProof="0" dirty="0" smtClean="0">
                        <a:effectLst/>
                        <a:latin typeface="Calibri"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solidFill>
                            <a:schemeClr val="tx1"/>
                          </a:solidFill>
                          <a:latin typeface="Calibri" pitchFamily="34" charset="0"/>
                          <a:cs typeface="Calibri" pitchFamily="34" charset="0"/>
                        </a:rPr>
                        <a:t>Il</a:t>
                      </a:r>
                      <a:r>
                        <a:rPr lang="fr-FR" sz="1400" b="1" baseline="0" noProof="0" dirty="0" smtClean="0">
                          <a:solidFill>
                            <a:schemeClr val="tx1"/>
                          </a:solidFill>
                          <a:latin typeface="Calibri" pitchFamily="34" charset="0"/>
                          <a:cs typeface="Calibri" pitchFamily="34" charset="0"/>
                        </a:rPr>
                        <a:t> y aura</a:t>
                      </a:r>
                      <a:endParaRPr lang="fr-FR" sz="1400" b="1" noProof="0" dirty="0" smtClean="0">
                        <a:solidFill>
                          <a:schemeClr val="tx1"/>
                        </a:solidFill>
                        <a:latin typeface="Calibri"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179406">
                <a:tc vMerge="1">
                  <a:txBody>
                    <a:bodyPr/>
                    <a:lstStyle/>
                    <a:p>
                      <a:endParaRPr lang="es-ES_tradnl"/>
                    </a:p>
                  </a:txBody>
                  <a:tcPr/>
                </a:tc>
                <a:tc vMerge="1">
                  <a:txBody>
                    <a:bodyPr/>
                    <a:lstStyle/>
                    <a:p>
                      <a:endParaRPr lang="es-ES_tradnl"/>
                    </a:p>
                  </a:txBody>
                  <a:tcPr/>
                </a:tc>
                <a:tc vMerge="1">
                  <a:txBody>
                    <a:bodyPr/>
                    <a:lstStyle/>
                    <a:p>
                      <a:endParaRPr lang="es-ES_tradnl"/>
                    </a:p>
                  </a:txBody>
                  <a:tcPr/>
                </a:tc>
                <a:tc vMerge="1">
                  <a:txBody>
                    <a:bodyPr/>
                    <a:lstStyle/>
                    <a:p>
                      <a:endParaRPr lang="es-ES_tradnl"/>
                    </a:p>
                  </a:txBody>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fr-FR" sz="1400" noProof="0" dirty="0" smtClean="0">
                          <a:solidFill>
                            <a:schemeClr val="tx1"/>
                          </a:solidFill>
                          <a:latin typeface="Calibri" pitchFamily="34" charset="0"/>
                          <a:cs typeface="Calibri" pitchFamily="34" charset="0"/>
                        </a:rPr>
                        <a:t>There </a:t>
                      </a:r>
                      <a:r>
                        <a:rPr lang="fr-FR" sz="1400" noProof="0" dirty="0" err="1" smtClean="0">
                          <a:solidFill>
                            <a:schemeClr val="tx1"/>
                          </a:solidFill>
                          <a:latin typeface="Calibri" pitchFamily="34" charset="0"/>
                          <a:cs typeface="Calibri" pitchFamily="34" charset="0"/>
                        </a:rPr>
                        <a:t>would</a:t>
                      </a:r>
                      <a:r>
                        <a:rPr lang="fr-FR" sz="1400" noProof="0" dirty="0" smtClean="0">
                          <a:solidFill>
                            <a:schemeClr val="tx1"/>
                          </a:solidFill>
                          <a:latin typeface="Calibri" pitchFamily="34" charset="0"/>
                          <a:cs typeface="Calibri" pitchFamily="34" charset="0"/>
                        </a:rPr>
                        <a:t> </a:t>
                      </a:r>
                      <a:r>
                        <a:rPr lang="fr-FR" sz="1400" noProof="0" dirty="0" err="1" smtClean="0">
                          <a:solidFill>
                            <a:schemeClr val="tx1"/>
                          </a:solidFill>
                          <a:latin typeface="Calibri" pitchFamily="34" charset="0"/>
                          <a:cs typeface="Calibri" pitchFamily="34" charset="0"/>
                        </a:rPr>
                        <a:t>be</a:t>
                      </a:r>
                      <a:endParaRPr lang="fr-FR" sz="1400" noProof="0" dirty="0" smtClean="0">
                        <a:solidFill>
                          <a:schemeClr val="tx1"/>
                        </a:solidFill>
                        <a:latin typeface="Calibri"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fr-FR" sz="1400" b="1" noProof="0" dirty="0" smtClean="0">
                          <a:solidFill>
                            <a:schemeClr val="tx1"/>
                          </a:solidFill>
                          <a:latin typeface="Calibri" pitchFamily="34" charset="0"/>
                          <a:cs typeface="Calibri" pitchFamily="34" charset="0"/>
                        </a:rPr>
                        <a:t>Il</a:t>
                      </a:r>
                      <a:r>
                        <a:rPr lang="fr-FR" sz="1400" b="1" baseline="0" noProof="0" dirty="0" smtClean="0">
                          <a:solidFill>
                            <a:schemeClr val="tx1"/>
                          </a:solidFill>
                          <a:latin typeface="Calibri" pitchFamily="34" charset="0"/>
                          <a:cs typeface="Calibri" pitchFamily="34" charset="0"/>
                        </a:rPr>
                        <a:t> y aurait</a:t>
                      </a:r>
                      <a:endParaRPr lang="fr-FR" sz="1400" b="1" noProof="0" dirty="0" smtClean="0">
                        <a:solidFill>
                          <a:schemeClr val="tx1"/>
                        </a:solidFill>
                        <a:latin typeface="Calibri"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171212">
                <a:tc rowSpan="2">
                  <a:txBody>
                    <a:bodyPr/>
                    <a:lstStyle/>
                    <a:p>
                      <a:pPr algn="ctr">
                        <a:lnSpc>
                          <a:spcPct val="107000"/>
                        </a:lnSpc>
                        <a:spcAft>
                          <a:spcPts val="0"/>
                        </a:spcAft>
                      </a:pPr>
                      <a:r>
                        <a:rPr lang="fr-FR" sz="1400" noProof="0" dirty="0" smtClean="0">
                          <a:effectLst/>
                          <a:latin typeface="Calibri" pitchFamily="34" charset="0"/>
                          <a:cs typeface="Calibri" pitchFamily="34" charset="0"/>
                        </a:rPr>
                        <a:t>It </a:t>
                      </a:r>
                      <a:r>
                        <a:rPr lang="fr-FR" sz="1400" noProof="0" dirty="0" err="1" smtClean="0">
                          <a:effectLst/>
                          <a:latin typeface="Calibri" pitchFamily="34" charset="0"/>
                          <a:cs typeface="Calibri" pitchFamily="34" charset="0"/>
                        </a:rPr>
                        <a:t>was</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C’était</a:t>
                      </a: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algn="ctr">
                        <a:lnSpc>
                          <a:spcPct val="107000"/>
                        </a:lnSpc>
                        <a:spcAft>
                          <a:spcPts val="0"/>
                        </a:spcAft>
                      </a:pPr>
                      <a:r>
                        <a:rPr lang="fr-FR" sz="1400" noProof="0" dirty="0" smtClean="0">
                          <a:effectLst/>
                          <a:latin typeface="Calibri" pitchFamily="34" charset="0"/>
                          <a:cs typeface="Calibri" pitchFamily="34" charset="0"/>
                        </a:rPr>
                        <a:t>It </a:t>
                      </a:r>
                      <a:r>
                        <a:rPr lang="fr-FR" sz="1400" noProof="0" dirty="0" err="1" smtClean="0">
                          <a:effectLst/>
                          <a:latin typeface="Calibri" pitchFamily="34" charset="0"/>
                          <a:cs typeface="Calibri" pitchFamily="34" charset="0"/>
                        </a:rPr>
                        <a:t>is</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C’est</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noProof="0" dirty="0" smtClean="0">
                          <a:effectLst/>
                          <a:latin typeface="Calibri" pitchFamily="34" charset="0"/>
                          <a:cs typeface="Calibri" pitchFamily="34" charset="0"/>
                        </a:rPr>
                        <a:t>It </a:t>
                      </a:r>
                      <a:r>
                        <a:rPr lang="fr-FR" sz="1400" noProof="0" dirty="0" err="1" smtClean="0">
                          <a:effectLst/>
                          <a:latin typeface="Calibri" pitchFamily="34" charset="0"/>
                          <a:cs typeface="Calibri" pitchFamily="34" charset="0"/>
                        </a:rPr>
                        <a:t>will</a:t>
                      </a:r>
                      <a:r>
                        <a:rPr lang="fr-FR" sz="1400" noProof="0" dirty="0" smtClean="0">
                          <a:effectLst/>
                          <a:latin typeface="Calibri" pitchFamily="34" charset="0"/>
                          <a:cs typeface="Calibri" pitchFamily="34" charset="0"/>
                        </a:rPr>
                        <a:t> </a:t>
                      </a:r>
                      <a:r>
                        <a:rPr lang="fr-FR" sz="1400" noProof="0" dirty="0" err="1" smtClean="0">
                          <a:effectLst/>
                          <a:latin typeface="Calibri" pitchFamily="34" charset="0"/>
                          <a:cs typeface="Calibri" pitchFamily="34" charset="0"/>
                        </a:rPr>
                        <a:t>be</a:t>
                      </a:r>
                      <a:endParaRPr lang="fr-FR" sz="1400" noProof="0" dirty="0" smtClean="0">
                        <a:effectLst/>
                        <a:latin typeface="Calibri"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solidFill>
                            <a:schemeClr val="tx1"/>
                          </a:solidFill>
                          <a:latin typeface="Calibri" pitchFamily="34" charset="0"/>
                          <a:cs typeface="Calibri" pitchFamily="34" charset="0"/>
                        </a:rPr>
                        <a:t>Ce</a:t>
                      </a:r>
                      <a:r>
                        <a:rPr lang="fr-FR" sz="1400" b="1" baseline="0" noProof="0" dirty="0" smtClean="0">
                          <a:solidFill>
                            <a:schemeClr val="tx1"/>
                          </a:solidFill>
                          <a:latin typeface="Calibri" pitchFamily="34" charset="0"/>
                          <a:cs typeface="Calibri" pitchFamily="34" charset="0"/>
                        </a:rPr>
                        <a:t> sera</a:t>
                      </a:r>
                      <a:endParaRPr lang="fr-FR" sz="1400" b="1" noProof="0" dirty="0" smtClean="0">
                        <a:solidFill>
                          <a:schemeClr val="tx1"/>
                        </a:solidFill>
                        <a:latin typeface="Calibri"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171212">
                <a:tc vMerge="1">
                  <a:txBody>
                    <a:bodyPr/>
                    <a:lstStyle/>
                    <a:p>
                      <a:endParaRPr lang="es-ES_tradnl"/>
                    </a:p>
                  </a:txBody>
                  <a:tcPr/>
                </a:tc>
                <a:tc vMerge="1">
                  <a:txBody>
                    <a:bodyPr/>
                    <a:lstStyle/>
                    <a:p>
                      <a:endParaRPr lang="es-ES_tradnl"/>
                    </a:p>
                  </a:txBody>
                  <a:tcPr/>
                </a:tc>
                <a:tc vMerge="1">
                  <a:txBody>
                    <a:bodyPr/>
                    <a:lstStyle/>
                    <a:p>
                      <a:endParaRPr lang="es-ES_tradnl"/>
                    </a:p>
                  </a:txBody>
                  <a:tcPr/>
                </a:tc>
                <a:tc vMerge="1">
                  <a:txBody>
                    <a:bodyPr/>
                    <a:lstStyle/>
                    <a:p>
                      <a:endParaRPr lang="es-ES_tradnl"/>
                    </a:p>
                  </a:txBody>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fr-FR" sz="1400" b="0" noProof="0" dirty="0" smtClean="0">
                          <a:solidFill>
                            <a:schemeClr val="tx1"/>
                          </a:solidFill>
                          <a:latin typeface="Calibri" pitchFamily="34" charset="0"/>
                          <a:cs typeface="Calibri" pitchFamily="34" charset="0"/>
                        </a:rPr>
                        <a:t>It </a:t>
                      </a:r>
                      <a:r>
                        <a:rPr lang="fr-FR" sz="1400" b="0" noProof="0" dirty="0" err="1" smtClean="0">
                          <a:solidFill>
                            <a:schemeClr val="tx1"/>
                          </a:solidFill>
                          <a:latin typeface="Calibri" pitchFamily="34" charset="0"/>
                          <a:cs typeface="Calibri" pitchFamily="34" charset="0"/>
                        </a:rPr>
                        <a:t>would</a:t>
                      </a:r>
                      <a:r>
                        <a:rPr lang="fr-FR" sz="1400" b="0" noProof="0" dirty="0" smtClean="0">
                          <a:solidFill>
                            <a:schemeClr val="tx1"/>
                          </a:solidFill>
                          <a:latin typeface="Calibri" pitchFamily="34" charset="0"/>
                          <a:cs typeface="Calibri" pitchFamily="34" charset="0"/>
                        </a:rPr>
                        <a:t> </a:t>
                      </a:r>
                      <a:r>
                        <a:rPr lang="fr-FR" sz="1400" b="0" noProof="0" dirty="0" err="1" smtClean="0">
                          <a:solidFill>
                            <a:schemeClr val="tx1"/>
                          </a:solidFill>
                          <a:latin typeface="Calibri" pitchFamily="34" charset="0"/>
                          <a:cs typeface="Calibri" pitchFamily="34" charset="0"/>
                        </a:rPr>
                        <a:t>be</a:t>
                      </a:r>
                      <a:endParaRPr lang="fr-FR" sz="1400" b="0" noProof="0" dirty="0" smtClean="0">
                        <a:solidFill>
                          <a:schemeClr val="tx1"/>
                        </a:solidFill>
                        <a:latin typeface="Calibri"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fr-FR" sz="1400" b="1" noProof="0" dirty="0" smtClean="0">
                          <a:solidFill>
                            <a:schemeClr val="tx1"/>
                          </a:solidFill>
                          <a:latin typeface="Calibri" pitchFamily="34" charset="0"/>
                          <a:cs typeface="Calibri" pitchFamily="34" charset="0"/>
                        </a:rPr>
                        <a:t>Ce</a:t>
                      </a:r>
                      <a:r>
                        <a:rPr lang="fr-FR" sz="1400" b="1" baseline="0" noProof="0" dirty="0" smtClean="0">
                          <a:solidFill>
                            <a:schemeClr val="tx1"/>
                          </a:solidFill>
                          <a:latin typeface="Calibri" pitchFamily="34" charset="0"/>
                          <a:cs typeface="Calibri" pitchFamily="34" charset="0"/>
                        </a:rPr>
                        <a:t> serait</a:t>
                      </a:r>
                      <a:endParaRPr lang="fr-FR" sz="1400" b="1" noProof="0" dirty="0" smtClean="0">
                        <a:solidFill>
                          <a:schemeClr val="tx1"/>
                        </a:solidFill>
                        <a:latin typeface="Calibri"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347383">
                <a:tc>
                  <a:txBody>
                    <a:bodyPr/>
                    <a:lstStyle/>
                    <a:p>
                      <a:pPr algn="ctr">
                        <a:lnSpc>
                          <a:spcPct val="107000"/>
                        </a:lnSpc>
                        <a:spcAft>
                          <a:spcPts val="0"/>
                        </a:spcAft>
                      </a:pPr>
                      <a:r>
                        <a:rPr lang="fr-FR" sz="1400" noProof="0" dirty="0" smtClean="0">
                          <a:effectLst/>
                          <a:latin typeface="Calibri" pitchFamily="34" charset="0"/>
                          <a:cs typeface="Calibri" pitchFamily="34" charset="0"/>
                        </a:rPr>
                        <a:t>It </a:t>
                      </a:r>
                      <a:r>
                        <a:rPr lang="fr-FR" sz="1400" noProof="0" dirty="0" err="1" smtClean="0">
                          <a:effectLst/>
                          <a:latin typeface="Calibri" pitchFamily="34" charset="0"/>
                          <a:cs typeface="Calibri" pitchFamily="34" charset="0"/>
                        </a:rPr>
                        <a:t>had</a:t>
                      </a:r>
                      <a:endParaRPr lang="fr-FR" sz="1400" noProof="0" dirty="0" smtClean="0">
                        <a:effectLst/>
                        <a:latin typeface="Calibri" pitchFamily="34" charset="0"/>
                        <a:cs typeface="Calibri" pitchFamily="34" charset="0"/>
                      </a:endParaRPr>
                    </a:p>
                    <a:p>
                      <a:pPr algn="ctr">
                        <a:lnSpc>
                          <a:spcPct val="107000"/>
                        </a:lnSpc>
                        <a:spcAft>
                          <a:spcPts val="0"/>
                        </a:spcAft>
                      </a:pPr>
                      <a:r>
                        <a:rPr lang="fr-FR" sz="1400" noProof="0" dirty="0" err="1" smtClean="0">
                          <a:effectLst/>
                          <a:latin typeface="Calibri" pitchFamily="34" charset="0"/>
                          <a:ea typeface="Calibri" panose="020F0502020204030204" pitchFamily="34" charset="0"/>
                          <a:cs typeface="Calibri" pitchFamily="34" charset="0"/>
                        </a:rPr>
                        <a:t>We</a:t>
                      </a:r>
                      <a:r>
                        <a:rPr lang="fr-FR" sz="1400" noProof="0" dirty="0" smtClean="0">
                          <a:effectLst/>
                          <a:latin typeface="Calibri" pitchFamily="34" charset="0"/>
                          <a:ea typeface="Calibri" panose="020F0502020204030204" pitchFamily="34" charset="0"/>
                          <a:cs typeface="Calibri" pitchFamily="34" charset="0"/>
                        </a:rPr>
                        <a:t> </a:t>
                      </a:r>
                      <a:r>
                        <a:rPr lang="fr-FR" sz="1400" noProof="0" dirty="0" err="1" smtClean="0">
                          <a:effectLst/>
                          <a:latin typeface="Calibri" pitchFamily="34" charset="0"/>
                          <a:ea typeface="Calibri" panose="020F0502020204030204" pitchFamily="34" charset="0"/>
                          <a:cs typeface="Calibri" pitchFamily="34" charset="0"/>
                        </a:rPr>
                        <a:t>had</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…avait</a:t>
                      </a:r>
                    </a:p>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On</a:t>
                      </a:r>
                      <a:r>
                        <a:rPr lang="fr-FR" sz="1400" b="1" baseline="0" noProof="0" dirty="0" smtClean="0">
                          <a:effectLst/>
                          <a:latin typeface="Calibri" pitchFamily="34" charset="0"/>
                          <a:ea typeface="Calibri" panose="020F0502020204030204" pitchFamily="34" charset="0"/>
                          <a:cs typeface="Calibri" pitchFamily="34" charset="0"/>
                        </a:rPr>
                        <a:t> avait</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noProof="0" dirty="0" smtClean="0">
                          <a:effectLst/>
                          <a:latin typeface="Calibri" pitchFamily="34" charset="0"/>
                          <a:cs typeface="Calibri" pitchFamily="34" charset="0"/>
                        </a:rPr>
                        <a:t>It has</a:t>
                      </a:r>
                    </a:p>
                    <a:p>
                      <a:pPr algn="ctr">
                        <a:lnSpc>
                          <a:spcPct val="107000"/>
                        </a:lnSpc>
                        <a:spcAft>
                          <a:spcPts val="0"/>
                        </a:spcAft>
                      </a:pPr>
                      <a:r>
                        <a:rPr lang="fr-FR" sz="1400" noProof="0" dirty="0" err="1" smtClean="0">
                          <a:effectLst/>
                          <a:latin typeface="Calibri" pitchFamily="34" charset="0"/>
                          <a:ea typeface="Calibri" panose="020F0502020204030204" pitchFamily="34" charset="0"/>
                          <a:cs typeface="Calibri" pitchFamily="34" charset="0"/>
                        </a:rPr>
                        <a:t>We</a:t>
                      </a:r>
                      <a:r>
                        <a:rPr lang="fr-FR" sz="1400" noProof="0" dirty="0" smtClean="0">
                          <a:effectLst/>
                          <a:latin typeface="Calibri" pitchFamily="34" charset="0"/>
                          <a:ea typeface="Calibri" panose="020F0502020204030204" pitchFamily="34" charset="0"/>
                          <a:cs typeface="Calibri" pitchFamily="34" charset="0"/>
                        </a:rPr>
                        <a:t> have</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…a</a:t>
                      </a:r>
                    </a:p>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On</a:t>
                      </a:r>
                      <a:r>
                        <a:rPr lang="fr-FR" sz="1400" b="1" baseline="0" noProof="0" dirty="0" smtClean="0">
                          <a:effectLst/>
                          <a:latin typeface="Calibri" pitchFamily="34" charset="0"/>
                          <a:ea typeface="Calibri" panose="020F0502020204030204" pitchFamily="34" charset="0"/>
                          <a:cs typeface="Calibri" pitchFamily="34" charset="0"/>
                        </a:rPr>
                        <a:t> a </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0" noProof="0" dirty="0" smtClean="0">
                          <a:effectLst/>
                          <a:latin typeface="Calibri" pitchFamily="34" charset="0"/>
                          <a:ea typeface="Calibri" panose="020F0502020204030204" pitchFamily="34" charset="0"/>
                          <a:cs typeface="Calibri" pitchFamily="34" charset="0"/>
                        </a:rPr>
                        <a:t>It </a:t>
                      </a:r>
                      <a:r>
                        <a:rPr lang="fr-FR" sz="1400" b="0" noProof="0" dirty="0" err="1" smtClean="0">
                          <a:effectLst/>
                          <a:latin typeface="Calibri" pitchFamily="34" charset="0"/>
                          <a:ea typeface="Calibri" panose="020F0502020204030204" pitchFamily="34" charset="0"/>
                          <a:cs typeface="Calibri" pitchFamily="34" charset="0"/>
                        </a:rPr>
                        <a:t>is</a:t>
                      </a:r>
                      <a:r>
                        <a:rPr lang="fr-FR" sz="1400" b="0" noProof="0" dirty="0" smtClean="0">
                          <a:effectLst/>
                          <a:latin typeface="Calibri" pitchFamily="34" charset="0"/>
                          <a:ea typeface="Calibri" panose="020F0502020204030204" pitchFamily="34" charset="0"/>
                          <a:cs typeface="Calibri" pitchFamily="34" charset="0"/>
                        </a:rPr>
                        <a:t> </a:t>
                      </a:r>
                      <a:r>
                        <a:rPr lang="fr-FR" sz="1400" b="0" noProof="0" dirty="0" err="1" smtClean="0">
                          <a:effectLst/>
                          <a:latin typeface="Calibri" pitchFamily="34" charset="0"/>
                          <a:ea typeface="Calibri" panose="020F0502020204030204" pitchFamily="34" charset="0"/>
                          <a:cs typeface="Calibri" pitchFamily="34" charset="0"/>
                        </a:rPr>
                        <a:t>going</a:t>
                      </a:r>
                      <a:r>
                        <a:rPr lang="fr-FR" sz="1400" b="0" noProof="0" dirty="0" smtClean="0">
                          <a:effectLst/>
                          <a:latin typeface="Calibri" pitchFamily="34" charset="0"/>
                          <a:ea typeface="Calibri" panose="020F0502020204030204" pitchFamily="34" charset="0"/>
                          <a:cs typeface="Calibri" pitchFamily="34" charset="0"/>
                        </a:rPr>
                        <a:t> to have</a:t>
                      </a:r>
                    </a:p>
                    <a:p>
                      <a:pPr algn="ctr">
                        <a:lnSpc>
                          <a:spcPct val="107000"/>
                        </a:lnSpc>
                        <a:spcAft>
                          <a:spcPts val="0"/>
                        </a:spcAft>
                      </a:pPr>
                      <a:r>
                        <a:rPr lang="fr-FR" sz="1400" b="0" noProof="0" dirty="0" err="1" smtClean="0">
                          <a:effectLst/>
                          <a:latin typeface="Calibri" pitchFamily="34" charset="0"/>
                          <a:ea typeface="Calibri" panose="020F0502020204030204" pitchFamily="34" charset="0"/>
                          <a:cs typeface="Calibri" pitchFamily="34" charset="0"/>
                        </a:rPr>
                        <a:t>We</a:t>
                      </a:r>
                      <a:r>
                        <a:rPr lang="fr-FR" sz="1400" b="0" noProof="0" dirty="0" smtClean="0">
                          <a:effectLst/>
                          <a:latin typeface="Calibri" pitchFamily="34" charset="0"/>
                          <a:ea typeface="Calibri" panose="020F0502020204030204" pitchFamily="34" charset="0"/>
                          <a:cs typeface="Calibri" pitchFamily="34" charset="0"/>
                        </a:rPr>
                        <a:t> are</a:t>
                      </a:r>
                      <a:r>
                        <a:rPr lang="fr-FR" sz="1400" b="0" baseline="0" noProof="0" dirty="0" smtClean="0">
                          <a:effectLst/>
                          <a:latin typeface="Calibri" pitchFamily="34" charset="0"/>
                          <a:ea typeface="Calibri" panose="020F0502020204030204" pitchFamily="34" charset="0"/>
                          <a:cs typeface="Calibri" pitchFamily="34" charset="0"/>
                        </a:rPr>
                        <a:t> </a:t>
                      </a:r>
                      <a:r>
                        <a:rPr lang="fr-FR" sz="1400" b="0" baseline="0" noProof="0" dirty="0" err="1" smtClean="0">
                          <a:effectLst/>
                          <a:latin typeface="Calibri" pitchFamily="34" charset="0"/>
                          <a:ea typeface="Calibri" panose="020F0502020204030204" pitchFamily="34" charset="0"/>
                          <a:cs typeface="Calibri" pitchFamily="34" charset="0"/>
                        </a:rPr>
                        <a:t>going</a:t>
                      </a:r>
                      <a:r>
                        <a:rPr lang="fr-FR" sz="1400" b="0" baseline="0" noProof="0" dirty="0" smtClean="0">
                          <a:effectLst/>
                          <a:latin typeface="Calibri" pitchFamily="34" charset="0"/>
                          <a:ea typeface="Calibri" panose="020F0502020204030204" pitchFamily="34" charset="0"/>
                          <a:cs typeface="Calibri" pitchFamily="34" charset="0"/>
                        </a:rPr>
                        <a:t> to</a:t>
                      </a:r>
                      <a:r>
                        <a:rPr lang="fr-FR" sz="1400" b="0" noProof="0" dirty="0" smtClean="0">
                          <a:effectLst/>
                          <a:latin typeface="Calibri" pitchFamily="34" charset="0"/>
                          <a:ea typeface="Calibri" panose="020F0502020204030204" pitchFamily="34" charset="0"/>
                          <a:cs typeface="Calibri" pitchFamily="34" charset="0"/>
                        </a:rPr>
                        <a:t> have</a:t>
                      </a: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cs typeface="Calibri" pitchFamily="34" charset="0"/>
                        </a:rPr>
                        <a:t>…va avoir</a:t>
                      </a:r>
                    </a:p>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On</a:t>
                      </a:r>
                      <a:r>
                        <a:rPr lang="fr-FR" sz="1400" b="1" baseline="0" noProof="0" dirty="0" smtClean="0">
                          <a:effectLst/>
                          <a:latin typeface="Calibri" pitchFamily="34" charset="0"/>
                          <a:ea typeface="Calibri" panose="020F0502020204030204" pitchFamily="34" charset="0"/>
                          <a:cs typeface="Calibri" pitchFamily="34" charset="0"/>
                        </a:rPr>
                        <a:t> va avoir</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179406">
                <a:tc>
                  <a:txBody>
                    <a:bodyPr/>
                    <a:lstStyle/>
                    <a:p>
                      <a:pPr algn="ctr">
                        <a:lnSpc>
                          <a:spcPct val="107000"/>
                        </a:lnSpc>
                        <a:spcAft>
                          <a:spcPts val="0"/>
                        </a:spcAft>
                      </a:pPr>
                      <a:r>
                        <a:rPr lang="fr-FR" sz="1400" noProof="0" dirty="0" smtClean="0">
                          <a:effectLst/>
                          <a:latin typeface="Calibri" pitchFamily="34" charset="0"/>
                          <a:cs typeface="Calibri" pitchFamily="34" charset="0"/>
                        </a:rPr>
                        <a:t>I </a:t>
                      </a:r>
                      <a:r>
                        <a:rPr lang="fr-FR" sz="1400" noProof="0" dirty="0" err="1" smtClean="0">
                          <a:effectLst/>
                          <a:latin typeface="Calibri" pitchFamily="34" charset="0"/>
                          <a:cs typeface="Calibri" pitchFamily="34" charset="0"/>
                        </a:rPr>
                        <a:t>went</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Je</a:t>
                      </a:r>
                      <a:r>
                        <a:rPr lang="fr-FR" sz="1400" b="1" baseline="0" noProof="0" dirty="0" smtClean="0">
                          <a:effectLst/>
                          <a:latin typeface="Calibri" pitchFamily="34" charset="0"/>
                          <a:ea typeface="Calibri" panose="020F0502020204030204" pitchFamily="34" charset="0"/>
                          <a:cs typeface="Calibri" pitchFamily="34" charset="0"/>
                        </a:rPr>
                        <a:t> suis allé(e)</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noProof="0" dirty="0" smtClean="0">
                          <a:effectLst/>
                          <a:latin typeface="Calibri" pitchFamily="34" charset="0"/>
                          <a:cs typeface="Calibri" pitchFamily="34" charset="0"/>
                        </a:rPr>
                        <a:t>I go</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Je</a:t>
                      </a:r>
                      <a:r>
                        <a:rPr lang="fr-FR" sz="1400" b="1" baseline="0" noProof="0" dirty="0" smtClean="0">
                          <a:effectLst/>
                          <a:latin typeface="Calibri" pitchFamily="34" charset="0"/>
                          <a:ea typeface="Calibri" panose="020F0502020204030204" pitchFamily="34" charset="0"/>
                          <a:cs typeface="Calibri" pitchFamily="34" charset="0"/>
                        </a:rPr>
                        <a:t> vais</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0" noProof="0" dirty="0" err="1" smtClean="0">
                          <a:effectLst/>
                          <a:latin typeface="Calibri" pitchFamily="34" charset="0"/>
                          <a:cs typeface="Calibri" pitchFamily="34" charset="0"/>
                        </a:rPr>
                        <a:t>I’m</a:t>
                      </a:r>
                      <a:r>
                        <a:rPr lang="fr-FR" sz="1400" b="0" noProof="0" dirty="0" smtClean="0">
                          <a:effectLst/>
                          <a:latin typeface="Calibri" pitchFamily="34" charset="0"/>
                          <a:cs typeface="Calibri" pitchFamily="34" charset="0"/>
                        </a:rPr>
                        <a:t> </a:t>
                      </a:r>
                      <a:r>
                        <a:rPr lang="fr-FR" sz="1400" b="0" noProof="0" dirty="0" err="1" smtClean="0">
                          <a:effectLst/>
                          <a:latin typeface="Calibri" pitchFamily="34" charset="0"/>
                          <a:cs typeface="Calibri" pitchFamily="34" charset="0"/>
                        </a:rPr>
                        <a:t>going</a:t>
                      </a:r>
                      <a:r>
                        <a:rPr lang="fr-FR" sz="1400" b="0" noProof="0" dirty="0" smtClean="0">
                          <a:effectLst/>
                          <a:latin typeface="Calibri" pitchFamily="34" charset="0"/>
                          <a:cs typeface="Calibri" pitchFamily="34" charset="0"/>
                        </a:rPr>
                        <a:t> to go</a:t>
                      </a:r>
                      <a:endParaRPr lang="fr-FR" sz="1400" b="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Je</a:t>
                      </a:r>
                      <a:r>
                        <a:rPr lang="fr-FR" sz="1400" b="1" baseline="0" noProof="0" dirty="0" smtClean="0">
                          <a:effectLst/>
                          <a:latin typeface="Calibri" pitchFamily="34" charset="0"/>
                          <a:ea typeface="Calibri" panose="020F0502020204030204" pitchFamily="34" charset="0"/>
                          <a:cs typeface="Calibri" pitchFamily="34" charset="0"/>
                        </a:rPr>
                        <a:t> vais aller</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179406">
                <a:tc>
                  <a:txBody>
                    <a:bodyPr/>
                    <a:lstStyle/>
                    <a:p>
                      <a:pPr algn="ctr">
                        <a:lnSpc>
                          <a:spcPct val="107000"/>
                        </a:lnSpc>
                        <a:spcAft>
                          <a:spcPts val="0"/>
                        </a:spcAft>
                      </a:pPr>
                      <a:r>
                        <a:rPr lang="fr-FR" sz="1400" noProof="0" dirty="0" err="1" smtClean="0">
                          <a:effectLst/>
                          <a:latin typeface="Calibri" pitchFamily="34" charset="0"/>
                          <a:ea typeface="Calibri" panose="020F0502020204030204" pitchFamily="34" charset="0"/>
                          <a:cs typeface="Calibri" pitchFamily="34" charset="0"/>
                        </a:rPr>
                        <a:t>We</a:t>
                      </a:r>
                      <a:r>
                        <a:rPr lang="fr-FR" sz="1400" noProof="0" dirty="0" smtClean="0">
                          <a:effectLst/>
                          <a:latin typeface="Calibri" pitchFamily="34" charset="0"/>
                          <a:ea typeface="Calibri" panose="020F0502020204030204" pitchFamily="34" charset="0"/>
                          <a:cs typeface="Calibri" pitchFamily="34" charset="0"/>
                        </a:rPr>
                        <a:t> </a:t>
                      </a:r>
                      <a:r>
                        <a:rPr lang="fr-FR" sz="1400" noProof="0" dirty="0" err="1" smtClean="0">
                          <a:effectLst/>
                          <a:latin typeface="Calibri" pitchFamily="34" charset="0"/>
                          <a:ea typeface="Calibri" panose="020F0502020204030204" pitchFamily="34" charset="0"/>
                          <a:cs typeface="Calibri" pitchFamily="34" charset="0"/>
                        </a:rPr>
                        <a:t>went</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On est allé(e)(s)</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noProof="0" dirty="0" err="1" smtClean="0">
                          <a:effectLst/>
                          <a:latin typeface="Calibri" pitchFamily="34" charset="0"/>
                          <a:ea typeface="Calibri" panose="020F0502020204030204" pitchFamily="34" charset="0"/>
                          <a:cs typeface="Calibri" pitchFamily="34" charset="0"/>
                        </a:rPr>
                        <a:t>We</a:t>
                      </a:r>
                      <a:r>
                        <a:rPr lang="fr-FR" sz="1400" noProof="0" dirty="0" smtClean="0">
                          <a:effectLst/>
                          <a:latin typeface="Calibri" pitchFamily="34" charset="0"/>
                          <a:ea typeface="Calibri" panose="020F0502020204030204" pitchFamily="34" charset="0"/>
                          <a:cs typeface="Calibri" pitchFamily="34" charset="0"/>
                        </a:rPr>
                        <a:t> go</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On</a:t>
                      </a:r>
                      <a:r>
                        <a:rPr lang="fr-FR" sz="1400" b="1" baseline="0" noProof="0" dirty="0" smtClean="0">
                          <a:effectLst/>
                          <a:latin typeface="Calibri" pitchFamily="34" charset="0"/>
                          <a:ea typeface="Calibri" panose="020F0502020204030204" pitchFamily="34" charset="0"/>
                          <a:cs typeface="Calibri" pitchFamily="34" charset="0"/>
                        </a:rPr>
                        <a:t> va</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0" noProof="0" dirty="0" err="1" smtClean="0">
                          <a:effectLst/>
                          <a:latin typeface="Calibri" pitchFamily="34" charset="0"/>
                          <a:ea typeface="Calibri" panose="020F0502020204030204" pitchFamily="34" charset="0"/>
                          <a:cs typeface="Calibri" pitchFamily="34" charset="0"/>
                        </a:rPr>
                        <a:t>We</a:t>
                      </a:r>
                      <a:r>
                        <a:rPr lang="fr-FR" sz="1400" b="0" noProof="0" dirty="0" smtClean="0">
                          <a:effectLst/>
                          <a:latin typeface="Calibri" pitchFamily="34" charset="0"/>
                          <a:ea typeface="Calibri" panose="020F0502020204030204" pitchFamily="34" charset="0"/>
                          <a:cs typeface="Calibri" pitchFamily="34" charset="0"/>
                        </a:rPr>
                        <a:t> are </a:t>
                      </a:r>
                      <a:r>
                        <a:rPr lang="fr-FR" sz="1400" b="0" noProof="0" dirty="0" err="1" smtClean="0">
                          <a:effectLst/>
                          <a:latin typeface="Calibri" pitchFamily="34" charset="0"/>
                          <a:ea typeface="Calibri" panose="020F0502020204030204" pitchFamily="34" charset="0"/>
                          <a:cs typeface="Calibri" pitchFamily="34" charset="0"/>
                        </a:rPr>
                        <a:t>going</a:t>
                      </a:r>
                      <a:r>
                        <a:rPr lang="fr-FR" sz="1400" b="0" noProof="0" dirty="0" smtClean="0">
                          <a:effectLst/>
                          <a:latin typeface="Calibri" pitchFamily="34" charset="0"/>
                          <a:ea typeface="Calibri" panose="020F0502020204030204" pitchFamily="34" charset="0"/>
                          <a:cs typeface="Calibri" pitchFamily="34" charset="0"/>
                        </a:rPr>
                        <a:t> to go</a:t>
                      </a:r>
                      <a:endParaRPr lang="fr-FR" sz="1400" b="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On</a:t>
                      </a:r>
                      <a:r>
                        <a:rPr lang="fr-FR" sz="1400" b="1" baseline="0" noProof="0" dirty="0" smtClean="0">
                          <a:effectLst/>
                          <a:latin typeface="Calibri" pitchFamily="34" charset="0"/>
                          <a:ea typeface="Calibri" panose="020F0502020204030204" pitchFamily="34" charset="0"/>
                          <a:cs typeface="Calibri" pitchFamily="34" charset="0"/>
                        </a:rPr>
                        <a:t> va aller</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179406">
                <a:tc>
                  <a:txBody>
                    <a:bodyPr/>
                    <a:lstStyle/>
                    <a:p>
                      <a:pPr algn="ctr">
                        <a:lnSpc>
                          <a:spcPct val="107000"/>
                        </a:lnSpc>
                        <a:spcAft>
                          <a:spcPts val="0"/>
                        </a:spcAft>
                      </a:pPr>
                      <a:r>
                        <a:rPr lang="fr-FR" sz="1400" noProof="0" dirty="0" smtClean="0">
                          <a:effectLst/>
                          <a:latin typeface="Calibri" pitchFamily="34" charset="0"/>
                          <a:cs typeface="Calibri" pitchFamily="34" charset="0"/>
                        </a:rPr>
                        <a:t>I </a:t>
                      </a:r>
                      <a:r>
                        <a:rPr lang="fr-FR" sz="1400" noProof="0" dirty="0" err="1" smtClean="0">
                          <a:effectLst/>
                          <a:latin typeface="Calibri" pitchFamily="34" charset="0"/>
                          <a:cs typeface="Calibri" pitchFamily="34" charset="0"/>
                        </a:rPr>
                        <a:t>saw</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J’ai vu</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noProof="0" dirty="0" smtClean="0">
                          <a:effectLst/>
                          <a:latin typeface="Calibri" pitchFamily="34" charset="0"/>
                          <a:cs typeface="Calibri" pitchFamily="34" charset="0"/>
                        </a:rPr>
                        <a:t>I </a:t>
                      </a:r>
                      <a:r>
                        <a:rPr lang="fr-FR" sz="1400" noProof="0" dirty="0" err="1" smtClean="0">
                          <a:effectLst/>
                          <a:latin typeface="Calibri" pitchFamily="34" charset="0"/>
                          <a:cs typeface="Calibri" pitchFamily="34" charset="0"/>
                        </a:rPr>
                        <a:t>see</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Je</a:t>
                      </a:r>
                      <a:r>
                        <a:rPr lang="fr-FR" sz="1400" b="1" baseline="0" noProof="0" dirty="0" smtClean="0">
                          <a:effectLst/>
                          <a:latin typeface="Calibri" pitchFamily="34" charset="0"/>
                          <a:ea typeface="Calibri" panose="020F0502020204030204" pitchFamily="34" charset="0"/>
                          <a:cs typeface="Calibri" pitchFamily="34" charset="0"/>
                        </a:rPr>
                        <a:t> vois</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0" noProof="0" dirty="0" err="1" smtClean="0">
                          <a:effectLst/>
                          <a:latin typeface="Calibri" pitchFamily="34" charset="0"/>
                          <a:cs typeface="Calibri" pitchFamily="34" charset="0"/>
                        </a:rPr>
                        <a:t>I’m</a:t>
                      </a:r>
                      <a:r>
                        <a:rPr lang="fr-FR" sz="1400" b="0" noProof="0" dirty="0" smtClean="0">
                          <a:effectLst/>
                          <a:latin typeface="Calibri" pitchFamily="34" charset="0"/>
                          <a:cs typeface="Calibri" pitchFamily="34" charset="0"/>
                        </a:rPr>
                        <a:t> </a:t>
                      </a:r>
                      <a:r>
                        <a:rPr lang="fr-FR" sz="1400" b="0" noProof="0" dirty="0" err="1" smtClean="0">
                          <a:effectLst/>
                          <a:latin typeface="Calibri" pitchFamily="34" charset="0"/>
                          <a:cs typeface="Calibri" pitchFamily="34" charset="0"/>
                        </a:rPr>
                        <a:t>going</a:t>
                      </a:r>
                      <a:r>
                        <a:rPr lang="fr-FR" sz="1400" b="0" noProof="0" dirty="0" smtClean="0">
                          <a:effectLst/>
                          <a:latin typeface="Calibri" pitchFamily="34" charset="0"/>
                          <a:cs typeface="Calibri" pitchFamily="34" charset="0"/>
                        </a:rPr>
                        <a:t> to </a:t>
                      </a:r>
                      <a:r>
                        <a:rPr lang="fr-FR" sz="1400" b="0" noProof="0" dirty="0" err="1" smtClean="0">
                          <a:effectLst/>
                          <a:latin typeface="Calibri" pitchFamily="34" charset="0"/>
                          <a:cs typeface="Calibri" pitchFamily="34" charset="0"/>
                        </a:rPr>
                        <a:t>see</a:t>
                      </a:r>
                      <a:endParaRPr lang="fr-FR" sz="1400" b="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Je</a:t>
                      </a:r>
                      <a:r>
                        <a:rPr lang="fr-FR" sz="1400" b="1" baseline="0" noProof="0" dirty="0" smtClean="0">
                          <a:effectLst/>
                          <a:latin typeface="Calibri" pitchFamily="34" charset="0"/>
                          <a:ea typeface="Calibri" panose="020F0502020204030204" pitchFamily="34" charset="0"/>
                          <a:cs typeface="Calibri" pitchFamily="34" charset="0"/>
                        </a:rPr>
                        <a:t> vais voir</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179406">
                <a:tc>
                  <a:txBody>
                    <a:bodyPr/>
                    <a:lstStyle/>
                    <a:p>
                      <a:pPr algn="ctr">
                        <a:lnSpc>
                          <a:spcPct val="107000"/>
                        </a:lnSpc>
                        <a:spcAft>
                          <a:spcPts val="0"/>
                        </a:spcAft>
                      </a:pPr>
                      <a:r>
                        <a:rPr lang="fr-FR" sz="1400" noProof="0" dirty="0" err="1" smtClean="0">
                          <a:effectLst/>
                          <a:latin typeface="Calibri" pitchFamily="34" charset="0"/>
                          <a:ea typeface="Calibri" panose="020F0502020204030204" pitchFamily="34" charset="0"/>
                          <a:cs typeface="Calibri" pitchFamily="34" charset="0"/>
                        </a:rPr>
                        <a:t>We</a:t>
                      </a:r>
                      <a:r>
                        <a:rPr lang="fr-FR" sz="1400" noProof="0" dirty="0" smtClean="0">
                          <a:effectLst/>
                          <a:latin typeface="Calibri" pitchFamily="34" charset="0"/>
                          <a:ea typeface="Calibri" panose="020F0502020204030204" pitchFamily="34" charset="0"/>
                          <a:cs typeface="Calibri" pitchFamily="34" charset="0"/>
                        </a:rPr>
                        <a:t> </a:t>
                      </a:r>
                      <a:r>
                        <a:rPr lang="fr-FR" sz="1400" noProof="0" dirty="0" err="1" smtClean="0">
                          <a:effectLst/>
                          <a:latin typeface="Calibri" pitchFamily="34" charset="0"/>
                          <a:ea typeface="Calibri" panose="020F0502020204030204" pitchFamily="34" charset="0"/>
                          <a:cs typeface="Calibri" pitchFamily="34" charset="0"/>
                        </a:rPr>
                        <a:t>saw</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On</a:t>
                      </a:r>
                      <a:r>
                        <a:rPr lang="fr-FR" sz="1400" b="1" baseline="0" noProof="0" dirty="0" smtClean="0">
                          <a:effectLst/>
                          <a:latin typeface="Calibri" pitchFamily="34" charset="0"/>
                          <a:ea typeface="Calibri" panose="020F0502020204030204" pitchFamily="34" charset="0"/>
                          <a:cs typeface="Calibri" pitchFamily="34" charset="0"/>
                        </a:rPr>
                        <a:t> a vu</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noProof="0" dirty="0" err="1" smtClean="0">
                          <a:effectLst/>
                          <a:latin typeface="Calibri" pitchFamily="34" charset="0"/>
                          <a:ea typeface="Calibri" panose="020F0502020204030204" pitchFamily="34" charset="0"/>
                          <a:cs typeface="Calibri" pitchFamily="34" charset="0"/>
                        </a:rPr>
                        <a:t>We</a:t>
                      </a:r>
                      <a:r>
                        <a:rPr lang="fr-FR" sz="1400" noProof="0" dirty="0" smtClean="0">
                          <a:effectLst/>
                          <a:latin typeface="Calibri" pitchFamily="34" charset="0"/>
                          <a:ea typeface="Calibri" panose="020F0502020204030204" pitchFamily="34" charset="0"/>
                          <a:cs typeface="Calibri" pitchFamily="34" charset="0"/>
                        </a:rPr>
                        <a:t> </a:t>
                      </a:r>
                      <a:r>
                        <a:rPr lang="fr-FR" sz="1400" noProof="0" dirty="0" err="1" smtClean="0">
                          <a:effectLst/>
                          <a:latin typeface="Calibri" pitchFamily="34" charset="0"/>
                          <a:ea typeface="Calibri" panose="020F0502020204030204" pitchFamily="34" charset="0"/>
                          <a:cs typeface="Calibri" pitchFamily="34" charset="0"/>
                        </a:rPr>
                        <a:t>see</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On</a:t>
                      </a:r>
                      <a:r>
                        <a:rPr lang="fr-FR" sz="1400" b="1" baseline="0" noProof="0" dirty="0" smtClean="0">
                          <a:effectLst/>
                          <a:latin typeface="Calibri" pitchFamily="34" charset="0"/>
                          <a:ea typeface="Calibri" panose="020F0502020204030204" pitchFamily="34" charset="0"/>
                          <a:cs typeface="Calibri" pitchFamily="34" charset="0"/>
                        </a:rPr>
                        <a:t> voit</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0" noProof="0" dirty="0" err="1" smtClean="0">
                          <a:effectLst/>
                          <a:latin typeface="Calibri" pitchFamily="34" charset="0"/>
                          <a:ea typeface="Calibri" panose="020F0502020204030204" pitchFamily="34" charset="0"/>
                          <a:cs typeface="Calibri" pitchFamily="34" charset="0"/>
                        </a:rPr>
                        <a:t>We</a:t>
                      </a:r>
                      <a:r>
                        <a:rPr lang="fr-FR" sz="1400" b="0" noProof="0" dirty="0" smtClean="0">
                          <a:effectLst/>
                          <a:latin typeface="Calibri" pitchFamily="34" charset="0"/>
                          <a:ea typeface="Calibri" panose="020F0502020204030204" pitchFamily="34" charset="0"/>
                          <a:cs typeface="Calibri" pitchFamily="34" charset="0"/>
                        </a:rPr>
                        <a:t> are </a:t>
                      </a:r>
                      <a:r>
                        <a:rPr lang="fr-FR" sz="1400" b="0" noProof="0" dirty="0" err="1" smtClean="0">
                          <a:effectLst/>
                          <a:latin typeface="Calibri" pitchFamily="34" charset="0"/>
                          <a:cs typeface="Calibri" pitchFamily="34" charset="0"/>
                        </a:rPr>
                        <a:t>going</a:t>
                      </a:r>
                      <a:r>
                        <a:rPr lang="fr-FR" sz="1400" b="0" noProof="0" dirty="0" smtClean="0">
                          <a:effectLst/>
                          <a:latin typeface="Calibri" pitchFamily="34" charset="0"/>
                          <a:cs typeface="Calibri" pitchFamily="34" charset="0"/>
                        </a:rPr>
                        <a:t> to </a:t>
                      </a:r>
                      <a:r>
                        <a:rPr lang="fr-FR" sz="1400" b="0" noProof="0" dirty="0" err="1" smtClean="0">
                          <a:effectLst/>
                          <a:latin typeface="Calibri" pitchFamily="34" charset="0"/>
                          <a:cs typeface="Calibri" pitchFamily="34" charset="0"/>
                        </a:rPr>
                        <a:t>see</a:t>
                      </a:r>
                      <a:endParaRPr lang="fr-FR" sz="1400" b="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fr-FR" sz="1400" b="1" noProof="0" dirty="0" smtClean="0">
                          <a:effectLst/>
                          <a:latin typeface="Calibri" pitchFamily="34" charset="0"/>
                          <a:ea typeface="Calibri" panose="020F0502020204030204" pitchFamily="34" charset="0"/>
                          <a:cs typeface="Calibri" pitchFamily="34" charset="0"/>
                        </a:rPr>
                        <a:t>On</a:t>
                      </a:r>
                      <a:r>
                        <a:rPr lang="fr-FR" sz="1400" b="1" baseline="0" noProof="0" dirty="0" smtClean="0">
                          <a:effectLst/>
                          <a:latin typeface="Calibri" pitchFamily="34" charset="0"/>
                          <a:ea typeface="Calibri" panose="020F0502020204030204" pitchFamily="34" charset="0"/>
                          <a:cs typeface="Calibri" pitchFamily="34" charset="0"/>
                        </a:rPr>
                        <a:t> va voir</a:t>
                      </a:r>
                      <a:endParaRPr lang="fr-FR" sz="1400" b="1" noProof="0" dirty="0" smtClean="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179406">
                <a:tc>
                  <a:txBody>
                    <a:bodyPr/>
                    <a:lstStyle/>
                    <a:p>
                      <a:pPr algn="ctr">
                        <a:lnSpc>
                          <a:spcPct val="107000"/>
                        </a:lnSpc>
                        <a:spcAft>
                          <a:spcPts val="0"/>
                        </a:spcAft>
                      </a:pPr>
                      <a:r>
                        <a:rPr lang="fr-FR" sz="1400" noProof="0" dirty="0" smtClean="0">
                          <a:effectLst/>
                          <a:latin typeface="Calibri" pitchFamily="34" charset="0"/>
                          <a:cs typeface="Calibri" pitchFamily="34" charset="0"/>
                        </a:rPr>
                        <a:t>I </a:t>
                      </a:r>
                      <a:r>
                        <a:rPr lang="fr-FR" sz="1400" noProof="0" dirty="0" err="1" smtClean="0">
                          <a:effectLst/>
                          <a:latin typeface="Calibri" pitchFamily="34" charset="0"/>
                          <a:cs typeface="Calibri" pitchFamily="34" charset="0"/>
                        </a:rPr>
                        <a:t>went</a:t>
                      </a:r>
                      <a:r>
                        <a:rPr lang="fr-FR" sz="1400" noProof="0" dirty="0" smtClean="0">
                          <a:effectLst/>
                          <a:latin typeface="Calibri" pitchFamily="34" charset="0"/>
                          <a:cs typeface="Calibri" pitchFamily="34" charset="0"/>
                        </a:rPr>
                        <a:t> out</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Je</a:t>
                      </a:r>
                      <a:r>
                        <a:rPr lang="fr-FR" sz="1400" b="1" baseline="0" noProof="0" dirty="0" smtClean="0">
                          <a:effectLst/>
                          <a:latin typeface="Calibri" pitchFamily="34" charset="0"/>
                          <a:ea typeface="Calibri" panose="020F0502020204030204" pitchFamily="34" charset="0"/>
                          <a:cs typeface="Calibri" pitchFamily="34" charset="0"/>
                        </a:rPr>
                        <a:t> suis sorti(e)</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noProof="0" dirty="0" smtClean="0">
                          <a:effectLst/>
                          <a:latin typeface="Calibri" pitchFamily="34" charset="0"/>
                          <a:cs typeface="Calibri" pitchFamily="34" charset="0"/>
                        </a:rPr>
                        <a:t>I go out</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Je</a:t>
                      </a:r>
                      <a:r>
                        <a:rPr lang="fr-FR" sz="1400" b="1" baseline="0" noProof="0" dirty="0" smtClean="0">
                          <a:effectLst/>
                          <a:latin typeface="Calibri" pitchFamily="34" charset="0"/>
                          <a:ea typeface="Calibri" panose="020F0502020204030204" pitchFamily="34" charset="0"/>
                          <a:cs typeface="Calibri" pitchFamily="34" charset="0"/>
                        </a:rPr>
                        <a:t> sors</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noProof="0" dirty="0" err="1" smtClean="0">
                          <a:effectLst/>
                          <a:latin typeface="Calibri" pitchFamily="34" charset="0"/>
                          <a:cs typeface="Calibri" pitchFamily="34" charset="0"/>
                        </a:rPr>
                        <a:t>I’m</a:t>
                      </a:r>
                      <a:r>
                        <a:rPr lang="fr-FR" sz="1400" noProof="0" dirty="0" smtClean="0">
                          <a:effectLst/>
                          <a:latin typeface="Calibri" pitchFamily="34" charset="0"/>
                          <a:cs typeface="Calibri" pitchFamily="34" charset="0"/>
                        </a:rPr>
                        <a:t> </a:t>
                      </a:r>
                      <a:r>
                        <a:rPr lang="fr-FR" sz="1400" noProof="0" dirty="0" err="1" smtClean="0">
                          <a:effectLst/>
                          <a:latin typeface="Calibri" pitchFamily="34" charset="0"/>
                          <a:cs typeface="Calibri" pitchFamily="34" charset="0"/>
                        </a:rPr>
                        <a:t>going</a:t>
                      </a:r>
                      <a:r>
                        <a:rPr lang="fr-FR" sz="1400" noProof="0" dirty="0" smtClean="0">
                          <a:effectLst/>
                          <a:latin typeface="Calibri" pitchFamily="34" charset="0"/>
                          <a:cs typeface="Calibri" pitchFamily="34" charset="0"/>
                        </a:rPr>
                        <a:t> to go out</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Je</a:t>
                      </a:r>
                      <a:r>
                        <a:rPr lang="fr-FR" sz="1400" b="1" baseline="0" noProof="0" dirty="0" smtClean="0">
                          <a:effectLst/>
                          <a:latin typeface="Calibri" pitchFamily="34" charset="0"/>
                          <a:ea typeface="Calibri" panose="020F0502020204030204" pitchFamily="34" charset="0"/>
                          <a:cs typeface="Calibri" pitchFamily="34" charset="0"/>
                        </a:rPr>
                        <a:t> vais sortir</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1"/>
                  </a:ext>
                </a:extLst>
              </a:tr>
              <a:tr h="293561">
                <a:tc>
                  <a:txBody>
                    <a:bodyPr/>
                    <a:lstStyle/>
                    <a:p>
                      <a:pPr algn="ctr">
                        <a:lnSpc>
                          <a:spcPct val="107000"/>
                        </a:lnSpc>
                        <a:spcAft>
                          <a:spcPts val="0"/>
                        </a:spcAft>
                      </a:pPr>
                      <a:r>
                        <a:rPr lang="fr-FR" sz="1400" noProof="0" dirty="0" err="1" smtClean="0">
                          <a:effectLst/>
                          <a:latin typeface="Calibri" pitchFamily="34" charset="0"/>
                          <a:ea typeface="Calibri" panose="020F0502020204030204" pitchFamily="34" charset="0"/>
                          <a:cs typeface="Calibri" pitchFamily="34" charset="0"/>
                        </a:rPr>
                        <a:t>We</a:t>
                      </a:r>
                      <a:r>
                        <a:rPr lang="fr-FR" sz="1400" noProof="0" dirty="0" smtClean="0">
                          <a:effectLst/>
                          <a:latin typeface="Calibri" pitchFamily="34" charset="0"/>
                          <a:ea typeface="Calibri" panose="020F0502020204030204" pitchFamily="34" charset="0"/>
                          <a:cs typeface="Calibri" pitchFamily="34" charset="0"/>
                        </a:rPr>
                        <a:t> </a:t>
                      </a:r>
                      <a:r>
                        <a:rPr lang="fr-FR" sz="1400" noProof="0" dirty="0" err="1" smtClean="0">
                          <a:effectLst/>
                          <a:latin typeface="Calibri" pitchFamily="34" charset="0"/>
                          <a:ea typeface="Calibri" panose="020F0502020204030204" pitchFamily="34" charset="0"/>
                          <a:cs typeface="Calibri" pitchFamily="34" charset="0"/>
                        </a:rPr>
                        <a:t>went</a:t>
                      </a:r>
                      <a:r>
                        <a:rPr lang="fr-FR" sz="1400" noProof="0" dirty="0" smtClean="0">
                          <a:effectLst/>
                          <a:latin typeface="Calibri" pitchFamily="34" charset="0"/>
                          <a:ea typeface="Calibri" panose="020F0502020204030204" pitchFamily="34" charset="0"/>
                          <a:cs typeface="Calibri" pitchFamily="34" charset="0"/>
                        </a:rPr>
                        <a:t> out</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On est sorti(e)(s)</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noProof="0" dirty="0" err="1" smtClean="0">
                          <a:effectLst/>
                          <a:latin typeface="Calibri" pitchFamily="34" charset="0"/>
                          <a:ea typeface="Calibri" panose="020F0502020204030204" pitchFamily="34" charset="0"/>
                          <a:cs typeface="Calibri" pitchFamily="34" charset="0"/>
                        </a:rPr>
                        <a:t>We</a:t>
                      </a:r>
                      <a:r>
                        <a:rPr lang="fr-FR" sz="1400" noProof="0" dirty="0" smtClean="0">
                          <a:effectLst/>
                          <a:latin typeface="Calibri" pitchFamily="34" charset="0"/>
                          <a:ea typeface="Calibri" panose="020F0502020204030204" pitchFamily="34" charset="0"/>
                          <a:cs typeface="Calibri" pitchFamily="34" charset="0"/>
                        </a:rPr>
                        <a:t> go out</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On</a:t>
                      </a:r>
                      <a:r>
                        <a:rPr lang="fr-FR" sz="1400" b="1" baseline="0" noProof="0" dirty="0" smtClean="0">
                          <a:effectLst/>
                          <a:latin typeface="Calibri" pitchFamily="34" charset="0"/>
                          <a:ea typeface="Calibri" panose="020F0502020204030204" pitchFamily="34" charset="0"/>
                          <a:cs typeface="Calibri" pitchFamily="34" charset="0"/>
                        </a:rPr>
                        <a:t> sort</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fr-FR" sz="1400" noProof="0" dirty="0" err="1" smtClean="0">
                          <a:effectLst/>
                          <a:latin typeface="Calibri" pitchFamily="34" charset="0"/>
                          <a:ea typeface="Calibri" panose="020F0502020204030204" pitchFamily="34" charset="0"/>
                          <a:cs typeface="Calibri" pitchFamily="34" charset="0"/>
                        </a:rPr>
                        <a:t>We</a:t>
                      </a:r>
                      <a:r>
                        <a:rPr lang="fr-FR" sz="1400" noProof="0" dirty="0" smtClean="0">
                          <a:effectLst/>
                          <a:latin typeface="Calibri" pitchFamily="34" charset="0"/>
                          <a:ea typeface="Calibri" panose="020F0502020204030204" pitchFamily="34" charset="0"/>
                          <a:cs typeface="Calibri" pitchFamily="34" charset="0"/>
                        </a:rPr>
                        <a:t> are </a:t>
                      </a:r>
                      <a:r>
                        <a:rPr lang="fr-FR" sz="1400" noProof="0" dirty="0" err="1" smtClean="0">
                          <a:effectLst/>
                          <a:latin typeface="Calibri" pitchFamily="34" charset="0"/>
                          <a:cs typeface="Calibri" pitchFamily="34" charset="0"/>
                        </a:rPr>
                        <a:t>going</a:t>
                      </a:r>
                      <a:r>
                        <a:rPr lang="fr-FR" sz="1400" noProof="0" dirty="0" smtClean="0">
                          <a:effectLst/>
                          <a:latin typeface="Calibri" pitchFamily="34" charset="0"/>
                          <a:cs typeface="Calibri" pitchFamily="34" charset="0"/>
                        </a:rPr>
                        <a:t> to go out</a:t>
                      </a:r>
                      <a:endParaRPr lang="fr-FR" sz="1400" noProof="0" dirty="0" smtClean="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fr-FR" sz="1400" b="1" noProof="0" dirty="0" smtClean="0">
                          <a:effectLst/>
                          <a:latin typeface="Calibri" pitchFamily="34" charset="0"/>
                          <a:ea typeface="Calibri" panose="020F0502020204030204" pitchFamily="34" charset="0"/>
                          <a:cs typeface="Calibri" pitchFamily="34" charset="0"/>
                        </a:rPr>
                        <a:t>On</a:t>
                      </a:r>
                      <a:r>
                        <a:rPr lang="fr-FR" sz="1400" b="1" baseline="0" noProof="0" dirty="0" smtClean="0">
                          <a:effectLst/>
                          <a:latin typeface="Calibri" pitchFamily="34" charset="0"/>
                          <a:ea typeface="Calibri" panose="020F0502020204030204" pitchFamily="34" charset="0"/>
                          <a:cs typeface="Calibri" pitchFamily="34" charset="0"/>
                        </a:rPr>
                        <a:t> va sortir</a:t>
                      </a:r>
                      <a:endParaRPr lang="fr-FR" sz="1400" b="1" noProof="0" dirty="0" smtClean="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2"/>
                  </a:ext>
                </a:extLst>
              </a:tr>
              <a:tr h="179406">
                <a:tc>
                  <a:txBody>
                    <a:bodyPr/>
                    <a:lstStyle/>
                    <a:p>
                      <a:pPr algn="ctr">
                        <a:lnSpc>
                          <a:spcPct val="107000"/>
                        </a:lnSpc>
                        <a:spcAft>
                          <a:spcPts val="0"/>
                        </a:spcAft>
                      </a:pPr>
                      <a:r>
                        <a:rPr lang="fr-FR" sz="1400" noProof="0" dirty="0" smtClean="0">
                          <a:effectLst/>
                          <a:latin typeface="Calibri" pitchFamily="34" charset="0"/>
                          <a:cs typeface="Calibri" pitchFamily="34" charset="0"/>
                        </a:rPr>
                        <a:t>I </a:t>
                      </a:r>
                      <a:r>
                        <a:rPr lang="fr-FR" sz="1400" noProof="0" dirty="0" err="1" smtClean="0">
                          <a:effectLst/>
                          <a:latin typeface="Calibri" pitchFamily="34" charset="0"/>
                          <a:cs typeface="Calibri" pitchFamily="34" charset="0"/>
                        </a:rPr>
                        <a:t>played</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J’ai joué</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noProof="0" dirty="0" smtClean="0">
                          <a:effectLst/>
                          <a:latin typeface="Calibri" pitchFamily="34" charset="0"/>
                          <a:cs typeface="Calibri" pitchFamily="34" charset="0"/>
                        </a:rPr>
                        <a:t>I </a:t>
                      </a:r>
                      <a:r>
                        <a:rPr lang="fr-FR" sz="1400" noProof="0" dirty="0" err="1" smtClean="0">
                          <a:effectLst/>
                          <a:latin typeface="Calibri" pitchFamily="34" charset="0"/>
                          <a:cs typeface="Calibri" pitchFamily="34" charset="0"/>
                        </a:rPr>
                        <a:t>play</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Je</a:t>
                      </a:r>
                      <a:r>
                        <a:rPr lang="fr-FR" sz="1400" b="1" baseline="0" noProof="0" dirty="0" smtClean="0">
                          <a:effectLst/>
                          <a:latin typeface="Calibri" pitchFamily="34" charset="0"/>
                          <a:ea typeface="Calibri" panose="020F0502020204030204" pitchFamily="34" charset="0"/>
                          <a:cs typeface="Calibri" pitchFamily="34" charset="0"/>
                        </a:rPr>
                        <a:t> joue</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noProof="0" dirty="0" err="1" smtClean="0">
                          <a:effectLst/>
                          <a:latin typeface="Calibri" pitchFamily="34" charset="0"/>
                          <a:cs typeface="Calibri" pitchFamily="34" charset="0"/>
                        </a:rPr>
                        <a:t>I’m</a:t>
                      </a:r>
                      <a:r>
                        <a:rPr lang="fr-FR" sz="1400" noProof="0" dirty="0" smtClean="0">
                          <a:effectLst/>
                          <a:latin typeface="Calibri" pitchFamily="34" charset="0"/>
                          <a:cs typeface="Calibri" pitchFamily="34" charset="0"/>
                        </a:rPr>
                        <a:t> </a:t>
                      </a:r>
                      <a:r>
                        <a:rPr lang="fr-FR" sz="1400" noProof="0" dirty="0" err="1" smtClean="0">
                          <a:effectLst/>
                          <a:latin typeface="Calibri" pitchFamily="34" charset="0"/>
                          <a:cs typeface="Calibri" pitchFamily="34" charset="0"/>
                        </a:rPr>
                        <a:t>going</a:t>
                      </a:r>
                      <a:r>
                        <a:rPr lang="fr-FR" sz="1400" noProof="0" dirty="0" smtClean="0">
                          <a:effectLst/>
                          <a:latin typeface="Calibri" pitchFamily="34" charset="0"/>
                          <a:cs typeface="Calibri" pitchFamily="34" charset="0"/>
                        </a:rPr>
                        <a:t> to </a:t>
                      </a:r>
                      <a:r>
                        <a:rPr lang="fr-FR" sz="1400" noProof="0" dirty="0" err="1" smtClean="0">
                          <a:effectLst/>
                          <a:latin typeface="Calibri" pitchFamily="34" charset="0"/>
                          <a:cs typeface="Calibri" pitchFamily="34" charset="0"/>
                        </a:rPr>
                        <a:t>play</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Je</a:t>
                      </a:r>
                      <a:r>
                        <a:rPr lang="fr-FR" sz="1400" b="1" baseline="0" noProof="0" dirty="0" smtClean="0">
                          <a:effectLst/>
                          <a:latin typeface="Calibri" pitchFamily="34" charset="0"/>
                          <a:ea typeface="Calibri" panose="020F0502020204030204" pitchFamily="34" charset="0"/>
                          <a:cs typeface="Calibri" pitchFamily="34" charset="0"/>
                        </a:rPr>
                        <a:t> vais jouer</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3"/>
                  </a:ext>
                </a:extLst>
              </a:tr>
              <a:tr h="179406">
                <a:tc>
                  <a:txBody>
                    <a:bodyPr/>
                    <a:lstStyle/>
                    <a:p>
                      <a:pPr algn="ctr">
                        <a:lnSpc>
                          <a:spcPct val="107000"/>
                        </a:lnSpc>
                        <a:spcAft>
                          <a:spcPts val="0"/>
                        </a:spcAft>
                      </a:pPr>
                      <a:r>
                        <a:rPr lang="fr-FR" sz="1400" noProof="0" dirty="0" err="1" smtClean="0">
                          <a:effectLst/>
                          <a:latin typeface="Calibri" pitchFamily="34" charset="0"/>
                          <a:ea typeface="Calibri" panose="020F0502020204030204" pitchFamily="34" charset="0"/>
                          <a:cs typeface="Calibri" pitchFamily="34" charset="0"/>
                        </a:rPr>
                        <a:t>We</a:t>
                      </a:r>
                      <a:r>
                        <a:rPr lang="fr-FR" sz="1400" noProof="0" dirty="0" smtClean="0">
                          <a:effectLst/>
                          <a:latin typeface="Calibri" pitchFamily="34" charset="0"/>
                          <a:ea typeface="Calibri" panose="020F0502020204030204" pitchFamily="34" charset="0"/>
                          <a:cs typeface="Calibri" pitchFamily="34" charset="0"/>
                        </a:rPr>
                        <a:t> </a:t>
                      </a:r>
                      <a:r>
                        <a:rPr lang="fr-FR" sz="1400" noProof="0" dirty="0" err="1" smtClean="0">
                          <a:effectLst/>
                          <a:latin typeface="Calibri" pitchFamily="34" charset="0"/>
                          <a:ea typeface="Calibri" panose="020F0502020204030204" pitchFamily="34" charset="0"/>
                          <a:cs typeface="Calibri" pitchFamily="34" charset="0"/>
                        </a:rPr>
                        <a:t>played</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On</a:t>
                      </a:r>
                      <a:r>
                        <a:rPr lang="fr-FR" sz="1400" b="1" baseline="0" noProof="0" dirty="0" smtClean="0">
                          <a:effectLst/>
                          <a:latin typeface="Calibri" pitchFamily="34" charset="0"/>
                          <a:ea typeface="Calibri" panose="020F0502020204030204" pitchFamily="34" charset="0"/>
                          <a:cs typeface="Calibri" pitchFamily="34" charset="0"/>
                        </a:rPr>
                        <a:t> a joué</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noProof="0" dirty="0" err="1" smtClean="0">
                          <a:effectLst/>
                          <a:latin typeface="Calibri" pitchFamily="34" charset="0"/>
                          <a:ea typeface="Calibri" panose="020F0502020204030204" pitchFamily="34" charset="0"/>
                          <a:cs typeface="Calibri" pitchFamily="34" charset="0"/>
                        </a:rPr>
                        <a:t>We</a:t>
                      </a:r>
                      <a:r>
                        <a:rPr lang="fr-FR" sz="1400" noProof="0" dirty="0" smtClean="0">
                          <a:effectLst/>
                          <a:latin typeface="Calibri" pitchFamily="34" charset="0"/>
                          <a:ea typeface="Calibri" panose="020F0502020204030204" pitchFamily="34" charset="0"/>
                          <a:cs typeface="Calibri" pitchFamily="34" charset="0"/>
                        </a:rPr>
                        <a:t> </a:t>
                      </a:r>
                      <a:r>
                        <a:rPr lang="fr-FR" sz="1400" noProof="0" dirty="0" err="1" smtClean="0">
                          <a:effectLst/>
                          <a:latin typeface="Calibri" pitchFamily="34" charset="0"/>
                          <a:ea typeface="Calibri" panose="020F0502020204030204" pitchFamily="34" charset="0"/>
                          <a:cs typeface="Calibri" pitchFamily="34" charset="0"/>
                        </a:rPr>
                        <a:t>play</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On</a:t>
                      </a:r>
                      <a:r>
                        <a:rPr lang="fr-FR" sz="1400" b="1" baseline="0" noProof="0" dirty="0" smtClean="0">
                          <a:effectLst/>
                          <a:latin typeface="Calibri" pitchFamily="34" charset="0"/>
                          <a:ea typeface="Calibri" panose="020F0502020204030204" pitchFamily="34" charset="0"/>
                          <a:cs typeface="Calibri" pitchFamily="34" charset="0"/>
                        </a:rPr>
                        <a:t> joue</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fr-FR" sz="1400" noProof="0" dirty="0" err="1" smtClean="0">
                          <a:effectLst/>
                          <a:latin typeface="Calibri" pitchFamily="34" charset="0"/>
                          <a:ea typeface="Calibri" panose="020F0502020204030204" pitchFamily="34" charset="0"/>
                          <a:cs typeface="Calibri" pitchFamily="34" charset="0"/>
                        </a:rPr>
                        <a:t>We</a:t>
                      </a:r>
                      <a:r>
                        <a:rPr lang="fr-FR" sz="1400" noProof="0" dirty="0" smtClean="0">
                          <a:effectLst/>
                          <a:latin typeface="Calibri" pitchFamily="34" charset="0"/>
                          <a:ea typeface="Calibri" panose="020F0502020204030204" pitchFamily="34" charset="0"/>
                          <a:cs typeface="Calibri" pitchFamily="34" charset="0"/>
                        </a:rPr>
                        <a:t> are </a:t>
                      </a:r>
                      <a:r>
                        <a:rPr lang="fr-FR" sz="1400" noProof="0" dirty="0" err="1" smtClean="0">
                          <a:effectLst/>
                          <a:latin typeface="Calibri" pitchFamily="34" charset="0"/>
                          <a:cs typeface="Calibri" pitchFamily="34" charset="0"/>
                        </a:rPr>
                        <a:t>going</a:t>
                      </a:r>
                      <a:r>
                        <a:rPr lang="fr-FR" sz="1400" noProof="0" dirty="0" smtClean="0">
                          <a:effectLst/>
                          <a:latin typeface="Calibri" pitchFamily="34" charset="0"/>
                          <a:cs typeface="Calibri" pitchFamily="34" charset="0"/>
                        </a:rPr>
                        <a:t> to </a:t>
                      </a:r>
                      <a:r>
                        <a:rPr lang="fr-FR" sz="1400" noProof="0" dirty="0" err="1" smtClean="0">
                          <a:effectLst/>
                          <a:latin typeface="Calibri" pitchFamily="34" charset="0"/>
                          <a:cs typeface="Calibri" pitchFamily="34" charset="0"/>
                        </a:rPr>
                        <a:t>play</a:t>
                      </a:r>
                      <a:endParaRPr lang="fr-FR" sz="1400" noProof="0" dirty="0" smtClean="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fr-FR" sz="1400" b="1" noProof="0" dirty="0" smtClean="0">
                          <a:effectLst/>
                          <a:latin typeface="Calibri" pitchFamily="34" charset="0"/>
                          <a:ea typeface="Calibri" panose="020F0502020204030204" pitchFamily="34" charset="0"/>
                          <a:cs typeface="Calibri" pitchFamily="34" charset="0"/>
                        </a:rPr>
                        <a:t>On</a:t>
                      </a:r>
                      <a:r>
                        <a:rPr lang="fr-FR" sz="1400" b="1" baseline="0" noProof="0" dirty="0" smtClean="0">
                          <a:effectLst/>
                          <a:latin typeface="Calibri" pitchFamily="34" charset="0"/>
                          <a:ea typeface="Calibri" panose="020F0502020204030204" pitchFamily="34" charset="0"/>
                          <a:cs typeface="Calibri" pitchFamily="34" charset="0"/>
                        </a:rPr>
                        <a:t> va jouer</a:t>
                      </a:r>
                      <a:endParaRPr lang="fr-FR" sz="1400" b="1" noProof="0" dirty="0" smtClean="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4"/>
                  </a:ext>
                </a:extLst>
              </a:tr>
              <a:tr h="179406">
                <a:tc>
                  <a:txBody>
                    <a:bodyPr/>
                    <a:lstStyle/>
                    <a:p>
                      <a:pPr algn="ctr">
                        <a:lnSpc>
                          <a:spcPct val="107000"/>
                        </a:lnSpc>
                        <a:spcAft>
                          <a:spcPts val="0"/>
                        </a:spcAft>
                      </a:pPr>
                      <a:r>
                        <a:rPr lang="fr-FR" sz="1400" noProof="0" dirty="0" smtClean="0">
                          <a:effectLst/>
                          <a:latin typeface="Calibri" pitchFamily="34" charset="0"/>
                          <a:cs typeface="Calibri" pitchFamily="34" charset="0"/>
                        </a:rPr>
                        <a:t>I </a:t>
                      </a:r>
                      <a:r>
                        <a:rPr lang="fr-FR" sz="1400" noProof="0" dirty="0" err="1" smtClean="0">
                          <a:effectLst/>
                          <a:latin typeface="Calibri" pitchFamily="34" charset="0"/>
                          <a:cs typeface="Calibri" pitchFamily="34" charset="0"/>
                        </a:rPr>
                        <a:t>ate</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J’ai mangé</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noProof="0" dirty="0" smtClean="0">
                          <a:effectLst/>
                          <a:latin typeface="Calibri" pitchFamily="34" charset="0"/>
                          <a:cs typeface="Calibri" pitchFamily="34" charset="0"/>
                        </a:rPr>
                        <a:t>I </a:t>
                      </a:r>
                      <a:r>
                        <a:rPr lang="fr-FR" sz="1400" noProof="0" dirty="0" err="1" smtClean="0">
                          <a:effectLst/>
                          <a:latin typeface="Calibri" pitchFamily="34" charset="0"/>
                          <a:cs typeface="Calibri" pitchFamily="34" charset="0"/>
                        </a:rPr>
                        <a:t>eat</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Je</a:t>
                      </a:r>
                      <a:r>
                        <a:rPr lang="fr-FR" sz="1400" b="1" baseline="0" noProof="0" dirty="0" smtClean="0">
                          <a:effectLst/>
                          <a:latin typeface="Calibri" pitchFamily="34" charset="0"/>
                          <a:ea typeface="Calibri" panose="020F0502020204030204" pitchFamily="34" charset="0"/>
                          <a:cs typeface="Calibri" pitchFamily="34" charset="0"/>
                        </a:rPr>
                        <a:t> mange</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noProof="0" dirty="0" err="1" smtClean="0">
                          <a:effectLst/>
                          <a:latin typeface="Calibri" pitchFamily="34" charset="0"/>
                          <a:cs typeface="Calibri" pitchFamily="34" charset="0"/>
                        </a:rPr>
                        <a:t>I’m</a:t>
                      </a:r>
                      <a:r>
                        <a:rPr lang="fr-FR" sz="1400" noProof="0" dirty="0" smtClean="0">
                          <a:effectLst/>
                          <a:latin typeface="Calibri" pitchFamily="34" charset="0"/>
                          <a:cs typeface="Calibri" pitchFamily="34" charset="0"/>
                        </a:rPr>
                        <a:t> </a:t>
                      </a:r>
                      <a:r>
                        <a:rPr lang="fr-FR" sz="1400" noProof="0" dirty="0" err="1" smtClean="0">
                          <a:effectLst/>
                          <a:latin typeface="Calibri" pitchFamily="34" charset="0"/>
                          <a:cs typeface="Calibri" pitchFamily="34" charset="0"/>
                        </a:rPr>
                        <a:t>going</a:t>
                      </a:r>
                      <a:r>
                        <a:rPr lang="fr-FR" sz="1400" noProof="0" dirty="0" smtClean="0">
                          <a:effectLst/>
                          <a:latin typeface="Calibri" pitchFamily="34" charset="0"/>
                          <a:cs typeface="Calibri" pitchFamily="34" charset="0"/>
                        </a:rPr>
                        <a:t> to </a:t>
                      </a:r>
                      <a:r>
                        <a:rPr lang="fr-FR" sz="1400" noProof="0" dirty="0" err="1" smtClean="0">
                          <a:effectLst/>
                          <a:latin typeface="Calibri" pitchFamily="34" charset="0"/>
                          <a:cs typeface="Calibri" pitchFamily="34" charset="0"/>
                        </a:rPr>
                        <a:t>eat</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Je</a:t>
                      </a:r>
                      <a:r>
                        <a:rPr lang="fr-FR" sz="1400" b="1" baseline="0" noProof="0" dirty="0" smtClean="0">
                          <a:effectLst/>
                          <a:latin typeface="Calibri" pitchFamily="34" charset="0"/>
                          <a:ea typeface="Calibri" panose="020F0502020204030204" pitchFamily="34" charset="0"/>
                          <a:cs typeface="Calibri" pitchFamily="34" charset="0"/>
                        </a:rPr>
                        <a:t> vais manger</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5"/>
                  </a:ext>
                </a:extLst>
              </a:tr>
              <a:tr h="179406">
                <a:tc>
                  <a:txBody>
                    <a:bodyPr/>
                    <a:lstStyle/>
                    <a:p>
                      <a:pPr algn="ctr">
                        <a:lnSpc>
                          <a:spcPct val="107000"/>
                        </a:lnSpc>
                        <a:spcAft>
                          <a:spcPts val="0"/>
                        </a:spcAft>
                      </a:pPr>
                      <a:r>
                        <a:rPr lang="fr-FR" sz="1400" noProof="0" dirty="0" err="1" smtClean="0">
                          <a:effectLst/>
                          <a:latin typeface="Calibri" pitchFamily="34" charset="0"/>
                          <a:ea typeface="Calibri" panose="020F0502020204030204" pitchFamily="34" charset="0"/>
                          <a:cs typeface="Calibri" pitchFamily="34" charset="0"/>
                        </a:rPr>
                        <a:t>We</a:t>
                      </a:r>
                      <a:r>
                        <a:rPr lang="fr-FR" sz="1400" noProof="0" dirty="0" smtClean="0">
                          <a:effectLst/>
                          <a:latin typeface="Calibri" pitchFamily="34" charset="0"/>
                          <a:ea typeface="Calibri" panose="020F0502020204030204" pitchFamily="34" charset="0"/>
                          <a:cs typeface="Calibri" pitchFamily="34" charset="0"/>
                        </a:rPr>
                        <a:t> </a:t>
                      </a:r>
                      <a:r>
                        <a:rPr lang="fr-FR" sz="1400" noProof="0" dirty="0" err="1" smtClean="0">
                          <a:effectLst/>
                          <a:latin typeface="Calibri" pitchFamily="34" charset="0"/>
                          <a:ea typeface="Calibri" panose="020F0502020204030204" pitchFamily="34" charset="0"/>
                          <a:cs typeface="Calibri" pitchFamily="34" charset="0"/>
                        </a:rPr>
                        <a:t>ate</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On</a:t>
                      </a:r>
                      <a:r>
                        <a:rPr lang="fr-FR" sz="1400" b="1" baseline="0" noProof="0" dirty="0" smtClean="0">
                          <a:effectLst/>
                          <a:latin typeface="Calibri" pitchFamily="34" charset="0"/>
                          <a:ea typeface="Calibri" panose="020F0502020204030204" pitchFamily="34" charset="0"/>
                          <a:cs typeface="Calibri" pitchFamily="34" charset="0"/>
                        </a:rPr>
                        <a:t> a mangé</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noProof="0" dirty="0" err="1" smtClean="0">
                          <a:effectLst/>
                          <a:latin typeface="Calibri" pitchFamily="34" charset="0"/>
                          <a:ea typeface="Calibri" panose="020F0502020204030204" pitchFamily="34" charset="0"/>
                          <a:cs typeface="Calibri" pitchFamily="34" charset="0"/>
                        </a:rPr>
                        <a:t>We</a:t>
                      </a:r>
                      <a:r>
                        <a:rPr lang="fr-FR" sz="1400" noProof="0" dirty="0" smtClean="0">
                          <a:effectLst/>
                          <a:latin typeface="Calibri" pitchFamily="34" charset="0"/>
                          <a:ea typeface="Calibri" panose="020F0502020204030204" pitchFamily="34" charset="0"/>
                          <a:cs typeface="Calibri" pitchFamily="34" charset="0"/>
                        </a:rPr>
                        <a:t> </a:t>
                      </a:r>
                      <a:r>
                        <a:rPr lang="fr-FR" sz="1400" noProof="0" dirty="0" err="1" smtClean="0">
                          <a:effectLst/>
                          <a:latin typeface="Calibri" pitchFamily="34" charset="0"/>
                          <a:ea typeface="Calibri" panose="020F0502020204030204" pitchFamily="34" charset="0"/>
                          <a:cs typeface="Calibri" pitchFamily="34" charset="0"/>
                        </a:rPr>
                        <a:t>eat</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On</a:t>
                      </a:r>
                      <a:r>
                        <a:rPr lang="fr-FR" sz="1400" b="1" baseline="0" noProof="0" dirty="0" smtClean="0">
                          <a:effectLst/>
                          <a:latin typeface="Calibri" pitchFamily="34" charset="0"/>
                          <a:ea typeface="Calibri" panose="020F0502020204030204" pitchFamily="34" charset="0"/>
                          <a:cs typeface="Calibri" pitchFamily="34" charset="0"/>
                        </a:rPr>
                        <a:t> mange</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fr-FR" sz="1400" noProof="0" dirty="0" err="1" smtClean="0">
                          <a:effectLst/>
                          <a:latin typeface="Calibri" pitchFamily="34" charset="0"/>
                          <a:ea typeface="Calibri" panose="020F0502020204030204" pitchFamily="34" charset="0"/>
                          <a:cs typeface="Calibri" pitchFamily="34" charset="0"/>
                        </a:rPr>
                        <a:t>We</a:t>
                      </a:r>
                      <a:r>
                        <a:rPr lang="fr-FR" sz="1400" noProof="0" dirty="0" smtClean="0">
                          <a:effectLst/>
                          <a:latin typeface="Calibri" pitchFamily="34" charset="0"/>
                          <a:ea typeface="Calibri" panose="020F0502020204030204" pitchFamily="34" charset="0"/>
                          <a:cs typeface="Calibri" pitchFamily="34" charset="0"/>
                        </a:rPr>
                        <a:t> are </a:t>
                      </a:r>
                      <a:r>
                        <a:rPr lang="fr-FR" sz="1400" noProof="0" dirty="0" err="1" smtClean="0">
                          <a:effectLst/>
                          <a:latin typeface="Calibri" pitchFamily="34" charset="0"/>
                          <a:cs typeface="Calibri" pitchFamily="34" charset="0"/>
                        </a:rPr>
                        <a:t>going</a:t>
                      </a:r>
                      <a:r>
                        <a:rPr lang="fr-FR" sz="1400" noProof="0" dirty="0" smtClean="0">
                          <a:effectLst/>
                          <a:latin typeface="Calibri" pitchFamily="34" charset="0"/>
                          <a:cs typeface="Calibri" pitchFamily="34" charset="0"/>
                        </a:rPr>
                        <a:t> to </a:t>
                      </a:r>
                      <a:r>
                        <a:rPr lang="fr-FR" sz="1400" noProof="0" dirty="0" err="1" smtClean="0">
                          <a:effectLst/>
                          <a:latin typeface="Calibri" pitchFamily="34" charset="0"/>
                          <a:cs typeface="Calibri" pitchFamily="34" charset="0"/>
                        </a:rPr>
                        <a:t>eat</a:t>
                      </a:r>
                      <a:endParaRPr lang="fr-FR" sz="1400" noProof="0" dirty="0" smtClean="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fr-FR" sz="1400" b="1" noProof="0" dirty="0" smtClean="0">
                          <a:effectLst/>
                          <a:latin typeface="Calibri" pitchFamily="34" charset="0"/>
                          <a:ea typeface="Calibri" panose="020F0502020204030204" pitchFamily="34" charset="0"/>
                          <a:cs typeface="Calibri" pitchFamily="34" charset="0"/>
                        </a:rPr>
                        <a:t>On</a:t>
                      </a:r>
                      <a:r>
                        <a:rPr lang="fr-FR" sz="1400" b="1" baseline="0" noProof="0" dirty="0" smtClean="0">
                          <a:effectLst/>
                          <a:latin typeface="Calibri" pitchFamily="34" charset="0"/>
                          <a:ea typeface="Calibri" panose="020F0502020204030204" pitchFamily="34" charset="0"/>
                          <a:cs typeface="Calibri" pitchFamily="34" charset="0"/>
                        </a:rPr>
                        <a:t> va manger</a:t>
                      </a:r>
                      <a:endParaRPr lang="fr-FR" sz="1400" b="1" noProof="0" dirty="0" smtClean="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6"/>
                  </a:ext>
                </a:extLst>
              </a:tr>
              <a:tr h="347383">
                <a:tc>
                  <a:txBody>
                    <a:bodyPr/>
                    <a:lstStyle/>
                    <a:p>
                      <a:pPr algn="ctr">
                        <a:lnSpc>
                          <a:spcPct val="107000"/>
                        </a:lnSpc>
                        <a:spcAft>
                          <a:spcPts val="0"/>
                        </a:spcAft>
                      </a:pPr>
                      <a:r>
                        <a:rPr lang="fr-FR" sz="1400" noProof="0" dirty="0" smtClean="0">
                          <a:effectLst/>
                          <a:latin typeface="Calibri" pitchFamily="34" charset="0"/>
                          <a:cs typeface="Calibri" pitchFamily="34" charset="0"/>
                        </a:rPr>
                        <a:t>I </a:t>
                      </a:r>
                      <a:r>
                        <a:rPr lang="fr-FR" sz="1400" noProof="0" dirty="0" err="1" smtClean="0">
                          <a:effectLst/>
                          <a:latin typeface="Calibri" pitchFamily="34" charset="0"/>
                          <a:cs typeface="Calibri" pitchFamily="34" charset="0"/>
                        </a:rPr>
                        <a:t>had</a:t>
                      </a:r>
                      <a:r>
                        <a:rPr lang="fr-FR" sz="1400" noProof="0" dirty="0" smtClean="0">
                          <a:effectLst/>
                          <a:latin typeface="Calibri" pitchFamily="34" charset="0"/>
                          <a:cs typeface="Calibri" pitchFamily="34" charset="0"/>
                        </a:rPr>
                        <a:t> a </a:t>
                      </a:r>
                    </a:p>
                    <a:p>
                      <a:pPr algn="ctr">
                        <a:lnSpc>
                          <a:spcPct val="107000"/>
                        </a:lnSpc>
                        <a:spcAft>
                          <a:spcPts val="0"/>
                        </a:spcAft>
                      </a:pPr>
                      <a:r>
                        <a:rPr lang="fr-FR" sz="1400" noProof="0" dirty="0" err="1" smtClean="0">
                          <a:effectLst/>
                          <a:latin typeface="Calibri" pitchFamily="34" charset="0"/>
                          <a:cs typeface="Calibri" pitchFamily="34" charset="0"/>
                        </a:rPr>
                        <a:t>great</a:t>
                      </a:r>
                      <a:r>
                        <a:rPr lang="fr-FR" sz="1400" noProof="0" dirty="0" smtClean="0">
                          <a:effectLst/>
                          <a:latin typeface="Calibri" pitchFamily="34" charset="0"/>
                          <a:cs typeface="Calibri" pitchFamily="34" charset="0"/>
                        </a:rPr>
                        <a:t> time</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Je</a:t>
                      </a:r>
                      <a:r>
                        <a:rPr lang="fr-FR" sz="1400" b="1" baseline="0" noProof="0" dirty="0" smtClean="0">
                          <a:effectLst/>
                          <a:latin typeface="Calibri" pitchFamily="34" charset="0"/>
                          <a:ea typeface="Calibri" panose="020F0502020204030204" pitchFamily="34" charset="0"/>
                          <a:cs typeface="Calibri" pitchFamily="34" charset="0"/>
                        </a:rPr>
                        <a:t> me suis amusé(e)</a:t>
                      </a:r>
                      <a:endParaRPr lang="fr-FR" sz="1400" b="1" noProof="0" dirty="0" smtClean="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noProof="0" dirty="0" smtClean="0">
                          <a:effectLst/>
                          <a:latin typeface="Calibri" pitchFamily="34" charset="0"/>
                          <a:cs typeface="Calibri" pitchFamily="34" charset="0"/>
                        </a:rPr>
                        <a:t>I have a </a:t>
                      </a:r>
                    </a:p>
                    <a:p>
                      <a:pPr algn="ctr">
                        <a:lnSpc>
                          <a:spcPct val="107000"/>
                        </a:lnSpc>
                        <a:spcAft>
                          <a:spcPts val="0"/>
                        </a:spcAft>
                      </a:pPr>
                      <a:r>
                        <a:rPr lang="fr-FR" sz="1400" noProof="0" dirty="0" err="1" smtClean="0">
                          <a:effectLst/>
                          <a:latin typeface="Calibri" pitchFamily="34" charset="0"/>
                          <a:cs typeface="Calibri" pitchFamily="34" charset="0"/>
                        </a:rPr>
                        <a:t>great</a:t>
                      </a:r>
                      <a:r>
                        <a:rPr lang="fr-FR" sz="1400" noProof="0" dirty="0" smtClean="0">
                          <a:effectLst/>
                          <a:latin typeface="Calibri" pitchFamily="34" charset="0"/>
                          <a:cs typeface="Calibri" pitchFamily="34" charset="0"/>
                        </a:rPr>
                        <a:t> time</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Je</a:t>
                      </a:r>
                      <a:r>
                        <a:rPr lang="fr-FR" sz="1400" b="1" baseline="0" noProof="0" dirty="0" smtClean="0">
                          <a:effectLst/>
                          <a:latin typeface="Calibri" pitchFamily="34" charset="0"/>
                          <a:ea typeface="Calibri" panose="020F0502020204030204" pitchFamily="34" charset="0"/>
                          <a:cs typeface="Calibri" pitchFamily="34" charset="0"/>
                        </a:rPr>
                        <a:t> m’amuse </a:t>
                      </a:r>
                      <a:endParaRPr lang="fr-FR" sz="1400" b="1" noProof="0" dirty="0" smtClean="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noProof="0" dirty="0" smtClean="0">
                          <a:effectLst/>
                          <a:latin typeface="Calibri" pitchFamily="34" charset="0"/>
                          <a:cs typeface="Calibri" pitchFamily="34" charset="0"/>
                        </a:rPr>
                        <a:t>I </a:t>
                      </a:r>
                      <a:r>
                        <a:rPr lang="fr-FR" sz="1400" noProof="0" dirty="0" err="1" smtClean="0">
                          <a:effectLst/>
                          <a:latin typeface="Calibri" pitchFamily="34" charset="0"/>
                          <a:cs typeface="Calibri" pitchFamily="34" charset="0"/>
                        </a:rPr>
                        <a:t>am</a:t>
                      </a:r>
                      <a:r>
                        <a:rPr lang="fr-FR" sz="1400" baseline="0" noProof="0" dirty="0" smtClean="0">
                          <a:effectLst/>
                          <a:latin typeface="Calibri" pitchFamily="34" charset="0"/>
                          <a:cs typeface="Calibri" pitchFamily="34" charset="0"/>
                        </a:rPr>
                        <a:t> </a:t>
                      </a:r>
                      <a:r>
                        <a:rPr lang="fr-FR" sz="1400" baseline="0" noProof="0" dirty="0" err="1" smtClean="0">
                          <a:effectLst/>
                          <a:latin typeface="Calibri" pitchFamily="34" charset="0"/>
                          <a:cs typeface="Calibri" pitchFamily="34" charset="0"/>
                        </a:rPr>
                        <a:t>going</a:t>
                      </a:r>
                      <a:r>
                        <a:rPr lang="fr-FR" sz="1400" baseline="0" noProof="0" dirty="0" smtClean="0">
                          <a:effectLst/>
                          <a:latin typeface="Calibri" pitchFamily="34" charset="0"/>
                          <a:cs typeface="Calibri" pitchFamily="34" charset="0"/>
                        </a:rPr>
                        <a:t> to </a:t>
                      </a:r>
                      <a:r>
                        <a:rPr lang="fr-FR" sz="1400" noProof="0" dirty="0" smtClean="0">
                          <a:effectLst/>
                          <a:latin typeface="Calibri" pitchFamily="34" charset="0"/>
                          <a:cs typeface="Calibri" pitchFamily="34" charset="0"/>
                        </a:rPr>
                        <a:t>have a </a:t>
                      </a:r>
                    </a:p>
                    <a:p>
                      <a:pPr algn="ctr">
                        <a:lnSpc>
                          <a:spcPct val="107000"/>
                        </a:lnSpc>
                        <a:spcAft>
                          <a:spcPts val="0"/>
                        </a:spcAft>
                      </a:pPr>
                      <a:r>
                        <a:rPr lang="fr-FR" sz="1400" noProof="0" dirty="0" err="1" smtClean="0">
                          <a:effectLst/>
                          <a:latin typeface="Calibri" pitchFamily="34" charset="0"/>
                          <a:cs typeface="Calibri" pitchFamily="34" charset="0"/>
                        </a:rPr>
                        <a:t>great</a:t>
                      </a:r>
                      <a:r>
                        <a:rPr lang="fr-FR" sz="1400" noProof="0" dirty="0" smtClean="0">
                          <a:effectLst/>
                          <a:latin typeface="Calibri" pitchFamily="34" charset="0"/>
                          <a:cs typeface="Calibri" pitchFamily="34" charset="0"/>
                        </a:rPr>
                        <a:t> time</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Je</a:t>
                      </a:r>
                      <a:r>
                        <a:rPr lang="fr-FR" sz="1400" b="1" baseline="0" noProof="0" dirty="0" smtClean="0">
                          <a:effectLst/>
                          <a:latin typeface="Calibri" pitchFamily="34" charset="0"/>
                          <a:ea typeface="Calibri" panose="020F0502020204030204" pitchFamily="34" charset="0"/>
                          <a:cs typeface="Calibri" pitchFamily="34" charset="0"/>
                        </a:rPr>
                        <a:t> vais m’amuser</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7"/>
                  </a:ext>
                </a:extLst>
              </a:tr>
              <a:tr h="448514">
                <a:tc>
                  <a:txBody>
                    <a:bodyPr/>
                    <a:lstStyle/>
                    <a:p>
                      <a:pPr algn="ctr">
                        <a:lnSpc>
                          <a:spcPct val="107000"/>
                        </a:lnSpc>
                        <a:spcAft>
                          <a:spcPts val="0"/>
                        </a:spcAft>
                      </a:pPr>
                      <a:r>
                        <a:rPr lang="fr-FR" sz="1400" noProof="0" dirty="0" err="1" smtClean="0">
                          <a:effectLst/>
                          <a:latin typeface="Calibri" pitchFamily="34" charset="0"/>
                          <a:ea typeface="Calibri" panose="020F0502020204030204" pitchFamily="34" charset="0"/>
                          <a:cs typeface="Calibri" pitchFamily="34" charset="0"/>
                        </a:rPr>
                        <a:t>We</a:t>
                      </a:r>
                      <a:r>
                        <a:rPr lang="fr-FR" sz="1400" noProof="0" dirty="0" smtClean="0">
                          <a:effectLst/>
                          <a:latin typeface="Calibri" pitchFamily="34" charset="0"/>
                          <a:ea typeface="Calibri" panose="020F0502020204030204" pitchFamily="34" charset="0"/>
                          <a:cs typeface="Calibri" pitchFamily="34" charset="0"/>
                        </a:rPr>
                        <a:t> </a:t>
                      </a:r>
                      <a:r>
                        <a:rPr lang="fr-FR" sz="1400" noProof="0" dirty="0" err="1" smtClean="0">
                          <a:effectLst/>
                          <a:latin typeface="Calibri" pitchFamily="34" charset="0"/>
                          <a:ea typeface="Calibri" panose="020F0502020204030204" pitchFamily="34" charset="0"/>
                          <a:cs typeface="Calibri" pitchFamily="34" charset="0"/>
                        </a:rPr>
                        <a:t>had</a:t>
                      </a:r>
                      <a:r>
                        <a:rPr lang="fr-FR" sz="1400" noProof="0" dirty="0" smtClean="0">
                          <a:effectLst/>
                          <a:latin typeface="Calibri" pitchFamily="34" charset="0"/>
                          <a:ea typeface="Calibri" panose="020F0502020204030204" pitchFamily="34" charset="0"/>
                          <a:cs typeface="Calibri" pitchFamily="34" charset="0"/>
                        </a:rPr>
                        <a:t> a </a:t>
                      </a:r>
                    </a:p>
                    <a:p>
                      <a:pPr algn="ctr">
                        <a:lnSpc>
                          <a:spcPct val="107000"/>
                        </a:lnSpc>
                        <a:spcAft>
                          <a:spcPts val="0"/>
                        </a:spcAft>
                      </a:pPr>
                      <a:r>
                        <a:rPr lang="fr-FR" sz="1400" noProof="0" dirty="0" err="1" smtClean="0">
                          <a:effectLst/>
                          <a:latin typeface="Calibri" pitchFamily="34" charset="0"/>
                          <a:ea typeface="Calibri" panose="020F0502020204030204" pitchFamily="34" charset="0"/>
                          <a:cs typeface="Calibri" pitchFamily="34" charset="0"/>
                        </a:rPr>
                        <a:t>great</a:t>
                      </a:r>
                      <a:r>
                        <a:rPr lang="fr-FR" sz="1400" baseline="0" noProof="0" dirty="0" smtClean="0">
                          <a:effectLst/>
                          <a:latin typeface="Calibri" pitchFamily="34" charset="0"/>
                          <a:ea typeface="Calibri" panose="020F0502020204030204" pitchFamily="34" charset="0"/>
                          <a:cs typeface="Calibri" pitchFamily="34" charset="0"/>
                        </a:rPr>
                        <a:t> time</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On</a:t>
                      </a:r>
                      <a:r>
                        <a:rPr lang="fr-FR" sz="1400" b="1" baseline="0" noProof="0" dirty="0" smtClean="0">
                          <a:effectLst/>
                          <a:latin typeface="Calibri" pitchFamily="34" charset="0"/>
                          <a:ea typeface="Calibri" panose="020F0502020204030204" pitchFamily="34" charset="0"/>
                          <a:cs typeface="Calibri" pitchFamily="34" charset="0"/>
                        </a:rPr>
                        <a:t> s’est amusé(e)</a:t>
                      </a:r>
                    </a:p>
                    <a:p>
                      <a:pPr algn="ctr">
                        <a:lnSpc>
                          <a:spcPct val="107000"/>
                        </a:lnSpc>
                        <a:spcAft>
                          <a:spcPts val="0"/>
                        </a:spcAft>
                      </a:pPr>
                      <a:r>
                        <a:rPr lang="fr-FR" sz="1400" b="1" baseline="0" noProof="0" dirty="0" smtClean="0">
                          <a:effectLst/>
                          <a:latin typeface="Calibri" pitchFamily="34" charset="0"/>
                          <a:ea typeface="Calibri" panose="020F0502020204030204" pitchFamily="34" charset="0"/>
                          <a:cs typeface="Calibri" pitchFamily="34" charset="0"/>
                        </a:rPr>
                        <a:t>(s)</a:t>
                      </a:r>
                      <a:endParaRPr lang="fr-FR" sz="1400" b="1" noProof="0" dirty="0" smtClean="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noProof="0" dirty="0" err="1" smtClean="0">
                          <a:effectLst/>
                          <a:latin typeface="Calibri" pitchFamily="34" charset="0"/>
                          <a:ea typeface="Calibri" panose="020F0502020204030204" pitchFamily="34" charset="0"/>
                          <a:cs typeface="Calibri" pitchFamily="34" charset="0"/>
                        </a:rPr>
                        <a:t>We</a:t>
                      </a:r>
                      <a:r>
                        <a:rPr lang="fr-FR" sz="1400" noProof="0" dirty="0" smtClean="0">
                          <a:effectLst/>
                          <a:latin typeface="Calibri" pitchFamily="34" charset="0"/>
                          <a:ea typeface="Calibri" panose="020F0502020204030204" pitchFamily="34" charset="0"/>
                          <a:cs typeface="Calibri" pitchFamily="34" charset="0"/>
                        </a:rPr>
                        <a:t> have a </a:t>
                      </a:r>
                    </a:p>
                    <a:p>
                      <a:pPr algn="ctr">
                        <a:lnSpc>
                          <a:spcPct val="107000"/>
                        </a:lnSpc>
                        <a:spcAft>
                          <a:spcPts val="0"/>
                        </a:spcAft>
                      </a:pPr>
                      <a:r>
                        <a:rPr lang="fr-FR" sz="1400" noProof="0" dirty="0" err="1" smtClean="0">
                          <a:effectLst/>
                          <a:latin typeface="Calibri" pitchFamily="34" charset="0"/>
                          <a:ea typeface="Calibri" panose="020F0502020204030204" pitchFamily="34" charset="0"/>
                          <a:cs typeface="Calibri" pitchFamily="34" charset="0"/>
                        </a:rPr>
                        <a:t>great</a:t>
                      </a:r>
                      <a:r>
                        <a:rPr lang="fr-FR" sz="1400" noProof="0" dirty="0" smtClean="0">
                          <a:effectLst/>
                          <a:latin typeface="Calibri" pitchFamily="34" charset="0"/>
                          <a:ea typeface="Calibri" panose="020F0502020204030204" pitchFamily="34" charset="0"/>
                          <a:cs typeface="Calibri" pitchFamily="34" charset="0"/>
                        </a:rPr>
                        <a:t> time</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On</a:t>
                      </a:r>
                      <a:r>
                        <a:rPr lang="fr-FR" sz="1400" b="1" baseline="0" noProof="0" dirty="0" smtClean="0">
                          <a:effectLst/>
                          <a:latin typeface="Calibri" pitchFamily="34" charset="0"/>
                          <a:ea typeface="Calibri" panose="020F0502020204030204" pitchFamily="34" charset="0"/>
                          <a:cs typeface="Calibri" pitchFamily="34" charset="0"/>
                        </a:rPr>
                        <a:t> s’amuse</a:t>
                      </a:r>
                      <a:endParaRPr lang="fr-FR" sz="1400" b="1" noProof="0" dirty="0" smtClean="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noProof="0" dirty="0" err="1" smtClean="0">
                          <a:effectLst/>
                          <a:latin typeface="Calibri" pitchFamily="34" charset="0"/>
                          <a:ea typeface="Calibri" panose="020F0502020204030204" pitchFamily="34" charset="0"/>
                          <a:cs typeface="Calibri" pitchFamily="34" charset="0"/>
                        </a:rPr>
                        <a:t>We</a:t>
                      </a:r>
                      <a:r>
                        <a:rPr lang="fr-FR" sz="1400" noProof="0" dirty="0" smtClean="0">
                          <a:effectLst/>
                          <a:latin typeface="Calibri" pitchFamily="34" charset="0"/>
                          <a:ea typeface="Calibri" panose="020F0502020204030204" pitchFamily="34" charset="0"/>
                          <a:cs typeface="Calibri" pitchFamily="34" charset="0"/>
                        </a:rPr>
                        <a:t> are </a:t>
                      </a:r>
                      <a:r>
                        <a:rPr lang="fr-FR" sz="1400" baseline="0" noProof="0" dirty="0" err="1" smtClean="0">
                          <a:effectLst/>
                          <a:latin typeface="Calibri" pitchFamily="34" charset="0"/>
                          <a:cs typeface="Calibri" pitchFamily="34" charset="0"/>
                        </a:rPr>
                        <a:t>going</a:t>
                      </a:r>
                      <a:r>
                        <a:rPr lang="fr-FR" sz="1400" baseline="0" noProof="0" dirty="0" smtClean="0">
                          <a:effectLst/>
                          <a:latin typeface="Calibri" pitchFamily="34" charset="0"/>
                          <a:cs typeface="Calibri" pitchFamily="34" charset="0"/>
                        </a:rPr>
                        <a:t> to </a:t>
                      </a:r>
                      <a:r>
                        <a:rPr lang="fr-FR" sz="1400" noProof="0" dirty="0" smtClean="0">
                          <a:effectLst/>
                          <a:latin typeface="Calibri" pitchFamily="34" charset="0"/>
                          <a:cs typeface="Calibri" pitchFamily="34" charset="0"/>
                        </a:rPr>
                        <a:t>have a </a:t>
                      </a:r>
                    </a:p>
                    <a:p>
                      <a:pPr algn="ctr">
                        <a:lnSpc>
                          <a:spcPct val="107000"/>
                        </a:lnSpc>
                        <a:spcAft>
                          <a:spcPts val="0"/>
                        </a:spcAft>
                      </a:pPr>
                      <a:r>
                        <a:rPr lang="fr-FR" sz="1400" noProof="0" dirty="0" err="1" smtClean="0">
                          <a:effectLst/>
                          <a:latin typeface="Calibri" pitchFamily="34" charset="0"/>
                          <a:cs typeface="Calibri" pitchFamily="34" charset="0"/>
                        </a:rPr>
                        <a:t>great</a:t>
                      </a:r>
                      <a:r>
                        <a:rPr lang="fr-FR" sz="1400" noProof="0" dirty="0" smtClean="0">
                          <a:effectLst/>
                          <a:latin typeface="Calibri" pitchFamily="34" charset="0"/>
                          <a:cs typeface="Calibri" pitchFamily="34" charset="0"/>
                        </a:rPr>
                        <a:t> time</a:t>
                      </a:r>
                      <a:endParaRPr lang="fr-FR" sz="1400" noProof="0" dirty="0" smtClean="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fr-FR" sz="1400" b="1" noProof="0" dirty="0" smtClean="0">
                          <a:effectLst/>
                          <a:latin typeface="Calibri" pitchFamily="34" charset="0"/>
                          <a:ea typeface="Calibri" panose="020F0502020204030204" pitchFamily="34" charset="0"/>
                          <a:cs typeface="Calibri" pitchFamily="34" charset="0"/>
                        </a:rPr>
                        <a:t>On</a:t>
                      </a:r>
                      <a:r>
                        <a:rPr lang="fr-FR" sz="1400" b="1" baseline="0" noProof="0" dirty="0" smtClean="0">
                          <a:effectLst/>
                          <a:latin typeface="Calibri" pitchFamily="34" charset="0"/>
                          <a:ea typeface="Calibri" panose="020F0502020204030204" pitchFamily="34" charset="0"/>
                          <a:cs typeface="Calibri" pitchFamily="34" charset="0"/>
                        </a:rPr>
                        <a:t> va s’amuser</a:t>
                      </a:r>
                      <a:endParaRPr lang="fr-FR" sz="1400" b="1" noProof="0" dirty="0" smtClean="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8"/>
                  </a:ext>
                </a:extLst>
              </a:tr>
              <a:tr h="358811">
                <a:tc>
                  <a:txBody>
                    <a:bodyPr/>
                    <a:lstStyle/>
                    <a:p>
                      <a:pPr algn="ctr">
                        <a:lnSpc>
                          <a:spcPct val="107000"/>
                        </a:lnSpc>
                        <a:spcAft>
                          <a:spcPts val="0"/>
                        </a:spcAft>
                      </a:pPr>
                      <a:r>
                        <a:rPr lang="fr-FR" sz="1400" noProof="0" dirty="0" smtClean="0">
                          <a:effectLst/>
                          <a:latin typeface="Calibri" pitchFamily="34" charset="0"/>
                          <a:cs typeface="Calibri" pitchFamily="34" charset="0"/>
                        </a:rPr>
                        <a:t>I </a:t>
                      </a:r>
                      <a:r>
                        <a:rPr lang="fr-FR" sz="1400" noProof="0" dirty="0" err="1" smtClean="0">
                          <a:effectLst/>
                          <a:latin typeface="Calibri" pitchFamily="34" charset="0"/>
                          <a:cs typeface="Calibri" pitchFamily="34" charset="0"/>
                        </a:rPr>
                        <a:t>liked</a:t>
                      </a:r>
                      <a:r>
                        <a:rPr lang="fr-FR" sz="1400" noProof="0" dirty="0" smtClean="0">
                          <a:effectLst/>
                          <a:latin typeface="Calibri" pitchFamily="34" charset="0"/>
                          <a:cs typeface="Calibri" pitchFamily="34" charset="0"/>
                        </a:rPr>
                        <a:t> (</a:t>
                      </a:r>
                      <a:r>
                        <a:rPr lang="fr-FR" sz="1400" noProof="0" dirty="0" err="1" smtClean="0">
                          <a:effectLst/>
                          <a:latin typeface="Calibri" pitchFamily="34" charset="0"/>
                          <a:cs typeface="Calibri" pitchFamily="34" charset="0"/>
                        </a:rPr>
                        <a:t>it</a:t>
                      </a:r>
                      <a:r>
                        <a:rPr lang="fr-FR" sz="1400" noProof="0" dirty="0" smtClean="0">
                          <a:effectLst/>
                          <a:latin typeface="Calibri" pitchFamily="34" charset="0"/>
                          <a:cs typeface="Calibri" pitchFamily="34" charset="0"/>
                        </a:rPr>
                        <a:t>)</a:t>
                      </a:r>
                    </a:p>
                    <a:p>
                      <a:pPr algn="ctr">
                        <a:lnSpc>
                          <a:spcPct val="107000"/>
                        </a:lnSpc>
                        <a:spcAft>
                          <a:spcPts val="0"/>
                        </a:spcAft>
                      </a:pPr>
                      <a:r>
                        <a:rPr lang="fr-FR" sz="1400" noProof="0" dirty="0" err="1" smtClean="0">
                          <a:effectLst/>
                          <a:latin typeface="Calibri" pitchFamily="34" charset="0"/>
                          <a:ea typeface="Calibri" panose="020F0502020204030204" pitchFamily="34" charset="0"/>
                          <a:cs typeface="Calibri" pitchFamily="34" charset="0"/>
                        </a:rPr>
                        <a:t>because</a:t>
                      </a:r>
                      <a:r>
                        <a:rPr lang="fr-FR" sz="1400" noProof="0" dirty="0" smtClean="0">
                          <a:effectLst/>
                          <a:latin typeface="Calibri" pitchFamily="34" charset="0"/>
                          <a:ea typeface="Calibri" panose="020F0502020204030204" pitchFamily="34" charset="0"/>
                          <a:cs typeface="Calibri" pitchFamily="34" charset="0"/>
                        </a:rPr>
                        <a:t> </a:t>
                      </a:r>
                      <a:r>
                        <a:rPr lang="fr-FR" sz="1400" noProof="0" dirty="0" err="1" smtClean="0">
                          <a:effectLst/>
                          <a:latin typeface="Calibri" pitchFamily="34" charset="0"/>
                          <a:ea typeface="Calibri" panose="020F0502020204030204" pitchFamily="34" charset="0"/>
                          <a:cs typeface="Calibri" pitchFamily="34" charset="0"/>
                        </a:rPr>
                        <a:t>it</a:t>
                      </a:r>
                      <a:r>
                        <a:rPr lang="fr-FR" sz="1400" noProof="0" dirty="0" smtClean="0">
                          <a:effectLst/>
                          <a:latin typeface="Calibri" pitchFamily="34" charset="0"/>
                          <a:ea typeface="Calibri" panose="020F0502020204030204" pitchFamily="34" charset="0"/>
                          <a:cs typeface="Calibri" pitchFamily="34" charset="0"/>
                        </a:rPr>
                        <a:t> </a:t>
                      </a:r>
                      <a:r>
                        <a:rPr lang="fr-FR" sz="1400" noProof="0" dirty="0" err="1" smtClean="0">
                          <a:effectLst/>
                          <a:latin typeface="Calibri" pitchFamily="34" charset="0"/>
                          <a:ea typeface="Calibri" panose="020F0502020204030204" pitchFamily="34" charset="0"/>
                          <a:cs typeface="Calibri" pitchFamily="34" charset="0"/>
                        </a:rPr>
                        <a:t>was</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Je l’ai aimé car c’était</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noProof="0" dirty="0" smtClean="0">
                          <a:effectLst/>
                          <a:latin typeface="Calibri" pitchFamily="34" charset="0"/>
                          <a:cs typeface="Calibri" pitchFamily="34" charset="0"/>
                        </a:rPr>
                        <a:t>I </a:t>
                      </a:r>
                      <a:r>
                        <a:rPr lang="fr-FR" sz="1400" noProof="0" dirty="0" err="1" smtClean="0">
                          <a:effectLst/>
                          <a:latin typeface="Calibri" pitchFamily="34" charset="0"/>
                          <a:cs typeface="Calibri" pitchFamily="34" charset="0"/>
                        </a:rPr>
                        <a:t>like</a:t>
                      </a:r>
                      <a:r>
                        <a:rPr lang="fr-FR" sz="1400" noProof="0" dirty="0" smtClean="0">
                          <a:effectLst/>
                          <a:latin typeface="Calibri" pitchFamily="34" charset="0"/>
                          <a:cs typeface="Calibri" pitchFamily="34" charset="0"/>
                        </a:rPr>
                        <a:t> (</a:t>
                      </a:r>
                      <a:r>
                        <a:rPr lang="fr-FR" sz="1400" noProof="0" dirty="0" err="1" smtClean="0">
                          <a:effectLst/>
                          <a:latin typeface="Calibri" pitchFamily="34" charset="0"/>
                          <a:cs typeface="Calibri" pitchFamily="34" charset="0"/>
                        </a:rPr>
                        <a:t>it</a:t>
                      </a:r>
                      <a:r>
                        <a:rPr lang="fr-FR" sz="1400" noProof="0" dirty="0" smtClean="0">
                          <a:effectLst/>
                          <a:latin typeface="Calibri" pitchFamily="34" charset="0"/>
                          <a:cs typeface="Calibri" pitchFamily="34" charset="0"/>
                        </a:rPr>
                        <a:t>)</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Je</a:t>
                      </a:r>
                      <a:r>
                        <a:rPr lang="fr-FR" sz="1400" b="1" baseline="0" noProof="0" dirty="0" smtClean="0">
                          <a:effectLst/>
                          <a:latin typeface="Calibri" pitchFamily="34" charset="0"/>
                          <a:ea typeface="Calibri" panose="020F0502020204030204" pitchFamily="34" charset="0"/>
                          <a:cs typeface="Calibri" pitchFamily="34" charset="0"/>
                        </a:rPr>
                        <a:t> l’aime</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noProof="0" dirty="0" err="1" smtClean="0">
                          <a:effectLst/>
                          <a:latin typeface="Calibri" pitchFamily="34" charset="0"/>
                          <a:cs typeface="Calibri" pitchFamily="34" charset="0"/>
                        </a:rPr>
                        <a:t>I’m</a:t>
                      </a:r>
                      <a:r>
                        <a:rPr lang="fr-FR" sz="1400" noProof="0" dirty="0" smtClean="0">
                          <a:effectLst/>
                          <a:latin typeface="Calibri" pitchFamily="34" charset="0"/>
                          <a:cs typeface="Calibri" pitchFamily="34" charset="0"/>
                        </a:rPr>
                        <a:t> </a:t>
                      </a:r>
                      <a:r>
                        <a:rPr lang="fr-FR" sz="1400" noProof="0" dirty="0" err="1" smtClean="0">
                          <a:effectLst/>
                          <a:latin typeface="Calibri" pitchFamily="34" charset="0"/>
                          <a:cs typeface="Calibri" pitchFamily="34" charset="0"/>
                        </a:rPr>
                        <a:t>going</a:t>
                      </a:r>
                      <a:r>
                        <a:rPr lang="fr-FR" sz="1400" noProof="0" dirty="0" smtClean="0">
                          <a:effectLst/>
                          <a:latin typeface="Calibri" pitchFamily="34" charset="0"/>
                          <a:cs typeface="Calibri" pitchFamily="34" charset="0"/>
                        </a:rPr>
                        <a:t> to </a:t>
                      </a:r>
                      <a:r>
                        <a:rPr lang="fr-FR" sz="1400" noProof="0" dirty="0" err="1" smtClean="0">
                          <a:effectLst/>
                          <a:latin typeface="Calibri" pitchFamily="34" charset="0"/>
                          <a:cs typeface="Calibri" pitchFamily="34" charset="0"/>
                        </a:rPr>
                        <a:t>like</a:t>
                      </a:r>
                      <a:r>
                        <a:rPr lang="fr-FR" sz="1400" noProof="0" dirty="0" smtClean="0">
                          <a:effectLst/>
                          <a:latin typeface="Calibri" pitchFamily="34" charset="0"/>
                          <a:cs typeface="Calibri" pitchFamily="34" charset="0"/>
                        </a:rPr>
                        <a:t> (</a:t>
                      </a:r>
                      <a:r>
                        <a:rPr lang="fr-FR" sz="1400" noProof="0" dirty="0" err="1" smtClean="0">
                          <a:effectLst/>
                          <a:latin typeface="Calibri" pitchFamily="34" charset="0"/>
                          <a:cs typeface="Calibri" pitchFamily="34" charset="0"/>
                        </a:rPr>
                        <a:t>it</a:t>
                      </a:r>
                      <a:r>
                        <a:rPr lang="fr-FR" sz="1400" noProof="0" dirty="0" smtClean="0">
                          <a:effectLst/>
                          <a:latin typeface="Calibri" pitchFamily="34" charset="0"/>
                          <a:cs typeface="Calibri" pitchFamily="34" charset="0"/>
                        </a:rPr>
                        <a:t>)</a:t>
                      </a:r>
                    </a:p>
                    <a:p>
                      <a:pPr marL="0" marR="0" indent="0" algn="ctr" defTabSz="914400" rtl="0" eaLnBrk="1" fontAlgn="auto" latinLnBrk="0" hangingPunct="1">
                        <a:lnSpc>
                          <a:spcPct val="107000"/>
                        </a:lnSpc>
                        <a:spcBef>
                          <a:spcPts val="0"/>
                        </a:spcBef>
                        <a:spcAft>
                          <a:spcPts val="0"/>
                        </a:spcAft>
                        <a:buClrTx/>
                        <a:buSzTx/>
                        <a:buFontTx/>
                        <a:buNone/>
                        <a:tabLst/>
                        <a:defRPr/>
                      </a:pPr>
                      <a:r>
                        <a:rPr lang="fr-FR" sz="1400" noProof="0" dirty="0" err="1" smtClean="0">
                          <a:latin typeface="Calibri" pitchFamily="34" charset="0"/>
                          <a:cs typeface="Calibri" pitchFamily="34" charset="0"/>
                        </a:rPr>
                        <a:t>We</a:t>
                      </a:r>
                      <a:r>
                        <a:rPr lang="fr-FR" sz="1400" noProof="0" dirty="0" smtClean="0">
                          <a:latin typeface="Calibri" pitchFamily="34" charset="0"/>
                          <a:cs typeface="Calibri" pitchFamily="34" charset="0"/>
                        </a:rPr>
                        <a:t> are </a:t>
                      </a:r>
                      <a:r>
                        <a:rPr lang="fr-FR" sz="1400" noProof="0" dirty="0" err="1" smtClean="0">
                          <a:latin typeface="Calibri" pitchFamily="34" charset="0"/>
                          <a:cs typeface="Calibri" pitchFamily="34" charset="0"/>
                        </a:rPr>
                        <a:t>going</a:t>
                      </a:r>
                      <a:r>
                        <a:rPr lang="fr-FR" sz="1400" noProof="0" dirty="0" smtClean="0">
                          <a:latin typeface="Calibri" pitchFamily="34" charset="0"/>
                          <a:cs typeface="Calibri" pitchFamily="34" charset="0"/>
                        </a:rPr>
                        <a:t> to </a:t>
                      </a:r>
                      <a:r>
                        <a:rPr lang="fr-FR" sz="1400" noProof="0" dirty="0" err="1" smtClean="0">
                          <a:latin typeface="Calibri" pitchFamily="34" charset="0"/>
                          <a:cs typeface="Calibri" pitchFamily="34" charset="0"/>
                        </a:rPr>
                        <a:t>like</a:t>
                      </a:r>
                      <a:r>
                        <a:rPr lang="fr-FR" sz="1400" noProof="0" dirty="0" smtClean="0">
                          <a:latin typeface="Calibri" pitchFamily="34" charset="0"/>
                          <a:cs typeface="Calibri" pitchFamily="34" charset="0"/>
                        </a:rPr>
                        <a:t> (</a:t>
                      </a:r>
                      <a:r>
                        <a:rPr lang="fr-FR" sz="1400" noProof="0" dirty="0" err="1" smtClean="0">
                          <a:latin typeface="Calibri" pitchFamily="34" charset="0"/>
                          <a:cs typeface="Calibri" pitchFamily="34" charset="0"/>
                        </a:rPr>
                        <a:t>it</a:t>
                      </a:r>
                      <a:r>
                        <a:rPr lang="fr-FR" sz="1400" noProof="0" dirty="0" smtClean="0">
                          <a:latin typeface="Calibri" pitchFamily="34" charset="0"/>
                          <a:cs typeface="Calibri" pitchFamily="34" charset="0"/>
                        </a:rPr>
                        <a:t>)</a:t>
                      </a:r>
                      <a:endParaRPr lang="fr-FR" sz="1400" noProof="0" dirty="0" smtClean="0">
                        <a:effectLst/>
                        <a:latin typeface="Calibri"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latin typeface="Calibri" pitchFamily="34" charset="0"/>
                          <a:cs typeface="Calibri" pitchFamily="34" charset="0"/>
                        </a:rPr>
                        <a:t>Je</a:t>
                      </a:r>
                      <a:r>
                        <a:rPr lang="fr-FR" sz="1400" b="1" baseline="0" noProof="0" dirty="0" smtClean="0">
                          <a:latin typeface="Calibri" pitchFamily="34" charset="0"/>
                          <a:cs typeface="Calibri" pitchFamily="34" charset="0"/>
                        </a:rPr>
                        <a:t> vais l’aimer</a:t>
                      </a:r>
                      <a:endParaRPr lang="fr-FR" sz="1400" b="1" noProof="0" dirty="0" smtClean="0">
                        <a:latin typeface="Calibri" pitchFamily="34" charset="0"/>
                        <a:cs typeface="Calibri" pitchFamily="34" charset="0"/>
                      </a:endParaRPr>
                    </a:p>
                    <a:p>
                      <a:pPr marL="0" marR="0" indent="0" algn="ctr" defTabSz="914400" rtl="0" eaLnBrk="1" fontAlgn="auto" latinLnBrk="0" hangingPunct="1">
                        <a:lnSpc>
                          <a:spcPct val="107000"/>
                        </a:lnSpc>
                        <a:spcBef>
                          <a:spcPts val="0"/>
                        </a:spcBef>
                        <a:spcAft>
                          <a:spcPts val="0"/>
                        </a:spcAft>
                        <a:buClrTx/>
                        <a:buSzTx/>
                        <a:buFontTx/>
                        <a:buNone/>
                        <a:tabLst/>
                        <a:defRPr/>
                      </a:pPr>
                      <a:r>
                        <a:rPr lang="fr-FR" sz="1400" b="1" noProof="0" dirty="0" smtClean="0">
                          <a:latin typeface="Calibri" pitchFamily="34" charset="0"/>
                          <a:cs typeface="Calibri" pitchFamily="34" charset="0"/>
                        </a:rPr>
                        <a:t>On</a:t>
                      </a:r>
                      <a:r>
                        <a:rPr lang="fr-FR" sz="1400" b="1" baseline="0" noProof="0" dirty="0" smtClean="0">
                          <a:latin typeface="Calibri" pitchFamily="34" charset="0"/>
                          <a:cs typeface="Calibri" pitchFamily="34" charset="0"/>
                        </a:rPr>
                        <a:t> va l’aimer</a:t>
                      </a:r>
                      <a:endParaRPr lang="fr-FR" sz="1400" b="1" noProof="0" dirty="0" smtClean="0">
                        <a:latin typeface="Calibri"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9"/>
                  </a:ext>
                </a:extLst>
              </a:tr>
              <a:tr h="347383">
                <a:tc>
                  <a:txBody>
                    <a:bodyPr/>
                    <a:lstStyle/>
                    <a:p>
                      <a:pPr algn="ctr">
                        <a:lnSpc>
                          <a:spcPct val="107000"/>
                        </a:lnSpc>
                        <a:spcAft>
                          <a:spcPts val="0"/>
                        </a:spcAft>
                      </a:pPr>
                      <a:r>
                        <a:rPr lang="fr-FR" sz="1600" noProof="0" dirty="0" err="1" smtClean="0">
                          <a:effectLst/>
                          <a:latin typeface="Calibri" pitchFamily="34" charset="0"/>
                          <a:ea typeface="Calibri" panose="020F0502020204030204" pitchFamily="34" charset="0"/>
                          <a:cs typeface="Calibri" pitchFamily="34" charset="0"/>
                        </a:rPr>
                        <a:t>We</a:t>
                      </a:r>
                      <a:r>
                        <a:rPr lang="fr-FR" sz="1600" noProof="0" dirty="0" smtClean="0">
                          <a:effectLst/>
                          <a:latin typeface="Calibri" pitchFamily="34" charset="0"/>
                          <a:ea typeface="Calibri" panose="020F0502020204030204" pitchFamily="34" charset="0"/>
                          <a:cs typeface="Calibri" pitchFamily="34" charset="0"/>
                        </a:rPr>
                        <a:t> </a:t>
                      </a:r>
                      <a:r>
                        <a:rPr lang="fr-FR" sz="1600" noProof="0" dirty="0" err="1" smtClean="0">
                          <a:effectLst/>
                          <a:latin typeface="Calibri" pitchFamily="34" charset="0"/>
                          <a:ea typeface="Calibri" panose="020F0502020204030204" pitchFamily="34" charset="0"/>
                          <a:cs typeface="Calibri" pitchFamily="34" charset="0"/>
                        </a:rPr>
                        <a:t>liked</a:t>
                      </a:r>
                      <a:r>
                        <a:rPr lang="fr-FR" sz="1600" noProof="0" dirty="0" smtClean="0">
                          <a:effectLst/>
                          <a:latin typeface="Calibri" pitchFamily="34" charset="0"/>
                          <a:ea typeface="Calibri" panose="020F0502020204030204" pitchFamily="34" charset="0"/>
                          <a:cs typeface="Calibri" pitchFamily="34" charset="0"/>
                        </a:rPr>
                        <a:t> (</a:t>
                      </a:r>
                      <a:r>
                        <a:rPr lang="fr-FR" sz="1600" noProof="0" dirty="0" err="1" smtClean="0">
                          <a:effectLst/>
                          <a:latin typeface="Calibri" pitchFamily="34" charset="0"/>
                          <a:ea typeface="Calibri" panose="020F0502020204030204" pitchFamily="34" charset="0"/>
                          <a:cs typeface="Calibri" pitchFamily="34" charset="0"/>
                        </a:rPr>
                        <a:t>it</a:t>
                      </a:r>
                      <a:r>
                        <a:rPr lang="fr-FR" sz="1600" noProof="0" dirty="0" smtClean="0">
                          <a:effectLst/>
                          <a:latin typeface="Calibri" pitchFamily="34" charset="0"/>
                          <a:ea typeface="Calibri" panose="020F0502020204030204" pitchFamily="34" charset="0"/>
                          <a:cs typeface="Calibri" pitchFamily="34" charset="0"/>
                        </a:rPr>
                        <a:t>)</a:t>
                      </a:r>
                    </a:p>
                    <a:p>
                      <a:pPr marL="0" marR="0" indent="0" algn="ctr" defTabSz="914400" rtl="0" eaLnBrk="1" fontAlgn="auto" latinLnBrk="0" hangingPunct="1">
                        <a:lnSpc>
                          <a:spcPct val="107000"/>
                        </a:lnSpc>
                        <a:spcBef>
                          <a:spcPts val="0"/>
                        </a:spcBef>
                        <a:spcAft>
                          <a:spcPts val="0"/>
                        </a:spcAft>
                        <a:buClrTx/>
                        <a:buSzTx/>
                        <a:buFontTx/>
                        <a:buNone/>
                        <a:tabLst/>
                        <a:defRPr/>
                      </a:pPr>
                      <a:r>
                        <a:rPr lang="fr-FR" sz="1600" noProof="0" dirty="0" err="1" smtClean="0">
                          <a:effectLst/>
                          <a:latin typeface="Calibri" pitchFamily="34" charset="0"/>
                          <a:ea typeface="Calibri" panose="020F0502020204030204" pitchFamily="34" charset="0"/>
                          <a:cs typeface="Calibri" pitchFamily="34" charset="0"/>
                        </a:rPr>
                        <a:t>because</a:t>
                      </a:r>
                      <a:r>
                        <a:rPr lang="fr-FR" sz="1600" noProof="0" dirty="0" smtClean="0">
                          <a:effectLst/>
                          <a:latin typeface="Calibri" pitchFamily="34" charset="0"/>
                          <a:ea typeface="Calibri" panose="020F0502020204030204" pitchFamily="34" charset="0"/>
                          <a:cs typeface="Calibri" pitchFamily="34" charset="0"/>
                        </a:rPr>
                        <a:t> </a:t>
                      </a:r>
                      <a:r>
                        <a:rPr lang="fr-FR" sz="1600" noProof="0" dirty="0" err="1" smtClean="0">
                          <a:effectLst/>
                          <a:latin typeface="Calibri" pitchFamily="34" charset="0"/>
                          <a:ea typeface="Calibri" panose="020F0502020204030204" pitchFamily="34" charset="0"/>
                          <a:cs typeface="Calibri" pitchFamily="34" charset="0"/>
                        </a:rPr>
                        <a:t>it</a:t>
                      </a:r>
                      <a:r>
                        <a:rPr lang="fr-FR" sz="1600" noProof="0" dirty="0" smtClean="0">
                          <a:effectLst/>
                          <a:latin typeface="Calibri" pitchFamily="34" charset="0"/>
                          <a:ea typeface="Calibri" panose="020F0502020204030204" pitchFamily="34" charset="0"/>
                          <a:cs typeface="Calibri" pitchFamily="34" charset="0"/>
                        </a:rPr>
                        <a:t> </a:t>
                      </a:r>
                      <a:r>
                        <a:rPr lang="fr-FR" sz="1600" noProof="0" dirty="0" err="1" smtClean="0">
                          <a:effectLst/>
                          <a:latin typeface="Calibri" pitchFamily="34" charset="0"/>
                          <a:ea typeface="Calibri" panose="020F0502020204030204" pitchFamily="34" charset="0"/>
                          <a:cs typeface="Calibri" pitchFamily="34" charset="0"/>
                        </a:rPr>
                        <a:t>was</a:t>
                      </a:r>
                      <a:endParaRPr lang="fr-FR" sz="1600" noProof="0" dirty="0" smtClean="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On</a:t>
                      </a:r>
                      <a:r>
                        <a:rPr lang="fr-FR" sz="1400" b="1" baseline="0" noProof="0" dirty="0" smtClean="0">
                          <a:effectLst/>
                          <a:latin typeface="Calibri" pitchFamily="34" charset="0"/>
                          <a:ea typeface="Calibri" panose="020F0502020204030204" pitchFamily="34" charset="0"/>
                          <a:cs typeface="Calibri" pitchFamily="34" charset="0"/>
                        </a:rPr>
                        <a:t> l’a aimé car c’était</a:t>
                      </a:r>
                      <a:endParaRPr lang="fr-FR" sz="1400" b="1" noProof="0" dirty="0" smtClean="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noProof="0" dirty="0" err="1" smtClean="0">
                          <a:effectLst/>
                          <a:latin typeface="Calibri" pitchFamily="34" charset="0"/>
                          <a:ea typeface="Calibri" panose="020F0502020204030204" pitchFamily="34" charset="0"/>
                          <a:cs typeface="Calibri" pitchFamily="34" charset="0"/>
                        </a:rPr>
                        <a:t>We</a:t>
                      </a:r>
                      <a:r>
                        <a:rPr lang="fr-FR" sz="1400" noProof="0" dirty="0" smtClean="0">
                          <a:effectLst/>
                          <a:latin typeface="Calibri" pitchFamily="34" charset="0"/>
                          <a:ea typeface="Calibri" panose="020F0502020204030204" pitchFamily="34" charset="0"/>
                          <a:cs typeface="Calibri" pitchFamily="34" charset="0"/>
                        </a:rPr>
                        <a:t> </a:t>
                      </a:r>
                      <a:r>
                        <a:rPr lang="fr-FR" sz="1400" noProof="0" dirty="0" err="1" smtClean="0">
                          <a:effectLst/>
                          <a:latin typeface="Calibri" pitchFamily="34" charset="0"/>
                          <a:ea typeface="Calibri" panose="020F0502020204030204" pitchFamily="34" charset="0"/>
                          <a:cs typeface="Calibri" pitchFamily="34" charset="0"/>
                        </a:rPr>
                        <a:t>like</a:t>
                      </a:r>
                      <a:r>
                        <a:rPr lang="fr-FR" sz="1400" noProof="0" dirty="0" smtClean="0">
                          <a:effectLst/>
                          <a:latin typeface="Calibri" pitchFamily="34" charset="0"/>
                          <a:ea typeface="Calibri" panose="020F0502020204030204" pitchFamily="34" charset="0"/>
                          <a:cs typeface="Calibri" pitchFamily="34" charset="0"/>
                        </a:rPr>
                        <a:t> (</a:t>
                      </a:r>
                      <a:r>
                        <a:rPr lang="fr-FR" sz="1400" noProof="0" dirty="0" err="1" smtClean="0">
                          <a:effectLst/>
                          <a:latin typeface="Calibri" pitchFamily="34" charset="0"/>
                          <a:ea typeface="Calibri" panose="020F0502020204030204" pitchFamily="34" charset="0"/>
                          <a:cs typeface="Calibri" pitchFamily="34" charset="0"/>
                        </a:rPr>
                        <a:t>it</a:t>
                      </a:r>
                      <a:r>
                        <a:rPr lang="fr-FR" sz="1400" noProof="0" dirty="0" smtClean="0">
                          <a:effectLst/>
                          <a:latin typeface="Calibri" pitchFamily="34" charset="0"/>
                          <a:ea typeface="Calibri" panose="020F0502020204030204" pitchFamily="34" charset="0"/>
                          <a:cs typeface="Calibri" pitchFamily="34" charset="0"/>
                        </a:rPr>
                        <a:t>)</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On</a:t>
                      </a:r>
                      <a:r>
                        <a:rPr lang="fr-FR" sz="1400" b="1" baseline="0" noProof="0" dirty="0" smtClean="0">
                          <a:effectLst/>
                          <a:latin typeface="Calibri" pitchFamily="34" charset="0"/>
                          <a:ea typeface="Calibri" panose="020F0502020204030204" pitchFamily="34" charset="0"/>
                          <a:cs typeface="Calibri" pitchFamily="34" charset="0"/>
                        </a:rPr>
                        <a:t> l’aime</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fr-FR" sz="1400" noProof="0" dirty="0" smtClean="0">
                          <a:effectLst/>
                          <a:latin typeface="Calibri" pitchFamily="34" charset="0"/>
                          <a:cs typeface="Calibri" pitchFamily="34" charset="0"/>
                        </a:rPr>
                        <a:t>I</a:t>
                      </a:r>
                      <a:r>
                        <a:rPr lang="fr-FR" sz="1400" baseline="0" noProof="0" dirty="0" smtClean="0">
                          <a:effectLst/>
                          <a:latin typeface="Calibri" pitchFamily="34" charset="0"/>
                          <a:cs typeface="Calibri" pitchFamily="34" charset="0"/>
                        </a:rPr>
                        <a:t> </a:t>
                      </a:r>
                      <a:r>
                        <a:rPr lang="fr-FR" sz="1400" baseline="0" noProof="0" dirty="0" err="1" smtClean="0">
                          <a:effectLst/>
                          <a:latin typeface="Calibri" pitchFamily="34" charset="0"/>
                          <a:cs typeface="Calibri" pitchFamily="34" charset="0"/>
                        </a:rPr>
                        <a:t>would</a:t>
                      </a:r>
                      <a:r>
                        <a:rPr lang="fr-FR" sz="1400" baseline="0" noProof="0" dirty="0" smtClean="0">
                          <a:effectLst/>
                          <a:latin typeface="Calibri" pitchFamily="34" charset="0"/>
                          <a:cs typeface="Calibri" pitchFamily="34" charset="0"/>
                        </a:rPr>
                        <a:t> </a:t>
                      </a:r>
                      <a:r>
                        <a:rPr lang="fr-FR" sz="1400" baseline="0" noProof="0" dirty="0" err="1" smtClean="0">
                          <a:effectLst/>
                          <a:latin typeface="Calibri" pitchFamily="34" charset="0"/>
                          <a:cs typeface="Calibri" pitchFamily="34" charset="0"/>
                        </a:rPr>
                        <a:t>like</a:t>
                      </a:r>
                      <a:endParaRPr lang="fr-FR" sz="1400" noProof="0" dirty="0" smtClean="0">
                        <a:latin typeface="Calibri" pitchFamily="34" charset="0"/>
                        <a:cs typeface="Calibri" pitchFamily="34" charset="0"/>
                      </a:endParaRPr>
                    </a:p>
                    <a:p>
                      <a:pPr algn="ctr">
                        <a:lnSpc>
                          <a:spcPct val="107000"/>
                        </a:lnSpc>
                        <a:spcAft>
                          <a:spcPts val="0"/>
                        </a:spcAft>
                      </a:pPr>
                      <a:r>
                        <a:rPr lang="fr-FR" sz="1400" noProof="0" dirty="0" err="1" smtClean="0">
                          <a:latin typeface="Calibri" pitchFamily="34" charset="0"/>
                          <a:cs typeface="Calibri" pitchFamily="34" charset="0"/>
                        </a:rPr>
                        <a:t>We</a:t>
                      </a:r>
                      <a:r>
                        <a:rPr lang="fr-FR" sz="1400" noProof="0" dirty="0" smtClean="0">
                          <a:latin typeface="Calibri" pitchFamily="34" charset="0"/>
                          <a:cs typeface="Calibri" pitchFamily="34" charset="0"/>
                        </a:rPr>
                        <a:t> </a:t>
                      </a:r>
                      <a:r>
                        <a:rPr lang="fr-FR" sz="1400" noProof="0" dirty="0" err="1" smtClean="0">
                          <a:latin typeface="Calibri" pitchFamily="34" charset="0"/>
                          <a:cs typeface="Calibri" pitchFamily="34" charset="0"/>
                        </a:rPr>
                        <a:t>would</a:t>
                      </a:r>
                      <a:r>
                        <a:rPr lang="fr-FR" sz="1400" noProof="0" dirty="0" smtClean="0">
                          <a:latin typeface="Calibri" pitchFamily="34" charset="0"/>
                          <a:cs typeface="Calibri" pitchFamily="34" charset="0"/>
                        </a:rPr>
                        <a:t> </a:t>
                      </a:r>
                      <a:r>
                        <a:rPr lang="fr-FR" sz="1400" noProof="0" dirty="0" err="1" smtClean="0">
                          <a:latin typeface="Calibri" pitchFamily="34" charset="0"/>
                          <a:cs typeface="Calibri" pitchFamily="34" charset="0"/>
                        </a:rPr>
                        <a:t>like</a:t>
                      </a:r>
                      <a:endParaRPr lang="fr-FR" sz="1400" noProof="0" dirty="0">
                        <a:latin typeface="Calibri"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fr-FR" sz="1400" b="1" noProof="0" dirty="0" smtClean="0">
                          <a:latin typeface="Calibri" pitchFamily="34" charset="0"/>
                          <a:cs typeface="Calibri" pitchFamily="34" charset="0"/>
                        </a:rPr>
                        <a:t>Je</a:t>
                      </a:r>
                      <a:r>
                        <a:rPr lang="fr-FR" sz="1400" b="1" baseline="0" noProof="0" dirty="0" smtClean="0">
                          <a:latin typeface="Calibri" pitchFamily="34" charset="0"/>
                          <a:cs typeface="Calibri" pitchFamily="34" charset="0"/>
                        </a:rPr>
                        <a:t> voudrais</a:t>
                      </a:r>
                      <a:endParaRPr lang="fr-FR" sz="1400" b="1" noProof="0" dirty="0" smtClean="0">
                        <a:latin typeface="Calibri" pitchFamily="34" charset="0"/>
                        <a:cs typeface="Calibri" pitchFamily="34" charset="0"/>
                      </a:endParaRPr>
                    </a:p>
                    <a:p>
                      <a:pPr algn="ctr">
                        <a:lnSpc>
                          <a:spcPct val="107000"/>
                        </a:lnSpc>
                        <a:spcAft>
                          <a:spcPts val="0"/>
                        </a:spcAft>
                      </a:pPr>
                      <a:r>
                        <a:rPr lang="fr-FR" sz="1400" b="1" noProof="0" dirty="0" smtClean="0">
                          <a:latin typeface="Calibri" pitchFamily="34" charset="0"/>
                          <a:cs typeface="Calibri" pitchFamily="34" charset="0"/>
                        </a:rPr>
                        <a:t>On</a:t>
                      </a:r>
                      <a:r>
                        <a:rPr lang="fr-FR" sz="1400" b="1" baseline="0" noProof="0" dirty="0" smtClean="0">
                          <a:latin typeface="Calibri" pitchFamily="34" charset="0"/>
                          <a:cs typeface="Calibri" pitchFamily="34" charset="0"/>
                        </a:rPr>
                        <a:t> voudrait</a:t>
                      </a:r>
                      <a:endParaRPr lang="fr-FR" sz="1400" b="1" noProof="0" dirty="0">
                        <a:latin typeface="Calibri"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20"/>
                  </a:ext>
                </a:extLst>
              </a:tr>
            </a:tbl>
          </a:graphicData>
        </a:graphic>
      </p:graphicFrame>
    </p:spTree>
    <p:extLst>
      <p:ext uri="{BB962C8B-B14F-4D97-AF65-F5344CB8AC3E}">
        <p14:creationId xmlns:p14="http://schemas.microsoft.com/office/powerpoint/2010/main" val="141622222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095222765"/>
              </p:ext>
            </p:extLst>
          </p:nvPr>
        </p:nvGraphicFramePr>
        <p:xfrm>
          <a:off x="0" y="179513"/>
          <a:ext cx="6858001" cy="8671560"/>
        </p:xfrm>
        <a:graphic>
          <a:graphicData uri="http://schemas.openxmlformats.org/drawingml/2006/table">
            <a:tbl>
              <a:tblPr>
                <a:tableStyleId>{5C22544A-7EE6-4342-B048-85BDC9FD1C3A}</a:tableStyleId>
              </a:tblPr>
              <a:tblGrid>
                <a:gridCol w="1889495">
                  <a:extLst>
                    <a:ext uri="{9D8B030D-6E8A-4147-A177-3AD203B41FA5}">
                      <a16:colId xmlns:a16="http://schemas.microsoft.com/office/drawing/2014/main" val="20000"/>
                    </a:ext>
                  </a:extLst>
                </a:gridCol>
                <a:gridCol w="453480">
                  <a:extLst>
                    <a:ext uri="{9D8B030D-6E8A-4147-A177-3AD203B41FA5}">
                      <a16:colId xmlns:a16="http://schemas.microsoft.com/office/drawing/2014/main" val="20001"/>
                    </a:ext>
                  </a:extLst>
                </a:gridCol>
                <a:gridCol w="169692">
                  <a:extLst>
                    <a:ext uri="{9D8B030D-6E8A-4147-A177-3AD203B41FA5}">
                      <a16:colId xmlns:a16="http://schemas.microsoft.com/office/drawing/2014/main" val="20003"/>
                    </a:ext>
                  </a:extLst>
                </a:gridCol>
                <a:gridCol w="772317">
                  <a:extLst>
                    <a:ext uri="{9D8B030D-6E8A-4147-A177-3AD203B41FA5}">
                      <a16:colId xmlns:a16="http://schemas.microsoft.com/office/drawing/2014/main" val="20004"/>
                    </a:ext>
                  </a:extLst>
                </a:gridCol>
                <a:gridCol w="1440160">
                  <a:extLst>
                    <a:ext uri="{9D8B030D-6E8A-4147-A177-3AD203B41FA5}">
                      <a16:colId xmlns:a16="http://schemas.microsoft.com/office/drawing/2014/main" val="20005"/>
                    </a:ext>
                  </a:extLst>
                </a:gridCol>
                <a:gridCol w="263125">
                  <a:extLst>
                    <a:ext uri="{9D8B030D-6E8A-4147-A177-3AD203B41FA5}">
                      <a16:colId xmlns:a16="http://schemas.microsoft.com/office/drawing/2014/main" val="20006"/>
                    </a:ext>
                  </a:extLst>
                </a:gridCol>
                <a:gridCol w="755799">
                  <a:extLst>
                    <a:ext uri="{9D8B030D-6E8A-4147-A177-3AD203B41FA5}">
                      <a16:colId xmlns:a16="http://schemas.microsoft.com/office/drawing/2014/main" val="20007"/>
                    </a:ext>
                  </a:extLst>
                </a:gridCol>
                <a:gridCol w="1113933">
                  <a:extLst>
                    <a:ext uri="{9D8B030D-6E8A-4147-A177-3AD203B41FA5}">
                      <a16:colId xmlns:a16="http://schemas.microsoft.com/office/drawing/2014/main" val="20008"/>
                    </a:ext>
                  </a:extLst>
                </a:gridCol>
              </a:tblGrid>
              <a:tr h="216023">
                <a:tc rowSpan="2" gridSpan="5">
                  <a:txBody>
                    <a:bodyPr/>
                    <a:lstStyle/>
                    <a:p>
                      <a:pPr algn="ctr"/>
                      <a:r>
                        <a:rPr lang="es-ES_tradnl" sz="1600" b="1" dirty="0" smtClean="0">
                          <a:latin typeface="Calibri" pitchFamily="34" charset="0"/>
                          <a:cs typeface="Calibri" pitchFamily="34" charset="0"/>
                        </a:rPr>
                        <a:t>INFINITIVES</a:t>
                      </a:r>
                    </a:p>
                    <a:p>
                      <a:pPr algn="ctr"/>
                      <a:r>
                        <a:rPr lang="en-GB" sz="1200" b="0" noProof="0" dirty="0" smtClean="0">
                          <a:latin typeface="Calibri" pitchFamily="34" charset="0"/>
                          <a:cs typeface="Calibri" pitchFamily="34" charset="0"/>
                        </a:rPr>
                        <a:t>THE FOLLOWING STRUCTURES ARE</a:t>
                      </a:r>
                      <a:r>
                        <a:rPr lang="en-GB" sz="1200" b="0" baseline="0" noProof="0" dirty="0" smtClean="0">
                          <a:latin typeface="Calibri" pitchFamily="34" charset="0"/>
                          <a:cs typeface="Calibri" pitchFamily="34" charset="0"/>
                        </a:rPr>
                        <a:t> USED WITH THE INFINITIVE</a:t>
                      </a:r>
                      <a:endParaRPr lang="en-GB" sz="1200" b="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2" hMerge="1">
                  <a:txBody>
                    <a:bodyPr/>
                    <a:lstStyle/>
                    <a:p>
                      <a:endParaRPr lang="es-ES_tradnl"/>
                    </a:p>
                  </a:txBody>
                  <a:tcPr/>
                </a:tc>
                <a:tc rowSpan="2" hMerge="1">
                  <a:txBody>
                    <a:bodyPr/>
                    <a:lstStyle/>
                    <a:p>
                      <a:endParaRPr lang="es-ES_tradnl"/>
                    </a:p>
                  </a:txBody>
                  <a:tcPr/>
                </a:tc>
                <a:tc rowSpan="2" hMerge="1">
                  <a:txBody>
                    <a:bodyPr/>
                    <a:lstStyle/>
                    <a:p>
                      <a:endParaRPr lang="es-ES_tradnl"/>
                    </a:p>
                  </a:txBody>
                  <a:tcPr/>
                </a:tc>
                <a:tc rowSpan="2" hMerge="1">
                  <a:txBody>
                    <a:bodyPr/>
                    <a:lstStyle/>
                    <a:p>
                      <a:endParaRPr lang="es-ES_tradnl"/>
                    </a:p>
                  </a:txBody>
                  <a:tcPr/>
                </a:tc>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_tradnl" sz="1200" b="1" dirty="0" smtClean="0">
                          <a:latin typeface="Calibri" pitchFamily="34" charset="0"/>
                          <a:cs typeface="Calibri" pitchFamily="34" charset="0"/>
                        </a:rPr>
                        <a:t>SOME COMMON INFINITIVES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0"/>
                  </a:ext>
                </a:extLst>
              </a:tr>
              <a:tr h="350520">
                <a:tc gridSpan="5" vMerge="1">
                  <a:txBody>
                    <a:bodyPr/>
                    <a:lstStyle/>
                    <a:p>
                      <a:endParaRPr lang="es-ES_tradnl"/>
                    </a:p>
                  </a:txBody>
                  <a:tcPr/>
                </a:tc>
                <a:tc hMerge="1" vMerge="1">
                  <a:txBody>
                    <a:bodyPr/>
                    <a:lstStyle/>
                    <a:p>
                      <a:endParaRPr lang="es-ES_tradnl"/>
                    </a:p>
                  </a:txBody>
                  <a:tcPr/>
                </a:tc>
                <a:tc hMerge="1" vMerge="1">
                  <a:txBody>
                    <a:bodyPr/>
                    <a:lstStyle/>
                    <a:p>
                      <a:endParaRPr lang="es-ES_tradnl"/>
                    </a:p>
                  </a:txBody>
                  <a:tcPr/>
                </a:tc>
                <a:tc hMerge="1" vMerge="1">
                  <a:txBody>
                    <a:bodyPr/>
                    <a:lstStyle/>
                    <a:p>
                      <a:endParaRPr lang="es-ES_tradnl"/>
                    </a:p>
                  </a:txBody>
                  <a:tcPr/>
                </a:tc>
                <a:tc hMerge="1" vMerge="1">
                  <a:txBody>
                    <a:bodyPr/>
                    <a:lstStyle/>
                    <a:p>
                      <a:endParaRPr lang="es-ES_tradnl"/>
                    </a:p>
                  </a:txBody>
                  <a:tcPr/>
                </a:tc>
                <a:tc rowSpan="7" gridSpan="2">
                  <a:txBody>
                    <a:bodyPr/>
                    <a:lstStyle/>
                    <a:p>
                      <a:r>
                        <a:rPr lang="es-ES_tradnl" sz="1100" dirty="0" smtClean="0">
                          <a:latin typeface="Calibri" pitchFamily="34" charset="0"/>
                          <a:cs typeface="Calibri" pitchFamily="34" charset="0"/>
                        </a:rPr>
                        <a:t>AVOIR</a:t>
                      </a:r>
                    </a:p>
                    <a:p>
                      <a:r>
                        <a:rPr lang="es-ES_tradnl" sz="1100" noProof="0" dirty="0" smtClean="0">
                          <a:latin typeface="Calibri" pitchFamily="34" charset="0"/>
                          <a:cs typeface="Calibri" pitchFamily="34" charset="0"/>
                        </a:rPr>
                        <a:t>ÊTRE</a:t>
                      </a:r>
                    </a:p>
                    <a:p>
                      <a:r>
                        <a:rPr lang="es-ES_tradnl" sz="1100" noProof="0" dirty="0" smtClean="0">
                          <a:latin typeface="Calibri" pitchFamily="34" charset="0"/>
                          <a:cs typeface="Calibri" pitchFamily="34" charset="0"/>
                        </a:rPr>
                        <a:t>ALLER</a:t>
                      </a:r>
                    </a:p>
                    <a:p>
                      <a:r>
                        <a:rPr lang="es-ES_tradnl" sz="1100" noProof="0" dirty="0" smtClean="0">
                          <a:latin typeface="Calibri" pitchFamily="34" charset="0"/>
                          <a:cs typeface="Calibri" pitchFamily="34" charset="0"/>
                        </a:rPr>
                        <a:t>VOIR</a:t>
                      </a:r>
                    </a:p>
                    <a:p>
                      <a:r>
                        <a:rPr lang="es-ES_tradnl" sz="1100" noProof="0" dirty="0" smtClean="0">
                          <a:latin typeface="Calibri" pitchFamily="34" charset="0"/>
                          <a:cs typeface="Calibri" pitchFamily="34" charset="0"/>
                        </a:rPr>
                        <a:t>FAIRE</a:t>
                      </a:r>
                    </a:p>
                    <a:p>
                      <a:r>
                        <a:rPr lang="es-ES_tradnl" sz="1100" noProof="0" dirty="0" smtClean="0">
                          <a:latin typeface="Calibri" pitchFamily="34" charset="0"/>
                          <a:cs typeface="Calibri" pitchFamily="34" charset="0"/>
                        </a:rPr>
                        <a:t>PRATIQUER</a:t>
                      </a:r>
                    </a:p>
                    <a:p>
                      <a:r>
                        <a:rPr lang="es-ES_tradnl" sz="1100" noProof="0" dirty="0" smtClean="0">
                          <a:latin typeface="Calibri" pitchFamily="34" charset="0"/>
                          <a:cs typeface="Calibri" pitchFamily="34" charset="0"/>
                        </a:rPr>
                        <a:t>JOUER</a:t>
                      </a:r>
                    </a:p>
                    <a:p>
                      <a:r>
                        <a:rPr lang="es-ES_tradnl" sz="1100" noProof="0" dirty="0" smtClean="0">
                          <a:latin typeface="Calibri" pitchFamily="34" charset="0"/>
                          <a:cs typeface="Calibri" pitchFamily="34" charset="0"/>
                        </a:rPr>
                        <a:t>VISITER</a:t>
                      </a:r>
                    </a:p>
                    <a:p>
                      <a:r>
                        <a:rPr lang="es-ES_tradnl" sz="1100" noProof="0" dirty="0" smtClean="0">
                          <a:latin typeface="Calibri" pitchFamily="34" charset="0"/>
                          <a:cs typeface="Calibri" pitchFamily="34" charset="0"/>
                        </a:rPr>
                        <a:t>PRENDRE</a:t>
                      </a:r>
                    </a:p>
                    <a:p>
                      <a:r>
                        <a:rPr lang="es-ES_tradnl" sz="1100" noProof="0" dirty="0" smtClean="0">
                          <a:latin typeface="Calibri" pitchFamily="34" charset="0"/>
                          <a:cs typeface="Calibri" pitchFamily="34" charset="0"/>
                        </a:rPr>
                        <a:t>MANGER</a:t>
                      </a:r>
                    </a:p>
                    <a:p>
                      <a:r>
                        <a:rPr lang="es-ES_tradnl" sz="1100" noProof="0" dirty="0" smtClean="0">
                          <a:latin typeface="Calibri" pitchFamily="34" charset="0"/>
                          <a:cs typeface="Calibri" pitchFamily="34" charset="0"/>
                        </a:rPr>
                        <a:t>DÎNER</a:t>
                      </a:r>
                    </a:p>
                    <a:p>
                      <a:r>
                        <a:rPr lang="es-ES_tradnl" sz="1100" noProof="0" dirty="0" smtClean="0">
                          <a:latin typeface="Calibri" pitchFamily="34" charset="0"/>
                          <a:cs typeface="Calibri" pitchFamily="34" charset="0"/>
                        </a:rPr>
                        <a:t>LIRE</a:t>
                      </a:r>
                    </a:p>
                    <a:p>
                      <a:r>
                        <a:rPr lang="es-ES_tradnl" sz="1100" noProof="0" dirty="0" smtClean="0">
                          <a:latin typeface="Calibri" pitchFamily="34" charset="0"/>
                          <a:cs typeface="Calibri" pitchFamily="34" charset="0"/>
                        </a:rPr>
                        <a:t>SORTIR</a:t>
                      </a:r>
                    </a:p>
                    <a:p>
                      <a:r>
                        <a:rPr lang="es-ES_tradnl" sz="1100" noProof="0" dirty="0" smtClean="0">
                          <a:latin typeface="Calibri" pitchFamily="34" charset="0"/>
                          <a:cs typeface="Calibri" pitchFamily="34" charset="0"/>
                        </a:rPr>
                        <a:t>HABITER</a:t>
                      </a:r>
                    </a:p>
                    <a:p>
                      <a:r>
                        <a:rPr lang="es-ES_tradnl" sz="1100" noProof="0" dirty="0" smtClean="0">
                          <a:latin typeface="Calibri" pitchFamily="34" charset="0"/>
                          <a:cs typeface="Calibri" pitchFamily="34" charset="0"/>
                        </a:rPr>
                        <a:t>DANSER</a:t>
                      </a:r>
                    </a:p>
                    <a:p>
                      <a:r>
                        <a:rPr lang="es-ES_tradnl" sz="1100" noProof="0" dirty="0" smtClean="0">
                          <a:latin typeface="Calibri" pitchFamily="34" charset="0"/>
                          <a:cs typeface="Calibri" pitchFamily="34" charset="0"/>
                        </a:rPr>
                        <a:t>BOIRE</a:t>
                      </a:r>
                    </a:p>
                    <a:p>
                      <a:r>
                        <a:rPr lang="es-ES_tradnl" sz="1100" noProof="0" dirty="0" smtClean="0">
                          <a:latin typeface="Calibri" pitchFamily="34" charset="0"/>
                          <a:cs typeface="Calibri" pitchFamily="34" charset="0"/>
                        </a:rPr>
                        <a:t>COMMENCER</a:t>
                      </a:r>
                    </a:p>
                    <a:p>
                      <a:r>
                        <a:rPr lang="es-ES_tradnl" sz="1100" noProof="0" dirty="0" smtClean="0">
                          <a:latin typeface="Calibri" pitchFamily="34" charset="0"/>
                          <a:cs typeface="Calibri" pitchFamily="34" charset="0"/>
                        </a:rPr>
                        <a:t>FINIR</a:t>
                      </a:r>
                    </a:p>
                    <a:p>
                      <a:r>
                        <a:rPr lang="es-ES_tradnl" sz="1100" noProof="0" dirty="0" smtClean="0">
                          <a:latin typeface="Calibri" pitchFamily="34" charset="0"/>
                          <a:cs typeface="Calibri" pitchFamily="34" charset="0"/>
                        </a:rPr>
                        <a:t>ACHETER</a:t>
                      </a:r>
                    </a:p>
                    <a:p>
                      <a:r>
                        <a:rPr lang="es-ES_tradnl" sz="1100" noProof="0" dirty="0" smtClean="0">
                          <a:latin typeface="Calibri" pitchFamily="34" charset="0"/>
                          <a:cs typeface="Calibri" pitchFamily="34" charset="0"/>
                        </a:rPr>
                        <a:t>TRAVAILLER</a:t>
                      </a:r>
                    </a:p>
                    <a:p>
                      <a:r>
                        <a:rPr lang="es-ES_tradnl" sz="1100" noProof="0" dirty="0" smtClean="0">
                          <a:latin typeface="Calibri" pitchFamily="34" charset="0"/>
                          <a:cs typeface="Calibri" pitchFamily="34" charset="0"/>
                        </a:rPr>
                        <a:t>ÉTUDIER</a:t>
                      </a:r>
                    </a:p>
                    <a:p>
                      <a:r>
                        <a:rPr lang="es-ES_tradnl" sz="1100" noProof="0" dirty="0" smtClean="0">
                          <a:latin typeface="Calibri" pitchFamily="34" charset="0"/>
                          <a:cs typeface="Calibri" pitchFamily="34" charset="0"/>
                        </a:rPr>
                        <a:t>COURIR</a:t>
                      </a:r>
                    </a:p>
                    <a:p>
                      <a:r>
                        <a:rPr lang="es-ES_tradnl" sz="1100" noProof="0" dirty="0" smtClean="0">
                          <a:latin typeface="Calibri" pitchFamily="34" charset="0"/>
                          <a:cs typeface="Calibri" pitchFamily="34" charset="0"/>
                        </a:rPr>
                        <a:t>MARCHER</a:t>
                      </a:r>
                    </a:p>
                    <a:p>
                      <a:r>
                        <a:rPr lang="es-ES_tradnl" sz="1100" noProof="0" dirty="0" smtClean="0">
                          <a:latin typeface="Calibri" pitchFamily="34" charset="0"/>
                          <a:cs typeface="Calibri" pitchFamily="34" charset="0"/>
                        </a:rPr>
                        <a:t>SURFER</a:t>
                      </a:r>
                    </a:p>
                    <a:p>
                      <a:r>
                        <a:rPr lang="es-ES_tradnl" sz="1100" noProof="0" dirty="0" smtClean="0">
                          <a:latin typeface="Calibri" pitchFamily="34" charset="0"/>
                          <a:cs typeface="Calibri" pitchFamily="34" charset="0"/>
                        </a:rPr>
                        <a:t>TÉLÉCHARGER</a:t>
                      </a:r>
                    </a:p>
                    <a:p>
                      <a:r>
                        <a:rPr lang="es-ES_tradnl" sz="1100" noProof="0" dirty="0" smtClean="0">
                          <a:latin typeface="Calibri" pitchFamily="34" charset="0"/>
                          <a:cs typeface="Calibri" pitchFamily="34" charset="0"/>
                        </a:rPr>
                        <a:t>METTRE</a:t>
                      </a:r>
                      <a:r>
                        <a:rPr lang="es-ES_tradnl" sz="1100" baseline="0" noProof="0" dirty="0" smtClean="0">
                          <a:latin typeface="Calibri" pitchFamily="34" charset="0"/>
                          <a:cs typeface="Calibri" pitchFamily="34" charset="0"/>
                        </a:rPr>
                        <a:t> </a:t>
                      </a:r>
                      <a:endParaRPr lang="es-ES_tradnl" sz="1100" noProof="0" dirty="0" smtClean="0">
                        <a:latin typeface="Calibri" pitchFamily="34" charset="0"/>
                        <a:cs typeface="Calibri" pitchFamily="34" charset="0"/>
                      </a:endParaRPr>
                    </a:p>
                    <a:p>
                      <a:r>
                        <a:rPr lang="es-ES_tradnl" sz="1100" noProof="0" dirty="0" smtClean="0">
                          <a:latin typeface="Calibri" pitchFamily="34" charset="0"/>
                          <a:cs typeface="Calibri" pitchFamily="34" charset="0"/>
                        </a:rPr>
                        <a:t>PARTAGER</a:t>
                      </a:r>
                    </a:p>
                    <a:p>
                      <a:r>
                        <a:rPr lang="es-ES_tradnl" sz="1100" noProof="0" dirty="0" smtClean="0">
                          <a:latin typeface="Calibri" pitchFamily="34" charset="0"/>
                          <a:cs typeface="Calibri" pitchFamily="34" charset="0"/>
                        </a:rPr>
                        <a:t>ÉCOUTER</a:t>
                      </a:r>
                    </a:p>
                    <a:p>
                      <a:r>
                        <a:rPr lang="es-ES_tradnl" sz="1100" noProof="0" dirty="0" smtClean="0">
                          <a:latin typeface="Calibri" pitchFamily="34" charset="0"/>
                          <a:cs typeface="Calibri" pitchFamily="34" charset="0"/>
                        </a:rPr>
                        <a:t>AIDER</a:t>
                      </a:r>
                    </a:p>
                    <a:p>
                      <a:r>
                        <a:rPr lang="es-ES_tradnl" sz="1100" noProof="0" dirty="0" smtClean="0">
                          <a:latin typeface="Calibri" pitchFamily="34" charset="0"/>
                          <a:cs typeface="Calibri" pitchFamily="34" charset="0"/>
                        </a:rPr>
                        <a:t>GAGNER</a:t>
                      </a:r>
                    </a:p>
                    <a:p>
                      <a:r>
                        <a:rPr lang="es-ES_tradnl" sz="1100" noProof="0" dirty="0" smtClean="0">
                          <a:latin typeface="Calibri" pitchFamily="34" charset="0"/>
                          <a:cs typeface="Calibri" pitchFamily="34" charset="0"/>
                        </a:rPr>
                        <a:t>DÉPENSER</a:t>
                      </a:r>
                    </a:p>
                    <a:p>
                      <a:endParaRPr lang="es-ES_tradnl" sz="1100" noProof="0" dirty="0" smtClean="0">
                        <a:latin typeface="Calibri" pitchFamily="34" charset="0"/>
                        <a:cs typeface="Calibri" pitchFamily="34" charset="0"/>
                      </a:endParaRPr>
                    </a:p>
                    <a:p>
                      <a:r>
                        <a:rPr lang="es-ES_tradnl" sz="1100" noProof="0" dirty="0" smtClean="0">
                          <a:latin typeface="Calibri" pitchFamily="34" charset="0"/>
                          <a:cs typeface="Calibri" pitchFamily="34" charset="0"/>
                        </a:rPr>
                        <a:t>PASSER</a:t>
                      </a:r>
                      <a:endParaRPr lang="es-ES_tradnl" sz="1100"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7" hMerge="1">
                  <a:txBody>
                    <a:bodyPr/>
                    <a:lstStyle/>
                    <a:p>
                      <a:endParaRPr lang="es-ES_tradnl"/>
                    </a:p>
                  </a:txBody>
                  <a:tcPr/>
                </a:tc>
                <a:tc rowSpan="7">
                  <a:txBody>
                    <a:bodyPr/>
                    <a:lstStyle/>
                    <a:p>
                      <a:r>
                        <a:rPr lang="es-ES_tradnl" sz="1100" dirty="0" smtClean="0">
                          <a:latin typeface="Calibri" pitchFamily="34" charset="0"/>
                          <a:cs typeface="Calibri" pitchFamily="34" charset="0"/>
                        </a:rPr>
                        <a:t>TO HAVE</a:t>
                      </a:r>
                    </a:p>
                    <a:p>
                      <a:r>
                        <a:rPr lang="en-GB" sz="1100" noProof="0" dirty="0" smtClean="0">
                          <a:latin typeface="Calibri" pitchFamily="34" charset="0"/>
                          <a:cs typeface="Calibri" pitchFamily="34" charset="0"/>
                        </a:rPr>
                        <a:t>TO BE</a:t>
                      </a:r>
                    </a:p>
                    <a:p>
                      <a:r>
                        <a:rPr lang="en-GB" sz="1100" noProof="0" dirty="0" smtClean="0">
                          <a:latin typeface="Calibri" pitchFamily="34" charset="0"/>
                          <a:cs typeface="Calibri" pitchFamily="34" charset="0"/>
                        </a:rPr>
                        <a:t>TO GO</a:t>
                      </a:r>
                    </a:p>
                    <a:p>
                      <a:r>
                        <a:rPr lang="en-GB" sz="1100" noProof="0" dirty="0" smtClean="0">
                          <a:latin typeface="Calibri" pitchFamily="34" charset="0"/>
                          <a:cs typeface="Calibri" pitchFamily="34" charset="0"/>
                        </a:rPr>
                        <a:t>TO SEE</a:t>
                      </a:r>
                    </a:p>
                    <a:p>
                      <a:r>
                        <a:rPr lang="en-GB" sz="1100" noProof="0" dirty="0" smtClean="0">
                          <a:latin typeface="Calibri" pitchFamily="34" charset="0"/>
                          <a:cs typeface="Calibri" pitchFamily="34" charset="0"/>
                        </a:rPr>
                        <a:t>TO DO</a:t>
                      </a:r>
                    </a:p>
                    <a:p>
                      <a:r>
                        <a:rPr lang="en-GB" sz="1100" noProof="0" dirty="0" smtClean="0">
                          <a:latin typeface="Calibri" pitchFamily="34" charset="0"/>
                          <a:cs typeface="Calibri" pitchFamily="34" charset="0"/>
                        </a:rPr>
                        <a:t>TO DO</a:t>
                      </a:r>
                    </a:p>
                    <a:p>
                      <a:r>
                        <a:rPr lang="en-GB" sz="1100" noProof="0" dirty="0" smtClean="0">
                          <a:latin typeface="Calibri" pitchFamily="34" charset="0"/>
                          <a:cs typeface="Calibri" pitchFamily="34" charset="0"/>
                        </a:rPr>
                        <a:t>TO PLAY</a:t>
                      </a:r>
                    </a:p>
                    <a:p>
                      <a:r>
                        <a:rPr lang="en-GB" sz="1100" noProof="0" dirty="0" smtClean="0">
                          <a:latin typeface="Calibri" pitchFamily="34" charset="0"/>
                          <a:cs typeface="Calibri" pitchFamily="34" charset="0"/>
                        </a:rPr>
                        <a:t>TO VISIT</a:t>
                      </a:r>
                    </a:p>
                    <a:p>
                      <a:r>
                        <a:rPr lang="en-GB" sz="1100" noProof="0" dirty="0" smtClean="0">
                          <a:latin typeface="Calibri" pitchFamily="34" charset="0"/>
                          <a:cs typeface="Calibri" pitchFamily="34" charset="0"/>
                        </a:rPr>
                        <a:t>TO TAKE/HAVE</a:t>
                      </a:r>
                    </a:p>
                    <a:p>
                      <a:r>
                        <a:rPr lang="en-GB" sz="1100" noProof="0" dirty="0" smtClean="0">
                          <a:latin typeface="Calibri" pitchFamily="34" charset="0"/>
                          <a:cs typeface="Calibri" pitchFamily="34" charset="0"/>
                        </a:rPr>
                        <a:t>TO EAT</a:t>
                      </a:r>
                    </a:p>
                    <a:p>
                      <a:r>
                        <a:rPr lang="en-GB" sz="1100" noProof="0" dirty="0" smtClean="0">
                          <a:latin typeface="Calibri" pitchFamily="34" charset="0"/>
                          <a:cs typeface="Calibri" pitchFamily="34" charset="0"/>
                        </a:rPr>
                        <a:t>TO DINE</a:t>
                      </a:r>
                    </a:p>
                    <a:p>
                      <a:r>
                        <a:rPr lang="en-GB" sz="1100" noProof="0" dirty="0" smtClean="0">
                          <a:latin typeface="Calibri" pitchFamily="34" charset="0"/>
                          <a:cs typeface="Calibri" pitchFamily="34" charset="0"/>
                        </a:rPr>
                        <a:t>TO READ</a:t>
                      </a:r>
                    </a:p>
                    <a:p>
                      <a:r>
                        <a:rPr lang="en-GB" sz="1100" noProof="0" dirty="0" smtClean="0">
                          <a:latin typeface="Calibri" pitchFamily="34" charset="0"/>
                          <a:cs typeface="Calibri" pitchFamily="34" charset="0"/>
                        </a:rPr>
                        <a:t>TO</a:t>
                      </a:r>
                      <a:r>
                        <a:rPr lang="en-GB" sz="1100" baseline="0" noProof="0" dirty="0" smtClean="0">
                          <a:latin typeface="Calibri" pitchFamily="34" charset="0"/>
                          <a:cs typeface="Calibri" pitchFamily="34" charset="0"/>
                        </a:rPr>
                        <a:t> GO OUT</a:t>
                      </a:r>
                    </a:p>
                    <a:p>
                      <a:r>
                        <a:rPr lang="en-GB" sz="1100" baseline="0" noProof="0" dirty="0" smtClean="0">
                          <a:latin typeface="Calibri" pitchFamily="34" charset="0"/>
                          <a:cs typeface="Calibri" pitchFamily="34" charset="0"/>
                        </a:rPr>
                        <a:t>TO LIVE</a:t>
                      </a:r>
                    </a:p>
                    <a:p>
                      <a:r>
                        <a:rPr lang="en-GB" sz="1100" baseline="0" noProof="0" dirty="0" smtClean="0">
                          <a:latin typeface="Calibri" pitchFamily="34" charset="0"/>
                          <a:cs typeface="Calibri" pitchFamily="34" charset="0"/>
                        </a:rPr>
                        <a:t>TO DANCE</a:t>
                      </a:r>
                    </a:p>
                    <a:p>
                      <a:r>
                        <a:rPr lang="en-GB" sz="1100" baseline="0" noProof="0" dirty="0" smtClean="0">
                          <a:latin typeface="Calibri" pitchFamily="34" charset="0"/>
                          <a:cs typeface="Calibri" pitchFamily="34" charset="0"/>
                        </a:rPr>
                        <a:t>TO DRINK</a:t>
                      </a:r>
                    </a:p>
                    <a:p>
                      <a:r>
                        <a:rPr lang="en-GB" sz="1100" baseline="0" noProof="0" dirty="0" smtClean="0">
                          <a:latin typeface="Calibri" pitchFamily="34" charset="0"/>
                          <a:cs typeface="Calibri" pitchFamily="34" charset="0"/>
                        </a:rPr>
                        <a:t>TO START</a:t>
                      </a:r>
                    </a:p>
                    <a:p>
                      <a:r>
                        <a:rPr lang="en-GB" sz="1100" baseline="0" noProof="0" dirty="0" smtClean="0">
                          <a:latin typeface="Calibri" pitchFamily="34" charset="0"/>
                          <a:cs typeface="Calibri" pitchFamily="34" charset="0"/>
                        </a:rPr>
                        <a:t>TO END</a:t>
                      </a:r>
                    </a:p>
                    <a:p>
                      <a:r>
                        <a:rPr lang="en-GB" sz="1100" baseline="0" noProof="0" dirty="0" smtClean="0">
                          <a:latin typeface="Calibri" pitchFamily="34" charset="0"/>
                          <a:cs typeface="Calibri" pitchFamily="34" charset="0"/>
                        </a:rPr>
                        <a:t>TO BUY</a:t>
                      </a:r>
                    </a:p>
                    <a:p>
                      <a:r>
                        <a:rPr lang="en-GB" sz="1100" baseline="0" noProof="0" dirty="0" smtClean="0">
                          <a:latin typeface="Calibri" pitchFamily="34" charset="0"/>
                          <a:cs typeface="Calibri" pitchFamily="34" charset="0"/>
                        </a:rPr>
                        <a:t>TO WORK</a:t>
                      </a:r>
                    </a:p>
                    <a:p>
                      <a:r>
                        <a:rPr lang="en-GB" sz="1100" baseline="0" noProof="0" dirty="0" smtClean="0">
                          <a:latin typeface="Calibri" pitchFamily="34" charset="0"/>
                          <a:cs typeface="Calibri" pitchFamily="34" charset="0"/>
                        </a:rPr>
                        <a:t>TO STUDY</a:t>
                      </a:r>
                    </a:p>
                    <a:p>
                      <a:r>
                        <a:rPr lang="en-GB" sz="1100" baseline="0" noProof="0" dirty="0" smtClean="0">
                          <a:latin typeface="Calibri" pitchFamily="34" charset="0"/>
                          <a:cs typeface="Calibri" pitchFamily="34" charset="0"/>
                        </a:rPr>
                        <a:t>TO RUN</a:t>
                      </a:r>
                    </a:p>
                    <a:p>
                      <a:r>
                        <a:rPr lang="en-GB" sz="1100" baseline="0" noProof="0" dirty="0" smtClean="0">
                          <a:latin typeface="Calibri" pitchFamily="34" charset="0"/>
                          <a:cs typeface="Calibri" pitchFamily="34" charset="0"/>
                        </a:rPr>
                        <a:t>TO WALK</a:t>
                      </a:r>
                    </a:p>
                    <a:p>
                      <a:r>
                        <a:rPr lang="en-GB" sz="1100" baseline="0" noProof="0" dirty="0" smtClean="0">
                          <a:latin typeface="Calibri" pitchFamily="34" charset="0"/>
                          <a:cs typeface="Calibri" pitchFamily="34" charset="0"/>
                        </a:rPr>
                        <a:t>TO SURF</a:t>
                      </a:r>
                    </a:p>
                    <a:p>
                      <a:r>
                        <a:rPr lang="en-GB" sz="1100" baseline="0" noProof="0" dirty="0" smtClean="0">
                          <a:latin typeface="Calibri" pitchFamily="34" charset="0"/>
                          <a:cs typeface="Calibri" pitchFamily="34" charset="0"/>
                        </a:rPr>
                        <a:t>TO DOWNLOAD</a:t>
                      </a:r>
                    </a:p>
                    <a:p>
                      <a:r>
                        <a:rPr lang="en-GB" sz="1100" baseline="0" noProof="0" dirty="0" smtClean="0">
                          <a:latin typeface="Calibri" pitchFamily="34" charset="0"/>
                          <a:cs typeface="Calibri" pitchFamily="34" charset="0"/>
                        </a:rPr>
                        <a:t>TO PUT</a:t>
                      </a:r>
                    </a:p>
                    <a:p>
                      <a:r>
                        <a:rPr lang="en-GB" sz="1100" baseline="0" noProof="0" dirty="0" smtClean="0">
                          <a:latin typeface="Calibri" pitchFamily="34" charset="0"/>
                          <a:cs typeface="Calibri" pitchFamily="34" charset="0"/>
                        </a:rPr>
                        <a:t>TO SHARE</a:t>
                      </a:r>
                    </a:p>
                    <a:p>
                      <a:r>
                        <a:rPr lang="en-GB" sz="1100" baseline="0" noProof="0" dirty="0" smtClean="0">
                          <a:latin typeface="Calibri" pitchFamily="34" charset="0"/>
                          <a:cs typeface="Calibri" pitchFamily="34" charset="0"/>
                        </a:rPr>
                        <a:t>TO LISTEN TO</a:t>
                      </a:r>
                    </a:p>
                    <a:p>
                      <a:r>
                        <a:rPr lang="en-GB" sz="1100" baseline="0" noProof="0" dirty="0" smtClean="0">
                          <a:latin typeface="Calibri" pitchFamily="34" charset="0"/>
                          <a:cs typeface="Calibri" pitchFamily="34" charset="0"/>
                        </a:rPr>
                        <a:t>TO HELP</a:t>
                      </a:r>
                    </a:p>
                    <a:p>
                      <a:r>
                        <a:rPr lang="en-GB" sz="1100" baseline="0" noProof="0" dirty="0" smtClean="0">
                          <a:latin typeface="Calibri" pitchFamily="34" charset="0"/>
                          <a:cs typeface="Calibri" pitchFamily="34" charset="0"/>
                        </a:rPr>
                        <a:t>TO EARN/ WIN</a:t>
                      </a:r>
                    </a:p>
                    <a:p>
                      <a:r>
                        <a:rPr lang="en-GB" sz="1100" baseline="0" noProof="0" dirty="0" smtClean="0">
                          <a:latin typeface="Calibri" pitchFamily="34" charset="0"/>
                          <a:cs typeface="Calibri" pitchFamily="34" charset="0"/>
                        </a:rPr>
                        <a:t>TO SPEND</a:t>
                      </a:r>
                    </a:p>
                    <a:p>
                      <a:r>
                        <a:rPr lang="en-GB" sz="1100" baseline="0" noProof="0" dirty="0" smtClean="0">
                          <a:latin typeface="Calibri" pitchFamily="34" charset="0"/>
                          <a:cs typeface="Calibri" pitchFamily="34" charset="0"/>
                        </a:rPr>
                        <a:t>(MONEY)</a:t>
                      </a:r>
                    </a:p>
                    <a:p>
                      <a:r>
                        <a:rPr lang="en-GB" sz="1100" baseline="0" noProof="0" dirty="0" smtClean="0">
                          <a:latin typeface="Calibri" pitchFamily="34" charset="0"/>
                          <a:cs typeface="Calibri" pitchFamily="34" charset="0"/>
                        </a:rPr>
                        <a:t>TO SPEND (TIME)</a:t>
                      </a:r>
                      <a:endParaRPr lang="en-GB" sz="1100" noProof="0" dirty="0" smtClean="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237322">
                <a:tc gridSpan="5">
                  <a:txBody>
                    <a:bodyPr/>
                    <a:lstStyle/>
                    <a:p>
                      <a:pPr algn="ctr"/>
                      <a:r>
                        <a:rPr lang="es-ES_tradnl" sz="1200" b="1" dirty="0" smtClean="0">
                          <a:latin typeface="Calibri" pitchFamily="34" charset="0"/>
                          <a:cs typeface="Calibri" pitchFamily="34" charset="0"/>
                        </a:rPr>
                        <a:t>OPINIONS</a:t>
                      </a:r>
                      <a:endParaRPr lang="es-ES_tradnl" sz="12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gridSpan="2" vMerge="1">
                  <a:txBody>
                    <a:bodyPr/>
                    <a:lstStyle/>
                    <a:p>
                      <a:endParaRPr lang="es-ES_tradnl" sz="12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vMerge="1">
                  <a:txBody>
                    <a:bodyPr/>
                    <a:lstStyle/>
                    <a:p>
                      <a:endParaRPr lang="es-ES_tradnl"/>
                    </a:p>
                  </a:txBody>
                  <a:tcPr/>
                </a:tc>
                <a:tc vMerge="1">
                  <a:txBody>
                    <a:bodyPr/>
                    <a:lstStyle/>
                    <a:p>
                      <a:endParaRPr lang="es-ES_tradnl" sz="12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2135899">
                <a:tc gridSpan="3">
                  <a:txBody>
                    <a:bodyPr/>
                    <a:lstStyle/>
                    <a:p>
                      <a:pPr algn="l">
                        <a:buFont typeface="Arial" pitchFamily="34" charset="0"/>
                        <a:buNone/>
                      </a:pPr>
                      <a:r>
                        <a:rPr lang="fr-FR" sz="1200" b="0" baseline="0" noProof="0" dirty="0" smtClean="0">
                          <a:latin typeface="Calibri" pitchFamily="34" charset="0"/>
                          <a:cs typeface="Calibri" pitchFamily="34" charset="0"/>
                        </a:rPr>
                        <a:t>J’aime …</a:t>
                      </a:r>
                    </a:p>
                    <a:p>
                      <a:pPr algn="l">
                        <a:buFont typeface="Arial" pitchFamily="34" charset="0"/>
                        <a:buChar char="•"/>
                      </a:pPr>
                      <a:r>
                        <a:rPr lang="fr-FR" sz="1200" b="0" baseline="0" noProof="0" dirty="0" smtClean="0">
                          <a:latin typeface="Calibri" pitchFamily="34" charset="0"/>
                          <a:cs typeface="Calibri" pitchFamily="34" charset="0"/>
                        </a:rPr>
                        <a:t>J’adore …</a:t>
                      </a:r>
                    </a:p>
                    <a:p>
                      <a:pPr algn="l">
                        <a:buFont typeface="Arial" pitchFamily="34" charset="0"/>
                        <a:buChar char="•"/>
                      </a:pPr>
                      <a:r>
                        <a:rPr lang="fr-FR" sz="1200" b="0" baseline="0" noProof="0" dirty="0" smtClean="0">
                          <a:latin typeface="Calibri" pitchFamily="34" charset="0"/>
                          <a:cs typeface="Calibri" pitchFamily="34" charset="0"/>
                        </a:rPr>
                        <a:t>Je préfère …</a:t>
                      </a:r>
                    </a:p>
                    <a:p>
                      <a:pPr algn="l">
                        <a:buFont typeface="Arial" pitchFamily="34" charset="0"/>
                        <a:buChar char="•"/>
                      </a:pPr>
                      <a:r>
                        <a:rPr lang="fr-FR" sz="1200" b="0" baseline="0" noProof="0" dirty="0" smtClean="0">
                          <a:latin typeface="Calibri" pitchFamily="34" charset="0"/>
                          <a:cs typeface="Calibri" pitchFamily="34" charset="0"/>
                        </a:rPr>
                        <a:t> …m’intéresse</a:t>
                      </a:r>
                    </a:p>
                    <a:p>
                      <a:pPr algn="l">
                        <a:buFont typeface="Arial" pitchFamily="34" charset="0"/>
                        <a:buChar char="•"/>
                      </a:pPr>
                      <a:r>
                        <a:rPr lang="fr-FR" sz="1200" b="0" baseline="0" noProof="0" dirty="0" smtClean="0">
                          <a:latin typeface="Calibri" pitchFamily="34" charset="0"/>
                          <a:cs typeface="Calibri" pitchFamily="34" charset="0"/>
                        </a:rPr>
                        <a:t>Je voudrais/J’aimerais …</a:t>
                      </a:r>
                    </a:p>
                    <a:p>
                      <a:pPr algn="l">
                        <a:buFont typeface="Arial" pitchFamily="34" charset="0"/>
                        <a:buChar char="•"/>
                      </a:pPr>
                      <a:r>
                        <a:rPr lang="fr-FR" sz="1200" b="0" baseline="0" noProof="0" dirty="0" smtClean="0">
                          <a:latin typeface="Calibri" pitchFamily="34" charset="0"/>
                          <a:cs typeface="Calibri" pitchFamily="34" charset="0"/>
                        </a:rPr>
                        <a:t>Ce que j’aime le plus c’est…</a:t>
                      </a:r>
                    </a:p>
                    <a:p>
                      <a:pPr algn="l">
                        <a:buFont typeface="Arial" pitchFamily="34" charset="0"/>
                        <a:buChar char="•"/>
                      </a:pPr>
                      <a:r>
                        <a:rPr lang="fr-FR" sz="1200" b="0" baseline="0" noProof="0" dirty="0" smtClean="0">
                          <a:latin typeface="Calibri" pitchFamily="34" charset="0"/>
                          <a:cs typeface="Calibri" pitchFamily="34" charset="0"/>
                        </a:rPr>
                        <a:t>Ce que je préfère c’est…</a:t>
                      </a:r>
                    </a:p>
                    <a:p>
                      <a:pPr algn="l">
                        <a:buFont typeface="Arial" pitchFamily="34" charset="0"/>
                        <a:buChar char="•"/>
                      </a:pPr>
                      <a:r>
                        <a:rPr lang="fr-FR" sz="1200" b="0" baseline="0" noProof="0" dirty="0" smtClean="0">
                          <a:latin typeface="Calibri" pitchFamily="34" charset="0"/>
                          <a:cs typeface="Calibri" pitchFamily="34" charset="0"/>
                        </a:rPr>
                        <a:t>Le mieux c’est…</a:t>
                      </a:r>
                    </a:p>
                    <a:p>
                      <a:pPr algn="l">
                        <a:buFont typeface="Arial" pitchFamily="34" charset="0"/>
                        <a:buChar char="•"/>
                      </a:pPr>
                      <a:r>
                        <a:rPr lang="fr-FR" sz="1200" b="0" baseline="0" noProof="0" dirty="0" smtClean="0">
                          <a:latin typeface="Calibri" pitchFamily="34" charset="0"/>
                          <a:cs typeface="Calibri" pitchFamily="34" charset="0"/>
                        </a:rPr>
                        <a:t>Je déteste …</a:t>
                      </a:r>
                    </a:p>
                    <a:p>
                      <a:pPr algn="l">
                        <a:buFont typeface="Arial" pitchFamily="34" charset="0"/>
                        <a:buChar char="•"/>
                      </a:pPr>
                      <a:r>
                        <a:rPr lang="fr-FR" sz="1200" b="0" baseline="0" noProof="0" dirty="0" smtClean="0">
                          <a:latin typeface="Calibri" pitchFamily="34" charset="0"/>
                          <a:cs typeface="Calibri" pitchFamily="34" charset="0"/>
                        </a:rPr>
                        <a:t> .. m’énerve</a:t>
                      </a:r>
                    </a:p>
                    <a:p>
                      <a:pPr algn="l">
                        <a:buFont typeface="Arial" pitchFamily="34" charset="0"/>
                        <a:buChar char="•"/>
                      </a:pPr>
                      <a:r>
                        <a:rPr lang="fr-FR" sz="1200" b="0" baseline="0" noProof="0" dirty="0" smtClean="0">
                          <a:latin typeface="Calibri" pitchFamily="34" charset="0"/>
                          <a:cs typeface="Calibri" pitchFamily="34" charset="0"/>
                        </a:rPr>
                        <a:t>Ce que j’aime le moins…</a:t>
                      </a:r>
                    </a:p>
                    <a:p>
                      <a:pPr algn="l">
                        <a:buFont typeface="Arial" pitchFamily="34" charset="0"/>
                        <a:buChar char="•"/>
                      </a:pPr>
                      <a:r>
                        <a:rPr lang="fr-FR" sz="1200" b="0" baseline="0" noProof="0" dirty="0" smtClean="0">
                          <a:latin typeface="Calibri" pitchFamily="34" charset="0"/>
                          <a:cs typeface="Calibri" pitchFamily="34" charset="0"/>
                        </a:rPr>
                        <a:t>Ce que je déteste c’est…</a:t>
                      </a:r>
                    </a:p>
                    <a:p>
                      <a:pPr algn="l">
                        <a:buFont typeface="Arial" pitchFamily="34" charset="0"/>
                        <a:buChar char="•"/>
                      </a:pPr>
                      <a:r>
                        <a:rPr lang="fr-FR" sz="1200" b="0" baseline="0" noProof="0" dirty="0" smtClean="0">
                          <a:latin typeface="Calibri" pitchFamily="34" charset="0"/>
                          <a:cs typeface="Calibri" pitchFamily="34" charset="0"/>
                        </a:rPr>
                        <a:t>Le pire c’est</a:t>
                      </a:r>
                      <a:endParaRPr lang="fr-FR" sz="1200" b="0" noProof="0" dirty="0" smtClean="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gridSpan="2">
                  <a:txBody>
                    <a:bodyPr/>
                    <a:lstStyle/>
                    <a:p>
                      <a:pPr>
                        <a:buFont typeface="Arial" pitchFamily="34" charset="0"/>
                        <a:buChar char="•"/>
                      </a:pPr>
                      <a:r>
                        <a:rPr lang="en-GB" sz="1200" noProof="0" dirty="0" smtClean="0">
                          <a:latin typeface="Calibri" pitchFamily="34" charset="0"/>
                          <a:cs typeface="Calibri" pitchFamily="34" charset="0"/>
                        </a:rPr>
                        <a:t>I like to …</a:t>
                      </a:r>
                    </a:p>
                    <a:p>
                      <a:pPr>
                        <a:buFont typeface="Arial" pitchFamily="34" charset="0"/>
                        <a:buChar char="•"/>
                      </a:pPr>
                      <a:r>
                        <a:rPr lang="en-GB" sz="1200" noProof="0" dirty="0" smtClean="0">
                          <a:latin typeface="Calibri" pitchFamily="34" charset="0"/>
                          <a:cs typeface="Calibri" pitchFamily="34" charset="0"/>
                        </a:rPr>
                        <a:t>I love to …</a:t>
                      </a:r>
                    </a:p>
                    <a:p>
                      <a:pPr>
                        <a:buFont typeface="Arial" pitchFamily="34" charset="0"/>
                        <a:buChar char="•"/>
                      </a:pPr>
                      <a:r>
                        <a:rPr lang="en-GB" sz="1200" noProof="0" dirty="0" smtClean="0">
                          <a:latin typeface="Calibri" pitchFamily="34" charset="0"/>
                          <a:cs typeface="Calibri" pitchFamily="34" charset="0"/>
                        </a:rPr>
                        <a:t>I prefer to …</a:t>
                      </a:r>
                    </a:p>
                    <a:p>
                      <a:pPr>
                        <a:buFont typeface="Arial" pitchFamily="34" charset="0"/>
                        <a:buChar char="•"/>
                      </a:pPr>
                      <a:r>
                        <a:rPr lang="en-GB" sz="1200" noProof="0" dirty="0" smtClean="0">
                          <a:latin typeface="Calibri" pitchFamily="34" charset="0"/>
                          <a:cs typeface="Calibri" pitchFamily="34" charset="0"/>
                        </a:rPr>
                        <a:t>I’m interested in …</a:t>
                      </a:r>
                    </a:p>
                    <a:p>
                      <a:pPr>
                        <a:buFont typeface="Arial" pitchFamily="34" charset="0"/>
                        <a:buChar char="•"/>
                      </a:pPr>
                      <a:r>
                        <a:rPr lang="en-GB" sz="1200" noProof="0" dirty="0" smtClean="0">
                          <a:latin typeface="Calibri" pitchFamily="34" charset="0"/>
                          <a:cs typeface="Calibri" pitchFamily="34" charset="0"/>
                        </a:rPr>
                        <a:t>I would like to …</a:t>
                      </a:r>
                    </a:p>
                    <a:p>
                      <a:pPr>
                        <a:buFont typeface="Arial" pitchFamily="34" charset="0"/>
                        <a:buChar char="•"/>
                      </a:pPr>
                      <a:r>
                        <a:rPr lang="en-GB" sz="1200" noProof="0" dirty="0" smtClean="0">
                          <a:latin typeface="Calibri" pitchFamily="34" charset="0"/>
                          <a:cs typeface="Calibri" pitchFamily="34" charset="0"/>
                        </a:rPr>
                        <a:t>What I like most is to …</a:t>
                      </a:r>
                    </a:p>
                    <a:p>
                      <a:pPr>
                        <a:buFont typeface="Arial" pitchFamily="34" charset="0"/>
                        <a:buChar char="•"/>
                      </a:pPr>
                      <a:r>
                        <a:rPr lang="en-GB" sz="1200" noProof="0" dirty="0" smtClean="0">
                          <a:latin typeface="Calibri" pitchFamily="34" charset="0"/>
                          <a:cs typeface="Calibri" pitchFamily="34" charset="0"/>
                        </a:rPr>
                        <a:t>What</a:t>
                      </a:r>
                      <a:r>
                        <a:rPr lang="en-GB" sz="1200" baseline="0" noProof="0" dirty="0" smtClean="0">
                          <a:latin typeface="Calibri" pitchFamily="34" charset="0"/>
                          <a:cs typeface="Calibri" pitchFamily="34" charset="0"/>
                        </a:rPr>
                        <a:t> I prefer is to ...</a:t>
                      </a:r>
                    </a:p>
                    <a:p>
                      <a:pPr>
                        <a:buFont typeface="Arial" pitchFamily="34" charset="0"/>
                        <a:buChar char="•"/>
                      </a:pPr>
                      <a:r>
                        <a:rPr lang="en-GB" sz="1200" baseline="0" noProof="0" dirty="0" smtClean="0">
                          <a:latin typeface="Calibri" pitchFamily="34" charset="0"/>
                          <a:cs typeface="Calibri" pitchFamily="34" charset="0"/>
                        </a:rPr>
                        <a:t>The best thing is to ...</a:t>
                      </a:r>
                    </a:p>
                    <a:p>
                      <a:pPr>
                        <a:buFont typeface="Arial" pitchFamily="34" charset="0"/>
                        <a:buChar char="•"/>
                      </a:pPr>
                      <a:r>
                        <a:rPr lang="en-GB" sz="1200" baseline="0" noProof="0" dirty="0" smtClean="0">
                          <a:latin typeface="Calibri" pitchFamily="34" charset="0"/>
                          <a:cs typeface="Calibri" pitchFamily="34" charset="0"/>
                        </a:rPr>
                        <a:t>I hate to ...</a:t>
                      </a:r>
                    </a:p>
                    <a:p>
                      <a:pPr>
                        <a:buFont typeface="Arial" pitchFamily="34" charset="0"/>
                        <a:buChar char="•"/>
                      </a:pPr>
                      <a:r>
                        <a:rPr lang="en-GB" sz="1200" baseline="0" noProof="0" dirty="0" smtClean="0">
                          <a:latin typeface="Calibri" pitchFamily="34" charset="0"/>
                          <a:cs typeface="Calibri" pitchFamily="34" charset="0"/>
                        </a:rPr>
                        <a:t>It annoys me to  ...</a:t>
                      </a:r>
                    </a:p>
                    <a:p>
                      <a:pPr>
                        <a:buFont typeface="Arial" pitchFamily="34" charset="0"/>
                        <a:buChar char="•"/>
                      </a:pPr>
                      <a:r>
                        <a:rPr lang="en-GB" sz="1200" baseline="0" noProof="0" dirty="0" smtClean="0">
                          <a:latin typeface="Calibri" pitchFamily="34" charset="0"/>
                          <a:cs typeface="Calibri" pitchFamily="34" charset="0"/>
                        </a:rPr>
                        <a:t>What I least like is to ...</a:t>
                      </a:r>
                    </a:p>
                    <a:p>
                      <a:pPr>
                        <a:buFont typeface="Arial" pitchFamily="34" charset="0"/>
                        <a:buChar char="•"/>
                      </a:pPr>
                      <a:r>
                        <a:rPr lang="en-GB" sz="1200" baseline="0" noProof="0" dirty="0" smtClean="0">
                          <a:latin typeface="Calibri" pitchFamily="34" charset="0"/>
                          <a:cs typeface="Calibri" pitchFamily="34" charset="0"/>
                        </a:rPr>
                        <a:t>What I hate is to ...</a:t>
                      </a:r>
                    </a:p>
                    <a:p>
                      <a:pPr>
                        <a:buFont typeface="Arial" pitchFamily="34" charset="0"/>
                        <a:buChar char="•"/>
                      </a:pPr>
                      <a:r>
                        <a:rPr lang="en-GB" sz="1200" baseline="0" noProof="0" dirty="0" smtClean="0">
                          <a:latin typeface="Calibri" pitchFamily="34" charset="0"/>
                          <a:cs typeface="Calibri" pitchFamily="34" charset="0"/>
                        </a:rPr>
                        <a:t>The worst thing is to ...</a:t>
                      </a:r>
                      <a:endParaRPr lang="en-GB" sz="120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gridSpan="2" vMerge="1">
                  <a:txBody>
                    <a:bodyPr/>
                    <a:lstStyle/>
                    <a:p>
                      <a:endParaRPr lang="es-ES_tradnl" sz="12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vMerge="1">
                  <a:txBody>
                    <a:bodyPr/>
                    <a:lstStyle/>
                    <a:p>
                      <a:endParaRPr lang="es-ES_tradnl"/>
                    </a:p>
                  </a:txBody>
                  <a:tcPr/>
                </a:tc>
                <a:tc vMerge="1">
                  <a:txBody>
                    <a:bodyPr/>
                    <a:lstStyle/>
                    <a:p>
                      <a:endParaRPr lang="es-ES_tradnl" sz="12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237322">
                <a:tc gridSpan="5">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200" b="1" noProof="0" dirty="0" smtClean="0">
                          <a:latin typeface="Calibri" pitchFamily="34" charset="0"/>
                          <a:cs typeface="Calibri" pitchFamily="34" charset="0"/>
                        </a:rPr>
                        <a:t>TALKING</a:t>
                      </a:r>
                      <a:r>
                        <a:rPr lang="fr-FR" sz="1200" b="1" baseline="0" noProof="0" dirty="0" smtClean="0">
                          <a:latin typeface="Calibri" pitchFamily="34" charset="0"/>
                          <a:cs typeface="Calibri" pitchFamily="34" charset="0"/>
                        </a:rPr>
                        <a:t> ABOUT FUTURE PLANS</a:t>
                      </a:r>
                      <a:endParaRPr lang="fr-FR" sz="1200" b="1" noProof="0" dirty="0" smtClean="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gridSpan="2" vMerge="1">
                  <a:txBody>
                    <a:bodyPr/>
                    <a:lstStyle/>
                    <a:p>
                      <a:pPr algn="ctr"/>
                      <a:endParaRPr lang="es-ES_tradnl" sz="12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vMerge="1">
                  <a:txBody>
                    <a:bodyPr/>
                    <a:lstStyle/>
                    <a:p>
                      <a:endParaRPr lang="es-ES_tradnl"/>
                    </a:p>
                  </a:txBody>
                  <a:tcPr/>
                </a:tc>
                <a:tc vMerge="1">
                  <a:txBody>
                    <a:bodyPr/>
                    <a:lstStyle/>
                    <a:p>
                      <a:endParaRPr lang="es-ES_tradnl"/>
                    </a:p>
                  </a:txBody>
                  <a:tcPr/>
                </a:tc>
                <a:extLst>
                  <a:ext uri="{0D108BD9-81ED-4DB2-BD59-A6C34878D82A}">
                    <a16:rowId xmlns:a16="http://schemas.microsoft.com/office/drawing/2014/main" val="10004"/>
                  </a:ext>
                </a:extLst>
              </a:tr>
              <a:tr h="1819470">
                <a:tc gridSpan="2">
                  <a:txBody>
                    <a:bodyPr/>
                    <a:lstStyle/>
                    <a:p>
                      <a:pPr>
                        <a:buFont typeface="Arial" pitchFamily="34" charset="0"/>
                        <a:buChar char="•"/>
                      </a:pPr>
                      <a:r>
                        <a:rPr lang="fr-FR" sz="1200" noProof="0" dirty="0" smtClean="0">
                          <a:latin typeface="Calibri" pitchFamily="34" charset="0"/>
                          <a:cs typeface="Calibri" pitchFamily="34" charset="0"/>
                        </a:rPr>
                        <a:t>J’espère …</a:t>
                      </a:r>
                    </a:p>
                    <a:p>
                      <a:pPr>
                        <a:buFont typeface="Arial" pitchFamily="34" charset="0"/>
                        <a:buChar char="•"/>
                      </a:pPr>
                      <a:r>
                        <a:rPr lang="fr-FR" sz="1200" noProof="0" dirty="0" smtClean="0">
                          <a:latin typeface="Calibri" pitchFamily="34" charset="0"/>
                          <a:cs typeface="Calibri" pitchFamily="34" charset="0"/>
                        </a:rPr>
                        <a:t>Je</a:t>
                      </a:r>
                      <a:r>
                        <a:rPr lang="fr-FR" sz="1200" baseline="0" noProof="0" dirty="0" smtClean="0">
                          <a:latin typeface="Calibri" pitchFamily="34" charset="0"/>
                          <a:cs typeface="Calibri" pitchFamily="34" charset="0"/>
                        </a:rPr>
                        <a:t> veux</a:t>
                      </a:r>
                      <a:r>
                        <a:rPr lang="fr-FR" sz="1200" noProof="0" dirty="0" smtClean="0">
                          <a:latin typeface="Calibri" pitchFamily="34" charset="0"/>
                          <a:cs typeface="Calibri" pitchFamily="34" charset="0"/>
                        </a:rPr>
                        <a:t> …</a:t>
                      </a:r>
                    </a:p>
                    <a:p>
                      <a:pPr>
                        <a:buFont typeface="Arial" pitchFamily="34" charset="0"/>
                        <a:buChar char="•"/>
                      </a:pPr>
                      <a:r>
                        <a:rPr lang="fr-FR" sz="1200" noProof="0" dirty="0" smtClean="0">
                          <a:latin typeface="Calibri" pitchFamily="34" charset="0"/>
                          <a:cs typeface="Calibri" pitchFamily="34" charset="0"/>
                        </a:rPr>
                        <a:t>J’ai l’intention de …</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fr-FR" sz="1200" noProof="0" dirty="0" smtClean="0">
                          <a:latin typeface="Calibri" pitchFamily="34" charset="0"/>
                          <a:cs typeface="Calibri" pitchFamily="34" charset="0"/>
                        </a:rPr>
                        <a:t>J’ai envie de …</a:t>
                      </a:r>
                    </a:p>
                    <a:p>
                      <a:pPr>
                        <a:buFont typeface="Arial" pitchFamily="34" charset="0"/>
                        <a:buChar char="•"/>
                      </a:pPr>
                      <a:r>
                        <a:rPr lang="fr-FR" sz="1200" noProof="0" dirty="0" smtClean="0">
                          <a:latin typeface="Calibri" pitchFamily="34" charset="0"/>
                          <a:cs typeface="Calibri" pitchFamily="34" charset="0"/>
                        </a:rPr>
                        <a:t>Je pense …</a:t>
                      </a:r>
                    </a:p>
                    <a:p>
                      <a:pPr>
                        <a:buFont typeface="Arial" pitchFamily="34" charset="0"/>
                        <a:buChar char="•"/>
                      </a:pPr>
                      <a:r>
                        <a:rPr lang="fr-FR" sz="1200" baseline="0" noProof="0" dirty="0" smtClean="0">
                          <a:latin typeface="Calibri" pitchFamily="34" charset="0"/>
                          <a:cs typeface="Calibri" pitchFamily="34" charset="0"/>
                        </a:rPr>
                        <a:t>Je vais …</a:t>
                      </a:r>
                      <a:endParaRPr lang="fr-FR" sz="1200" noProof="0" dirty="0" smtClean="0">
                        <a:latin typeface="Calibri" pitchFamily="34" charset="0"/>
                        <a:cs typeface="Calibri" pitchFamily="34" charset="0"/>
                      </a:endParaRPr>
                    </a:p>
                    <a:p>
                      <a:pPr>
                        <a:buFont typeface="Arial" pitchFamily="34" charset="0"/>
                        <a:buChar char="•"/>
                      </a:pPr>
                      <a:r>
                        <a:rPr lang="fr-FR" sz="1200" noProof="0" dirty="0" smtClean="0">
                          <a:latin typeface="Calibri" pitchFamily="34" charset="0"/>
                          <a:cs typeface="Calibri" pitchFamily="34" charset="0"/>
                        </a:rPr>
                        <a:t>Je</a:t>
                      </a:r>
                      <a:r>
                        <a:rPr lang="fr-FR" sz="1200" baseline="0" noProof="0" dirty="0" smtClean="0">
                          <a:latin typeface="Calibri" pitchFamily="34" charset="0"/>
                          <a:cs typeface="Calibri" pitchFamily="34" charset="0"/>
                        </a:rPr>
                        <a:t> voudrais</a:t>
                      </a:r>
                      <a:r>
                        <a:rPr lang="fr-FR" sz="1200" noProof="0" dirty="0" smtClean="0">
                          <a:latin typeface="Calibri" pitchFamily="34" charset="0"/>
                          <a:cs typeface="Calibri" pitchFamily="34" charset="0"/>
                        </a:rPr>
                        <a:t> …</a:t>
                      </a:r>
                    </a:p>
                    <a:p>
                      <a:pPr>
                        <a:buFont typeface="Arial" pitchFamily="34" charset="0"/>
                        <a:buChar char="•"/>
                      </a:pPr>
                      <a:r>
                        <a:rPr lang="fr-FR" sz="1200" noProof="0" dirty="0" smtClean="0">
                          <a:latin typeface="Calibri" pitchFamily="34" charset="0"/>
                          <a:cs typeface="Calibri" pitchFamily="34" charset="0"/>
                        </a:rPr>
                        <a:t>J’aimerais …</a:t>
                      </a:r>
                    </a:p>
                    <a:p>
                      <a:pPr>
                        <a:buFont typeface="Arial" pitchFamily="34" charset="0"/>
                        <a:buChar char="•"/>
                      </a:pPr>
                      <a:r>
                        <a:rPr lang="fr-FR" sz="1200" b="1" noProof="0" dirty="0" smtClean="0">
                          <a:latin typeface="Calibri" pitchFamily="34" charset="0"/>
                          <a:cs typeface="Calibri" pitchFamily="34" charset="0"/>
                        </a:rPr>
                        <a:t>Quand</a:t>
                      </a:r>
                      <a:r>
                        <a:rPr lang="fr-FR" sz="1200" b="1" baseline="0" noProof="0" dirty="0" smtClean="0">
                          <a:latin typeface="Calibri" pitchFamily="34" charset="0"/>
                          <a:cs typeface="Calibri" pitchFamily="34" charset="0"/>
                        </a:rPr>
                        <a:t> j’aurai fini mes études</a:t>
                      </a:r>
                      <a:r>
                        <a:rPr lang="fr-FR" sz="1200" b="1" noProof="0" dirty="0" smtClean="0">
                          <a:latin typeface="Calibri" pitchFamily="34" charset="0"/>
                          <a:cs typeface="Calibri" pitchFamily="34" charset="0"/>
                        </a:rPr>
                        <a:t> </a:t>
                      </a:r>
                      <a:r>
                        <a:rPr lang="fr-FR" sz="1200" b="0" noProof="0" dirty="0" smtClean="0">
                          <a:latin typeface="Calibri" pitchFamily="34" charset="0"/>
                          <a:cs typeface="Calibri" pitchFamily="34" charset="0"/>
                        </a:rPr>
                        <a:t>je</a:t>
                      </a:r>
                      <a:r>
                        <a:rPr lang="fr-FR" sz="1200" b="0" baseline="0" noProof="0" dirty="0" smtClean="0">
                          <a:latin typeface="Calibri" pitchFamily="34" charset="0"/>
                          <a:cs typeface="Calibri" pitchFamily="34" charset="0"/>
                        </a:rPr>
                        <a:t> vais</a:t>
                      </a:r>
                      <a:endParaRPr lang="fr-FR" sz="1200" noProof="0" dirty="0" smtClean="0">
                        <a:latin typeface="Calibri" pitchFamily="34" charset="0"/>
                        <a:cs typeface="Calibri" pitchFamily="34" charset="0"/>
                      </a:endParaRPr>
                    </a:p>
                    <a:p>
                      <a:pPr>
                        <a:buFont typeface="Arial" pitchFamily="34" charset="0"/>
                        <a:buChar char="•"/>
                      </a:pPr>
                      <a:r>
                        <a:rPr lang="fr-FR" sz="1200" b="1" noProof="0" dirty="0" smtClean="0">
                          <a:latin typeface="Calibri" pitchFamily="34" charset="0"/>
                          <a:cs typeface="Calibri" pitchFamily="34" charset="0"/>
                        </a:rPr>
                        <a:t>Quand</a:t>
                      </a:r>
                      <a:r>
                        <a:rPr lang="fr-FR" sz="1200" b="1" baseline="0" noProof="0" dirty="0" smtClean="0">
                          <a:latin typeface="Calibri" pitchFamily="34" charset="0"/>
                          <a:cs typeface="Calibri" pitchFamily="34" charset="0"/>
                        </a:rPr>
                        <a:t> je serai plus âgé(e)</a:t>
                      </a:r>
                      <a:r>
                        <a:rPr lang="fr-FR" sz="1200" b="1" noProof="0" dirty="0" smtClean="0">
                          <a:latin typeface="Calibri" pitchFamily="34" charset="0"/>
                          <a:cs typeface="Calibri" pitchFamily="34" charset="0"/>
                        </a:rPr>
                        <a:t> </a:t>
                      </a:r>
                      <a:r>
                        <a:rPr lang="fr-FR" sz="1200" b="0" noProof="0" dirty="0" smtClean="0">
                          <a:latin typeface="Calibri" pitchFamily="34" charset="0"/>
                          <a:cs typeface="Calibri" pitchFamily="34" charset="0"/>
                        </a:rPr>
                        <a:t>je</a:t>
                      </a:r>
                      <a:r>
                        <a:rPr lang="fr-FR" sz="1200" b="0" baseline="0" noProof="0" dirty="0" smtClean="0">
                          <a:latin typeface="Calibri" pitchFamily="34" charset="0"/>
                          <a:cs typeface="Calibri" pitchFamily="34" charset="0"/>
                        </a:rPr>
                        <a:t> vais</a:t>
                      </a:r>
                      <a:endParaRPr lang="fr-FR" sz="1200"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gridSpan="3">
                  <a:txBody>
                    <a:bodyPr/>
                    <a:lstStyle/>
                    <a:p>
                      <a:pPr>
                        <a:buFont typeface="Arial" pitchFamily="34" charset="0"/>
                        <a:buChar char="•"/>
                      </a:pPr>
                      <a:r>
                        <a:rPr lang="en-GB" sz="1200" noProof="0" dirty="0" smtClean="0">
                          <a:latin typeface="Calibri" pitchFamily="34" charset="0"/>
                          <a:cs typeface="Calibri" pitchFamily="34" charset="0"/>
                        </a:rPr>
                        <a:t>I hope to ...</a:t>
                      </a:r>
                      <a:endParaRPr lang="en-GB" sz="1200" noProof="0" dirty="0">
                        <a:latin typeface="Calibri" pitchFamily="34" charset="0"/>
                        <a:cs typeface="Calibri" pitchFamily="34" charset="0"/>
                      </a:endParaRPr>
                    </a:p>
                    <a:p>
                      <a:pPr>
                        <a:buFont typeface="Arial" pitchFamily="34" charset="0"/>
                        <a:buChar char="•"/>
                      </a:pPr>
                      <a:r>
                        <a:rPr lang="en-GB" sz="1200" noProof="0" dirty="0" smtClean="0">
                          <a:latin typeface="Calibri" pitchFamily="34" charset="0"/>
                          <a:cs typeface="Calibri" pitchFamily="34" charset="0"/>
                        </a:rPr>
                        <a:t>I want to ...</a:t>
                      </a:r>
                      <a:endParaRPr lang="en-GB" sz="1200" noProof="0" dirty="0">
                        <a:latin typeface="Calibri" pitchFamily="34" charset="0"/>
                        <a:cs typeface="Calibri" pitchFamily="34" charset="0"/>
                      </a:endParaRPr>
                    </a:p>
                    <a:p>
                      <a:pPr>
                        <a:buFont typeface="Arial" pitchFamily="34" charset="0"/>
                        <a:buChar char="•"/>
                      </a:pPr>
                      <a:r>
                        <a:rPr lang="en-GB" sz="1200" noProof="0" dirty="0" smtClean="0">
                          <a:latin typeface="Calibri" pitchFamily="34" charset="0"/>
                          <a:cs typeface="Calibri" pitchFamily="34" charset="0"/>
                        </a:rPr>
                        <a:t>I intend to ...</a:t>
                      </a:r>
                      <a:endParaRPr lang="en-GB" sz="1200" noProof="0" dirty="0">
                        <a:latin typeface="Calibri" pitchFamily="34" charset="0"/>
                        <a:cs typeface="Calibri" pitchFamily="34" charset="0"/>
                      </a:endParaRPr>
                    </a:p>
                    <a:p>
                      <a:pPr>
                        <a:buFont typeface="Arial" pitchFamily="34" charset="0"/>
                        <a:buChar char="•"/>
                      </a:pPr>
                      <a:r>
                        <a:rPr lang="en-GB" sz="1200" noProof="0" dirty="0" smtClean="0">
                          <a:latin typeface="Calibri" pitchFamily="34" charset="0"/>
                          <a:cs typeface="Calibri" pitchFamily="34" charset="0"/>
                        </a:rPr>
                        <a:t>I feel like …</a:t>
                      </a:r>
                      <a:r>
                        <a:rPr lang="en-GB" sz="1200" noProof="0" dirty="0" err="1" smtClean="0">
                          <a:latin typeface="Calibri" pitchFamily="34" charset="0"/>
                          <a:cs typeface="Calibri" pitchFamily="34" charset="0"/>
                        </a:rPr>
                        <a:t>ing</a:t>
                      </a:r>
                      <a:r>
                        <a:rPr lang="en-GB" sz="1200" noProof="0" dirty="0" smtClean="0">
                          <a:latin typeface="Calibri" pitchFamily="34" charset="0"/>
                          <a:cs typeface="Calibri" pitchFamily="34" charset="0"/>
                        </a:rPr>
                        <a:t> </a:t>
                      </a:r>
                      <a:endParaRPr lang="en-GB" sz="1200" noProof="0" dirty="0">
                        <a:latin typeface="Calibri" pitchFamily="34" charset="0"/>
                        <a:cs typeface="Calibri" pitchFamily="34" charset="0"/>
                      </a:endParaRPr>
                    </a:p>
                    <a:p>
                      <a:pPr>
                        <a:buFont typeface="Arial" pitchFamily="34" charset="0"/>
                        <a:buChar char="•"/>
                      </a:pPr>
                      <a:r>
                        <a:rPr lang="en-GB" sz="1200" noProof="0" dirty="0" smtClean="0">
                          <a:latin typeface="Calibri" pitchFamily="34" charset="0"/>
                          <a:cs typeface="Calibri" pitchFamily="34" charset="0"/>
                        </a:rPr>
                        <a:t>I’m thinking of …</a:t>
                      </a:r>
                      <a:r>
                        <a:rPr lang="en-GB" sz="1200" noProof="0" dirty="0" err="1" smtClean="0">
                          <a:latin typeface="Calibri" pitchFamily="34" charset="0"/>
                          <a:cs typeface="Calibri" pitchFamily="34" charset="0"/>
                        </a:rPr>
                        <a:t>ing</a:t>
                      </a:r>
                      <a:endParaRPr lang="en-GB" sz="1200" noProof="0" dirty="0">
                        <a:latin typeface="Calibri" pitchFamily="34" charset="0"/>
                        <a:cs typeface="Calibri" pitchFamily="34" charset="0"/>
                      </a:endParaRPr>
                    </a:p>
                    <a:p>
                      <a:pPr>
                        <a:buFont typeface="Arial" pitchFamily="34" charset="0"/>
                        <a:buChar char="•"/>
                      </a:pPr>
                      <a:r>
                        <a:rPr lang="en-GB" sz="1200" noProof="0" dirty="0" smtClean="0">
                          <a:latin typeface="Calibri" pitchFamily="34" charset="0"/>
                          <a:cs typeface="Calibri" pitchFamily="34" charset="0"/>
                        </a:rPr>
                        <a:t>I am going to ...</a:t>
                      </a:r>
                      <a:endParaRPr lang="en-GB" sz="1200" noProof="0" dirty="0">
                        <a:latin typeface="Calibri" pitchFamily="34" charset="0"/>
                        <a:cs typeface="Calibri" pitchFamily="34" charset="0"/>
                      </a:endParaRPr>
                    </a:p>
                    <a:p>
                      <a:pPr>
                        <a:buFont typeface="Arial" pitchFamily="34" charset="0"/>
                        <a:buChar char="•"/>
                      </a:pPr>
                      <a:r>
                        <a:rPr lang="en-GB" sz="1200" noProof="0" dirty="0" smtClean="0">
                          <a:latin typeface="Calibri" pitchFamily="34" charset="0"/>
                          <a:cs typeface="Calibri" pitchFamily="34" charset="0"/>
                        </a:rPr>
                        <a:t>I would like to ...</a:t>
                      </a:r>
                      <a:endParaRPr lang="en-GB" sz="1200" noProof="0" dirty="0">
                        <a:latin typeface="Calibri" pitchFamily="34" charset="0"/>
                        <a:cs typeface="Calibri" pitchFamily="34" charset="0"/>
                      </a:endParaRPr>
                    </a:p>
                    <a:p>
                      <a:pPr>
                        <a:buFont typeface="Arial" pitchFamily="34" charset="0"/>
                        <a:buChar char="•"/>
                      </a:pPr>
                      <a:r>
                        <a:rPr lang="en-GB" sz="1200" noProof="0" dirty="0" smtClean="0">
                          <a:latin typeface="Calibri" pitchFamily="34" charset="0"/>
                          <a:cs typeface="Calibri" pitchFamily="34" charset="0"/>
                        </a:rPr>
                        <a:t>I would like to ...</a:t>
                      </a:r>
                      <a:endParaRPr lang="en-GB" sz="1200" noProof="0" dirty="0">
                        <a:latin typeface="Calibri" pitchFamily="34" charset="0"/>
                        <a:cs typeface="Calibri" pitchFamily="34" charset="0"/>
                      </a:endParaRPr>
                    </a:p>
                    <a:p>
                      <a:pPr>
                        <a:buFont typeface="Arial" pitchFamily="34" charset="0"/>
                        <a:buChar char="•"/>
                      </a:pPr>
                      <a:r>
                        <a:rPr lang="en-GB" sz="1200" b="1" noProof="0" dirty="0" smtClean="0">
                          <a:latin typeface="Calibri" pitchFamily="34" charset="0"/>
                          <a:cs typeface="Calibri" pitchFamily="34" charset="0"/>
                        </a:rPr>
                        <a:t>When I finish studying </a:t>
                      </a:r>
                      <a:r>
                        <a:rPr lang="en-GB" sz="1200" noProof="0" dirty="0" smtClean="0">
                          <a:latin typeface="Calibri" pitchFamily="34" charset="0"/>
                          <a:cs typeface="Calibri" pitchFamily="34" charset="0"/>
                        </a:rPr>
                        <a:t>I am going to ...</a:t>
                      </a:r>
                      <a:endParaRPr lang="en-GB" sz="1200" noProof="0" dirty="0">
                        <a:latin typeface="Calibri" pitchFamily="34" charset="0"/>
                        <a:cs typeface="Calibri" pitchFamily="34" charset="0"/>
                      </a:endParaRPr>
                    </a:p>
                    <a:p>
                      <a:pPr>
                        <a:buFont typeface="Arial" pitchFamily="34" charset="0"/>
                        <a:buChar char="•"/>
                      </a:pPr>
                      <a:r>
                        <a:rPr lang="en-GB" sz="1200" b="1" noProof="0" dirty="0" smtClean="0">
                          <a:latin typeface="Calibri" pitchFamily="34" charset="0"/>
                          <a:cs typeface="Calibri" pitchFamily="34" charset="0"/>
                        </a:rPr>
                        <a:t>When I’m older </a:t>
                      </a:r>
                      <a:r>
                        <a:rPr lang="en-GB" sz="1200" noProof="0" dirty="0" smtClean="0">
                          <a:latin typeface="Calibri" pitchFamily="34" charset="0"/>
                          <a:cs typeface="Calibri" pitchFamily="34" charset="0"/>
                        </a:rPr>
                        <a:t>I’m going to ...</a:t>
                      </a:r>
                      <a:endParaRPr lang="en-GB" sz="120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buFont typeface="Arial" pitchFamily="34" charset="0"/>
                        <a:buChar char="•"/>
                      </a:pPr>
                      <a:endParaRPr lang="en-GB" sz="1200"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gridSpan="2" vMerge="1">
                  <a:txBody>
                    <a:bodyPr/>
                    <a:lstStyle/>
                    <a:p>
                      <a:endParaRPr lang="en-GB" sz="1200"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vMerge="1">
                  <a:txBody>
                    <a:bodyPr/>
                    <a:lstStyle/>
                    <a:p>
                      <a:endParaRPr lang="es-ES_tradnl"/>
                    </a:p>
                  </a:txBody>
                  <a:tcPr/>
                </a:tc>
                <a:tc vMerge="1">
                  <a:txBody>
                    <a:bodyPr/>
                    <a:lstStyle/>
                    <a:p>
                      <a:endParaRPr lang="es-ES_tradnl"/>
                    </a:p>
                  </a:txBody>
                  <a:tcPr/>
                </a:tc>
                <a:extLst>
                  <a:ext uri="{0D108BD9-81ED-4DB2-BD59-A6C34878D82A}">
                    <a16:rowId xmlns:a16="http://schemas.microsoft.com/office/drawing/2014/main" val="10005"/>
                  </a:ext>
                </a:extLst>
              </a:tr>
              <a:tr h="237322">
                <a:tc gridSpan="5">
                  <a:txBody>
                    <a:bodyPr/>
                    <a:lstStyle/>
                    <a:p>
                      <a:pPr algn="ctr"/>
                      <a:r>
                        <a:rPr lang="fr-FR" sz="1200" b="1" noProof="0" dirty="0" smtClean="0">
                          <a:latin typeface="Calibri" pitchFamily="34" charset="0"/>
                          <a:cs typeface="Calibri" pitchFamily="34" charset="0"/>
                        </a:rPr>
                        <a:t>OTHER VERBS</a:t>
                      </a:r>
                      <a:endParaRPr lang="fr-FR" sz="1200" b="1"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gridSpan="2" vMerge="1">
                  <a:txBody>
                    <a:bodyPr/>
                    <a:lstStyle/>
                    <a:p>
                      <a:endParaRPr lang="es-ES_trad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vMerge="1">
                  <a:txBody>
                    <a:bodyPr/>
                    <a:lstStyle/>
                    <a:p>
                      <a:endParaRPr lang="es-ES_tradnl"/>
                    </a:p>
                  </a:txBody>
                  <a:tcPr/>
                </a:tc>
                <a:tc vMerge="1">
                  <a:txBody>
                    <a:bodyPr/>
                    <a:lstStyle/>
                    <a:p>
                      <a:endParaRPr lang="es-ES_trad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1541039">
                <a:tc gridSpan="2">
                  <a:txBody>
                    <a:bodyPr/>
                    <a:lstStyle/>
                    <a:p>
                      <a:pPr>
                        <a:buFont typeface="Arial" pitchFamily="34" charset="0"/>
                        <a:buChar char="•"/>
                      </a:pPr>
                      <a:r>
                        <a:rPr lang="fr-FR" sz="1200" noProof="0" dirty="0" smtClean="0">
                          <a:latin typeface="Calibri" pitchFamily="34" charset="0"/>
                          <a:cs typeface="Calibri" pitchFamily="34" charset="0"/>
                        </a:rPr>
                        <a:t>Je</a:t>
                      </a:r>
                      <a:r>
                        <a:rPr lang="fr-FR" sz="1200" baseline="0" noProof="0" dirty="0" smtClean="0">
                          <a:latin typeface="Calibri" pitchFamily="34" charset="0"/>
                          <a:cs typeface="Calibri" pitchFamily="34" charset="0"/>
                        </a:rPr>
                        <a:t> peux</a:t>
                      </a:r>
                      <a:r>
                        <a:rPr lang="fr-FR" sz="1200" noProof="0" dirty="0" smtClean="0">
                          <a:latin typeface="Calibri" pitchFamily="34" charset="0"/>
                          <a:cs typeface="Calibri" pitchFamily="34" charset="0"/>
                        </a:rPr>
                        <a:t>/</a:t>
                      </a:r>
                      <a:r>
                        <a:rPr lang="fr-FR" sz="1200" baseline="0" noProof="0" dirty="0" smtClean="0">
                          <a:latin typeface="Calibri" pitchFamily="34" charset="0"/>
                          <a:cs typeface="Calibri" pitchFamily="34" charset="0"/>
                        </a:rPr>
                        <a:t> on peut…</a:t>
                      </a:r>
                    </a:p>
                    <a:p>
                      <a:pPr>
                        <a:buFont typeface="Arial" pitchFamily="34" charset="0"/>
                        <a:buChar char="•"/>
                      </a:pPr>
                      <a:r>
                        <a:rPr lang="fr-FR" sz="1200" baseline="0" noProof="0" dirty="0" smtClean="0">
                          <a:latin typeface="Calibri" pitchFamily="34" charset="0"/>
                          <a:cs typeface="Calibri" pitchFamily="34" charset="0"/>
                        </a:rPr>
                        <a:t>Je dois/ nous devons/ on doit … </a:t>
                      </a:r>
                    </a:p>
                    <a:p>
                      <a:pPr>
                        <a:buFont typeface="Arial" pitchFamily="34" charset="0"/>
                        <a:buNone/>
                      </a:pPr>
                      <a:r>
                        <a:rPr lang="fr-FR" sz="1200" baseline="0" noProof="0" dirty="0" smtClean="0">
                          <a:latin typeface="Calibri" pitchFamily="34" charset="0"/>
                          <a:cs typeface="Calibri" pitchFamily="34" charset="0"/>
                        </a:rPr>
                        <a:t>Je devrais/on devrait …</a:t>
                      </a:r>
                    </a:p>
                    <a:p>
                      <a:pPr>
                        <a:buFont typeface="Arial" pitchFamily="34" charset="0"/>
                        <a:buChar char="•"/>
                      </a:pPr>
                      <a:r>
                        <a:rPr lang="fr-FR" sz="1200" baseline="0" noProof="0" dirty="0" smtClean="0">
                          <a:latin typeface="Calibri" pitchFamily="34" charset="0"/>
                          <a:cs typeface="Calibri" pitchFamily="34" charset="0"/>
                        </a:rPr>
                        <a:t>Il faut …</a:t>
                      </a:r>
                    </a:p>
                    <a:p>
                      <a:pPr>
                        <a:buFont typeface="Arial" pitchFamily="34" charset="0"/>
                        <a:buChar char="•"/>
                      </a:pPr>
                      <a:r>
                        <a:rPr lang="fr-FR" sz="1200" baseline="0" noProof="0" dirty="0" smtClean="0">
                          <a:latin typeface="Calibri" pitchFamily="34" charset="0"/>
                          <a:cs typeface="Calibri" pitchFamily="34" charset="0"/>
                        </a:rPr>
                        <a:t>Il est interdit de/on n’a pas le droit de …</a:t>
                      </a:r>
                    </a:p>
                    <a:p>
                      <a:pPr>
                        <a:buFont typeface="Arial" pitchFamily="34" charset="0"/>
                        <a:buChar char="•"/>
                      </a:pPr>
                      <a:r>
                        <a:rPr lang="fr-FR" sz="1200" baseline="0" noProof="0" dirty="0" smtClean="0">
                          <a:latin typeface="Calibri" pitchFamily="34" charset="0"/>
                          <a:cs typeface="Calibri" pitchFamily="34" charset="0"/>
                        </a:rPr>
                        <a:t>J’allais … mais j’ai décidé de…</a:t>
                      </a:r>
                    </a:p>
                    <a:p>
                      <a:pPr>
                        <a:buFont typeface="Arial" pitchFamily="34" charset="0"/>
                        <a:buChar char="•"/>
                      </a:pPr>
                      <a:r>
                        <a:rPr lang="fr-FR" sz="1200" baseline="0" noProof="0" dirty="0" smtClean="0">
                          <a:latin typeface="Calibri" pitchFamily="34" charset="0"/>
                          <a:cs typeface="Calibri" pitchFamily="34" charset="0"/>
                        </a:rPr>
                        <a:t>Je viens de …/Je venais de …</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gridSpan="3">
                  <a:txBody>
                    <a:bodyPr/>
                    <a:lstStyle/>
                    <a:p>
                      <a:pPr>
                        <a:buFont typeface="Arial" pitchFamily="34" charset="0"/>
                        <a:buChar char="•"/>
                      </a:pPr>
                      <a:r>
                        <a:rPr lang="en-GB" sz="1200" noProof="0" dirty="0" smtClean="0">
                          <a:latin typeface="Calibri" pitchFamily="34" charset="0"/>
                          <a:cs typeface="Calibri" pitchFamily="34" charset="0"/>
                        </a:rPr>
                        <a:t>I can/ You can …</a:t>
                      </a:r>
                    </a:p>
                    <a:p>
                      <a:pPr>
                        <a:buFont typeface="Arial" pitchFamily="34" charset="0"/>
                        <a:buChar char="•"/>
                      </a:pPr>
                      <a:r>
                        <a:rPr lang="en-GB" sz="1200" noProof="0" dirty="0" smtClean="0">
                          <a:latin typeface="Calibri" pitchFamily="34" charset="0"/>
                          <a:cs typeface="Calibri" pitchFamily="34" charset="0"/>
                        </a:rPr>
                        <a:t>I must/ we must/ you must …</a:t>
                      </a:r>
                    </a:p>
                    <a:p>
                      <a:pPr>
                        <a:buFont typeface="Arial" pitchFamily="34" charset="0"/>
                        <a:buChar char="•"/>
                      </a:pPr>
                      <a:r>
                        <a:rPr lang="en-GB" sz="1200" noProof="0" dirty="0" smtClean="0">
                          <a:latin typeface="Calibri" pitchFamily="34" charset="0"/>
                          <a:cs typeface="Calibri" pitchFamily="34" charset="0"/>
                        </a:rPr>
                        <a:t>We should …</a:t>
                      </a:r>
                    </a:p>
                    <a:p>
                      <a:pPr>
                        <a:buFont typeface="Arial" pitchFamily="34" charset="0"/>
                        <a:buChar char="•"/>
                      </a:pPr>
                      <a:r>
                        <a:rPr lang="en-GB" sz="1200" noProof="0" dirty="0" smtClean="0">
                          <a:latin typeface="Calibri" pitchFamily="34" charset="0"/>
                          <a:cs typeface="Calibri" pitchFamily="34" charset="0"/>
                        </a:rPr>
                        <a:t>I have to/ we have to …</a:t>
                      </a:r>
                    </a:p>
                    <a:p>
                      <a:pPr>
                        <a:buFont typeface="Arial" pitchFamily="34" charset="0"/>
                        <a:buChar char="•"/>
                      </a:pPr>
                      <a:r>
                        <a:rPr lang="en-GB" sz="1200" noProof="0" dirty="0" smtClean="0">
                          <a:latin typeface="Calibri" pitchFamily="34" charset="0"/>
                          <a:cs typeface="Calibri" pitchFamily="34" charset="0"/>
                        </a:rPr>
                        <a:t>You</a:t>
                      </a:r>
                      <a:r>
                        <a:rPr lang="en-GB" sz="1200" baseline="0" noProof="0" dirty="0" smtClean="0">
                          <a:latin typeface="Calibri" pitchFamily="34" charset="0"/>
                          <a:cs typeface="Calibri" pitchFamily="34" charset="0"/>
                        </a:rPr>
                        <a:t> have to ...</a:t>
                      </a:r>
                    </a:p>
                    <a:p>
                      <a:pPr>
                        <a:buFont typeface="Arial" pitchFamily="34" charset="0"/>
                        <a:buChar char="•"/>
                      </a:pPr>
                      <a:r>
                        <a:rPr lang="en-GB" sz="1200" baseline="0" noProof="0" dirty="0" smtClean="0">
                          <a:latin typeface="Calibri" pitchFamily="34" charset="0"/>
                          <a:cs typeface="Calibri" pitchFamily="34" charset="0"/>
                        </a:rPr>
                        <a:t>It is forbidden to ...</a:t>
                      </a:r>
                    </a:p>
                    <a:p>
                      <a:pPr>
                        <a:buFont typeface="Arial" pitchFamily="34" charset="0"/>
                        <a:buChar char="•"/>
                      </a:pPr>
                      <a:r>
                        <a:rPr lang="en-GB" sz="1200" baseline="0" noProof="0" dirty="0" smtClean="0">
                          <a:latin typeface="Calibri" pitchFamily="34" charset="0"/>
                          <a:cs typeface="Calibri" pitchFamily="34" charset="0"/>
                        </a:rPr>
                        <a:t>I was going to .. but I decided to ...</a:t>
                      </a:r>
                    </a:p>
                    <a:p>
                      <a:pPr>
                        <a:buFont typeface="Arial" pitchFamily="34" charset="0"/>
                        <a:buChar char="•"/>
                      </a:pPr>
                      <a:r>
                        <a:rPr lang="en-GB" sz="1200" baseline="0" noProof="0" dirty="0" smtClean="0">
                          <a:latin typeface="Calibri" pitchFamily="34" charset="0"/>
                          <a:cs typeface="Calibri" pitchFamily="34" charset="0"/>
                        </a:rPr>
                        <a:t>I have just .../ I had just (done)</a:t>
                      </a:r>
                      <a:endParaRPr lang="en-GB" sz="120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buFont typeface="Arial" pitchFamily="34" charset="0"/>
                        <a:buChar char="•"/>
                      </a:pPr>
                      <a:endParaRPr lang="en-GB" sz="120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gridSpan="2" vMerge="1">
                  <a:txBody>
                    <a:bodyPr/>
                    <a:lstStyle/>
                    <a:p>
                      <a:endParaRPr lang="es-ES_tradnl"/>
                    </a:p>
                  </a:txBody>
                  <a:tcPr/>
                </a:tc>
                <a:tc hMerge="1" vMerge="1">
                  <a:txBody>
                    <a:bodyPr/>
                    <a:lstStyle/>
                    <a:p>
                      <a:endParaRPr lang="es-ES_tradnl"/>
                    </a:p>
                  </a:txBody>
                  <a:tcPr/>
                </a:tc>
                <a:tc vMerge="1">
                  <a:txBody>
                    <a:bodyPr/>
                    <a:lstStyle/>
                    <a:p>
                      <a:endParaRPr lang="es-ES_tradnl"/>
                    </a:p>
                  </a:txBody>
                  <a:tcPr/>
                </a:tc>
                <a:extLst>
                  <a:ext uri="{0D108BD9-81ED-4DB2-BD59-A6C34878D82A}">
                    <a16:rowId xmlns:a16="http://schemas.microsoft.com/office/drawing/2014/main" val="10007"/>
                  </a:ext>
                </a:extLst>
              </a:tr>
              <a:tr h="165247">
                <a:tc gridSpan="4">
                  <a:txBody>
                    <a:bodyPr/>
                    <a:lstStyle/>
                    <a:p>
                      <a:pPr algn="ctr">
                        <a:buFont typeface="Arial" pitchFamily="34" charset="0"/>
                        <a:buNone/>
                      </a:pPr>
                      <a:r>
                        <a:rPr lang="es-ES_tradnl" sz="1200" b="1" noProof="0" dirty="0" smtClean="0">
                          <a:latin typeface="Calibri" pitchFamily="34" charset="0"/>
                          <a:cs typeface="Calibri" pitchFamily="34" charset="0"/>
                        </a:rPr>
                        <a:t>AFTER A PREPOSITION</a:t>
                      </a:r>
                      <a:endParaRPr lang="es-ES_tradnl" sz="1200" b="1"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gridSpan="4">
                  <a:txBody>
                    <a:bodyPr/>
                    <a:lstStyle/>
                    <a:p>
                      <a:pPr algn="ctr"/>
                      <a:r>
                        <a:rPr lang="es-ES_tradnl" sz="1200" b="1" dirty="0" smtClean="0">
                          <a:latin typeface="Calibri" pitchFamily="34" charset="0"/>
                          <a:cs typeface="Calibri" pitchFamily="34" charset="0"/>
                        </a:rPr>
                        <a:t>IL</a:t>
                      </a:r>
                      <a:r>
                        <a:rPr lang="es-ES_tradnl" sz="1200" b="1" baseline="0" dirty="0" smtClean="0">
                          <a:latin typeface="Calibri" pitchFamily="34" charset="0"/>
                          <a:cs typeface="Calibri" pitchFamily="34" charset="0"/>
                        </a:rPr>
                        <a:t> EST</a:t>
                      </a:r>
                      <a:r>
                        <a:rPr lang="es-ES_tradnl" sz="1200" b="1" dirty="0" smtClean="0">
                          <a:latin typeface="Calibri" pitchFamily="34" charset="0"/>
                          <a:cs typeface="Calibri" pitchFamily="34" charset="0"/>
                        </a:rPr>
                        <a:t> + ADJECTIVE DE…</a:t>
                      </a:r>
                      <a:endParaRPr lang="es-ES_tradnl" sz="12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s-ES_tradnl" sz="12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711966">
                <a:tc>
                  <a:txBody>
                    <a:bodyPr/>
                    <a:lstStyle/>
                    <a:p>
                      <a:pPr>
                        <a:buFont typeface="Arial" pitchFamily="34" charset="0"/>
                        <a:buChar char="•"/>
                      </a:pPr>
                      <a:r>
                        <a:rPr lang="es-ES_tradnl" sz="1200" noProof="0" dirty="0" err="1" smtClean="0">
                          <a:latin typeface="Calibri" pitchFamily="34" charset="0"/>
                          <a:cs typeface="Calibri" pitchFamily="34" charset="0"/>
                        </a:rPr>
                        <a:t>J’en</a:t>
                      </a:r>
                      <a:r>
                        <a:rPr lang="es-ES_tradnl" sz="1200" noProof="0" dirty="0" smtClean="0">
                          <a:latin typeface="Calibri" pitchFamily="34" charset="0"/>
                          <a:cs typeface="Calibri" pitchFamily="34" charset="0"/>
                        </a:rPr>
                        <a:t> </a:t>
                      </a:r>
                      <a:r>
                        <a:rPr lang="es-ES_tradnl" sz="1200" noProof="0" dirty="0" err="1" smtClean="0">
                          <a:latin typeface="Calibri" pitchFamily="34" charset="0"/>
                          <a:cs typeface="Calibri" pitchFamily="34" charset="0"/>
                        </a:rPr>
                        <a:t>ai</a:t>
                      </a:r>
                      <a:r>
                        <a:rPr lang="es-ES_tradnl" sz="1200" noProof="0" dirty="0" smtClean="0">
                          <a:latin typeface="Calibri" pitchFamily="34" charset="0"/>
                          <a:cs typeface="Calibri" pitchFamily="34" charset="0"/>
                        </a:rPr>
                        <a:t> marre</a:t>
                      </a:r>
                      <a:r>
                        <a:rPr lang="es-ES_tradnl" sz="1200" baseline="0" noProof="0" dirty="0" smtClean="0">
                          <a:latin typeface="Calibri" pitchFamily="34" charset="0"/>
                          <a:cs typeface="Calibri" pitchFamily="34" charset="0"/>
                        </a:rPr>
                        <a:t> de</a:t>
                      </a:r>
                      <a:r>
                        <a:rPr lang="es-ES_tradnl" sz="1200" noProof="0" dirty="0" smtClean="0">
                          <a:latin typeface="Calibri" pitchFamily="34" charset="0"/>
                          <a:cs typeface="Calibri" pitchFamily="34" charset="0"/>
                        </a:rPr>
                        <a:t> …</a:t>
                      </a:r>
                    </a:p>
                    <a:p>
                      <a:pPr>
                        <a:buFont typeface="Arial" pitchFamily="34" charset="0"/>
                        <a:buChar char="•"/>
                      </a:pPr>
                      <a:r>
                        <a:rPr lang="es-ES_tradnl" sz="1200" noProof="0" dirty="0" err="1" smtClean="0">
                          <a:latin typeface="Calibri" pitchFamily="34" charset="0"/>
                          <a:cs typeface="Calibri" pitchFamily="34" charset="0"/>
                        </a:rPr>
                        <a:t>Avant</a:t>
                      </a:r>
                      <a:r>
                        <a:rPr lang="es-ES_tradnl" sz="1200" noProof="0" dirty="0" smtClean="0">
                          <a:latin typeface="Calibri" pitchFamily="34" charset="0"/>
                          <a:cs typeface="Calibri" pitchFamily="34" charset="0"/>
                        </a:rPr>
                        <a:t> de …</a:t>
                      </a:r>
                    </a:p>
                    <a:p>
                      <a:pPr>
                        <a:buFont typeface="Arial" pitchFamily="34" charset="0"/>
                        <a:buChar char="•"/>
                      </a:pPr>
                      <a:r>
                        <a:rPr lang="es-ES_tradnl" sz="1200" noProof="0" dirty="0" err="1" smtClean="0">
                          <a:latin typeface="Calibri" pitchFamily="34" charset="0"/>
                          <a:cs typeface="Calibri" pitchFamily="34" charset="0"/>
                        </a:rPr>
                        <a:t>Pour</a:t>
                      </a:r>
                      <a:endParaRPr lang="es-ES_tradnl" sz="1200" noProof="0" dirty="0" smtClean="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pPr>
                        <a:buFont typeface="Arial" pitchFamily="34" charset="0"/>
                        <a:buChar char="•"/>
                      </a:pPr>
                      <a:r>
                        <a:rPr lang="en-GB" sz="1200" noProof="0" dirty="0" smtClean="0">
                          <a:latin typeface="Calibri" pitchFamily="34" charset="0"/>
                          <a:cs typeface="Calibri" pitchFamily="34" charset="0"/>
                        </a:rPr>
                        <a:t>I am fed</a:t>
                      </a:r>
                      <a:r>
                        <a:rPr lang="en-GB" sz="1200" baseline="0" noProof="0" dirty="0" smtClean="0">
                          <a:latin typeface="Calibri" pitchFamily="34" charset="0"/>
                          <a:cs typeface="Calibri" pitchFamily="34" charset="0"/>
                        </a:rPr>
                        <a:t> up</a:t>
                      </a:r>
                      <a:r>
                        <a:rPr lang="en-GB" sz="1200" noProof="0" dirty="0" smtClean="0">
                          <a:latin typeface="Calibri" pitchFamily="34" charset="0"/>
                          <a:cs typeface="Calibri" pitchFamily="34" charset="0"/>
                        </a:rPr>
                        <a:t> with</a:t>
                      </a:r>
                      <a:r>
                        <a:rPr lang="en-GB" sz="1200" baseline="0" noProof="0" dirty="0" smtClean="0">
                          <a:latin typeface="Calibri" pitchFamily="34" charset="0"/>
                          <a:cs typeface="Calibri" pitchFamily="34" charset="0"/>
                        </a:rPr>
                        <a:t> </a:t>
                      </a:r>
                      <a:r>
                        <a:rPr lang="en-GB" sz="1200" noProof="0" dirty="0" smtClean="0">
                          <a:latin typeface="Calibri" pitchFamily="34" charset="0"/>
                          <a:cs typeface="Calibri" pitchFamily="34" charset="0"/>
                        </a:rPr>
                        <a:t>…</a:t>
                      </a:r>
                    </a:p>
                    <a:p>
                      <a:pPr>
                        <a:buFont typeface="Arial" pitchFamily="34" charset="0"/>
                        <a:buChar char="•"/>
                      </a:pPr>
                      <a:r>
                        <a:rPr lang="en-GB" sz="1200" noProof="0" dirty="0" smtClean="0">
                          <a:latin typeface="Calibri" pitchFamily="34" charset="0"/>
                          <a:cs typeface="Calibri" pitchFamily="34" charset="0"/>
                        </a:rPr>
                        <a:t>After/ before …</a:t>
                      </a:r>
                    </a:p>
                    <a:p>
                      <a:pPr>
                        <a:buFont typeface="Arial" pitchFamily="34" charset="0"/>
                        <a:buChar char="•"/>
                      </a:pPr>
                      <a:r>
                        <a:rPr lang="en-GB" sz="1200" noProof="0" dirty="0" smtClean="0">
                          <a:latin typeface="Calibri" pitchFamily="34" charset="0"/>
                          <a:cs typeface="Calibri" pitchFamily="34" charset="0"/>
                        </a:rPr>
                        <a:t>In order to …</a:t>
                      </a:r>
                      <a:endParaRPr lang="en-GB" sz="120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gridSpan="2">
                  <a:txBody>
                    <a:bodyPr/>
                    <a:lstStyle/>
                    <a:p>
                      <a:pPr>
                        <a:buFont typeface="Arial" pitchFamily="34" charset="0"/>
                        <a:buChar char="•"/>
                      </a:pPr>
                      <a:r>
                        <a:rPr lang="en-GB" sz="1200" noProof="0" dirty="0" smtClean="0">
                          <a:latin typeface="Calibri" pitchFamily="34" charset="0"/>
                          <a:cs typeface="Calibri" pitchFamily="34" charset="0"/>
                        </a:rPr>
                        <a:t>Il</a:t>
                      </a:r>
                      <a:r>
                        <a:rPr lang="en-GB" sz="1200" baseline="0" noProof="0" dirty="0" smtClean="0">
                          <a:latin typeface="Calibri" pitchFamily="34" charset="0"/>
                          <a:cs typeface="Calibri" pitchFamily="34" charset="0"/>
                        </a:rPr>
                        <a:t> </a:t>
                      </a:r>
                      <a:r>
                        <a:rPr lang="en-GB" sz="1200" baseline="0" noProof="0" dirty="0" err="1" smtClean="0">
                          <a:latin typeface="Calibri" pitchFamily="34" charset="0"/>
                          <a:cs typeface="Calibri" pitchFamily="34" charset="0"/>
                        </a:rPr>
                        <a:t>est</a:t>
                      </a:r>
                      <a:r>
                        <a:rPr lang="en-GB" sz="1200" baseline="0" noProof="0" dirty="0" smtClean="0">
                          <a:latin typeface="Calibri" pitchFamily="34" charset="0"/>
                          <a:cs typeface="Calibri" pitchFamily="34" charset="0"/>
                        </a:rPr>
                        <a:t> important de</a:t>
                      </a:r>
                      <a:r>
                        <a:rPr lang="en-GB" sz="1200" noProof="0" dirty="0" smtClean="0">
                          <a:latin typeface="Calibri" pitchFamily="34" charset="0"/>
                          <a:cs typeface="Calibri" pitchFamily="34" charset="0"/>
                        </a:rPr>
                        <a:t> …</a:t>
                      </a:r>
                    </a:p>
                    <a:p>
                      <a:pPr>
                        <a:buFont typeface="Arial" pitchFamily="34" charset="0"/>
                        <a:buChar char="•"/>
                      </a:pPr>
                      <a:r>
                        <a:rPr lang="en-GB" sz="1200" noProof="0" dirty="0" smtClean="0">
                          <a:latin typeface="Calibri" pitchFamily="34" charset="0"/>
                          <a:cs typeface="Calibri" pitchFamily="34" charset="0"/>
                        </a:rPr>
                        <a:t>Il </a:t>
                      </a:r>
                      <a:r>
                        <a:rPr lang="en-GB" sz="1200" noProof="0" dirty="0" err="1" smtClean="0">
                          <a:latin typeface="Calibri" pitchFamily="34" charset="0"/>
                          <a:cs typeface="Calibri" pitchFamily="34" charset="0"/>
                        </a:rPr>
                        <a:t>est</a:t>
                      </a:r>
                      <a:r>
                        <a:rPr lang="en-GB" sz="1200" noProof="0" dirty="0" smtClean="0">
                          <a:latin typeface="Calibri" pitchFamily="34" charset="0"/>
                          <a:cs typeface="Calibri" pitchFamily="34" charset="0"/>
                        </a:rPr>
                        <a:t> </a:t>
                      </a:r>
                      <a:r>
                        <a:rPr lang="en-GB" sz="1200" noProof="0" dirty="0" err="1" smtClean="0">
                          <a:latin typeface="Calibri" pitchFamily="34" charset="0"/>
                          <a:cs typeface="Calibri" pitchFamily="34" charset="0"/>
                        </a:rPr>
                        <a:t>essentiel</a:t>
                      </a:r>
                      <a:r>
                        <a:rPr lang="en-GB" sz="1200" baseline="0" noProof="0" dirty="0" smtClean="0">
                          <a:latin typeface="Calibri" pitchFamily="34" charset="0"/>
                          <a:cs typeface="Calibri" pitchFamily="34" charset="0"/>
                        </a:rPr>
                        <a:t> de</a:t>
                      </a:r>
                      <a:r>
                        <a:rPr lang="en-GB" sz="1200" noProof="0" dirty="0" smtClean="0">
                          <a:latin typeface="Calibri" pitchFamily="34" charset="0"/>
                          <a:cs typeface="Calibri" pitchFamily="34" charset="0"/>
                        </a:rPr>
                        <a:t> …</a:t>
                      </a:r>
                    </a:p>
                    <a:p>
                      <a:pPr>
                        <a:buFont typeface="Arial" pitchFamily="34" charset="0"/>
                        <a:buChar char="•"/>
                      </a:pPr>
                      <a:r>
                        <a:rPr lang="en-GB" sz="1200" noProof="0" dirty="0" smtClean="0">
                          <a:latin typeface="Calibri" pitchFamily="34" charset="0"/>
                          <a:cs typeface="Calibri" pitchFamily="34" charset="0"/>
                        </a:rPr>
                        <a:t>Il</a:t>
                      </a:r>
                      <a:r>
                        <a:rPr lang="en-GB" sz="1200" baseline="0" noProof="0" dirty="0" smtClean="0">
                          <a:latin typeface="Calibri" pitchFamily="34" charset="0"/>
                          <a:cs typeface="Calibri" pitchFamily="34" charset="0"/>
                        </a:rPr>
                        <a:t> </a:t>
                      </a:r>
                      <a:r>
                        <a:rPr lang="en-GB" sz="1200" baseline="0" noProof="0" dirty="0" err="1" smtClean="0">
                          <a:latin typeface="Calibri" pitchFamily="34" charset="0"/>
                          <a:cs typeface="Calibri" pitchFamily="34" charset="0"/>
                        </a:rPr>
                        <a:t>est</a:t>
                      </a:r>
                      <a:r>
                        <a:rPr lang="en-GB" sz="1200" baseline="0" noProof="0" dirty="0" smtClean="0">
                          <a:latin typeface="Calibri" pitchFamily="34" charset="0"/>
                          <a:cs typeface="Calibri" pitchFamily="34" charset="0"/>
                        </a:rPr>
                        <a:t> </a:t>
                      </a:r>
                      <a:r>
                        <a:rPr lang="en-GB" sz="1200" baseline="0" noProof="0" dirty="0" err="1" smtClean="0">
                          <a:latin typeface="Calibri" pitchFamily="34" charset="0"/>
                          <a:cs typeface="Calibri" pitchFamily="34" charset="0"/>
                        </a:rPr>
                        <a:t>nécessaire</a:t>
                      </a:r>
                      <a:r>
                        <a:rPr lang="en-GB" sz="1200" baseline="0" noProof="0" dirty="0" smtClean="0">
                          <a:latin typeface="Calibri" pitchFamily="34" charset="0"/>
                          <a:cs typeface="Calibri" pitchFamily="34" charset="0"/>
                        </a:rPr>
                        <a:t> de</a:t>
                      </a:r>
                      <a:r>
                        <a:rPr lang="en-GB" sz="1200" noProof="0" dirty="0" smtClean="0">
                          <a:latin typeface="Calibri" pitchFamily="34" charset="0"/>
                          <a:cs typeface="Calibri" pitchFamily="34" charset="0"/>
                        </a:rPr>
                        <a:t> …</a:t>
                      </a:r>
                    </a:p>
                    <a:p>
                      <a:pPr>
                        <a:buFont typeface="Arial" pitchFamily="34" charset="0"/>
                        <a:buChar char="•"/>
                      </a:pPr>
                      <a:r>
                        <a:rPr lang="en-GB" sz="1200" noProof="0" dirty="0" smtClean="0">
                          <a:latin typeface="Calibri" pitchFamily="34" charset="0"/>
                          <a:cs typeface="Calibri" pitchFamily="34" charset="0"/>
                        </a:rPr>
                        <a:t>Il</a:t>
                      </a:r>
                      <a:r>
                        <a:rPr lang="en-GB" sz="1200" baseline="0" noProof="0" dirty="0" smtClean="0">
                          <a:latin typeface="Calibri" pitchFamily="34" charset="0"/>
                          <a:cs typeface="Calibri" pitchFamily="34" charset="0"/>
                        </a:rPr>
                        <a:t> </a:t>
                      </a:r>
                      <a:r>
                        <a:rPr lang="en-GB" sz="1200" baseline="0" noProof="0" dirty="0" err="1" smtClean="0">
                          <a:latin typeface="Calibri" pitchFamily="34" charset="0"/>
                          <a:cs typeface="Calibri" pitchFamily="34" charset="0"/>
                        </a:rPr>
                        <a:t>n’est</a:t>
                      </a:r>
                      <a:r>
                        <a:rPr lang="en-GB" sz="1200" baseline="0" noProof="0" dirty="0" smtClean="0">
                          <a:latin typeface="Calibri" pitchFamily="34" charset="0"/>
                          <a:cs typeface="Calibri" pitchFamily="34" charset="0"/>
                        </a:rPr>
                        <a:t> pas </a:t>
                      </a:r>
                      <a:r>
                        <a:rPr lang="en-GB" sz="1200" baseline="0" noProof="0" dirty="0" err="1" smtClean="0">
                          <a:latin typeface="Calibri" pitchFamily="34" charset="0"/>
                          <a:cs typeface="Calibri" pitchFamily="34" charset="0"/>
                        </a:rPr>
                        <a:t>pratique</a:t>
                      </a:r>
                      <a:r>
                        <a:rPr lang="en-GB" sz="1200" baseline="0" noProof="0" dirty="0" smtClean="0">
                          <a:latin typeface="Calibri" pitchFamily="34" charset="0"/>
                          <a:cs typeface="Calibri" pitchFamily="34" charset="0"/>
                        </a:rPr>
                        <a:t> de</a:t>
                      </a:r>
                      <a:r>
                        <a:rPr lang="en-GB" sz="1200" noProof="0" dirty="0" smtClean="0">
                          <a:latin typeface="Calibri" pitchFamily="34" charset="0"/>
                          <a:cs typeface="Calibri" pitchFamily="34" charset="0"/>
                        </a:rPr>
                        <a:t> </a:t>
                      </a:r>
                      <a:endParaRPr lang="en-GB" sz="1200"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r>
                        <a:rPr lang="en-GB" sz="1200" noProof="0" dirty="0" smtClean="0">
                          <a:latin typeface="Calibri" pitchFamily="34" charset="0"/>
                          <a:cs typeface="Calibri" pitchFamily="34" charset="0"/>
                        </a:rPr>
                        <a:t>It’s important to …</a:t>
                      </a:r>
                    </a:p>
                    <a:p>
                      <a:r>
                        <a:rPr lang="en-GB" sz="1200" noProof="0" dirty="0" smtClean="0">
                          <a:latin typeface="Calibri" pitchFamily="34" charset="0"/>
                          <a:cs typeface="Calibri" pitchFamily="34" charset="0"/>
                        </a:rPr>
                        <a:t>It’s essential to …</a:t>
                      </a:r>
                    </a:p>
                    <a:p>
                      <a:r>
                        <a:rPr lang="en-GB" sz="1200" noProof="0" dirty="0" smtClean="0">
                          <a:latin typeface="Calibri" pitchFamily="34" charset="0"/>
                          <a:cs typeface="Calibri" pitchFamily="34" charset="0"/>
                        </a:rPr>
                        <a:t>It’s necessary to …</a:t>
                      </a:r>
                    </a:p>
                    <a:p>
                      <a:r>
                        <a:rPr lang="en-GB" sz="1200" noProof="0" dirty="0" smtClean="0">
                          <a:latin typeface="Calibri" pitchFamily="34" charset="0"/>
                          <a:cs typeface="Calibri" pitchFamily="34" charset="0"/>
                        </a:rPr>
                        <a:t>It’s impractical to …</a:t>
                      </a:r>
                      <a:endParaRPr lang="en-GB" sz="120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bl>
          </a:graphicData>
        </a:graphic>
      </p:graphicFrame>
      <p:sp>
        <p:nvSpPr>
          <p:cNvPr id="4" name="Slide Number Placeholder 3"/>
          <p:cNvSpPr>
            <a:spLocks noGrp="1"/>
          </p:cNvSpPr>
          <p:nvPr>
            <p:ph type="sldNum" sz="quarter" idx="12"/>
          </p:nvPr>
        </p:nvSpPr>
        <p:spPr>
          <a:xfrm>
            <a:off x="5085184" y="8388424"/>
            <a:ext cx="1600200" cy="485775"/>
          </a:xfrm>
        </p:spPr>
        <p:txBody>
          <a:bodyPr/>
          <a:lstStyle/>
          <a:p>
            <a:pPr>
              <a:defRPr/>
            </a:pPr>
            <a:fld id="{0F145BFC-05E3-4D00-AE96-44E6DC1FA43B}" type="slidenum">
              <a:rPr lang="en-GB" smtClean="0"/>
              <a:pPr>
                <a:defRPr/>
              </a:pPr>
              <a:t>25</a:t>
            </a:fld>
            <a:endParaRPr lang="en-GB" dirty="0"/>
          </a:p>
        </p:txBody>
      </p:sp>
    </p:spTree>
    <p:extLst>
      <p:ext uri="{BB962C8B-B14F-4D97-AF65-F5344CB8AC3E}">
        <p14:creationId xmlns:p14="http://schemas.microsoft.com/office/powerpoint/2010/main" val="64538463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0F145BFC-05E3-4D00-AE96-44E6DC1FA43B}" type="slidenum">
              <a:rPr lang="en-GB" smtClean="0"/>
              <a:pPr>
                <a:defRPr/>
              </a:pPr>
              <a:t>26</a:t>
            </a:fld>
            <a:endParaRPr lang="en-GB"/>
          </a:p>
        </p:txBody>
      </p:sp>
      <p:graphicFrame>
        <p:nvGraphicFramePr>
          <p:cNvPr id="5" name="Table 4"/>
          <p:cNvGraphicFramePr>
            <a:graphicFrameLocks noGrp="1"/>
          </p:cNvGraphicFramePr>
          <p:nvPr>
            <p:extLst>
              <p:ext uri="{D42A27DB-BD31-4B8C-83A1-F6EECF244321}">
                <p14:modId xmlns:p14="http://schemas.microsoft.com/office/powerpoint/2010/main" val="226465411"/>
              </p:ext>
            </p:extLst>
          </p:nvPr>
        </p:nvGraphicFramePr>
        <p:xfrm>
          <a:off x="260648" y="0"/>
          <a:ext cx="6408712" cy="7995920"/>
        </p:xfrm>
        <a:graphic>
          <a:graphicData uri="http://schemas.openxmlformats.org/drawingml/2006/table">
            <a:tbl>
              <a:tblPr>
                <a:tableStyleId>{5C22544A-7EE6-4342-B048-85BDC9FD1C3A}</a:tableStyleId>
              </a:tblPr>
              <a:tblGrid>
                <a:gridCol w="2016224">
                  <a:extLst>
                    <a:ext uri="{9D8B030D-6E8A-4147-A177-3AD203B41FA5}">
                      <a16:colId xmlns:a16="http://schemas.microsoft.com/office/drawing/2014/main" val="20000"/>
                    </a:ext>
                  </a:extLst>
                </a:gridCol>
                <a:gridCol w="120013">
                  <a:extLst>
                    <a:ext uri="{9D8B030D-6E8A-4147-A177-3AD203B41FA5}">
                      <a16:colId xmlns:a16="http://schemas.microsoft.com/office/drawing/2014/main" val="20001"/>
                    </a:ext>
                  </a:extLst>
                </a:gridCol>
                <a:gridCol w="1536171">
                  <a:extLst>
                    <a:ext uri="{9D8B030D-6E8A-4147-A177-3AD203B41FA5}">
                      <a16:colId xmlns:a16="http://schemas.microsoft.com/office/drawing/2014/main" val="20002"/>
                    </a:ext>
                  </a:extLst>
                </a:gridCol>
                <a:gridCol w="2736304">
                  <a:extLst>
                    <a:ext uri="{9D8B030D-6E8A-4147-A177-3AD203B41FA5}">
                      <a16:colId xmlns:a16="http://schemas.microsoft.com/office/drawing/2014/main" val="20003"/>
                    </a:ext>
                  </a:extLst>
                </a:gridCol>
              </a:tblGrid>
              <a:tr h="370840">
                <a:tc gridSpan="4">
                  <a:txBody>
                    <a:bodyPr/>
                    <a:lstStyle/>
                    <a:p>
                      <a:pPr algn="ctr"/>
                      <a:r>
                        <a:rPr lang="es-ES_tradnl" sz="1600" b="1" dirty="0" smtClean="0"/>
                        <a:t>THE SUBJUNCTIVE MOOD </a:t>
                      </a:r>
                      <a:endParaRPr lang="es-ES_tradnl" sz="1600" b="1"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extLst>
                  <a:ext uri="{0D108BD9-81ED-4DB2-BD59-A6C34878D82A}">
                    <a16:rowId xmlns:a16="http://schemas.microsoft.com/office/drawing/2014/main" val="10000"/>
                  </a:ext>
                </a:extLst>
              </a:tr>
              <a:tr h="370840">
                <a:tc gridSpan="4">
                  <a:txBody>
                    <a:bodyPr/>
                    <a:lstStyle/>
                    <a:p>
                      <a:r>
                        <a:rPr lang="en-GB" sz="1400" noProof="0" dirty="0" smtClean="0"/>
                        <a:t>When</a:t>
                      </a:r>
                      <a:r>
                        <a:rPr lang="en-GB" sz="1400" baseline="0" noProof="0" dirty="0" smtClean="0"/>
                        <a:t> using the certain structures in French you have to use a form of the verb called the </a:t>
                      </a:r>
                      <a:r>
                        <a:rPr lang="en-GB" sz="1400" b="1" baseline="0" noProof="0" dirty="0" smtClean="0"/>
                        <a:t>subjunctive. </a:t>
                      </a:r>
                    </a:p>
                    <a:p>
                      <a:pPr>
                        <a:spcBef>
                          <a:spcPts val="600"/>
                        </a:spcBef>
                        <a:buFont typeface="Arial" pitchFamily="34" charset="0"/>
                        <a:buChar char="•"/>
                      </a:pPr>
                      <a:r>
                        <a:rPr lang="en-GB" sz="1400" b="1" baseline="0" noProof="0" dirty="0" smtClean="0"/>
                        <a:t>Il </a:t>
                      </a:r>
                      <a:r>
                        <a:rPr lang="en-GB" sz="1400" b="1" baseline="0" noProof="0" dirty="0" err="1" smtClean="0"/>
                        <a:t>faut</a:t>
                      </a:r>
                      <a:r>
                        <a:rPr lang="en-GB" sz="1400" b="1" baseline="0" noProof="0" dirty="0" smtClean="0"/>
                        <a:t> que </a:t>
                      </a:r>
                      <a:r>
                        <a:rPr lang="en-GB" sz="1400" b="0" baseline="0" noProof="0" dirty="0" err="1" smtClean="0"/>
                        <a:t>j’aille</a:t>
                      </a:r>
                      <a:r>
                        <a:rPr lang="en-GB" sz="1400" b="0" baseline="0" noProof="0" dirty="0" smtClean="0"/>
                        <a:t> à </a:t>
                      </a:r>
                      <a:r>
                        <a:rPr lang="en-GB" sz="1400" b="0" baseline="0" noProof="0" dirty="0" err="1" smtClean="0"/>
                        <a:t>l’université</a:t>
                      </a:r>
                      <a:r>
                        <a:rPr lang="en-GB" sz="1400" b="0" baseline="0" noProof="0" dirty="0" smtClean="0"/>
                        <a:t>.</a:t>
                      </a:r>
                    </a:p>
                    <a:p>
                      <a:pPr>
                        <a:spcBef>
                          <a:spcPts val="600"/>
                        </a:spcBef>
                        <a:buFont typeface="Arial" pitchFamily="34" charset="0"/>
                        <a:buNone/>
                      </a:pPr>
                      <a:r>
                        <a:rPr lang="en-GB" sz="1400" b="0" baseline="0" noProof="0" dirty="0" smtClean="0"/>
                        <a:t>I must go to university.</a:t>
                      </a:r>
                    </a:p>
                    <a:p>
                      <a:pPr>
                        <a:spcBef>
                          <a:spcPts val="0"/>
                        </a:spcBef>
                        <a:buFont typeface="Arial" pitchFamily="34" charset="0"/>
                        <a:buChar char="•"/>
                      </a:pPr>
                      <a:r>
                        <a:rPr lang="en-GB" sz="1400" b="1" baseline="0" noProof="0" dirty="0" smtClean="0"/>
                        <a:t>Bien que </a:t>
                      </a:r>
                      <a:r>
                        <a:rPr lang="en-GB" sz="1400" b="1" baseline="0" noProof="0" dirty="0" err="1" smtClean="0"/>
                        <a:t>ce</a:t>
                      </a:r>
                      <a:r>
                        <a:rPr lang="en-GB" sz="1400" b="1" baseline="0" noProof="0" dirty="0" smtClean="0"/>
                        <a:t> </a:t>
                      </a:r>
                      <a:r>
                        <a:rPr lang="en-GB" sz="1400" b="1" baseline="0" noProof="0" dirty="0" err="1" smtClean="0"/>
                        <a:t>soit</a:t>
                      </a:r>
                      <a:r>
                        <a:rPr lang="en-GB" sz="1400" b="1" baseline="0" noProof="0" dirty="0" smtClean="0"/>
                        <a:t> </a:t>
                      </a:r>
                      <a:r>
                        <a:rPr lang="en-GB" sz="1400" b="0" baseline="0" noProof="0" dirty="0" smtClean="0"/>
                        <a:t>difficile, je </a:t>
                      </a:r>
                      <a:r>
                        <a:rPr lang="en-GB" sz="1400" b="0" baseline="0" noProof="0" dirty="0" err="1" smtClean="0"/>
                        <a:t>voudrais</a:t>
                      </a:r>
                      <a:r>
                        <a:rPr lang="en-GB" sz="1400" b="0" baseline="0" noProof="0" dirty="0" smtClean="0"/>
                        <a:t> </a:t>
                      </a:r>
                      <a:r>
                        <a:rPr lang="en-GB" sz="1400" b="0" baseline="0" noProof="0" dirty="0" err="1" smtClean="0"/>
                        <a:t>étudier</a:t>
                      </a:r>
                      <a:r>
                        <a:rPr lang="en-GB" sz="1400" b="0" baseline="0" noProof="0" dirty="0" smtClean="0"/>
                        <a:t> les maths. </a:t>
                      </a:r>
                    </a:p>
                    <a:p>
                      <a:pPr>
                        <a:spcBef>
                          <a:spcPts val="0"/>
                        </a:spcBef>
                        <a:buFont typeface="Arial" pitchFamily="34" charset="0"/>
                        <a:buNone/>
                      </a:pPr>
                      <a:r>
                        <a:rPr lang="en-GB" sz="1400" b="0" baseline="0" noProof="0" dirty="0" smtClean="0"/>
                        <a:t>Although it’s difficult, I would like to study maths.</a:t>
                      </a:r>
                    </a:p>
                    <a:p>
                      <a:pPr marL="0" marR="0" indent="0" algn="l" defTabSz="914400" rtl="0" eaLnBrk="1" fontAlgn="auto" latinLnBrk="0" hangingPunct="1">
                        <a:lnSpc>
                          <a:spcPct val="100000"/>
                        </a:lnSpc>
                        <a:spcBef>
                          <a:spcPts val="600"/>
                        </a:spcBef>
                        <a:spcAft>
                          <a:spcPts val="0"/>
                        </a:spcAft>
                        <a:buClrTx/>
                        <a:buSzTx/>
                        <a:buFont typeface="Arial" pitchFamily="34" charset="0"/>
                        <a:buChar char="•"/>
                        <a:tabLst/>
                        <a:defRPr/>
                      </a:pPr>
                      <a:r>
                        <a:rPr lang="en-GB" sz="1400" b="1" baseline="0" noProof="0" dirty="0" smtClean="0"/>
                        <a:t>Je </a:t>
                      </a:r>
                      <a:r>
                        <a:rPr lang="en-GB" sz="1400" b="1" baseline="0" noProof="0" dirty="0" err="1" smtClean="0"/>
                        <a:t>veux</a:t>
                      </a:r>
                      <a:r>
                        <a:rPr lang="en-GB" sz="1400" b="1" baseline="0" noProof="0" dirty="0" smtClean="0"/>
                        <a:t> que </a:t>
                      </a:r>
                      <a:r>
                        <a:rPr lang="en-GB" sz="1400" b="1" baseline="0" noProof="0" dirty="0" err="1" smtClean="0"/>
                        <a:t>tu</a:t>
                      </a:r>
                      <a:r>
                        <a:rPr lang="en-GB" sz="1400" b="1" baseline="0" noProof="0" dirty="0" smtClean="0"/>
                        <a:t> voyages avec </a:t>
                      </a:r>
                      <a:r>
                        <a:rPr lang="en-GB" sz="1400" b="1" baseline="0" noProof="0" dirty="0" err="1" smtClean="0"/>
                        <a:t>moi</a:t>
                      </a:r>
                      <a:r>
                        <a:rPr lang="en-GB" sz="1400" b="1" baseline="0" noProof="0" dirty="0" smtClean="0"/>
                        <a:t> </a:t>
                      </a:r>
                      <a:r>
                        <a:rPr lang="en-GB" sz="1400" b="1" baseline="0" noProof="0" dirty="0" err="1" smtClean="0"/>
                        <a:t>l’année</a:t>
                      </a:r>
                      <a:r>
                        <a:rPr lang="en-GB" sz="1400" b="1" baseline="0" noProof="0" dirty="0" smtClean="0"/>
                        <a:t> </a:t>
                      </a:r>
                      <a:r>
                        <a:rPr lang="en-GB" sz="1400" b="1" baseline="0" noProof="0" dirty="0" err="1" smtClean="0"/>
                        <a:t>prochaine</a:t>
                      </a:r>
                      <a:r>
                        <a:rPr lang="en-GB" sz="1400" b="0" baseline="0" noProof="0" dirty="0" smtClean="0"/>
                        <a:t> </a:t>
                      </a:r>
                    </a:p>
                    <a:p>
                      <a:pPr marL="0" marR="0" indent="0" algn="l" defTabSz="914400" rtl="0" eaLnBrk="1" fontAlgn="auto" latinLnBrk="0" hangingPunct="1">
                        <a:lnSpc>
                          <a:spcPct val="100000"/>
                        </a:lnSpc>
                        <a:spcBef>
                          <a:spcPts val="600"/>
                        </a:spcBef>
                        <a:spcAft>
                          <a:spcPts val="0"/>
                        </a:spcAft>
                        <a:buClrTx/>
                        <a:buSzTx/>
                        <a:buFont typeface="Arial" pitchFamily="34" charset="0"/>
                        <a:buNone/>
                        <a:tabLst/>
                        <a:defRPr/>
                      </a:pPr>
                      <a:r>
                        <a:rPr lang="en-GB" sz="1400" b="0" baseline="0" noProof="0" dirty="0" smtClean="0"/>
                        <a:t>I want you to travel with me next year.</a:t>
                      </a:r>
                    </a:p>
                    <a:p>
                      <a:endParaRPr lang="en-GB" sz="1400" b="0" baseline="0" noProof="0" dirty="0" smtClean="0"/>
                    </a:p>
                    <a:p>
                      <a:r>
                        <a:rPr lang="en-GB" sz="1600" b="0" baseline="0" noProof="0" dirty="0" smtClean="0"/>
                        <a:t>To form the present subjunctive, start with the “</a:t>
                      </a:r>
                      <a:r>
                        <a:rPr lang="en-GB" sz="1600" b="0" baseline="0" noProof="0" dirty="0" err="1" smtClean="0"/>
                        <a:t>ils</a:t>
                      </a:r>
                      <a:r>
                        <a:rPr lang="en-GB" sz="1600" b="0" baseline="0" noProof="0" dirty="0" smtClean="0"/>
                        <a:t>/</a:t>
                      </a:r>
                      <a:r>
                        <a:rPr lang="en-GB" sz="1600" b="0" baseline="0" noProof="0" dirty="0" err="1" smtClean="0"/>
                        <a:t>elles</a:t>
                      </a:r>
                      <a:r>
                        <a:rPr lang="en-GB" sz="1600" b="0" baseline="0" noProof="0" dirty="0" smtClean="0"/>
                        <a:t>” form of the present tense, remove the “</a:t>
                      </a:r>
                      <a:r>
                        <a:rPr lang="en-GB" sz="1600" b="0" baseline="0" noProof="0" dirty="0" err="1" smtClean="0"/>
                        <a:t>ent</a:t>
                      </a:r>
                      <a:r>
                        <a:rPr lang="en-GB" sz="1600" b="0" baseline="0" noProof="0" dirty="0" smtClean="0"/>
                        <a:t>” and add these endings:</a:t>
                      </a:r>
                      <a:endParaRPr lang="en-GB" sz="1600" b="0" noProof="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extLst>
                  <a:ext uri="{0D108BD9-81ED-4DB2-BD59-A6C34878D82A}">
                    <a16:rowId xmlns:a16="http://schemas.microsoft.com/office/drawing/2014/main" val="10001"/>
                  </a:ext>
                </a:extLst>
              </a:tr>
              <a:tr h="370840">
                <a:tc gridSpan="2">
                  <a:txBody>
                    <a:bodyPr/>
                    <a:lstStyle/>
                    <a:p>
                      <a:endParaRPr lang="es-ES_tradnl" sz="1600"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gridSpan="2">
                  <a:txBody>
                    <a:bodyPr/>
                    <a:lstStyle/>
                    <a:p>
                      <a:pPr algn="ctr"/>
                      <a:r>
                        <a:rPr lang="es-ES_tradnl" sz="1600" b="1" dirty="0" smtClean="0"/>
                        <a:t>JOUER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extLst>
                  <a:ext uri="{0D108BD9-81ED-4DB2-BD59-A6C34878D82A}">
                    <a16:rowId xmlns:a16="http://schemas.microsoft.com/office/drawing/2014/main" val="10002"/>
                  </a:ext>
                </a:extLst>
              </a:tr>
              <a:tr h="370840">
                <a:tc gridSpan="2">
                  <a:txBody>
                    <a:bodyPr/>
                    <a:lstStyle/>
                    <a:p>
                      <a:r>
                        <a:rPr lang="es-ES_tradnl" sz="1600" dirty="0" smtClean="0"/>
                        <a:t>Je</a:t>
                      </a:r>
                      <a:endParaRPr lang="es-ES_tradnl"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gridSpan="2">
                  <a:txBody>
                    <a:bodyPr/>
                    <a:lstStyle/>
                    <a:p>
                      <a:r>
                        <a:rPr lang="es-ES_tradnl" sz="1600" b="0" dirty="0" err="1" smtClean="0"/>
                        <a:t>Jou</a:t>
                      </a:r>
                      <a:r>
                        <a:rPr lang="es-ES_tradnl" sz="1600" b="1" dirty="0" err="1" smtClean="0"/>
                        <a:t>e</a:t>
                      </a:r>
                      <a:endParaRPr lang="es-ES_tradnl" sz="16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extLst>
                  <a:ext uri="{0D108BD9-81ED-4DB2-BD59-A6C34878D82A}">
                    <a16:rowId xmlns:a16="http://schemas.microsoft.com/office/drawing/2014/main" val="10003"/>
                  </a:ext>
                </a:extLst>
              </a:tr>
              <a:tr h="370840">
                <a:tc gridSpan="2">
                  <a:txBody>
                    <a:bodyPr/>
                    <a:lstStyle/>
                    <a:p>
                      <a:r>
                        <a:rPr lang="es-ES_tradnl" sz="1600" dirty="0" smtClean="0"/>
                        <a:t>Tu</a:t>
                      </a:r>
                      <a:endParaRPr lang="es-ES_tradnl"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600" b="0" dirty="0" err="1" smtClean="0"/>
                        <a:t>Jou</a:t>
                      </a:r>
                      <a:r>
                        <a:rPr lang="es-ES_tradnl" sz="1600" b="1" dirty="0" err="1" smtClean="0"/>
                        <a:t>es</a:t>
                      </a:r>
                      <a:endParaRPr lang="es-ES_tradnl" sz="1600" b="1"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extLst>
                  <a:ext uri="{0D108BD9-81ED-4DB2-BD59-A6C34878D82A}">
                    <a16:rowId xmlns:a16="http://schemas.microsoft.com/office/drawing/2014/main" val="10004"/>
                  </a:ext>
                </a:extLst>
              </a:tr>
              <a:tr h="370840">
                <a:tc gridSpan="2">
                  <a:txBody>
                    <a:bodyPr/>
                    <a:lstStyle/>
                    <a:p>
                      <a:r>
                        <a:rPr lang="es-ES_tradnl" sz="1600" dirty="0" err="1" smtClean="0"/>
                        <a:t>Il</a:t>
                      </a:r>
                      <a:r>
                        <a:rPr lang="es-ES_tradnl" sz="1600" dirty="0" smtClean="0"/>
                        <a:t>,</a:t>
                      </a:r>
                      <a:r>
                        <a:rPr lang="es-ES_tradnl" sz="1600" baseline="0" dirty="0" smtClean="0"/>
                        <a:t> elle, </a:t>
                      </a:r>
                      <a:r>
                        <a:rPr lang="es-ES_tradnl" sz="1600" baseline="0" dirty="0" err="1" smtClean="0"/>
                        <a:t>on</a:t>
                      </a:r>
                      <a:endParaRPr lang="es-ES_tradnl"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600" b="0" dirty="0" err="1" smtClean="0"/>
                        <a:t>Jou</a:t>
                      </a:r>
                      <a:r>
                        <a:rPr lang="es-ES_tradnl" sz="1600" b="1" dirty="0" err="1" smtClean="0"/>
                        <a:t>e</a:t>
                      </a:r>
                      <a:endParaRPr lang="es-ES_tradnl" sz="1600" b="1"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extLst>
                  <a:ext uri="{0D108BD9-81ED-4DB2-BD59-A6C34878D82A}">
                    <a16:rowId xmlns:a16="http://schemas.microsoft.com/office/drawing/2014/main" val="10005"/>
                  </a:ext>
                </a:extLst>
              </a:tr>
              <a:tr h="370840">
                <a:tc gridSpan="2">
                  <a:txBody>
                    <a:bodyPr/>
                    <a:lstStyle/>
                    <a:p>
                      <a:r>
                        <a:rPr lang="es-ES_tradnl" sz="1600" dirty="0" err="1" smtClean="0"/>
                        <a:t>Nous</a:t>
                      </a:r>
                      <a:endParaRPr lang="es-ES_tradnl"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600" b="0" dirty="0" err="1" smtClean="0"/>
                        <a:t>Jou</a:t>
                      </a:r>
                      <a:r>
                        <a:rPr lang="es-ES_tradnl" sz="1600" b="1" dirty="0" err="1" smtClean="0"/>
                        <a:t>ions</a:t>
                      </a:r>
                      <a:endParaRPr lang="es-ES_tradnl" sz="1600" b="1"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extLst>
                  <a:ext uri="{0D108BD9-81ED-4DB2-BD59-A6C34878D82A}">
                    <a16:rowId xmlns:a16="http://schemas.microsoft.com/office/drawing/2014/main" val="10006"/>
                  </a:ext>
                </a:extLst>
              </a:tr>
              <a:tr h="370840">
                <a:tc gridSpan="2">
                  <a:txBody>
                    <a:bodyPr/>
                    <a:lstStyle/>
                    <a:p>
                      <a:r>
                        <a:rPr lang="es-ES_tradnl" sz="1600" dirty="0" err="1" smtClean="0"/>
                        <a:t>Vous</a:t>
                      </a:r>
                      <a:endParaRPr lang="es-ES_tradnl"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600" b="0" dirty="0" err="1" smtClean="0"/>
                        <a:t>Jou</a:t>
                      </a:r>
                      <a:r>
                        <a:rPr lang="es-ES_tradnl" sz="1600" b="1" dirty="0" err="1" smtClean="0"/>
                        <a:t>iez</a:t>
                      </a:r>
                      <a:r>
                        <a:rPr lang="es-ES_tradnl" sz="1600" b="1" baseline="0" dirty="0" smtClean="0"/>
                        <a:t> </a:t>
                      </a:r>
                      <a:endParaRPr lang="es-ES_tradnl" sz="1600" b="1"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extLst>
                  <a:ext uri="{0D108BD9-81ED-4DB2-BD59-A6C34878D82A}">
                    <a16:rowId xmlns:a16="http://schemas.microsoft.com/office/drawing/2014/main" val="10007"/>
                  </a:ext>
                </a:extLst>
              </a:tr>
              <a:tr h="370840">
                <a:tc gridSpan="2">
                  <a:txBody>
                    <a:bodyPr/>
                    <a:lstStyle/>
                    <a:p>
                      <a:r>
                        <a:rPr lang="es-ES_tradnl" sz="1600" dirty="0" err="1" smtClean="0"/>
                        <a:t>Ils</a:t>
                      </a:r>
                      <a:r>
                        <a:rPr lang="es-ES_tradnl" sz="1600" dirty="0" smtClean="0"/>
                        <a:t>,</a:t>
                      </a:r>
                      <a:r>
                        <a:rPr lang="es-ES_tradnl" sz="1600" baseline="0" dirty="0" smtClean="0"/>
                        <a:t> elles </a:t>
                      </a:r>
                      <a:endParaRPr lang="es-ES_tradnl"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600" b="0" dirty="0" err="1" smtClean="0"/>
                        <a:t>jou</a:t>
                      </a:r>
                      <a:r>
                        <a:rPr lang="es-ES_tradnl" sz="1600" b="1" dirty="0" err="1" smtClean="0"/>
                        <a:t>ent</a:t>
                      </a:r>
                      <a:endParaRPr lang="es-ES_tradnl" sz="1600" b="1"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extLst>
                  <a:ext uri="{0D108BD9-81ED-4DB2-BD59-A6C34878D82A}">
                    <a16:rowId xmlns:a16="http://schemas.microsoft.com/office/drawing/2014/main" val="10008"/>
                  </a:ext>
                </a:extLst>
              </a:tr>
              <a:tr h="299248">
                <a:tc gridSpan="4">
                  <a:txBody>
                    <a:bodyPr/>
                    <a:lstStyle/>
                    <a:p>
                      <a:r>
                        <a:rPr lang="en-GB" sz="1600" noProof="0" dirty="0" smtClean="0"/>
                        <a:t>Verbs which are irregular</a:t>
                      </a:r>
                      <a:r>
                        <a:rPr lang="en-GB" sz="1600" baseline="0" noProof="0" dirty="0" smtClean="0"/>
                        <a:t> in the present subjunctive include: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extLst>
                  <a:ext uri="{0D108BD9-81ED-4DB2-BD59-A6C34878D82A}">
                    <a16:rowId xmlns:a16="http://schemas.microsoft.com/office/drawing/2014/main" val="10009"/>
                  </a:ext>
                </a:extLst>
              </a:tr>
              <a:tr h="14443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600" baseline="0" dirty="0" err="1" smtClean="0"/>
                        <a:t>Être</a:t>
                      </a:r>
                      <a:r>
                        <a:rPr lang="es-ES_tradnl" sz="1600" baseline="0" dirty="0" smtClean="0"/>
                        <a:t> (to be) = </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1600" b="1" baseline="0" dirty="0" smtClean="0"/>
                        <a:t>je sois (I am)</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1600" b="1" baseline="0" dirty="0" smtClean="0"/>
                        <a:t>Ce </a:t>
                      </a:r>
                      <a:r>
                        <a:rPr lang="es-ES_tradnl" sz="1600" b="1" baseline="0" dirty="0" err="1" smtClean="0"/>
                        <a:t>soit</a:t>
                      </a:r>
                      <a:r>
                        <a:rPr lang="es-ES_tradnl" sz="1600" b="1" baseline="0" dirty="0" smtClean="0"/>
                        <a:t> (</a:t>
                      </a:r>
                      <a:r>
                        <a:rPr lang="es-ES_tradnl" sz="1600" b="1" baseline="0" dirty="0" err="1" smtClean="0"/>
                        <a:t>it</a:t>
                      </a:r>
                      <a:r>
                        <a:rPr lang="es-ES_tradnl" sz="1600" b="1" baseline="0" dirty="0" smtClean="0"/>
                        <a:t> </a:t>
                      </a:r>
                      <a:r>
                        <a:rPr lang="es-ES_tradnl" sz="1600" b="1" baseline="0" dirty="0" err="1" smtClean="0"/>
                        <a:t>is</a:t>
                      </a:r>
                      <a:r>
                        <a:rPr lang="es-ES_tradnl" sz="1600" b="1" baseline="0" dirty="0" smtClean="0"/>
                        <a:t>)</a:t>
                      </a:r>
                      <a:endParaRPr lang="es-ES_tradnl" sz="1600" b="1" dirty="0" smtClean="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600" baseline="0" dirty="0" smtClean="0"/>
                        <a:t>Aller (to </a:t>
                      </a:r>
                      <a:r>
                        <a:rPr lang="es-ES_tradnl" sz="1600" baseline="0" dirty="0" err="1" smtClean="0"/>
                        <a:t>go</a:t>
                      </a:r>
                      <a:r>
                        <a:rPr lang="es-ES_tradnl" sz="1600" baseline="0" dirty="0" smtClean="0"/>
                        <a:t>) = </a:t>
                      </a:r>
                      <a:endParaRPr lang="es-ES_tradnl" sz="1600" b="1"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s-ES_tradnl" sz="1600" b="1" baseline="0" dirty="0" err="1" smtClean="0"/>
                        <a:t>J’aille</a:t>
                      </a:r>
                      <a:r>
                        <a:rPr lang="es-ES_tradnl" sz="1600" b="1" baseline="0" dirty="0" smtClean="0"/>
                        <a:t> (I </a:t>
                      </a:r>
                      <a:r>
                        <a:rPr lang="es-ES_tradnl" sz="1600" b="1" baseline="0" dirty="0" err="1" smtClean="0"/>
                        <a:t>go</a:t>
                      </a:r>
                      <a:r>
                        <a:rPr lang="es-ES_tradnl" sz="1600" b="1" baseline="0" dirty="0" smtClean="0"/>
                        <a:t>)</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1600" b="1" baseline="0" dirty="0" err="1" smtClean="0"/>
                        <a:t>On</a:t>
                      </a:r>
                      <a:r>
                        <a:rPr lang="es-ES_tradnl" sz="1600" b="1" baseline="0" dirty="0" smtClean="0"/>
                        <a:t> </a:t>
                      </a:r>
                      <a:r>
                        <a:rPr lang="es-ES_tradnl" sz="1600" b="1" baseline="0" dirty="0" err="1" smtClean="0"/>
                        <a:t>aille</a:t>
                      </a:r>
                      <a:r>
                        <a:rPr lang="es-ES_tradnl" sz="1600" b="1" baseline="0" dirty="0" smtClean="0"/>
                        <a:t> (</a:t>
                      </a:r>
                      <a:r>
                        <a:rPr lang="es-ES_tradnl" sz="1600" b="1" baseline="0" dirty="0" err="1" smtClean="0"/>
                        <a:t>we</a:t>
                      </a:r>
                      <a:r>
                        <a:rPr lang="es-ES_tradnl" sz="1600" b="1" baseline="0" dirty="0" smtClean="0"/>
                        <a:t> </a:t>
                      </a:r>
                      <a:r>
                        <a:rPr lang="es-ES_tradnl" sz="1600" b="1" baseline="0" dirty="0" err="1" smtClean="0"/>
                        <a:t>go</a:t>
                      </a:r>
                      <a:r>
                        <a:rPr lang="es-ES_tradnl" sz="1600" b="1" baseline="0" dirty="0" smtClean="0"/>
                        <a:t>)</a:t>
                      </a:r>
                      <a:endParaRPr lang="es-ES_tradnl" sz="1600" b="1" dirty="0" smtClean="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ES_tradnl"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600" baseline="0" dirty="0" err="1" smtClean="0"/>
                        <a:t>Il</a:t>
                      </a:r>
                      <a:r>
                        <a:rPr lang="es-ES_tradnl" sz="1600" baseline="0" dirty="0" smtClean="0"/>
                        <a:t> y a (</a:t>
                      </a:r>
                      <a:r>
                        <a:rPr lang="es-ES_tradnl" sz="1600" baseline="0" dirty="0" err="1" smtClean="0"/>
                        <a:t>there</a:t>
                      </a:r>
                      <a:r>
                        <a:rPr lang="es-ES_tradnl" sz="1600" baseline="0" dirty="0" smtClean="0"/>
                        <a:t> </a:t>
                      </a:r>
                      <a:r>
                        <a:rPr lang="es-ES_tradnl" sz="1600" baseline="0" dirty="0" err="1" smtClean="0"/>
                        <a:t>is</a:t>
                      </a:r>
                      <a:r>
                        <a:rPr lang="es-ES_tradnl" sz="1600" baseline="0" dirty="0" smtClean="0"/>
                        <a:t>/ are) = </a:t>
                      </a:r>
                      <a:r>
                        <a:rPr lang="es-ES_tradnl" sz="1600" b="1" baseline="0" dirty="0" err="1" smtClean="0"/>
                        <a:t>il</a:t>
                      </a:r>
                      <a:r>
                        <a:rPr lang="es-ES_tradnl" sz="1600" b="1" baseline="0" dirty="0" smtClean="0"/>
                        <a:t> y </a:t>
                      </a:r>
                      <a:r>
                        <a:rPr lang="es-ES_tradnl" sz="1600" b="1" baseline="0" dirty="0" err="1" smtClean="0"/>
                        <a:t>ait</a:t>
                      </a:r>
                      <a:endParaRPr lang="es-ES_tradnl" sz="1600" b="1" dirty="0" smtClean="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741680">
                <a:tc gridSpan="4">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ES_tradnl" sz="1600" b="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s-ES_tradnl" sz="1600" b="0" dirty="0" err="1" smtClean="0"/>
                        <a:t>Pouvoir</a:t>
                      </a:r>
                      <a:r>
                        <a:rPr lang="es-ES_tradnl" sz="1600" b="0" dirty="0" smtClean="0"/>
                        <a:t> (to be </a:t>
                      </a:r>
                      <a:r>
                        <a:rPr lang="es-ES_tradnl" sz="1600" b="0" dirty="0" err="1" smtClean="0"/>
                        <a:t>able</a:t>
                      </a:r>
                      <a:r>
                        <a:rPr lang="es-ES_tradnl" sz="1600" b="0" dirty="0" smtClean="0"/>
                        <a:t> to) = </a:t>
                      </a:r>
                      <a:r>
                        <a:rPr lang="es-ES_tradnl" sz="1600" b="0" baseline="0" dirty="0" smtClean="0"/>
                        <a:t>                                   </a:t>
                      </a:r>
                      <a:r>
                        <a:rPr lang="es-ES_tradnl" sz="1600" b="0" baseline="0" dirty="0" err="1" smtClean="0"/>
                        <a:t>Avoir</a:t>
                      </a:r>
                      <a:r>
                        <a:rPr lang="es-ES_tradnl" sz="1600" b="0" baseline="0" dirty="0" smtClean="0"/>
                        <a:t> (to </a:t>
                      </a:r>
                      <a:r>
                        <a:rPr lang="es-ES_tradnl" sz="1600" b="0" baseline="0" dirty="0" err="1" smtClean="0"/>
                        <a:t>have</a:t>
                      </a:r>
                      <a:r>
                        <a:rPr lang="es-ES_tradnl" sz="1600" b="0" baseline="0" dirty="0" smtClean="0"/>
                        <a:t>) = </a:t>
                      </a:r>
                      <a:endParaRPr lang="es-ES_tradnl" sz="1600" b="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s-ES_tradnl" sz="1600" b="1" dirty="0" smtClean="0"/>
                        <a:t>Je</a:t>
                      </a:r>
                      <a:r>
                        <a:rPr lang="es-ES_tradnl" sz="1600" b="1" baseline="0" dirty="0" smtClean="0"/>
                        <a:t> </a:t>
                      </a:r>
                      <a:r>
                        <a:rPr lang="es-ES_tradnl" sz="1600" b="1" baseline="0" dirty="0" err="1" smtClean="0"/>
                        <a:t>puisse</a:t>
                      </a:r>
                      <a:r>
                        <a:rPr lang="es-ES_tradnl" sz="1600" b="1" baseline="0" dirty="0" smtClean="0"/>
                        <a:t> (I can)                                                   </a:t>
                      </a:r>
                      <a:r>
                        <a:rPr lang="es-ES_tradnl" sz="1600" b="1" baseline="0" dirty="0" err="1" smtClean="0"/>
                        <a:t>J’aie</a:t>
                      </a:r>
                      <a:r>
                        <a:rPr lang="es-ES_tradnl" sz="1600" b="1" baseline="0" dirty="0" smtClean="0"/>
                        <a:t> (I </a:t>
                      </a:r>
                      <a:r>
                        <a:rPr lang="es-ES_tradnl" sz="1600" b="1" baseline="0" dirty="0" err="1" smtClean="0"/>
                        <a:t>have</a:t>
                      </a:r>
                      <a:r>
                        <a:rPr lang="es-ES_tradnl" sz="1600" b="1" baseline="0" dirty="0" smtClean="0"/>
                        <a:t>)</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1600" b="1" baseline="0" dirty="0" err="1" smtClean="0"/>
                        <a:t>On</a:t>
                      </a:r>
                      <a:r>
                        <a:rPr lang="es-ES_tradnl" sz="1600" b="1" baseline="0" dirty="0" smtClean="0"/>
                        <a:t> </a:t>
                      </a:r>
                      <a:r>
                        <a:rPr lang="es-ES_tradnl" sz="1600" b="1" baseline="0" dirty="0" err="1" smtClean="0"/>
                        <a:t>puisse</a:t>
                      </a:r>
                      <a:r>
                        <a:rPr lang="es-ES_tradnl" sz="1600" b="1" baseline="0" dirty="0" smtClean="0"/>
                        <a:t> (</a:t>
                      </a:r>
                      <a:r>
                        <a:rPr lang="es-ES_tradnl" sz="1600" b="1" baseline="0" dirty="0" err="1" smtClean="0"/>
                        <a:t>you</a:t>
                      </a:r>
                      <a:r>
                        <a:rPr lang="es-ES_tradnl" sz="1600" b="1" baseline="0" dirty="0" smtClean="0"/>
                        <a:t> can)                                            </a:t>
                      </a:r>
                      <a:r>
                        <a:rPr lang="es-ES_tradnl" sz="1600" b="1" baseline="0" dirty="0" err="1" smtClean="0"/>
                        <a:t>on</a:t>
                      </a:r>
                      <a:r>
                        <a:rPr lang="es-ES_tradnl" sz="1600" b="1" baseline="0" dirty="0" smtClean="0"/>
                        <a:t> </a:t>
                      </a:r>
                      <a:r>
                        <a:rPr lang="es-ES_tradnl" sz="1600" b="1" baseline="0" dirty="0" err="1" smtClean="0"/>
                        <a:t>ait</a:t>
                      </a:r>
                      <a:r>
                        <a:rPr lang="es-ES_tradnl" sz="1600" b="1" baseline="0" dirty="0" smtClean="0"/>
                        <a:t> (</a:t>
                      </a:r>
                      <a:r>
                        <a:rPr lang="es-ES_tradnl" sz="1600" b="1" baseline="0" dirty="0" err="1" smtClean="0"/>
                        <a:t>you</a:t>
                      </a:r>
                      <a:r>
                        <a:rPr lang="es-ES_tradnl" sz="1600" b="1" baseline="0" dirty="0" smtClean="0"/>
                        <a:t> </a:t>
                      </a:r>
                      <a:r>
                        <a:rPr lang="es-ES_tradnl" sz="1600" b="1" baseline="0" dirty="0" err="1" smtClean="0"/>
                        <a:t>have</a:t>
                      </a:r>
                      <a:r>
                        <a:rPr lang="es-ES_tradnl" sz="1600" b="1" baseline="0" dirty="0" smtClean="0"/>
                        <a:t>)</a:t>
                      </a:r>
                      <a:endParaRPr lang="es-ES_tradnl" sz="1600" b="1" dirty="0" smtClean="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ES_tradnl"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10011"/>
                  </a:ext>
                </a:extLst>
              </a:tr>
            </a:tbl>
          </a:graphicData>
        </a:graphic>
      </p:graphicFrame>
    </p:spTree>
    <p:extLst>
      <p:ext uri="{BB962C8B-B14F-4D97-AF65-F5344CB8AC3E}">
        <p14:creationId xmlns:p14="http://schemas.microsoft.com/office/powerpoint/2010/main" val="70848152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4461944"/>
              </p:ext>
            </p:extLst>
          </p:nvPr>
        </p:nvGraphicFramePr>
        <p:xfrm>
          <a:off x="116632" y="107504"/>
          <a:ext cx="6624735" cy="8853882"/>
        </p:xfrm>
        <a:graphic>
          <a:graphicData uri="http://schemas.openxmlformats.org/drawingml/2006/table">
            <a:tbl>
              <a:tblPr>
                <a:tableStyleId>{5940675A-B579-460E-94D1-54222C63F5DA}</a:tableStyleId>
              </a:tblPr>
              <a:tblGrid>
                <a:gridCol w="1644508">
                  <a:extLst>
                    <a:ext uri="{9D8B030D-6E8A-4147-A177-3AD203B41FA5}">
                      <a16:colId xmlns:a16="http://schemas.microsoft.com/office/drawing/2014/main" val="3782221377"/>
                    </a:ext>
                  </a:extLst>
                </a:gridCol>
                <a:gridCol w="535860">
                  <a:extLst>
                    <a:ext uri="{9D8B030D-6E8A-4147-A177-3AD203B41FA5}">
                      <a16:colId xmlns:a16="http://schemas.microsoft.com/office/drawing/2014/main" val="2277278041"/>
                    </a:ext>
                  </a:extLst>
                </a:gridCol>
                <a:gridCol w="817911">
                  <a:extLst>
                    <a:ext uri="{9D8B030D-6E8A-4147-A177-3AD203B41FA5}">
                      <a16:colId xmlns:a16="http://schemas.microsoft.com/office/drawing/2014/main" val="20002"/>
                    </a:ext>
                  </a:extLst>
                </a:gridCol>
                <a:gridCol w="1804994">
                  <a:extLst>
                    <a:ext uri="{9D8B030D-6E8A-4147-A177-3AD203B41FA5}">
                      <a16:colId xmlns:a16="http://schemas.microsoft.com/office/drawing/2014/main" val="20004"/>
                    </a:ext>
                  </a:extLst>
                </a:gridCol>
                <a:gridCol w="1821462">
                  <a:extLst>
                    <a:ext uri="{9D8B030D-6E8A-4147-A177-3AD203B41FA5}">
                      <a16:colId xmlns:a16="http://schemas.microsoft.com/office/drawing/2014/main" val="2337515503"/>
                    </a:ext>
                  </a:extLst>
                </a:gridCol>
              </a:tblGrid>
              <a:tr h="0">
                <a:tc gridSpan="5">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200" b="1" dirty="0"/>
                        <a:t>THE KEY TO SUCCESS IN THE ROLE PLAY CARD (15 MARKS)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hMerge="1">
                  <a:txBody>
                    <a:bodyPr/>
                    <a:lstStyle/>
                    <a:p>
                      <a:endParaRPr lang="en-GB"/>
                    </a:p>
                  </a:txBody>
                  <a:tcPr/>
                </a:tc>
                <a:tc hMerge="1">
                  <a:txBody>
                    <a:bodyPr/>
                    <a:lstStyle/>
                    <a:p>
                      <a:endParaRPr lang="es-ES_tradnl"/>
                    </a:p>
                  </a:txBody>
                  <a:tcPr/>
                </a:tc>
                <a:tc hMerge="1">
                  <a:txBody>
                    <a:bodyPr/>
                    <a:lstStyle/>
                    <a:p>
                      <a:endParaRPr lang="es-ES_tradnl"/>
                    </a:p>
                  </a:txBody>
                  <a:tcPr/>
                </a:tc>
                <a:tc hMerge="1">
                  <a:txBody>
                    <a:bodyPr/>
                    <a:lstStyle/>
                    <a:p>
                      <a:endParaRPr lang="en-GB"/>
                    </a:p>
                  </a:txBody>
                  <a:tcPr/>
                </a:tc>
                <a:extLst>
                  <a:ext uri="{0D108BD9-81ED-4DB2-BD59-A6C34878D82A}">
                    <a16:rowId xmlns:a16="http://schemas.microsoft.com/office/drawing/2014/main" val="3172316231"/>
                  </a:ext>
                </a:extLst>
              </a:tr>
              <a:tr h="0">
                <a:tc gridSpan="5">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_tradnl" sz="1200" b="1" noProof="0" dirty="0">
                          <a:solidFill>
                            <a:schemeClr val="tx1"/>
                          </a:solidFill>
                        </a:rPr>
                        <a:t>QUESTIONS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1"/>
                  </a:ext>
                </a:extLst>
              </a:tr>
              <a:tr h="304212">
                <a:tc gridSpan="2">
                  <a:txBody>
                    <a:bodyPr/>
                    <a:lstStyle/>
                    <a:p>
                      <a:pPr marL="0" indent="0" algn="l">
                        <a:buFont typeface="Arial" panose="020B0604020202020204" pitchFamily="34" charset="0"/>
                        <a:buNone/>
                      </a:pPr>
                      <a:r>
                        <a:rPr lang="es-ES_tradnl" sz="1100" b="1" noProof="0" dirty="0">
                          <a:solidFill>
                            <a:schemeClr val="tx1"/>
                          </a:solidFill>
                          <a:latin typeface="Calibri" panose="020F0502020204030204" pitchFamily="34" charset="0"/>
                        </a:rPr>
                        <a:t>QUESTION WORDS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hMerge="1">
                  <a:txBody>
                    <a:bodyPr/>
                    <a:lstStyle/>
                    <a:p>
                      <a:pPr marL="0" indent="0" algn="l">
                        <a:buFont typeface="Arial" panose="020B0604020202020204" pitchFamily="34" charset="0"/>
                        <a:buNone/>
                      </a:pPr>
                      <a:endParaRPr lang="es-ES_tradnl" sz="1100" b="1" noProof="0" dirty="0">
                        <a:solidFill>
                          <a:schemeClr val="tx1"/>
                        </a:solidFill>
                        <a:latin typeface="Calibri" panose="020F0502020204030204" pitchFamily="34" charset="0"/>
                      </a:endParaRPr>
                    </a:p>
                  </a:txBody>
                  <a:tcPr/>
                </a:tc>
                <a:tc gridSpan="2">
                  <a:txBody>
                    <a:bodyPr/>
                    <a:lstStyle/>
                    <a:p>
                      <a:pPr marL="0" indent="0" algn="l">
                        <a:buFont typeface="Arial" panose="020B0604020202020204" pitchFamily="34" charset="0"/>
                        <a:buNone/>
                      </a:pPr>
                      <a:r>
                        <a:rPr lang="es-ES_tradnl" sz="1100" b="1" noProof="0" dirty="0">
                          <a:solidFill>
                            <a:schemeClr val="tx1"/>
                          </a:solidFill>
                          <a:latin typeface="Calibri" panose="020F0502020204030204" pitchFamily="34" charset="0"/>
                        </a:rPr>
                        <a:t>?</a:t>
                      </a:r>
                      <a:r>
                        <a:rPr lang="es-ES_tradnl" sz="1100" b="1" baseline="0" noProof="0" dirty="0">
                          <a:solidFill>
                            <a:schemeClr val="tx1"/>
                          </a:solidFill>
                          <a:latin typeface="Calibri" panose="020F0502020204030204" pitchFamily="34" charset="0"/>
                        </a:rPr>
                        <a:t> </a:t>
                      </a:r>
                      <a:r>
                        <a:rPr lang="es-ES_tradnl" sz="1100" b="1" noProof="0" dirty="0">
                          <a:solidFill>
                            <a:schemeClr val="tx1"/>
                          </a:solidFill>
                          <a:latin typeface="Calibri" panose="020F0502020204030204" pitchFamily="34" charset="0"/>
                        </a:rPr>
                        <a:t>ASKING A QUESTION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hMerge="1">
                  <a:txBody>
                    <a:bodyPr/>
                    <a:lstStyle/>
                    <a:p>
                      <a:endParaRPr lang="es-ES_tradnl"/>
                    </a:p>
                  </a:txBody>
                  <a:tcPr/>
                </a:tc>
                <a:tc>
                  <a:txBody>
                    <a:bodyPr/>
                    <a:lstStyle/>
                    <a:p>
                      <a:pPr marL="0" indent="0" algn="l">
                        <a:buFont typeface="Arial" panose="020B0604020202020204" pitchFamily="34" charset="0"/>
                        <a:buNone/>
                      </a:pPr>
                      <a:r>
                        <a:rPr lang="es-ES_tradnl" sz="1100" b="1" noProof="0" dirty="0">
                          <a:solidFill>
                            <a:schemeClr val="tx1"/>
                          </a:solidFill>
                          <a:latin typeface="Calibri" panose="020F0502020204030204" pitchFamily="34" charset="0"/>
                        </a:rPr>
                        <a:t>ASKING FOR SOMETHING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138387784"/>
                  </a:ext>
                </a:extLst>
              </a:tr>
              <a:tr h="1771719">
                <a:tc gridSpan="2">
                  <a:txBody>
                    <a:bodyPr/>
                    <a:lstStyle/>
                    <a:p>
                      <a:pPr marL="0" indent="0" algn="l">
                        <a:buFont typeface="Arial" panose="020B0604020202020204" pitchFamily="34" charset="0"/>
                        <a:buNone/>
                      </a:pPr>
                      <a:r>
                        <a:rPr lang="fr-FR" sz="1000" b="1" baseline="0" noProof="0" dirty="0" smtClean="0">
                          <a:solidFill>
                            <a:schemeClr val="tx1"/>
                          </a:solidFill>
                          <a:latin typeface="Calibri" panose="020F0502020204030204" pitchFamily="34" charset="0"/>
                        </a:rPr>
                        <a:t>Qui est? </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Who</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is</a:t>
                      </a:r>
                      <a:r>
                        <a:rPr lang="fr-FR" sz="1000" baseline="0" noProof="0" dirty="0" smtClean="0">
                          <a:solidFill>
                            <a:schemeClr val="tx1"/>
                          </a:solidFill>
                          <a:latin typeface="Calibri" panose="020F0502020204030204" pitchFamily="34" charset="0"/>
                        </a:rPr>
                        <a:t>?</a:t>
                      </a:r>
                    </a:p>
                    <a:p>
                      <a:pPr marL="0" indent="0" algn="l">
                        <a:buFont typeface="Arial" panose="020B0604020202020204" pitchFamily="34" charset="0"/>
                        <a:buNone/>
                      </a:pPr>
                      <a:r>
                        <a:rPr lang="fr-FR" sz="1000" b="1" baseline="0" noProof="0" dirty="0" smtClean="0">
                          <a:solidFill>
                            <a:schemeClr val="tx1"/>
                          </a:solidFill>
                          <a:latin typeface="Calibri" panose="020F0502020204030204" pitchFamily="34" charset="0"/>
                        </a:rPr>
                        <a:t>Qu’est—ce que? </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What</a:t>
                      </a:r>
                      <a:r>
                        <a:rPr lang="fr-FR" sz="1000" baseline="0" noProof="0" dirty="0" smtClean="0">
                          <a:solidFill>
                            <a:schemeClr val="tx1"/>
                          </a:solidFill>
                          <a:latin typeface="Calibri" panose="020F0502020204030204" pitchFamily="34" charset="0"/>
                        </a:rPr>
                        <a:t>?</a:t>
                      </a:r>
                    </a:p>
                    <a:p>
                      <a:pPr marL="0" indent="0" algn="l">
                        <a:buFont typeface="Arial" panose="020B0604020202020204" pitchFamily="34" charset="0"/>
                        <a:buNone/>
                      </a:pPr>
                      <a:r>
                        <a:rPr lang="fr-FR" sz="1000" b="1" baseline="0" noProof="0" dirty="0" smtClean="0">
                          <a:solidFill>
                            <a:schemeClr val="tx1"/>
                          </a:solidFill>
                          <a:latin typeface="Calibri" panose="020F0502020204030204" pitchFamily="34" charset="0"/>
                        </a:rPr>
                        <a:t>Où est (sont)? </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Where</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is</a:t>
                      </a:r>
                      <a:r>
                        <a:rPr lang="fr-FR" sz="1000" baseline="0" noProof="0" dirty="0" smtClean="0">
                          <a:solidFill>
                            <a:schemeClr val="tx1"/>
                          </a:solidFill>
                          <a:latin typeface="Calibri" panose="020F0502020204030204" pitchFamily="34" charset="0"/>
                        </a:rPr>
                        <a:t>(are)?</a:t>
                      </a:r>
                    </a:p>
                    <a:p>
                      <a:pPr marL="0" indent="0" algn="l">
                        <a:buFont typeface="Arial" panose="020B0604020202020204" pitchFamily="34" charset="0"/>
                        <a:buNone/>
                      </a:pPr>
                      <a:r>
                        <a:rPr lang="fr-FR" sz="1000" b="1" baseline="0" noProof="0" dirty="0" smtClean="0">
                          <a:solidFill>
                            <a:schemeClr val="tx1"/>
                          </a:solidFill>
                          <a:latin typeface="Calibri" panose="020F0502020204030204" pitchFamily="34" charset="0"/>
                        </a:rPr>
                        <a:t>Où est-ce que tu vas? </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Where</a:t>
                      </a:r>
                      <a:r>
                        <a:rPr lang="fr-FR" sz="1000" baseline="0" noProof="0" dirty="0" smtClean="0">
                          <a:solidFill>
                            <a:schemeClr val="tx1"/>
                          </a:solidFill>
                          <a:latin typeface="Calibri" panose="020F0502020204030204" pitchFamily="34" charset="0"/>
                        </a:rPr>
                        <a:t> are </a:t>
                      </a:r>
                      <a:r>
                        <a:rPr lang="fr-FR" sz="1000" baseline="0" noProof="0" dirty="0" err="1" smtClean="0">
                          <a:solidFill>
                            <a:schemeClr val="tx1"/>
                          </a:solidFill>
                          <a:latin typeface="Calibri" panose="020F0502020204030204" pitchFamily="34" charset="0"/>
                        </a:rPr>
                        <a:t>you</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going</a:t>
                      </a:r>
                      <a:r>
                        <a:rPr lang="fr-FR" sz="1000" baseline="0" noProof="0" dirty="0" smtClean="0">
                          <a:solidFill>
                            <a:schemeClr val="tx1"/>
                          </a:solidFill>
                          <a:latin typeface="Calibri" panose="020F0502020204030204" pitchFamily="34" charset="0"/>
                        </a:rPr>
                        <a:t>?</a:t>
                      </a:r>
                    </a:p>
                    <a:p>
                      <a:pPr marL="0" indent="0" algn="l">
                        <a:buFont typeface="Arial" panose="020B0604020202020204" pitchFamily="34" charset="0"/>
                        <a:buNone/>
                      </a:pPr>
                      <a:r>
                        <a:rPr lang="fr-FR" sz="1000" b="1" baseline="0" noProof="0" dirty="0" smtClean="0">
                          <a:solidFill>
                            <a:schemeClr val="tx1"/>
                          </a:solidFill>
                          <a:latin typeface="Calibri" panose="020F0502020204030204" pitchFamily="34" charset="0"/>
                        </a:rPr>
                        <a:t>C’est quand…? </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When</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is</a:t>
                      </a:r>
                      <a:r>
                        <a:rPr lang="fr-FR" sz="1000" baseline="0" noProof="0" dirty="0" smtClean="0">
                          <a:solidFill>
                            <a:schemeClr val="tx1"/>
                          </a:solidFill>
                          <a:latin typeface="Calibri" panose="020F0502020204030204" pitchFamily="34" charset="0"/>
                        </a:rPr>
                        <a:t>…?</a:t>
                      </a:r>
                    </a:p>
                    <a:p>
                      <a:pPr marL="0" indent="0" algn="l">
                        <a:buFont typeface="Arial" panose="020B0604020202020204" pitchFamily="34" charset="0"/>
                        <a:buNone/>
                      </a:pPr>
                      <a:r>
                        <a:rPr lang="fr-FR" sz="1000" b="1" baseline="0" noProof="0" dirty="0" smtClean="0">
                          <a:solidFill>
                            <a:schemeClr val="tx1"/>
                          </a:solidFill>
                          <a:latin typeface="Calibri" panose="020F0502020204030204" pitchFamily="34" charset="0"/>
                        </a:rPr>
                        <a:t>Pourquoi? </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Why</a:t>
                      </a:r>
                      <a:r>
                        <a:rPr lang="fr-FR" sz="1000" baseline="0" noProof="0" dirty="0" smtClean="0">
                          <a:solidFill>
                            <a:schemeClr val="tx1"/>
                          </a:solidFill>
                          <a:latin typeface="Calibri" panose="020F0502020204030204" pitchFamily="34" charset="0"/>
                        </a:rPr>
                        <a:t>?</a:t>
                      </a:r>
                    </a:p>
                    <a:p>
                      <a:pPr marL="0" indent="0" algn="l">
                        <a:buFont typeface="Arial" panose="020B0604020202020204" pitchFamily="34" charset="0"/>
                        <a:buNone/>
                      </a:pPr>
                      <a:r>
                        <a:rPr lang="fr-FR" sz="1000" b="1" baseline="0" noProof="0" dirty="0" smtClean="0">
                          <a:solidFill>
                            <a:schemeClr val="tx1"/>
                          </a:solidFill>
                          <a:latin typeface="Calibri" panose="020F0502020204030204" pitchFamily="34" charset="0"/>
                        </a:rPr>
                        <a:t>Comment? </a:t>
                      </a:r>
                      <a:r>
                        <a:rPr lang="fr-FR" sz="1000" baseline="0" noProof="0" dirty="0" smtClean="0">
                          <a:solidFill>
                            <a:schemeClr val="tx1"/>
                          </a:solidFill>
                          <a:latin typeface="Calibri" panose="020F0502020204030204" pitchFamily="34" charset="0"/>
                        </a:rPr>
                        <a:t>– How/</a:t>
                      </a:r>
                      <a:r>
                        <a:rPr lang="fr-FR" sz="1000" baseline="0" noProof="0" dirty="0" err="1" smtClean="0">
                          <a:solidFill>
                            <a:schemeClr val="tx1"/>
                          </a:solidFill>
                          <a:latin typeface="Calibri" panose="020F0502020204030204" pitchFamily="34" charset="0"/>
                        </a:rPr>
                        <a:t>What</a:t>
                      </a:r>
                      <a:r>
                        <a:rPr lang="fr-FR" sz="1000" baseline="0" noProof="0" dirty="0" smtClean="0">
                          <a:solidFill>
                            <a:schemeClr val="tx1"/>
                          </a:solidFill>
                          <a:latin typeface="Calibri" panose="020F0502020204030204" pitchFamily="34" charset="0"/>
                        </a:rPr>
                        <a:t>?</a:t>
                      </a:r>
                    </a:p>
                    <a:p>
                      <a:pPr marL="0" indent="0" algn="l">
                        <a:buFont typeface="Arial" panose="020B0604020202020204" pitchFamily="34" charset="0"/>
                        <a:buNone/>
                      </a:pPr>
                      <a:r>
                        <a:rPr lang="fr-FR" sz="1000" b="1" baseline="0" noProof="0" dirty="0" smtClean="0">
                          <a:solidFill>
                            <a:schemeClr val="tx1"/>
                          </a:solidFill>
                          <a:latin typeface="Calibri" panose="020F0502020204030204" pitchFamily="34" charset="0"/>
                        </a:rPr>
                        <a:t>Quel(le)(s)</a:t>
                      </a:r>
                      <a:r>
                        <a:rPr lang="fr-FR" sz="1000" baseline="0" noProof="0" dirty="0" smtClean="0">
                          <a:solidFill>
                            <a:schemeClr val="tx1"/>
                          </a:solidFill>
                          <a:latin typeface="Calibri" panose="020F0502020204030204" pitchFamily="34" charset="0"/>
                        </a:rPr>
                        <a:t>? – </a:t>
                      </a:r>
                      <a:r>
                        <a:rPr lang="fr-FR" sz="1000" baseline="0" noProof="0" dirty="0" err="1" smtClean="0">
                          <a:solidFill>
                            <a:schemeClr val="tx1"/>
                          </a:solidFill>
                          <a:latin typeface="Calibri" panose="020F0502020204030204" pitchFamily="34" charset="0"/>
                        </a:rPr>
                        <a:t>Which</a:t>
                      </a:r>
                      <a:r>
                        <a:rPr lang="fr-FR" sz="1000" baseline="0" noProof="0" dirty="0" smtClean="0">
                          <a:solidFill>
                            <a:schemeClr val="tx1"/>
                          </a:solidFill>
                          <a:latin typeface="Calibri" panose="020F0502020204030204" pitchFamily="34" charset="0"/>
                        </a:rPr>
                        <a:t>?</a:t>
                      </a:r>
                    </a:p>
                    <a:p>
                      <a:pPr marL="0" indent="0" algn="l">
                        <a:buFont typeface="Arial" panose="020B0604020202020204" pitchFamily="34" charset="0"/>
                        <a:buNone/>
                      </a:pPr>
                      <a:r>
                        <a:rPr lang="fr-FR" sz="1000" b="1" baseline="0" noProof="0" dirty="0" smtClean="0">
                          <a:solidFill>
                            <a:schemeClr val="tx1"/>
                          </a:solidFill>
                          <a:latin typeface="Calibri" panose="020F0502020204030204" pitchFamily="34" charset="0"/>
                        </a:rPr>
                        <a:t>Combien? </a:t>
                      </a:r>
                      <a:r>
                        <a:rPr lang="fr-FR" sz="1000" baseline="0" noProof="0" dirty="0" smtClean="0">
                          <a:solidFill>
                            <a:schemeClr val="tx1"/>
                          </a:solidFill>
                          <a:latin typeface="Calibri" panose="020F0502020204030204" pitchFamily="34" charset="0"/>
                        </a:rPr>
                        <a:t>– How </a:t>
                      </a:r>
                      <a:r>
                        <a:rPr lang="fr-FR" sz="1000" baseline="0" noProof="0" dirty="0" err="1" smtClean="0">
                          <a:solidFill>
                            <a:schemeClr val="tx1"/>
                          </a:solidFill>
                          <a:latin typeface="Calibri" panose="020F0502020204030204" pitchFamily="34" charset="0"/>
                        </a:rPr>
                        <a:t>many</a:t>
                      </a:r>
                      <a:r>
                        <a:rPr lang="fr-FR" sz="1000" baseline="0" noProof="0" dirty="0" smtClean="0">
                          <a:solidFill>
                            <a:schemeClr val="tx1"/>
                          </a:solidFill>
                          <a:latin typeface="Calibri" panose="020F0502020204030204" pitchFamily="34" charset="0"/>
                        </a:rPr>
                        <a:t>?</a:t>
                      </a:r>
                    </a:p>
                    <a:p>
                      <a:pPr marL="0" indent="0" algn="l">
                        <a:buFont typeface="Arial" panose="020B0604020202020204" pitchFamily="34" charset="0"/>
                        <a:buNone/>
                      </a:pPr>
                      <a:r>
                        <a:rPr lang="fr-FR" sz="1000" b="1" baseline="0" noProof="0" dirty="0" smtClean="0">
                          <a:solidFill>
                            <a:schemeClr val="tx1"/>
                          </a:solidFill>
                          <a:latin typeface="Calibri" panose="020F0502020204030204" pitchFamily="34" charset="0"/>
                        </a:rPr>
                        <a:t>A quelle heure? </a:t>
                      </a:r>
                      <a:r>
                        <a:rPr lang="fr-FR" sz="1000" baseline="0" noProof="0" dirty="0" smtClean="0">
                          <a:solidFill>
                            <a:schemeClr val="tx1"/>
                          </a:solidFill>
                          <a:latin typeface="Calibri" panose="020F0502020204030204" pitchFamily="34" charset="0"/>
                        </a:rPr>
                        <a:t>– At </a:t>
                      </a:r>
                      <a:r>
                        <a:rPr lang="fr-FR" sz="1000" baseline="0" noProof="0" dirty="0" err="1" smtClean="0">
                          <a:solidFill>
                            <a:schemeClr val="tx1"/>
                          </a:solidFill>
                          <a:latin typeface="Calibri" panose="020F0502020204030204" pitchFamily="34" charset="0"/>
                        </a:rPr>
                        <a:t>what</a:t>
                      </a:r>
                      <a:r>
                        <a:rPr lang="fr-FR" sz="1000" baseline="0" noProof="0" dirty="0" smtClean="0">
                          <a:solidFill>
                            <a:schemeClr val="tx1"/>
                          </a:solidFill>
                          <a:latin typeface="Calibri" panose="020F0502020204030204" pitchFamily="34" charset="0"/>
                        </a:rPr>
                        <a:t> time?</a:t>
                      </a:r>
                      <a:endParaRPr lang="fr-FR" sz="1000" baseline="0" noProof="0" dirty="0">
                        <a:solidFill>
                          <a:schemeClr val="tx1"/>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marL="0" indent="0" algn="l">
                        <a:buFont typeface="Arial" panose="020B0604020202020204" pitchFamily="34" charset="0"/>
                        <a:buNone/>
                      </a:pPr>
                      <a:endParaRPr lang="es-ES_tradnl" sz="1000" noProof="0" dirty="0">
                        <a:solidFill>
                          <a:schemeClr val="tx1"/>
                        </a:solidFill>
                        <a:latin typeface="Calibri" panose="020F0502020204030204" pitchFamily="34" charset="0"/>
                      </a:endParaRPr>
                    </a:p>
                  </a:txBody>
                  <a:tcPr/>
                </a:tc>
                <a:tc gridSpan="2">
                  <a:txBody>
                    <a:bodyPr/>
                    <a:lstStyle/>
                    <a:p>
                      <a:pPr marL="0" indent="0" algn="l">
                        <a:buFont typeface="Arial" panose="020B0604020202020204" pitchFamily="34" charset="0"/>
                        <a:buNone/>
                      </a:pPr>
                      <a:r>
                        <a:rPr lang="fr-FR" sz="1000" b="1" noProof="0" dirty="0" smtClean="0">
                          <a:solidFill>
                            <a:schemeClr val="tx1"/>
                          </a:solidFill>
                          <a:latin typeface="Calibri" panose="020F0502020204030204" pitchFamily="34" charset="0"/>
                        </a:rPr>
                        <a:t>Que penses-tu</a:t>
                      </a:r>
                      <a:r>
                        <a:rPr lang="fr-FR" sz="1000" b="1" baseline="0" noProof="0" dirty="0" smtClean="0">
                          <a:solidFill>
                            <a:schemeClr val="tx1"/>
                          </a:solidFill>
                          <a:latin typeface="Calibri" panose="020F0502020204030204" pitchFamily="34" charset="0"/>
                        </a:rPr>
                        <a:t> de</a:t>
                      </a:r>
                      <a:r>
                        <a:rPr lang="fr-FR" sz="1000" b="1" noProof="0" dirty="0" smtClean="0">
                          <a:solidFill>
                            <a:schemeClr val="tx1"/>
                          </a:solidFill>
                          <a:latin typeface="Calibri" panose="020F0502020204030204" pitchFamily="34" charset="0"/>
                        </a:rPr>
                        <a:t>…? </a:t>
                      </a:r>
                      <a:r>
                        <a:rPr lang="fr-FR" sz="1000" noProof="0" dirty="0" smtClean="0">
                          <a:solidFill>
                            <a:schemeClr val="tx1"/>
                          </a:solidFill>
                          <a:latin typeface="Calibri" panose="020F0502020204030204" pitchFamily="34" charset="0"/>
                        </a:rPr>
                        <a:t>– </a:t>
                      </a:r>
                      <a:r>
                        <a:rPr lang="fr-FR" sz="1000" noProof="0" dirty="0" err="1" smtClean="0">
                          <a:solidFill>
                            <a:schemeClr val="tx1"/>
                          </a:solidFill>
                          <a:latin typeface="Calibri" panose="020F0502020204030204" pitchFamily="34" charset="0"/>
                        </a:rPr>
                        <a:t>What</a:t>
                      </a:r>
                      <a:r>
                        <a:rPr lang="fr-FR" sz="1000" noProof="0" dirty="0" smtClean="0">
                          <a:solidFill>
                            <a:schemeClr val="tx1"/>
                          </a:solidFill>
                          <a:latin typeface="Calibri" panose="020F0502020204030204" pitchFamily="34" charset="0"/>
                        </a:rPr>
                        <a:t> do </a:t>
                      </a:r>
                      <a:r>
                        <a:rPr lang="fr-FR" sz="1000" noProof="0" dirty="0" err="1" smtClean="0">
                          <a:solidFill>
                            <a:schemeClr val="tx1"/>
                          </a:solidFill>
                          <a:latin typeface="Calibri" panose="020F0502020204030204" pitchFamily="34" charset="0"/>
                        </a:rPr>
                        <a:t>you</a:t>
                      </a:r>
                      <a:r>
                        <a:rPr lang="fr-FR" sz="1000" noProof="0" dirty="0" smtClean="0">
                          <a:solidFill>
                            <a:schemeClr val="tx1"/>
                          </a:solidFill>
                          <a:latin typeface="Calibri" panose="020F0502020204030204" pitchFamily="34" charset="0"/>
                        </a:rPr>
                        <a:t> </a:t>
                      </a:r>
                      <a:r>
                        <a:rPr lang="fr-FR" sz="1000" noProof="0" dirty="0" err="1" smtClean="0">
                          <a:solidFill>
                            <a:schemeClr val="tx1"/>
                          </a:solidFill>
                          <a:latin typeface="Calibri" panose="020F0502020204030204" pitchFamily="34" charset="0"/>
                        </a:rPr>
                        <a:t>think</a:t>
                      </a:r>
                      <a:r>
                        <a:rPr lang="fr-FR" sz="1000" noProof="0" dirty="0" smtClean="0">
                          <a:solidFill>
                            <a:schemeClr val="tx1"/>
                          </a:solidFill>
                          <a:latin typeface="Calibri" panose="020F0502020204030204" pitchFamily="34" charset="0"/>
                        </a:rPr>
                        <a:t> of?</a:t>
                      </a:r>
                    </a:p>
                    <a:p>
                      <a:pPr marL="0" indent="0" algn="l">
                        <a:buFont typeface="Arial" panose="020B0604020202020204" pitchFamily="34" charset="0"/>
                        <a:buNone/>
                      </a:pPr>
                      <a:r>
                        <a:rPr lang="fr-FR" sz="1000" b="1" noProof="0" dirty="0" smtClean="0">
                          <a:solidFill>
                            <a:schemeClr val="tx1"/>
                          </a:solidFill>
                          <a:latin typeface="Calibri" panose="020F0502020204030204" pitchFamily="34" charset="0"/>
                        </a:rPr>
                        <a:t>Quelle est ton opinion de…? </a:t>
                      </a:r>
                      <a:r>
                        <a:rPr lang="fr-FR" sz="1000" noProof="0" dirty="0" smtClean="0">
                          <a:solidFill>
                            <a:schemeClr val="tx1"/>
                          </a:solidFill>
                          <a:latin typeface="Calibri" panose="020F0502020204030204" pitchFamily="34" charset="0"/>
                        </a:rPr>
                        <a:t>– </a:t>
                      </a:r>
                      <a:r>
                        <a:rPr lang="fr-FR" sz="1000" noProof="0" dirty="0" err="1" smtClean="0">
                          <a:solidFill>
                            <a:schemeClr val="tx1"/>
                          </a:solidFill>
                          <a:latin typeface="Calibri" panose="020F0502020204030204" pitchFamily="34" charset="0"/>
                        </a:rPr>
                        <a:t>What</a:t>
                      </a:r>
                      <a:r>
                        <a:rPr lang="fr-FR" sz="1000" noProof="0" dirty="0" smtClean="0">
                          <a:solidFill>
                            <a:schemeClr val="tx1"/>
                          </a:solidFill>
                          <a:latin typeface="Calibri" panose="020F0502020204030204" pitchFamily="34" charset="0"/>
                        </a:rPr>
                        <a:t> </a:t>
                      </a:r>
                      <a:r>
                        <a:rPr lang="fr-FR" sz="1000" noProof="0" dirty="0" err="1" smtClean="0">
                          <a:solidFill>
                            <a:schemeClr val="tx1"/>
                          </a:solidFill>
                          <a:latin typeface="Calibri" panose="020F0502020204030204" pitchFamily="34" charset="0"/>
                        </a:rPr>
                        <a:t>is</a:t>
                      </a:r>
                      <a:r>
                        <a:rPr lang="fr-FR" sz="1000" noProof="0" dirty="0" smtClean="0">
                          <a:solidFill>
                            <a:schemeClr val="tx1"/>
                          </a:solidFill>
                          <a:latin typeface="Calibri" panose="020F0502020204030204" pitchFamily="34" charset="0"/>
                        </a:rPr>
                        <a:t> </a:t>
                      </a:r>
                      <a:r>
                        <a:rPr lang="fr-FR" sz="1000" noProof="0" dirty="0" err="1" smtClean="0">
                          <a:solidFill>
                            <a:schemeClr val="tx1"/>
                          </a:solidFill>
                          <a:latin typeface="Calibri" panose="020F0502020204030204" pitchFamily="34" charset="0"/>
                        </a:rPr>
                        <a:t>your</a:t>
                      </a:r>
                      <a:r>
                        <a:rPr lang="fr-FR" sz="1000" noProof="0" dirty="0" smtClean="0">
                          <a:solidFill>
                            <a:schemeClr val="tx1"/>
                          </a:solidFill>
                          <a:latin typeface="Calibri" panose="020F0502020204030204" pitchFamily="34" charset="0"/>
                        </a:rPr>
                        <a:t> opinion of?</a:t>
                      </a:r>
                    </a:p>
                    <a:p>
                      <a:pPr marL="0" indent="0" algn="l">
                        <a:buFont typeface="Arial" panose="020B0604020202020204" pitchFamily="34" charset="0"/>
                        <a:buNone/>
                      </a:pPr>
                      <a:r>
                        <a:rPr lang="fr-FR" sz="1000" b="1" noProof="0" dirty="0" smtClean="0">
                          <a:solidFill>
                            <a:schemeClr val="tx1"/>
                          </a:solidFill>
                          <a:latin typeface="Calibri" panose="020F0502020204030204" pitchFamily="34" charset="0"/>
                        </a:rPr>
                        <a:t>Aimes-tu/Aimez</a:t>
                      </a:r>
                      <a:r>
                        <a:rPr lang="fr-FR" sz="1000" b="1" baseline="0" noProof="0" dirty="0" smtClean="0">
                          <a:solidFill>
                            <a:schemeClr val="tx1"/>
                          </a:solidFill>
                          <a:latin typeface="Calibri" panose="020F0502020204030204" pitchFamily="34" charset="0"/>
                        </a:rPr>
                        <a:t> vous</a:t>
                      </a:r>
                      <a:r>
                        <a:rPr lang="fr-FR" sz="1000" b="1" noProof="0" dirty="0" smtClean="0">
                          <a:solidFill>
                            <a:schemeClr val="tx1"/>
                          </a:solidFill>
                          <a:latin typeface="Calibri" panose="020F0502020204030204" pitchFamily="34" charset="0"/>
                        </a:rPr>
                        <a:t>?</a:t>
                      </a:r>
                      <a:r>
                        <a:rPr lang="fr-FR" sz="1000" b="1" baseline="0" noProof="0" dirty="0" smtClean="0">
                          <a:solidFill>
                            <a:schemeClr val="tx1"/>
                          </a:solidFill>
                          <a:latin typeface="Calibri" panose="020F0502020204030204" pitchFamily="34" charset="0"/>
                        </a:rPr>
                        <a:t> </a:t>
                      </a:r>
                      <a:r>
                        <a:rPr lang="fr-FR" sz="1000" baseline="0" noProof="0" dirty="0" smtClean="0">
                          <a:solidFill>
                            <a:schemeClr val="tx1"/>
                          </a:solidFill>
                          <a:latin typeface="Calibri" panose="020F0502020204030204" pitchFamily="34" charset="0"/>
                        </a:rPr>
                        <a:t>– Do </a:t>
                      </a:r>
                      <a:r>
                        <a:rPr lang="fr-FR" sz="1000" baseline="0" noProof="0" dirty="0" err="1" smtClean="0">
                          <a:solidFill>
                            <a:schemeClr val="tx1"/>
                          </a:solidFill>
                          <a:latin typeface="Calibri" panose="020F0502020204030204" pitchFamily="34" charset="0"/>
                        </a:rPr>
                        <a:t>you</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like</a:t>
                      </a:r>
                      <a:r>
                        <a:rPr lang="fr-FR" sz="1000" baseline="0" noProof="0" dirty="0" smtClean="0">
                          <a:solidFill>
                            <a:schemeClr val="tx1"/>
                          </a:solidFill>
                          <a:latin typeface="Calibri" panose="020F0502020204030204" pitchFamily="34" charset="0"/>
                        </a:rPr>
                        <a:t>?</a:t>
                      </a:r>
                    </a:p>
                    <a:p>
                      <a:pPr marL="0" indent="0" algn="l">
                        <a:buFont typeface="Arial" panose="020B0604020202020204" pitchFamily="34" charset="0"/>
                        <a:buNone/>
                      </a:pPr>
                      <a:r>
                        <a:rPr lang="fr-FR" sz="1000" b="1" baseline="0" noProof="0" dirty="0" smtClean="0">
                          <a:solidFill>
                            <a:schemeClr val="tx1"/>
                          </a:solidFill>
                          <a:latin typeface="Calibri" panose="020F0502020204030204" pitchFamily="34" charset="0"/>
                        </a:rPr>
                        <a:t>As-tu/Avez-vous? </a:t>
                      </a:r>
                      <a:r>
                        <a:rPr lang="fr-FR" sz="1000" baseline="0" noProof="0" dirty="0" smtClean="0">
                          <a:solidFill>
                            <a:schemeClr val="tx1"/>
                          </a:solidFill>
                          <a:latin typeface="Calibri" panose="020F0502020204030204" pitchFamily="34" charset="0"/>
                        </a:rPr>
                        <a:t>– Do </a:t>
                      </a:r>
                      <a:r>
                        <a:rPr lang="fr-FR" sz="1000" baseline="0" noProof="0" dirty="0" err="1" smtClean="0">
                          <a:solidFill>
                            <a:schemeClr val="tx1"/>
                          </a:solidFill>
                          <a:latin typeface="Calibri" panose="020F0502020204030204" pitchFamily="34" charset="0"/>
                        </a:rPr>
                        <a:t>you</a:t>
                      </a:r>
                      <a:r>
                        <a:rPr lang="fr-FR" sz="1000" baseline="0" noProof="0" dirty="0" smtClean="0">
                          <a:solidFill>
                            <a:schemeClr val="tx1"/>
                          </a:solidFill>
                          <a:latin typeface="Calibri" panose="020F0502020204030204" pitchFamily="34" charset="0"/>
                        </a:rPr>
                        <a:t> have?</a:t>
                      </a:r>
                    </a:p>
                    <a:p>
                      <a:pPr marL="0" indent="0" algn="l">
                        <a:buFont typeface="Arial" panose="020B0604020202020204" pitchFamily="34" charset="0"/>
                        <a:buNone/>
                      </a:pPr>
                      <a:r>
                        <a:rPr lang="fr-FR" sz="1000" b="1" baseline="0" noProof="0" dirty="0" smtClean="0">
                          <a:solidFill>
                            <a:schemeClr val="tx1"/>
                          </a:solidFill>
                          <a:latin typeface="Calibri" panose="020F0502020204030204" pitchFamily="34" charset="0"/>
                        </a:rPr>
                        <a:t>Peut-on…? </a:t>
                      </a:r>
                      <a:r>
                        <a:rPr lang="fr-FR" sz="1000" baseline="0" noProof="0" dirty="0" smtClean="0">
                          <a:solidFill>
                            <a:schemeClr val="tx1"/>
                          </a:solidFill>
                          <a:latin typeface="Calibri" panose="020F0502020204030204" pitchFamily="34" charset="0"/>
                        </a:rPr>
                        <a:t>– Can </a:t>
                      </a:r>
                      <a:r>
                        <a:rPr lang="fr-FR" sz="1000" baseline="0" noProof="0" dirty="0" err="1" smtClean="0">
                          <a:solidFill>
                            <a:schemeClr val="tx1"/>
                          </a:solidFill>
                          <a:latin typeface="Calibri" panose="020F0502020204030204" pitchFamily="34" charset="0"/>
                        </a:rPr>
                        <a:t>you</a:t>
                      </a:r>
                      <a:r>
                        <a:rPr lang="fr-FR" sz="1000" baseline="0" noProof="0" dirty="0" smtClean="0">
                          <a:solidFill>
                            <a:schemeClr val="tx1"/>
                          </a:solidFill>
                          <a:latin typeface="Calibri" panose="020F0502020204030204" pitchFamily="34" charset="0"/>
                        </a:rPr>
                        <a:t>?</a:t>
                      </a:r>
                    </a:p>
                    <a:p>
                      <a:pPr marL="0" indent="0" algn="l">
                        <a:buFont typeface="Arial" panose="020B0604020202020204" pitchFamily="34" charset="0"/>
                        <a:buNone/>
                      </a:pPr>
                      <a:r>
                        <a:rPr lang="fr-FR" sz="1000" b="1" baseline="0" noProof="0" dirty="0" smtClean="0">
                          <a:solidFill>
                            <a:schemeClr val="tx1"/>
                          </a:solidFill>
                          <a:latin typeface="Calibri" panose="020F0502020204030204" pitchFamily="34" charset="0"/>
                        </a:rPr>
                        <a:t>Veux-tu/voulez-vous…? </a:t>
                      </a:r>
                      <a:r>
                        <a:rPr lang="fr-FR" sz="1000" baseline="0" noProof="0" dirty="0" smtClean="0">
                          <a:solidFill>
                            <a:schemeClr val="tx1"/>
                          </a:solidFill>
                          <a:latin typeface="Calibri" panose="020F0502020204030204" pitchFamily="34" charset="0"/>
                        </a:rPr>
                        <a:t>– Do </a:t>
                      </a:r>
                      <a:r>
                        <a:rPr lang="fr-FR" sz="1000" baseline="0" noProof="0" dirty="0" err="1" smtClean="0">
                          <a:solidFill>
                            <a:schemeClr val="tx1"/>
                          </a:solidFill>
                          <a:latin typeface="Calibri" panose="020F0502020204030204" pitchFamily="34" charset="0"/>
                        </a:rPr>
                        <a:t>you</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want</a:t>
                      </a:r>
                      <a:r>
                        <a:rPr lang="fr-FR" sz="1000" baseline="0" noProof="0" dirty="0" smtClean="0">
                          <a:solidFill>
                            <a:schemeClr val="tx1"/>
                          </a:solidFill>
                          <a:latin typeface="Calibri" panose="020F0502020204030204" pitchFamily="34" charset="0"/>
                        </a:rPr>
                        <a:t>?</a:t>
                      </a:r>
                    </a:p>
                    <a:p>
                      <a:pPr marL="0" indent="0" algn="l">
                        <a:buFont typeface="Arial" panose="020B0604020202020204" pitchFamily="34" charset="0"/>
                        <a:buNone/>
                      </a:pPr>
                      <a:r>
                        <a:rPr lang="fr-FR" sz="1000" b="1" baseline="0" noProof="0" dirty="0" smtClean="0">
                          <a:solidFill>
                            <a:schemeClr val="tx1"/>
                          </a:solidFill>
                          <a:latin typeface="Calibri" panose="020F0502020204030204" pitchFamily="34" charset="0"/>
                        </a:rPr>
                        <a:t>C’est comment…? </a:t>
                      </a:r>
                      <a:r>
                        <a:rPr lang="fr-FR" sz="1000" baseline="0" noProof="0" dirty="0" err="1" smtClean="0">
                          <a:solidFill>
                            <a:schemeClr val="tx1"/>
                          </a:solidFill>
                          <a:latin typeface="Calibri" panose="020F0502020204030204" pitchFamily="34" charset="0"/>
                        </a:rPr>
                        <a:t>What</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is</a:t>
                      </a:r>
                      <a:r>
                        <a:rPr lang="fr-FR" sz="1000" baseline="0" noProof="0" dirty="0" smtClean="0">
                          <a:solidFill>
                            <a:schemeClr val="tx1"/>
                          </a:solidFill>
                          <a:latin typeface="Calibri" panose="020F0502020204030204" pitchFamily="34" charset="0"/>
                        </a:rPr>
                        <a:t>…</a:t>
                      </a:r>
                      <a:r>
                        <a:rPr lang="fr-FR" sz="1000" baseline="0" noProof="0" dirty="0" err="1" smtClean="0">
                          <a:solidFill>
                            <a:schemeClr val="tx1"/>
                          </a:solidFill>
                          <a:latin typeface="Calibri" panose="020F0502020204030204" pitchFamily="34" charset="0"/>
                        </a:rPr>
                        <a:t>like</a:t>
                      </a:r>
                      <a:r>
                        <a:rPr lang="fr-FR" sz="1000" baseline="0" noProof="0" dirty="0" smtClean="0">
                          <a:solidFill>
                            <a:schemeClr val="tx1"/>
                          </a:solidFill>
                          <a:latin typeface="Calibri" panose="020F0502020204030204" pitchFamily="34" charset="0"/>
                        </a:rPr>
                        <a:t>?</a:t>
                      </a:r>
                    </a:p>
                    <a:p>
                      <a:pPr marL="0" indent="0" algn="l">
                        <a:buFont typeface="Arial" panose="020B0604020202020204" pitchFamily="34" charset="0"/>
                        <a:buNone/>
                      </a:pPr>
                      <a:r>
                        <a:rPr lang="fr-FR" sz="1000" b="1" baseline="0" noProof="0" dirty="0" smtClean="0">
                          <a:solidFill>
                            <a:schemeClr val="tx1"/>
                          </a:solidFill>
                          <a:latin typeface="Calibri" panose="020F0502020204030204" pitchFamily="34" charset="0"/>
                        </a:rPr>
                        <a:t>Doit-on + </a:t>
                      </a:r>
                      <a:r>
                        <a:rPr lang="fr-FR" sz="1000" b="1" baseline="0" noProof="0" dirty="0" err="1" smtClean="0">
                          <a:solidFill>
                            <a:schemeClr val="tx1"/>
                          </a:solidFill>
                          <a:latin typeface="Calibri" panose="020F0502020204030204" pitchFamily="34" charset="0"/>
                        </a:rPr>
                        <a:t>inf</a:t>
                      </a:r>
                      <a:r>
                        <a:rPr lang="fr-FR" sz="1000" b="1" baseline="0" noProof="0" dirty="0" smtClean="0">
                          <a:solidFill>
                            <a:schemeClr val="tx1"/>
                          </a:solidFill>
                          <a:latin typeface="Calibri" panose="020F0502020204030204" pitchFamily="34" charset="0"/>
                        </a:rPr>
                        <a:t>?</a:t>
                      </a:r>
                      <a:r>
                        <a:rPr lang="fr-FR" sz="1000" baseline="0" noProof="0" dirty="0" smtClean="0">
                          <a:solidFill>
                            <a:schemeClr val="tx1"/>
                          </a:solidFill>
                          <a:latin typeface="Calibri" panose="020F0502020204030204" pitchFamily="34" charset="0"/>
                        </a:rPr>
                        <a:t> – </a:t>
                      </a:r>
                      <a:r>
                        <a:rPr lang="fr-FR" sz="1000" baseline="0" noProof="0" dirty="0" err="1" smtClean="0">
                          <a:solidFill>
                            <a:schemeClr val="tx1"/>
                          </a:solidFill>
                          <a:latin typeface="Calibri" panose="020F0502020204030204" pitchFamily="34" charset="0"/>
                        </a:rPr>
                        <a:t>Should</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you</a:t>
                      </a:r>
                      <a:r>
                        <a:rPr lang="fr-FR" sz="1000" baseline="0" noProof="0" dirty="0" smtClean="0">
                          <a:solidFill>
                            <a:schemeClr val="tx1"/>
                          </a:solidFill>
                          <a:latin typeface="Calibri" panose="020F0502020204030204" pitchFamily="34" charset="0"/>
                        </a:rPr>
                        <a:t>?</a:t>
                      </a:r>
                      <a:endParaRPr lang="fr-FR" sz="1000" b="1" baseline="0" noProof="0" dirty="0" smtClean="0">
                        <a:solidFill>
                          <a:schemeClr val="tx1"/>
                        </a:solidFill>
                        <a:latin typeface="Calibri" panose="020F0502020204030204" pitchFamily="34" charset="0"/>
                      </a:endParaRPr>
                    </a:p>
                    <a:p>
                      <a:pPr marL="0" indent="0" algn="l">
                        <a:buFont typeface="Arial" panose="020B0604020202020204" pitchFamily="34" charset="0"/>
                        <a:buNone/>
                      </a:pPr>
                      <a:r>
                        <a:rPr lang="fr-FR" sz="1000" b="1" baseline="0" noProof="0" dirty="0" smtClean="0">
                          <a:solidFill>
                            <a:schemeClr val="tx1"/>
                          </a:solidFill>
                          <a:latin typeface="Calibri" panose="020F0502020204030204" pitchFamily="34" charset="0"/>
                        </a:rPr>
                        <a:t>Qu’est-ce que tu vas</a:t>
                      </a:r>
                      <a:r>
                        <a:rPr lang="fr-FR" sz="1000" b="1" u="none" baseline="0" noProof="0" dirty="0" smtClean="0">
                          <a:solidFill>
                            <a:schemeClr val="tx1"/>
                          </a:solidFill>
                          <a:latin typeface="Calibri" panose="020F0502020204030204" pitchFamily="34" charset="0"/>
                        </a:rPr>
                        <a:t> </a:t>
                      </a:r>
                      <a:r>
                        <a:rPr lang="fr-FR" sz="1000" b="1" baseline="0" noProof="0" dirty="0" smtClean="0">
                          <a:solidFill>
                            <a:schemeClr val="tx1"/>
                          </a:solidFill>
                          <a:latin typeface="Calibri" panose="020F0502020204030204" pitchFamily="34" charset="0"/>
                        </a:rPr>
                        <a:t>+ </a:t>
                      </a:r>
                      <a:r>
                        <a:rPr lang="fr-FR" sz="1000" b="1" baseline="0" noProof="0" dirty="0" err="1" smtClean="0">
                          <a:solidFill>
                            <a:schemeClr val="tx1"/>
                          </a:solidFill>
                          <a:latin typeface="Calibri" panose="020F0502020204030204" pitchFamily="34" charset="0"/>
                        </a:rPr>
                        <a:t>inf</a:t>
                      </a:r>
                      <a:r>
                        <a:rPr lang="fr-FR" sz="1000" b="1" baseline="0" noProof="0" dirty="0" smtClean="0">
                          <a:solidFill>
                            <a:schemeClr val="tx1"/>
                          </a:solidFill>
                          <a:latin typeface="Calibri" panose="020F0502020204030204" pitchFamily="34" charset="0"/>
                        </a:rPr>
                        <a:t>? </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What</a:t>
                      </a:r>
                      <a:r>
                        <a:rPr lang="fr-FR" sz="1000" baseline="0" noProof="0" dirty="0" smtClean="0">
                          <a:solidFill>
                            <a:schemeClr val="tx1"/>
                          </a:solidFill>
                          <a:latin typeface="Calibri" panose="020F0502020204030204" pitchFamily="34" charset="0"/>
                        </a:rPr>
                        <a:t> are </a:t>
                      </a:r>
                      <a:r>
                        <a:rPr lang="fr-FR" sz="1000" baseline="0" noProof="0" dirty="0" err="1" smtClean="0">
                          <a:solidFill>
                            <a:schemeClr val="tx1"/>
                          </a:solidFill>
                          <a:latin typeface="Calibri" panose="020F0502020204030204" pitchFamily="34" charset="0"/>
                        </a:rPr>
                        <a:t>you</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going</a:t>
                      </a:r>
                      <a:r>
                        <a:rPr lang="fr-FR" sz="1000" baseline="0" noProof="0" dirty="0" smtClean="0">
                          <a:solidFill>
                            <a:schemeClr val="tx1"/>
                          </a:solidFill>
                          <a:latin typeface="Calibri" panose="020F0502020204030204" pitchFamily="34" charset="0"/>
                        </a:rPr>
                        <a:t> to….?</a:t>
                      </a:r>
                    </a:p>
                    <a:p>
                      <a:pPr marL="0" indent="0" algn="l">
                        <a:buFont typeface="Arial" panose="020B0604020202020204" pitchFamily="34" charset="0"/>
                        <a:buNone/>
                      </a:pPr>
                      <a:endParaRPr lang="fr-FR" sz="1000" noProof="0" dirty="0">
                        <a:solidFill>
                          <a:schemeClr val="tx1"/>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a:txBody>
                    <a:bodyPr/>
                    <a:lstStyle/>
                    <a:p>
                      <a:pPr marL="0" indent="0" algn="l">
                        <a:buFont typeface="Arial" panose="020B0604020202020204" pitchFamily="34" charset="0"/>
                        <a:buNone/>
                      </a:pPr>
                      <a:r>
                        <a:rPr lang="fr-FR" sz="1000" b="1" noProof="0" dirty="0" smtClean="0">
                          <a:solidFill>
                            <a:schemeClr val="tx1"/>
                          </a:solidFill>
                          <a:latin typeface="Calibri" panose="020F0502020204030204" pitchFamily="34" charset="0"/>
                        </a:rPr>
                        <a:t>Je veux</a:t>
                      </a:r>
                      <a:r>
                        <a:rPr lang="fr-FR" sz="1000" noProof="0" dirty="0" smtClean="0">
                          <a:solidFill>
                            <a:schemeClr val="tx1"/>
                          </a:solidFill>
                          <a:latin typeface="Calibri" panose="020F0502020204030204" pitchFamily="34" charset="0"/>
                        </a:rPr>
                        <a:t>  - I </a:t>
                      </a:r>
                      <a:r>
                        <a:rPr lang="fr-FR" sz="1000" noProof="0" dirty="0" err="1" smtClean="0">
                          <a:solidFill>
                            <a:schemeClr val="tx1"/>
                          </a:solidFill>
                          <a:latin typeface="Calibri" panose="020F0502020204030204" pitchFamily="34" charset="0"/>
                        </a:rPr>
                        <a:t>want</a:t>
                      </a:r>
                      <a:endParaRPr lang="fr-FR" sz="1000" noProof="0" dirty="0" smtClean="0">
                        <a:solidFill>
                          <a:schemeClr val="tx1"/>
                        </a:solidFill>
                        <a:latin typeface="Calibri" panose="020F0502020204030204" pitchFamily="34" charset="0"/>
                      </a:endParaRPr>
                    </a:p>
                    <a:p>
                      <a:pPr marL="0" indent="0" algn="l">
                        <a:buFont typeface="Arial" panose="020B0604020202020204" pitchFamily="34" charset="0"/>
                        <a:buNone/>
                      </a:pPr>
                      <a:r>
                        <a:rPr lang="fr-FR" sz="1000" b="1" noProof="0" dirty="0" smtClean="0">
                          <a:solidFill>
                            <a:schemeClr val="tx1"/>
                          </a:solidFill>
                          <a:latin typeface="Calibri" panose="020F0502020204030204" pitchFamily="34" charset="0"/>
                        </a:rPr>
                        <a:t>Je voudrais</a:t>
                      </a:r>
                      <a:r>
                        <a:rPr lang="fr-FR" sz="1000" b="1" baseline="0" noProof="0" dirty="0" smtClean="0">
                          <a:solidFill>
                            <a:schemeClr val="tx1"/>
                          </a:solidFill>
                          <a:latin typeface="Calibri" panose="020F0502020204030204" pitchFamily="34" charset="0"/>
                        </a:rPr>
                        <a:t>- </a:t>
                      </a:r>
                      <a:r>
                        <a:rPr lang="fr-FR" sz="1000" baseline="0" noProof="0" dirty="0" smtClean="0">
                          <a:solidFill>
                            <a:schemeClr val="tx1"/>
                          </a:solidFill>
                          <a:latin typeface="Calibri" panose="020F0502020204030204" pitchFamily="34" charset="0"/>
                        </a:rPr>
                        <a:t>I </a:t>
                      </a:r>
                      <a:r>
                        <a:rPr lang="fr-FR" sz="1000" baseline="0" noProof="0" dirty="0" err="1" smtClean="0">
                          <a:solidFill>
                            <a:schemeClr val="tx1"/>
                          </a:solidFill>
                          <a:latin typeface="Calibri" panose="020F0502020204030204" pitchFamily="34" charset="0"/>
                        </a:rPr>
                        <a:t>would</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like</a:t>
                      </a:r>
                      <a:endParaRPr lang="fr-FR" sz="1000" baseline="0" noProof="0" dirty="0" smtClean="0">
                        <a:solidFill>
                          <a:schemeClr val="tx1"/>
                        </a:solidFill>
                        <a:latin typeface="Calibri" panose="020F0502020204030204" pitchFamily="34" charset="0"/>
                      </a:endParaRPr>
                    </a:p>
                    <a:p>
                      <a:pPr marL="0" indent="0" algn="l">
                        <a:buFont typeface="Arial" panose="020B0604020202020204" pitchFamily="34" charset="0"/>
                        <a:buNone/>
                      </a:pPr>
                      <a:r>
                        <a:rPr lang="fr-FR" sz="1000" b="1" baseline="0" noProof="0" dirty="0" smtClean="0">
                          <a:solidFill>
                            <a:schemeClr val="tx1"/>
                          </a:solidFill>
                          <a:latin typeface="Calibri" panose="020F0502020204030204" pitchFamily="34" charset="0"/>
                        </a:rPr>
                        <a:t>J’aimerais</a:t>
                      </a:r>
                      <a:r>
                        <a:rPr lang="fr-FR" sz="1000" baseline="0" noProof="0" dirty="0" smtClean="0">
                          <a:solidFill>
                            <a:schemeClr val="tx1"/>
                          </a:solidFill>
                          <a:latin typeface="Calibri" panose="020F0502020204030204" pitchFamily="34" charset="0"/>
                        </a:rPr>
                        <a:t>- I </a:t>
                      </a:r>
                      <a:r>
                        <a:rPr lang="fr-FR" sz="1000" baseline="0" noProof="0" dirty="0" err="1" smtClean="0">
                          <a:solidFill>
                            <a:schemeClr val="tx1"/>
                          </a:solidFill>
                          <a:latin typeface="Calibri" panose="020F0502020204030204" pitchFamily="34" charset="0"/>
                        </a:rPr>
                        <a:t>would</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like</a:t>
                      </a:r>
                      <a:endParaRPr lang="fr-FR" sz="1000" baseline="0" noProof="0" dirty="0" smtClean="0">
                        <a:solidFill>
                          <a:schemeClr val="tx1"/>
                        </a:solidFill>
                        <a:latin typeface="Calibri" panose="020F0502020204030204" pitchFamily="34" charset="0"/>
                      </a:endParaRPr>
                    </a:p>
                    <a:p>
                      <a:pPr marL="0" indent="0" algn="l">
                        <a:buFont typeface="Arial" panose="020B0604020202020204" pitchFamily="34" charset="0"/>
                        <a:buNone/>
                      </a:pPr>
                      <a:r>
                        <a:rPr lang="fr-FR" sz="1000" b="1" baseline="0" noProof="0" dirty="0" smtClean="0">
                          <a:solidFill>
                            <a:schemeClr val="tx1"/>
                          </a:solidFill>
                          <a:latin typeface="Calibri" panose="020F0502020204030204" pitchFamily="34" charset="0"/>
                        </a:rPr>
                        <a:t>Est-ce qu’il y a? </a:t>
                      </a:r>
                      <a:r>
                        <a:rPr lang="fr-FR" sz="1000" b="0" baseline="0" noProof="0" dirty="0" smtClean="0">
                          <a:solidFill>
                            <a:schemeClr val="tx1"/>
                          </a:solidFill>
                          <a:latin typeface="Calibri" panose="020F0502020204030204" pitchFamily="34" charset="0"/>
                        </a:rPr>
                        <a:t>-</a:t>
                      </a:r>
                      <a:r>
                        <a:rPr lang="fr-FR" sz="1000" baseline="0" noProof="0" dirty="0" smtClean="0">
                          <a:solidFill>
                            <a:schemeClr val="tx1"/>
                          </a:solidFill>
                          <a:latin typeface="Calibri" panose="020F0502020204030204" pitchFamily="34" charset="0"/>
                        </a:rPr>
                        <a:t> Is </a:t>
                      </a:r>
                      <a:r>
                        <a:rPr lang="fr-FR" sz="1000" baseline="0" noProof="0" dirty="0" err="1" smtClean="0">
                          <a:solidFill>
                            <a:schemeClr val="tx1"/>
                          </a:solidFill>
                          <a:latin typeface="Calibri" panose="020F0502020204030204" pitchFamily="34" charset="0"/>
                        </a:rPr>
                        <a:t>there</a:t>
                      </a:r>
                      <a:r>
                        <a:rPr lang="fr-FR" sz="1000" baseline="0" noProof="0" dirty="0" smtClean="0">
                          <a:solidFill>
                            <a:schemeClr val="tx1"/>
                          </a:solidFill>
                          <a:latin typeface="Calibri" panose="020F0502020204030204" pitchFamily="34" charset="0"/>
                        </a:rPr>
                        <a:t>/are </a:t>
                      </a:r>
                      <a:r>
                        <a:rPr lang="fr-FR" sz="1000" baseline="0" noProof="0" dirty="0" err="1" smtClean="0">
                          <a:solidFill>
                            <a:schemeClr val="tx1"/>
                          </a:solidFill>
                          <a:latin typeface="Calibri" panose="020F0502020204030204" pitchFamily="34" charset="0"/>
                        </a:rPr>
                        <a:t>there</a:t>
                      </a:r>
                      <a:r>
                        <a:rPr lang="fr-FR" sz="1000" baseline="0" noProof="0" dirty="0" smtClean="0">
                          <a:solidFill>
                            <a:schemeClr val="tx1"/>
                          </a:solidFill>
                          <a:latin typeface="Calibri" panose="020F0502020204030204" pitchFamily="34" charset="0"/>
                        </a:rPr>
                        <a:t>?</a:t>
                      </a:r>
                    </a:p>
                    <a:p>
                      <a:pPr marL="0" indent="0" algn="l">
                        <a:buFont typeface="Arial" panose="020B0604020202020204" pitchFamily="34" charset="0"/>
                        <a:buNone/>
                      </a:pPr>
                      <a:r>
                        <a:rPr lang="fr-FR" sz="1000" b="1" baseline="0" noProof="0" dirty="0" smtClean="0">
                          <a:solidFill>
                            <a:schemeClr val="tx1"/>
                          </a:solidFill>
                          <a:latin typeface="Calibri" panose="020F0502020204030204" pitchFamily="34" charset="0"/>
                        </a:rPr>
                        <a:t>As-tu?/Avez-vous? </a:t>
                      </a:r>
                      <a:r>
                        <a:rPr lang="fr-FR" sz="1000" b="0" baseline="0" noProof="0" dirty="0" smtClean="0">
                          <a:solidFill>
                            <a:schemeClr val="tx1"/>
                          </a:solidFill>
                          <a:latin typeface="Calibri" panose="020F0502020204030204" pitchFamily="34" charset="0"/>
                        </a:rPr>
                        <a:t>-</a:t>
                      </a:r>
                      <a:r>
                        <a:rPr lang="fr-FR" sz="1000" baseline="0" noProof="0" dirty="0" smtClean="0">
                          <a:solidFill>
                            <a:schemeClr val="tx1"/>
                          </a:solidFill>
                          <a:latin typeface="Calibri" panose="020F0502020204030204" pitchFamily="34" charset="0"/>
                        </a:rPr>
                        <a:t> Do </a:t>
                      </a:r>
                      <a:r>
                        <a:rPr lang="fr-FR" sz="1000" baseline="0" noProof="0" dirty="0" err="1" smtClean="0">
                          <a:solidFill>
                            <a:schemeClr val="tx1"/>
                          </a:solidFill>
                          <a:latin typeface="Calibri" panose="020F0502020204030204" pitchFamily="34" charset="0"/>
                        </a:rPr>
                        <a:t>you</a:t>
                      </a:r>
                      <a:r>
                        <a:rPr lang="fr-FR" sz="1000" baseline="0" noProof="0" dirty="0" smtClean="0">
                          <a:solidFill>
                            <a:schemeClr val="tx1"/>
                          </a:solidFill>
                          <a:latin typeface="Calibri" panose="020F0502020204030204" pitchFamily="34" charset="0"/>
                        </a:rPr>
                        <a:t> have?</a:t>
                      </a:r>
                      <a:endParaRPr lang="fr-FR" sz="1000" baseline="0" noProof="0" dirty="0">
                        <a:solidFill>
                          <a:schemeClr val="tx1"/>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68719906"/>
                  </a:ext>
                </a:extLst>
              </a:tr>
              <a:tr h="328118">
                <a:tc gridSpan="2">
                  <a:txBody>
                    <a:bodyPr/>
                    <a:lstStyle/>
                    <a:p>
                      <a:pPr algn="ctr"/>
                      <a:r>
                        <a:rPr lang="fr-FR" sz="1200" b="1" noProof="0" dirty="0" smtClean="0">
                          <a:solidFill>
                            <a:schemeClr val="tx1"/>
                          </a:solidFill>
                          <a:latin typeface="Calibri" panose="020F0502020204030204" pitchFamily="34" charset="0"/>
                        </a:rPr>
                        <a:t>TIME EXPRESSIONS </a:t>
                      </a:r>
                      <a:endParaRPr lang="fr-FR" sz="1200" b="1" noProof="0" dirty="0">
                        <a:solidFill>
                          <a:schemeClr val="tx1"/>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hMerge="1">
                  <a:txBody>
                    <a:bodyPr/>
                    <a:lstStyle/>
                    <a:p>
                      <a:endParaRPr lang="en-GB"/>
                    </a:p>
                  </a:txBody>
                  <a:tcPr/>
                </a:tc>
                <a:tc gridSpan="2">
                  <a:txBody>
                    <a:bodyPr/>
                    <a:lstStyle/>
                    <a:p>
                      <a:pPr algn="ctr"/>
                      <a:r>
                        <a:rPr lang="fr-FR" sz="1200" b="1" noProof="0" dirty="0" smtClean="0">
                          <a:solidFill>
                            <a:schemeClr val="tx1"/>
                          </a:solidFill>
                          <a:latin typeface="Calibri" panose="020F0502020204030204" pitchFamily="34" charset="0"/>
                        </a:rPr>
                        <a:t>REMEMBER!</a:t>
                      </a:r>
                      <a:endParaRPr lang="fr-FR" sz="1200" b="1" noProof="0" dirty="0">
                        <a:solidFill>
                          <a:schemeClr val="tx1"/>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hMerge="1">
                  <a:txBody>
                    <a:bodyPr/>
                    <a:lstStyle/>
                    <a:p>
                      <a:endParaRPr lang="es-ES_tradnl"/>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b="1" noProof="0" dirty="0" smtClean="0">
                          <a:solidFill>
                            <a:schemeClr val="tx1"/>
                          </a:solidFill>
                          <a:latin typeface="Calibri" panose="020F0502020204030204" pitchFamily="34" charset="0"/>
                        </a:rPr>
                        <a:t>OPINIONS</a:t>
                      </a:r>
                      <a:endParaRPr lang="fr-FR" sz="1200" b="1" baseline="0" noProof="0" dirty="0">
                        <a:solidFill>
                          <a:schemeClr val="tx1"/>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38494827"/>
                  </a:ext>
                </a:extLst>
              </a:tr>
              <a:tr h="824010">
                <a:tc gridSpan="2">
                  <a:txBody>
                    <a:bodyPr/>
                    <a:lstStyle/>
                    <a:p>
                      <a:r>
                        <a:rPr lang="fr-FR" sz="1000" b="1" noProof="0" dirty="0" smtClean="0">
                          <a:solidFill>
                            <a:schemeClr val="tx1"/>
                          </a:solidFill>
                          <a:latin typeface="Calibri" panose="020F0502020204030204" pitchFamily="34" charset="0"/>
                        </a:rPr>
                        <a:t>Hier</a:t>
                      </a:r>
                      <a:r>
                        <a:rPr lang="fr-FR" sz="1000" noProof="0" dirty="0" smtClean="0">
                          <a:solidFill>
                            <a:schemeClr val="tx1"/>
                          </a:solidFill>
                          <a:latin typeface="Calibri" panose="020F0502020204030204" pitchFamily="34" charset="0"/>
                        </a:rPr>
                        <a:t> - </a:t>
                      </a:r>
                      <a:r>
                        <a:rPr lang="fr-FR" sz="1000" noProof="0" dirty="0" err="1" smtClean="0">
                          <a:solidFill>
                            <a:schemeClr val="tx1"/>
                          </a:solidFill>
                          <a:latin typeface="Calibri" panose="020F0502020204030204" pitchFamily="34" charset="0"/>
                        </a:rPr>
                        <a:t>Yesterday</a:t>
                      </a:r>
                      <a:endParaRPr lang="fr-FR" sz="1000" noProof="0" dirty="0" smtClean="0">
                        <a:solidFill>
                          <a:schemeClr val="tx1"/>
                        </a:solidFill>
                        <a:latin typeface="Calibri" panose="020F0502020204030204" pitchFamily="34" charset="0"/>
                      </a:endParaRPr>
                    </a:p>
                    <a:p>
                      <a:r>
                        <a:rPr lang="fr-FR" sz="1000" b="1" noProof="0" dirty="0" smtClean="0">
                          <a:solidFill>
                            <a:schemeClr val="tx1"/>
                          </a:solidFill>
                          <a:latin typeface="Calibri" panose="020F0502020204030204" pitchFamily="34" charset="0"/>
                        </a:rPr>
                        <a:t>Il</a:t>
                      </a:r>
                      <a:r>
                        <a:rPr lang="fr-FR" sz="1000" b="1" baseline="0" noProof="0" dirty="0" smtClean="0">
                          <a:solidFill>
                            <a:schemeClr val="tx1"/>
                          </a:solidFill>
                          <a:latin typeface="Calibri" panose="020F0502020204030204" pitchFamily="34" charset="0"/>
                        </a:rPr>
                        <a:t> y a </a:t>
                      </a:r>
                      <a:r>
                        <a:rPr lang="fr-FR" sz="1000" b="1" noProof="0" dirty="0" smtClean="0">
                          <a:solidFill>
                            <a:schemeClr val="tx1"/>
                          </a:solidFill>
                          <a:latin typeface="Calibri" panose="020F0502020204030204" pitchFamily="34" charset="0"/>
                        </a:rPr>
                        <a:t> + </a:t>
                      </a:r>
                      <a:r>
                        <a:rPr lang="fr-FR" sz="1000" b="1" noProof="0" dirty="0" err="1" smtClean="0">
                          <a:solidFill>
                            <a:schemeClr val="tx1"/>
                          </a:solidFill>
                          <a:latin typeface="Calibri" panose="020F0502020204030204" pitchFamily="34" charset="0"/>
                        </a:rPr>
                        <a:t>period</a:t>
                      </a:r>
                      <a:r>
                        <a:rPr lang="fr-FR" sz="1000" b="1" noProof="0" dirty="0" smtClean="0">
                          <a:solidFill>
                            <a:schemeClr val="tx1"/>
                          </a:solidFill>
                          <a:latin typeface="Calibri" panose="020F0502020204030204" pitchFamily="34" charset="0"/>
                        </a:rPr>
                        <a:t> of time - ….</a:t>
                      </a:r>
                      <a:r>
                        <a:rPr lang="fr-FR" sz="1000" b="0" noProof="0" dirty="0" err="1" smtClean="0">
                          <a:solidFill>
                            <a:schemeClr val="tx1"/>
                          </a:solidFill>
                          <a:latin typeface="Calibri" panose="020F0502020204030204" pitchFamily="34" charset="0"/>
                        </a:rPr>
                        <a:t>ago</a:t>
                      </a:r>
                      <a:endParaRPr lang="fr-FR" sz="1000" b="0" noProof="0" dirty="0" smtClean="0">
                        <a:solidFill>
                          <a:schemeClr val="tx1"/>
                        </a:solidFill>
                        <a:latin typeface="Calibri" panose="020F0502020204030204" pitchFamily="34" charset="0"/>
                      </a:endParaRPr>
                    </a:p>
                    <a:p>
                      <a:r>
                        <a:rPr lang="fr-FR" sz="1000" b="1" noProof="0" dirty="0" smtClean="0">
                          <a:solidFill>
                            <a:schemeClr val="tx1"/>
                          </a:solidFill>
                          <a:latin typeface="Calibri" panose="020F0502020204030204" pitchFamily="34" charset="0"/>
                        </a:rPr>
                        <a:t>La</a:t>
                      </a:r>
                      <a:r>
                        <a:rPr lang="fr-FR" sz="1000" b="1" baseline="0" noProof="0" dirty="0" smtClean="0">
                          <a:solidFill>
                            <a:schemeClr val="tx1"/>
                          </a:solidFill>
                          <a:latin typeface="Calibri" panose="020F0502020204030204" pitchFamily="34" charset="0"/>
                        </a:rPr>
                        <a:t> semaine dernière</a:t>
                      </a:r>
                      <a:r>
                        <a:rPr lang="fr-FR" sz="1000" b="1" noProof="0" dirty="0" smtClean="0">
                          <a:solidFill>
                            <a:schemeClr val="tx1"/>
                          </a:solidFill>
                          <a:latin typeface="Calibri" panose="020F0502020204030204" pitchFamily="34" charset="0"/>
                        </a:rPr>
                        <a:t> </a:t>
                      </a:r>
                      <a:r>
                        <a:rPr lang="fr-FR" sz="1000" noProof="0" dirty="0" smtClean="0">
                          <a:solidFill>
                            <a:schemeClr val="tx1"/>
                          </a:solidFill>
                          <a:latin typeface="Calibri" panose="020F0502020204030204" pitchFamily="34" charset="0"/>
                        </a:rPr>
                        <a:t>– last</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week</a:t>
                      </a:r>
                      <a:endParaRPr lang="fr-FR" sz="1000" baseline="0" noProof="0" dirty="0" smtClean="0">
                        <a:solidFill>
                          <a:schemeClr val="tx1"/>
                        </a:solidFill>
                        <a:latin typeface="Calibri" panose="020F0502020204030204" pitchFamily="34" charset="0"/>
                      </a:endParaRPr>
                    </a:p>
                    <a:p>
                      <a:r>
                        <a:rPr lang="fr-FR" sz="1000" b="1" baseline="0" noProof="0" dirty="0" smtClean="0">
                          <a:solidFill>
                            <a:schemeClr val="tx1"/>
                          </a:solidFill>
                          <a:latin typeface="Calibri" panose="020F0502020204030204" pitchFamily="34" charset="0"/>
                        </a:rPr>
                        <a:t>L’année dernière </a:t>
                      </a:r>
                      <a:r>
                        <a:rPr lang="fr-FR" sz="1000" baseline="0" noProof="0" dirty="0" smtClean="0">
                          <a:solidFill>
                            <a:schemeClr val="tx1"/>
                          </a:solidFill>
                          <a:latin typeface="Calibri" panose="020F0502020204030204" pitchFamily="34" charset="0"/>
                        </a:rPr>
                        <a:t>– last </a:t>
                      </a:r>
                      <a:r>
                        <a:rPr lang="fr-FR" sz="1000" baseline="0" noProof="0" dirty="0" err="1" smtClean="0">
                          <a:solidFill>
                            <a:schemeClr val="tx1"/>
                          </a:solidFill>
                          <a:latin typeface="Calibri" panose="020F0502020204030204" pitchFamily="34" charset="0"/>
                        </a:rPr>
                        <a:t>year</a:t>
                      </a:r>
                      <a:endParaRPr lang="fr-FR" sz="1000" baseline="0" noProof="0" dirty="0" smtClean="0">
                        <a:solidFill>
                          <a:schemeClr val="tx1"/>
                        </a:solidFill>
                        <a:latin typeface="Calibri" panose="020F0502020204030204" pitchFamily="34" charset="0"/>
                      </a:endParaRPr>
                    </a:p>
                    <a:p>
                      <a:r>
                        <a:rPr lang="fr-FR" sz="1000" b="1" baseline="0" noProof="0" dirty="0" smtClean="0">
                          <a:solidFill>
                            <a:schemeClr val="tx1"/>
                          </a:solidFill>
                          <a:latin typeface="Calibri" panose="020F0502020204030204" pitchFamily="34" charset="0"/>
                        </a:rPr>
                        <a:t>La dernière fois</a:t>
                      </a:r>
                      <a:r>
                        <a:rPr lang="fr-FR" sz="1000" baseline="0" noProof="0" dirty="0" smtClean="0">
                          <a:solidFill>
                            <a:schemeClr val="tx1"/>
                          </a:solidFill>
                          <a:latin typeface="Calibri" panose="020F0502020204030204" pitchFamily="34" charset="0"/>
                        </a:rPr>
                        <a:t>- The last time</a:t>
                      </a:r>
                      <a:endParaRPr lang="fr-FR" sz="1000" noProof="0" dirty="0">
                        <a:solidFill>
                          <a:schemeClr val="tx1"/>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hMerge="1">
                  <a:txBody>
                    <a:bodyPr/>
                    <a:lstStyle/>
                    <a:p>
                      <a:endParaRPr lang="en-GB"/>
                    </a:p>
                  </a:txBody>
                  <a:tcPr/>
                </a:tc>
                <a:tc rowSpan="4" gridSpan="2">
                  <a:txBody>
                    <a:bodyPr/>
                    <a:lstStyle/>
                    <a:p>
                      <a:pPr marL="171450" indent="-171450">
                        <a:buFont typeface="Arial" pitchFamily="34" charset="0"/>
                        <a:buChar char="•"/>
                      </a:pPr>
                      <a:r>
                        <a:rPr lang="fr-FR" sz="1100" noProof="0" dirty="0" err="1" smtClean="0">
                          <a:solidFill>
                            <a:schemeClr val="tx1"/>
                          </a:solidFill>
                          <a:latin typeface="Calibri" panose="020F0502020204030204" pitchFamily="34" charset="0"/>
                        </a:rPr>
                        <a:t>Make</a:t>
                      </a:r>
                      <a:r>
                        <a:rPr lang="fr-FR" sz="1100" baseline="0" noProof="0" dirty="0" smtClean="0">
                          <a:solidFill>
                            <a:schemeClr val="tx1"/>
                          </a:solidFill>
                          <a:latin typeface="Calibri" panose="020F0502020204030204" pitchFamily="34" charset="0"/>
                        </a:rPr>
                        <a:t> a </a:t>
                      </a:r>
                      <a:r>
                        <a:rPr lang="fr-FR" sz="1100" baseline="0" noProof="0" dirty="0" err="1" smtClean="0">
                          <a:solidFill>
                            <a:schemeClr val="tx1"/>
                          </a:solidFill>
                          <a:latin typeface="Calibri" panose="020F0502020204030204" pitchFamily="34" charset="0"/>
                        </a:rPr>
                        <a:t>statement</a:t>
                      </a:r>
                      <a:r>
                        <a:rPr lang="fr-FR" sz="1100" baseline="0" noProof="0" dirty="0" smtClean="0">
                          <a:solidFill>
                            <a:schemeClr val="tx1"/>
                          </a:solidFill>
                          <a:latin typeface="Calibri" panose="020F0502020204030204" pitchFamily="34" charset="0"/>
                        </a:rPr>
                        <a:t> about the information </a:t>
                      </a:r>
                      <a:r>
                        <a:rPr lang="fr-FR" sz="1100" baseline="0" noProof="0" dirty="0" err="1" smtClean="0">
                          <a:solidFill>
                            <a:schemeClr val="tx1"/>
                          </a:solidFill>
                          <a:latin typeface="Calibri" panose="020F0502020204030204" pitchFamily="34" charset="0"/>
                        </a:rPr>
                        <a:t>given</a:t>
                      </a:r>
                      <a:r>
                        <a:rPr lang="fr-FR" sz="1100" baseline="0" noProof="0" dirty="0" smtClean="0">
                          <a:solidFill>
                            <a:schemeClr val="tx1"/>
                          </a:solidFill>
                          <a:latin typeface="Calibri" panose="020F0502020204030204" pitchFamily="34" charset="0"/>
                        </a:rPr>
                        <a:t>. (This </a:t>
                      </a:r>
                      <a:r>
                        <a:rPr lang="fr-FR" sz="1100" baseline="0" noProof="0" dirty="0" err="1" smtClean="0">
                          <a:solidFill>
                            <a:schemeClr val="tx1"/>
                          </a:solidFill>
                          <a:latin typeface="Calibri" panose="020F0502020204030204" pitchFamily="34" charset="0"/>
                        </a:rPr>
                        <a:t>will</a:t>
                      </a:r>
                      <a:r>
                        <a:rPr lang="fr-FR" sz="1100" baseline="0" noProof="0" dirty="0" smtClean="0">
                          <a:solidFill>
                            <a:schemeClr val="tx1"/>
                          </a:solidFill>
                          <a:latin typeface="Calibri" panose="020F0502020204030204" pitchFamily="34" charset="0"/>
                        </a:rPr>
                        <a:t> </a:t>
                      </a:r>
                      <a:r>
                        <a:rPr lang="fr-FR" sz="1100" baseline="0" noProof="0" dirty="0" err="1" smtClean="0">
                          <a:solidFill>
                            <a:schemeClr val="tx1"/>
                          </a:solidFill>
                          <a:latin typeface="Calibri" panose="020F0502020204030204" pitchFamily="34" charset="0"/>
                        </a:rPr>
                        <a:t>be</a:t>
                      </a:r>
                      <a:r>
                        <a:rPr lang="fr-FR" sz="1100" baseline="0" noProof="0" dirty="0" smtClean="0">
                          <a:solidFill>
                            <a:schemeClr val="tx1"/>
                          </a:solidFill>
                          <a:latin typeface="Calibri" panose="020F0502020204030204" pitchFamily="34" charset="0"/>
                        </a:rPr>
                        <a:t> a </a:t>
                      </a:r>
                      <a:r>
                        <a:rPr lang="fr-FR" sz="1100" baseline="0" noProof="0" dirty="0" err="1" smtClean="0">
                          <a:solidFill>
                            <a:schemeClr val="tx1"/>
                          </a:solidFill>
                          <a:latin typeface="Calibri" panose="020F0502020204030204" pitchFamily="34" charset="0"/>
                        </a:rPr>
                        <a:t>response</a:t>
                      </a:r>
                      <a:r>
                        <a:rPr lang="fr-FR" sz="1100" baseline="0" noProof="0" dirty="0" smtClean="0">
                          <a:solidFill>
                            <a:schemeClr val="tx1"/>
                          </a:solidFill>
                          <a:latin typeface="Calibri" panose="020F0502020204030204" pitchFamily="34" charset="0"/>
                        </a:rPr>
                        <a:t> to a question </a:t>
                      </a:r>
                      <a:r>
                        <a:rPr lang="fr-FR" sz="1100" baseline="0" noProof="0" dirty="0" err="1" smtClean="0">
                          <a:solidFill>
                            <a:schemeClr val="tx1"/>
                          </a:solidFill>
                          <a:latin typeface="Calibri" panose="020F0502020204030204" pitchFamily="34" charset="0"/>
                        </a:rPr>
                        <a:t>asked</a:t>
                      </a:r>
                      <a:r>
                        <a:rPr lang="fr-FR" sz="1100" baseline="0" noProof="0" dirty="0" smtClean="0">
                          <a:solidFill>
                            <a:schemeClr val="tx1"/>
                          </a:solidFill>
                          <a:latin typeface="Calibri" panose="020F0502020204030204" pitchFamily="34" charset="0"/>
                        </a:rPr>
                        <a:t> by the </a:t>
                      </a:r>
                      <a:r>
                        <a:rPr lang="fr-FR" sz="1100" baseline="0" noProof="0" dirty="0" err="1" smtClean="0">
                          <a:solidFill>
                            <a:schemeClr val="tx1"/>
                          </a:solidFill>
                          <a:latin typeface="Calibri" panose="020F0502020204030204" pitchFamily="34" charset="0"/>
                        </a:rPr>
                        <a:t>teacher</a:t>
                      </a:r>
                      <a:r>
                        <a:rPr lang="fr-FR" sz="1100" baseline="0" noProof="0" dirty="0" smtClean="0">
                          <a:solidFill>
                            <a:schemeClr val="tx1"/>
                          </a:solidFill>
                          <a:latin typeface="Calibri" panose="020F0502020204030204" pitchFamily="34" charset="0"/>
                        </a:rPr>
                        <a:t>)</a:t>
                      </a:r>
                    </a:p>
                    <a:p>
                      <a:pPr marL="0" indent="0">
                        <a:buFont typeface="Arial" panose="020B0604020202020204" pitchFamily="34" charset="0"/>
                        <a:buNone/>
                      </a:pPr>
                      <a:endParaRPr lang="fr-FR" sz="1100" noProof="0" dirty="0" smtClean="0">
                        <a:solidFill>
                          <a:schemeClr val="tx1"/>
                        </a:solidFill>
                        <a:latin typeface="Calibri" panose="020F0502020204030204" pitchFamily="34" charset="0"/>
                      </a:endParaRPr>
                    </a:p>
                    <a:p>
                      <a:r>
                        <a:rPr lang="fr-FR" sz="1100" b="1" noProof="0" dirty="0" smtClean="0">
                          <a:solidFill>
                            <a:schemeClr val="tx1"/>
                          </a:solidFill>
                          <a:latin typeface="Calibri" panose="020F0502020204030204" pitchFamily="34" charset="0"/>
                        </a:rPr>
                        <a:t>?  </a:t>
                      </a:r>
                      <a:r>
                        <a:rPr lang="fr-FR" sz="1100" b="0" baseline="0" noProof="0" dirty="0" smtClean="0">
                          <a:solidFill>
                            <a:schemeClr val="tx1"/>
                          </a:solidFill>
                          <a:latin typeface="Calibri" panose="020F0502020204030204" pitchFamily="34" charset="0"/>
                        </a:rPr>
                        <a:t> </a:t>
                      </a:r>
                      <a:r>
                        <a:rPr lang="fr-FR" sz="1100" noProof="0" dirty="0" smtClean="0">
                          <a:solidFill>
                            <a:schemeClr val="tx1"/>
                          </a:solidFill>
                          <a:latin typeface="Calibri" panose="020F0502020204030204" pitchFamily="34" charset="0"/>
                        </a:rPr>
                        <a:t>You </a:t>
                      </a:r>
                      <a:r>
                        <a:rPr lang="fr-FR" sz="1100" noProof="0" dirty="0" err="1" smtClean="0">
                          <a:solidFill>
                            <a:schemeClr val="tx1"/>
                          </a:solidFill>
                          <a:latin typeface="Calibri" panose="020F0502020204030204" pitchFamily="34" charset="0"/>
                        </a:rPr>
                        <a:t>will</a:t>
                      </a:r>
                      <a:r>
                        <a:rPr lang="fr-FR" sz="1100" baseline="0" noProof="0" dirty="0" smtClean="0">
                          <a:solidFill>
                            <a:schemeClr val="tx1"/>
                          </a:solidFill>
                          <a:latin typeface="Calibri" panose="020F0502020204030204" pitchFamily="34" charset="0"/>
                        </a:rPr>
                        <a:t> have to </a:t>
                      </a:r>
                      <a:r>
                        <a:rPr lang="fr-FR" sz="1100" baseline="0" noProof="0" dirty="0" err="1" smtClean="0">
                          <a:solidFill>
                            <a:schemeClr val="tx1"/>
                          </a:solidFill>
                          <a:latin typeface="Calibri" panose="020F0502020204030204" pitchFamily="34" charset="0"/>
                        </a:rPr>
                        <a:t>ask</a:t>
                      </a:r>
                      <a:r>
                        <a:rPr lang="fr-FR" sz="1100" baseline="0" noProof="0" dirty="0" smtClean="0">
                          <a:solidFill>
                            <a:schemeClr val="tx1"/>
                          </a:solidFill>
                          <a:latin typeface="Calibri" panose="020F0502020204030204" pitchFamily="34" charset="0"/>
                        </a:rPr>
                        <a:t> a question</a:t>
                      </a:r>
                    </a:p>
                    <a:p>
                      <a:endParaRPr lang="fr-FR" sz="1100" baseline="0" noProof="0" dirty="0" smtClean="0">
                        <a:solidFill>
                          <a:schemeClr val="tx1"/>
                        </a:solidFill>
                        <a:latin typeface="Calibri" panose="020F0502020204030204" pitchFamily="34" charset="0"/>
                      </a:endParaRPr>
                    </a:p>
                    <a:p>
                      <a:r>
                        <a:rPr lang="fr-FR" sz="1100" b="1" baseline="0" noProof="0" dirty="0" smtClean="0">
                          <a:solidFill>
                            <a:schemeClr val="tx1"/>
                          </a:solidFill>
                          <a:latin typeface="Calibri" panose="020F0502020204030204" pitchFamily="34" charset="0"/>
                        </a:rPr>
                        <a:t>!</a:t>
                      </a:r>
                      <a:r>
                        <a:rPr lang="fr-FR" sz="1100" baseline="0" noProof="0" dirty="0" smtClean="0">
                          <a:solidFill>
                            <a:schemeClr val="tx1"/>
                          </a:solidFill>
                          <a:latin typeface="Calibri" panose="020F0502020204030204" pitchFamily="34" charset="0"/>
                        </a:rPr>
                        <a:t>    You </a:t>
                      </a:r>
                      <a:r>
                        <a:rPr lang="fr-FR" sz="1100" baseline="0" noProof="0" dirty="0" err="1" smtClean="0">
                          <a:solidFill>
                            <a:schemeClr val="tx1"/>
                          </a:solidFill>
                          <a:latin typeface="Calibri" panose="020F0502020204030204" pitchFamily="34" charset="0"/>
                        </a:rPr>
                        <a:t>will</a:t>
                      </a:r>
                      <a:r>
                        <a:rPr lang="fr-FR" sz="1100" baseline="0" noProof="0" dirty="0" smtClean="0">
                          <a:solidFill>
                            <a:schemeClr val="tx1"/>
                          </a:solidFill>
                          <a:latin typeface="Calibri" panose="020F0502020204030204" pitchFamily="34" charset="0"/>
                        </a:rPr>
                        <a:t> have to </a:t>
                      </a:r>
                      <a:r>
                        <a:rPr lang="fr-FR" sz="1100" baseline="0" noProof="0" dirty="0" err="1" smtClean="0">
                          <a:solidFill>
                            <a:schemeClr val="tx1"/>
                          </a:solidFill>
                          <a:latin typeface="Calibri" panose="020F0502020204030204" pitchFamily="34" charset="0"/>
                        </a:rPr>
                        <a:t>respond</a:t>
                      </a:r>
                      <a:r>
                        <a:rPr lang="fr-FR" sz="1100" baseline="0" noProof="0" dirty="0" smtClean="0">
                          <a:solidFill>
                            <a:schemeClr val="tx1"/>
                          </a:solidFill>
                          <a:latin typeface="Calibri" panose="020F0502020204030204" pitchFamily="34" charset="0"/>
                        </a:rPr>
                        <a:t> to an </a:t>
                      </a:r>
                      <a:r>
                        <a:rPr lang="fr-FR" sz="1100" baseline="0" noProof="0" dirty="0" err="1" smtClean="0">
                          <a:solidFill>
                            <a:schemeClr val="tx1"/>
                          </a:solidFill>
                          <a:latin typeface="Calibri" panose="020F0502020204030204" pitchFamily="34" charset="0"/>
                        </a:rPr>
                        <a:t>unprepared</a:t>
                      </a:r>
                      <a:r>
                        <a:rPr lang="fr-FR" sz="1100" baseline="0" noProof="0" dirty="0" smtClean="0">
                          <a:solidFill>
                            <a:schemeClr val="tx1"/>
                          </a:solidFill>
                          <a:latin typeface="Calibri" panose="020F0502020204030204" pitchFamily="34" charset="0"/>
                        </a:rPr>
                        <a:t> question (in </a:t>
                      </a:r>
                      <a:r>
                        <a:rPr lang="fr-FR" sz="1100" baseline="0" noProof="0" dirty="0" err="1" smtClean="0">
                          <a:solidFill>
                            <a:schemeClr val="tx1"/>
                          </a:solidFill>
                          <a:latin typeface="Calibri" panose="020F0502020204030204" pitchFamily="34" charset="0"/>
                        </a:rPr>
                        <a:t>higher</a:t>
                      </a:r>
                      <a:r>
                        <a:rPr lang="fr-FR" sz="1100" baseline="0" noProof="0" dirty="0" smtClean="0">
                          <a:solidFill>
                            <a:schemeClr val="tx1"/>
                          </a:solidFill>
                          <a:latin typeface="Calibri" panose="020F0502020204030204" pitchFamily="34" charset="0"/>
                        </a:rPr>
                        <a:t> </a:t>
                      </a:r>
                      <a:r>
                        <a:rPr lang="fr-FR" sz="1100" baseline="0" noProof="0" dirty="0" err="1" smtClean="0">
                          <a:solidFill>
                            <a:schemeClr val="tx1"/>
                          </a:solidFill>
                          <a:latin typeface="Calibri" panose="020F0502020204030204" pitchFamily="34" charset="0"/>
                        </a:rPr>
                        <a:t>tier</a:t>
                      </a:r>
                      <a:r>
                        <a:rPr lang="fr-FR" sz="1100" baseline="0" noProof="0" dirty="0" smtClean="0">
                          <a:solidFill>
                            <a:schemeClr val="tx1"/>
                          </a:solidFill>
                          <a:latin typeface="Calibri" panose="020F0502020204030204" pitchFamily="34" charset="0"/>
                        </a:rPr>
                        <a:t> </a:t>
                      </a:r>
                      <a:r>
                        <a:rPr lang="fr-FR" sz="1100" baseline="0" noProof="0" dirty="0" err="1" smtClean="0">
                          <a:solidFill>
                            <a:schemeClr val="tx1"/>
                          </a:solidFill>
                          <a:latin typeface="Calibri" panose="020F0502020204030204" pitchFamily="34" charset="0"/>
                        </a:rPr>
                        <a:t>this</a:t>
                      </a:r>
                      <a:r>
                        <a:rPr lang="fr-FR" sz="1100" baseline="0" noProof="0" dirty="0" smtClean="0">
                          <a:solidFill>
                            <a:schemeClr val="tx1"/>
                          </a:solidFill>
                          <a:latin typeface="Calibri" panose="020F0502020204030204" pitchFamily="34" charset="0"/>
                        </a:rPr>
                        <a:t> </a:t>
                      </a:r>
                      <a:r>
                        <a:rPr lang="fr-FR" sz="1100" baseline="0" noProof="0" dirty="0" err="1" smtClean="0">
                          <a:solidFill>
                            <a:schemeClr val="tx1"/>
                          </a:solidFill>
                          <a:latin typeface="Calibri" panose="020F0502020204030204" pitchFamily="34" charset="0"/>
                        </a:rPr>
                        <a:t>will</a:t>
                      </a:r>
                      <a:r>
                        <a:rPr lang="fr-FR" sz="1100" baseline="0" noProof="0" dirty="0" smtClean="0">
                          <a:solidFill>
                            <a:schemeClr val="tx1"/>
                          </a:solidFill>
                          <a:latin typeface="Calibri" panose="020F0502020204030204" pitchFamily="34" charset="0"/>
                        </a:rPr>
                        <a:t> </a:t>
                      </a:r>
                      <a:r>
                        <a:rPr lang="fr-FR" sz="1100" baseline="0" noProof="0" dirty="0" err="1" smtClean="0">
                          <a:solidFill>
                            <a:schemeClr val="tx1"/>
                          </a:solidFill>
                          <a:latin typeface="Calibri" panose="020F0502020204030204" pitchFamily="34" charset="0"/>
                        </a:rPr>
                        <a:t>be</a:t>
                      </a:r>
                      <a:r>
                        <a:rPr lang="fr-FR" sz="1100" baseline="0" noProof="0" dirty="0" smtClean="0">
                          <a:solidFill>
                            <a:schemeClr val="tx1"/>
                          </a:solidFill>
                          <a:latin typeface="Calibri" panose="020F0502020204030204" pitchFamily="34" charset="0"/>
                        </a:rPr>
                        <a:t> a </a:t>
                      </a:r>
                      <a:r>
                        <a:rPr lang="fr-FR" sz="1100" baseline="0" noProof="0" dirty="0" err="1" smtClean="0">
                          <a:solidFill>
                            <a:schemeClr val="tx1"/>
                          </a:solidFill>
                          <a:latin typeface="Calibri" panose="020F0502020204030204" pitchFamily="34" charset="0"/>
                        </a:rPr>
                        <a:t>two</a:t>
                      </a:r>
                      <a:r>
                        <a:rPr lang="fr-FR" sz="1100" baseline="0" noProof="0" dirty="0" smtClean="0">
                          <a:solidFill>
                            <a:schemeClr val="tx1"/>
                          </a:solidFill>
                          <a:latin typeface="Calibri" panose="020F0502020204030204" pitchFamily="34" charset="0"/>
                        </a:rPr>
                        <a:t> part question)</a:t>
                      </a:r>
                    </a:p>
                    <a:p>
                      <a:endParaRPr lang="fr-FR" sz="1100" baseline="0" noProof="0" dirty="0" smtClean="0">
                        <a:solidFill>
                          <a:schemeClr val="tx1"/>
                        </a:solidFill>
                        <a:latin typeface="Calibri" panose="020F0502020204030204" pitchFamily="34" charset="0"/>
                      </a:endParaRPr>
                    </a:p>
                    <a:p>
                      <a:r>
                        <a:rPr lang="fr-FR" sz="1100" baseline="0" noProof="0" dirty="0" err="1" smtClean="0">
                          <a:solidFill>
                            <a:schemeClr val="tx1"/>
                          </a:solidFill>
                          <a:latin typeface="Calibri" panose="020F0502020204030204" pitchFamily="34" charset="0"/>
                        </a:rPr>
                        <a:t>Aim</a:t>
                      </a:r>
                      <a:r>
                        <a:rPr lang="fr-FR" sz="1100" baseline="0" noProof="0" dirty="0" smtClean="0">
                          <a:solidFill>
                            <a:schemeClr val="tx1"/>
                          </a:solidFill>
                          <a:latin typeface="Calibri" panose="020F0502020204030204" pitchFamily="34" charset="0"/>
                        </a:rPr>
                        <a:t> to use a </a:t>
                      </a:r>
                      <a:r>
                        <a:rPr lang="fr-FR" sz="1100" baseline="0" noProof="0" dirty="0" err="1" smtClean="0">
                          <a:solidFill>
                            <a:schemeClr val="tx1"/>
                          </a:solidFill>
                          <a:latin typeface="Calibri" panose="020F0502020204030204" pitchFamily="34" charset="0"/>
                        </a:rPr>
                        <a:t>verb</a:t>
                      </a:r>
                      <a:r>
                        <a:rPr lang="fr-FR" sz="1100" baseline="0" noProof="0" dirty="0" smtClean="0">
                          <a:solidFill>
                            <a:schemeClr val="tx1"/>
                          </a:solidFill>
                          <a:latin typeface="Calibri" panose="020F0502020204030204" pitchFamily="34" charset="0"/>
                        </a:rPr>
                        <a:t> in </a:t>
                      </a:r>
                      <a:r>
                        <a:rPr lang="fr-FR" sz="1100" baseline="0" noProof="0" dirty="0" err="1" smtClean="0">
                          <a:solidFill>
                            <a:schemeClr val="tx1"/>
                          </a:solidFill>
                          <a:latin typeface="Calibri" panose="020F0502020204030204" pitchFamily="34" charset="0"/>
                        </a:rPr>
                        <a:t>each</a:t>
                      </a:r>
                      <a:r>
                        <a:rPr lang="fr-FR" sz="1100" baseline="0" noProof="0" dirty="0" smtClean="0">
                          <a:solidFill>
                            <a:schemeClr val="tx1"/>
                          </a:solidFill>
                          <a:latin typeface="Calibri" panose="020F0502020204030204" pitchFamily="34" charset="0"/>
                        </a:rPr>
                        <a:t> </a:t>
                      </a:r>
                      <a:r>
                        <a:rPr lang="fr-FR" sz="1100" baseline="0" noProof="0" dirty="0" err="1" smtClean="0">
                          <a:solidFill>
                            <a:schemeClr val="tx1"/>
                          </a:solidFill>
                          <a:latin typeface="Calibri" panose="020F0502020204030204" pitchFamily="34" charset="0"/>
                        </a:rPr>
                        <a:t>response</a:t>
                      </a:r>
                      <a:r>
                        <a:rPr lang="fr-FR" sz="1100" baseline="0" noProof="0" dirty="0" smtClean="0">
                          <a:solidFill>
                            <a:schemeClr val="tx1"/>
                          </a:solidFill>
                          <a:latin typeface="Calibri" panose="020F0502020204030204" pitchFamily="34" charset="0"/>
                        </a:rPr>
                        <a:t>. </a:t>
                      </a:r>
                      <a:endParaRPr lang="fr-FR" sz="1100" noProof="0" dirty="0">
                        <a:solidFill>
                          <a:schemeClr val="tx1"/>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rowSpan="4" hMerge="1">
                  <a:txBody>
                    <a:bodyPr/>
                    <a:lstStyle/>
                    <a:p>
                      <a:endParaRPr lang="es-ES_tradnl"/>
                    </a:p>
                  </a:txBody>
                  <a:tcPr/>
                </a:tc>
                <a:tc rowSpan="5">
                  <a:txBody>
                    <a:bodyPr/>
                    <a:lstStyle/>
                    <a:p>
                      <a:pPr marL="0" indent="0">
                        <a:lnSpc>
                          <a:spcPct val="100000"/>
                        </a:lnSpc>
                        <a:buFont typeface="Arial" panose="020B0604020202020204" pitchFamily="34" charset="0"/>
                        <a:buNone/>
                      </a:pPr>
                      <a:r>
                        <a:rPr lang="fr-FR" sz="1000" b="1" baseline="0" noProof="0" dirty="0" smtClean="0">
                          <a:solidFill>
                            <a:schemeClr val="tx1"/>
                          </a:solidFill>
                          <a:latin typeface="Calibri" panose="020F0502020204030204" pitchFamily="34" charset="0"/>
                        </a:rPr>
                        <a:t>J’aime/je n’aime pas- </a:t>
                      </a:r>
                      <a:r>
                        <a:rPr lang="fr-FR" sz="1000" b="0" baseline="0" noProof="0" dirty="0" smtClean="0">
                          <a:solidFill>
                            <a:schemeClr val="tx1"/>
                          </a:solidFill>
                          <a:latin typeface="Calibri" panose="020F0502020204030204" pitchFamily="34" charset="0"/>
                        </a:rPr>
                        <a:t>I </a:t>
                      </a:r>
                      <a:r>
                        <a:rPr lang="fr-FR" sz="1000" b="0" baseline="0" noProof="0" dirty="0" err="1" smtClean="0">
                          <a:solidFill>
                            <a:schemeClr val="tx1"/>
                          </a:solidFill>
                          <a:latin typeface="Calibri" panose="020F0502020204030204" pitchFamily="34" charset="0"/>
                        </a:rPr>
                        <a:t>like</a:t>
                      </a:r>
                      <a:r>
                        <a:rPr lang="fr-FR" sz="1000" b="0" baseline="0" noProof="0" dirty="0" smtClean="0">
                          <a:solidFill>
                            <a:schemeClr val="tx1"/>
                          </a:solidFill>
                          <a:latin typeface="Calibri" panose="020F0502020204030204" pitchFamily="34" charset="0"/>
                        </a:rPr>
                        <a:t>/</a:t>
                      </a:r>
                      <a:r>
                        <a:rPr lang="fr-FR" sz="1000" b="0" baseline="0" noProof="0" dirty="0" err="1" smtClean="0">
                          <a:solidFill>
                            <a:schemeClr val="tx1"/>
                          </a:solidFill>
                          <a:latin typeface="Calibri" panose="020F0502020204030204" pitchFamily="34" charset="0"/>
                        </a:rPr>
                        <a:t>don’t</a:t>
                      </a:r>
                      <a:r>
                        <a:rPr lang="fr-FR" sz="1000" b="0" baseline="0" noProof="0" dirty="0" smtClean="0">
                          <a:solidFill>
                            <a:schemeClr val="tx1"/>
                          </a:solidFill>
                          <a:latin typeface="Calibri" panose="020F0502020204030204" pitchFamily="34" charset="0"/>
                        </a:rPr>
                        <a:t> </a:t>
                      </a:r>
                      <a:r>
                        <a:rPr lang="fr-FR" sz="1000" b="0" baseline="0" noProof="0" dirty="0" err="1" smtClean="0">
                          <a:solidFill>
                            <a:schemeClr val="tx1"/>
                          </a:solidFill>
                          <a:latin typeface="Calibri" panose="020F0502020204030204" pitchFamily="34" charset="0"/>
                        </a:rPr>
                        <a:t>like</a:t>
                      </a:r>
                      <a:endParaRPr lang="fr-FR" sz="1000" b="1" baseline="0" noProof="0" dirty="0" smtClean="0">
                        <a:solidFill>
                          <a:schemeClr val="tx1"/>
                        </a:solidFill>
                        <a:latin typeface="Calibri" panose="020F0502020204030204" pitchFamily="34" charset="0"/>
                      </a:endParaRPr>
                    </a:p>
                    <a:p>
                      <a:pPr marL="0" indent="0">
                        <a:lnSpc>
                          <a:spcPct val="100000"/>
                        </a:lnSpc>
                        <a:buFont typeface="Arial" panose="020B0604020202020204" pitchFamily="34" charset="0"/>
                        <a:buNone/>
                      </a:pPr>
                      <a:r>
                        <a:rPr lang="fr-FR" sz="1000" b="1" baseline="0" noProof="0" dirty="0" smtClean="0">
                          <a:solidFill>
                            <a:schemeClr val="tx1"/>
                          </a:solidFill>
                          <a:latin typeface="Calibri" panose="020F0502020204030204" pitchFamily="34" charset="0"/>
                        </a:rPr>
                        <a:t>Ce qui est bien/mauvais– </a:t>
                      </a:r>
                      <a:r>
                        <a:rPr lang="fr-FR" sz="1000" b="0" baseline="0" noProof="0" dirty="0" smtClean="0">
                          <a:solidFill>
                            <a:schemeClr val="tx1"/>
                          </a:solidFill>
                          <a:latin typeface="Calibri" panose="020F0502020204030204" pitchFamily="34" charset="0"/>
                        </a:rPr>
                        <a:t>The good/</a:t>
                      </a:r>
                      <a:r>
                        <a:rPr lang="fr-FR" sz="1000" b="0" baseline="0" noProof="0" dirty="0" err="1" smtClean="0">
                          <a:solidFill>
                            <a:schemeClr val="tx1"/>
                          </a:solidFill>
                          <a:latin typeface="Calibri" panose="020F0502020204030204" pitchFamily="34" charset="0"/>
                        </a:rPr>
                        <a:t>bad</a:t>
                      </a:r>
                      <a:r>
                        <a:rPr lang="fr-FR" sz="1000" b="0" baseline="0" noProof="0" dirty="0" smtClean="0">
                          <a:solidFill>
                            <a:schemeClr val="tx1"/>
                          </a:solidFill>
                          <a:latin typeface="Calibri" panose="020F0502020204030204" pitchFamily="34" charset="0"/>
                        </a:rPr>
                        <a:t> </a:t>
                      </a:r>
                      <a:r>
                        <a:rPr lang="fr-FR" sz="1000" b="0" baseline="0" noProof="0" dirty="0" err="1" smtClean="0">
                          <a:solidFill>
                            <a:schemeClr val="tx1"/>
                          </a:solidFill>
                          <a:latin typeface="Calibri" panose="020F0502020204030204" pitchFamily="34" charset="0"/>
                        </a:rPr>
                        <a:t>thing</a:t>
                      </a:r>
                      <a:endParaRPr lang="fr-FR" sz="1000" b="1" baseline="0" noProof="0" dirty="0" smtClean="0">
                        <a:solidFill>
                          <a:schemeClr val="tx1"/>
                        </a:solidFill>
                        <a:latin typeface="Calibri" panose="020F0502020204030204" pitchFamily="34" charset="0"/>
                      </a:endParaRPr>
                    </a:p>
                    <a:p>
                      <a:pPr marL="0" indent="0">
                        <a:lnSpc>
                          <a:spcPct val="100000"/>
                        </a:lnSpc>
                        <a:buFont typeface="Arial" panose="020B0604020202020204" pitchFamily="34" charset="0"/>
                        <a:buNone/>
                      </a:pPr>
                      <a:r>
                        <a:rPr lang="fr-FR" sz="1000" b="1" baseline="0" noProof="0" dirty="0" smtClean="0">
                          <a:solidFill>
                            <a:schemeClr val="tx1"/>
                          </a:solidFill>
                          <a:latin typeface="Calibri" panose="020F0502020204030204" pitchFamily="34" charset="0"/>
                        </a:rPr>
                        <a:t>Le mieux/le pire- </a:t>
                      </a:r>
                      <a:r>
                        <a:rPr lang="fr-FR" sz="1000" b="0" baseline="0" noProof="0" dirty="0" smtClean="0">
                          <a:solidFill>
                            <a:schemeClr val="tx1"/>
                          </a:solidFill>
                          <a:latin typeface="Calibri" panose="020F0502020204030204" pitchFamily="34" charset="0"/>
                        </a:rPr>
                        <a:t>The best/</a:t>
                      </a:r>
                      <a:r>
                        <a:rPr lang="fr-FR" sz="1000" b="0" baseline="0" noProof="0" dirty="0" err="1" smtClean="0">
                          <a:solidFill>
                            <a:schemeClr val="tx1"/>
                          </a:solidFill>
                          <a:latin typeface="Calibri" panose="020F0502020204030204" pitchFamily="34" charset="0"/>
                        </a:rPr>
                        <a:t>worst</a:t>
                      </a:r>
                      <a:endParaRPr lang="fr-FR" sz="1000" b="0" baseline="0" noProof="0" dirty="0" smtClean="0">
                        <a:solidFill>
                          <a:schemeClr val="tx1"/>
                        </a:solidFill>
                        <a:latin typeface="Calibri" panose="020F0502020204030204" pitchFamily="34" charset="0"/>
                      </a:endParaRPr>
                    </a:p>
                    <a:p>
                      <a:pPr marL="0" indent="0">
                        <a:lnSpc>
                          <a:spcPct val="100000"/>
                        </a:lnSpc>
                        <a:buFont typeface="Arial" panose="020B0604020202020204" pitchFamily="34" charset="0"/>
                        <a:buNone/>
                      </a:pPr>
                      <a:r>
                        <a:rPr lang="fr-FR" sz="1000" b="1" baseline="0" noProof="0" dirty="0" smtClean="0">
                          <a:solidFill>
                            <a:schemeClr val="tx1"/>
                          </a:solidFill>
                          <a:latin typeface="Calibri" panose="020F0502020204030204" pitchFamily="34" charset="0"/>
                        </a:rPr>
                        <a:t>Je préfère</a:t>
                      </a:r>
                      <a:r>
                        <a:rPr lang="fr-FR" sz="1000" b="0" baseline="0" noProof="0" dirty="0" smtClean="0">
                          <a:solidFill>
                            <a:schemeClr val="tx1"/>
                          </a:solidFill>
                          <a:latin typeface="Calibri" panose="020F0502020204030204" pitchFamily="34" charset="0"/>
                        </a:rPr>
                        <a:t> - I </a:t>
                      </a:r>
                      <a:r>
                        <a:rPr lang="fr-FR" sz="1000" b="0" baseline="0" noProof="0" dirty="0" err="1" smtClean="0">
                          <a:solidFill>
                            <a:schemeClr val="tx1"/>
                          </a:solidFill>
                          <a:latin typeface="Calibri" panose="020F0502020204030204" pitchFamily="34" charset="0"/>
                        </a:rPr>
                        <a:t>prefer</a:t>
                      </a:r>
                      <a:endParaRPr lang="fr-FR" sz="1000" b="1" baseline="0" noProof="0" dirty="0" smtClean="0">
                        <a:solidFill>
                          <a:schemeClr val="tx1"/>
                        </a:solidFill>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fr-FR" sz="1000" b="1" noProof="0" dirty="0" smtClean="0">
                          <a:solidFill>
                            <a:schemeClr val="tx1"/>
                          </a:solidFill>
                          <a:latin typeface="Calibri" panose="020F0502020204030204" pitchFamily="34" charset="0"/>
                        </a:rPr>
                        <a:t>Parce</a:t>
                      </a:r>
                      <a:r>
                        <a:rPr lang="fr-FR" sz="1000" b="1" baseline="0" noProof="0" dirty="0" smtClean="0">
                          <a:solidFill>
                            <a:schemeClr val="tx1"/>
                          </a:solidFill>
                          <a:latin typeface="Calibri" panose="020F0502020204030204" pitchFamily="34" charset="0"/>
                        </a:rPr>
                        <a:t> que/car/étant donné que/ puisque- </a:t>
                      </a:r>
                      <a:r>
                        <a:rPr lang="fr-FR" sz="1000" b="0" baseline="0" noProof="0" dirty="0" err="1" smtClean="0">
                          <a:solidFill>
                            <a:schemeClr val="tx1"/>
                          </a:solidFill>
                          <a:latin typeface="Calibri" panose="020F0502020204030204" pitchFamily="34" charset="0"/>
                        </a:rPr>
                        <a:t>Because</a:t>
                      </a:r>
                      <a:r>
                        <a:rPr lang="fr-FR" sz="1000" b="0" baseline="0" noProof="0" dirty="0" smtClean="0">
                          <a:solidFill>
                            <a:schemeClr val="tx1"/>
                          </a:solidFill>
                          <a:latin typeface="Calibri" panose="020F0502020204030204" pitchFamily="34" charset="0"/>
                        </a:rPr>
                        <a:t>/ </a:t>
                      </a:r>
                      <a:r>
                        <a:rPr lang="fr-FR" sz="1000" b="0" baseline="0" noProof="0" dirty="0" err="1" smtClean="0">
                          <a:solidFill>
                            <a:schemeClr val="tx1"/>
                          </a:solidFill>
                          <a:latin typeface="Calibri" panose="020F0502020204030204" pitchFamily="34" charset="0"/>
                        </a:rPr>
                        <a:t>since</a:t>
                      </a:r>
                      <a:endParaRPr lang="fr-FR" sz="1000" b="1" baseline="0" noProof="0" dirty="0" smtClean="0">
                        <a:solidFill>
                          <a:schemeClr val="tx1"/>
                        </a:solidFill>
                        <a:latin typeface="Calibri" panose="020F0502020204030204" pitchFamily="34" charset="0"/>
                      </a:endParaRPr>
                    </a:p>
                    <a:p>
                      <a:pPr marL="0" indent="0">
                        <a:lnSpc>
                          <a:spcPct val="100000"/>
                        </a:lnSpc>
                        <a:buFont typeface="Arial" panose="020B0604020202020204" pitchFamily="34" charset="0"/>
                        <a:buNone/>
                      </a:pPr>
                      <a:r>
                        <a:rPr lang="fr-FR" sz="1000" b="1" baseline="0" noProof="0" dirty="0" smtClean="0">
                          <a:solidFill>
                            <a:schemeClr val="tx1"/>
                          </a:solidFill>
                          <a:latin typeface="Calibri" panose="020F0502020204030204" pitchFamily="34" charset="0"/>
                        </a:rPr>
                        <a:t>C’était- </a:t>
                      </a:r>
                      <a:r>
                        <a:rPr lang="fr-FR" sz="1000" b="0" baseline="0" noProof="0" dirty="0" err="1" smtClean="0">
                          <a:solidFill>
                            <a:schemeClr val="tx1"/>
                          </a:solidFill>
                          <a:latin typeface="Calibri" panose="020F0502020204030204" pitchFamily="34" charset="0"/>
                        </a:rPr>
                        <a:t>iI</a:t>
                      </a:r>
                      <a:r>
                        <a:rPr lang="fr-FR" sz="1000" b="0" baseline="0" noProof="0" dirty="0" smtClean="0">
                          <a:solidFill>
                            <a:schemeClr val="tx1"/>
                          </a:solidFill>
                          <a:latin typeface="Calibri" panose="020F0502020204030204" pitchFamily="34" charset="0"/>
                        </a:rPr>
                        <a:t> </a:t>
                      </a:r>
                      <a:r>
                        <a:rPr lang="fr-FR" sz="1000" b="0" baseline="0" noProof="0" dirty="0" err="1" smtClean="0">
                          <a:solidFill>
                            <a:schemeClr val="tx1"/>
                          </a:solidFill>
                          <a:latin typeface="Calibri" panose="020F0502020204030204" pitchFamily="34" charset="0"/>
                        </a:rPr>
                        <a:t>was</a:t>
                      </a:r>
                      <a:endParaRPr lang="fr-FR" sz="1000" b="1" baseline="0" noProof="0" dirty="0" smtClean="0">
                        <a:solidFill>
                          <a:schemeClr val="tx1"/>
                        </a:solidFill>
                        <a:latin typeface="Calibri" panose="020F0502020204030204" pitchFamily="34" charset="0"/>
                      </a:endParaRPr>
                    </a:p>
                    <a:p>
                      <a:pPr marL="0" indent="0">
                        <a:lnSpc>
                          <a:spcPct val="100000"/>
                        </a:lnSpc>
                        <a:buFont typeface="Arial" panose="020B0604020202020204" pitchFamily="34" charset="0"/>
                        <a:buNone/>
                      </a:pPr>
                      <a:r>
                        <a:rPr lang="fr-FR" sz="1000" b="1" baseline="0" noProof="0" dirty="0" smtClean="0">
                          <a:solidFill>
                            <a:schemeClr val="tx1"/>
                          </a:solidFill>
                          <a:latin typeface="Calibri" panose="020F0502020204030204" pitchFamily="34" charset="0"/>
                        </a:rPr>
                        <a:t>C’est/ce sont - </a:t>
                      </a:r>
                      <a:r>
                        <a:rPr lang="fr-FR" sz="1000" b="0" baseline="0" noProof="0" dirty="0" smtClean="0">
                          <a:solidFill>
                            <a:schemeClr val="tx1"/>
                          </a:solidFill>
                          <a:latin typeface="Calibri" panose="020F0502020204030204" pitchFamily="34" charset="0"/>
                        </a:rPr>
                        <a:t> It </a:t>
                      </a:r>
                      <a:r>
                        <a:rPr lang="fr-FR" sz="1000" b="0" baseline="0" noProof="0" dirty="0" err="1" smtClean="0">
                          <a:solidFill>
                            <a:schemeClr val="tx1"/>
                          </a:solidFill>
                          <a:latin typeface="Calibri" panose="020F0502020204030204" pitchFamily="34" charset="0"/>
                        </a:rPr>
                        <a:t>is</a:t>
                      </a:r>
                      <a:r>
                        <a:rPr lang="fr-FR" sz="1000" b="0" baseline="0" noProof="0" dirty="0" smtClean="0">
                          <a:solidFill>
                            <a:schemeClr val="tx1"/>
                          </a:solidFill>
                          <a:latin typeface="Calibri" panose="020F0502020204030204" pitchFamily="34" charset="0"/>
                        </a:rPr>
                        <a:t>/</a:t>
                      </a:r>
                      <a:r>
                        <a:rPr lang="fr-FR" sz="1000" b="0" baseline="0" noProof="0" dirty="0" err="1" smtClean="0">
                          <a:solidFill>
                            <a:schemeClr val="tx1"/>
                          </a:solidFill>
                          <a:latin typeface="Calibri" panose="020F0502020204030204" pitchFamily="34" charset="0"/>
                        </a:rPr>
                        <a:t>they</a:t>
                      </a:r>
                      <a:r>
                        <a:rPr lang="fr-FR" sz="1000" b="0" baseline="0" noProof="0" dirty="0" smtClean="0">
                          <a:solidFill>
                            <a:schemeClr val="tx1"/>
                          </a:solidFill>
                          <a:latin typeface="Calibri" panose="020F0502020204030204" pitchFamily="34" charset="0"/>
                        </a:rPr>
                        <a:t> are</a:t>
                      </a:r>
                    </a:p>
                    <a:p>
                      <a:pPr marL="0" indent="0">
                        <a:lnSpc>
                          <a:spcPct val="100000"/>
                        </a:lnSpc>
                        <a:buFont typeface="Arial" panose="020B0604020202020204" pitchFamily="34" charset="0"/>
                        <a:buNone/>
                      </a:pPr>
                      <a:r>
                        <a:rPr lang="fr-FR" sz="1000" b="1" baseline="0" noProof="0" dirty="0" smtClean="0">
                          <a:solidFill>
                            <a:schemeClr val="tx1"/>
                          </a:solidFill>
                          <a:latin typeface="Calibri" panose="020F0502020204030204" pitchFamily="34" charset="0"/>
                        </a:rPr>
                        <a:t>Ce sera - </a:t>
                      </a:r>
                      <a:r>
                        <a:rPr lang="fr-FR" sz="1000" b="0" baseline="0" noProof="0" dirty="0" err="1" smtClean="0">
                          <a:solidFill>
                            <a:schemeClr val="tx1"/>
                          </a:solidFill>
                          <a:latin typeface="Calibri" panose="020F0502020204030204" pitchFamily="34" charset="0"/>
                        </a:rPr>
                        <a:t>it</a:t>
                      </a:r>
                      <a:r>
                        <a:rPr lang="fr-FR" sz="1000" b="0" baseline="0" noProof="0" dirty="0" smtClean="0">
                          <a:solidFill>
                            <a:schemeClr val="tx1"/>
                          </a:solidFill>
                          <a:latin typeface="Calibri" panose="020F0502020204030204" pitchFamily="34" charset="0"/>
                        </a:rPr>
                        <a:t> </a:t>
                      </a:r>
                      <a:r>
                        <a:rPr lang="fr-FR" sz="1000" b="0" baseline="0" noProof="0" dirty="0" err="1" smtClean="0">
                          <a:solidFill>
                            <a:schemeClr val="tx1"/>
                          </a:solidFill>
                          <a:latin typeface="Calibri" panose="020F0502020204030204" pitchFamily="34" charset="0"/>
                        </a:rPr>
                        <a:t>will</a:t>
                      </a:r>
                      <a:r>
                        <a:rPr lang="fr-FR" sz="1000" b="0" baseline="0" noProof="0" dirty="0" smtClean="0">
                          <a:solidFill>
                            <a:schemeClr val="tx1"/>
                          </a:solidFill>
                          <a:latin typeface="Calibri" panose="020F0502020204030204" pitchFamily="34" charset="0"/>
                        </a:rPr>
                        <a:t> </a:t>
                      </a:r>
                      <a:r>
                        <a:rPr lang="fr-FR" sz="1000" b="0" baseline="0" noProof="0" dirty="0" err="1" smtClean="0">
                          <a:solidFill>
                            <a:schemeClr val="tx1"/>
                          </a:solidFill>
                          <a:latin typeface="Calibri" panose="020F0502020204030204" pitchFamily="34" charset="0"/>
                        </a:rPr>
                        <a:t>be</a:t>
                      </a:r>
                      <a:endParaRPr lang="fr-FR" sz="1000" b="0" baseline="0" noProof="0" dirty="0" smtClean="0">
                        <a:solidFill>
                          <a:schemeClr val="tx1"/>
                        </a:solidFill>
                        <a:latin typeface="Calibri" panose="020F0502020204030204" pitchFamily="34" charset="0"/>
                      </a:endParaRPr>
                    </a:p>
                    <a:p>
                      <a:pPr marL="0" indent="0">
                        <a:lnSpc>
                          <a:spcPct val="100000"/>
                        </a:lnSpc>
                        <a:buFont typeface="Arial" panose="020B0604020202020204" pitchFamily="34" charset="0"/>
                        <a:buNone/>
                      </a:pPr>
                      <a:r>
                        <a:rPr lang="fr-FR" sz="1000" b="1" baseline="0" noProof="0" dirty="0" smtClean="0">
                          <a:solidFill>
                            <a:schemeClr val="tx1"/>
                          </a:solidFill>
                          <a:latin typeface="Calibri" panose="020F0502020204030204" pitchFamily="34" charset="0"/>
                        </a:rPr>
                        <a:t>Ce serait</a:t>
                      </a:r>
                      <a:r>
                        <a:rPr lang="fr-FR" sz="1000" b="0" baseline="0" noProof="0" dirty="0" smtClean="0">
                          <a:solidFill>
                            <a:schemeClr val="tx1"/>
                          </a:solidFill>
                          <a:latin typeface="Calibri" panose="020F0502020204030204" pitchFamily="34" charset="0"/>
                        </a:rPr>
                        <a:t> - It </a:t>
                      </a:r>
                      <a:r>
                        <a:rPr lang="fr-FR" sz="1000" b="0" baseline="0" noProof="0" dirty="0" err="1" smtClean="0">
                          <a:solidFill>
                            <a:schemeClr val="tx1"/>
                          </a:solidFill>
                          <a:latin typeface="Calibri" panose="020F0502020204030204" pitchFamily="34" charset="0"/>
                        </a:rPr>
                        <a:t>would</a:t>
                      </a:r>
                      <a:r>
                        <a:rPr lang="fr-FR" sz="1000" b="0" baseline="0" noProof="0" dirty="0" smtClean="0">
                          <a:solidFill>
                            <a:schemeClr val="tx1"/>
                          </a:solidFill>
                          <a:latin typeface="Calibri" panose="020F0502020204030204" pitchFamily="34" charset="0"/>
                        </a:rPr>
                        <a:t> </a:t>
                      </a:r>
                      <a:r>
                        <a:rPr lang="fr-FR" sz="1000" b="0" baseline="0" noProof="0" dirty="0" err="1" smtClean="0">
                          <a:solidFill>
                            <a:schemeClr val="tx1"/>
                          </a:solidFill>
                          <a:latin typeface="Calibri" panose="020F0502020204030204" pitchFamily="34" charset="0"/>
                        </a:rPr>
                        <a:t>be</a:t>
                      </a:r>
                      <a:endParaRPr lang="fr-FR" sz="1000" b="1" baseline="0" noProof="0" dirty="0">
                        <a:solidFill>
                          <a:schemeClr val="tx1"/>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34106394"/>
                  </a:ext>
                </a:extLst>
              </a:tr>
              <a:tr h="618642">
                <a:tc gridSpan="2">
                  <a:txBody>
                    <a:bodyPr/>
                    <a:lstStyle/>
                    <a:p>
                      <a:pPr marL="0" indent="0">
                        <a:buFont typeface="Arial" panose="020B0604020202020204" pitchFamily="34" charset="0"/>
                        <a:buNone/>
                      </a:pPr>
                      <a:r>
                        <a:rPr lang="fr-FR" sz="1000" b="1" noProof="0" dirty="0" smtClean="0">
                          <a:solidFill>
                            <a:schemeClr val="tx1"/>
                          </a:solidFill>
                          <a:latin typeface="Calibri" panose="020F0502020204030204" pitchFamily="34" charset="0"/>
                        </a:rPr>
                        <a:t>Aujourd’hui </a:t>
                      </a:r>
                      <a:r>
                        <a:rPr lang="fr-FR" sz="1000" noProof="0" dirty="0" smtClean="0">
                          <a:solidFill>
                            <a:schemeClr val="tx1"/>
                          </a:solidFill>
                          <a:latin typeface="Calibri" panose="020F0502020204030204" pitchFamily="34" charset="0"/>
                        </a:rPr>
                        <a:t>- </a:t>
                      </a:r>
                      <a:r>
                        <a:rPr lang="fr-FR" sz="1000" noProof="0" dirty="0" err="1" smtClean="0">
                          <a:solidFill>
                            <a:schemeClr val="tx1"/>
                          </a:solidFill>
                          <a:latin typeface="Calibri" panose="020F0502020204030204" pitchFamily="34" charset="0"/>
                        </a:rPr>
                        <a:t>today</a:t>
                      </a:r>
                      <a:endParaRPr lang="fr-FR" sz="1000" noProof="0" dirty="0" smtClean="0">
                        <a:solidFill>
                          <a:schemeClr val="tx1"/>
                        </a:solidFill>
                        <a:latin typeface="Calibri" panose="020F0502020204030204" pitchFamily="34" charset="0"/>
                      </a:endParaRPr>
                    </a:p>
                    <a:p>
                      <a:pPr marL="0" indent="0">
                        <a:buFont typeface="Arial" panose="020B0604020202020204" pitchFamily="34" charset="0"/>
                        <a:buNone/>
                      </a:pPr>
                      <a:r>
                        <a:rPr lang="fr-FR" sz="1000" b="1" noProof="0" dirty="0" smtClean="0">
                          <a:solidFill>
                            <a:schemeClr val="tx1"/>
                          </a:solidFill>
                          <a:latin typeface="Calibri" panose="020F0502020204030204" pitchFamily="34" charset="0"/>
                        </a:rPr>
                        <a:t>Chaque</a:t>
                      </a:r>
                      <a:r>
                        <a:rPr lang="fr-FR" sz="1000" b="1" baseline="0" noProof="0" dirty="0" smtClean="0">
                          <a:solidFill>
                            <a:schemeClr val="tx1"/>
                          </a:solidFill>
                          <a:latin typeface="Calibri" panose="020F0502020204030204" pitchFamily="34" charset="0"/>
                        </a:rPr>
                        <a:t> jour </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each</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day</a:t>
                      </a:r>
                      <a:endParaRPr lang="fr-FR" sz="1000" noProof="0" dirty="0" smtClean="0">
                        <a:solidFill>
                          <a:schemeClr val="tx1"/>
                        </a:solidFill>
                        <a:latin typeface="Calibri" panose="020F0502020204030204" pitchFamily="34" charset="0"/>
                      </a:endParaRPr>
                    </a:p>
                    <a:p>
                      <a:pPr marL="0" indent="0">
                        <a:buFont typeface="Arial" panose="020B0604020202020204" pitchFamily="34" charset="0"/>
                        <a:buNone/>
                      </a:pPr>
                      <a:r>
                        <a:rPr lang="fr-FR" sz="1000" b="1" noProof="0" dirty="0" smtClean="0">
                          <a:solidFill>
                            <a:schemeClr val="tx1"/>
                          </a:solidFill>
                          <a:latin typeface="Calibri" panose="020F0502020204030204" pitchFamily="34" charset="0"/>
                        </a:rPr>
                        <a:t>Toujours</a:t>
                      </a:r>
                      <a:r>
                        <a:rPr lang="fr-FR" sz="1000" noProof="0" dirty="0" smtClean="0">
                          <a:solidFill>
                            <a:schemeClr val="tx1"/>
                          </a:solidFill>
                          <a:latin typeface="Calibri" panose="020F0502020204030204" pitchFamily="34" charset="0"/>
                        </a:rPr>
                        <a:t>- </a:t>
                      </a:r>
                      <a:r>
                        <a:rPr lang="fr-FR" sz="1000" noProof="0" dirty="0" err="1" smtClean="0">
                          <a:solidFill>
                            <a:schemeClr val="tx1"/>
                          </a:solidFill>
                          <a:latin typeface="Calibri" panose="020F0502020204030204" pitchFamily="34" charset="0"/>
                        </a:rPr>
                        <a:t>always</a:t>
                      </a:r>
                      <a:endParaRPr lang="fr-FR" sz="1000" noProof="0" dirty="0" smtClean="0">
                        <a:solidFill>
                          <a:schemeClr val="tx1"/>
                        </a:solidFill>
                        <a:latin typeface="Calibri" panose="020F0502020204030204" pitchFamily="34" charset="0"/>
                      </a:endParaRPr>
                    </a:p>
                    <a:p>
                      <a:pPr marL="0" indent="0">
                        <a:buFont typeface="Arial" panose="020B0604020202020204" pitchFamily="34" charset="0"/>
                        <a:buNone/>
                      </a:pPr>
                      <a:r>
                        <a:rPr lang="fr-FR" sz="1000" b="1" baseline="0" noProof="0" dirty="0" smtClean="0">
                          <a:solidFill>
                            <a:schemeClr val="tx1"/>
                          </a:solidFill>
                          <a:latin typeface="Calibri" panose="020F0502020204030204" pitchFamily="34" charset="0"/>
                        </a:rPr>
                        <a:t>Ne… jamais</a:t>
                      </a:r>
                      <a:r>
                        <a:rPr lang="fr-FR" sz="1000" baseline="0" noProof="0" dirty="0" smtClean="0">
                          <a:solidFill>
                            <a:schemeClr val="tx1"/>
                          </a:solidFill>
                          <a:latin typeface="Calibri" panose="020F0502020204030204" pitchFamily="34" charset="0"/>
                        </a:rPr>
                        <a:t> – </a:t>
                      </a:r>
                      <a:r>
                        <a:rPr lang="fr-FR" sz="1000" baseline="0" noProof="0" dirty="0" err="1" smtClean="0">
                          <a:solidFill>
                            <a:schemeClr val="tx1"/>
                          </a:solidFill>
                          <a:latin typeface="Calibri" panose="020F0502020204030204" pitchFamily="34" charset="0"/>
                        </a:rPr>
                        <a:t>never</a:t>
                      </a:r>
                      <a:endParaRPr lang="fr-FR" sz="1000" noProof="0" dirty="0">
                        <a:solidFill>
                          <a:schemeClr val="tx1"/>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hMerge="1">
                  <a:txBody>
                    <a:bodyPr/>
                    <a:lstStyle/>
                    <a:p>
                      <a:endParaRPr lang="es-ES_tradnl"/>
                    </a:p>
                  </a:txBody>
                  <a:tcPr/>
                </a:tc>
                <a:tc gridSpan="2" vMerge="1">
                  <a:txBody>
                    <a:bodyPr/>
                    <a:lstStyle/>
                    <a:p>
                      <a:endParaRPr lang="es-ES_tradnl"/>
                    </a:p>
                  </a:txBody>
                  <a:tcPr/>
                </a:tc>
                <a:tc hMerge="1" vMerge="1">
                  <a:txBody>
                    <a:bodyPr/>
                    <a:lstStyle/>
                    <a:p>
                      <a:endParaRPr lang="es-ES_tradnl"/>
                    </a:p>
                  </a:txBody>
                  <a:tcPr/>
                </a:tc>
                <a:tc vMerge="1">
                  <a:txBody>
                    <a:bodyPr/>
                    <a:lstStyle/>
                    <a:p>
                      <a:endParaRPr lang="es-ES_tradnl"/>
                    </a:p>
                  </a:txBody>
                  <a:tcPr/>
                </a:tc>
                <a:extLst>
                  <a:ext uri="{0D108BD9-81ED-4DB2-BD59-A6C34878D82A}">
                    <a16:rowId xmlns:a16="http://schemas.microsoft.com/office/drawing/2014/main" val="10006"/>
                  </a:ext>
                </a:extLst>
              </a:tr>
              <a:tr h="527898">
                <a:tc gridSpan="2">
                  <a:txBody>
                    <a:bodyPr/>
                    <a:lstStyle/>
                    <a:p>
                      <a:r>
                        <a:rPr lang="fr-FR" sz="1000" b="1" baseline="0" noProof="0" dirty="0" smtClean="0">
                          <a:solidFill>
                            <a:schemeClr val="tx1"/>
                          </a:solidFill>
                          <a:latin typeface="Calibri" panose="020F0502020204030204" pitchFamily="34" charset="0"/>
                        </a:rPr>
                        <a:t>L’année prochaine</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next</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year</a:t>
                      </a:r>
                      <a:endParaRPr lang="fr-FR" sz="1000" baseline="0" noProof="0" dirty="0" smtClean="0">
                        <a:solidFill>
                          <a:schemeClr val="tx1"/>
                        </a:solidFill>
                        <a:latin typeface="Calibri" panose="020F0502020204030204" pitchFamily="34" charset="0"/>
                      </a:endParaRPr>
                    </a:p>
                    <a:p>
                      <a:r>
                        <a:rPr lang="fr-FR" sz="1000" b="1" baseline="0" noProof="0" dirty="0" smtClean="0">
                          <a:solidFill>
                            <a:schemeClr val="tx1"/>
                          </a:solidFill>
                          <a:latin typeface="Calibri" panose="020F0502020204030204" pitchFamily="34" charset="0"/>
                        </a:rPr>
                        <a:t>La semaine prochaine </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next</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week</a:t>
                      </a:r>
                      <a:endParaRPr lang="fr-FR" sz="1000" baseline="0" noProof="0" dirty="0" smtClean="0">
                        <a:solidFill>
                          <a:schemeClr val="tx1"/>
                        </a:solidFill>
                        <a:latin typeface="Calibri" panose="020F0502020204030204" pitchFamily="34" charset="0"/>
                      </a:endParaRPr>
                    </a:p>
                    <a:p>
                      <a:r>
                        <a:rPr lang="fr-FR" sz="1000" b="1" baseline="0" noProof="0" dirty="0" smtClean="0">
                          <a:solidFill>
                            <a:schemeClr val="tx1"/>
                          </a:solidFill>
                          <a:latin typeface="Calibri" panose="020F0502020204030204" pitchFamily="34" charset="0"/>
                        </a:rPr>
                        <a:t>Demain </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tomorrow</a:t>
                      </a:r>
                      <a:endParaRPr lang="fr-FR" sz="1000" baseline="0" noProof="0" dirty="0">
                        <a:solidFill>
                          <a:schemeClr val="tx1"/>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hMerge="1">
                  <a:txBody>
                    <a:bodyPr/>
                    <a:lstStyle/>
                    <a:p>
                      <a:endParaRPr lang="en-GB"/>
                    </a:p>
                  </a:txBody>
                  <a:tcPr/>
                </a:tc>
                <a:tc gridSpan="2" vMerge="1">
                  <a:txBody>
                    <a:bodyPr/>
                    <a:lstStyle/>
                    <a:p>
                      <a:endParaRPr lang="es-ES_tradnl"/>
                    </a:p>
                  </a:txBody>
                  <a:tcPr/>
                </a:tc>
                <a:tc hMerge="1" vMerge="1">
                  <a:txBody>
                    <a:bodyPr/>
                    <a:lstStyle/>
                    <a:p>
                      <a:endParaRPr lang="es-ES_tradnl"/>
                    </a:p>
                  </a:txBody>
                  <a:tcPr/>
                </a:tc>
                <a:tc vMerge="1">
                  <a:txBody>
                    <a:bodyPr/>
                    <a:lstStyle/>
                    <a:p>
                      <a:endParaRPr lang="en-GB"/>
                    </a:p>
                  </a:txBody>
                  <a:tcPr/>
                </a:tc>
                <a:extLst>
                  <a:ext uri="{0D108BD9-81ED-4DB2-BD59-A6C34878D82A}">
                    <a16:rowId xmlns:a16="http://schemas.microsoft.com/office/drawing/2014/main" val="3153104708"/>
                  </a:ext>
                </a:extLst>
              </a:tr>
              <a:tr h="218685">
                <a:tc gridSpan="2">
                  <a:txBody>
                    <a:bodyPr/>
                    <a:lstStyle/>
                    <a:p>
                      <a:r>
                        <a:rPr lang="fr-FR" sz="1000" b="1" noProof="0" dirty="0" smtClean="0">
                          <a:solidFill>
                            <a:schemeClr val="tx1"/>
                          </a:solidFill>
                          <a:latin typeface="Calibri" panose="020F0502020204030204" pitchFamily="34" charset="0"/>
                        </a:rPr>
                        <a:t>Pour + </a:t>
                      </a:r>
                      <a:r>
                        <a:rPr lang="fr-FR" sz="1000" b="1" noProof="0" dirty="0" err="1" smtClean="0">
                          <a:solidFill>
                            <a:schemeClr val="tx1"/>
                          </a:solidFill>
                          <a:latin typeface="Calibri" panose="020F0502020204030204" pitchFamily="34" charset="0"/>
                        </a:rPr>
                        <a:t>period</a:t>
                      </a:r>
                      <a:r>
                        <a:rPr lang="fr-FR" sz="1000" b="1" noProof="0" dirty="0" smtClean="0">
                          <a:solidFill>
                            <a:schemeClr val="tx1"/>
                          </a:solidFill>
                          <a:latin typeface="Calibri" panose="020F0502020204030204" pitchFamily="34" charset="0"/>
                        </a:rPr>
                        <a:t> of time </a:t>
                      </a:r>
                      <a:r>
                        <a:rPr lang="fr-FR" sz="1000" b="0" noProof="0" dirty="0" smtClean="0">
                          <a:solidFill>
                            <a:schemeClr val="tx1"/>
                          </a:solidFill>
                          <a:latin typeface="Calibri" panose="020F0502020204030204" pitchFamily="34" charset="0"/>
                        </a:rPr>
                        <a:t>= for…</a:t>
                      </a:r>
                      <a:endParaRPr lang="fr-FR" sz="1000" b="0" noProof="0" dirty="0">
                        <a:solidFill>
                          <a:schemeClr val="tx1"/>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GB"/>
                    </a:p>
                  </a:txBody>
                  <a:tcPr/>
                </a:tc>
                <a:tc gridSpan="2" vMerge="1">
                  <a:txBody>
                    <a:bodyPr/>
                    <a:lstStyle/>
                    <a:p>
                      <a:endParaRPr lang="es-ES_tradnl"/>
                    </a:p>
                  </a:txBody>
                  <a:tcPr/>
                </a:tc>
                <a:tc hMerge="1" vMerge="1">
                  <a:txBody>
                    <a:bodyPr/>
                    <a:lstStyle/>
                    <a:p>
                      <a:endParaRPr lang="es-ES_tradnl"/>
                    </a:p>
                  </a:txBody>
                  <a:tcPr/>
                </a:tc>
                <a:tc vMerge="1">
                  <a:txBody>
                    <a:bodyPr/>
                    <a:lstStyle/>
                    <a:p>
                      <a:endParaRPr lang="en-GB"/>
                    </a:p>
                  </a:txBody>
                  <a:tcPr/>
                </a:tc>
                <a:extLst>
                  <a:ext uri="{0D108BD9-81ED-4DB2-BD59-A6C34878D82A}">
                    <a16:rowId xmlns:a16="http://schemas.microsoft.com/office/drawing/2014/main" val="3805282855"/>
                  </a:ext>
                </a:extLst>
              </a:tr>
              <a:tr h="168454">
                <a:tc gridSpan="4">
                  <a:txBody>
                    <a:bodyPr/>
                    <a:lstStyle/>
                    <a:p>
                      <a:pPr algn="ctr"/>
                      <a:r>
                        <a:rPr lang="fr-FR" sz="1200" b="1" noProof="0" dirty="0" smtClean="0">
                          <a:solidFill>
                            <a:schemeClr val="tx1"/>
                          </a:solidFill>
                          <a:latin typeface="Calibri" panose="020F0502020204030204" pitchFamily="34" charset="0"/>
                        </a:rPr>
                        <a:t>KEY VERBS</a:t>
                      </a:r>
                      <a:endParaRPr lang="fr-FR" sz="1200" b="1" noProof="0" dirty="0">
                        <a:solidFill>
                          <a:schemeClr val="tx1"/>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vMerge="1">
                  <a:txBody>
                    <a:bodyPr/>
                    <a:lstStyle/>
                    <a:p>
                      <a:endParaRPr lang="es-ES_tradnl"/>
                    </a:p>
                  </a:txBody>
                  <a:tcPr/>
                </a:tc>
                <a:extLst>
                  <a:ext uri="{0D108BD9-81ED-4DB2-BD59-A6C34878D82A}">
                    <a16:rowId xmlns:a16="http://schemas.microsoft.com/office/drawing/2014/main" val="10009"/>
                  </a:ext>
                </a:extLst>
              </a:tr>
              <a:tr h="296752">
                <a:tc>
                  <a:txBody>
                    <a:bodyPr/>
                    <a:lstStyle/>
                    <a:p>
                      <a:pPr algn="l"/>
                      <a:r>
                        <a:rPr lang="fr-FR" sz="1200" b="1" noProof="0" dirty="0" smtClean="0">
                          <a:solidFill>
                            <a:schemeClr val="tx1"/>
                          </a:solidFill>
                          <a:latin typeface="Calibri" panose="020F0502020204030204" pitchFamily="34" charset="0"/>
                        </a:rPr>
                        <a:t>PAST</a:t>
                      </a:r>
                      <a:endParaRPr lang="fr-FR" sz="1200" b="1" noProof="0" dirty="0">
                        <a:solidFill>
                          <a:schemeClr val="tx1"/>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gridSpan="2">
                  <a:txBody>
                    <a:bodyPr/>
                    <a:lstStyle/>
                    <a:p>
                      <a:pPr algn="l"/>
                      <a:r>
                        <a:rPr lang="fr-FR" sz="1200" b="1" noProof="0" dirty="0" smtClean="0">
                          <a:solidFill>
                            <a:schemeClr val="tx1"/>
                          </a:solidFill>
                          <a:latin typeface="Calibri" panose="020F0502020204030204" pitchFamily="34" charset="0"/>
                        </a:rPr>
                        <a:t>PRESENT</a:t>
                      </a:r>
                      <a:endParaRPr lang="fr-FR" sz="1200" b="1" noProof="0" dirty="0">
                        <a:solidFill>
                          <a:schemeClr val="tx1"/>
                        </a:solidFill>
                        <a:latin typeface="Calibri" panose="020F050202020403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hMerge="1">
                  <a:txBody>
                    <a:bodyPr/>
                    <a:lstStyle/>
                    <a:p>
                      <a:endParaRPr lang="es-ES_tradnl"/>
                    </a:p>
                  </a:txBody>
                  <a:tcPr/>
                </a:tc>
                <a:tc>
                  <a:txBody>
                    <a:bodyPr/>
                    <a:lstStyle/>
                    <a:p>
                      <a:pPr algn="l"/>
                      <a:r>
                        <a:rPr lang="fr-FR" sz="1200" b="1" noProof="0" dirty="0" smtClean="0">
                          <a:solidFill>
                            <a:schemeClr val="tx1"/>
                          </a:solidFill>
                          <a:latin typeface="Calibri" panose="020F0502020204030204" pitchFamily="34" charset="0"/>
                        </a:rPr>
                        <a:t>FUTURE</a:t>
                      </a:r>
                      <a:endParaRPr lang="fr-FR" sz="1200" b="1" noProof="0" dirty="0">
                        <a:solidFill>
                          <a:schemeClr val="tx1"/>
                        </a:solidFill>
                        <a:latin typeface="Calibri" panose="020F0502020204030204" pitchFamily="34" charset="0"/>
                      </a:endParaRPr>
                    </a:p>
                  </a:txBody>
                  <a:tcP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fr-FR" sz="1200" b="1" noProof="0" dirty="0" smtClean="0">
                          <a:solidFill>
                            <a:schemeClr val="tx1"/>
                          </a:solidFill>
                          <a:latin typeface="Calibri" panose="020F0502020204030204" pitchFamily="34" charset="0"/>
                        </a:rPr>
                        <a:t>ADJECTIVES</a:t>
                      </a:r>
                      <a:endParaRPr lang="fr-FR" sz="1200" b="1" noProof="0" dirty="0">
                        <a:solidFill>
                          <a:schemeClr val="tx1"/>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10"/>
                  </a:ext>
                </a:extLst>
              </a:tr>
              <a:tr h="1648920">
                <a:tc>
                  <a:txBody>
                    <a:bodyPr/>
                    <a:lstStyle/>
                    <a:p>
                      <a:pPr marL="0" indent="0">
                        <a:buFont typeface="Arial" panose="020B0604020202020204" pitchFamily="34" charset="0"/>
                        <a:buNone/>
                      </a:pPr>
                      <a:r>
                        <a:rPr lang="fr-FR" sz="1000" b="1" noProof="0" dirty="0" smtClean="0">
                          <a:solidFill>
                            <a:schemeClr val="tx1"/>
                          </a:solidFill>
                          <a:latin typeface="Calibri" panose="020F0502020204030204" pitchFamily="34" charset="0"/>
                        </a:rPr>
                        <a:t>J’ai joué</a:t>
                      </a:r>
                      <a:r>
                        <a:rPr lang="fr-FR" sz="1000" baseline="0" noProof="0" dirty="0" smtClean="0">
                          <a:solidFill>
                            <a:schemeClr val="tx1"/>
                          </a:solidFill>
                          <a:latin typeface="Calibri" panose="020F0502020204030204" pitchFamily="34" charset="0"/>
                        </a:rPr>
                        <a:t> – I </a:t>
                      </a:r>
                      <a:r>
                        <a:rPr lang="fr-FR" sz="1000" baseline="0" noProof="0" dirty="0" err="1" smtClean="0">
                          <a:solidFill>
                            <a:schemeClr val="tx1"/>
                          </a:solidFill>
                          <a:latin typeface="Calibri" panose="020F0502020204030204" pitchFamily="34" charset="0"/>
                        </a:rPr>
                        <a:t>played</a:t>
                      </a:r>
                      <a:endParaRPr lang="fr-FR" sz="1000" baseline="0" noProof="0" dirty="0" smtClean="0">
                        <a:solidFill>
                          <a:schemeClr val="tx1"/>
                        </a:solidFill>
                        <a:latin typeface="Calibri" panose="020F0502020204030204" pitchFamily="34" charset="0"/>
                      </a:endParaRPr>
                    </a:p>
                    <a:p>
                      <a:pPr marL="0" indent="0">
                        <a:buFont typeface="Arial" panose="020B0604020202020204" pitchFamily="34" charset="0"/>
                        <a:buNone/>
                      </a:pPr>
                      <a:r>
                        <a:rPr lang="fr-FR" sz="1000" b="1" baseline="0" noProof="0" dirty="0" smtClean="0">
                          <a:solidFill>
                            <a:schemeClr val="tx1"/>
                          </a:solidFill>
                          <a:latin typeface="Calibri" panose="020F0502020204030204" pitchFamily="34" charset="0"/>
                        </a:rPr>
                        <a:t>Je suis allé(e) </a:t>
                      </a:r>
                      <a:r>
                        <a:rPr lang="fr-FR" sz="1000" baseline="0" noProof="0" dirty="0" smtClean="0">
                          <a:solidFill>
                            <a:schemeClr val="tx1"/>
                          </a:solidFill>
                          <a:latin typeface="Calibri" panose="020F0502020204030204" pitchFamily="34" charset="0"/>
                        </a:rPr>
                        <a:t>– I </a:t>
                      </a:r>
                      <a:r>
                        <a:rPr lang="fr-FR" sz="1000" baseline="0" noProof="0" dirty="0" err="1" smtClean="0">
                          <a:solidFill>
                            <a:schemeClr val="tx1"/>
                          </a:solidFill>
                          <a:latin typeface="Calibri" panose="020F0502020204030204" pitchFamily="34" charset="0"/>
                        </a:rPr>
                        <a:t>went</a:t>
                      </a:r>
                      <a:endParaRPr lang="fr-FR" sz="1000" baseline="0" noProof="0" dirty="0" smtClean="0">
                        <a:solidFill>
                          <a:schemeClr val="tx1"/>
                        </a:solidFill>
                        <a:latin typeface="Calibri" panose="020F0502020204030204" pitchFamily="34" charset="0"/>
                      </a:endParaRPr>
                    </a:p>
                    <a:p>
                      <a:pPr marL="0" indent="0">
                        <a:buFont typeface="Arial" panose="020B0604020202020204" pitchFamily="34" charset="0"/>
                        <a:buNone/>
                      </a:pPr>
                      <a:r>
                        <a:rPr lang="fr-FR" sz="1000" b="1" baseline="0" noProof="0" dirty="0" smtClean="0">
                          <a:solidFill>
                            <a:schemeClr val="tx1"/>
                          </a:solidFill>
                          <a:latin typeface="Calibri" panose="020F0502020204030204" pitchFamily="34" charset="0"/>
                        </a:rPr>
                        <a:t>J’ai fait</a:t>
                      </a:r>
                      <a:r>
                        <a:rPr lang="fr-FR" sz="1000" baseline="0" noProof="0" dirty="0" smtClean="0">
                          <a:solidFill>
                            <a:schemeClr val="tx1"/>
                          </a:solidFill>
                          <a:latin typeface="Calibri" panose="020F0502020204030204" pitchFamily="34" charset="0"/>
                        </a:rPr>
                        <a:t> – I </a:t>
                      </a:r>
                      <a:r>
                        <a:rPr lang="fr-FR" sz="1000" baseline="0" noProof="0" dirty="0" err="1" smtClean="0">
                          <a:solidFill>
                            <a:schemeClr val="tx1"/>
                          </a:solidFill>
                          <a:latin typeface="Calibri" panose="020F0502020204030204" pitchFamily="34" charset="0"/>
                        </a:rPr>
                        <a:t>did</a:t>
                      </a:r>
                      <a:endParaRPr lang="fr-FR" sz="1000" baseline="0" noProof="0" dirty="0" smtClean="0">
                        <a:solidFill>
                          <a:schemeClr val="tx1"/>
                        </a:solidFill>
                        <a:latin typeface="Calibri" panose="020F0502020204030204" pitchFamily="34" charset="0"/>
                      </a:endParaRPr>
                    </a:p>
                    <a:p>
                      <a:pPr marL="0" indent="0">
                        <a:buFont typeface="Arial" panose="020B0604020202020204" pitchFamily="34" charset="0"/>
                        <a:buNone/>
                      </a:pPr>
                      <a:r>
                        <a:rPr lang="fr-FR" sz="1000" b="1" baseline="0" noProof="0" dirty="0" smtClean="0">
                          <a:solidFill>
                            <a:schemeClr val="tx1"/>
                          </a:solidFill>
                          <a:latin typeface="Calibri" panose="020F0502020204030204" pitchFamily="34" charset="0"/>
                        </a:rPr>
                        <a:t>J’ai pratiqué</a:t>
                      </a:r>
                      <a:r>
                        <a:rPr lang="fr-FR" sz="1000" baseline="0" noProof="0" dirty="0" smtClean="0">
                          <a:solidFill>
                            <a:schemeClr val="tx1"/>
                          </a:solidFill>
                          <a:latin typeface="Calibri" panose="020F0502020204030204" pitchFamily="34" charset="0"/>
                        </a:rPr>
                        <a:t> – I </a:t>
                      </a:r>
                      <a:r>
                        <a:rPr lang="fr-FR" sz="1000" baseline="0" noProof="0" dirty="0" err="1" smtClean="0">
                          <a:solidFill>
                            <a:schemeClr val="tx1"/>
                          </a:solidFill>
                          <a:latin typeface="Calibri" panose="020F0502020204030204" pitchFamily="34" charset="0"/>
                        </a:rPr>
                        <a:t>did</a:t>
                      </a:r>
                      <a:r>
                        <a:rPr lang="fr-FR" sz="1000" baseline="0" noProof="0" dirty="0" smtClean="0">
                          <a:solidFill>
                            <a:schemeClr val="tx1"/>
                          </a:solidFill>
                          <a:latin typeface="Calibri" panose="020F0502020204030204" pitchFamily="34" charset="0"/>
                        </a:rPr>
                        <a:t> </a:t>
                      </a:r>
                    </a:p>
                    <a:p>
                      <a:pPr marL="0" indent="0">
                        <a:buFont typeface="Arial" panose="020B0604020202020204" pitchFamily="34" charset="0"/>
                        <a:buNone/>
                      </a:pPr>
                      <a:r>
                        <a:rPr lang="fr-FR" sz="1000" b="1" baseline="0" noProof="0" dirty="0" smtClean="0">
                          <a:solidFill>
                            <a:schemeClr val="tx1"/>
                          </a:solidFill>
                          <a:latin typeface="Calibri" panose="020F0502020204030204" pitchFamily="34" charset="0"/>
                        </a:rPr>
                        <a:t>J’ai mangé</a:t>
                      </a:r>
                      <a:r>
                        <a:rPr lang="fr-FR" sz="1000" baseline="0" noProof="0" dirty="0" smtClean="0">
                          <a:solidFill>
                            <a:schemeClr val="tx1"/>
                          </a:solidFill>
                          <a:latin typeface="Calibri" panose="020F0502020204030204" pitchFamily="34" charset="0"/>
                        </a:rPr>
                        <a:t>– I </a:t>
                      </a:r>
                      <a:r>
                        <a:rPr lang="fr-FR" sz="1000" baseline="0" noProof="0" dirty="0" err="1" smtClean="0">
                          <a:solidFill>
                            <a:schemeClr val="tx1"/>
                          </a:solidFill>
                          <a:latin typeface="Calibri" panose="020F0502020204030204" pitchFamily="34" charset="0"/>
                        </a:rPr>
                        <a:t>ate</a:t>
                      </a:r>
                      <a:endParaRPr lang="fr-FR" sz="1000" baseline="0" noProof="0" dirty="0" smtClean="0">
                        <a:solidFill>
                          <a:schemeClr val="tx1"/>
                        </a:solidFill>
                        <a:latin typeface="Calibri" panose="020F0502020204030204" pitchFamily="34" charset="0"/>
                      </a:endParaRPr>
                    </a:p>
                    <a:p>
                      <a:pPr marL="0" indent="0">
                        <a:buFont typeface="Arial" panose="020B0604020202020204" pitchFamily="34" charset="0"/>
                        <a:buNone/>
                      </a:pPr>
                      <a:r>
                        <a:rPr lang="fr-FR" sz="1000" b="1" baseline="0" noProof="0" dirty="0" smtClean="0">
                          <a:solidFill>
                            <a:schemeClr val="tx1"/>
                          </a:solidFill>
                          <a:latin typeface="Calibri" panose="020F0502020204030204" pitchFamily="34" charset="0"/>
                        </a:rPr>
                        <a:t>J’ai travaillé</a:t>
                      </a:r>
                      <a:r>
                        <a:rPr lang="fr-FR" sz="1000" baseline="0" noProof="0" dirty="0" smtClean="0">
                          <a:solidFill>
                            <a:schemeClr val="tx1"/>
                          </a:solidFill>
                          <a:latin typeface="Calibri" panose="020F0502020204030204" pitchFamily="34" charset="0"/>
                        </a:rPr>
                        <a:t> – I </a:t>
                      </a:r>
                      <a:r>
                        <a:rPr lang="fr-FR" sz="1000" baseline="0" noProof="0" dirty="0" err="1" smtClean="0">
                          <a:solidFill>
                            <a:schemeClr val="tx1"/>
                          </a:solidFill>
                          <a:latin typeface="Calibri" panose="020F0502020204030204" pitchFamily="34" charset="0"/>
                        </a:rPr>
                        <a:t>worked</a:t>
                      </a:r>
                      <a:endParaRPr lang="fr-FR" sz="1000" baseline="0" noProof="0" dirty="0" smtClean="0">
                        <a:solidFill>
                          <a:schemeClr val="tx1"/>
                        </a:solidFill>
                        <a:latin typeface="Calibri" panose="020F0502020204030204" pitchFamily="34" charset="0"/>
                      </a:endParaRPr>
                    </a:p>
                    <a:p>
                      <a:pPr marL="0" indent="0">
                        <a:buFont typeface="Arial" panose="020B0604020202020204" pitchFamily="34" charset="0"/>
                        <a:buNone/>
                      </a:pPr>
                      <a:r>
                        <a:rPr lang="fr-FR" sz="1000" b="1" baseline="0" noProof="0" dirty="0" smtClean="0">
                          <a:solidFill>
                            <a:schemeClr val="tx1"/>
                          </a:solidFill>
                          <a:latin typeface="Calibri" panose="020F0502020204030204" pitchFamily="34" charset="0"/>
                        </a:rPr>
                        <a:t>J’ai étudié</a:t>
                      </a:r>
                      <a:r>
                        <a:rPr lang="fr-FR" sz="1000" baseline="0" noProof="0" dirty="0" smtClean="0">
                          <a:solidFill>
                            <a:schemeClr val="tx1"/>
                          </a:solidFill>
                          <a:latin typeface="Calibri" panose="020F0502020204030204" pitchFamily="34" charset="0"/>
                        </a:rPr>
                        <a:t> – I </a:t>
                      </a:r>
                      <a:r>
                        <a:rPr lang="fr-FR" sz="1000" baseline="0" noProof="0" dirty="0" err="1" smtClean="0">
                          <a:solidFill>
                            <a:schemeClr val="tx1"/>
                          </a:solidFill>
                          <a:latin typeface="Calibri" panose="020F0502020204030204" pitchFamily="34" charset="0"/>
                        </a:rPr>
                        <a:t>studied</a:t>
                      </a:r>
                      <a:endParaRPr lang="fr-FR" sz="1000" baseline="0" noProof="0" dirty="0" smtClean="0">
                        <a:solidFill>
                          <a:schemeClr val="tx1"/>
                        </a:solidFill>
                        <a:latin typeface="Calibri" panose="020F0502020204030204" pitchFamily="34" charset="0"/>
                      </a:endParaRPr>
                    </a:p>
                    <a:p>
                      <a:pPr marL="0" indent="0">
                        <a:buFont typeface="Arial" panose="020B0604020202020204" pitchFamily="34" charset="0"/>
                        <a:buNone/>
                      </a:pPr>
                      <a:r>
                        <a:rPr lang="fr-FR" sz="1000" b="1" baseline="0" noProof="0" dirty="0" smtClean="0">
                          <a:solidFill>
                            <a:schemeClr val="tx1"/>
                          </a:solidFill>
                          <a:latin typeface="Calibri" panose="020F0502020204030204" pitchFamily="34" charset="0"/>
                        </a:rPr>
                        <a:t>J’ai utilisé</a:t>
                      </a:r>
                      <a:r>
                        <a:rPr lang="fr-FR" sz="1000" baseline="0" noProof="0" dirty="0" smtClean="0">
                          <a:solidFill>
                            <a:schemeClr val="tx1"/>
                          </a:solidFill>
                          <a:latin typeface="Calibri" panose="020F0502020204030204" pitchFamily="34" charset="0"/>
                        </a:rPr>
                        <a:t> – I </a:t>
                      </a:r>
                      <a:r>
                        <a:rPr lang="fr-FR" sz="1000" baseline="0" noProof="0" dirty="0" err="1" smtClean="0">
                          <a:solidFill>
                            <a:schemeClr val="tx1"/>
                          </a:solidFill>
                          <a:latin typeface="Calibri" panose="020F0502020204030204" pitchFamily="34" charset="0"/>
                        </a:rPr>
                        <a:t>used</a:t>
                      </a:r>
                      <a:endParaRPr lang="fr-FR" sz="1000" baseline="0" noProof="0" dirty="0" smtClean="0">
                        <a:solidFill>
                          <a:schemeClr val="tx1"/>
                        </a:solidFill>
                        <a:latin typeface="Calibri" panose="020F0502020204030204" pitchFamily="34" charset="0"/>
                      </a:endParaRPr>
                    </a:p>
                    <a:p>
                      <a:pPr marL="0" indent="0">
                        <a:buFont typeface="Arial" panose="020B0604020202020204" pitchFamily="34" charset="0"/>
                        <a:buNone/>
                      </a:pPr>
                      <a:r>
                        <a:rPr lang="fr-FR" sz="1000" b="1" baseline="0" noProof="0" dirty="0" smtClean="0">
                          <a:solidFill>
                            <a:schemeClr val="tx1"/>
                          </a:solidFill>
                          <a:latin typeface="Calibri" panose="020F0502020204030204" pitchFamily="34" charset="0"/>
                        </a:rPr>
                        <a:t>J’ai habité </a:t>
                      </a:r>
                      <a:r>
                        <a:rPr lang="fr-FR" sz="1000" baseline="0" noProof="0" dirty="0" smtClean="0">
                          <a:solidFill>
                            <a:schemeClr val="tx1"/>
                          </a:solidFill>
                          <a:latin typeface="Calibri" panose="020F0502020204030204" pitchFamily="34" charset="0"/>
                        </a:rPr>
                        <a:t>- I </a:t>
                      </a:r>
                      <a:r>
                        <a:rPr lang="fr-FR" sz="1000" baseline="0" noProof="0" dirty="0" err="1" smtClean="0">
                          <a:solidFill>
                            <a:schemeClr val="tx1"/>
                          </a:solidFill>
                          <a:latin typeface="Calibri" panose="020F0502020204030204" pitchFamily="34" charset="0"/>
                        </a:rPr>
                        <a:t>lived</a:t>
                      </a:r>
                      <a:endParaRPr lang="fr-FR" sz="1000" baseline="0" noProof="0" dirty="0" smtClean="0">
                        <a:solidFill>
                          <a:schemeClr val="tx1"/>
                        </a:solidFill>
                        <a:latin typeface="Calibri" panose="020F0502020204030204" pitchFamily="34" charset="0"/>
                      </a:endParaRPr>
                    </a:p>
                    <a:p>
                      <a:pPr marL="0" indent="0">
                        <a:buFont typeface="Arial" panose="020B0604020202020204" pitchFamily="34" charset="0"/>
                        <a:buNone/>
                      </a:pPr>
                      <a:r>
                        <a:rPr lang="fr-FR" sz="1000" b="1" baseline="0" noProof="0" dirty="0" smtClean="0">
                          <a:solidFill>
                            <a:schemeClr val="tx1"/>
                          </a:solidFill>
                          <a:latin typeface="Calibri" panose="020F0502020204030204" pitchFamily="34" charset="0"/>
                        </a:rPr>
                        <a:t>J’ai acheté</a:t>
                      </a:r>
                      <a:r>
                        <a:rPr lang="fr-FR" sz="1000" baseline="0" noProof="0" dirty="0" smtClean="0">
                          <a:solidFill>
                            <a:schemeClr val="tx1"/>
                          </a:solidFill>
                          <a:latin typeface="Calibri" panose="020F0502020204030204" pitchFamily="34" charset="0"/>
                        </a:rPr>
                        <a:t> – I </a:t>
                      </a:r>
                      <a:r>
                        <a:rPr lang="fr-FR" sz="1000" baseline="0" noProof="0" dirty="0" err="1" smtClean="0">
                          <a:solidFill>
                            <a:schemeClr val="tx1"/>
                          </a:solidFill>
                          <a:latin typeface="Calibri" panose="020F0502020204030204" pitchFamily="34" charset="0"/>
                        </a:rPr>
                        <a:t>bought</a:t>
                      </a:r>
                      <a:endParaRPr lang="fr-FR" sz="1000" noProof="0" dirty="0" smtClean="0">
                        <a:solidFill>
                          <a:schemeClr val="tx1"/>
                        </a:solidFill>
                        <a:latin typeface="Calibri" panose="020F0502020204030204" pitchFamily="34" charset="0"/>
                      </a:endParaRPr>
                    </a:p>
                    <a:p>
                      <a:endParaRPr lang="fr-FR" sz="1000" b="0" noProof="0" dirty="0">
                        <a:solidFill>
                          <a:schemeClr val="tx1"/>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marL="0" indent="0">
                        <a:buFont typeface="Arial" panose="020B0604020202020204" pitchFamily="34" charset="0"/>
                        <a:buNone/>
                      </a:pPr>
                      <a:r>
                        <a:rPr lang="fr-FR" sz="1000" b="1" noProof="0" dirty="0" smtClean="0">
                          <a:solidFill>
                            <a:schemeClr val="tx1"/>
                          </a:solidFill>
                          <a:latin typeface="Calibri" panose="020F0502020204030204" pitchFamily="34" charset="0"/>
                        </a:rPr>
                        <a:t>Je</a:t>
                      </a:r>
                      <a:r>
                        <a:rPr lang="fr-FR" sz="1000" b="1" baseline="0" noProof="0" dirty="0" smtClean="0">
                          <a:solidFill>
                            <a:schemeClr val="tx1"/>
                          </a:solidFill>
                          <a:latin typeface="Calibri" panose="020F0502020204030204" pitchFamily="34" charset="0"/>
                        </a:rPr>
                        <a:t> joue</a:t>
                      </a:r>
                      <a:r>
                        <a:rPr lang="fr-FR" sz="1000" noProof="0" dirty="0" smtClean="0">
                          <a:solidFill>
                            <a:schemeClr val="tx1"/>
                          </a:solidFill>
                          <a:latin typeface="Calibri" panose="020F0502020204030204" pitchFamily="34" charset="0"/>
                        </a:rPr>
                        <a:t> – I </a:t>
                      </a:r>
                      <a:r>
                        <a:rPr lang="fr-FR" sz="1000" noProof="0" dirty="0" err="1" smtClean="0">
                          <a:solidFill>
                            <a:schemeClr val="tx1"/>
                          </a:solidFill>
                          <a:latin typeface="Calibri" panose="020F0502020204030204" pitchFamily="34" charset="0"/>
                        </a:rPr>
                        <a:t>play</a:t>
                      </a:r>
                      <a:endParaRPr lang="fr-FR" sz="1000" noProof="0" dirty="0" smtClean="0">
                        <a:solidFill>
                          <a:schemeClr val="tx1"/>
                        </a:solidFill>
                        <a:latin typeface="Calibri" panose="020F0502020204030204" pitchFamily="34" charset="0"/>
                      </a:endParaRPr>
                    </a:p>
                    <a:p>
                      <a:pPr marL="0" indent="0">
                        <a:buFont typeface="Arial" panose="020B0604020202020204" pitchFamily="34" charset="0"/>
                        <a:buNone/>
                      </a:pPr>
                      <a:r>
                        <a:rPr lang="fr-FR" sz="1000" b="1" noProof="0" dirty="0" smtClean="0">
                          <a:solidFill>
                            <a:schemeClr val="tx1"/>
                          </a:solidFill>
                          <a:latin typeface="Calibri" panose="020F0502020204030204" pitchFamily="34" charset="0"/>
                        </a:rPr>
                        <a:t>Je</a:t>
                      </a:r>
                      <a:r>
                        <a:rPr lang="fr-FR" sz="1000" b="1" baseline="0" noProof="0" dirty="0" smtClean="0">
                          <a:solidFill>
                            <a:schemeClr val="tx1"/>
                          </a:solidFill>
                          <a:latin typeface="Calibri" panose="020F0502020204030204" pitchFamily="34" charset="0"/>
                        </a:rPr>
                        <a:t> vais</a:t>
                      </a:r>
                      <a:r>
                        <a:rPr lang="fr-FR" sz="1000" noProof="0" dirty="0" smtClean="0">
                          <a:solidFill>
                            <a:schemeClr val="tx1"/>
                          </a:solidFill>
                          <a:latin typeface="Calibri" panose="020F0502020204030204" pitchFamily="34" charset="0"/>
                        </a:rPr>
                        <a:t> - I go</a:t>
                      </a:r>
                    </a:p>
                    <a:p>
                      <a:pPr marL="0" indent="0">
                        <a:buFont typeface="Arial" panose="020B0604020202020204" pitchFamily="34" charset="0"/>
                        <a:buNone/>
                      </a:pPr>
                      <a:r>
                        <a:rPr lang="fr-FR" sz="1000" b="1" noProof="0" dirty="0" smtClean="0">
                          <a:solidFill>
                            <a:schemeClr val="tx1"/>
                          </a:solidFill>
                          <a:latin typeface="Calibri" panose="020F0502020204030204" pitchFamily="34" charset="0"/>
                        </a:rPr>
                        <a:t>Je</a:t>
                      </a:r>
                      <a:r>
                        <a:rPr lang="fr-FR" sz="1000" b="1" baseline="0" noProof="0" dirty="0" smtClean="0">
                          <a:solidFill>
                            <a:schemeClr val="tx1"/>
                          </a:solidFill>
                          <a:latin typeface="Calibri" panose="020F0502020204030204" pitchFamily="34" charset="0"/>
                        </a:rPr>
                        <a:t> fais</a:t>
                      </a:r>
                      <a:r>
                        <a:rPr lang="fr-FR" sz="1000" b="1" noProof="0" dirty="0" smtClean="0">
                          <a:solidFill>
                            <a:schemeClr val="tx1"/>
                          </a:solidFill>
                          <a:latin typeface="Calibri" panose="020F0502020204030204" pitchFamily="34" charset="0"/>
                        </a:rPr>
                        <a:t> </a:t>
                      </a:r>
                      <a:r>
                        <a:rPr lang="fr-FR" sz="1000" noProof="0" dirty="0" smtClean="0">
                          <a:solidFill>
                            <a:schemeClr val="tx1"/>
                          </a:solidFill>
                          <a:latin typeface="Calibri" panose="020F0502020204030204" pitchFamily="34" charset="0"/>
                        </a:rPr>
                        <a:t>– I do</a:t>
                      </a:r>
                    </a:p>
                    <a:p>
                      <a:pPr marL="0" indent="0">
                        <a:buFont typeface="Arial" panose="020B0604020202020204" pitchFamily="34" charset="0"/>
                        <a:buNone/>
                      </a:pPr>
                      <a:r>
                        <a:rPr lang="fr-FR" sz="1000" b="1" noProof="0" dirty="0" smtClean="0">
                          <a:solidFill>
                            <a:schemeClr val="tx1"/>
                          </a:solidFill>
                          <a:latin typeface="Calibri" panose="020F0502020204030204" pitchFamily="34" charset="0"/>
                        </a:rPr>
                        <a:t>Je</a:t>
                      </a:r>
                      <a:r>
                        <a:rPr lang="fr-FR" sz="1000" b="1" baseline="0" noProof="0" dirty="0" smtClean="0">
                          <a:solidFill>
                            <a:schemeClr val="tx1"/>
                          </a:solidFill>
                          <a:latin typeface="Calibri" panose="020F0502020204030204" pitchFamily="34" charset="0"/>
                        </a:rPr>
                        <a:t> pratique</a:t>
                      </a:r>
                      <a:r>
                        <a:rPr lang="fr-FR" sz="1000" noProof="0" dirty="0" smtClean="0">
                          <a:solidFill>
                            <a:schemeClr val="tx1"/>
                          </a:solidFill>
                          <a:latin typeface="Calibri" panose="020F0502020204030204" pitchFamily="34" charset="0"/>
                        </a:rPr>
                        <a:t> – I do</a:t>
                      </a:r>
                    </a:p>
                    <a:p>
                      <a:pPr marL="0" indent="0">
                        <a:buFont typeface="Arial" panose="020B0604020202020204" pitchFamily="34" charset="0"/>
                        <a:buNone/>
                      </a:pPr>
                      <a:r>
                        <a:rPr lang="fr-FR" sz="1000" b="1" noProof="0" dirty="0" smtClean="0">
                          <a:solidFill>
                            <a:schemeClr val="tx1"/>
                          </a:solidFill>
                          <a:latin typeface="Calibri" panose="020F0502020204030204" pitchFamily="34" charset="0"/>
                        </a:rPr>
                        <a:t>Je</a:t>
                      </a:r>
                      <a:r>
                        <a:rPr lang="fr-FR" sz="1000" b="1" baseline="0" noProof="0" dirty="0" smtClean="0">
                          <a:solidFill>
                            <a:schemeClr val="tx1"/>
                          </a:solidFill>
                          <a:latin typeface="Calibri" panose="020F0502020204030204" pitchFamily="34" charset="0"/>
                        </a:rPr>
                        <a:t> mange</a:t>
                      </a:r>
                      <a:r>
                        <a:rPr lang="fr-FR" sz="1000" noProof="0" dirty="0" smtClean="0">
                          <a:solidFill>
                            <a:schemeClr val="tx1"/>
                          </a:solidFill>
                          <a:latin typeface="Calibri" panose="020F0502020204030204" pitchFamily="34" charset="0"/>
                        </a:rPr>
                        <a:t>- I </a:t>
                      </a:r>
                      <a:r>
                        <a:rPr lang="fr-FR" sz="1000" noProof="0" dirty="0" err="1" smtClean="0">
                          <a:solidFill>
                            <a:schemeClr val="tx1"/>
                          </a:solidFill>
                          <a:latin typeface="Calibri" panose="020F0502020204030204" pitchFamily="34" charset="0"/>
                        </a:rPr>
                        <a:t>eat</a:t>
                      </a:r>
                      <a:endParaRPr lang="fr-FR" sz="1000" noProof="0" dirty="0" smtClean="0">
                        <a:solidFill>
                          <a:schemeClr val="tx1"/>
                        </a:solidFill>
                        <a:latin typeface="Calibri" panose="020F0502020204030204" pitchFamily="34" charset="0"/>
                      </a:endParaRPr>
                    </a:p>
                    <a:p>
                      <a:pPr marL="0" indent="0">
                        <a:buFont typeface="Arial" panose="020B0604020202020204" pitchFamily="34" charset="0"/>
                        <a:buNone/>
                      </a:pPr>
                      <a:r>
                        <a:rPr lang="fr-FR" sz="1000" b="1" noProof="0" dirty="0" smtClean="0">
                          <a:solidFill>
                            <a:schemeClr val="tx1"/>
                          </a:solidFill>
                          <a:latin typeface="Calibri" panose="020F0502020204030204" pitchFamily="34" charset="0"/>
                        </a:rPr>
                        <a:t>Je</a:t>
                      </a:r>
                      <a:r>
                        <a:rPr lang="fr-FR" sz="1000" b="1" baseline="0" noProof="0" dirty="0" smtClean="0">
                          <a:solidFill>
                            <a:schemeClr val="tx1"/>
                          </a:solidFill>
                          <a:latin typeface="Calibri" panose="020F0502020204030204" pitchFamily="34" charset="0"/>
                        </a:rPr>
                        <a:t> travaille</a:t>
                      </a:r>
                      <a:r>
                        <a:rPr lang="fr-FR" sz="1000" noProof="0" dirty="0" smtClean="0">
                          <a:solidFill>
                            <a:schemeClr val="tx1"/>
                          </a:solidFill>
                          <a:latin typeface="Calibri" panose="020F0502020204030204" pitchFamily="34" charset="0"/>
                        </a:rPr>
                        <a:t> – I </a:t>
                      </a:r>
                      <a:r>
                        <a:rPr lang="fr-FR" sz="1000" noProof="0" dirty="0" err="1" smtClean="0">
                          <a:solidFill>
                            <a:schemeClr val="tx1"/>
                          </a:solidFill>
                          <a:latin typeface="Calibri" panose="020F0502020204030204" pitchFamily="34" charset="0"/>
                        </a:rPr>
                        <a:t>work</a:t>
                      </a:r>
                      <a:endParaRPr lang="fr-FR" sz="1000" noProof="0" dirty="0" smtClean="0">
                        <a:solidFill>
                          <a:schemeClr val="tx1"/>
                        </a:solidFill>
                        <a:latin typeface="Calibri" panose="020F0502020204030204" pitchFamily="34" charset="0"/>
                      </a:endParaRPr>
                    </a:p>
                    <a:p>
                      <a:pPr marL="0" indent="0">
                        <a:buFont typeface="Arial" panose="020B0604020202020204" pitchFamily="34" charset="0"/>
                        <a:buNone/>
                      </a:pPr>
                      <a:r>
                        <a:rPr lang="fr-FR" sz="1000" b="1" noProof="0" dirty="0" smtClean="0">
                          <a:solidFill>
                            <a:schemeClr val="tx1"/>
                          </a:solidFill>
                          <a:latin typeface="Calibri" panose="020F0502020204030204" pitchFamily="34" charset="0"/>
                        </a:rPr>
                        <a:t>J’étudie</a:t>
                      </a:r>
                      <a:r>
                        <a:rPr lang="fr-FR" sz="1000" noProof="0" dirty="0" smtClean="0">
                          <a:solidFill>
                            <a:schemeClr val="tx1"/>
                          </a:solidFill>
                          <a:latin typeface="Calibri" panose="020F0502020204030204" pitchFamily="34" charset="0"/>
                        </a:rPr>
                        <a:t> – I </a:t>
                      </a:r>
                      <a:r>
                        <a:rPr lang="fr-FR" sz="1000" noProof="0" dirty="0" err="1" smtClean="0">
                          <a:solidFill>
                            <a:schemeClr val="tx1"/>
                          </a:solidFill>
                          <a:latin typeface="Calibri" panose="020F0502020204030204" pitchFamily="34" charset="0"/>
                        </a:rPr>
                        <a:t>study</a:t>
                      </a:r>
                      <a:endParaRPr lang="fr-FR" sz="1000" noProof="0" dirty="0" smtClean="0">
                        <a:solidFill>
                          <a:schemeClr val="tx1"/>
                        </a:solidFill>
                        <a:latin typeface="Calibri" panose="020F0502020204030204" pitchFamily="34" charset="0"/>
                      </a:endParaRPr>
                    </a:p>
                    <a:p>
                      <a:pPr marL="0" indent="0">
                        <a:buFont typeface="Arial" panose="020B0604020202020204" pitchFamily="34" charset="0"/>
                        <a:buNone/>
                      </a:pPr>
                      <a:r>
                        <a:rPr lang="fr-FR" sz="1000" b="1" noProof="0" dirty="0" smtClean="0">
                          <a:solidFill>
                            <a:schemeClr val="tx1"/>
                          </a:solidFill>
                          <a:latin typeface="Calibri" panose="020F0502020204030204" pitchFamily="34" charset="0"/>
                        </a:rPr>
                        <a:t>J’utilise</a:t>
                      </a:r>
                      <a:r>
                        <a:rPr lang="fr-FR" sz="1000" noProof="0" dirty="0" smtClean="0">
                          <a:solidFill>
                            <a:schemeClr val="tx1"/>
                          </a:solidFill>
                          <a:latin typeface="Calibri" panose="020F0502020204030204" pitchFamily="34" charset="0"/>
                        </a:rPr>
                        <a:t> – I use</a:t>
                      </a:r>
                    </a:p>
                    <a:p>
                      <a:pPr marL="0" indent="0">
                        <a:buFont typeface="Arial" panose="020B0604020202020204" pitchFamily="34" charset="0"/>
                        <a:buNone/>
                      </a:pPr>
                      <a:r>
                        <a:rPr lang="fr-FR" sz="1000" b="1" noProof="0" dirty="0" smtClean="0">
                          <a:solidFill>
                            <a:schemeClr val="tx1"/>
                          </a:solidFill>
                          <a:latin typeface="Calibri" panose="020F0502020204030204" pitchFamily="34" charset="0"/>
                        </a:rPr>
                        <a:t>J’habite</a:t>
                      </a:r>
                      <a:r>
                        <a:rPr lang="fr-FR" sz="1000" noProof="0" dirty="0" smtClean="0">
                          <a:solidFill>
                            <a:schemeClr val="tx1"/>
                          </a:solidFill>
                          <a:latin typeface="Calibri" panose="020F0502020204030204" pitchFamily="34" charset="0"/>
                        </a:rPr>
                        <a:t> –I live</a:t>
                      </a:r>
                    </a:p>
                    <a:p>
                      <a:pPr marL="0" indent="0">
                        <a:buFont typeface="Arial" panose="020B0604020202020204" pitchFamily="34" charset="0"/>
                        <a:buNone/>
                      </a:pPr>
                      <a:r>
                        <a:rPr lang="fr-FR" sz="1000" b="1" noProof="0" dirty="0" smtClean="0">
                          <a:solidFill>
                            <a:schemeClr val="tx1"/>
                          </a:solidFill>
                          <a:latin typeface="Calibri" panose="020F0502020204030204" pitchFamily="34" charset="0"/>
                        </a:rPr>
                        <a:t>J’achète</a:t>
                      </a:r>
                      <a:r>
                        <a:rPr lang="fr-FR" sz="1000" noProof="0" dirty="0" smtClean="0">
                          <a:solidFill>
                            <a:schemeClr val="tx1"/>
                          </a:solidFill>
                          <a:latin typeface="Calibri" panose="020F0502020204030204" pitchFamily="34" charset="0"/>
                        </a:rPr>
                        <a:t> – I </a:t>
                      </a:r>
                      <a:r>
                        <a:rPr lang="fr-FR" sz="1000" noProof="0" dirty="0" err="1" smtClean="0">
                          <a:solidFill>
                            <a:schemeClr val="tx1"/>
                          </a:solidFill>
                          <a:latin typeface="Calibri" panose="020F0502020204030204" pitchFamily="34" charset="0"/>
                        </a:rPr>
                        <a:t>buy</a:t>
                      </a:r>
                      <a:endParaRPr lang="fr-FR" sz="1000" noProof="0" dirty="0" smtClean="0">
                        <a:solidFill>
                          <a:schemeClr val="tx1"/>
                        </a:solidFill>
                        <a:latin typeface="Calibri" panose="020F0502020204030204" pitchFamily="34" charset="0"/>
                      </a:endParaRPr>
                    </a:p>
                    <a:p>
                      <a:endParaRPr lang="fr-FR" sz="1000" b="0" noProof="0" dirty="0">
                        <a:solidFill>
                          <a:schemeClr val="tx1"/>
                        </a:solidFill>
                        <a:latin typeface="Calibri" panose="020F0502020204030204" pitchFamily="34" charset="0"/>
                      </a:endParaRP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a:txBody>
                    <a:bodyPr/>
                    <a:lstStyle/>
                    <a:p>
                      <a:pPr marL="0" indent="0">
                        <a:buFont typeface="Arial" panose="020B0604020202020204" pitchFamily="34" charset="0"/>
                        <a:buNone/>
                      </a:pPr>
                      <a:r>
                        <a:rPr lang="fr-FR" sz="1000" b="1" noProof="0" dirty="0" smtClean="0">
                          <a:solidFill>
                            <a:schemeClr val="tx1"/>
                          </a:solidFill>
                          <a:latin typeface="Calibri" panose="020F0502020204030204" pitchFamily="34" charset="0"/>
                        </a:rPr>
                        <a:t>Je</a:t>
                      </a:r>
                      <a:r>
                        <a:rPr lang="fr-FR" sz="1000" b="1" baseline="0" noProof="0" dirty="0" smtClean="0">
                          <a:solidFill>
                            <a:schemeClr val="tx1"/>
                          </a:solidFill>
                          <a:latin typeface="Calibri" panose="020F0502020204030204" pitchFamily="34" charset="0"/>
                        </a:rPr>
                        <a:t> vais</a:t>
                      </a:r>
                      <a:r>
                        <a:rPr lang="fr-FR" sz="1000" b="1" noProof="0" dirty="0" smtClean="0">
                          <a:solidFill>
                            <a:schemeClr val="tx1"/>
                          </a:solidFill>
                          <a:latin typeface="Calibri" panose="020F0502020204030204" pitchFamily="34" charset="0"/>
                        </a:rPr>
                        <a:t>- I </a:t>
                      </a:r>
                      <a:r>
                        <a:rPr lang="fr-FR" sz="1000" b="1" noProof="0" dirty="0" err="1" smtClean="0">
                          <a:solidFill>
                            <a:schemeClr val="tx1"/>
                          </a:solidFill>
                          <a:latin typeface="Calibri" panose="020F0502020204030204" pitchFamily="34" charset="0"/>
                        </a:rPr>
                        <a:t>am</a:t>
                      </a:r>
                      <a:r>
                        <a:rPr lang="fr-FR" sz="1000" b="1" noProof="0" dirty="0" smtClean="0">
                          <a:solidFill>
                            <a:schemeClr val="tx1"/>
                          </a:solidFill>
                          <a:latin typeface="Calibri" panose="020F0502020204030204" pitchFamily="34" charset="0"/>
                        </a:rPr>
                        <a:t> </a:t>
                      </a:r>
                      <a:r>
                        <a:rPr lang="fr-FR" sz="1000" b="1" noProof="0" dirty="0" err="1" smtClean="0">
                          <a:solidFill>
                            <a:schemeClr val="tx1"/>
                          </a:solidFill>
                          <a:latin typeface="Calibri" panose="020F0502020204030204" pitchFamily="34" charset="0"/>
                        </a:rPr>
                        <a:t>going</a:t>
                      </a:r>
                      <a:r>
                        <a:rPr lang="fr-FR" sz="1000" b="1" noProof="0" dirty="0" smtClean="0">
                          <a:solidFill>
                            <a:schemeClr val="tx1"/>
                          </a:solidFill>
                          <a:latin typeface="Calibri" panose="020F0502020204030204" pitchFamily="34" charset="0"/>
                        </a:rPr>
                        <a:t> to </a:t>
                      </a:r>
                    </a:p>
                    <a:p>
                      <a:pPr marL="0" indent="0">
                        <a:buFont typeface="Arial" panose="020B0604020202020204" pitchFamily="34" charset="0"/>
                        <a:buNone/>
                      </a:pPr>
                      <a:r>
                        <a:rPr lang="fr-FR" sz="1000" b="1" noProof="0" dirty="0" smtClean="0">
                          <a:solidFill>
                            <a:schemeClr val="tx1"/>
                          </a:solidFill>
                          <a:latin typeface="Calibri" panose="020F0502020204030204" pitchFamily="34" charset="0"/>
                        </a:rPr>
                        <a:t>Je</a:t>
                      </a:r>
                      <a:r>
                        <a:rPr lang="fr-FR" sz="1000" b="1" baseline="0" noProof="0" dirty="0" smtClean="0">
                          <a:solidFill>
                            <a:schemeClr val="tx1"/>
                          </a:solidFill>
                          <a:latin typeface="Calibri" panose="020F0502020204030204" pitchFamily="34" charset="0"/>
                        </a:rPr>
                        <a:t> vais jouer</a:t>
                      </a:r>
                      <a:r>
                        <a:rPr lang="fr-FR" sz="1000" b="1" noProof="0" dirty="0" smtClean="0">
                          <a:solidFill>
                            <a:schemeClr val="tx1"/>
                          </a:solidFill>
                          <a:latin typeface="Calibri" panose="020F0502020204030204" pitchFamily="34" charset="0"/>
                        </a:rPr>
                        <a:t> - …</a:t>
                      </a:r>
                      <a:r>
                        <a:rPr lang="fr-FR" sz="1000" b="0" noProof="0" dirty="0" err="1" smtClean="0">
                          <a:solidFill>
                            <a:schemeClr val="tx1"/>
                          </a:solidFill>
                          <a:latin typeface="Calibri" panose="020F0502020204030204" pitchFamily="34" charset="0"/>
                        </a:rPr>
                        <a:t>play</a:t>
                      </a:r>
                      <a:endParaRPr lang="fr-FR" sz="1000" b="0" noProof="0" dirty="0" smtClean="0">
                        <a:solidFill>
                          <a:schemeClr val="tx1"/>
                        </a:solidFill>
                        <a:latin typeface="Calibri" panose="020F0502020204030204" pitchFamily="34" charset="0"/>
                      </a:endParaRPr>
                    </a:p>
                    <a:p>
                      <a:pPr marL="0" indent="0">
                        <a:buFont typeface="Arial" panose="020B0604020202020204" pitchFamily="34" charset="0"/>
                        <a:buNone/>
                      </a:pPr>
                      <a:r>
                        <a:rPr lang="fr-FR" sz="1000" b="1" noProof="0" dirty="0" smtClean="0">
                          <a:solidFill>
                            <a:schemeClr val="tx1"/>
                          </a:solidFill>
                          <a:latin typeface="Calibri" panose="020F0502020204030204" pitchFamily="34" charset="0"/>
                        </a:rPr>
                        <a:t>Je</a:t>
                      </a:r>
                      <a:r>
                        <a:rPr lang="fr-FR" sz="1000" b="1" baseline="0" noProof="0" dirty="0" smtClean="0">
                          <a:solidFill>
                            <a:schemeClr val="tx1"/>
                          </a:solidFill>
                          <a:latin typeface="Calibri" panose="020F0502020204030204" pitchFamily="34" charset="0"/>
                        </a:rPr>
                        <a:t> vais aller</a:t>
                      </a:r>
                      <a:r>
                        <a:rPr lang="fr-FR" sz="1000" b="1" noProof="0" dirty="0" smtClean="0">
                          <a:solidFill>
                            <a:schemeClr val="tx1"/>
                          </a:solidFill>
                          <a:latin typeface="Calibri" panose="020F0502020204030204" pitchFamily="34" charset="0"/>
                        </a:rPr>
                        <a:t>- …</a:t>
                      </a:r>
                      <a:r>
                        <a:rPr lang="fr-FR" sz="1000" b="0" noProof="0" dirty="0" smtClean="0">
                          <a:solidFill>
                            <a:schemeClr val="tx1"/>
                          </a:solidFill>
                          <a:latin typeface="Calibri" panose="020F0502020204030204" pitchFamily="34" charset="0"/>
                        </a:rPr>
                        <a:t>go</a:t>
                      </a:r>
                    </a:p>
                    <a:p>
                      <a:pPr marL="0" indent="0">
                        <a:buFont typeface="Arial" panose="020B0604020202020204" pitchFamily="34" charset="0"/>
                        <a:buNone/>
                      </a:pPr>
                      <a:r>
                        <a:rPr lang="fr-FR" sz="1000" b="1" noProof="0" dirty="0" smtClean="0">
                          <a:solidFill>
                            <a:schemeClr val="tx1"/>
                          </a:solidFill>
                          <a:latin typeface="Calibri" panose="020F0502020204030204" pitchFamily="34" charset="0"/>
                        </a:rPr>
                        <a:t>Je</a:t>
                      </a:r>
                      <a:r>
                        <a:rPr lang="fr-FR" sz="1000" b="1" baseline="0" noProof="0" dirty="0" smtClean="0">
                          <a:solidFill>
                            <a:schemeClr val="tx1"/>
                          </a:solidFill>
                          <a:latin typeface="Calibri" panose="020F0502020204030204" pitchFamily="34" charset="0"/>
                        </a:rPr>
                        <a:t> vais faire</a:t>
                      </a:r>
                      <a:r>
                        <a:rPr lang="fr-FR" sz="1000" b="1" noProof="0" dirty="0" smtClean="0">
                          <a:solidFill>
                            <a:schemeClr val="tx1"/>
                          </a:solidFill>
                          <a:latin typeface="Calibri" panose="020F0502020204030204" pitchFamily="34" charset="0"/>
                        </a:rPr>
                        <a:t> - …</a:t>
                      </a:r>
                      <a:r>
                        <a:rPr lang="fr-FR" sz="1000" b="0" noProof="0" dirty="0" smtClean="0">
                          <a:solidFill>
                            <a:schemeClr val="tx1"/>
                          </a:solidFill>
                          <a:latin typeface="Calibri" panose="020F0502020204030204" pitchFamily="34" charset="0"/>
                        </a:rPr>
                        <a:t>do</a:t>
                      </a:r>
                    </a:p>
                    <a:p>
                      <a:pPr marL="0" indent="0">
                        <a:buFont typeface="Arial" panose="020B0604020202020204" pitchFamily="34" charset="0"/>
                        <a:buNone/>
                      </a:pPr>
                      <a:r>
                        <a:rPr lang="fr-FR" sz="1000" b="1" noProof="0" dirty="0" smtClean="0">
                          <a:solidFill>
                            <a:schemeClr val="tx1"/>
                          </a:solidFill>
                          <a:latin typeface="Calibri" panose="020F0502020204030204" pitchFamily="34" charset="0"/>
                        </a:rPr>
                        <a:t>Je</a:t>
                      </a:r>
                      <a:r>
                        <a:rPr lang="fr-FR" sz="1000" b="1" baseline="0" noProof="0" dirty="0" smtClean="0">
                          <a:solidFill>
                            <a:schemeClr val="tx1"/>
                          </a:solidFill>
                          <a:latin typeface="Calibri" panose="020F0502020204030204" pitchFamily="34" charset="0"/>
                        </a:rPr>
                        <a:t> vais pratiquer</a:t>
                      </a:r>
                      <a:r>
                        <a:rPr lang="fr-FR" sz="1000" b="1" noProof="0" dirty="0" smtClean="0">
                          <a:solidFill>
                            <a:schemeClr val="tx1"/>
                          </a:solidFill>
                          <a:latin typeface="Calibri" panose="020F0502020204030204" pitchFamily="34" charset="0"/>
                        </a:rPr>
                        <a:t>  - …</a:t>
                      </a:r>
                      <a:r>
                        <a:rPr lang="fr-FR" sz="1000" b="0" noProof="0" dirty="0" smtClean="0">
                          <a:solidFill>
                            <a:schemeClr val="tx1"/>
                          </a:solidFill>
                          <a:latin typeface="Calibri" panose="020F0502020204030204" pitchFamily="34" charset="0"/>
                        </a:rPr>
                        <a:t>do</a:t>
                      </a:r>
                    </a:p>
                    <a:p>
                      <a:pPr marL="0" indent="0">
                        <a:buFont typeface="Arial" panose="020B0604020202020204" pitchFamily="34" charset="0"/>
                        <a:buNone/>
                      </a:pPr>
                      <a:r>
                        <a:rPr lang="fr-FR" sz="1000" b="1" noProof="0" dirty="0" smtClean="0">
                          <a:solidFill>
                            <a:schemeClr val="tx1"/>
                          </a:solidFill>
                          <a:latin typeface="Calibri" panose="020F0502020204030204" pitchFamily="34" charset="0"/>
                        </a:rPr>
                        <a:t>Je</a:t>
                      </a:r>
                      <a:r>
                        <a:rPr lang="fr-FR" sz="1000" b="1" baseline="0" noProof="0" dirty="0" smtClean="0">
                          <a:solidFill>
                            <a:schemeClr val="tx1"/>
                          </a:solidFill>
                          <a:latin typeface="Calibri" panose="020F0502020204030204" pitchFamily="34" charset="0"/>
                        </a:rPr>
                        <a:t> vais manger</a:t>
                      </a:r>
                      <a:r>
                        <a:rPr lang="fr-FR" sz="1000" b="1" noProof="0" dirty="0" smtClean="0">
                          <a:solidFill>
                            <a:schemeClr val="tx1"/>
                          </a:solidFill>
                          <a:latin typeface="Calibri" panose="020F0502020204030204" pitchFamily="34" charset="0"/>
                        </a:rPr>
                        <a:t>- …</a:t>
                      </a:r>
                      <a:r>
                        <a:rPr lang="fr-FR" sz="1000" b="0" noProof="0" dirty="0" err="1" smtClean="0">
                          <a:solidFill>
                            <a:schemeClr val="tx1"/>
                          </a:solidFill>
                          <a:latin typeface="Calibri" panose="020F0502020204030204" pitchFamily="34" charset="0"/>
                        </a:rPr>
                        <a:t>eat</a:t>
                      </a:r>
                      <a:endParaRPr lang="fr-FR" sz="1000" b="0" noProof="0" dirty="0" smtClean="0">
                        <a:solidFill>
                          <a:schemeClr val="tx1"/>
                        </a:solidFill>
                        <a:latin typeface="Calibri" panose="020F0502020204030204" pitchFamily="34" charset="0"/>
                      </a:endParaRPr>
                    </a:p>
                    <a:p>
                      <a:pPr marL="0" indent="0">
                        <a:buFont typeface="Arial" panose="020B0604020202020204" pitchFamily="34" charset="0"/>
                        <a:buNone/>
                      </a:pPr>
                      <a:r>
                        <a:rPr lang="fr-FR" sz="1000" b="1" noProof="0" dirty="0" smtClean="0">
                          <a:solidFill>
                            <a:schemeClr val="tx1"/>
                          </a:solidFill>
                          <a:latin typeface="Calibri" panose="020F0502020204030204" pitchFamily="34" charset="0"/>
                        </a:rPr>
                        <a:t>Je</a:t>
                      </a:r>
                      <a:r>
                        <a:rPr lang="fr-FR" sz="1000" b="1" baseline="0" noProof="0" dirty="0" smtClean="0">
                          <a:solidFill>
                            <a:schemeClr val="tx1"/>
                          </a:solidFill>
                          <a:latin typeface="Calibri" panose="020F0502020204030204" pitchFamily="34" charset="0"/>
                        </a:rPr>
                        <a:t> vais travailler</a:t>
                      </a:r>
                      <a:r>
                        <a:rPr lang="fr-FR" sz="1000" b="1" noProof="0" dirty="0" smtClean="0">
                          <a:solidFill>
                            <a:schemeClr val="tx1"/>
                          </a:solidFill>
                          <a:latin typeface="Calibri" panose="020F0502020204030204" pitchFamily="34" charset="0"/>
                        </a:rPr>
                        <a:t> - …</a:t>
                      </a:r>
                      <a:r>
                        <a:rPr lang="fr-FR" sz="1000" b="0" noProof="0" dirty="0" err="1" smtClean="0">
                          <a:solidFill>
                            <a:schemeClr val="tx1"/>
                          </a:solidFill>
                          <a:latin typeface="Calibri" panose="020F0502020204030204" pitchFamily="34" charset="0"/>
                        </a:rPr>
                        <a:t>work</a:t>
                      </a:r>
                      <a:endParaRPr lang="fr-FR" sz="1000" b="0" noProof="0" dirty="0" smtClean="0">
                        <a:solidFill>
                          <a:schemeClr val="tx1"/>
                        </a:solidFill>
                        <a:latin typeface="Calibri" panose="020F0502020204030204" pitchFamily="34" charset="0"/>
                      </a:endParaRPr>
                    </a:p>
                    <a:p>
                      <a:pPr marL="0" indent="0">
                        <a:buFont typeface="Arial" panose="020B0604020202020204" pitchFamily="34" charset="0"/>
                        <a:buNone/>
                      </a:pPr>
                      <a:r>
                        <a:rPr lang="fr-FR" sz="1000" b="1" noProof="0" dirty="0" smtClean="0">
                          <a:solidFill>
                            <a:schemeClr val="tx1"/>
                          </a:solidFill>
                          <a:latin typeface="Calibri" panose="020F0502020204030204" pitchFamily="34" charset="0"/>
                        </a:rPr>
                        <a:t>Je</a:t>
                      </a:r>
                      <a:r>
                        <a:rPr lang="fr-FR" sz="1000" b="1" baseline="0" noProof="0" dirty="0" smtClean="0">
                          <a:solidFill>
                            <a:schemeClr val="tx1"/>
                          </a:solidFill>
                          <a:latin typeface="Calibri" panose="020F0502020204030204" pitchFamily="34" charset="0"/>
                        </a:rPr>
                        <a:t> vais étudier</a:t>
                      </a:r>
                      <a:r>
                        <a:rPr lang="fr-FR" sz="1000" b="1" noProof="0" dirty="0" smtClean="0">
                          <a:solidFill>
                            <a:schemeClr val="tx1"/>
                          </a:solidFill>
                          <a:latin typeface="Calibri" panose="020F0502020204030204" pitchFamily="34" charset="0"/>
                        </a:rPr>
                        <a:t> - …</a:t>
                      </a:r>
                      <a:r>
                        <a:rPr lang="fr-FR" sz="1000" b="0" noProof="0" dirty="0" err="1" smtClean="0">
                          <a:solidFill>
                            <a:schemeClr val="tx1"/>
                          </a:solidFill>
                          <a:latin typeface="Calibri" panose="020F0502020204030204" pitchFamily="34" charset="0"/>
                        </a:rPr>
                        <a:t>study</a:t>
                      </a:r>
                      <a:endParaRPr lang="fr-FR" sz="1000" b="0" noProof="0" dirty="0" smtClean="0">
                        <a:solidFill>
                          <a:schemeClr val="tx1"/>
                        </a:solidFill>
                        <a:latin typeface="Calibri" panose="020F0502020204030204" pitchFamily="34" charset="0"/>
                      </a:endParaRPr>
                    </a:p>
                    <a:p>
                      <a:pPr marL="0" indent="0">
                        <a:buFont typeface="Arial" panose="020B0604020202020204" pitchFamily="34" charset="0"/>
                        <a:buNone/>
                      </a:pPr>
                      <a:r>
                        <a:rPr lang="fr-FR" sz="1000" b="1" noProof="0" dirty="0" smtClean="0">
                          <a:solidFill>
                            <a:schemeClr val="tx1"/>
                          </a:solidFill>
                          <a:latin typeface="Calibri" panose="020F0502020204030204" pitchFamily="34" charset="0"/>
                        </a:rPr>
                        <a:t>Je</a:t>
                      </a:r>
                      <a:r>
                        <a:rPr lang="fr-FR" sz="1000" b="1" baseline="0" noProof="0" dirty="0" smtClean="0">
                          <a:solidFill>
                            <a:schemeClr val="tx1"/>
                          </a:solidFill>
                          <a:latin typeface="Calibri" panose="020F0502020204030204" pitchFamily="34" charset="0"/>
                        </a:rPr>
                        <a:t> vais utiliser</a:t>
                      </a:r>
                      <a:r>
                        <a:rPr lang="fr-FR" sz="1000" b="1" noProof="0" dirty="0" smtClean="0">
                          <a:solidFill>
                            <a:schemeClr val="tx1"/>
                          </a:solidFill>
                          <a:latin typeface="Calibri" panose="020F0502020204030204" pitchFamily="34" charset="0"/>
                        </a:rPr>
                        <a:t> - …</a:t>
                      </a:r>
                      <a:r>
                        <a:rPr lang="fr-FR" sz="1000" b="0" noProof="0" dirty="0" smtClean="0">
                          <a:solidFill>
                            <a:schemeClr val="tx1"/>
                          </a:solidFill>
                          <a:latin typeface="Calibri" panose="020F0502020204030204" pitchFamily="34" charset="0"/>
                        </a:rPr>
                        <a:t>use</a:t>
                      </a:r>
                    </a:p>
                    <a:p>
                      <a:pPr marL="0" indent="0">
                        <a:buFont typeface="Arial" panose="020B0604020202020204" pitchFamily="34" charset="0"/>
                        <a:buNone/>
                      </a:pPr>
                      <a:r>
                        <a:rPr lang="fr-FR" sz="1000" b="1" noProof="0" dirty="0" smtClean="0">
                          <a:solidFill>
                            <a:schemeClr val="tx1"/>
                          </a:solidFill>
                          <a:latin typeface="Calibri" panose="020F0502020204030204" pitchFamily="34" charset="0"/>
                        </a:rPr>
                        <a:t>Je</a:t>
                      </a:r>
                      <a:r>
                        <a:rPr lang="fr-FR" sz="1000" b="1" baseline="0" noProof="0" dirty="0" smtClean="0">
                          <a:solidFill>
                            <a:schemeClr val="tx1"/>
                          </a:solidFill>
                          <a:latin typeface="Calibri" panose="020F0502020204030204" pitchFamily="34" charset="0"/>
                        </a:rPr>
                        <a:t> vais habiter</a:t>
                      </a:r>
                      <a:r>
                        <a:rPr lang="fr-FR" sz="1000" b="1" noProof="0" dirty="0" smtClean="0">
                          <a:solidFill>
                            <a:schemeClr val="tx1"/>
                          </a:solidFill>
                          <a:latin typeface="Calibri" panose="020F0502020204030204" pitchFamily="34" charset="0"/>
                        </a:rPr>
                        <a:t> - …</a:t>
                      </a:r>
                      <a:r>
                        <a:rPr lang="fr-FR" sz="1000" b="0" noProof="0" dirty="0" smtClean="0">
                          <a:solidFill>
                            <a:schemeClr val="tx1"/>
                          </a:solidFill>
                          <a:latin typeface="Calibri" panose="020F0502020204030204" pitchFamily="34" charset="0"/>
                        </a:rPr>
                        <a:t>live</a:t>
                      </a:r>
                    </a:p>
                    <a:p>
                      <a:pPr marL="0" indent="0">
                        <a:buFont typeface="Arial" panose="020B0604020202020204" pitchFamily="34" charset="0"/>
                        <a:buNone/>
                      </a:pPr>
                      <a:r>
                        <a:rPr lang="fr-FR" sz="1000" b="1" noProof="0" dirty="0" smtClean="0">
                          <a:solidFill>
                            <a:schemeClr val="tx1"/>
                          </a:solidFill>
                          <a:latin typeface="Calibri" panose="020F0502020204030204" pitchFamily="34" charset="0"/>
                        </a:rPr>
                        <a:t>Je</a:t>
                      </a:r>
                      <a:r>
                        <a:rPr lang="fr-FR" sz="1000" b="1" baseline="0" noProof="0" dirty="0" smtClean="0">
                          <a:solidFill>
                            <a:schemeClr val="tx1"/>
                          </a:solidFill>
                          <a:latin typeface="Calibri" panose="020F0502020204030204" pitchFamily="34" charset="0"/>
                        </a:rPr>
                        <a:t> vais acheter</a:t>
                      </a:r>
                      <a:r>
                        <a:rPr lang="fr-FR" sz="1000" b="1" noProof="0" dirty="0" smtClean="0">
                          <a:solidFill>
                            <a:schemeClr val="tx1"/>
                          </a:solidFill>
                          <a:latin typeface="Calibri" panose="020F0502020204030204" pitchFamily="34" charset="0"/>
                        </a:rPr>
                        <a:t> - …</a:t>
                      </a:r>
                      <a:r>
                        <a:rPr lang="fr-FR" sz="1000" b="0" noProof="0" dirty="0" err="1" smtClean="0">
                          <a:solidFill>
                            <a:schemeClr val="tx1"/>
                          </a:solidFill>
                          <a:latin typeface="Calibri" panose="020F0502020204030204" pitchFamily="34" charset="0"/>
                        </a:rPr>
                        <a:t>buy</a:t>
                      </a:r>
                      <a:endParaRPr lang="fr-FR" sz="1000" b="0" noProof="0" dirty="0" smtClean="0">
                        <a:solidFill>
                          <a:schemeClr val="tx1"/>
                        </a:solidFill>
                        <a:latin typeface="Calibri" panose="020F0502020204030204" pitchFamily="34" charset="0"/>
                      </a:endParaRPr>
                    </a:p>
                    <a:p>
                      <a:pPr marL="0" indent="0">
                        <a:buFont typeface="Arial" panose="020B0604020202020204" pitchFamily="34" charset="0"/>
                        <a:buNone/>
                      </a:pPr>
                      <a:endParaRPr lang="fr-FR" sz="1000" noProof="0" dirty="0" smtClean="0">
                        <a:solidFill>
                          <a:schemeClr val="tx1"/>
                        </a:solidFill>
                        <a:latin typeface="Calibri" panose="020F0502020204030204" pitchFamily="34" charset="0"/>
                      </a:endParaRPr>
                    </a:p>
                    <a:p>
                      <a:pPr marL="0" indent="0">
                        <a:buFont typeface="Arial" panose="020B0604020202020204" pitchFamily="34" charset="0"/>
                        <a:buNone/>
                      </a:pPr>
                      <a:r>
                        <a:rPr lang="fr-FR" sz="1000" noProof="0" dirty="0" smtClean="0">
                          <a:solidFill>
                            <a:schemeClr val="tx1"/>
                          </a:solidFill>
                          <a:latin typeface="Calibri" panose="020F0502020204030204" pitchFamily="34" charset="0"/>
                        </a:rPr>
                        <a:t>NB.</a:t>
                      </a:r>
                      <a:r>
                        <a:rPr lang="fr-FR" sz="1000" b="1" noProof="0" dirty="0" smtClean="0">
                          <a:solidFill>
                            <a:schemeClr val="tx1"/>
                          </a:solidFill>
                          <a:latin typeface="Calibri" panose="020F0502020204030204" pitchFamily="34" charset="0"/>
                        </a:rPr>
                        <a:t> Je</a:t>
                      </a:r>
                      <a:r>
                        <a:rPr lang="fr-FR" sz="1000" b="1" baseline="0" noProof="0" dirty="0" smtClean="0">
                          <a:solidFill>
                            <a:schemeClr val="tx1"/>
                          </a:solidFill>
                          <a:latin typeface="Calibri" panose="020F0502020204030204" pitchFamily="34" charset="0"/>
                        </a:rPr>
                        <a:t> vais </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I’m</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going</a:t>
                      </a:r>
                      <a:r>
                        <a:rPr lang="fr-FR" sz="1000" baseline="0" noProof="0" dirty="0" smtClean="0">
                          <a:solidFill>
                            <a:schemeClr val="tx1"/>
                          </a:solidFill>
                          <a:latin typeface="Calibri" panose="020F0502020204030204" pitchFamily="34" charset="0"/>
                        </a:rPr>
                        <a:t> to and </a:t>
                      </a:r>
                      <a:r>
                        <a:rPr lang="fr-FR" sz="1000" baseline="0" noProof="0" dirty="0" err="1" smtClean="0">
                          <a:solidFill>
                            <a:schemeClr val="tx1"/>
                          </a:solidFill>
                          <a:latin typeface="Calibri" panose="020F0502020204030204" pitchFamily="34" charset="0"/>
                        </a:rPr>
                        <a:t>will</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always</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be</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followed</a:t>
                      </a:r>
                      <a:r>
                        <a:rPr lang="fr-FR" sz="1000" baseline="0" noProof="0" dirty="0" smtClean="0">
                          <a:solidFill>
                            <a:schemeClr val="tx1"/>
                          </a:solidFill>
                          <a:latin typeface="Calibri" panose="020F0502020204030204" pitchFamily="34" charset="0"/>
                        </a:rPr>
                        <a:t> by infinitive</a:t>
                      </a:r>
                    </a:p>
                    <a:p>
                      <a:pPr marL="0" indent="0">
                        <a:buFont typeface="Arial" panose="020B0604020202020204" pitchFamily="34" charset="0"/>
                        <a:buNone/>
                      </a:pPr>
                      <a:endParaRPr lang="fr-FR" sz="1000" baseline="0" noProof="0" dirty="0" smtClean="0">
                        <a:solidFill>
                          <a:schemeClr val="tx1"/>
                        </a:solidFill>
                        <a:latin typeface="Calibri" panose="020F0502020204030204" pitchFamily="34" charset="0"/>
                      </a:endParaRPr>
                    </a:p>
                    <a:p>
                      <a:pPr marL="0" indent="0">
                        <a:buFont typeface="Arial" panose="020B0604020202020204" pitchFamily="34" charset="0"/>
                        <a:buNone/>
                      </a:pPr>
                      <a:r>
                        <a:rPr lang="fr-FR" sz="1000" b="1" baseline="0" noProof="0" dirty="0" smtClean="0">
                          <a:solidFill>
                            <a:schemeClr val="tx1"/>
                          </a:solidFill>
                          <a:latin typeface="Calibri" panose="020F0502020204030204" pitchFamily="34" charset="0"/>
                        </a:rPr>
                        <a:t>Je voudrais/j’aimerais </a:t>
                      </a:r>
                      <a:r>
                        <a:rPr lang="fr-FR" sz="1000" baseline="0" noProof="0" dirty="0" smtClean="0">
                          <a:solidFill>
                            <a:schemeClr val="tx1"/>
                          </a:solidFill>
                          <a:latin typeface="Calibri" panose="020F0502020204030204" pitchFamily="34" charset="0"/>
                        </a:rPr>
                        <a:t>+ Infinitive - I </a:t>
                      </a:r>
                      <a:r>
                        <a:rPr lang="fr-FR" sz="1000" baseline="0" noProof="0" dirty="0" err="1" smtClean="0">
                          <a:solidFill>
                            <a:schemeClr val="tx1"/>
                          </a:solidFill>
                          <a:latin typeface="Calibri" panose="020F0502020204030204" pitchFamily="34" charset="0"/>
                        </a:rPr>
                        <a:t>would</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like</a:t>
                      </a:r>
                      <a:r>
                        <a:rPr lang="fr-FR" sz="1000" baseline="0" noProof="0" dirty="0" smtClean="0">
                          <a:solidFill>
                            <a:schemeClr val="tx1"/>
                          </a:solidFill>
                          <a:latin typeface="Calibri" panose="020F0502020204030204" pitchFamily="34" charset="0"/>
                        </a:rPr>
                        <a:t> to</a:t>
                      </a:r>
                      <a:endParaRPr lang="fr-FR" sz="1000" dirty="0"/>
                    </a:p>
                  </a:txBody>
                  <a:tcP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fr-FR" sz="1000" b="1" noProof="0" dirty="0" smtClean="0">
                          <a:solidFill>
                            <a:schemeClr val="tx1"/>
                          </a:solidFill>
                          <a:latin typeface="Calibri" pitchFamily="34" charset="0"/>
                          <a:cs typeface="Calibri" pitchFamily="34" charset="0"/>
                        </a:rPr>
                        <a:t>passionnant</a:t>
                      </a:r>
                      <a:r>
                        <a:rPr lang="fr-FR" sz="1000" noProof="0" dirty="0" smtClean="0">
                          <a:solidFill>
                            <a:schemeClr val="tx1"/>
                          </a:solidFill>
                          <a:latin typeface="Calibri" pitchFamily="34" charset="0"/>
                          <a:cs typeface="Calibri" pitchFamily="34" charset="0"/>
                        </a:rPr>
                        <a:t> - </a:t>
                      </a:r>
                      <a:r>
                        <a:rPr lang="fr-FR" sz="1000" noProof="0" dirty="0" err="1" smtClean="0">
                          <a:solidFill>
                            <a:schemeClr val="tx1"/>
                          </a:solidFill>
                          <a:latin typeface="Calibri" pitchFamily="34" charset="0"/>
                          <a:cs typeface="Calibri" pitchFamily="34" charset="0"/>
                        </a:rPr>
                        <a:t>exciting</a:t>
                      </a:r>
                      <a:endParaRPr lang="fr-FR" sz="1000" noProof="0" dirty="0" smtClean="0">
                        <a:solidFill>
                          <a:schemeClr val="tx1"/>
                        </a:solidFill>
                        <a:latin typeface="Calibri" pitchFamily="34" charset="0"/>
                        <a:cs typeface="Calibri" pitchFamily="34" charset="0"/>
                      </a:endParaRPr>
                    </a:p>
                    <a:p>
                      <a:r>
                        <a:rPr lang="fr-FR" sz="1000" b="1" noProof="0" dirty="0" smtClean="0">
                          <a:solidFill>
                            <a:schemeClr val="tx1"/>
                          </a:solidFill>
                          <a:latin typeface="Calibri" pitchFamily="34" charset="0"/>
                          <a:cs typeface="Calibri" pitchFamily="34" charset="0"/>
                        </a:rPr>
                        <a:t>rigolo</a:t>
                      </a:r>
                      <a:r>
                        <a:rPr lang="fr-FR" sz="1000" noProof="0" dirty="0" smtClean="0">
                          <a:solidFill>
                            <a:schemeClr val="tx1"/>
                          </a:solidFill>
                          <a:latin typeface="Calibri" pitchFamily="34" charset="0"/>
                          <a:cs typeface="Calibri" pitchFamily="34" charset="0"/>
                        </a:rPr>
                        <a:t> - </a:t>
                      </a:r>
                      <a:r>
                        <a:rPr lang="fr-FR" sz="1000" noProof="0" dirty="0" err="1" smtClean="0">
                          <a:solidFill>
                            <a:schemeClr val="tx1"/>
                          </a:solidFill>
                          <a:latin typeface="Calibri" pitchFamily="34" charset="0"/>
                          <a:cs typeface="Calibri" pitchFamily="34" charset="0"/>
                        </a:rPr>
                        <a:t>funny</a:t>
                      </a:r>
                      <a:endParaRPr lang="fr-FR" sz="1000" noProof="0" dirty="0" smtClean="0">
                        <a:solidFill>
                          <a:schemeClr val="tx1"/>
                        </a:solidFill>
                        <a:latin typeface="Calibri" pitchFamily="34" charset="0"/>
                        <a:cs typeface="Calibri" pitchFamily="34" charset="0"/>
                      </a:endParaRPr>
                    </a:p>
                    <a:p>
                      <a:r>
                        <a:rPr lang="fr-FR" sz="1000" b="1" baseline="0" noProof="0" dirty="0" smtClean="0">
                          <a:solidFill>
                            <a:schemeClr val="tx1"/>
                          </a:solidFill>
                          <a:latin typeface="Calibri" pitchFamily="34" charset="0"/>
                          <a:cs typeface="Calibri" pitchFamily="34" charset="0"/>
                        </a:rPr>
                        <a:t>vite</a:t>
                      </a:r>
                      <a:r>
                        <a:rPr lang="fr-FR" sz="1000" baseline="0" noProof="0" dirty="0" smtClean="0">
                          <a:solidFill>
                            <a:schemeClr val="tx1"/>
                          </a:solidFill>
                          <a:latin typeface="Calibri" pitchFamily="34" charset="0"/>
                          <a:cs typeface="Calibri" pitchFamily="34" charset="0"/>
                        </a:rPr>
                        <a:t>  - </a:t>
                      </a:r>
                      <a:r>
                        <a:rPr lang="fr-FR" sz="1000" baseline="0" noProof="0" dirty="0" err="1" smtClean="0">
                          <a:solidFill>
                            <a:schemeClr val="tx1"/>
                          </a:solidFill>
                          <a:latin typeface="Calibri" pitchFamily="34" charset="0"/>
                          <a:cs typeface="Calibri" pitchFamily="34" charset="0"/>
                        </a:rPr>
                        <a:t>fast</a:t>
                      </a:r>
                      <a:endParaRPr lang="fr-FR" sz="1000" baseline="0" noProof="0" dirty="0" smtClean="0">
                        <a:solidFill>
                          <a:schemeClr val="tx1"/>
                        </a:solidFill>
                        <a:latin typeface="Calibri" pitchFamily="34" charset="0"/>
                        <a:cs typeface="Calibri" pitchFamily="34" charset="0"/>
                      </a:endParaRPr>
                    </a:p>
                    <a:p>
                      <a:r>
                        <a:rPr lang="fr-FR" sz="1000" b="1" baseline="0" noProof="0" dirty="0" smtClean="0">
                          <a:solidFill>
                            <a:schemeClr val="tx1"/>
                          </a:solidFill>
                          <a:latin typeface="Calibri" pitchFamily="34" charset="0"/>
                          <a:cs typeface="Calibri" pitchFamily="34" charset="0"/>
                        </a:rPr>
                        <a:t>délicieux</a:t>
                      </a:r>
                      <a:r>
                        <a:rPr lang="fr-FR" sz="1000" baseline="0" noProof="0" dirty="0" smtClean="0">
                          <a:solidFill>
                            <a:schemeClr val="tx1"/>
                          </a:solidFill>
                          <a:latin typeface="Calibri" pitchFamily="34" charset="0"/>
                          <a:cs typeface="Calibri" pitchFamily="34" charset="0"/>
                        </a:rPr>
                        <a:t>  - </a:t>
                      </a:r>
                      <a:r>
                        <a:rPr lang="fr-FR" sz="1000" baseline="0" noProof="0" dirty="0" err="1" smtClean="0">
                          <a:solidFill>
                            <a:schemeClr val="tx1"/>
                          </a:solidFill>
                          <a:latin typeface="Calibri" pitchFamily="34" charset="0"/>
                          <a:cs typeface="Calibri" pitchFamily="34" charset="0"/>
                        </a:rPr>
                        <a:t>delicious</a:t>
                      </a:r>
                      <a:endParaRPr lang="fr-FR" sz="1000" baseline="0" noProof="0" dirty="0" smtClean="0">
                        <a:solidFill>
                          <a:schemeClr val="tx1"/>
                        </a:solidFill>
                        <a:latin typeface="Calibri" pitchFamily="34" charset="0"/>
                        <a:cs typeface="Calibri" pitchFamily="34" charset="0"/>
                      </a:endParaRPr>
                    </a:p>
                    <a:p>
                      <a:endParaRPr lang="fr-FR" sz="1000" b="1" dirty="0" smtClean="0">
                        <a:solidFill>
                          <a:schemeClr val="tx1"/>
                        </a:solidFill>
                        <a:latin typeface="Calibri" pitchFamily="34" charset="0"/>
                        <a:cs typeface="Calibri" pitchFamily="34" charset="0"/>
                      </a:endParaRPr>
                    </a:p>
                    <a:p>
                      <a:endParaRPr lang="fr-FR" sz="1000" b="1" dirty="0" smtClean="0">
                        <a:solidFill>
                          <a:schemeClr val="tx1"/>
                        </a:solidFill>
                        <a:latin typeface="Calibri" pitchFamily="34" charset="0"/>
                        <a:cs typeface="Calibri" pitchFamily="34" charset="0"/>
                      </a:endParaRPr>
                    </a:p>
                    <a:p>
                      <a:r>
                        <a:rPr lang="fr-FR" sz="1000" b="1" dirty="0" smtClean="0">
                          <a:solidFill>
                            <a:schemeClr val="tx1"/>
                          </a:solidFill>
                          <a:latin typeface="Calibri" pitchFamily="34" charset="0"/>
                          <a:cs typeface="Calibri" pitchFamily="34" charset="0"/>
                        </a:rPr>
                        <a:t>Casse-pieds - </a:t>
                      </a:r>
                      <a:r>
                        <a:rPr lang="fr-FR" sz="1000" b="0" dirty="0" err="1" smtClean="0">
                          <a:solidFill>
                            <a:schemeClr val="tx1"/>
                          </a:solidFill>
                          <a:latin typeface="Calibri" pitchFamily="34" charset="0"/>
                          <a:cs typeface="Calibri" pitchFamily="34" charset="0"/>
                        </a:rPr>
                        <a:t>annoying</a:t>
                      </a:r>
                      <a:endParaRPr lang="fr-FR" sz="1000" b="1" dirty="0" smtClean="0">
                        <a:solidFill>
                          <a:schemeClr val="tx1"/>
                        </a:solidFill>
                        <a:latin typeface="Calibri" pitchFamily="34" charset="0"/>
                        <a:cs typeface="Calibr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b="1" noProof="0" dirty="0" smtClean="0">
                          <a:solidFill>
                            <a:schemeClr val="tx1"/>
                          </a:solidFill>
                          <a:latin typeface="Calibri" pitchFamily="34" charset="0"/>
                          <a:cs typeface="Calibri" pitchFamily="34" charset="0"/>
                        </a:rPr>
                        <a:t>Ennuyeux/barbant- </a:t>
                      </a:r>
                      <a:r>
                        <a:rPr lang="fr-FR" sz="1000" b="0" noProof="0" dirty="0" err="1" smtClean="0">
                          <a:solidFill>
                            <a:schemeClr val="tx1"/>
                          </a:solidFill>
                          <a:latin typeface="Calibri" pitchFamily="34" charset="0"/>
                          <a:cs typeface="Calibri" pitchFamily="34" charset="0"/>
                        </a:rPr>
                        <a:t>boring</a:t>
                      </a:r>
                      <a:endParaRPr lang="fr-FR" sz="1000" b="1" noProof="0" dirty="0" smtClean="0">
                        <a:solidFill>
                          <a:schemeClr val="tx1"/>
                        </a:solidFill>
                        <a:latin typeface="Calibri" pitchFamily="34" charset="0"/>
                        <a:cs typeface="Calibr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b="1" noProof="0" dirty="0" smtClean="0">
                          <a:solidFill>
                            <a:schemeClr val="tx1"/>
                          </a:solidFill>
                          <a:latin typeface="Calibri" pitchFamily="34" charset="0"/>
                          <a:cs typeface="Calibri" pitchFamily="34" charset="0"/>
                        </a:rPr>
                        <a:t>difficile  - </a:t>
                      </a:r>
                      <a:r>
                        <a:rPr lang="fr-FR" sz="1000" b="0" noProof="0" dirty="0" err="1" smtClean="0">
                          <a:solidFill>
                            <a:schemeClr val="tx1"/>
                          </a:solidFill>
                          <a:latin typeface="Calibri" pitchFamily="34" charset="0"/>
                          <a:cs typeface="Calibri" pitchFamily="34" charset="0"/>
                        </a:rPr>
                        <a:t>difficult</a:t>
                      </a:r>
                      <a:endParaRPr lang="fr-FR" sz="1000" b="1" noProof="0" dirty="0" smtClean="0">
                        <a:solidFill>
                          <a:schemeClr val="tx1"/>
                        </a:solidFill>
                        <a:latin typeface="Calibri" pitchFamily="34" charset="0"/>
                        <a:cs typeface="Calibri" pitchFamily="34" charset="0"/>
                      </a:endParaRPr>
                    </a:p>
                    <a:p>
                      <a:r>
                        <a:rPr lang="fr-FR" sz="1000" b="1" dirty="0" smtClean="0">
                          <a:solidFill>
                            <a:schemeClr val="tx1"/>
                          </a:solidFill>
                          <a:latin typeface="Calibri" pitchFamily="34" charset="0"/>
                          <a:cs typeface="Calibri" pitchFamily="34" charset="0"/>
                        </a:rPr>
                        <a:t>inutile  - </a:t>
                      </a:r>
                      <a:r>
                        <a:rPr lang="fr-FR" sz="1000" b="0" dirty="0" err="1" smtClean="0">
                          <a:solidFill>
                            <a:schemeClr val="tx1"/>
                          </a:solidFill>
                          <a:latin typeface="Calibri" pitchFamily="34" charset="0"/>
                          <a:cs typeface="Calibri" pitchFamily="34" charset="0"/>
                        </a:rPr>
                        <a:t>useless</a:t>
                      </a:r>
                      <a:endParaRPr lang="fr-FR" sz="1000" b="1" dirty="0" smtClean="0">
                        <a:solidFill>
                          <a:schemeClr val="tx1"/>
                        </a:solidFill>
                        <a:latin typeface="Calibri" pitchFamily="34" charset="0"/>
                        <a:cs typeface="Calibri" pitchFamily="34" charset="0"/>
                      </a:endParaRPr>
                    </a:p>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1"/>
                  </a:ext>
                </a:extLst>
              </a:tr>
            </a:tbl>
          </a:graphicData>
        </a:graphic>
      </p:graphicFrame>
      <p:pic>
        <p:nvPicPr>
          <p:cNvPr id="3" name="Picture 32" descr="https://thesociableb.files.wordpress.com/2016/09/key-emoj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2459622">
            <a:off x="5715654" y="12628"/>
            <a:ext cx="852060" cy="70393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2" descr="https://thesociableb.files.wordpress.com/2016/09/key-emoj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2459622">
            <a:off x="459069" y="12628"/>
            <a:ext cx="852060" cy="70393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Image result for pause ic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64904" y="5868144"/>
            <a:ext cx="432048" cy="43204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Image result for fast forward ico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01008" y="5364088"/>
            <a:ext cx="1537841" cy="115212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4" descr="http://www.telegraph.co.uk/content/dam/technology/2015/12/11/like_2557029b-large_trans++pJliwavx4coWFCaEkEsb3kvxIt-lGGWCWqwLa_RXJU8.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01208" y="7884368"/>
            <a:ext cx="921405" cy="57606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https://scrum-images.s3.amazonaws.com/uploads/photo/image/489/1910028d-be8c-4760-a3ed-57ac302875f3.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28800" y="4211960"/>
            <a:ext cx="496686" cy="48675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Image result for REWIND icon"/>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88640" y="5364088"/>
            <a:ext cx="1537840" cy="1152128"/>
          </a:xfrm>
          <a:prstGeom prst="rect">
            <a:avLst/>
          </a:prstGeom>
          <a:noFill/>
          <a:extLst>
            <a:ext uri="{909E8E84-426E-40DD-AFC4-6F175D3DCCD1}">
              <a14:hiddenFill xmlns:a14="http://schemas.microsoft.com/office/drawing/2010/main">
                <a:solidFill>
                  <a:srgbClr val="FFFFFF"/>
                </a:solidFill>
              </a14:hiddenFill>
            </a:ext>
          </a:extLst>
        </p:spPr>
      </p:pic>
      <p:sp>
        <p:nvSpPr>
          <p:cNvPr id="11" name="Slide Number Placeholder 10"/>
          <p:cNvSpPr>
            <a:spLocks noGrp="1"/>
          </p:cNvSpPr>
          <p:nvPr>
            <p:ph type="sldNum" sz="quarter" idx="12"/>
          </p:nvPr>
        </p:nvSpPr>
        <p:spPr/>
        <p:txBody>
          <a:bodyPr/>
          <a:lstStyle/>
          <a:p>
            <a:pPr>
              <a:defRPr/>
            </a:pPr>
            <a:fld id="{0F145BFC-05E3-4D00-AE96-44E6DC1FA43B}" type="slidenum">
              <a:rPr lang="en-GB" smtClean="0"/>
              <a:pPr>
                <a:defRPr/>
              </a:pPr>
              <a:t>27</a:t>
            </a:fld>
            <a:endParaRPr lang="en-GB"/>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2962014301"/>
              </p:ext>
            </p:extLst>
          </p:nvPr>
        </p:nvGraphicFramePr>
        <p:xfrm>
          <a:off x="188640" y="155769"/>
          <a:ext cx="6552728" cy="8900160"/>
        </p:xfrm>
        <a:graphic>
          <a:graphicData uri="http://schemas.openxmlformats.org/drawingml/2006/table">
            <a:tbl>
              <a:tblPr>
                <a:tableStyleId>{5C22544A-7EE6-4342-B048-85BDC9FD1C3A}</a:tableStyleId>
              </a:tblPr>
              <a:tblGrid>
                <a:gridCol w="1944216">
                  <a:extLst>
                    <a:ext uri="{9D8B030D-6E8A-4147-A177-3AD203B41FA5}">
                      <a16:colId xmlns:a16="http://schemas.microsoft.com/office/drawing/2014/main" val="20000"/>
                    </a:ext>
                  </a:extLst>
                </a:gridCol>
                <a:gridCol w="334718">
                  <a:extLst>
                    <a:ext uri="{9D8B030D-6E8A-4147-A177-3AD203B41FA5}">
                      <a16:colId xmlns:a16="http://schemas.microsoft.com/office/drawing/2014/main" val="20001"/>
                    </a:ext>
                  </a:extLst>
                </a:gridCol>
                <a:gridCol w="1210684">
                  <a:extLst>
                    <a:ext uri="{9D8B030D-6E8A-4147-A177-3AD203B41FA5}">
                      <a16:colId xmlns:a16="http://schemas.microsoft.com/office/drawing/2014/main" val="20002"/>
                    </a:ext>
                  </a:extLst>
                </a:gridCol>
                <a:gridCol w="758854">
                  <a:extLst>
                    <a:ext uri="{9D8B030D-6E8A-4147-A177-3AD203B41FA5}">
                      <a16:colId xmlns:a16="http://schemas.microsoft.com/office/drawing/2014/main" val="20003"/>
                    </a:ext>
                  </a:extLst>
                </a:gridCol>
                <a:gridCol w="2304256">
                  <a:extLst>
                    <a:ext uri="{9D8B030D-6E8A-4147-A177-3AD203B41FA5}">
                      <a16:colId xmlns:a16="http://schemas.microsoft.com/office/drawing/2014/main" val="20004"/>
                    </a:ext>
                  </a:extLst>
                </a:gridCol>
              </a:tblGrid>
              <a:tr h="1185516">
                <a:tc gridSpan="5">
                  <a:txBody>
                    <a:bodyPr/>
                    <a:lstStyle/>
                    <a:p>
                      <a:pPr algn="l">
                        <a:buFont typeface="Arial" pitchFamily="34" charset="0"/>
                        <a:buChar char="•"/>
                      </a:pPr>
                      <a:r>
                        <a:rPr lang="es-ES_tradnl" sz="1200" b="1" dirty="0"/>
                        <a:t>LEARN YOUR QUESTION WORDS!</a:t>
                      </a:r>
                    </a:p>
                    <a:p>
                      <a:pPr algn="l">
                        <a:buFont typeface="Arial" pitchFamily="34" charset="0"/>
                        <a:buChar char="•"/>
                      </a:pPr>
                      <a:r>
                        <a:rPr lang="es-ES_tradnl" sz="1200" b="1" dirty="0"/>
                        <a:t>BRIEF &amp; RELEVANT ANSWERS!</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s-ES_tradnl" sz="1200" b="1" dirty="0"/>
                        <a:t>ONLY GIVE THE INFORMATION THAT YOU ARE ASKED TO!</a:t>
                      </a:r>
                    </a:p>
                    <a:p>
                      <a:pPr algn="l">
                        <a:buFont typeface="Arial" pitchFamily="34" charset="0"/>
                        <a:buChar char="•"/>
                      </a:pPr>
                      <a:r>
                        <a:rPr lang="es-ES_tradnl" sz="1200" b="1" dirty="0"/>
                        <a:t>THINK OF SUITABLE RESPONSES/QUESTIONS</a:t>
                      </a:r>
                    </a:p>
                    <a:p>
                      <a:pPr algn="l">
                        <a:buFont typeface="Arial" pitchFamily="34" charset="0"/>
                        <a:buChar char="•"/>
                      </a:pPr>
                      <a:r>
                        <a:rPr lang="es-ES_tradnl" sz="1200" b="1" dirty="0"/>
                        <a:t>FOCUS</a:t>
                      </a:r>
                      <a:r>
                        <a:rPr lang="es-ES_tradnl" sz="1200" b="1" baseline="0" dirty="0"/>
                        <a:t> ON WHAT YOU CAN SAY, RATHER THAN WHAT YOU WANT TO SAY</a:t>
                      </a:r>
                    </a:p>
                    <a:p>
                      <a:pPr algn="l">
                        <a:buFont typeface="Arial" pitchFamily="34" charset="0"/>
                        <a:buChar char="•"/>
                      </a:pPr>
                      <a:r>
                        <a:rPr lang="es-ES_tradnl" sz="1200" b="1" baseline="0" dirty="0"/>
                        <a:t>CAN YOU </a:t>
                      </a:r>
                      <a:r>
                        <a:rPr lang="es-ES_tradnl" sz="1200" b="1" u="sng" baseline="0" dirty="0"/>
                        <a:t>RECYCLE</a:t>
                      </a:r>
                      <a:r>
                        <a:rPr lang="es-ES_tradnl" sz="1200" b="1" baseline="0" dirty="0"/>
                        <a:t> SOME OF THE WORDS FROM THE QUESTION?</a:t>
                      </a:r>
                      <a:endParaRPr lang="es-ES_tradnl" sz="1200" b="1"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pPr algn="ctr"/>
                      <a:endParaRPr lang="es-ES_tradnl" sz="14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273581">
                <a:tc gridSpan="5">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_tradnl" sz="1200" b="1" dirty="0"/>
                        <a:t>EXAMPLES OF POSSIBLE QUESTIONS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hMerge="1">
                  <a:txBody>
                    <a:bodyPr/>
                    <a:lstStyle/>
                    <a:p>
                      <a:endParaRPr lang="es-ES_tradnl"/>
                    </a:p>
                  </a:txBody>
                  <a:tcPr/>
                </a:tc>
                <a:tc hMerge="1">
                  <a:txBody>
                    <a:bodyPr/>
                    <a:lstStyle/>
                    <a:p>
                      <a:pPr algn="ctr"/>
                      <a:endParaRPr lang="es-ES_tradnl" sz="14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2521143">
                <a:tc>
                  <a:txBody>
                    <a:bodyPr/>
                    <a:lstStyle/>
                    <a:p>
                      <a:r>
                        <a:rPr lang="fr-FR" sz="1200" noProof="0" dirty="0" smtClean="0"/>
                        <a:t>? Meilleur ami</a:t>
                      </a:r>
                    </a:p>
                    <a:p>
                      <a:r>
                        <a:rPr lang="fr-FR" sz="1200" noProof="0" dirty="0" smtClean="0"/>
                        <a:t>? Le concert -à quelle heure</a:t>
                      </a:r>
                    </a:p>
                    <a:p>
                      <a:r>
                        <a:rPr lang="fr-FR" sz="1200" noProof="0" dirty="0" smtClean="0"/>
                        <a:t>? La pause déjeuner</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noProof="0" dirty="0" smtClean="0"/>
                        <a:t>?Le concert-quand</a:t>
                      </a:r>
                    </a:p>
                    <a:p>
                      <a:r>
                        <a:rPr lang="fr-FR" sz="1200" noProof="0" dirty="0" smtClean="0"/>
                        <a:t>? Matière préférée</a:t>
                      </a:r>
                    </a:p>
                    <a:p>
                      <a:endParaRPr lang="fr-FR" sz="1200" noProof="0" dirty="0" smtClean="0"/>
                    </a:p>
                    <a:p>
                      <a:r>
                        <a:rPr lang="fr-FR" sz="1200" noProof="0" dirty="0" smtClean="0"/>
                        <a:t>?Opinion de l’hôtel</a:t>
                      </a:r>
                    </a:p>
                    <a:p>
                      <a:r>
                        <a:rPr lang="fr-FR" sz="1200" noProof="0" dirty="0" smtClean="0"/>
                        <a:t>?Le prix</a:t>
                      </a:r>
                    </a:p>
                    <a:p>
                      <a:r>
                        <a:rPr lang="fr-FR" sz="1200" noProof="0" dirty="0" smtClean="0"/>
                        <a:t>?Manger-où</a:t>
                      </a:r>
                    </a:p>
                    <a:p>
                      <a:endParaRPr lang="fr-FR" sz="1200" noProof="0" dirty="0" smtClean="0"/>
                    </a:p>
                    <a:p>
                      <a:r>
                        <a:rPr lang="fr-FR" sz="1200" noProof="0" dirty="0" smtClean="0"/>
                        <a:t>?Le chômage en France</a:t>
                      </a:r>
                      <a:endParaRPr lang="fr-FR" sz="1200" baseline="0" noProof="0" dirty="0" smtClean="0"/>
                    </a:p>
                    <a:p>
                      <a:endParaRPr lang="fr-FR" sz="1200" baseline="0" noProof="0" dirty="0" smtClean="0"/>
                    </a:p>
                    <a:p>
                      <a:r>
                        <a:rPr lang="fr-FR" sz="1200" baseline="0" noProof="0" dirty="0" smtClean="0"/>
                        <a:t>?sites touristiques </a:t>
                      </a:r>
                    </a:p>
                    <a:p>
                      <a:endParaRPr lang="fr-FR" sz="1200" baseline="0" noProof="0" dirty="0" smtClean="0"/>
                    </a:p>
                    <a:p>
                      <a:r>
                        <a:rPr lang="fr-FR" sz="1200" baseline="0" noProof="0" dirty="0" smtClean="0"/>
                        <a:t>?Le futur - quoi</a:t>
                      </a:r>
                      <a:endParaRPr lang="fr-FR" sz="1200" noProof="0"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r>
                        <a:rPr lang="fr-FR" sz="1200" b="1" noProof="0" dirty="0" smtClean="0"/>
                        <a:t>Qui est </a:t>
                      </a:r>
                      <a:r>
                        <a:rPr lang="fr-FR" sz="1200" noProof="0" dirty="0" smtClean="0"/>
                        <a:t>ton </a:t>
                      </a:r>
                      <a:r>
                        <a:rPr lang="fr-FR" sz="1200" u="sng" noProof="0" dirty="0" smtClean="0"/>
                        <a:t>meilleur ami</a:t>
                      </a:r>
                      <a:r>
                        <a:rPr lang="fr-FR" sz="1200" noProof="0" dirty="0" smtClean="0"/>
                        <a:t>?</a:t>
                      </a:r>
                    </a:p>
                    <a:p>
                      <a:r>
                        <a:rPr lang="fr-FR" sz="1200" b="1" noProof="0" dirty="0" smtClean="0"/>
                        <a:t>C’est à quelle heure</a:t>
                      </a:r>
                      <a:r>
                        <a:rPr lang="fr-FR" sz="1200" noProof="0" dirty="0" smtClean="0"/>
                        <a:t> le </a:t>
                      </a:r>
                      <a:r>
                        <a:rPr lang="fr-FR" sz="1200" u="sng" noProof="0" dirty="0" smtClean="0"/>
                        <a:t>concert</a:t>
                      </a:r>
                      <a:r>
                        <a:rPr lang="fr-FR" sz="1200" noProof="0" dirty="0" smtClean="0"/>
                        <a:t>?</a:t>
                      </a:r>
                    </a:p>
                    <a:p>
                      <a:r>
                        <a:rPr lang="fr-FR" sz="1200" b="1" noProof="0" dirty="0" smtClean="0"/>
                        <a:t>C’est à quelle heure</a:t>
                      </a:r>
                      <a:r>
                        <a:rPr lang="fr-FR" sz="1200" noProof="0" dirty="0" smtClean="0"/>
                        <a:t> la </a:t>
                      </a:r>
                      <a:r>
                        <a:rPr lang="fr-FR" sz="1200" u="sng" noProof="0" dirty="0" smtClean="0"/>
                        <a:t>pause </a:t>
                      </a:r>
                      <a:r>
                        <a:rPr lang="fr-FR" sz="1200" u="sng" noProof="0" dirty="0" err="1" smtClean="0"/>
                        <a:t>déj</a:t>
                      </a:r>
                      <a:r>
                        <a:rPr lang="fr-FR" sz="1200" noProof="0" dirty="0" smtClean="0"/>
                        <a:t>?</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b="1" u="none" noProof="0" dirty="0" smtClean="0"/>
                        <a:t>C’est quand </a:t>
                      </a:r>
                      <a:r>
                        <a:rPr lang="fr-FR" sz="1200" b="0" u="none" noProof="0" dirty="0" smtClean="0"/>
                        <a:t>le</a:t>
                      </a:r>
                      <a:r>
                        <a:rPr lang="fr-FR" sz="1200" u="none" noProof="0" dirty="0" smtClean="0"/>
                        <a:t> </a:t>
                      </a:r>
                      <a:r>
                        <a:rPr lang="fr-FR" sz="1200" u="sng" noProof="0" dirty="0" smtClean="0"/>
                        <a:t>concert</a:t>
                      </a:r>
                      <a:r>
                        <a:rPr lang="fr-FR" sz="1200" u="none" noProof="0" dirty="0" smtClean="0"/>
                        <a:t>?</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b="1" u="none" noProof="0" dirty="0" smtClean="0"/>
                        <a:t>As-tu/avez-vous</a:t>
                      </a:r>
                      <a:r>
                        <a:rPr lang="fr-FR" sz="1200" u="none" noProof="0" dirty="0" smtClean="0"/>
                        <a:t> une matière préférée?</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b="1" u="none" noProof="0" dirty="0" smtClean="0"/>
                        <a:t>Que penses-tu</a:t>
                      </a:r>
                      <a:r>
                        <a:rPr lang="fr-FR" sz="1200" u="none" noProof="0" dirty="0" smtClean="0"/>
                        <a:t> de l’hôtel?</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b="1" u="none" noProof="0" dirty="0" smtClean="0"/>
                        <a:t>ça coute combien</a:t>
                      </a:r>
                      <a:r>
                        <a:rPr lang="fr-FR" sz="1200" u="none" noProof="0" dirty="0" smtClean="0"/>
                        <a:t>?</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b="1" u="none" noProof="0" dirty="0" smtClean="0"/>
                        <a:t>Où est-ce que tu voudrais </a:t>
                      </a:r>
                      <a:r>
                        <a:rPr lang="fr-FR" sz="1200" b="0" u="sng" baseline="0" noProof="0" dirty="0" smtClean="0"/>
                        <a:t>manger</a:t>
                      </a:r>
                      <a:r>
                        <a:rPr lang="fr-FR" sz="1200" b="0" u="none" baseline="0" noProof="0" dirty="0" smtClean="0"/>
                        <a:t>?</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b="1" u="none" baseline="0" noProof="0" dirty="0" smtClean="0"/>
                        <a:t>Est-ce qu’il y a</a:t>
                      </a:r>
                      <a:r>
                        <a:rPr lang="fr-FR" sz="1200" u="none" baseline="0" noProof="0" dirty="0" smtClean="0"/>
                        <a:t> </a:t>
                      </a:r>
                      <a:r>
                        <a:rPr lang="fr-FR" sz="1200" u="sng" baseline="0" noProof="0" dirty="0" smtClean="0"/>
                        <a:t>du </a:t>
                      </a:r>
                      <a:r>
                        <a:rPr lang="fr-FR" sz="1200" u="sng" noProof="0" dirty="0" smtClean="0"/>
                        <a:t>chômage</a:t>
                      </a:r>
                      <a:r>
                        <a:rPr lang="fr-FR" sz="1200" u="sng" baseline="0" noProof="0" dirty="0" smtClean="0"/>
                        <a:t>  en France?</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b="1" baseline="0" noProof="0" dirty="0" smtClean="0"/>
                        <a:t>Est-ce qu’il y a </a:t>
                      </a:r>
                      <a:r>
                        <a:rPr lang="fr-FR" sz="1200" u="sng" baseline="0" noProof="0" dirty="0" smtClean="0"/>
                        <a:t>des sites touristiques près d’ici</a:t>
                      </a:r>
                      <a:r>
                        <a:rPr lang="fr-FR" sz="1200" baseline="0" noProof="0" dirty="0" smtClean="0"/>
                        <a:t>?</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b="1" baseline="0" noProof="0" dirty="0" smtClean="0"/>
                        <a:t>Qu’est-ce que tu vas </a:t>
                      </a:r>
                      <a:r>
                        <a:rPr lang="fr-FR" sz="1200" baseline="0" noProof="0" dirty="0" smtClean="0"/>
                        <a:t>faire dans le futur?</a:t>
                      </a:r>
                      <a:endParaRPr lang="fr-FR" sz="1200" noProof="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b="1" u="none" noProof="0" dirty="0" err="1" smtClean="0"/>
                        <a:t>Who</a:t>
                      </a:r>
                      <a:r>
                        <a:rPr lang="fr-FR" sz="1200" b="1" u="none" noProof="0" dirty="0" smtClean="0"/>
                        <a:t> </a:t>
                      </a:r>
                      <a:r>
                        <a:rPr lang="fr-FR" sz="1200" b="1" u="none" noProof="0" dirty="0" err="1" smtClean="0"/>
                        <a:t>is</a:t>
                      </a:r>
                      <a:r>
                        <a:rPr lang="fr-FR" sz="1200" b="1" u="none" noProof="0" dirty="0" smtClean="0"/>
                        <a:t> …?</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b="1" u="none" noProof="0" dirty="0" err="1" smtClean="0"/>
                        <a:t>What</a:t>
                      </a:r>
                      <a:r>
                        <a:rPr lang="fr-FR" sz="1200" b="1" u="none" noProof="0" dirty="0" smtClean="0"/>
                        <a:t> time </a:t>
                      </a:r>
                      <a:r>
                        <a:rPr lang="fr-FR" sz="1200" b="1" u="none" noProof="0" dirty="0" err="1" smtClean="0"/>
                        <a:t>is</a:t>
                      </a:r>
                      <a:r>
                        <a:rPr lang="fr-FR" sz="1200" b="1" u="none" noProof="0" dirty="0" smtClean="0"/>
                        <a:t> …?</a:t>
                      </a:r>
                    </a:p>
                    <a:p>
                      <a:pPr marL="0" marR="0" indent="0" algn="l" defTabSz="914400" rtl="0" eaLnBrk="1" fontAlgn="auto" latinLnBrk="0" hangingPunct="1">
                        <a:lnSpc>
                          <a:spcPct val="100000"/>
                        </a:lnSpc>
                        <a:spcBef>
                          <a:spcPts val="0"/>
                        </a:spcBef>
                        <a:spcAft>
                          <a:spcPts val="0"/>
                        </a:spcAft>
                        <a:buClrTx/>
                        <a:buSzTx/>
                        <a:buFontTx/>
                        <a:buNone/>
                        <a:tabLst/>
                        <a:defRPr/>
                      </a:pPr>
                      <a:endParaRPr lang="fr-FR" sz="1200" b="1" u="none" noProof="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fr-FR" sz="1200" b="1" u="none" noProof="0" dirty="0" err="1" smtClean="0"/>
                        <a:t>When</a:t>
                      </a:r>
                      <a:r>
                        <a:rPr lang="fr-FR" sz="1200" b="1" u="none" noProof="0" dirty="0" smtClean="0"/>
                        <a:t> </a:t>
                      </a:r>
                      <a:r>
                        <a:rPr lang="fr-FR" sz="1200" b="1" u="none" noProof="0" dirty="0" err="1" smtClean="0"/>
                        <a:t>is</a:t>
                      </a:r>
                      <a:r>
                        <a:rPr lang="fr-FR" sz="1200" b="1" u="none" noProof="0" dirty="0" smtClean="0"/>
                        <a:t> …?</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b="1" u="none" noProof="0" dirty="0" smtClean="0"/>
                        <a:t>Have </a:t>
                      </a:r>
                      <a:r>
                        <a:rPr lang="fr-FR" sz="1200" b="1" u="none" noProof="0" dirty="0" err="1" smtClean="0"/>
                        <a:t>you</a:t>
                      </a:r>
                      <a:r>
                        <a:rPr lang="fr-FR" sz="1200" b="1" u="none" noProof="0" dirty="0" smtClean="0"/>
                        <a:t> …?</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b="1" u="none" noProof="0" dirty="0" err="1" smtClean="0"/>
                        <a:t>Which</a:t>
                      </a:r>
                      <a:r>
                        <a:rPr lang="fr-FR" sz="1200" b="1" u="none" noProof="0" dirty="0" smtClean="0"/>
                        <a:t>/ </a:t>
                      </a:r>
                      <a:r>
                        <a:rPr lang="fr-FR" sz="1200" b="1" u="none" noProof="0" dirty="0" err="1" smtClean="0"/>
                        <a:t>What</a:t>
                      </a:r>
                      <a:r>
                        <a:rPr lang="fr-FR" sz="1200" b="1" u="none" noProof="0" dirty="0" smtClean="0"/>
                        <a:t> </a:t>
                      </a:r>
                      <a:r>
                        <a:rPr lang="fr-FR" sz="1200" b="1" u="none" noProof="0" dirty="0" err="1" smtClean="0"/>
                        <a:t>is</a:t>
                      </a:r>
                      <a:r>
                        <a:rPr lang="fr-FR" sz="1200" b="1" u="none" noProof="0" dirty="0" smtClean="0"/>
                        <a:t> …?</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b="1" u="none" baseline="0" noProof="0" dirty="0" err="1" smtClean="0"/>
                        <a:t>What</a:t>
                      </a:r>
                      <a:r>
                        <a:rPr lang="fr-FR" sz="1200" b="1" u="none" baseline="0" noProof="0" dirty="0" smtClean="0"/>
                        <a:t> do </a:t>
                      </a:r>
                      <a:r>
                        <a:rPr lang="fr-FR" sz="1200" b="1" u="none" baseline="0" noProof="0" dirty="0" err="1" smtClean="0"/>
                        <a:t>you</a:t>
                      </a:r>
                      <a:r>
                        <a:rPr lang="fr-FR" sz="1200" b="1" u="none" baseline="0" noProof="0" dirty="0" smtClean="0"/>
                        <a:t> </a:t>
                      </a:r>
                      <a:r>
                        <a:rPr lang="fr-FR" sz="1200" b="1" u="none" baseline="0" noProof="0" dirty="0" err="1" smtClean="0"/>
                        <a:t>think</a:t>
                      </a:r>
                      <a:r>
                        <a:rPr lang="fr-FR" sz="1200" b="1" u="none" baseline="0" noProof="0" dirty="0" smtClean="0"/>
                        <a:t>  of?</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b="1" u="none" baseline="0" noProof="0" dirty="0" smtClean="0"/>
                        <a:t>How </a:t>
                      </a:r>
                      <a:r>
                        <a:rPr lang="fr-FR" sz="1200" b="1" u="none" baseline="0" noProof="0" dirty="0" err="1" smtClean="0"/>
                        <a:t>much</a:t>
                      </a:r>
                      <a:r>
                        <a:rPr lang="fr-FR" sz="1200" b="1" u="none" baseline="0" noProof="0" dirty="0" smtClean="0"/>
                        <a:t> </a:t>
                      </a:r>
                      <a:r>
                        <a:rPr lang="fr-FR" sz="1200" b="1" u="none" baseline="0" noProof="0" dirty="0" err="1" smtClean="0"/>
                        <a:t>is</a:t>
                      </a:r>
                      <a:r>
                        <a:rPr lang="fr-FR" sz="1200" b="1" u="none" baseline="0" noProof="0" dirty="0" smtClean="0"/>
                        <a:t> </a:t>
                      </a:r>
                      <a:r>
                        <a:rPr lang="fr-FR" sz="1200" b="1" u="none" baseline="0" noProof="0" dirty="0" err="1" smtClean="0"/>
                        <a:t>it</a:t>
                      </a:r>
                      <a:r>
                        <a:rPr lang="fr-FR" sz="1200" b="1" u="none" baseline="0" noProof="0" dirty="0" smtClean="0"/>
                        <a:t>?</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b="1" u="none" baseline="0" noProof="0" dirty="0" err="1" smtClean="0"/>
                        <a:t>Where</a:t>
                      </a:r>
                      <a:r>
                        <a:rPr lang="fr-FR" sz="1200" b="1" u="none" baseline="0" noProof="0" dirty="0" smtClean="0"/>
                        <a:t> </a:t>
                      </a:r>
                      <a:r>
                        <a:rPr lang="fr-FR" sz="1200" b="1" u="none" baseline="0" noProof="0" dirty="0" err="1" smtClean="0"/>
                        <a:t>would</a:t>
                      </a:r>
                      <a:r>
                        <a:rPr lang="fr-FR" sz="1200" b="1" u="none" baseline="0" noProof="0" dirty="0" smtClean="0"/>
                        <a:t> </a:t>
                      </a:r>
                      <a:r>
                        <a:rPr lang="fr-FR" sz="1200" b="1" u="none" baseline="0" noProof="0" dirty="0" err="1" smtClean="0"/>
                        <a:t>you</a:t>
                      </a:r>
                      <a:r>
                        <a:rPr lang="fr-FR" sz="1200" b="1" u="none" baseline="0" noProof="0" dirty="0" smtClean="0"/>
                        <a:t> </a:t>
                      </a:r>
                      <a:r>
                        <a:rPr lang="fr-FR" sz="1200" b="1" u="none" baseline="0" noProof="0" dirty="0" err="1" smtClean="0"/>
                        <a:t>like</a:t>
                      </a:r>
                      <a:r>
                        <a:rPr lang="fr-FR" sz="1200" b="1" u="none" baseline="0" noProof="0" dirty="0" smtClean="0"/>
                        <a:t> …? (+ INF)</a:t>
                      </a:r>
                    </a:p>
                    <a:p>
                      <a:pPr marL="0" marR="0" indent="0" algn="l" defTabSz="914400" rtl="0" eaLnBrk="1" fontAlgn="auto" latinLnBrk="0" hangingPunct="1">
                        <a:lnSpc>
                          <a:spcPct val="100000"/>
                        </a:lnSpc>
                        <a:spcBef>
                          <a:spcPts val="0"/>
                        </a:spcBef>
                        <a:spcAft>
                          <a:spcPts val="0"/>
                        </a:spcAft>
                        <a:buClrTx/>
                        <a:buSzTx/>
                        <a:buFontTx/>
                        <a:buNone/>
                        <a:tabLst/>
                        <a:defRPr/>
                      </a:pPr>
                      <a:endParaRPr lang="fr-FR" sz="1200" b="1" u="none" baseline="0" noProof="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fr-FR" sz="1200" b="1" u="none" baseline="0" noProof="0" dirty="0" smtClean="0"/>
                        <a:t>Is </a:t>
                      </a:r>
                      <a:r>
                        <a:rPr lang="fr-FR" sz="1200" b="1" u="none" baseline="0" noProof="0" dirty="0" err="1" smtClean="0"/>
                        <a:t>there</a:t>
                      </a:r>
                      <a:r>
                        <a:rPr lang="fr-FR" sz="1200" b="1" u="none" baseline="0" noProof="0" dirty="0" smtClean="0"/>
                        <a:t> …?</a:t>
                      </a:r>
                    </a:p>
                    <a:p>
                      <a:pPr marL="0" marR="0" indent="0" algn="l" defTabSz="914400" rtl="0" eaLnBrk="1" fontAlgn="auto" latinLnBrk="0" hangingPunct="1">
                        <a:lnSpc>
                          <a:spcPct val="100000"/>
                        </a:lnSpc>
                        <a:spcBef>
                          <a:spcPts val="0"/>
                        </a:spcBef>
                        <a:spcAft>
                          <a:spcPts val="0"/>
                        </a:spcAft>
                        <a:buClrTx/>
                        <a:buSzTx/>
                        <a:buFontTx/>
                        <a:buNone/>
                        <a:tabLst/>
                        <a:defRPr/>
                      </a:pPr>
                      <a:endParaRPr lang="fr-FR" sz="1200" b="1" u="none" baseline="0" noProof="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fr-FR" sz="1200" b="1" u="none" baseline="0" noProof="0" dirty="0" smtClean="0"/>
                        <a:t>Are </a:t>
                      </a:r>
                      <a:r>
                        <a:rPr lang="fr-FR" sz="1200" b="1" u="none" baseline="0" noProof="0" dirty="0" err="1" smtClean="0"/>
                        <a:t>there</a:t>
                      </a:r>
                      <a:r>
                        <a:rPr lang="fr-FR" sz="1200" b="1" u="none" baseline="0" noProof="0" dirty="0" smtClean="0"/>
                        <a:t> …?</a:t>
                      </a:r>
                    </a:p>
                    <a:p>
                      <a:pPr marL="0" marR="0" indent="0" algn="l" defTabSz="914400" rtl="0" eaLnBrk="1" fontAlgn="auto" latinLnBrk="0" hangingPunct="1">
                        <a:lnSpc>
                          <a:spcPct val="100000"/>
                        </a:lnSpc>
                        <a:spcBef>
                          <a:spcPts val="0"/>
                        </a:spcBef>
                        <a:spcAft>
                          <a:spcPts val="0"/>
                        </a:spcAft>
                        <a:buClrTx/>
                        <a:buSzTx/>
                        <a:buFontTx/>
                        <a:buNone/>
                        <a:tabLst/>
                        <a:defRPr/>
                      </a:pPr>
                      <a:endParaRPr lang="fr-FR" sz="1200" b="1" u="none" baseline="0" noProof="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fr-FR" sz="1200" b="1" u="none" baseline="0" noProof="0" dirty="0" err="1" smtClean="0"/>
                        <a:t>What</a:t>
                      </a:r>
                      <a:r>
                        <a:rPr lang="fr-FR" sz="1200" b="1" u="none" baseline="0" noProof="0" dirty="0" smtClean="0"/>
                        <a:t> are </a:t>
                      </a:r>
                      <a:r>
                        <a:rPr lang="fr-FR" sz="1200" b="1" u="none" baseline="0" noProof="0" dirty="0" err="1" smtClean="0"/>
                        <a:t>you</a:t>
                      </a:r>
                      <a:r>
                        <a:rPr lang="fr-FR" sz="1200" b="1" u="none" baseline="0" noProof="0" dirty="0" smtClean="0"/>
                        <a:t> </a:t>
                      </a:r>
                      <a:r>
                        <a:rPr lang="fr-FR" sz="1200" b="1" u="none" baseline="0" noProof="0" dirty="0" err="1" smtClean="0"/>
                        <a:t>going</a:t>
                      </a:r>
                      <a:r>
                        <a:rPr lang="fr-FR" sz="1200" b="1" u="none" baseline="0" noProof="0" dirty="0" smtClean="0"/>
                        <a:t> to …?</a:t>
                      </a:r>
                      <a:endParaRPr lang="fr-FR" sz="1200" b="1" u="none" noProof="0"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0">
                <a:tc gridSpan="5">
                  <a:txBody>
                    <a:bodyPr/>
                    <a:lstStyle/>
                    <a:p>
                      <a:pPr algn="l"/>
                      <a:endParaRPr lang="es-ES_tradnl" sz="800" b="1"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3"/>
                  </a:ext>
                </a:extLst>
              </a:tr>
              <a:tr h="273581">
                <a:tc gridSpan="2">
                  <a:txBody>
                    <a:bodyPr/>
                    <a:lstStyle/>
                    <a:p>
                      <a:pPr algn="ctr"/>
                      <a:r>
                        <a:rPr lang="es-ES_tradnl" sz="1200" b="1" dirty="0"/>
                        <a:t>WHICH TENSE?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sz="1200" u="sng"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3">
                  <a:txBody>
                    <a:bodyPr/>
                    <a:lstStyle/>
                    <a:p>
                      <a:pPr algn="ctr"/>
                      <a:r>
                        <a:rPr lang="es-ES_tradnl" sz="1200" b="1" dirty="0"/>
                        <a:t>OPINIONS/REASONS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sz="1200" u="sng"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2097451">
                <a:tc rowSpan="5" gridSpan="2">
                  <a:txBody>
                    <a:bodyPr/>
                    <a:lstStyle/>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r>
                        <a:rPr lang="fr-FR" sz="1200" b="1" noProof="0" dirty="0" smtClean="0"/>
                        <a:t>PRESENT TENSE</a:t>
                      </a:r>
                    </a:p>
                    <a:p>
                      <a:pPr>
                        <a:buFont typeface="Arial" pitchFamily="34" charset="0"/>
                        <a:buChar char="•"/>
                      </a:pPr>
                      <a:r>
                        <a:rPr lang="fr-FR" sz="1200" noProof="0" dirty="0" smtClean="0"/>
                        <a:t>maintenant-</a:t>
                      </a:r>
                      <a:r>
                        <a:rPr lang="fr-FR" sz="1200" noProof="0" dirty="0" err="1" smtClean="0"/>
                        <a:t>now</a:t>
                      </a:r>
                      <a:endParaRPr lang="fr-FR" sz="1200" noProof="0" dirty="0" smtClean="0"/>
                    </a:p>
                    <a:p>
                      <a:pPr>
                        <a:buFont typeface="Arial" pitchFamily="34" charset="0"/>
                        <a:buChar char="•"/>
                      </a:pPr>
                      <a:r>
                        <a:rPr lang="fr-FR" sz="1200" noProof="0" dirty="0" smtClean="0"/>
                        <a:t>normalement-</a:t>
                      </a:r>
                      <a:r>
                        <a:rPr lang="fr-FR" sz="1200" noProof="0" dirty="0" err="1" smtClean="0"/>
                        <a:t>usually</a:t>
                      </a:r>
                      <a:endParaRPr lang="fr-FR" sz="1200" noProof="0" dirty="0" smtClean="0"/>
                    </a:p>
                    <a:p>
                      <a:pPr>
                        <a:buFont typeface="Arial" pitchFamily="34" charset="0"/>
                        <a:buNone/>
                      </a:pPr>
                      <a:endParaRPr lang="fr-FR" sz="1200" b="1" noProof="0" dirty="0" smtClean="0"/>
                    </a:p>
                    <a:p>
                      <a:pPr>
                        <a:buFont typeface="Arial" pitchFamily="34" charset="0"/>
                        <a:buNone/>
                      </a:pPr>
                      <a:r>
                        <a:rPr lang="fr-FR" sz="1200" b="1" noProof="0" dirty="0" smtClean="0"/>
                        <a:t>PAST</a:t>
                      </a:r>
                      <a:r>
                        <a:rPr lang="fr-FR" sz="1200" b="1" baseline="0" noProof="0" dirty="0" smtClean="0"/>
                        <a:t> TENSE</a:t>
                      </a:r>
                    </a:p>
                    <a:p>
                      <a:pPr>
                        <a:buFont typeface="Arial" pitchFamily="34" charset="0"/>
                        <a:buChar char="•"/>
                      </a:pPr>
                      <a:r>
                        <a:rPr lang="fr-FR" sz="1200" b="0" baseline="0" noProof="0" dirty="0" smtClean="0"/>
                        <a:t>La dernière fois-last time</a:t>
                      </a:r>
                    </a:p>
                    <a:p>
                      <a:pPr>
                        <a:buFont typeface="Arial" pitchFamily="34" charset="0"/>
                        <a:buChar char="•"/>
                      </a:pPr>
                      <a:r>
                        <a:rPr lang="fr-FR" sz="1200" b="0" baseline="0" noProof="0" dirty="0" smtClean="0"/>
                        <a:t>la semaine dernière-last </a:t>
                      </a:r>
                      <a:r>
                        <a:rPr lang="fr-FR" sz="1200" b="0" baseline="0" noProof="0" dirty="0" err="1" smtClean="0"/>
                        <a:t>week</a:t>
                      </a:r>
                      <a:endParaRPr lang="fr-FR" sz="1200" b="0" baseline="0" noProof="0" dirty="0" smtClean="0"/>
                    </a:p>
                    <a:p>
                      <a:pPr>
                        <a:buFont typeface="Arial" pitchFamily="34" charset="0"/>
                        <a:buChar char="•"/>
                      </a:pPr>
                      <a:r>
                        <a:rPr lang="fr-FR" sz="1200" b="0" baseline="0" noProof="0" dirty="0" smtClean="0"/>
                        <a:t>hier-</a:t>
                      </a:r>
                      <a:r>
                        <a:rPr lang="fr-FR" sz="1200" b="0" baseline="0" noProof="0" dirty="0" err="1" smtClean="0"/>
                        <a:t>yesterday</a:t>
                      </a:r>
                      <a:endParaRPr lang="fr-FR" sz="1200" b="0" baseline="0" noProof="0" dirty="0" smtClean="0"/>
                    </a:p>
                    <a:p>
                      <a:pPr>
                        <a:buFont typeface="Arial" pitchFamily="34" charset="0"/>
                        <a:buChar char="•"/>
                      </a:pPr>
                      <a:r>
                        <a:rPr lang="fr-FR" sz="1200" b="0" baseline="0" noProof="0" dirty="0" smtClean="0"/>
                        <a:t>dernier/e-last</a:t>
                      </a:r>
                    </a:p>
                    <a:p>
                      <a:pPr>
                        <a:buFont typeface="Arial" pitchFamily="34" charset="0"/>
                        <a:buChar char="•"/>
                      </a:pPr>
                      <a:r>
                        <a:rPr lang="fr-FR" sz="1200" b="0" baseline="0" noProof="0" dirty="0" smtClean="0"/>
                        <a:t>Dans le passé-in the </a:t>
                      </a:r>
                      <a:r>
                        <a:rPr lang="fr-FR" sz="1200" b="0" baseline="0" noProof="0" dirty="0" err="1" smtClean="0"/>
                        <a:t>past</a:t>
                      </a:r>
                      <a:endParaRPr lang="fr-FR" sz="1200" b="0" baseline="0" noProof="0" dirty="0" smtClean="0"/>
                    </a:p>
                    <a:p>
                      <a:pPr>
                        <a:buFont typeface="Arial" pitchFamily="34" charset="0"/>
                        <a:buChar char="•"/>
                      </a:pPr>
                      <a:r>
                        <a:rPr lang="fr-FR" sz="1200" b="0" baseline="0" noProof="0" dirty="0" err="1" smtClean="0"/>
                        <a:t>Recente</a:t>
                      </a:r>
                      <a:r>
                        <a:rPr lang="fr-FR" sz="1200" b="0" baseline="0" noProof="0" dirty="0" smtClean="0"/>
                        <a:t>/récemment-</a:t>
                      </a:r>
                      <a:r>
                        <a:rPr lang="fr-FR" sz="1200" b="0" baseline="0" noProof="0" dirty="0" err="1" smtClean="0"/>
                        <a:t>recent</a:t>
                      </a:r>
                      <a:r>
                        <a:rPr lang="fr-FR" sz="1200" b="0" baseline="0" noProof="0" dirty="0" smtClean="0"/>
                        <a:t>/</a:t>
                      </a:r>
                      <a:r>
                        <a:rPr lang="fr-FR" sz="1200" b="0" baseline="0" noProof="0" dirty="0" err="1" smtClean="0"/>
                        <a:t>recently</a:t>
                      </a:r>
                      <a:endParaRPr lang="fr-FR" sz="1200" b="0" baseline="0" noProof="0" dirty="0" smtClean="0"/>
                    </a:p>
                    <a:p>
                      <a:pPr>
                        <a:buFont typeface="Arial" pitchFamily="34" charset="0"/>
                        <a:buNone/>
                      </a:pPr>
                      <a:endParaRPr lang="fr-FR" sz="1200" b="1" baseline="0" noProof="0" dirty="0" smtClean="0"/>
                    </a:p>
                    <a:p>
                      <a:pPr>
                        <a:buFont typeface="Arial" pitchFamily="34" charset="0"/>
                        <a:buNone/>
                      </a:pPr>
                      <a:r>
                        <a:rPr lang="fr-FR" sz="1200" b="1" baseline="0" noProof="0" dirty="0" smtClean="0"/>
                        <a:t>FUTURE TENSE</a:t>
                      </a:r>
                    </a:p>
                    <a:p>
                      <a:pPr>
                        <a:buFont typeface="Arial" pitchFamily="34" charset="0"/>
                        <a:buChar char="•"/>
                      </a:pPr>
                      <a:r>
                        <a:rPr lang="fr-FR" sz="1200" b="0" baseline="0" noProof="0" dirty="0" smtClean="0"/>
                        <a:t>Tes projets pour-</a:t>
                      </a:r>
                      <a:r>
                        <a:rPr lang="fr-FR" sz="1200" b="0" baseline="0" noProof="0" dirty="0" err="1" smtClean="0"/>
                        <a:t>your</a:t>
                      </a:r>
                      <a:r>
                        <a:rPr lang="fr-FR" sz="1200" b="0" baseline="0" noProof="0" dirty="0" smtClean="0"/>
                        <a:t> plans for</a:t>
                      </a:r>
                    </a:p>
                    <a:p>
                      <a:pPr>
                        <a:buFont typeface="Arial" pitchFamily="34" charset="0"/>
                        <a:buChar char="•"/>
                      </a:pPr>
                      <a:r>
                        <a:rPr lang="fr-FR" sz="1200" b="0" baseline="0" noProof="0" dirty="0" smtClean="0"/>
                        <a:t>Dans le futur/à l’avenir-in the future</a:t>
                      </a:r>
                    </a:p>
                    <a:p>
                      <a:pPr>
                        <a:buFont typeface="Arial" pitchFamily="34" charset="0"/>
                        <a:buChar char="•"/>
                      </a:pPr>
                      <a:r>
                        <a:rPr lang="fr-FR" sz="1200" b="0" baseline="0" noProof="0" dirty="0" smtClean="0"/>
                        <a:t>L’année prochaine-</a:t>
                      </a:r>
                      <a:r>
                        <a:rPr lang="fr-FR" sz="1200" b="0" baseline="0" noProof="0" dirty="0" err="1" smtClean="0"/>
                        <a:t>next</a:t>
                      </a:r>
                      <a:r>
                        <a:rPr lang="fr-FR" sz="1200" b="0" baseline="0" noProof="0" dirty="0" smtClean="0"/>
                        <a:t> </a:t>
                      </a:r>
                      <a:r>
                        <a:rPr lang="fr-FR" sz="1200" b="0" baseline="0" noProof="0" dirty="0" err="1" smtClean="0"/>
                        <a:t>year</a:t>
                      </a:r>
                      <a:endParaRPr lang="fr-FR" sz="1200" b="0" baseline="0" noProof="0" dirty="0" smtClean="0"/>
                    </a:p>
                    <a:p>
                      <a:pPr>
                        <a:buFont typeface="Arial" pitchFamily="34" charset="0"/>
                        <a:buChar char="•"/>
                      </a:pPr>
                      <a:r>
                        <a:rPr lang="fr-FR" sz="1200" b="0" baseline="0" noProof="0" dirty="0" smtClean="0"/>
                        <a:t>Le week-end prochain-</a:t>
                      </a:r>
                      <a:r>
                        <a:rPr lang="fr-FR" sz="1200" b="0" baseline="0" noProof="0" dirty="0" err="1" smtClean="0"/>
                        <a:t>next</a:t>
                      </a:r>
                      <a:r>
                        <a:rPr lang="fr-FR" sz="1200" b="0" baseline="0" noProof="0" dirty="0" smtClean="0"/>
                        <a:t> weekend</a:t>
                      </a:r>
                    </a:p>
                    <a:p>
                      <a:pPr>
                        <a:buFont typeface="Arial" pitchFamily="34" charset="0"/>
                        <a:buNone/>
                      </a:pPr>
                      <a:endParaRPr lang="es-ES_tradnl" sz="12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5" hMerge="1">
                  <a:txBody>
                    <a:bodyPr/>
                    <a:lstStyle/>
                    <a:p>
                      <a:endParaRPr lang="es-ES_tradnl"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3">
                  <a:txBody>
                    <a:bodyPr/>
                    <a:lstStyle/>
                    <a:p>
                      <a:pPr>
                        <a:buFont typeface="Arial" pitchFamily="34" charset="0"/>
                        <a:buChar char="•"/>
                      </a:pPr>
                      <a:r>
                        <a:rPr lang="fr-FR" sz="1200" baseline="0" noProof="0" dirty="0" smtClean="0"/>
                        <a:t>Que penses-tu de-</a:t>
                      </a:r>
                      <a:r>
                        <a:rPr lang="fr-FR" sz="1200" baseline="0" noProof="0" dirty="0" err="1" smtClean="0"/>
                        <a:t>What</a:t>
                      </a:r>
                      <a:r>
                        <a:rPr lang="fr-FR" sz="1200" baseline="0" noProof="0" dirty="0" smtClean="0"/>
                        <a:t> do </a:t>
                      </a:r>
                      <a:r>
                        <a:rPr lang="fr-FR" sz="1200" baseline="0" noProof="0" dirty="0" err="1" smtClean="0"/>
                        <a:t>you</a:t>
                      </a:r>
                      <a:r>
                        <a:rPr lang="fr-FR" sz="1200" baseline="0" noProof="0" dirty="0" smtClean="0"/>
                        <a:t> </a:t>
                      </a:r>
                      <a:r>
                        <a:rPr lang="fr-FR" sz="1200" baseline="0" noProof="0" dirty="0" err="1" smtClean="0"/>
                        <a:t>think</a:t>
                      </a:r>
                      <a:r>
                        <a:rPr lang="fr-FR" sz="1200" baseline="0" noProof="0" dirty="0" smtClean="0"/>
                        <a:t> about?</a:t>
                      </a:r>
                    </a:p>
                    <a:p>
                      <a:pPr>
                        <a:buFont typeface="Arial" pitchFamily="34" charset="0"/>
                        <a:buChar char="•"/>
                      </a:pPr>
                      <a:r>
                        <a:rPr lang="fr-FR" sz="1200" baseline="0" noProof="0" dirty="0" smtClean="0"/>
                        <a:t>Quel type de … est-ce que tu préfères?-</a:t>
                      </a:r>
                      <a:r>
                        <a:rPr lang="fr-FR" sz="1200" baseline="0" noProof="0" dirty="0" err="1" smtClean="0"/>
                        <a:t>What</a:t>
                      </a:r>
                      <a:r>
                        <a:rPr lang="fr-FR" sz="1200" baseline="0" noProof="0" dirty="0" smtClean="0"/>
                        <a:t> type of … do </a:t>
                      </a:r>
                      <a:r>
                        <a:rPr lang="fr-FR" sz="1200" baseline="0" noProof="0" dirty="0" err="1" smtClean="0"/>
                        <a:t>you</a:t>
                      </a:r>
                      <a:r>
                        <a:rPr lang="fr-FR" sz="1200" baseline="0" noProof="0" dirty="0" smtClean="0"/>
                        <a:t> </a:t>
                      </a:r>
                      <a:r>
                        <a:rPr lang="fr-FR" sz="1200" baseline="0" noProof="0" dirty="0" err="1" smtClean="0"/>
                        <a:t>prefer</a:t>
                      </a:r>
                      <a:r>
                        <a:rPr lang="fr-FR" sz="1200" baseline="0" noProof="0" dirty="0" smtClean="0"/>
                        <a:t>?</a:t>
                      </a:r>
                    </a:p>
                    <a:p>
                      <a:pPr>
                        <a:buFont typeface="Arial" pitchFamily="34" charset="0"/>
                        <a:buChar char="•"/>
                      </a:pPr>
                      <a:r>
                        <a:rPr lang="fr-FR" sz="1200" baseline="0" noProof="0" dirty="0" smtClean="0"/>
                        <a:t>Quel(le) est ton/ta… préféré(e)?-</a:t>
                      </a:r>
                      <a:r>
                        <a:rPr lang="fr-FR" sz="1200" baseline="0" noProof="0" dirty="0" err="1" smtClean="0"/>
                        <a:t>What</a:t>
                      </a:r>
                      <a:r>
                        <a:rPr lang="fr-FR" sz="1200" baseline="0" noProof="0" dirty="0" smtClean="0"/>
                        <a:t> </a:t>
                      </a:r>
                      <a:r>
                        <a:rPr lang="fr-FR" sz="1200" baseline="0" noProof="0" dirty="0" err="1" smtClean="0"/>
                        <a:t>is</a:t>
                      </a:r>
                      <a:r>
                        <a:rPr lang="fr-FR" sz="1200" baseline="0" noProof="0" dirty="0" smtClean="0"/>
                        <a:t> </a:t>
                      </a:r>
                      <a:r>
                        <a:rPr lang="fr-FR" sz="1200" baseline="0" noProof="0" dirty="0" err="1" smtClean="0"/>
                        <a:t>your</a:t>
                      </a:r>
                      <a:r>
                        <a:rPr lang="fr-FR" sz="1200" baseline="0" noProof="0" dirty="0" smtClean="0"/>
                        <a:t> </a:t>
                      </a:r>
                      <a:r>
                        <a:rPr lang="fr-FR" sz="1200" baseline="0" noProof="0" dirty="0" err="1" smtClean="0"/>
                        <a:t>preferred</a:t>
                      </a:r>
                      <a:r>
                        <a:rPr lang="fr-FR" sz="1200" baseline="0" noProof="0" dirty="0" smtClean="0"/>
                        <a:t>…?</a:t>
                      </a:r>
                    </a:p>
                    <a:p>
                      <a:pPr>
                        <a:buFont typeface="Arial" pitchFamily="34" charset="0"/>
                        <a:buChar char="•"/>
                      </a:pPr>
                      <a:r>
                        <a:rPr lang="fr-FR" sz="1200" baseline="0" noProof="0" dirty="0" smtClean="0"/>
                        <a:t>Qu’est-ce que tu veux…?-</a:t>
                      </a:r>
                      <a:r>
                        <a:rPr lang="fr-FR" sz="1200" baseline="0" noProof="0" dirty="0" err="1" smtClean="0"/>
                        <a:t>What</a:t>
                      </a:r>
                      <a:r>
                        <a:rPr lang="fr-FR" sz="1200" baseline="0" noProof="0" dirty="0" smtClean="0"/>
                        <a:t> do </a:t>
                      </a:r>
                      <a:r>
                        <a:rPr lang="fr-FR" sz="1200" baseline="0" noProof="0" dirty="0" err="1" smtClean="0"/>
                        <a:t>you</a:t>
                      </a:r>
                      <a:r>
                        <a:rPr lang="fr-FR" sz="1200" baseline="0" noProof="0" dirty="0" smtClean="0"/>
                        <a:t> </a:t>
                      </a:r>
                      <a:r>
                        <a:rPr lang="fr-FR" sz="1200" baseline="0" noProof="0" dirty="0" err="1" smtClean="0"/>
                        <a:t>want</a:t>
                      </a:r>
                      <a:r>
                        <a:rPr lang="fr-FR" sz="1200" baseline="0" noProof="0" dirty="0" smtClean="0"/>
                        <a:t>…?</a:t>
                      </a:r>
                    </a:p>
                    <a:p>
                      <a:pPr>
                        <a:buFont typeface="Arial" pitchFamily="34" charset="0"/>
                        <a:buChar char="•"/>
                      </a:pPr>
                      <a:r>
                        <a:rPr lang="fr-FR" sz="1200" baseline="0" noProof="0" dirty="0" smtClean="0"/>
                        <a:t>Pourquoi veux-tu faire ça?-</a:t>
                      </a:r>
                      <a:r>
                        <a:rPr lang="fr-FR" sz="1200" baseline="0" noProof="0" dirty="0" err="1" smtClean="0"/>
                        <a:t>Why</a:t>
                      </a:r>
                      <a:r>
                        <a:rPr lang="fr-FR" sz="1200" baseline="0" noProof="0" dirty="0" smtClean="0"/>
                        <a:t> do </a:t>
                      </a:r>
                      <a:r>
                        <a:rPr lang="fr-FR" sz="1200" baseline="0" noProof="0" dirty="0" err="1" smtClean="0"/>
                        <a:t>you</a:t>
                      </a:r>
                      <a:r>
                        <a:rPr lang="fr-FR" sz="1200" baseline="0" noProof="0" dirty="0" smtClean="0"/>
                        <a:t> </a:t>
                      </a:r>
                      <a:r>
                        <a:rPr lang="fr-FR" sz="1200" baseline="0" noProof="0" dirty="0" err="1" smtClean="0"/>
                        <a:t>want</a:t>
                      </a:r>
                      <a:r>
                        <a:rPr lang="fr-FR" sz="1200" baseline="0" noProof="0" dirty="0" smtClean="0"/>
                        <a:t> to do </a:t>
                      </a:r>
                      <a:r>
                        <a:rPr lang="fr-FR" sz="1200" baseline="0" noProof="0" dirty="0" err="1" smtClean="0"/>
                        <a:t>that</a:t>
                      </a:r>
                      <a:r>
                        <a:rPr lang="fr-FR" sz="1200" baseline="0" noProof="0" dirty="0" smtClean="0"/>
                        <a:t>?</a:t>
                      </a:r>
                    </a:p>
                    <a:p>
                      <a:pPr>
                        <a:buFont typeface="Arial" pitchFamily="34" charset="0"/>
                        <a:buChar char="•"/>
                      </a:pPr>
                      <a:r>
                        <a:rPr lang="fr-FR" sz="1200" baseline="0" noProof="0" dirty="0" smtClean="0"/>
                        <a:t>Est-ce que tu crois que..?-Do </a:t>
                      </a:r>
                      <a:r>
                        <a:rPr lang="fr-FR" sz="1200" baseline="0" noProof="0" dirty="0" err="1" smtClean="0"/>
                        <a:t>you</a:t>
                      </a:r>
                      <a:r>
                        <a:rPr lang="fr-FR" sz="1200" baseline="0" noProof="0" dirty="0" smtClean="0"/>
                        <a:t> </a:t>
                      </a:r>
                      <a:r>
                        <a:rPr lang="fr-FR" sz="1200" baseline="0" noProof="0" dirty="0" err="1" smtClean="0"/>
                        <a:t>think</a:t>
                      </a:r>
                      <a:r>
                        <a:rPr lang="fr-FR" sz="1200" baseline="0" noProof="0" dirty="0" smtClean="0"/>
                        <a:t> </a:t>
                      </a:r>
                      <a:r>
                        <a:rPr lang="fr-FR" sz="1200" baseline="0" noProof="0" dirty="0" err="1" smtClean="0"/>
                        <a:t>that</a:t>
                      </a:r>
                      <a:r>
                        <a:rPr lang="fr-FR" sz="1200" baseline="0" noProof="0" dirty="0" smtClean="0"/>
                        <a:t>…?</a:t>
                      </a:r>
                    </a:p>
                    <a:p>
                      <a:pPr>
                        <a:buFont typeface="Arial" pitchFamily="34" charset="0"/>
                        <a:buChar char="•"/>
                      </a:pPr>
                      <a:r>
                        <a:rPr lang="fr-FR" sz="1200" baseline="0" noProof="0" dirty="0" smtClean="0"/>
                        <a:t>Comment veux-tu…? How do </a:t>
                      </a:r>
                      <a:r>
                        <a:rPr lang="fr-FR" sz="1200" baseline="0" noProof="0" dirty="0" err="1" smtClean="0"/>
                        <a:t>you</a:t>
                      </a:r>
                      <a:r>
                        <a:rPr lang="fr-FR" sz="1200" baseline="0" noProof="0" dirty="0" smtClean="0"/>
                        <a:t> </a:t>
                      </a:r>
                      <a:r>
                        <a:rPr lang="fr-FR" sz="1200" baseline="0" noProof="0" dirty="0" err="1" smtClean="0"/>
                        <a:t>want</a:t>
                      </a:r>
                      <a:r>
                        <a:rPr lang="fr-FR" sz="1200" baseline="0" noProof="0" dirty="0" smtClean="0"/>
                        <a:t>…?</a:t>
                      </a:r>
                    </a:p>
                    <a:p>
                      <a:pPr>
                        <a:buFont typeface="Arial" pitchFamily="34" charset="0"/>
                        <a:buChar char="•"/>
                      </a:pPr>
                      <a:r>
                        <a:rPr lang="fr-FR" sz="1200" baseline="0" noProof="0" dirty="0" smtClean="0"/>
                        <a:t>Qu’est-ce que tu aimes faire…?-</a:t>
                      </a:r>
                      <a:r>
                        <a:rPr lang="fr-FR" sz="1200" baseline="0" noProof="0" dirty="0" err="1" smtClean="0"/>
                        <a:t>What</a:t>
                      </a:r>
                      <a:r>
                        <a:rPr lang="fr-FR" sz="1200" baseline="0" noProof="0" dirty="0" smtClean="0"/>
                        <a:t> do </a:t>
                      </a:r>
                      <a:r>
                        <a:rPr lang="fr-FR" sz="1200" baseline="0" noProof="0" dirty="0" err="1" smtClean="0"/>
                        <a:t>you</a:t>
                      </a:r>
                      <a:r>
                        <a:rPr lang="fr-FR" sz="1200" baseline="0" noProof="0" dirty="0" smtClean="0"/>
                        <a:t> </a:t>
                      </a:r>
                      <a:r>
                        <a:rPr lang="fr-FR" sz="1200" baseline="0" noProof="0" dirty="0" err="1" smtClean="0"/>
                        <a:t>like</a:t>
                      </a:r>
                      <a:r>
                        <a:rPr lang="fr-FR" sz="1200" baseline="0" noProof="0" dirty="0" smtClean="0"/>
                        <a:t> to do…?</a:t>
                      </a:r>
                    </a:p>
                    <a:p>
                      <a:pPr>
                        <a:buFont typeface="Arial" pitchFamily="34" charset="0"/>
                        <a:buChar char="•"/>
                      </a:pPr>
                      <a:r>
                        <a:rPr lang="fr-FR" sz="1200" baseline="0" noProof="0" dirty="0" smtClean="0"/>
                        <a:t>Favori(te)-</a:t>
                      </a:r>
                      <a:r>
                        <a:rPr lang="fr-FR" sz="1200" baseline="0" noProof="0" dirty="0" err="1" smtClean="0"/>
                        <a:t>favourite</a:t>
                      </a:r>
                      <a:endParaRPr lang="fr-FR" sz="1200" baseline="0" noProof="0" dirty="0" smtClean="0"/>
                    </a:p>
                    <a:p>
                      <a:pPr>
                        <a:buFont typeface="Arial" pitchFamily="34" charset="0"/>
                        <a:buChar char="•"/>
                      </a:pPr>
                      <a:r>
                        <a:rPr lang="fr-FR" sz="1200" baseline="0" noProof="0" dirty="0" smtClean="0"/>
                        <a:t>Préféré(e)-</a:t>
                      </a:r>
                      <a:r>
                        <a:rPr lang="fr-FR" sz="1200" baseline="0" noProof="0" dirty="0" err="1" smtClean="0"/>
                        <a:t>preferred</a:t>
                      </a:r>
                      <a:endParaRPr lang="fr-FR" sz="1200" baseline="0"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273581">
                <a:tc gridSpan="2" vMerge="1">
                  <a:txBody>
                    <a:bodyPr/>
                    <a:lstStyle/>
                    <a:p>
                      <a:endParaRPr lang="es-ES_tradnl"/>
                    </a:p>
                  </a:txBody>
                  <a:tcPr/>
                </a:tc>
                <a:tc hMerge="1" vMerge="1">
                  <a:txBody>
                    <a:bodyPr/>
                    <a:lstStyle/>
                    <a:p>
                      <a:endParaRPr lang="es-ES_tradnl"/>
                    </a:p>
                  </a:txBody>
                  <a:tcPr/>
                </a:tc>
                <a:tc gridSpan="3">
                  <a:txBody>
                    <a:bodyPr/>
                    <a:lstStyle/>
                    <a:p>
                      <a:pPr algn="ctr">
                        <a:buFont typeface="Arial" pitchFamily="34" charset="0"/>
                        <a:buNone/>
                      </a:pPr>
                      <a:r>
                        <a:rPr lang="fr-FR" sz="1200" b="1" baseline="0" noProof="0" dirty="0" smtClean="0"/>
                        <a:t>AVOID STARTING YOUR ANSWERS WITH THESE WORDS!</a:t>
                      </a:r>
                      <a:endParaRPr lang="fr-FR" sz="1200" b="1" baseline="0"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6"/>
                  </a:ext>
                </a:extLst>
              </a:tr>
              <a:tr h="455968">
                <a:tc gridSpan="2" vMerge="1">
                  <a:txBody>
                    <a:bodyPr/>
                    <a:lstStyle/>
                    <a:p>
                      <a:endParaRPr lang="es-ES_tradnl"/>
                    </a:p>
                  </a:txBody>
                  <a:tcPr/>
                </a:tc>
                <a:tc hMerge="1" vMerge="1">
                  <a:txBody>
                    <a:bodyPr/>
                    <a:lstStyle/>
                    <a:p>
                      <a:endParaRPr lang="es-ES_tradnl"/>
                    </a:p>
                  </a:txBody>
                  <a:tcPr/>
                </a:tc>
                <a:tc>
                  <a:txBody>
                    <a:bodyPr/>
                    <a:lstStyle/>
                    <a:p>
                      <a:pPr>
                        <a:buFont typeface="Arial" pitchFamily="34" charset="0"/>
                        <a:buChar char="•"/>
                      </a:pPr>
                      <a:r>
                        <a:rPr lang="fr-FR" sz="1200" b="1" baseline="0" noProof="0" dirty="0" smtClean="0"/>
                        <a:t>Un inconvénient</a:t>
                      </a:r>
                      <a:endParaRPr lang="fr-FR" sz="1200" b="1" baseline="0" noProof="0"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r>
                        <a:rPr lang="fr-FR" sz="1200" noProof="0" dirty="0" err="1" smtClean="0"/>
                        <a:t>Instead</a:t>
                      </a:r>
                      <a:r>
                        <a:rPr lang="fr-FR" sz="1200" baseline="0" noProof="0" dirty="0" smtClean="0"/>
                        <a:t> </a:t>
                      </a:r>
                      <a:r>
                        <a:rPr lang="fr-FR" sz="1200" baseline="0" noProof="0" dirty="0" err="1" smtClean="0"/>
                        <a:t>g</a:t>
                      </a:r>
                      <a:r>
                        <a:rPr lang="fr-FR" sz="1200" noProof="0" dirty="0" err="1" smtClean="0"/>
                        <a:t>ive</a:t>
                      </a:r>
                      <a:r>
                        <a:rPr lang="fr-FR" sz="1200" noProof="0" dirty="0" smtClean="0"/>
                        <a:t> a </a:t>
                      </a:r>
                      <a:r>
                        <a:rPr lang="fr-FR" sz="1200" noProof="0" dirty="0" err="1" smtClean="0"/>
                        <a:t>disadvantage</a:t>
                      </a:r>
                      <a:endParaRPr lang="fr-FR" sz="1200" noProof="0" dirty="0" smtClean="0"/>
                    </a:p>
                    <a:p>
                      <a:pPr>
                        <a:buFont typeface="Arial" pitchFamily="34" charset="0"/>
                        <a:buChar char="•"/>
                      </a:pPr>
                      <a:r>
                        <a:rPr lang="fr-FR" sz="1200" noProof="0" dirty="0" smtClean="0"/>
                        <a:t>Les portables sont</a:t>
                      </a:r>
                      <a:r>
                        <a:rPr lang="fr-FR" sz="1200" baseline="0" noProof="0" dirty="0" smtClean="0"/>
                        <a:t> chers</a:t>
                      </a:r>
                      <a:r>
                        <a:rPr lang="fr-FR" sz="1200" noProof="0" dirty="0" smtClean="0"/>
                        <a:t>-Mobiles are</a:t>
                      </a:r>
                      <a:r>
                        <a:rPr lang="fr-FR" sz="1200" baseline="0" noProof="0" dirty="0" smtClean="0"/>
                        <a:t> </a:t>
                      </a:r>
                      <a:r>
                        <a:rPr lang="fr-FR" sz="1200" noProof="0" dirty="0" err="1" smtClean="0"/>
                        <a:t>dear</a:t>
                      </a:r>
                      <a:r>
                        <a:rPr lang="fr-FR" sz="1200" noProof="0" dirty="0" smtClean="0"/>
                        <a:t>.</a:t>
                      </a:r>
                      <a:endParaRPr lang="fr-FR" sz="1200" noProof="0"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extLst>
                  <a:ext uri="{0D108BD9-81ED-4DB2-BD59-A6C34878D82A}">
                    <a16:rowId xmlns:a16="http://schemas.microsoft.com/office/drawing/2014/main" val="10007"/>
                  </a:ext>
                </a:extLst>
              </a:tr>
              <a:tr h="638355">
                <a:tc gridSpan="2" vMerge="1">
                  <a:txBody>
                    <a:bodyPr/>
                    <a:lstStyle/>
                    <a:p>
                      <a:endParaRPr lang="es-ES_tradnl"/>
                    </a:p>
                  </a:txBody>
                  <a:tcPr/>
                </a:tc>
                <a:tc hMerge="1" vMerge="1">
                  <a:txBody>
                    <a:bodyPr/>
                    <a:lstStyle/>
                    <a:p>
                      <a:endParaRPr lang="es-ES_tradnl"/>
                    </a:p>
                  </a:txBody>
                  <a:tcPr/>
                </a:tc>
                <a:tc>
                  <a:txBody>
                    <a:bodyPr/>
                    <a:lstStyle/>
                    <a:p>
                      <a:pPr>
                        <a:buFont typeface="Arial" pitchFamily="34" charset="0"/>
                        <a:buChar char="•"/>
                      </a:pPr>
                      <a:r>
                        <a:rPr lang="fr-FR" sz="1200" b="1" baseline="0" noProof="0" dirty="0" smtClean="0"/>
                        <a:t>Un avantage</a:t>
                      </a:r>
                    </a:p>
                    <a:p>
                      <a:pPr>
                        <a:buFont typeface="Arial" pitchFamily="34" charset="0"/>
                        <a:buNone/>
                      </a:pPr>
                      <a:endParaRPr lang="fr-FR" sz="1200" b="1" noProof="0"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r>
                        <a:rPr lang="fr-FR" sz="1200" noProof="0" dirty="0" err="1" smtClean="0"/>
                        <a:t>Instead</a:t>
                      </a:r>
                      <a:r>
                        <a:rPr lang="fr-FR" sz="1200" baseline="0" noProof="0" dirty="0" smtClean="0"/>
                        <a:t> </a:t>
                      </a:r>
                      <a:r>
                        <a:rPr lang="fr-FR" sz="1200" baseline="0" noProof="0" dirty="0" err="1" smtClean="0"/>
                        <a:t>g</a:t>
                      </a:r>
                      <a:r>
                        <a:rPr lang="fr-FR" sz="1200" noProof="0" dirty="0" err="1" smtClean="0"/>
                        <a:t>ive</a:t>
                      </a:r>
                      <a:r>
                        <a:rPr lang="fr-FR" sz="1200" noProof="0" dirty="0" smtClean="0"/>
                        <a:t> an </a:t>
                      </a:r>
                      <a:r>
                        <a:rPr lang="fr-FR" sz="1200" noProof="0" dirty="0" err="1" smtClean="0"/>
                        <a:t>advantage</a:t>
                      </a:r>
                      <a:endParaRPr lang="fr-FR" sz="1200" noProof="0" dirty="0" smtClean="0"/>
                    </a:p>
                    <a:p>
                      <a:pPr>
                        <a:buFont typeface="Arial" pitchFamily="34" charset="0"/>
                        <a:buChar char="•"/>
                      </a:pPr>
                      <a:r>
                        <a:rPr lang="fr-FR" sz="1200" baseline="0" noProof="0" dirty="0" smtClean="0"/>
                        <a:t>Faire du sport, c’est sain-</a:t>
                      </a:r>
                      <a:r>
                        <a:rPr lang="fr-FR" sz="1200" baseline="0" noProof="0" dirty="0" err="1" smtClean="0"/>
                        <a:t>It’s</a:t>
                      </a:r>
                      <a:r>
                        <a:rPr lang="fr-FR" sz="1200" baseline="0" noProof="0" dirty="0" smtClean="0"/>
                        <a:t> </a:t>
                      </a:r>
                      <a:r>
                        <a:rPr lang="fr-FR" sz="1200" baseline="0" noProof="0" dirty="0" err="1" smtClean="0"/>
                        <a:t>healthy</a:t>
                      </a:r>
                      <a:r>
                        <a:rPr lang="fr-FR" sz="1200" baseline="0" noProof="0" dirty="0" smtClean="0"/>
                        <a:t> to do sport.</a:t>
                      </a:r>
                      <a:endParaRPr lang="fr-FR" sz="1200" noProof="0"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extLst>
                  <a:ext uri="{0D108BD9-81ED-4DB2-BD59-A6C34878D82A}">
                    <a16:rowId xmlns:a16="http://schemas.microsoft.com/office/drawing/2014/main" val="10008"/>
                  </a:ext>
                </a:extLst>
              </a:tr>
              <a:tr h="455968">
                <a:tc gridSpan="2" vMerge="1">
                  <a:txBody>
                    <a:bodyPr/>
                    <a:lstStyle/>
                    <a:p>
                      <a:endParaRPr lang="es-ES_tradnl"/>
                    </a:p>
                  </a:txBody>
                  <a:tcPr/>
                </a:tc>
                <a:tc hMerge="1" vMerge="1">
                  <a:txBody>
                    <a:bodyPr/>
                    <a:lstStyle/>
                    <a:p>
                      <a:endParaRPr lang="es-ES_tradnl"/>
                    </a:p>
                  </a:txBody>
                  <a:tcPr/>
                </a:tc>
                <a:tc>
                  <a:txBody>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fr-FR" sz="1200" b="1" baseline="0" noProof="0" dirty="0" smtClean="0"/>
                        <a:t>Une raison</a:t>
                      </a:r>
                      <a:endParaRPr lang="fr-FR" sz="1200" b="1" noProof="0" dirty="0" smtClean="0"/>
                    </a:p>
                    <a:p>
                      <a:pPr>
                        <a:buFont typeface="Arial" pitchFamily="34" charset="0"/>
                        <a:buNone/>
                      </a:pPr>
                      <a:endParaRPr lang="fr-FR" sz="1200" b="1" noProof="0"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r>
                        <a:rPr lang="fr-FR" sz="1200" noProof="0" dirty="0" err="1" smtClean="0"/>
                        <a:t>Instead</a:t>
                      </a:r>
                      <a:r>
                        <a:rPr lang="fr-FR" sz="1200" baseline="0" noProof="0" dirty="0" smtClean="0"/>
                        <a:t> </a:t>
                      </a:r>
                      <a:r>
                        <a:rPr lang="fr-FR" sz="1200" baseline="0" noProof="0" dirty="0" err="1" smtClean="0"/>
                        <a:t>g</a:t>
                      </a:r>
                      <a:r>
                        <a:rPr lang="fr-FR" sz="1200" noProof="0" dirty="0" err="1" smtClean="0"/>
                        <a:t>ive</a:t>
                      </a:r>
                      <a:r>
                        <a:rPr lang="fr-FR" sz="1200" noProof="0" dirty="0" smtClean="0"/>
                        <a:t> a </a:t>
                      </a:r>
                      <a:r>
                        <a:rPr lang="fr-FR" sz="1200" noProof="0" dirty="0" err="1" smtClean="0"/>
                        <a:t>reason</a:t>
                      </a:r>
                      <a:r>
                        <a:rPr lang="fr-FR" sz="1200" noProof="0" dirty="0" smtClean="0"/>
                        <a:t>. Start </a:t>
                      </a:r>
                      <a:r>
                        <a:rPr lang="fr-FR" sz="1200" noProof="0" dirty="0" err="1" smtClean="0"/>
                        <a:t>with</a:t>
                      </a:r>
                      <a:r>
                        <a:rPr lang="fr-FR" sz="1200" noProof="0" dirty="0" smtClean="0"/>
                        <a:t> </a:t>
                      </a:r>
                      <a:r>
                        <a:rPr lang="fr-FR" sz="1200" b="1" noProof="0" dirty="0" smtClean="0"/>
                        <a:t>PARCE QUE</a:t>
                      </a:r>
                    </a:p>
                    <a:p>
                      <a:pPr>
                        <a:buFont typeface="Arial" pitchFamily="34" charset="0"/>
                        <a:buChar char="•"/>
                      </a:pPr>
                      <a:r>
                        <a:rPr lang="fr-FR" sz="1200" b="0" noProof="0" dirty="0" smtClean="0"/>
                        <a:t>Parce</a:t>
                      </a:r>
                      <a:r>
                        <a:rPr lang="fr-FR" sz="1200" b="0" baseline="0" noProof="0" dirty="0" smtClean="0"/>
                        <a:t> que</a:t>
                      </a:r>
                      <a:r>
                        <a:rPr lang="fr-FR" sz="1200" b="0" noProof="0" dirty="0" smtClean="0"/>
                        <a:t> c’est</a:t>
                      </a:r>
                      <a:r>
                        <a:rPr lang="fr-FR" sz="1200" b="0" baseline="0" noProof="0" dirty="0" smtClean="0"/>
                        <a:t> amusant</a:t>
                      </a:r>
                      <a:r>
                        <a:rPr lang="fr-FR" sz="1200" b="0" noProof="0" dirty="0" smtClean="0"/>
                        <a:t>-</a:t>
                      </a:r>
                      <a:r>
                        <a:rPr lang="fr-FR" sz="1200" b="0" noProof="0" dirty="0" err="1" smtClean="0"/>
                        <a:t>because</a:t>
                      </a:r>
                      <a:r>
                        <a:rPr lang="fr-FR" sz="1200" b="0" noProof="0" dirty="0" smtClean="0"/>
                        <a:t> </a:t>
                      </a:r>
                      <a:r>
                        <a:rPr lang="fr-FR" sz="1200" b="0" noProof="0" dirty="0" err="1" smtClean="0"/>
                        <a:t>it’s</a:t>
                      </a:r>
                      <a:r>
                        <a:rPr lang="fr-FR" sz="1200" b="0" noProof="0" dirty="0" smtClean="0"/>
                        <a:t> fun</a:t>
                      </a:r>
                      <a:endParaRPr lang="fr-FR" sz="1200" b="0" noProof="0"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extLst>
                  <a:ext uri="{0D108BD9-81ED-4DB2-BD59-A6C34878D82A}">
                    <a16:rowId xmlns:a16="http://schemas.microsoft.com/office/drawing/2014/main" val="10009"/>
                  </a:ext>
                </a:extLst>
              </a:tr>
            </a:tbl>
          </a:graphicData>
        </a:graphic>
      </p:graphicFrame>
      <p:pic>
        <p:nvPicPr>
          <p:cNvPr id="3" name="Picture 32" descr="https://thesociableb.files.wordpress.com/2016/09/key-emoj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2459622">
            <a:off x="4935890" y="-2528"/>
            <a:ext cx="1420487" cy="1173551"/>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5"/>
          <p:cNvSpPr>
            <a:spLocks noGrp="1"/>
          </p:cNvSpPr>
          <p:nvPr>
            <p:ph type="sldNum" sz="quarter" idx="12"/>
          </p:nvPr>
        </p:nvSpPr>
        <p:spPr>
          <a:xfrm>
            <a:off x="5141168" y="8570154"/>
            <a:ext cx="1600200" cy="485775"/>
          </a:xfrm>
        </p:spPr>
        <p:txBody>
          <a:bodyPr/>
          <a:lstStyle/>
          <a:p>
            <a:pPr>
              <a:defRPr/>
            </a:pPr>
            <a:fld id="{444A666A-3D31-43B9-854B-E5954ACFF98B}" type="slidenum">
              <a:rPr lang="en-GB" smtClean="0"/>
              <a:pPr>
                <a:defRPr/>
              </a:pPr>
              <a:t>28</a:t>
            </a:fld>
            <a:endParaRPr lang="en-GB"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stretch>
            <a:fillRect/>
          </a:stretch>
        </p:blipFill>
        <p:spPr>
          <a:xfrm>
            <a:off x="188640" y="4969169"/>
            <a:ext cx="6612502" cy="2771183"/>
          </a:xfrm>
          <a:prstGeom prst="rect">
            <a:avLst/>
          </a:prstGeom>
        </p:spPr>
      </p:pic>
      <p:pic>
        <p:nvPicPr>
          <p:cNvPr id="11" name="Picture 10"/>
          <p:cNvPicPr>
            <a:picLocks noChangeAspect="1"/>
          </p:cNvPicPr>
          <p:nvPr/>
        </p:nvPicPr>
        <p:blipFill>
          <a:blip r:embed="rId3"/>
          <a:stretch>
            <a:fillRect/>
          </a:stretch>
        </p:blipFill>
        <p:spPr>
          <a:xfrm>
            <a:off x="69436" y="221449"/>
            <a:ext cx="6823827" cy="3168352"/>
          </a:xfrm>
          <a:prstGeom prst="rect">
            <a:avLst/>
          </a:prstGeom>
        </p:spPr>
      </p:pic>
      <p:sp>
        <p:nvSpPr>
          <p:cNvPr id="6" name="Rectangle 5"/>
          <p:cNvSpPr/>
          <p:nvPr/>
        </p:nvSpPr>
        <p:spPr>
          <a:xfrm>
            <a:off x="4581128" y="743796"/>
            <a:ext cx="2088232" cy="2123658"/>
          </a:xfrm>
          <a:prstGeom prst="rect">
            <a:avLst/>
          </a:prstGeom>
        </p:spPr>
        <p:txBody>
          <a:bodyPr wrap="square">
            <a:spAutoFit/>
          </a:bodyPr>
          <a:lstStyle/>
          <a:p>
            <a:pPr>
              <a:spcAft>
                <a:spcPts val="600"/>
              </a:spcAft>
              <a:buFont typeface="Arial" pitchFamily="34" charset="0"/>
              <a:buChar char="•"/>
            </a:pPr>
            <a:r>
              <a:rPr lang="fr-FR" sz="1400" b="1" dirty="0" smtClean="0">
                <a:latin typeface="Calibri" pitchFamily="34" charset="0"/>
                <a:cs typeface="Calibri" pitchFamily="34" charset="0"/>
              </a:rPr>
              <a:t>Ma mère est grande et mince</a:t>
            </a:r>
            <a:endParaRPr lang="fr-FR" sz="1400" dirty="0" smtClean="0">
              <a:latin typeface="Calibri" pitchFamily="34" charset="0"/>
              <a:cs typeface="Calibri" pitchFamily="34" charset="0"/>
            </a:endParaRPr>
          </a:p>
          <a:p>
            <a:pPr fontAlgn="auto">
              <a:spcBef>
                <a:spcPts val="0"/>
              </a:spcBef>
              <a:spcAft>
                <a:spcPts val="600"/>
              </a:spcAft>
              <a:buFont typeface="Arial" pitchFamily="34" charset="0"/>
              <a:buChar char="•"/>
              <a:defRPr/>
            </a:pPr>
            <a:r>
              <a:rPr lang="fr-FR" sz="1400" dirty="0" smtClean="0">
                <a:latin typeface="Calibri" pitchFamily="34" charset="0"/>
                <a:cs typeface="Calibri" pitchFamily="34" charset="0"/>
              </a:rPr>
              <a:t>J’adore ma famille</a:t>
            </a:r>
          </a:p>
          <a:p>
            <a:pPr fontAlgn="auto">
              <a:spcBef>
                <a:spcPts val="0"/>
              </a:spcBef>
              <a:spcAft>
                <a:spcPts val="600"/>
              </a:spcAft>
              <a:buFont typeface="Arial" pitchFamily="34" charset="0"/>
              <a:buChar char="•"/>
              <a:defRPr/>
            </a:pPr>
            <a:r>
              <a:rPr lang="fr-FR" sz="1400" b="1" dirty="0" smtClean="0">
                <a:latin typeface="Calibri" pitchFamily="34" charset="0"/>
                <a:cs typeface="Calibri" pitchFamily="34" charset="0"/>
              </a:rPr>
              <a:t>Je vais au cinéma avec ma famille</a:t>
            </a:r>
          </a:p>
          <a:p>
            <a:pPr fontAlgn="auto">
              <a:spcBef>
                <a:spcPts val="0"/>
              </a:spcBef>
              <a:spcAft>
                <a:spcPts val="600"/>
              </a:spcAft>
              <a:buFont typeface="Arial" pitchFamily="34" charset="0"/>
              <a:buChar char="•"/>
              <a:defRPr/>
            </a:pPr>
            <a:r>
              <a:rPr lang="fr-FR" sz="1400" dirty="0" smtClean="0">
                <a:latin typeface="Calibri" pitchFamily="34" charset="0"/>
                <a:cs typeface="Calibri" pitchFamily="34" charset="0"/>
              </a:rPr>
              <a:t>!</a:t>
            </a:r>
          </a:p>
          <a:p>
            <a:pPr fontAlgn="auto">
              <a:spcBef>
                <a:spcPts val="0"/>
              </a:spcBef>
              <a:spcAft>
                <a:spcPts val="600"/>
              </a:spcAft>
              <a:buFont typeface="Arial" pitchFamily="34" charset="0"/>
              <a:buChar char="•"/>
              <a:defRPr/>
            </a:pPr>
            <a:r>
              <a:rPr lang="fr-FR" sz="1400" dirty="0" smtClean="0">
                <a:latin typeface="Calibri" pitchFamily="34" charset="0"/>
                <a:cs typeface="Calibri" pitchFamily="34" charset="0"/>
              </a:rPr>
              <a:t>Comment s’appelle ton meilleur ami?</a:t>
            </a:r>
            <a:endParaRPr lang="fr-FR" sz="1400" dirty="0">
              <a:latin typeface="Calibri" pitchFamily="34" charset="0"/>
              <a:cs typeface="Calibri" pitchFamily="34" charset="0"/>
            </a:endParaRPr>
          </a:p>
        </p:txBody>
      </p:sp>
      <p:sp>
        <p:nvSpPr>
          <p:cNvPr id="7" name="Rectangle 6"/>
          <p:cNvSpPr/>
          <p:nvPr/>
        </p:nvSpPr>
        <p:spPr>
          <a:xfrm>
            <a:off x="4793754" y="5239464"/>
            <a:ext cx="2029916" cy="2031325"/>
          </a:xfrm>
          <a:prstGeom prst="rect">
            <a:avLst/>
          </a:prstGeom>
        </p:spPr>
        <p:txBody>
          <a:bodyPr wrap="square">
            <a:spAutoFit/>
          </a:bodyPr>
          <a:lstStyle/>
          <a:p>
            <a:pPr>
              <a:buFont typeface="Arial" pitchFamily="34" charset="0"/>
              <a:buChar char="•"/>
            </a:pPr>
            <a:r>
              <a:rPr lang="fr-FR" sz="1400" b="1" dirty="0" smtClean="0">
                <a:latin typeface="Calibri" pitchFamily="34" charset="0"/>
                <a:cs typeface="Calibri" pitchFamily="34" charset="0"/>
              </a:rPr>
              <a:t>J’ai étudié les maths et l’anglais</a:t>
            </a:r>
            <a:endParaRPr lang="fr-FR" sz="1400" dirty="0" smtClean="0">
              <a:latin typeface="Calibri" pitchFamily="34" charset="0"/>
              <a:cs typeface="Calibri" pitchFamily="34" charset="0"/>
            </a:endParaRPr>
          </a:p>
          <a:p>
            <a:pPr>
              <a:buFont typeface="Arial" pitchFamily="34" charset="0"/>
              <a:buChar char="•"/>
            </a:pPr>
            <a:r>
              <a:rPr lang="fr-FR" sz="1400" dirty="0" smtClean="0">
                <a:latin typeface="Calibri" pitchFamily="34" charset="0"/>
                <a:cs typeface="Calibri" pitchFamily="34" charset="0"/>
              </a:rPr>
              <a:t>!</a:t>
            </a:r>
          </a:p>
          <a:p>
            <a:pPr>
              <a:buFont typeface="Arial" pitchFamily="34" charset="0"/>
              <a:buChar char="•"/>
            </a:pPr>
            <a:r>
              <a:rPr lang="fr-FR" sz="1400" b="1" dirty="0" smtClean="0">
                <a:latin typeface="Calibri" pitchFamily="34" charset="0"/>
                <a:cs typeface="Calibri" pitchFamily="34" charset="0"/>
              </a:rPr>
              <a:t>Je voudrais être </a:t>
            </a:r>
            <a:r>
              <a:rPr lang="fr-FR" sz="1400" dirty="0" smtClean="0">
                <a:latin typeface="Calibri" pitchFamily="34" charset="0"/>
                <a:cs typeface="Calibri" pitchFamily="34" charset="0"/>
              </a:rPr>
              <a:t>professeur car c’est intéressant</a:t>
            </a:r>
          </a:p>
          <a:p>
            <a:pPr>
              <a:buFont typeface="Arial" pitchFamily="34" charset="0"/>
              <a:buChar char="•"/>
            </a:pPr>
            <a:r>
              <a:rPr lang="fr-FR" sz="1400" b="1" dirty="0" smtClean="0">
                <a:latin typeface="Calibri" pitchFamily="34" charset="0"/>
                <a:cs typeface="Calibri" pitchFamily="34" charset="0"/>
              </a:rPr>
              <a:t> c’est important</a:t>
            </a:r>
            <a:r>
              <a:rPr lang="fr-FR" sz="1400" dirty="0" smtClean="0">
                <a:latin typeface="Calibri" pitchFamily="34" charset="0"/>
                <a:cs typeface="Calibri" pitchFamily="34" charset="0"/>
              </a:rPr>
              <a:t>. </a:t>
            </a:r>
          </a:p>
          <a:p>
            <a:pPr>
              <a:buFont typeface="Arial" pitchFamily="34" charset="0"/>
              <a:buChar char="•"/>
            </a:pPr>
            <a:r>
              <a:rPr lang="fr-FR" sz="1400" dirty="0" smtClean="0">
                <a:latin typeface="Calibri" pitchFamily="34" charset="0"/>
                <a:cs typeface="Calibri" pitchFamily="34" charset="0"/>
              </a:rPr>
              <a:t>Veux-tu travailler à l’étranger?</a:t>
            </a:r>
            <a:endParaRPr lang="fr-FR" sz="1400" dirty="0">
              <a:latin typeface="Calibri" pitchFamily="34" charset="0"/>
              <a:cs typeface="Calibri" pitchFamily="34" charset="0"/>
            </a:endParaRPr>
          </a:p>
        </p:txBody>
      </p:sp>
      <p:sp>
        <p:nvSpPr>
          <p:cNvPr id="9" name="Slide Number Placeholder 8"/>
          <p:cNvSpPr>
            <a:spLocks noGrp="1"/>
          </p:cNvSpPr>
          <p:nvPr>
            <p:ph type="sldNum" sz="quarter" idx="12"/>
          </p:nvPr>
        </p:nvSpPr>
        <p:spPr/>
        <p:txBody>
          <a:bodyPr/>
          <a:lstStyle/>
          <a:p>
            <a:pPr>
              <a:defRPr/>
            </a:pPr>
            <a:fld id="{444A666A-3D31-43B9-854B-E5954ACFF98B}" type="slidenum">
              <a:rPr lang="en-GB" smtClean="0"/>
              <a:pPr>
                <a:defRPr/>
              </a:pPr>
              <a:t>29</a:t>
            </a:fld>
            <a:endParaRPr lang="en-GB" dirty="0"/>
          </a:p>
        </p:txBody>
      </p:sp>
      <p:graphicFrame>
        <p:nvGraphicFramePr>
          <p:cNvPr id="4" name="Table 3"/>
          <p:cNvGraphicFramePr>
            <a:graphicFrameLocks noGrp="1"/>
          </p:cNvGraphicFramePr>
          <p:nvPr>
            <p:extLst>
              <p:ext uri="{D42A27DB-BD31-4B8C-83A1-F6EECF244321}">
                <p14:modId xmlns:p14="http://schemas.microsoft.com/office/powerpoint/2010/main" val="2674278965"/>
              </p:ext>
            </p:extLst>
          </p:nvPr>
        </p:nvGraphicFramePr>
        <p:xfrm>
          <a:off x="165112" y="13648"/>
          <a:ext cx="6624736" cy="8747760"/>
        </p:xfrm>
        <a:graphic>
          <a:graphicData uri="http://schemas.openxmlformats.org/drawingml/2006/table">
            <a:tbl>
              <a:tblPr>
                <a:tableStyleId>{5C22544A-7EE6-4342-B048-85BDC9FD1C3A}</a:tableStyleId>
              </a:tblPr>
              <a:tblGrid>
                <a:gridCol w="2016224">
                  <a:extLst>
                    <a:ext uri="{9D8B030D-6E8A-4147-A177-3AD203B41FA5}">
                      <a16:colId xmlns:a16="http://schemas.microsoft.com/office/drawing/2014/main" val="20000"/>
                    </a:ext>
                  </a:extLst>
                </a:gridCol>
                <a:gridCol w="1152128">
                  <a:extLst>
                    <a:ext uri="{9D8B030D-6E8A-4147-A177-3AD203B41FA5}">
                      <a16:colId xmlns:a16="http://schemas.microsoft.com/office/drawing/2014/main" val="20001"/>
                    </a:ext>
                  </a:extLst>
                </a:gridCol>
                <a:gridCol w="3456384">
                  <a:extLst>
                    <a:ext uri="{9D8B030D-6E8A-4147-A177-3AD203B41FA5}">
                      <a16:colId xmlns:a16="http://schemas.microsoft.com/office/drawing/2014/main" val="20002"/>
                    </a:ext>
                  </a:extLst>
                </a:gridCol>
              </a:tblGrid>
              <a:tr h="248074">
                <a:tc gridSpan="3">
                  <a:txBody>
                    <a:bodyPr/>
                    <a:lstStyle/>
                    <a:p>
                      <a:pPr algn="ctr"/>
                      <a:r>
                        <a:rPr lang="es-ES_tradnl" sz="1400" b="1" dirty="0"/>
                        <a:t>EXAMPLE ROLE PLAYS </a:t>
                      </a:r>
                      <a:r>
                        <a:rPr lang="es-ES_tradnl" sz="1400" b="1" dirty="0" smtClean="0"/>
                        <a:t>(DO WHAT IS ASKED – NO MORE, NO LESS)</a:t>
                      </a:r>
                      <a:endParaRPr lang="es-ES_tradnl" sz="140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0"/>
                  </a:ext>
                </a:extLst>
              </a:tr>
              <a:tr h="1916628">
                <a:tc gridSpan="3">
                  <a:txBody>
                    <a:bodyPr/>
                    <a:lstStyle/>
                    <a:p>
                      <a:r>
                        <a:rPr lang="es-ES_tradnl" sz="1400" b="1" dirty="0">
                          <a:latin typeface="Calibri" pitchFamily="34" charset="0"/>
                          <a:cs typeface="Calibri" pitchFamily="34" charset="0"/>
                        </a:rPr>
                        <a:t>FOUNDATION</a:t>
                      </a:r>
                    </a:p>
                    <a:p>
                      <a:endParaRPr lang="es-ES_tradnl" sz="1400" dirty="0">
                        <a:latin typeface="Calibri" pitchFamily="34" charset="0"/>
                        <a:cs typeface="Calibri" pitchFamily="34" charset="0"/>
                      </a:endParaRPr>
                    </a:p>
                    <a:p>
                      <a:endParaRPr lang="es-ES_tradnl" sz="1400" dirty="0">
                        <a:latin typeface="Calibri" pitchFamily="34" charset="0"/>
                        <a:cs typeface="Calibri" pitchFamily="34" charset="0"/>
                      </a:endParaRPr>
                    </a:p>
                    <a:p>
                      <a:endParaRPr lang="es-ES_tradnl" sz="1400" dirty="0">
                        <a:latin typeface="Calibri" pitchFamily="34" charset="0"/>
                        <a:cs typeface="Calibri" pitchFamily="34" charset="0"/>
                      </a:endParaRPr>
                    </a:p>
                    <a:p>
                      <a:endParaRPr lang="es-ES_tradnl" sz="1400" dirty="0">
                        <a:latin typeface="Calibri" pitchFamily="34" charset="0"/>
                        <a:cs typeface="Calibri" pitchFamily="34" charset="0"/>
                      </a:endParaRPr>
                    </a:p>
                    <a:p>
                      <a:endParaRPr lang="es-ES_tradnl" sz="1400" dirty="0">
                        <a:latin typeface="Calibri" pitchFamily="34" charset="0"/>
                        <a:cs typeface="Calibri" pitchFamily="34" charset="0"/>
                      </a:endParaRPr>
                    </a:p>
                    <a:p>
                      <a:endParaRPr lang="es-ES_tradnl" sz="1400" dirty="0">
                        <a:latin typeface="Calibri" pitchFamily="34" charset="0"/>
                        <a:cs typeface="Calibri" pitchFamily="34" charset="0"/>
                      </a:endParaRPr>
                    </a:p>
                    <a:p>
                      <a:endParaRPr lang="es-ES_tradnl" sz="1400" dirty="0">
                        <a:latin typeface="Calibri" pitchFamily="34" charset="0"/>
                        <a:cs typeface="Calibri" pitchFamily="34" charset="0"/>
                      </a:endParaRPr>
                    </a:p>
                    <a:p>
                      <a:endParaRPr lang="es-ES_tradnl" sz="1400" dirty="0">
                        <a:latin typeface="Calibri" pitchFamily="34" charset="0"/>
                        <a:cs typeface="Calibri" pitchFamily="34" charset="0"/>
                      </a:endParaRPr>
                    </a:p>
                    <a:p>
                      <a:endParaRPr lang="es-ES_tradnl" sz="1400" dirty="0">
                        <a:latin typeface="Calibri" pitchFamily="34" charset="0"/>
                        <a:cs typeface="Calibri" pitchFamily="34" charset="0"/>
                      </a:endParaRPr>
                    </a:p>
                    <a:p>
                      <a:endParaRPr lang="es-ES_tradnl" sz="1400" dirty="0">
                        <a:latin typeface="Calibri" pitchFamily="34" charset="0"/>
                        <a:cs typeface="Calibri" pitchFamily="34" charset="0"/>
                      </a:endParaRPr>
                    </a:p>
                    <a:p>
                      <a:endParaRPr lang="es-ES_tradnl" sz="14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1"/>
                  </a:ext>
                </a:extLst>
              </a:tr>
              <a:tr h="672859">
                <a:tc>
                  <a:txBody>
                    <a:bodyPr/>
                    <a:lstStyle/>
                    <a:p>
                      <a:pPr>
                        <a:spcAft>
                          <a:spcPts val="600"/>
                        </a:spcAft>
                        <a:buFont typeface="Arial" pitchFamily="34" charset="0"/>
                        <a:buChar char="•"/>
                      </a:pPr>
                      <a:r>
                        <a:rPr lang="fr-FR" sz="1100" b="1" noProof="0" dirty="0" smtClean="0">
                          <a:latin typeface="Calibri" pitchFamily="34" charset="0"/>
                          <a:cs typeface="Calibri" pitchFamily="34" charset="0"/>
                        </a:rPr>
                        <a:t>Ma mère est grande et mince</a:t>
                      </a:r>
                      <a:endParaRPr lang="fr-FR" sz="1100" noProof="0" dirty="0" smtClean="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fr-FR" sz="1200" noProof="0" dirty="0" smtClean="0">
                          <a:latin typeface="Calibri" pitchFamily="34" charset="0"/>
                          <a:cs typeface="Calibri" pitchFamily="34" charset="0"/>
                        </a:rPr>
                        <a:t>J’adore ma famille</a:t>
                      </a:r>
                      <a:endParaRPr lang="fr-FR" sz="1200" b="1" u="none" noProof="0" dirty="0" smtClean="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fr-FR" sz="1200" noProof="0" dirty="0" smtClean="0">
                          <a:latin typeface="Calibri" pitchFamily="34" charset="0"/>
                          <a:cs typeface="Calibri" pitchFamily="34" charset="0"/>
                        </a:rPr>
                        <a:t>Je vais au cinéma avec ma famille</a:t>
                      </a:r>
                      <a:endParaRPr lang="fr-FR" sz="1200" b="1" noProof="0" dirty="0" smtClean="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fr-FR" sz="1200" noProof="0" dirty="0" smtClean="0">
                          <a:latin typeface="Calibri" pitchFamily="34" charset="0"/>
                          <a:cs typeface="Calibri" pitchFamily="34" charset="0"/>
                        </a:rPr>
                        <a:t>!</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fr-FR" sz="1200" b="0" noProof="0" dirty="0" smtClean="0">
                          <a:latin typeface="Calibri" pitchFamily="34" charset="0"/>
                          <a:cs typeface="Calibri" pitchFamily="34" charset="0"/>
                        </a:rPr>
                        <a:t>Comment</a:t>
                      </a:r>
                      <a:r>
                        <a:rPr lang="fr-FR" sz="1200" b="0" baseline="0" noProof="0" dirty="0" smtClean="0">
                          <a:latin typeface="Calibri" pitchFamily="34" charset="0"/>
                          <a:cs typeface="Calibri" pitchFamily="34" charset="0"/>
                        </a:rPr>
                        <a:t> s’appelle ton meilleur ami</a:t>
                      </a:r>
                      <a:endParaRPr lang="fr-FR" sz="1200" b="0"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buFont typeface="Arial" pitchFamily="34" charset="0"/>
                        <a:buChar char="•"/>
                      </a:pPr>
                      <a:r>
                        <a:rPr lang="fr-FR" sz="1200" baseline="0" noProof="0" dirty="0" smtClean="0">
                          <a:latin typeface="Calibri" pitchFamily="34" charset="0"/>
                          <a:cs typeface="Calibri" pitchFamily="34" charset="0"/>
                        </a:rPr>
                        <a:t>ta &gt; </a:t>
                      </a:r>
                      <a:r>
                        <a:rPr lang="fr-FR" sz="1200" b="1" baseline="0" noProof="0" dirty="0" smtClean="0">
                          <a:latin typeface="Calibri" pitchFamily="34" charset="0"/>
                          <a:cs typeface="Calibri" pitchFamily="34" charset="0"/>
                        </a:rPr>
                        <a:t>ma,</a:t>
                      </a:r>
                      <a:r>
                        <a:rPr lang="fr-FR" sz="1200" baseline="0" noProof="0" dirty="0" smtClean="0">
                          <a:latin typeface="Calibri" pitchFamily="34" charset="0"/>
                          <a:cs typeface="Calibri" pitchFamily="34" charset="0"/>
                        </a:rPr>
                        <a:t> 1 </a:t>
                      </a:r>
                      <a:r>
                        <a:rPr lang="fr-FR" sz="1200" b="1" baseline="0" noProof="0" dirty="0" err="1" smtClean="0">
                          <a:latin typeface="Calibri" pitchFamily="34" charset="0"/>
                          <a:cs typeface="Calibri" pitchFamily="34" charset="0"/>
                        </a:rPr>
                        <a:t>verb</a:t>
                      </a:r>
                      <a:r>
                        <a:rPr lang="fr-FR" sz="1200" baseline="0" noProof="0" dirty="0" smtClean="0">
                          <a:latin typeface="Calibri" pitchFamily="34" charset="0"/>
                          <a:cs typeface="Calibri" pitchFamily="34" charset="0"/>
                        </a:rPr>
                        <a:t>, 2 adjectives </a:t>
                      </a:r>
                    </a:p>
                    <a:p>
                      <a:pPr>
                        <a:buFont typeface="Arial" pitchFamily="34" charset="0"/>
                        <a:buChar char="•"/>
                      </a:pPr>
                      <a:r>
                        <a:rPr lang="fr-FR" sz="1200" noProof="0" dirty="0" smtClean="0">
                          <a:latin typeface="Calibri" pitchFamily="34" charset="0"/>
                          <a:cs typeface="Calibri" pitchFamily="34" charset="0"/>
                        </a:rPr>
                        <a:t>Simple opinion, ta&gt;</a:t>
                      </a:r>
                      <a:r>
                        <a:rPr lang="fr-FR" sz="1200" b="1" noProof="0" dirty="0" smtClean="0">
                          <a:latin typeface="Calibri" pitchFamily="34" charset="0"/>
                          <a:cs typeface="Calibri" pitchFamily="34" charset="0"/>
                        </a:rPr>
                        <a:t>ma</a:t>
                      </a:r>
                      <a:r>
                        <a:rPr lang="fr-FR" sz="1200" baseline="0" noProof="0" dirty="0" smtClean="0">
                          <a:latin typeface="Calibri" pitchFamily="34" charset="0"/>
                          <a:cs typeface="Calibri" pitchFamily="34" charset="0"/>
                        </a:rPr>
                        <a:t> </a:t>
                      </a:r>
                      <a:r>
                        <a:rPr lang="fr-FR" sz="1200" baseline="0" noProof="0" dirty="0" err="1" smtClean="0">
                          <a:latin typeface="Calibri" pitchFamily="34" charset="0"/>
                          <a:cs typeface="Calibri" pitchFamily="34" charset="0"/>
                        </a:rPr>
                        <a:t>re-use</a:t>
                      </a:r>
                      <a:r>
                        <a:rPr lang="fr-FR" sz="1200" baseline="0" noProof="0" dirty="0" smtClean="0">
                          <a:latin typeface="Calibri" pitchFamily="34" charset="0"/>
                          <a:cs typeface="Calibri" pitchFamily="34" charset="0"/>
                        </a:rPr>
                        <a:t> </a:t>
                      </a:r>
                      <a:r>
                        <a:rPr lang="fr-FR" sz="1200" b="1" baseline="0" noProof="0" dirty="0" smtClean="0">
                          <a:latin typeface="Calibri" pitchFamily="34" charset="0"/>
                          <a:cs typeface="Calibri" pitchFamily="34" charset="0"/>
                        </a:rPr>
                        <a:t>famille</a:t>
                      </a:r>
                      <a:endParaRPr lang="fr-FR" sz="1200" b="1" noProof="0" dirty="0" smtClean="0">
                        <a:latin typeface="Calibri" pitchFamily="34" charset="0"/>
                        <a:cs typeface="Calibri" pitchFamily="34" charset="0"/>
                      </a:endParaRPr>
                    </a:p>
                    <a:p>
                      <a:pPr>
                        <a:buFont typeface="Arial" pitchFamily="34" charset="0"/>
                        <a:buChar char="•"/>
                      </a:pPr>
                      <a:r>
                        <a:rPr lang="fr-FR" sz="1200" noProof="0" dirty="0" smtClean="0">
                          <a:latin typeface="Calibri" pitchFamily="34" charset="0"/>
                          <a:cs typeface="Calibri" pitchFamily="34" charset="0"/>
                        </a:rPr>
                        <a:t>Ta&gt;</a:t>
                      </a:r>
                      <a:r>
                        <a:rPr lang="fr-FR" sz="1200" b="1" noProof="0" dirty="0" smtClean="0">
                          <a:latin typeface="Calibri" pitchFamily="34" charset="0"/>
                          <a:cs typeface="Calibri" pitchFamily="34" charset="0"/>
                        </a:rPr>
                        <a:t>ma</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re-use</a:t>
                      </a:r>
                      <a:r>
                        <a:rPr lang="fr-FR" sz="1200" baseline="0" noProof="0" dirty="0" smtClean="0">
                          <a:latin typeface="Calibri" pitchFamily="34" charset="0"/>
                          <a:cs typeface="Calibri" pitchFamily="34" charset="0"/>
                        </a:rPr>
                        <a:t> avec famille</a:t>
                      </a:r>
                      <a:endParaRPr lang="fr-FR" sz="1200" noProof="0" dirty="0" smtClean="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fr-FR" sz="1200" noProof="0" dirty="0" err="1" smtClean="0">
                          <a:latin typeface="Calibri" pitchFamily="34" charset="0"/>
                          <a:cs typeface="Calibri" pitchFamily="34" charset="0"/>
                        </a:rPr>
                        <a:t>Respond</a:t>
                      </a:r>
                      <a:r>
                        <a:rPr lang="fr-FR" sz="1200" noProof="0" dirty="0" smtClean="0">
                          <a:latin typeface="Calibri" pitchFamily="34" charset="0"/>
                          <a:cs typeface="Calibri" pitchFamily="34" charset="0"/>
                        </a:rPr>
                        <a:t> to a question </a:t>
                      </a:r>
                      <a:r>
                        <a:rPr lang="fr-FR" sz="1200" noProof="0" dirty="0" err="1" smtClean="0">
                          <a:latin typeface="Calibri" pitchFamily="34" charset="0"/>
                          <a:cs typeface="Calibri" pitchFamily="34" charset="0"/>
                        </a:rPr>
                        <a:t>you</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hear</a:t>
                      </a:r>
                      <a:r>
                        <a:rPr lang="fr-FR" sz="1200" noProof="0" dirty="0" smtClean="0">
                          <a:latin typeface="Calibri" pitchFamily="34" charset="0"/>
                          <a:cs typeface="Calibri" pitchFamily="34" charset="0"/>
                        </a:rPr>
                        <a:t> (If </a:t>
                      </a:r>
                      <a:r>
                        <a:rPr lang="fr-FR" sz="1200" noProof="0" dirty="0" err="1" smtClean="0">
                          <a:latin typeface="Calibri" pitchFamily="34" charset="0"/>
                          <a:cs typeface="Calibri" pitchFamily="34" charset="0"/>
                        </a:rPr>
                        <a:t>you</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need</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it</a:t>
                      </a:r>
                      <a:r>
                        <a:rPr lang="fr-FR" sz="1200" noProof="0" dirty="0" smtClean="0">
                          <a:latin typeface="Calibri" pitchFamily="34" charset="0"/>
                          <a:cs typeface="Calibri" pitchFamily="34" charset="0"/>
                        </a:rPr>
                        <a:t> to </a:t>
                      </a:r>
                      <a:r>
                        <a:rPr lang="fr-FR" sz="1200" noProof="0" dirty="0" err="1" smtClean="0">
                          <a:latin typeface="Calibri" pitchFamily="34" charset="0"/>
                          <a:cs typeface="Calibri" pitchFamily="34" charset="0"/>
                        </a:rPr>
                        <a:t>be</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repeated</a:t>
                      </a:r>
                      <a:r>
                        <a:rPr lang="fr-FR" sz="1200" noProof="0" dirty="0" smtClean="0">
                          <a:latin typeface="Calibri" pitchFamily="34" charset="0"/>
                          <a:cs typeface="Calibri" pitchFamily="34" charset="0"/>
                        </a:rPr>
                        <a:t>,</a:t>
                      </a:r>
                      <a:r>
                        <a:rPr lang="fr-FR" sz="1200" baseline="0" noProof="0" dirty="0" smtClean="0">
                          <a:latin typeface="Calibri" pitchFamily="34" charset="0"/>
                          <a:cs typeface="Calibri" pitchFamily="34" charset="0"/>
                        </a:rPr>
                        <a:t> </a:t>
                      </a:r>
                      <a:r>
                        <a:rPr lang="fr-FR" sz="1200" baseline="0" noProof="0" dirty="0" err="1" smtClean="0">
                          <a:latin typeface="Calibri" pitchFamily="34" charset="0"/>
                          <a:cs typeface="Calibri" pitchFamily="34" charset="0"/>
                        </a:rPr>
                        <a:t>say</a:t>
                      </a:r>
                      <a:r>
                        <a:rPr lang="fr-FR" sz="1200" baseline="0" noProof="0" dirty="0" smtClean="0">
                          <a:latin typeface="Calibri" pitchFamily="34" charset="0"/>
                          <a:cs typeface="Calibri" pitchFamily="34" charset="0"/>
                        </a:rPr>
                        <a:t> “Répétez s’il vous plaît”)</a:t>
                      </a:r>
                      <a:endParaRPr lang="fr-FR" sz="1200" noProof="0" dirty="0" smtClean="0">
                        <a:latin typeface="Calibri" pitchFamily="34" charset="0"/>
                        <a:cs typeface="Calibri" pitchFamily="34" charset="0"/>
                      </a:endParaRPr>
                    </a:p>
                    <a:p>
                      <a:pPr>
                        <a:buFont typeface="Arial" pitchFamily="34" charset="0"/>
                        <a:buChar char="•"/>
                      </a:pPr>
                      <a:r>
                        <a:rPr lang="fr-FR" sz="1200" noProof="0" dirty="0" smtClean="0">
                          <a:latin typeface="Calibri" pitchFamily="34" charset="0"/>
                          <a:cs typeface="Calibri" pitchFamily="34" charset="0"/>
                        </a:rPr>
                        <a:t>ami = </a:t>
                      </a:r>
                      <a:r>
                        <a:rPr lang="fr-FR" sz="1200" noProof="0" dirty="0" err="1" smtClean="0">
                          <a:latin typeface="Calibri" pitchFamily="34" charset="0"/>
                          <a:cs typeface="Calibri" pitchFamily="34" charset="0"/>
                        </a:rPr>
                        <a:t>friend</a:t>
                      </a:r>
                      <a:r>
                        <a:rPr lang="fr-FR" sz="1200" noProof="0" dirty="0" smtClean="0">
                          <a:latin typeface="Calibri" pitchFamily="34" charset="0"/>
                          <a:cs typeface="Calibri" pitchFamily="34" charset="0"/>
                        </a:rPr>
                        <a:t>,</a:t>
                      </a:r>
                      <a:r>
                        <a:rPr lang="fr-FR" sz="1200" baseline="0" noProof="0" dirty="0" smtClean="0">
                          <a:latin typeface="Calibri" pitchFamily="34" charset="0"/>
                          <a:cs typeface="Calibri" pitchFamily="34" charset="0"/>
                        </a:rPr>
                        <a:t> </a:t>
                      </a:r>
                      <a:r>
                        <a:rPr lang="fr-FR" sz="1200" noProof="0" dirty="0" smtClean="0">
                          <a:latin typeface="Calibri" pitchFamily="34" charset="0"/>
                          <a:cs typeface="Calibri" pitchFamily="34" charset="0"/>
                        </a:rPr>
                        <a:t>use </a:t>
                      </a:r>
                      <a:r>
                        <a:rPr lang="fr-FR" sz="1200" noProof="0" dirty="0" err="1" smtClean="0">
                          <a:latin typeface="Calibri" pitchFamily="34" charset="0"/>
                          <a:cs typeface="Calibri" pitchFamily="34" charset="0"/>
                        </a:rPr>
                        <a:t>What</a:t>
                      </a:r>
                      <a:r>
                        <a:rPr lang="fr-FR" sz="1200" baseline="0" noProof="0" dirty="0" smtClean="0">
                          <a:latin typeface="Calibri" pitchFamily="34" charset="0"/>
                          <a:cs typeface="Calibri" pitchFamily="34" charset="0"/>
                        </a:rPr>
                        <a:t> </a:t>
                      </a:r>
                      <a:r>
                        <a:rPr lang="fr-FR" sz="1200" baseline="0" noProof="0" dirty="0" err="1" smtClean="0">
                          <a:latin typeface="Calibri" pitchFamily="34" charset="0"/>
                          <a:cs typeface="Calibri" pitchFamily="34" charset="0"/>
                        </a:rPr>
                        <a:t>is</a:t>
                      </a:r>
                      <a:r>
                        <a:rPr lang="fr-FR" sz="1200" baseline="0" noProof="0" dirty="0" smtClean="0">
                          <a:latin typeface="Calibri" pitchFamily="34" charset="0"/>
                          <a:cs typeface="Calibri" pitchFamily="34" charset="0"/>
                        </a:rPr>
                        <a:t> </a:t>
                      </a:r>
                      <a:r>
                        <a:rPr lang="fr-FR" sz="1200" baseline="0" noProof="0" dirty="0" err="1" smtClean="0">
                          <a:latin typeface="Calibri" pitchFamily="34" charset="0"/>
                          <a:cs typeface="Calibri" pitchFamily="34" charset="0"/>
                        </a:rPr>
                        <a:t>he</a:t>
                      </a:r>
                      <a:r>
                        <a:rPr lang="fr-FR" sz="1200" baseline="0" noProof="0" dirty="0" smtClean="0">
                          <a:latin typeface="Calibri" pitchFamily="34" charset="0"/>
                          <a:cs typeface="Calibri" pitchFamily="34" charset="0"/>
                        </a:rPr>
                        <a:t> </a:t>
                      </a:r>
                      <a:r>
                        <a:rPr lang="fr-FR" sz="1200" baseline="0" noProof="0" dirty="0" err="1" smtClean="0">
                          <a:latin typeface="Calibri" pitchFamily="34" charset="0"/>
                          <a:cs typeface="Calibri" pitchFamily="34" charset="0"/>
                        </a:rPr>
                        <a:t>called</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Re-use</a:t>
                      </a:r>
                      <a:r>
                        <a:rPr lang="fr-FR" sz="1200" noProof="0" dirty="0" smtClean="0">
                          <a:latin typeface="Calibri" pitchFamily="34" charset="0"/>
                          <a:cs typeface="Calibri" pitchFamily="34" charset="0"/>
                        </a:rPr>
                        <a:t> </a:t>
                      </a:r>
                      <a:r>
                        <a:rPr lang="fr-FR" sz="1200" b="1" noProof="0" dirty="0" smtClean="0">
                          <a:latin typeface="Calibri" pitchFamily="34" charset="0"/>
                          <a:cs typeface="Calibri" pitchFamily="34" charset="0"/>
                        </a:rPr>
                        <a:t>meilleur</a:t>
                      </a:r>
                      <a:r>
                        <a:rPr lang="fr-FR" sz="1200" b="1" baseline="0" noProof="0" dirty="0" smtClean="0">
                          <a:latin typeface="Calibri" pitchFamily="34" charset="0"/>
                          <a:cs typeface="Calibri" pitchFamily="34" charset="0"/>
                        </a:rPr>
                        <a:t> ami</a:t>
                      </a:r>
                      <a:endParaRPr lang="fr-FR" sz="120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buFont typeface="Arial" pitchFamily="34" charset="0"/>
                        <a:buChar char="•"/>
                      </a:pPr>
                      <a:endParaRPr lang="es-ES_tradnl" sz="12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148973">
                <a:tc gridSpan="3">
                  <a:txBody>
                    <a:bodyPr/>
                    <a:lstStyle/>
                    <a:p>
                      <a:endParaRPr lang="es-ES_tradnl" sz="80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sz="14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248074">
                <a:tc gridSpan="3">
                  <a:txBody>
                    <a:bodyPr/>
                    <a:lstStyle/>
                    <a:p>
                      <a:r>
                        <a:rPr lang="es-ES_tradnl" sz="1400" b="1" dirty="0">
                          <a:latin typeface="Calibri" pitchFamily="34" charset="0"/>
                          <a:cs typeface="Calibri" pitchFamily="34" charset="0"/>
                        </a:rPr>
                        <a:t>HIGHER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sz="14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1773901">
                <a:tc gridSpan="3">
                  <a:txBody>
                    <a:bodyPr/>
                    <a:lstStyle/>
                    <a:p>
                      <a:endParaRPr lang="fr-FR" sz="1400" b="1" dirty="0" smtClean="0">
                        <a:latin typeface="Calibri" pitchFamily="34" charset="0"/>
                        <a:cs typeface="Calibri" pitchFamily="34" charset="0"/>
                      </a:endParaRPr>
                    </a:p>
                    <a:p>
                      <a:endParaRPr lang="fr-FR" sz="1400" b="1" dirty="0" smtClean="0">
                        <a:latin typeface="Calibri" pitchFamily="34" charset="0"/>
                        <a:cs typeface="Calibri" pitchFamily="34" charset="0"/>
                      </a:endParaRPr>
                    </a:p>
                    <a:p>
                      <a:endParaRPr lang="fr-FR" sz="1400" b="1" dirty="0" smtClean="0">
                        <a:latin typeface="Calibri" pitchFamily="34" charset="0"/>
                        <a:cs typeface="Calibri" pitchFamily="34" charset="0"/>
                      </a:endParaRPr>
                    </a:p>
                    <a:p>
                      <a:endParaRPr lang="fr-FR" sz="1400" b="1" dirty="0" smtClean="0">
                        <a:latin typeface="Calibri" pitchFamily="34" charset="0"/>
                        <a:cs typeface="Calibri" pitchFamily="34" charset="0"/>
                      </a:endParaRPr>
                    </a:p>
                    <a:p>
                      <a:endParaRPr lang="fr-FR" sz="1400" b="1" dirty="0" smtClean="0">
                        <a:latin typeface="Calibri" pitchFamily="34" charset="0"/>
                        <a:cs typeface="Calibri" pitchFamily="34" charset="0"/>
                      </a:endParaRPr>
                    </a:p>
                    <a:p>
                      <a:endParaRPr lang="fr-FR" sz="1400" b="1" dirty="0" smtClean="0">
                        <a:latin typeface="Calibri" pitchFamily="34" charset="0"/>
                        <a:cs typeface="Calibri" pitchFamily="34" charset="0"/>
                      </a:endParaRPr>
                    </a:p>
                    <a:p>
                      <a:endParaRPr lang="fr-FR" sz="1400" b="1" dirty="0" smtClean="0">
                        <a:latin typeface="Calibri" pitchFamily="34" charset="0"/>
                        <a:cs typeface="Calibri" pitchFamily="34" charset="0"/>
                      </a:endParaRPr>
                    </a:p>
                    <a:p>
                      <a:endParaRPr lang="fr-FR" sz="1400" b="1" dirty="0" smtClean="0">
                        <a:latin typeface="Calibri" pitchFamily="34" charset="0"/>
                        <a:cs typeface="Calibri" pitchFamily="34" charset="0"/>
                      </a:endParaRPr>
                    </a:p>
                    <a:p>
                      <a:endParaRPr lang="fr-FR" sz="1400" b="1" dirty="0" smtClean="0">
                        <a:latin typeface="Calibri" pitchFamily="34" charset="0"/>
                        <a:cs typeface="Calibri" pitchFamily="34" charset="0"/>
                      </a:endParaRPr>
                    </a:p>
                    <a:p>
                      <a:endParaRPr lang="fr-FR" sz="1400" b="1" dirty="0" smtClean="0">
                        <a:latin typeface="Calibri" pitchFamily="34" charset="0"/>
                        <a:cs typeface="Calibri" pitchFamily="34" charset="0"/>
                      </a:endParaRPr>
                    </a:p>
                    <a:p>
                      <a:endParaRPr lang="fr-FR" sz="1400" b="1" dirty="0" smtClean="0">
                        <a:latin typeface="Calibri" pitchFamily="34" charset="0"/>
                        <a:cs typeface="Calibri" pitchFamily="34" charset="0"/>
                      </a:endParaRPr>
                    </a:p>
                    <a:p>
                      <a:endParaRPr lang="fr-FR" sz="14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sz="14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248074">
                <a:tc gridSpan="2">
                  <a:txBody>
                    <a:bodyPr/>
                    <a:lstStyle/>
                    <a:p>
                      <a:pPr>
                        <a:buFont typeface="Arial" pitchFamily="34" charset="0"/>
                        <a:buChar char="•"/>
                      </a:pPr>
                      <a:r>
                        <a:rPr lang="fr-FR" sz="1200" b="1" baseline="0" dirty="0" smtClean="0">
                          <a:latin typeface="Calibri" pitchFamily="34" charset="0"/>
                          <a:cs typeface="Calibri" pitchFamily="34" charset="0"/>
                        </a:rPr>
                        <a:t>J’ai étudié les maths et l’anglais</a:t>
                      </a:r>
                    </a:p>
                    <a:p>
                      <a:pPr>
                        <a:buFont typeface="Arial" pitchFamily="34" charset="0"/>
                        <a:buChar char="•"/>
                      </a:pPr>
                      <a:r>
                        <a:rPr lang="fr-FR" sz="1200" b="0" baseline="0" dirty="0" smtClean="0">
                          <a:latin typeface="Calibri" pitchFamily="34" charset="0"/>
                          <a:cs typeface="Calibri" pitchFamily="34" charset="0"/>
                        </a:rPr>
                        <a:t>!</a:t>
                      </a:r>
                    </a:p>
                    <a:p>
                      <a:pPr>
                        <a:buFont typeface="Arial" pitchFamily="34" charset="0"/>
                        <a:buChar char="•"/>
                      </a:pPr>
                      <a:r>
                        <a:rPr lang="fr-FR" sz="1200" b="1" dirty="0" smtClean="0">
                          <a:latin typeface="Calibri" pitchFamily="34" charset="0"/>
                          <a:cs typeface="Calibri" pitchFamily="34" charset="0"/>
                        </a:rPr>
                        <a:t>Je voudrais être </a:t>
                      </a:r>
                      <a:r>
                        <a:rPr lang="fr-FR" sz="1200" dirty="0" smtClean="0">
                          <a:latin typeface="Calibri" pitchFamily="34" charset="0"/>
                          <a:cs typeface="Calibri" pitchFamily="34" charset="0"/>
                        </a:rPr>
                        <a:t>professeur car c’est intéressant</a:t>
                      </a: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fr-FR" sz="1200" b="1" dirty="0" smtClean="0">
                          <a:latin typeface="Calibri" pitchFamily="34" charset="0"/>
                          <a:cs typeface="Calibri" pitchFamily="34" charset="0"/>
                        </a:rPr>
                        <a:t> c’est important</a:t>
                      </a:r>
                      <a:r>
                        <a:rPr lang="fr-FR" sz="1200" dirty="0" smtClean="0">
                          <a:latin typeface="Calibri" pitchFamily="34" charset="0"/>
                          <a:cs typeface="Calibri" pitchFamily="34" charset="0"/>
                        </a:rPr>
                        <a:t>. </a:t>
                      </a:r>
                      <a:r>
                        <a:rPr lang="fr-FR" sz="1200" b="0" baseline="0" dirty="0" smtClean="0">
                          <a:latin typeface="Calibri" pitchFamily="34" charset="0"/>
                          <a:cs typeface="Calibri" pitchFamily="34" charset="0"/>
                        </a:rPr>
                        <a:t>.</a:t>
                      </a:r>
                    </a:p>
                    <a:p>
                      <a:pPr>
                        <a:buFont typeface="Arial" pitchFamily="34" charset="0"/>
                        <a:buChar char="•"/>
                      </a:pPr>
                      <a:r>
                        <a:rPr lang="fr-FR" sz="1200" dirty="0" smtClean="0">
                          <a:latin typeface="Calibri" pitchFamily="34" charset="0"/>
                          <a:cs typeface="Calibri" pitchFamily="34" charset="0"/>
                        </a:rPr>
                        <a:t>Veux-tu travailler à l’étranger?</a:t>
                      </a:r>
                      <a:endParaRPr lang="fr-FR" sz="12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a:txBody>
                    <a:bodyPr/>
                    <a:lstStyle/>
                    <a:p>
                      <a:pPr>
                        <a:buFont typeface="Arial" pitchFamily="34" charset="0"/>
                        <a:buChar char="•"/>
                      </a:pPr>
                      <a:r>
                        <a:rPr lang="fr-FR" sz="1200" dirty="0" smtClean="0">
                          <a:latin typeface="Calibri" pitchFamily="34" charset="0"/>
                          <a:cs typeface="Calibri" pitchFamily="34" charset="0"/>
                        </a:rPr>
                        <a:t>hier = </a:t>
                      </a:r>
                      <a:r>
                        <a:rPr lang="fr-FR" sz="1200" dirty="0" err="1" smtClean="0">
                          <a:latin typeface="Calibri" pitchFamily="34" charset="0"/>
                          <a:cs typeface="Calibri" pitchFamily="34" charset="0"/>
                        </a:rPr>
                        <a:t>past</a:t>
                      </a:r>
                      <a:r>
                        <a:rPr lang="fr-FR" sz="1200" dirty="0" smtClean="0">
                          <a:latin typeface="Calibri" pitchFamily="34" charset="0"/>
                          <a:cs typeface="Calibri" pitchFamily="34" charset="0"/>
                        </a:rPr>
                        <a:t> =</a:t>
                      </a:r>
                      <a:r>
                        <a:rPr lang="fr-FR" sz="1200" baseline="0" dirty="0" smtClean="0">
                          <a:latin typeface="Calibri" pitchFamily="34" charset="0"/>
                          <a:cs typeface="Calibri" pitchFamily="34" charset="0"/>
                        </a:rPr>
                        <a:t> </a:t>
                      </a:r>
                      <a:r>
                        <a:rPr lang="fr-FR" sz="1200" b="1" baseline="0" dirty="0" err="1" smtClean="0">
                          <a:latin typeface="Calibri" pitchFamily="34" charset="0"/>
                          <a:cs typeface="Calibri" pitchFamily="34" charset="0"/>
                        </a:rPr>
                        <a:t>perfect</a:t>
                      </a:r>
                      <a:r>
                        <a:rPr lang="fr-FR" sz="1200" b="1" baseline="0" dirty="0" smtClean="0">
                          <a:latin typeface="Calibri" pitchFamily="34" charset="0"/>
                          <a:cs typeface="Calibri" pitchFamily="34" charset="0"/>
                        </a:rPr>
                        <a:t> </a:t>
                      </a:r>
                      <a:r>
                        <a:rPr lang="fr-FR" sz="1200" b="1" baseline="0" dirty="0" err="1" smtClean="0">
                          <a:latin typeface="Calibri" pitchFamily="34" charset="0"/>
                          <a:cs typeface="Calibri" pitchFamily="34" charset="0"/>
                        </a:rPr>
                        <a:t>tense</a:t>
                      </a:r>
                      <a:r>
                        <a:rPr lang="fr-FR" sz="1200" b="1" baseline="0" dirty="0" smtClean="0">
                          <a:latin typeface="Calibri" pitchFamily="34" charset="0"/>
                          <a:cs typeface="Calibri" pitchFamily="34" charset="0"/>
                        </a:rPr>
                        <a:t> </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fr-FR" sz="1200" dirty="0" err="1" smtClean="0">
                          <a:latin typeface="Calibri" pitchFamily="34" charset="0"/>
                          <a:cs typeface="Calibri" pitchFamily="34" charset="0"/>
                        </a:rPr>
                        <a:t>Respond</a:t>
                      </a:r>
                      <a:r>
                        <a:rPr lang="fr-FR" sz="1200" dirty="0" smtClean="0">
                          <a:latin typeface="Calibri" pitchFamily="34" charset="0"/>
                          <a:cs typeface="Calibri" pitchFamily="34" charset="0"/>
                        </a:rPr>
                        <a:t> to a question </a:t>
                      </a:r>
                      <a:r>
                        <a:rPr lang="fr-FR" sz="1200" dirty="0" err="1" smtClean="0">
                          <a:latin typeface="Calibri" pitchFamily="34" charset="0"/>
                          <a:cs typeface="Calibri" pitchFamily="34" charset="0"/>
                        </a:rPr>
                        <a:t>you</a:t>
                      </a:r>
                      <a:r>
                        <a:rPr lang="fr-FR" sz="1200" dirty="0" smtClean="0">
                          <a:latin typeface="Calibri" pitchFamily="34" charset="0"/>
                          <a:cs typeface="Calibri" pitchFamily="34" charset="0"/>
                        </a:rPr>
                        <a:t> </a:t>
                      </a:r>
                      <a:r>
                        <a:rPr lang="fr-FR" sz="1200" dirty="0" err="1" smtClean="0">
                          <a:latin typeface="Calibri" pitchFamily="34" charset="0"/>
                          <a:cs typeface="Calibri" pitchFamily="34" charset="0"/>
                        </a:rPr>
                        <a:t>hear</a:t>
                      </a:r>
                      <a:r>
                        <a:rPr lang="fr-FR" sz="1200" dirty="0" smtClean="0">
                          <a:latin typeface="Calibri" pitchFamily="34" charset="0"/>
                          <a:cs typeface="Calibri" pitchFamily="34" charset="0"/>
                        </a:rPr>
                        <a:t> (If </a:t>
                      </a:r>
                      <a:r>
                        <a:rPr lang="fr-FR" sz="1200" dirty="0" err="1" smtClean="0">
                          <a:latin typeface="Calibri" pitchFamily="34" charset="0"/>
                          <a:cs typeface="Calibri" pitchFamily="34" charset="0"/>
                        </a:rPr>
                        <a:t>you</a:t>
                      </a:r>
                      <a:r>
                        <a:rPr lang="fr-FR" sz="1200" dirty="0" smtClean="0">
                          <a:latin typeface="Calibri" pitchFamily="34" charset="0"/>
                          <a:cs typeface="Calibri" pitchFamily="34" charset="0"/>
                        </a:rPr>
                        <a:t> </a:t>
                      </a:r>
                      <a:r>
                        <a:rPr lang="fr-FR" sz="1200" dirty="0" err="1" smtClean="0">
                          <a:latin typeface="Calibri" pitchFamily="34" charset="0"/>
                          <a:cs typeface="Calibri" pitchFamily="34" charset="0"/>
                        </a:rPr>
                        <a:t>need</a:t>
                      </a:r>
                      <a:r>
                        <a:rPr lang="fr-FR" sz="1200" dirty="0" smtClean="0">
                          <a:latin typeface="Calibri" pitchFamily="34" charset="0"/>
                          <a:cs typeface="Calibri" pitchFamily="34" charset="0"/>
                        </a:rPr>
                        <a:t> </a:t>
                      </a:r>
                      <a:r>
                        <a:rPr lang="fr-FR" sz="1200" dirty="0" err="1" smtClean="0">
                          <a:latin typeface="Calibri" pitchFamily="34" charset="0"/>
                          <a:cs typeface="Calibri" pitchFamily="34" charset="0"/>
                        </a:rPr>
                        <a:t>it</a:t>
                      </a:r>
                      <a:r>
                        <a:rPr lang="fr-FR" sz="1200" dirty="0" smtClean="0">
                          <a:latin typeface="Calibri" pitchFamily="34" charset="0"/>
                          <a:cs typeface="Calibri" pitchFamily="34" charset="0"/>
                        </a:rPr>
                        <a:t> to </a:t>
                      </a:r>
                      <a:r>
                        <a:rPr lang="fr-FR" sz="1200" dirty="0" err="1" smtClean="0">
                          <a:latin typeface="Calibri" pitchFamily="34" charset="0"/>
                          <a:cs typeface="Calibri" pitchFamily="34" charset="0"/>
                        </a:rPr>
                        <a:t>be</a:t>
                      </a:r>
                      <a:r>
                        <a:rPr lang="fr-FR" sz="1200" dirty="0" smtClean="0">
                          <a:latin typeface="Calibri" pitchFamily="34" charset="0"/>
                          <a:cs typeface="Calibri" pitchFamily="34" charset="0"/>
                        </a:rPr>
                        <a:t> </a:t>
                      </a:r>
                      <a:r>
                        <a:rPr lang="fr-FR" sz="1200" dirty="0" err="1" smtClean="0">
                          <a:latin typeface="Calibri" pitchFamily="34" charset="0"/>
                          <a:cs typeface="Calibri" pitchFamily="34" charset="0"/>
                        </a:rPr>
                        <a:t>repeated</a:t>
                      </a:r>
                      <a:r>
                        <a:rPr lang="fr-FR" sz="1200" dirty="0" smtClean="0">
                          <a:latin typeface="Calibri" pitchFamily="34" charset="0"/>
                          <a:cs typeface="Calibri" pitchFamily="34" charset="0"/>
                        </a:rPr>
                        <a:t>,</a:t>
                      </a:r>
                      <a:r>
                        <a:rPr lang="fr-FR" sz="1200" baseline="0" dirty="0" smtClean="0">
                          <a:latin typeface="Calibri" pitchFamily="34" charset="0"/>
                          <a:cs typeface="Calibri" pitchFamily="34" charset="0"/>
                        </a:rPr>
                        <a:t> </a:t>
                      </a:r>
                      <a:r>
                        <a:rPr lang="fr-FR" sz="1200" baseline="0" dirty="0" err="1" smtClean="0">
                          <a:latin typeface="Calibri" pitchFamily="34" charset="0"/>
                          <a:cs typeface="Calibri" pitchFamily="34" charset="0"/>
                        </a:rPr>
                        <a:t>say</a:t>
                      </a:r>
                      <a:r>
                        <a:rPr lang="fr-FR" sz="1200" baseline="0" dirty="0" smtClean="0">
                          <a:latin typeface="Calibri" pitchFamily="34" charset="0"/>
                          <a:cs typeface="Calibri" pitchFamily="34" charset="0"/>
                        </a:rPr>
                        <a:t> “</a:t>
                      </a:r>
                      <a:r>
                        <a:rPr lang="fr-FR" sz="1200" baseline="0" noProof="0" dirty="0" smtClean="0">
                          <a:latin typeface="Calibri" pitchFamily="34" charset="0"/>
                          <a:cs typeface="Calibri" pitchFamily="34" charset="0"/>
                        </a:rPr>
                        <a:t>Répétez s’il vous plaît</a:t>
                      </a:r>
                      <a:r>
                        <a:rPr lang="fr-FR" sz="1200" baseline="0" dirty="0" smtClean="0">
                          <a:latin typeface="Calibri" pitchFamily="34" charset="0"/>
                          <a:cs typeface="Calibri" pitchFamily="34" charset="0"/>
                        </a:rPr>
                        <a:t>.”)</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fr-FR" sz="1200" baseline="0" dirty="0" err="1" smtClean="0">
                          <a:latin typeface="Calibri" pitchFamily="34" charset="0"/>
                          <a:cs typeface="Calibri" pitchFamily="34" charset="0"/>
                        </a:rPr>
                        <a:t>odéal</a:t>
                      </a:r>
                      <a:r>
                        <a:rPr lang="fr-FR" sz="1200" baseline="0" dirty="0" smtClean="0">
                          <a:latin typeface="Calibri" pitchFamily="34" charset="0"/>
                          <a:cs typeface="Calibri" pitchFamily="34" charset="0"/>
                        </a:rPr>
                        <a:t> = </a:t>
                      </a:r>
                      <a:r>
                        <a:rPr lang="fr-FR" sz="1200" b="1" baseline="0" dirty="0" err="1" smtClean="0">
                          <a:latin typeface="Calibri" pitchFamily="34" charset="0"/>
                          <a:cs typeface="Calibri" pitchFamily="34" charset="0"/>
                        </a:rPr>
                        <a:t>conditional</a:t>
                      </a:r>
                      <a:r>
                        <a:rPr lang="fr-FR" sz="1200" b="1" baseline="0" dirty="0" smtClean="0">
                          <a:latin typeface="Calibri" pitchFamily="34" charset="0"/>
                          <a:cs typeface="Calibri" pitchFamily="34" charset="0"/>
                        </a:rPr>
                        <a:t> + infinitive; </a:t>
                      </a:r>
                      <a:r>
                        <a:rPr lang="fr-FR" sz="1200" baseline="0" dirty="0" smtClean="0">
                          <a:latin typeface="Calibri" pitchFamily="34" charset="0"/>
                          <a:cs typeface="Calibri" pitchFamily="34" charset="0"/>
                        </a:rPr>
                        <a:t>une raison = </a:t>
                      </a:r>
                      <a:r>
                        <a:rPr lang="fr-FR" sz="1200" b="1" baseline="0" dirty="0" smtClean="0">
                          <a:latin typeface="Calibri" pitchFamily="34" charset="0"/>
                          <a:cs typeface="Calibri" pitchFamily="34" charset="0"/>
                        </a:rPr>
                        <a:t>car</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fr-FR" sz="1200" baseline="0" dirty="0" smtClean="0">
                          <a:latin typeface="Calibri" pitchFamily="34" charset="0"/>
                          <a:cs typeface="Calibri" pitchFamily="34" charset="0"/>
                        </a:rPr>
                        <a:t>C’est + adjective/ or a simple opinion (J’aime.)</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fr-FR" sz="1200" baseline="0" dirty="0" smtClean="0">
                          <a:latin typeface="Calibri" pitchFamily="34" charset="0"/>
                          <a:cs typeface="Calibri" pitchFamily="34" charset="0"/>
                        </a:rPr>
                        <a:t>Do </a:t>
                      </a:r>
                      <a:r>
                        <a:rPr lang="fr-FR" sz="1200" baseline="0" dirty="0" err="1" smtClean="0">
                          <a:latin typeface="Calibri" pitchFamily="34" charset="0"/>
                          <a:cs typeface="Calibri" pitchFamily="34" charset="0"/>
                        </a:rPr>
                        <a:t>you</a:t>
                      </a:r>
                      <a:r>
                        <a:rPr lang="fr-FR" sz="1200" baseline="0" dirty="0" smtClean="0">
                          <a:latin typeface="Calibri" pitchFamily="34" charset="0"/>
                          <a:cs typeface="Calibri" pitchFamily="34" charset="0"/>
                        </a:rPr>
                        <a:t> </a:t>
                      </a:r>
                      <a:r>
                        <a:rPr lang="fr-FR" sz="1200" baseline="0" dirty="0" err="1" smtClean="0">
                          <a:latin typeface="Calibri" pitchFamily="34" charset="0"/>
                          <a:cs typeface="Calibri" pitchFamily="34" charset="0"/>
                        </a:rPr>
                        <a:t>want</a:t>
                      </a:r>
                      <a:r>
                        <a:rPr lang="fr-FR" sz="1200" baseline="0" dirty="0" smtClean="0">
                          <a:latin typeface="Calibri" pitchFamily="34" charset="0"/>
                          <a:cs typeface="Calibri" pitchFamily="34" charset="0"/>
                        </a:rPr>
                        <a:t> to </a:t>
                      </a:r>
                      <a:r>
                        <a:rPr lang="fr-FR" sz="1200" baseline="0" dirty="0" err="1" smtClean="0">
                          <a:latin typeface="Calibri" pitchFamily="34" charset="0"/>
                          <a:cs typeface="Calibri" pitchFamily="34" charset="0"/>
                        </a:rPr>
                        <a:t>work</a:t>
                      </a:r>
                      <a:r>
                        <a:rPr lang="fr-FR" sz="1200" baseline="0" dirty="0" smtClean="0">
                          <a:latin typeface="Calibri" pitchFamily="34" charset="0"/>
                          <a:cs typeface="Calibri" pitchFamily="34" charset="0"/>
                        </a:rPr>
                        <a:t> </a:t>
                      </a:r>
                      <a:r>
                        <a:rPr lang="fr-FR" sz="1200" baseline="0" dirty="0" err="1" smtClean="0">
                          <a:latin typeface="Calibri" pitchFamily="34" charset="0"/>
                          <a:cs typeface="Calibri" pitchFamily="34" charset="0"/>
                        </a:rPr>
                        <a:t>abroad</a:t>
                      </a:r>
                      <a:r>
                        <a:rPr lang="fr-FR" sz="1200" baseline="0" dirty="0" smtClean="0">
                          <a:latin typeface="Calibri" pitchFamily="34" charset="0"/>
                          <a:cs typeface="Calibri" pitchFamily="34" charset="0"/>
                        </a:rPr>
                        <a:t>?</a:t>
                      </a:r>
                      <a:endParaRPr lang="fr-FR" sz="120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bl>
          </a:graphicData>
        </a:graphic>
      </p:graphicFrame>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333375" y="0"/>
            <a:ext cx="6172200" cy="533400"/>
          </a:xfrm>
        </p:spPr>
        <p:txBody>
          <a:bodyPr/>
          <a:lstStyle/>
          <a:p>
            <a:pPr eaLnBrk="1" hangingPunct="1"/>
            <a:r>
              <a:rPr lang="es-ES_tradnl" altLang="en-US" sz="2800" b="1" dirty="0"/>
              <a:t>Les nombres</a:t>
            </a:r>
          </a:p>
        </p:txBody>
      </p:sp>
      <p:sp>
        <p:nvSpPr>
          <p:cNvPr id="7171" name="TextBox 4"/>
          <p:cNvSpPr txBox="1">
            <a:spLocks noChangeArrowheads="1"/>
          </p:cNvSpPr>
          <p:nvPr/>
        </p:nvSpPr>
        <p:spPr bwMode="auto">
          <a:xfrm>
            <a:off x="114300" y="8497888"/>
            <a:ext cx="6026265" cy="646331"/>
          </a:xfrm>
          <a:prstGeom prst="rect">
            <a:avLst/>
          </a:prstGeom>
          <a:noFill/>
          <a:ln w="9525">
            <a:noFill/>
            <a:miter lim="800000"/>
            <a:headEnd/>
            <a:tailEnd/>
          </a:ln>
        </p:spPr>
        <p:txBody>
          <a:bodyPr wrap="none">
            <a:spAutoFit/>
          </a:bodyPr>
          <a:lstStyle/>
          <a:p>
            <a:pPr algn="l"/>
            <a:r>
              <a:rPr lang="en-GB" altLang="en-US" b="1" dirty="0">
                <a:latin typeface="Calibri" pitchFamily="34" charset="0"/>
              </a:rPr>
              <a:t>Follow the link to help you pronounce the numbers correctly:</a:t>
            </a:r>
          </a:p>
          <a:p>
            <a:r>
              <a:rPr lang="en-GB" altLang="en-US" dirty="0">
                <a:latin typeface="Calibri" pitchFamily="34" charset="0"/>
              </a:rPr>
              <a:t>https://frenchtogether.com/french-numbers/</a:t>
            </a:r>
          </a:p>
        </p:txBody>
      </p:sp>
      <p:graphicFrame>
        <p:nvGraphicFramePr>
          <p:cNvPr id="7" name="Table 6"/>
          <p:cNvGraphicFramePr>
            <a:graphicFrameLocks noGrp="1"/>
          </p:cNvGraphicFramePr>
          <p:nvPr>
            <p:extLst>
              <p:ext uri="{D42A27DB-BD31-4B8C-83A1-F6EECF244321}">
                <p14:modId xmlns:p14="http://schemas.microsoft.com/office/powerpoint/2010/main" val="97267945"/>
              </p:ext>
            </p:extLst>
          </p:nvPr>
        </p:nvGraphicFramePr>
        <p:xfrm>
          <a:off x="188912" y="507868"/>
          <a:ext cx="6480176" cy="7531164"/>
        </p:xfrm>
        <a:graphic>
          <a:graphicData uri="http://schemas.openxmlformats.org/drawingml/2006/table">
            <a:tbl>
              <a:tblPr>
                <a:tableStyleId>{5C22544A-7EE6-4342-B048-85BDC9FD1C3A}</a:tableStyleId>
              </a:tblPr>
              <a:tblGrid>
                <a:gridCol w="1657719">
                  <a:extLst>
                    <a:ext uri="{9D8B030D-6E8A-4147-A177-3AD203B41FA5}">
                      <a16:colId xmlns:a16="http://schemas.microsoft.com/office/drawing/2014/main" val="20000"/>
                    </a:ext>
                  </a:extLst>
                </a:gridCol>
                <a:gridCol w="1798375">
                  <a:extLst>
                    <a:ext uri="{9D8B030D-6E8A-4147-A177-3AD203B41FA5}">
                      <a16:colId xmlns:a16="http://schemas.microsoft.com/office/drawing/2014/main" val="20001"/>
                    </a:ext>
                  </a:extLst>
                </a:gridCol>
                <a:gridCol w="3024082">
                  <a:extLst>
                    <a:ext uri="{9D8B030D-6E8A-4147-A177-3AD203B41FA5}">
                      <a16:colId xmlns:a16="http://schemas.microsoft.com/office/drawing/2014/main" val="20002"/>
                    </a:ext>
                  </a:extLst>
                </a:gridCol>
              </a:tblGrid>
              <a:tr h="382838">
                <a:tc>
                  <a:txBody>
                    <a:bodyPr/>
                    <a:lstStyle/>
                    <a:p>
                      <a:r>
                        <a:rPr lang="es-ES_tradnl" sz="1800" b="1" noProof="0" dirty="0">
                          <a:solidFill>
                            <a:schemeClr val="tx1"/>
                          </a:solidFill>
                          <a:latin typeface="Calibri" pitchFamily="34" charset="0"/>
                          <a:cs typeface="Calibri" pitchFamily="34" charset="0"/>
                        </a:rPr>
                        <a:t>1 un</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800" b="1" noProof="0" dirty="0">
                          <a:solidFill>
                            <a:schemeClr val="tx1"/>
                          </a:solidFill>
                          <a:latin typeface="Calibri" pitchFamily="34" charset="0"/>
                          <a:cs typeface="Calibri" pitchFamily="34" charset="0"/>
                        </a:rPr>
                        <a:t>20 </a:t>
                      </a:r>
                      <a:r>
                        <a:rPr lang="es-ES_tradnl" sz="1800" b="1" noProof="0" dirty="0" err="1">
                          <a:solidFill>
                            <a:schemeClr val="tx1"/>
                          </a:solidFill>
                          <a:latin typeface="Calibri" pitchFamily="34" charset="0"/>
                          <a:cs typeface="Calibri" pitchFamily="34" charset="0"/>
                        </a:rPr>
                        <a:t>vingt</a:t>
                      </a:r>
                      <a:endParaRPr lang="es-ES_tradnl" sz="1800" b="1" noProof="0" dirty="0">
                        <a:solidFill>
                          <a:schemeClr val="tx1"/>
                        </a:solidFill>
                        <a:latin typeface="Calibri" pitchFamily="34" charset="0"/>
                        <a:cs typeface="Calibri" pitchFamily="34" charset="0"/>
                      </a:endParaRP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800" b="1" noProof="0" dirty="0">
                          <a:solidFill>
                            <a:schemeClr val="tx1"/>
                          </a:solidFill>
                          <a:latin typeface="Calibri" pitchFamily="34" charset="0"/>
                          <a:cs typeface="Calibri" pitchFamily="34" charset="0"/>
                        </a:rPr>
                        <a:t>100 cent</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382838">
                <a:tc>
                  <a:txBody>
                    <a:bodyPr/>
                    <a:lstStyle/>
                    <a:p>
                      <a:r>
                        <a:rPr lang="fr-FR" sz="1800" b="1" noProof="0" dirty="0">
                          <a:solidFill>
                            <a:schemeClr val="tx1"/>
                          </a:solidFill>
                          <a:latin typeface="Calibri" pitchFamily="34" charset="0"/>
                          <a:cs typeface="Calibri" pitchFamily="34" charset="0"/>
                        </a:rPr>
                        <a:t>2 deux</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21 vingt</a:t>
                      </a:r>
                      <a:r>
                        <a:rPr lang="fr-FR" sz="1800" b="1" baseline="0" noProof="0" dirty="0">
                          <a:solidFill>
                            <a:schemeClr val="tx1"/>
                          </a:solidFill>
                          <a:latin typeface="Calibri" pitchFamily="34" charset="0"/>
                          <a:cs typeface="Calibri" pitchFamily="34" charset="0"/>
                        </a:rPr>
                        <a:t> </a:t>
                      </a:r>
                      <a:r>
                        <a:rPr lang="fr-FR" sz="1800" b="1" noProof="0" dirty="0">
                          <a:solidFill>
                            <a:schemeClr val="tx1"/>
                          </a:solidFill>
                          <a:latin typeface="Calibri" pitchFamily="34" charset="0"/>
                          <a:cs typeface="Calibri" pitchFamily="34" charset="0"/>
                        </a:rPr>
                        <a:t>et</a:t>
                      </a:r>
                      <a:r>
                        <a:rPr lang="fr-FR" sz="1800" b="1" baseline="0" noProof="0" dirty="0">
                          <a:solidFill>
                            <a:schemeClr val="tx1"/>
                          </a:solidFill>
                          <a:latin typeface="Calibri" pitchFamily="34" charset="0"/>
                          <a:cs typeface="Calibri" pitchFamily="34" charset="0"/>
                        </a:rPr>
                        <a:t> </a:t>
                      </a:r>
                      <a:r>
                        <a:rPr lang="fr-FR" sz="1800" b="1" noProof="0" dirty="0">
                          <a:solidFill>
                            <a:schemeClr val="tx1"/>
                          </a:solidFill>
                          <a:latin typeface="Calibri" pitchFamily="34" charset="0"/>
                          <a:cs typeface="Calibri" pitchFamily="34" charset="0"/>
                        </a:rPr>
                        <a:t>un</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101 cent-un</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382838">
                <a:tc>
                  <a:txBody>
                    <a:bodyPr/>
                    <a:lstStyle/>
                    <a:p>
                      <a:r>
                        <a:rPr lang="fr-FR" sz="1800" b="1" noProof="0" dirty="0">
                          <a:solidFill>
                            <a:schemeClr val="tx1"/>
                          </a:solidFill>
                          <a:latin typeface="Calibri" pitchFamily="34" charset="0"/>
                          <a:cs typeface="Calibri" pitchFamily="34" charset="0"/>
                        </a:rPr>
                        <a:t>3 trois</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22 vingt-deux</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102 cent-deux</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382838">
                <a:tc>
                  <a:txBody>
                    <a:bodyPr/>
                    <a:lstStyle/>
                    <a:p>
                      <a:r>
                        <a:rPr lang="fr-FR" sz="1800" b="1" noProof="0" dirty="0">
                          <a:solidFill>
                            <a:schemeClr val="tx1"/>
                          </a:solidFill>
                          <a:latin typeface="Calibri" pitchFamily="34" charset="0"/>
                          <a:cs typeface="Calibri" pitchFamily="34" charset="0"/>
                        </a:rPr>
                        <a:t>4 quatre</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23 vingt-trois</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110 cent-dix</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382838">
                <a:tc>
                  <a:txBody>
                    <a:bodyPr/>
                    <a:lstStyle/>
                    <a:p>
                      <a:r>
                        <a:rPr lang="fr-FR" sz="1800" b="1" noProof="0" dirty="0">
                          <a:solidFill>
                            <a:schemeClr val="tx1"/>
                          </a:solidFill>
                          <a:latin typeface="Calibri" pitchFamily="34" charset="0"/>
                          <a:cs typeface="Calibri" pitchFamily="34" charset="0"/>
                        </a:rPr>
                        <a:t>5 cinq</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800" b="1" noProof="0" dirty="0">
                          <a:solidFill>
                            <a:schemeClr val="tx1"/>
                          </a:solidFill>
                          <a:latin typeface="Calibri" pitchFamily="34" charset="0"/>
                          <a:cs typeface="Calibri" pitchFamily="34" charset="0"/>
                        </a:rPr>
                        <a:t>24 vingt-quatre</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151 cent-cinquante</a:t>
                      </a:r>
                      <a:r>
                        <a:rPr lang="fr-FR" sz="1800" b="1" baseline="0" noProof="0" dirty="0">
                          <a:solidFill>
                            <a:schemeClr val="tx1"/>
                          </a:solidFill>
                          <a:latin typeface="Calibri" pitchFamily="34" charset="0"/>
                          <a:cs typeface="Calibri" pitchFamily="34" charset="0"/>
                        </a:rPr>
                        <a:t> et un</a:t>
                      </a:r>
                      <a:endParaRPr lang="fr-FR" sz="1800" b="1" noProof="0" dirty="0">
                        <a:solidFill>
                          <a:schemeClr val="tx1"/>
                        </a:solidFill>
                        <a:latin typeface="Calibri" pitchFamily="34" charset="0"/>
                        <a:cs typeface="Calibri" pitchFamily="34" charset="0"/>
                      </a:endParaRP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382838">
                <a:tc>
                  <a:txBody>
                    <a:bodyPr/>
                    <a:lstStyle/>
                    <a:p>
                      <a:r>
                        <a:rPr lang="fr-FR" sz="1800" b="1" noProof="0" dirty="0">
                          <a:solidFill>
                            <a:schemeClr val="tx1"/>
                          </a:solidFill>
                          <a:latin typeface="Calibri" pitchFamily="34" charset="0"/>
                          <a:cs typeface="Calibri" pitchFamily="34" charset="0"/>
                        </a:rPr>
                        <a:t>6 six</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800" b="1" noProof="0" dirty="0">
                          <a:solidFill>
                            <a:schemeClr val="tx1"/>
                          </a:solidFill>
                          <a:latin typeface="Calibri" pitchFamily="34" charset="0"/>
                          <a:cs typeface="Calibri" pitchFamily="34" charset="0"/>
                        </a:rPr>
                        <a:t>25 vingt-cinq</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162 cent-soixante</a:t>
                      </a:r>
                      <a:r>
                        <a:rPr lang="fr-FR" sz="1800" b="1" baseline="0" noProof="0" dirty="0">
                          <a:solidFill>
                            <a:schemeClr val="tx1"/>
                          </a:solidFill>
                          <a:latin typeface="Calibri" pitchFamily="34" charset="0"/>
                          <a:cs typeface="Calibri" pitchFamily="34" charset="0"/>
                        </a:rPr>
                        <a:t> deux</a:t>
                      </a:r>
                      <a:endParaRPr lang="fr-FR" sz="1800" b="1" noProof="0" dirty="0">
                        <a:solidFill>
                          <a:schemeClr val="tx1"/>
                        </a:solidFill>
                        <a:latin typeface="Calibri" pitchFamily="34" charset="0"/>
                        <a:cs typeface="Calibri" pitchFamily="34" charset="0"/>
                      </a:endParaRP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382838">
                <a:tc>
                  <a:txBody>
                    <a:bodyPr/>
                    <a:lstStyle/>
                    <a:p>
                      <a:r>
                        <a:rPr lang="fr-FR" sz="1800" b="1" noProof="0" dirty="0">
                          <a:solidFill>
                            <a:schemeClr val="tx1"/>
                          </a:solidFill>
                          <a:latin typeface="Calibri" pitchFamily="34" charset="0"/>
                          <a:cs typeface="Calibri" pitchFamily="34" charset="0"/>
                        </a:rPr>
                        <a:t>7 sept</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800" b="1" noProof="0" dirty="0">
                          <a:solidFill>
                            <a:schemeClr val="tx1"/>
                          </a:solidFill>
                          <a:latin typeface="Calibri" pitchFamily="34" charset="0"/>
                          <a:cs typeface="Calibri" pitchFamily="34" charset="0"/>
                        </a:rPr>
                        <a:t>26 vingt-six</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190 cent-quatre-vingt-dix</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382838">
                <a:tc>
                  <a:txBody>
                    <a:bodyPr/>
                    <a:lstStyle/>
                    <a:p>
                      <a:r>
                        <a:rPr lang="fr-FR" sz="1800" b="1" noProof="0" dirty="0">
                          <a:solidFill>
                            <a:schemeClr val="tx1"/>
                          </a:solidFill>
                          <a:latin typeface="Calibri" pitchFamily="34" charset="0"/>
                          <a:cs typeface="Calibri" pitchFamily="34" charset="0"/>
                        </a:rPr>
                        <a:t>8 huit</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800" b="1" noProof="0" dirty="0">
                          <a:solidFill>
                            <a:schemeClr val="tx1"/>
                          </a:solidFill>
                          <a:latin typeface="Calibri" pitchFamily="34" charset="0"/>
                          <a:cs typeface="Calibri" pitchFamily="34" charset="0"/>
                        </a:rPr>
                        <a:t>27 vingt-sept</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200 deux-cents</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r h="382838">
                <a:tc>
                  <a:txBody>
                    <a:bodyPr/>
                    <a:lstStyle/>
                    <a:p>
                      <a:r>
                        <a:rPr lang="fr-FR" sz="1800" b="1" noProof="0" dirty="0">
                          <a:solidFill>
                            <a:schemeClr val="tx1"/>
                          </a:solidFill>
                          <a:latin typeface="Calibri" pitchFamily="34" charset="0"/>
                          <a:cs typeface="Calibri" pitchFamily="34" charset="0"/>
                        </a:rPr>
                        <a:t>9 neuf</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800" b="1" noProof="0" dirty="0">
                          <a:solidFill>
                            <a:schemeClr val="tx1"/>
                          </a:solidFill>
                          <a:latin typeface="Calibri" pitchFamily="34" charset="0"/>
                          <a:cs typeface="Calibri" pitchFamily="34" charset="0"/>
                        </a:rPr>
                        <a:t>28 vingt-huit</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300 trois-cents</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8"/>
                  </a:ext>
                </a:extLst>
              </a:tr>
              <a:tr h="382838">
                <a:tc>
                  <a:txBody>
                    <a:bodyPr/>
                    <a:lstStyle/>
                    <a:p>
                      <a:r>
                        <a:rPr lang="fr-FR" sz="1800" b="1" noProof="0" dirty="0">
                          <a:solidFill>
                            <a:schemeClr val="tx1"/>
                          </a:solidFill>
                          <a:latin typeface="Calibri" pitchFamily="34" charset="0"/>
                          <a:cs typeface="Calibri" pitchFamily="34" charset="0"/>
                        </a:rPr>
                        <a:t>10 dix</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800" b="1" noProof="0" dirty="0">
                          <a:solidFill>
                            <a:schemeClr val="tx1"/>
                          </a:solidFill>
                          <a:latin typeface="Calibri" pitchFamily="34" charset="0"/>
                          <a:cs typeface="Calibri" pitchFamily="34" charset="0"/>
                        </a:rPr>
                        <a:t>29 vingt-neuf</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400 quatre-cents</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9"/>
                  </a:ext>
                </a:extLst>
              </a:tr>
              <a:tr h="382838">
                <a:tc>
                  <a:txBody>
                    <a:bodyPr/>
                    <a:lstStyle/>
                    <a:p>
                      <a:r>
                        <a:rPr lang="fr-FR" sz="1800" b="1" noProof="0" dirty="0">
                          <a:solidFill>
                            <a:schemeClr val="tx1"/>
                          </a:solidFill>
                          <a:latin typeface="Calibri" pitchFamily="34" charset="0"/>
                          <a:cs typeface="Calibri" pitchFamily="34" charset="0"/>
                        </a:rPr>
                        <a:t>11 onze</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800" b="1" noProof="0" dirty="0">
                          <a:solidFill>
                            <a:schemeClr val="tx1"/>
                          </a:solidFill>
                          <a:latin typeface="Calibri" pitchFamily="34" charset="0"/>
                          <a:cs typeface="Calibri" pitchFamily="34" charset="0"/>
                        </a:rPr>
                        <a:t>30 trente</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500 cinq-cents</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0"/>
                  </a:ext>
                </a:extLst>
              </a:tr>
              <a:tr h="382838">
                <a:tc>
                  <a:txBody>
                    <a:bodyPr/>
                    <a:lstStyle/>
                    <a:p>
                      <a:r>
                        <a:rPr lang="fr-FR" sz="1800" b="1" noProof="0" dirty="0">
                          <a:solidFill>
                            <a:schemeClr val="tx1"/>
                          </a:solidFill>
                          <a:latin typeface="Calibri" pitchFamily="34" charset="0"/>
                          <a:cs typeface="Calibri" pitchFamily="34" charset="0"/>
                        </a:rPr>
                        <a:t>12 douze</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31 trente</a:t>
                      </a:r>
                      <a:r>
                        <a:rPr lang="fr-FR" sz="1800" b="1" baseline="0" noProof="0" dirty="0">
                          <a:solidFill>
                            <a:schemeClr val="tx1"/>
                          </a:solidFill>
                          <a:latin typeface="Calibri" pitchFamily="34" charset="0"/>
                          <a:cs typeface="Calibri" pitchFamily="34" charset="0"/>
                        </a:rPr>
                        <a:t> et un</a:t>
                      </a:r>
                      <a:endParaRPr lang="fr-FR" sz="1800" b="1" noProof="0" dirty="0">
                        <a:solidFill>
                          <a:schemeClr val="tx1"/>
                        </a:solidFill>
                        <a:latin typeface="Calibri" pitchFamily="34" charset="0"/>
                        <a:cs typeface="Calibri" pitchFamily="34" charset="0"/>
                      </a:endParaRP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600 six-cents</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1"/>
                  </a:ext>
                </a:extLst>
              </a:tr>
              <a:tr h="382838">
                <a:tc>
                  <a:txBody>
                    <a:bodyPr/>
                    <a:lstStyle/>
                    <a:p>
                      <a:r>
                        <a:rPr lang="fr-FR" sz="1800" b="1" noProof="0" dirty="0">
                          <a:solidFill>
                            <a:schemeClr val="tx1"/>
                          </a:solidFill>
                          <a:latin typeface="Calibri" pitchFamily="34" charset="0"/>
                          <a:cs typeface="Calibri" pitchFamily="34" charset="0"/>
                        </a:rPr>
                        <a:t>13 treize</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32 trente-deux</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700 sept-cents</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2"/>
                  </a:ext>
                </a:extLst>
              </a:tr>
              <a:tr h="382838">
                <a:tc>
                  <a:txBody>
                    <a:bodyPr/>
                    <a:lstStyle/>
                    <a:p>
                      <a:r>
                        <a:rPr lang="fr-FR" sz="1800" b="1" noProof="0" dirty="0">
                          <a:solidFill>
                            <a:schemeClr val="tx1"/>
                          </a:solidFill>
                          <a:latin typeface="Calibri" pitchFamily="34" charset="0"/>
                          <a:cs typeface="Calibri" pitchFamily="34" charset="0"/>
                        </a:rPr>
                        <a:t>14 quatorze</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40 quarante</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800 huit-cents</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3"/>
                  </a:ext>
                </a:extLst>
              </a:tr>
              <a:tr h="382838">
                <a:tc>
                  <a:txBody>
                    <a:bodyPr/>
                    <a:lstStyle/>
                    <a:p>
                      <a:r>
                        <a:rPr lang="fr-FR" sz="1800" b="1" noProof="0" dirty="0">
                          <a:solidFill>
                            <a:schemeClr val="tx1"/>
                          </a:solidFill>
                          <a:latin typeface="Calibri" pitchFamily="34" charset="0"/>
                          <a:cs typeface="Calibri" pitchFamily="34" charset="0"/>
                        </a:rPr>
                        <a:t>15 quinze</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50 cinquante</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900 neuf-cents</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4"/>
                  </a:ext>
                </a:extLst>
              </a:tr>
              <a:tr h="382838">
                <a:tc>
                  <a:txBody>
                    <a:bodyPr/>
                    <a:lstStyle/>
                    <a:p>
                      <a:r>
                        <a:rPr lang="fr-FR" sz="1800" b="1" noProof="0" dirty="0">
                          <a:solidFill>
                            <a:schemeClr val="tx1"/>
                          </a:solidFill>
                          <a:latin typeface="Calibri" pitchFamily="34" charset="0"/>
                          <a:cs typeface="Calibri" pitchFamily="34" charset="0"/>
                        </a:rPr>
                        <a:t>16 seize</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60</a:t>
                      </a:r>
                      <a:r>
                        <a:rPr lang="fr-FR" sz="1800" b="1" baseline="0" noProof="0" dirty="0">
                          <a:solidFill>
                            <a:schemeClr val="tx1"/>
                          </a:solidFill>
                          <a:latin typeface="Calibri" pitchFamily="34" charset="0"/>
                          <a:cs typeface="Calibri" pitchFamily="34" charset="0"/>
                        </a:rPr>
                        <a:t> soixante</a:t>
                      </a:r>
                      <a:endParaRPr lang="fr-FR" sz="1800" b="1" noProof="0" dirty="0">
                        <a:solidFill>
                          <a:schemeClr val="tx1"/>
                        </a:solidFill>
                        <a:latin typeface="Calibri" pitchFamily="34" charset="0"/>
                        <a:cs typeface="Calibri" pitchFamily="34" charset="0"/>
                      </a:endParaRP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1 000 mille</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5"/>
                  </a:ext>
                </a:extLst>
              </a:tr>
              <a:tr h="382838">
                <a:tc>
                  <a:txBody>
                    <a:bodyPr/>
                    <a:lstStyle/>
                    <a:p>
                      <a:r>
                        <a:rPr lang="fr-FR" sz="1800" b="1" noProof="0" dirty="0">
                          <a:solidFill>
                            <a:schemeClr val="tx1"/>
                          </a:solidFill>
                          <a:latin typeface="Calibri" pitchFamily="34" charset="0"/>
                          <a:cs typeface="Calibri" pitchFamily="34" charset="0"/>
                        </a:rPr>
                        <a:t>17 dix-sept</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70 soixante-dix</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2 000 deux-mille</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6"/>
                  </a:ext>
                </a:extLst>
              </a:tr>
              <a:tr h="382838">
                <a:tc>
                  <a:txBody>
                    <a:bodyPr/>
                    <a:lstStyle/>
                    <a:p>
                      <a:r>
                        <a:rPr lang="fr-FR" sz="1800" b="1" noProof="0" dirty="0">
                          <a:solidFill>
                            <a:schemeClr val="tx1"/>
                          </a:solidFill>
                          <a:latin typeface="Calibri" pitchFamily="34" charset="0"/>
                          <a:cs typeface="Calibri" pitchFamily="34" charset="0"/>
                        </a:rPr>
                        <a:t>18 dix-huit</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80 quatre-vingts</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1 000</a:t>
                      </a:r>
                      <a:r>
                        <a:rPr lang="fr-FR" sz="1800" b="1" baseline="0" noProof="0" dirty="0">
                          <a:solidFill>
                            <a:schemeClr val="tx1"/>
                          </a:solidFill>
                          <a:latin typeface="Calibri" pitchFamily="34" charset="0"/>
                          <a:cs typeface="Calibri" pitchFamily="34" charset="0"/>
                        </a:rPr>
                        <a:t> 000</a:t>
                      </a:r>
                      <a:r>
                        <a:rPr lang="fr-FR" sz="1800" b="1" noProof="0" dirty="0">
                          <a:solidFill>
                            <a:schemeClr val="tx1"/>
                          </a:solidFill>
                          <a:latin typeface="Calibri" pitchFamily="34" charset="0"/>
                          <a:cs typeface="Calibri" pitchFamily="34" charset="0"/>
                        </a:rPr>
                        <a:t> un-million</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7"/>
                  </a:ext>
                </a:extLst>
              </a:tr>
              <a:tr h="382838">
                <a:tc>
                  <a:txBody>
                    <a:bodyPr/>
                    <a:lstStyle/>
                    <a:p>
                      <a:r>
                        <a:rPr lang="fr-FR" sz="1800" b="1" noProof="0" dirty="0">
                          <a:solidFill>
                            <a:schemeClr val="tx1"/>
                          </a:solidFill>
                          <a:latin typeface="Calibri" pitchFamily="34" charset="0"/>
                          <a:cs typeface="Calibri" pitchFamily="34" charset="0"/>
                        </a:rPr>
                        <a:t>19 dix-neuf</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90 quatre-vingt-dix</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2</a:t>
                      </a:r>
                      <a:r>
                        <a:rPr lang="fr-FR" sz="1800" b="1" baseline="0" noProof="0" dirty="0">
                          <a:solidFill>
                            <a:schemeClr val="tx1"/>
                          </a:solidFill>
                          <a:latin typeface="Calibri" pitchFamily="34" charset="0"/>
                          <a:cs typeface="Calibri" pitchFamily="34" charset="0"/>
                        </a:rPr>
                        <a:t> 000 000 deux-millions</a:t>
                      </a:r>
                      <a:endParaRPr lang="fr-FR" sz="1800" b="1" noProof="0" dirty="0">
                        <a:solidFill>
                          <a:schemeClr val="tx1"/>
                        </a:solidFill>
                        <a:latin typeface="Calibri" pitchFamily="34" charset="0"/>
                        <a:cs typeface="Calibri" pitchFamily="34" charset="0"/>
                      </a:endParaRP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8"/>
                  </a:ext>
                </a:extLst>
              </a:tr>
            </a:tbl>
          </a:graphicData>
        </a:graphic>
      </p:graphicFrame>
      <p:sp>
        <p:nvSpPr>
          <p:cNvPr id="8" name="Slide Number Placeholder 7"/>
          <p:cNvSpPr>
            <a:spLocks noGrp="1"/>
          </p:cNvSpPr>
          <p:nvPr>
            <p:ph type="sldNum" sz="quarter" idx="12"/>
          </p:nvPr>
        </p:nvSpPr>
        <p:spPr/>
        <p:txBody>
          <a:bodyPr/>
          <a:lstStyle/>
          <a:p>
            <a:pPr>
              <a:defRPr/>
            </a:pPr>
            <a:fld id="{AF705EC1-4E73-459C-B1EC-0E22A002AD68}" type="slidenum">
              <a:rPr lang="en-GB" smtClean="0"/>
              <a:pPr>
                <a:defRPr/>
              </a:pPr>
              <a:t>3</a:t>
            </a:fld>
            <a:endParaRPr lang="en-GB"/>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420004070"/>
              </p:ext>
            </p:extLst>
          </p:nvPr>
        </p:nvGraphicFramePr>
        <p:xfrm>
          <a:off x="188640" y="179512"/>
          <a:ext cx="6552728" cy="8247856"/>
        </p:xfrm>
        <a:graphic>
          <a:graphicData uri="http://schemas.openxmlformats.org/drawingml/2006/table">
            <a:tbl>
              <a:tblPr>
                <a:tableStyleId>{5C22544A-7EE6-4342-B048-85BDC9FD1C3A}</a:tableStyleId>
              </a:tblPr>
              <a:tblGrid>
                <a:gridCol w="576064">
                  <a:extLst>
                    <a:ext uri="{9D8B030D-6E8A-4147-A177-3AD203B41FA5}">
                      <a16:colId xmlns:a16="http://schemas.microsoft.com/office/drawing/2014/main" val="20000"/>
                    </a:ext>
                  </a:extLst>
                </a:gridCol>
                <a:gridCol w="2448272">
                  <a:extLst>
                    <a:ext uri="{9D8B030D-6E8A-4147-A177-3AD203B41FA5}">
                      <a16:colId xmlns:a16="http://schemas.microsoft.com/office/drawing/2014/main" val="20001"/>
                    </a:ext>
                  </a:extLst>
                </a:gridCol>
                <a:gridCol w="864096">
                  <a:extLst>
                    <a:ext uri="{9D8B030D-6E8A-4147-A177-3AD203B41FA5}">
                      <a16:colId xmlns:a16="http://schemas.microsoft.com/office/drawing/2014/main" val="20002"/>
                    </a:ext>
                  </a:extLst>
                </a:gridCol>
                <a:gridCol w="1152128">
                  <a:extLst>
                    <a:ext uri="{9D8B030D-6E8A-4147-A177-3AD203B41FA5}">
                      <a16:colId xmlns:a16="http://schemas.microsoft.com/office/drawing/2014/main" val="20003"/>
                    </a:ext>
                  </a:extLst>
                </a:gridCol>
                <a:gridCol w="1512168">
                  <a:extLst>
                    <a:ext uri="{9D8B030D-6E8A-4147-A177-3AD203B41FA5}">
                      <a16:colId xmlns:a16="http://schemas.microsoft.com/office/drawing/2014/main" val="20004"/>
                    </a:ext>
                  </a:extLst>
                </a:gridCol>
              </a:tblGrid>
              <a:tr h="370840">
                <a:tc gridSpan="5">
                  <a:txBody>
                    <a:bodyPr/>
                    <a:lstStyle/>
                    <a:p>
                      <a:pPr algn="ctr"/>
                      <a:r>
                        <a:rPr lang="es-ES_tradnl" sz="1600" b="1" dirty="0"/>
                        <a:t>KEY</a:t>
                      </a:r>
                      <a:r>
                        <a:rPr lang="es-ES_tradnl" sz="1600" b="1" baseline="0" dirty="0"/>
                        <a:t> TO SUCCESS IN THE PHOTO CARD (15 MARKS)</a:t>
                      </a:r>
                      <a:endParaRPr lang="es-ES_tradnl" sz="16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0"/>
                  </a:ext>
                </a:extLst>
              </a:tr>
              <a:tr h="1933416">
                <a:tc gridSpan="5">
                  <a:txBody>
                    <a:bodyPr/>
                    <a:lstStyle/>
                    <a:p>
                      <a:r>
                        <a:rPr lang="en-GB" sz="1200" b="1" noProof="0" dirty="0">
                          <a:latin typeface="Calibri" pitchFamily="34" charset="0"/>
                          <a:cs typeface="Calibri" pitchFamily="34" charset="0"/>
                        </a:rPr>
                        <a:t>FOUNDATION</a:t>
                      </a:r>
                      <a:r>
                        <a:rPr lang="en-GB" sz="1200" b="1" baseline="0" noProof="0" dirty="0">
                          <a:latin typeface="Calibri" pitchFamily="34" charset="0"/>
                          <a:cs typeface="Calibri" pitchFamily="34" charset="0"/>
                        </a:rPr>
                        <a:t> </a:t>
                      </a:r>
                      <a:r>
                        <a:rPr lang="en-GB" sz="1200" baseline="0" noProof="0" dirty="0">
                          <a:latin typeface="Calibri" pitchFamily="34" charset="0"/>
                          <a:cs typeface="Calibri" pitchFamily="34" charset="0"/>
                        </a:rPr>
                        <a:t>(approximately 2 minutes)</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b="1" noProof="0" dirty="0">
                          <a:latin typeface="Calibri" pitchFamily="34" charset="0"/>
                          <a:cs typeface="Calibri" pitchFamily="34" charset="0"/>
                        </a:rPr>
                        <a:t>HIGHER</a:t>
                      </a:r>
                      <a:r>
                        <a:rPr lang="en-GB" sz="1200" baseline="0" noProof="0" dirty="0">
                          <a:latin typeface="Calibri" pitchFamily="34" charset="0"/>
                          <a:cs typeface="Calibri" pitchFamily="34" charset="0"/>
                        </a:rPr>
                        <a:t> (approximately 3 minutes)</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1" baseline="0" noProof="0" dirty="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b="1" baseline="0" noProof="0" dirty="0">
                          <a:latin typeface="Calibri" pitchFamily="34" charset="0"/>
                          <a:cs typeface="Calibri" pitchFamily="34" charset="0"/>
                        </a:rPr>
                        <a:t>YOU WILL BE ASKED 5 QUESTIONS IN TOTAL</a:t>
                      </a:r>
                    </a:p>
                    <a:p>
                      <a:pPr>
                        <a:buFont typeface="Arial" pitchFamily="34" charset="0"/>
                        <a:buChar char="•"/>
                      </a:pPr>
                      <a:r>
                        <a:rPr lang="en-GB" sz="1200" b="1" noProof="0" dirty="0">
                          <a:latin typeface="Calibri" pitchFamily="34" charset="0"/>
                          <a:cs typeface="Calibri" pitchFamily="34" charset="0"/>
                        </a:rPr>
                        <a:t>You will have time to prepare</a:t>
                      </a:r>
                      <a:r>
                        <a:rPr lang="en-GB" sz="1200" b="1" baseline="0" noProof="0" dirty="0">
                          <a:latin typeface="Calibri" pitchFamily="34" charset="0"/>
                          <a:cs typeface="Calibri" pitchFamily="34" charset="0"/>
                        </a:rPr>
                        <a:t>  answers to three of the questions which will be printed on the photo card. You will read these answers during the exam. </a:t>
                      </a:r>
                    </a:p>
                    <a:p>
                      <a:pPr>
                        <a:buFont typeface="Arial" pitchFamily="34" charset="0"/>
                        <a:buChar char="•"/>
                      </a:pPr>
                      <a:r>
                        <a:rPr lang="en-GB" sz="1200" b="1" baseline="0" noProof="0" dirty="0">
                          <a:latin typeface="Calibri" pitchFamily="34" charset="0"/>
                          <a:cs typeface="Calibri" pitchFamily="34" charset="0"/>
                        </a:rPr>
                        <a:t>You will also be asked two other unseen questions. </a:t>
                      </a:r>
                    </a:p>
                    <a:p>
                      <a:pPr>
                        <a:buFont typeface="Arial" pitchFamily="34" charset="0"/>
                        <a:buChar char="•"/>
                      </a:pPr>
                      <a:r>
                        <a:rPr lang="en-GB" sz="1200" b="1" baseline="0" noProof="0" dirty="0">
                          <a:latin typeface="Calibri" pitchFamily="34" charset="0"/>
                          <a:cs typeface="Calibri" pitchFamily="34" charset="0"/>
                        </a:rPr>
                        <a:t>The first question is always: </a:t>
                      </a:r>
                      <a:r>
                        <a:rPr lang="en-GB" sz="1200" b="1" baseline="0" noProof="0" dirty="0" err="1" smtClean="0">
                          <a:latin typeface="Calibri" pitchFamily="34" charset="0"/>
                          <a:cs typeface="Calibri" pitchFamily="34" charset="0"/>
                        </a:rPr>
                        <a:t>Qu’est-ce</a:t>
                      </a:r>
                      <a:r>
                        <a:rPr lang="en-GB" sz="1200" b="1" baseline="0" noProof="0" dirty="0" smtClean="0">
                          <a:latin typeface="Calibri" pitchFamily="34" charset="0"/>
                          <a:cs typeface="Calibri" pitchFamily="34" charset="0"/>
                        </a:rPr>
                        <a:t> </a:t>
                      </a:r>
                      <a:r>
                        <a:rPr lang="en-GB" sz="1200" b="1" baseline="0" noProof="0" dirty="0" err="1" smtClean="0">
                          <a:latin typeface="Calibri" pitchFamily="34" charset="0"/>
                          <a:cs typeface="Calibri" pitchFamily="34" charset="0"/>
                        </a:rPr>
                        <a:t>qu’il</a:t>
                      </a:r>
                      <a:r>
                        <a:rPr lang="en-GB" sz="1200" b="1" baseline="0" noProof="0" dirty="0" smtClean="0">
                          <a:latin typeface="Calibri" pitchFamily="34" charset="0"/>
                          <a:cs typeface="Calibri" pitchFamily="34" charset="0"/>
                        </a:rPr>
                        <a:t> y a sur la photo</a:t>
                      </a:r>
                      <a:endParaRPr lang="en-GB" sz="1200" b="1" baseline="0" noProof="0" dirty="0">
                        <a:latin typeface="Calibri" pitchFamily="34" charset="0"/>
                        <a:cs typeface="Calibri" pitchFamily="34" charset="0"/>
                      </a:endParaRPr>
                    </a:p>
                    <a:p>
                      <a:pPr>
                        <a:buFont typeface="Arial" pitchFamily="34" charset="0"/>
                        <a:buNone/>
                      </a:pPr>
                      <a:r>
                        <a:rPr lang="en-GB" sz="1200" b="1" baseline="0" noProof="0" dirty="0">
                          <a:latin typeface="Calibri" pitchFamily="34" charset="0"/>
                          <a:cs typeface="Calibri" pitchFamily="34" charset="0"/>
                        </a:rPr>
                        <a:t>TO DO WELL</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GB" sz="1200" baseline="0" noProof="0" dirty="0">
                          <a:latin typeface="Calibri" pitchFamily="34" charset="0"/>
                          <a:cs typeface="Calibri" pitchFamily="34" charset="0"/>
                        </a:rPr>
                        <a:t>Try to develop your answers, give opinions and reasons</a:t>
                      </a:r>
                      <a:endParaRPr lang="en-GB" sz="1200"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1"/>
                  </a:ext>
                </a:extLst>
              </a:tr>
              <a:tr h="144016">
                <a:tc gridSpan="5">
                  <a:txBody>
                    <a:bodyPr/>
                    <a:lstStyle/>
                    <a:p>
                      <a:r>
                        <a:rPr lang="es-ES_tradnl" sz="1200" b="1" dirty="0">
                          <a:latin typeface="Calibri" pitchFamily="34" charset="0"/>
                          <a:cs typeface="Calibri" pitchFamily="34" charset="0"/>
                        </a:rPr>
                        <a:t>CLUES</a:t>
                      </a:r>
                      <a:r>
                        <a:rPr lang="es-ES_tradnl" sz="1200" b="1" baseline="0" dirty="0">
                          <a:latin typeface="Calibri" pitchFamily="34" charset="0"/>
                          <a:cs typeface="Calibri" pitchFamily="34" charset="0"/>
                        </a:rPr>
                        <a:t> TO TENSES FROM THE VERBS IN THE QUESTION</a:t>
                      </a:r>
                      <a:endParaRPr lang="es-ES_tradnl" sz="1200" b="1"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2"/>
                  </a:ext>
                </a:extLst>
              </a:tr>
              <a:tr h="229736">
                <a:tc gridSpan="5">
                  <a:txBody>
                    <a:bodyPr/>
                    <a:lstStyle/>
                    <a:p>
                      <a:r>
                        <a:rPr lang="fr-FR" sz="1200" b="1" dirty="0" smtClean="0">
                          <a:latin typeface="Calibri" pitchFamily="34" charset="0"/>
                          <a:cs typeface="Calibri" pitchFamily="34" charset="0"/>
                        </a:rPr>
                        <a:t>PAST TENSE </a:t>
                      </a:r>
                      <a:endParaRPr lang="fr-FR" sz="12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3"/>
                  </a:ext>
                </a:extLst>
              </a:tr>
              <a:tr h="747504">
                <a:tc>
                  <a:txBody>
                    <a:bodyPr/>
                    <a:lstStyle/>
                    <a:p>
                      <a:r>
                        <a:rPr lang="en-GB" sz="1200" b="1" noProof="0" dirty="0" smtClean="0">
                          <a:latin typeface="Calibri" pitchFamily="34" charset="0"/>
                          <a:cs typeface="Calibri" pitchFamily="34" charset="0"/>
                        </a:rPr>
                        <a:t>-..</a:t>
                      </a:r>
                      <a:r>
                        <a:rPr lang="en-GB" sz="1200" b="1" noProof="0" dirty="0" err="1" smtClean="0">
                          <a:latin typeface="Calibri" pitchFamily="34" charset="0"/>
                          <a:cs typeface="Calibri" pitchFamily="34" charset="0"/>
                        </a:rPr>
                        <a:t>tu</a:t>
                      </a:r>
                      <a:r>
                        <a:rPr lang="en-GB" sz="1200" b="1" baseline="0" noProof="0" dirty="0" smtClean="0">
                          <a:latin typeface="Calibri" pitchFamily="34" charset="0"/>
                          <a:cs typeface="Calibri" pitchFamily="34" charset="0"/>
                        </a:rPr>
                        <a:t> as + pp?</a:t>
                      </a:r>
                      <a:endParaRPr lang="en-GB" sz="1200" b="1" noProof="0" dirty="0">
                        <a:latin typeface="Calibri" pitchFamily="34" charset="0"/>
                        <a:cs typeface="Calibri" pitchFamily="34" charset="0"/>
                      </a:endParaRPr>
                    </a:p>
                    <a:p>
                      <a:endParaRPr lang="en-GB" sz="1200" b="1" noProof="0" dirty="0">
                        <a:latin typeface="Calibri" pitchFamily="34" charset="0"/>
                        <a:cs typeface="Calibri" pitchFamily="34" charset="0"/>
                      </a:endParaRPr>
                    </a:p>
                    <a:p>
                      <a:endParaRPr lang="en-GB" sz="1200" b="1"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r>
                        <a:rPr lang="fr-FR" sz="1200" b="0" dirty="0" smtClean="0">
                          <a:latin typeface="Calibri" pitchFamily="34" charset="0"/>
                          <a:cs typeface="Calibri" pitchFamily="34" charset="0"/>
                        </a:rPr>
                        <a:t>Qu’est-ce que tu as fait</a:t>
                      </a:r>
                      <a:r>
                        <a:rPr lang="fr-FR" sz="1200" b="0" baseline="0" dirty="0" smtClean="0">
                          <a:latin typeface="Calibri" pitchFamily="34" charset="0"/>
                          <a:cs typeface="Calibri" pitchFamily="34" charset="0"/>
                        </a:rPr>
                        <a:t>? - </a:t>
                      </a:r>
                      <a:r>
                        <a:rPr lang="fr-FR" sz="1200" b="0" baseline="0" noProof="0" dirty="0" err="1" smtClean="0">
                          <a:latin typeface="Calibri" pitchFamily="34" charset="0"/>
                          <a:cs typeface="Calibri" pitchFamily="34" charset="0"/>
                        </a:rPr>
                        <a:t>What</a:t>
                      </a:r>
                      <a:r>
                        <a:rPr lang="fr-FR" sz="1200" b="0" baseline="0" noProof="0" dirty="0" smtClean="0">
                          <a:latin typeface="Calibri" pitchFamily="34" charset="0"/>
                          <a:cs typeface="Calibri" pitchFamily="34" charset="0"/>
                        </a:rPr>
                        <a:t> </a:t>
                      </a:r>
                      <a:r>
                        <a:rPr lang="fr-FR" sz="1200" b="0" baseline="0" noProof="0" dirty="0" err="1" smtClean="0">
                          <a:latin typeface="Calibri" pitchFamily="34" charset="0"/>
                          <a:cs typeface="Calibri" pitchFamily="34" charset="0"/>
                        </a:rPr>
                        <a:t>did</a:t>
                      </a:r>
                      <a:r>
                        <a:rPr lang="fr-FR" sz="1200" b="0" baseline="0" noProof="0" dirty="0" smtClean="0">
                          <a:latin typeface="Calibri" pitchFamily="34" charset="0"/>
                          <a:cs typeface="Calibri" pitchFamily="34" charset="0"/>
                        </a:rPr>
                        <a:t> </a:t>
                      </a:r>
                      <a:r>
                        <a:rPr lang="fr-FR" sz="1200" b="0" baseline="0" noProof="0" dirty="0" err="1" smtClean="0">
                          <a:latin typeface="Calibri" pitchFamily="34" charset="0"/>
                          <a:cs typeface="Calibri" pitchFamily="34" charset="0"/>
                        </a:rPr>
                        <a:t>you</a:t>
                      </a:r>
                      <a:r>
                        <a:rPr lang="fr-FR" sz="1200" b="0" baseline="0" noProof="0" dirty="0" smtClean="0">
                          <a:latin typeface="Calibri" pitchFamily="34" charset="0"/>
                          <a:cs typeface="Calibri" pitchFamily="34" charset="0"/>
                        </a:rPr>
                        <a:t> do?</a:t>
                      </a:r>
                    </a:p>
                    <a:p>
                      <a:r>
                        <a:rPr lang="fr-FR" sz="1200" b="0" baseline="0" noProof="0" dirty="0" smtClean="0">
                          <a:latin typeface="Calibri" pitchFamily="34" charset="0"/>
                          <a:cs typeface="Calibri" pitchFamily="34" charset="0"/>
                        </a:rPr>
                        <a:t>Hier</a:t>
                      </a:r>
                    </a:p>
                    <a:p>
                      <a:r>
                        <a:rPr lang="fr-FR" sz="1200" b="0" baseline="0" noProof="0" dirty="0" smtClean="0">
                          <a:latin typeface="Calibri" pitchFamily="34" charset="0"/>
                          <a:cs typeface="Calibri" pitchFamily="34" charset="0"/>
                        </a:rPr>
                        <a:t>Récemment</a:t>
                      </a:r>
                    </a:p>
                    <a:p>
                      <a:r>
                        <a:rPr lang="fr-FR" sz="1200" b="0" baseline="0" noProof="0" dirty="0" smtClean="0">
                          <a:latin typeface="Calibri" pitchFamily="34" charset="0"/>
                          <a:cs typeface="Calibri" pitchFamily="34" charset="0"/>
                        </a:rPr>
                        <a:t>Le week-end dernier</a:t>
                      </a:r>
                    </a:p>
                    <a:p>
                      <a:r>
                        <a:rPr lang="fr-FR" sz="1200" b="0" baseline="0" noProof="0" dirty="0" smtClean="0">
                          <a:latin typeface="Calibri" pitchFamily="34" charset="0"/>
                          <a:cs typeface="Calibri" pitchFamily="34" charset="0"/>
                        </a:rPr>
                        <a:t>Pendant les vacances</a:t>
                      </a:r>
                      <a:endParaRPr lang="fr-FR" sz="1200" b="0" baseline="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a:txBody>
                    <a:bodyPr/>
                    <a:lstStyle/>
                    <a:p>
                      <a:r>
                        <a:rPr lang="es-ES_tradnl" sz="1200" b="0" dirty="0" err="1" smtClean="0">
                          <a:latin typeface="Calibri" pitchFamily="34" charset="0"/>
                          <a:cs typeface="Calibri" pitchFamily="34" charset="0"/>
                        </a:rPr>
                        <a:t>J’ai</a:t>
                      </a:r>
                      <a:r>
                        <a:rPr lang="es-ES_tradnl" sz="1200" b="0" dirty="0" smtClean="0">
                          <a:latin typeface="Calibri" pitchFamily="34" charset="0"/>
                          <a:cs typeface="Calibri" pitchFamily="34" charset="0"/>
                        </a:rPr>
                        <a:t> + </a:t>
                      </a:r>
                      <a:r>
                        <a:rPr lang="es-ES_tradnl" sz="1200" b="0" dirty="0" err="1" smtClean="0">
                          <a:latin typeface="Calibri" pitchFamily="34" charset="0"/>
                          <a:cs typeface="Calibri" pitchFamily="34" charset="0"/>
                        </a:rPr>
                        <a:t>pp</a:t>
                      </a:r>
                      <a:r>
                        <a:rPr lang="es-ES_tradnl" sz="1200" b="0" dirty="0" smtClean="0">
                          <a:latin typeface="Calibri" pitchFamily="34" charset="0"/>
                          <a:cs typeface="Calibri" pitchFamily="34" charset="0"/>
                        </a:rPr>
                        <a:t> – I…</a:t>
                      </a:r>
                    </a:p>
                    <a:p>
                      <a:r>
                        <a:rPr lang="es-ES_tradnl" sz="1200" b="0" dirty="0" smtClean="0">
                          <a:latin typeface="Calibri" pitchFamily="34" charset="0"/>
                          <a:cs typeface="Calibri" pitchFamily="34" charset="0"/>
                        </a:rPr>
                        <a:t>Je</a:t>
                      </a:r>
                      <a:r>
                        <a:rPr lang="es-ES_tradnl" sz="1200" b="0" baseline="0" dirty="0" smtClean="0">
                          <a:latin typeface="Calibri" pitchFamily="34" charset="0"/>
                          <a:cs typeface="Calibri" pitchFamily="34" charset="0"/>
                        </a:rPr>
                        <a:t> </a:t>
                      </a:r>
                      <a:r>
                        <a:rPr lang="es-ES_tradnl" sz="1200" b="0" baseline="0" dirty="0" err="1" smtClean="0">
                          <a:latin typeface="Calibri" pitchFamily="34" charset="0"/>
                          <a:cs typeface="Calibri" pitchFamily="34" charset="0"/>
                        </a:rPr>
                        <a:t>suis</a:t>
                      </a:r>
                      <a:r>
                        <a:rPr lang="es-ES_tradnl" sz="1200" b="0" baseline="0" dirty="0" smtClean="0">
                          <a:latin typeface="Calibri" pitchFamily="34" charset="0"/>
                          <a:cs typeface="Calibri" pitchFamily="34" charset="0"/>
                        </a:rPr>
                        <a:t> + </a:t>
                      </a:r>
                      <a:r>
                        <a:rPr lang="es-ES_tradnl" sz="1200" b="0" baseline="0" dirty="0" err="1" smtClean="0">
                          <a:latin typeface="Calibri" pitchFamily="34" charset="0"/>
                          <a:cs typeface="Calibri" pitchFamily="34" charset="0"/>
                        </a:rPr>
                        <a:t>pp</a:t>
                      </a:r>
                      <a:endParaRPr lang="es-ES_tradnl" sz="1200" b="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179432">
                <a:tc gridSpan="5">
                  <a:txBody>
                    <a:bodyPr/>
                    <a:lstStyle/>
                    <a:p>
                      <a:r>
                        <a:rPr lang="fr-FR" sz="1200" b="1" dirty="0" smtClean="0">
                          <a:latin typeface="Calibri" pitchFamily="34" charset="0"/>
                          <a:cs typeface="Calibri" pitchFamily="34" charset="0"/>
                        </a:rPr>
                        <a:t>FUTURE</a:t>
                      </a:r>
                      <a:r>
                        <a:rPr lang="fr-FR" sz="1200" b="1" baseline="0" dirty="0" smtClean="0">
                          <a:latin typeface="Calibri" pitchFamily="34" charset="0"/>
                          <a:cs typeface="Calibri" pitchFamily="34" charset="0"/>
                        </a:rPr>
                        <a:t> TENSE</a:t>
                      </a:r>
                      <a:endParaRPr lang="fr-FR" sz="12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5"/>
                  </a:ext>
                </a:extLst>
              </a:tr>
              <a:tr h="370840">
                <a:tc gridSpan="3">
                  <a:txBody>
                    <a:bodyPr/>
                    <a:lstStyle/>
                    <a:p>
                      <a:pPr>
                        <a:buFont typeface="Arial" pitchFamily="34" charset="0"/>
                        <a:buChar char="•"/>
                      </a:pPr>
                      <a:r>
                        <a:rPr lang="fr-FR" sz="1200" dirty="0" smtClean="0">
                          <a:latin typeface="Calibri" pitchFamily="34" charset="0"/>
                          <a:cs typeface="Calibri" pitchFamily="34" charset="0"/>
                        </a:rPr>
                        <a:t>Est-ce que tu voudrais+ infinitive?-</a:t>
                      </a:r>
                      <a:r>
                        <a:rPr lang="fr-FR" sz="1200" dirty="0" err="1" smtClean="0">
                          <a:latin typeface="Calibri" pitchFamily="34" charset="0"/>
                          <a:cs typeface="Calibri" pitchFamily="34" charset="0"/>
                        </a:rPr>
                        <a:t>Would</a:t>
                      </a:r>
                      <a:r>
                        <a:rPr lang="fr-FR" sz="1200" dirty="0" smtClean="0">
                          <a:latin typeface="Calibri" pitchFamily="34" charset="0"/>
                          <a:cs typeface="Calibri" pitchFamily="34" charset="0"/>
                        </a:rPr>
                        <a:t> </a:t>
                      </a:r>
                      <a:r>
                        <a:rPr lang="fr-FR" sz="1200" dirty="0" err="1" smtClean="0">
                          <a:latin typeface="Calibri" pitchFamily="34" charset="0"/>
                          <a:cs typeface="Calibri" pitchFamily="34" charset="0"/>
                        </a:rPr>
                        <a:t>you</a:t>
                      </a:r>
                      <a:r>
                        <a:rPr lang="fr-FR" sz="1200" dirty="0" smtClean="0">
                          <a:latin typeface="Calibri" pitchFamily="34" charset="0"/>
                          <a:cs typeface="Calibri" pitchFamily="34" charset="0"/>
                        </a:rPr>
                        <a:t> </a:t>
                      </a:r>
                      <a:r>
                        <a:rPr lang="fr-FR" sz="1200" dirty="0" err="1" smtClean="0">
                          <a:latin typeface="Calibri" pitchFamily="34" charset="0"/>
                          <a:cs typeface="Calibri" pitchFamily="34" charset="0"/>
                        </a:rPr>
                        <a:t>like</a:t>
                      </a:r>
                      <a:r>
                        <a:rPr lang="fr-FR" sz="1200" dirty="0" smtClean="0">
                          <a:latin typeface="Calibri" pitchFamily="34" charset="0"/>
                          <a:cs typeface="Calibri" pitchFamily="34" charset="0"/>
                        </a:rPr>
                        <a:t> to…</a:t>
                      </a:r>
                    </a:p>
                    <a:p>
                      <a:pPr>
                        <a:buFont typeface="Arial" pitchFamily="34" charset="0"/>
                        <a:buChar char="•"/>
                      </a:pPr>
                      <a:r>
                        <a:rPr lang="fr-FR" sz="1200" dirty="0" smtClean="0">
                          <a:latin typeface="Calibri" pitchFamily="34" charset="0"/>
                          <a:cs typeface="Calibri" pitchFamily="34" charset="0"/>
                        </a:rPr>
                        <a:t>Qu’est-ce que tu veux+ infinitive-</a:t>
                      </a:r>
                      <a:r>
                        <a:rPr lang="fr-FR" sz="1200" dirty="0" err="1" smtClean="0">
                          <a:latin typeface="Calibri" pitchFamily="34" charset="0"/>
                          <a:cs typeface="Calibri" pitchFamily="34" charset="0"/>
                        </a:rPr>
                        <a:t>What</a:t>
                      </a:r>
                      <a:r>
                        <a:rPr lang="fr-FR" sz="1200" dirty="0" smtClean="0">
                          <a:latin typeface="Calibri" pitchFamily="34" charset="0"/>
                          <a:cs typeface="Calibri" pitchFamily="34" charset="0"/>
                        </a:rPr>
                        <a:t> do </a:t>
                      </a:r>
                      <a:r>
                        <a:rPr lang="fr-FR" sz="1200" dirty="0" err="1" smtClean="0">
                          <a:latin typeface="Calibri" pitchFamily="34" charset="0"/>
                          <a:cs typeface="Calibri" pitchFamily="34" charset="0"/>
                        </a:rPr>
                        <a:t>you</a:t>
                      </a:r>
                      <a:r>
                        <a:rPr lang="fr-FR" sz="1200" dirty="0" smtClean="0">
                          <a:latin typeface="Calibri" pitchFamily="34" charset="0"/>
                          <a:cs typeface="Calibri" pitchFamily="34" charset="0"/>
                        </a:rPr>
                        <a:t> </a:t>
                      </a:r>
                      <a:r>
                        <a:rPr lang="fr-FR" sz="1200" dirty="0" err="1" smtClean="0">
                          <a:latin typeface="Calibri" pitchFamily="34" charset="0"/>
                          <a:cs typeface="Calibri" pitchFamily="34" charset="0"/>
                        </a:rPr>
                        <a:t>want</a:t>
                      </a:r>
                      <a:r>
                        <a:rPr lang="fr-FR" sz="1200" dirty="0" smtClean="0">
                          <a:latin typeface="Calibri" pitchFamily="34" charset="0"/>
                          <a:cs typeface="Calibri" pitchFamily="34" charset="0"/>
                        </a:rPr>
                        <a:t> to…</a:t>
                      </a:r>
                    </a:p>
                    <a:p>
                      <a:pPr>
                        <a:buFont typeface="Arial" pitchFamily="34" charset="0"/>
                        <a:buChar char="•"/>
                      </a:pPr>
                      <a:r>
                        <a:rPr lang="fr-FR" sz="1200" dirty="0" smtClean="0">
                          <a:latin typeface="Calibri" pitchFamily="34" charset="0"/>
                          <a:cs typeface="Calibri" pitchFamily="34" charset="0"/>
                        </a:rPr>
                        <a:t>Qu’est-ce que tu vas + infinitive?…-</a:t>
                      </a:r>
                      <a:r>
                        <a:rPr lang="fr-FR" sz="1200" dirty="0" err="1" smtClean="0">
                          <a:latin typeface="Calibri" pitchFamily="34" charset="0"/>
                          <a:cs typeface="Calibri" pitchFamily="34" charset="0"/>
                        </a:rPr>
                        <a:t>What</a:t>
                      </a:r>
                      <a:r>
                        <a:rPr lang="fr-FR" sz="1200" dirty="0" smtClean="0">
                          <a:latin typeface="Calibri" pitchFamily="34" charset="0"/>
                          <a:cs typeface="Calibri" pitchFamily="34" charset="0"/>
                        </a:rPr>
                        <a:t> are </a:t>
                      </a:r>
                      <a:r>
                        <a:rPr lang="fr-FR" sz="1200" dirty="0" err="1" smtClean="0">
                          <a:latin typeface="Calibri" pitchFamily="34" charset="0"/>
                          <a:cs typeface="Calibri" pitchFamily="34" charset="0"/>
                        </a:rPr>
                        <a:t>you</a:t>
                      </a:r>
                      <a:r>
                        <a:rPr lang="fr-FR" sz="1200" dirty="0" smtClean="0">
                          <a:latin typeface="Calibri" pitchFamily="34" charset="0"/>
                          <a:cs typeface="Calibri" pitchFamily="34" charset="0"/>
                        </a:rPr>
                        <a:t> </a:t>
                      </a:r>
                      <a:r>
                        <a:rPr lang="fr-FR" sz="1200" dirty="0" err="1" smtClean="0">
                          <a:latin typeface="Calibri" pitchFamily="34" charset="0"/>
                          <a:cs typeface="Calibri" pitchFamily="34" charset="0"/>
                        </a:rPr>
                        <a:t>going</a:t>
                      </a:r>
                      <a:r>
                        <a:rPr lang="fr-FR" sz="1200" dirty="0" smtClean="0">
                          <a:latin typeface="Calibri" pitchFamily="34" charset="0"/>
                          <a:cs typeface="Calibri" pitchFamily="34" charset="0"/>
                        </a:rPr>
                        <a:t> to…</a:t>
                      </a:r>
                    </a:p>
                    <a:p>
                      <a:pPr>
                        <a:buFont typeface="Arial" pitchFamily="34" charset="0"/>
                        <a:buChar char="•"/>
                      </a:pPr>
                      <a:r>
                        <a:rPr lang="fr-FR" sz="1200" dirty="0" smtClean="0">
                          <a:latin typeface="Calibri" pitchFamily="34" charset="0"/>
                          <a:cs typeface="Calibri" pitchFamily="34" charset="0"/>
                        </a:rPr>
                        <a:t>Comment serait…?…-</a:t>
                      </a:r>
                      <a:r>
                        <a:rPr lang="fr-FR" sz="1200" dirty="0" err="1" smtClean="0">
                          <a:latin typeface="Calibri" pitchFamily="34" charset="0"/>
                          <a:cs typeface="Calibri" pitchFamily="34" charset="0"/>
                        </a:rPr>
                        <a:t>What</a:t>
                      </a:r>
                      <a:r>
                        <a:rPr lang="fr-FR" sz="1200" dirty="0" smtClean="0">
                          <a:latin typeface="Calibri" pitchFamily="34" charset="0"/>
                          <a:cs typeface="Calibri" pitchFamily="34" charset="0"/>
                        </a:rPr>
                        <a:t> </a:t>
                      </a:r>
                      <a:r>
                        <a:rPr lang="fr-FR" sz="1200" dirty="0" err="1" smtClean="0">
                          <a:latin typeface="Calibri" pitchFamily="34" charset="0"/>
                          <a:cs typeface="Calibri" pitchFamily="34" charset="0"/>
                        </a:rPr>
                        <a:t>would</a:t>
                      </a:r>
                      <a:r>
                        <a:rPr lang="fr-FR" sz="1200" dirty="0" smtClean="0">
                          <a:latin typeface="Calibri" pitchFamily="34" charset="0"/>
                          <a:cs typeface="Calibri" pitchFamily="34" charset="0"/>
                        </a:rPr>
                        <a:t> … </a:t>
                      </a:r>
                      <a:r>
                        <a:rPr lang="fr-FR" sz="1200" dirty="0" err="1" smtClean="0">
                          <a:latin typeface="Calibri" pitchFamily="34" charset="0"/>
                          <a:cs typeface="Calibri" pitchFamily="34" charset="0"/>
                        </a:rPr>
                        <a:t>be</a:t>
                      </a:r>
                      <a:r>
                        <a:rPr lang="fr-FR" sz="1200" dirty="0" smtClean="0">
                          <a:latin typeface="Calibri" pitchFamily="34" charset="0"/>
                          <a:cs typeface="Calibri" pitchFamily="34" charset="0"/>
                        </a:rPr>
                        <a:t> </a:t>
                      </a:r>
                      <a:r>
                        <a:rPr lang="fr-FR" sz="1200" dirty="0" err="1" smtClean="0">
                          <a:latin typeface="Calibri" pitchFamily="34" charset="0"/>
                          <a:cs typeface="Calibri" pitchFamily="34" charset="0"/>
                        </a:rPr>
                        <a:t>like</a:t>
                      </a:r>
                      <a:r>
                        <a:rPr lang="fr-FR" sz="1200" dirty="0" smtClean="0">
                          <a:latin typeface="Calibri" pitchFamily="34" charset="0"/>
                          <a:cs typeface="Calibri" pitchFamily="34" charset="0"/>
                        </a:rPr>
                        <a:t>?</a:t>
                      </a:r>
                    </a:p>
                    <a:p>
                      <a:pPr>
                        <a:buFont typeface="Arial" pitchFamily="34" charset="0"/>
                        <a:buChar char="•"/>
                      </a:pPr>
                      <a:r>
                        <a:rPr lang="fr-FR" sz="1200" dirty="0" smtClean="0">
                          <a:latin typeface="Calibri" pitchFamily="34" charset="0"/>
                          <a:cs typeface="Calibri" pitchFamily="34" charset="0"/>
                        </a:rPr>
                        <a:t>Si tu étais…, tu</a:t>
                      </a:r>
                      <a:r>
                        <a:rPr lang="fr-FR" sz="1200" baseline="0" dirty="0" smtClean="0">
                          <a:latin typeface="Calibri" pitchFamily="34" charset="0"/>
                          <a:cs typeface="Calibri" pitchFamily="34" charset="0"/>
                        </a:rPr>
                        <a:t> voudrais….</a:t>
                      </a:r>
                      <a:r>
                        <a:rPr lang="fr-FR" sz="1200" dirty="0" smtClean="0">
                          <a:latin typeface="Calibri" pitchFamily="34" charset="0"/>
                          <a:cs typeface="Calibri" pitchFamily="34" charset="0"/>
                        </a:rPr>
                        <a:t>? </a:t>
                      </a:r>
                    </a:p>
                    <a:p>
                      <a:pPr>
                        <a:buFont typeface="Arial" pitchFamily="34" charset="0"/>
                        <a:buChar char="•"/>
                      </a:pPr>
                      <a:r>
                        <a:rPr lang="fr-FR" sz="1200" dirty="0" smtClean="0">
                          <a:latin typeface="Calibri" pitchFamily="34" charset="0"/>
                          <a:cs typeface="Calibri" pitchFamily="34" charset="0"/>
                        </a:rPr>
                        <a:t>Qu’est-ce que tu penses de…</a:t>
                      </a:r>
                      <a:endParaRPr lang="fr-FR" sz="12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gridSpan="2">
                  <a:txBody>
                    <a:bodyPr/>
                    <a:lstStyle/>
                    <a:p>
                      <a:pPr>
                        <a:buFont typeface="Arial" pitchFamily="34" charset="0"/>
                        <a:buChar char="•"/>
                      </a:pPr>
                      <a:r>
                        <a:rPr lang="fr-FR" sz="1200" dirty="0" smtClean="0">
                          <a:latin typeface="Calibri" pitchFamily="34" charset="0"/>
                          <a:cs typeface="Calibri" pitchFamily="34" charset="0"/>
                        </a:rPr>
                        <a:t>Je voudrais+</a:t>
                      </a:r>
                      <a:r>
                        <a:rPr lang="fr-FR" sz="1200" baseline="0" dirty="0" smtClean="0">
                          <a:latin typeface="Calibri" pitchFamily="34" charset="0"/>
                          <a:cs typeface="Calibri" pitchFamily="34" charset="0"/>
                        </a:rPr>
                        <a:t> </a:t>
                      </a:r>
                      <a:r>
                        <a:rPr lang="fr-FR" sz="1200" baseline="0" dirty="0" err="1" smtClean="0">
                          <a:latin typeface="Calibri" pitchFamily="34" charset="0"/>
                          <a:cs typeface="Calibri" pitchFamily="34" charset="0"/>
                        </a:rPr>
                        <a:t>inf</a:t>
                      </a:r>
                      <a:endParaRPr lang="fr-FR" sz="1200" dirty="0" smtClean="0">
                        <a:latin typeface="Calibri" pitchFamily="34" charset="0"/>
                        <a:cs typeface="Calibri" pitchFamily="34" charset="0"/>
                      </a:endParaRPr>
                    </a:p>
                    <a:p>
                      <a:pPr>
                        <a:buFont typeface="Arial" pitchFamily="34" charset="0"/>
                        <a:buChar char="•"/>
                      </a:pPr>
                      <a:r>
                        <a:rPr lang="fr-FR" sz="1200" dirty="0" smtClean="0">
                          <a:latin typeface="Calibri" pitchFamily="34" charset="0"/>
                          <a:cs typeface="Calibri" pitchFamily="34" charset="0"/>
                        </a:rPr>
                        <a:t>Je</a:t>
                      </a:r>
                      <a:r>
                        <a:rPr lang="fr-FR" sz="1200" baseline="0" dirty="0" smtClean="0">
                          <a:latin typeface="Calibri" pitchFamily="34" charset="0"/>
                          <a:cs typeface="Calibri" pitchFamily="34" charset="0"/>
                        </a:rPr>
                        <a:t> veux</a:t>
                      </a:r>
                      <a:r>
                        <a:rPr lang="fr-FR" sz="1200" dirty="0" smtClean="0">
                          <a:latin typeface="Calibri" pitchFamily="34" charset="0"/>
                          <a:cs typeface="Calibri" pitchFamily="34" charset="0"/>
                        </a:rPr>
                        <a:t> + </a:t>
                      </a:r>
                      <a:r>
                        <a:rPr lang="fr-FR" sz="1200" dirty="0" err="1" smtClean="0">
                          <a:latin typeface="Calibri" pitchFamily="34" charset="0"/>
                          <a:cs typeface="Calibri" pitchFamily="34" charset="0"/>
                        </a:rPr>
                        <a:t>infin</a:t>
                      </a:r>
                      <a:endParaRPr lang="fr-FR" sz="1200" dirty="0" smtClean="0">
                        <a:latin typeface="Calibri" pitchFamily="34" charset="0"/>
                        <a:cs typeface="Calibri" pitchFamily="34" charset="0"/>
                      </a:endParaRPr>
                    </a:p>
                    <a:p>
                      <a:pPr>
                        <a:buFont typeface="Arial" pitchFamily="34" charset="0"/>
                        <a:buChar char="•"/>
                      </a:pPr>
                      <a:r>
                        <a:rPr lang="fr-FR" sz="1200" dirty="0" smtClean="0">
                          <a:latin typeface="Calibri" pitchFamily="34" charset="0"/>
                          <a:cs typeface="Calibri" pitchFamily="34" charset="0"/>
                        </a:rPr>
                        <a:t>Je vais+ </a:t>
                      </a:r>
                      <a:r>
                        <a:rPr lang="fr-FR" sz="1200" dirty="0" err="1" smtClean="0">
                          <a:latin typeface="Calibri" pitchFamily="34" charset="0"/>
                          <a:cs typeface="Calibri" pitchFamily="34" charset="0"/>
                        </a:rPr>
                        <a:t>infin</a:t>
                      </a:r>
                      <a:endParaRPr lang="fr-FR" sz="1200" dirty="0" smtClean="0">
                        <a:latin typeface="Calibri" pitchFamily="34" charset="0"/>
                        <a:cs typeface="Calibri" pitchFamily="34" charset="0"/>
                      </a:endParaRPr>
                    </a:p>
                    <a:p>
                      <a:pPr>
                        <a:buFont typeface="Arial" pitchFamily="34" charset="0"/>
                        <a:buChar char="•"/>
                      </a:pPr>
                      <a:r>
                        <a:rPr lang="fr-FR" sz="1200" dirty="0" smtClean="0">
                          <a:latin typeface="Calibri" pitchFamily="34" charset="0"/>
                          <a:cs typeface="Calibri" pitchFamily="34" charset="0"/>
                        </a:rPr>
                        <a:t>Serait</a:t>
                      </a:r>
                    </a:p>
                    <a:p>
                      <a:pPr>
                        <a:buFont typeface="Arial" pitchFamily="34" charset="0"/>
                        <a:buChar char="•"/>
                      </a:pPr>
                      <a:r>
                        <a:rPr lang="fr-FR" sz="1200" dirty="0" smtClean="0">
                          <a:latin typeface="Calibri" pitchFamily="34" charset="0"/>
                          <a:cs typeface="Calibri" pitchFamily="34" charset="0"/>
                        </a:rPr>
                        <a:t>Je voudrais</a:t>
                      </a:r>
                    </a:p>
                    <a:p>
                      <a:pPr>
                        <a:buFont typeface="Arial" pitchFamily="34" charset="0"/>
                        <a:buChar char="•"/>
                      </a:pPr>
                      <a:r>
                        <a:rPr lang="fr-FR" sz="1200" dirty="0" err="1" smtClean="0">
                          <a:latin typeface="Calibri" pitchFamily="34" charset="0"/>
                          <a:cs typeface="Calibri" pitchFamily="34" charset="0"/>
                        </a:rPr>
                        <a:t>Give</a:t>
                      </a:r>
                      <a:r>
                        <a:rPr lang="fr-FR" sz="1200" dirty="0" smtClean="0">
                          <a:latin typeface="Calibri" pitchFamily="34" charset="0"/>
                          <a:cs typeface="Calibri" pitchFamily="34" charset="0"/>
                        </a:rPr>
                        <a:t> </a:t>
                      </a:r>
                      <a:r>
                        <a:rPr lang="fr-FR" sz="1200" dirty="0" err="1" smtClean="0">
                          <a:latin typeface="Calibri" pitchFamily="34" charset="0"/>
                          <a:cs typeface="Calibri" pitchFamily="34" charset="0"/>
                        </a:rPr>
                        <a:t>your</a:t>
                      </a:r>
                      <a:r>
                        <a:rPr lang="fr-FR" sz="1200" dirty="0" smtClean="0">
                          <a:latin typeface="Calibri" pitchFamily="34" charset="0"/>
                          <a:cs typeface="Calibri" pitchFamily="34" charset="0"/>
                        </a:rPr>
                        <a:t> opinion</a:t>
                      </a:r>
                      <a:endParaRPr lang="fr-FR" sz="120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extLst>
                  <a:ext uri="{0D108BD9-81ED-4DB2-BD59-A6C34878D82A}">
                    <a16:rowId xmlns:a16="http://schemas.microsoft.com/office/drawing/2014/main" val="10006"/>
                  </a:ext>
                </a:extLst>
              </a:tr>
              <a:tr h="149200">
                <a:tc gridSpan="5">
                  <a:txBody>
                    <a:bodyPr/>
                    <a:lstStyle/>
                    <a:p>
                      <a:r>
                        <a:rPr lang="fr-FR" sz="1200" b="1" dirty="0" smtClean="0">
                          <a:latin typeface="Calibri" pitchFamily="34" charset="0"/>
                          <a:cs typeface="Calibri" pitchFamily="34" charset="0"/>
                        </a:rPr>
                        <a:t>OPINION QUESTIONS</a:t>
                      </a:r>
                      <a:endParaRPr lang="fr-FR" sz="12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7"/>
                  </a:ext>
                </a:extLst>
              </a:tr>
              <a:tr h="370840">
                <a:tc gridSpan="2">
                  <a:txBody>
                    <a:bodyPr/>
                    <a:lstStyle/>
                    <a:p>
                      <a:pPr>
                        <a:buFont typeface="Arial" pitchFamily="34" charset="0"/>
                        <a:buChar char="•"/>
                      </a:pPr>
                      <a:r>
                        <a:rPr lang="fr-FR" sz="1200" dirty="0" smtClean="0">
                          <a:latin typeface="Calibri" pitchFamily="34" charset="0"/>
                          <a:cs typeface="Calibri" pitchFamily="34" charset="0"/>
                        </a:rPr>
                        <a:t>Qu’est que tu penses de…</a:t>
                      </a:r>
                    </a:p>
                    <a:p>
                      <a:pPr>
                        <a:buFont typeface="Arial" pitchFamily="34" charset="0"/>
                        <a:buChar char="•"/>
                      </a:pPr>
                      <a:r>
                        <a:rPr lang="fr-FR" sz="1200" dirty="0" smtClean="0">
                          <a:latin typeface="Calibri" pitchFamily="34" charset="0"/>
                          <a:cs typeface="Calibri" pitchFamily="34" charset="0"/>
                        </a:rPr>
                        <a:t>Est-ce que tu préfères</a:t>
                      </a:r>
                      <a:r>
                        <a:rPr lang="fr-FR" sz="1200" baseline="0" dirty="0" smtClean="0">
                          <a:latin typeface="Calibri" pitchFamily="34" charset="0"/>
                          <a:cs typeface="Calibri" pitchFamily="34" charset="0"/>
                        </a:rPr>
                        <a:t> passer du temps avec ta famille ou tes amis?</a:t>
                      </a:r>
                      <a:r>
                        <a:rPr lang="fr-FR" sz="1200" dirty="0" smtClean="0">
                          <a:latin typeface="Calibri" pitchFamily="34" charset="0"/>
                          <a:cs typeface="Calibri" pitchFamily="34" charset="0"/>
                        </a:rPr>
                        <a:t> Pourquoi? </a:t>
                      </a:r>
                    </a:p>
                    <a:p>
                      <a:pPr>
                        <a:buFont typeface="Arial" pitchFamily="34" charset="0"/>
                        <a:buChar char="•"/>
                      </a:pPr>
                      <a:r>
                        <a:rPr lang="fr-FR" sz="1200" b="0" baseline="0" dirty="0" smtClean="0">
                          <a:latin typeface="Calibri" pitchFamily="34" charset="0"/>
                          <a:cs typeface="Calibri" pitchFamily="34" charset="0"/>
                        </a:rPr>
                        <a:t>C’est mieux visiter la plage </a:t>
                      </a:r>
                      <a:r>
                        <a:rPr lang="fr-FR" sz="1200" b="1" baseline="0" dirty="0" smtClean="0">
                          <a:latin typeface="Calibri" pitchFamily="34" charset="0"/>
                          <a:cs typeface="Calibri" pitchFamily="34" charset="0"/>
                        </a:rPr>
                        <a:t>ou</a:t>
                      </a:r>
                      <a:r>
                        <a:rPr lang="fr-FR" sz="1200" baseline="0" dirty="0" smtClean="0">
                          <a:latin typeface="Calibri" pitchFamily="34" charset="0"/>
                          <a:cs typeface="Calibri" pitchFamily="34" charset="0"/>
                        </a:rPr>
                        <a:t> aller à la piscine</a:t>
                      </a:r>
                    </a:p>
                    <a:p>
                      <a:pPr>
                        <a:buFont typeface="Arial" pitchFamily="34" charset="0"/>
                        <a:buChar char="•"/>
                      </a:pPr>
                      <a:r>
                        <a:rPr lang="fr-FR" sz="1200" baseline="0" dirty="0" smtClean="0">
                          <a:latin typeface="Calibri" pitchFamily="34" charset="0"/>
                          <a:cs typeface="Calibri" pitchFamily="34" charset="0"/>
                        </a:rPr>
                        <a:t>Aimes-tu + </a:t>
                      </a:r>
                      <a:r>
                        <a:rPr lang="fr-FR" sz="1200" baseline="0" dirty="0" err="1" smtClean="0">
                          <a:latin typeface="Calibri" pitchFamily="34" charset="0"/>
                          <a:cs typeface="Calibri" pitchFamily="34" charset="0"/>
                        </a:rPr>
                        <a:t>inf</a:t>
                      </a:r>
                      <a:r>
                        <a:rPr lang="fr-FR" sz="1200" baseline="0" dirty="0" smtClean="0">
                          <a:latin typeface="Calibri" pitchFamily="34" charset="0"/>
                          <a:cs typeface="Calibri" pitchFamily="34" charset="0"/>
                        </a:rPr>
                        <a:t>?</a:t>
                      </a:r>
                    </a:p>
                    <a:p>
                      <a:pPr>
                        <a:buFont typeface="Arial" pitchFamily="34" charset="0"/>
                        <a:buChar char="•"/>
                      </a:pPr>
                      <a:r>
                        <a:rPr lang="fr-FR" sz="1200" dirty="0" smtClean="0">
                          <a:latin typeface="Calibri" pitchFamily="34" charset="0"/>
                          <a:cs typeface="Calibri" pitchFamily="34" charset="0"/>
                        </a:rPr>
                        <a:t>C’est une bonne idée + infinitive</a:t>
                      </a:r>
                    </a:p>
                    <a:p>
                      <a:pPr>
                        <a:buFont typeface="Arial" pitchFamily="34" charset="0"/>
                        <a:buChar char="•"/>
                      </a:pPr>
                      <a:r>
                        <a:rPr lang="fr-FR" sz="1200" baseline="0" dirty="0" smtClean="0">
                          <a:latin typeface="Calibri" pitchFamily="34" charset="0"/>
                          <a:cs typeface="Calibri" pitchFamily="34" charset="0"/>
                        </a:rPr>
                        <a:t>Quel type de film préfères-tu?</a:t>
                      </a:r>
                    </a:p>
                    <a:p>
                      <a:pPr>
                        <a:buFont typeface="Arial" pitchFamily="34" charset="0"/>
                        <a:buChar char="•"/>
                      </a:pPr>
                      <a:r>
                        <a:rPr lang="fr-FR" sz="1200" baseline="0" dirty="0" smtClean="0">
                          <a:latin typeface="Calibri" pitchFamily="34" charset="0"/>
                          <a:cs typeface="Calibri" pitchFamily="34" charset="0"/>
                        </a:rPr>
                        <a:t>C’est bon + infinitive…</a:t>
                      </a:r>
                    </a:p>
                    <a:p>
                      <a:pPr>
                        <a:buFont typeface="Arial" pitchFamily="34" charset="0"/>
                        <a:buChar char="•"/>
                      </a:pPr>
                      <a:r>
                        <a:rPr lang="fr-FR" sz="1200" baseline="0" dirty="0" smtClean="0">
                          <a:latin typeface="Calibri" pitchFamily="34" charset="0"/>
                          <a:cs typeface="Calibri" pitchFamily="34" charset="0"/>
                        </a:rPr>
                        <a:t>Pour toi… est important…</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fr-FR" sz="1200" dirty="0" smtClean="0">
                          <a:latin typeface="Calibri" pitchFamily="34" charset="0"/>
                          <a:cs typeface="Calibri" pitchFamily="34" charset="0"/>
                        </a:rPr>
                        <a:t>Quels</a:t>
                      </a:r>
                      <a:r>
                        <a:rPr lang="fr-FR" sz="1200" baseline="0" dirty="0" smtClean="0">
                          <a:latin typeface="Calibri" pitchFamily="34" charset="0"/>
                          <a:cs typeface="Calibri" pitchFamily="34" charset="0"/>
                        </a:rPr>
                        <a:t> sont les aspects positifs/négatifs </a:t>
                      </a:r>
                      <a:r>
                        <a:rPr lang="fr-FR" sz="1200" dirty="0" smtClean="0">
                          <a:latin typeface="Calibri" pitchFamily="34" charset="0"/>
                          <a:cs typeface="Calibri" pitchFamily="34" charset="0"/>
                        </a:rPr>
                        <a:t>de +</a:t>
                      </a:r>
                      <a:r>
                        <a:rPr lang="fr-FR" sz="1200" baseline="0" dirty="0" smtClean="0">
                          <a:latin typeface="Calibri" pitchFamily="34" charset="0"/>
                          <a:cs typeface="Calibri" pitchFamily="34" charset="0"/>
                        </a:rPr>
                        <a:t> </a:t>
                      </a:r>
                      <a:r>
                        <a:rPr lang="fr-FR" sz="1200" baseline="0" dirty="0" err="1" smtClean="0">
                          <a:latin typeface="Calibri" pitchFamily="34" charset="0"/>
                          <a:cs typeface="Calibri" pitchFamily="34" charset="0"/>
                        </a:rPr>
                        <a:t>infin</a:t>
                      </a:r>
                      <a:endParaRPr lang="fr-FR" sz="1200" baseline="0" dirty="0" smtClean="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fr-FR" sz="1200" dirty="0" smtClean="0">
                          <a:latin typeface="Calibri" pitchFamily="34" charset="0"/>
                          <a:cs typeface="Calibri" pitchFamily="34" charset="0"/>
                        </a:rPr>
                        <a:t>Quel est l’avantage/l’inconvénient de…</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fr-FR" sz="1200" dirty="0" smtClean="0">
                          <a:latin typeface="Calibri" pitchFamily="34" charset="0"/>
                          <a:cs typeface="Calibri" pitchFamily="34" charset="0"/>
                        </a:rPr>
                        <a:t>Quel est l’aspect le plus important</a:t>
                      </a:r>
                      <a:r>
                        <a:rPr lang="fr-FR" sz="1200" baseline="0" dirty="0" smtClean="0">
                          <a:latin typeface="Calibri" pitchFamily="34" charset="0"/>
                          <a:cs typeface="Calibri" pitchFamily="34" charset="0"/>
                        </a:rPr>
                        <a:t>…</a:t>
                      </a:r>
                      <a:endParaRPr lang="fr-FR" sz="1200" baseline="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gridSpan="3">
                  <a:txBody>
                    <a:bodyPr/>
                    <a:lstStyle/>
                    <a:p>
                      <a:pPr>
                        <a:buFont typeface="Arial" pitchFamily="34" charset="0"/>
                        <a:buChar char="•"/>
                      </a:pPr>
                      <a:r>
                        <a:rPr lang="fr-FR" sz="1200" dirty="0" err="1" smtClean="0">
                          <a:latin typeface="Calibri" pitchFamily="34" charset="0"/>
                          <a:cs typeface="Calibri" pitchFamily="34" charset="0"/>
                        </a:rPr>
                        <a:t>Give</a:t>
                      </a:r>
                      <a:r>
                        <a:rPr lang="fr-FR" sz="1200" dirty="0" smtClean="0">
                          <a:latin typeface="Calibri" pitchFamily="34" charset="0"/>
                          <a:cs typeface="Calibri" pitchFamily="34" charset="0"/>
                        </a:rPr>
                        <a:t> an opinion.</a:t>
                      </a:r>
                      <a:r>
                        <a:rPr lang="fr-FR" sz="1200" baseline="0" dirty="0" smtClean="0">
                          <a:latin typeface="Calibri" pitchFamily="34" charset="0"/>
                          <a:cs typeface="Calibri" pitchFamily="34" charset="0"/>
                        </a:rPr>
                        <a:t> </a:t>
                      </a:r>
                      <a:r>
                        <a:rPr lang="fr-FR" sz="1200" dirty="0" smtClean="0">
                          <a:latin typeface="Calibri" pitchFamily="34" charset="0"/>
                          <a:cs typeface="Calibri" pitchFamily="34" charset="0"/>
                        </a:rPr>
                        <a:t>J’aime…</a:t>
                      </a:r>
                    </a:p>
                    <a:p>
                      <a:pPr>
                        <a:buFont typeface="Arial" pitchFamily="34" charset="0"/>
                        <a:buChar char="•"/>
                      </a:pPr>
                      <a:r>
                        <a:rPr lang="fr-FR" sz="1200" b="1" dirty="0" smtClean="0">
                          <a:latin typeface="Calibri" pitchFamily="34" charset="0"/>
                          <a:cs typeface="Calibri" pitchFamily="34" charset="0"/>
                        </a:rPr>
                        <a:t>ou</a:t>
                      </a:r>
                      <a:r>
                        <a:rPr lang="fr-FR" sz="1200" dirty="0" smtClean="0">
                          <a:latin typeface="Calibri" pitchFamily="34" charset="0"/>
                          <a:cs typeface="Calibri" pitchFamily="34" charset="0"/>
                        </a:rPr>
                        <a:t>=or (A </a:t>
                      </a:r>
                      <a:r>
                        <a:rPr lang="fr-FR" sz="1200" dirty="0" err="1" smtClean="0">
                          <a:latin typeface="Calibri" pitchFamily="34" charset="0"/>
                          <a:cs typeface="Calibri" pitchFamily="34" charset="0"/>
                        </a:rPr>
                        <a:t>choice</a:t>
                      </a:r>
                      <a:r>
                        <a:rPr lang="fr-FR" sz="1200" dirty="0" smtClean="0">
                          <a:latin typeface="Calibri" pitchFamily="34" charset="0"/>
                          <a:cs typeface="Calibri" pitchFamily="34" charset="0"/>
                        </a:rPr>
                        <a:t>) Je</a:t>
                      </a:r>
                      <a:r>
                        <a:rPr lang="fr-FR" sz="1200" baseline="0" dirty="0" smtClean="0">
                          <a:latin typeface="Calibri" pitchFamily="34" charset="0"/>
                          <a:cs typeface="Calibri" pitchFamily="34" charset="0"/>
                        </a:rPr>
                        <a:t> préfère…</a:t>
                      </a:r>
                    </a:p>
                    <a:p>
                      <a:pPr>
                        <a:buFont typeface="Arial" pitchFamily="34" charset="0"/>
                        <a:buChar char="•"/>
                      </a:pPr>
                      <a:r>
                        <a:rPr lang="fr-FR" sz="1200" baseline="0" dirty="0" smtClean="0">
                          <a:latin typeface="Calibri" pitchFamily="34" charset="0"/>
                          <a:cs typeface="Calibri" pitchFamily="34" charset="0"/>
                        </a:rPr>
                        <a:t>car…</a:t>
                      </a:r>
                    </a:p>
                    <a:p>
                      <a:pPr>
                        <a:buFont typeface="Arial" pitchFamily="34" charset="0"/>
                        <a:buChar char="•"/>
                      </a:pPr>
                      <a:r>
                        <a:rPr lang="fr-FR" sz="1200" b="1" dirty="0" smtClean="0">
                          <a:latin typeface="Calibri" pitchFamily="34" charset="0"/>
                          <a:cs typeface="Calibri" pitchFamily="34" charset="0"/>
                        </a:rPr>
                        <a:t>ou</a:t>
                      </a:r>
                      <a:r>
                        <a:rPr lang="fr-FR" sz="1200" dirty="0" smtClean="0">
                          <a:latin typeface="Calibri" pitchFamily="34" charset="0"/>
                          <a:cs typeface="Calibri" pitchFamily="34" charset="0"/>
                        </a:rPr>
                        <a:t>=or (A </a:t>
                      </a:r>
                      <a:r>
                        <a:rPr lang="fr-FR" sz="1200" dirty="0" err="1" smtClean="0">
                          <a:latin typeface="Calibri" pitchFamily="34" charset="0"/>
                          <a:cs typeface="Calibri" pitchFamily="34" charset="0"/>
                        </a:rPr>
                        <a:t>choice</a:t>
                      </a:r>
                      <a:r>
                        <a:rPr lang="fr-FR" sz="1200" dirty="0" smtClean="0">
                          <a:latin typeface="Calibri" pitchFamily="34" charset="0"/>
                          <a:cs typeface="Calibri" pitchFamily="34" charset="0"/>
                        </a:rPr>
                        <a:t>) </a:t>
                      </a:r>
                      <a:r>
                        <a:rPr lang="fr-FR" sz="1200" baseline="0" dirty="0" smtClean="0">
                          <a:latin typeface="Calibri" pitchFamily="34" charset="0"/>
                          <a:cs typeface="Calibri" pitchFamily="34" charset="0"/>
                        </a:rPr>
                        <a:t>… est mieux car…</a:t>
                      </a:r>
                    </a:p>
                    <a:p>
                      <a:pPr>
                        <a:buFont typeface="Arial" pitchFamily="34" charset="0"/>
                        <a:buChar char="•"/>
                      </a:pPr>
                      <a:endParaRPr lang="fr-FR" sz="1200" baseline="0" dirty="0" smtClean="0">
                        <a:latin typeface="Calibri" pitchFamily="34" charset="0"/>
                        <a:cs typeface="Calibri" pitchFamily="34" charset="0"/>
                      </a:endParaRPr>
                    </a:p>
                    <a:p>
                      <a:pPr>
                        <a:buFont typeface="Arial" pitchFamily="34" charset="0"/>
                        <a:buChar char="•"/>
                      </a:pPr>
                      <a:r>
                        <a:rPr lang="fr-FR" sz="1200" baseline="0" dirty="0" err="1" smtClean="0">
                          <a:latin typeface="Calibri" pitchFamily="34" charset="0"/>
                          <a:cs typeface="Calibri" pitchFamily="34" charset="0"/>
                        </a:rPr>
                        <a:t>Give</a:t>
                      </a:r>
                      <a:r>
                        <a:rPr lang="fr-FR" sz="1200" baseline="0" dirty="0" smtClean="0">
                          <a:latin typeface="Calibri" pitchFamily="34" charset="0"/>
                          <a:cs typeface="Calibri" pitchFamily="34" charset="0"/>
                        </a:rPr>
                        <a:t> an opinion</a:t>
                      </a:r>
                    </a:p>
                    <a:p>
                      <a:pPr>
                        <a:buFont typeface="Arial" pitchFamily="34" charset="0"/>
                        <a:buChar char="•"/>
                      </a:pPr>
                      <a:r>
                        <a:rPr lang="fr-FR" sz="1200" baseline="0" dirty="0" smtClean="0">
                          <a:latin typeface="Calibri" pitchFamily="34" charset="0"/>
                          <a:cs typeface="Calibri" pitchFamily="34" charset="0"/>
                        </a:rPr>
                        <a:t>J’aime/ je n’aime pas…</a:t>
                      </a:r>
                    </a:p>
                    <a:p>
                      <a:pPr>
                        <a:buFont typeface="Arial" pitchFamily="34" charset="0"/>
                        <a:buChar char="•"/>
                      </a:pPr>
                      <a:r>
                        <a:rPr lang="fr-FR" sz="1200" baseline="0" dirty="0" smtClean="0">
                          <a:latin typeface="Calibri" pitchFamily="34" charset="0"/>
                          <a:cs typeface="Calibri" pitchFamily="34" charset="0"/>
                        </a:rPr>
                        <a:t>Je préfère</a:t>
                      </a:r>
                    </a:p>
                    <a:p>
                      <a:pPr>
                        <a:buFont typeface="Arial" pitchFamily="34" charset="0"/>
                        <a:buChar char="•"/>
                      </a:pPr>
                      <a:r>
                        <a:rPr lang="fr-FR" sz="1200" baseline="0" dirty="0" smtClean="0">
                          <a:latin typeface="Calibri" pitchFamily="34" charset="0"/>
                          <a:cs typeface="Calibri" pitchFamily="34" charset="0"/>
                        </a:rPr>
                        <a:t>Oui/Non c’est bon/n’est pas bon…</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fr-FR" sz="1200" baseline="0" dirty="0" smtClean="0">
                          <a:latin typeface="Calibri" pitchFamily="34" charset="0"/>
                          <a:cs typeface="Calibri" pitchFamily="34" charset="0"/>
                        </a:rPr>
                        <a:t>Oui/Non … est important/n’est pas important…</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fr-FR" sz="1200" baseline="0" dirty="0" err="1" smtClean="0">
                          <a:latin typeface="Calibri" pitchFamily="34" charset="0"/>
                          <a:cs typeface="Calibri" pitchFamily="34" charset="0"/>
                        </a:rPr>
                        <a:t>Give</a:t>
                      </a:r>
                      <a:r>
                        <a:rPr lang="fr-FR" sz="1200" baseline="0" dirty="0" smtClean="0">
                          <a:latin typeface="Calibri" pitchFamily="34" charset="0"/>
                          <a:cs typeface="Calibri" pitchFamily="34" charset="0"/>
                        </a:rPr>
                        <a:t> </a:t>
                      </a:r>
                      <a:r>
                        <a:rPr lang="fr-FR" sz="1200" baseline="0" dirty="0" err="1" smtClean="0">
                          <a:latin typeface="Calibri" pitchFamily="34" charset="0"/>
                          <a:cs typeface="Calibri" pitchFamily="34" charset="0"/>
                        </a:rPr>
                        <a:t>examples</a:t>
                      </a:r>
                      <a:r>
                        <a:rPr lang="fr-FR" sz="1200" baseline="0" dirty="0" smtClean="0">
                          <a:latin typeface="Calibri" pitchFamily="34" charset="0"/>
                          <a:cs typeface="Calibri" pitchFamily="34" charset="0"/>
                        </a:rPr>
                        <a:t> of positive &amp; </a:t>
                      </a:r>
                      <a:r>
                        <a:rPr lang="fr-FR" sz="1200" baseline="0" dirty="0" err="1" smtClean="0">
                          <a:latin typeface="Calibri" pitchFamily="34" charset="0"/>
                          <a:cs typeface="Calibri" pitchFamily="34" charset="0"/>
                        </a:rPr>
                        <a:t>negative</a:t>
                      </a:r>
                      <a:r>
                        <a:rPr lang="fr-FR" sz="1200" baseline="0" dirty="0" smtClean="0">
                          <a:latin typeface="Calibri" pitchFamily="34" charset="0"/>
                          <a:cs typeface="Calibri" pitchFamily="34" charset="0"/>
                        </a:rPr>
                        <a:t> aspects of…</a:t>
                      </a:r>
                    </a:p>
                    <a:p>
                      <a:pPr>
                        <a:buFont typeface="Arial" pitchFamily="34" charset="0"/>
                        <a:buChar char="•"/>
                      </a:pPr>
                      <a:endParaRPr lang="fr-FR" sz="1200" baseline="0" dirty="0" smtClean="0">
                        <a:latin typeface="Calibri" pitchFamily="34" charset="0"/>
                        <a:cs typeface="Calibri" pitchFamily="34" charset="0"/>
                      </a:endParaRPr>
                    </a:p>
                    <a:p>
                      <a:endParaRPr lang="fr-FR" sz="120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8"/>
                  </a:ext>
                </a:extLst>
              </a:tr>
            </a:tbl>
          </a:graphicData>
        </a:graphic>
      </p:graphicFrame>
      <p:pic>
        <p:nvPicPr>
          <p:cNvPr id="4" name="Picture 32" descr="https://thesociableb.files.wordpress.com/2016/09/key-emoj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2459622">
            <a:off x="5715654" y="12628"/>
            <a:ext cx="852060" cy="703939"/>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5"/>
          <p:cNvSpPr>
            <a:spLocks noGrp="1"/>
          </p:cNvSpPr>
          <p:nvPr>
            <p:ph type="sldNum" sz="quarter" idx="12"/>
          </p:nvPr>
        </p:nvSpPr>
        <p:spPr/>
        <p:txBody>
          <a:bodyPr/>
          <a:lstStyle/>
          <a:p>
            <a:pPr>
              <a:defRPr/>
            </a:pPr>
            <a:fld id="{0F145BFC-05E3-4D00-AE96-44E6DC1FA43B}" type="slidenum">
              <a:rPr lang="en-GB" smtClean="0"/>
              <a:pPr>
                <a:defRPr/>
              </a:pPr>
              <a:t>30</a:t>
            </a:fld>
            <a:endParaRPr lang="en-GB"/>
          </a:p>
        </p:txBody>
      </p:sp>
      <p:sp>
        <p:nvSpPr>
          <p:cNvPr id="5" name="TextBox 4"/>
          <p:cNvSpPr txBox="1"/>
          <p:nvPr/>
        </p:nvSpPr>
        <p:spPr>
          <a:xfrm>
            <a:off x="4945440" y="1907704"/>
            <a:ext cx="1569660" cy="369332"/>
          </a:xfrm>
          <a:prstGeom prst="rect">
            <a:avLst/>
          </a:prstGeom>
          <a:noFill/>
          <a:ln>
            <a:solidFill>
              <a:schemeClr val="tx1"/>
            </a:solidFill>
          </a:ln>
        </p:spPr>
        <p:txBody>
          <a:bodyPr wrap="none" rtlCol="0">
            <a:spAutoFit/>
          </a:bodyPr>
          <a:lstStyle/>
          <a:p>
            <a:r>
              <a:rPr lang="es-ES_tradnl" b="1" dirty="0" smtClean="0">
                <a:latin typeface="Calibri" pitchFamily="34" charset="0"/>
                <a:cs typeface="Calibri" pitchFamily="34" charset="0"/>
              </a:rPr>
              <a:t>THE RULE OF 3</a:t>
            </a:r>
            <a:endParaRPr lang="es-ES_tradnl" b="1" dirty="0">
              <a:latin typeface="Calibri" pitchFamily="34" charset="0"/>
              <a:cs typeface="Calibri" pitchFamily="34" charset="0"/>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2663124437"/>
              </p:ext>
            </p:extLst>
          </p:nvPr>
        </p:nvGraphicFramePr>
        <p:xfrm>
          <a:off x="269960" y="0"/>
          <a:ext cx="6399400" cy="9022080"/>
        </p:xfrm>
        <a:graphic>
          <a:graphicData uri="http://schemas.openxmlformats.org/drawingml/2006/table">
            <a:tbl>
              <a:tblPr>
                <a:tableStyleId>{5C22544A-7EE6-4342-B048-85BDC9FD1C3A}</a:tableStyleId>
              </a:tblPr>
              <a:tblGrid>
                <a:gridCol w="1368152">
                  <a:extLst>
                    <a:ext uri="{9D8B030D-6E8A-4147-A177-3AD203B41FA5}">
                      <a16:colId xmlns:a16="http://schemas.microsoft.com/office/drawing/2014/main" val="20000"/>
                    </a:ext>
                  </a:extLst>
                </a:gridCol>
                <a:gridCol w="288032">
                  <a:extLst>
                    <a:ext uri="{9D8B030D-6E8A-4147-A177-3AD203B41FA5}">
                      <a16:colId xmlns:a16="http://schemas.microsoft.com/office/drawing/2014/main" val="20001"/>
                    </a:ext>
                  </a:extLst>
                </a:gridCol>
                <a:gridCol w="782776">
                  <a:extLst>
                    <a:ext uri="{9D8B030D-6E8A-4147-A177-3AD203B41FA5}">
                      <a16:colId xmlns:a16="http://schemas.microsoft.com/office/drawing/2014/main" val="20002"/>
                    </a:ext>
                  </a:extLst>
                </a:gridCol>
                <a:gridCol w="918240">
                  <a:extLst>
                    <a:ext uri="{9D8B030D-6E8A-4147-A177-3AD203B41FA5}">
                      <a16:colId xmlns:a16="http://schemas.microsoft.com/office/drawing/2014/main" val="3471084961"/>
                    </a:ext>
                  </a:extLst>
                </a:gridCol>
                <a:gridCol w="809952">
                  <a:extLst>
                    <a:ext uri="{9D8B030D-6E8A-4147-A177-3AD203B41FA5}">
                      <a16:colId xmlns:a16="http://schemas.microsoft.com/office/drawing/2014/main" val="20003"/>
                    </a:ext>
                  </a:extLst>
                </a:gridCol>
                <a:gridCol w="648072">
                  <a:extLst>
                    <a:ext uri="{9D8B030D-6E8A-4147-A177-3AD203B41FA5}">
                      <a16:colId xmlns:a16="http://schemas.microsoft.com/office/drawing/2014/main" val="2445366386"/>
                    </a:ext>
                  </a:extLst>
                </a:gridCol>
                <a:gridCol w="126152">
                  <a:extLst>
                    <a:ext uri="{9D8B030D-6E8A-4147-A177-3AD203B41FA5}">
                      <a16:colId xmlns:a16="http://schemas.microsoft.com/office/drawing/2014/main" val="20004"/>
                    </a:ext>
                  </a:extLst>
                </a:gridCol>
                <a:gridCol w="116840">
                  <a:extLst>
                    <a:ext uri="{9D8B030D-6E8A-4147-A177-3AD203B41FA5}">
                      <a16:colId xmlns:a16="http://schemas.microsoft.com/office/drawing/2014/main" val="20005"/>
                    </a:ext>
                  </a:extLst>
                </a:gridCol>
                <a:gridCol w="333072">
                  <a:extLst>
                    <a:ext uri="{9D8B030D-6E8A-4147-A177-3AD203B41FA5}">
                      <a16:colId xmlns:a16="http://schemas.microsoft.com/office/drawing/2014/main" val="20006"/>
                    </a:ext>
                  </a:extLst>
                </a:gridCol>
                <a:gridCol w="1008112">
                  <a:extLst>
                    <a:ext uri="{9D8B030D-6E8A-4147-A177-3AD203B41FA5}">
                      <a16:colId xmlns:a16="http://schemas.microsoft.com/office/drawing/2014/main" val="3931231169"/>
                    </a:ext>
                  </a:extLst>
                </a:gridCol>
              </a:tblGrid>
              <a:tr h="295676">
                <a:tc gridSpan="10">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_tradnl" sz="1600" b="1" u="none" dirty="0"/>
                        <a:t>PHOTO CARD CHATTY MAT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n-GB"/>
                    </a:p>
                  </a:txBody>
                  <a:tcPr/>
                </a:tc>
                <a:tc hMerge="1">
                  <a:txBody>
                    <a:bodyPr/>
                    <a:lstStyle/>
                    <a:p>
                      <a:endParaRPr lang="es-ES_tradnl"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n-GB"/>
                    </a:p>
                  </a:txBody>
                  <a:tcPr/>
                </a:tc>
                <a:extLst>
                  <a:ext uri="{0D108BD9-81ED-4DB2-BD59-A6C34878D82A}">
                    <a16:rowId xmlns:a16="http://schemas.microsoft.com/office/drawing/2014/main" val="10000"/>
                  </a:ext>
                </a:extLst>
              </a:tr>
              <a:tr h="268796">
                <a:tc gridSpan="10">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_tradnl" sz="1400" b="1" u="none" dirty="0"/>
                        <a:t>Q1.   </a:t>
                      </a:r>
                      <a:r>
                        <a:rPr lang="es-ES_tradnl" sz="1400" b="1" u="none" dirty="0" err="1"/>
                        <a:t>Qu’est</a:t>
                      </a:r>
                      <a:r>
                        <a:rPr lang="es-ES_tradnl" sz="1400" b="1" u="none" dirty="0"/>
                        <a:t>-ce </a:t>
                      </a:r>
                      <a:r>
                        <a:rPr lang="es-ES_tradnl" sz="1400" b="1" u="none" dirty="0" err="1"/>
                        <a:t>qu’il</a:t>
                      </a:r>
                      <a:r>
                        <a:rPr lang="es-ES_tradnl" sz="1400" b="1" u="none" dirty="0"/>
                        <a:t> y a sur la </a:t>
                      </a:r>
                      <a:r>
                        <a:rPr lang="es-ES_tradnl" sz="1400" b="1" u="none" dirty="0" err="1"/>
                        <a:t>photo</a:t>
                      </a:r>
                      <a:r>
                        <a:rPr lang="es-ES_tradnl" sz="1400" b="1" u="none" dirty="0"/>
                        <a:t>? (PAWS)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n-GB"/>
                    </a:p>
                  </a:txBody>
                  <a:tcPr/>
                </a:tc>
                <a:tc hMerge="1">
                  <a:txBody>
                    <a:bodyPr/>
                    <a:lstStyle/>
                    <a:p>
                      <a:endParaRPr lang="es-ES_tradnl"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n-GB"/>
                    </a:p>
                  </a:txBody>
                  <a:tcPr/>
                </a:tc>
                <a:extLst>
                  <a:ext uri="{0D108BD9-81ED-4DB2-BD59-A6C34878D82A}">
                    <a16:rowId xmlns:a16="http://schemas.microsoft.com/office/drawing/2014/main" val="10001"/>
                  </a:ext>
                </a:extLst>
              </a:tr>
              <a:tr h="268796">
                <a:tc gridSpan="4">
                  <a:txBody>
                    <a:bodyPr/>
                    <a:lstStyle/>
                    <a:p>
                      <a:pPr algn="ctr"/>
                      <a:r>
                        <a:rPr lang="fr-FR" sz="1400" b="1" u="none" dirty="0"/>
                        <a:t>To </a:t>
                      </a:r>
                      <a:r>
                        <a:rPr lang="fr-FR" sz="1400" b="1" u="none" dirty="0" err="1"/>
                        <a:t>start</a:t>
                      </a:r>
                      <a:r>
                        <a:rPr lang="fr-FR" sz="1400" b="1" u="none" dirty="0"/>
                        <a:t> off!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n-GB"/>
                    </a:p>
                  </a:txBody>
                  <a:tcPr/>
                </a:tc>
                <a:tc gridSpan="6">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400" dirty="0"/>
                        <a:t> </a:t>
                      </a:r>
                      <a:r>
                        <a:rPr lang="fr-FR" sz="1400" b="1" u="none" dirty="0" err="1"/>
                        <a:t>What’s</a:t>
                      </a:r>
                      <a:r>
                        <a:rPr lang="fr-FR" sz="1400" b="1" u="none" dirty="0"/>
                        <a:t> </a:t>
                      </a:r>
                      <a:r>
                        <a:rPr lang="fr-FR" sz="1400" b="1" u="none" dirty="0" err="1"/>
                        <a:t>there</a:t>
                      </a:r>
                      <a:r>
                        <a:rPr lang="fr-FR" sz="1400" b="1" u="none" dirty="0"/>
                        <a:t>?</a:t>
                      </a:r>
                      <a:endParaRPr lang="fr-FR" sz="1400" u="non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n-GB"/>
                    </a:p>
                  </a:txBody>
                  <a:tcPr/>
                </a:tc>
                <a:extLst>
                  <a:ext uri="{0D108BD9-81ED-4DB2-BD59-A6C34878D82A}">
                    <a16:rowId xmlns:a16="http://schemas.microsoft.com/office/drawing/2014/main" val="10002"/>
                  </a:ext>
                </a:extLst>
              </a:tr>
              <a:tr h="1209584">
                <a:tc>
                  <a:txBody>
                    <a:bodyPr/>
                    <a:lstStyle/>
                    <a:p>
                      <a:r>
                        <a:rPr lang="fr-FR" sz="1200" u="none" dirty="0">
                          <a:solidFill>
                            <a:schemeClr val="tx1"/>
                          </a:solidFill>
                        </a:rPr>
                        <a:t>Sur</a:t>
                      </a:r>
                      <a:r>
                        <a:rPr lang="fr-FR" sz="1200" u="none" baseline="0" dirty="0">
                          <a:solidFill>
                            <a:schemeClr val="tx1"/>
                          </a:solidFill>
                        </a:rPr>
                        <a:t> l’image</a:t>
                      </a:r>
                      <a:endParaRPr lang="fr-FR" sz="1200" u="none" dirty="0">
                        <a:solidFill>
                          <a:schemeClr val="tx1"/>
                        </a:solidFill>
                      </a:endParaRPr>
                    </a:p>
                    <a:p>
                      <a:r>
                        <a:rPr lang="fr-FR" sz="1200" u="none" dirty="0">
                          <a:solidFill>
                            <a:schemeClr val="tx1"/>
                          </a:solidFill>
                        </a:rPr>
                        <a:t>Sur</a:t>
                      </a:r>
                      <a:r>
                        <a:rPr lang="fr-FR" sz="1200" u="none" baseline="0" dirty="0">
                          <a:solidFill>
                            <a:schemeClr val="tx1"/>
                          </a:solidFill>
                        </a:rPr>
                        <a:t> la photo</a:t>
                      </a:r>
                      <a:endParaRPr lang="fr-FR" sz="1200" u="none" dirty="0">
                        <a:solidFill>
                          <a:schemeClr val="tx1"/>
                        </a:solidFill>
                      </a:endParaRPr>
                    </a:p>
                    <a:p>
                      <a:r>
                        <a:rPr lang="fr-FR" sz="1200" u="none" dirty="0">
                          <a:solidFill>
                            <a:schemeClr val="tx1"/>
                          </a:solidFill>
                        </a:rPr>
                        <a:t>Il</a:t>
                      </a:r>
                      <a:r>
                        <a:rPr lang="fr-FR" sz="1200" u="none" baseline="0" dirty="0">
                          <a:solidFill>
                            <a:schemeClr val="tx1"/>
                          </a:solidFill>
                        </a:rPr>
                        <a:t> y a</a:t>
                      </a:r>
                      <a:endParaRPr lang="fr-FR" sz="1200" u="none" dirty="0">
                        <a:solidFill>
                          <a:schemeClr val="tx1"/>
                        </a:solidFill>
                      </a:endParaRPr>
                    </a:p>
                    <a:p>
                      <a:r>
                        <a:rPr lang="fr-FR" sz="1200" u="none" dirty="0">
                          <a:solidFill>
                            <a:schemeClr val="tx1"/>
                          </a:solidFill>
                        </a:rPr>
                        <a:t>Je</a:t>
                      </a:r>
                      <a:r>
                        <a:rPr lang="fr-FR" sz="1200" u="none" baseline="0" dirty="0">
                          <a:solidFill>
                            <a:schemeClr val="tx1"/>
                          </a:solidFill>
                        </a:rPr>
                        <a:t> vois</a:t>
                      </a:r>
                      <a:endParaRPr lang="fr-FR" sz="1200" u="none" dirty="0">
                        <a:solidFill>
                          <a:schemeClr val="tx1"/>
                        </a:solidFill>
                      </a:endParaRPr>
                    </a:p>
                    <a:p>
                      <a:r>
                        <a:rPr lang="fr-FR" sz="1200" u="none" dirty="0">
                          <a:solidFill>
                            <a:schemeClr val="tx1"/>
                          </a:solidFill>
                        </a:rPr>
                        <a:t>On</a:t>
                      </a:r>
                      <a:r>
                        <a:rPr lang="fr-FR" sz="1200" u="none" baseline="0" dirty="0">
                          <a:solidFill>
                            <a:schemeClr val="tx1"/>
                          </a:solidFill>
                        </a:rPr>
                        <a:t> peut voir</a:t>
                      </a:r>
                      <a:endParaRPr lang="fr-FR" sz="1200" u="none" dirty="0">
                        <a:solidFill>
                          <a:schemeClr val="tx1"/>
                        </a:solidFill>
                      </a:endParaRPr>
                    </a:p>
                    <a:p>
                      <a:r>
                        <a:rPr lang="fr-FR" sz="1200" u="none" dirty="0">
                          <a:solidFill>
                            <a:schemeClr val="tx1"/>
                          </a:solidFill>
                        </a:rPr>
                        <a:t>La photo</a:t>
                      </a:r>
                      <a:r>
                        <a:rPr lang="fr-FR" sz="1200" u="none" baseline="0" dirty="0">
                          <a:solidFill>
                            <a:schemeClr val="tx1"/>
                          </a:solidFill>
                        </a:rPr>
                        <a:t> montre</a:t>
                      </a:r>
                      <a:endParaRPr lang="fr-FR" sz="1200" u="none"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r>
                        <a:rPr lang="fr-FR" sz="1200" u="none" dirty="0">
                          <a:solidFill>
                            <a:schemeClr val="tx1"/>
                          </a:solidFill>
                        </a:rPr>
                        <a:t>In the image</a:t>
                      </a:r>
                    </a:p>
                    <a:p>
                      <a:r>
                        <a:rPr lang="fr-FR" sz="1200" u="none" dirty="0">
                          <a:solidFill>
                            <a:schemeClr val="tx1"/>
                          </a:solidFill>
                        </a:rPr>
                        <a:t>In the photo</a:t>
                      </a:r>
                    </a:p>
                    <a:p>
                      <a:r>
                        <a:rPr lang="fr-FR" sz="1200" u="none" dirty="0">
                          <a:solidFill>
                            <a:schemeClr val="tx1"/>
                          </a:solidFill>
                        </a:rPr>
                        <a:t>There </a:t>
                      </a:r>
                      <a:r>
                        <a:rPr lang="fr-FR" sz="1200" u="none" dirty="0" err="1">
                          <a:solidFill>
                            <a:schemeClr val="tx1"/>
                          </a:solidFill>
                        </a:rPr>
                        <a:t>is</a:t>
                      </a:r>
                      <a:r>
                        <a:rPr lang="fr-FR" sz="1200" u="none" dirty="0">
                          <a:solidFill>
                            <a:schemeClr val="tx1"/>
                          </a:solidFill>
                        </a:rPr>
                        <a:t>/are</a:t>
                      </a:r>
                    </a:p>
                    <a:p>
                      <a:r>
                        <a:rPr lang="fr-FR" sz="1200" u="none" baseline="0" dirty="0">
                          <a:solidFill>
                            <a:schemeClr val="tx1"/>
                          </a:solidFill>
                        </a:rPr>
                        <a:t>I </a:t>
                      </a:r>
                      <a:r>
                        <a:rPr lang="fr-FR" sz="1200" u="none" dirty="0" err="1">
                          <a:solidFill>
                            <a:schemeClr val="tx1"/>
                          </a:solidFill>
                        </a:rPr>
                        <a:t>see</a:t>
                      </a:r>
                      <a:endParaRPr lang="fr-FR" sz="1200" u="none" dirty="0">
                        <a:solidFill>
                          <a:schemeClr val="tx1"/>
                        </a:solidFill>
                      </a:endParaRPr>
                    </a:p>
                    <a:p>
                      <a:r>
                        <a:rPr lang="fr-FR" sz="1200" u="none" dirty="0">
                          <a:solidFill>
                            <a:schemeClr val="tx1"/>
                          </a:solidFill>
                        </a:rPr>
                        <a:t>You </a:t>
                      </a:r>
                      <a:r>
                        <a:rPr lang="fr-FR" sz="1200" u="none" dirty="0" err="1">
                          <a:solidFill>
                            <a:schemeClr val="tx1"/>
                          </a:solidFill>
                        </a:rPr>
                        <a:t>can</a:t>
                      </a:r>
                      <a:r>
                        <a:rPr lang="fr-FR" sz="1200" u="none" dirty="0">
                          <a:solidFill>
                            <a:schemeClr val="tx1"/>
                          </a:solidFill>
                        </a:rPr>
                        <a:t> </a:t>
                      </a:r>
                      <a:r>
                        <a:rPr lang="fr-FR" sz="1200" u="none" dirty="0" err="1">
                          <a:solidFill>
                            <a:schemeClr val="tx1"/>
                          </a:solidFill>
                        </a:rPr>
                        <a:t>see</a:t>
                      </a:r>
                      <a:endParaRPr lang="fr-FR" sz="1200" u="none" dirty="0">
                        <a:solidFill>
                          <a:schemeClr val="tx1"/>
                        </a:solidFill>
                      </a:endParaRPr>
                    </a:p>
                    <a:p>
                      <a:r>
                        <a:rPr lang="fr-FR" sz="1200" u="none" dirty="0">
                          <a:solidFill>
                            <a:schemeClr val="tx1"/>
                          </a:solidFill>
                        </a:rPr>
                        <a:t>The photo shows</a:t>
                      </a:r>
                    </a:p>
                    <a:p>
                      <a:endParaRPr lang="fr-FR" sz="1200" u="none"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n-GB"/>
                    </a:p>
                  </a:txBody>
                  <a:tcPr/>
                </a:tc>
                <a:tc gridSpan="4">
                  <a:txBody>
                    <a:bodyPr/>
                    <a:lstStyle/>
                    <a:p>
                      <a:r>
                        <a:rPr lang="fr-FR" sz="1200" dirty="0"/>
                        <a:t>un homme/une</a:t>
                      </a:r>
                      <a:r>
                        <a:rPr lang="fr-FR" sz="1200" baseline="0" dirty="0"/>
                        <a:t> femme</a:t>
                      </a:r>
                      <a:endParaRPr lang="fr-FR" sz="1200" dirty="0"/>
                    </a:p>
                    <a:p>
                      <a:r>
                        <a:rPr lang="fr-FR" sz="1200" dirty="0"/>
                        <a:t>Quelques</a:t>
                      </a:r>
                      <a:r>
                        <a:rPr lang="fr-FR" sz="1200" baseline="0" dirty="0"/>
                        <a:t> personnes</a:t>
                      </a:r>
                      <a:endParaRPr lang="fr-FR" sz="1200" dirty="0"/>
                    </a:p>
                    <a:p>
                      <a:r>
                        <a:rPr lang="fr-FR" sz="1200" dirty="0"/>
                        <a:t>Beaucoup</a:t>
                      </a:r>
                      <a:r>
                        <a:rPr lang="fr-FR" sz="1200" baseline="0" dirty="0"/>
                        <a:t> de personnes</a:t>
                      </a:r>
                      <a:endParaRPr lang="fr-FR" sz="1200" dirty="0"/>
                    </a:p>
                    <a:p>
                      <a:r>
                        <a:rPr lang="fr-FR" sz="1200" baseline="0" dirty="0"/>
                        <a:t>Des bâtiments</a:t>
                      </a:r>
                      <a:endParaRPr lang="fr-FR" sz="1200" dirty="0"/>
                    </a:p>
                    <a:p>
                      <a:r>
                        <a:rPr lang="fr-FR" sz="1200" dirty="0"/>
                        <a:t>Des arbres</a:t>
                      </a:r>
                    </a:p>
                    <a:p>
                      <a:r>
                        <a:rPr lang="fr-FR" sz="1200" dirty="0"/>
                        <a:t>Une</a:t>
                      </a:r>
                      <a:r>
                        <a:rPr lang="fr-FR" sz="1200" baseline="0" dirty="0"/>
                        <a:t> scène de</a:t>
                      </a:r>
                      <a:endParaRPr lang="fr-FR" sz="1200"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s-ES_tradnl"/>
                    </a:p>
                  </a:txBody>
                  <a:tcPr/>
                </a:tc>
                <a:tc hMerge="1">
                  <a:txBody>
                    <a:bodyPr/>
                    <a:lstStyle/>
                    <a:p>
                      <a:endParaRPr lang="es-ES_tradnl"/>
                    </a:p>
                  </a:txBody>
                  <a:tcPr/>
                </a:tc>
                <a:tc gridSpan="2">
                  <a:txBody>
                    <a:bodyPr/>
                    <a:lstStyle/>
                    <a:p>
                      <a:r>
                        <a:rPr lang="fr-FR" sz="1200" dirty="0"/>
                        <a:t>a man/</a:t>
                      </a:r>
                      <a:r>
                        <a:rPr lang="fr-FR" sz="1200" dirty="0" err="1"/>
                        <a:t>woman</a:t>
                      </a:r>
                      <a:endParaRPr lang="fr-FR" sz="1200" dirty="0"/>
                    </a:p>
                    <a:p>
                      <a:r>
                        <a:rPr lang="fr-FR" sz="1200" dirty="0" err="1"/>
                        <a:t>some</a:t>
                      </a:r>
                      <a:r>
                        <a:rPr lang="fr-FR" sz="1200" dirty="0"/>
                        <a:t> people</a:t>
                      </a:r>
                    </a:p>
                    <a:p>
                      <a:r>
                        <a:rPr lang="fr-FR" sz="1200" dirty="0"/>
                        <a:t>lots of people</a:t>
                      </a:r>
                    </a:p>
                    <a:p>
                      <a:r>
                        <a:rPr lang="fr-FR" sz="1200" dirty="0" err="1"/>
                        <a:t>some</a:t>
                      </a:r>
                      <a:r>
                        <a:rPr lang="fr-FR" sz="1200" dirty="0"/>
                        <a:t> buildings</a:t>
                      </a:r>
                    </a:p>
                    <a:p>
                      <a:r>
                        <a:rPr lang="fr-FR" sz="1200" dirty="0" err="1"/>
                        <a:t>some</a:t>
                      </a:r>
                      <a:r>
                        <a:rPr lang="fr-FR" sz="1200" dirty="0"/>
                        <a:t> </a:t>
                      </a:r>
                      <a:r>
                        <a:rPr lang="fr-FR" sz="1200" dirty="0" err="1"/>
                        <a:t>trees</a:t>
                      </a:r>
                      <a:endParaRPr lang="fr-FR" sz="1200" dirty="0"/>
                    </a:p>
                    <a:p>
                      <a:r>
                        <a:rPr lang="fr-FR" sz="1200" dirty="0"/>
                        <a:t>a </a:t>
                      </a:r>
                      <a:r>
                        <a:rPr lang="fr-FR" sz="1200" dirty="0" err="1"/>
                        <a:t>scene</a:t>
                      </a:r>
                      <a:r>
                        <a:rPr lang="fr-FR" sz="1200" dirty="0"/>
                        <a:t> of</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extLst>
                  <a:ext uri="{0D108BD9-81ED-4DB2-BD59-A6C34878D82A}">
                    <a16:rowId xmlns:a16="http://schemas.microsoft.com/office/drawing/2014/main" val="10003"/>
                  </a:ext>
                </a:extLst>
              </a:tr>
              <a:tr h="268796">
                <a:tc gridSpan="4">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400" b="1" u="none" baseline="0" dirty="0">
                          <a:solidFill>
                            <a:schemeClr val="tx1"/>
                          </a:solidFill>
                        </a:rPr>
                        <a:t> </a:t>
                      </a:r>
                      <a:r>
                        <a:rPr lang="fr-FR" sz="1400" b="1" u="none" dirty="0">
                          <a:solidFill>
                            <a:schemeClr val="tx1"/>
                          </a:solidFill>
                        </a:rPr>
                        <a:t>Be </a:t>
                      </a:r>
                      <a:r>
                        <a:rPr lang="fr-FR" sz="1400" b="1" u="none" dirty="0" err="1">
                          <a:solidFill>
                            <a:schemeClr val="tx1"/>
                          </a:solidFill>
                        </a:rPr>
                        <a:t>specific</a:t>
                      </a:r>
                      <a:r>
                        <a:rPr lang="fr-FR" sz="1400" b="1" u="none" dirty="0">
                          <a:solidFill>
                            <a:schemeClr val="tx1"/>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n-GB"/>
                    </a:p>
                  </a:txBody>
                  <a:tcPr/>
                </a:tc>
                <a:tc gridSpan="6">
                  <a:txBody>
                    <a:bodyPr/>
                    <a:lstStyle/>
                    <a:p>
                      <a:pPr algn="ctr"/>
                      <a:r>
                        <a:rPr lang="fr-FR" sz="1400" b="1" dirty="0" err="1"/>
                        <a:t>Where</a:t>
                      </a:r>
                      <a:r>
                        <a:rPr lang="fr-FR" sz="1400" b="1" dirty="0"/>
                        <a:t> are </a:t>
                      </a:r>
                      <a:r>
                        <a:rPr lang="fr-FR" sz="1400" b="1" dirty="0" err="1"/>
                        <a:t>they</a:t>
                      </a:r>
                      <a:r>
                        <a:rPr lang="fr-FR" sz="1400" b="1"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n-GB"/>
                    </a:p>
                  </a:txBody>
                  <a:tcPr/>
                </a:tc>
                <a:extLst>
                  <a:ext uri="{0D108BD9-81ED-4DB2-BD59-A6C34878D82A}">
                    <a16:rowId xmlns:a16="http://schemas.microsoft.com/office/drawing/2014/main" val="10004"/>
                  </a:ext>
                </a:extLst>
              </a:tr>
              <a:tr h="1209584">
                <a:tc>
                  <a:txBody>
                    <a:bodyPr/>
                    <a:lstStyle/>
                    <a:p>
                      <a:r>
                        <a:rPr lang="fr-FR" sz="1200" dirty="0">
                          <a:solidFill>
                            <a:schemeClr val="tx1"/>
                          </a:solidFill>
                        </a:rPr>
                        <a:t>Au premier</a:t>
                      </a:r>
                      <a:r>
                        <a:rPr lang="fr-FR" sz="1200" baseline="0" dirty="0">
                          <a:solidFill>
                            <a:schemeClr val="tx1"/>
                          </a:solidFill>
                        </a:rPr>
                        <a:t> plan</a:t>
                      </a:r>
                      <a:endParaRPr lang="fr-FR" sz="1200" dirty="0">
                        <a:solidFill>
                          <a:schemeClr val="tx1"/>
                        </a:solidFill>
                      </a:endParaRPr>
                    </a:p>
                    <a:p>
                      <a:r>
                        <a:rPr lang="fr-FR" sz="1200" dirty="0">
                          <a:solidFill>
                            <a:schemeClr val="tx1"/>
                          </a:solidFill>
                        </a:rPr>
                        <a:t>En</a:t>
                      </a:r>
                      <a:r>
                        <a:rPr lang="fr-FR" sz="1200" baseline="0" dirty="0">
                          <a:solidFill>
                            <a:schemeClr val="tx1"/>
                          </a:solidFill>
                        </a:rPr>
                        <a:t> arrière-plan</a:t>
                      </a:r>
                      <a:endParaRPr lang="fr-FR" sz="1200" dirty="0">
                        <a:solidFill>
                          <a:schemeClr val="tx1"/>
                        </a:solidFill>
                      </a:endParaRPr>
                    </a:p>
                    <a:p>
                      <a:r>
                        <a:rPr lang="fr-FR" sz="1200" dirty="0">
                          <a:solidFill>
                            <a:schemeClr val="tx1"/>
                          </a:solidFill>
                        </a:rPr>
                        <a:t>A gauche</a:t>
                      </a:r>
                    </a:p>
                    <a:p>
                      <a:r>
                        <a:rPr lang="fr-FR" sz="1200" dirty="0">
                          <a:solidFill>
                            <a:schemeClr val="tx1"/>
                          </a:solidFill>
                        </a:rPr>
                        <a:t>A droite</a:t>
                      </a:r>
                    </a:p>
                    <a:p>
                      <a:r>
                        <a:rPr lang="fr-FR" sz="1200" dirty="0">
                          <a:solidFill>
                            <a:schemeClr val="tx1"/>
                          </a:solidFill>
                        </a:rPr>
                        <a:t>Près</a:t>
                      </a:r>
                      <a:r>
                        <a:rPr lang="fr-FR" sz="1200" baseline="0" dirty="0">
                          <a:solidFill>
                            <a:schemeClr val="tx1"/>
                          </a:solidFill>
                        </a:rPr>
                        <a:t> de</a:t>
                      </a:r>
                      <a:endParaRPr lang="fr-FR" sz="1200" dirty="0">
                        <a:solidFill>
                          <a:schemeClr val="tx1"/>
                        </a:solidFill>
                      </a:endParaRPr>
                    </a:p>
                    <a:p>
                      <a:r>
                        <a:rPr lang="fr-FR" sz="1200" dirty="0">
                          <a:solidFill>
                            <a:schemeClr val="tx1"/>
                          </a:solidFill>
                        </a:rPr>
                        <a:t>Devant	</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r>
                        <a:rPr lang="fr-FR" sz="1200" dirty="0">
                          <a:solidFill>
                            <a:schemeClr val="tx1"/>
                          </a:solidFill>
                        </a:rPr>
                        <a:t>In the </a:t>
                      </a:r>
                      <a:r>
                        <a:rPr lang="fr-FR" sz="1200" dirty="0" err="1">
                          <a:solidFill>
                            <a:schemeClr val="tx1"/>
                          </a:solidFill>
                        </a:rPr>
                        <a:t>foreground</a:t>
                      </a:r>
                      <a:endParaRPr lang="fr-FR" sz="1200" dirty="0">
                        <a:solidFill>
                          <a:schemeClr val="tx1"/>
                        </a:solidFill>
                      </a:endParaRPr>
                    </a:p>
                    <a:p>
                      <a:r>
                        <a:rPr lang="fr-FR" sz="1200" dirty="0">
                          <a:solidFill>
                            <a:schemeClr val="tx1"/>
                          </a:solidFill>
                        </a:rPr>
                        <a:t>In the background</a:t>
                      </a:r>
                    </a:p>
                    <a:p>
                      <a:r>
                        <a:rPr lang="fr-FR" sz="1200" dirty="0">
                          <a:solidFill>
                            <a:schemeClr val="tx1"/>
                          </a:solidFill>
                        </a:rPr>
                        <a:t>To the </a:t>
                      </a:r>
                      <a:r>
                        <a:rPr lang="fr-FR" sz="1200" dirty="0" err="1">
                          <a:solidFill>
                            <a:schemeClr val="tx1"/>
                          </a:solidFill>
                        </a:rPr>
                        <a:t>left</a:t>
                      </a:r>
                      <a:r>
                        <a:rPr lang="fr-FR" sz="1200" dirty="0">
                          <a:solidFill>
                            <a:schemeClr val="tx1"/>
                          </a:solidFill>
                        </a:rPr>
                        <a:t> </a:t>
                      </a:r>
                    </a:p>
                    <a:p>
                      <a:r>
                        <a:rPr lang="fr-FR" sz="1200" dirty="0">
                          <a:solidFill>
                            <a:schemeClr val="tx1"/>
                          </a:solidFill>
                        </a:rPr>
                        <a:t>To the right </a:t>
                      </a:r>
                    </a:p>
                    <a:p>
                      <a:r>
                        <a:rPr lang="fr-FR" sz="1200" dirty="0">
                          <a:solidFill>
                            <a:schemeClr val="tx1"/>
                          </a:solidFill>
                        </a:rPr>
                        <a:t>Close to</a:t>
                      </a:r>
                    </a:p>
                    <a:p>
                      <a:r>
                        <a:rPr lang="fr-FR" sz="1200" dirty="0">
                          <a:solidFill>
                            <a:schemeClr val="tx1"/>
                          </a:solidFill>
                        </a:rPr>
                        <a:t>In front of</a:t>
                      </a:r>
                    </a:p>
                    <a:p>
                      <a:endParaRPr lang="fr-FR" sz="1200" u="none"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n-GB"/>
                    </a:p>
                  </a:txBody>
                  <a:tcPr/>
                </a:tc>
                <a:tc gridSpan="3">
                  <a:txBody>
                    <a:bodyPr/>
                    <a:lstStyle/>
                    <a:p>
                      <a:r>
                        <a:rPr lang="fr-FR" sz="1200" dirty="0"/>
                        <a:t>Il/elle</a:t>
                      </a:r>
                      <a:r>
                        <a:rPr lang="fr-FR" sz="1200" baseline="0" dirty="0"/>
                        <a:t> est/ ils</a:t>
                      </a:r>
                      <a:r>
                        <a:rPr lang="fr-FR" sz="1200" dirty="0"/>
                        <a:t> </a:t>
                      </a:r>
                      <a:r>
                        <a:rPr lang="fr-FR" sz="1200" dirty="0" smtClean="0"/>
                        <a:t>sont</a:t>
                      </a:r>
                    </a:p>
                    <a:p>
                      <a:r>
                        <a:rPr lang="fr-FR" sz="1200" baseline="0" dirty="0" smtClean="0"/>
                        <a:t>À </a:t>
                      </a:r>
                      <a:r>
                        <a:rPr lang="fr-FR" sz="1200" baseline="0" dirty="0"/>
                        <a:t>l’intérieur</a:t>
                      </a:r>
                      <a:endParaRPr lang="fr-FR" sz="1200" dirty="0"/>
                    </a:p>
                    <a:p>
                      <a:r>
                        <a:rPr lang="fr-FR" sz="1200" baseline="0" dirty="0"/>
                        <a:t>À l’extérieur</a:t>
                      </a:r>
                      <a:endParaRPr lang="fr-FR" sz="1200" dirty="0"/>
                    </a:p>
                    <a:p>
                      <a:r>
                        <a:rPr lang="fr-FR" sz="1200" dirty="0"/>
                        <a:t>À</a:t>
                      </a:r>
                      <a:r>
                        <a:rPr lang="fr-FR" sz="1200" baseline="0" dirty="0"/>
                        <a:t> la maison</a:t>
                      </a:r>
                      <a:endParaRPr lang="fr-FR" sz="1200" dirty="0"/>
                    </a:p>
                    <a:p>
                      <a:r>
                        <a:rPr lang="fr-FR" sz="1200" dirty="0"/>
                        <a:t>À</a:t>
                      </a:r>
                      <a:r>
                        <a:rPr lang="fr-FR" sz="1200" baseline="0" dirty="0"/>
                        <a:t> la campagne</a:t>
                      </a:r>
                      <a:endParaRPr lang="fr-FR" sz="1200" dirty="0"/>
                    </a:p>
                    <a:p>
                      <a:r>
                        <a:rPr lang="fr-FR" sz="1200" dirty="0"/>
                        <a:t>À</a:t>
                      </a:r>
                      <a:r>
                        <a:rPr lang="fr-FR" sz="1200" baseline="0" dirty="0"/>
                        <a:t> l’école</a:t>
                      </a:r>
                      <a:endParaRPr lang="fr-FR" sz="1200"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sz="1200" noProof="0"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r>
                        <a:rPr lang="fr-FR" sz="1200" noProof="0" dirty="0"/>
                        <a:t>He,</a:t>
                      </a:r>
                      <a:r>
                        <a:rPr lang="fr-FR" sz="1200" baseline="0" noProof="0" dirty="0"/>
                        <a:t> </a:t>
                      </a:r>
                      <a:r>
                        <a:rPr lang="fr-FR" sz="1200" noProof="0" dirty="0" err="1"/>
                        <a:t>She</a:t>
                      </a:r>
                      <a:r>
                        <a:rPr lang="fr-FR" sz="1200" noProof="0" dirty="0"/>
                        <a:t> </a:t>
                      </a:r>
                      <a:r>
                        <a:rPr lang="fr-FR" sz="1200" noProof="0" dirty="0" err="1"/>
                        <a:t>is</a:t>
                      </a:r>
                      <a:r>
                        <a:rPr lang="fr-FR" sz="1200" noProof="0" dirty="0"/>
                        <a:t>/</a:t>
                      </a:r>
                      <a:r>
                        <a:rPr lang="fr-FR" sz="1200" noProof="0" dirty="0" err="1"/>
                        <a:t>They</a:t>
                      </a:r>
                      <a:r>
                        <a:rPr lang="fr-FR" sz="1200" noProof="0" dirty="0"/>
                        <a:t> are</a:t>
                      </a:r>
                    </a:p>
                    <a:p>
                      <a:r>
                        <a:rPr lang="fr-FR" sz="1200" noProof="0" dirty="0" err="1"/>
                        <a:t>inside</a:t>
                      </a:r>
                      <a:endParaRPr lang="fr-FR" sz="1200" noProof="0" dirty="0"/>
                    </a:p>
                    <a:p>
                      <a:r>
                        <a:rPr lang="fr-FR" sz="1200" noProof="0" dirty="0" err="1"/>
                        <a:t>outside</a:t>
                      </a:r>
                      <a:endParaRPr lang="fr-FR" sz="1200" noProof="0" dirty="0"/>
                    </a:p>
                    <a:p>
                      <a:r>
                        <a:rPr lang="fr-FR" sz="1200" noProof="0" dirty="0"/>
                        <a:t>at</a:t>
                      </a:r>
                      <a:r>
                        <a:rPr lang="fr-FR" sz="1200" baseline="0" noProof="0" dirty="0"/>
                        <a:t> home</a:t>
                      </a:r>
                    </a:p>
                    <a:p>
                      <a:r>
                        <a:rPr lang="fr-FR" sz="1200" baseline="0" noProof="0" dirty="0"/>
                        <a:t>in the </a:t>
                      </a:r>
                      <a:r>
                        <a:rPr lang="fr-FR" sz="1200" baseline="0" noProof="0" dirty="0" err="1"/>
                        <a:t>countryside</a:t>
                      </a:r>
                      <a:endParaRPr lang="fr-FR" sz="1200" baseline="0" noProof="0" dirty="0"/>
                    </a:p>
                    <a:p>
                      <a:r>
                        <a:rPr lang="fr-FR" sz="1200" baseline="0" noProof="0" dirty="0"/>
                        <a:t>in </a:t>
                      </a:r>
                      <a:r>
                        <a:rPr lang="fr-FR" sz="1200" baseline="0" noProof="0" dirty="0" err="1"/>
                        <a:t>school</a:t>
                      </a:r>
                      <a:endParaRPr lang="fr-FR" sz="1200" noProof="0"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n-GB"/>
                    </a:p>
                  </a:txBody>
                  <a:tcPr/>
                </a:tc>
                <a:extLst>
                  <a:ext uri="{0D108BD9-81ED-4DB2-BD59-A6C34878D82A}">
                    <a16:rowId xmlns:a16="http://schemas.microsoft.com/office/drawing/2014/main" val="10005"/>
                  </a:ext>
                </a:extLst>
              </a:tr>
              <a:tr h="268796">
                <a:tc gridSpan="4">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400" b="1" u="none" dirty="0" err="1"/>
                        <a:t>What</a:t>
                      </a:r>
                      <a:r>
                        <a:rPr lang="fr-FR" sz="1400" b="1" u="none" dirty="0"/>
                        <a:t> are </a:t>
                      </a:r>
                      <a:r>
                        <a:rPr lang="fr-FR" sz="1400" b="1" u="none" dirty="0" err="1"/>
                        <a:t>they</a:t>
                      </a:r>
                      <a:r>
                        <a:rPr lang="fr-FR" sz="1400" b="1" u="none" dirty="0"/>
                        <a:t> </a:t>
                      </a:r>
                      <a:r>
                        <a:rPr lang="fr-FR" sz="1400" b="1" u="none" dirty="0" err="1"/>
                        <a:t>doing</a:t>
                      </a:r>
                      <a:r>
                        <a:rPr lang="fr-FR" sz="1400" b="1" u="none"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n-GB"/>
                    </a:p>
                  </a:txBody>
                  <a:tcPr/>
                </a:tc>
                <a:tc gridSpan="6">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400" b="1" noProof="0" dirty="0" err="1"/>
                        <a:t>Describing</a:t>
                      </a:r>
                      <a:r>
                        <a:rPr lang="fr-FR" sz="1400" b="1" noProof="0" dirty="0"/>
                        <a:t> people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n-GB"/>
                    </a:p>
                  </a:txBody>
                  <a:tcPr/>
                </a:tc>
                <a:extLst>
                  <a:ext uri="{0D108BD9-81ED-4DB2-BD59-A6C34878D82A}">
                    <a16:rowId xmlns:a16="http://schemas.microsoft.com/office/drawing/2014/main" val="10006"/>
                  </a:ext>
                </a:extLst>
              </a:tr>
              <a:tr h="1370862">
                <a:tc gridSpan="2">
                  <a:txBody>
                    <a:bodyPr/>
                    <a:lstStyle/>
                    <a:p>
                      <a:r>
                        <a:rPr lang="fr-FR" sz="1200" u="none" dirty="0"/>
                        <a:t>Ils/elles</a:t>
                      </a:r>
                      <a:r>
                        <a:rPr lang="fr-FR" sz="1200" u="none" baseline="0" dirty="0"/>
                        <a:t> sont en train de</a:t>
                      </a:r>
                      <a:endParaRPr lang="fr-FR" sz="1200" u="none" dirty="0"/>
                    </a:p>
                    <a:p>
                      <a:r>
                        <a:rPr lang="fr-FR" sz="1200" u="none" dirty="0"/>
                        <a:t>parler</a:t>
                      </a:r>
                    </a:p>
                    <a:p>
                      <a:r>
                        <a:rPr lang="fr-FR" sz="1200" u="none" dirty="0"/>
                        <a:t>sourire</a:t>
                      </a:r>
                    </a:p>
                    <a:p>
                      <a:r>
                        <a:rPr lang="fr-FR" sz="1200" u="none" dirty="0"/>
                        <a:t>rire</a:t>
                      </a:r>
                    </a:p>
                    <a:p>
                      <a:r>
                        <a:rPr lang="fr-FR" sz="1200" u="none" dirty="0"/>
                        <a:t>travailler</a:t>
                      </a:r>
                    </a:p>
                    <a:p>
                      <a:r>
                        <a:rPr lang="fr-FR" sz="1200" u="none" dirty="0"/>
                        <a:t>utiliser</a:t>
                      </a:r>
                    </a:p>
                    <a:p>
                      <a:r>
                        <a:rPr lang="fr-FR" sz="1200" u="none" dirty="0"/>
                        <a:t>manger</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u="none"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r>
                        <a:rPr lang="fr-FR" sz="1200" u="none" dirty="0" err="1"/>
                        <a:t>They</a:t>
                      </a:r>
                      <a:r>
                        <a:rPr lang="fr-FR" sz="1200" u="none" dirty="0"/>
                        <a:t> are in the middle of</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u="none" dirty="0" err="1"/>
                        <a:t>Talking</a:t>
                      </a:r>
                      <a:endParaRPr lang="fr-FR" sz="1200" u="none" dirty="0"/>
                    </a:p>
                    <a:p>
                      <a:pPr marL="0" marR="0" indent="0" algn="l" defTabSz="914400" rtl="0" eaLnBrk="1" fontAlgn="auto" latinLnBrk="0" hangingPunct="1">
                        <a:lnSpc>
                          <a:spcPct val="100000"/>
                        </a:lnSpc>
                        <a:spcBef>
                          <a:spcPts val="0"/>
                        </a:spcBef>
                        <a:spcAft>
                          <a:spcPts val="0"/>
                        </a:spcAft>
                        <a:buClrTx/>
                        <a:buSzTx/>
                        <a:buFontTx/>
                        <a:buNone/>
                        <a:tabLst/>
                        <a:defRPr/>
                      </a:pPr>
                      <a:r>
                        <a:rPr lang="fr-FR" sz="1200" u="none" dirty="0" err="1"/>
                        <a:t>Smiling</a:t>
                      </a:r>
                      <a:endParaRPr lang="fr-FR" sz="1200" u="none" dirty="0"/>
                    </a:p>
                    <a:p>
                      <a:pPr marL="0" marR="0" indent="0" algn="l" defTabSz="914400" rtl="0" eaLnBrk="1" fontAlgn="auto" latinLnBrk="0" hangingPunct="1">
                        <a:lnSpc>
                          <a:spcPct val="100000"/>
                        </a:lnSpc>
                        <a:spcBef>
                          <a:spcPts val="0"/>
                        </a:spcBef>
                        <a:spcAft>
                          <a:spcPts val="0"/>
                        </a:spcAft>
                        <a:buClrTx/>
                        <a:buSzTx/>
                        <a:buFontTx/>
                        <a:buNone/>
                        <a:tabLst/>
                        <a:defRPr/>
                      </a:pPr>
                      <a:r>
                        <a:rPr lang="fr-FR" sz="1200" u="none" dirty="0" err="1"/>
                        <a:t>Laughing</a:t>
                      </a:r>
                      <a:endParaRPr lang="fr-FR" sz="1200" u="none" dirty="0"/>
                    </a:p>
                    <a:p>
                      <a:pPr marL="0" marR="0" indent="0" algn="l" defTabSz="914400" rtl="0" eaLnBrk="1" fontAlgn="auto" latinLnBrk="0" hangingPunct="1">
                        <a:lnSpc>
                          <a:spcPct val="100000"/>
                        </a:lnSpc>
                        <a:spcBef>
                          <a:spcPts val="0"/>
                        </a:spcBef>
                        <a:spcAft>
                          <a:spcPts val="0"/>
                        </a:spcAft>
                        <a:buClrTx/>
                        <a:buSzTx/>
                        <a:buFontTx/>
                        <a:buNone/>
                        <a:tabLst/>
                        <a:defRPr/>
                      </a:pPr>
                      <a:r>
                        <a:rPr lang="fr-FR" sz="1200" u="none" dirty="0" err="1"/>
                        <a:t>Working</a:t>
                      </a:r>
                      <a:endParaRPr lang="fr-FR" sz="1200" u="none" dirty="0"/>
                    </a:p>
                    <a:p>
                      <a:pPr marL="0" marR="0" indent="0" algn="l" defTabSz="914400" rtl="0" eaLnBrk="1" fontAlgn="auto" latinLnBrk="0" hangingPunct="1">
                        <a:lnSpc>
                          <a:spcPct val="100000"/>
                        </a:lnSpc>
                        <a:spcBef>
                          <a:spcPts val="0"/>
                        </a:spcBef>
                        <a:spcAft>
                          <a:spcPts val="0"/>
                        </a:spcAft>
                        <a:buClrTx/>
                        <a:buSzTx/>
                        <a:buFontTx/>
                        <a:buNone/>
                        <a:tabLst/>
                        <a:defRPr/>
                      </a:pPr>
                      <a:r>
                        <a:rPr lang="fr-FR" sz="1200" u="none" dirty="0" err="1"/>
                        <a:t>Using</a:t>
                      </a:r>
                      <a:endParaRPr lang="fr-FR" sz="1200" u="none" dirty="0"/>
                    </a:p>
                    <a:p>
                      <a:pPr marL="0" marR="0" indent="0" algn="l" defTabSz="914400" rtl="0" eaLnBrk="1" fontAlgn="auto" latinLnBrk="0" hangingPunct="1">
                        <a:lnSpc>
                          <a:spcPct val="100000"/>
                        </a:lnSpc>
                        <a:spcBef>
                          <a:spcPts val="0"/>
                        </a:spcBef>
                        <a:spcAft>
                          <a:spcPts val="0"/>
                        </a:spcAft>
                        <a:buClrTx/>
                        <a:buSzTx/>
                        <a:buFontTx/>
                        <a:buNone/>
                        <a:tabLst/>
                        <a:defRPr/>
                      </a:pPr>
                      <a:r>
                        <a:rPr lang="fr-FR" sz="1200" u="none" dirty="0" err="1"/>
                        <a:t>Eating</a:t>
                      </a:r>
                      <a:r>
                        <a:rPr lang="fr-FR" sz="1200" u="none" baseline="0" dirty="0"/>
                        <a:t> </a:t>
                      </a:r>
                      <a:endParaRPr lang="fr-FR" sz="1200" u="none"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gridSpan="2">
                  <a:txBody>
                    <a:bodyPr/>
                    <a:lstStyle/>
                    <a:p>
                      <a:r>
                        <a:rPr lang="fr-FR" sz="1200" dirty="0"/>
                        <a:t>Il/elle</a:t>
                      </a:r>
                      <a:r>
                        <a:rPr lang="fr-FR" sz="1200" baseline="0" dirty="0"/>
                        <a:t> est/ ils</a:t>
                      </a:r>
                      <a:r>
                        <a:rPr lang="fr-FR" sz="1200" dirty="0"/>
                        <a:t> </a:t>
                      </a:r>
                      <a:r>
                        <a:rPr lang="fr-FR" sz="1200" dirty="0" smtClean="0"/>
                        <a:t>sont</a:t>
                      </a:r>
                      <a:endParaRPr lang="fr-FR" sz="1200" dirty="0"/>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mn-lt"/>
                          <a:ea typeface="+mn-ea"/>
                          <a:cs typeface="+mn-cs"/>
                        </a:rPr>
                        <a:t>Ils semblent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mn-lt"/>
                          <a:ea typeface="+mn-ea"/>
                          <a:cs typeface="+mn-cs"/>
                        </a:rPr>
                        <a:t>Heureux/</a:t>
                      </a:r>
                      <a:r>
                        <a:rPr kumimoji="0" lang="fr-FR" sz="1200" b="0" i="0" u="none" strike="noStrike" kern="1200" cap="none" spc="0" normalizeH="0" baseline="0" noProof="0" dirty="0" err="1">
                          <a:ln>
                            <a:noFill/>
                          </a:ln>
                          <a:solidFill>
                            <a:prstClr val="black"/>
                          </a:solidFill>
                          <a:effectLst/>
                          <a:uLnTx/>
                          <a:uFillTx/>
                          <a:latin typeface="+mn-lt"/>
                          <a:ea typeface="+mn-ea"/>
                          <a:cs typeface="+mn-cs"/>
                        </a:rPr>
                        <a:t>euse</a:t>
                      </a:r>
                      <a:r>
                        <a:rPr kumimoji="0" lang="fr-FR" sz="1200" b="0" i="0" u="none" strike="noStrike" kern="1200" cap="none" spc="0" normalizeH="0" baseline="0" noProof="0" dirty="0">
                          <a:ln>
                            <a:noFill/>
                          </a:ln>
                          <a:solidFill>
                            <a:prstClr val="black"/>
                          </a:solidFill>
                          <a:effectLst/>
                          <a:uLnTx/>
                          <a:uFillTx/>
                          <a:latin typeface="+mn-lt"/>
                          <a:ea typeface="+mn-ea"/>
                          <a:cs typeface="+mn-cs"/>
                        </a:rPr>
                        <a:t>(e)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mn-lt"/>
                          <a:ea typeface="+mn-ea"/>
                          <a:cs typeface="+mn-cs"/>
                        </a:rPr>
                        <a:t>Content(e)(s)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mn-lt"/>
                          <a:ea typeface="+mn-ea"/>
                          <a:cs typeface="+mn-cs"/>
                        </a:rPr>
                        <a:t>Triste(s)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mn-lt"/>
                          <a:ea typeface="+mn-ea"/>
                          <a:cs typeface="+mn-cs"/>
                        </a:rPr>
                        <a:t>Fatigué(e)(s)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mn-lt"/>
                          <a:ea typeface="+mn-ea"/>
                          <a:cs typeface="+mn-cs"/>
                        </a:rPr>
                        <a:t>Fâché(e)(s)	</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gridSpan="4">
                  <a:txBody>
                    <a:bodyPr/>
                    <a:lstStyle/>
                    <a:p>
                      <a:r>
                        <a:rPr kumimoji="0" lang="fr-FR" sz="1200" b="0" i="0" u="none" strike="noStrike" kern="1200" cap="none" spc="0" normalizeH="0" baseline="0" noProof="0" dirty="0">
                          <a:ln>
                            <a:noFill/>
                          </a:ln>
                          <a:solidFill>
                            <a:prstClr val="black"/>
                          </a:solidFill>
                          <a:effectLst/>
                          <a:uLnTx/>
                          <a:uFillTx/>
                          <a:latin typeface="+mn-lt"/>
                          <a:ea typeface="+mn-ea"/>
                          <a:cs typeface="+mn-cs"/>
                        </a:rPr>
                        <a:t>He, </a:t>
                      </a:r>
                      <a:r>
                        <a:rPr kumimoji="0" lang="fr-FR" sz="1200" b="0" i="0" u="none" strike="noStrike" kern="1200" cap="none" spc="0" normalizeH="0" baseline="0" noProof="0" dirty="0" err="1">
                          <a:ln>
                            <a:noFill/>
                          </a:ln>
                          <a:solidFill>
                            <a:prstClr val="black"/>
                          </a:solidFill>
                          <a:effectLst/>
                          <a:uLnTx/>
                          <a:uFillTx/>
                          <a:latin typeface="+mn-lt"/>
                          <a:ea typeface="+mn-ea"/>
                          <a:cs typeface="+mn-cs"/>
                        </a:rPr>
                        <a:t>She</a:t>
                      </a:r>
                      <a:r>
                        <a:rPr kumimoji="0" lang="fr-FR" sz="1200" b="0" i="0" u="none" strike="noStrike" kern="1200" cap="none" spc="0" normalizeH="0" baseline="0" noProof="0" dirty="0">
                          <a:ln>
                            <a:noFill/>
                          </a:ln>
                          <a:solidFill>
                            <a:prstClr val="black"/>
                          </a:solidFill>
                          <a:effectLst/>
                          <a:uLnTx/>
                          <a:uFillTx/>
                          <a:latin typeface="+mn-lt"/>
                          <a:ea typeface="+mn-ea"/>
                          <a:cs typeface="+mn-cs"/>
                        </a:rPr>
                        <a:t> </a:t>
                      </a:r>
                      <a:r>
                        <a:rPr kumimoji="0" lang="fr-FR" sz="1200" b="0" i="0" u="none" strike="noStrike" kern="1200" cap="none" spc="0" normalizeH="0" baseline="0" noProof="0" dirty="0" err="1">
                          <a:ln>
                            <a:noFill/>
                          </a:ln>
                          <a:solidFill>
                            <a:prstClr val="black"/>
                          </a:solidFill>
                          <a:effectLst/>
                          <a:uLnTx/>
                          <a:uFillTx/>
                          <a:latin typeface="+mn-lt"/>
                          <a:ea typeface="+mn-ea"/>
                          <a:cs typeface="+mn-cs"/>
                        </a:rPr>
                        <a:t>is</a:t>
                      </a:r>
                      <a:r>
                        <a:rPr kumimoji="0" lang="fr-FR" sz="1200" b="0" i="0" u="none" strike="noStrike" kern="1200" cap="none" spc="0" normalizeH="0" baseline="0" noProof="0" dirty="0">
                          <a:ln>
                            <a:noFill/>
                          </a:ln>
                          <a:solidFill>
                            <a:prstClr val="black"/>
                          </a:solidFill>
                          <a:effectLst/>
                          <a:uLnTx/>
                          <a:uFillTx/>
                          <a:latin typeface="+mn-lt"/>
                          <a:ea typeface="+mn-ea"/>
                          <a:cs typeface="+mn-cs"/>
                        </a:rPr>
                        <a:t>/</a:t>
                      </a:r>
                      <a:r>
                        <a:rPr kumimoji="0" lang="fr-FR" sz="1200" b="0" i="0" u="none" strike="noStrike" kern="1200" cap="none" spc="0" normalizeH="0" baseline="0" noProof="0" dirty="0" err="1">
                          <a:ln>
                            <a:noFill/>
                          </a:ln>
                          <a:solidFill>
                            <a:prstClr val="black"/>
                          </a:solidFill>
                          <a:effectLst/>
                          <a:uLnTx/>
                          <a:uFillTx/>
                          <a:latin typeface="+mn-lt"/>
                          <a:ea typeface="+mn-ea"/>
                          <a:cs typeface="+mn-cs"/>
                        </a:rPr>
                        <a:t>They</a:t>
                      </a:r>
                      <a:r>
                        <a:rPr kumimoji="0" lang="fr-FR" sz="1200" b="0" i="0" u="none" strike="noStrike" kern="1200" cap="none" spc="0" normalizeH="0" baseline="0" noProof="0" dirty="0">
                          <a:ln>
                            <a:noFill/>
                          </a:ln>
                          <a:solidFill>
                            <a:prstClr val="black"/>
                          </a:solidFill>
                          <a:effectLst/>
                          <a:uLnTx/>
                          <a:uFillTx/>
                          <a:latin typeface="+mn-lt"/>
                          <a:ea typeface="+mn-ea"/>
                          <a:cs typeface="+mn-cs"/>
                        </a:rPr>
                        <a:t> are</a:t>
                      </a:r>
                    </a:p>
                    <a:p>
                      <a:r>
                        <a:rPr kumimoji="0" lang="fr-FR" sz="1200" b="0" i="0" u="none" strike="noStrike" kern="1200" cap="none" spc="0" normalizeH="0" baseline="0" noProof="0" dirty="0" err="1">
                          <a:ln>
                            <a:noFill/>
                          </a:ln>
                          <a:solidFill>
                            <a:prstClr val="black"/>
                          </a:solidFill>
                          <a:effectLst/>
                          <a:uLnTx/>
                          <a:uFillTx/>
                          <a:latin typeface="+mn-lt"/>
                          <a:ea typeface="+mn-ea"/>
                          <a:cs typeface="+mn-cs"/>
                        </a:rPr>
                        <a:t>They</a:t>
                      </a:r>
                      <a:r>
                        <a:rPr kumimoji="0" lang="fr-FR" sz="1200" b="0" i="0" u="none" strike="noStrike" kern="1200" cap="none" spc="0" normalizeH="0" baseline="0" noProof="0" dirty="0">
                          <a:ln>
                            <a:noFill/>
                          </a:ln>
                          <a:solidFill>
                            <a:prstClr val="black"/>
                          </a:solidFill>
                          <a:effectLst/>
                          <a:uLnTx/>
                          <a:uFillTx/>
                          <a:latin typeface="+mn-lt"/>
                          <a:ea typeface="+mn-ea"/>
                          <a:cs typeface="+mn-cs"/>
                        </a:rPr>
                        <a:t> </a:t>
                      </a:r>
                      <a:r>
                        <a:rPr kumimoji="0" lang="fr-FR" sz="1200" b="0" i="0" u="none" strike="noStrike" kern="1200" cap="none" spc="0" normalizeH="0" baseline="0" noProof="0" dirty="0" err="1">
                          <a:ln>
                            <a:noFill/>
                          </a:ln>
                          <a:solidFill>
                            <a:prstClr val="black"/>
                          </a:solidFill>
                          <a:effectLst/>
                          <a:uLnTx/>
                          <a:uFillTx/>
                          <a:latin typeface="+mn-lt"/>
                          <a:ea typeface="+mn-ea"/>
                          <a:cs typeface="+mn-cs"/>
                        </a:rPr>
                        <a:t>seem</a:t>
                      </a:r>
                      <a:endParaRPr kumimoji="0" lang="fr-FR" sz="1200" b="0" i="0" u="none" strike="noStrike" kern="1200" cap="none" spc="0" normalizeH="0" baseline="0" noProof="0" dirty="0">
                        <a:ln>
                          <a:noFill/>
                        </a:ln>
                        <a:solidFill>
                          <a:prstClr val="black"/>
                        </a:solidFill>
                        <a:effectLst/>
                        <a:uLnTx/>
                        <a:uFillTx/>
                        <a:latin typeface="+mn-lt"/>
                        <a:ea typeface="+mn-ea"/>
                        <a:cs typeface="+mn-cs"/>
                      </a:endParaRPr>
                    </a:p>
                    <a:p>
                      <a:r>
                        <a:rPr kumimoji="0" lang="fr-FR" sz="1200" b="0" i="0" u="none" strike="noStrike" kern="1200" cap="none" spc="0" normalizeH="0" baseline="0" noProof="0" dirty="0">
                          <a:ln>
                            <a:noFill/>
                          </a:ln>
                          <a:solidFill>
                            <a:prstClr val="black"/>
                          </a:solidFill>
                          <a:effectLst/>
                          <a:uLnTx/>
                          <a:uFillTx/>
                          <a:latin typeface="+mn-lt"/>
                          <a:ea typeface="+mn-ea"/>
                          <a:cs typeface="+mn-cs"/>
                        </a:rPr>
                        <a:t>happy</a:t>
                      </a:r>
                    </a:p>
                    <a:p>
                      <a:r>
                        <a:rPr kumimoji="0" lang="fr-FR" sz="1200" b="0" i="0" u="none" strike="noStrike" kern="1200" cap="none" spc="0" normalizeH="0" baseline="0" noProof="0" dirty="0">
                          <a:ln>
                            <a:noFill/>
                          </a:ln>
                          <a:solidFill>
                            <a:prstClr val="black"/>
                          </a:solidFill>
                          <a:effectLst/>
                          <a:uLnTx/>
                          <a:uFillTx/>
                          <a:latin typeface="+mn-lt"/>
                          <a:ea typeface="+mn-ea"/>
                          <a:cs typeface="+mn-cs"/>
                        </a:rPr>
                        <a:t>happy</a:t>
                      </a:r>
                    </a:p>
                    <a:p>
                      <a:r>
                        <a:rPr kumimoji="0" lang="fr-FR" sz="1200" b="0" i="0" u="none" strike="noStrike" kern="1200" cap="none" spc="0" normalizeH="0" baseline="0" noProof="0" dirty="0" err="1">
                          <a:ln>
                            <a:noFill/>
                          </a:ln>
                          <a:solidFill>
                            <a:prstClr val="black"/>
                          </a:solidFill>
                          <a:effectLst/>
                          <a:uLnTx/>
                          <a:uFillTx/>
                          <a:latin typeface="+mn-lt"/>
                          <a:ea typeface="+mn-ea"/>
                          <a:cs typeface="+mn-cs"/>
                        </a:rPr>
                        <a:t>sad</a:t>
                      </a:r>
                      <a:endParaRPr kumimoji="0" lang="fr-FR" sz="1200" b="0" i="0" u="none" strike="noStrike" kern="1200" cap="none" spc="0" normalizeH="0" baseline="0" noProof="0" dirty="0">
                        <a:ln>
                          <a:noFill/>
                        </a:ln>
                        <a:solidFill>
                          <a:prstClr val="black"/>
                        </a:solidFill>
                        <a:effectLst/>
                        <a:uLnTx/>
                        <a:uFillTx/>
                        <a:latin typeface="+mn-lt"/>
                        <a:ea typeface="+mn-ea"/>
                        <a:cs typeface="+mn-cs"/>
                      </a:endParaRPr>
                    </a:p>
                    <a:p>
                      <a:r>
                        <a:rPr kumimoji="0" lang="fr-FR" sz="1200" b="0" i="0" u="none" strike="noStrike" kern="1200" cap="none" spc="0" normalizeH="0" baseline="0" noProof="0" dirty="0" err="1">
                          <a:ln>
                            <a:noFill/>
                          </a:ln>
                          <a:solidFill>
                            <a:prstClr val="black"/>
                          </a:solidFill>
                          <a:effectLst/>
                          <a:uLnTx/>
                          <a:uFillTx/>
                          <a:latin typeface="+mn-lt"/>
                          <a:ea typeface="+mn-ea"/>
                          <a:cs typeface="+mn-cs"/>
                        </a:rPr>
                        <a:t>tired</a:t>
                      </a:r>
                      <a:endParaRPr kumimoji="0" lang="fr-FR" sz="1200" b="0" i="0" u="none" strike="noStrike" kern="1200" cap="none" spc="0" normalizeH="0" baseline="0" noProof="0" dirty="0">
                        <a:ln>
                          <a:noFill/>
                        </a:ln>
                        <a:solidFill>
                          <a:prstClr val="black"/>
                        </a:solidFill>
                        <a:effectLst/>
                        <a:uLnTx/>
                        <a:uFillTx/>
                        <a:latin typeface="+mn-lt"/>
                        <a:ea typeface="+mn-ea"/>
                        <a:cs typeface="+mn-cs"/>
                      </a:endParaRPr>
                    </a:p>
                    <a:p>
                      <a:r>
                        <a:rPr kumimoji="0" lang="fr-FR" sz="1200" b="0" i="0" u="none" strike="noStrike" kern="1200" cap="none" spc="0" normalizeH="0" baseline="0" noProof="0" dirty="0" err="1">
                          <a:ln>
                            <a:noFill/>
                          </a:ln>
                          <a:solidFill>
                            <a:prstClr val="black"/>
                          </a:solidFill>
                          <a:effectLst/>
                          <a:uLnTx/>
                          <a:uFillTx/>
                          <a:latin typeface="+mn-lt"/>
                          <a:ea typeface="+mn-ea"/>
                          <a:cs typeface="+mn-cs"/>
                        </a:rPr>
                        <a:t>angry</a:t>
                      </a:r>
                      <a:endParaRPr lang="fr-FR" sz="1200"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n-GB"/>
                    </a:p>
                  </a:txBody>
                  <a:tcPr/>
                </a:tc>
                <a:extLst>
                  <a:ext uri="{0D108BD9-81ED-4DB2-BD59-A6C34878D82A}">
                    <a16:rowId xmlns:a16="http://schemas.microsoft.com/office/drawing/2014/main" val="10007"/>
                  </a:ext>
                </a:extLst>
              </a:tr>
              <a:tr h="268796">
                <a:tc gridSpan="4">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400" b="1" u="none" dirty="0" err="1"/>
                        <a:t>Weather</a:t>
                      </a:r>
                      <a:endParaRPr lang="fr-FR" sz="1400" b="1" u="non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a:p>
                  </a:txBody>
                  <a:tcPr/>
                </a:tc>
                <a:tc gridSpan="6">
                  <a:txBody>
                    <a:bodyPr/>
                    <a:lstStyle/>
                    <a:p>
                      <a:pPr algn="ctr"/>
                      <a:r>
                        <a:rPr lang="fr-FR" sz="1400" b="1" dirty="0"/>
                        <a:t>Opinion phrases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n-GB"/>
                    </a:p>
                  </a:txBody>
                  <a:tcPr/>
                </a:tc>
                <a:extLst>
                  <a:ext uri="{0D108BD9-81ED-4DB2-BD59-A6C34878D82A}">
                    <a16:rowId xmlns:a16="http://schemas.microsoft.com/office/drawing/2014/main" val="10008"/>
                  </a:ext>
                </a:extLst>
              </a:tr>
              <a:tr h="1370862">
                <a:tc gridSpan="2">
                  <a:txBody>
                    <a:bodyPr/>
                    <a:lstStyle/>
                    <a:p>
                      <a:r>
                        <a:rPr lang="fr-FR" sz="1200" u="none" dirty="0"/>
                        <a:t>Il fait du soleil	</a:t>
                      </a:r>
                    </a:p>
                    <a:p>
                      <a:r>
                        <a:rPr lang="fr-FR" sz="1200" u="none" dirty="0"/>
                        <a:t>Il</a:t>
                      </a:r>
                      <a:r>
                        <a:rPr lang="fr-FR" sz="1200" u="none" baseline="0" dirty="0"/>
                        <a:t> fait beau</a:t>
                      </a:r>
                      <a:r>
                        <a:rPr lang="fr-FR" sz="1200" u="none" dirty="0"/>
                        <a:t> </a:t>
                      </a:r>
                    </a:p>
                    <a:p>
                      <a:r>
                        <a:rPr lang="fr-FR" sz="1200" u="none" dirty="0"/>
                        <a:t>Il</a:t>
                      </a:r>
                      <a:r>
                        <a:rPr lang="fr-FR" sz="1200" u="none" baseline="0" dirty="0"/>
                        <a:t> fait mauvais</a:t>
                      </a:r>
                      <a:endParaRPr lang="fr-FR" sz="1200" u="none" dirty="0"/>
                    </a:p>
                    <a:p>
                      <a:r>
                        <a:rPr lang="fr-FR" sz="1200" u="none" dirty="0"/>
                        <a:t>Il</a:t>
                      </a:r>
                      <a:r>
                        <a:rPr lang="fr-FR" sz="1200" u="none" baseline="0" dirty="0"/>
                        <a:t> pleut</a:t>
                      </a:r>
                      <a:endParaRPr lang="fr-FR" sz="1200" u="none" dirty="0"/>
                    </a:p>
                    <a:p>
                      <a:r>
                        <a:rPr lang="fr-FR" sz="1200" u="none" dirty="0"/>
                        <a:t>Il</a:t>
                      </a:r>
                      <a:r>
                        <a:rPr lang="fr-FR" sz="1200" u="none" baseline="0" dirty="0"/>
                        <a:t> y a des nuages</a:t>
                      </a:r>
                      <a:endParaRPr lang="fr-FR" sz="1200" u="none"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gridSpan="2">
                  <a:txBody>
                    <a:bodyPr/>
                    <a:lstStyle/>
                    <a:p>
                      <a:r>
                        <a:rPr lang="fr-FR" sz="1200" u="none" dirty="0" err="1"/>
                        <a:t>It’s</a:t>
                      </a:r>
                      <a:r>
                        <a:rPr lang="fr-FR" sz="1200" u="none" dirty="0"/>
                        <a:t> </a:t>
                      </a:r>
                      <a:r>
                        <a:rPr lang="fr-FR" sz="1200" u="none" dirty="0" err="1"/>
                        <a:t>sunny</a:t>
                      </a:r>
                      <a:endParaRPr lang="fr-FR" sz="1200" u="none" dirty="0"/>
                    </a:p>
                    <a:p>
                      <a:r>
                        <a:rPr lang="fr-FR" sz="1200" u="none" dirty="0" err="1"/>
                        <a:t>It’s</a:t>
                      </a:r>
                      <a:r>
                        <a:rPr lang="fr-FR" sz="1200" u="none" dirty="0"/>
                        <a:t> </a:t>
                      </a:r>
                      <a:r>
                        <a:rPr lang="fr-FR" sz="1200" u="none" dirty="0" err="1"/>
                        <a:t>nice</a:t>
                      </a:r>
                      <a:r>
                        <a:rPr lang="fr-FR" sz="1200" u="none" dirty="0"/>
                        <a:t> </a:t>
                      </a:r>
                      <a:r>
                        <a:rPr lang="fr-FR" sz="1200" u="none" dirty="0" err="1"/>
                        <a:t>weather</a:t>
                      </a:r>
                      <a:endParaRPr lang="fr-FR" sz="1200" u="none" dirty="0"/>
                    </a:p>
                    <a:p>
                      <a:r>
                        <a:rPr lang="fr-FR" sz="1200" u="none" dirty="0" err="1"/>
                        <a:t>It’s</a:t>
                      </a:r>
                      <a:r>
                        <a:rPr lang="fr-FR" sz="1200" u="none" dirty="0"/>
                        <a:t> </a:t>
                      </a:r>
                      <a:r>
                        <a:rPr lang="fr-FR" sz="1200" u="none" dirty="0" err="1"/>
                        <a:t>bad</a:t>
                      </a:r>
                      <a:r>
                        <a:rPr lang="fr-FR" sz="1200" u="none" dirty="0"/>
                        <a:t> </a:t>
                      </a:r>
                      <a:r>
                        <a:rPr lang="fr-FR" sz="1200" u="none" dirty="0" err="1"/>
                        <a:t>weather</a:t>
                      </a:r>
                      <a:endParaRPr lang="fr-FR" sz="1200" u="none" dirty="0"/>
                    </a:p>
                    <a:p>
                      <a:r>
                        <a:rPr lang="fr-FR" sz="1200" u="none" dirty="0" err="1"/>
                        <a:t>It’s</a:t>
                      </a:r>
                      <a:r>
                        <a:rPr lang="fr-FR" sz="1200" u="none" dirty="0"/>
                        <a:t> </a:t>
                      </a:r>
                      <a:r>
                        <a:rPr lang="fr-FR" sz="1200" u="none" dirty="0" err="1"/>
                        <a:t>raining</a:t>
                      </a:r>
                      <a:endParaRPr lang="fr-FR" sz="1200" u="none" dirty="0"/>
                    </a:p>
                    <a:p>
                      <a:r>
                        <a:rPr lang="fr-FR" sz="1200" u="none" baseline="0" dirty="0" err="1"/>
                        <a:t>I</a:t>
                      </a:r>
                      <a:r>
                        <a:rPr lang="fr-FR" sz="1200" u="none" dirty="0" err="1"/>
                        <a:t>t’s</a:t>
                      </a:r>
                      <a:r>
                        <a:rPr lang="fr-FR" sz="1200" u="none" dirty="0"/>
                        <a:t> </a:t>
                      </a:r>
                      <a:r>
                        <a:rPr lang="fr-FR" sz="1200" u="none" dirty="0" err="1"/>
                        <a:t>cloudy</a:t>
                      </a:r>
                      <a:endParaRPr lang="fr-FR" sz="1200" u="none"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gridSpan="3">
                  <a:txBody>
                    <a:bodyPr/>
                    <a:lstStyle/>
                    <a:p>
                      <a:r>
                        <a:rPr lang="fr-FR" sz="1200" dirty="0"/>
                        <a:t>Je crois que</a:t>
                      </a:r>
                    </a:p>
                    <a:p>
                      <a:r>
                        <a:rPr lang="fr-FR" sz="1200" dirty="0"/>
                        <a:t>Je</a:t>
                      </a:r>
                      <a:r>
                        <a:rPr lang="fr-FR" sz="1200" baseline="0" dirty="0"/>
                        <a:t> pense que</a:t>
                      </a:r>
                      <a:endParaRPr lang="fr-FR" sz="1200" dirty="0"/>
                    </a:p>
                    <a:p>
                      <a:pPr marL="0" marR="0" indent="0" algn="l" defTabSz="914400" rtl="0" eaLnBrk="1" fontAlgn="auto" latinLnBrk="0" hangingPunct="1">
                        <a:lnSpc>
                          <a:spcPct val="100000"/>
                        </a:lnSpc>
                        <a:spcBef>
                          <a:spcPts val="0"/>
                        </a:spcBef>
                        <a:spcAft>
                          <a:spcPts val="0"/>
                        </a:spcAft>
                        <a:buClrTx/>
                        <a:buSzTx/>
                        <a:buFontTx/>
                        <a:buNone/>
                        <a:tabLst/>
                        <a:defRPr/>
                      </a:pPr>
                      <a:r>
                        <a:rPr lang="fr-FR" sz="1200" dirty="0"/>
                        <a:t>J’imagine</a:t>
                      </a:r>
                    </a:p>
                    <a:p>
                      <a:r>
                        <a:rPr lang="fr-FR" sz="1200" dirty="0"/>
                        <a:t>Je</a:t>
                      </a:r>
                      <a:r>
                        <a:rPr lang="fr-FR" sz="1200" baseline="0" dirty="0"/>
                        <a:t> suppose</a:t>
                      </a:r>
                      <a:endParaRPr lang="fr-FR" sz="1200" dirty="0"/>
                    </a:p>
                    <a:p>
                      <a:r>
                        <a:rPr lang="fr-FR" sz="1200" dirty="0"/>
                        <a:t>Je</a:t>
                      </a:r>
                      <a:r>
                        <a:rPr lang="fr-FR" sz="1200" baseline="0" dirty="0"/>
                        <a:t> dirais que</a:t>
                      </a:r>
                      <a:endParaRPr lang="fr-FR" sz="1200" dirty="0"/>
                    </a:p>
                    <a:p>
                      <a:r>
                        <a:rPr lang="fr-FR" sz="1200" dirty="0"/>
                        <a:t>Il</a:t>
                      </a:r>
                      <a:r>
                        <a:rPr lang="fr-FR" sz="1200" baseline="0" dirty="0"/>
                        <a:t> me semble</a:t>
                      </a:r>
                      <a:endParaRPr lang="fr-FR" sz="1200" dirty="0"/>
                    </a:p>
                    <a:p>
                      <a:r>
                        <a:rPr lang="fr-FR" sz="1200" dirty="0"/>
                        <a:t>… me fait penser à…</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s-ES_tradnl"/>
                    </a:p>
                  </a:txBody>
                  <a:tcPr/>
                </a:tc>
                <a:tc gridSpan="3">
                  <a:txBody>
                    <a:bodyPr/>
                    <a:lstStyle/>
                    <a:p>
                      <a:r>
                        <a:rPr lang="fr-FR" sz="1200" dirty="0"/>
                        <a:t>I </a:t>
                      </a:r>
                      <a:r>
                        <a:rPr lang="fr-FR" sz="1200" dirty="0" err="1"/>
                        <a:t>think</a:t>
                      </a:r>
                      <a:r>
                        <a:rPr lang="fr-FR" sz="1200" dirty="0"/>
                        <a:t> </a:t>
                      </a:r>
                      <a:r>
                        <a:rPr lang="fr-FR" sz="1200" dirty="0" err="1"/>
                        <a:t>that</a:t>
                      </a:r>
                      <a:endParaRPr lang="fr-FR" sz="1200" dirty="0"/>
                    </a:p>
                    <a:p>
                      <a:r>
                        <a:rPr lang="fr-FR" sz="1200" dirty="0"/>
                        <a:t>I </a:t>
                      </a:r>
                      <a:r>
                        <a:rPr lang="fr-FR" sz="1200" dirty="0" err="1"/>
                        <a:t>think</a:t>
                      </a:r>
                      <a:r>
                        <a:rPr lang="fr-FR" sz="1200" dirty="0"/>
                        <a:t> </a:t>
                      </a:r>
                      <a:r>
                        <a:rPr lang="fr-FR" sz="1200" dirty="0" err="1"/>
                        <a:t>that</a:t>
                      </a:r>
                      <a:endParaRPr lang="fr-FR" sz="1200" dirty="0"/>
                    </a:p>
                    <a:p>
                      <a:r>
                        <a:rPr lang="fr-FR" sz="1200" dirty="0"/>
                        <a:t>I imagine </a:t>
                      </a:r>
                      <a:r>
                        <a:rPr lang="fr-FR" sz="1200" dirty="0" err="1"/>
                        <a:t>that</a:t>
                      </a:r>
                      <a:endParaRPr lang="fr-FR" sz="1200" dirty="0"/>
                    </a:p>
                    <a:p>
                      <a:pPr marL="0" marR="0" indent="0" algn="l" defTabSz="914400" rtl="0" eaLnBrk="1" fontAlgn="auto" latinLnBrk="0" hangingPunct="1">
                        <a:lnSpc>
                          <a:spcPct val="100000"/>
                        </a:lnSpc>
                        <a:spcBef>
                          <a:spcPts val="0"/>
                        </a:spcBef>
                        <a:spcAft>
                          <a:spcPts val="0"/>
                        </a:spcAft>
                        <a:buClrTx/>
                        <a:buSzTx/>
                        <a:buFontTx/>
                        <a:buNone/>
                        <a:tabLst/>
                        <a:defRPr/>
                      </a:pPr>
                      <a:r>
                        <a:rPr lang="fr-FR" sz="1200" dirty="0"/>
                        <a:t>I </a:t>
                      </a:r>
                      <a:r>
                        <a:rPr lang="fr-FR" sz="1200" dirty="0" err="1"/>
                        <a:t>presume</a:t>
                      </a:r>
                      <a:r>
                        <a:rPr lang="fr-FR" sz="1200" dirty="0"/>
                        <a:t> </a:t>
                      </a:r>
                      <a:r>
                        <a:rPr lang="fr-FR" sz="1200" dirty="0" err="1"/>
                        <a:t>that</a:t>
                      </a:r>
                      <a:endParaRPr lang="fr-FR" sz="1200" dirty="0"/>
                    </a:p>
                    <a:p>
                      <a:pPr marL="0" marR="0" indent="0" algn="l" defTabSz="914400" rtl="0" eaLnBrk="1" fontAlgn="auto" latinLnBrk="0" hangingPunct="1">
                        <a:lnSpc>
                          <a:spcPct val="100000"/>
                        </a:lnSpc>
                        <a:spcBef>
                          <a:spcPts val="0"/>
                        </a:spcBef>
                        <a:spcAft>
                          <a:spcPts val="0"/>
                        </a:spcAft>
                        <a:buClrTx/>
                        <a:buSzTx/>
                        <a:buFontTx/>
                        <a:buNone/>
                        <a:tabLst/>
                        <a:defRPr/>
                      </a:pPr>
                      <a:r>
                        <a:rPr lang="fr-FR" sz="1200" dirty="0"/>
                        <a:t>I </a:t>
                      </a:r>
                      <a:r>
                        <a:rPr lang="fr-FR" sz="1200" dirty="0" err="1"/>
                        <a:t>would</a:t>
                      </a:r>
                      <a:r>
                        <a:rPr lang="fr-FR" sz="1200" dirty="0"/>
                        <a:t> </a:t>
                      </a:r>
                      <a:r>
                        <a:rPr lang="fr-FR" sz="1200" dirty="0" err="1"/>
                        <a:t>say</a:t>
                      </a:r>
                      <a:r>
                        <a:rPr lang="fr-FR" sz="1200" dirty="0"/>
                        <a:t> </a:t>
                      </a:r>
                      <a:r>
                        <a:rPr lang="fr-FR" sz="1200" dirty="0" err="1"/>
                        <a:t>that</a:t>
                      </a:r>
                      <a:endParaRPr lang="fr-FR" sz="1200" dirty="0"/>
                    </a:p>
                    <a:p>
                      <a:pPr marL="0" marR="0" indent="0" algn="l" defTabSz="914400" rtl="0" eaLnBrk="1" fontAlgn="auto" latinLnBrk="0" hangingPunct="1">
                        <a:lnSpc>
                          <a:spcPct val="100000"/>
                        </a:lnSpc>
                        <a:spcBef>
                          <a:spcPts val="0"/>
                        </a:spcBef>
                        <a:spcAft>
                          <a:spcPts val="0"/>
                        </a:spcAft>
                        <a:buClrTx/>
                        <a:buSzTx/>
                        <a:buFontTx/>
                        <a:buNone/>
                        <a:tabLst/>
                        <a:defRPr/>
                      </a:pPr>
                      <a:r>
                        <a:rPr lang="fr-FR" sz="1200" dirty="0"/>
                        <a:t>It </a:t>
                      </a:r>
                      <a:r>
                        <a:rPr lang="fr-FR" sz="1200" dirty="0" err="1"/>
                        <a:t>seems</a:t>
                      </a:r>
                      <a:r>
                        <a:rPr lang="fr-FR" sz="1200" dirty="0"/>
                        <a:t> to me </a:t>
                      </a:r>
                      <a:r>
                        <a:rPr lang="fr-FR" sz="1200" dirty="0" err="1"/>
                        <a:t>that</a:t>
                      </a:r>
                      <a:endParaRPr lang="fr-FR" sz="1200" dirty="0"/>
                    </a:p>
                    <a:p>
                      <a:pPr marL="0" marR="0" indent="0" algn="l" defTabSz="914400" rtl="0" eaLnBrk="1" fontAlgn="auto" latinLnBrk="0" hangingPunct="1">
                        <a:lnSpc>
                          <a:spcPct val="100000"/>
                        </a:lnSpc>
                        <a:spcBef>
                          <a:spcPts val="0"/>
                        </a:spcBef>
                        <a:spcAft>
                          <a:spcPts val="0"/>
                        </a:spcAft>
                        <a:buClrTx/>
                        <a:buSzTx/>
                        <a:buFontTx/>
                        <a:buNone/>
                        <a:tabLst/>
                        <a:defRPr/>
                      </a:pPr>
                      <a:r>
                        <a:rPr lang="fr-FR" sz="1200" dirty="0"/>
                        <a:t>It </a:t>
                      </a:r>
                      <a:r>
                        <a:rPr lang="fr-FR" sz="1200" dirty="0" err="1"/>
                        <a:t>reminds</a:t>
                      </a:r>
                      <a:r>
                        <a:rPr lang="fr-FR" sz="1200" dirty="0"/>
                        <a:t> me of</a:t>
                      </a:r>
                    </a:p>
                    <a:p>
                      <a:pPr marL="0" marR="0" indent="0" algn="l" defTabSz="914400" rtl="0" eaLnBrk="1" fontAlgn="auto" latinLnBrk="0" hangingPunct="1">
                        <a:lnSpc>
                          <a:spcPct val="100000"/>
                        </a:lnSpc>
                        <a:spcBef>
                          <a:spcPts val="0"/>
                        </a:spcBef>
                        <a:spcAft>
                          <a:spcPts val="0"/>
                        </a:spcAft>
                        <a:buClrTx/>
                        <a:buSzTx/>
                        <a:buFontTx/>
                        <a:buNone/>
                        <a:tabLst/>
                        <a:defRPr/>
                      </a:pPr>
                      <a:endParaRPr lang="fr-FR" sz="1200"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n-GB"/>
                    </a:p>
                  </a:txBody>
                  <a:tcPr/>
                </a:tc>
                <a:extLst>
                  <a:ext uri="{0D108BD9-81ED-4DB2-BD59-A6C34878D82A}">
                    <a16:rowId xmlns:a16="http://schemas.microsoft.com/office/drawing/2014/main" val="10009"/>
                  </a:ext>
                </a:extLst>
              </a:tr>
              <a:tr h="268796">
                <a:tc gridSpan="10">
                  <a:txBody>
                    <a:bodyPr/>
                    <a:lstStyle/>
                    <a:p>
                      <a:pPr algn="ctr"/>
                      <a:r>
                        <a:rPr lang="fr-FR" sz="1400" b="1" u="none" dirty="0"/>
                        <a:t>Do </a:t>
                      </a:r>
                      <a:r>
                        <a:rPr lang="fr-FR" sz="1400" b="1" u="none" dirty="0" err="1"/>
                        <a:t>you</a:t>
                      </a:r>
                      <a:r>
                        <a:rPr lang="fr-FR" sz="1400" b="1" u="none" dirty="0"/>
                        <a:t> </a:t>
                      </a:r>
                      <a:r>
                        <a:rPr lang="fr-FR" sz="1400" b="1" u="none" dirty="0" err="1"/>
                        <a:t>like</a:t>
                      </a:r>
                      <a:r>
                        <a:rPr lang="fr-FR" sz="1400" b="1" u="none" dirty="0"/>
                        <a:t> </a:t>
                      </a:r>
                      <a:r>
                        <a:rPr lang="fr-FR" sz="1400" b="1" u="none" dirty="0" err="1"/>
                        <a:t>it</a:t>
                      </a:r>
                      <a:r>
                        <a:rPr lang="fr-FR" sz="1400" b="1" u="none"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pPr algn="ctr"/>
                      <a:endParaRPr lang="en-US" sz="1400" b="1" u="sng"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a:p>
                  </a:txBody>
                  <a:tcPr/>
                </a:tc>
                <a:tc hMerge="1">
                  <a:txBody>
                    <a:bodyPr/>
                    <a:lstStyle/>
                    <a:p>
                      <a:endParaRPr lang="es-ES_tradnl"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a:p>
                  </a:txBody>
                  <a:tcPr/>
                </a:tc>
                <a:tc hMerge="1">
                  <a:txBody>
                    <a:bodyPr/>
                    <a:lstStyle/>
                    <a:p>
                      <a:endParaRPr lang="es-ES_tradnl"/>
                    </a:p>
                  </a:txBody>
                  <a:tcPr/>
                </a:tc>
                <a:tc hMerge="1">
                  <a:txBody>
                    <a:bodyPr/>
                    <a:lstStyle/>
                    <a:p>
                      <a:endParaRPr lang="es-ES_trad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hMerge="1">
                  <a:txBody>
                    <a:bodyPr/>
                    <a:lstStyle/>
                    <a:p>
                      <a:endParaRPr lang="en-GB"/>
                    </a:p>
                  </a:txBody>
                  <a:tcPr/>
                </a:tc>
                <a:extLst>
                  <a:ext uri="{0D108BD9-81ED-4DB2-BD59-A6C34878D82A}">
                    <a16:rowId xmlns:a16="http://schemas.microsoft.com/office/drawing/2014/main" val="10010"/>
                  </a:ext>
                </a:extLst>
              </a:tr>
              <a:tr h="887028">
                <a:tc gridSpan="3">
                  <a:txBody>
                    <a:bodyPr/>
                    <a:lstStyle/>
                    <a:p>
                      <a:r>
                        <a:rPr lang="fr-FR" sz="1200" dirty="0"/>
                        <a:t>J’aime/je n’aime pas la photo</a:t>
                      </a:r>
                    </a:p>
                    <a:p>
                      <a:r>
                        <a:rPr lang="fr-FR" sz="1200" dirty="0"/>
                        <a:t>Parce</a:t>
                      </a:r>
                      <a:r>
                        <a:rPr lang="fr-FR" sz="1200" baseline="0" dirty="0"/>
                        <a:t> que</a:t>
                      </a:r>
                      <a:endParaRPr lang="fr-FR" sz="1200" dirty="0"/>
                    </a:p>
                    <a:p>
                      <a:r>
                        <a:rPr lang="fr-FR" sz="1200" dirty="0"/>
                        <a:t>Puisque</a:t>
                      </a:r>
                      <a:r>
                        <a:rPr lang="fr-FR" sz="1200" baseline="0" dirty="0"/>
                        <a:t> </a:t>
                      </a:r>
                      <a:endParaRPr lang="fr-FR" sz="1200" dirty="0"/>
                    </a:p>
                    <a:p>
                      <a:r>
                        <a:rPr lang="fr-FR" sz="1200" dirty="0"/>
                        <a:t>Étant</a:t>
                      </a:r>
                      <a:r>
                        <a:rPr lang="fr-FR" sz="1200" baseline="0" dirty="0"/>
                        <a:t> donné que</a:t>
                      </a:r>
                      <a:endParaRPr lang="fr-FR" sz="1200" dirty="0"/>
                    </a:p>
                    <a:p>
                      <a:endParaRPr lang="fr-FR" sz="1200"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r>
                        <a:rPr lang="fr-FR" sz="1200" dirty="0"/>
                        <a:t>I (</a:t>
                      </a:r>
                      <a:r>
                        <a:rPr lang="fr-FR" sz="1200" dirty="0" err="1"/>
                        <a:t>don’t</a:t>
                      </a:r>
                      <a:r>
                        <a:rPr lang="fr-FR" sz="1200" dirty="0"/>
                        <a:t> ) </a:t>
                      </a:r>
                      <a:r>
                        <a:rPr lang="fr-FR" sz="1200" dirty="0" err="1"/>
                        <a:t>like</a:t>
                      </a:r>
                      <a:r>
                        <a:rPr lang="fr-FR" sz="1200" dirty="0"/>
                        <a:t> the photo</a:t>
                      </a:r>
                    </a:p>
                    <a:p>
                      <a:r>
                        <a:rPr lang="fr-FR" sz="1200" dirty="0" err="1"/>
                        <a:t>because</a:t>
                      </a:r>
                      <a:endParaRPr lang="fr-FR" sz="1200" dirty="0"/>
                    </a:p>
                    <a:p>
                      <a:r>
                        <a:rPr lang="fr-FR" sz="1200" dirty="0" err="1"/>
                        <a:t>since</a:t>
                      </a:r>
                      <a:endParaRPr lang="fr-FR" sz="1200" dirty="0"/>
                    </a:p>
                    <a:p>
                      <a:r>
                        <a:rPr lang="fr-FR" sz="1200" dirty="0" err="1"/>
                        <a:t>given</a:t>
                      </a:r>
                      <a:r>
                        <a:rPr lang="fr-FR" sz="1200" dirty="0"/>
                        <a:t> </a:t>
                      </a:r>
                      <a:r>
                        <a:rPr lang="fr-FR" sz="1200" dirty="0" err="1"/>
                        <a:t>that</a:t>
                      </a:r>
                      <a:endParaRPr lang="fr-FR" sz="1200" dirty="0"/>
                    </a:p>
                    <a:p>
                      <a:r>
                        <a:rPr lang="fr-FR" sz="1200" dirty="0"/>
                        <a:t>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4">
                  <a:txBody>
                    <a:bodyPr/>
                    <a:lstStyle/>
                    <a:p>
                      <a:r>
                        <a:rPr lang="fr-FR" sz="1200" dirty="0"/>
                        <a:t>C’est beau</a:t>
                      </a:r>
                    </a:p>
                    <a:p>
                      <a:r>
                        <a:rPr lang="fr-FR" sz="1200"/>
                        <a:t>C’est animé</a:t>
                      </a:r>
                      <a:endParaRPr lang="fr-FR" sz="1200" dirty="0"/>
                    </a:p>
                    <a:p>
                      <a:endParaRPr lang="fr-FR" sz="1200" b="1" u="sng" dirty="0"/>
                    </a:p>
                    <a:p>
                      <a:endParaRPr lang="fr-FR"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sz="1200"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a:txBody>
                    <a:bodyPr/>
                    <a:lstStyle/>
                    <a:p>
                      <a:r>
                        <a:rPr lang="fr-FR" sz="1200" dirty="0" err="1"/>
                        <a:t>it</a:t>
                      </a:r>
                      <a:r>
                        <a:rPr lang="fr-FR" sz="1200" baseline="0" dirty="0"/>
                        <a:t> </a:t>
                      </a:r>
                      <a:r>
                        <a:rPr lang="fr-FR" sz="1200" baseline="0" dirty="0" err="1"/>
                        <a:t>is</a:t>
                      </a:r>
                      <a:r>
                        <a:rPr lang="fr-FR" sz="1200" baseline="0" dirty="0"/>
                        <a:t> </a:t>
                      </a:r>
                      <a:r>
                        <a:rPr lang="fr-FR" sz="1200" dirty="0" err="1"/>
                        <a:t>pretty</a:t>
                      </a:r>
                      <a:endParaRPr lang="fr-FR" sz="1200" dirty="0"/>
                    </a:p>
                    <a:p>
                      <a:r>
                        <a:rPr lang="fr-FR" sz="1200" dirty="0" err="1"/>
                        <a:t>it</a:t>
                      </a:r>
                      <a:r>
                        <a:rPr lang="fr-FR" sz="1200" dirty="0"/>
                        <a:t> </a:t>
                      </a:r>
                      <a:r>
                        <a:rPr lang="fr-FR" sz="1200" dirty="0" err="1"/>
                        <a:t>is</a:t>
                      </a:r>
                      <a:r>
                        <a:rPr lang="fr-FR" sz="1200" dirty="0"/>
                        <a:t> </a:t>
                      </a:r>
                      <a:r>
                        <a:rPr lang="fr-FR" sz="1200" dirty="0" err="1"/>
                        <a:t>lively</a:t>
                      </a:r>
                      <a:endParaRPr lang="fr-FR" sz="1200"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1"/>
                  </a:ext>
                </a:extLst>
              </a:tr>
            </a:tbl>
          </a:graphicData>
        </a:graphic>
      </p:graphicFrame>
      <p:sp>
        <p:nvSpPr>
          <p:cNvPr id="2" name="Slide Number Placeholder 1"/>
          <p:cNvSpPr>
            <a:spLocks noGrp="1"/>
          </p:cNvSpPr>
          <p:nvPr>
            <p:ph type="sldNum" sz="quarter" idx="12"/>
          </p:nvPr>
        </p:nvSpPr>
        <p:spPr/>
        <p:txBody>
          <a:bodyPr/>
          <a:lstStyle/>
          <a:p>
            <a:pPr>
              <a:defRPr/>
            </a:pPr>
            <a:fld id="{0F145BFC-05E3-4D00-AE96-44E6DC1FA43B}" type="slidenum">
              <a:rPr lang="en-GB" smtClean="0"/>
              <a:pPr>
                <a:defRPr/>
              </a:pPr>
              <a:t>31</a:t>
            </a:fld>
            <a:endParaRPr lang="en-GB"/>
          </a:p>
        </p:txBody>
      </p:sp>
      <p:pic>
        <p:nvPicPr>
          <p:cNvPr id="5" name="Picture 4" descr="The ideas about paw print clip art on dog paw"/>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23146" r="22252"/>
          <a:stretch/>
        </p:blipFill>
        <p:spPr bwMode="auto">
          <a:xfrm rot="389043">
            <a:off x="2994650" y="2514296"/>
            <a:ext cx="612561" cy="126923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2" descr="https://thesociableb.files.wordpress.com/2016/09/key-emoji.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459622">
            <a:off x="5715654" y="12628"/>
            <a:ext cx="852060" cy="7039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577511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2623632982"/>
              </p:ext>
            </p:extLst>
          </p:nvPr>
        </p:nvGraphicFramePr>
        <p:xfrm>
          <a:off x="134634" y="1"/>
          <a:ext cx="6606734" cy="9204960"/>
        </p:xfrm>
        <a:graphic>
          <a:graphicData uri="http://schemas.openxmlformats.org/drawingml/2006/table">
            <a:tbl>
              <a:tblPr>
                <a:tableStyleId>{5C22544A-7EE6-4342-B048-85BDC9FD1C3A}</a:tableStyleId>
              </a:tblPr>
              <a:tblGrid>
                <a:gridCol w="3303367">
                  <a:extLst>
                    <a:ext uri="{9D8B030D-6E8A-4147-A177-3AD203B41FA5}">
                      <a16:colId xmlns:a16="http://schemas.microsoft.com/office/drawing/2014/main" val="20000"/>
                    </a:ext>
                  </a:extLst>
                </a:gridCol>
                <a:gridCol w="3303367">
                  <a:extLst>
                    <a:ext uri="{9D8B030D-6E8A-4147-A177-3AD203B41FA5}">
                      <a16:colId xmlns:a16="http://schemas.microsoft.com/office/drawing/2014/main" val="20001"/>
                    </a:ext>
                  </a:extLst>
                </a:gridCol>
              </a:tblGrid>
              <a:tr h="323527">
                <a:tc gridSpan="2">
                  <a:txBody>
                    <a:bodyPr/>
                    <a:lstStyle/>
                    <a:p>
                      <a:pPr algn="ctr"/>
                      <a:r>
                        <a:rPr lang="en-GB" sz="1800" b="1" dirty="0">
                          <a:latin typeface="Calibri" pitchFamily="34" charset="0"/>
                          <a:cs typeface="Calibri" pitchFamily="34" charset="0"/>
                        </a:rPr>
                        <a:t>THE KEY TO SUCCESS IN THE CONVERSATION (30</a:t>
                      </a:r>
                      <a:r>
                        <a:rPr lang="en-GB" sz="1800" b="1" baseline="0" dirty="0">
                          <a:latin typeface="Calibri" pitchFamily="34" charset="0"/>
                          <a:cs typeface="Calibri" pitchFamily="34" charset="0"/>
                        </a:rPr>
                        <a:t> MARKS)</a:t>
                      </a:r>
                      <a:endParaRPr lang="en-GB" sz="1800" b="1" dirty="0">
                        <a:latin typeface="Calibri" pitchFamily="34" charset="0"/>
                        <a:cs typeface="Calibri" pitchFamily="34" charset="0"/>
                      </a:endParaRPr>
                    </a:p>
                  </a:txBody>
                  <a:tcPr marL="68580" marR="6858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extLst>
                  <a:ext uri="{0D108BD9-81ED-4DB2-BD59-A6C34878D82A}">
                    <a16:rowId xmlns:a16="http://schemas.microsoft.com/office/drawing/2014/main" val="10000"/>
                  </a:ext>
                </a:extLst>
              </a:tr>
              <a:tr h="1940671">
                <a:tc gridSpan="2">
                  <a:txBody>
                    <a:bodyPr/>
                    <a:lstStyle/>
                    <a:p>
                      <a:pPr>
                        <a:buFont typeface="Arial" charset="0"/>
                        <a:buNone/>
                      </a:pPr>
                      <a:r>
                        <a:rPr lang="en-GB" sz="1600" b="1" dirty="0">
                          <a:latin typeface="Calibri" pitchFamily="34" charset="0"/>
                          <a:cs typeface="Calibri" pitchFamily="34" charset="0"/>
                        </a:rPr>
                        <a:t>MAKING THE CONVERSATION SEEM REAL!</a:t>
                      </a:r>
                    </a:p>
                    <a:p>
                      <a:pPr>
                        <a:buFont typeface="Arial" charset="0"/>
                        <a:buChar char="•"/>
                      </a:pPr>
                      <a:r>
                        <a:rPr lang="en-GB" sz="1400" dirty="0">
                          <a:latin typeface="Calibri" pitchFamily="34" charset="0"/>
                          <a:cs typeface="Calibri" pitchFamily="34" charset="0"/>
                        </a:rPr>
                        <a:t>Repeat some of the words from the question: </a:t>
                      </a:r>
                      <a:r>
                        <a:rPr lang="en-GB" sz="1400" dirty="0" smtClean="0">
                          <a:latin typeface="Calibri" pitchFamily="34" charset="0"/>
                          <a:cs typeface="Calibri" pitchFamily="34" charset="0"/>
                        </a:rPr>
                        <a:t>Est-</a:t>
                      </a:r>
                      <a:r>
                        <a:rPr lang="en-GB" sz="1400" dirty="0" err="1" smtClean="0">
                          <a:latin typeface="Calibri" pitchFamily="34" charset="0"/>
                          <a:cs typeface="Calibri" pitchFamily="34" charset="0"/>
                        </a:rPr>
                        <a:t>ce</a:t>
                      </a:r>
                      <a:r>
                        <a:rPr lang="en-GB" sz="1400" baseline="0" dirty="0" smtClean="0">
                          <a:latin typeface="Calibri" pitchFamily="34" charset="0"/>
                          <a:cs typeface="Calibri" pitchFamily="34" charset="0"/>
                        </a:rPr>
                        <a:t> que </a:t>
                      </a:r>
                      <a:r>
                        <a:rPr lang="en-GB" sz="1400" baseline="0" dirty="0" err="1" smtClean="0">
                          <a:latin typeface="Calibri" pitchFamily="34" charset="0"/>
                          <a:cs typeface="Calibri" pitchFamily="34" charset="0"/>
                        </a:rPr>
                        <a:t>tu</a:t>
                      </a:r>
                      <a:r>
                        <a:rPr lang="en-GB" sz="1400" baseline="0" dirty="0" smtClean="0">
                          <a:latin typeface="Calibri" pitchFamily="34" charset="0"/>
                          <a:cs typeface="Calibri" pitchFamily="34" charset="0"/>
                        </a:rPr>
                        <a:t> </a:t>
                      </a:r>
                      <a:r>
                        <a:rPr lang="en-GB" sz="1400" baseline="0" dirty="0" err="1" smtClean="0">
                          <a:latin typeface="Calibri" pitchFamily="34" charset="0"/>
                          <a:cs typeface="Calibri" pitchFamily="34" charset="0"/>
                        </a:rPr>
                        <a:t>regardes</a:t>
                      </a:r>
                      <a:r>
                        <a:rPr lang="en-GB" sz="1400" baseline="0" dirty="0" smtClean="0">
                          <a:latin typeface="Calibri" pitchFamily="34" charset="0"/>
                          <a:cs typeface="Calibri" pitchFamily="34" charset="0"/>
                        </a:rPr>
                        <a:t> la </a:t>
                      </a:r>
                      <a:r>
                        <a:rPr lang="en-GB" sz="1400" baseline="0" dirty="0" err="1" smtClean="0">
                          <a:latin typeface="Calibri" pitchFamily="34" charset="0"/>
                          <a:cs typeface="Calibri" pitchFamily="34" charset="0"/>
                        </a:rPr>
                        <a:t>télé</a:t>
                      </a:r>
                      <a:r>
                        <a:rPr lang="en-GB" sz="1400" baseline="0" dirty="0" smtClean="0">
                          <a:latin typeface="Calibri" pitchFamily="34" charset="0"/>
                          <a:cs typeface="Calibri" pitchFamily="34" charset="0"/>
                        </a:rPr>
                        <a:t> </a:t>
                      </a:r>
                      <a:r>
                        <a:rPr lang="en-GB" sz="1400" baseline="0" dirty="0" err="1" smtClean="0">
                          <a:latin typeface="Calibri" pitchFamily="34" charset="0"/>
                          <a:cs typeface="Calibri" pitchFamily="34" charset="0"/>
                        </a:rPr>
                        <a:t>tous</a:t>
                      </a:r>
                      <a:r>
                        <a:rPr lang="en-GB" sz="1400" baseline="0" dirty="0" smtClean="0">
                          <a:latin typeface="Calibri" pitchFamily="34" charset="0"/>
                          <a:cs typeface="Calibri" pitchFamily="34" charset="0"/>
                        </a:rPr>
                        <a:t> les </a:t>
                      </a:r>
                      <a:r>
                        <a:rPr lang="en-GB" sz="1400" baseline="0" dirty="0" err="1" smtClean="0">
                          <a:latin typeface="Calibri" pitchFamily="34" charset="0"/>
                          <a:cs typeface="Calibri" pitchFamily="34" charset="0"/>
                        </a:rPr>
                        <a:t>jours</a:t>
                      </a:r>
                      <a:r>
                        <a:rPr lang="en-GB" sz="1400" dirty="0" smtClean="0">
                          <a:latin typeface="Calibri" pitchFamily="34" charset="0"/>
                          <a:cs typeface="Calibri" pitchFamily="34" charset="0"/>
                        </a:rPr>
                        <a:t>? </a:t>
                      </a:r>
                      <a:r>
                        <a:rPr lang="en-GB" sz="1400" b="1" dirty="0" err="1" smtClean="0">
                          <a:latin typeface="Calibri" pitchFamily="34" charset="0"/>
                          <a:cs typeface="Calibri" pitchFamily="34" charset="0"/>
                        </a:rPr>
                        <a:t>Tous</a:t>
                      </a:r>
                      <a:r>
                        <a:rPr lang="en-GB" sz="1400" b="1" baseline="0" dirty="0" smtClean="0">
                          <a:latin typeface="Calibri" pitchFamily="34" charset="0"/>
                          <a:cs typeface="Calibri" pitchFamily="34" charset="0"/>
                        </a:rPr>
                        <a:t> les </a:t>
                      </a:r>
                      <a:r>
                        <a:rPr lang="en-GB" sz="1400" b="1" baseline="0" dirty="0" err="1" smtClean="0">
                          <a:latin typeface="Calibri" pitchFamily="34" charset="0"/>
                          <a:cs typeface="Calibri" pitchFamily="34" charset="0"/>
                        </a:rPr>
                        <a:t>jours</a:t>
                      </a:r>
                      <a:r>
                        <a:rPr lang="en-GB" sz="1400" b="1" dirty="0" smtClean="0">
                          <a:latin typeface="Calibri" pitchFamily="34" charset="0"/>
                          <a:cs typeface="Calibri" pitchFamily="34" charset="0"/>
                        </a:rPr>
                        <a:t>?</a:t>
                      </a:r>
                      <a:endParaRPr lang="en-GB" sz="1400" b="1" dirty="0">
                        <a:latin typeface="Calibri" pitchFamily="34" charset="0"/>
                        <a:cs typeface="Calibri" pitchFamily="34" charset="0"/>
                      </a:endParaRPr>
                    </a:p>
                    <a:p>
                      <a:pPr>
                        <a:buFont typeface="Arial" charset="0"/>
                        <a:buChar char="•"/>
                      </a:pPr>
                      <a:r>
                        <a:rPr lang="en-GB" sz="1400" dirty="0">
                          <a:latin typeface="Calibri" pitchFamily="34" charset="0"/>
                          <a:cs typeface="Calibri" pitchFamily="34" charset="0"/>
                        </a:rPr>
                        <a:t>Use hesitation: </a:t>
                      </a:r>
                      <a:r>
                        <a:rPr lang="en-GB" sz="1400" b="1" dirty="0" err="1" smtClean="0">
                          <a:latin typeface="Calibri" pitchFamily="34" charset="0"/>
                          <a:cs typeface="Calibri" pitchFamily="34" charset="0"/>
                        </a:rPr>
                        <a:t>alors</a:t>
                      </a:r>
                      <a:r>
                        <a:rPr lang="en-GB" sz="1400" b="1" dirty="0" smtClean="0">
                          <a:latin typeface="Calibri" pitchFamily="34" charset="0"/>
                          <a:cs typeface="Calibri" pitchFamily="34" charset="0"/>
                        </a:rPr>
                        <a:t>, </a:t>
                      </a:r>
                      <a:r>
                        <a:rPr lang="en-GB" sz="1400" b="1" dirty="0" err="1" smtClean="0">
                          <a:latin typeface="Calibri" pitchFamily="34" charset="0"/>
                          <a:cs typeface="Calibri" pitchFamily="34" charset="0"/>
                        </a:rPr>
                        <a:t>euh</a:t>
                      </a:r>
                      <a:r>
                        <a:rPr lang="en-GB" sz="1400" b="1" dirty="0" smtClean="0">
                          <a:latin typeface="Calibri" pitchFamily="34" charset="0"/>
                          <a:cs typeface="Calibri" pitchFamily="34" charset="0"/>
                        </a:rPr>
                        <a:t>, </a:t>
                      </a:r>
                      <a:r>
                        <a:rPr lang="en-GB" sz="1400" b="1" dirty="0" err="1" smtClean="0">
                          <a:latin typeface="Calibri" pitchFamily="34" charset="0"/>
                          <a:cs typeface="Calibri" pitchFamily="34" charset="0"/>
                        </a:rPr>
                        <a:t>hein</a:t>
                      </a:r>
                      <a:r>
                        <a:rPr lang="en-GB" sz="1400" b="1" dirty="0" smtClean="0">
                          <a:latin typeface="Calibri" pitchFamily="34" charset="0"/>
                          <a:cs typeface="Calibri" pitchFamily="34" charset="0"/>
                        </a:rPr>
                        <a:t>,</a:t>
                      </a:r>
                      <a:r>
                        <a:rPr lang="en-GB" sz="1400" b="1" baseline="0" dirty="0" smtClean="0">
                          <a:latin typeface="Calibri" pitchFamily="34" charset="0"/>
                          <a:cs typeface="Calibri" pitchFamily="34" charset="0"/>
                        </a:rPr>
                        <a:t> eh </a:t>
                      </a:r>
                      <a:r>
                        <a:rPr lang="en-GB" sz="1400" b="1" baseline="0" dirty="0" err="1" smtClean="0">
                          <a:latin typeface="Calibri" pitchFamily="34" charset="0"/>
                          <a:cs typeface="Calibri" pitchFamily="34" charset="0"/>
                        </a:rPr>
                        <a:t>bien</a:t>
                      </a:r>
                      <a:r>
                        <a:rPr lang="en-GB" sz="1400" b="1" baseline="0" dirty="0" smtClean="0">
                          <a:latin typeface="Calibri" pitchFamily="34" charset="0"/>
                          <a:cs typeface="Calibri" pitchFamily="34" charset="0"/>
                        </a:rPr>
                        <a:t>,</a:t>
                      </a:r>
                      <a:r>
                        <a:rPr lang="en-GB" sz="1400" b="1" dirty="0" smtClean="0">
                          <a:latin typeface="Calibri" pitchFamily="34" charset="0"/>
                          <a:cs typeface="Calibri" pitchFamily="34" charset="0"/>
                        </a:rPr>
                        <a:t> </a:t>
                      </a:r>
                      <a:r>
                        <a:rPr lang="en-GB" sz="1400" b="1" dirty="0" err="1" smtClean="0">
                          <a:latin typeface="Calibri" pitchFamily="34" charset="0"/>
                          <a:cs typeface="Calibri" pitchFamily="34" charset="0"/>
                        </a:rPr>
                        <a:t>c’est</a:t>
                      </a:r>
                      <a:r>
                        <a:rPr lang="en-GB" sz="1400" b="1" dirty="0" smtClean="0">
                          <a:latin typeface="Calibri" pitchFamily="34" charset="0"/>
                          <a:cs typeface="Calibri" pitchFamily="34" charset="0"/>
                        </a:rPr>
                        <a:t> </a:t>
                      </a:r>
                      <a:r>
                        <a:rPr lang="en-GB" sz="1400" b="1" dirty="0" err="1" smtClean="0">
                          <a:latin typeface="Calibri" pitchFamily="34" charset="0"/>
                          <a:cs typeface="Calibri" pitchFamily="34" charset="0"/>
                        </a:rPr>
                        <a:t>une</a:t>
                      </a:r>
                      <a:r>
                        <a:rPr lang="en-GB" sz="1400" b="1" dirty="0" smtClean="0">
                          <a:latin typeface="Calibri" pitchFamily="34" charset="0"/>
                          <a:cs typeface="Calibri" pitchFamily="34" charset="0"/>
                        </a:rPr>
                        <a:t> bonne question</a:t>
                      </a:r>
                      <a:endParaRPr lang="en-GB" sz="1400" b="1" dirty="0">
                        <a:latin typeface="Calibri" pitchFamily="34" charset="0"/>
                        <a:cs typeface="Calibri" pitchFamily="34" charset="0"/>
                      </a:endParaRPr>
                    </a:p>
                    <a:p>
                      <a:pPr>
                        <a:buFont typeface="Arial" charset="0"/>
                        <a:buChar char="•"/>
                      </a:pPr>
                      <a:r>
                        <a:rPr lang="en-GB" sz="1400" dirty="0">
                          <a:latin typeface="Calibri" pitchFamily="34" charset="0"/>
                          <a:cs typeface="Calibri" pitchFamily="34" charset="0"/>
                        </a:rPr>
                        <a:t>Ask questions: </a:t>
                      </a:r>
                      <a:r>
                        <a:rPr lang="en-GB" sz="1400" b="1" dirty="0" smtClean="0">
                          <a:latin typeface="Calibri" pitchFamily="34" charset="0"/>
                          <a:cs typeface="Calibri" pitchFamily="34" charset="0"/>
                        </a:rPr>
                        <a:t>et</a:t>
                      </a:r>
                      <a:r>
                        <a:rPr lang="en-GB" sz="1400" b="1" baseline="0" dirty="0" smtClean="0">
                          <a:latin typeface="Calibri" pitchFamily="34" charset="0"/>
                          <a:cs typeface="Calibri" pitchFamily="34" charset="0"/>
                        </a:rPr>
                        <a:t> </a:t>
                      </a:r>
                      <a:r>
                        <a:rPr lang="en-GB" sz="1400" b="1" baseline="0" dirty="0" err="1" smtClean="0">
                          <a:latin typeface="Calibri" pitchFamily="34" charset="0"/>
                          <a:cs typeface="Calibri" pitchFamily="34" charset="0"/>
                        </a:rPr>
                        <a:t>toi</a:t>
                      </a:r>
                      <a:r>
                        <a:rPr lang="en-GB" sz="1400" b="1" baseline="0" dirty="0" smtClean="0">
                          <a:latin typeface="Calibri" pitchFamily="34" charset="0"/>
                          <a:cs typeface="Calibri" pitchFamily="34" charset="0"/>
                        </a:rPr>
                        <a:t>/</a:t>
                      </a:r>
                      <a:r>
                        <a:rPr lang="en-GB" sz="1400" b="1" baseline="0" dirty="0" err="1" smtClean="0">
                          <a:latin typeface="Calibri" pitchFamily="34" charset="0"/>
                          <a:cs typeface="Calibri" pitchFamily="34" charset="0"/>
                        </a:rPr>
                        <a:t>vous</a:t>
                      </a:r>
                      <a:r>
                        <a:rPr lang="en-GB" sz="1400" b="1" dirty="0" smtClean="0">
                          <a:latin typeface="Calibri" pitchFamily="34" charset="0"/>
                          <a:cs typeface="Calibri" pitchFamily="34" charset="0"/>
                        </a:rPr>
                        <a:t>?</a:t>
                      </a:r>
                      <a:endParaRPr lang="en-GB" sz="1400" b="1" dirty="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 typeface="Arial" charset="0"/>
                        <a:buChar char="•"/>
                        <a:tabLst/>
                        <a:defRPr/>
                      </a:pPr>
                      <a:r>
                        <a:rPr lang="en-GB" sz="1400" dirty="0">
                          <a:latin typeface="Calibri" pitchFamily="34" charset="0"/>
                          <a:cs typeface="Calibri" pitchFamily="34" charset="0"/>
                        </a:rPr>
                        <a:t>Use intonation</a:t>
                      </a:r>
                      <a:r>
                        <a:rPr lang="en-GB" sz="1400" baseline="0" dirty="0">
                          <a:latin typeface="Calibri" pitchFamily="34" charset="0"/>
                          <a:cs typeface="Calibri" pitchFamily="34" charset="0"/>
                        </a:rPr>
                        <a:t> &amp; </a:t>
                      </a:r>
                      <a:r>
                        <a:rPr lang="en-GB" sz="1400" dirty="0">
                          <a:latin typeface="Calibri" pitchFamily="34" charset="0"/>
                          <a:cs typeface="Calibri" pitchFamily="34" charset="0"/>
                        </a:rPr>
                        <a:t>emotion to sound like you really mean what you’re saying</a:t>
                      </a:r>
                    </a:p>
                    <a:p>
                      <a:pPr>
                        <a:buFont typeface="Arial" charset="0"/>
                        <a:buNone/>
                      </a:pPr>
                      <a:r>
                        <a:rPr lang="en-GB" sz="1400" b="1" dirty="0">
                          <a:latin typeface="Calibri" pitchFamily="34" charset="0"/>
                          <a:cs typeface="Calibri" pitchFamily="34" charset="0"/>
                        </a:rPr>
                        <a:t>REMEMBER</a:t>
                      </a:r>
                      <a:r>
                        <a:rPr lang="en-GB" sz="1400" b="1" baseline="0" dirty="0">
                          <a:latin typeface="Calibri" pitchFamily="34" charset="0"/>
                          <a:cs typeface="Calibri" pitchFamily="34" charset="0"/>
                        </a:rPr>
                        <a:t> IT IS A CONVERSATION, NOT AN INTERROGATION!</a:t>
                      </a:r>
                    </a:p>
                    <a:p>
                      <a:pPr>
                        <a:buFont typeface="Arial" charset="0"/>
                        <a:buNone/>
                      </a:pPr>
                      <a:endParaRPr lang="en-GB" sz="1200" b="1" baseline="0" dirty="0">
                        <a:latin typeface="Calibri" pitchFamily="34" charset="0"/>
                        <a:cs typeface="Calibri" pitchFamily="34" charset="0"/>
                      </a:endParaRPr>
                    </a:p>
                    <a:p>
                      <a:pPr>
                        <a:buFont typeface="Arial" charset="0"/>
                        <a:buNone/>
                      </a:pPr>
                      <a:r>
                        <a:rPr lang="en-GB" sz="1400" b="1" dirty="0">
                          <a:latin typeface="Calibri" pitchFamily="34" charset="0"/>
                          <a:cs typeface="Calibri" pitchFamily="34" charset="0"/>
                        </a:rPr>
                        <a:t>INCLUDE MORE THAN ONE TIME FRAME IN SOME OF YOUR ANSWERS!</a:t>
                      </a:r>
                      <a:endParaRPr lang="en-GB" sz="1200" b="1" baseline="0" dirty="0">
                        <a:latin typeface="Calibri" pitchFamily="34" charset="0"/>
                        <a:cs typeface="Calibri" pitchFamily="34" charset="0"/>
                      </a:endParaRPr>
                    </a:p>
                    <a:p>
                      <a:pPr>
                        <a:buFont typeface="Arial" charset="0"/>
                        <a:buNone/>
                      </a:pPr>
                      <a:r>
                        <a:rPr lang="en-GB" sz="1600" b="1" baseline="0" dirty="0" smtClean="0">
                          <a:latin typeface="Calibri" pitchFamily="34" charset="0"/>
                          <a:cs typeface="Calibri" pitchFamily="34" charset="0"/>
                        </a:rPr>
                        <a:t>Par </a:t>
                      </a:r>
                      <a:r>
                        <a:rPr lang="en-GB" sz="1600" b="1" baseline="0" dirty="0" err="1" smtClean="0">
                          <a:latin typeface="Calibri" pitchFamily="34" charset="0"/>
                          <a:cs typeface="Calibri" pitchFamily="34" charset="0"/>
                        </a:rPr>
                        <a:t>exemple</a:t>
                      </a:r>
                      <a:r>
                        <a:rPr lang="en-GB" sz="1600" b="1" baseline="0" dirty="0" smtClean="0">
                          <a:latin typeface="Calibri" pitchFamily="34" charset="0"/>
                          <a:cs typeface="Calibri" pitchFamily="34" charset="0"/>
                        </a:rPr>
                        <a:t>:</a:t>
                      </a:r>
                      <a:endParaRPr lang="en-GB" sz="1600" b="1" baseline="0" dirty="0">
                        <a:latin typeface="Calibri" pitchFamily="34" charset="0"/>
                        <a:cs typeface="Calibri" pitchFamily="34" charset="0"/>
                      </a:endParaRPr>
                    </a:p>
                    <a:p>
                      <a:pPr>
                        <a:buFont typeface="Arial" charset="0"/>
                        <a:buNone/>
                      </a:pPr>
                      <a:r>
                        <a:rPr lang="en-GB" sz="1200" b="0" baseline="0" dirty="0" smtClean="0">
                          <a:latin typeface="Calibri" pitchFamily="34" charset="0"/>
                          <a:cs typeface="Calibri" pitchFamily="34" charset="0"/>
                        </a:rPr>
                        <a:t>-</a:t>
                      </a:r>
                      <a:r>
                        <a:rPr lang="en-GB" sz="1400" b="0" baseline="0" dirty="0" err="1" smtClean="0">
                          <a:latin typeface="Calibri" pitchFamily="34" charset="0"/>
                          <a:cs typeface="Calibri" pitchFamily="34" charset="0"/>
                        </a:rPr>
                        <a:t>Parle-moi</a:t>
                      </a:r>
                      <a:r>
                        <a:rPr lang="en-GB" sz="1400" b="0" baseline="0" dirty="0" smtClean="0">
                          <a:latin typeface="Calibri" pitchFamily="34" charset="0"/>
                          <a:cs typeface="Calibri" pitchFamily="34" charset="0"/>
                        </a:rPr>
                        <a:t> de ta </a:t>
                      </a:r>
                      <a:r>
                        <a:rPr lang="en-GB" sz="1400" b="0" baseline="0" dirty="0" err="1" smtClean="0">
                          <a:latin typeface="Calibri" pitchFamily="34" charset="0"/>
                          <a:cs typeface="Calibri" pitchFamily="34" charset="0"/>
                        </a:rPr>
                        <a:t>journée</a:t>
                      </a:r>
                      <a:r>
                        <a:rPr lang="en-GB" sz="1400" b="0" baseline="0" dirty="0" smtClean="0">
                          <a:latin typeface="Calibri" pitchFamily="34" charset="0"/>
                          <a:cs typeface="Calibri" pitchFamily="34" charset="0"/>
                        </a:rPr>
                        <a:t> </a:t>
                      </a:r>
                      <a:r>
                        <a:rPr lang="en-GB" sz="1400" b="0" baseline="0" dirty="0" err="1" smtClean="0">
                          <a:latin typeface="Calibri" pitchFamily="34" charset="0"/>
                          <a:cs typeface="Calibri" pitchFamily="34" charset="0"/>
                        </a:rPr>
                        <a:t>scolaire</a:t>
                      </a:r>
                      <a:r>
                        <a:rPr lang="en-GB" sz="1400" b="0" baseline="0" dirty="0" smtClean="0">
                          <a:latin typeface="Calibri" pitchFamily="34" charset="0"/>
                          <a:cs typeface="Calibri" pitchFamily="34" charset="0"/>
                        </a:rPr>
                        <a:t>. </a:t>
                      </a:r>
                      <a:r>
                        <a:rPr lang="en-GB" sz="1400" b="0" baseline="0" dirty="0">
                          <a:latin typeface="Calibri" pitchFamily="34" charset="0"/>
                          <a:cs typeface="Calibri" pitchFamily="34" charset="0"/>
                        </a:rPr>
                        <a:t>(Tell me about your school routine.)</a:t>
                      </a:r>
                    </a:p>
                    <a:p>
                      <a:pPr>
                        <a:buFont typeface="Arial" charset="0"/>
                        <a:buNone/>
                      </a:pPr>
                      <a:r>
                        <a:rPr lang="en-GB" sz="1400" b="0" baseline="0" dirty="0" smtClean="0">
                          <a:latin typeface="Calibri" pitchFamily="34" charset="0"/>
                          <a:cs typeface="Calibri" pitchFamily="34" charset="0"/>
                        </a:rPr>
                        <a:t>-</a:t>
                      </a:r>
                      <a:r>
                        <a:rPr lang="en-GB" sz="1400" b="0" baseline="0" dirty="0" err="1" smtClean="0">
                          <a:latin typeface="Calibri" pitchFamily="34" charset="0"/>
                          <a:cs typeface="Calibri" pitchFamily="34" charset="0"/>
                        </a:rPr>
                        <a:t>Alors</a:t>
                      </a:r>
                      <a:r>
                        <a:rPr lang="en-GB" sz="1400" b="0" baseline="0" dirty="0" smtClean="0">
                          <a:latin typeface="Calibri" pitchFamily="34" charset="0"/>
                          <a:cs typeface="Calibri" pitchFamily="34" charset="0"/>
                        </a:rPr>
                        <a:t>, </a:t>
                      </a:r>
                      <a:r>
                        <a:rPr lang="en-GB" sz="1400" b="0" baseline="0" dirty="0" err="1" smtClean="0">
                          <a:latin typeface="Calibri" pitchFamily="34" charset="0"/>
                          <a:cs typeface="Calibri" pitchFamily="34" charset="0"/>
                        </a:rPr>
                        <a:t>j’ai</a:t>
                      </a:r>
                      <a:r>
                        <a:rPr lang="en-GB" sz="1400" b="0" baseline="0" dirty="0" smtClean="0">
                          <a:latin typeface="Calibri" pitchFamily="34" charset="0"/>
                          <a:cs typeface="Calibri" pitchFamily="34" charset="0"/>
                        </a:rPr>
                        <a:t> cinq </a:t>
                      </a:r>
                      <a:r>
                        <a:rPr lang="en-GB" sz="1400" b="0" baseline="0" dirty="0" err="1" smtClean="0">
                          <a:latin typeface="Calibri" pitchFamily="34" charset="0"/>
                          <a:cs typeface="Calibri" pitchFamily="34" charset="0"/>
                        </a:rPr>
                        <a:t>cours</a:t>
                      </a:r>
                      <a:r>
                        <a:rPr lang="en-GB" sz="1400" b="0" baseline="0" dirty="0" smtClean="0">
                          <a:latin typeface="Calibri" pitchFamily="34" charset="0"/>
                          <a:cs typeface="Calibri" pitchFamily="34" charset="0"/>
                        </a:rPr>
                        <a:t> par jour et </a:t>
                      </a:r>
                      <a:r>
                        <a:rPr lang="en-GB" sz="1400" b="0" baseline="0" dirty="0" err="1" smtClean="0">
                          <a:latin typeface="Calibri" pitchFamily="34" charset="0"/>
                          <a:cs typeface="Calibri" pitchFamily="34" charset="0"/>
                        </a:rPr>
                        <a:t>chaque</a:t>
                      </a:r>
                      <a:r>
                        <a:rPr lang="en-GB" sz="1400" b="0" baseline="0" dirty="0" smtClean="0">
                          <a:latin typeface="Calibri" pitchFamily="34" charset="0"/>
                          <a:cs typeface="Calibri" pitchFamily="34" charset="0"/>
                        </a:rPr>
                        <a:t> </a:t>
                      </a:r>
                      <a:r>
                        <a:rPr lang="en-GB" sz="1400" b="0" baseline="0" dirty="0" err="1" smtClean="0">
                          <a:latin typeface="Calibri" pitchFamily="34" charset="0"/>
                          <a:cs typeface="Calibri" pitchFamily="34" charset="0"/>
                        </a:rPr>
                        <a:t>cours</a:t>
                      </a:r>
                      <a:r>
                        <a:rPr lang="en-GB" sz="1400" b="0" baseline="0" dirty="0" smtClean="0">
                          <a:latin typeface="Calibri" pitchFamily="34" charset="0"/>
                          <a:cs typeface="Calibri" pitchFamily="34" charset="0"/>
                        </a:rPr>
                        <a:t> </a:t>
                      </a:r>
                      <a:r>
                        <a:rPr lang="en-GB" sz="1400" b="0" baseline="0" dirty="0" err="1" smtClean="0">
                          <a:latin typeface="Calibri" pitchFamily="34" charset="0"/>
                          <a:cs typeface="Calibri" pitchFamily="34" charset="0"/>
                        </a:rPr>
                        <a:t>dure</a:t>
                      </a:r>
                      <a:r>
                        <a:rPr lang="en-GB" sz="1400" b="0" baseline="0" dirty="0" smtClean="0">
                          <a:latin typeface="Calibri" pitchFamily="34" charset="0"/>
                          <a:cs typeface="Calibri" pitchFamily="34" charset="0"/>
                        </a:rPr>
                        <a:t> </a:t>
                      </a:r>
                      <a:r>
                        <a:rPr lang="en-GB" sz="1400" b="0" baseline="0" dirty="0" err="1" smtClean="0">
                          <a:latin typeface="Calibri" pitchFamily="34" charset="0"/>
                          <a:cs typeface="Calibri" pitchFamily="34" charset="0"/>
                        </a:rPr>
                        <a:t>une</a:t>
                      </a:r>
                      <a:r>
                        <a:rPr lang="en-GB" sz="1400" b="0" baseline="0" dirty="0" smtClean="0">
                          <a:latin typeface="Calibri" pitchFamily="34" charset="0"/>
                          <a:cs typeface="Calibri" pitchFamily="34" charset="0"/>
                        </a:rPr>
                        <a:t> </a:t>
                      </a:r>
                      <a:r>
                        <a:rPr lang="en-GB" sz="1400" b="0" baseline="0" dirty="0" err="1" smtClean="0">
                          <a:latin typeface="Calibri" pitchFamily="34" charset="0"/>
                          <a:cs typeface="Calibri" pitchFamily="34" charset="0"/>
                        </a:rPr>
                        <a:t>heure</a:t>
                      </a:r>
                      <a:r>
                        <a:rPr lang="en-GB" sz="1400" b="0" baseline="0" dirty="0" smtClean="0">
                          <a:latin typeface="Calibri" pitchFamily="34" charset="0"/>
                          <a:cs typeface="Calibri" pitchFamily="34" charset="0"/>
                        </a:rPr>
                        <a:t>. Par </a:t>
                      </a:r>
                      <a:r>
                        <a:rPr lang="en-GB" sz="1400" b="0" baseline="0" dirty="0" err="1" smtClean="0">
                          <a:latin typeface="Calibri" pitchFamily="34" charset="0"/>
                          <a:cs typeface="Calibri" pitchFamily="34" charset="0"/>
                        </a:rPr>
                        <a:t>exemple</a:t>
                      </a:r>
                      <a:r>
                        <a:rPr lang="en-GB" sz="1400" b="0" baseline="0" dirty="0" smtClean="0">
                          <a:latin typeface="Calibri" pitchFamily="34" charset="0"/>
                          <a:cs typeface="Calibri" pitchFamily="34" charset="0"/>
                        </a:rPr>
                        <a:t>, </a:t>
                      </a:r>
                      <a:r>
                        <a:rPr lang="en-GB" sz="1400" b="0" baseline="0" dirty="0" err="1" smtClean="0">
                          <a:latin typeface="Calibri" pitchFamily="34" charset="0"/>
                          <a:cs typeface="Calibri" pitchFamily="34" charset="0"/>
                        </a:rPr>
                        <a:t>hier</a:t>
                      </a:r>
                      <a:r>
                        <a:rPr lang="en-GB" sz="1400" b="0" baseline="0" dirty="0" smtClean="0">
                          <a:latin typeface="Calibri" pitchFamily="34" charset="0"/>
                          <a:cs typeface="Calibri" pitchFamily="34" charset="0"/>
                        </a:rPr>
                        <a:t> </a:t>
                      </a:r>
                      <a:r>
                        <a:rPr lang="en-GB" sz="1400" b="0" baseline="0" dirty="0" err="1" smtClean="0">
                          <a:latin typeface="Calibri" pitchFamily="34" charset="0"/>
                          <a:cs typeface="Calibri" pitchFamily="34" charset="0"/>
                        </a:rPr>
                        <a:t>j’ai</a:t>
                      </a:r>
                      <a:r>
                        <a:rPr lang="en-GB" sz="1400" b="0" baseline="0" dirty="0" smtClean="0">
                          <a:latin typeface="Calibri" pitchFamily="34" charset="0"/>
                          <a:cs typeface="Calibri" pitchFamily="34" charset="0"/>
                        </a:rPr>
                        <a:t> </a:t>
                      </a:r>
                      <a:r>
                        <a:rPr lang="en-GB" sz="1400" b="0" baseline="0" dirty="0" err="1" smtClean="0">
                          <a:latin typeface="Calibri" pitchFamily="34" charset="0"/>
                          <a:cs typeface="Calibri" pitchFamily="34" charset="0"/>
                        </a:rPr>
                        <a:t>eu</a:t>
                      </a:r>
                      <a:r>
                        <a:rPr lang="en-GB" sz="1400" b="0" baseline="0" dirty="0" smtClean="0">
                          <a:latin typeface="Calibri" pitchFamily="34" charset="0"/>
                          <a:cs typeface="Calibri" pitchFamily="34" charset="0"/>
                        </a:rPr>
                        <a:t> un </a:t>
                      </a:r>
                      <a:r>
                        <a:rPr lang="en-GB" sz="1400" b="0" baseline="0" dirty="0" err="1" smtClean="0">
                          <a:latin typeface="Calibri" pitchFamily="34" charset="0"/>
                          <a:cs typeface="Calibri" pitchFamily="34" charset="0"/>
                        </a:rPr>
                        <a:t>cours</a:t>
                      </a:r>
                      <a:r>
                        <a:rPr lang="en-GB" sz="1400" b="0" baseline="0" dirty="0" smtClean="0">
                          <a:latin typeface="Calibri" pitchFamily="34" charset="0"/>
                          <a:cs typeface="Calibri" pitchFamily="34" charset="0"/>
                        </a:rPr>
                        <a:t> </a:t>
                      </a:r>
                      <a:r>
                        <a:rPr lang="en-GB" sz="1400" b="0" baseline="0" dirty="0" err="1" smtClean="0">
                          <a:latin typeface="Calibri" pitchFamily="34" charset="0"/>
                          <a:cs typeface="Calibri" pitchFamily="34" charset="0"/>
                        </a:rPr>
                        <a:t>d’anglais</a:t>
                      </a:r>
                      <a:r>
                        <a:rPr lang="en-GB" sz="1400" b="0" baseline="0" dirty="0" smtClean="0">
                          <a:latin typeface="Calibri" pitchFamily="34" charset="0"/>
                          <a:cs typeface="Calibri" pitchFamily="34" charset="0"/>
                        </a:rPr>
                        <a:t> le </a:t>
                      </a:r>
                      <a:r>
                        <a:rPr lang="en-GB" sz="1400" b="0" baseline="0" dirty="0" err="1" smtClean="0">
                          <a:latin typeface="Calibri" pitchFamily="34" charset="0"/>
                          <a:cs typeface="Calibri" pitchFamily="34" charset="0"/>
                        </a:rPr>
                        <a:t>matin</a:t>
                      </a:r>
                      <a:r>
                        <a:rPr lang="en-GB" sz="1400" b="0" baseline="0" dirty="0" smtClean="0">
                          <a:latin typeface="Calibri" pitchFamily="34" charset="0"/>
                          <a:cs typeface="Calibri" pitchFamily="34" charset="0"/>
                        </a:rPr>
                        <a:t> et un </a:t>
                      </a:r>
                      <a:r>
                        <a:rPr lang="en-GB" sz="1400" b="0" baseline="0" dirty="0" err="1" smtClean="0">
                          <a:latin typeface="Calibri" pitchFamily="34" charset="0"/>
                          <a:cs typeface="Calibri" pitchFamily="34" charset="0"/>
                        </a:rPr>
                        <a:t>cours</a:t>
                      </a:r>
                      <a:r>
                        <a:rPr lang="en-GB" sz="1400" b="0" baseline="0" dirty="0" smtClean="0">
                          <a:latin typeface="Calibri" pitchFamily="34" charset="0"/>
                          <a:cs typeface="Calibri" pitchFamily="34" charset="0"/>
                        </a:rPr>
                        <a:t> de maths </a:t>
                      </a:r>
                      <a:r>
                        <a:rPr lang="en-GB" sz="1400" b="0" baseline="0" dirty="0" err="1" smtClean="0">
                          <a:latin typeface="Calibri" pitchFamily="34" charset="0"/>
                          <a:cs typeface="Calibri" pitchFamily="34" charset="0"/>
                        </a:rPr>
                        <a:t>l’après</a:t>
                      </a:r>
                      <a:r>
                        <a:rPr lang="en-GB" sz="1400" b="0" baseline="0" dirty="0" smtClean="0">
                          <a:latin typeface="Calibri" pitchFamily="34" charset="0"/>
                          <a:cs typeface="Calibri" pitchFamily="34" charset="0"/>
                        </a:rPr>
                        <a:t>-midi. </a:t>
                      </a:r>
                      <a:r>
                        <a:rPr lang="en-GB" sz="1400" b="0" baseline="0" dirty="0">
                          <a:latin typeface="Calibri" pitchFamily="34" charset="0"/>
                          <a:cs typeface="Calibri" pitchFamily="34" charset="0"/>
                        </a:rPr>
                        <a:t>(Well, I have 5 lessons per day and each lesson lasts an hour. For example, yesterday I had </a:t>
                      </a:r>
                      <a:r>
                        <a:rPr lang="en-GB" sz="1400" b="0" baseline="0" dirty="0" smtClean="0">
                          <a:latin typeface="Calibri" pitchFamily="34" charset="0"/>
                          <a:cs typeface="Calibri" pitchFamily="34" charset="0"/>
                        </a:rPr>
                        <a:t>English in the morning </a:t>
                      </a:r>
                      <a:r>
                        <a:rPr lang="en-GB" sz="1400" b="0" baseline="0" dirty="0">
                          <a:latin typeface="Calibri" pitchFamily="34" charset="0"/>
                          <a:cs typeface="Calibri" pitchFamily="34" charset="0"/>
                        </a:rPr>
                        <a:t>and maths in the afternoon.</a:t>
                      </a:r>
                    </a:p>
                    <a:p>
                      <a:pPr>
                        <a:buFont typeface="Arial" charset="0"/>
                        <a:buNone/>
                      </a:pPr>
                      <a:endParaRPr lang="en-GB" sz="1200" baseline="0" dirty="0">
                        <a:latin typeface="Calibri" pitchFamily="34" charset="0"/>
                        <a:cs typeface="Calibri" pitchFamily="34" charset="0"/>
                      </a:endParaRPr>
                    </a:p>
                    <a:p>
                      <a:pPr>
                        <a:buFont typeface="Arial" charset="0"/>
                        <a:buChar char="•"/>
                      </a:pPr>
                      <a:r>
                        <a:rPr lang="en-GB" sz="1600" dirty="0">
                          <a:latin typeface="Calibri" pitchFamily="34" charset="0"/>
                          <a:cs typeface="Calibri" pitchFamily="34" charset="0"/>
                        </a:rPr>
                        <a:t>Use </a:t>
                      </a:r>
                      <a:r>
                        <a:rPr lang="en-GB" sz="1600" b="1" dirty="0">
                          <a:latin typeface="Calibri" pitchFamily="34" charset="0"/>
                          <a:cs typeface="Calibri" pitchFamily="34" charset="0"/>
                        </a:rPr>
                        <a:t>what you know how to say </a:t>
                      </a:r>
                      <a:r>
                        <a:rPr lang="en-GB" sz="1600" dirty="0">
                          <a:latin typeface="Calibri" pitchFamily="34" charset="0"/>
                          <a:cs typeface="Calibri" pitchFamily="34" charset="0"/>
                        </a:rPr>
                        <a:t>rather than  exactly what you want to say</a:t>
                      </a:r>
                    </a:p>
                    <a:p>
                      <a:pPr>
                        <a:buFont typeface="Arial" charset="0"/>
                        <a:buChar char="•"/>
                      </a:pPr>
                      <a:r>
                        <a:rPr lang="en-GB" sz="1600" dirty="0">
                          <a:latin typeface="Calibri" pitchFamily="34" charset="0"/>
                          <a:cs typeface="Calibri" pitchFamily="34" charset="0"/>
                        </a:rPr>
                        <a:t>Back up your opinion using </a:t>
                      </a:r>
                      <a:r>
                        <a:rPr lang="en-GB" sz="1600" b="1" dirty="0" err="1" smtClean="0">
                          <a:latin typeface="Calibri" pitchFamily="34" charset="0"/>
                          <a:cs typeface="Calibri" pitchFamily="34" charset="0"/>
                        </a:rPr>
                        <a:t>parce</a:t>
                      </a:r>
                      <a:r>
                        <a:rPr lang="en-GB" sz="1600" b="1" dirty="0" smtClean="0">
                          <a:latin typeface="Calibri" pitchFamily="34" charset="0"/>
                          <a:cs typeface="Calibri" pitchFamily="34" charset="0"/>
                        </a:rPr>
                        <a:t> que/ car/  </a:t>
                      </a:r>
                      <a:r>
                        <a:rPr lang="en-GB" sz="1600" b="1" dirty="0" err="1" smtClean="0">
                          <a:latin typeface="Calibri" pitchFamily="34" charset="0"/>
                          <a:cs typeface="Calibri" pitchFamily="34" charset="0"/>
                        </a:rPr>
                        <a:t>puisque</a:t>
                      </a:r>
                      <a:r>
                        <a:rPr lang="en-GB" sz="1600" b="1" dirty="0" smtClean="0">
                          <a:latin typeface="Calibri" pitchFamily="34" charset="0"/>
                          <a:cs typeface="Calibri" pitchFamily="34" charset="0"/>
                        </a:rPr>
                        <a:t>/ </a:t>
                      </a:r>
                      <a:r>
                        <a:rPr lang="en-GB" sz="1600" b="1" dirty="0" err="1" smtClean="0">
                          <a:latin typeface="Calibri" pitchFamily="34" charset="0"/>
                          <a:cs typeface="Calibri" pitchFamily="34" charset="0"/>
                        </a:rPr>
                        <a:t>étant</a:t>
                      </a:r>
                      <a:r>
                        <a:rPr lang="en-GB" sz="1600" b="1" dirty="0" smtClean="0">
                          <a:latin typeface="Calibri" pitchFamily="34" charset="0"/>
                          <a:cs typeface="Calibri" pitchFamily="34" charset="0"/>
                        </a:rPr>
                        <a:t> </a:t>
                      </a:r>
                      <a:r>
                        <a:rPr lang="en-GB" sz="1600" b="1" dirty="0" err="1" smtClean="0">
                          <a:latin typeface="Calibri" pitchFamily="34" charset="0"/>
                          <a:cs typeface="Calibri" pitchFamily="34" charset="0"/>
                        </a:rPr>
                        <a:t>donné</a:t>
                      </a:r>
                      <a:r>
                        <a:rPr lang="en-GB" sz="1600" b="1" dirty="0" smtClean="0">
                          <a:latin typeface="Calibri" pitchFamily="34" charset="0"/>
                          <a:cs typeface="Calibri" pitchFamily="34" charset="0"/>
                        </a:rPr>
                        <a:t> que</a:t>
                      </a:r>
                      <a:endParaRPr lang="en-GB" sz="1600" b="1" dirty="0">
                        <a:latin typeface="Calibri" pitchFamily="34" charset="0"/>
                        <a:cs typeface="Calibri" pitchFamily="34" charset="0"/>
                      </a:endParaRPr>
                    </a:p>
                    <a:p>
                      <a:pPr>
                        <a:buFont typeface="Arial" charset="0"/>
                        <a:buChar char="•"/>
                      </a:pPr>
                      <a:r>
                        <a:rPr lang="en-GB" sz="1600" b="0" dirty="0">
                          <a:latin typeface="Calibri" pitchFamily="34" charset="0"/>
                          <a:cs typeface="Calibri" pitchFamily="34" charset="0"/>
                        </a:rPr>
                        <a:t>Use frequency &amp; time phrases </a:t>
                      </a:r>
                    </a:p>
                    <a:p>
                      <a:pPr>
                        <a:buFont typeface="Arial" charset="0"/>
                        <a:buChar char="•"/>
                      </a:pPr>
                      <a:r>
                        <a:rPr lang="en-GB" sz="1600" b="0" dirty="0">
                          <a:latin typeface="Calibri" pitchFamily="34" charset="0"/>
                          <a:cs typeface="Calibri" pitchFamily="34" charset="0"/>
                        </a:rPr>
                        <a:t>Use</a:t>
                      </a:r>
                      <a:r>
                        <a:rPr lang="en-GB" sz="1200" b="0" dirty="0">
                          <a:latin typeface="Calibri" pitchFamily="34" charset="0"/>
                          <a:cs typeface="Calibri" pitchFamily="34" charset="0"/>
                        </a:rPr>
                        <a:t> </a:t>
                      </a:r>
                      <a:r>
                        <a:rPr lang="en-GB" sz="2000" b="1" dirty="0" smtClean="0">
                          <a:latin typeface="Calibri" pitchFamily="34" charset="0"/>
                          <a:cs typeface="Calibri" pitchFamily="34" charset="0"/>
                        </a:rPr>
                        <a:t>FRENCH</a:t>
                      </a:r>
                      <a:r>
                        <a:rPr lang="en-GB" sz="2000" b="1" baseline="0" dirty="0" smtClean="0">
                          <a:latin typeface="Calibri" pitchFamily="34" charset="0"/>
                          <a:cs typeface="Calibri" pitchFamily="34" charset="0"/>
                        </a:rPr>
                        <a:t> FANCIES</a:t>
                      </a:r>
                      <a:endParaRPr lang="en-GB" sz="2000" b="1" dirty="0">
                        <a:latin typeface="Calibri" pitchFamily="34" charset="0"/>
                        <a:cs typeface="Calibri" pitchFamily="34" charset="0"/>
                      </a:endParaRPr>
                    </a:p>
                    <a:p>
                      <a:pPr>
                        <a:buFont typeface="Arial" charset="0"/>
                        <a:buChar char="•"/>
                      </a:pPr>
                      <a:r>
                        <a:rPr lang="en-GB" sz="1600" b="0" dirty="0">
                          <a:latin typeface="Calibri" pitchFamily="34" charset="0"/>
                          <a:cs typeface="Calibri" pitchFamily="34" charset="0"/>
                        </a:rPr>
                        <a:t>Use</a:t>
                      </a:r>
                      <a:r>
                        <a:rPr lang="en-GB" sz="1200" b="0" dirty="0">
                          <a:latin typeface="Calibri" pitchFamily="34" charset="0"/>
                          <a:cs typeface="Calibri" pitchFamily="34" charset="0"/>
                        </a:rPr>
                        <a:t> </a:t>
                      </a:r>
                      <a:r>
                        <a:rPr lang="en-GB" sz="2000" b="1" dirty="0">
                          <a:latin typeface="Calibri" pitchFamily="34" charset="0"/>
                          <a:cs typeface="Calibri" pitchFamily="34" charset="0"/>
                        </a:rPr>
                        <a:t>LOVE IT!</a:t>
                      </a:r>
                    </a:p>
                    <a:p>
                      <a:pPr>
                        <a:buFont typeface="Arial" charset="0"/>
                        <a:buChar char="•"/>
                      </a:pPr>
                      <a:endParaRPr lang="en-GB" sz="1200" b="1" dirty="0">
                        <a:latin typeface="Calibri" pitchFamily="34" charset="0"/>
                        <a:cs typeface="Calibri" pitchFamily="34" charset="0"/>
                      </a:endParaRPr>
                    </a:p>
                    <a:p>
                      <a:pPr>
                        <a:buFont typeface="Arial" charset="0"/>
                        <a:buChar char="•"/>
                      </a:pPr>
                      <a:r>
                        <a:rPr lang="en-GB" sz="1400" b="1" dirty="0">
                          <a:latin typeface="Calibri" pitchFamily="34" charset="0"/>
                          <a:cs typeface="Calibri" pitchFamily="34" charset="0"/>
                        </a:rPr>
                        <a:t>REMEMBER</a:t>
                      </a:r>
                      <a:r>
                        <a:rPr lang="en-GB" sz="1400" b="1" baseline="0" dirty="0">
                          <a:latin typeface="Calibri" pitchFamily="34" charset="0"/>
                          <a:cs typeface="Calibri" pitchFamily="34" charset="0"/>
                        </a:rPr>
                        <a:t> TO ASK YOUR TEACHER A QUESTION!</a:t>
                      </a:r>
                    </a:p>
                    <a:p>
                      <a:pPr>
                        <a:buFont typeface="Arial" charset="0"/>
                        <a:buChar char="•"/>
                      </a:pPr>
                      <a:r>
                        <a:rPr lang="en-GB" sz="1400" b="1" baseline="0" dirty="0">
                          <a:latin typeface="Calibri" pitchFamily="34" charset="0"/>
                          <a:cs typeface="Calibri" pitchFamily="34" charset="0"/>
                        </a:rPr>
                        <a:t>LISTEN TO YOUR TEACHER: BE PREPARED TO RESPOND TO QUESTIONS THAT ADD TO THE SPONTANEITY OF THE CONVERSATION IF POSSIBLE!</a:t>
                      </a:r>
                    </a:p>
                    <a:p>
                      <a:pPr>
                        <a:buFont typeface="Arial" charset="0"/>
                        <a:buChar char="•"/>
                      </a:pPr>
                      <a:r>
                        <a:rPr lang="en-GB" sz="1400" b="1" baseline="0" dirty="0">
                          <a:latin typeface="Calibri" pitchFamily="34" charset="0"/>
                          <a:cs typeface="Calibri" pitchFamily="34" charset="0"/>
                        </a:rPr>
                        <a:t>BE PREPARED TO ANSWER QUESTIONS IN ANY ORDER IF POSSIBLE!</a:t>
                      </a:r>
                      <a:endParaRPr lang="en-GB" sz="1400" b="1" dirty="0">
                        <a:latin typeface="Calibri" pitchFamily="34" charset="0"/>
                        <a:cs typeface="Calibri" pitchFamily="34" charset="0"/>
                      </a:endParaRPr>
                    </a:p>
                    <a:p>
                      <a:pPr>
                        <a:buFont typeface="Arial" charset="0"/>
                        <a:buNone/>
                      </a:pPr>
                      <a:endParaRPr lang="en-GB" sz="1200" b="1" dirty="0">
                        <a:latin typeface="Calibri" pitchFamily="34" charset="0"/>
                        <a:cs typeface="Calibri" pitchFamily="34" charset="0"/>
                      </a:endParaRPr>
                    </a:p>
                  </a:txBody>
                  <a:tcPr marL="68580" marR="6858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extLst>
                  <a:ext uri="{0D108BD9-81ED-4DB2-BD59-A6C34878D82A}">
                    <a16:rowId xmlns:a16="http://schemas.microsoft.com/office/drawing/2014/main" val="10001"/>
                  </a:ext>
                </a:extLst>
              </a:tr>
              <a:tr h="1940671">
                <a:tc>
                  <a:txBody>
                    <a:bodyPr/>
                    <a:lstStyle/>
                    <a:p>
                      <a:pPr>
                        <a:buFont typeface="Arial" charset="0"/>
                        <a:buNone/>
                      </a:pPr>
                      <a:r>
                        <a:rPr lang="en-GB" sz="1400" b="1" dirty="0">
                          <a:latin typeface="Calibri" pitchFamily="34" charset="0"/>
                          <a:cs typeface="Calibri" pitchFamily="34" charset="0"/>
                        </a:rPr>
                        <a:t>MARK SCHEME SUCCESS CRITERIA</a:t>
                      </a:r>
                      <a:r>
                        <a:rPr lang="en-GB" sz="1400" b="1" baseline="0" dirty="0">
                          <a:latin typeface="Calibri" pitchFamily="34" charset="0"/>
                          <a:cs typeface="Calibri" pitchFamily="34" charset="0"/>
                        </a:rPr>
                        <a:t> (H)</a:t>
                      </a:r>
                      <a:endParaRPr lang="en-GB" sz="1400" b="1" dirty="0">
                        <a:latin typeface="Calibri" pitchFamily="34" charset="0"/>
                        <a:cs typeface="Calibri" pitchFamily="34" charset="0"/>
                      </a:endParaRPr>
                    </a:p>
                    <a:p>
                      <a:pPr>
                        <a:buFont typeface="Arial" pitchFamily="34" charset="0"/>
                        <a:buChar char="•"/>
                      </a:pPr>
                      <a:r>
                        <a:rPr lang="en-GB" sz="1200" b="0" dirty="0">
                          <a:latin typeface="Calibri" pitchFamily="34" charset="0"/>
                          <a:cs typeface="Calibri" pitchFamily="34" charset="0"/>
                        </a:rPr>
                        <a:t>Develops detailed answers (LONGER</a:t>
                      </a:r>
                      <a:r>
                        <a:rPr lang="en-GB" sz="1200" b="0" baseline="0" dirty="0">
                          <a:latin typeface="Calibri" pitchFamily="34" charset="0"/>
                          <a:cs typeface="Calibri" pitchFamily="34" charset="0"/>
                        </a:rPr>
                        <a:t> SENTENCES)</a:t>
                      </a:r>
                      <a:endParaRPr lang="en-GB" sz="1200" b="0" dirty="0">
                        <a:latin typeface="Calibri" pitchFamily="34" charset="0"/>
                        <a:cs typeface="Calibri" pitchFamily="34" charset="0"/>
                      </a:endParaRPr>
                    </a:p>
                    <a:p>
                      <a:pPr>
                        <a:buFont typeface="Arial" pitchFamily="34" charset="0"/>
                        <a:buChar char="•"/>
                      </a:pPr>
                      <a:r>
                        <a:rPr lang="en-GB" sz="1200" b="0" dirty="0">
                          <a:latin typeface="Calibri" pitchFamily="34" charset="0"/>
                          <a:cs typeface="Calibri" pitchFamily="34" charset="0"/>
                        </a:rPr>
                        <a:t>Opinions are explained</a:t>
                      </a:r>
                    </a:p>
                    <a:p>
                      <a:pPr>
                        <a:buFont typeface="Arial" pitchFamily="34" charset="0"/>
                        <a:buChar char="•"/>
                      </a:pPr>
                      <a:r>
                        <a:rPr lang="en-GB" sz="1200" b="0" dirty="0">
                          <a:latin typeface="Calibri" pitchFamily="34" charset="0"/>
                          <a:cs typeface="Calibri" pitchFamily="34" charset="0"/>
                        </a:rPr>
                        <a:t>Reference to past, present &amp; future events</a:t>
                      </a:r>
                    </a:p>
                    <a:p>
                      <a:pPr>
                        <a:buFont typeface="Arial" pitchFamily="34" charset="0"/>
                        <a:buChar char="•"/>
                      </a:pPr>
                      <a:endParaRPr lang="en-GB" sz="1200" b="0" dirty="0">
                        <a:latin typeface="Calibri" pitchFamily="34" charset="0"/>
                        <a:cs typeface="Calibri" pitchFamily="34" charset="0"/>
                      </a:endParaRPr>
                    </a:p>
                    <a:p>
                      <a:pPr>
                        <a:buFont typeface="Arial" pitchFamily="34" charset="0"/>
                        <a:buChar char="•"/>
                      </a:pPr>
                      <a:r>
                        <a:rPr lang="en-GB" sz="1200" b="0" dirty="0">
                          <a:latin typeface="Calibri" pitchFamily="34" charset="0"/>
                          <a:cs typeface="Calibri" pitchFamily="34" charset="0"/>
                        </a:rPr>
                        <a:t>Accurate</a:t>
                      </a:r>
                    </a:p>
                    <a:p>
                      <a:pPr>
                        <a:buFont typeface="Arial" pitchFamily="34" charset="0"/>
                        <a:buChar char="•"/>
                      </a:pPr>
                      <a:r>
                        <a:rPr lang="en-GB" sz="1200" b="0" dirty="0">
                          <a:latin typeface="Calibri" pitchFamily="34" charset="0"/>
                          <a:cs typeface="Calibri" pitchFamily="34" charset="0"/>
                        </a:rPr>
                        <a:t>High</a:t>
                      </a:r>
                      <a:r>
                        <a:rPr lang="en-GB" sz="1200" b="0" baseline="0" dirty="0">
                          <a:latin typeface="Calibri" pitchFamily="34" charset="0"/>
                          <a:cs typeface="Calibri" pitchFamily="34" charset="0"/>
                        </a:rPr>
                        <a:t> quality language-wide variety of structures &amp; vocabulary</a:t>
                      </a:r>
                    </a:p>
                    <a:p>
                      <a:pPr>
                        <a:buFont typeface="Arial" pitchFamily="34" charset="0"/>
                        <a:buChar char="•"/>
                      </a:pPr>
                      <a:r>
                        <a:rPr lang="en-GB" sz="1200" b="0" baseline="0" dirty="0">
                          <a:latin typeface="Calibri" pitchFamily="34" charset="0"/>
                          <a:cs typeface="Calibri" pitchFamily="34" charset="0"/>
                        </a:rPr>
                        <a:t>Consistently good pronunciation &amp; intonation</a:t>
                      </a:r>
                    </a:p>
                    <a:p>
                      <a:pPr>
                        <a:buFont typeface="Arial" pitchFamily="34" charset="0"/>
                        <a:buChar char="•"/>
                      </a:pPr>
                      <a:r>
                        <a:rPr lang="en-GB" sz="1200" b="0" baseline="0" dirty="0">
                          <a:latin typeface="Calibri" pitchFamily="34" charset="0"/>
                          <a:cs typeface="Calibri" pitchFamily="34" charset="0"/>
                        </a:rPr>
                        <a:t>Responds promptly &amp; with some fluency &amp; has an air of spontaneity</a:t>
                      </a:r>
                    </a:p>
                    <a:p>
                      <a:pPr>
                        <a:buFont typeface="Arial" pitchFamily="34" charset="0"/>
                        <a:buChar char="•"/>
                      </a:pPr>
                      <a:r>
                        <a:rPr lang="en-GB" sz="1200" b="0" baseline="0" dirty="0">
                          <a:latin typeface="Calibri" pitchFamily="34" charset="0"/>
                          <a:cs typeface="Calibri" pitchFamily="34" charset="0"/>
                        </a:rPr>
                        <a:t>CONVERSATION LASTS </a:t>
                      </a:r>
                      <a:r>
                        <a:rPr lang="en-GB" sz="1200" b="1" baseline="0" dirty="0">
                          <a:latin typeface="Calibri" pitchFamily="34" charset="0"/>
                          <a:cs typeface="Calibri" pitchFamily="34" charset="0"/>
                        </a:rPr>
                        <a:t>5-7</a:t>
                      </a:r>
                      <a:r>
                        <a:rPr lang="en-GB" sz="1200" b="0" baseline="0" dirty="0">
                          <a:latin typeface="Calibri" pitchFamily="34" charset="0"/>
                          <a:cs typeface="Calibri" pitchFamily="34" charset="0"/>
                        </a:rPr>
                        <a:t> MINUTES (2 THEMES)</a:t>
                      </a:r>
                      <a:endParaRPr lang="en-GB" sz="1200" b="0" dirty="0">
                        <a:latin typeface="Calibri" pitchFamily="34" charset="0"/>
                        <a:cs typeface="Calibri" pitchFamily="34" charset="0"/>
                      </a:endParaRPr>
                    </a:p>
                    <a:p>
                      <a:pPr>
                        <a:buFont typeface="Arial" pitchFamily="34" charset="0"/>
                        <a:buNone/>
                      </a:pPr>
                      <a:endParaRPr lang="en-GB" sz="1200" b="0" dirty="0">
                        <a:latin typeface="Calibri" pitchFamily="34" charset="0"/>
                        <a:cs typeface="Calibri" pitchFamily="34" charset="0"/>
                      </a:endParaRPr>
                    </a:p>
                  </a:txBody>
                  <a:tcPr marL="68580" marR="6858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buFont typeface="Arial" charset="0"/>
                        <a:buNone/>
                      </a:pPr>
                      <a:r>
                        <a:rPr lang="en-GB" sz="1400" b="1" dirty="0">
                          <a:latin typeface="Calibri" pitchFamily="34" charset="0"/>
                          <a:cs typeface="Calibri" pitchFamily="34" charset="0"/>
                        </a:rPr>
                        <a:t>MARK SCHEME SUCCESS CRITERIA</a:t>
                      </a:r>
                      <a:r>
                        <a:rPr lang="en-GB" sz="1400" b="1" baseline="0" dirty="0">
                          <a:latin typeface="Calibri" pitchFamily="34" charset="0"/>
                          <a:cs typeface="Calibri" pitchFamily="34" charset="0"/>
                        </a:rPr>
                        <a:t> (F)</a:t>
                      </a:r>
                      <a:endParaRPr lang="en-GB" sz="1400" b="1" dirty="0">
                        <a:latin typeface="Calibri" pitchFamily="34" charset="0"/>
                        <a:cs typeface="Calibri" pitchFamily="34" charset="0"/>
                      </a:endParaRPr>
                    </a:p>
                    <a:p>
                      <a:pPr>
                        <a:buFont typeface="Arial" pitchFamily="34" charset="0"/>
                        <a:buChar char="•"/>
                      </a:pPr>
                      <a:r>
                        <a:rPr lang="en-GB" sz="1200" b="0" dirty="0">
                          <a:latin typeface="Calibri" pitchFamily="34" charset="0"/>
                          <a:cs typeface="Calibri" pitchFamily="34" charset="0"/>
                        </a:rPr>
                        <a:t>Sometimes</a:t>
                      </a:r>
                      <a:r>
                        <a:rPr lang="en-GB" sz="1200" b="0" baseline="0" dirty="0">
                          <a:latin typeface="Calibri" pitchFamily="34" charset="0"/>
                          <a:cs typeface="Calibri" pitchFamily="34" charset="0"/>
                        </a:rPr>
                        <a:t> develops longer answers</a:t>
                      </a:r>
                      <a:endParaRPr lang="en-GB" sz="1200" b="0" dirty="0">
                        <a:latin typeface="Calibri" pitchFamily="34" charset="0"/>
                        <a:cs typeface="Calibri" pitchFamily="34" charset="0"/>
                      </a:endParaRPr>
                    </a:p>
                    <a:p>
                      <a:pPr>
                        <a:buFont typeface="Arial" pitchFamily="34" charset="0"/>
                        <a:buChar char="•"/>
                      </a:pPr>
                      <a:r>
                        <a:rPr lang="en-GB" sz="1200" b="0" dirty="0">
                          <a:latin typeface="Calibri" pitchFamily="34" charset="0"/>
                          <a:cs typeface="Calibri" pitchFamily="34" charset="0"/>
                        </a:rPr>
                        <a:t>Sometimes</a:t>
                      </a:r>
                      <a:r>
                        <a:rPr lang="en-GB" sz="1200" b="0" baseline="0" dirty="0">
                          <a:latin typeface="Calibri" pitchFamily="34" charset="0"/>
                          <a:cs typeface="Calibri" pitchFamily="34" charset="0"/>
                        </a:rPr>
                        <a:t> e</a:t>
                      </a:r>
                      <a:r>
                        <a:rPr lang="en-GB" sz="1200" b="0" dirty="0">
                          <a:latin typeface="Calibri" pitchFamily="34" charset="0"/>
                          <a:cs typeface="Calibri" pitchFamily="34" charset="0"/>
                        </a:rPr>
                        <a:t>xplains opinions</a:t>
                      </a:r>
                    </a:p>
                    <a:p>
                      <a:pPr>
                        <a:buFont typeface="Arial" pitchFamily="34" charset="0"/>
                        <a:buChar char="•"/>
                      </a:pPr>
                      <a:r>
                        <a:rPr lang="en-GB" sz="1200" b="0" dirty="0">
                          <a:latin typeface="Calibri" pitchFamily="34" charset="0"/>
                          <a:cs typeface="Calibri" pitchFamily="34" charset="0"/>
                        </a:rPr>
                        <a:t>Some</a:t>
                      </a:r>
                      <a:r>
                        <a:rPr lang="en-GB" sz="1200" b="0" baseline="0" dirty="0">
                          <a:latin typeface="Calibri" pitchFamily="34" charset="0"/>
                          <a:cs typeface="Calibri" pitchFamily="34" charset="0"/>
                        </a:rPr>
                        <a:t> success in r</a:t>
                      </a:r>
                      <a:r>
                        <a:rPr lang="en-GB" sz="1200" b="0" dirty="0">
                          <a:latin typeface="Calibri" pitchFamily="34" charset="0"/>
                          <a:cs typeface="Calibri" pitchFamily="34" charset="0"/>
                        </a:rPr>
                        <a:t>eference to past, present &amp; future events</a:t>
                      </a:r>
                    </a:p>
                    <a:p>
                      <a:pPr>
                        <a:buFont typeface="Arial" pitchFamily="34" charset="0"/>
                        <a:buChar char="•"/>
                      </a:pPr>
                      <a:r>
                        <a:rPr lang="en-GB" sz="1200" b="0" dirty="0">
                          <a:latin typeface="Calibri" pitchFamily="34" charset="0"/>
                          <a:cs typeface="Calibri" pitchFamily="34" charset="0"/>
                        </a:rPr>
                        <a:t>Any</a:t>
                      </a:r>
                      <a:r>
                        <a:rPr lang="en-GB" sz="1200" b="0" baseline="0" dirty="0">
                          <a:latin typeface="Calibri" pitchFamily="34" charset="0"/>
                          <a:cs typeface="Calibri" pitchFamily="34" charset="0"/>
                        </a:rPr>
                        <a:t> errors do not interfere with understanding</a:t>
                      </a:r>
                      <a:endParaRPr lang="en-GB" sz="1200" b="0" dirty="0">
                        <a:latin typeface="Calibri" pitchFamily="34" charset="0"/>
                        <a:cs typeface="Calibri" pitchFamily="34" charset="0"/>
                      </a:endParaRPr>
                    </a:p>
                    <a:p>
                      <a:pPr>
                        <a:buFont typeface="Arial" pitchFamily="34" charset="0"/>
                        <a:buChar char="•"/>
                      </a:pPr>
                      <a:r>
                        <a:rPr lang="en-GB" sz="1200" b="0" dirty="0">
                          <a:latin typeface="Calibri" pitchFamily="34" charset="0"/>
                          <a:cs typeface="Calibri" pitchFamily="34" charset="0"/>
                        </a:rPr>
                        <a:t>Attempts to use more complex structures and varied</a:t>
                      </a:r>
                      <a:r>
                        <a:rPr lang="en-GB" sz="1200" b="0" baseline="0" dirty="0">
                          <a:latin typeface="Calibri" pitchFamily="34" charset="0"/>
                          <a:cs typeface="Calibri" pitchFamily="34" charset="0"/>
                        </a:rPr>
                        <a:t> structures &amp; vocabulary</a:t>
                      </a:r>
                    </a:p>
                    <a:p>
                      <a:pPr>
                        <a:buFont typeface="Arial" pitchFamily="34" charset="0"/>
                        <a:buChar char="•"/>
                      </a:pPr>
                      <a:r>
                        <a:rPr lang="en-GB" sz="1200" b="0" baseline="0" dirty="0">
                          <a:latin typeface="Calibri" pitchFamily="34" charset="0"/>
                          <a:cs typeface="Calibri" pitchFamily="34" charset="0"/>
                        </a:rPr>
                        <a:t>Generally good pronunciation </a:t>
                      </a:r>
                    </a:p>
                    <a:p>
                      <a:pPr>
                        <a:buFont typeface="Arial" pitchFamily="34" charset="0"/>
                        <a:buChar char="•"/>
                      </a:pPr>
                      <a:r>
                        <a:rPr lang="en-GB" sz="1200" b="0" baseline="0" dirty="0">
                          <a:latin typeface="Calibri" pitchFamily="34" charset="0"/>
                          <a:cs typeface="Calibri" pitchFamily="34" charset="0"/>
                        </a:rPr>
                        <a:t>Sometimes hesitates, relies on pre-learnt answers but some shows spontaneity</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GB" sz="1200" b="0" baseline="0" dirty="0">
                          <a:latin typeface="Calibri" pitchFamily="34" charset="0"/>
                          <a:cs typeface="Calibri" pitchFamily="34" charset="0"/>
                        </a:rPr>
                        <a:t>CONVERSATION LASTS </a:t>
                      </a:r>
                      <a:r>
                        <a:rPr lang="en-GB" sz="1200" b="1" baseline="0" dirty="0">
                          <a:latin typeface="Calibri" pitchFamily="34" charset="0"/>
                          <a:cs typeface="Calibri" pitchFamily="34" charset="0"/>
                        </a:rPr>
                        <a:t>3-5</a:t>
                      </a:r>
                      <a:r>
                        <a:rPr lang="en-GB" sz="1200" b="0" baseline="0" dirty="0">
                          <a:latin typeface="Calibri" pitchFamily="34" charset="0"/>
                          <a:cs typeface="Calibri" pitchFamily="34" charset="0"/>
                        </a:rPr>
                        <a:t> MINUTES (2 THEMES)</a:t>
                      </a:r>
                      <a:endParaRPr lang="en-GB" sz="1200" b="0" dirty="0">
                        <a:latin typeface="Calibri" pitchFamily="34" charset="0"/>
                        <a:cs typeface="Calibri" pitchFamily="34" charset="0"/>
                      </a:endParaRPr>
                    </a:p>
                    <a:p>
                      <a:pPr>
                        <a:buFont typeface="Arial" pitchFamily="34" charset="0"/>
                        <a:buChar char="•"/>
                      </a:pPr>
                      <a:endParaRPr lang="en-GB" sz="1200" b="0" dirty="0">
                        <a:latin typeface="Calibri" pitchFamily="34" charset="0"/>
                        <a:cs typeface="Calibri" pitchFamily="34" charset="0"/>
                      </a:endParaRPr>
                    </a:p>
                    <a:p>
                      <a:pPr>
                        <a:buFont typeface="Arial" pitchFamily="34" charset="0"/>
                        <a:buChar char="•"/>
                      </a:pPr>
                      <a:endParaRPr lang="en-GB" sz="1200" b="0" dirty="0">
                        <a:latin typeface="Calibri" pitchFamily="34" charset="0"/>
                        <a:cs typeface="Calibri" pitchFamily="34" charset="0"/>
                      </a:endParaRPr>
                    </a:p>
                  </a:txBody>
                  <a:tcPr marL="68580" marR="6858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bl>
          </a:graphicData>
        </a:graphic>
      </p:graphicFrame>
      <p:pic>
        <p:nvPicPr>
          <p:cNvPr id="6" name="Picture 2" descr="http://watermarked.cutcaster.com/cutcaster-photo-801039387-Two-3d-characters-giving-high-five.jpg"/>
          <p:cNvPicPr>
            <a:picLocks noChangeAspect="1" noChangeArrowheads="1"/>
          </p:cNvPicPr>
          <p:nvPr/>
        </p:nvPicPr>
        <p:blipFill>
          <a:blip r:embed="rId2" cstate="print">
            <a:clrChange>
              <a:clrFrom>
                <a:srgbClr val="FEFEFE"/>
              </a:clrFrom>
              <a:clrTo>
                <a:srgbClr val="FEFEFE">
                  <a:alpha val="0"/>
                </a:srgbClr>
              </a:clrTo>
            </a:clrChange>
          </a:blip>
          <a:srcRect/>
          <a:stretch>
            <a:fillRect/>
          </a:stretch>
        </p:blipFill>
        <p:spPr bwMode="auto">
          <a:xfrm>
            <a:off x="2636912" y="4283968"/>
            <a:ext cx="1080120" cy="702083"/>
          </a:xfrm>
          <a:prstGeom prst="rect">
            <a:avLst/>
          </a:prstGeom>
          <a:noFill/>
          <a:ln w="9525">
            <a:noFill/>
            <a:miter lim="800000"/>
            <a:headEnd/>
            <a:tailEnd/>
          </a:ln>
        </p:spPr>
      </p:pic>
      <p:pic>
        <p:nvPicPr>
          <p:cNvPr id="8" name="Picture 4" descr="http://www.stockphotopro.com/photo-thumbs-2/stockphotopro_05708VXF_no_title.jpg"/>
          <p:cNvPicPr>
            <a:picLocks noChangeAspect="1" noChangeArrowheads="1"/>
          </p:cNvPicPr>
          <p:nvPr/>
        </p:nvPicPr>
        <p:blipFill>
          <a:blip r:embed="rId3" cstate="print">
            <a:clrChange>
              <a:clrFrom>
                <a:srgbClr val="FEFEFE"/>
              </a:clrFrom>
              <a:clrTo>
                <a:srgbClr val="FEFEFE">
                  <a:alpha val="0"/>
                </a:srgbClr>
              </a:clrTo>
            </a:clrChange>
          </a:blip>
          <a:srcRect/>
          <a:stretch>
            <a:fillRect/>
          </a:stretch>
        </p:blipFill>
        <p:spPr bwMode="auto">
          <a:xfrm>
            <a:off x="5805264" y="1619672"/>
            <a:ext cx="880967" cy="792088"/>
          </a:xfrm>
          <a:prstGeom prst="rect">
            <a:avLst/>
          </a:prstGeom>
          <a:noFill/>
          <a:ln w="9525">
            <a:noFill/>
            <a:miter lim="800000"/>
            <a:headEnd/>
            <a:tailEnd/>
          </a:ln>
        </p:spPr>
      </p:pic>
      <p:pic>
        <p:nvPicPr>
          <p:cNvPr id="5" name="Picture 32" descr="https://thesociableb.files.wordpress.com/2016/09/key-emoji.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459622">
            <a:off x="5643645" y="193156"/>
            <a:ext cx="852060" cy="703939"/>
          </a:xfrm>
          <a:prstGeom prst="rect">
            <a:avLst/>
          </a:prstGeom>
          <a:noFill/>
          <a:extLst>
            <a:ext uri="{909E8E84-426E-40DD-AFC4-6F175D3DCCD1}">
              <a14:hiddenFill xmlns:a14="http://schemas.microsoft.com/office/drawing/2010/main">
                <a:solidFill>
                  <a:srgbClr val="FFFFFF"/>
                </a:solidFill>
              </a14:hiddenFill>
            </a:ext>
          </a:extLst>
        </p:spPr>
      </p:pic>
      <p:sp>
        <p:nvSpPr>
          <p:cNvPr id="10" name="Slide Number Placeholder 9"/>
          <p:cNvSpPr>
            <a:spLocks noGrp="1"/>
          </p:cNvSpPr>
          <p:nvPr>
            <p:ph type="sldNum" sz="quarter" idx="12"/>
          </p:nvPr>
        </p:nvSpPr>
        <p:spPr/>
        <p:txBody>
          <a:bodyPr/>
          <a:lstStyle/>
          <a:p>
            <a:pPr>
              <a:defRPr/>
            </a:pPr>
            <a:fld id="{0F145BFC-05E3-4D00-AE96-44E6DC1FA43B}" type="slidenum">
              <a:rPr lang="en-GB" smtClean="0"/>
              <a:pPr>
                <a:defRPr/>
              </a:pPr>
              <a:t>32</a:t>
            </a:fld>
            <a:endParaRPr lang="en-GB"/>
          </a:p>
        </p:txBody>
      </p:sp>
      <p:sp>
        <p:nvSpPr>
          <p:cNvPr id="7" name="TextBox 6"/>
          <p:cNvSpPr txBox="1"/>
          <p:nvPr/>
        </p:nvSpPr>
        <p:spPr>
          <a:xfrm>
            <a:off x="4399484" y="5105157"/>
            <a:ext cx="2115616" cy="338554"/>
          </a:xfrm>
          <a:prstGeom prst="rect">
            <a:avLst/>
          </a:prstGeom>
          <a:noFill/>
          <a:ln>
            <a:solidFill>
              <a:schemeClr val="tx1"/>
            </a:solidFill>
          </a:ln>
        </p:spPr>
        <p:txBody>
          <a:bodyPr wrap="square" rtlCol="0">
            <a:spAutoFit/>
          </a:bodyPr>
          <a:lstStyle/>
          <a:p>
            <a:pPr algn="ctr"/>
            <a:r>
              <a:rPr lang="es-ES_tradnl" sz="1600" b="1" dirty="0" smtClean="0">
                <a:latin typeface="Calibri" pitchFamily="34" charset="0"/>
                <a:cs typeface="Calibri" pitchFamily="34" charset="0"/>
              </a:rPr>
              <a:t>???????????????????</a:t>
            </a:r>
            <a:endParaRPr lang="es-ES_tradnl" sz="1600" b="1" dirty="0">
              <a:latin typeface="Calibri" pitchFamily="34" charset="0"/>
              <a:cs typeface="Calibri" pitchFamily="34" charset="0"/>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193358" y="1070069"/>
            <a:ext cx="5086350" cy="4200525"/>
          </a:xfrm>
          <a:prstGeom prst="rect">
            <a:avLst/>
          </a:prstGeom>
          <a:noFill/>
          <a:ln w="9525">
            <a:noFill/>
            <a:miter lim="800000"/>
            <a:headEnd/>
            <a:tailEnd/>
          </a:ln>
        </p:spPr>
      </p:pic>
      <p:sp>
        <p:nvSpPr>
          <p:cNvPr id="2" name="Title 1"/>
          <p:cNvSpPr>
            <a:spLocks noGrp="1"/>
          </p:cNvSpPr>
          <p:nvPr>
            <p:ph type="title"/>
          </p:nvPr>
        </p:nvSpPr>
        <p:spPr>
          <a:xfrm>
            <a:off x="188640" y="395536"/>
            <a:ext cx="5832648" cy="460871"/>
          </a:xfrm>
          <a:solidFill>
            <a:schemeClr val="bg1"/>
          </a:solidFill>
        </p:spPr>
        <p:txBody>
          <a:bodyPr/>
          <a:lstStyle/>
          <a:p>
            <a:pPr lvl="0" algn="l"/>
            <a:r>
              <a:rPr lang="es-ES_tradnl" sz="1400" b="1" dirty="0"/>
              <a:t/>
            </a:r>
            <a:br>
              <a:rPr lang="es-ES_tradnl" sz="1400" b="1" dirty="0"/>
            </a:br>
            <a:r>
              <a:rPr lang="es-ES_tradnl" sz="1400" b="1" dirty="0" err="1"/>
              <a:t>Question</a:t>
            </a:r>
            <a:r>
              <a:rPr lang="es-ES_tradnl" sz="1400" b="1" dirty="0"/>
              <a:t> 1 FOUNDATION (8 MARKS)</a:t>
            </a:r>
            <a:br>
              <a:rPr lang="es-ES_tradnl" sz="1400" b="1" dirty="0"/>
            </a:br>
            <a:r>
              <a:rPr lang="es-ES_tradnl" sz="1400" b="1" dirty="0" err="1"/>
              <a:t>You</a:t>
            </a:r>
            <a:r>
              <a:rPr lang="es-ES_tradnl" sz="1400" b="1" dirty="0"/>
              <a:t> have </a:t>
            </a:r>
            <a:r>
              <a:rPr lang="es-ES_tradnl" sz="1400" b="1" dirty="0" err="1"/>
              <a:t>to</a:t>
            </a:r>
            <a:r>
              <a:rPr lang="es-ES_tradnl" sz="1400" b="1" dirty="0"/>
              <a:t> </a:t>
            </a:r>
            <a:r>
              <a:rPr lang="es-ES_tradnl" sz="1400" b="1" dirty="0" err="1"/>
              <a:t>write</a:t>
            </a:r>
            <a:r>
              <a:rPr lang="es-ES_tradnl" sz="1400" b="1" dirty="0"/>
              <a:t> 4 </a:t>
            </a:r>
            <a:r>
              <a:rPr lang="es-ES_tradnl" sz="1400" b="1" dirty="0" err="1"/>
              <a:t>sentences</a:t>
            </a:r>
            <a:r>
              <a:rPr lang="es-ES_tradnl" sz="1400" b="1" dirty="0"/>
              <a:t> </a:t>
            </a:r>
            <a:r>
              <a:rPr lang="es-ES_tradnl" sz="1400" b="1" dirty="0" err="1"/>
              <a:t>that</a:t>
            </a:r>
            <a:r>
              <a:rPr lang="es-ES_tradnl" sz="1400" b="1" dirty="0"/>
              <a:t> describe a </a:t>
            </a:r>
            <a:r>
              <a:rPr lang="es-ES_tradnl" sz="1400" b="1" dirty="0" err="1"/>
              <a:t>photo</a:t>
            </a:r>
            <a:r>
              <a:rPr lang="es-ES_tradnl" sz="1400" b="1" dirty="0"/>
              <a:t> </a:t>
            </a:r>
          </a:p>
        </p:txBody>
      </p:sp>
      <p:sp>
        <p:nvSpPr>
          <p:cNvPr id="4" name="TextBox 3"/>
          <p:cNvSpPr txBox="1"/>
          <p:nvPr/>
        </p:nvSpPr>
        <p:spPr>
          <a:xfrm>
            <a:off x="404664" y="5292080"/>
            <a:ext cx="5904656" cy="338554"/>
          </a:xfrm>
          <a:prstGeom prst="rect">
            <a:avLst/>
          </a:prstGeom>
          <a:noFill/>
          <a:ln>
            <a:solidFill>
              <a:schemeClr val="tx1"/>
            </a:solidFill>
          </a:ln>
        </p:spPr>
        <p:txBody>
          <a:bodyPr wrap="square" rtlCol="0">
            <a:spAutoFit/>
          </a:bodyPr>
          <a:lstStyle/>
          <a:p>
            <a:pPr algn="ctr"/>
            <a:r>
              <a:rPr lang="en-GB" sz="1600" b="1" dirty="0">
                <a:latin typeface="+mn-lt"/>
              </a:rPr>
              <a:t>Same verb, different information will get you FULL Marks!</a:t>
            </a:r>
          </a:p>
        </p:txBody>
      </p:sp>
      <p:graphicFrame>
        <p:nvGraphicFramePr>
          <p:cNvPr id="6" name="Table 5"/>
          <p:cNvGraphicFramePr>
            <a:graphicFrameLocks noGrp="1"/>
          </p:cNvGraphicFramePr>
          <p:nvPr>
            <p:extLst>
              <p:ext uri="{D42A27DB-BD31-4B8C-83A1-F6EECF244321}">
                <p14:modId xmlns:p14="http://schemas.microsoft.com/office/powerpoint/2010/main" val="4138212191"/>
              </p:ext>
            </p:extLst>
          </p:nvPr>
        </p:nvGraphicFramePr>
        <p:xfrm>
          <a:off x="332656" y="5652120"/>
          <a:ext cx="5832648" cy="3322320"/>
        </p:xfrm>
        <a:graphic>
          <a:graphicData uri="http://schemas.openxmlformats.org/drawingml/2006/table">
            <a:tbl>
              <a:tblPr>
                <a:tableStyleId>{5C22544A-7EE6-4342-B048-85BDC9FD1C3A}</a:tableStyleId>
              </a:tblPr>
              <a:tblGrid>
                <a:gridCol w="288032">
                  <a:extLst>
                    <a:ext uri="{9D8B030D-6E8A-4147-A177-3AD203B41FA5}">
                      <a16:colId xmlns:a16="http://schemas.microsoft.com/office/drawing/2014/main" val="20000"/>
                    </a:ext>
                  </a:extLst>
                </a:gridCol>
                <a:gridCol w="5544616">
                  <a:extLst>
                    <a:ext uri="{9D8B030D-6E8A-4147-A177-3AD203B41FA5}">
                      <a16:colId xmlns:a16="http://schemas.microsoft.com/office/drawing/2014/main" val="20001"/>
                    </a:ext>
                  </a:extLst>
                </a:gridCol>
              </a:tblGrid>
              <a:tr h="275967">
                <a:tc>
                  <a:txBody>
                    <a:bodyPr/>
                    <a:lstStyle/>
                    <a:p>
                      <a:r>
                        <a:rPr lang="es-ES_tradnl" sz="1600" b="1" dirty="0"/>
                        <a:t>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s-ES_tradnl" sz="1400" b="1" baseline="0" dirty="0" err="1" smtClean="0"/>
                        <a:t>Il</a:t>
                      </a:r>
                      <a:r>
                        <a:rPr lang="es-ES_tradnl" sz="1400" b="1" baseline="0" dirty="0" smtClean="0"/>
                        <a:t> y a</a:t>
                      </a:r>
                      <a:r>
                        <a:rPr lang="es-ES_tradnl" sz="1400" baseline="0" dirty="0" smtClean="0"/>
                        <a:t> </a:t>
                      </a:r>
                      <a:r>
                        <a:rPr lang="es-ES_tradnl" sz="1400" baseline="0" dirty="0" err="1" smtClean="0"/>
                        <a:t>quatre</a:t>
                      </a:r>
                      <a:r>
                        <a:rPr lang="es-ES_tradnl" sz="1400" baseline="0" dirty="0" smtClean="0"/>
                        <a:t> </a:t>
                      </a:r>
                      <a:r>
                        <a:rPr lang="es-ES_tradnl" sz="1400" baseline="0" dirty="0" err="1" smtClean="0"/>
                        <a:t>personnes</a:t>
                      </a:r>
                      <a:r>
                        <a:rPr lang="es-ES_tradnl" sz="1400" baseline="0" dirty="0" smtClean="0"/>
                        <a:t>.</a:t>
                      </a:r>
                      <a:endParaRPr lang="es-ES_tradnl" sz="14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275967">
                <a:tc>
                  <a:txBody>
                    <a:bodyPr/>
                    <a:lstStyle/>
                    <a:p>
                      <a:r>
                        <a:rPr lang="es-ES_tradnl" sz="1600" b="1" dirty="0"/>
                        <a:t>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s-ES_tradnl" sz="1400" b="1" dirty="0" err="1" smtClean="0"/>
                        <a:t>Il</a:t>
                      </a:r>
                      <a:r>
                        <a:rPr lang="es-ES_tradnl" sz="1400" b="1" baseline="0" dirty="0" smtClean="0"/>
                        <a:t> y a</a:t>
                      </a:r>
                      <a:r>
                        <a:rPr lang="es-ES_tradnl" sz="1400" dirty="0" smtClean="0"/>
                        <a:t> </a:t>
                      </a:r>
                      <a:r>
                        <a:rPr lang="es-ES_tradnl" sz="1400" dirty="0"/>
                        <a:t>un </a:t>
                      </a:r>
                      <a:r>
                        <a:rPr lang="es-ES_tradnl" sz="1400" dirty="0" smtClean="0"/>
                        <a:t>restaurant.</a:t>
                      </a:r>
                      <a:endParaRPr lang="es-ES_tradnl" sz="14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275967">
                <a:tc>
                  <a:txBody>
                    <a:bodyPr/>
                    <a:lstStyle/>
                    <a:p>
                      <a:r>
                        <a:rPr lang="es-ES_tradnl" sz="1600" b="1" dirty="0"/>
                        <a:t>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s-ES_tradnl" sz="1400" b="1" dirty="0" err="1" smtClean="0"/>
                        <a:t>Il</a:t>
                      </a:r>
                      <a:r>
                        <a:rPr lang="es-ES_tradnl" sz="1400" b="1" baseline="0" dirty="0" smtClean="0"/>
                        <a:t> y a</a:t>
                      </a:r>
                      <a:r>
                        <a:rPr lang="es-ES_tradnl" sz="1400" dirty="0" smtClean="0"/>
                        <a:t> </a:t>
                      </a:r>
                      <a:r>
                        <a:rPr lang="es-ES_tradnl" sz="1400" dirty="0" err="1" smtClean="0"/>
                        <a:t>deux</a:t>
                      </a:r>
                      <a:r>
                        <a:rPr lang="es-ES_tradnl" sz="1400" baseline="0" dirty="0" smtClean="0"/>
                        <a:t> </a:t>
                      </a:r>
                      <a:r>
                        <a:rPr lang="es-ES_tradnl" sz="1400" baseline="0" dirty="0" err="1" smtClean="0"/>
                        <a:t>femmes</a:t>
                      </a:r>
                      <a:r>
                        <a:rPr lang="es-ES_tradnl" sz="1400" dirty="0" smtClean="0"/>
                        <a:t>.</a:t>
                      </a:r>
                      <a:endParaRPr lang="es-ES_tradnl" sz="14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275967">
                <a:tc>
                  <a:txBody>
                    <a:bodyPr/>
                    <a:lstStyle/>
                    <a:p>
                      <a:r>
                        <a:rPr lang="es-ES_tradnl" sz="1600" b="1" dirty="0"/>
                        <a:t>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s-ES_tradnl" sz="1400" b="1" dirty="0" err="1" smtClean="0"/>
                        <a:t>Il</a:t>
                      </a:r>
                      <a:r>
                        <a:rPr lang="es-ES_tradnl" sz="1400" b="1" baseline="0" dirty="0" smtClean="0"/>
                        <a:t> y a</a:t>
                      </a:r>
                      <a:r>
                        <a:rPr lang="es-ES_tradnl" sz="1400" dirty="0" smtClean="0"/>
                        <a:t> </a:t>
                      </a:r>
                      <a:r>
                        <a:rPr lang="es-ES_tradnl" sz="1400" dirty="0" err="1" smtClean="0"/>
                        <a:t>deux</a:t>
                      </a:r>
                      <a:r>
                        <a:rPr lang="es-ES_tradnl" sz="1400" dirty="0" smtClean="0"/>
                        <a:t> </a:t>
                      </a:r>
                      <a:r>
                        <a:rPr lang="es-ES_tradnl" sz="1400" dirty="0" err="1" smtClean="0"/>
                        <a:t>hommes</a:t>
                      </a:r>
                      <a:r>
                        <a:rPr lang="es-ES_tradnl" sz="1400" dirty="0" smtClean="0"/>
                        <a:t>.</a:t>
                      </a:r>
                      <a:endParaRPr lang="es-ES_tradnl" sz="14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275967">
                <a:tc>
                  <a:txBody>
                    <a:bodyPr/>
                    <a:lstStyle/>
                    <a:p>
                      <a:endParaRPr lang="es-ES_tradnl" sz="1600" b="1"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s-ES_tradnl" sz="14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275967">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_tradnl" sz="1400" b="1" dirty="0"/>
                        <a:t>4 </a:t>
                      </a:r>
                      <a:r>
                        <a:rPr lang="es-ES_tradnl" sz="1400" b="1" dirty="0" err="1"/>
                        <a:t>sentences</a:t>
                      </a:r>
                      <a:r>
                        <a:rPr lang="es-ES_tradnl" sz="1400" b="1" dirty="0"/>
                        <a:t> </a:t>
                      </a:r>
                      <a:r>
                        <a:rPr lang="es-ES_tradnl" sz="1400" b="1" dirty="0" err="1"/>
                        <a:t>using</a:t>
                      </a:r>
                      <a:r>
                        <a:rPr lang="es-ES_tradnl" sz="1400" b="1" dirty="0"/>
                        <a:t> PAWS!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s-ES_tradnl"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275967">
                <a:tc>
                  <a:txBody>
                    <a:bodyPr/>
                    <a:lstStyle/>
                    <a:p>
                      <a:r>
                        <a:rPr lang="es-ES_tradnl" sz="1600" b="1" dirty="0"/>
                        <a:t>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s-ES_tradnl" sz="1400" b="1" baseline="0" dirty="0" err="1" smtClean="0"/>
                        <a:t>Il</a:t>
                      </a:r>
                      <a:r>
                        <a:rPr lang="es-ES_tradnl" sz="1400" b="1" baseline="0" dirty="0" smtClean="0"/>
                        <a:t> y a</a:t>
                      </a:r>
                      <a:r>
                        <a:rPr lang="es-ES_tradnl" sz="1400" baseline="0" dirty="0" smtClean="0"/>
                        <a:t> </a:t>
                      </a:r>
                      <a:r>
                        <a:rPr lang="es-ES_tradnl" sz="1400" baseline="0" dirty="0" err="1" smtClean="0"/>
                        <a:t>quatre</a:t>
                      </a:r>
                      <a:r>
                        <a:rPr lang="es-ES_tradnl" sz="1400" baseline="0" dirty="0" smtClean="0"/>
                        <a:t> </a:t>
                      </a:r>
                      <a:r>
                        <a:rPr lang="es-ES_tradnl" sz="1400" baseline="0" dirty="0" err="1" smtClean="0"/>
                        <a:t>personnes</a:t>
                      </a:r>
                      <a:r>
                        <a:rPr lang="es-ES_tradnl" sz="1400" baseline="0" dirty="0" smtClean="0"/>
                        <a:t>.</a:t>
                      </a:r>
                      <a:endParaRPr lang="es-ES_tradnl" sz="14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275967">
                <a:tc>
                  <a:txBody>
                    <a:bodyPr/>
                    <a:lstStyle/>
                    <a:p>
                      <a:r>
                        <a:rPr lang="es-ES_tradnl" sz="1600" b="1" dirty="0"/>
                        <a:t>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s-ES_tradnl" sz="1400" b="1" dirty="0" err="1" smtClean="0"/>
                        <a:t>Ils</a:t>
                      </a:r>
                      <a:r>
                        <a:rPr lang="es-ES_tradnl" sz="1400" b="1" dirty="0" smtClean="0"/>
                        <a:t> </a:t>
                      </a:r>
                      <a:r>
                        <a:rPr lang="es-ES_tradnl" sz="1400" b="1" dirty="0" err="1" smtClean="0"/>
                        <a:t>sont</a:t>
                      </a:r>
                      <a:r>
                        <a:rPr lang="es-ES_tradnl" sz="1400" b="1" baseline="0" dirty="0" smtClean="0"/>
                        <a:t> en </a:t>
                      </a:r>
                      <a:r>
                        <a:rPr lang="es-ES_tradnl" sz="1400" b="1" baseline="0" dirty="0" err="1" smtClean="0"/>
                        <a:t>train</a:t>
                      </a:r>
                      <a:r>
                        <a:rPr lang="es-ES_tradnl" sz="1400" b="1" baseline="0" dirty="0" smtClean="0"/>
                        <a:t> de </a:t>
                      </a:r>
                      <a:r>
                        <a:rPr lang="es-ES_tradnl" sz="1400" b="0" baseline="0" dirty="0" err="1" smtClean="0"/>
                        <a:t>manger</a:t>
                      </a:r>
                      <a:endParaRPr lang="es-ES_tradnl" sz="1400" b="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275967">
                <a:tc>
                  <a:txBody>
                    <a:bodyPr/>
                    <a:lstStyle/>
                    <a:p>
                      <a:r>
                        <a:rPr lang="es-ES_tradnl" sz="1600" b="1" dirty="0"/>
                        <a:t>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s-ES_tradnl" sz="1400" b="1" dirty="0" err="1" smtClean="0"/>
                        <a:t>Il</a:t>
                      </a:r>
                      <a:r>
                        <a:rPr lang="es-ES_tradnl" sz="1400" b="1" baseline="0" dirty="0" smtClean="0"/>
                        <a:t> </a:t>
                      </a:r>
                      <a:r>
                        <a:rPr lang="es-ES_tradnl" sz="1400" b="1" baseline="0" dirty="0" err="1" smtClean="0"/>
                        <a:t>fait</a:t>
                      </a:r>
                      <a:r>
                        <a:rPr lang="es-ES_tradnl" sz="1400" dirty="0" smtClean="0"/>
                        <a:t> </a:t>
                      </a:r>
                      <a:r>
                        <a:rPr lang="es-ES_tradnl" sz="1400" dirty="0" err="1" smtClean="0"/>
                        <a:t>beau</a:t>
                      </a:r>
                      <a:r>
                        <a:rPr lang="es-ES_tradnl" sz="1400" dirty="0" smtClean="0"/>
                        <a:t>.</a:t>
                      </a:r>
                      <a:endParaRPr lang="es-ES_tradnl" sz="14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275967">
                <a:tc>
                  <a:txBody>
                    <a:bodyPr/>
                    <a:lstStyle/>
                    <a:p>
                      <a:r>
                        <a:rPr lang="es-ES_tradnl" sz="1600" b="1" dirty="0"/>
                        <a:t>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s-ES_tradnl" sz="1400" b="1" dirty="0" err="1" smtClean="0"/>
                        <a:t>Ils</a:t>
                      </a:r>
                      <a:r>
                        <a:rPr lang="es-ES_tradnl" sz="1400" b="1" baseline="0" dirty="0" smtClean="0"/>
                        <a:t> </a:t>
                      </a:r>
                      <a:r>
                        <a:rPr lang="es-ES_tradnl" sz="1400" b="1" baseline="0" dirty="0" err="1" smtClean="0"/>
                        <a:t>sont</a:t>
                      </a:r>
                      <a:r>
                        <a:rPr lang="es-ES_tradnl" sz="1400" dirty="0" smtClean="0"/>
                        <a:t> </a:t>
                      </a:r>
                      <a:r>
                        <a:rPr lang="es-ES_tradnl" sz="1400" dirty="0" err="1" smtClean="0"/>
                        <a:t>dans</a:t>
                      </a:r>
                      <a:r>
                        <a:rPr lang="es-ES_tradnl" sz="1400" baseline="0" dirty="0" smtClean="0"/>
                        <a:t> un</a:t>
                      </a:r>
                      <a:r>
                        <a:rPr lang="es-ES_tradnl" sz="1400" dirty="0" smtClean="0"/>
                        <a:t> restaurant.</a:t>
                      </a:r>
                      <a:endParaRPr lang="es-ES_tradnl" sz="14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bl>
          </a:graphicData>
        </a:graphic>
      </p:graphicFrame>
      <p:sp>
        <p:nvSpPr>
          <p:cNvPr id="8" name="Slide Number Placeholder 7"/>
          <p:cNvSpPr>
            <a:spLocks noGrp="1"/>
          </p:cNvSpPr>
          <p:nvPr>
            <p:ph type="sldNum" sz="quarter" idx="12"/>
          </p:nvPr>
        </p:nvSpPr>
        <p:spPr/>
        <p:txBody>
          <a:bodyPr/>
          <a:lstStyle/>
          <a:p>
            <a:pPr>
              <a:defRPr/>
            </a:pPr>
            <a:fld id="{444A666A-3D31-43B9-854B-E5954ACFF98B}" type="slidenum">
              <a:rPr lang="en-GB" smtClean="0"/>
              <a:pPr>
                <a:defRPr/>
              </a:pPr>
              <a:t>33</a:t>
            </a:fld>
            <a:endParaRPr lang="en-GB"/>
          </a:p>
        </p:txBody>
      </p:sp>
      <p:sp>
        <p:nvSpPr>
          <p:cNvPr id="7" name="Title 4"/>
          <p:cNvSpPr txBox="1">
            <a:spLocks/>
          </p:cNvSpPr>
          <p:nvPr/>
        </p:nvSpPr>
        <p:spPr bwMode="auto">
          <a:xfrm>
            <a:off x="0" y="1187624"/>
            <a:ext cx="6624736" cy="43204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s-ES_tradnl" sz="1800" b="1" i="0" u="none" strike="noStrike" kern="1200" cap="none" spc="0" normalizeH="0" baseline="0" noProof="0" dirty="0">
              <a:ln>
                <a:noFill/>
              </a:ln>
              <a:solidFill>
                <a:schemeClr val="tx1"/>
              </a:solidFill>
              <a:effectLst/>
              <a:uLnTx/>
              <a:uFillTx/>
              <a:latin typeface="+mj-lt"/>
              <a:ea typeface="+mj-ea"/>
              <a:cs typeface="+mj-cs"/>
            </a:endParaRPr>
          </a:p>
        </p:txBody>
      </p:sp>
      <p:sp>
        <p:nvSpPr>
          <p:cNvPr id="10" name="Title 1"/>
          <p:cNvSpPr txBox="1">
            <a:spLocks/>
          </p:cNvSpPr>
          <p:nvPr/>
        </p:nvSpPr>
        <p:spPr bwMode="auto">
          <a:xfrm>
            <a:off x="404664" y="0"/>
            <a:ext cx="5832648" cy="460871"/>
          </a:xfrm>
          <a:prstGeom prst="rect">
            <a:avLst/>
          </a:prstGeom>
          <a:solidFill>
            <a:schemeClr val="bg1"/>
          </a:solid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s-ES_tradnl" b="1" i="0" u="none" strike="noStrike" kern="1200" cap="none" spc="0" normalizeH="0" baseline="0" noProof="0" dirty="0">
                <a:ln>
                  <a:noFill/>
                </a:ln>
                <a:solidFill>
                  <a:schemeClr val="tx1"/>
                </a:solidFill>
                <a:effectLst/>
                <a:uLnTx/>
                <a:uFillTx/>
                <a:latin typeface="+mj-lt"/>
                <a:ea typeface="+mj-ea"/>
                <a:cs typeface="+mj-cs"/>
              </a:rPr>
              <a:t>GCSE </a:t>
            </a:r>
            <a:r>
              <a:rPr lang="es-ES_tradnl" b="1" dirty="0" smtClean="0">
                <a:latin typeface="+mj-lt"/>
                <a:ea typeface="+mj-ea"/>
                <a:cs typeface="+mj-cs"/>
              </a:rPr>
              <a:t>FRENCH</a:t>
            </a:r>
            <a:r>
              <a:rPr kumimoji="0" lang="es-ES_tradnl" b="1" i="0" u="none" strike="noStrike" kern="1200" cap="none" spc="0" normalizeH="0" baseline="0" noProof="0" dirty="0" smtClean="0">
                <a:ln>
                  <a:noFill/>
                </a:ln>
                <a:solidFill>
                  <a:schemeClr val="tx1"/>
                </a:solidFill>
                <a:effectLst/>
                <a:uLnTx/>
                <a:uFillTx/>
                <a:latin typeface="+mj-lt"/>
                <a:ea typeface="+mj-ea"/>
                <a:cs typeface="+mj-cs"/>
              </a:rPr>
              <a:t> </a:t>
            </a:r>
            <a:r>
              <a:rPr kumimoji="0" lang="es-ES_tradnl" b="1" i="0" u="none" strike="noStrike" kern="1200" cap="none" spc="0" normalizeH="0" baseline="0" noProof="0" dirty="0">
                <a:ln>
                  <a:noFill/>
                </a:ln>
                <a:solidFill>
                  <a:schemeClr val="tx1"/>
                </a:solidFill>
                <a:effectLst/>
                <a:uLnTx/>
                <a:uFillTx/>
                <a:latin typeface="+mj-lt"/>
                <a:ea typeface="+mj-ea"/>
                <a:cs typeface="+mj-cs"/>
              </a:rPr>
              <a:t>FOUNDATION &amp; HIGHER WRITING </a:t>
            </a:r>
          </a:p>
        </p:txBody>
      </p:sp>
      <p:sp>
        <p:nvSpPr>
          <p:cNvPr id="3" name="Rectangle 2"/>
          <p:cNvSpPr/>
          <p:nvPr/>
        </p:nvSpPr>
        <p:spPr>
          <a:xfrm>
            <a:off x="188640" y="1043608"/>
            <a:ext cx="5112568" cy="49202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err="1" smtClean="0">
                <a:solidFill>
                  <a:schemeClr val="tx1"/>
                </a:solidFill>
              </a:rPr>
              <a:t>Tu</a:t>
            </a:r>
            <a:r>
              <a:rPr lang="en-GB" dirty="0" smtClean="0">
                <a:solidFill>
                  <a:schemeClr val="tx1"/>
                </a:solidFill>
              </a:rPr>
              <a:t> </a:t>
            </a:r>
            <a:r>
              <a:rPr lang="en-GB" dirty="0" err="1" smtClean="0">
                <a:solidFill>
                  <a:schemeClr val="tx1"/>
                </a:solidFill>
              </a:rPr>
              <a:t>vois</a:t>
            </a:r>
            <a:r>
              <a:rPr lang="en-GB" dirty="0" smtClean="0">
                <a:solidFill>
                  <a:schemeClr val="tx1"/>
                </a:solidFill>
              </a:rPr>
              <a:t> </a:t>
            </a:r>
            <a:r>
              <a:rPr lang="en-GB" dirty="0" err="1" smtClean="0">
                <a:solidFill>
                  <a:schemeClr val="tx1"/>
                </a:solidFill>
              </a:rPr>
              <a:t>cette</a:t>
            </a:r>
            <a:r>
              <a:rPr lang="en-GB" dirty="0" smtClean="0">
                <a:solidFill>
                  <a:schemeClr val="tx1"/>
                </a:solidFill>
              </a:rPr>
              <a:t> photo sur Facebook</a:t>
            </a:r>
            <a:endParaRPr lang="en-GB" dirty="0">
              <a:solidFill>
                <a:schemeClr val="tx1"/>
              </a:solidFill>
            </a:endParaRPr>
          </a:p>
        </p:txBody>
      </p:sp>
      <p:sp>
        <p:nvSpPr>
          <p:cNvPr id="11" name="Rectangle 10"/>
          <p:cNvSpPr/>
          <p:nvPr/>
        </p:nvSpPr>
        <p:spPr>
          <a:xfrm>
            <a:off x="332656" y="4778024"/>
            <a:ext cx="5804806" cy="49202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err="1" smtClean="0">
                <a:solidFill>
                  <a:schemeClr val="tx1"/>
                </a:solidFill>
              </a:rPr>
              <a:t>Écris</a:t>
            </a:r>
            <a:r>
              <a:rPr lang="en-GB" dirty="0" smtClean="0">
                <a:solidFill>
                  <a:schemeClr val="tx1"/>
                </a:solidFill>
              </a:rPr>
              <a:t> </a:t>
            </a:r>
            <a:r>
              <a:rPr lang="en-GB" dirty="0" err="1" smtClean="0">
                <a:solidFill>
                  <a:schemeClr val="tx1"/>
                </a:solidFill>
              </a:rPr>
              <a:t>quatre</a:t>
            </a:r>
            <a:r>
              <a:rPr lang="en-GB" dirty="0" smtClean="0">
                <a:solidFill>
                  <a:schemeClr val="tx1"/>
                </a:solidFill>
              </a:rPr>
              <a:t> phrases </a:t>
            </a:r>
            <a:r>
              <a:rPr lang="en-GB" dirty="0" err="1" smtClean="0">
                <a:solidFill>
                  <a:schemeClr val="tx1"/>
                </a:solidFill>
              </a:rPr>
              <a:t>en</a:t>
            </a:r>
            <a:r>
              <a:rPr lang="en-GB" dirty="0" smtClean="0">
                <a:solidFill>
                  <a:schemeClr val="tx1"/>
                </a:solidFill>
              </a:rPr>
              <a:t> </a:t>
            </a:r>
            <a:r>
              <a:rPr lang="en-GB" dirty="0" err="1" smtClean="0">
                <a:solidFill>
                  <a:schemeClr val="tx1"/>
                </a:solidFill>
              </a:rPr>
              <a:t>français</a:t>
            </a:r>
            <a:r>
              <a:rPr lang="en-GB" dirty="0" smtClean="0">
                <a:solidFill>
                  <a:schemeClr val="tx1"/>
                </a:solidFill>
              </a:rPr>
              <a:t> pour </a:t>
            </a:r>
            <a:r>
              <a:rPr lang="en-GB" dirty="0" err="1" smtClean="0">
                <a:solidFill>
                  <a:schemeClr val="tx1"/>
                </a:solidFill>
              </a:rPr>
              <a:t>décrire</a:t>
            </a:r>
            <a:r>
              <a:rPr lang="en-GB" dirty="0" smtClean="0">
                <a:solidFill>
                  <a:schemeClr val="tx1"/>
                </a:solidFill>
              </a:rPr>
              <a:t> la photo</a:t>
            </a:r>
            <a:endParaRPr lang="en-GB" dirty="0">
              <a:solidFill>
                <a:schemeClr val="tx1"/>
              </a:solidFill>
            </a:endParaRPr>
          </a:p>
        </p:txBody>
      </p:sp>
      <p:pic>
        <p:nvPicPr>
          <p:cNvPr id="12" name="Picture 11" descr="The ideas about paw print clip art on dog paw"/>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23146" r="22252"/>
          <a:stretch/>
        </p:blipFill>
        <p:spPr bwMode="auto">
          <a:xfrm rot="389043">
            <a:off x="4434810" y="7410839"/>
            <a:ext cx="612561" cy="126923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2703" t="1539" r="22537" b="17047"/>
          <a:stretch/>
        </p:blipFill>
        <p:spPr>
          <a:xfrm>
            <a:off x="426976" y="1079612"/>
            <a:ext cx="6120680" cy="3024336"/>
          </a:xfrm>
          <a:prstGeom prst="rect">
            <a:avLst/>
          </a:prstGeom>
        </p:spPr>
      </p:pic>
      <p:sp>
        <p:nvSpPr>
          <p:cNvPr id="2" name="Title 1"/>
          <p:cNvSpPr>
            <a:spLocks noGrp="1"/>
          </p:cNvSpPr>
          <p:nvPr>
            <p:ph type="title"/>
          </p:nvPr>
        </p:nvSpPr>
        <p:spPr>
          <a:xfrm>
            <a:off x="116632" y="107504"/>
            <a:ext cx="6741368" cy="792088"/>
          </a:xfrm>
          <a:solidFill>
            <a:schemeClr val="bg1"/>
          </a:solidFill>
        </p:spPr>
        <p:txBody>
          <a:bodyPr/>
          <a:lstStyle/>
          <a:p>
            <a:pPr algn="l"/>
            <a:r>
              <a:rPr lang="es-ES_tradnl" sz="1800" b="1" dirty="0" err="1"/>
              <a:t>Question</a:t>
            </a:r>
            <a:r>
              <a:rPr lang="es-ES_tradnl" sz="1800" b="1" dirty="0"/>
              <a:t> 2 FOUNDATION (16 MARKS)</a:t>
            </a:r>
            <a:br>
              <a:rPr lang="es-ES_tradnl" sz="1800" b="1" dirty="0"/>
            </a:br>
            <a:r>
              <a:rPr lang="es-ES_tradnl" sz="1800" b="1" dirty="0" err="1"/>
              <a:t>You</a:t>
            </a:r>
            <a:r>
              <a:rPr lang="es-ES_tradnl" sz="1800" b="1" dirty="0"/>
              <a:t> have </a:t>
            </a:r>
            <a:r>
              <a:rPr lang="es-ES_tradnl" sz="1800" b="1" dirty="0" err="1"/>
              <a:t>to</a:t>
            </a:r>
            <a:r>
              <a:rPr lang="es-ES_tradnl" sz="1800" b="1" dirty="0"/>
              <a:t> </a:t>
            </a:r>
            <a:r>
              <a:rPr lang="es-ES_tradnl" sz="1800" b="1" dirty="0" err="1"/>
              <a:t>write</a:t>
            </a:r>
            <a:r>
              <a:rPr lang="es-ES_tradnl" sz="1800" b="1" dirty="0"/>
              <a:t> 40 </a:t>
            </a:r>
            <a:r>
              <a:rPr lang="es-ES_tradnl" sz="1800" b="1" dirty="0" err="1"/>
              <a:t>words</a:t>
            </a:r>
            <a:r>
              <a:rPr lang="es-ES_tradnl" sz="1800" b="1" dirty="0"/>
              <a:t> in total </a:t>
            </a:r>
            <a:r>
              <a:rPr lang="es-ES_tradnl" sz="1800" b="1" dirty="0" err="1"/>
              <a:t>on</a:t>
            </a:r>
            <a:r>
              <a:rPr lang="es-ES_tradnl" sz="1800" b="1" dirty="0"/>
              <a:t> 4 </a:t>
            </a:r>
            <a:r>
              <a:rPr lang="es-ES_tradnl" sz="1800" b="1" dirty="0" err="1"/>
              <a:t>bullet</a:t>
            </a:r>
            <a:r>
              <a:rPr lang="es-ES_tradnl" sz="1800" b="1" dirty="0"/>
              <a:t> </a:t>
            </a:r>
            <a:r>
              <a:rPr lang="es-ES_tradnl" sz="1800" b="1" dirty="0" err="1"/>
              <a:t>points</a:t>
            </a:r>
            <a:r>
              <a:rPr lang="es-ES_tradnl" sz="1800" b="1" dirty="0"/>
              <a:t>!</a:t>
            </a:r>
            <a:br>
              <a:rPr lang="es-ES_tradnl" sz="1800" b="1" dirty="0"/>
            </a:br>
            <a:r>
              <a:rPr lang="es-ES_tradnl" sz="1800" b="1" dirty="0" err="1"/>
              <a:t>You</a:t>
            </a:r>
            <a:r>
              <a:rPr lang="es-ES_tradnl" sz="1800" b="1" dirty="0"/>
              <a:t> </a:t>
            </a:r>
            <a:r>
              <a:rPr lang="es-ES_tradnl" sz="1800" b="1" dirty="0" err="1"/>
              <a:t>might</a:t>
            </a:r>
            <a:r>
              <a:rPr lang="es-ES_tradnl" sz="1800" b="1" dirty="0"/>
              <a:t> </a:t>
            </a:r>
            <a:r>
              <a:rPr lang="es-ES_tradnl" sz="1800" b="1" dirty="0" err="1"/>
              <a:t>want</a:t>
            </a:r>
            <a:r>
              <a:rPr lang="es-ES_tradnl" sz="1800" b="1" dirty="0"/>
              <a:t> </a:t>
            </a:r>
            <a:r>
              <a:rPr lang="es-ES_tradnl" sz="1800" b="1" dirty="0" err="1"/>
              <a:t>to</a:t>
            </a:r>
            <a:r>
              <a:rPr lang="es-ES_tradnl" sz="1800" b="1" dirty="0"/>
              <a:t> </a:t>
            </a:r>
            <a:r>
              <a:rPr lang="es-ES_tradnl" sz="1800" b="1" dirty="0" err="1"/>
              <a:t>think</a:t>
            </a:r>
            <a:r>
              <a:rPr lang="es-ES_tradnl" sz="1800" b="1" dirty="0"/>
              <a:t> of it as 4 </a:t>
            </a:r>
            <a:r>
              <a:rPr lang="es-ES_tradnl" sz="1800" b="1" dirty="0" err="1"/>
              <a:t>sentences</a:t>
            </a:r>
            <a:r>
              <a:rPr lang="es-ES_tradnl" sz="1800" b="1" dirty="0"/>
              <a:t> of </a:t>
            </a:r>
            <a:r>
              <a:rPr lang="es-ES_tradnl" sz="1800" b="1" dirty="0" err="1"/>
              <a:t>about</a:t>
            </a:r>
            <a:r>
              <a:rPr lang="es-ES_tradnl" sz="1800" b="1" dirty="0"/>
              <a:t> 10 </a:t>
            </a:r>
            <a:r>
              <a:rPr lang="es-ES_tradnl" sz="1800" b="1" dirty="0" err="1"/>
              <a:t>words</a:t>
            </a:r>
            <a:r>
              <a:rPr lang="es-ES_tradnl" sz="1800" b="1" dirty="0"/>
              <a:t> </a:t>
            </a:r>
            <a:r>
              <a:rPr lang="es-ES_tradnl" sz="1800" b="1" dirty="0" err="1"/>
              <a:t>each</a:t>
            </a:r>
            <a:r>
              <a:rPr lang="es-ES_tradnl" sz="1800" b="1" dirty="0"/>
              <a:t>.</a:t>
            </a:r>
          </a:p>
        </p:txBody>
      </p:sp>
      <p:sp>
        <p:nvSpPr>
          <p:cNvPr id="13" name="Rectangle 12"/>
          <p:cNvSpPr/>
          <p:nvPr/>
        </p:nvSpPr>
        <p:spPr>
          <a:xfrm>
            <a:off x="332656" y="1043608"/>
            <a:ext cx="6336704" cy="3240360"/>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5" name="Slide Number Placeholder 14"/>
          <p:cNvSpPr>
            <a:spLocks noGrp="1"/>
          </p:cNvSpPr>
          <p:nvPr>
            <p:ph type="sldNum" sz="quarter" idx="12"/>
          </p:nvPr>
        </p:nvSpPr>
        <p:spPr/>
        <p:txBody>
          <a:bodyPr/>
          <a:lstStyle/>
          <a:p>
            <a:pPr>
              <a:defRPr/>
            </a:pPr>
            <a:fld id="{444A666A-3D31-43B9-854B-E5954ACFF98B}" type="slidenum">
              <a:rPr lang="en-GB" smtClean="0"/>
              <a:pPr>
                <a:defRPr/>
              </a:pPr>
              <a:t>34</a:t>
            </a:fld>
            <a:endParaRPr lang="en-GB"/>
          </a:p>
        </p:txBody>
      </p:sp>
      <p:sp>
        <p:nvSpPr>
          <p:cNvPr id="14" name="TextBox 13"/>
          <p:cNvSpPr txBox="1"/>
          <p:nvPr/>
        </p:nvSpPr>
        <p:spPr>
          <a:xfrm>
            <a:off x="538436" y="4533487"/>
            <a:ext cx="5976664" cy="830997"/>
          </a:xfrm>
          <a:prstGeom prst="rect">
            <a:avLst/>
          </a:prstGeom>
          <a:noFill/>
          <a:ln>
            <a:solidFill>
              <a:schemeClr val="tx1"/>
            </a:solidFill>
          </a:ln>
        </p:spPr>
        <p:txBody>
          <a:bodyPr wrap="square" rtlCol="0">
            <a:spAutoFit/>
          </a:bodyPr>
          <a:lstStyle/>
          <a:p>
            <a:pPr algn="ctr"/>
            <a:r>
              <a:rPr lang="es-ES_tradnl" sz="2400" b="1" dirty="0" smtClean="0">
                <a:latin typeface="Calibri" pitchFamily="34" charset="0"/>
                <a:cs typeface="Calibri" pitchFamily="34" charset="0"/>
              </a:rPr>
              <a:t>A SUCCESSFUL FORMULA</a:t>
            </a:r>
          </a:p>
          <a:p>
            <a:pPr algn="ctr"/>
            <a:r>
              <a:rPr lang="es-ES_tradnl" sz="2400" b="1" dirty="0" smtClean="0">
                <a:latin typeface="Calibri" pitchFamily="34" charset="0"/>
                <a:cs typeface="Calibri" pitchFamily="34" charset="0"/>
              </a:rPr>
              <a:t>OPINION  + LINK WORD + REASON</a:t>
            </a:r>
            <a:endParaRPr lang="es-ES_tradnl" sz="2400" b="1" dirty="0">
              <a:latin typeface="Calibri" pitchFamily="34" charset="0"/>
              <a:cs typeface="Calibri" pitchFamily="34" charset="0"/>
            </a:endParaRPr>
          </a:p>
        </p:txBody>
      </p:sp>
      <p:graphicFrame>
        <p:nvGraphicFramePr>
          <p:cNvPr id="16" name="Table 15"/>
          <p:cNvGraphicFramePr>
            <a:graphicFrameLocks noGrp="1"/>
          </p:cNvGraphicFramePr>
          <p:nvPr>
            <p:extLst>
              <p:ext uri="{D42A27DB-BD31-4B8C-83A1-F6EECF244321}">
                <p14:modId xmlns:p14="http://schemas.microsoft.com/office/powerpoint/2010/main" val="218274633"/>
              </p:ext>
            </p:extLst>
          </p:nvPr>
        </p:nvGraphicFramePr>
        <p:xfrm>
          <a:off x="116632" y="5578158"/>
          <a:ext cx="6647054" cy="3383280"/>
        </p:xfrm>
        <a:graphic>
          <a:graphicData uri="http://schemas.openxmlformats.org/drawingml/2006/table">
            <a:tbl>
              <a:tblPr>
                <a:tableStyleId>{5C22544A-7EE6-4342-B048-85BDC9FD1C3A}</a:tableStyleId>
              </a:tblPr>
              <a:tblGrid>
                <a:gridCol w="2380488">
                  <a:extLst>
                    <a:ext uri="{9D8B030D-6E8A-4147-A177-3AD203B41FA5}">
                      <a16:colId xmlns:a16="http://schemas.microsoft.com/office/drawing/2014/main" val="20000"/>
                    </a:ext>
                  </a:extLst>
                </a:gridCol>
                <a:gridCol w="1293559">
                  <a:extLst>
                    <a:ext uri="{9D8B030D-6E8A-4147-A177-3AD203B41FA5}">
                      <a16:colId xmlns:a16="http://schemas.microsoft.com/office/drawing/2014/main" val="20001"/>
                    </a:ext>
                  </a:extLst>
                </a:gridCol>
                <a:gridCol w="2973007">
                  <a:extLst>
                    <a:ext uri="{9D8B030D-6E8A-4147-A177-3AD203B41FA5}">
                      <a16:colId xmlns:a16="http://schemas.microsoft.com/office/drawing/2014/main" val="20002"/>
                    </a:ext>
                  </a:extLst>
                </a:gridCol>
              </a:tblGrid>
              <a:tr h="396240">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_tradnl" sz="2000" b="1" dirty="0" smtClean="0"/>
                        <a:t>TRY TO VARY</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sz="1600" b="0" baseline="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sz="1600" b="0" baseline="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335280">
                <a:tc>
                  <a:txBody>
                    <a:bodyPr/>
                    <a:lstStyle/>
                    <a:p>
                      <a:pPr algn="ctr"/>
                      <a:r>
                        <a:rPr lang="es-ES_tradnl" sz="1600" b="1" dirty="0" smtClean="0"/>
                        <a:t>YOUR OPINION</a:t>
                      </a:r>
                      <a:endParaRPr lang="es-ES_tradnl" sz="1600" b="1"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s-ES_tradnl" sz="1600" b="1" dirty="0" smtClean="0"/>
                        <a:t>LINK WORDS</a:t>
                      </a:r>
                      <a:endParaRPr lang="es-ES_tradnl" sz="1600" b="1"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s-ES_tradnl" sz="1600" b="1" dirty="0" smtClean="0"/>
                        <a:t>ADJECTIVES</a:t>
                      </a:r>
                      <a:endParaRPr lang="es-ES_tradnl" sz="1600" b="1"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822960">
                <a:tc>
                  <a:txBody>
                    <a:bodyPr/>
                    <a:lstStyle/>
                    <a:p>
                      <a:endParaRPr lang="fr-FR" sz="1600" b="0" baseline="0" noProof="0" dirty="0" smtClean="0"/>
                    </a:p>
                    <a:p>
                      <a:endParaRPr lang="fr-FR" sz="1600" b="0" baseline="0" noProof="0" dirty="0" smtClean="0"/>
                    </a:p>
                    <a:p>
                      <a:r>
                        <a:rPr lang="fr-FR" sz="1600" b="0" baseline="0" noProof="0" dirty="0" smtClean="0"/>
                        <a:t>J’aime l’anglais </a:t>
                      </a:r>
                      <a:endParaRPr lang="fr-FR" sz="1600" b="0" baseline="0" noProof="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fr-FR" sz="1600" b="0" baseline="0" noProof="0" dirty="0" smtClean="0"/>
                    </a:p>
                    <a:p>
                      <a:endParaRPr lang="fr-FR" sz="1600" b="0" baseline="0" noProof="0" dirty="0" smtClean="0"/>
                    </a:p>
                    <a:p>
                      <a:r>
                        <a:rPr lang="fr-FR" sz="1600" b="0" baseline="0" noProof="0" dirty="0" smtClean="0"/>
                        <a:t>parce que</a:t>
                      </a:r>
                      <a:endParaRPr lang="fr-FR" sz="1600" b="0" baseline="0" noProof="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fr-FR" sz="1600" b="0" baseline="0" noProof="0" dirty="0" smtClean="0"/>
                    </a:p>
                    <a:p>
                      <a:endParaRPr lang="fr-FR" sz="1600" b="0" baseline="0" noProof="0" dirty="0" smtClean="0"/>
                    </a:p>
                    <a:p>
                      <a:r>
                        <a:rPr lang="fr-FR" sz="1600" b="0" baseline="0" noProof="0" dirty="0" smtClean="0"/>
                        <a:t>c’est assez intéressant et très amusant.</a:t>
                      </a:r>
                      <a:endParaRPr lang="fr-FR" sz="1600" b="0" baseline="0" noProof="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35280">
                <a:tc>
                  <a:txBody>
                    <a:bodyPr/>
                    <a:lstStyle/>
                    <a:p>
                      <a:r>
                        <a:rPr lang="fr-FR" sz="1600" b="0" noProof="0" dirty="0" smtClean="0"/>
                        <a:t>J’adore mon prof de maths</a:t>
                      </a:r>
                      <a:endParaRPr lang="fr-FR" sz="1600" b="0" noProof="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600" b="0" noProof="0" dirty="0" smtClean="0"/>
                        <a:t>car</a:t>
                      </a:r>
                      <a:endParaRPr lang="fr-FR" sz="1600" b="0" noProof="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600" b="0" noProof="0" dirty="0" smtClean="0"/>
                        <a:t>Il est vraiment gentil et il m’aide</a:t>
                      </a:r>
                      <a:r>
                        <a:rPr lang="fr-FR" sz="1600" b="0" baseline="0" noProof="0" dirty="0" smtClean="0"/>
                        <a:t> beaucoup</a:t>
                      </a:r>
                      <a:r>
                        <a:rPr lang="fr-FR" sz="1600" b="0" noProof="0" dirty="0" smtClean="0"/>
                        <a:t>.</a:t>
                      </a:r>
                      <a:endParaRPr lang="fr-FR" sz="1600" b="0" noProof="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35280">
                <a:tc>
                  <a:txBody>
                    <a:bodyPr/>
                    <a:lstStyle/>
                    <a:p>
                      <a:r>
                        <a:rPr lang="fr-FR" sz="1600" b="0" noProof="0" dirty="0" smtClean="0"/>
                        <a:t>Je</a:t>
                      </a:r>
                      <a:r>
                        <a:rPr lang="fr-FR" sz="1600" b="0" baseline="0" noProof="0" dirty="0" smtClean="0"/>
                        <a:t> n’aime pas le bâtiment</a:t>
                      </a:r>
                      <a:endParaRPr lang="fr-FR" sz="1600" b="0" noProof="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600" b="0" noProof="0" dirty="0" smtClean="0"/>
                        <a:t>puisque</a:t>
                      </a:r>
                      <a:r>
                        <a:rPr lang="fr-FR" sz="1600" b="0" baseline="0" noProof="0" dirty="0" smtClean="0"/>
                        <a:t> </a:t>
                      </a:r>
                      <a:endParaRPr lang="fr-FR" sz="1600" b="0" noProof="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600" b="0" noProof="0" dirty="0" smtClean="0"/>
                        <a:t>c’est ennuyeux et tellement sale.</a:t>
                      </a:r>
                      <a:endParaRPr lang="fr-FR" sz="1600" b="0" noProof="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35280">
                <a:tc>
                  <a:txBody>
                    <a:bodyPr/>
                    <a:lstStyle/>
                    <a:p>
                      <a:r>
                        <a:rPr lang="fr-FR" sz="1600" b="0" noProof="0" dirty="0" smtClean="0"/>
                        <a:t>Je</a:t>
                      </a:r>
                      <a:r>
                        <a:rPr lang="fr-FR" sz="1600" b="0" baseline="0" noProof="0" dirty="0" smtClean="0"/>
                        <a:t> déteste les repas</a:t>
                      </a:r>
                      <a:endParaRPr lang="fr-FR" sz="1600" b="0" noProof="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600" b="0" noProof="0" dirty="0" smtClean="0"/>
                        <a:t>vu</a:t>
                      </a:r>
                      <a:r>
                        <a:rPr lang="fr-FR" sz="1600" b="0" baseline="0" noProof="0" dirty="0" smtClean="0"/>
                        <a:t> que</a:t>
                      </a:r>
                      <a:endParaRPr lang="fr-FR" sz="1600" b="0" noProof="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600" b="0" noProof="0" dirty="0" smtClean="0"/>
                        <a:t>ce</a:t>
                      </a:r>
                      <a:r>
                        <a:rPr lang="fr-FR" sz="1600" b="0" baseline="0" noProof="0" dirty="0" smtClean="0"/>
                        <a:t> sont</a:t>
                      </a:r>
                      <a:r>
                        <a:rPr lang="fr-FR" sz="1600" b="0" noProof="0" dirty="0" smtClean="0"/>
                        <a:t> horribles</a:t>
                      </a:r>
                      <a:r>
                        <a:rPr lang="fr-FR" sz="1600" b="0" baseline="0" noProof="0" dirty="0" smtClean="0"/>
                        <a:t> et peu délicieux</a:t>
                      </a:r>
                      <a:r>
                        <a:rPr lang="fr-FR" sz="1600" b="0" noProof="0" dirty="0" smtClean="0"/>
                        <a:t>.</a:t>
                      </a:r>
                      <a:endParaRPr lang="fr-FR" sz="1600" b="0" noProof="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35280">
                <a:tc gridSpan="3">
                  <a:txBody>
                    <a:bodyPr/>
                    <a:lstStyle/>
                    <a:p>
                      <a:pPr algn="ctr"/>
                      <a:endParaRPr lang="fr-FR" sz="1600" b="1" noProof="0" dirty="0" smtClean="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sz="1600" b="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sz="1600" b="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bl>
          </a:graphicData>
        </a:graphic>
      </p:graphicFrame>
      <p:pic>
        <p:nvPicPr>
          <p:cNvPr id="4" name="Picture 3"/>
          <p:cNvPicPr>
            <a:picLocks noChangeAspect="1"/>
          </p:cNvPicPr>
          <p:nvPr/>
        </p:nvPicPr>
        <p:blipFill rotWithShape="1">
          <a:blip r:embed="rId3"/>
          <a:srcRect l="25458" t="24406" r="49065" b="49016"/>
          <a:stretch/>
        </p:blipFill>
        <p:spPr>
          <a:xfrm>
            <a:off x="426976" y="1157145"/>
            <a:ext cx="6088124" cy="3018566"/>
          </a:xfrm>
          <a:prstGeom prst="rect">
            <a:avLst/>
          </a:prstGeom>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bwMode="auto">
          <a:xfrm>
            <a:off x="0" y="-108520"/>
            <a:ext cx="6858000" cy="79208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lgn="ctr" eaLnBrk="0" hangingPunct="0">
              <a:defRPr/>
            </a:pPr>
            <a:r>
              <a:rPr lang="es-ES_tradnl" b="1" dirty="0" smtClean="0">
                <a:latin typeface="Calibri" pitchFamily="34" charset="0"/>
                <a:cs typeface="Calibri" pitchFamily="34" charset="0"/>
              </a:rPr>
              <a:t>FOUNDATION &amp; HIGHER (QUESTION 3) </a:t>
            </a:r>
            <a:r>
              <a:rPr lang="es-ES_tradnl" b="1" dirty="0" smtClean="0">
                <a:latin typeface="Calibri" pitchFamily="34" charset="0"/>
                <a:ea typeface="+mj-ea"/>
                <a:cs typeface="Calibri" pitchFamily="34" charset="0"/>
              </a:rPr>
              <a:t>TRANSLATION INTO FRENCH</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ES_tradnl" b="1" i="0" u="none" strike="noStrike" kern="1200" cap="none" spc="0" normalizeH="0" baseline="0" noProof="0" dirty="0" smtClean="0">
                <a:ln>
                  <a:noFill/>
                </a:ln>
                <a:solidFill>
                  <a:schemeClr val="tx1"/>
                </a:solidFill>
                <a:effectLst/>
                <a:uLnTx/>
                <a:uFillTx/>
                <a:latin typeface="Calibri" pitchFamily="34" charset="0"/>
                <a:ea typeface="+mj-ea"/>
                <a:cs typeface="Calibri" pitchFamily="34" charset="0"/>
              </a:rPr>
              <a:t>GENERAL ADVICE</a:t>
            </a:r>
            <a:r>
              <a:rPr kumimoji="0" lang="es-ES_tradnl" b="1" i="0" u="none" strike="noStrike" kern="1200" cap="none" spc="0" normalizeH="0" noProof="0" dirty="0" smtClean="0">
                <a:ln>
                  <a:noFill/>
                </a:ln>
                <a:solidFill>
                  <a:schemeClr val="tx1"/>
                </a:solidFill>
                <a:effectLst/>
                <a:uLnTx/>
                <a:uFillTx/>
                <a:latin typeface="Calibri" pitchFamily="34" charset="0"/>
                <a:ea typeface="+mj-ea"/>
                <a:cs typeface="Calibri" pitchFamily="34" charset="0"/>
              </a:rPr>
              <a:t> &amp; VAN STRATEGY</a:t>
            </a:r>
            <a:endParaRPr kumimoji="0" lang="es-ES_tradnl" sz="1800" b="1" i="0" u="none" strike="noStrike" kern="1200" cap="none" spc="0" normalizeH="0" baseline="0" noProof="0" dirty="0">
              <a:ln>
                <a:noFill/>
              </a:ln>
              <a:solidFill>
                <a:schemeClr val="tx1"/>
              </a:solidFill>
              <a:effectLst/>
              <a:uLnTx/>
              <a:uFillTx/>
              <a:latin typeface="+mj-lt"/>
              <a:ea typeface="+mj-ea"/>
              <a:cs typeface="+mj-cs"/>
            </a:endParaRPr>
          </a:p>
        </p:txBody>
      </p:sp>
      <p:sp>
        <p:nvSpPr>
          <p:cNvPr id="7" name="Slide Number Placeholder 6"/>
          <p:cNvSpPr>
            <a:spLocks noGrp="1"/>
          </p:cNvSpPr>
          <p:nvPr>
            <p:ph type="sldNum" sz="quarter" idx="12"/>
          </p:nvPr>
        </p:nvSpPr>
        <p:spPr/>
        <p:txBody>
          <a:bodyPr/>
          <a:lstStyle/>
          <a:p>
            <a:pPr>
              <a:defRPr/>
            </a:pPr>
            <a:fld id="{444A666A-3D31-43B9-854B-E5954ACFF98B}" type="slidenum">
              <a:rPr lang="en-GB" smtClean="0"/>
              <a:pPr>
                <a:defRPr/>
              </a:pPr>
              <a:t>35</a:t>
            </a:fld>
            <a:endParaRPr lang="en-GB"/>
          </a:p>
        </p:txBody>
      </p:sp>
      <p:sp>
        <p:nvSpPr>
          <p:cNvPr id="6" name="Rectangle 1"/>
          <p:cNvSpPr>
            <a:spLocks noChangeArrowheads="1"/>
          </p:cNvSpPr>
          <p:nvPr/>
        </p:nvSpPr>
        <p:spPr bwMode="auto">
          <a:xfrm>
            <a:off x="260648" y="683568"/>
            <a:ext cx="6480720" cy="30315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fontAlgn="base">
              <a:spcBef>
                <a:spcPct val="0"/>
              </a:spcBef>
              <a:spcAft>
                <a:spcPct val="0"/>
              </a:spcAft>
            </a:pPr>
            <a:r>
              <a:rPr lang="en-GB" sz="1400" b="1" dirty="0" smtClean="0">
                <a:solidFill>
                  <a:srgbClr val="000000"/>
                </a:solidFill>
                <a:latin typeface="Calibri" panose="020F0502020204030204" pitchFamily="34" charset="0"/>
                <a:ea typeface="Calibri" panose="020F0502020204030204" pitchFamily="34" charset="0"/>
                <a:cs typeface="Calibri" panose="020F0502020204030204" pitchFamily="34" charset="0"/>
              </a:rPr>
              <a:t>STRATEGIES FOR TRANSLATION INTO FRENCH</a:t>
            </a:r>
            <a:endParaRPr lang="en-GB" sz="1400" dirty="0" smtClean="0">
              <a:latin typeface="Calibri" panose="020F0502020204030204" pitchFamily="34" charset="0"/>
              <a:cs typeface="Calibri" panose="020F0502020204030204" pitchFamily="34" charset="0"/>
            </a:endParaRPr>
          </a:p>
          <a:p>
            <a:pPr lvl="0" eaLnBrk="0" fontAlgn="base" hangingPunct="0">
              <a:spcBef>
                <a:spcPct val="0"/>
              </a:spcBef>
              <a:spcAft>
                <a:spcPts val="600"/>
              </a:spcAft>
              <a:buFontTx/>
              <a:buChar char="•"/>
            </a:pPr>
            <a:r>
              <a:rPr lang="en-GB" sz="1200" dirty="0" smtClean="0">
                <a:solidFill>
                  <a:srgbClr val="000000"/>
                </a:solidFill>
                <a:latin typeface="Calibri" pitchFamily="34" charset="0"/>
                <a:ea typeface="Calibri" pitchFamily="34" charset="0"/>
                <a:cs typeface="Calibri" pitchFamily="34" charset="0"/>
              </a:rPr>
              <a:t>Read all of the sentences through once. </a:t>
            </a:r>
            <a:endParaRPr lang="en-GB" sz="1200" dirty="0" smtClean="0">
              <a:latin typeface="Calibri" panose="020F0502020204030204" pitchFamily="34" charset="0"/>
              <a:cs typeface="Calibri" panose="020F0502020204030204" pitchFamily="34" charset="0"/>
            </a:endParaRPr>
          </a:p>
          <a:p>
            <a:pPr lvl="0" eaLnBrk="0" fontAlgn="base" hangingPunct="0">
              <a:spcBef>
                <a:spcPct val="0"/>
              </a:spcBef>
              <a:spcAft>
                <a:spcPts val="600"/>
              </a:spcAft>
              <a:buFontTx/>
              <a:buChar char="•"/>
            </a:pPr>
            <a:r>
              <a:rPr lang="en-GB" sz="1200" dirty="0" smtClean="0">
                <a:solidFill>
                  <a:srgbClr val="000000"/>
                </a:solidFill>
                <a:latin typeface="Calibri" pitchFamily="34" charset="0"/>
                <a:ea typeface="Calibri" pitchFamily="34" charset="0"/>
                <a:cs typeface="Calibri" pitchFamily="34" charset="0"/>
              </a:rPr>
              <a:t>Work then at sentence level. For each, try to produce a French equivalent. </a:t>
            </a:r>
            <a:endParaRPr lang="en-GB" sz="1200" dirty="0" smtClean="0">
              <a:latin typeface="Calibri" panose="020F0502020204030204" pitchFamily="34" charset="0"/>
              <a:cs typeface="Calibri" panose="020F0502020204030204" pitchFamily="34" charset="0"/>
            </a:endParaRPr>
          </a:p>
          <a:p>
            <a:pPr lvl="0" eaLnBrk="0" fontAlgn="base" hangingPunct="0">
              <a:spcBef>
                <a:spcPct val="0"/>
              </a:spcBef>
              <a:spcAft>
                <a:spcPts val="600"/>
              </a:spcAft>
              <a:buFontTx/>
              <a:buChar char="•"/>
            </a:pPr>
            <a:r>
              <a:rPr lang="en-GB" sz="1200" dirty="0" smtClean="0">
                <a:solidFill>
                  <a:srgbClr val="000000"/>
                </a:solidFill>
                <a:latin typeface="Calibri" pitchFamily="34" charset="0"/>
                <a:ea typeface="Calibri" pitchFamily="34" charset="0"/>
                <a:cs typeface="Calibri" pitchFamily="34" charset="0"/>
              </a:rPr>
              <a:t>As you build each sentence, use a mental checklist for accuracy: </a:t>
            </a:r>
            <a:endParaRPr lang="en-GB" sz="1200" dirty="0" smtClean="0">
              <a:latin typeface="Calibri" panose="020F0502020204030204" pitchFamily="34" charset="0"/>
              <a:cs typeface="Calibri" panose="020F0502020204030204" pitchFamily="34" charset="0"/>
            </a:endParaRPr>
          </a:p>
          <a:p>
            <a:pPr lvl="0" eaLnBrk="0" fontAlgn="base" hangingPunct="0">
              <a:spcBef>
                <a:spcPct val="0"/>
              </a:spcBef>
              <a:spcAft>
                <a:spcPts val="600"/>
              </a:spcAft>
            </a:pPr>
            <a:r>
              <a:rPr lang="en-GB" sz="1200" b="1" dirty="0" smtClean="0">
                <a:solidFill>
                  <a:srgbClr val="000000"/>
                </a:solidFill>
                <a:latin typeface="Calibri" pitchFamily="34" charset="0"/>
                <a:ea typeface="Calibri" pitchFamily="34" charset="0"/>
                <a:cs typeface="Calibri" pitchFamily="34" charset="0"/>
              </a:rPr>
              <a:t>Verbs</a:t>
            </a:r>
            <a:r>
              <a:rPr lang="en-GB" sz="1200" dirty="0" smtClean="0">
                <a:solidFill>
                  <a:srgbClr val="000000"/>
                </a:solidFill>
                <a:latin typeface="Calibri" pitchFamily="34" charset="0"/>
                <a:ea typeface="Calibri" pitchFamily="34" charset="0"/>
                <a:cs typeface="Calibri" pitchFamily="34" charset="0"/>
              </a:rPr>
              <a:t> Subject – Verb agreement (Who is doing what?) Tense (When?) Position in the sentence </a:t>
            </a:r>
            <a:endParaRPr lang="en-GB" sz="1200" dirty="0" smtClean="0">
              <a:latin typeface="Calibri" panose="020F0502020204030204" pitchFamily="34" charset="0"/>
              <a:cs typeface="Calibri" panose="020F0502020204030204" pitchFamily="34" charset="0"/>
            </a:endParaRPr>
          </a:p>
          <a:p>
            <a:pPr eaLnBrk="0" fontAlgn="base" hangingPunct="0">
              <a:spcBef>
                <a:spcPct val="0"/>
              </a:spcBef>
              <a:spcAft>
                <a:spcPts val="600"/>
              </a:spcAft>
            </a:pPr>
            <a:r>
              <a:rPr lang="en-GB" sz="1200" b="1" dirty="0">
                <a:solidFill>
                  <a:srgbClr val="000000"/>
                </a:solidFill>
                <a:latin typeface="Calibri" pitchFamily="34" charset="0"/>
                <a:ea typeface="Calibri" pitchFamily="34" charset="0"/>
                <a:cs typeface="Calibri" pitchFamily="34" charset="0"/>
              </a:rPr>
              <a:t>Adjectives </a:t>
            </a:r>
            <a:r>
              <a:rPr lang="en-GB" sz="1200" dirty="0">
                <a:solidFill>
                  <a:srgbClr val="000000"/>
                </a:solidFill>
                <a:latin typeface="Calibri" pitchFamily="34" charset="0"/>
                <a:ea typeface="Calibri" pitchFamily="34" charset="0"/>
                <a:cs typeface="Calibri" pitchFamily="34" charset="0"/>
              </a:rPr>
              <a:t>Noun – Adjective agreement Position </a:t>
            </a:r>
            <a:endParaRPr lang="en-GB" sz="1200" dirty="0">
              <a:latin typeface="Calibri" panose="020F0502020204030204" pitchFamily="34" charset="0"/>
              <a:cs typeface="Calibri" panose="020F0502020204030204" pitchFamily="34" charset="0"/>
            </a:endParaRPr>
          </a:p>
          <a:p>
            <a:pPr lvl="0" eaLnBrk="0" fontAlgn="base" hangingPunct="0">
              <a:spcBef>
                <a:spcPct val="0"/>
              </a:spcBef>
              <a:spcAft>
                <a:spcPts val="600"/>
              </a:spcAft>
            </a:pPr>
            <a:r>
              <a:rPr lang="en-GB" sz="1200" b="1" dirty="0" smtClean="0">
                <a:solidFill>
                  <a:srgbClr val="000000"/>
                </a:solidFill>
                <a:latin typeface="Calibri" pitchFamily="34" charset="0"/>
                <a:ea typeface="Calibri" pitchFamily="34" charset="0"/>
                <a:cs typeface="Calibri" pitchFamily="34" charset="0"/>
              </a:rPr>
              <a:t>Nouns</a:t>
            </a:r>
            <a:r>
              <a:rPr lang="en-GB" sz="1200" dirty="0" smtClean="0">
                <a:solidFill>
                  <a:srgbClr val="000000"/>
                </a:solidFill>
                <a:latin typeface="Calibri" pitchFamily="34" charset="0"/>
                <a:ea typeface="Calibri" pitchFamily="34" charset="0"/>
                <a:cs typeface="Calibri" pitchFamily="34" charset="0"/>
              </a:rPr>
              <a:t> Masculine / Feminine Singular / Plural Definite / Indefinite article </a:t>
            </a:r>
            <a:endParaRPr lang="en-GB" sz="1200" dirty="0" smtClean="0">
              <a:latin typeface="Calibri" panose="020F0502020204030204" pitchFamily="34" charset="0"/>
              <a:cs typeface="Calibri" panose="020F0502020204030204" pitchFamily="34" charset="0"/>
            </a:endParaRPr>
          </a:p>
          <a:p>
            <a:pPr lvl="0" eaLnBrk="0" fontAlgn="base" hangingPunct="0">
              <a:spcBef>
                <a:spcPct val="0"/>
              </a:spcBef>
              <a:spcAft>
                <a:spcPts val="600"/>
              </a:spcAft>
              <a:buFontTx/>
              <a:buChar char="•"/>
            </a:pPr>
            <a:r>
              <a:rPr lang="en-GB" sz="1200" dirty="0" smtClean="0">
                <a:solidFill>
                  <a:srgbClr val="000000"/>
                </a:solidFill>
                <a:latin typeface="Calibri" pitchFamily="34" charset="0"/>
                <a:ea typeface="Calibri" pitchFamily="34" charset="0"/>
                <a:cs typeface="Calibri" pitchFamily="34" charset="0"/>
              </a:rPr>
              <a:t>If you don’t know a word, try to think of a synonym or similar word. </a:t>
            </a:r>
            <a:endParaRPr lang="en-GB" sz="1200" dirty="0" smtClean="0">
              <a:latin typeface="Calibri" panose="020F0502020204030204" pitchFamily="34" charset="0"/>
              <a:cs typeface="Calibri" panose="020F0502020204030204" pitchFamily="34" charset="0"/>
            </a:endParaRPr>
          </a:p>
          <a:p>
            <a:pPr lvl="0" eaLnBrk="0" fontAlgn="base" hangingPunct="0">
              <a:spcBef>
                <a:spcPct val="0"/>
              </a:spcBef>
              <a:spcAft>
                <a:spcPts val="600"/>
              </a:spcAft>
              <a:buFontTx/>
              <a:buChar char="•"/>
            </a:pPr>
            <a:r>
              <a:rPr lang="en-GB" sz="1200" dirty="0" smtClean="0">
                <a:solidFill>
                  <a:srgbClr val="000000"/>
                </a:solidFill>
                <a:latin typeface="Calibri" pitchFamily="34" charset="0"/>
                <a:ea typeface="Calibri" pitchFamily="34" charset="0"/>
                <a:cs typeface="Calibri" pitchFamily="34" charset="0"/>
              </a:rPr>
              <a:t>If you can’t think of a suitable replacement word, use a short paraphrase to describe it. </a:t>
            </a:r>
            <a:endParaRPr lang="en-GB" sz="1200" dirty="0" smtClean="0">
              <a:latin typeface="Calibri" panose="020F0502020204030204" pitchFamily="34" charset="0"/>
              <a:cs typeface="Calibri" panose="020F0502020204030204" pitchFamily="34" charset="0"/>
            </a:endParaRPr>
          </a:p>
          <a:p>
            <a:pPr lvl="0" eaLnBrk="0" fontAlgn="base" hangingPunct="0">
              <a:spcBef>
                <a:spcPct val="0"/>
              </a:spcBef>
              <a:spcAft>
                <a:spcPts val="600"/>
              </a:spcAft>
              <a:buFontTx/>
              <a:buChar char="•"/>
            </a:pPr>
            <a:r>
              <a:rPr lang="en-GB" sz="1200" dirty="0" smtClean="0">
                <a:solidFill>
                  <a:srgbClr val="000000"/>
                </a:solidFill>
                <a:latin typeface="Calibri" pitchFamily="34" charset="0"/>
                <a:ea typeface="Calibri" pitchFamily="34" charset="0"/>
                <a:cs typeface="Calibri" pitchFamily="34" charset="0"/>
              </a:rPr>
              <a:t>If a whole sentence is too complex, try to express the meaning with a simpler expression. </a:t>
            </a:r>
            <a:endParaRPr lang="en-GB" sz="1200" dirty="0" smtClean="0">
              <a:latin typeface="Calibri" panose="020F0502020204030204" pitchFamily="34" charset="0"/>
              <a:cs typeface="Calibri" panose="020F0502020204030204" pitchFamily="34" charset="0"/>
            </a:endParaRPr>
          </a:p>
          <a:p>
            <a:pPr lvl="0" eaLnBrk="0" fontAlgn="base" hangingPunct="0">
              <a:spcBef>
                <a:spcPct val="0"/>
              </a:spcBef>
              <a:spcAft>
                <a:spcPts val="600"/>
              </a:spcAft>
              <a:buFontTx/>
              <a:buChar char="•"/>
            </a:pPr>
            <a:r>
              <a:rPr lang="en-GB" sz="1200" dirty="0" smtClean="0">
                <a:solidFill>
                  <a:srgbClr val="000000"/>
                </a:solidFill>
                <a:latin typeface="Calibri" pitchFamily="34" charset="0"/>
                <a:ea typeface="Calibri" pitchFamily="34" charset="0"/>
                <a:cs typeface="Calibri" pitchFamily="34" charset="0"/>
              </a:rPr>
              <a:t>Go through your work thoroughly. Imagine you have been given the job of marking it. Check for spelling, accents, &amp; the items on your grammar checklist.</a:t>
            </a:r>
            <a:endParaRPr kumimoji="0" lang="en-GB" sz="1200" b="0" i="0" u="none" strike="noStrike" cap="none" normalizeH="0" baseline="0" dirty="0" smtClean="0">
              <a:ln>
                <a:noFill/>
              </a:ln>
              <a:solidFill>
                <a:schemeClr val="tx1"/>
              </a:solidFill>
              <a:effectLst/>
              <a:latin typeface="Calibri" pitchFamily="34" charset="0"/>
              <a:cs typeface="Calibri" pitchFamily="34" charset="0"/>
            </a:endParaRPr>
          </a:p>
        </p:txBody>
      </p:sp>
      <p:sp>
        <p:nvSpPr>
          <p:cNvPr id="8" name="TextBox 7"/>
          <p:cNvSpPr txBox="1"/>
          <p:nvPr/>
        </p:nvSpPr>
        <p:spPr>
          <a:xfrm>
            <a:off x="764704" y="4139952"/>
            <a:ext cx="5245323" cy="954107"/>
          </a:xfrm>
          <a:prstGeom prst="rect">
            <a:avLst/>
          </a:prstGeom>
          <a:noFill/>
          <a:ln w="57150">
            <a:solidFill>
              <a:schemeClr val="tx1"/>
            </a:solidFill>
          </a:ln>
        </p:spPr>
        <p:txBody>
          <a:bodyPr wrap="square" rtlCol="0">
            <a:spAutoFit/>
          </a:bodyPr>
          <a:lstStyle/>
          <a:p>
            <a:pPr algn="ctr"/>
            <a:r>
              <a:rPr lang="en-GB" sz="2800" b="1" dirty="0">
                <a:latin typeface="Calibri" pitchFamily="34" charset="0"/>
                <a:cs typeface="Calibri" pitchFamily="34" charset="0"/>
              </a:rPr>
              <a:t>VAN</a:t>
            </a:r>
            <a:r>
              <a:rPr lang="en-GB" sz="2800" b="1" dirty="0">
                <a:solidFill>
                  <a:prstClr val="black"/>
                </a:solidFill>
                <a:latin typeface="Calibri" pitchFamily="34" charset="0"/>
                <a:cs typeface="Calibri" pitchFamily="34" charset="0"/>
              </a:rPr>
              <a:t> </a:t>
            </a:r>
            <a:r>
              <a:rPr lang="en-GB" sz="2800" b="1" dirty="0" smtClean="0">
                <a:solidFill>
                  <a:prstClr val="black"/>
                </a:solidFill>
                <a:latin typeface="Calibri" pitchFamily="34" charset="0"/>
                <a:cs typeface="Calibri" pitchFamily="34" charset="0"/>
              </a:rPr>
              <a:t>CHECKLIST</a:t>
            </a:r>
          </a:p>
          <a:p>
            <a:pPr algn="ctr"/>
            <a:r>
              <a:rPr lang="en-GB" sz="2800" b="1" dirty="0" smtClean="0">
                <a:solidFill>
                  <a:prstClr val="black"/>
                </a:solidFill>
                <a:latin typeface="Calibri" pitchFamily="34" charset="0"/>
                <a:cs typeface="Calibri" pitchFamily="34" charset="0"/>
              </a:rPr>
              <a:t>VERBS       ADJECTIVES       NOUNS</a:t>
            </a:r>
            <a:endParaRPr lang="en-GB" sz="2800" b="1" dirty="0">
              <a:solidFill>
                <a:prstClr val="black"/>
              </a:solidFill>
              <a:latin typeface="Calibri" pitchFamily="34" charset="0"/>
              <a:cs typeface="Calibri" pitchFamily="34" charset="0"/>
            </a:endParaRPr>
          </a:p>
        </p:txBody>
      </p:sp>
      <p:sp>
        <p:nvSpPr>
          <p:cNvPr id="9" name="Rectangle 8"/>
          <p:cNvSpPr/>
          <p:nvPr/>
        </p:nvSpPr>
        <p:spPr>
          <a:xfrm>
            <a:off x="332656" y="5364088"/>
            <a:ext cx="5112568" cy="3293209"/>
          </a:xfrm>
          <a:prstGeom prst="rect">
            <a:avLst/>
          </a:prstGeom>
        </p:spPr>
        <p:txBody>
          <a:bodyPr wrap="square">
            <a:spAutoFit/>
          </a:bodyPr>
          <a:lstStyle/>
          <a:p>
            <a:r>
              <a:rPr lang="en-GB" sz="1600" b="1" dirty="0" smtClean="0">
                <a:latin typeface="Calibri" pitchFamily="34" charset="0"/>
                <a:cs typeface="Calibri" pitchFamily="34" charset="0"/>
              </a:rPr>
              <a:t>VERBS</a:t>
            </a:r>
            <a:r>
              <a:rPr lang="en-GB" sz="1600" dirty="0">
                <a:latin typeface="Calibri" pitchFamily="34" charset="0"/>
                <a:cs typeface="Calibri" pitchFamily="34" charset="0"/>
              </a:rPr>
              <a:t/>
            </a:r>
            <a:br>
              <a:rPr lang="en-GB" sz="1600" dirty="0">
                <a:latin typeface="Calibri" pitchFamily="34" charset="0"/>
                <a:cs typeface="Calibri" pitchFamily="34" charset="0"/>
              </a:rPr>
            </a:br>
            <a:r>
              <a:rPr lang="en-GB" sz="1600" dirty="0">
                <a:latin typeface="Calibri" pitchFamily="34" charset="0"/>
                <a:cs typeface="Calibri" pitchFamily="34" charset="0"/>
              </a:rPr>
              <a:t>Subject – Verb agreement (Who is doing what?) </a:t>
            </a:r>
            <a:br>
              <a:rPr lang="en-GB" sz="1600" dirty="0">
                <a:latin typeface="Calibri" pitchFamily="34" charset="0"/>
                <a:cs typeface="Calibri" pitchFamily="34" charset="0"/>
              </a:rPr>
            </a:br>
            <a:r>
              <a:rPr lang="en-GB" sz="1600" dirty="0">
                <a:latin typeface="Calibri" pitchFamily="34" charset="0"/>
                <a:cs typeface="Calibri" pitchFamily="34" charset="0"/>
              </a:rPr>
              <a:t>Tense (When?) </a:t>
            </a:r>
            <a:br>
              <a:rPr lang="en-GB" sz="1600" dirty="0">
                <a:latin typeface="Calibri" pitchFamily="34" charset="0"/>
                <a:cs typeface="Calibri" pitchFamily="34" charset="0"/>
              </a:rPr>
            </a:br>
            <a:r>
              <a:rPr lang="en-GB" sz="1600" dirty="0">
                <a:latin typeface="Calibri" pitchFamily="34" charset="0"/>
                <a:cs typeface="Calibri" pitchFamily="34" charset="0"/>
              </a:rPr>
              <a:t>Position in the sentence </a:t>
            </a:r>
            <a:br>
              <a:rPr lang="en-GB" sz="1600" dirty="0">
                <a:latin typeface="Calibri" pitchFamily="34" charset="0"/>
                <a:cs typeface="Calibri" pitchFamily="34" charset="0"/>
              </a:rPr>
            </a:br>
            <a:endParaRPr lang="en-GB" sz="1600" dirty="0" smtClean="0">
              <a:latin typeface="Calibri" pitchFamily="34" charset="0"/>
              <a:cs typeface="Calibri" pitchFamily="34" charset="0"/>
            </a:endParaRPr>
          </a:p>
          <a:p>
            <a:r>
              <a:rPr lang="en-GB" sz="1600" b="1" dirty="0" smtClean="0">
                <a:latin typeface="Calibri" pitchFamily="34" charset="0"/>
                <a:cs typeface="Calibri" pitchFamily="34" charset="0"/>
              </a:rPr>
              <a:t>ADJECTIVES</a:t>
            </a:r>
            <a:r>
              <a:rPr lang="en-GB" sz="1600" dirty="0">
                <a:latin typeface="Calibri" pitchFamily="34" charset="0"/>
                <a:cs typeface="Calibri" pitchFamily="34" charset="0"/>
              </a:rPr>
              <a:t/>
            </a:r>
            <a:br>
              <a:rPr lang="en-GB" sz="1600" dirty="0">
                <a:latin typeface="Calibri" pitchFamily="34" charset="0"/>
                <a:cs typeface="Calibri" pitchFamily="34" charset="0"/>
              </a:rPr>
            </a:br>
            <a:r>
              <a:rPr lang="en-GB" sz="1600" dirty="0">
                <a:latin typeface="Calibri" pitchFamily="34" charset="0"/>
                <a:cs typeface="Calibri" pitchFamily="34" charset="0"/>
              </a:rPr>
              <a:t>Noun – Adjective agreement </a:t>
            </a:r>
            <a:br>
              <a:rPr lang="en-GB" sz="1600" dirty="0">
                <a:latin typeface="Calibri" pitchFamily="34" charset="0"/>
                <a:cs typeface="Calibri" pitchFamily="34" charset="0"/>
              </a:rPr>
            </a:br>
            <a:r>
              <a:rPr lang="en-GB" sz="1600" dirty="0">
                <a:latin typeface="Calibri" pitchFamily="34" charset="0"/>
                <a:cs typeface="Calibri" pitchFamily="34" charset="0"/>
              </a:rPr>
              <a:t>Position </a:t>
            </a:r>
          </a:p>
          <a:p>
            <a:endParaRPr lang="en-GB" sz="1600" b="1" dirty="0" smtClean="0">
              <a:latin typeface="Calibri" pitchFamily="34" charset="0"/>
              <a:cs typeface="Calibri" pitchFamily="34" charset="0"/>
            </a:endParaRPr>
          </a:p>
          <a:p>
            <a:r>
              <a:rPr lang="en-GB" sz="1600" b="1" dirty="0" smtClean="0">
                <a:latin typeface="Calibri" pitchFamily="34" charset="0"/>
                <a:cs typeface="Calibri" pitchFamily="34" charset="0"/>
              </a:rPr>
              <a:t>NOUNS</a:t>
            </a:r>
            <a:r>
              <a:rPr lang="en-GB" sz="1600" dirty="0">
                <a:latin typeface="Calibri" pitchFamily="34" charset="0"/>
                <a:cs typeface="Calibri" pitchFamily="34" charset="0"/>
              </a:rPr>
              <a:t/>
            </a:r>
            <a:br>
              <a:rPr lang="en-GB" sz="1600" dirty="0">
                <a:latin typeface="Calibri" pitchFamily="34" charset="0"/>
                <a:cs typeface="Calibri" pitchFamily="34" charset="0"/>
              </a:rPr>
            </a:br>
            <a:r>
              <a:rPr lang="en-GB" sz="1600" dirty="0">
                <a:latin typeface="Calibri" pitchFamily="34" charset="0"/>
                <a:cs typeface="Calibri" pitchFamily="34" charset="0"/>
              </a:rPr>
              <a:t>Masculine / Feminine </a:t>
            </a:r>
            <a:br>
              <a:rPr lang="en-GB" sz="1600" dirty="0">
                <a:latin typeface="Calibri" pitchFamily="34" charset="0"/>
                <a:cs typeface="Calibri" pitchFamily="34" charset="0"/>
              </a:rPr>
            </a:br>
            <a:r>
              <a:rPr lang="en-GB" sz="1600" dirty="0">
                <a:latin typeface="Calibri" pitchFamily="34" charset="0"/>
                <a:cs typeface="Calibri" pitchFamily="34" charset="0"/>
              </a:rPr>
              <a:t>Singular / Plural </a:t>
            </a:r>
            <a:br>
              <a:rPr lang="en-GB" sz="1600" dirty="0">
                <a:latin typeface="Calibri" pitchFamily="34" charset="0"/>
                <a:cs typeface="Calibri" pitchFamily="34" charset="0"/>
              </a:rPr>
            </a:br>
            <a:r>
              <a:rPr lang="en-GB" sz="1600" dirty="0">
                <a:latin typeface="Calibri" pitchFamily="34" charset="0"/>
                <a:cs typeface="Calibri" pitchFamily="34" charset="0"/>
              </a:rPr>
              <a:t>Definite / Indefinite article</a:t>
            </a:r>
          </a:p>
        </p:txBody>
      </p:sp>
      <p:pic>
        <p:nvPicPr>
          <p:cNvPr id="10" name="Picture 9"/>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212976" y="6372200"/>
            <a:ext cx="3110047" cy="1512168"/>
          </a:xfrm>
          <a:prstGeom prst="rect">
            <a:avLst/>
          </a:prstGeom>
        </p:spPr>
      </p:pic>
    </p:spTree>
    <p:extLst>
      <p:ext uri="{BB962C8B-B14F-4D97-AF65-F5344CB8AC3E}">
        <p14:creationId xmlns:p14="http://schemas.microsoft.com/office/powerpoint/2010/main" val="367546044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bwMode="auto">
          <a:xfrm>
            <a:off x="116632" y="107504"/>
            <a:ext cx="6741368" cy="792088"/>
          </a:xfrm>
          <a:prstGeom prst="rect">
            <a:avLst/>
          </a:prstGeom>
          <a:solidFill>
            <a:schemeClr val="bg1"/>
          </a:solid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s-ES_tradnl" sz="1800" b="1" i="0" u="none" strike="noStrike" kern="1200" cap="none" spc="0" normalizeH="0" baseline="0" noProof="0" dirty="0" err="1">
                <a:ln>
                  <a:noFill/>
                </a:ln>
                <a:solidFill>
                  <a:schemeClr val="tx1"/>
                </a:solidFill>
                <a:effectLst/>
                <a:uLnTx/>
                <a:uFillTx/>
                <a:latin typeface="+mj-lt"/>
                <a:ea typeface="+mj-ea"/>
                <a:cs typeface="+mj-cs"/>
              </a:rPr>
              <a:t>Question</a:t>
            </a:r>
            <a:r>
              <a:rPr kumimoji="0" lang="es-ES_tradnl" sz="1800" b="1" i="0" u="none" strike="noStrike" kern="1200" cap="none" spc="0" normalizeH="0" baseline="0" noProof="0" dirty="0">
                <a:ln>
                  <a:noFill/>
                </a:ln>
                <a:solidFill>
                  <a:schemeClr val="tx1"/>
                </a:solidFill>
                <a:effectLst/>
                <a:uLnTx/>
                <a:uFillTx/>
                <a:latin typeface="+mj-lt"/>
                <a:ea typeface="+mj-ea"/>
                <a:cs typeface="+mj-cs"/>
              </a:rPr>
              <a:t> 3 FOUNDATION (10 MARKS)</a:t>
            </a:r>
            <a:br>
              <a:rPr kumimoji="0" lang="es-ES_tradnl" sz="1800" b="1" i="0" u="none" strike="noStrike" kern="1200" cap="none" spc="0" normalizeH="0" baseline="0" noProof="0" dirty="0">
                <a:ln>
                  <a:noFill/>
                </a:ln>
                <a:solidFill>
                  <a:schemeClr val="tx1"/>
                </a:solidFill>
                <a:effectLst/>
                <a:uLnTx/>
                <a:uFillTx/>
                <a:latin typeface="+mj-lt"/>
                <a:ea typeface="+mj-ea"/>
                <a:cs typeface="+mj-cs"/>
              </a:rPr>
            </a:br>
            <a:r>
              <a:rPr kumimoji="0" lang="es-ES_tradnl" sz="1800" b="1" i="0" u="none" strike="noStrike" kern="1200" cap="none" spc="0" normalizeH="0" baseline="0" noProof="0" dirty="0" err="1">
                <a:ln>
                  <a:noFill/>
                </a:ln>
                <a:solidFill>
                  <a:schemeClr val="tx1"/>
                </a:solidFill>
                <a:effectLst/>
                <a:uLnTx/>
                <a:uFillTx/>
                <a:latin typeface="+mj-lt"/>
                <a:ea typeface="+mj-ea"/>
                <a:cs typeface="+mj-cs"/>
              </a:rPr>
              <a:t>You</a:t>
            </a:r>
            <a:r>
              <a:rPr kumimoji="0" lang="es-ES_tradnl" sz="1800" b="1" i="0" u="none" strike="noStrike" kern="1200" cap="none" spc="0" normalizeH="0" baseline="0" noProof="0" dirty="0">
                <a:ln>
                  <a:noFill/>
                </a:ln>
                <a:solidFill>
                  <a:schemeClr val="tx1"/>
                </a:solidFill>
                <a:effectLst/>
                <a:uLnTx/>
                <a:uFillTx/>
                <a:latin typeface="+mj-lt"/>
                <a:ea typeface="+mj-ea"/>
                <a:cs typeface="+mj-cs"/>
              </a:rPr>
              <a:t> have </a:t>
            </a:r>
            <a:r>
              <a:rPr kumimoji="0" lang="es-ES_tradnl" sz="1800" b="1" i="0" u="none" strike="noStrike" kern="1200" cap="none" spc="0" normalizeH="0" baseline="0" noProof="0" dirty="0" err="1">
                <a:ln>
                  <a:noFill/>
                </a:ln>
                <a:solidFill>
                  <a:schemeClr val="tx1"/>
                </a:solidFill>
                <a:effectLst/>
                <a:uLnTx/>
                <a:uFillTx/>
                <a:latin typeface="+mj-lt"/>
                <a:ea typeface="+mj-ea"/>
                <a:cs typeface="+mj-cs"/>
              </a:rPr>
              <a:t>to</a:t>
            </a:r>
            <a:r>
              <a:rPr kumimoji="0" lang="es-ES_tradnl" sz="1800" b="1" i="0" u="none" strike="noStrike" kern="1200" cap="none" spc="0" normalizeH="0" baseline="0" noProof="0" dirty="0">
                <a:ln>
                  <a:noFill/>
                </a:ln>
                <a:solidFill>
                  <a:schemeClr val="tx1"/>
                </a:solidFill>
                <a:effectLst/>
                <a:uLnTx/>
                <a:uFillTx/>
                <a:latin typeface="+mj-lt"/>
                <a:ea typeface="+mj-ea"/>
                <a:cs typeface="+mj-cs"/>
              </a:rPr>
              <a:t> </a:t>
            </a:r>
            <a:r>
              <a:rPr kumimoji="0" lang="es-ES_tradnl" sz="1800" b="1" i="0" u="none" strike="noStrike" kern="1200" cap="none" spc="0" normalizeH="0" baseline="0" noProof="0" dirty="0" err="1">
                <a:ln>
                  <a:noFill/>
                </a:ln>
                <a:solidFill>
                  <a:schemeClr val="tx1"/>
                </a:solidFill>
                <a:effectLst/>
                <a:uLnTx/>
                <a:uFillTx/>
                <a:latin typeface="+mj-lt"/>
                <a:ea typeface="+mj-ea"/>
                <a:cs typeface="+mj-cs"/>
              </a:rPr>
              <a:t>translate</a:t>
            </a:r>
            <a:r>
              <a:rPr kumimoji="0" lang="es-ES_tradnl" sz="1800" b="1" i="0" u="none" strike="noStrike" kern="1200" cap="none" spc="0" normalizeH="0" baseline="0" noProof="0" dirty="0">
                <a:ln>
                  <a:noFill/>
                </a:ln>
                <a:solidFill>
                  <a:schemeClr val="tx1"/>
                </a:solidFill>
                <a:effectLst/>
                <a:uLnTx/>
                <a:uFillTx/>
                <a:latin typeface="+mj-lt"/>
                <a:ea typeface="+mj-ea"/>
                <a:cs typeface="+mj-cs"/>
              </a:rPr>
              <a:t> 5 </a:t>
            </a:r>
            <a:r>
              <a:rPr kumimoji="0" lang="es-ES_tradnl" sz="1800" b="1" i="0" u="none" strike="noStrike" kern="1200" cap="none" spc="0" normalizeH="0" baseline="0" noProof="0" dirty="0" err="1">
                <a:ln>
                  <a:noFill/>
                </a:ln>
                <a:solidFill>
                  <a:schemeClr val="tx1"/>
                </a:solidFill>
                <a:effectLst/>
                <a:uLnTx/>
                <a:uFillTx/>
                <a:latin typeface="+mj-lt"/>
                <a:ea typeface="+mj-ea"/>
                <a:cs typeface="+mj-cs"/>
              </a:rPr>
              <a:t>sentences</a:t>
            </a:r>
            <a:r>
              <a:rPr kumimoji="0" lang="es-ES_tradnl" sz="1800" b="1" i="0" u="none" strike="noStrike" kern="1200" cap="none" spc="0" normalizeH="0" baseline="0" noProof="0" dirty="0">
                <a:ln>
                  <a:noFill/>
                </a:ln>
                <a:solidFill>
                  <a:schemeClr val="tx1"/>
                </a:solidFill>
                <a:effectLst/>
                <a:uLnTx/>
                <a:uFillTx/>
                <a:latin typeface="+mj-lt"/>
                <a:ea typeface="+mj-ea"/>
                <a:cs typeface="+mj-cs"/>
              </a:rPr>
              <a:t>. </a:t>
            </a:r>
            <a:r>
              <a:rPr kumimoji="0" lang="es-ES_tradnl" sz="1800" b="1" i="0" u="none" strike="noStrike" kern="1200" cap="none" spc="0" normalizeH="0" baseline="0" noProof="0" dirty="0" err="1">
                <a:ln>
                  <a:noFill/>
                </a:ln>
                <a:solidFill>
                  <a:schemeClr val="tx1"/>
                </a:solidFill>
                <a:effectLst/>
                <a:uLnTx/>
                <a:uFillTx/>
                <a:latin typeface="+mj-lt"/>
                <a:ea typeface="+mj-ea"/>
                <a:cs typeface="+mj-cs"/>
              </a:rPr>
              <a:t>Translate</a:t>
            </a:r>
            <a:r>
              <a:rPr kumimoji="0" lang="es-ES_tradnl" sz="1800" b="1" i="0" u="none" strike="noStrike" kern="1200" cap="none" spc="0" normalizeH="0" baseline="0" noProof="0" dirty="0">
                <a:ln>
                  <a:noFill/>
                </a:ln>
                <a:solidFill>
                  <a:schemeClr val="tx1"/>
                </a:solidFill>
                <a:effectLst/>
                <a:uLnTx/>
                <a:uFillTx/>
                <a:latin typeface="+mj-lt"/>
                <a:ea typeface="+mj-ea"/>
                <a:cs typeface="+mj-cs"/>
              </a:rPr>
              <a:t> </a:t>
            </a:r>
            <a:r>
              <a:rPr kumimoji="0" lang="es-ES_tradnl" sz="1800" b="1" i="0" u="none" strike="noStrike" kern="1200" cap="none" spc="0" normalizeH="0" baseline="0" noProof="0" dirty="0" err="1">
                <a:ln>
                  <a:noFill/>
                </a:ln>
                <a:solidFill>
                  <a:schemeClr val="tx1"/>
                </a:solidFill>
                <a:effectLst/>
                <a:uLnTx/>
                <a:uFillTx/>
                <a:latin typeface="+mj-lt"/>
                <a:ea typeface="+mj-ea"/>
                <a:cs typeface="+mj-cs"/>
              </a:rPr>
              <a:t>what</a:t>
            </a:r>
            <a:r>
              <a:rPr kumimoji="0" lang="es-ES_tradnl" sz="1800" b="1" i="0" u="none" strike="noStrike" kern="1200" cap="none" spc="0" normalizeH="0" baseline="0" noProof="0" dirty="0">
                <a:ln>
                  <a:noFill/>
                </a:ln>
                <a:solidFill>
                  <a:schemeClr val="tx1"/>
                </a:solidFill>
                <a:effectLst/>
                <a:uLnTx/>
                <a:uFillTx/>
                <a:latin typeface="+mj-lt"/>
                <a:ea typeface="+mj-ea"/>
                <a:cs typeface="+mj-cs"/>
              </a:rPr>
              <a:t> </a:t>
            </a:r>
            <a:r>
              <a:rPr kumimoji="0" lang="es-ES_tradnl" sz="1800" b="1" i="0" u="none" strike="noStrike" kern="1200" cap="none" spc="0" normalizeH="0" baseline="0" noProof="0" dirty="0" err="1">
                <a:ln>
                  <a:noFill/>
                </a:ln>
                <a:solidFill>
                  <a:schemeClr val="tx1"/>
                </a:solidFill>
                <a:effectLst/>
                <a:uLnTx/>
                <a:uFillTx/>
                <a:latin typeface="+mj-lt"/>
                <a:ea typeface="+mj-ea"/>
                <a:cs typeface="+mj-cs"/>
              </a:rPr>
              <a:t>you</a:t>
            </a:r>
            <a:r>
              <a:rPr kumimoji="0" lang="es-ES_tradnl" sz="1800" b="1" i="0" u="none" strike="noStrike" kern="1200" cap="none" spc="0" normalizeH="0" baseline="0" noProof="0" dirty="0">
                <a:ln>
                  <a:noFill/>
                </a:ln>
                <a:solidFill>
                  <a:schemeClr val="tx1"/>
                </a:solidFill>
                <a:effectLst/>
                <a:uLnTx/>
                <a:uFillTx/>
                <a:latin typeface="+mj-lt"/>
                <a:ea typeface="+mj-ea"/>
                <a:cs typeface="+mj-cs"/>
              </a:rPr>
              <a:t> can,</a:t>
            </a:r>
            <a:r>
              <a:rPr kumimoji="0" lang="es-ES_tradnl" sz="1800" b="1" i="0" u="none" strike="noStrike" kern="1200" cap="none" spc="0" normalizeH="0" noProof="0" dirty="0">
                <a:ln>
                  <a:noFill/>
                </a:ln>
                <a:solidFill>
                  <a:schemeClr val="tx1"/>
                </a:solidFill>
                <a:effectLst/>
                <a:uLnTx/>
                <a:uFillTx/>
                <a:latin typeface="+mj-lt"/>
                <a:ea typeface="+mj-ea"/>
                <a:cs typeface="+mj-cs"/>
              </a:rPr>
              <a:t> </a:t>
            </a:r>
            <a:r>
              <a:rPr kumimoji="0" lang="es-ES_tradnl" sz="1800" b="1" i="0" u="none" strike="noStrike" kern="1200" cap="none" spc="0" normalizeH="0" noProof="0" dirty="0" err="1">
                <a:ln>
                  <a:noFill/>
                </a:ln>
                <a:solidFill>
                  <a:schemeClr val="tx1"/>
                </a:solidFill>
                <a:effectLst/>
                <a:uLnTx/>
                <a:uFillTx/>
                <a:latin typeface="+mj-lt"/>
                <a:ea typeface="+mj-ea"/>
                <a:cs typeface="+mj-cs"/>
              </a:rPr>
              <a:t>even</a:t>
            </a:r>
            <a:r>
              <a:rPr kumimoji="0" lang="es-ES_tradnl" sz="1800" b="1" i="0" u="none" strike="noStrike" kern="1200" cap="none" spc="0" normalizeH="0" noProof="0" dirty="0">
                <a:ln>
                  <a:noFill/>
                </a:ln>
                <a:solidFill>
                  <a:schemeClr val="tx1"/>
                </a:solidFill>
                <a:effectLst/>
                <a:uLnTx/>
                <a:uFillTx/>
                <a:latin typeface="+mj-lt"/>
                <a:ea typeface="+mj-ea"/>
                <a:cs typeface="+mj-cs"/>
              </a:rPr>
              <a:t> </a:t>
            </a:r>
            <a:r>
              <a:rPr kumimoji="0" lang="es-ES_tradnl" sz="1800" b="1" i="0" u="none" strike="noStrike" kern="1200" cap="none" spc="0" normalizeH="0" noProof="0" dirty="0" err="1">
                <a:ln>
                  <a:noFill/>
                </a:ln>
                <a:solidFill>
                  <a:schemeClr val="tx1"/>
                </a:solidFill>
                <a:effectLst/>
                <a:uLnTx/>
                <a:uFillTx/>
                <a:latin typeface="+mj-lt"/>
                <a:ea typeface="+mj-ea"/>
                <a:cs typeface="+mj-cs"/>
              </a:rPr>
              <a:t>if</a:t>
            </a:r>
            <a:r>
              <a:rPr kumimoji="0" lang="es-ES_tradnl" sz="1800" b="1" i="0" u="none" strike="noStrike" kern="1200" cap="none" spc="0" normalizeH="0" noProof="0" dirty="0">
                <a:ln>
                  <a:noFill/>
                </a:ln>
                <a:solidFill>
                  <a:schemeClr val="tx1"/>
                </a:solidFill>
                <a:effectLst/>
                <a:uLnTx/>
                <a:uFillTx/>
                <a:latin typeface="+mj-lt"/>
                <a:ea typeface="+mj-ea"/>
                <a:cs typeface="+mj-cs"/>
              </a:rPr>
              <a:t> </a:t>
            </a:r>
            <a:r>
              <a:rPr kumimoji="0" lang="es-ES_tradnl" sz="1800" b="1" i="0" u="none" strike="noStrike" kern="1200" cap="none" spc="0" normalizeH="0" noProof="0" dirty="0" err="1">
                <a:ln>
                  <a:noFill/>
                </a:ln>
                <a:solidFill>
                  <a:schemeClr val="tx1"/>
                </a:solidFill>
                <a:effectLst/>
                <a:uLnTx/>
                <a:uFillTx/>
                <a:latin typeface="+mj-lt"/>
                <a:ea typeface="+mj-ea"/>
                <a:cs typeface="+mj-cs"/>
              </a:rPr>
              <a:t>you</a:t>
            </a:r>
            <a:r>
              <a:rPr kumimoji="0" lang="es-ES_tradnl" sz="1800" b="1" i="0" u="none" strike="noStrike" kern="1200" cap="none" spc="0" normalizeH="0" noProof="0" dirty="0">
                <a:ln>
                  <a:noFill/>
                </a:ln>
                <a:solidFill>
                  <a:schemeClr val="tx1"/>
                </a:solidFill>
                <a:effectLst/>
                <a:uLnTx/>
                <a:uFillTx/>
                <a:latin typeface="+mj-lt"/>
                <a:ea typeface="+mj-ea"/>
                <a:cs typeface="+mj-cs"/>
              </a:rPr>
              <a:t> have </a:t>
            </a:r>
            <a:r>
              <a:rPr kumimoji="0" lang="es-ES_tradnl" sz="1800" b="1" i="0" u="none" strike="noStrike" kern="1200" cap="none" spc="0" normalizeH="0" noProof="0" dirty="0" err="1">
                <a:ln>
                  <a:noFill/>
                </a:ln>
                <a:solidFill>
                  <a:schemeClr val="tx1"/>
                </a:solidFill>
                <a:effectLst/>
                <a:uLnTx/>
                <a:uFillTx/>
                <a:latin typeface="+mj-lt"/>
                <a:ea typeface="+mj-ea"/>
                <a:cs typeface="+mj-cs"/>
              </a:rPr>
              <a:t>to</a:t>
            </a:r>
            <a:r>
              <a:rPr kumimoji="0" lang="es-ES_tradnl" sz="1800" b="1" i="0" u="none" strike="noStrike" kern="1200" cap="none" spc="0" normalizeH="0" noProof="0" dirty="0">
                <a:ln>
                  <a:noFill/>
                </a:ln>
                <a:solidFill>
                  <a:schemeClr val="tx1"/>
                </a:solidFill>
                <a:effectLst/>
                <a:uLnTx/>
                <a:uFillTx/>
                <a:latin typeface="+mj-lt"/>
                <a:ea typeface="+mj-ea"/>
                <a:cs typeface="+mj-cs"/>
              </a:rPr>
              <a:t> miss </a:t>
            </a:r>
            <a:r>
              <a:rPr kumimoji="0" lang="es-ES_tradnl" sz="1800" b="1" i="0" u="none" strike="noStrike" kern="1200" cap="none" spc="0" normalizeH="0" noProof="0" dirty="0" err="1">
                <a:ln>
                  <a:noFill/>
                </a:ln>
                <a:solidFill>
                  <a:schemeClr val="tx1"/>
                </a:solidFill>
                <a:effectLst/>
                <a:uLnTx/>
                <a:uFillTx/>
                <a:latin typeface="+mj-lt"/>
                <a:ea typeface="+mj-ea"/>
                <a:cs typeface="+mj-cs"/>
              </a:rPr>
              <a:t>out</a:t>
            </a:r>
            <a:r>
              <a:rPr kumimoji="0" lang="es-ES_tradnl" sz="1800" b="1" i="0" u="none" strike="noStrike" kern="1200" cap="none" spc="0" normalizeH="0" noProof="0" dirty="0">
                <a:ln>
                  <a:noFill/>
                </a:ln>
                <a:solidFill>
                  <a:schemeClr val="tx1"/>
                </a:solidFill>
                <a:effectLst/>
                <a:uLnTx/>
                <a:uFillTx/>
                <a:latin typeface="+mj-lt"/>
                <a:ea typeface="+mj-ea"/>
                <a:cs typeface="+mj-cs"/>
              </a:rPr>
              <a:t> </a:t>
            </a:r>
            <a:r>
              <a:rPr kumimoji="0" lang="es-ES_tradnl" sz="1800" b="1" i="0" u="none" strike="noStrike" kern="1200" cap="none" spc="0" normalizeH="0" noProof="0" dirty="0" err="1">
                <a:ln>
                  <a:noFill/>
                </a:ln>
                <a:solidFill>
                  <a:schemeClr val="tx1"/>
                </a:solidFill>
                <a:effectLst/>
                <a:uLnTx/>
                <a:uFillTx/>
                <a:latin typeface="+mj-lt"/>
                <a:ea typeface="+mj-ea"/>
                <a:cs typeface="+mj-cs"/>
              </a:rPr>
              <a:t>some</a:t>
            </a:r>
            <a:r>
              <a:rPr kumimoji="0" lang="es-ES_tradnl" sz="1800" b="1" i="0" u="none" strike="noStrike" kern="1200" cap="none" spc="0" normalizeH="0" noProof="0" dirty="0">
                <a:ln>
                  <a:noFill/>
                </a:ln>
                <a:solidFill>
                  <a:schemeClr val="tx1"/>
                </a:solidFill>
                <a:effectLst/>
                <a:uLnTx/>
                <a:uFillTx/>
                <a:latin typeface="+mj-lt"/>
                <a:ea typeface="+mj-ea"/>
                <a:cs typeface="+mj-cs"/>
              </a:rPr>
              <a:t> </a:t>
            </a:r>
            <a:r>
              <a:rPr kumimoji="0" lang="es-ES_tradnl" sz="1800" b="1" i="0" u="none" strike="noStrike" kern="1200" cap="none" spc="0" normalizeH="0" noProof="0" dirty="0" err="1">
                <a:ln>
                  <a:noFill/>
                </a:ln>
                <a:solidFill>
                  <a:schemeClr val="tx1"/>
                </a:solidFill>
                <a:effectLst/>
                <a:uLnTx/>
                <a:uFillTx/>
                <a:latin typeface="+mj-lt"/>
                <a:ea typeface="+mj-ea"/>
                <a:cs typeface="+mj-cs"/>
              </a:rPr>
              <a:t>words</a:t>
            </a:r>
            <a:r>
              <a:rPr kumimoji="0" lang="es-ES_tradnl" sz="1800" b="1" i="0" u="none" strike="noStrike" kern="1200" cap="none" spc="0" normalizeH="0" noProof="0" dirty="0">
                <a:ln>
                  <a:noFill/>
                </a:ln>
                <a:solidFill>
                  <a:schemeClr val="tx1"/>
                </a:solidFill>
                <a:effectLst/>
                <a:uLnTx/>
                <a:uFillTx/>
                <a:latin typeface="+mj-lt"/>
                <a:ea typeface="+mj-ea"/>
                <a:cs typeface="+mj-cs"/>
              </a:rPr>
              <a:t>!</a:t>
            </a:r>
            <a:endParaRPr kumimoji="0" lang="es-ES_tradnl" sz="1800" b="1" i="0" u="none" strike="noStrike" kern="1200" cap="none" spc="0" normalizeH="0" baseline="0" noProof="0" dirty="0">
              <a:ln>
                <a:noFill/>
              </a:ln>
              <a:solidFill>
                <a:schemeClr val="tx1"/>
              </a:solidFill>
              <a:effectLst/>
              <a:uLnTx/>
              <a:uFillTx/>
              <a:latin typeface="+mj-lt"/>
              <a:ea typeface="+mj-ea"/>
              <a:cs typeface="+mj-cs"/>
            </a:endParaRPr>
          </a:p>
        </p:txBody>
      </p:sp>
      <p:graphicFrame>
        <p:nvGraphicFramePr>
          <p:cNvPr id="5" name="Table 4"/>
          <p:cNvGraphicFramePr>
            <a:graphicFrameLocks noGrp="1"/>
          </p:cNvGraphicFramePr>
          <p:nvPr>
            <p:extLst>
              <p:ext uri="{D42A27DB-BD31-4B8C-83A1-F6EECF244321}">
                <p14:modId xmlns:p14="http://schemas.microsoft.com/office/powerpoint/2010/main" val="120690012"/>
              </p:ext>
            </p:extLst>
          </p:nvPr>
        </p:nvGraphicFramePr>
        <p:xfrm>
          <a:off x="188640" y="1115617"/>
          <a:ext cx="6480720" cy="7711440"/>
        </p:xfrm>
        <a:graphic>
          <a:graphicData uri="http://schemas.openxmlformats.org/drawingml/2006/table">
            <a:tbl>
              <a:tblPr>
                <a:tableStyleId>{5C22544A-7EE6-4342-B048-85BDC9FD1C3A}</a:tableStyleId>
              </a:tblPr>
              <a:tblGrid>
                <a:gridCol w="355930">
                  <a:extLst>
                    <a:ext uri="{9D8B030D-6E8A-4147-A177-3AD203B41FA5}">
                      <a16:colId xmlns:a16="http://schemas.microsoft.com/office/drawing/2014/main" val="20000"/>
                    </a:ext>
                  </a:extLst>
                </a:gridCol>
                <a:gridCol w="1588286">
                  <a:extLst>
                    <a:ext uri="{9D8B030D-6E8A-4147-A177-3AD203B41FA5}">
                      <a16:colId xmlns:a16="http://schemas.microsoft.com/office/drawing/2014/main" val="20001"/>
                    </a:ext>
                  </a:extLst>
                </a:gridCol>
                <a:gridCol w="2088232">
                  <a:extLst>
                    <a:ext uri="{9D8B030D-6E8A-4147-A177-3AD203B41FA5}">
                      <a16:colId xmlns:a16="http://schemas.microsoft.com/office/drawing/2014/main" val="20002"/>
                    </a:ext>
                  </a:extLst>
                </a:gridCol>
                <a:gridCol w="2448272">
                  <a:extLst>
                    <a:ext uri="{9D8B030D-6E8A-4147-A177-3AD203B41FA5}">
                      <a16:colId xmlns:a16="http://schemas.microsoft.com/office/drawing/2014/main" val="20003"/>
                    </a:ext>
                  </a:extLst>
                </a:gridCol>
              </a:tblGrid>
              <a:tr h="283956">
                <a:tc>
                  <a:txBody>
                    <a:bodyPr/>
                    <a:lstStyle/>
                    <a:p>
                      <a:pPr algn="ctr"/>
                      <a:r>
                        <a:rPr lang="es-ES_tradnl" sz="1600" b="1" dirty="0">
                          <a:latin typeface="Calibri" pitchFamily="34" charset="0"/>
                          <a:cs typeface="Calibri" pitchFamily="34" charset="0"/>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r>
                        <a:rPr lang="fr-FR" sz="1600" noProof="0" dirty="0" err="1" smtClean="0">
                          <a:latin typeface="Calibri" pitchFamily="34" charset="0"/>
                          <a:cs typeface="Calibri" pitchFamily="34" charset="0"/>
                        </a:rPr>
                        <a:t>My</a:t>
                      </a:r>
                      <a:r>
                        <a:rPr lang="fr-FR" sz="1600" noProof="0" dirty="0" smtClean="0">
                          <a:latin typeface="Calibri" pitchFamily="34" charset="0"/>
                          <a:cs typeface="Calibri" pitchFamily="34" charset="0"/>
                        </a:rPr>
                        <a:t> </a:t>
                      </a:r>
                      <a:r>
                        <a:rPr lang="fr-FR" sz="1600" noProof="0" dirty="0" err="1" smtClean="0">
                          <a:latin typeface="Calibri" pitchFamily="34" charset="0"/>
                          <a:cs typeface="Calibri" pitchFamily="34" charset="0"/>
                        </a:rPr>
                        <a:t>teacher</a:t>
                      </a:r>
                      <a:r>
                        <a:rPr lang="fr-FR" sz="1600" noProof="0" dirty="0" smtClean="0">
                          <a:latin typeface="Calibri" pitchFamily="34" charset="0"/>
                          <a:cs typeface="Calibri" pitchFamily="34" charset="0"/>
                        </a:rPr>
                        <a:t> </a:t>
                      </a:r>
                      <a:r>
                        <a:rPr lang="fr-FR" sz="1600" b="1" noProof="0" dirty="0" err="1" smtClean="0">
                          <a:latin typeface="Calibri" pitchFamily="34" charset="0"/>
                          <a:cs typeface="Calibri" pitchFamily="34" charset="0"/>
                        </a:rPr>
                        <a:t>is</a:t>
                      </a:r>
                      <a:r>
                        <a:rPr lang="fr-FR" sz="1600" noProof="0" dirty="0" smtClean="0">
                          <a:latin typeface="Calibri" pitchFamily="34" charset="0"/>
                          <a:cs typeface="Calibri" pitchFamily="34" charset="0"/>
                        </a:rPr>
                        <a:t> </a:t>
                      </a:r>
                      <a:r>
                        <a:rPr lang="fr-FR" sz="1600" noProof="0" dirty="0" err="1" smtClean="0">
                          <a:latin typeface="Calibri" pitchFamily="34" charset="0"/>
                          <a:cs typeface="Calibri" pitchFamily="34" charset="0"/>
                        </a:rPr>
                        <a:t>nice</a:t>
                      </a:r>
                      <a:r>
                        <a:rPr lang="fr-FR" sz="1600" noProof="0" dirty="0" smtClean="0">
                          <a:latin typeface="Calibri" pitchFamily="34" charset="0"/>
                          <a:cs typeface="Calibri"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fr-FR" sz="1600" noProof="0" dirty="0" smtClean="0">
                          <a:latin typeface="Calibri" pitchFamily="34" charset="0"/>
                          <a:cs typeface="Calibri" pitchFamily="34" charset="0"/>
                        </a:rPr>
                        <a:t>Mon</a:t>
                      </a:r>
                      <a:r>
                        <a:rPr lang="fr-FR" sz="1600" baseline="0" noProof="0" dirty="0" smtClean="0">
                          <a:latin typeface="Calibri" pitchFamily="34" charset="0"/>
                          <a:cs typeface="Calibri" pitchFamily="34" charset="0"/>
                        </a:rPr>
                        <a:t> professeur</a:t>
                      </a:r>
                      <a:r>
                        <a:rPr lang="fr-FR" sz="1600" noProof="0" dirty="0" smtClean="0">
                          <a:latin typeface="Calibri" pitchFamily="34" charset="0"/>
                          <a:cs typeface="Calibri" pitchFamily="34" charset="0"/>
                        </a:rPr>
                        <a:t> </a:t>
                      </a:r>
                      <a:r>
                        <a:rPr lang="fr-FR" sz="1600" b="1" noProof="0" dirty="0" smtClean="0">
                          <a:latin typeface="Calibri" pitchFamily="34" charset="0"/>
                          <a:cs typeface="Calibri" pitchFamily="34" charset="0"/>
                        </a:rPr>
                        <a:t>est</a:t>
                      </a:r>
                      <a:r>
                        <a:rPr lang="fr-FR" sz="1600" noProof="0" dirty="0" smtClean="0">
                          <a:latin typeface="Calibri" pitchFamily="34" charset="0"/>
                          <a:cs typeface="Calibri" pitchFamily="34" charset="0"/>
                        </a:rPr>
                        <a:t> sympa. </a:t>
                      </a:r>
                      <a:endParaRPr lang="fr-FR" sz="1600"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600" b="1" noProof="0" dirty="0" smtClean="0">
                          <a:latin typeface="Calibri" pitchFamily="34" charset="0"/>
                          <a:cs typeface="Calibri" pitchFamily="34" charset="0"/>
                        </a:rPr>
                        <a:t>Est = </a:t>
                      </a:r>
                      <a:r>
                        <a:rPr lang="fr-FR" sz="1600" b="1" noProof="0" dirty="0" err="1" smtClean="0">
                          <a:latin typeface="Calibri" pitchFamily="34" charset="0"/>
                          <a:cs typeface="Calibri" pitchFamily="34" charset="0"/>
                        </a:rPr>
                        <a:t>is</a:t>
                      </a:r>
                      <a:endParaRPr lang="fr-FR" sz="1600" b="1"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283956">
                <a:tc>
                  <a:txBody>
                    <a:bodyPr/>
                    <a:lstStyle/>
                    <a:p>
                      <a:pPr algn="ctr"/>
                      <a:r>
                        <a:rPr lang="es-ES_tradnl" sz="1600" b="1" dirty="0">
                          <a:latin typeface="Calibri" pitchFamily="34" charset="0"/>
                          <a:cs typeface="Calibri" pitchFamily="34" charset="0"/>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r>
                        <a:rPr lang="fr-FR" sz="1600" noProof="0" dirty="0" smtClean="0">
                          <a:latin typeface="Calibri" pitchFamily="34" charset="0"/>
                          <a:cs typeface="Calibri" pitchFamily="34" charset="0"/>
                        </a:rPr>
                        <a:t>I </a:t>
                      </a:r>
                      <a:r>
                        <a:rPr lang="fr-FR" sz="1600" noProof="0" dirty="0" err="1" smtClean="0">
                          <a:latin typeface="Calibri" pitchFamily="34" charset="0"/>
                          <a:cs typeface="Calibri" pitchFamily="34" charset="0"/>
                        </a:rPr>
                        <a:t>listen</a:t>
                      </a:r>
                      <a:r>
                        <a:rPr lang="fr-FR" sz="1600" noProof="0" dirty="0" smtClean="0">
                          <a:latin typeface="Calibri" pitchFamily="34" charset="0"/>
                          <a:cs typeface="Calibri" pitchFamily="34" charset="0"/>
                        </a:rPr>
                        <a:t> to music in the car. </a:t>
                      </a:r>
                    </a:p>
                    <a:p>
                      <a:pPr marL="0" marR="0" indent="0" algn="l" defTabSz="914400" rtl="0" eaLnBrk="1" fontAlgn="auto" latinLnBrk="0" hangingPunct="1">
                        <a:lnSpc>
                          <a:spcPct val="100000"/>
                        </a:lnSpc>
                        <a:spcBef>
                          <a:spcPts val="0"/>
                        </a:spcBef>
                        <a:spcAft>
                          <a:spcPts val="0"/>
                        </a:spcAft>
                        <a:buClrTx/>
                        <a:buSzTx/>
                        <a:buFontTx/>
                        <a:buNone/>
                        <a:tabLst/>
                        <a:defRPr/>
                      </a:pPr>
                      <a:r>
                        <a:rPr lang="fr-FR" sz="1600" b="1" noProof="0" dirty="0" smtClean="0">
                          <a:latin typeface="Calibri" pitchFamily="34" charset="0"/>
                          <a:cs typeface="Calibri" pitchFamily="34" charset="0"/>
                        </a:rPr>
                        <a:t>J’écoute</a:t>
                      </a:r>
                      <a:r>
                        <a:rPr lang="fr-FR" sz="1600" noProof="0" dirty="0" smtClean="0">
                          <a:latin typeface="Calibri" pitchFamily="34" charset="0"/>
                          <a:cs typeface="Calibri" pitchFamily="34" charset="0"/>
                        </a:rPr>
                        <a:t> de</a:t>
                      </a:r>
                      <a:r>
                        <a:rPr lang="fr-FR" sz="1600" baseline="0" noProof="0" dirty="0" smtClean="0">
                          <a:latin typeface="Calibri" pitchFamily="34" charset="0"/>
                          <a:cs typeface="Calibri" pitchFamily="34" charset="0"/>
                        </a:rPr>
                        <a:t> la musique dans la voiture</a:t>
                      </a:r>
                      <a:r>
                        <a:rPr lang="fr-FR" sz="1600" noProof="0" dirty="0" smtClean="0">
                          <a:latin typeface="Calibri" pitchFamily="34" charset="0"/>
                          <a:cs typeface="Calibri" pitchFamily="34" charset="0"/>
                        </a:rPr>
                        <a:t>.</a:t>
                      </a:r>
                      <a:endParaRPr lang="fr-FR" sz="1600"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a:txBody>
                    <a:bodyPr/>
                    <a:lstStyle/>
                    <a:p>
                      <a:r>
                        <a:rPr lang="fr-FR" sz="1600" b="1" noProof="0" dirty="0" smtClean="0">
                          <a:latin typeface="Calibri" pitchFamily="34" charset="0"/>
                          <a:cs typeface="Calibri" pitchFamily="34" charset="0"/>
                        </a:rPr>
                        <a:t>J’écoute = I </a:t>
                      </a:r>
                      <a:r>
                        <a:rPr lang="fr-FR" sz="1600" b="1" noProof="0" dirty="0" err="1" smtClean="0">
                          <a:latin typeface="Calibri" pitchFamily="34" charset="0"/>
                          <a:cs typeface="Calibri" pitchFamily="34" charset="0"/>
                        </a:rPr>
                        <a:t>listen</a:t>
                      </a:r>
                      <a:r>
                        <a:rPr lang="fr-FR" sz="1600" b="1" noProof="0" dirty="0" smtClean="0">
                          <a:latin typeface="Calibri" pitchFamily="34" charset="0"/>
                          <a:cs typeface="Calibri" pitchFamily="34" charset="0"/>
                        </a:rPr>
                        <a:t> to</a:t>
                      </a:r>
                      <a:endParaRPr lang="fr-FR" sz="1600" b="1"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283956">
                <a:tc>
                  <a:txBody>
                    <a:bodyPr/>
                    <a:lstStyle/>
                    <a:p>
                      <a:pPr algn="ctr"/>
                      <a:r>
                        <a:rPr lang="es-ES_tradnl" sz="1600" b="1" dirty="0">
                          <a:latin typeface="Calibri" pitchFamily="34" charset="0"/>
                          <a:cs typeface="Calibri" pitchFamily="34" charset="0"/>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marL="342900" indent="-342900"/>
                      <a:r>
                        <a:rPr lang="fr-FR" sz="1600" noProof="0" dirty="0" smtClean="0">
                          <a:latin typeface="Calibri" pitchFamily="34" charset="0"/>
                          <a:cs typeface="Calibri" pitchFamily="34" charset="0"/>
                        </a:rPr>
                        <a:t>I </a:t>
                      </a:r>
                      <a:r>
                        <a:rPr lang="fr-FR" sz="1600" noProof="0" dirty="0" err="1" smtClean="0">
                          <a:latin typeface="Calibri" pitchFamily="34" charset="0"/>
                          <a:cs typeface="Calibri" pitchFamily="34" charset="0"/>
                        </a:rPr>
                        <a:t>like</a:t>
                      </a:r>
                      <a:r>
                        <a:rPr lang="fr-FR" sz="1600" noProof="0" dirty="0" smtClean="0">
                          <a:latin typeface="Calibri" pitchFamily="34" charset="0"/>
                          <a:cs typeface="Calibri" pitchFamily="34" charset="0"/>
                        </a:rPr>
                        <a:t> to go to the </a:t>
                      </a:r>
                      <a:r>
                        <a:rPr lang="fr-FR" sz="1600" noProof="0" dirty="0" err="1" smtClean="0">
                          <a:latin typeface="Calibri" pitchFamily="34" charset="0"/>
                          <a:cs typeface="Calibri" pitchFamily="34" charset="0"/>
                        </a:rPr>
                        <a:t>cinema</a:t>
                      </a:r>
                      <a:r>
                        <a:rPr lang="fr-FR" sz="1600" noProof="0" dirty="0" smtClean="0">
                          <a:latin typeface="Calibri" pitchFamily="34" charset="0"/>
                          <a:cs typeface="Calibri" pitchFamily="34" charset="0"/>
                        </a:rPr>
                        <a:t> </a:t>
                      </a:r>
                      <a:r>
                        <a:rPr lang="fr-FR" sz="1600" noProof="0" dirty="0" err="1" smtClean="0">
                          <a:latin typeface="Calibri" pitchFamily="34" charset="0"/>
                          <a:cs typeface="Calibri" pitchFamily="34" charset="0"/>
                        </a:rPr>
                        <a:t>with</a:t>
                      </a:r>
                      <a:r>
                        <a:rPr lang="fr-FR" sz="1600" noProof="0" dirty="0" smtClean="0">
                          <a:latin typeface="Calibri" pitchFamily="34" charset="0"/>
                          <a:cs typeface="Calibri" pitchFamily="34" charset="0"/>
                        </a:rPr>
                        <a:t> </a:t>
                      </a:r>
                      <a:r>
                        <a:rPr lang="fr-FR" sz="1600" noProof="0" dirty="0" err="1" smtClean="0">
                          <a:latin typeface="Calibri" pitchFamily="34" charset="0"/>
                          <a:cs typeface="Calibri" pitchFamily="34" charset="0"/>
                        </a:rPr>
                        <a:t>my</a:t>
                      </a:r>
                      <a:r>
                        <a:rPr lang="fr-FR" sz="1600" noProof="0" dirty="0" smtClean="0">
                          <a:latin typeface="Calibri" pitchFamily="34" charset="0"/>
                          <a:cs typeface="Calibri" pitchFamily="34" charset="0"/>
                        </a:rPr>
                        <a:t> </a:t>
                      </a:r>
                      <a:r>
                        <a:rPr lang="fr-FR" sz="1600" noProof="0" dirty="0" err="1" smtClean="0">
                          <a:latin typeface="Calibri" pitchFamily="34" charset="0"/>
                          <a:cs typeface="Calibri" pitchFamily="34" charset="0"/>
                        </a:rPr>
                        <a:t>friends</a:t>
                      </a:r>
                      <a:r>
                        <a:rPr lang="fr-FR" sz="1600" noProof="0" dirty="0" smtClean="0">
                          <a:latin typeface="Calibri" pitchFamily="34" charset="0"/>
                          <a:cs typeface="Calibri" pitchFamily="34" charset="0"/>
                        </a:rPr>
                        <a:t>.</a:t>
                      </a:r>
                    </a:p>
                    <a:p>
                      <a:pPr marL="342900" indent="-342900"/>
                      <a:r>
                        <a:rPr lang="fr-FR" sz="1600" noProof="0" dirty="0" smtClean="0">
                          <a:latin typeface="Calibri" pitchFamily="34" charset="0"/>
                          <a:cs typeface="Calibri" pitchFamily="34" charset="0"/>
                        </a:rPr>
                        <a:t> </a:t>
                      </a:r>
                      <a:r>
                        <a:rPr lang="fr-FR" sz="1600" b="1" noProof="0" dirty="0" smtClean="0">
                          <a:latin typeface="Calibri" pitchFamily="34" charset="0"/>
                          <a:cs typeface="Calibri" pitchFamily="34" charset="0"/>
                        </a:rPr>
                        <a:t>J’aime</a:t>
                      </a:r>
                      <a:r>
                        <a:rPr lang="fr-FR" sz="1600" b="1" baseline="0" noProof="0" dirty="0" smtClean="0">
                          <a:latin typeface="Calibri" pitchFamily="34" charset="0"/>
                          <a:cs typeface="Calibri" pitchFamily="34" charset="0"/>
                        </a:rPr>
                        <a:t> aller</a:t>
                      </a:r>
                      <a:r>
                        <a:rPr lang="fr-FR" sz="1600" b="1" noProof="0" dirty="0" smtClean="0">
                          <a:latin typeface="Calibri" pitchFamily="34" charset="0"/>
                          <a:cs typeface="Calibri" pitchFamily="34" charset="0"/>
                        </a:rPr>
                        <a:t> </a:t>
                      </a:r>
                      <a:r>
                        <a:rPr lang="fr-FR" sz="1600" noProof="0" dirty="0" smtClean="0">
                          <a:latin typeface="Calibri" pitchFamily="34" charset="0"/>
                          <a:cs typeface="Calibri" pitchFamily="34" charset="0"/>
                        </a:rPr>
                        <a:t>au cinéma avec mes amis.</a:t>
                      </a:r>
                      <a:endParaRPr lang="fr-FR" sz="1600"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a:txBody>
                    <a:bodyPr/>
                    <a:lstStyle/>
                    <a:p>
                      <a:r>
                        <a:rPr lang="fr-FR" sz="1600" b="1" noProof="0" dirty="0" smtClean="0">
                          <a:latin typeface="Calibri" pitchFamily="34" charset="0"/>
                          <a:cs typeface="Calibri" pitchFamily="34" charset="0"/>
                        </a:rPr>
                        <a:t>J’aime + infinitive</a:t>
                      </a:r>
                      <a:endParaRPr lang="fr-FR" sz="1600" b="1"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403516">
                <a:tc>
                  <a:txBody>
                    <a:bodyPr/>
                    <a:lstStyle/>
                    <a:p>
                      <a:pPr algn="ctr"/>
                      <a:r>
                        <a:rPr lang="es-ES_tradnl" sz="1600" b="1" dirty="0">
                          <a:latin typeface="Calibri" pitchFamily="34" charset="0"/>
                          <a:cs typeface="Calibri" pitchFamily="34" charset="0"/>
                        </a:rPr>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marL="342900" indent="-342900"/>
                      <a:r>
                        <a:rPr lang="fr-FR" sz="1600" b="1" noProof="0" dirty="0" smtClean="0">
                          <a:latin typeface="Calibri" pitchFamily="34" charset="0"/>
                          <a:cs typeface="Calibri" pitchFamily="34" charset="0"/>
                        </a:rPr>
                        <a:t>There are </a:t>
                      </a:r>
                      <a:r>
                        <a:rPr lang="fr-FR" sz="1600" noProof="0" dirty="0" err="1" smtClean="0">
                          <a:latin typeface="Calibri" pitchFamily="34" charset="0"/>
                          <a:cs typeface="Calibri" pitchFamily="34" charset="0"/>
                        </a:rPr>
                        <a:t>many</a:t>
                      </a:r>
                      <a:r>
                        <a:rPr lang="fr-FR" sz="1600" noProof="0" dirty="0" smtClean="0">
                          <a:latin typeface="Calibri" pitchFamily="34" charset="0"/>
                          <a:cs typeface="Calibri" pitchFamily="34" charset="0"/>
                        </a:rPr>
                        <a:t> </a:t>
                      </a:r>
                      <a:r>
                        <a:rPr lang="fr-FR" sz="1600" b="0" noProof="0" dirty="0" err="1" smtClean="0">
                          <a:latin typeface="Calibri" pitchFamily="34" charset="0"/>
                          <a:cs typeface="Calibri" pitchFamily="34" charset="0"/>
                        </a:rPr>
                        <a:t>poor</a:t>
                      </a:r>
                      <a:r>
                        <a:rPr lang="fr-FR" sz="1600" b="0" baseline="0" noProof="0" dirty="0" smtClean="0">
                          <a:latin typeface="Calibri" pitchFamily="34" charset="0"/>
                          <a:cs typeface="Calibri" pitchFamily="34" charset="0"/>
                        </a:rPr>
                        <a:t> </a:t>
                      </a:r>
                      <a:r>
                        <a:rPr lang="fr-FR" sz="1600" b="0" noProof="0" dirty="0" smtClean="0">
                          <a:latin typeface="Calibri" pitchFamily="34" charset="0"/>
                          <a:cs typeface="Calibri" pitchFamily="34" charset="0"/>
                        </a:rPr>
                        <a:t>people </a:t>
                      </a:r>
                      <a:r>
                        <a:rPr lang="fr-FR" sz="1600" noProof="0" dirty="0" smtClean="0">
                          <a:latin typeface="Calibri" pitchFamily="34" charset="0"/>
                          <a:cs typeface="Calibri" pitchFamily="34" charset="0"/>
                        </a:rPr>
                        <a:t>in the city. </a:t>
                      </a:r>
                    </a:p>
                    <a:p>
                      <a:pPr marL="342900" indent="-342900"/>
                      <a:r>
                        <a:rPr lang="fr-FR" sz="1600" b="1" noProof="0" dirty="0" smtClean="0">
                          <a:latin typeface="Calibri" pitchFamily="34" charset="0"/>
                          <a:cs typeface="Calibri" pitchFamily="34" charset="0"/>
                        </a:rPr>
                        <a:t>Il</a:t>
                      </a:r>
                      <a:r>
                        <a:rPr lang="fr-FR" sz="1600" b="1" baseline="0" noProof="0" dirty="0" smtClean="0">
                          <a:latin typeface="Calibri" pitchFamily="34" charset="0"/>
                          <a:cs typeface="Calibri" pitchFamily="34" charset="0"/>
                        </a:rPr>
                        <a:t> y a </a:t>
                      </a:r>
                      <a:r>
                        <a:rPr lang="fr-FR" sz="1600" b="0" baseline="0" noProof="0" dirty="0" smtClean="0">
                          <a:latin typeface="Calibri" pitchFamily="34" charset="0"/>
                          <a:cs typeface="Calibri" pitchFamily="34" charset="0"/>
                        </a:rPr>
                        <a:t>beaucoup</a:t>
                      </a:r>
                      <a:r>
                        <a:rPr lang="fr-FR" sz="1600" noProof="0" dirty="0" smtClean="0">
                          <a:latin typeface="Calibri" pitchFamily="34" charset="0"/>
                          <a:cs typeface="Calibri" pitchFamily="34" charset="0"/>
                        </a:rPr>
                        <a:t> de pauvres dans</a:t>
                      </a:r>
                      <a:r>
                        <a:rPr lang="fr-FR" sz="1600" baseline="0" noProof="0" dirty="0" smtClean="0">
                          <a:latin typeface="Calibri" pitchFamily="34" charset="0"/>
                          <a:cs typeface="Calibri" pitchFamily="34" charset="0"/>
                        </a:rPr>
                        <a:t> la</a:t>
                      </a:r>
                      <a:r>
                        <a:rPr lang="fr-FR" sz="1600" noProof="0" dirty="0" smtClean="0">
                          <a:latin typeface="Calibri" pitchFamily="34" charset="0"/>
                          <a:cs typeface="Calibri" pitchFamily="34" charset="0"/>
                        </a:rPr>
                        <a:t> ville.</a:t>
                      </a:r>
                      <a:endParaRPr lang="fr-FR" sz="1600"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a:txBody>
                    <a:bodyPr/>
                    <a:lstStyle/>
                    <a:p>
                      <a:r>
                        <a:rPr lang="fr-FR" sz="1600" b="1" noProof="0" dirty="0" smtClean="0">
                          <a:latin typeface="Calibri" pitchFamily="34" charset="0"/>
                          <a:cs typeface="Calibri" pitchFamily="34" charset="0"/>
                        </a:rPr>
                        <a:t>Il</a:t>
                      </a:r>
                      <a:r>
                        <a:rPr lang="fr-FR" sz="1600" b="1" baseline="0" noProof="0" dirty="0" smtClean="0">
                          <a:latin typeface="Calibri" pitchFamily="34" charset="0"/>
                          <a:cs typeface="Calibri" pitchFamily="34" charset="0"/>
                        </a:rPr>
                        <a:t> y a</a:t>
                      </a:r>
                      <a:r>
                        <a:rPr lang="fr-FR" sz="1600" b="1" noProof="0" dirty="0" smtClean="0">
                          <a:latin typeface="Calibri" pitchFamily="34" charset="0"/>
                          <a:cs typeface="Calibri" pitchFamily="34" charset="0"/>
                        </a:rPr>
                        <a:t> = There </a:t>
                      </a:r>
                      <a:r>
                        <a:rPr lang="fr-FR" sz="1600" b="1" noProof="0" dirty="0" err="1" smtClean="0">
                          <a:latin typeface="Calibri" pitchFamily="34" charset="0"/>
                          <a:cs typeface="Calibri" pitchFamily="34" charset="0"/>
                        </a:rPr>
                        <a:t>is</a:t>
                      </a:r>
                      <a:r>
                        <a:rPr lang="fr-FR" sz="1600" b="1" noProof="0" dirty="0" smtClean="0">
                          <a:latin typeface="Calibri" pitchFamily="34" charset="0"/>
                          <a:cs typeface="Calibri" pitchFamily="34" charset="0"/>
                        </a:rPr>
                        <a:t> /are</a:t>
                      </a:r>
                      <a:endParaRPr lang="fr-FR" sz="1600" b="1"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464015">
                <a:tc>
                  <a:txBody>
                    <a:bodyPr/>
                    <a:lstStyle/>
                    <a:p>
                      <a:pPr algn="ctr"/>
                      <a:r>
                        <a:rPr lang="es-ES_tradnl" sz="1600" b="1" dirty="0">
                          <a:latin typeface="Calibri" pitchFamily="34" charset="0"/>
                          <a:cs typeface="Calibri" pitchFamily="34" charset="0"/>
                        </a:rPr>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marL="342900" indent="-342900"/>
                      <a:r>
                        <a:rPr lang="fr-FR" sz="1600" noProof="0" dirty="0" smtClean="0">
                          <a:latin typeface="Calibri" pitchFamily="34" charset="0"/>
                          <a:cs typeface="Calibri" pitchFamily="34" charset="0"/>
                        </a:rPr>
                        <a:t>I </a:t>
                      </a:r>
                      <a:r>
                        <a:rPr lang="fr-FR" sz="1600" noProof="0" dirty="0" err="1" smtClean="0">
                          <a:latin typeface="Calibri" pitchFamily="34" charset="0"/>
                          <a:cs typeface="Calibri" pitchFamily="34" charset="0"/>
                        </a:rPr>
                        <a:t>visited</a:t>
                      </a:r>
                      <a:r>
                        <a:rPr lang="fr-FR" sz="1600" noProof="0" dirty="0" smtClean="0">
                          <a:latin typeface="Calibri" pitchFamily="34" charset="0"/>
                          <a:cs typeface="Calibri" pitchFamily="34" charset="0"/>
                        </a:rPr>
                        <a:t> an </a:t>
                      </a:r>
                      <a:r>
                        <a:rPr lang="fr-FR" sz="1600" noProof="0" dirty="0" err="1" smtClean="0">
                          <a:latin typeface="Calibri" pitchFamily="34" charset="0"/>
                          <a:cs typeface="Calibri" pitchFamily="34" charset="0"/>
                        </a:rPr>
                        <a:t>interesting</a:t>
                      </a:r>
                      <a:r>
                        <a:rPr lang="fr-FR" sz="1600" noProof="0" dirty="0" smtClean="0">
                          <a:latin typeface="Calibri" pitchFamily="34" charset="0"/>
                          <a:cs typeface="Calibri" pitchFamily="34" charset="0"/>
                        </a:rPr>
                        <a:t> </a:t>
                      </a:r>
                      <a:r>
                        <a:rPr lang="fr-FR" sz="1600" noProof="0" dirty="0" err="1" smtClean="0">
                          <a:latin typeface="Calibri" pitchFamily="34" charset="0"/>
                          <a:cs typeface="Calibri" pitchFamily="34" charset="0"/>
                        </a:rPr>
                        <a:t>museum</a:t>
                      </a:r>
                      <a:r>
                        <a:rPr lang="fr-FR" sz="1600" noProof="0" dirty="0" smtClean="0">
                          <a:latin typeface="Calibri" pitchFamily="34" charset="0"/>
                          <a:cs typeface="Calibri" pitchFamily="34" charset="0"/>
                        </a:rPr>
                        <a:t> in Spain. </a:t>
                      </a:r>
                    </a:p>
                    <a:p>
                      <a:pPr marL="342900" indent="-342900"/>
                      <a:r>
                        <a:rPr lang="fr-FR" sz="1600" b="1" noProof="0" dirty="0" smtClean="0">
                          <a:latin typeface="Calibri" pitchFamily="34" charset="0"/>
                          <a:cs typeface="Calibri" pitchFamily="34" charset="0"/>
                        </a:rPr>
                        <a:t>J’ai visité</a:t>
                      </a:r>
                      <a:r>
                        <a:rPr lang="fr-FR" sz="1600" noProof="0" dirty="0" smtClean="0">
                          <a:latin typeface="Calibri" pitchFamily="34" charset="0"/>
                          <a:cs typeface="Calibri" pitchFamily="34" charset="0"/>
                        </a:rPr>
                        <a:t> un musée intéressant en France.</a:t>
                      </a:r>
                      <a:endParaRPr lang="fr-FR" sz="1600"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a:txBody>
                    <a:bodyPr/>
                    <a:lstStyle/>
                    <a:p>
                      <a:r>
                        <a:rPr lang="fr-FR" sz="1600" noProof="0" dirty="0" err="1" smtClean="0">
                          <a:latin typeface="Calibri" pitchFamily="34" charset="0"/>
                          <a:cs typeface="Calibri" pitchFamily="34" charset="0"/>
                        </a:rPr>
                        <a:t>Learn</a:t>
                      </a:r>
                      <a:r>
                        <a:rPr lang="fr-FR" sz="1600" noProof="0" dirty="0" smtClean="0">
                          <a:latin typeface="Calibri" pitchFamily="34" charset="0"/>
                          <a:cs typeface="Calibri" pitchFamily="34" charset="0"/>
                        </a:rPr>
                        <a:t> </a:t>
                      </a:r>
                      <a:r>
                        <a:rPr lang="fr-FR" sz="1600" noProof="0" dirty="0" err="1" smtClean="0">
                          <a:latin typeface="Calibri" pitchFamily="34" charset="0"/>
                          <a:cs typeface="Calibri" pitchFamily="34" charset="0"/>
                        </a:rPr>
                        <a:t>past</a:t>
                      </a:r>
                      <a:r>
                        <a:rPr lang="fr-FR" sz="1600" noProof="0" dirty="0" smtClean="0">
                          <a:latin typeface="Calibri" pitchFamily="34" charset="0"/>
                          <a:cs typeface="Calibri" pitchFamily="34" charset="0"/>
                        </a:rPr>
                        <a:t> </a:t>
                      </a:r>
                      <a:r>
                        <a:rPr lang="fr-FR" sz="1600" noProof="0" dirty="0" err="1" smtClean="0">
                          <a:latin typeface="Calibri" pitchFamily="34" charset="0"/>
                          <a:cs typeface="Calibri" pitchFamily="34" charset="0"/>
                        </a:rPr>
                        <a:t>tense</a:t>
                      </a:r>
                      <a:r>
                        <a:rPr lang="fr-FR" sz="1600" noProof="0" dirty="0" smtClean="0">
                          <a:latin typeface="Calibri" pitchFamily="34" charset="0"/>
                          <a:cs typeface="Calibri" pitchFamily="34" charset="0"/>
                        </a:rPr>
                        <a:t> :</a:t>
                      </a:r>
                    </a:p>
                    <a:p>
                      <a:r>
                        <a:rPr lang="fr-FR" sz="1600" b="1" noProof="0" dirty="0" err="1" smtClean="0">
                          <a:latin typeface="Calibri" pitchFamily="34" charset="0"/>
                          <a:cs typeface="Calibri" pitchFamily="34" charset="0"/>
                        </a:rPr>
                        <a:t>Auxiliary</a:t>
                      </a:r>
                      <a:r>
                        <a:rPr lang="fr-FR" sz="1600" b="1" noProof="0" dirty="0" smtClean="0">
                          <a:latin typeface="Calibri" pitchFamily="34" charset="0"/>
                          <a:cs typeface="Calibri" pitchFamily="34" charset="0"/>
                        </a:rPr>
                        <a:t> </a:t>
                      </a:r>
                      <a:r>
                        <a:rPr lang="fr-FR" sz="1600" b="1" noProof="0" dirty="0" err="1" smtClean="0">
                          <a:latin typeface="Calibri" pitchFamily="34" charset="0"/>
                          <a:cs typeface="Calibri" pitchFamily="34" charset="0"/>
                        </a:rPr>
                        <a:t>verb</a:t>
                      </a:r>
                      <a:r>
                        <a:rPr lang="fr-FR" sz="1600" b="1" noProof="0" dirty="0" smtClean="0">
                          <a:latin typeface="Calibri" pitchFamily="34" charset="0"/>
                          <a:cs typeface="Calibri" pitchFamily="34" charset="0"/>
                        </a:rPr>
                        <a:t> + pp</a:t>
                      </a:r>
                      <a:endParaRPr lang="fr-FR" sz="1600" b="1"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164396">
                <a:tc gridSpan="3">
                  <a:txBody>
                    <a:bodyPr/>
                    <a:lstStyle/>
                    <a:p>
                      <a:pPr algn="ctr"/>
                      <a:r>
                        <a:rPr lang="fr-FR" sz="1600" b="1" noProof="0" dirty="0" smtClean="0"/>
                        <a:t>KEY VERBS</a:t>
                      </a:r>
                      <a:endParaRPr lang="fr-FR" sz="1600" b="1"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marL="342900" indent="-342900"/>
                      <a:endParaRPr lang="es-ES_tradnl"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a:txBody>
                    <a:bodyPr/>
                    <a:lstStyle/>
                    <a:p>
                      <a:pPr algn="ctr"/>
                      <a:r>
                        <a:rPr lang="fr-FR" sz="1600" b="1" noProof="0" dirty="0" smtClean="0"/>
                        <a:t>VERBS + INFINITIVE</a:t>
                      </a:r>
                      <a:endParaRPr lang="fr-FR" sz="1600" b="1"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164396">
                <a:tc gridSpan="2">
                  <a:txBody>
                    <a:bodyPr/>
                    <a:lstStyle/>
                    <a:p>
                      <a:pPr algn="ctr"/>
                      <a:r>
                        <a:rPr lang="fr-FR" sz="1600" b="1" noProof="0" dirty="0" smtClean="0"/>
                        <a:t>PRESENT</a:t>
                      </a:r>
                      <a:endParaRPr lang="fr-FR" sz="1600" b="1"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a:txBody>
                    <a:bodyPr/>
                    <a:lstStyle/>
                    <a:p>
                      <a:pPr algn="ctr"/>
                      <a:r>
                        <a:rPr lang="fr-FR" sz="1600" b="1" noProof="0" dirty="0" smtClean="0"/>
                        <a:t>PAST</a:t>
                      </a:r>
                      <a:endParaRPr lang="fr-FR" sz="1600" b="1"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algn="l"/>
                      <a:r>
                        <a:rPr lang="fr-FR" sz="1400" b="0" noProof="0" dirty="0" smtClean="0"/>
                        <a:t>-J’aime </a:t>
                      </a:r>
                      <a:r>
                        <a:rPr lang="fr-FR" sz="1400" b="1" noProof="0" dirty="0" smtClean="0"/>
                        <a:t>écouter</a:t>
                      </a:r>
                      <a:r>
                        <a:rPr lang="fr-FR" sz="1400" b="0" noProof="0" dirty="0" smtClean="0"/>
                        <a:t> de</a:t>
                      </a:r>
                      <a:r>
                        <a:rPr lang="fr-FR" sz="1400" b="0" baseline="0" noProof="0" dirty="0" smtClean="0"/>
                        <a:t> la musique</a:t>
                      </a:r>
                      <a:r>
                        <a:rPr lang="fr-FR" sz="1400" b="0" noProof="0" dirty="0" smtClean="0"/>
                        <a:t>.</a:t>
                      </a:r>
                    </a:p>
                    <a:p>
                      <a:pPr algn="l"/>
                      <a:r>
                        <a:rPr lang="fr-FR" sz="1400" b="0" noProof="0" dirty="0" smtClean="0"/>
                        <a:t>I </a:t>
                      </a:r>
                      <a:r>
                        <a:rPr lang="fr-FR" sz="1400" b="0" noProof="0" dirty="0" err="1" smtClean="0"/>
                        <a:t>like</a:t>
                      </a:r>
                      <a:r>
                        <a:rPr lang="fr-FR" sz="1400" b="0" noProof="0" dirty="0" smtClean="0"/>
                        <a:t> to </a:t>
                      </a:r>
                      <a:r>
                        <a:rPr lang="fr-FR" sz="1400" b="0" noProof="0" dirty="0" err="1" smtClean="0"/>
                        <a:t>listen</a:t>
                      </a:r>
                      <a:r>
                        <a:rPr lang="fr-FR" sz="1400" b="0" noProof="0" dirty="0" smtClean="0"/>
                        <a:t> to music.</a:t>
                      </a:r>
                    </a:p>
                    <a:p>
                      <a:pPr algn="l"/>
                      <a:r>
                        <a:rPr lang="fr-FR" sz="1400" b="0" noProof="0" dirty="0" smtClean="0"/>
                        <a:t>-J’adore </a:t>
                      </a:r>
                      <a:r>
                        <a:rPr lang="fr-FR" sz="1400" b="1" noProof="0" dirty="0" smtClean="0"/>
                        <a:t>lire</a:t>
                      </a:r>
                      <a:r>
                        <a:rPr lang="fr-FR" sz="1400" b="0" noProof="0" dirty="0" smtClean="0"/>
                        <a:t>.</a:t>
                      </a:r>
                    </a:p>
                    <a:p>
                      <a:pPr algn="l"/>
                      <a:r>
                        <a:rPr lang="fr-FR" sz="1400" b="0" noProof="0" dirty="0" smtClean="0"/>
                        <a:t>I love to </a:t>
                      </a:r>
                      <a:r>
                        <a:rPr lang="fr-FR" sz="1400" b="0" noProof="0" dirty="0" err="1" smtClean="0"/>
                        <a:t>read</a:t>
                      </a:r>
                      <a:r>
                        <a:rPr lang="fr-FR" sz="1400" b="0" noProof="0" dirty="0" smtClean="0"/>
                        <a:t>.</a:t>
                      </a:r>
                    </a:p>
                    <a:p>
                      <a:pPr algn="l"/>
                      <a:r>
                        <a:rPr lang="fr-FR" sz="1400" b="0" noProof="0" dirty="0" smtClean="0"/>
                        <a:t>-Je</a:t>
                      </a:r>
                      <a:r>
                        <a:rPr lang="fr-FR" sz="1400" b="0" baseline="0" noProof="0" dirty="0" smtClean="0"/>
                        <a:t> veux</a:t>
                      </a:r>
                      <a:r>
                        <a:rPr lang="fr-FR" sz="1400" b="0" noProof="0" dirty="0" smtClean="0"/>
                        <a:t> </a:t>
                      </a:r>
                      <a:r>
                        <a:rPr lang="fr-FR" sz="1400" b="1" noProof="0" dirty="0" smtClean="0"/>
                        <a:t>visiter</a:t>
                      </a:r>
                      <a:r>
                        <a:rPr lang="fr-FR" sz="1400" b="0" baseline="0" noProof="0" dirty="0" smtClean="0"/>
                        <a:t> Espagne.</a:t>
                      </a:r>
                    </a:p>
                    <a:p>
                      <a:pPr algn="l"/>
                      <a:r>
                        <a:rPr lang="fr-FR" sz="1400" b="0" baseline="0" noProof="0" dirty="0" smtClean="0"/>
                        <a:t>I </a:t>
                      </a:r>
                      <a:r>
                        <a:rPr lang="fr-FR" sz="1400" b="0" baseline="0" noProof="0" dirty="0" err="1" smtClean="0"/>
                        <a:t>want</a:t>
                      </a:r>
                      <a:r>
                        <a:rPr lang="fr-FR" sz="1400" b="0" baseline="0" noProof="0" dirty="0" smtClean="0"/>
                        <a:t> to </a:t>
                      </a:r>
                      <a:r>
                        <a:rPr lang="fr-FR" sz="1400" b="0" baseline="0" noProof="0" dirty="0" err="1" smtClean="0"/>
                        <a:t>visit</a:t>
                      </a:r>
                      <a:r>
                        <a:rPr lang="fr-FR" sz="1400" b="0" baseline="0" noProof="0" dirty="0" smtClean="0"/>
                        <a:t> Spain.</a:t>
                      </a:r>
                    </a:p>
                    <a:p>
                      <a:pPr algn="l"/>
                      <a:r>
                        <a:rPr lang="fr-FR" sz="1400" b="0" baseline="0" noProof="0" dirty="0" smtClean="0"/>
                        <a:t>-Je vais </a:t>
                      </a:r>
                      <a:r>
                        <a:rPr lang="fr-FR" sz="1400" b="1" baseline="0" noProof="0" dirty="0" smtClean="0"/>
                        <a:t>aller</a:t>
                      </a:r>
                      <a:r>
                        <a:rPr lang="fr-FR" sz="1400" b="0" baseline="0" noProof="0" dirty="0" smtClean="0"/>
                        <a:t> au cinéma.</a:t>
                      </a:r>
                    </a:p>
                    <a:p>
                      <a:pPr algn="l"/>
                      <a:r>
                        <a:rPr lang="fr-FR" sz="1400" b="0" baseline="0" noProof="0" dirty="0" smtClean="0"/>
                        <a:t>I </a:t>
                      </a:r>
                      <a:r>
                        <a:rPr lang="fr-FR" sz="1400" b="0" baseline="0" noProof="0" dirty="0" err="1" smtClean="0"/>
                        <a:t>am</a:t>
                      </a:r>
                      <a:r>
                        <a:rPr lang="fr-FR" sz="1400" b="0" baseline="0" noProof="0" dirty="0" smtClean="0"/>
                        <a:t> </a:t>
                      </a:r>
                      <a:r>
                        <a:rPr lang="fr-FR" sz="1400" b="0" baseline="0" noProof="0" dirty="0" err="1" smtClean="0"/>
                        <a:t>going</a:t>
                      </a:r>
                      <a:r>
                        <a:rPr lang="fr-FR" sz="1400" b="0" baseline="0" noProof="0" dirty="0" smtClean="0"/>
                        <a:t> to go to the </a:t>
                      </a:r>
                      <a:r>
                        <a:rPr lang="fr-FR" sz="1400" b="0" baseline="0" noProof="0" dirty="0" err="1" smtClean="0"/>
                        <a:t>cinema</a:t>
                      </a:r>
                      <a:r>
                        <a:rPr lang="fr-FR" sz="1400" b="0" baseline="0" noProof="0" dirty="0" smtClean="0"/>
                        <a:t>.</a:t>
                      </a:r>
                    </a:p>
                    <a:p>
                      <a:pPr algn="l"/>
                      <a:r>
                        <a:rPr lang="fr-FR" sz="1400" b="0" baseline="0" noProof="0" dirty="0" smtClean="0"/>
                        <a:t>-Je voudrais </a:t>
                      </a:r>
                      <a:r>
                        <a:rPr lang="fr-FR" sz="1400" b="1" baseline="0" noProof="0" dirty="0" smtClean="0"/>
                        <a:t>être </a:t>
                      </a:r>
                      <a:r>
                        <a:rPr lang="fr-FR" sz="1400" b="0" baseline="0" noProof="0" dirty="0" smtClean="0"/>
                        <a:t>acteur.</a:t>
                      </a:r>
                    </a:p>
                    <a:p>
                      <a:pPr algn="l"/>
                      <a:r>
                        <a:rPr lang="fr-FR" sz="1400" b="0" baseline="0" noProof="0" dirty="0" smtClean="0"/>
                        <a:t>I </a:t>
                      </a:r>
                      <a:r>
                        <a:rPr lang="fr-FR" sz="1400" b="0" baseline="0" noProof="0" dirty="0" err="1" smtClean="0"/>
                        <a:t>would</a:t>
                      </a:r>
                      <a:r>
                        <a:rPr lang="fr-FR" sz="1400" b="0" baseline="0" noProof="0" dirty="0" smtClean="0"/>
                        <a:t> </a:t>
                      </a:r>
                      <a:r>
                        <a:rPr lang="fr-FR" sz="1400" b="0" baseline="0" noProof="0" dirty="0" err="1" smtClean="0"/>
                        <a:t>like</a:t>
                      </a:r>
                      <a:r>
                        <a:rPr lang="fr-FR" sz="1400" b="0" baseline="0" noProof="0" dirty="0" smtClean="0"/>
                        <a:t> to </a:t>
                      </a:r>
                      <a:r>
                        <a:rPr lang="fr-FR" sz="1400" b="0" baseline="0" noProof="0" dirty="0" err="1" smtClean="0"/>
                        <a:t>be</a:t>
                      </a:r>
                      <a:r>
                        <a:rPr lang="fr-FR" sz="1400" b="0" baseline="0" noProof="0" dirty="0" smtClean="0"/>
                        <a:t> an </a:t>
                      </a:r>
                      <a:r>
                        <a:rPr lang="fr-FR" sz="1400" b="0" baseline="0" noProof="0" dirty="0" err="1" smtClean="0"/>
                        <a:t>actor</a:t>
                      </a:r>
                      <a:r>
                        <a:rPr lang="fr-FR" sz="1400" b="0" baseline="0" noProof="0" dirty="0" smtClean="0"/>
                        <a:t>.</a:t>
                      </a:r>
                    </a:p>
                    <a:p>
                      <a:pPr algn="l"/>
                      <a:r>
                        <a:rPr lang="fr-FR" sz="1400" b="0" baseline="0" noProof="0" dirty="0" smtClean="0"/>
                        <a:t>-Je préfère </a:t>
                      </a:r>
                      <a:r>
                        <a:rPr lang="fr-FR" sz="1400" b="1" baseline="0" noProof="0" dirty="0" smtClean="0"/>
                        <a:t>habiter </a:t>
                      </a:r>
                      <a:r>
                        <a:rPr lang="fr-FR" sz="1400" b="0" baseline="0" noProof="0" dirty="0" smtClean="0"/>
                        <a:t>à Paris.</a:t>
                      </a:r>
                    </a:p>
                    <a:p>
                      <a:pPr algn="l"/>
                      <a:r>
                        <a:rPr lang="fr-FR" sz="1400" b="0" baseline="0" noProof="0" dirty="0" smtClean="0"/>
                        <a:t>I </a:t>
                      </a:r>
                      <a:r>
                        <a:rPr lang="fr-FR" sz="1400" b="0" baseline="0" noProof="0" dirty="0" err="1" smtClean="0"/>
                        <a:t>prefer</a:t>
                      </a:r>
                      <a:r>
                        <a:rPr lang="fr-FR" sz="1400" b="0" baseline="0" noProof="0" dirty="0" smtClean="0"/>
                        <a:t> to live in Paris.</a:t>
                      </a:r>
                    </a:p>
                    <a:p>
                      <a:pPr marL="0" marR="0" indent="0" algn="l" defTabSz="914400" rtl="0" eaLnBrk="1" fontAlgn="auto" latinLnBrk="0" hangingPunct="1">
                        <a:lnSpc>
                          <a:spcPct val="100000"/>
                        </a:lnSpc>
                        <a:spcBef>
                          <a:spcPts val="0"/>
                        </a:spcBef>
                        <a:spcAft>
                          <a:spcPts val="0"/>
                        </a:spcAft>
                        <a:buClrTx/>
                        <a:buSzTx/>
                        <a:buFontTx/>
                        <a:buNone/>
                        <a:tabLst/>
                        <a:defRPr/>
                      </a:pPr>
                      <a:endParaRPr lang="fr-FR" sz="1400" b="0"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1972747">
                <a:tc gridSpan="2">
                  <a:txBody>
                    <a:bodyPr/>
                    <a:lstStyle/>
                    <a:p>
                      <a:pPr algn="l"/>
                      <a:r>
                        <a:rPr lang="fr-FR" sz="1400" b="0" noProof="0" dirty="0" smtClean="0"/>
                        <a:t>Il</a:t>
                      </a:r>
                      <a:r>
                        <a:rPr lang="fr-FR" sz="1400" b="0" baseline="0" noProof="0" dirty="0" smtClean="0"/>
                        <a:t> y a</a:t>
                      </a:r>
                      <a:r>
                        <a:rPr lang="fr-FR" sz="1400" b="0" noProof="0" dirty="0" smtClean="0"/>
                        <a:t> = There </a:t>
                      </a:r>
                      <a:r>
                        <a:rPr lang="fr-FR" sz="1400" b="0" noProof="0" dirty="0" err="1" smtClean="0"/>
                        <a:t>is</a:t>
                      </a:r>
                      <a:r>
                        <a:rPr lang="fr-FR" sz="1400" b="0" noProof="0" dirty="0" smtClean="0"/>
                        <a:t>/are</a:t>
                      </a:r>
                    </a:p>
                    <a:p>
                      <a:pPr algn="l"/>
                      <a:r>
                        <a:rPr lang="fr-FR" sz="1400" b="0" noProof="0" dirty="0" smtClean="0"/>
                        <a:t>Je</a:t>
                      </a:r>
                      <a:r>
                        <a:rPr lang="fr-FR" sz="1400" b="0" baseline="0" noProof="0" dirty="0" smtClean="0"/>
                        <a:t> joue</a:t>
                      </a:r>
                      <a:r>
                        <a:rPr lang="fr-FR" sz="1400" b="0" noProof="0" dirty="0" smtClean="0"/>
                        <a:t> - I </a:t>
                      </a:r>
                      <a:r>
                        <a:rPr lang="fr-FR" sz="1400" b="0" noProof="0" dirty="0" err="1" smtClean="0"/>
                        <a:t>play</a:t>
                      </a:r>
                      <a:endParaRPr lang="fr-FR" sz="1400" b="0" noProof="0" dirty="0" smtClean="0"/>
                    </a:p>
                    <a:p>
                      <a:pPr algn="l"/>
                      <a:r>
                        <a:rPr lang="fr-FR" sz="1400" b="0" noProof="0" dirty="0" smtClean="0"/>
                        <a:t>Je</a:t>
                      </a:r>
                      <a:r>
                        <a:rPr lang="fr-FR" sz="1400" b="0" baseline="0" noProof="0" dirty="0" smtClean="0"/>
                        <a:t> suis</a:t>
                      </a:r>
                      <a:r>
                        <a:rPr lang="fr-FR" sz="1400" b="0" noProof="0" dirty="0" smtClean="0"/>
                        <a:t> = I </a:t>
                      </a:r>
                      <a:r>
                        <a:rPr lang="fr-FR" sz="1400" b="0" noProof="0" dirty="0" err="1" smtClean="0"/>
                        <a:t>am</a:t>
                      </a:r>
                      <a:endParaRPr lang="fr-FR" sz="1400" b="0" noProof="0" dirty="0" smtClean="0"/>
                    </a:p>
                    <a:p>
                      <a:pPr algn="l"/>
                      <a:r>
                        <a:rPr lang="fr-FR" sz="1400" b="0" noProof="0" dirty="0" smtClean="0"/>
                        <a:t>Je</a:t>
                      </a:r>
                      <a:r>
                        <a:rPr lang="fr-FR" sz="1400" b="0" baseline="0" noProof="0" dirty="0" smtClean="0"/>
                        <a:t> vais</a:t>
                      </a:r>
                      <a:r>
                        <a:rPr lang="fr-FR" sz="1400" b="0" noProof="0" dirty="0" smtClean="0"/>
                        <a:t> = I go to</a:t>
                      </a:r>
                    </a:p>
                    <a:p>
                      <a:pPr algn="l"/>
                      <a:r>
                        <a:rPr lang="fr-FR" sz="1400" b="0" noProof="0" dirty="0" smtClean="0"/>
                        <a:t>(I </a:t>
                      </a:r>
                      <a:r>
                        <a:rPr lang="fr-FR" sz="1400" b="0" noProof="0" dirty="0" err="1" smtClean="0"/>
                        <a:t>am</a:t>
                      </a:r>
                      <a:r>
                        <a:rPr lang="fr-FR" sz="1400" b="0" noProof="0" dirty="0" smtClean="0"/>
                        <a:t> </a:t>
                      </a:r>
                      <a:r>
                        <a:rPr lang="fr-FR" sz="1400" b="0" noProof="0" dirty="0" err="1" smtClean="0"/>
                        <a:t>going</a:t>
                      </a:r>
                      <a:r>
                        <a:rPr lang="fr-FR" sz="1400" b="0" noProof="0" dirty="0" smtClean="0"/>
                        <a:t> to)</a:t>
                      </a:r>
                    </a:p>
                    <a:p>
                      <a:pPr algn="l"/>
                      <a:r>
                        <a:rPr lang="fr-FR" sz="1400" b="0" noProof="0" dirty="0" smtClean="0"/>
                        <a:t>Je</a:t>
                      </a:r>
                      <a:r>
                        <a:rPr lang="fr-FR" sz="1400" b="0" baseline="0" noProof="0" dirty="0" smtClean="0"/>
                        <a:t> vois</a:t>
                      </a:r>
                      <a:r>
                        <a:rPr lang="fr-FR" sz="1400" b="0" noProof="0" dirty="0" smtClean="0"/>
                        <a:t> = I </a:t>
                      </a:r>
                      <a:r>
                        <a:rPr lang="fr-FR" sz="1400" b="0" noProof="0" dirty="0" err="1" smtClean="0"/>
                        <a:t>see</a:t>
                      </a:r>
                      <a:endParaRPr lang="fr-FR" sz="1400" b="0" noProof="0" dirty="0" smtClean="0"/>
                    </a:p>
                    <a:p>
                      <a:pPr algn="l"/>
                      <a:r>
                        <a:rPr lang="fr-FR" sz="1400" b="0" baseline="0" noProof="0" dirty="0" smtClean="0"/>
                        <a:t>Je travaille = I </a:t>
                      </a:r>
                      <a:r>
                        <a:rPr lang="fr-FR" sz="1400" b="0" baseline="0" noProof="0" dirty="0" err="1" smtClean="0"/>
                        <a:t>work</a:t>
                      </a:r>
                      <a:endParaRPr lang="fr-FR" sz="1400" b="0" baseline="0" noProof="0" dirty="0" smtClean="0"/>
                    </a:p>
                    <a:p>
                      <a:pPr algn="l"/>
                      <a:r>
                        <a:rPr lang="fr-FR" sz="1400" b="0" baseline="0" noProof="0" dirty="0" smtClean="0"/>
                        <a:t>Il/elle est = He/</a:t>
                      </a:r>
                      <a:r>
                        <a:rPr lang="fr-FR" sz="1400" b="0" baseline="0" noProof="0" dirty="0" err="1" smtClean="0"/>
                        <a:t>she</a:t>
                      </a:r>
                      <a:r>
                        <a:rPr lang="fr-FR" sz="1400" b="0" baseline="0" noProof="0" dirty="0" smtClean="0"/>
                        <a:t>/</a:t>
                      </a:r>
                      <a:r>
                        <a:rPr lang="fr-FR" sz="1400" b="0" baseline="0" noProof="0" dirty="0" err="1" smtClean="0"/>
                        <a:t>it</a:t>
                      </a:r>
                      <a:r>
                        <a:rPr lang="fr-FR" sz="1400" b="0" baseline="0" noProof="0" dirty="0" smtClean="0"/>
                        <a:t> </a:t>
                      </a:r>
                      <a:r>
                        <a:rPr lang="fr-FR" sz="1400" b="0" baseline="0" noProof="0" dirty="0" err="1" smtClean="0"/>
                        <a:t>is</a:t>
                      </a:r>
                      <a:endParaRPr lang="fr-FR" sz="1400" b="0" baseline="0" noProof="0" dirty="0" smtClean="0"/>
                    </a:p>
                    <a:p>
                      <a:pPr algn="l"/>
                      <a:endParaRPr lang="fr-FR" sz="1400" b="0" baseline="0" noProof="0" dirty="0" smtClean="0"/>
                    </a:p>
                    <a:p>
                      <a:pPr algn="l"/>
                      <a:r>
                        <a:rPr lang="fr-FR" sz="1400" b="1" baseline="0" noProof="0" dirty="0" smtClean="0"/>
                        <a:t>Nous:</a:t>
                      </a:r>
                    </a:p>
                    <a:p>
                      <a:pPr algn="l"/>
                      <a:r>
                        <a:rPr lang="fr-FR" sz="1400" b="1" baseline="0" noProof="0" dirty="0" smtClean="0"/>
                        <a:t>allons = </a:t>
                      </a:r>
                      <a:r>
                        <a:rPr lang="fr-FR" sz="1400" b="1" baseline="0" noProof="0" dirty="0" err="1" smtClean="0"/>
                        <a:t>We</a:t>
                      </a:r>
                      <a:r>
                        <a:rPr lang="fr-FR" sz="1400" b="1" baseline="0" noProof="0" dirty="0" smtClean="0"/>
                        <a:t> are </a:t>
                      </a:r>
                      <a:r>
                        <a:rPr lang="fr-FR" sz="1400" b="1" baseline="0" noProof="0" dirty="0" err="1" smtClean="0"/>
                        <a:t>going</a:t>
                      </a:r>
                      <a:endParaRPr lang="fr-FR" sz="1400" b="1" baseline="0" noProof="0" dirty="0" smtClean="0"/>
                    </a:p>
                    <a:p>
                      <a:pPr algn="l"/>
                      <a:r>
                        <a:rPr lang="fr-FR" sz="1400" b="1" baseline="0" noProof="0" dirty="0" smtClean="0"/>
                        <a:t>jouons = </a:t>
                      </a:r>
                      <a:r>
                        <a:rPr lang="fr-FR" sz="1400" b="1" baseline="0" noProof="0" dirty="0" err="1" smtClean="0"/>
                        <a:t>We</a:t>
                      </a:r>
                      <a:r>
                        <a:rPr lang="fr-FR" sz="1400" b="1" baseline="0" noProof="0" dirty="0" smtClean="0"/>
                        <a:t> </a:t>
                      </a:r>
                      <a:r>
                        <a:rPr lang="fr-FR" sz="1400" b="1" baseline="0" noProof="0" dirty="0" err="1" smtClean="0"/>
                        <a:t>play</a:t>
                      </a:r>
                      <a:endParaRPr lang="fr-FR" sz="1400" b="1" baseline="0" noProof="0" dirty="0" smtClean="0"/>
                    </a:p>
                    <a:p>
                      <a:pPr algn="l"/>
                      <a:r>
                        <a:rPr lang="fr-FR" sz="1400" b="1" baseline="0" noProof="0" dirty="0" smtClean="0"/>
                        <a:t>dansons = </a:t>
                      </a:r>
                      <a:r>
                        <a:rPr lang="fr-FR" sz="1400" b="1" baseline="0" noProof="0" dirty="0" err="1" smtClean="0"/>
                        <a:t>We</a:t>
                      </a:r>
                      <a:r>
                        <a:rPr lang="fr-FR" sz="1400" b="1" baseline="0" noProof="0" dirty="0" smtClean="0"/>
                        <a:t> dance</a:t>
                      </a:r>
                    </a:p>
                    <a:p>
                      <a:pPr algn="l"/>
                      <a:r>
                        <a:rPr lang="fr-FR" sz="1400" b="1" baseline="0" noProof="0" dirty="0" smtClean="0"/>
                        <a:t>Visitons = </a:t>
                      </a:r>
                      <a:r>
                        <a:rPr lang="fr-FR" sz="1400" b="1" baseline="0" noProof="0" dirty="0" err="1" smtClean="0"/>
                        <a:t>We</a:t>
                      </a:r>
                      <a:r>
                        <a:rPr lang="fr-FR" sz="1400" b="1" baseline="0" noProof="0" dirty="0" smtClean="0"/>
                        <a:t> </a:t>
                      </a:r>
                      <a:r>
                        <a:rPr lang="fr-FR" sz="1400" b="1" baseline="0" noProof="0" dirty="0" err="1" smtClean="0"/>
                        <a:t>visit</a:t>
                      </a:r>
                      <a:endParaRPr lang="fr-FR" sz="1400" b="1" baseline="0" noProof="0" dirty="0" smtClean="0"/>
                    </a:p>
                    <a:p>
                      <a:pPr algn="l"/>
                      <a:r>
                        <a:rPr lang="fr-FR" sz="1400" b="1" baseline="0" noProof="0" dirty="0" smtClean="0"/>
                        <a:t>achetons = </a:t>
                      </a:r>
                      <a:r>
                        <a:rPr lang="fr-FR" sz="1400" b="1" baseline="0" noProof="0" dirty="0" err="1" smtClean="0"/>
                        <a:t>We</a:t>
                      </a:r>
                      <a:r>
                        <a:rPr lang="fr-FR" sz="1400" b="1" baseline="0" noProof="0" dirty="0" smtClean="0"/>
                        <a:t> </a:t>
                      </a:r>
                      <a:r>
                        <a:rPr lang="fr-FR" sz="1400" b="1" baseline="0" noProof="0" dirty="0" err="1" smtClean="0"/>
                        <a:t>buy</a:t>
                      </a:r>
                      <a:endParaRPr lang="fr-FR" sz="1400" b="1" baseline="0" noProof="0" dirty="0" smtClean="0"/>
                    </a:p>
                    <a:p>
                      <a:pPr algn="l"/>
                      <a:r>
                        <a:rPr lang="fr-FR" sz="1400" b="1" baseline="0" noProof="0" dirty="0" smtClean="0"/>
                        <a:t>écrivons = </a:t>
                      </a:r>
                      <a:r>
                        <a:rPr lang="fr-FR" sz="1400" b="1" baseline="0" noProof="0" dirty="0" err="1" smtClean="0"/>
                        <a:t>We</a:t>
                      </a:r>
                      <a:r>
                        <a:rPr lang="fr-FR" sz="1400" b="1" baseline="0" noProof="0" dirty="0" smtClean="0"/>
                        <a:t> </a:t>
                      </a:r>
                      <a:r>
                        <a:rPr lang="fr-FR" sz="1400" b="1" baseline="0" noProof="0" dirty="0" err="1" smtClean="0"/>
                        <a:t>write</a:t>
                      </a:r>
                      <a:endParaRPr lang="fr-FR" sz="1400" b="1" baseline="0" noProof="0" dirty="0" smtClean="0"/>
                    </a:p>
                    <a:p>
                      <a:pPr algn="l"/>
                      <a:r>
                        <a:rPr lang="fr-FR" sz="1400" b="0" baseline="0" noProof="0" dirty="0" smtClean="0"/>
                        <a:t>avons = </a:t>
                      </a:r>
                      <a:r>
                        <a:rPr lang="fr-FR" sz="1400" b="0" baseline="0" noProof="0" dirty="0" err="1" smtClean="0"/>
                        <a:t>We</a:t>
                      </a:r>
                      <a:r>
                        <a:rPr lang="fr-FR" sz="1400" b="0" baseline="0" noProof="0" dirty="0" smtClean="0"/>
                        <a:t> have</a:t>
                      </a:r>
                    </a:p>
                    <a:p>
                      <a:pPr algn="l"/>
                      <a:r>
                        <a:rPr lang="fr-FR" sz="1400" b="0" baseline="0" noProof="0" dirty="0" smtClean="0"/>
                        <a:t>mangeons = </a:t>
                      </a:r>
                      <a:r>
                        <a:rPr lang="fr-FR" sz="1400" b="0" baseline="0" noProof="0" dirty="0" err="1" smtClean="0"/>
                        <a:t>We</a:t>
                      </a:r>
                      <a:r>
                        <a:rPr lang="fr-FR" sz="1400" b="0" baseline="0" noProof="0" dirty="0" smtClean="0"/>
                        <a:t> </a:t>
                      </a:r>
                      <a:r>
                        <a:rPr lang="fr-FR" sz="1400" b="0" baseline="0" noProof="0" dirty="0" err="1" smtClean="0"/>
                        <a:t>eat</a:t>
                      </a:r>
                      <a:endParaRPr lang="fr-FR" sz="1400" b="0"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400" b="0" noProof="0" dirty="0" smtClean="0"/>
                        <a:t>Je</a:t>
                      </a:r>
                      <a:r>
                        <a:rPr lang="fr-FR" sz="1400" b="0" baseline="0" noProof="0" dirty="0" smtClean="0"/>
                        <a:t> suis allé(e)</a:t>
                      </a:r>
                      <a:r>
                        <a:rPr lang="fr-FR" sz="1400" b="0" noProof="0" dirty="0" smtClean="0"/>
                        <a:t> = I </a:t>
                      </a:r>
                      <a:r>
                        <a:rPr lang="fr-FR" sz="1400" b="0" noProof="0" dirty="0" err="1" smtClean="0"/>
                        <a:t>went</a:t>
                      </a:r>
                      <a:r>
                        <a:rPr lang="fr-FR" sz="1400" b="0" noProof="0" dirty="0" smtClean="0"/>
                        <a:t>/ I </a:t>
                      </a:r>
                      <a:r>
                        <a:rPr lang="fr-FR" sz="1400" b="0" noProof="0" dirty="0" err="1" smtClean="0"/>
                        <a:t>was</a:t>
                      </a:r>
                      <a:endParaRPr lang="fr-FR" sz="1400" b="0" noProof="0" dirty="0" smtClean="0"/>
                    </a:p>
                    <a:p>
                      <a:pPr algn="l"/>
                      <a:r>
                        <a:rPr lang="fr-FR" sz="1400" b="0" noProof="0" dirty="0" smtClean="0"/>
                        <a:t>J’ai joué = I </a:t>
                      </a:r>
                      <a:r>
                        <a:rPr lang="fr-FR" sz="1400" b="0" noProof="0" dirty="0" err="1" smtClean="0"/>
                        <a:t>played</a:t>
                      </a:r>
                      <a:endParaRPr lang="fr-FR" sz="1400" b="0" noProof="0" dirty="0" smtClean="0"/>
                    </a:p>
                    <a:p>
                      <a:pPr algn="l"/>
                      <a:r>
                        <a:rPr lang="fr-FR" sz="1400" b="0" noProof="0" dirty="0" smtClean="0"/>
                        <a:t>J’ai dansé = I </a:t>
                      </a:r>
                      <a:r>
                        <a:rPr lang="fr-FR" sz="1400" b="0" noProof="0" dirty="0" err="1" smtClean="0"/>
                        <a:t>danced</a:t>
                      </a:r>
                      <a:endParaRPr lang="fr-FR" sz="1400" b="0" noProof="0" dirty="0" smtClean="0"/>
                    </a:p>
                    <a:p>
                      <a:pPr algn="l"/>
                      <a:r>
                        <a:rPr lang="fr-FR" sz="1400" b="0" noProof="0" dirty="0" smtClean="0"/>
                        <a:t>J’ai visité = I </a:t>
                      </a:r>
                      <a:r>
                        <a:rPr lang="fr-FR" sz="1400" b="0" noProof="0" dirty="0" err="1" smtClean="0"/>
                        <a:t>visited</a:t>
                      </a:r>
                      <a:endParaRPr lang="fr-FR" sz="1400" b="0" noProof="0" dirty="0" smtClean="0"/>
                    </a:p>
                    <a:p>
                      <a:pPr algn="l"/>
                      <a:r>
                        <a:rPr lang="fr-FR" sz="1400" b="0" noProof="0" dirty="0" smtClean="0"/>
                        <a:t>J’ai acheté = I  </a:t>
                      </a:r>
                      <a:r>
                        <a:rPr lang="fr-FR" sz="1400" b="0" noProof="0" dirty="0" err="1" smtClean="0"/>
                        <a:t>bought</a:t>
                      </a:r>
                      <a:endParaRPr lang="fr-FR" sz="1400" b="0" noProof="0" dirty="0" smtClean="0"/>
                    </a:p>
                    <a:p>
                      <a:pPr algn="l"/>
                      <a:r>
                        <a:rPr lang="fr-FR" sz="1400" b="0" baseline="0" noProof="0" dirty="0" smtClean="0"/>
                        <a:t>J’ai écrit = I </a:t>
                      </a:r>
                      <a:r>
                        <a:rPr lang="fr-FR" sz="1400" b="0" baseline="0" noProof="0" dirty="0" err="1" smtClean="0"/>
                        <a:t>wrote</a:t>
                      </a:r>
                      <a:endParaRPr lang="fr-FR" sz="1400" b="0" baseline="0" noProof="0" dirty="0" smtClean="0"/>
                    </a:p>
                    <a:p>
                      <a:pPr algn="l"/>
                      <a:endParaRPr lang="fr-FR" sz="1400" b="0" baseline="0" noProof="0" dirty="0" smtClean="0"/>
                    </a:p>
                    <a:p>
                      <a:pPr algn="l"/>
                      <a:endParaRPr lang="fr-FR" sz="1400" b="0" baseline="0" noProof="0" dirty="0" smtClean="0"/>
                    </a:p>
                    <a:p>
                      <a:pPr algn="l"/>
                      <a:r>
                        <a:rPr lang="fr-FR" sz="1400" b="0" baseline="0" noProof="0" dirty="0" smtClean="0"/>
                        <a:t>Nous sommes allé(e)s= </a:t>
                      </a:r>
                      <a:r>
                        <a:rPr lang="fr-FR" sz="1400" b="0" baseline="0" noProof="0" dirty="0" err="1" smtClean="0"/>
                        <a:t>We</a:t>
                      </a:r>
                      <a:r>
                        <a:rPr lang="fr-FR" sz="1400" b="0" baseline="0" noProof="0" dirty="0" smtClean="0"/>
                        <a:t> </a:t>
                      </a:r>
                      <a:r>
                        <a:rPr lang="fr-FR" sz="1400" b="0" baseline="0" noProof="0" dirty="0" err="1" smtClean="0"/>
                        <a:t>went</a:t>
                      </a:r>
                      <a:endParaRPr lang="fr-FR" sz="1400" b="0" baseline="0" noProof="0" dirty="0" smtClean="0"/>
                    </a:p>
                    <a:p>
                      <a:pPr algn="l"/>
                      <a:r>
                        <a:rPr lang="fr-FR" sz="1400" b="0" baseline="0" noProof="0" dirty="0" smtClean="0"/>
                        <a:t>Nous avons:</a:t>
                      </a:r>
                    </a:p>
                    <a:p>
                      <a:pPr algn="l"/>
                      <a:r>
                        <a:rPr lang="fr-FR" sz="1400" b="1" baseline="0" noProof="0" dirty="0" smtClean="0"/>
                        <a:t>joué = </a:t>
                      </a:r>
                      <a:r>
                        <a:rPr lang="fr-FR" sz="1400" b="1" baseline="0" noProof="0" dirty="0" err="1" smtClean="0"/>
                        <a:t>We</a:t>
                      </a:r>
                      <a:r>
                        <a:rPr lang="fr-FR" sz="1400" b="1" baseline="0" noProof="0" dirty="0" smtClean="0"/>
                        <a:t> </a:t>
                      </a:r>
                      <a:r>
                        <a:rPr lang="fr-FR" sz="1400" b="1" baseline="0" noProof="0" dirty="0" err="1" smtClean="0"/>
                        <a:t>played</a:t>
                      </a:r>
                      <a:endParaRPr lang="fr-FR" sz="1400" b="1" baseline="0" noProof="0" dirty="0" smtClean="0"/>
                    </a:p>
                    <a:p>
                      <a:pPr algn="l"/>
                      <a:r>
                        <a:rPr lang="fr-FR" sz="1400" b="1" baseline="0" noProof="0" dirty="0" smtClean="0"/>
                        <a:t>dansé = </a:t>
                      </a:r>
                      <a:r>
                        <a:rPr lang="fr-FR" sz="1400" b="1" baseline="0" noProof="0" dirty="0" err="1" smtClean="0"/>
                        <a:t>We</a:t>
                      </a:r>
                      <a:r>
                        <a:rPr lang="fr-FR" sz="1400" b="1" baseline="0" noProof="0" dirty="0" smtClean="0"/>
                        <a:t> </a:t>
                      </a:r>
                      <a:r>
                        <a:rPr lang="fr-FR" sz="1400" b="1" baseline="0" noProof="0" dirty="0" err="1" smtClean="0"/>
                        <a:t>danced</a:t>
                      </a:r>
                      <a:endParaRPr lang="fr-FR" sz="1400" b="1" baseline="0" noProof="0" dirty="0" smtClean="0"/>
                    </a:p>
                    <a:p>
                      <a:pPr algn="l"/>
                      <a:r>
                        <a:rPr lang="fr-FR" sz="1400" b="1" baseline="0" noProof="0" dirty="0" smtClean="0"/>
                        <a:t>visité = </a:t>
                      </a:r>
                      <a:r>
                        <a:rPr lang="fr-FR" sz="1400" b="1" baseline="0" noProof="0" dirty="0" err="1" smtClean="0"/>
                        <a:t>We</a:t>
                      </a:r>
                      <a:r>
                        <a:rPr lang="fr-FR" sz="1400" b="1" baseline="0" noProof="0" dirty="0" smtClean="0"/>
                        <a:t> </a:t>
                      </a:r>
                      <a:r>
                        <a:rPr lang="fr-FR" sz="1400" b="1" baseline="0" noProof="0" dirty="0" err="1" smtClean="0"/>
                        <a:t>visited</a:t>
                      </a:r>
                      <a:endParaRPr lang="fr-FR" sz="1400" b="1" baseline="0" noProof="0" dirty="0" smtClean="0"/>
                    </a:p>
                    <a:p>
                      <a:pPr algn="l"/>
                      <a:r>
                        <a:rPr lang="fr-FR" sz="1400" b="1" baseline="0" noProof="0" dirty="0" smtClean="0"/>
                        <a:t>acheté = </a:t>
                      </a:r>
                      <a:r>
                        <a:rPr lang="fr-FR" sz="1400" b="1" baseline="0" noProof="0" dirty="0" err="1" smtClean="0"/>
                        <a:t>We</a:t>
                      </a:r>
                      <a:r>
                        <a:rPr lang="fr-FR" sz="1400" b="1" baseline="0" noProof="0" dirty="0" smtClean="0"/>
                        <a:t> </a:t>
                      </a:r>
                      <a:r>
                        <a:rPr lang="fr-FR" sz="1400" b="1" baseline="0" noProof="0" dirty="0" err="1" smtClean="0"/>
                        <a:t>bought</a:t>
                      </a:r>
                      <a:endParaRPr lang="fr-FR" sz="1400" b="1" baseline="0" noProof="0" dirty="0" smtClean="0"/>
                    </a:p>
                    <a:p>
                      <a:pPr algn="l"/>
                      <a:r>
                        <a:rPr lang="fr-FR" sz="1400" b="1" baseline="0" noProof="0" dirty="0" smtClean="0"/>
                        <a:t>écrit = </a:t>
                      </a:r>
                      <a:r>
                        <a:rPr lang="fr-FR" sz="1400" b="1" baseline="0" noProof="0" dirty="0" err="1" smtClean="0"/>
                        <a:t>We</a:t>
                      </a:r>
                      <a:r>
                        <a:rPr lang="fr-FR" sz="1400" b="1" baseline="0" noProof="0" dirty="0" smtClean="0"/>
                        <a:t> </a:t>
                      </a:r>
                      <a:r>
                        <a:rPr lang="fr-FR" sz="1400" b="1" baseline="0" noProof="0" dirty="0" err="1" smtClean="0"/>
                        <a:t>wrote</a:t>
                      </a:r>
                      <a:endParaRPr lang="fr-FR" sz="1400" b="1" baseline="0" noProof="0" dirty="0" smtClean="0"/>
                    </a:p>
                    <a:p>
                      <a:pPr algn="l"/>
                      <a:r>
                        <a:rPr lang="fr-FR" sz="1400" b="0" baseline="0" noProof="0" dirty="0" smtClean="0"/>
                        <a:t>eu-</a:t>
                      </a:r>
                      <a:r>
                        <a:rPr lang="fr-FR" sz="1400" b="0" baseline="0" noProof="0" dirty="0" err="1" smtClean="0"/>
                        <a:t>We</a:t>
                      </a:r>
                      <a:r>
                        <a:rPr lang="fr-FR" sz="1400" b="0" baseline="0" noProof="0" dirty="0" smtClean="0"/>
                        <a:t> </a:t>
                      </a:r>
                      <a:r>
                        <a:rPr lang="fr-FR" sz="1400" b="0" baseline="0" noProof="0" dirty="0" err="1" smtClean="0"/>
                        <a:t>had</a:t>
                      </a:r>
                      <a:endParaRPr lang="fr-FR" sz="1400" b="0" baseline="0" noProof="0" dirty="0" smtClean="0"/>
                    </a:p>
                    <a:p>
                      <a:pPr algn="l"/>
                      <a:r>
                        <a:rPr lang="fr-FR" sz="1400" b="0" baseline="0" noProof="0" dirty="0" smtClean="0"/>
                        <a:t>mangé-</a:t>
                      </a:r>
                      <a:r>
                        <a:rPr lang="fr-FR" sz="1400" b="0" baseline="0" noProof="0" dirty="0" err="1" smtClean="0"/>
                        <a:t>We</a:t>
                      </a:r>
                      <a:r>
                        <a:rPr lang="fr-FR" sz="1400" b="0" baseline="0" noProof="0" dirty="0" smtClean="0"/>
                        <a:t> </a:t>
                      </a:r>
                      <a:r>
                        <a:rPr lang="fr-FR" sz="1400" b="0" baseline="0" noProof="0" dirty="0" err="1" smtClean="0"/>
                        <a:t>ate</a:t>
                      </a:r>
                      <a:endParaRPr lang="fr-FR" sz="1400" b="0" baseline="0"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es-ES_tradnl"/>
                    </a:p>
                  </a:txBody>
                  <a:tcPr/>
                </a:tc>
                <a:extLst>
                  <a:ext uri="{0D108BD9-81ED-4DB2-BD59-A6C34878D82A}">
                    <a16:rowId xmlns:a16="http://schemas.microsoft.com/office/drawing/2014/main" val="10007"/>
                  </a:ext>
                </a:extLst>
              </a:tr>
            </a:tbl>
          </a:graphicData>
        </a:graphic>
      </p:graphicFrame>
      <p:sp>
        <p:nvSpPr>
          <p:cNvPr id="6" name="Slide Number Placeholder 5"/>
          <p:cNvSpPr>
            <a:spLocks noGrp="1"/>
          </p:cNvSpPr>
          <p:nvPr>
            <p:ph type="sldNum" sz="quarter" idx="12"/>
          </p:nvPr>
        </p:nvSpPr>
        <p:spPr>
          <a:xfrm>
            <a:off x="5085184" y="8532440"/>
            <a:ext cx="1600200" cy="485775"/>
          </a:xfrm>
        </p:spPr>
        <p:txBody>
          <a:bodyPr/>
          <a:lstStyle/>
          <a:p>
            <a:pPr>
              <a:defRPr/>
            </a:pPr>
            <a:fld id="{444A666A-3D31-43B9-854B-E5954ACFF98B}" type="slidenum">
              <a:rPr lang="en-GB" smtClean="0"/>
              <a:pPr>
                <a:defRPr/>
              </a:pPr>
              <a:t>36</a:t>
            </a:fld>
            <a:endParaRPr lang="en-GB"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rot="16200000">
            <a:off x="-1123086" y="1123088"/>
            <a:ext cx="9144000" cy="6897826"/>
          </a:xfrm>
          <a:prstGeom prst="rect">
            <a:avLst/>
          </a:prstGeom>
          <a:noFill/>
          <a:ln w="9525">
            <a:noFill/>
            <a:miter lim="800000"/>
            <a:headEnd/>
            <a:tailEnd/>
          </a:ln>
        </p:spPr>
      </p:pic>
    </p:spTree>
    <p:extLst>
      <p:ext uri="{BB962C8B-B14F-4D97-AF65-F5344CB8AC3E}">
        <p14:creationId xmlns:p14="http://schemas.microsoft.com/office/powerpoint/2010/main" val="280194625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bwMode="auto">
          <a:xfrm>
            <a:off x="116632" y="621104"/>
            <a:ext cx="6741368" cy="1440160"/>
          </a:xfrm>
          <a:prstGeom prst="rect">
            <a:avLst/>
          </a:prstGeom>
          <a:solidFill>
            <a:schemeClr val="bg1"/>
          </a:solidFill>
          <a:ln w="9525">
            <a:noFill/>
            <a:miter lim="800000"/>
            <a:headEnd/>
            <a:tailEnd/>
          </a:ln>
        </p:spPr>
        <p:txBody>
          <a:bodyPr vert="horz" wrap="square" lIns="91440" tIns="45720" rIns="91440" bIns="45720" numCol="1" anchor="ctr" anchorCtr="0" compatLnSpc="1">
            <a:prstTxWarp prst="textNoShape">
              <a:avLst/>
            </a:prstTxWarp>
          </a:bodyPr>
          <a:lstStyle/>
          <a:p>
            <a:pPr lvl="0" eaLnBrk="0" hangingPunct="0">
              <a:defRPr/>
            </a:pPr>
            <a:r>
              <a:rPr kumimoji="0" lang="es-ES_tradnl" sz="1600" b="1" i="0" u="none" strike="noStrike" kern="1200" cap="none" spc="0" normalizeH="0" baseline="0" noProof="0" dirty="0" err="1">
                <a:ln>
                  <a:noFill/>
                </a:ln>
                <a:solidFill>
                  <a:schemeClr val="tx1"/>
                </a:solidFill>
                <a:effectLst/>
                <a:uLnTx/>
                <a:uFillTx/>
                <a:latin typeface="Calibri" pitchFamily="34" charset="0"/>
                <a:ea typeface="+mj-ea"/>
                <a:cs typeface="Calibri" pitchFamily="34" charset="0"/>
              </a:rPr>
              <a:t>Question</a:t>
            </a:r>
            <a:r>
              <a:rPr kumimoji="0" lang="es-ES_tradnl" sz="1600" b="1" i="0" u="none" strike="noStrike" kern="1200" cap="none" spc="0" normalizeH="0" baseline="0" noProof="0" dirty="0">
                <a:ln>
                  <a:noFill/>
                </a:ln>
                <a:solidFill>
                  <a:schemeClr val="tx1"/>
                </a:solidFill>
                <a:effectLst/>
                <a:uLnTx/>
                <a:uFillTx/>
                <a:latin typeface="Calibri" pitchFamily="34" charset="0"/>
                <a:ea typeface="+mj-ea"/>
                <a:cs typeface="Calibri" pitchFamily="34" charset="0"/>
              </a:rPr>
              <a:t> 4.1 </a:t>
            </a:r>
            <a:r>
              <a:rPr kumimoji="0" lang="es-ES_tradnl" sz="1600" b="1" i="0" u="none" strike="noStrike" kern="1200" cap="none" spc="0" normalizeH="0" baseline="0" noProof="0" dirty="0" err="1">
                <a:ln>
                  <a:noFill/>
                </a:ln>
                <a:solidFill>
                  <a:schemeClr val="tx1"/>
                </a:solidFill>
                <a:effectLst/>
                <a:uLnTx/>
                <a:uFillTx/>
                <a:latin typeface="Calibri" pitchFamily="34" charset="0"/>
                <a:ea typeface="+mj-ea"/>
                <a:cs typeface="Calibri" pitchFamily="34" charset="0"/>
              </a:rPr>
              <a:t>or</a:t>
            </a:r>
            <a:r>
              <a:rPr kumimoji="0" lang="es-ES_tradnl" sz="1600" b="1" i="0" u="none" strike="noStrike" kern="1200" cap="none" spc="0" normalizeH="0" baseline="0" noProof="0" dirty="0">
                <a:ln>
                  <a:noFill/>
                </a:ln>
                <a:solidFill>
                  <a:schemeClr val="tx1"/>
                </a:solidFill>
                <a:effectLst/>
                <a:uLnTx/>
                <a:uFillTx/>
                <a:latin typeface="Calibri" pitchFamily="34" charset="0"/>
                <a:ea typeface="+mj-ea"/>
                <a:cs typeface="Calibri" pitchFamily="34" charset="0"/>
              </a:rPr>
              <a:t> 4.2 FOUNDATION</a:t>
            </a:r>
            <a:r>
              <a:rPr lang="es-ES_tradnl" sz="1600" b="1" dirty="0">
                <a:latin typeface="Calibri" pitchFamily="34" charset="0"/>
                <a:cs typeface="Calibri" pitchFamily="34" charset="0"/>
              </a:rPr>
              <a:t> (</a:t>
            </a:r>
            <a:r>
              <a:rPr lang="es-ES_tradnl" sz="1600" b="1" dirty="0" err="1">
                <a:latin typeface="Calibri" pitchFamily="34" charset="0"/>
                <a:cs typeface="Calibri" pitchFamily="34" charset="0"/>
              </a:rPr>
              <a:t>Only</a:t>
            </a:r>
            <a:r>
              <a:rPr lang="es-ES_tradnl" sz="1600" b="1" dirty="0">
                <a:latin typeface="Calibri" pitchFamily="34" charset="0"/>
                <a:cs typeface="Calibri" pitchFamily="34" charset="0"/>
              </a:rPr>
              <a:t> </a:t>
            </a:r>
            <a:r>
              <a:rPr lang="es-ES_tradnl" sz="1600" b="1" dirty="0" err="1">
                <a:latin typeface="Calibri" pitchFamily="34" charset="0"/>
                <a:cs typeface="Calibri" pitchFamily="34" charset="0"/>
              </a:rPr>
              <a:t>answer</a:t>
            </a:r>
            <a:r>
              <a:rPr lang="es-ES_tradnl" sz="1600" b="1" dirty="0">
                <a:latin typeface="Calibri" pitchFamily="34" charset="0"/>
                <a:cs typeface="Calibri" pitchFamily="34" charset="0"/>
              </a:rPr>
              <a:t> ONE </a:t>
            </a:r>
            <a:r>
              <a:rPr lang="es-ES_tradnl" sz="1600" b="1" dirty="0" err="1">
                <a:latin typeface="Calibri" pitchFamily="34" charset="0"/>
                <a:cs typeface="Calibri" pitchFamily="34" charset="0"/>
              </a:rPr>
              <a:t>question</a:t>
            </a:r>
            <a:r>
              <a:rPr lang="es-ES_tradnl" sz="1600" b="1" dirty="0">
                <a:latin typeface="Calibri" pitchFamily="34" charset="0"/>
                <a:cs typeface="Calibri" pitchFamily="34" charset="0"/>
              </a:rPr>
              <a:t>.) 16 MARKS</a:t>
            </a:r>
            <a:endParaRPr kumimoji="0" lang="es-ES_tradnl" sz="1600" b="1" i="0" u="none" strike="noStrike" kern="1200" cap="none" spc="0" normalizeH="0" baseline="0" noProof="0" dirty="0">
              <a:ln>
                <a:noFill/>
              </a:ln>
              <a:solidFill>
                <a:schemeClr val="tx1"/>
              </a:solidFill>
              <a:effectLst/>
              <a:uLnTx/>
              <a:uFillTx/>
              <a:latin typeface="Calibri" pitchFamily="34" charset="0"/>
              <a:ea typeface="+mj-ea"/>
              <a:cs typeface="Calibri"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s-ES_tradnl" sz="1600" b="1" i="0" u="none" strike="noStrike" kern="1200" cap="none" spc="0" normalizeH="0" baseline="0" noProof="0" dirty="0" err="1">
                <a:ln>
                  <a:noFill/>
                </a:ln>
                <a:solidFill>
                  <a:schemeClr val="tx1"/>
                </a:solidFill>
                <a:effectLst/>
                <a:uLnTx/>
                <a:uFillTx/>
                <a:latin typeface="Calibri" pitchFamily="34" charset="0"/>
                <a:ea typeface="+mj-ea"/>
                <a:cs typeface="Calibri" pitchFamily="34" charset="0"/>
              </a:rPr>
              <a:t>Question</a:t>
            </a:r>
            <a:r>
              <a:rPr kumimoji="0" lang="es-ES_tradnl" sz="1600" b="1" i="0" u="none" strike="noStrike" kern="1200" cap="none" spc="0" normalizeH="0" baseline="0" noProof="0" dirty="0">
                <a:ln>
                  <a:noFill/>
                </a:ln>
                <a:solidFill>
                  <a:schemeClr val="tx1"/>
                </a:solidFill>
                <a:effectLst/>
                <a:uLnTx/>
                <a:uFillTx/>
                <a:latin typeface="Calibri" pitchFamily="34" charset="0"/>
                <a:ea typeface="+mj-ea"/>
                <a:cs typeface="Calibri" pitchFamily="34" charset="0"/>
              </a:rPr>
              <a:t> 1.1 </a:t>
            </a:r>
            <a:r>
              <a:rPr kumimoji="0" lang="es-ES_tradnl" sz="1600" b="1" i="0" u="none" strike="noStrike" kern="1200" cap="none" spc="0" normalizeH="0" baseline="0" noProof="0" dirty="0" err="1">
                <a:ln>
                  <a:noFill/>
                </a:ln>
                <a:solidFill>
                  <a:schemeClr val="tx1"/>
                </a:solidFill>
                <a:effectLst/>
                <a:uLnTx/>
                <a:uFillTx/>
                <a:latin typeface="Calibri" pitchFamily="34" charset="0"/>
                <a:ea typeface="+mj-ea"/>
                <a:cs typeface="Calibri" pitchFamily="34" charset="0"/>
              </a:rPr>
              <a:t>or</a:t>
            </a:r>
            <a:r>
              <a:rPr kumimoji="0" lang="es-ES_tradnl" sz="1600" b="1" i="0" u="none" strike="noStrike" kern="1200" cap="none" spc="0" normalizeH="0" baseline="0" noProof="0" dirty="0">
                <a:ln>
                  <a:noFill/>
                </a:ln>
                <a:solidFill>
                  <a:schemeClr val="tx1"/>
                </a:solidFill>
                <a:effectLst/>
                <a:uLnTx/>
                <a:uFillTx/>
                <a:latin typeface="Calibri" pitchFamily="34" charset="0"/>
                <a:ea typeface="+mj-ea"/>
                <a:cs typeface="Calibri" pitchFamily="34" charset="0"/>
              </a:rPr>
              <a:t> 1.2 HIGHER (</a:t>
            </a:r>
            <a:r>
              <a:rPr kumimoji="0" lang="es-ES_tradnl" sz="1600" b="1" i="0" u="none" strike="noStrike" kern="1200" cap="none" spc="0" normalizeH="0" baseline="0" noProof="0" dirty="0" err="1">
                <a:ln>
                  <a:noFill/>
                </a:ln>
                <a:solidFill>
                  <a:schemeClr val="tx1"/>
                </a:solidFill>
                <a:effectLst/>
                <a:uLnTx/>
                <a:uFillTx/>
                <a:latin typeface="Calibri" pitchFamily="34" charset="0"/>
                <a:ea typeface="+mj-ea"/>
                <a:cs typeface="Calibri" pitchFamily="34" charset="0"/>
              </a:rPr>
              <a:t>Only</a:t>
            </a:r>
            <a:r>
              <a:rPr kumimoji="0" lang="es-ES_tradnl" sz="1600" b="1" i="0" u="none" strike="noStrike" kern="1200" cap="none" spc="0" normalizeH="0" baseline="0" noProof="0" dirty="0">
                <a:ln>
                  <a:noFill/>
                </a:ln>
                <a:solidFill>
                  <a:schemeClr val="tx1"/>
                </a:solidFill>
                <a:effectLst/>
                <a:uLnTx/>
                <a:uFillTx/>
                <a:latin typeface="Calibri" pitchFamily="34" charset="0"/>
                <a:ea typeface="+mj-ea"/>
                <a:cs typeface="Calibri" pitchFamily="34" charset="0"/>
              </a:rPr>
              <a:t> </a:t>
            </a:r>
            <a:r>
              <a:rPr kumimoji="0" lang="es-ES_tradnl" sz="1600" b="1" i="0" u="none" strike="noStrike" kern="1200" cap="none" spc="0" normalizeH="0" baseline="0" noProof="0" dirty="0" err="1">
                <a:ln>
                  <a:noFill/>
                </a:ln>
                <a:solidFill>
                  <a:schemeClr val="tx1"/>
                </a:solidFill>
                <a:effectLst/>
                <a:uLnTx/>
                <a:uFillTx/>
                <a:latin typeface="Calibri" pitchFamily="34" charset="0"/>
                <a:ea typeface="+mj-ea"/>
                <a:cs typeface="Calibri" pitchFamily="34" charset="0"/>
              </a:rPr>
              <a:t>answer</a:t>
            </a:r>
            <a:r>
              <a:rPr kumimoji="0" lang="es-ES_tradnl" sz="1600" b="1" i="0" u="none" strike="noStrike" kern="1200" cap="none" spc="0" normalizeH="0" baseline="0" noProof="0" dirty="0">
                <a:ln>
                  <a:noFill/>
                </a:ln>
                <a:solidFill>
                  <a:schemeClr val="tx1"/>
                </a:solidFill>
                <a:effectLst/>
                <a:uLnTx/>
                <a:uFillTx/>
                <a:latin typeface="Calibri" pitchFamily="34" charset="0"/>
                <a:ea typeface="+mj-ea"/>
                <a:cs typeface="Calibri" pitchFamily="34" charset="0"/>
              </a:rPr>
              <a:t> ONE </a:t>
            </a:r>
            <a:r>
              <a:rPr kumimoji="0" lang="es-ES_tradnl" sz="1600" b="1" i="0" u="none" strike="noStrike" kern="1200" cap="none" spc="0" normalizeH="0" baseline="0" noProof="0" dirty="0" err="1">
                <a:ln>
                  <a:noFill/>
                </a:ln>
                <a:solidFill>
                  <a:schemeClr val="tx1"/>
                </a:solidFill>
                <a:effectLst/>
                <a:uLnTx/>
                <a:uFillTx/>
                <a:latin typeface="Calibri" pitchFamily="34" charset="0"/>
                <a:ea typeface="+mj-ea"/>
                <a:cs typeface="Calibri" pitchFamily="34" charset="0"/>
              </a:rPr>
              <a:t>question</a:t>
            </a:r>
            <a:r>
              <a:rPr kumimoji="0" lang="es-ES_tradnl" sz="1600" b="1" i="0" u="none" strike="noStrike" kern="1200" cap="none" spc="0" normalizeH="0" baseline="0" noProof="0" dirty="0">
                <a:ln>
                  <a:noFill/>
                </a:ln>
                <a:solidFill>
                  <a:schemeClr val="tx1"/>
                </a:solidFill>
                <a:effectLst/>
                <a:uLnTx/>
                <a:uFillTx/>
                <a:latin typeface="Calibri" pitchFamily="34" charset="0"/>
                <a:ea typeface="+mj-ea"/>
                <a:cs typeface="Calibri" pitchFamily="34" charset="0"/>
              </a:rPr>
              <a:t>.) 16 MARKS</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ES_tradnl" sz="1200" b="1" i="0" u="none" strike="noStrike" kern="1200" cap="none" spc="0" normalizeH="0" noProof="0" dirty="0">
              <a:ln>
                <a:noFill/>
              </a:ln>
              <a:solidFill>
                <a:schemeClr val="tx1"/>
              </a:solidFill>
              <a:effectLst/>
              <a:uLnTx/>
              <a:uFillTx/>
              <a:latin typeface="Calibri" pitchFamily="34" charset="0"/>
              <a:ea typeface="+mj-ea"/>
              <a:cs typeface="Calibri" pitchFamily="34" charset="0"/>
            </a:endParaRPr>
          </a:p>
          <a:p>
            <a:pPr>
              <a:buFont typeface="Arial" pitchFamily="34" charset="0"/>
              <a:buChar char="•"/>
            </a:pPr>
            <a:r>
              <a:rPr lang="es-ES_tradnl" sz="1400" dirty="0" err="1">
                <a:latin typeface="Calibri" pitchFamily="34" charset="0"/>
                <a:cs typeface="Calibri" pitchFamily="34" charset="0"/>
              </a:rPr>
              <a:t>Write</a:t>
            </a:r>
            <a:r>
              <a:rPr lang="es-ES_tradnl" sz="1400" dirty="0">
                <a:latin typeface="Calibri" pitchFamily="34" charset="0"/>
                <a:cs typeface="Calibri" pitchFamily="34" charset="0"/>
              </a:rPr>
              <a:t> </a:t>
            </a:r>
            <a:r>
              <a:rPr lang="es-ES_tradnl" sz="1400" dirty="0" err="1">
                <a:latin typeface="Calibri" pitchFamily="34" charset="0"/>
                <a:cs typeface="Calibri" pitchFamily="34" charset="0"/>
              </a:rPr>
              <a:t>approximately</a:t>
            </a:r>
            <a:r>
              <a:rPr lang="es-ES_tradnl" sz="1400" dirty="0">
                <a:latin typeface="Calibri" pitchFamily="34" charset="0"/>
                <a:cs typeface="Calibri" pitchFamily="34" charset="0"/>
              </a:rPr>
              <a:t> 90 </a:t>
            </a:r>
            <a:r>
              <a:rPr lang="es-ES_tradnl" sz="1400" dirty="0" err="1">
                <a:latin typeface="Calibri" pitchFamily="34" charset="0"/>
                <a:cs typeface="Calibri" pitchFamily="34" charset="0"/>
              </a:rPr>
              <a:t>words</a:t>
            </a:r>
            <a:r>
              <a:rPr lang="es-ES_tradnl" sz="1400" dirty="0">
                <a:latin typeface="Calibri" pitchFamily="34" charset="0"/>
                <a:cs typeface="Calibri" pitchFamily="34" charset="0"/>
              </a:rPr>
              <a:t> </a:t>
            </a:r>
          </a:p>
          <a:p>
            <a:pPr>
              <a:buFont typeface="Arial" pitchFamily="34" charset="0"/>
              <a:buChar char="•"/>
            </a:pPr>
            <a:r>
              <a:rPr lang="es-ES_tradnl" sz="1400" dirty="0">
                <a:latin typeface="Calibri" pitchFamily="34" charset="0"/>
                <a:cs typeface="Calibri" pitchFamily="34" charset="0"/>
              </a:rPr>
              <a:t>4 </a:t>
            </a:r>
            <a:r>
              <a:rPr lang="es-ES_tradnl" sz="1400" dirty="0" err="1">
                <a:latin typeface="Calibri" pitchFamily="34" charset="0"/>
                <a:cs typeface="Calibri" pitchFamily="34" charset="0"/>
              </a:rPr>
              <a:t>bullet</a:t>
            </a:r>
            <a:r>
              <a:rPr lang="es-ES_tradnl" sz="1400" dirty="0">
                <a:latin typeface="Calibri" pitchFamily="34" charset="0"/>
                <a:cs typeface="Calibri" pitchFamily="34" charset="0"/>
              </a:rPr>
              <a:t> </a:t>
            </a:r>
            <a:r>
              <a:rPr lang="es-ES_tradnl" sz="1400" dirty="0" err="1">
                <a:latin typeface="Calibri" pitchFamily="34" charset="0"/>
                <a:cs typeface="Calibri" pitchFamily="34" charset="0"/>
              </a:rPr>
              <a:t>points</a:t>
            </a:r>
            <a:endParaRPr lang="es-ES_tradnl" sz="1400" dirty="0">
              <a:latin typeface="Calibri" pitchFamily="34" charset="0"/>
              <a:cs typeface="Calibri" pitchFamily="34" charset="0"/>
            </a:endParaRPr>
          </a:p>
          <a:p>
            <a:pPr>
              <a:buFont typeface="Arial" pitchFamily="34" charset="0"/>
              <a:buChar char="•"/>
            </a:pPr>
            <a:r>
              <a:rPr lang="es-ES_tradnl" sz="1400" dirty="0" err="1">
                <a:latin typeface="Calibri" pitchFamily="34" charset="0"/>
                <a:cs typeface="Calibri" pitchFamily="34" charset="0"/>
              </a:rPr>
              <a:t>Present</a:t>
            </a:r>
            <a:r>
              <a:rPr lang="es-ES_tradnl" sz="1400" dirty="0">
                <a:latin typeface="Calibri" pitchFamily="34" charset="0"/>
                <a:cs typeface="Calibri" pitchFamily="34" charset="0"/>
              </a:rPr>
              <a:t>, </a:t>
            </a:r>
            <a:r>
              <a:rPr lang="es-ES_tradnl" sz="1400" dirty="0" err="1">
                <a:latin typeface="Calibri" pitchFamily="34" charset="0"/>
                <a:cs typeface="Calibri" pitchFamily="34" charset="0"/>
              </a:rPr>
              <a:t>past</a:t>
            </a:r>
            <a:r>
              <a:rPr lang="es-ES_tradnl" sz="1400" dirty="0">
                <a:latin typeface="Calibri" pitchFamily="34" charset="0"/>
                <a:cs typeface="Calibri" pitchFamily="34" charset="0"/>
              </a:rPr>
              <a:t>, </a:t>
            </a:r>
            <a:r>
              <a:rPr lang="es-ES_tradnl" sz="1400" dirty="0" err="1">
                <a:latin typeface="Calibri" pitchFamily="34" charset="0"/>
                <a:cs typeface="Calibri" pitchFamily="34" charset="0"/>
              </a:rPr>
              <a:t>future</a:t>
            </a:r>
            <a:r>
              <a:rPr lang="es-ES_tradnl" sz="1400" dirty="0">
                <a:latin typeface="Calibri" pitchFamily="34" charset="0"/>
                <a:cs typeface="Calibri" pitchFamily="34" charset="0"/>
              </a:rPr>
              <a:t> time </a:t>
            </a:r>
            <a:r>
              <a:rPr lang="es-ES_tradnl" sz="1400" dirty="0" err="1">
                <a:latin typeface="Calibri" pitchFamily="34" charset="0"/>
                <a:cs typeface="Calibri" pitchFamily="34" charset="0"/>
              </a:rPr>
              <a:t>frames</a:t>
            </a:r>
            <a:endParaRPr lang="es-ES_tradnl" sz="1400" dirty="0">
              <a:latin typeface="Calibri" pitchFamily="34" charset="0"/>
              <a:cs typeface="Calibri" pitchFamily="34" charset="0"/>
            </a:endParaRPr>
          </a:p>
          <a:p>
            <a:pPr>
              <a:buFont typeface="Arial" pitchFamily="34" charset="0"/>
              <a:buChar char="•"/>
            </a:pPr>
            <a:r>
              <a:rPr lang="es-ES_tradnl" sz="1400" dirty="0" err="1">
                <a:latin typeface="Calibri" pitchFamily="34" charset="0"/>
                <a:cs typeface="Calibri" pitchFamily="34" charset="0"/>
              </a:rPr>
              <a:t>Approximately</a:t>
            </a:r>
            <a:r>
              <a:rPr lang="es-ES_tradnl" sz="1400" dirty="0">
                <a:latin typeface="Calibri" pitchFamily="34" charset="0"/>
                <a:cs typeface="Calibri" pitchFamily="34" charset="0"/>
              </a:rPr>
              <a:t> 20-25 </a:t>
            </a:r>
            <a:r>
              <a:rPr lang="es-ES_tradnl" sz="1400" dirty="0" err="1">
                <a:latin typeface="Calibri" pitchFamily="34" charset="0"/>
                <a:cs typeface="Calibri" pitchFamily="34" charset="0"/>
              </a:rPr>
              <a:t>words</a:t>
            </a:r>
            <a:r>
              <a:rPr lang="es-ES_tradnl" sz="1400" dirty="0">
                <a:latin typeface="Calibri" pitchFamily="34" charset="0"/>
                <a:cs typeface="Calibri" pitchFamily="34" charset="0"/>
              </a:rPr>
              <a:t> per </a:t>
            </a:r>
            <a:r>
              <a:rPr lang="es-ES_tradnl" sz="1400" dirty="0" err="1">
                <a:latin typeface="Calibri" pitchFamily="34" charset="0"/>
                <a:cs typeface="Calibri" pitchFamily="34" charset="0"/>
              </a:rPr>
              <a:t>bullet</a:t>
            </a:r>
            <a:r>
              <a:rPr lang="es-ES_tradnl" sz="1400" dirty="0">
                <a:latin typeface="Calibri" pitchFamily="34" charset="0"/>
                <a:cs typeface="Calibri" pitchFamily="34" charset="0"/>
              </a:rPr>
              <a:t> </a:t>
            </a:r>
            <a:r>
              <a:rPr lang="es-ES_tradnl" sz="1400" dirty="0" err="1">
                <a:latin typeface="Calibri" pitchFamily="34" charset="0"/>
                <a:cs typeface="Calibri" pitchFamily="34" charset="0"/>
              </a:rPr>
              <a:t>point</a:t>
            </a:r>
            <a:endParaRPr lang="es-ES_tradnl" sz="1400" dirty="0">
              <a:latin typeface="Calibri" pitchFamily="34" charset="0"/>
              <a:cs typeface="Calibri" pitchFamily="34" charset="0"/>
            </a:endParaRPr>
          </a:p>
          <a:p>
            <a:pPr>
              <a:buFont typeface="Arial" pitchFamily="34" charset="0"/>
              <a:buChar char="•"/>
            </a:pPr>
            <a:r>
              <a:rPr lang="es-ES_tradnl" sz="1400" dirty="0" err="1">
                <a:latin typeface="Calibri" pitchFamily="34" charset="0"/>
                <a:cs typeface="Calibri" pitchFamily="34" charset="0"/>
              </a:rPr>
              <a:t>Opinions</a:t>
            </a:r>
            <a:r>
              <a:rPr lang="es-ES_tradnl" sz="1400" dirty="0">
                <a:latin typeface="Calibri" pitchFamily="34" charset="0"/>
                <a:cs typeface="Calibri" pitchFamily="34" charset="0"/>
              </a:rPr>
              <a:t> &amp; </a:t>
            </a:r>
            <a:r>
              <a:rPr lang="es-ES_tradnl" sz="1400" dirty="0" err="1">
                <a:latin typeface="Calibri" pitchFamily="34" charset="0"/>
                <a:cs typeface="Calibri" pitchFamily="34" charset="0"/>
              </a:rPr>
              <a:t>reasons</a:t>
            </a:r>
            <a:r>
              <a:rPr lang="es-ES_tradnl" sz="1400" dirty="0">
                <a:latin typeface="Calibri" pitchFamily="34" charset="0"/>
                <a:cs typeface="Calibri" pitchFamily="34" charset="0"/>
              </a:rPr>
              <a:t> in </a:t>
            </a:r>
            <a:r>
              <a:rPr lang="es-ES_tradnl" sz="1400" dirty="0" err="1">
                <a:latin typeface="Calibri" pitchFamily="34" charset="0"/>
                <a:cs typeface="Calibri" pitchFamily="34" charset="0"/>
              </a:rPr>
              <a:t>every</a:t>
            </a:r>
            <a:r>
              <a:rPr lang="es-ES_tradnl" sz="1400" dirty="0">
                <a:latin typeface="Calibri" pitchFamily="34" charset="0"/>
                <a:cs typeface="Calibri" pitchFamily="34" charset="0"/>
              </a:rPr>
              <a:t> </a:t>
            </a:r>
            <a:r>
              <a:rPr lang="es-ES_tradnl" sz="1400" dirty="0" err="1">
                <a:latin typeface="Calibri" pitchFamily="34" charset="0"/>
                <a:cs typeface="Calibri" pitchFamily="34" charset="0"/>
              </a:rPr>
              <a:t>bullet</a:t>
            </a:r>
            <a:r>
              <a:rPr lang="es-ES_tradnl" sz="1400" dirty="0">
                <a:latin typeface="Calibri" pitchFamily="34" charset="0"/>
                <a:cs typeface="Calibri" pitchFamily="34" charset="0"/>
              </a:rPr>
              <a:t> </a:t>
            </a:r>
            <a:r>
              <a:rPr lang="es-ES_tradnl" sz="1400" dirty="0" err="1">
                <a:latin typeface="Calibri" pitchFamily="34" charset="0"/>
                <a:cs typeface="Calibri" pitchFamily="34" charset="0"/>
              </a:rPr>
              <a:t>point</a:t>
            </a:r>
            <a:endParaRPr lang="es-ES_tradnl" sz="1400" dirty="0">
              <a:latin typeface="Calibri" pitchFamily="34" charset="0"/>
              <a:cs typeface="Calibri" pitchFamily="34" charset="0"/>
            </a:endParaRPr>
          </a:p>
          <a:p>
            <a:pPr>
              <a:buFont typeface="Arial" pitchFamily="34" charset="0"/>
              <a:buChar char="•"/>
            </a:pPr>
            <a:r>
              <a:rPr lang="es-ES_tradnl" sz="1400" dirty="0" err="1">
                <a:latin typeface="Calibri" pitchFamily="34" charset="0"/>
                <a:cs typeface="Calibri" pitchFamily="34" charset="0"/>
              </a:rPr>
              <a:t>Sentence</a:t>
            </a:r>
            <a:r>
              <a:rPr lang="es-ES_tradnl" sz="1400" dirty="0">
                <a:latin typeface="Calibri" pitchFamily="34" charset="0"/>
                <a:cs typeface="Calibri" pitchFamily="34" charset="0"/>
              </a:rPr>
              <a:t> starter</a:t>
            </a:r>
          </a:p>
          <a:p>
            <a:pPr>
              <a:buFont typeface="Arial" pitchFamily="34" charset="0"/>
              <a:buChar char="•"/>
            </a:pPr>
            <a:r>
              <a:rPr lang="es-ES_tradnl" sz="1400" dirty="0">
                <a:latin typeface="Calibri" pitchFamily="34" charset="0"/>
                <a:cs typeface="Calibri" pitchFamily="34" charset="0"/>
              </a:rPr>
              <a:t>THINK 5 </a:t>
            </a:r>
            <a:r>
              <a:rPr lang="es-ES_tradnl" sz="1400" dirty="0" err="1">
                <a:latin typeface="Calibri" pitchFamily="34" charset="0"/>
                <a:cs typeface="Calibri" pitchFamily="34" charset="0"/>
              </a:rPr>
              <a:t>Ws</a:t>
            </a:r>
            <a:r>
              <a:rPr lang="es-ES_tradnl" sz="1400" dirty="0">
                <a:latin typeface="Calibri" pitchFamily="34" charset="0"/>
                <a:cs typeface="Calibri" pitchFamily="34" charset="0"/>
              </a:rPr>
              <a:t> (</a:t>
            </a:r>
            <a:r>
              <a:rPr lang="es-ES_tradnl" sz="1400" dirty="0" err="1">
                <a:latin typeface="Calibri" pitchFamily="34" charset="0"/>
                <a:cs typeface="Calibri" pitchFamily="34" charset="0"/>
              </a:rPr>
              <a:t>Who</a:t>
            </a:r>
            <a:r>
              <a:rPr lang="es-ES_tradnl" sz="1400" dirty="0">
                <a:latin typeface="Calibri" pitchFamily="34" charset="0"/>
                <a:cs typeface="Calibri" pitchFamily="34" charset="0"/>
              </a:rPr>
              <a:t>, </a:t>
            </a:r>
            <a:r>
              <a:rPr lang="es-ES_tradnl" sz="1400" dirty="0" err="1">
                <a:latin typeface="Calibri" pitchFamily="34" charset="0"/>
                <a:cs typeface="Calibri" pitchFamily="34" charset="0"/>
              </a:rPr>
              <a:t>what</a:t>
            </a:r>
            <a:r>
              <a:rPr lang="es-ES_tradnl" sz="1400" dirty="0">
                <a:latin typeface="Calibri" pitchFamily="34" charset="0"/>
                <a:cs typeface="Calibri" pitchFamily="34" charset="0"/>
              </a:rPr>
              <a:t>, </a:t>
            </a:r>
            <a:r>
              <a:rPr lang="es-ES_tradnl" sz="1400" dirty="0" err="1">
                <a:latin typeface="Calibri" pitchFamily="34" charset="0"/>
                <a:cs typeface="Calibri" pitchFamily="34" charset="0"/>
              </a:rPr>
              <a:t>where</a:t>
            </a:r>
            <a:r>
              <a:rPr lang="es-ES_tradnl" sz="1400" dirty="0">
                <a:latin typeface="Calibri" pitchFamily="34" charset="0"/>
                <a:cs typeface="Calibri" pitchFamily="34" charset="0"/>
              </a:rPr>
              <a:t>, </a:t>
            </a:r>
            <a:r>
              <a:rPr lang="es-ES_tradnl" sz="1400" dirty="0" err="1">
                <a:latin typeface="Calibri" pitchFamily="34" charset="0"/>
                <a:cs typeface="Calibri" pitchFamily="34" charset="0"/>
              </a:rPr>
              <a:t>when</a:t>
            </a:r>
            <a:r>
              <a:rPr lang="es-ES_tradnl" sz="1400" dirty="0">
                <a:latin typeface="Calibri" pitchFamily="34" charset="0"/>
                <a:cs typeface="Calibri" pitchFamily="34" charset="0"/>
              </a:rPr>
              <a:t>, </a:t>
            </a:r>
            <a:r>
              <a:rPr lang="es-ES_tradnl" sz="1400" dirty="0" err="1">
                <a:latin typeface="Calibri" pitchFamily="34" charset="0"/>
                <a:cs typeface="Calibri" pitchFamily="34" charset="0"/>
              </a:rPr>
              <a:t>why</a:t>
            </a:r>
            <a:r>
              <a:rPr lang="es-ES_tradnl" sz="1400" dirty="0">
                <a:latin typeface="Calibri" pitchFamily="34" charset="0"/>
                <a:cs typeface="Calibri" pitchFamily="34" charset="0"/>
              </a:rPr>
              <a:t>) in </a:t>
            </a:r>
            <a:r>
              <a:rPr lang="es-ES_tradnl" sz="1400" dirty="0" err="1">
                <a:latin typeface="Calibri" pitchFamily="34" charset="0"/>
                <a:cs typeface="Calibri" pitchFamily="34" charset="0"/>
              </a:rPr>
              <a:t>every</a:t>
            </a:r>
            <a:r>
              <a:rPr lang="es-ES_tradnl" sz="1400" dirty="0">
                <a:latin typeface="Calibri" pitchFamily="34" charset="0"/>
                <a:cs typeface="Calibri" pitchFamily="34" charset="0"/>
              </a:rPr>
              <a:t> </a:t>
            </a:r>
            <a:r>
              <a:rPr lang="es-ES_tradnl" sz="1400" dirty="0" err="1">
                <a:latin typeface="Calibri" pitchFamily="34" charset="0"/>
                <a:cs typeface="Calibri" pitchFamily="34" charset="0"/>
              </a:rPr>
              <a:t>bullet</a:t>
            </a:r>
            <a:r>
              <a:rPr lang="es-ES_tradnl" sz="1400" dirty="0">
                <a:latin typeface="Calibri" pitchFamily="34" charset="0"/>
                <a:cs typeface="Calibri" pitchFamily="34" charset="0"/>
              </a:rPr>
              <a:t> </a:t>
            </a:r>
            <a:r>
              <a:rPr lang="es-ES_tradnl" sz="1400" dirty="0" err="1">
                <a:latin typeface="Calibri" pitchFamily="34" charset="0"/>
                <a:cs typeface="Calibri" pitchFamily="34" charset="0"/>
              </a:rPr>
              <a:t>point</a:t>
            </a:r>
            <a:endParaRPr lang="es-ES_tradnl" sz="1400" dirty="0">
              <a:latin typeface="Calibri" pitchFamily="34" charset="0"/>
              <a:cs typeface="Calibri" pitchFamily="34" charset="0"/>
            </a:endParaRPr>
          </a:p>
          <a:p>
            <a:pPr>
              <a:buFont typeface="Arial" pitchFamily="34" charset="0"/>
              <a:buChar char="•"/>
            </a:pPr>
            <a:r>
              <a:rPr lang="es-ES_tradnl" sz="1400" dirty="0" err="1">
                <a:latin typeface="Calibri" pitchFamily="34" charset="0"/>
                <a:cs typeface="Calibri" pitchFamily="34" charset="0"/>
              </a:rPr>
              <a:t>Some</a:t>
            </a:r>
            <a:r>
              <a:rPr lang="es-ES_tradnl" sz="1400" dirty="0">
                <a:latin typeface="Calibri" pitchFamily="34" charset="0"/>
                <a:cs typeface="Calibri" pitchFamily="34" charset="0"/>
              </a:rPr>
              <a:t> </a:t>
            </a:r>
            <a:r>
              <a:rPr lang="es-ES_tradnl" sz="1400" dirty="0" err="1">
                <a:latin typeface="Calibri" pitchFamily="34" charset="0"/>
                <a:cs typeface="Calibri" pitchFamily="34" charset="0"/>
              </a:rPr>
              <a:t>complex</a:t>
            </a:r>
            <a:r>
              <a:rPr lang="es-ES_tradnl" sz="1400" dirty="0">
                <a:latin typeface="Calibri" pitchFamily="34" charset="0"/>
                <a:cs typeface="Calibri" pitchFamily="34" charset="0"/>
              </a:rPr>
              <a:t> </a:t>
            </a:r>
            <a:r>
              <a:rPr lang="es-ES_tradnl" sz="1400" dirty="0" err="1">
                <a:latin typeface="Calibri" pitchFamily="34" charset="0"/>
                <a:cs typeface="Calibri" pitchFamily="34" charset="0"/>
              </a:rPr>
              <a:t>structures</a:t>
            </a:r>
            <a:r>
              <a:rPr lang="es-ES_tradnl" sz="1400" dirty="0">
                <a:latin typeface="Calibri" pitchFamily="34" charset="0"/>
                <a:cs typeface="Calibri" pitchFamily="34" charset="0"/>
              </a:rPr>
              <a:t> </a:t>
            </a:r>
            <a:r>
              <a:rPr lang="es-ES_tradnl" sz="1400" dirty="0" smtClean="0">
                <a:latin typeface="Calibri" pitchFamily="34" charset="0"/>
                <a:cs typeface="Calibri" pitchFamily="34" charset="0"/>
              </a:rPr>
              <a:t>(FRENCH FANCIES)</a:t>
            </a:r>
            <a:endParaRPr lang="es-ES_tradnl" sz="1400" dirty="0">
              <a:latin typeface="Calibri" pitchFamily="34" charset="0"/>
              <a:cs typeface="Calibri" pitchFamily="34" charset="0"/>
            </a:endParaRPr>
          </a:p>
        </p:txBody>
      </p:sp>
      <p:graphicFrame>
        <p:nvGraphicFramePr>
          <p:cNvPr id="10" name="Table 9"/>
          <p:cNvGraphicFramePr>
            <a:graphicFrameLocks noGrp="1"/>
          </p:cNvGraphicFramePr>
          <p:nvPr>
            <p:extLst>
              <p:ext uri="{D42A27DB-BD31-4B8C-83A1-F6EECF244321}">
                <p14:modId xmlns:p14="http://schemas.microsoft.com/office/powerpoint/2010/main" val="558352939"/>
              </p:ext>
            </p:extLst>
          </p:nvPr>
        </p:nvGraphicFramePr>
        <p:xfrm>
          <a:off x="188640" y="6228184"/>
          <a:ext cx="6480720" cy="2687964"/>
        </p:xfrm>
        <a:graphic>
          <a:graphicData uri="http://schemas.openxmlformats.org/drawingml/2006/table">
            <a:tbl>
              <a:tblPr>
                <a:tableStyleId>{5C22544A-7EE6-4342-B048-85BDC9FD1C3A}</a:tableStyleId>
              </a:tblPr>
              <a:tblGrid>
                <a:gridCol w="792088">
                  <a:extLst>
                    <a:ext uri="{9D8B030D-6E8A-4147-A177-3AD203B41FA5}">
                      <a16:colId xmlns:a16="http://schemas.microsoft.com/office/drawing/2014/main" val="20000"/>
                    </a:ext>
                  </a:extLst>
                </a:gridCol>
                <a:gridCol w="5688632">
                  <a:extLst>
                    <a:ext uri="{9D8B030D-6E8A-4147-A177-3AD203B41FA5}">
                      <a16:colId xmlns:a16="http://schemas.microsoft.com/office/drawing/2014/main" val="20001"/>
                    </a:ext>
                  </a:extLst>
                </a:gridCol>
              </a:tblGrid>
              <a:tr h="271728">
                <a:tc gridSpan="2">
                  <a:txBody>
                    <a:bodyPr/>
                    <a:lstStyle/>
                    <a:p>
                      <a:pPr algn="ctr"/>
                      <a:r>
                        <a:rPr lang="es-ES_tradnl" sz="1200" b="1" dirty="0">
                          <a:latin typeface="Calibri" pitchFamily="34" charset="0"/>
                          <a:cs typeface="Calibri" pitchFamily="34" charset="0"/>
                        </a:rPr>
                        <a:t>CLUES FOR TENSES</a:t>
                      </a:r>
                      <a:r>
                        <a:rPr lang="es-ES_tradnl" sz="1200" b="1" baseline="0" dirty="0">
                          <a:latin typeface="Calibri" pitchFamily="34" charset="0"/>
                          <a:cs typeface="Calibri" pitchFamily="34" charset="0"/>
                        </a:rPr>
                        <a:t> &amp; </a:t>
                      </a:r>
                      <a:r>
                        <a:rPr lang="es-ES_tradnl" sz="1200" b="1" dirty="0">
                          <a:latin typeface="Calibri" pitchFamily="34" charset="0"/>
                          <a:cs typeface="Calibri" pitchFamily="34" charset="0"/>
                        </a:rPr>
                        <a:t>OPINIONS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461938">
                <a:tc>
                  <a:txBody>
                    <a:bodyPr/>
                    <a:lstStyle/>
                    <a:p>
                      <a:r>
                        <a:rPr lang="fr-FR" sz="1200" b="1" noProof="0" dirty="0" err="1" smtClean="0">
                          <a:latin typeface="Calibri" pitchFamily="34" charset="0"/>
                          <a:cs typeface="Calibri" pitchFamily="34" charset="0"/>
                        </a:rPr>
                        <a:t>Present</a:t>
                      </a:r>
                      <a:endParaRPr lang="fr-FR" sz="1200" b="1"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200" noProof="0" dirty="0" smtClean="0">
                          <a:latin typeface="Calibri" pitchFamily="34" charset="0"/>
                          <a:cs typeface="Calibri" pitchFamily="34" charset="0"/>
                        </a:rPr>
                        <a:t>Il y a-</a:t>
                      </a:r>
                      <a:r>
                        <a:rPr lang="fr-FR" sz="1200" noProof="0" dirty="0" err="1" smtClean="0">
                          <a:latin typeface="Calibri" pitchFamily="34" charset="0"/>
                          <a:cs typeface="Calibri" pitchFamily="34" charset="0"/>
                        </a:rPr>
                        <a:t>there</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is</a:t>
                      </a:r>
                      <a:r>
                        <a:rPr lang="fr-FR" sz="1200" noProof="0" dirty="0" smtClean="0">
                          <a:latin typeface="Calibri" pitchFamily="34" charset="0"/>
                          <a:cs typeface="Calibri" pitchFamily="34" charset="0"/>
                        </a:rPr>
                        <a:t>/are; …est comment-</a:t>
                      </a:r>
                      <a:r>
                        <a:rPr lang="fr-FR" sz="1200" noProof="0" dirty="0" err="1" smtClean="0">
                          <a:latin typeface="Calibri" pitchFamily="34" charset="0"/>
                          <a:cs typeface="Calibri" pitchFamily="34" charset="0"/>
                        </a:rPr>
                        <a:t>what</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is</a:t>
                      </a:r>
                      <a:r>
                        <a:rPr lang="fr-FR" sz="1200" noProof="0" dirty="0" smtClean="0">
                          <a:latin typeface="Calibri" pitchFamily="34" charset="0"/>
                          <a:cs typeface="Calibri" pitchFamily="34" charset="0"/>
                        </a:rPr>
                        <a:t> … </a:t>
                      </a:r>
                      <a:r>
                        <a:rPr lang="fr-FR" sz="1200" noProof="0" dirty="0" err="1" smtClean="0">
                          <a:latin typeface="Calibri" pitchFamily="34" charset="0"/>
                          <a:cs typeface="Calibri" pitchFamily="34" charset="0"/>
                        </a:rPr>
                        <a:t>like</a:t>
                      </a:r>
                      <a:r>
                        <a:rPr lang="fr-FR" sz="1200" noProof="0" dirty="0" smtClean="0">
                          <a:latin typeface="Calibri" pitchFamily="34" charset="0"/>
                          <a:cs typeface="Calibri" pitchFamily="34" charset="0"/>
                        </a:rPr>
                        <a:t>; tous</a:t>
                      </a:r>
                      <a:r>
                        <a:rPr lang="fr-FR" sz="1200" baseline="0" noProof="0" dirty="0" smtClean="0">
                          <a:latin typeface="Calibri" pitchFamily="34" charset="0"/>
                          <a:cs typeface="Calibri" pitchFamily="34" charset="0"/>
                        </a:rPr>
                        <a:t> les jours</a:t>
                      </a:r>
                      <a:r>
                        <a:rPr lang="fr-FR" sz="1200" noProof="0" dirty="0" smtClean="0">
                          <a:latin typeface="Calibri" pitchFamily="34" charset="0"/>
                          <a:cs typeface="Calibri" pitchFamily="34" charset="0"/>
                        </a:rPr>
                        <a:t>-</a:t>
                      </a:r>
                      <a:r>
                        <a:rPr lang="fr-FR" sz="1200" noProof="0" dirty="0" err="1" smtClean="0">
                          <a:latin typeface="Calibri" pitchFamily="34" charset="0"/>
                          <a:cs typeface="Calibri" pitchFamily="34" charset="0"/>
                        </a:rPr>
                        <a:t>every</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day</a:t>
                      </a:r>
                      <a:r>
                        <a:rPr lang="fr-FR" sz="1200" noProof="0" dirty="0" smtClean="0">
                          <a:latin typeface="Calibri" pitchFamily="34" charset="0"/>
                          <a:cs typeface="Calibri" pitchFamily="34" charset="0"/>
                        </a:rPr>
                        <a:t>; normalement-</a:t>
                      </a:r>
                      <a:r>
                        <a:rPr lang="fr-FR" sz="1200" noProof="0" dirty="0" err="1" smtClean="0">
                          <a:latin typeface="Calibri" pitchFamily="34" charset="0"/>
                          <a:cs typeface="Calibri" pitchFamily="34" charset="0"/>
                        </a:rPr>
                        <a:t>usually</a:t>
                      </a:r>
                      <a:r>
                        <a:rPr lang="fr-FR" sz="1200" noProof="0" dirty="0" smtClean="0">
                          <a:latin typeface="Calibri" pitchFamily="34" charset="0"/>
                          <a:cs typeface="Calibri" pitchFamily="34" charset="0"/>
                        </a:rPr>
                        <a:t> or </a:t>
                      </a:r>
                      <a:r>
                        <a:rPr lang="fr-FR" sz="1200" noProof="0" dirty="0" err="1" smtClean="0">
                          <a:latin typeface="Calibri" pitchFamily="34" charset="0"/>
                          <a:cs typeface="Calibri" pitchFamily="34" charset="0"/>
                        </a:rPr>
                        <a:t>verbs</a:t>
                      </a:r>
                      <a:r>
                        <a:rPr lang="fr-FR" sz="1200" noProof="0" dirty="0" smtClean="0">
                          <a:latin typeface="Calibri" pitchFamily="34" charset="0"/>
                          <a:cs typeface="Calibri" pitchFamily="34" charset="0"/>
                        </a:rPr>
                        <a:t> in </a:t>
                      </a:r>
                      <a:r>
                        <a:rPr lang="fr-FR" sz="1200" noProof="0" dirty="0" err="1" smtClean="0">
                          <a:latin typeface="Calibri" pitchFamily="34" charset="0"/>
                          <a:cs typeface="Calibri" pitchFamily="34" charset="0"/>
                        </a:rPr>
                        <a:t>present</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tense</a:t>
                      </a:r>
                      <a:r>
                        <a:rPr lang="fr-FR" sz="1200" baseline="0" noProof="0" dirty="0" smtClean="0">
                          <a:latin typeface="Calibri" pitchFamily="34" charset="0"/>
                          <a:cs typeface="Calibri" pitchFamily="34" charset="0"/>
                        </a:rPr>
                        <a:t> – </a:t>
                      </a:r>
                      <a:r>
                        <a:rPr lang="fr-FR" sz="1200" baseline="0" noProof="0" dirty="0" err="1" smtClean="0">
                          <a:latin typeface="Calibri" pitchFamily="34" charset="0"/>
                          <a:cs typeface="Calibri" pitchFamily="34" charset="0"/>
                        </a:rPr>
                        <a:t>take</a:t>
                      </a:r>
                      <a:r>
                        <a:rPr lang="fr-FR" sz="1200" baseline="0" noProof="0" dirty="0" smtClean="0">
                          <a:latin typeface="Calibri" pitchFamily="34" charset="0"/>
                          <a:cs typeface="Calibri" pitchFamily="34" charset="0"/>
                        </a:rPr>
                        <a:t> note of the </a:t>
                      </a:r>
                      <a:r>
                        <a:rPr lang="fr-FR" sz="1200" baseline="0" noProof="0" dirty="0" err="1" smtClean="0">
                          <a:latin typeface="Calibri" pitchFamily="34" charset="0"/>
                          <a:cs typeface="Calibri" pitchFamily="34" charset="0"/>
                        </a:rPr>
                        <a:t>endings</a:t>
                      </a:r>
                      <a:endParaRPr lang="fr-FR" sz="1200"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842358">
                <a:tc>
                  <a:txBody>
                    <a:bodyPr/>
                    <a:lstStyle/>
                    <a:p>
                      <a:r>
                        <a:rPr lang="fr-FR" sz="1200" b="1" noProof="0" dirty="0" err="1" smtClean="0">
                          <a:latin typeface="Calibri" pitchFamily="34" charset="0"/>
                          <a:cs typeface="Calibri" pitchFamily="34" charset="0"/>
                        </a:rPr>
                        <a:t>Past</a:t>
                      </a:r>
                      <a:endParaRPr lang="fr-FR" sz="1200" b="1"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200" b="1" baseline="0" noProof="0" dirty="0" err="1" smtClean="0">
                          <a:latin typeface="Calibri" pitchFamily="34" charset="0"/>
                          <a:cs typeface="Calibri" pitchFamily="34" charset="0"/>
                        </a:rPr>
                        <a:t>Auxiliary</a:t>
                      </a:r>
                      <a:r>
                        <a:rPr lang="fr-FR" sz="1200" b="1" baseline="0" noProof="0" dirty="0" smtClean="0">
                          <a:latin typeface="Calibri" pitchFamily="34" charset="0"/>
                          <a:cs typeface="Calibri" pitchFamily="34" charset="0"/>
                        </a:rPr>
                        <a:t> </a:t>
                      </a:r>
                      <a:r>
                        <a:rPr lang="fr-FR" sz="1200" b="1" baseline="0" noProof="0" dirty="0" err="1" smtClean="0">
                          <a:latin typeface="Calibri" pitchFamily="34" charset="0"/>
                          <a:cs typeface="Calibri" pitchFamily="34" charset="0"/>
                        </a:rPr>
                        <a:t>verb</a:t>
                      </a:r>
                      <a:r>
                        <a:rPr lang="fr-FR" sz="1200" b="1" baseline="0" noProof="0" dirty="0" smtClean="0">
                          <a:latin typeface="Calibri" pitchFamily="34" charset="0"/>
                          <a:cs typeface="Calibri" pitchFamily="34" charset="0"/>
                        </a:rPr>
                        <a:t> + pp (é/i/u)</a:t>
                      </a:r>
                      <a:r>
                        <a:rPr lang="fr-FR" sz="1200" baseline="0" noProof="0" dirty="0" smtClean="0">
                          <a:latin typeface="Calibri" pitchFamily="34" charset="0"/>
                          <a:cs typeface="Calibri" pitchFamily="34" charset="0"/>
                        </a:rPr>
                        <a:t> </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endings</a:t>
                      </a:r>
                      <a:r>
                        <a:rPr lang="fr-FR" sz="1200" noProof="0" dirty="0" smtClean="0">
                          <a:latin typeface="Calibri" pitchFamily="34" charset="0"/>
                          <a:cs typeface="Calibri" pitchFamily="34" charset="0"/>
                        </a:rPr>
                        <a:t> on </a:t>
                      </a:r>
                      <a:r>
                        <a:rPr lang="fr-FR" sz="1200" noProof="0" dirty="0" err="1" smtClean="0">
                          <a:latin typeface="Calibri" pitchFamily="34" charset="0"/>
                          <a:cs typeface="Calibri" pitchFamily="34" charset="0"/>
                        </a:rPr>
                        <a:t>verbs</a:t>
                      </a:r>
                      <a:r>
                        <a:rPr lang="fr-FR" sz="1200" noProof="0" dirty="0" smtClean="0">
                          <a:latin typeface="Calibri" pitchFamily="34" charset="0"/>
                          <a:cs typeface="Calibri" pitchFamily="34" charset="0"/>
                        </a:rPr>
                        <a:t>:</a:t>
                      </a:r>
                    </a:p>
                    <a:p>
                      <a:r>
                        <a:rPr lang="fr-FR" sz="1200" noProof="0" dirty="0" smtClean="0">
                          <a:latin typeface="Calibri" pitchFamily="34" charset="0"/>
                          <a:cs typeface="Calibri" pitchFamily="34" charset="0"/>
                        </a:rPr>
                        <a:t>Qu’est-ce</a:t>
                      </a:r>
                      <a:r>
                        <a:rPr lang="fr-FR" sz="1200" baseline="0" noProof="0" dirty="0" smtClean="0">
                          <a:latin typeface="Calibri" pitchFamily="34" charset="0"/>
                          <a:cs typeface="Calibri" pitchFamily="34" charset="0"/>
                        </a:rPr>
                        <a:t> que tu as fait</a:t>
                      </a:r>
                      <a:r>
                        <a:rPr lang="fr-FR" sz="1200" noProof="0" dirty="0" smtClean="0">
                          <a:latin typeface="Calibri" pitchFamily="34" charset="0"/>
                          <a:cs typeface="Calibri" pitchFamily="34" charset="0"/>
                        </a:rPr>
                        <a:t>-</a:t>
                      </a:r>
                      <a:r>
                        <a:rPr lang="fr-FR" sz="1200" noProof="0" dirty="0" err="1" smtClean="0">
                          <a:latin typeface="Calibri" pitchFamily="34" charset="0"/>
                          <a:cs typeface="Calibri" pitchFamily="34" charset="0"/>
                        </a:rPr>
                        <a:t>what</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you</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did</a:t>
                      </a:r>
                      <a:r>
                        <a:rPr lang="fr-FR" sz="1200" noProof="0" dirty="0" smtClean="0">
                          <a:latin typeface="Calibri" pitchFamily="34" charset="0"/>
                          <a:cs typeface="Calibri" pitchFamily="34" charset="0"/>
                        </a:rPr>
                        <a:t>; </a:t>
                      </a:r>
                    </a:p>
                    <a:p>
                      <a:r>
                        <a:rPr lang="fr-FR" sz="1200" noProof="0" dirty="0" smtClean="0">
                          <a:latin typeface="Calibri" pitchFamily="34" charset="0"/>
                          <a:cs typeface="Calibri" pitchFamily="34" charset="0"/>
                        </a:rPr>
                        <a:t>Récemment/ récente-</a:t>
                      </a:r>
                      <a:r>
                        <a:rPr lang="fr-FR" sz="1200" noProof="0" dirty="0" err="1" smtClean="0">
                          <a:latin typeface="Calibri" pitchFamily="34" charset="0"/>
                          <a:cs typeface="Calibri" pitchFamily="34" charset="0"/>
                        </a:rPr>
                        <a:t>recently</a:t>
                      </a:r>
                      <a:r>
                        <a:rPr lang="fr-FR" sz="1200" noProof="0" dirty="0" smtClean="0">
                          <a:latin typeface="Calibri" pitchFamily="34" charset="0"/>
                          <a:cs typeface="Calibri" pitchFamily="34" charset="0"/>
                        </a:rPr>
                        <a:t>/</a:t>
                      </a:r>
                      <a:r>
                        <a:rPr lang="fr-FR" sz="1200" noProof="0" dirty="0" err="1" smtClean="0">
                          <a:latin typeface="Calibri" pitchFamily="34" charset="0"/>
                          <a:cs typeface="Calibri" pitchFamily="34" charset="0"/>
                        </a:rPr>
                        <a:t>recent</a:t>
                      </a:r>
                      <a:r>
                        <a:rPr lang="fr-FR" sz="1200" noProof="0" dirty="0" smtClean="0">
                          <a:latin typeface="Calibri" pitchFamily="34" charset="0"/>
                          <a:cs typeface="Calibri" pitchFamily="34" charset="0"/>
                        </a:rPr>
                        <a:t>; dernier-</a:t>
                      </a:r>
                      <a:r>
                        <a:rPr lang="fr-FR" sz="1200" noProof="0" dirty="0" err="1" smtClean="0">
                          <a:latin typeface="Calibri" pitchFamily="34" charset="0"/>
                          <a:cs typeface="Calibri" pitchFamily="34" charset="0"/>
                        </a:rPr>
                        <a:t>past</a:t>
                      </a:r>
                      <a:r>
                        <a:rPr lang="fr-FR" sz="1200" noProof="0" dirty="0" smtClean="0">
                          <a:latin typeface="Calibri" pitchFamily="34" charset="0"/>
                          <a:cs typeface="Calibri" pitchFamily="34" charset="0"/>
                        </a:rPr>
                        <a:t>/last</a:t>
                      </a:r>
                      <a:endParaRPr lang="fr-FR" sz="1200"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652148">
                <a:tc>
                  <a:txBody>
                    <a:bodyPr/>
                    <a:lstStyle/>
                    <a:p>
                      <a:r>
                        <a:rPr lang="fr-FR" sz="1200" b="1" noProof="0" dirty="0" smtClean="0">
                          <a:latin typeface="Calibri" pitchFamily="34" charset="0"/>
                          <a:cs typeface="Calibri" pitchFamily="34" charset="0"/>
                        </a:rPr>
                        <a:t>Future</a:t>
                      </a:r>
                      <a:endParaRPr lang="fr-FR" sz="1200" b="1"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200" noProof="0" dirty="0" smtClean="0">
                          <a:latin typeface="Calibri" pitchFamily="34" charset="0"/>
                          <a:cs typeface="Calibri" pitchFamily="34" charset="0"/>
                        </a:rPr>
                        <a:t>Tes</a:t>
                      </a:r>
                      <a:r>
                        <a:rPr lang="fr-FR" sz="1200" baseline="0" noProof="0" dirty="0" smtClean="0">
                          <a:latin typeface="Calibri" pitchFamily="34" charset="0"/>
                          <a:cs typeface="Calibri" pitchFamily="34" charset="0"/>
                        </a:rPr>
                        <a:t> projets</a:t>
                      </a:r>
                      <a:r>
                        <a:rPr lang="fr-FR" sz="1200" noProof="0" dirty="0" smtClean="0">
                          <a:latin typeface="Calibri" pitchFamily="34" charset="0"/>
                          <a:cs typeface="Calibri" pitchFamily="34" charset="0"/>
                        </a:rPr>
                        <a:t>-</a:t>
                      </a:r>
                      <a:r>
                        <a:rPr lang="fr-FR" sz="1200" noProof="0" dirty="0" err="1" smtClean="0">
                          <a:latin typeface="Calibri" pitchFamily="34" charset="0"/>
                          <a:cs typeface="Calibri" pitchFamily="34" charset="0"/>
                        </a:rPr>
                        <a:t>your</a:t>
                      </a:r>
                      <a:r>
                        <a:rPr lang="fr-FR" sz="1200" noProof="0" dirty="0" smtClean="0">
                          <a:latin typeface="Calibri" pitchFamily="34" charset="0"/>
                          <a:cs typeface="Calibri" pitchFamily="34" charset="0"/>
                        </a:rPr>
                        <a:t> plans; voudrais-tu-</a:t>
                      </a:r>
                      <a:r>
                        <a:rPr lang="fr-FR" sz="1200" noProof="0" dirty="0" err="1" smtClean="0">
                          <a:latin typeface="Calibri" pitchFamily="34" charset="0"/>
                          <a:cs typeface="Calibri" pitchFamily="34" charset="0"/>
                        </a:rPr>
                        <a:t>you</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would</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like</a:t>
                      </a:r>
                      <a:r>
                        <a:rPr lang="fr-FR" sz="1200" noProof="0" dirty="0" smtClean="0">
                          <a:latin typeface="Calibri" pitchFamily="34" charset="0"/>
                          <a:cs typeface="Calibri" pitchFamily="34" charset="0"/>
                        </a:rPr>
                        <a:t>; vas-tu-</a:t>
                      </a:r>
                      <a:r>
                        <a:rPr lang="fr-FR" sz="1200" noProof="0" dirty="0" err="1" smtClean="0">
                          <a:latin typeface="Calibri" pitchFamily="34" charset="0"/>
                          <a:cs typeface="Calibri" pitchFamily="34" charset="0"/>
                        </a:rPr>
                        <a:t>you</a:t>
                      </a:r>
                      <a:r>
                        <a:rPr lang="fr-FR" sz="1200" noProof="0" dirty="0" smtClean="0">
                          <a:latin typeface="Calibri" pitchFamily="34" charset="0"/>
                          <a:cs typeface="Calibri" pitchFamily="34" charset="0"/>
                        </a:rPr>
                        <a:t> are </a:t>
                      </a:r>
                      <a:r>
                        <a:rPr lang="fr-FR" sz="1200" noProof="0" dirty="0" err="1" smtClean="0">
                          <a:latin typeface="Calibri" pitchFamily="34" charset="0"/>
                          <a:cs typeface="Calibri" pitchFamily="34" charset="0"/>
                        </a:rPr>
                        <a:t>going</a:t>
                      </a:r>
                      <a:r>
                        <a:rPr lang="fr-FR" sz="1200" noProof="0" dirty="0" smtClean="0">
                          <a:latin typeface="Calibri" pitchFamily="34" charset="0"/>
                          <a:cs typeface="Calibri" pitchFamily="34" charset="0"/>
                        </a:rPr>
                        <a:t> to; ce que tu vas faire </a:t>
                      </a:r>
                      <a:r>
                        <a:rPr lang="fr-FR" sz="1200" noProof="0" dirty="0" err="1" smtClean="0">
                          <a:latin typeface="Calibri" pitchFamily="34" charset="0"/>
                          <a:cs typeface="Calibri" pitchFamily="34" charset="0"/>
                        </a:rPr>
                        <a:t>you</a:t>
                      </a:r>
                      <a:r>
                        <a:rPr lang="fr-FR" sz="1200" noProof="0" dirty="0" smtClean="0">
                          <a:latin typeface="Calibri" pitchFamily="34" charset="0"/>
                          <a:cs typeface="Calibri" pitchFamily="34" charset="0"/>
                        </a:rPr>
                        <a:t> are </a:t>
                      </a:r>
                      <a:r>
                        <a:rPr lang="fr-FR" sz="1200" noProof="0" dirty="0" err="1" smtClean="0">
                          <a:latin typeface="Calibri" pitchFamily="34" charset="0"/>
                          <a:cs typeface="Calibri" pitchFamily="34" charset="0"/>
                        </a:rPr>
                        <a:t>going</a:t>
                      </a:r>
                      <a:r>
                        <a:rPr lang="fr-FR" sz="1200" noProof="0" dirty="0" smtClean="0">
                          <a:latin typeface="Calibri" pitchFamily="34" charset="0"/>
                          <a:cs typeface="Calibri" pitchFamily="34" charset="0"/>
                        </a:rPr>
                        <a:t> to do; ce</a:t>
                      </a:r>
                      <a:r>
                        <a:rPr lang="fr-FR" sz="1200" baseline="0" noProof="0" dirty="0" smtClean="0">
                          <a:latin typeface="Calibri" pitchFamily="34" charset="0"/>
                          <a:cs typeface="Calibri" pitchFamily="34" charset="0"/>
                        </a:rPr>
                        <a:t> que tu veux faire</a:t>
                      </a:r>
                      <a:r>
                        <a:rPr lang="fr-FR" sz="1200" noProof="0" dirty="0" smtClean="0">
                          <a:latin typeface="Calibri" pitchFamily="34" charset="0"/>
                          <a:cs typeface="Calibri" pitchFamily="34" charset="0"/>
                        </a:rPr>
                        <a:t>-</a:t>
                      </a:r>
                      <a:r>
                        <a:rPr lang="fr-FR" sz="1200" noProof="0" dirty="0" err="1" smtClean="0">
                          <a:latin typeface="Calibri" pitchFamily="34" charset="0"/>
                          <a:cs typeface="Calibri" pitchFamily="34" charset="0"/>
                        </a:rPr>
                        <a:t>what</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you</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want</a:t>
                      </a:r>
                      <a:r>
                        <a:rPr lang="fr-FR" sz="1200" noProof="0" dirty="0" smtClean="0">
                          <a:latin typeface="Calibri" pitchFamily="34" charset="0"/>
                          <a:cs typeface="Calibri" pitchFamily="34" charset="0"/>
                        </a:rPr>
                        <a:t> to do; prochain(e)</a:t>
                      </a:r>
                      <a:r>
                        <a:rPr lang="fr-FR" sz="1200" baseline="0" noProof="0" dirty="0" smtClean="0">
                          <a:latin typeface="Calibri" pitchFamily="34" charset="0"/>
                          <a:cs typeface="Calibri" pitchFamily="34" charset="0"/>
                        </a:rPr>
                        <a:t>-</a:t>
                      </a:r>
                      <a:r>
                        <a:rPr lang="fr-FR" sz="1200" baseline="0" noProof="0" dirty="0" err="1" smtClean="0">
                          <a:latin typeface="Calibri" pitchFamily="34" charset="0"/>
                          <a:cs typeface="Calibri" pitchFamily="34" charset="0"/>
                        </a:rPr>
                        <a:t>next</a:t>
                      </a:r>
                      <a:r>
                        <a:rPr lang="fr-FR" sz="1200" baseline="0" noProof="0" dirty="0" smtClean="0">
                          <a:latin typeface="Calibri" pitchFamily="34" charset="0"/>
                          <a:cs typeface="Calibri" pitchFamily="34" charset="0"/>
                        </a:rPr>
                        <a:t>; à l’avenir-in the future</a:t>
                      </a:r>
                      <a:endParaRPr lang="fr-FR" sz="1200"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452968">
                <a:tc>
                  <a:txBody>
                    <a:bodyPr/>
                    <a:lstStyle/>
                    <a:p>
                      <a:r>
                        <a:rPr lang="fr-FR" sz="1200" b="1" noProof="0" dirty="0" smtClean="0">
                          <a:latin typeface="Calibri" pitchFamily="34" charset="0"/>
                          <a:cs typeface="Calibri" pitchFamily="34" charset="0"/>
                        </a:rPr>
                        <a:t>Opinion</a:t>
                      </a:r>
                      <a:endParaRPr lang="fr-FR" sz="1200" b="1"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200" noProof="0" dirty="0" smtClean="0">
                          <a:latin typeface="Calibri" pitchFamily="34" charset="0"/>
                          <a:cs typeface="Calibri" pitchFamily="34" charset="0"/>
                        </a:rPr>
                        <a:t>Ce</a:t>
                      </a:r>
                      <a:r>
                        <a:rPr lang="fr-FR" sz="1200" baseline="0" noProof="0" dirty="0" smtClean="0">
                          <a:latin typeface="Calibri" pitchFamily="34" charset="0"/>
                          <a:cs typeface="Calibri" pitchFamily="34" charset="0"/>
                        </a:rPr>
                        <a:t> que tu penses de…</a:t>
                      </a:r>
                      <a:r>
                        <a:rPr lang="fr-FR" sz="1200" noProof="0" dirty="0" smtClean="0">
                          <a:latin typeface="Calibri" pitchFamily="34" charset="0"/>
                          <a:cs typeface="Calibri" pitchFamily="34" charset="0"/>
                        </a:rPr>
                        <a:t>-</a:t>
                      </a:r>
                      <a:r>
                        <a:rPr lang="fr-FR" sz="1200" noProof="0" dirty="0" err="1" smtClean="0">
                          <a:latin typeface="Calibri" pitchFamily="34" charset="0"/>
                          <a:cs typeface="Calibri" pitchFamily="34" charset="0"/>
                        </a:rPr>
                        <a:t>what</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you</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think</a:t>
                      </a:r>
                      <a:r>
                        <a:rPr lang="fr-FR" sz="1200" noProof="0" dirty="0" smtClean="0">
                          <a:latin typeface="Calibri" pitchFamily="34" charset="0"/>
                          <a:cs typeface="Calibri" pitchFamily="34" charset="0"/>
                        </a:rPr>
                        <a:t> about; qu’est-ce que tu préfères-</a:t>
                      </a:r>
                      <a:r>
                        <a:rPr lang="fr-FR" sz="1200" noProof="0" dirty="0" err="1" smtClean="0">
                          <a:latin typeface="Calibri" pitchFamily="34" charset="0"/>
                          <a:cs typeface="Calibri" pitchFamily="34" charset="0"/>
                        </a:rPr>
                        <a:t>what</a:t>
                      </a:r>
                      <a:r>
                        <a:rPr lang="fr-FR" sz="1200" baseline="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you</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prefer</a:t>
                      </a:r>
                      <a:r>
                        <a:rPr lang="fr-FR" sz="1200" noProof="0" dirty="0" smtClean="0">
                          <a:latin typeface="Calibri" pitchFamily="34" charset="0"/>
                          <a:cs typeface="Calibri" pitchFamily="34" charset="0"/>
                        </a:rPr>
                        <a:t>; pourquoi-</a:t>
                      </a:r>
                      <a:r>
                        <a:rPr lang="fr-FR" sz="1200" noProof="0" dirty="0" err="1" smtClean="0">
                          <a:latin typeface="Calibri" pitchFamily="34" charset="0"/>
                          <a:cs typeface="Calibri" pitchFamily="34" charset="0"/>
                        </a:rPr>
                        <a:t>why</a:t>
                      </a:r>
                      <a:r>
                        <a:rPr lang="fr-FR" sz="1200" noProof="0" dirty="0" smtClean="0">
                          <a:latin typeface="Calibri" pitchFamily="34" charset="0"/>
                          <a:cs typeface="Calibri" pitchFamily="34" charset="0"/>
                        </a:rPr>
                        <a:t>;</a:t>
                      </a:r>
                      <a:r>
                        <a:rPr lang="fr-FR" sz="1200" baseline="0" noProof="0" dirty="0" smtClean="0">
                          <a:latin typeface="Calibri" pitchFamily="34" charset="0"/>
                          <a:cs typeface="Calibri" pitchFamily="34" charset="0"/>
                        </a:rPr>
                        <a:t> … que tu aimes et pourquoi - … </a:t>
                      </a:r>
                      <a:r>
                        <a:rPr lang="fr-FR" sz="1200" baseline="0" noProof="0" dirty="0" err="1" smtClean="0">
                          <a:latin typeface="Calibri" pitchFamily="34" charset="0"/>
                          <a:cs typeface="Calibri" pitchFamily="34" charset="0"/>
                        </a:rPr>
                        <a:t>that</a:t>
                      </a:r>
                      <a:r>
                        <a:rPr lang="fr-FR" sz="1200" baseline="0" noProof="0" dirty="0" smtClean="0">
                          <a:latin typeface="Calibri" pitchFamily="34" charset="0"/>
                          <a:cs typeface="Calibri" pitchFamily="34" charset="0"/>
                        </a:rPr>
                        <a:t> </a:t>
                      </a:r>
                      <a:r>
                        <a:rPr lang="fr-FR" sz="1200" baseline="0" noProof="0" dirty="0" err="1" smtClean="0">
                          <a:latin typeface="Calibri" pitchFamily="34" charset="0"/>
                          <a:cs typeface="Calibri" pitchFamily="34" charset="0"/>
                        </a:rPr>
                        <a:t>you</a:t>
                      </a:r>
                      <a:r>
                        <a:rPr lang="fr-FR" sz="1200" baseline="0" noProof="0" dirty="0" smtClean="0">
                          <a:latin typeface="Calibri" pitchFamily="34" charset="0"/>
                          <a:cs typeface="Calibri" pitchFamily="34" charset="0"/>
                        </a:rPr>
                        <a:t> </a:t>
                      </a:r>
                      <a:r>
                        <a:rPr lang="fr-FR" sz="1200" baseline="0" noProof="0" dirty="0" err="1" smtClean="0">
                          <a:latin typeface="Calibri" pitchFamily="34" charset="0"/>
                          <a:cs typeface="Calibri" pitchFamily="34" charset="0"/>
                        </a:rPr>
                        <a:t>like</a:t>
                      </a:r>
                      <a:r>
                        <a:rPr lang="fr-FR" sz="1200" baseline="0" noProof="0" dirty="0" smtClean="0">
                          <a:latin typeface="Calibri" pitchFamily="34" charset="0"/>
                          <a:cs typeface="Calibri" pitchFamily="34" charset="0"/>
                        </a:rPr>
                        <a:t> and </a:t>
                      </a:r>
                      <a:r>
                        <a:rPr lang="fr-FR" sz="1200" baseline="0" noProof="0" dirty="0" err="1" smtClean="0">
                          <a:latin typeface="Calibri" pitchFamily="34" charset="0"/>
                          <a:cs typeface="Calibri" pitchFamily="34" charset="0"/>
                        </a:rPr>
                        <a:t>why</a:t>
                      </a:r>
                      <a:endParaRPr lang="fr-FR" sz="1200"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bl>
          </a:graphicData>
        </a:graphic>
      </p:graphicFrame>
      <p:sp>
        <p:nvSpPr>
          <p:cNvPr id="11" name="Rectangle 10"/>
          <p:cNvSpPr/>
          <p:nvPr/>
        </p:nvSpPr>
        <p:spPr>
          <a:xfrm>
            <a:off x="250404" y="2627784"/>
            <a:ext cx="6264696" cy="3384376"/>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8" name="Slide Number Placeholder 7"/>
          <p:cNvSpPr>
            <a:spLocks noGrp="1"/>
          </p:cNvSpPr>
          <p:nvPr>
            <p:ph type="sldNum" sz="quarter" idx="12"/>
          </p:nvPr>
        </p:nvSpPr>
        <p:spPr/>
        <p:txBody>
          <a:bodyPr/>
          <a:lstStyle/>
          <a:p>
            <a:pPr>
              <a:defRPr/>
            </a:pPr>
            <a:fld id="{0F145BFC-05E3-4D00-AE96-44E6DC1FA43B}" type="slidenum">
              <a:rPr lang="en-GB" smtClean="0"/>
              <a:pPr>
                <a:defRPr/>
              </a:pPr>
              <a:t>38</a:t>
            </a:fld>
            <a:endParaRPr lang="en-GB"/>
          </a:p>
        </p:txBody>
      </p:sp>
      <p:pic>
        <p:nvPicPr>
          <p:cNvPr id="9" name="Picture 8"/>
          <p:cNvPicPr>
            <a:picLocks noChangeAspect="1"/>
          </p:cNvPicPr>
          <p:nvPr/>
        </p:nvPicPr>
        <p:blipFill rotWithShape="1">
          <a:blip r:embed="rId2"/>
          <a:srcRect l="17187" t="27590" r="29777" b="35803"/>
          <a:stretch/>
        </p:blipFill>
        <p:spPr>
          <a:xfrm>
            <a:off x="353305" y="2915817"/>
            <a:ext cx="6058893" cy="2808060"/>
          </a:xfrm>
          <a:prstGeom prst="rect">
            <a:avLst/>
          </a:prstGeom>
        </p:spPr>
      </p:pic>
      <p:sp>
        <p:nvSpPr>
          <p:cNvPr id="12" name="TextBox 11"/>
          <p:cNvSpPr txBox="1"/>
          <p:nvPr/>
        </p:nvSpPr>
        <p:spPr>
          <a:xfrm>
            <a:off x="3789040" y="1187624"/>
            <a:ext cx="2307939" cy="369332"/>
          </a:xfrm>
          <a:prstGeom prst="rect">
            <a:avLst/>
          </a:prstGeom>
          <a:noFill/>
          <a:ln>
            <a:solidFill>
              <a:schemeClr val="tx1"/>
            </a:solidFill>
          </a:ln>
        </p:spPr>
        <p:txBody>
          <a:bodyPr wrap="none" rtlCol="0">
            <a:spAutoFit/>
          </a:bodyPr>
          <a:lstStyle/>
          <a:p>
            <a:r>
              <a:rPr lang="es-ES_tradnl" b="1" dirty="0" smtClean="0">
                <a:latin typeface="Calibri" pitchFamily="34" charset="0"/>
                <a:cs typeface="Calibri" pitchFamily="34" charset="0"/>
              </a:rPr>
              <a:t>FAIL PROOF STRATEGY</a:t>
            </a:r>
            <a:endParaRPr lang="es-ES_tradnl" b="1" dirty="0">
              <a:latin typeface="Calibri" pitchFamily="34" charset="0"/>
              <a:cs typeface="Calibri" pitchFamily="34" charset="0"/>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Table 13"/>
          <p:cNvGraphicFramePr>
            <a:graphicFrameLocks noGrp="1"/>
          </p:cNvGraphicFramePr>
          <p:nvPr>
            <p:extLst>
              <p:ext uri="{D42A27DB-BD31-4B8C-83A1-F6EECF244321}">
                <p14:modId xmlns:p14="http://schemas.microsoft.com/office/powerpoint/2010/main" val="3955482940"/>
              </p:ext>
            </p:extLst>
          </p:nvPr>
        </p:nvGraphicFramePr>
        <p:xfrm>
          <a:off x="122827" y="1340697"/>
          <a:ext cx="6735174" cy="4063460"/>
        </p:xfrm>
        <a:graphic>
          <a:graphicData uri="http://schemas.openxmlformats.org/drawingml/2006/table">
            <a:tbl>
              <a:tblPr>
                <a:tableStyleId>{5C22544A-7EE6-4342-B048-85BDC9FD1C3A}</a:tableStyleId>
              </a:tblPr>
              <a:tblGrid>
                <a:gridCol w="2540629">
                  <a:extLst>
                    <a:ext uri="{9D8B030D-6E8A-4147-A177-3AD203B41FA5}">
                      <a16:colId xmlns:a16="http://schemas.microsoft.com/office/drawing/2014/main" val="2811199904"/>
                    </a:ext>
                  </a:extLst>
                </a:gridCol>
                <a:gridCol w="4194545">
                  <a:extLst>
                    <a:ext uri="{9D8B030D-6E8A-4147-A177-3AD203B41FA5}">
                      <a16:colId xmlns:a16="http://schemas.microsoft.com/office/drawing/2014/main" val="3594620406"/>
                    </a:ext>
                  </a:extLst>
                </a:gridCol>
              </a:tblGrid>
              <a:tr h="937960">
                <a:tc>
                  <a:txBody>
                    <a:bodyPr/>
                    <a:lstStyle/>
                    <a:p>
                      <a:r>
                        <a:rPr lang="en-GB" sz="2400" dirty="0" smtClean="0">
                          <a:latin typeface="Calibri" pitchFamily="34" charset="0"/>
                          <a:cs typeface="Calibri" pitchFamily="34" charset="0"/>
                        </a:rPr>
                        <a:t>Sentence starter</a:t>
                      </a:r>
                      <a:endParaRPr lang="en-GB" sz="2400" dirty="0">
                        <a:latin typeface="Calibri" pitchFamily="34" charset="0"/>
                        <a:cs typeface="Calibri" pitchFamily="34" charset="0"/>
                      </a:endParaRPr>
                    </a:p>
                  </a:txBody>
                  <a:tcPr marL="51435" marR="5143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400" dirty="0" err="1" smtClean="0">
                          <a:latin typeface="Calibri" pitchFamily="34" charset="0"/>
                          <a:cs typeface="Calibri" pitchFamily="34" charset="0"/>
                        </a:rPr>
                        <a:t>L’année</a:t>
                      </a:r>
                      <a:r>
                        <a:rPr lang="en-GB" sz="2400" dirty="0" smtClean="0">
                          <a:latin typeface="Calibri" pitchFamily="34" charset="0"/>
                          <a:cs typeface="Calibri" pitchFamily="34" charset="0"/>
                        </a:rPr>
                        <a:t> </a:t>
                      </a:r>
                      <a:r>
                        <a:rPr lang="en-GB" sz="2400" dirty="0" err="1" smtClean="0">
                          <a:latin typeface="Calibri" pitchFamily="34" charset="0"/>
                          <a:cs typeface="Calibri" pitchFamily="34" charset="0"/>
                        </a:rPr>
                        <a:t>dernière</a:t>
                      </a:r>
                      <a:endParaRPr lang="en-GB" sz="2400" dirty="0">
                        <a:latin typeface="Calibri" pitchFamily="34" charset="0"/>
                        <a:cs typeface="Calibri" pitchFamily="34" charset="0"/>
                      </a:endParaRPr>
                    </a:p>
                  </a:txBody>
                  <a:tcPr marL="51435" marR="5143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68180444"/>
                  </a:ext>
                </a:extLst>
              </a:tr>
              <a:tr h="1081904">
                <a:tc>
                  <a:txBody>
                    <a:bodyPr/>
                    <a:lstStyle/>
                    <a:p>
                      <a:r>
                        <a:rPr lang="en-GB" sz="2400" dirty="0" smtClean="0">
                          <a:latin typeface="Calibri" pitchFamily="34" charset="0"/>
                          <a:cs typeface="Calibri" pitchFamily="34" charset="0"/>
                        </a:rPr>
                        <a:t>Facts (3)</a:t>
                      </a:r>
                      <a:endParaRPr lang="en-GB" sz="2400" dirty="0">
                        <a:latin typeface="Calibri" pitchFamily="34" charset="0"/>
                        <a:cs typeface="Calibri" pitchFamily="34" charset="0"/>
                      </a:endParaRPr>
                    </a:p>
                  </a:txBody>
                  <a:tcPr marL="51435" marR="5143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smtClean="0">
                          <a:latin typeface="Calibri" pitchFamily="34" charset="0"/>
                          <a:cs typeface="Calibri" pitchFamily="34" charset="0"/>
                        </a:rPr>
                        <a:t>Ma </a:t>
                      </a:r>
                      <a:r>
                        <a:rPr lang="en-GB" sz="2400" dirty="0" err="1" smtClean="0">
                          <a:latin typeface="Calibri" pitchFamily="34" charset="0"/>
                          <a:cs typeface="Calibri" pitchFamily="34" charset="0"/>
                        </a:rPr>
                        <a:t>famille</a:t>
                      </a:r>
                      <a:r>
                        <a:rPr lang="en-GB" sz="2400" dirty="0" smtClean="0">
                          <a:latin typeface="Calibri" pitchFamily="34" charset="0"/>
                          <a:cs typeface="Calibri" pitchFamily="34" charset="0"/>
                        </a:rPr>
                        <a:t> et </a:t>
                      </a:r>
                      <a:r>
                        <a:rPr lang="en-GB" sz="2400" dirty="0" err="1" smtClean="0">
                          <a:latin typeface="Calibri" pitchFamily="34" charset="0"/>
                          <a:cs typeface="Calibri" pitchFamily="34" charset="0"/>
                        </a:rPr>
                        <a:t>moi</a:t>
                      </a:r>
                      <a:r>
                        <a:rPr lang="en-GB" sz="2400" dirty="0" smtClean="0">
                          <a:latin typeface="Calibri" pitchFamily="34" charset="0"/>
                          <a:cs typeface="Calibri" pitchFamily="34" charset="0"/>
                        </a:rPr>
                        <a:t> </a:t>
                      </a:r>
                      <a:r>
                        <a:rPr lang="en-GB" sz="2400" dirty="0" err="1" smtClean="0">
                          <a:latin typeface="Calibri" pitchFamily="34" charset="0"/>
                          <a:cs typeface="Calibri" pitchFamily="34" charset="0"/>
                        </a:rPr>
                        <a:t>sommes</a:t>
                      </a:r>
                      <a:r>
                        <a:rPr lang="en-GB" sz="2400" dirty="0" smtClean="0">
                          <a:latin typeface="Calibri" pitchFamily="34" charset="0"/>
                          <a:cs typeface="Calibri" pitchFamily="34" charset="0"/>
                        </a:rPr>
                        <a:t> </a:t>
                      </a:r>
                      <a:r>
                        <a:rPr lang="en-GB" sz="2400" dirty="0" err="1" smtClean="0">
                          <a:latin typeface="Calibri" pitchFamily="34" charset="0"/>
                          <a:cs typeface="Calibri" pitchFamily="34" charset="0"/>
                        </a:rPr>
                        <a:t>allés</a:t>
                      </a:r>
                      <a:r>
                        <a:rPr lang="en-GB" sz="2400" dirty="0" smtClean="0">
                          <a:latin typeface="Calibri" pitchFamily="34" charset="0"/>
                          <a:cs typeface="Calibri" pitchFamily="34" charset="0"/>
                        </a:rPr>
                        <a:t> au </a:t>
                      </a:r>
                      <a:r>
                        <a:rPr lang="en-GB" sz="2400" dirty="0" err="1" smtClean="0">
                          <a:latin typeface="Calibri" pitchFamily="34" charset="0"/>
                          <a:cs typeface="Calibri" pitchFamily="34" charset="0"/>
                        </a:rPr>
                        <a:t>sud</a:t>
                      </a:r>
                      <a:r>
                        <a:rPr lang="en-GB" sz="2400" dirty="0" smtClean="0">
                          <a:latin typeface="Calibri" pitchFamily="34" charset="0"/>
                          <a:cs typeface="Calibri" pitchFamily="34" charset="0"/>
                        </a:rPr>
                        <a:t> de la France</a:t>
                      </a:r>
                    </a:p>
                  </a:txBody>
                  <a:tcPr marL="51435" marR="5143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58133107"/>
                  </a:ext>
                </a:extLst>
              </a:tr>
              <a:tr h="2043596">
                <a:tc>
                  <a:txBody>
                    <a:bodyPr/>
                    <a:lstStyle/>
                    <a:p>
                      <a:r>
                        <a:rPr lang="en-GB" sz="2400" dirty="0" smtClean="0">
                          <a:latin typeface="Calibri" pitchFamily="34" charset="0"/>
                          <a:cs typeface="Calibri" pitchFamily="34" charset="0"/>
                        </a:rPr>
                        <a:t>Opinions + reasons</a:t>
                      </a:r>
                      <a:endParaRPr lang="en-GB" sz="2400" dirty="0">
                        <a:latin typeface="Calibri" pitchFamily="34" charset="0"/>
                        <a:cs typeface="Calibri" pitchFamily="34" charset="0"/>
                      </a:endParaRPr>
                    </a:p>
                  </a:txBody>
                  <a:tcPr marL="51435" marR="5143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400" dirty="0" smtClean="0">
                          <a:latin typeface="Calibri" pitchFamily="34" charset="0"/>
                          <a:cs typeface="Calibri" pitchFamily="34" charset="0"/>
                        </a:rPr>
                        <a:t>On a passé un bon moment</a:t>
                      </a:r>
                      <a:r>
                        <a:rPr lang="en-GB" sz="2400" baseline="0" dirty="0" smtClean="0">
                          <a:latin typeface="Calibri" pitchFamily="34" charset="0"/>
                          <a:cs typeface="Calibri" pitchFamily="34" charset="0"/>
                        </a:rPr>
                        <a:t> </a:t>
                      </a:r>
                      <a:r>
                        <a:rPr lang="en-GB" sz="2400" baseline="0" dirty="0" err="1" smtClean="0">
                          <a:latin typeface="Calibri" pitchFamily="34" charset="0"/>
                          <a:cs typeface="Calibri" pitchFamily="34" charset="0"/>
                        </a:rPr>
                        <a:t>puisque</a:t>
                      </a:r>
                      <a:r>
                        <a:rPr lang="en-GB" sz="2400" baseline="0" dirty="0" smtClean="0">
                          <a:latin typeface="Calibri" pitchFamily="34" charset="0"/>
                          <a:cs typeface="Calibri" pitchFamily="34" charset="0"/>
                        </a:rPr>
                        <a:t> </a:t>
                      </a:r>
                      <a:r>
                        <a:rPr lang="en-GB" sz="2400" baseline="0" dirty="0" err="1" smtClean="0">
                          <a:latin typeface="Calibri" pitchFamily="34" charset="0"/>
                          <a:cs typeface="Calibri" pitchFamily="34" charset="0"/>
                        </a:rPr>
                        <a:t>c’était</a:t>
                      </a:r>
                      <a:r>
                        <a:rPr lang="en-GB" sz="2400" baseline="0" dirty="0" smtClean="0">
                          <a:latin typeface="Calibri" pitchFamily="34" charset="0"/>
                          <a:cs typeface="Calibri" pitchFamily="34" charset="0"/>
                        </a:rPr>
                        <a:t> </a:t>
                      </a:r>
                      <a:r>
                        <a:rPr lang="en-GB" sz="2400" b="1" baseline="0" dirty="0" smtClean="0">
                          <a:latin typeface="Calibri" pitchFamily="34" charset="0"/>
                          <a:cs typeface="Calibri" pitchFamily="34" charset="0"/>
                        </a:rPr>
                        <a:t>non </a:t>
                      </a:r>
                      <a:r>
                        <a:rPr lang="en-GB" sz="2400" b="1" baseline="0" dirty="0" err="1" smtClean="0">
                          <a:latin typeface="Calibri" pitchFamily="34" charset="0"/>
                          <a:cs typeface="Calibri" pitchFamily="34" charset="0"/>
                        </a:rPr>
                        <a:t>seulement</a:t>
                      </a:r>
                      <a:r>
                        <a:rPr lang="en-GB" sz="2400" b="1" baseline="0" dirty="0" smtClean="0">
                          <a:latin typeface="Calibri" pitchFamily="34" charset="0"/>
                          <a:cs typeface="Calibri" pitchFamily="34" charset="0"/>
                        </a:rPr>
                        <a:t> </a:t>
                      </a:r>
                      <a:r>
                        <a:rPr lang="en-GB" sz="2400" baseline="0" dirty="0" err="1" smtClean="0">
                          <a:latin typeface="Calibri" pitchFamily="34" charset="0"/>
                          <a:cs typeface="Calibri" pitchFamily="34" charset="0"/>
                        </a:rPr>
                        <a:t>intéressant</a:t>
                      </a:r>
                      <a:r>
                        <a:rPr lang="en-GB" sz="2400" baseline="0" dirty="0" smtClean="0">
                          <a:latin typeface="Calibri" pitchFamily="34" charset="0"/>
                          <a:cs typeface="Calibri" pitchFamily="34" charset="0"/>
                        </a:rPr>
                        <a:t> </a:t>
                      </a:r>
                      <a:r>
                        <a:rPr lang="en-GB" sz="2400" b="1" baseline="0" dirty="0" err="1" smtClean="0">
                          <a:latin typeface="Calibri" pitchFamily="34" charset="0"/>
                          <a:cs typeface="Calibri" pitchFamily="34" charset="0"/>
                        </a:rPr>
                        <a:t>mais</a:t>
                      </a:r>
                      <a:r>
                        <a:rPr lang="en-GB" sz="2400" b="1" baseline="0" dirty="0" smtClean="0">
                          <a:latin typeface="Calibri" pitchFamily="34" charset="0"/>
                          <a:cs typeface="Calibri" pitchFamily="34" charset="0"/>
                        </a:rPr>
                        <a:t> </a:t>
                      </a:r>
                      <a:r>
                        <a:rPr lang="en-GB" sz="2400" b="1" baseline="0" dirty="0" err="1" smtClean="0">
                          <a:latin typeface="Calibri" pitchFamily="34" charset="0"/>
                          <a:cs typeface="Calibri" pitchFamily="34" charset="0"/>
                        </a:rPr>
                        <a:t>également</a:t>
                      </a:r>
                      <a:r>
                        <a:rPr lang="en-GB" sz="2400" b="1" baseline="0" dirty="0" smtClean="0">
                          <a:latin typeface="Calibri" pitchFamily="34" charset="0"/>
                          <a:cs typeface="Calibri" pitchFamily="34" charset="0"/>
                        </a:rPr>
                        <a:t> </a:t>
                      </a:r>
                      <a:r>
                        <a:rPr lang="en-GB" sz="2400" baseline="0" dirty="0" err="1" smtClean="0">
                          <a:latin typeface="Calibri" pitchFamily="34" charset="0"/>
                          <a:cs typeface="Calibri" pitchFamily="34" charset="0"/>
                        </a:rPr>
                        <a:t>divertissant</a:t>
                      </a:r>
                      <a:r>
                        <a:rPr lang="en-GB" sz="2400" baseline="0" dirty="0" smtClean="0">
                          <a:latin typeface="Calibri" pitchFamily="34" charset="0"/>
                          <a:cs typeface="Calibri" pitchFamily="34" charset="0"/>
                        </a:rPr>
                        <a:t>. </a:t>
                      </a:r>
                      <a:endParaRPr lang="en-GB" sz="2400" dirty="0">
                        <a:latin typeface="Calibri" pitchFamily="34" charset="0"/>
                        <a:cs typeface="Calibri" pitchFamily="34" charset="0"/>
                      </a:endParaRPr>
                    </a:p>
                  </a:txBody>
                  <a:tcPr marL="51435" marR="5143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05837181"/>
                  </a:ext>
                </a:extLst>
              </a:tr>
            </a:tbl>
          </a:graphicData>
        </a:graphic>
      </p:graphicFrame>
      <p:sp>
        <p:nvSpPr>
          <p:cNvPr id="2" name="Title 1"/>
          <p:cNvSpPr>
            <a:spLocks noGrp="1"/>
          </p:cNvSpPr>
          <p:nvPr>
            <p:ph type="title"/>
          </p:nvPr>
        </p:nvSpPr>
        <p:spPr>
          <a:xfrm>
            <a:off x="188640" y="-324544"/>
            <a:ext cx="6172200" cy="1524000"/>
          </a:xfrm>
        </p:spPr>
        <p:txBody>
          <a:bodyPr>
            <a:normAutofit/>
          </a:bodyPr>
          <a:lstStyle/>
          <a:p>
            <a:r>
              <a:rPr lang="en-GB" sz="2000" b="1" dirty="0" smtClean="0"/>
              <a:t>90 word task</a:t>
            </a:r>
            <a:br>
              <a:rPr lang="en-GB" sz="2000" b="1" dirty="0" smtClean="0"/>
            </a:br>
            <a:r>
              <a:rPr lang="en-GB" sz="2000" b="1" dirty="0" smtClean="0"/>
              <a:t>25 word bullet point STRATEGY</a:t>
            </a:r>
            <a:endParaRPr lang="fr-FR" sz="2000" b="1" dirty="0"/>
          </a:p>
        </p:txBody>
      </p:sp>
      <p:sp>
        <p:nvSpPr>
          <p:cNvPr id="6" name="AutoShape 2" descr="Image result for fact"/>
          <p:cNvSpPr>
            <a:spLocks noChangeAspect="1" noChangeArrowheads="1"/>
          </p:cNvSpPr>
          <p:nvPr/>
        </p:nvSpPr>
        <p:spPr bwMode="auto">
          <a:xfrm>
            <a:off x="116681" y="-192617"/>
            <a:ext cx="228600" cy="406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8" name="AutoShape 8" descr="Image result for french fancies"/>
          <p:cNvSpPr>
            <a:spLocks noChangeAspect="1" noChangeArrowheads="1"/>
          </p:cNvSpPr>
          <p:nvPr/>
        </p:nvSpPr>
        <p:spPr bwMode="auto">
          <a:xfrm>
            <a:off x="230981" y="10585"/>
            <a:ext cx="228600" cy="406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15" name="Picture 4" descr="Image result for fact"/>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6359" t="23727" r="7204" b="27931"/>
          <a:stretch/>
        </p:blipFill>
        <p:spPr bwMode="auto">
          <a:xfrm>
            <a:off x="1258916" y="2369422"/>
            <a:ext cx="1215993" cy="93610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Image result for opinion"/>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r="3625" b="10859"/>
          <a:stretch/>
        </p:blipFill>
        <p:spPr bwMode="auto">
          <a:xfrm>
            <a:off x="620688" y="3984137"/>
            <a:ext cx="1656184" cy="89660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Image result for clipart skyscrape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154509" y="1363506"/>
            <a:ext cx="516471" cy="93610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88641" y="683568"/>
            <a:ext cx="3289940" cy="369332"/>
          </a:xfrm>
          <a:prstGeom prst="rect">
            <a:avLst/>
          </a:prstGeom>
          <a:noFill/>
        </p:spPr>
        <p:txBody>
          <a:bodyPr wrap="none" rtlCol="0">
            <a:spAutoFit/>
          </a:bodyPr>
          <a:lstStyle/>
          <a:p>
            <a:pPr marL="285750" indent="-285750">
              <a:buFont typeface="Arial" panose="020B0604020202020204" pitchFamily="34" charset="0"/>
              <a:buChar char="•"/>
            </a:pPr>
            <a:r>
              <a:rPr lang="en-GB" b="1" dirty="0" err="1" smtClean="0">
                <a:latin typeface="Calibri" pitchFamily="34" charset="0"/>
                <a:cs typeface="Calibri" pitchFamily="34" charset="0"/>
              </a:rPr>
              <a:t>Tes</a:t>
            </a:r>
            <a:r>
              <a:rPr lang="en-GB" b="1" dirty="0" smtClean="0">
                <a:latin typeface="Calibri" pitchFamily="34" charset="0"/>
                <a:cs typeface="Calibri" pitchFamily="34" charset="0"/>
              </a:rPr>
              <a:t> </a:t>
            </a:r>
            <a:r>
              <a:rPr lang="en-GB" b="1" dirty="0" err="1" smtClean="0">
                <a:latin typeface="Calibri" pitchFamily="34" charset="0"/>
                <a:cs typeface="Calibri" pitchFamily="34" charset="0"/>
              </a:rPr>
              <a:t>vacances</a:t>
            </a:r>
            <a:r>
              <a:rPr lang="en-GB" b="1" dirty="0" smtClean="0">
                <a:latin typeface="Calibri" pitchFamily="34" charset="0"/>
                <a:cs typeface="Calibri" pitchFamily="34" charset="0"/>
              </a:rPr>
              <a:t> </a:t>
            </a:r>
            <a:r>
              <a:rPr lang="en-GB" b="1" dirty="0" err="1" smtClean="0">
                <a:latin typeface="Calibri" pitchFamily="34" charset="0"/>
                <a:cs typeface="Calibri" pitchFamily="34" charset="0"/>
              </a:rPr>
              <a:t>l’année</a:t>
            </a:r>
            <a:r>
              <a:rPr lang="en-GB" b="1" dirty="0" smtClean="0">
                <a:latin typeface="Calibri" pitchFamily="34" charset="0"/>
                <a:cs typeface="Calibri" pitchFamily="34" charset="0"/>
              </a:rPr>
              <a:t> </a:t>
            </a:r>
            <a:r>
              <a:rPr lang="en-GB" b="1" dirty="0" err="1" smtClean="0">
                <a:latin typeface="Calibri" pitchFamily="34" charset="0"/>
                <a:cs typeface="Calibri" pitchFamily="34" charset="0"/>
              </a:rPr>
              <a:t>dernière</a:t>
            </a:r>
            <a:endParaRPr lang="en-GB" b="1" dirty="0">
              <a:latin typeface="Calibri" pitchFamily="34" charset="0"/>
              <a:cs typeface="Calibri" pitchFamily="34" charset="0"/>
            </a:endParaRPr>
          </a:p>
        </p:txBody>
      </p:sp>
      <p:sp>
        <p:nvSpPr>
          <p:cNvPr id="9" name="Rectangle 8"/>
          <p:cNvSpPr/>
          <p:nvPr/>
        </p:nvSpPr>
        <p:spPr>
          <a:xfrm>
            <a:off x="3717032" y="5004048"/>
            <a:ext cx="2934326" cy="400110"/>
          </a:xfrm>
          <a:prstGeom prst="rect">
            <a:avLst/>
          </a:prstGeom>
          <a:ln>
            <a:solidFill>
              <a:schemeClr val="tx1"/>
            </a:solidFill>
          </a:ln>
        </p:spPr>
        <p:txBody>
          <a:bodyPr wrap="square">
            <a:spAutoFit/>
          </a:bodyPr>
          <a:lstStyle/>
          <a:p>
            <a:pPr algn="ctr"/>
            <a:r>
              <a:rPr lang="en-GB" sz="2000" dirty="0">
                <a:latin typeface="Calibri" pitchFamily="34" charset="0"/>
                <a:cs typeface="Calibri" pitchFamily="34" charset="0"/>
              </a:rPr>
              <a:t>EXTRA: </a:t>
            </a:r>
            <a:r>
              <a:rPr lang="en-GB" sz="2000" b="1" dirty="0" smtClean="0">
                <a:latin typeface="Calibri" pitchFamily="34" charset="0"/>
                <a:cs typeface="Calibri" pitchFamily="34" charset="0"/>
              </a:rPr>
              <a:t>FRENCH FANCY</a:t>
            </a:r>
            <a:endParaRPr lang="en-GB" sz="2000" b="1" dirty="0">
              <a:latin typeface="Calibri" pitchFamily="34" charset="0"/>
              <a:cs typeface="Calibri" pitchFamily="34" charset="0"/>
            </a:endParaRPr>
          </a:p>
        </p:txBody>
      </p:sp>
      <p:graphicFrame>
        <p:nvGraphicFramePr>
          <p:cNvPr id="11" name="Table 10"/>
          <p:cNvGraphicFramePr>
            <a:graphicFrameLocks noGrp="1"/>
          </p:cNvGraphicFramePr>
          <p:nvPr>
            <p:extLst>
              <p:ext uri="{D42A27DB-BD31-4B8C-83A1-F6EECF244321}">
                <p14:modId xmlns:p14="http://schemas.microsoft.com/office/powerpoint/2010/main" val="1719158613"/>
              </p:ext>
            </p:extLst>
          </p:nvPr>
        </p:nvGraphicFramePr>
        <p:xfrm>
          <a:off x="250404" y="5416826"/>
          <a:ext cx="6400954" cy="3454400"/>
        </p:xfrm>
        <a:graphic>
          <a:graphicData uri="http://schemas.openxmlformats.org/drawingml/2006/table">
            <a:tbl>
              <a:tblPr>
                <a:tableStyleId>{5C22544A-7EE6-4342-B048-85BDC9FD1C3A}</a:tableStyleId>
              </a:tblPr>
              <a:tblGrid>
                <a:gridCol w="3653212">
                  <a:extLst>
                    <a:ext uri="{9D8B030D-6E8A-4147-A177-3AD203B41FA5}">
                      <a16:colId xmlns:a16="http://schemas.microsoft.com/office/drawing/2014/main" val="20000"/>
                    </a:ext>
                  </a:extLst>
                </a:gridCol>
                <a:gridCol w="2747742">
                  <a:extLst>
                    <a:ext uri="{9D8B030D-6E8A-4147-A177-3AD203B41FA5}">
                      <a16:colId xmlns:a16="http://schemas.microsoft.com/office/drawing/2014/main" val="20001"/>
                    </a:ext>
                  </a:extLst>
                </a:gridCol>
              </a:tblGrid>
              <a:tr h="314960">
                <a:tc gridSpan="2">
                  <a:txBody>
                    <a:bodyPr/>
                    <a:lstStyle/>
                    <a:p>
                      <a:pPr algn="ctr"/>
                      <a:r>
                        <a:rPr lang="es-ES_tradnl" sz="1500" b="1" dirty="0" smtClean="0">
                          <a:latin typeface="Calibri" pitchFamily="34" charset="0"/>
                          <a:cs typeface="Calibri" pitchFamily="34" charset="0"/>
                        </a:rPr>
                        <a:t>10 FRENCH</a:t>
                      </a:r>
                      <a:r>
                        <a:rPr lang="es-ES_tradnl" sz="1500" b="1" baseline="0" dirty="0" smtClean="0">
                          <a:latin typeface="Calibri" pitchFamily="34" charset="0"/>
                          <a:cs typeface="Calibri" pitchFamily="34" charset="0"/>
                        </a:rPr>
                        <a:t> FANCIES</a:t>
                      </a:r>
                      <a:r>
                        <a:rPr lang="es-ES_tradnl" sz="1500" b="1" dirty="0" smtClean="0">
                          <a:latin typeface="Calibri" pitchFamily="34" charset="0"/>
                          <a:cs typeface="Calibri" pitchFamily="34" charset="0"/>
                        </a:rPr>
                        <a:t> THAT HIT ALL THE SUCCESS CRITERIA FOR A HIGH GRADE</a:t>
                      </a:r>
                      <a:endParaRPr lang="es-ES_tradnl" sz="15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314960">
                <a:tc>
                  <a:txBody>
                    <a:bodyPr/>
                    <a:lstStyle/>
                    <a:p>
                      <a:pPr algn="ctr"/>
                      <a:r>
                        <a:rPr lang="es-ES_tradnl" sz="1400" b="1" dirty="0" err="1" smtClean="0">
                          <a:latin typeface="Calibri" pitchFamily="34" charset="0"/>
                          <a:cs typeface="Calibri" pitchFamily="34" charset="0"/>
                        </a:rPr>
                        <a:t>français</a:t>
                      </a:r>
                      <a:endParaRPr lang="es-ES_tradnl" sz="1400" b="1" dirty="0">
                        <a:latin typeface="Calibri" pitchFamily="34" charset="0"/>
                        <a:cs typeface="Calibri" pitchFamily="34"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400" b="1" dirty="0" err="1" smtClean="0">
                          <a:latin typeface="Calibri" pitchFamily="34" charset="0"/>
                          <a:cs typeface="Calibri" pitchFamily="34" charset="0"/>
                        </a:rPr>
                        <a:t>anglais</a:t>
                      </a:r>
                      <a:endParaRPr lang="es-ES_tradnl" sz="1400" b="1" dirty="0">
                        <a:latin typeface="Calibri" pitchFamily="34" charset="0"/>
                        <a:cs typeface="Calibri" pitchFamily="34"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274320">
                <a:tc>
                  <a:txBody>
                    <a:bodyPr/>
                    <a:lstStyle/>
                    <a:p>
                      <a:r>
                        <a:rPr lang="fr-FR" sz="1400" noProof="0" dirty="0" smtClean="0">
                          <a:latin typeface="Calibri" pitchFamily="34" charset="0"/>
                          <a:cs typeface="Calibri" pitchFamily="34" charset="0"/>
                        </a:rPr>
                        <a:t>Pour + infinitive</a:t>
                      </a:r>
                      <a:endParaRPr lang="fr-FR" sz="1400" noProof="0" dirty="0">
                        <a:latin typeface="Calibri" pitchFamily="34" charset="0"/>
                        <a:cs typeface="Calibri"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400" dirty="0" smtClean="0">
                          <a:latin typeface="Calibri" pitchFamily="34" charset="0"/>
                          <a:cs typeface="Calibri" pitchFamily="34" charset="0"/>
                        </a:rPr>
                        <a:t>In </a:t>
                      </a:r>
                      <a:r>
                        <a:rPr lang="es-ES_tradnl" sz="1400" dirty="0" err="1" smtClean="0">
                          <a:latin typeface="Calibri" pitchFamily="34" charset="0"/>
                          <a:cs typeface="Calibri" pitchFamily="34" charset="0"/>
                        </a:rPr>
                        <a:t>order</a:t>
                      </a:r>
                      <a:r>
                        <a:rPr lang="es-ES_tradnl" sz="1400" dirty="0" smtClean="0">
                          <a:latin typeface="Calibri" pitchFamily="34" charset="0"/>
                          <a:cs typeface="Calibri" pitchFamily="34" charset="0"/>
                        </a:rPr>
                        <a:t> </a:t>
                      </a:r>
                      <a:r>
                        <a:rPr lang="es-ES_tradnl" sz="1400" dirty="0" err="1" smtClean="0">
                          <a:latin typeface="Calibri" pitchFamily="34" charset="0"/>
                          <a:cs typeface="Calibri" pitchFamily="34" charset="0"/>
                        </a:rPr>
                        <a:t>to</a:t>
                      </a:r>
                      <a:r>
                        <a:rPr lang="es-ES_tradnl" sz="1400" dirty="0" smtClean="0">
                          <a:latin typeface="Calibri" pitchFamily="34" charset="0"/>
                          <a:cs typeface="Calibri" pitchFamily="34" charset="0"/>
                        </a:rPr>
                        <a:t> …</a:t>
                      </a:r>
                      <a:endParaRPr lang="es-ES_tradnl" sz="1400" dirty="0">
                        <a:latin typeface="Calibri" pitchFamily="34" charset="0"/>
                        <a:cs typeface="Calibri"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274320">
                <a:tc>
                  <a:txBody>
                    <a:bodyPr/>
                    <a:lstStyle/>
                    <a:p>
                      <a:r>
                        <a:rPr lang="fr-FR" sz="1400" noProof="0" dirty="0" smtClean="0">
                          <a:latin typeface="Calibri" pitchFamily="34" charset="0"/>
                          <a:cs typeface="Calibri" pitchFamily="34" charset="0"/>
                        </a:rPr>
                        <a:t>J’aime + </a:t>
                      </a:r>
                      <a:r>
                        <a:rPr lang="fr-FR" sz="1400" noProof="0" dirty="0" err="1" smtClean="0">
                          <a:latin typeface="Calibri" pitchFamily="34" charset="0"/>
                          <a:cs typeface="Calibri" pitchFamily="34" charset="0"/>
                        </a:rPr>
                        <a:t>inf</a:t>
                      </a:r>
                      <a:r>
                        <a:rPr lang="fr-FR" sz="1400" noProof="0" dirty="0" smtClean="0">
                          <a:latin typeface="Calibri" pitchFamily="34" charset="0"/>
                          <a:cs typeface="Calibri" pitchFamily="34" charset="0"/>
                        </a:rPr>
                        <a:t> car</a:t>
                      </a:r>
                      <a:r>
                        <a:rPr lang="fr-FR" sz="1400" baseline="0" noProof="0" dirty="0" smtClean="0">
                          <a:latin typeface="Calibri" pitchFamily="34" charset="0"/>
                          <a:cs typeface="Calibri" pitchFamily="34" charset="0"/>
                        </a:rPr>
                        <a:t> je le trouve</a:t>
                      </a:r>
                      <a:r>
                        <a:rPr lang="fr-FR" sz="1400" noProof="0" dirty="0" smtClean="0">
                          <a:latin typeface="Calibri" pitchFamily="34" charset="0"/>
                          <a:cs typeface="Calibri" pitchFamily="34" charset="0"/>
                        </a:rPr>
                        <a:t> …</a:t>
                      </a:r>
                      <a:endParaRPr lang="fr-FR" sz="1400" noProof="0" dirty="0">
                        <a:latin typeface="Calibri" pitchFamily="34" charset="0"/>
                        <a:cs typeface="Calibri"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400" dirty="0" smtClean="0">
                          <a:latin typeface="Calibri" pitchFamily="34" charset="0"/>
                          <a:cs typeface="Calibri" pitchFamily="34" charset="0"/>
                        </a:rPr>
                        <a:t>I </a:t>
                      </a:r>
                      <a:r>
                        <a:rPr lang="es-ES_tradnl" sz="1400" dirty="0" err="1" smtClean="0">
                          <a:latin typeface="Calibri" pitchFamily="34" charset="0"/>
                          <a:cs typeface="Calibri" pitchFamily="34" charset="0"/>
                        </a:rPr>
                        <a:t>like</a:t>
                      </a:r>
                      <a:r>
                        <a:rPr lang="es-ES_tradnl" sz="1400" dirty="0" smtClean="0">
                          <a:latin typeface="Calibri" pitchFamily="34" charset="0"/>
                          <a:cs typeface="Calibri" pitchFamily="34" charset="0"/>
                        </a:rPr>
                        <a:t> … </a:t>
                      </a:r>
                      <a:r>
                        <a:rPr lang="es-ES_tradnl" sz="1400" dirty="0" err="1" smtClean="0">
                          <a:latin typeface="Calibri" pitchFamily="34" charset="0"/>
                          <a:cs typeface="Calibri" pitchFamily="34" charset="0"/>
                        </a:rPr>
                        <a:t>because</a:t>
                      </a:r>
                      <a:r>
                        <a:rPr lang="es-ES_tradnl" sz="1400" dirty="0" smtClean="0">
                          <a:latin typeface="Calibri" pitchFamily="34" charset="0"/>
                          <a:cs typeface="Calibri" pitchFamily="34" charset="0"/>
                        </a:rPr>
                        <a:t> I </a:t>
                      </a:r>
                      <a:r>
                        <a:rPr lang="es-ES_tradnl" sz="1400" dirty="0" err="1" smtClean="0">
                          <a:latin typeface="Calibri" pitchFamily="34" charset="0"/>
                          <a:cs typeface="Calibri" pitchFamily="34" charset="0"/>
                        </a:rPr>
                        <a:t>find</a:t>
                      </a:r>
                      <a:r>
                        <a:rPr lang="es-ES_tradnl" sz="1400" baseline="0" dirty="0" smtClean="0">
                          <a:latin typeface="Calibri" pitchFamily="34" charset="0"/>
                          <a:cs typeface="Calibri" pitchFamily="34" charset="0"/>
                        </a:rPr>
                        <a:t> </a:t>
                      </a:r>
                      <a:r>
                        <a:rPr lang="es-ES_tradnl" sz="1400" baseline="0" dirty="0" err="1" smtClean="0">
                          <a:latin typeface="Calibri" pitchFamily="34" charset="0"/>
                          <a:cs typeface="Calibri" pitchFamily="34" charset="0"/>
                        </a:rPr>
                        <a:t>it</a:t>
                      </a:r>
                      <a:r>
                        <a:rPr lang="es-ES_tradnl" sz="1400" baseline="0" dirty="0" smtClean="0">
                          <a:latin typeface="Calibri" pitchFamily="34" charset="0"/>
                          <a:cs typeface="Calibri" pitchFamily="34" charset="0"/>
                        </a:rPr>
                        <a:t> …</a:t>
                      </a:r>
                      <a:endParaRPr lang="es-ES_tradnl" sz="1400" dirty="0">
                        <a:latin typeface="Calibri" pitchFamily="34" charset="0"/>
                        <a:cs typeface="Calibri"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2743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400" baseline="0" noProof="0" dirty="0" err="1" smtClean="0">
                          <a:latin typeface="Calibri" pitchFamily="34" charset="0"/>
                          <a:cs typeface="Calibri" pitchFamily="34" charset="0"/>
                        </a:rPr>
                        <a:t>Inf</a:t>
                      </a:r>
                      <a:r>
                        <a:rPr lang="fr-FR" sz="1400" baseline="0" noProof="0" dirty="0" smtClean="0">
                          <a:latin typeface="Calibri" pitchFamily="34" charset="0"/>
                          <a:cs typeface="Calibri" pitchFamily="34" charset="0"/>
                        </a:rPr>
                        <a:t> + m’intéresse/m’énerve</a:t>
                      </a:r>
                      <a:endParaRPr lang="fr-FR" sz="1400" noProof="0" dirty="0" smtClean="0">
                        <a:latin typeface="Calibri" pitchFamily="34" charset="0"/>
                        <a:cs typeface="Calibri"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400" dirty="0" smtClean="0">
                          <a:latin typeface="Calibri" pitchFamily="34" charset="0"/>
                          <a:cs typeface="Calibri" pitchFamily="34" charset="0"/>
                        </a:rPr>
                        <a:t>… </a:t>
                      </a:r>
                      <a:r>
                        <a:rPr lang="es-ES_tradnl" sz="1400" dirty="0" err="1" smtClean="0">
                          <a:latin typeface="Calibri" pitchFamily="34" charset="0"/>
                          <a:cs typeface="Calibri" pitchFamily="34" charset="0"/>
                        </a:rPr>
                        <a:t>interests</a:t>
                      </a:r>
                      <a:r>
                        <a:rPr lang="es-ES_tradnl" sz="1400" dirty="0" smtClean="0">
                          <a:latin typeface="Calibri" pitchFamily="34" charset="0"/>
                          <a:cs typeface="Calibri" pitchFamily="34" charset="0"/>
                        </a:rPr>
                        <a:t>/</a:t>
                      </a:r>
                      <a:r>
                        <a:rPr lang="es-ES_tradnl" sz="1400" dirty="0" err="1" smtClean="0">
                          <a:latin typeface="Calibri" pitchFamily="34" charset="0"/>
                          <a:cs typeface="Calibri" pitchFamily="34" charset="0"/>
                        </a:rPr>
                        <a:t>annoys</a:t>
                      </a:r>
                      <a:r>
                        <a:rPr lang="es-ES_tradnl" sz="1400" dirty="0" smtClean="0">
                          <a:latin typeface="Calibri" pitchFamily="34" charset="0"/>
                          <a:cs typeface="Calibri" pitchFamily="34" charset="0"/>
                        </a:rPr>
                        <a:t> me</a:t>
                      </a:r>
                      <a:endParaRPr lang="es-ES_tradnl" sz="1400" dirty="0">
                        <a:latin typeface="Calibri" pitchFamily="34" charset="0"/>
                        <a:cs typeface="Calibri"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274320">
                <a:tc>
                  <a:txBody>
                    <a:bodyPr/>
                    <a:lstStyle/>
                    <a:p>
                      <a:r>
                        <a:rPr lang="fr-FR" sz="1400" noProof="0" dirty="0" smtClean="0">
                          <a:latin typeface="Calibri" pitchFamily="34" charset="0"/>
                          <a:cs typeface="Calibri" pitchFamily="34" charset="0"/>
                        </a:rPr>
                        <a:t>Le</a:t>
                      </a:r>
                      <a:r>
                        <a:rPr lang="fr-FR" sz="1400" baseline="0" noProof="0" dirty="0" smtClean="0">
                          <a:latin typeface="Calibri" pitchFamily="34" charset="0"/>
                          <a:cs typeface="Calibri" pitchFamily="34" charset="0"/>
                        </a:rPr>
                        <a:t> mieux/le pire</a:t>
                      </a:r>
                      <a:endParaRPr lang="fr-FR" sz="1400" noProof="0" dirty="0">
                        <a:latin typeface="Calibri" pitchFamily="34" charset="0"/>
                        <a:cs typeface="Calibri"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400" dirty="0" err="1" smtClean="0">
                          <a:latin typeface="Calibri" pitchFamily="34" charset="0"/>
                          <a:cs typeface="Calibri" pitchFamily="34" charset="0"/>
                        </a:rPr>
                        <a:t>The</a:t>
                      </a:r>
                      <a:r>
                        <a:rPr lang="es-ES_tradnl" sz="1400" dirty="0" smtClean="0">
                          <a:latin typeface="Calibri" pitchFamily="34" charset="0"/>
                          <a:cs typeface="Calibri" pitchFamily="34" charset="0"/>
                        </a:rPr>
                        <a:t> </a:t>
                      </a:r>
                      <a:r>
                        <a:rPr lang="es-ES_tradnl" sz="1400" dirty="0" err="1" smtClean="0">
                          <a:latin typeface="Calibri" pitchFamily="34" charset="0"/>
                          <a:cs typeface="Calibri" pitchFamily="34" charset="0"/>
                        </a:rPr>
                        <a:t>best</a:t>
                      </a:r>
                      <a:r>
                        <a:rPr lang="es-ES_tradnl" sz="1400" dirty="0" smtClean="0">
                          <a:latin typeface="Calibri" pitchFamily="34" charset="0"/>
                          <a:cs typeface="Calibri" pitchFamily="34" charset="0"/>
                        </a:rPr>
                        <a:t> </a:t>
                      </a:r>
                      <a:r>
                        <a:rPr lang="es-ES_tradnl" sz="1400" dirty="0" err="1" smtClean="0">
                          <a:latin typeface="Calibri" pitchFamily="34" charset="0"/>
                          <a:cs typeface="Calibri" pitchFamily="34" charset="0"/>
                        </a:rPr>
                        <a:t>thing</a:t>
                      </a:r>
                      <a:r>
                        <a:rPr lang="es-ES_tradnl" sz="1400" dirty="0" smtClean="0">
                          <a:latin typeface="Calibri" pitchFamily="34" charset="0"/>
                          <a:cs typeface="Calibri" pitchFamily="34" charset="0"/>
                        </a:rPr>
                        <a:t>/</a:t>
                      </a:r>
                      <a:r>
                        <a:rPr lang="es-ES_tradnl" sz="1400" dirty="0" err="1" smtClean="0">
                          <a:latin typeface="Calibri" pitchFamily="34" charset="0"/>
                          <a:cs typeface="Calibri" pitchFamily="34" charset="0"/>
                        </a:rPr>
                        <a:t>the</a:t>
                      </a:r>
                      <a:r>
                        <a:rPr lang="es-ES_tradnl" sz="1400" dirty="0" smtClean="0">
                          <a:latin typeface="Calibri" pitchFamily="34" charset="0"/>
                          <a:cs typeface="Calibri" pitchFamily="34" charset="0"/>
                        </a:rPr>
                        <a:t> </a:t>
                      </a:r>
                      <a:r>
                        <a:rPr lang="es-ES_tradnl" sz="1400" dirty="0" err="1" smtClean="0">
                          <a:latin typeface="Calibri" pitchFamily="34" charset="0"/>
                          <a:cs typeface="Calibri" pitchFamily="34" charset="0"/>
                        </a:rPr>
                        <a:t>worst</a:t>
                      </a:r>
                      <a:r>
                        <a:rPr lang="es-ES_tradnl" sz="1400" dirty="0" smtClean="0">
                          <a:latin typeface="Calibri" pitchFamily="34" charset="0"/>
                          <a:cs typeface="Calibri" pitchFamily="34" charset="0"/>
                        </a:rPr>
                        <a:t> </a:t>
                      </a:r>
                      <a:r>
                        <a:rPr lang="es-ES_tradnl" sz="1400" dirty="0" err="1" smtClean="0">
                          <a:latin typeface="Calibri" pitchFamily="34" charset="0"/>
                          <a:cs typeface="Calibri" pitchFamily="34" charset="0"/>
                        </a:rPr>
                        <a:t>thing</a:t>
                      </a:r>
                      <a:endParaRPr lang="es-ES_tradnl" sz="1400" dirty="0">
                        <a:latin typeface="Calibri" pitchFamily="34" charset="0"/>
                        <a:cs typeface="Calibri"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2743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400" noProof="0" dirty="0" smtClean="0">
                          <a:latin typeface="Calibri" pitchFamily="34" charset="0"/>
                          <a:cs typeface="Calibri" pitchFamily="34" charset="0"/>
                        </a:rPr>
                        <a:t>C’est plus/moins… que</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400" dirty="0" err="1" smtClean="0">
                          <a:latin typeface="Calibri" pitchFamily="34" charset="0"/>
                          <a:cs typeface="Calibri" pitchFamily="34" charset="0"/>
                        </a:rPr>
                        <a:t>It’s</a:t>
                      </a:r>
                      <a:r>
                        <a:rPr lang="es-ES_tradnl" sz="1400" dirty="0" smtClean="0">
                          <a:latin typeface="Calibri" pitchFamily="34" charset="0"/>
                          <a:cs typeface="Calibri" pitchFamily="34" charset="0"/>
                        </a:rPr>
                        <a:t> more/ </a:t>
                      </a:r>
                      <a:r>
                        <a:rPr lang="es-ES_tradnl" sz="1400" dirty="0" err="1" smtClean="0">
                          <a:latin typeface="Calibri" pitchFamily="34" charset="0"/>
                          <a:cs typeface="Calibri" pitchFamily="34" charset="0"/>
                        </a:rPr>
                        <a:t>less</a:t>
                      </a:r>
                      <a:r>
                        <a:rPr lang="es-ES_tradnl" sz="1400" dirty="0" smtClean="0">
                          <a:latin typeface="Calibri" pitchFamily="34" charset="0"/>
                          <a:cs typeface="Calibri" pitchFamily="34" charset="0"/>
                        </a:rPr>
                        <a:t>… </a:t>
                      </a:r>
                      <a:r>
                        <a:rPr lang="es-ES_tradnl" sz="1400" dirty="0" err="1" smtClean="0">
                          <a:latin typeface="Calibri" pitchFamily="34" charset="0"/>
                          <a:cs typeface="Calibri" pitchFamily="34" charset="0"/>
                        </a:rPr>
                        <a:t>than</a:t>
                      </a:r>
                      <a:endParaRPr lang="es-ES_tradnl" sz="1400" dirty="0">
                        <a:latin typeface="Calibri" pitchFamily="34" charset="0"/>
                        <a:cs typeface="Calibri"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2743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400" noProof="0" dirty="0" smtClean="0">
                          <a:latin typeface="Calibri" pitchFamily="34" charset="0"/>
                          <a:cs typeface="Calibri" pitchFamily="34" charset="0"/>
                        </a:rPr>
                        <a:t>Si j’avais</a:t>
                      </a:r>
                      <a:r>
                        <a:rPr lang="fr-FR" sz="1400" baseline="0" noProof="0" dirty="0" smtClean="0">
                          <a:latin typeface="Calibri" pitchFamily="34" charset="0"/>
                          <a:cs typeface="Calibri" pitchFamily="34" charset="0"/>
                        </a:rPr>
                        <a:t> l’occasion</a:t>
                      </a:r>
                      <a:r>
                        <a:rPr lang="fr-FR" sz="1400" noProof="0" dirty="0" smtClean="0">
                          <a:latin typeface="Calibri" pitchFamily="34" charset="0"/>
                          <a:cs typeface="Calibri" pitchFamily="34" charset="0"/>
                        </a:rPr>
                        <a:t>, je voudrais</a:t>
                      </a:r>
                      <a:r>
                        <a:rPr lang="fr-FR" sz="1400" baseline="0" noProof="0" dirty="0" smtClean="0">
                          <a:latin typeface="Calibri" pitchFamily="34" charset="0"/>
                          <a:cs typeface="Calibri" pitchFamily="34" charset="0"/>
                        </a:rPr>
                        <a:t> + </a:t>
                      </a:r>
                      <a:r>
                        <a:rPr lang="fr-FR" sz="1400" baseline="0" noProof="0" dirty="0" err="1" smtClean="0">
                          <a:latin typeface="Calibri" pitchFamily="34" charset="0"/>
                          <a:cs typeface="Calibri" pitchFamily="34" charset="0"/>
                        </a:rPr>
                        <a:t>inf</a:t>
                      </a:r>
                      <a:endParaRPr lang="fr-FR" sz="1400" noProof="0" dirty="0" smtClean="0">
                        <a:latin typeface="Calibri" pitchFamily="34" charset="0"/>
                        <a:cs typeface="Calibri"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400" dirty="0" err="1" smtClean="0">
                          <a:latin typeface="Calibri" pitchFamily="34" charset="0"/>
                          <a:cs typeface="Calibri" pitchFamily="34" charset="0"/>
                        </a:rPr>
                        <a:t>If</a:t>
                      </a:r>
                      <a:r>
                        <a:rPr lang="es-ES_tradnl" sz="1400" dirty="0" smtClean="0">
                          <a:latin typeface="Calibri" pitchFamily="34" charset="0"/>
                          <a:cs typeface="Calibri" pitchFamily="34" charset="0"/>
                        </a:rPr>
                        <a:t> I</a:t>
                      </a:r>
                      <a:r>
                        <a:rPr lang="es-ES_tradnl" sz="1400" baseline="0" dirty="0" smtClean="0">
                          <a:latin typeface="Calibri" pitchFamily="34" charset="0"/>
                          <a:cs typeface="Calibri" pitchFamily="34" charset="0"/>
                        </a:rPr>
                        <a:t> </a:t>
                      </a:r>
                      <a:r>
                        <a:rPr lang="es-ES_tradnl" sz="1400" baseline="0" dirty="0" err="1" smtClean="0">
                          <a:latin typeface="Calibri" pitchFamily="34" charset="0"/>
                          <a:cs typeface="Calibri" pitchFamily="34" charset="0"/>
                        </a:rPr>
                        <a:t>had</a:t>
                      </a:r>
                      <a:r>
                        <a:rPr lang="es-ES_tradnl" sz="1400" baseline="0" dirty="0" smtClean="0">
                          <a:latin typeface="Calibri" pitchFamily="34" charset="0"/>
                          <a:cs typeface="Calibri" pitchFamily="34" charset="0"/>
                        </a:rPr>
                        <a:t> </a:t>
                      </a:r>
                      <a:r>
                        <a:rPr lang="es-ES_tradnl" sz="1400" baseline="0" dirty="0" err="1" smtClean="0">
                          <a:latin typeface="Calibri" pitchFamily="34" charset="0"/>
                          <a:cs typeface="Calibri" pitchFamily="34" charset="0"/>
                        </a:rPr>
                        <a:t>the</a:t>
                      </a:r>
                      <a:r>
                        <a:rPr lang="es-ES_tradnl" sz="1400" baseline="0" dirty="0" smtClean="0">
                          <a:latin typeface="Calibri" pitchFamily="34" charset="0"/>
                          <a:cs typeface="Calibri" pitchFamily="34" charset="0"/>
                        </a:rPr>
                        <a:t> chance</a:t>
                      </a:r>
                      <a:r>
                        <a:rPr lang="es-ES_tradnl" sz="1400" dirty="0" smtClean="0">
                          <a:latin typeface="Calibri" pitchFamily="34" charset="0"/>
                          <a:cs typeface="Calibri" pitchFamily="34" charset="0"/>
                        </a:rPr>
                        <a:t>, I </a:t>
                      </a:r>
                      <a:r>
                        <a:rPr lang="es-ES_tradnl" sz="1400" dirty="0" err="1" smtClean="0">
                          <a:latin typeface="Calibri" pitchFamily="34" charset="0"/>
                          <a:cs typeface="Calibri" pitchFamily="34" charset="0"/>
                        </a:rPr>
                        <a:t>would</a:t>
                      </a:r>
                      <a:r>
                        <a:rPr lang="es-ES_tradnl" sz="1400" dirty="0" smtClean="0">
                          <a:latin typeface="Calibri" pitchFamily="34" charset="0"/>
                          <a:cs typeface="Calibri" pitchFamily="34" charset="0"/>
                        </a:rPr>
                        <a:t> </a:t>
                      </a:r>
                      <a:r>
                        <a:rPr lang="es-ES_tradnl" sz="1400" dirty="0" err="1" smtClean="0">
                          <a:latin typeface="Calibri" pitchFamily="34" charset="0"/>
                          <a:cs typeface="Calibri" pitchFamily="34" charset="0"/>
                        </a:rPr>
                        <a:t>like</a:t>
                      </a:r>
                      <a:r>
                        <a:rPr lang="es-ES_tradnl" sz="1400" dirty="0" smtClean="0">
                          <a:latin typeface="Calibri" pitchFamily="34" charset="0"/>
                          <a:cs typeface="Calibri" pitchFamily="34" charset="0"/>
                        </a:rPr>
                        <a:t> to …</a:t>
                      </a:r>
                      <a:endParaRPr lang="es-ES_tradnl" sz="1400" dirty="0">
                        <a:latin typeface="Calibri" pitchFamily="34" charset="0"/>
                        <a:cs typeface="Calibri"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r h="2743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400" noProof="0" dirty="0" smtClean="0">
                          <a:latin typeface="Calibri" pitchFamily="34" charset="0"/>
                          <a:cs typeface="Calibri" pitchFamily="34" charset="0"/>
                        </a:rPr>
                        <a:t>Si</a:t>
                      </a:r>
                      <a:r>
                        <a:rPr lang="fr-FR" sz="1400" baseline="0" noProof="0" dirty="0" smtClean="0">
                          <a:latin typeface="Calibri" pitchFamily="34" charset="0"/>
                          <a:cs typeface="Calibri" pitchFamily="34" charset="0"/>
                        </a:rPr>
                        <a:t> j’avais le temps</a:t>
                      </a:r>
                      <a:r>
                        <a:rPr lang="fr-FR" sz="1400" noProof="0" dirty="0" smtClean="0">
                          <a:latin typeface="Calibri" pitchFamily="34" charset="0"/>
                          <a:cs typeface="Calibri" pitchFamily="34" charset="0"/>
                        </a:rPr>
                        <a:t>, j’aimerais</a:t>
                      </a:r>
                      <a:r>
                        <a:rPr lang="fr-FR" sz="1400" baseline="0" noProof="0" dirty="0" smtClean="0">
                          <a:latin typeface="Calibri" pitchFamily="34" charset="0"/>
                          <a:cs typeface="Calibri" pitchFamily="34" charset="0"/>
                        </a:rPr>
                        <a:t> + </a:t>
                      </a:r>
                      <a:r>
                        <a:rPr lang="fr-FR" sz="1400" baseline="0" noProof="0" dirty="0" err="1" smtClean="0">
                          <a:latin typeface="Calibri" pitchFamily="34" charset="0"/>
                          <a:cs typeface="Calibri" pitchFamily="34" charset="0"/>
                        </a:rPr>
                        <a:t>inf</a:t>
                      </a:r>
                      <a:endParaRPr lang="fr-FR" sz="1400" noProof="0" dirty="0" smtClean="0">
                        <a:latin typeface="Calibri" pitchFamily="34" charset="0"/>
                        <a:cs typeface="Calibri"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400" dirty="0" err="1" smtClean="0">
                          <a:latin typeface="Calibri" pitchFamily="34" charset="0"/>
                          <a:cs typeface="Calibri" pitchFamily="34" charset="0"/>
                        </a:rPr>
                        <a:t>If</a:t>
                      </a:r>
                      <a:r>
                        <a:rPr lang="es-ES_tradnl" sz="1400" dirty="0" smtClean="0">
                          <a:latin typeface="Calibri" pitchFamily="34" charset="0"/>
                          <a:cs typeface="Calibri" pitchFamily="34" charset="0"/>
                        </a:rPr>
                        <a:t> I </a:t>
                      </a:r>
                      <a:r>
                        <a:rPr lang="es-ES_tradnl" sz="1400" dirty="0" err="1" smtClean="0">
                          <a:latin typeface="Calibri" pitchFamily="34" charset="0"/>
                          <a:cs typeface="Calibri" pitchFamily="34" charset="0"/>
                        </a:rPr>
                        <a:t>had</a:t>
                      </a:r>
                      <a:r>
                        <a:rPr lang="es-ES_tradnl" sz="1400" dirty="0" smtClean="0">
                          <a:latin typeface="Calibri" pitchFamily="34" charset="0"/>
                          <a:cs typeface="Calibri" pitchFamily="34" charset="0"/>
                        </a:rPr>
                        <a:t> time, I </a:t>
                      </a:r>
                      <a:r>
                        <a:rPr lang="es-ES_tradnl" sz="1400" dirty="0" err="1" smtClean="0">
                          <a:latin typeface="Calibri" pitchFamily="34" charset="0"/>
                          <a:cs typeface="Calibri" pitchFamily="34" charset="0"/>
                        </a:rPr>
                        <a:t>would</a:t>
                      </a:r>
                      <a:r>
                        <a:rPr lang="es-ES_tradnl" sz="1400" dirty="0" smtClean="0">
                          <a:latin typeface="Calibri" pitchFamily="34" charset="0"/>
                          <a:cs typeface="Calibri" pitchFamily="34" charset="0"/>
                        </a:rPr>
                        <a:t> </a:t>
                      </a:r>
                      <a:r>
                        <a:rPr lang="es-ES_tradnl" sz="1400" dirty="0" err="1" smtClean="0">
                          <a:latin typeface="Calibri" pitchFamily="34" charset="0"/>
                          <a:cs typeface="Calibri" pitchFamily="34" charset="0"/>
                        </a:rPr>
                        <a:t>like</a:t>
                      </a:r>
                      <a:r>
                        <a:rPr lang="es-ES_tradnl" sz="1400" dirty="0" smtClean="0">
                          <a:latin typeface="Calibri" pitchFamily="34" charset="0"/>
                          <a:cs typeface="Calibri" pitchFamily="34" charset="0"/>
                        </a:rPr>
                        <a:t> to…</a:t>
                      </a:r>
                      <a:endParaRPr lang="es-ES_tradnl" sz="1400" dirty="0">
                        <a:latin typeface="Calibri" pitchFamily="34" charset="0"/>
                        <a:cs typeface="Calibri"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8"/>
                  </a:ext>
                </a:extLst>
              </a:tr>
              <a:tr h="2743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400" baseline="0" noProof="0" dirty="0" smtClean="0">
                          <a:latin typeface="Calibri" pitchFamily="34" charset="0"/>
                          <a:cs typeface="Calibri" pitchFamily="34" charset="0"/>
                        </a:rPr>
                        <a:t>J’allais + </a:t>
                      </a:r>
                      <a:r>
                        <a:rPr lang="fr-FR" sz="1400" baseline="0" noProof="0" dirty="0" err="1" smtClean="0">
                          <a:latin typeface="Calibri" pitchFamily="34" charset="0"/>
                          <a:cs typeface="Calibri" pitchFamily="34" charset="0"/>
                        </a:rPr>
                        <a:t>inf</a:t>
                      </a:r>
                      <a:r>
                        <a:rPr lang="fr-FR" sz="1400" baseline="0" noProof="0" dirty="0" smtClean="0">
                          <a:latin typeface="Calibri" pitchFamily="34" charset="0"/>
                          <a:cs typeface="Calibri" pitchFamily="34" charset="0"/>
                        </a:rPr>
                        <a:t> mais j’ai décidé de</a:t>
                      </a:r>
                      <a:r>
                        <a:rPr lang="fr-FR" sz="1400" noProof="0" dirty="0" smtClean="0">
                          <a:latin typeface="Calibri" pitchFamily="34" charset="0"/>
                          <a:cs typeface="Calibri" pitchFamily="34" charset="0"/>
                        </a:rPr>
                        <a:t> + </a:t>
                      </a:r>
                      <a:r>
                        <a:rPr lang="fr-FR" sz="1400" noProof="0" dirty="0" err="1" smtClean="0">
                          <a:latin typeface="Calibri" pitchFamily="34" charset="0"/>
                          <a:cs typeface="Calibri" pitchFamily="34" charset="0"/>
                        </a:rPr>
                        <a:t>inf</a:t>
                      </a:r>
                      <a:endParaRPr lang="fr-FR" sz="1400" noProof="0" dirty="0" smtClean="0">
                        <a:solidFill>
                          <a:srgbClr val="FF0000"/>
                        </a:solidFill>
                        <a:latin typeface="Calibri" pitchFamily="34" charset="0"/>
                        <a:cs typeface="Calibri"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400" dirty="0" smtClean="0">
                          <a:latin typeface="Calibri" pitchFamily="34" charset="0"/>
                          <a:cs typeface="Calibri" pitchFamily="34" charset="0"/>
                        </a:rPr>
                        <a:t>I</a:t>
                      </a:r>
                      <a:r>
                        <a:rPr lang="es-ES_tradnl" sz="1400" baseline="0" dirty="0" smtClean="0">
                          <a:latin typeface="Calibri" pitchFamily="34" charset="0"/>
                          <a:cs typeface="Calibri" pitchFamily="34" charset="0"/>
                        </a:rPr>
                        <a:t> </a:t>
                      </a:r>
                      <a:r>
                        <a:rPr lang="es-ES_tradnl" sz="1400" dirty="0" err="1" smtClean="0">
                          <a:latin typeface="Calibri" pitchFamily="34" charset="0"/>
                          <a:cs typeface="Calibri" pitchFamily="34" charset="0"/>
                        </a:rPr>
                        <a:t>was</a:t>
                      </a:r>
                      <a:r>
                        <a:rPr lang="es-ES_tradnl" sz="1400" dirty="0" smtClean="0">
                          <a:latin typeface="Calibri" pitchFamily="34" charset="0"/>
                          <a:cs typeface="Calibri" pitchFamily="34" charset="0"/>
                        </a:rPr>
                        <a:t> </a:t>
                      </a:r>
                      <a:r>
                        <a:rPr lang="es-ES_tradnl" sz="1400" dirty="0" err="1" smtClean="0">
                          <a:latin typeface="Calibri" pitchFamily="34" charset="0"/>
                          <a:cs typeface="Calibri" pitchFamily="34" charset="0"/>
                        </a:rPr>
                        <a:t>going</a:t>
                      </a:r>
                      <a:r>
                        <a:rPr lang="es-ES_tradnl" sz="1400" dirty="0" smtClean="0">
                          <a:latin typeface="Calibri" pitchFamily="34" charset="0"/>
                          <a:cs typeface="Calibri" pitchFamily="34" charset="0"/>
                        </a:rPr>
                        <a:t> </a:t>
                      </a:r>
                      <a:r>
                        <a:rPr lang="es-ES_tradnl" sz="1400" dirty="0" err="1" smtClean="0">
                          <a:latin typeface="Calibri" pitchFamily="34" charset="0"/>
                          <a:cs typeface="Calibri" pitchFamily="34" charset="0"/>
                        </a:rPr>
                        <a:t>to</a:t>
                      </a:r>
                      <a:r>
                        <a:rPr lang="es-ES_tradnl" sz="1400" dirty="0" smtClean="0">
                          <a:latin typeface="Calibri" pitchFamily="34" charset="0"/>
                          <a:cs typeface="Calibri" pitchFamily="34" charset="0"/>
                        </a:rPr>
                        <a:t> … </a:t>
                      </a:r>
                      <a:r>
                        <a:rPr lang="es-ES_tradnl" sz="1400" dirty="0" err="1" smtClean="0">
                          <a:latin typeface="Calibri" pitchFamily="34" charset="0"/>
                          <a:cs typeface="Calibri" pitchFamily="34" charset="0"/>
                        </a:rPr>
                        <a:t>but</a:t>
                      </a:r>
                      <a:r>
                        <a:rPr lang="es-ES_tradnl" sz="1400" dirty="0" smtClean="0">
                          <a:latin typeface="Calibri" pitchFamily="34" charset="0"/>
                          <a:cs typeface="Calibri" pitchFamily="34" charset="0"/>
                        </a:rPr>
                        <a:t> I </a:t>
                      </a:r>
                      <a:r>
                        <a:rPr lang="es-ES_tradnl" sz="1400" dirty="0" err="1" smtClean="0">
                          <a:latin typeface="Calibri" pitchFamily="34" charset="0"/>
                          <a:cs typeface="Calibri" pitchFamily="34" charset="0"/>
                        </a:rPr>
                        <a:t>decided</a:t>
                      </a:r>
                      <a:r>
                        <a:rPr lang="es-ES_tradnl" sz="1400" dirty="0" smtClean="0">
                          <a:latin typeface="Calibri" pitchFamily="34" charset="0"/>
                          <a:cs typeface="Calibri" pitchFamily="34" charset="0"/>
                        </a:rPr>
                        <a:t> to… </a:t>
                      </a:r>
                      <a:endParaRPr lang="es-ES_tradnl" sz="1400" dirty="0">
                        <a:latin typeface="Calibri" pitchFamily="34" charset="0"/>
                        <a:cs typeface="Calibri"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9"/>
                  </a:ext>
                </a:extLst>
              </a:tr>
              <a:tr h="2743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400" noProof="0" dirty="0" smtClean="0">
                          <a:latin typeface="Calibri" pitchFamily="34" charset="0"/>
                          <a:cs typeface="Calibri" pitchFamily="34" charset="0"/>
                        </a:rPr>
                        <a:t>J’ai</a:t>
                      </a:r>
                      <a:r>
                        <a:rPr lang="fr-FR" sz="1400" baseline="0" noProof="0" dirty="0" smtClean="0">
                          <a:latin typeface="Calibri" pitchFamily="34" charset="0"/>
                          <a:cs typeface="Calibri" pitchFamily="34" charset="0"/>
                        </a:rPr>
                        <a:t> tendance à</a:t>
                      </a:r>
                      <a:r>
                        <a:rPr lang="fr-FR" sz="1400" noProof="0" dirty="0" smtClean="0">
                          <a:latin typeface="Calibri" pitchFamily="34" charset="0"/>
                          <a:cs typeface="Calibri" pitchFamily="34" charset="0"/>
                        </a:rPr>
                        <a:t> + </a:t>
                      </a:r>
                      <a:r>
                        <a:rPr lang="fr-FR" sz="1400" noProof="0" dirty="0" err="1" smtClean="0">
                          <a:latin typeface="Calibri" pitchFamily="34" charset="0"/>
                          <a:cs typeface="Calibri" pitchFamily="34" charset="0"/>
                        </a:rPr>
                        <a:t>inf</a:t>
                      </a:r>
                      <a:endParaRPr lang="fr-FR" sz="1400" noProof="0" dirty="0" smtClean="0">
                        <a:latin typeface="Calibri" pitchFamily="34" charset="0"/>
                        <a:cs typeface="Calibri"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400" dirty="0" smtClean="0">
                          <a:latin typeface="Calibri" pitchFamily="34" charset="0"/>
                          <a:cs typeface="Calibri" pitchFamily="34" charset="0"/>
                        </a:rPr>
                        <a:t>I </a:t>
                      </a:r>
                      <a:r>
                        <a:rPr lang="es-ES_tradnl" sz="1400" dirty="0" err="1" smtClean="0">
                          <a:latin typeface="Calibri" pitchFamily="34" charset="0"/>
                          <a:cs typeface="Calibri" pitchFamily="34" charset="0"/>
                        </a:rPr>
                        <a:t>usually</a:t>
                      </a:r>
                      <a:r>
                        <a:rPr lang="es-ES_tradnl" sz="1400" baseline="0" dirty="0" smtClean="0">
                          <a:latin typeface="Calibri" pitchFamily="34" charset="0"/>
                          <a:cs typeface="Calibri" pitchFamily="34" charset="0"/>
                        </a:rPr>
                        <a:t> …</a:t>
                      </a:r>
                      <a:endParaRPr lang="es-ES_tradnl" sz="1400" dirty="0">
                        <a:latin typeface="Calibri" pitchFamily="34" charset="0"/>
                        <a:cs typeface="Calibri"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0"/>
                  </a:ext>
                </a:extLst>
              </a:tr>
              <a:tr h="2743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400" noProof="0" dirty="0" smtClean="0">
                          <a:latin typeface="Calibri" pitchFamily="34" charset="0"/>
                          <a:cs typeface="Calibri" pitchFamily="34" charset="0"/>
                        </a:rPr>
                        <a:t>J’espère + </a:t>
                      </a:r>
                      <a:r>
                        <a:rPr lang="fr-FR" sz="1400" noProof="0" dirty="0" err="1" smtClean="0">
                          <a:latin typeface="Calibri" pitchFamily="34" charset="0"/>
                          <a:cs typeface="Calibri" pitchFamily="34" charset="0"/>
                        </a:rPr>
                        <a:t>inf</a:t>
                      </a:r>
                      <a:r>
                        <a:rPr lang="fr-FR" sz="1400" noProof="0" dirty="0" smtClean="0">
                          <a:latin typeface="Calibri" pitchFamily="34" charset="0"/>
                          <a:cs typeface="Calibri" pitchFamily="34" charset="0"/>
                        </a:rPr>
                        <a:t>/ j’ai l’intention</a:t>
                      </a:r>
                      <a:r>
                        <a:rPr lang="fr-FR" sz="1400" baseline="0" noProof="0" dirty="0" smtClean="0">
                          <a:latin typeface="Calibri" pitchFamily="34" charset="0"/>
                          <a:cs typeface="Calibri" pitchFamily="34" charset="0"/>
                        </a:rPr>
                        <a:t> de + </a:t>
                      </a:r>
                      <a:r>
                        <a:rPr lang="fr-FR" sz="1400" baseline="0" noProof="0" dirty="0" err="1" smtClean="0">
                          <a:latin typeface="Calibri" pitchFamily="34" charset="0"/>
                          <a:cs typeface="Calibri" pitchFamily="34" charset="0"/>
                        </a:rPr>
                        <a:t>inf</a:t>
                      </a:r>
                      <a:endParaRPr lang="fr-FR" sz="1400" noProof="0" dirty="0" smtClean="0">
                        <a:latin typeface="Calibri" pitchFamily="34" charset="0"/>
                        <a:cs typeface="Calibri"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400" dirty="0" smtClean="0">
                          <a:latin typeface="Calibri" pitchFamily="34" charset="0"/>
                          <a:cs typeface="Calibri" pitchFamily="34" charset="0"/>
                        </a:rPr>
                        <a:t>I hope </a:t>
                      </a:r>
                      <a:r>
                        <a:rPr lang="es-ES_tradnl" sz="1400" dirty="0" err="1" smtClean="0">
                          <a:latin typeface="Calibri" pitchFamily="34" charset="0"/>
                          <a:cs typeface="Calibri" pitchFamily="34" charset="0"/>
                        </a:rPr>
                        <a:t>to</a:t>
                      </a:r>
                      <a:r>
                        <a:rPr lang="es-ES_tradnl" sz="1400" dirty="0" smtClean="0">
                          <a:latin typeface="Calibri" pitchFamily="34" charset="0"/>
                          <a:cs typeface="Calibri" pitchFamily="34" charset="0"/>
                        </a:rPr>
                        <a:t>/</a:t>
                      </a:r>
                      <a:r>
                        <a:rPr lang="es-ES_tradnl" sz="1400" dirty="0" err="1" smtClean="0">
                          <a:latin typeface="Calibri" pitchFamily="34" charset="0"/>
                          <a:cs typeface="Calibri" pitchFamily="34" charset="0"/>
                        </a:rPr>
                        <a:t>intend</a:t>
                      </a:r>
                      <a:r>
                        <a:rPr lang="es-ES_tradnl" sz="1400" dirty="0" smtClean="0">
                          <a:latin typeface="Calibri" pitchFamily="34" charset="0"/>
                          <a:cs typeface="Calibri" pitchFamily="34" charset="0"/>
                        </a:rPr>
                        <a:t> </a:t>
                      </a:r>
                      <a:r>
                        <a:rPr lang="es-ES_tradnl" sz="1400" dirty="0" err="1" smtClean="0">
                          <a:latin typeface="Calibri" pitchFamily="34" charset="0"/>
                          <a:cs typeface="Calibri" pitchFamily="34" charset="0"/>
                        </a:rPr>
                        <a:t>to</a:t>
                      </a:r>
                      <a:r>
                        <a:rPr lang="es-ES_tradnl" sz="1400" baseline="0" dirty="0" smtClean="0">
                          <a:latin typeface="Calibri" pitchFamily="34" charset="0"/>
                          <a:cs typeface="Calibri" pitchFamily="34" charset="0"/>
                        </a:rPr>
                        <a:t> …</a:t>
                      </a:r>
                      <a:endParaRPr lang="es-ES_tradnl" sz="1400" dirty="0">
                        <a:latin typeface="Calibri" pitchFamily="34" charset="0"/>
                        <a:cs typeface="Calibri"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1"/>
                  </a:ext>
                </a:extLst>
              </a:tr>
            </a:tbl>
          </a:graphicData>
        </a:graphic>
      </p:graphicFrame>
      <p:sp>
        <p:nvSpPr>
          <p:cNvPr id="13" name="Slide Number Placeholder 12"/>
          <p:cNvSpPr>
            <a:spLocks noGrp="1"/>
          </p:cNvSpPr>
          <p:nvPr>
            <p:ph type="sldNum" sz="quarter" idx="12"/>
          </p:nvPr>
        </p:nvSpPr>
        <p:spPr/>
        <p:txBody>
          <a:bodyPr/>
          <a:lstStyle/>
          <a:p>
            <a:pPr>
              <a:defRPr/>
            </a:pPr>
            <a:fld id="{91EB4253-6645-4FDE-9244-BD47160E1986}" type="slidenum">
              <a:rPr lang="en-GB" smtClean="0"/>
              <a:pPr>
                <a:defRPr/>
              </a:pPr>
              <a:t>39</a:t>
            </a:fld>
            <a:endParaRPr lang="en-GB"/>
          </a:p>
        </p:txBody>
      </p:sp>
    </p:spTree>
    <p:extLst>
      <p:ext uri="{BB962C8B-B14F-4D97-AF65-F5344CB8AC3E}">
        <p14:creationId xmlns:p14="http://schemas.microsoft.com/office/powerpoint/2010/main" val="252297413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188913" y="0"/>
            <a:ext cx="6172200" cy="677863"/>
          </a:xfrm>
        </p:spPr>
        <p:txBody>
          <a:bodyPr/>
          <a:lstStyle/>
          <a:p>
            <a:pPr eaLnBrk="1" hangingPunct="1"/>
            <a:r>
              <a:rPr lang="es-ES_tradnl" altLang="en-US" sz="2000" b="1" dirty="0" smtClean="0"/>
              <a:t>La date: </a:t>
            </a:r>
            <a:r>
              <a:rPr lang="es-ES_tradnl" altLang="en-US" sz="2000" b="1" dirty="0" err="1"/>
              <a:t>The</a:t>
            </a:r>
            <a:r>
              <a:rPr lang="es-ES_tradnl" altLang="en-US" sz="2000" b="1" dirty="0"/>
              <a:t> date</a:t>
            </a:r>
          </a:p>
        </p:txBody>
      </p:sp>
      <p:sp>
        <p:nvSpPr>
          <p:cNvPr id="4" name="Rectangle 3"/>
          <p:cNvSpPr/>
          <p:nvPr/>
        </p:nvSpPr>
        <p:spPr>
          <a:xfrm>
            <a:off x="476672" y="611189"/>
            <a:ext cx="5688632" cy="720452"/>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8197" name="Content Placeholder 7"/>
          <p:cNvSpPr txBox="1">
            <a:spLocks/>
          </p:cNvSpPr>
          <p:nvPr/>
        </p:nvSpPr>
        <p:spPr bwMode="auto">
          <a:xfrm>
            <a:off x="188640" y="1403648"/>
            <a:ext cx="6669360" cy="4536479"/>
          </a:xfrm>
          <a:prstGeom prst="rect">
            <a:avLst/>
          </a:prstGeom>
          <a:noFill/>
          <a:ln w="9525">
            <a:noFill/>
            <a:miter lim="800000"/>
            <a:headEnd/>
            <a:tailEnd/>
          </a:ln>
        </p:spPr>
        <p:txBody>
          <a:bodyPr/>
          <a:lstStyle/>
          <a:p>
            <a:pPr algn="l"/>
            <a:r>
              <a:rPr lang="fr-FR" altLang="en-US" sz="1600" b="1" dirty="0">
                <a:latin typeface="Calibri" pitchFamily="34" charset="0"/>
              </a:rPr>
              <a:t>Les mois 		The </a:t>
            </a:r>
            <a:r>
              <a:rPr lang="fr-FR" altLang="en-US" sz="1600" b="1" dirty="0" err="1">
                <a:latin typeface="Calibri" pitchFamily="34" charset="0"/>
              </a:rPr>
              <a:t>Months</a:t>
            </a:r>
            <a:r>
              <a:rPr lang="fr-FR" altLang="en-US" sz="1600" b="1" dirty="0">
                <a:latin typeface="Calibri" pitchFamily="34" charset="0"/>
              </a:rPr>
              <a:t>	Les jours		The </a:t>
            </a:r>
            <a:r>
              <a:rPr lang="fr-FR" altLang="en-US" sz="1600" b="1" dirty="0" err="1">
                <a:latin typeface="Calibri" pitchFamily="34" charset="0"/>
              </a:rPr>
              <a:t>days</a:t>
            </a:r>
            <a:endParaRPr lang="fr-FR" altLang="en-US" sz="1600" b="1" dirty="0">
              <a:latin typeface="Calibri" pitchFamily="34" charset="0"/>
            </a:endParaRPr>
          </a:p>
          <a:p>
            <a:pPr algn="l"/>
            <a:r>
              <a:rPr lang="fr-FR" altLang="en-US" sz="1600" dirty="0">
                <a:latin typeface="Calibri" pitchFamily="34" charset="0"/>
              </a:rPr>
              <a:t>janvier        	</a:t>
            </a:r>
            <a:r>
              <a:rPr lang="fr-FR" altLang="en-US" sz="1600" dirty="0" err="1">
                <a:latin typeface="Calibri" pitchFamily="34" charset="0"/>
              </a:rPr>
              <a:t>January</a:t>
            </a:r>
            <a:r>
              <a:rPr lang="fr-FR" altLang="en-US" sz="1600" dirty="0">
                <a:latin typeface="Calibri" pitchFamily="34" charset="0"/>
              </a:rPr>
              <a:t>		lundi		</a:t>
            </a:r>
            <a:r>
              <a:rPr lang="fr-FR" altLang="en-US" sz="1600" dirty="0" err="1">
                <a:latin typeface="Calibri" pitchFamily="34" charset="0"/>
              </a:rPr>
              <a:t>Monday</a:t>
            </a:r>
            <a:endParaRPr lang="fr-FR" altLang="en-US" sz="1600" dirty="0">
              <a:latin typeface="Calibri" pitchFamily="34" charset="0"/>
            </a:endParaRPr>
          </a:p>
          <a:p>
            <a:pPr algn="l"/>
            <a:r>
              <a:rPr lang="fr-FR" altLang="en-US" sz="1600" dirty="0">
                <a:latin typeface="Calibri" pitchFamily="34" charset="0"/>
              </a:rPr>
              <a:t>février		</a:t>
            </a:r>
            <a:r>
              <a:rPr lang="fr-FR" altLang="en-US" sz="1600" dirty="0" err="1">
                <a:latin typeface="Calibri" pitchFamily="34" charset="0"/>
              </a:rPr>
              <a:t>February</a:t>
            </a:r>
            <a:r>
              <a:rPr lang="fr-FR" altLang="en-US" sz="1600" dirty="0">
                <a:latin typeface="Calibri" pitchFamily="34" charset="0"/>
              </a:rPr>
              <a:t>		mardi		Tuesday</a:t>
            </a:r>
          </a:p>
          <a:p>
            <a:pPr algn="l"/>
            <a:r>
              <a:rPr lang="fr-FR" altLang="en-US" sz="1600" dirty="0">
                <a:latin typeface="Calibri" pitchFamily="34" charset="0"/>
              </a:rPr>
              <a:t>mars		March		mercredi		</a:t>
            </a:r>
            <a:r>
              <a:rPr lang="fr-FR" altLang="en-US" sz="1600" dirty="0" err="1">
                <a:latin typeface="Calibri" pitchFamily="34" charset="0"/>
              </a:rPr>
              <a:t>Wednesday</a:t>
            </a:r>
            <a:endParaRPr lang="fr-FR" altLang="en-US" sz="1600" dirty="0">
              <a:latin typeface="Calibri" pitchFamily="34" charset="0"/>
            </a:endParaRPr>
          </a:p>
          <a:p>
            <a:pPr algn="l"/>
            <a:r>
              <a:rPr lang="fr-FR" altLang="en-US" sz="1600" dirty="0">
                <a:latin typeface="Calibri" pitchFamily="34" charset="0"/>
              </a:rPr>
              <a:t>avril		April		jeudi		Thursday</a:t>
            </a:r>
          </a:p>
          <a:p>
            <a:pPr algn="l"/>
            <a:r>
              <a:rPr lang="fr-FR" altLang="en-US" sz="1600" dirty="0">
                <a:latin typeface="Calibri" pitchFamily="34" charset="0"/>
              </a:rPr>
              <a:t>mai		May		vendredi		Friday</a:t>
            </a:r>
          </a:p>
          <a:p>
            <a:pPr algn="l"/>
            <a:r>
              <a:rPr lang="fr-FR" altLang="en-US" sz="1600" dirty="0">
                <a:latin typeface="Calibri" pitchFamily="34" charset="0"/>
              </a:rPr>
              <a:t>juin		</a:t>
            </a:r>
            <a:r>
              <a:rPr lang="fr-FR" altLang="en-US" sz="1600" dirty="0" err="1">
                <a:latin typeface="Calibri" pitchFamily="34" charset="0"/>
              </a:rPr>
              <a:t>June</a:t>
            </a:r>
            <a:r>
              <a:rPr lang="fr-FR" altLang="en-US" sz="1600" dirty="0">
                <a:latin typeface="Calibri" pitchFamily="34" charset="0"/>
              </a:rPr>
              <a:t>		samedi		Saturday</a:t>
            </a:r>
          </a:p>
          <a:p>
            <a:pPr algn="l"/>
            <a:r>
              <a:rPr lang="fr-FR" altLang="en-US" sz="1600" dirty="0">
                <a:latin typeface="Calibri" pitchFamily="34" charset="0"/>
              </a:rPr>
              <a:t>juillet		July		dimanche		Sunday</a:t>
            </a:r>
          </a:p>
          <a:p>
            <a:pPr algn="l"/>
            <a:r>
              <a:rPr lang="fr-FR" altLang="en-US" sz="1600" dirty="0">
                <a:latin typeface="Calibri" pitchFamily="34" charset="0"/>
              </a:rPr>
              <a:t>août		August</a:t>
            </a:r>
          </a:p>
          <a:p>
            <a:pPr algn="l"/>
            <a:r>
              <a:rPr lang="fr-FR" altLang="en-US" sz="1600" dirty="0">
                <a:latin typeface="Calibri" pitchFamily="34" charset="0"/>
              </a:rPr>
              <a:t>septembre 	</a:t>
            </a:r>
            <a:r>
              <a:rPr lang="fr-FR" altLang="en-US" sz="1600" dirty="0" err="1">
                <a:latin typeface="Calibri" pitchFamily="34" charset="0"/>
              </a:rPr>
              <a:t>September</a:t>
            </a:r>
            <a:endParaRPr lang="fr-FR" altLang="en-US" sz="1600" dirty="0">
              <a:latin typeface="Calibri" pitchFamily="34" charset="0"/>
            </a:endParaRPr>
          </a:p>
          <a:p>
            <a:pPr algn="l"/>
            <a:r>
              <a:rPr lang="fr-FR" altLang="en-US" sz="1600" dirty="0">
                <a:latin typeface="Calibri" pitchFamily="34" charset="0"/>
              </a:rPr>
              <a:t>octobre		</a:t>
            </a:r>
            <a:r>
              <a:rPr lang="fr-FR" altLang="en-US" sz="1600" dirty="0" err="1">
                <a:latin typeface="Calibri" pitchFamily="34" charset="0"/>
              </a:rPr>
              <a:t>October</a:t>
            </a:r>
            <a:endParaRPr lang="fr-FR" altLang="en-US" sz="1600" dirty="0">
              <a:latin typeface="Calibri" pitchFamily="34" charset="0"/>
            </a:endParaRPr>
          </a:p>
          <a:p>
            <a:pPr algn="l"/>
            <a:r>
              <a:rPr lang="fr-FR" altLang="en-US" sz="1600" dirty="0">
                <a:latin typeface="Calibri" pitchFamily="34" charset="0"/>
              </a:rPr>
              <a:t>novembre		</a:t>
            </a:r>
            <a:r>
              <a:rPr lang="fr-FR" altLang="en-US" sz="1600" dirty="0" err="1">
                <a:latin typeface="Calibri" pitchFamily="34" charset="0"/>
              </a:rPr>
              <a:t>November</a:t>
            </a:r>
            <a:endParaRPr lang="fr-FR" altLang="en-US" sz="1600" dirty="0">
              <a:latin typeface="Calibri" pitchFamily="34" charset="0"/>
            </a:endParaRPr>
          </a:p>
          <a:p>
            <a:pPr algn="l"/>
            <a:r>
              <a:rPr lang="fr-FR" altLang="en-US" sz="1600" dirty="0">
                <a:latin typeface="Calibri" pitchFamily="34" charset="0"/>
              </a:rPr>
              <a:t>décembre		</a:t>
            </a:r>
            <a:r>
              <a:rPr lang="fr-FR" altLang="en-US" sz="1600" dirty="0" err="1">
                <a:latin typeface="Calibri" pitchFamily="34" charset="0"/>
              </a:rPr>
              <a:t>December</a:t>
            </a:r>
            <a:endParaRPr lang="fr-FR" altLang="en-US" sz="1600" dirty="0">
              <a:latin typeface="Calibri" pitchFamily="34" charset="0"/>
            </a:endParaRPr>
          </a:p>
          <a:p>
            <a:pPr algn="l"/>
            <a:endParaRPr lang="fr-FR" altLang="en-US" b="1" dirty="0">
              <a:latin typeface="Calibri" pitchFamily="34" charset="0"/>
            </a:endParaRPr>
          </a:p>
          <a:p>
            <a:pPr algn="l"/>
            <a:r>
              <a:rPr lang="fr-FR" altLang="en-US" sz="1600" b="1" dirty="0">
                <a:latin typeface="Calibri" pitchFamily="34" charset="0"/>
              </a:rPr>
              <a:t>Les saisons	The </a:t>
            </a:r>
            <a:r>
              <a:rPr lang="fr-FR" altLang="en-US" sz="1600" b="1" dirty="0" err="1">
                <a:latin typeface="Calibri" pitchFamily="34" charset="0"/>
              </a:rPr>
              <a:t>seasons</a:t>
            </a:r>
            <a:endParaRPr lang="fr-FR" altLang="en-US" sz="1600" b="1" dirty="0">
              <a:latin typeface="Calibri" pitchFamily="34" charset="0"/>
            </a:endParaRPr>
          </a:p>
          <a:p>
            <a:pPr algn="l"/>
            <a:r>
              <a:rPr lang="fr-FR" altLang="en-US" sz="1600" dirty="0">
                <a:latin typeface="Calibri" pitchFamily="34" charset="0"/>
              </a:rPr>
              <a:t>printemps		</a:t>
            </a:r>
            <a:r>
              <a:rPr lang="fr-FR" altLang="en-US" sz="1600" dirty="0" err="1">
                <a:latin typeface="Calibri" pitchFamily="34" charset="0"/>
              </a:rPr>
              <a:t>spring</a:t>
            </a:r>
            <a:endParaRPr lang="fr-FR" altLang="en-US" sz="1600" dirty="0">
              <a:latin typeface="Calibri" pitchFamily="34" charset="0"/>
            </a:endParaRPr>
          </a:p>
          <a:p>
            <a:pPr algn="l"/>
            <a:r>
              <a:rPr lang="fr-FR" altLang="en-US" sz="1600" dirty="0">
                <a:latin typeface="Calibri" pitchFamily="34" charset="0"/>
              </a:rPr>
              <a:t>été		</a:t>
            </a:r>
            <a:r>
              <a:rPr lang="fr-FR" altLang="en-US" sz="1600" dirty="0" err="1">
                <a:latin typeface="Calibri" pitchFamily="34" charset="0"/>
              </a:rPr>
              <a:t>summer</a:t>
            </a:r>
            <a:endParaRPr lang="fr-FR" altLang="en-US" sz="1600" dirty="0">
              <a:latin typeface="Calibri" pitchFamily="34" charset="0"/>
            </a:endParaRPr>
          </a:p>
          <a:p>
            <a:pPr algn="l"/>
            <a:r>
              <a:rPr lang="fr-FR" altLang="en-US" sz="1600" dirty="0">
                <a:latin typeface="Calibri" pitchFamily="34" charset="0"/>
              </a:rPr>
              <a:t>automne		</a:t>
            </a:r>
            <a:r>
              <a:rPr lang="fr-FR" altLang="en-US" sz="1600" dirty="0" err="1">
                <a:latin typeface="Calibri" pitchFamily="34" charset="0"/>
              </a:rPr>
              <a:t>autumn</a:t>
            </a:r>
            <a:endParaRPr lang="fr-FR" altLang="en-US" sz="1600" dirty="0">
              <a:latin typeface="Calibri" pitchFamily="34" charset="0"/>
            </a:endParaRPr>
          </a:p>
          <a:p>
            <a:pPr algn="l"/>
            <a:r>
              <a:rPr lang="fr-FR" altLang="en-US" sz="1600" dirty="0">
                <a:latin typeface="Calibri" pitchFamily="34" charset="0"/>
              </a:rPr>
              <a:t>hiver</a:t>
            </a:r>
            <a:r>
              <a:rPr lang="es-ES_tradnl" altLang="en-US" sz="1600" dirty="0">
                <a:latin typeface="Calibri" pitchFamily="34" charset="0"/>
              </a:rPr>
              <a:t>		</a:t>
            </a:r>
            <a:r>
              <a:rPr lang="es-ES_tradnl" altLang="en-US" sz="1600" dirty="0" err="1">
                <a:latin typeface="Calibri" pitchFamily="34" charset="0"/>
              </a:rPr>
              <a:t>winter</a:t>
            </a:r>
            <a:endParaRPr lang="es-ES_tradnl" altLang="en-US" sz="1600" dirty="0">
              <a:latin typeface="Calibri" pitchFamily="34" charset="0"/>
            </a:endParaRPr>
          </a:p>
          <a:p>
            <a:pPr algn="l"/>
            <a:endParaRPr lang="es-ES_tradnl" altLang="en-US" b="1" dirty="0">
              <a:latin typeface="Calibri" pitchFamily="34" charset="0"/>
            </a:endParaRPr>
          </a:p>
          <a:p>
            <a:pPr algn="l">
              <a:buFont typeface="Arial" charset="0"/>
              <a:buNone/>
            </a:pPr>
            <a:r>
              <a:rPr lang="en-GB" altLang="en-US" sz="1600" dirty="0">
                <a:latin typeface="Calibri" pitchFamily="34" charset="0"/>
              </a:rPr>
              <a:t>		</a:t>
            </a:r>
          </a:p>
          <a:p>
            <a:pPr algn="l">
              <a:lnSpc>
                <a:spcPct val="90000"/>
              </a:lnSpc>
              <a:spcBef>
                <a:spcPct val="20000"/>
              </a:spcBef>
              <a:buFont typeface="Arial" charset="0"/>
              <a:buNone/>
            </a:pPr>
            <a:endParaRPr lang="en-GB" altLang="en-US" sz="1600" b="1" dirty="0">
              <a:latin typeface="Calibri" pitchFamily="34" charset="0"/>
            </a:endParaRPr>
          </a:p>
          <a:p>
            <a:pPr algn="l">
              <a:lnSpc>
                <a:spcPct val="90000"/>
              </a:lnSpc>
              <a:spcBef>
                <a:spcPct val="20000"/>
              </a:spcBef>
              <a:buFont typeface="Arial" charset="0"/>
              <a:buNone/>
            </a:pPr>
            <a:endParaRPr lang="en-GB" altLang="en-US" sz="1600" dirty="0">
              <a:latin typeface="Calibri" pitchFamily="34" charset="0"/>
            </a:endParaRPr>
          </a:p>
          <a:p>
            <a:pPr algn="l">
              <a:lnSpc>
                <a:spcPct val="90000"/>
              </a:lnSpc>
              <a:spcBef>
                <a:spcPct val="20000"/>
              </a:spcBef>
              <a:buFont typeface="Arial" charset="0"/>
              <a:buNone/>
            </a:pPr>
            <a:endParaRPr lang="en-GB" altLang="en-US" sz="1600" dirty="0">
              <a:latin typeface="Calibri" pitchFamily="34" charset="0"/>
            </a:endParaRPr>
          </a:p>
          <a:p>
            <a:pPr algn="l">
              <a:lnSpc>
                <a:spcPct val="90000"/>
              </a:lnSpc>
              <a:spcBef>
                <a:spcPct val="20000"/>
              </a:spcBef>
              <a:buFont typeface="Arial" charset="0"/>
              <a:buNone/>
            </a:pPr>
            <a:endParaRPr lang="en-GB" altLang="en-US" sz="1600" dirty="0">
              <a:latin typeface="Calibri" pitchFamily="34" charset="0"/>
            </a:endParaRPr>
          </a:p>
          <a:p>
            <a:pPr algn="l">
              <a:lnSpc>
                <a:spcPct val="90000"/>
              </a:lnSpc>
              <a:spcBef>
                <a:spcPct val="20000"/>
              </a:spcBef>
              <a:buFont typeface="Arial" charset="0"/>
              <a:buNone/>
            </a:pPr>
            <a:endParaRPr lang="es-ES_tradnl" altLang="en-US" sz="1600" b="1" dirty="0">
              <a:latin typeface="Calibri" pitchFamily="34" charset="0"/>
            </a:endParaRPr>
          </a:p>
          <a:p>
            <a:pPr algn="l">
              <a:lnSpc>
                <a:spcPct val="90000"/>
              </a:lnSpc>
              <a:spcBef>
                <a:spcPct val="20000"/>
              </a:spcBef>
              <a:buFont typeface="Arial" charset="0"/>
              <a:buNone/>
            </a:pPr>
            <a:endParaRPr lang="es-ES_tradnl" altLang="en-US" sz="1600" dirty="0">
              <a:latin typeface="Calibri" pitchFamily="34" charset="0"/>
            </a:endParaRPr>
          </a:p>
        </p:txBody>
      </p:sp>
      <p:sp>
        <p:nvSpPr>
          <p:cNvPr id="10" name="Rectangle 9"/>
          <p:cNvSpPr/>
          <p:nvPr/>
        </p:nvSpPr>
        <p:spPr>
          <a:xfrm>
            <a:off x="3212976" y="3635896"/>
            <a:ext cx="3455987" cy="1296144"/>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b="1" dirty="0">
              <a:solidFill>
                <a:schemeClr val="tx1"/>
              </a:solidFill>
            </a:endParaRPr>
          </a:p>
        </p:txBody>
      </p:sp>
      <p:sp>
        <p:nvSpPr>
          <p:cNvPr id="8200" name="Rectangle 11"/>
          <p:cNvSpPr>
            <a:spLocks noChangeArrowheads="1"/>
          </p:cNvSpPr>
          <p:nvPr/>
        </p:nvSpPr>
        <p:spPr bwMode="auto">
          <a:xfrm>
            <a:off x="3029962" y="3622248"/>
            <a:ext cx="3861048" cy="1323439"/>
          </a:xfrm>
          <a:prstGeom prst="rect">
            <a:avLst/>
          </a:prstGeom>
          <a:noFill/>
          <a:ln w="9525">
            <a:noFill/>
            <a:miter lim="800000"/>
            <a:headEnd/>
            <a:tailEnd/>
          </a:ln>
        </p:spPr>
        <p:txBody>
          <a:bodyPr wrap="square">
            <a:spAutoFit/>
          </a:bodyPr>
          <a:lstStyle/>
          <a:p>
            <a:pPr algn="ctr"/>
            <a:r>
              <a:rPr lang="en-GB" altLang="en-US" sz="1600" b="1" dirty="0">
                <a:solidFill>
                  <a:srgbClr val="000000"/>
                </a:solidFill>
                <a:latin typeface="Calibri" pitchFamily="34" charset="0"/>
              </a:rPr>
              <a:t>mille </a:t>
            </a:r>
            <a:r>
              <a:rPr lang="en-GB" altLang="en-US" sz="1600" b="1" dirty="0" err="1">
                <a:solidFill>
                  <a:srgbClr val="000000"/>
                </a:solidFill>
                <a:latin typeface="Calibri" pitchFamily="34" charset="0"/>
              </a:rPr>
              <a:t>neuf</a:t>
            </a:r>
            <a:r>
              <a:rPr lang="en-GB" altLang="en-US" sz="1600" b="1" dirty="0">
                <a:solidFill>
                  <a:srgbClr val="000000"/>
                </a:solidFill>
                <a:latin typeface="Calibri" pitchFamily="34" charset="0"/>
              </a:rPr>
              <a:t>-cents </a:t>
            </a:r>
            <a:r>
              <a:rPr lang="en-GB" altLang="en-US" sz="1600" b="1" dirty="0" err="1">
                <a:solidFill>
                  <a:srgbClr val="000000"/>
                </a:solidFill>
                <a:latin typeface="Calibri" pitchFamily="34" charset="0"/>
              </a:rPr>
              <a:t>quatre</a:t>
            </a:r>
            <a:r>
              <a:rPr lang="en-GB" altLang="en-US" sz="1600" b="1" dirty="0">
                <a:solidFill>
                  <a:srgbClr val="000000"/>
                </a:solidFill>
                <a:latin typeface="Calibri" pitchFamily="34" charset="0"/>
              </a:rPr>
              <a:t>-</a:t>
            </a:r>
            <a:r>
              <a:rPr lang="en-GB" altLang="en-US" sz="1600" b="1" dirty="0" err="1">
                <a:solidFill>
                  <a:srgbClr val="000000"/>
                </a:solidFill>
                <a:latin typeface="Calibri" pitchFamily="34" charset="0"/>
              </a:rPr>
              <a:t>vingt</a:t>
            </a:r>
            <a:r>
              <a:rPr lang="en-GB" altLang="en-US" sz="1600" b="1" dirty="0">
                <a:solidFill>
                  <a:srgbClr val="000000"/>
                </a:solidFill>
                <a:latin typeface="Calibri" pitchFamily="34" charset="0"/>
              </a:rPr>
              <a:t>-dix-</a:t>
            </a:r>
            <a:r>
              <a:rPr lang="en-GB" altLang="en-US" sz="1600" b="1" dirty="0" err="1">
                <a:solidFill>
                  <a:srgbClr val="000000"/>
                </a:solidFill>
                <a:latin typeface="Calibri" pitchFamily="34" charset="0"/>
              </a:rPr>
              <a:t>huit</a:t>
            </a:r>
            <a:r>
              <a:rPr lang="en-GB" altLang="en-US" sz="1600" b="1" dirty="0">
                <a:solidFill>
                  <a:srgbClr val="000000"/>
                </a:solidFill>
                <a:latin typeface="Calibri" pitchFamily="34" charset="0"/>
              </a:rPr>
              <a:t>:</a:t>
            </a:r>
          </a:p>
          <a:p>
            <a:pPr algn="ctr"/>
            <a:r>
              <a:rPr lang="en-GB" altLang="en-US" sz="1600" b="1" dirty="0">
                <a:solidFill>
                  <a:srgbClr val="000000"/>
                </a:solidFill>
                <a:latin typeface="Calibri" pitchFamily="34" charset="0"/>
              </a:rPr>
              <a:t> 1998</a:t>
            </a:r>
          </a:p>
          <a:p>
            <a:pPr algn="ctr"/>
            <a:endParaRPr lang="es-ES_tradnl" altLang="en-US" sz="1600" b="1" dirty="0">
              <a:solidFill>
                <a:srgbClr val="000000"/>
              </a:solidFill>
              <a:latin typeface="Calibri" pitchFamily="34" charset="0"/>
            </a:endParaRPr>
          </a:p>
          <a:p>
            <a:pPr algn="ctr"/>
            <a:r>
              <a:rPr lang="es-ES_tradnl" altLang="en-US" sz="1600" b="1" dirty="0" err="1">
                <a:solidFill>
                  <a:srgbClr val="000000"/>
                </a:solidFill>
                <a:latin typeface="Calibri" pitchFamily="34" charset="0"/>
              </a:rPr>
              <a:t>deux-milles</a:t>
            </a:r>
            <a:r>
              <a:rPr lang="es-ES_tradnl" altLang="en-US" sz="1600" b="1" dirty="0">
                <a:solidFill>
                  <a:srgbClr val="000000"/>
                </a:solidFill>
                <a:latin typeface="Calibri" pitchFamily="34" charset="0"/>
              </a:rPr>
              <a:t> </a:t>
            </a:r>
            <a:r>
              <a:rPr lang="es-ES_tradnl" altLang="en-US" sz="1600" b="1" dirty="0" err="1">
                <a:solidFill>
                  <a:srgbClr val="000000"/>
                </a:solidFill>
                <a:latin typeface="Calibri" pitchFamily="34" charset="0"/>
              </a:rPr>
              <a:t>douze</a:t>
            </a:r>
            <a:r>
              <a:rPr lang="es-ES_tradnl" altLang="en-US" sz="1600" b="1" dirty="0">
                <a:solidFill>
                  <a:srgbClr val="000000"/>
                </a:solidFill>
                <a:latin typeface="Calibri" pitchFamily="34" charset="0"/>
              </a:rPr>
              <a:t>: </a:t>
            </a:r>
          </a:p>
          <a:p>
            <a:pPr algn="ctr"/>
            <a:r>
              <a:rPr lang="es-ES_tradnl" altLang="en-US" sz="1600" b="1" dirty="0">
                <a:solidFill>
                  <a:srgbClr val="000000"/>
                </a:solidFill>
                <a:latin typeface="Calibri" pitchFamily="34" charset="0"/>
              </a:rPr>
              <a:t>2012 </a:t>
            </a:r>
            <a:endParaRPr lang="en-GB" altLang="en-US" sz="1600" b="1" dirty="0">
              <a:solidFill>
                <a:srgbClr val="000000"/>
              </a:solidFill>
              <a:latin typeface="Calibri" pitchFamily="34" charset="0"/>
            </a:endParaRPr>
          </a:p>
        </p:txBody>
      </p:sp>
      <p:sp>
        <p:nvSpPr>
          <p:cNvPr id="8201" name="Rectangle 13"/>
          <p:cNvSpPr>
            <a:spLocks noChangeArrowheads="1"/>
          </p:cNvSpPr>
          <p:nvPr/>
        </p:nvSpPr>
        <p:spPr bwMode="auto">
          <a:xfrm>
            <a:off x="116632" y="6372200"/>
            <a:ext cx="6957392" cy="2339102"/>
          </a:xfrm>
          <a:prstGeom prst="rect">
            <a:avLst/>
          </a:prstGeom>
          <a:noFill/>
          <a:ln w="9525">
            <a:noFill/>
            <a:miter lim="800000"/>
            <a:headEnd/>
            <a:tailEnd/>
          </a:ln>
        </p:spPr>
        <p:txBody>
          <a:bodyPr wrap="square">
            <a:spAutoFit/>
          </a:bodyPr>
          <a:lstStyle/>
          <a:p>
            <a:pPr algn="l"/>
            <a:r>
              <a:rPr lang="fr-FR" altLang="en-US" sz="1600" b="1" dirty="0">
                <a:solidFill>
                  <a:srgbClr val="000000"/>
                </a:solidFill>
                <a:latin typeface="Calibri" pitchFamily="34" charset="0"/>
                <a:cs typeface="Calibri" pitchFamily="34" charset="0"/>
              </a:rPr>
              <a:t>Les couleurs	The </a:t>
            </a:r>
            <a:r>
              <a:rPr lang="fr-FR" altLang="en-US" sz="1600" b="1" dirty="0" err="1">
                <a:solidFill>
                  <a:srgbClr val="000000"/>
                </a:solidFill>
                <a:latin typeface="Calibri" pitchFamily="34" charset="0"/>
                <a:cs typeface="Calibri" pitchFamily="34" charset="0"/>
              </a:rPr>
              <a:t>colours</a:t>
            </a:r>
            <a:endParaRPr lang="fr-FR" altLang="en-US" sz="1600" b="1" dirty="0">
              <a:solidFill>
                <a:srgbClr val="000000"/>
              </a:solidFill>
              <a:latin typeface="Calibri" pitchFamily="34" charset="0"/>
              <a:cs typeface="Calibri" pitchFamily="34" charset="0"/>
            </a:endParaRPr>
          </a:p>
          <a:p>
            <a:pPr algn="l"/>
            <a:r>
              <a:rPr lang="fr-FR" altLang="en-US" sz="1600" dirty="0">
                <a:solidFill>
                  <a:srgbClr val="000000"/>
                </a:solidFill>
                <a:latin typeface="Calibri" pitchFamily="34" charset="0"/>
                <a:cs typeface="Calibri" pitchFamily="34" charset="0"/>
              </a:rPr>
              <a:t>rouge		</a:t>
            </a:r>
            <a:r>
              <a:rPr lang="fr-FR" altLang="en-US" sz="1600" dirty="0" err="1">
                <a:solidFill>
                  <a:srgbClr val="000000"/>
                </a:solidFill>
                <a:latin typeface="Calibri" pitchFamily="34" charset="0"/>
                <a:cs typeface="Calibri" pitchFamily="34" charset="0"/>
              </a:rPr>
              <a:t>red</a:t>
            </a:r>
            <a:r>
              <a:rPr lang="fr-FR" altLang="en-US" sz="1600" dirty="0">
                <a:solidFill>
                  <a:srgbClr val="000000"/>
                </a:solidFill>
                <a:latin typeface="Calibri" pitchFamily="34" charset="0"/>
                <a:cs typeface="Calibri" pitchFamily="34" charset="0"/>
              </a:rPr>
              <a:t>		rose	        </a:t>
            </a:r>
            <a:r>
              <a:rPr lang="fr-FR" altLang="en-US" sz="1600" dirty="0" err="1">
                <a:solidFill>
                  <a:srgbClr val="000000"/>
                </a:solidFill>
                <a:latin typeface="Calibri" pitchFamily="34" charset="0"/>
                <a:cs typeface="Calibri" pitchFamily="34" charset="0"/>
              </a:rPr>
              <a:t>pink</a:t>
            </a:r>
            <a:r>
              <a:rPr lang="fr-FR" altLang="en-US" sz="1600" dirty="0">
                <a:solidFill>
                  <a:srgbClr val="000000"/>
                </a:solidFill>
                <a:latin typeface="Calibri" pitchFamily="34" charset="0"/>
                <a:cs typeface="Calibri" pitchFamily="34" charset="0"/>
              </a:rPr>
              <a:t>		</a:t>
            </a:r>
          </a:p>
          <a:p>
            <a:pPr algn="l"/>
            <a:r>
              <a:rPr lang="fr-FR" altLang="en-US" sz="1600" dirty="0">
                <a:solidFill>
                  <a:srgbClr val="000000"/>
                </a:solidFill>
                <a:latin typeface="Calibri" pitchFamily="34" charset="0"/>
                <a:cs typeface="Calibri" pitchFamily="34" charset="0"/>
              </a:rPr>
              <a:t>jaune		</a:t>
            </a:r>
            <a:r>
              <a:rPr lang="fr-FR" altLang="en-US" sz="1600" dirty="0" err="1">
                <a:solidFill>
                  <a:srgbClr val="000000"/>
                </a:solidFill>
                <a:latin typeface="Calibri" pitchFamily="34" charset="0"/>
                <a:cs typeface="Calibri" pitchFamily="34" charset="0"/>
              </a:rPr>
              <a:t>yellow</a:t>
            </a:r>
            <a:r>
              <a:rPr lang="fr-FR" altLang="en-US" sz="1600" dirty="0">
                <a:solidFill>
                  <a:srgbClr val="000000"/>
                </a:solidFill>
                <a:latin typeface="Calibri" pitchFamily="34" charset="0"/>
                <a:cs typeface="Calibri" pitchFamily="34" charset="0"/>
              </a:rPr>
              <a:t>		marron	        </a:t>
            </a:r>
            <a:r>
              <a:rPr lang="fr-FR" altLang="en-US" sz="1600" dirty="0" err="1">
                <a:solidFill>
                  <a:srgbClr val="000000"/>
                </a:solidFill>
                <a:latin typeface="Calibri" pitchFamily="34" charset="0"/>
                <a:cs typeface="Calibri" pitchFamily="34" charset="0"/>
              </a:rPr>
              <a:t>brown</a:t>
            </a:r>
            <a:endParaRPr lang="fr-FR" altLang="en-US" sz="1600" dirty="0">
              <a:solidFill>
                <a:srgbClr val="000000"/>
              </a:solidFill>
              <a:latin typeface="Calibri" pitchFamily="34" charset="0"/>
              <a:cs typeface="Calibri" pitchFamily="34" charset="0"/>
            </a:endParaRPr>
          </a:p>
          <a:p>
            <a:pPr algn="l"/>
            <a:r>
              <a:rPr lang="fr-FR" altLang="en-US" sz="1600" dirty="0">
                <a:solidFill>
                  <a:srgbClr val="000000"/>
                </a:solidFill>
                <a:latin typeface="Calibri" pitchFamily="34" charset="0"/>
                <a:cs typeface="Calibri" pitchFamily="34" charset="0"/>
              </a:rPr>
              <a:t>vert		green		orange	        orange</a:t>
            </a:r>
          </a:p>
          <a:p>
            <a:pPr algn="l"/>
            <a:r>
              <a:rPr lang="fr-FR" altLang="en-US" sz="1600" dirty="0">
                <a:solidFill>
                  <a:srgbClr val="000000"/>
                </a:solidFill>
                <a:latin typeface="Calibri" pitchFamily="34" charset="0"/>
                <a:cs typeface="Calibri" pitchFamily="34" charset="0"/>
              </a:rPr>
              <a:t>bleu		</a:t>
            </a:r>
            <a:r>
              <a:rPr lang="fr-FR" altLang="en-US" sz="1600" dirty="0" err="1">
                <a:solidFill>
                  <a:srgbClr val="000000"/>
                </a:solidFill>
                <a:latin typeface="Calibri" pitchFamily="34" charset="0"/>
                <a:cs typeface="Calibri" pitchFamily="34" charset="0"/>
              </a:rPr>
              <a:t>blue</a:t>
            </a:r>
            <a:r>
              <a:rPr lang="fr-FR" altLang="en-US" sz="1600" dirty="0">
                <a:solidFill>
                  <a:srgbClr val="000000"/>
                </a:solidFill>
                <a:latin typeface="Calibri" pitchFamily="34" charset="0"/>
                <a:cs typeface="Calibri" pitchFamily="34" charset="0"/>
              </a:rPr>
              <a:t>		gris	        </a:t>
            </a:r>
            <a:r>
              <a:rPr lang="fr-FR" altLang="en-US" sz="1600" dirty="0" err="1">
                <a:solidFill>
                  <a:srgbClr val="000000"/>
                </a:solidFill>
                <a:latin typeface="Calibri" pitchFamily="34" charset="0"/>
                <a:cs typeface="Calibri" pitchFamily="34" charset="0"/>
              </a:rPr>
              <a:t>grey</a:t>
            </a:r>
            <a:endParaRPr lang="fr-FR" altLang="en-US" sz="1600" dirty="0">
              <a:solidFill>
                <a:srgbClr val="000000"/>
              </a:solidFill>
              <a:latin typeface="Calibri" pitchFamily="34" charset="0"/>
              <a:cs typeface="Calibri" pitchFamily="34" charset="0"/>
            </a:endParaRPr>
          </a:p>
          <a:p>
            <a:pPr algn="l"/>
            <a:r>
              <a:rPr lang="fr-FR" altLang="en-US" sz="1600" dirty="0">
                <a:solidFill>
                  <a:srgbClr val="000000"/>
                </a:solidFill>
                <a:latin typeface="Calibri" pitchFamily="34" charset="0"/>
                <a:cs typeface="Calibri" pitchFamily="34" charset="0"/>
              </a:rPr>
              <a:t>blanc		white		violet	        </a:t>
            </a:r>
            <a:r>
              <a:rPr lang="fr-FR" altLang="en-US" sz="1600" dirty="0" err="1">
                <a:solidFill>
                  <a:srgbClr val="000000"/>
                </a:solidFill>
                <a:latin typeface="Calibri" pitchFamily="34" charset="0"/>
                <a:cs typeface="Calibri" pitchFamily="34" charset="0"/>
              </a:rPr>
              <a:t>purple</a:t>
            </a:r>
            <a:endParaRPr lang="fr-FR" altLang="en-US" sz="1600" dirty="0">
              <a:solidFill>
                <a:srgbClr val="000000"/>
              </a:solidFill>
              <a:latin typeface="Calibri" pitchFamily="34" charset="0"/>
              <a:cs typeface="Calibri" pitchFamily="34" charset="0"/>
            </a:endParaRPr>
          </a:p>
          <a:p>
            <a:pPr algn="l"/>
            <a:r>
              <a:rPr lang="fr-FR" altLang="en-US" sz="1600" dirty="0">
                <a:solidFill>
                  <a:srgbClr val="000000"/>
                </a:solidFill>
                <a:latin typeface="Calibri" pitchFamily="34" charset="0"/>
                <a:cs typeface="Calibri" pitchFamily="34" charset="0"/>
              </a:rPr>
              <a:t>noir		black		bleu clair	        light </a:t>
            </a:r>
            <a:r>
              <a:rPr lang="fr-FR" altLang="en-US" sz="1600" dirty="0" err="1">
                <a:solidFill>
                  <a:srgbClr val="000000"/>
                </a:solidFill>
                <a:latin typeface="Calibri" pitchFamily="34" charset="0"/>
                <a:cs typeface="Calibri" pitchFamily="34" charset="0"/>
              </a:rPr>
              <a:t>blue</a:t>
            </a:r>
            <a:endParaRPr lang="fr-FR" altLang="en-US" sz="1600" dirty="0">
              <a:solidFill>
                <a:srgbClr val="000000"/>
              </a:solidFill>
              <a:latin typeface="Calibri" pitchFamily="34" charset="0"/>
              <a:cs typeface="Calibri" pitchFamily="34" charset="0"/>
            </a:endParaRPr>
          </a:p>
          <a:p>
            <a:pPr algn="l"/>
            <a:r>
              <a:rPr lang="fr-FR" altLang="en-US" sz="1600" dirty="0">
                <a:solidFill>
                  <a:srgbClr val="000000"/>
                </a:solidFill>
                <a:latin typeface="Calibri" pitchFamily="34" charset="0"/>
                <a:cs typeface="Calibri" pitchFamily="34" charset="0"/>
              </a:rPr>
              <a:t>bleu foncé  	</a:t>
            </a:r>
            <a:r>
              <a:rPr lang="fr-FR" altLang="en-US" sz="1600" dirty="0" err="1">
                <a:solidFill>
                  <a:srgbClr val="000000"/>
                </a:solidFill>
                <a:latin typeface="Calibri" pitchFamily="34" charset="0"/>
                <a:cs typeface="Calibri" pitchFamily="34" charset="0"/>
              </a:rPr>
              <a:t>dark</a:t>
            </a:r>
            <a:r>
              <a:rPr lang="fr-FR" altLang="en-US" sz="1600" dirty="0">
                <a:solidFill>
                  <a:srgbClr val="000000"/>
                </a:solidFill>
                <a:latin typeface="Calibri" pitchFamily="34" charset="0"/>
                <a:cs typeface="Calibri" pitchFamily="34" charset="0"/>
              </a:rPr>
              <a:t> </a:t>
            </a:r>
            <a:r>
              <a:rPr lang="fr-FR" altLang="en-US" sz="1600" dirty="0" err="1">
                <a:solidFill>
                  <a:srgbClr val="000000"/>
                </a:solidFill>
                <a:latin typeface="Calibri" pitchFamily="34" charset="0"/>
                <a:cs typeface="Calibri" pitchFamily="34" charset="0"/>
              </a:rPr>
              <a:t>blue</a:t>
            </a:r>
            <a:r>
              <a:rPr lang="fr-FR" altLang="en-US" sz="1600" dirty="0">
                <a:solidFill>
                  <a:srgbClr val="000000"/>
                </a:solidFill>
                <a:latin typeface="Calibri" pitchFamily="34" charset="0"/>
                <a:cs typeface="Calibri" pitchFamily="34" charset="0"/>
              </a:rPr>
              <a:t>		bleu marine       </a:t>
            </a:r>
            <a:r>
              <a:rPr lang="fr-FR" altLang="en-US" sz="1600" dirty="0" err="1">
                <a:solidFill>
                  <a:srgbClr val="000000"/>
                </a:solidFill>
                <a:latin typeface="Calibri" pitchFamily="34" charset="0"/>
                <a:cs typeface="Calibri" pitchFamily="34" charset="0"/>
              </a:rPr>
              <a:t>navy</a:t>
            </a:r>
            <a:r>
              <a:rPr lang="fr-FR" altLang="en-US" sz="1600" dirty="0">
                <a:solidFill>
                  <a:srgbClr val="000000"/>
                </a:solidFill>
                <a:latin typeface="Calibri" pitchFamily="34" charset="0"/>
                <a:cs typeface="Calibri" pitchFamily="34" charset="0"/>
              </a:rPr>
              <a:t> </a:t>
            </a:r>
            <a:r>
              <a:rPr lang="fr-FR" altLang="en-US" sz="1600" dirty="0" err="1">
                <a:solidFill>
                  <a:srgbClr val="000000"/>
                </a:solidFill>
                <a:latin typeface="Calibri" pitchFamily="34" charset="0"/>
                <a:cs typeface="Calibri" pitchFamily="34" charset="0"/>
              </a:rPr>
              <a:t>blue</a:t>
            </a:r>
            <a:endParaRPr lang="fr-FR" altLang="en-US" sz="1600" dirty="0">
              <a:solidFill>
                <a:srgbClr val="000000"/>
              </a:solidFill>
              <a:latin typeface="Calibri" pitchFamily="34" charset="0"/>
              <a:cs typeface="Calibri" pitchFamily="34" charset="0"/>
            </a:endParaRPr>
          </a:p>
          <a:p>
            <a:pPr algn="l"/>
            <a:r>
              <a:rPr lang="es-ES_tradnl" altLang="en-US" b="1" dirty="0">
                <a:solidFill>
                  <a:srgbClr val="000000"/>
                </a:solidFill>
                <a:latin typeface="Calibri" pitchFamily="34" charset="0"/>
              </a:rPr>
              <a:t>		</a:t>
            </a:r>
          </a:p>
        </p:txBody>
      </p:sp>
      <p:sp>
        <p:nvSpPr>
          <p:cNvPr id="11" name="Rectangle 10"/>
          <p:cNvSpPr/>
          <p:nvPr/>
        </p:nvSpPr>
        <p:spPr>
          <a:xfrm>
            <a:off x="548680" y="683568"/>
            <a:ext cx="6408712" cy="584775"/>
          </a:xfrm>
          <a:prstGeom prst="rect">
            <a:avLst/>
          </a:prstGeom>
        </p:spPr>
        <p:txBody>
          <a:bodyPr wrap="square">
            <a:spAutoFit/>
          </a:bodyPr>
          <a:lstStyle/>
          <a:p>
            <a:pPr eaLnBrk="1" hangingPunct="1">
              <a:buFont typeface="Arial" charset="0"/>
              <a:buNone/>
            </a:pPr>
            <a:r>
              <a:rPr lang="es-ES_tradnl" altLang="en-US" sz="1600" b="1" dirty="0" err="1">
                <a:latin typeface="Calibri" pitchFamily="34" charset="0"/>
                <a:cs typeface="Calibri" pitchFamily="34" charset="0"/>
              </a:rPr>
              <a:t>Quelle</a:t>
            </a:r>
            <a:r>
              <a:rPr lang="es-ES_tradnl" altLang="en-US" sz="1600" b="1" dirty="0">
                <a:latin typeface="Calibri" pitchFamily="34" charset="0"/>
                <a:cs typeface="Calibri" pitchFamily="34" charset="0"/>
              </a:rPr>
              <a:t> </a:t>
            </a:r>
            <a:r>
              <a:rPr lang="es-ES_tradnl" altLang="en-US" sz="1600" b="1" dirty="0" err="1">
                <a:latin typeface="Calibri" pitchFamily="34" charset="0"/>
                <a:cs typeface="Calibri" pitchFamily="34" charset="0"/>
              </a:rPr>
              <a:t>est</a:t>
            </a:r>
            <a:r>
              <a:rPr lang="es-ES_tradnl" altLang="en-US" sz="1600" b="1" dirty="0">
                <a:latin typeface="Calibri" pitchFamily="34" charset="0"/>
                <a:cs typeface="Calibri" pitchFamily="34" charset="0"/>
              </a:rPr>
              <a:t> la date (d’)</a:t>
            </a:r>
            <a:r>
              <a:rPr lang="es-ES_tradnl" altLang="en-US" sz="1600" b="1" dirty="0" err="1">
                <a:latin typeface="Calibri" pitchFamily="34" charset="0"/>
                <a:cs typeface="Calibri" pitchFamily="34" charset="0"/>
              </a:rPr>
              <a:t>aujourd’hui</a:t>
            </a:r>
            <a:r>
              <a:rPr lang="es-ES_tradnl" altLang="en-US" sz="1600" b="1" dirty="0">
                <a:latin typeface="Calibri" pitchFamily="34" charset="0"/>
                <a:cs typeface="Calibri" pitchFamily="34" charset="0"/>
              </a:rPr>
              <a:t>? </a:t>
            </a:r>
            <a:r>
              <a:rPr lang="es-ES_tradnl" altLang="en-US" sz="1600" b="1" dirty="0" err="1">
                <a:latin typeface="Calibri" pitchFamily="34" charset="0"/>
                <a:cs typeface="Calibri" pitchFamily="34" charset="0"/>
              </a:rPr>
              <a:t>What’s</a:t>
            </a:r>
            <a:r>
              <a:rPr lang="es-ES_tradnl" altLang="en-US" sz="1600" b="1" dirty="0">
                <a:latin typeface="Calibri" pitchFamily="34" charset="0"/>
                <a:cs typeface="Calibri" pitchFamily="34" charset="0"/>
              </a:rPr>
              <a:t> </a:t>
            </a:r>
            <a:r>
              <a:rPr lang="es-ES_tradnl" altLang="en-US" sz="1600" b="1" dirty="0" err="1">
                <a:latin typeface="Calibri" pitchFamily="34" charset="0"/>
                <a:cs typeface="Calibri" pitchFamily="34" charset="0"/>
              </a:rPr>
              <a:t>the</a:t>
            </a:r>
            <a:r>
              <a:rPr lang="es-ES_tradnl" altLang="en-US" sz="1600" b="1" dirty="0">
                <a:latin typeface="Calibri" pitchFamily="34" charset="0"/>
                <a:cs typeface="Calibri" pitchFamily="34" charset="0"/>
              </a:rPr>
              <a:t> date (</a:t>
            </a:r>
            <a:r>
              <a:rPr lang="es-ES_tradnl" altLang="en-US" sz="1600" b="1" dirty="0" err="1">
                <a:latin typeface="Calibri" pitchFamily="34" charset="0"/>
                <a:cs typeface="Calibri" pitchFamily="34" charset="0"/>
              </a:rPr>
              <a:t>today</a:t>
            </a:r>
            <a:r>
              <a:rPr lang="es-ES_tradnl" altLang="en-US" sz="1600" b="1" dirty="0">
                <a:latin typeface="Calibri" pitchFamily="34" charset="0"/>
                <a:cs typeface="Calibri" pitchFamily="34" charset="0"/>
              </a:rPr>
              <a:t>)?</a:t>
            </a:r>
          </a:p>
          <a:p>
            <a:pPr eaLnBrk="1" hangingPunct="1">
              <a:buFont typeface="Arial" charset="0"/>
              <a:buNone/>
            </a:pPr>
            <a:r>
              <a:rPr lang="es-ES_tradnl" altLang="en-US" sz="1600" b="1" dirty="0" err="1">
                <a:latin typeface="Calibri" pitchFamily="34" charset="0"/>
                <a:cs typeface="Calibri" pitchFamily="34" charset="0"/>
              </a:rPr>
              <a:t>Aujourd’hui</a:t>
            </a:r>
            <a:r>
              <a:rPr lang="es-ES_tradnl" altLang="en-US" sz="1600" b="1" dirty="0">
                <a:latin typeface="Calibri" pitchFamily="34" charset="0"/>
                <a:cs typeface="Calibri" pitchFamily="34" charset="0"/>
              </a:rPr>
              <a:t> </a:t>
            </a:r>
            <a:r>
              <a:rPr lang="es-ES_tradnl" altLang="en-US" sz="1600" b="1" dirty="0" err="1">
                <a:latin typeface="Calibri" pitchFamily="34" charset="0"/>
                <a:cs typeface="Calibri" pitchFamily="34" charset="0"/>
              </a:rPr>
              <a:t>c’est</a:t>
            </a:r>
            <a:r>
              <a:rPr lang="es-ES_tradnl" altLang="en-US" sz="1600" b="1" dirty="0">
                <a:latin typeface="Calibri" pitchFamily="34" charset="0"/>
                <a:cs typeface="Calibri" pitchFamily="34" charset="0"/>
              </a:rPr>
              <a:t> </a:t>
            </a:r>
            <a:r>
              <a:rPr lang="es-ES_tradnl" altLang="en-US" sz="1600" b="1" dirty="0" err="1">
                <a:latin typeface="Calibri" pitchFamily="34" charset="0"/>
                <a:cs typeface="Calibri" pitchFamily="34" charset="0"/>
              </a:rPr>
              <a:t>lundi</a:t>
            </a:r>
            <a:r>
              <a:rPr lang="es-ES_tradnl" altLang="en-US" sz="1600" b="1" dirty="0">
                <a:latin typeface="Calibri" pitchFamily="34" charset="0"/>
                <a:cs typeface="Calibri" pitchFamily="34" charset="0"/>
              </a:rPr>
              <a:t> (le) </a:t>
            </a:r>
            <a:r>
              <a:rPr lang="es-ES_tradnl" altLang="en-US" sz="1600" b="1" dirty="0" err="1">
                <a:latin typeface="Calibri" pitchFamily="34" charset="0"/>
                <a:cs typeface="Calibri" pitchFamily="34" charset="0"/>
              </a:rPr>
              <a:t>trois</a:t>
            </a:r>
            <a:r>
              <a:rPr lang="es-ES_tradnl" altLang="en-US" sz="1600" b="1" dirty="0">
                <a:latin typeface="Calibri" pitchFamily="34" charset="0"/>
                <a:cs typeface="Calibri" pitchFamily="34" charset="0"/>
              </a:rPr>
              <a:t> </a:t>
            </a:r>
            <a:r>
              <a:rPr lang="es-ES_tradnl" altLang="en-US" sz="1600" b="1" dirty="0" err="1">
                <a:latin typeface="Calibri" pitchFamily="34" charset="0"/>
                <a:cs typeface="Calibri" pitchFamily="34" charset="0"/>
              </a:rPr>
              <a:t>septembre</a:t>
            </a:r>
            <a:endParaRPr lang="es-ES_tradnl" altLang="en-US" sz="1600" b="1" dirty="0">
              <a:latin typeface="Calibri" pitchFamily="34" charset="0"/>
              <a:cs typeface="Calibri" pitchFamily="34" charset="0"/>
            </a:endParaRPr>
          </a:p>
        </p:txBody>
      </p:sp>
      <p:sp>
        <p:nvSpPr>
          <p:cNvPr id="13" name="Slide Number Placeholder 12"/>
          <p:cNvSpPr>
            <a:spLocks noGrp="1"/>
          </p:cNvSpPr>
          <p:nvPr>
            <p:ph type="sldNum" sz="quarter" idx="12"/>
          </p:nvPr>
        </p:nvSpPr>
        <p:spPr/>
        <p:txBody>
          <a:bodyPr/>
          <a:lstStyle/>
          <a:p>
            <a:pPr>
              <a:defRPr/>
            </a:pPr>
            <a:fld id="{AF705EC1-4E73-459C-B1EC-0E22A002AD68}" type="slidenum">
              <a:rPr lang="en-GB" smtClean="0"/>
              <a:pPr>
                <a:defRPr/>
              </a:pPr>
              <a:t>4</a:t>
            </a:fld>
            <a:endParaRPr lang="en-GB"/>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bwMode="auto">
          <a:xfrm>
            <a:off x="260648" y="179512"/>
            <a:ext cx="6220072" cy="1728192"/>
          </a:xfrm>
          <a:prstGeom prst="rect">
            <a:avLst/>
          </a:prstGeom>
          <a:solidFill>
            <a:schemeClr val="bg1"/>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s-ES_tradnl" sz="1600" b="1" i="0" u="none" strike="noStrike" kern="1200" cap="none" spc="0" normalizeH="0" baseline="0" noProof="0" dirty="0" err="1">
                <a:ln>
                  <a:noFill/>
                </a:ln>
                <a:solidFill>
                  <a:schemeClr val="tx1"/>
                </a:solidFill>
                <a:effectLst/>
                <a:uLnTx/>
                <a:uFillTx/>
                <a:latin typeface="Calibri" pitchFamily="34" charset="0"/>
                <a:ea typeface="+mj-ea"/>
                <a:cs typeface="Calibri" pitchFamily="34" charset="0"/>
              </a:rPr>
              <a:t>Question</a:t>
            </a:r>
            <a:r>
              <a:rPr kumimoji="0" lang="es-ES_tradnl" sz="1600" b="1" i="0" u="none" strike="noStrike" kern="1200" cap="none" spc="0" normalizeH="0" baseline="0" noProof="0" dirty="0">
                <a:ln>
                  <a:noFill/>
                </a:ln>
                <a:solidFill>
                  <a:schemeClr val="tx1"/>
                </a:solidFill>
                <a:effectLst/>
                <a:uLnTx/>
                <a:uFillTx/>
                <a:latin typeface="Calibri" pitchFamily="34" charset="0"/>
                <a:ea typeface="+mj-ea"/>
                <a:cs typeface="Calibri" pitchFamily="34" charset="0"/>
              </a:rPr>
              <a:t> 2.1 </a:t>
            </a:r>
            <a:r>
              <a:rPr kumimoji="0" lang="es-ES_tradnl" sz="1600" b="1" i="0" u="none" strike="noStrike" kern="1200" cap="none" spc="0" normalizeH="0" baseline="0" noProof="0" dirty="0" err="1">
                <a:ln>
                  <a:noFill/>
                </a:ln>
                <a:solidFill>
                  <a:schemeClr val="tx1"/>
                </a:solidFill>
                <a:effectLst/>
                <a:uLnTx/>
                <a:uFillTx/>
                <a:latin typeface="Calibri" pitchFamily="34" charset="0"/>
                <a:ea typeface="+mj-ea"/>
                <a:cs typeface="Calibri" pitchFamily="34" charset="0"/>
              </a:rPr>
              <a:t>or</a:t>
            </a:r>
            <a:r>
              <a:rPr kumimoji="0" lang="es-ES_tradnl" sz="1600" b="1" i="0" u="none" strike="noStrike" kern="1200" cap="none" spc="0" normalizeH="0" baseline="0" noProof="0" dirty="0">
                <a:ln>
                  <a:noFill/>
                </a:ln>
                <a:solidFill>
                  <a:schemeClr val="tx1"/>
                </a:solidFill>
                <a:effectLst/>
                <a:uLnTx/>
                <a:uFillTx/>
                <a:latin typeface="Calibri" pitchFamily="34" charset="0"/>
                <a:ea typeface="+mj-ea"/>
                <a:cs typeface="Calibri" pitchFamily="34" charset="0"/>
              </a:rPr>
              <a:t> 2.2 HIGHER (</a:t>
            </a:r>
            <a:r>
              <a:rPr kumimoji="0" lang="es-ES_tradnl" sz="1600" b="1" i="0" u="none" strike="noStrike" kern="1200" cap="none" spc="0" normalizeH="0" baseline="0" noProof="0" dirty="0" err="1">
                <a:ln>
                  <a:noFill/>
                </a:ln>
                <a:solidFill>
                  <a:schemeClr val="tx1"/>
                </a:solidFill>
                <a:effectLst/>
                <a:uLnTx/>
                <a:uFillTx/>
                <a:latin typeface="Calibri" pitchFamily="34" charset="0"/>
                <a:ea typeface="+mj-ea"/>
                <a:cs typeface="Calibri" pitchFamily="34" charset="0"/>
              </a:rPr>
              <a:t>Only</a:t>
            </a:r>
            <a:r>
              <a:rPr kumimoji="0" lang="es-ES_tradnl" sz="1600" b="1" i="0" u="none" strike="noStrike" kern="1200" cap="none" spc="0" normalizeH="0" baseline="0" noProof="0" dirty="0">
                <a:ln>
                  <a:noFill/>
                </a:ln>
                <a:solidFill>
                  <a:schemeClr val="tx1"/>
                </a:solidFill>
                <a:effectLst/>
                <a:uLnTx/>
                <a:uFillTx/>
                <a:latin typeface="Calibri" pitchFamily="34" charset="0"/>
                <a:ea typeface="+mj-ea"/>
                <a:cs typeface="Calibri" pitchFamily="34" charset="0"/>
              </a:rPr>
              <a:t> </a:t>
            </a:r>
            <a:r>
              <a:rPr kumimoji="0" lang="es-ES_tradnl" sz="1600" b="1" i="0" u="none" strike="noStrike" kern="1200" cap="none" spc="0" normalizeH="0" baseline="0" noProof="0" dirty="0" err="1">
                <a:ln>
                  <a:noFill/>
                </a:ln>
                <a:solidFill>
                  <a:schemeClr val="tx1"/>
                </a:solidFill>
                <a:effectLst/>
                <a:uLnTx/>
                <a:uFillTx/>
                <a:latin typeface="Calibri" pitchFamily="34" charset="0"/>
                <a:ea typeface="+mj-ea"/>
                <a:cs typeface="Calibri" pitchFamily="34" charset="0"/>
              </a:rPr>
              <a:t>answer</a:t>
            </a:r>
            <a:r>
              <a:rPr kumimoji="0" lang="es-ES_tradnl" sz="1600" b="1" i="0" u="none" strike="noStrike" kern="1200" cap="none" spc="0" normalizeH="0" baseline="0" noProof="0" dirty="0">
                <a:ln>
                  <a:noFill/>
                </a:ln>
                <a:solidFill>
                  <a:schemeClr val="tx1"/>
                </a:solidFill>
                <a:effectLst/>
                <a:uLnTx/>
                <a:uFillTx/>
                <a:latin typeface="Calibri" pitchFamily="34" charset="0"/>
                <a:ea typeface="+mj-ea"/>
                <a:cs typeface="Calibri" pitchFamily="34" charset="0"/>
              </a:rPr>
              <a:t> ONE </a:t>
            </a:r>
            <a:r>
              <a:rPr kumimoji="0" lang="es-ES_tradnl" sz="1600" b="1" i="0" u="none" strike="noStrike" kern="1200" cap="none" spc="0" normalizeH="0" baseline="0" noProof="0" dirty="0" err="1">
                <a:ln>
                  <a:noFill/>
                </a:ln>
                <a:solidFill>
                  <a:schemeClr val="tx1"/>
                </a:solidFill>
                <a:effectLst/>
                <a:uLnTx/>
                <a:uFillTx/>
                <a:latin typeface="Calibri" pitchFamily="34" charset="0"/>
                <a:ea typeface="+mj-ea"/>
                <a:cs typeface="Calibri" pitchFamily="34" charset="0"/>
              </a:rPr>
              <a:t>question</a:t>
            </a:r>
            <a:r>
              <a:rPr kumimoji="0" lang="es-ES_tradnl" sz="1600" b="1" i="0" u="none" strike="noStrike" kern="1200" cap="none" spc="0" normalizeH="0" baseline="0" noProof="0" dirty="0">
                <a:ln>
                  <a:noFill/>
                </a:ln>
                <a:solidFill>
                  <a:schemeClr val="tx1"/>
                </a:solidFill>
                <a:effectLst/>
                <a:uLnTx/>
                <a:uFillTx/>
                <a:latin typeface="Calibri" pitchFamily="34" charset="0"/>
                <a:ea typeface="+mj-ea"/>
                <a:cs typeface="Calibri" pitchFamily="34" charset="0"/>
              </a:rPr>
              <a:t>.) 32 MARKS</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ES_tradnl" sz="1600" b="1" i="0" u="none" strike="noStrike" kern="1200" cap="none" spc="0" normalizeH="0" noProof="0" dirty="0">
              <a:ln>
                <a:noFill/>
              </a:ln>
              <a:solidFill>
                <a:schemeClr val="tx1"/>
              </a:solidFill>
              <a:effectLst/>
              <a:uLnTx/>
              <a:uFillTx/>
              <a:latin typeface="Calibri" pitchFamily="34" charset="0"/>
              <a:ea typeface="+mj-ea"/>
              <a:cs typeface="Calibri" pitchFamily="34" charset="0"/>
            </a:endParaRPr>
          </a:p>
          <a:p>
            <a:pPr>
              <a:spcBef>
                <a:spcPts val="600"/>
              </a:spcBef>
              <a:buFont typeface="Arial" pitchFamily="34" charset="0"/>
              <a:buChar char="•"/>
            </a:pPr>
            <a:r>
              <a:rPr lang="es-ES_tradnl" sz="1400" b="1" dirty="0" smtClean="0">
                <a:latin typeface="Calibri" pitchFamily="34" charset="0"/>
                <a:cs typeface="Calibri" pitchFamily="34" charset="0"/>
              </a:rPr>
              <a:t>2 </a:t>
            </a:r>
            <a:r>
              <a:rPr lang="es-ES_tradnl" sz="1400" b="1" dirty="0" err="1" smtClean="0">
                <a:latin typeface="Calibri" pitchFamily="34" charset="0"/>
                <a:cs typeface="Calibri" pitchFamily="34" charset="0"/>
              </a:rPr>
              <a:t>Bullet</a:t>
            </a:r>
            <a:r>
              <a:rPr lang="es-ES_tradnl" sz="1400" b="1" dirty="0" smtClean="0">
                <a:latin typeface="Calibri" pitchFamily="34" charset="0"/>
                <a:cs typeface="Calibri" pitchFamily="34" charset="0"/>
              </a:rPr>
              <a:t> points-150 </a:t>
            </a:r>
            <a:r>
              <a:rPr lang="es-ES_tradnl" sz="1400" b="1" dirty="0" err="1" smtClean="0">
                <a:latin typeface="Calibri" pitchFamily="34" charset="0"/>
                <a:cs typeface="Calibri" pitchFamily="34" charset="0"/>
              </a:rPr>
              <a:t>words</a:t>
            </a:r>
            <a:r>
              <a:rPr lang="es-ES_tradnl" sz="1400" b="1" dirty="0" smtClean="0">
                <a:latin typeface="Calibri" pitchFamily="34" charset="0"/>
                <a:cs typeface="Calibri" pitchFamily="34" charset="0"/>
              </a:rPr>
              <a:t> in total </a:t>
            </a:r>
          </a:p>
          <a:p>
            <a:pPr>
              <a:spcBef>
                <a:spcPts val="600"/>
              </a:spcBef>
              <a:buFont typeface="Arial" pitchFamily="34" charset="0"/>
              <a:buChar char="•"/>
            </a:pPr>
            <a:r>
              <a:rPr lang="es-ES_tradnl" sz="1400" b="1" dirty="0" smtClean="0">
                <a:latin typeface="Calibri" pitchFamily="34" charset="0"/>
                <a:cs typeface="Calibri" pitchFamily="34" charset="0"/>
              </a:rPr>
              <a:t>(</a:t>
            </a:r>
            <a:r>
              <a:rPr lang="es-ES_tradnl" sz="1400" b="1" dirty="0" err="1" smtClean="0">
                <a:latin typeface="Calibri" pitchFamily="34" charset="0"/>
                <a:cs typeface="Calibri" pitchFamily="34" charset="0"/>
              </a:rPr>
              <a:t>approx</a:t>
            </a:r>
            <a:r>
              <a:rPr lang="es-ES_tradnl" sz="1400" b="1" dirty="0" smtClean="0">
                <a:latin typeface="Calibri" pitchFamily="34" charset="0"/>
                <a:cs typeface="Calibri" pitchFamily="34" charset="0"/>
              </a:rPr>
              <a:t> 75 </a:t>
            </a:r>
            <a:r>
              <a:rPr lang="es-ES_tradnl" sz="1400" b="1" dirty="0" err="1" smtClean="0">
                <a:latin typeface="Calibri" pitchFamily="34" charset="0"/>
                <a:cs typeface="Calibri" pitchFamily="34" charset="0"/>
              </a:rPr>
              <a:t>words</a:t>
            </a:r>
            <a:r>
              <a:rPr lang="es-ES_tradnl" sz="1400" b="1" dirty="0" smtClean="0">
                <a:latin typeface="Calibri" pitchFamily="34" charset="0"/>
                <a:cs typeface="Calibri" pitchFamily="34" charset="0"/>
              </a:rPr>
              <a:t> per </a:t>
            </a:r>
            <a:r>
              <a:rPr lang="es-ES_tradnl" sz="1400" b="1" dirty="0" err="1" smtClean="0">
                <a:latin typeface="Calibri" pitchFamily="34" charset="0"/>
                <a:cs typeface="Calibri" pitchFamily="34" charset="0"/>
              </a:rPr>
              <a:t>bullet</a:t>
            </a:r>
            <a:r>
              <a:rPr lang="es-ES_tradnl" sz="1400" b="1" dirty="0" smtClean="0">
                <a:latin typeface="Calibri" pitchFamily="34" charset="0"/>
                <a:cs typeface="Calibri" pitchFamily="34" charset="0"/>
              </a:rPr>
              <a:t> </a:t>
            </a:r>
            <a:r>
              <a:rPr lang="es-ES_tradnl" sz="1400" b="1" dirty="0" err="1" smtClean="0">
                <a:latin typeface="Calibri" pitchFamily="34" charset="0"/>
                <a:cs typeface="Calibri" pitchFamily="34" charset="0"/>
              </a:rPr>
              <a:t>but</a:t>
            </a:r>
            <a:r>
              <a:rPr lang="es-ES_tradnl" sz="1400" b="1" dirty="0" smtClean="0">
                <a:latin typeface="Calibri" pitchFamily="34" charset="0"/>
                <a:cs typeface="Calibri" pitchFamily="34" charset="0"/>
              </a:rPr>
              <a:t> NOT ESSENTIAL)</a:t>
            </a:r>
          </a:p>
          <a:p>
            <a:pPr eaLnBrk="0" hangingPunct="0">
              <a:spcBef>
                <a:spcPts val="600"/>
              </a:spcBef>
              <a:defRPr/>
            </a:pPr>
            <a:r>
              <a:rPr lang="es-ES_tradnl" sz="1400" b="1" dirty="0" smtClean="0">
                <a:latin typeface="Calibri" pitchFamily="34" charset="0"/>
                <a:cs typeface="Calibri" pitchFamily="34" charset="0"/>
              </a:rPr>
              <a:t>T</a:t>
            </a:r>
            <a:r>
              <a:rPr lang="en-GB" sz="1400" b="1" dirty="0">
                <a:latin typeface="Calibri" pitchFamily="34" charset="0"/>
                <a:cs typeface="Calibri" pitchFamily="34" charset="0"/>
              </a:rPr>
              <a:t>here can be an imbalance in the coverage of each bullet point as long as some coverage is evident</a:t>
            </a:r>
            <a:r>
              <a:rPr lang="en-GB" sz="1400" b="1" dirty="0" smtClean="0">
                <a:latin typeface="Calibri" pitchFamily="34" charset="0"/>
                <a:cs typeface="Calibri" pitchFamily="34" charset="0"/>
              </a:rPr>
              <a:t>. </a:t>
            </a:r>
            <a:endParaRPr kumimoji="0" lang="es-ES_tradnl" sz="1400" b="1" i="0" u="none" strike="noStrike" kern="1200" cap="none" spc="0" normalizeH="0" noProof="0" dirty="0">
              <a:ln>
                <a:noFill/>
              </a:ln>
              <a:solidFill>
                <a:schemeClr val="tx1"/>
              </a:solidFill>
              <a:effectLst/>
              <a:uLnTx/>
              <a:uFillTx/>
              <a:latin typeface="Calibri" pitchFamily="34" charset="0"/>
              <a:ea typeface="+mj-ea"/>
              <a:cs typeface="Calibri" pitchFamily="34" charset="0"/>
            </a:endParaRPr>
          </a:p>
        </p:txBody>
      </p:sp>
      <p:sp>
        <p:nvSpPr>
          <p:cNvPr id="6" name="TextBox 5"/>
          <p:cNvSpPr txBox="1"/>
          <p:nvPr/>
        </p:nvSpPr>
        <p:spPr>
          <a:xfrm>
            <a:off x="188640" y="6804248"/>
            <a:ext cx="6669360" cy="1846659"/>
          </a:xfrm>
          <a:prstGeom prst="rect">
            <a:avLst/>
          </a:prstGeom>
          <a:noFill/>
        </p:spPr>
        <p:txBody>
          <a:bodyPr wrap="square" rtlCol="0">
            <a:spAutoFit/>
          </a:bodyPr>
          <a:lstStyle/>
          <a:p>
            <a:r>
              <a:rPr lang="en-GB" b="1" dirty="0">
                <a:latin typeface="Calibri" pitchFamily="34" charset="0"/>
                <a:cs typeface="Calibri" pitchFamily="34" charset="0"/>
              </a:rPr>
              <a:t>FOR HIGH MARKS IN QUESTION 2 YOUR ANSWER NEEDS TO BE:</a:t>
            </a:r>
          </a:p>
          <a:p>
            <a:pPr>
              <a:buFont typeface="Arial" pitchFamily="34" charset="0"/>
              <a:buChar char="•"/>
            </a:pPr>
            <a:r>
              <a:rPr lang="en-GB" sz="1600" b="1" dirty="0">
                <a:latin typeface="Calibri" pitchFamily="34" charset="0"/>
                <a:cs typeface="Calibri" pitchFamily="34" charset="0"/>
              </a:rPr>
              <a:t>fully relevant, detailed with lots of information</a:t>
            </a:r>
          </a:p>
          <a:p>
            <a:pPr>
              <a:buFont typeface="Arial" pitchFamily="34" charset="0"/>
              <a:buChar char="•"/>
            </a:pPr>
            <a:r>
              <a:rPr lang="en-GB" sz="1600" b="1" dirty="0">
                <a:latin typeface="Calibri" pitchFamily="34" charset="0"/>
                <a:cs typeface="Calibri" pitchFamily="34" charset="0"/>
              </a:rPr>
              <a:t>opinions expressed with reasons</a:t>
            </a:r>
          </a:p>
          <a:p>
            <a:pPr>
              <a:buFont typeface="Arial" pitchFamily="34" charset="0"/>
              <a:buChar char="•"/>
            </a:pPr>
            <a:r>
              <a:rPr lang="en-GB" sz="1600" b="1" dirty="0">
                <a:latin typeface="Calibri" pitchFamily="34" charset="0"/>
                <a:cs typeface="Calibri" pitchFamily="34" charset="0"/>
              </a:rPr>
              <a:t>complex structures used accurately</a:t>
            </a:r>
          </a:p>
          <a:p>
            <a:pPr>
              <a:buFont typeface="Arial" pitchFamily="34" charset="0"/>
              <a:buChar char="•"/>
            </a:pPr>
            <a:r>
              <a:rPr lang="en-GB" sz="1600" b="1" dirty="0">
                <a:latin typeface="Calibri" pitchFamily="34" charset="0"/>
                <a:cs typeface="Calibri" pitchFamily="34" charset="0"/>
              </a:rPr>
              <a:t>very good variety of vocabulary &amp; structures</a:t>
            </a:r>
          </a:p>
          <a:p>
            <a:pPr>
              <a:buFont typeface="Arial" pitchFamily="34" charset="0"/>
              <a:buChar char="•"/>
            </a:pPr>
            <a:r>
              <a:rPr lang="en-GB" sz="1600" b="1" dirty="0">
                <a:latin typeface="Calibri" pitchFamily="34" charset="0"/>
                <a:cs typeface="Calibri" pitchFamily="34" charset="0"/>
              </a:rPr>
              <a:t>a fluent piece of writing</a:t>
            </a:r>
          </a:p>
          <a:p>
            <a:pPr>
              <a:buFont typeface="Arial" pitchFamily="34" charset="0"/>
              <a:buChar char="•"/>
            </a:pPr>
            <a:r>
              <a:rPr lang="en-GB" sz="1600" b="1" dirty="0">
                <a:latin typeface="Calibri" pitchFamily="34" charset="0"/>
                <a:cs typeface="Calibri" pitchFamily="34" charset="0"/>
              </a:rPr>
              <a:t>highly accurate</a:t>
            </a:r>
          </a:p>
        </p:txBody>
      </p:sp>
      <p:graphicFrame>
        <p:nvGraphicFramePr>
          <p:cNvPr id="10" name="Table 9"/>
          <p:cNvGraphicFramePr>
            <a:graphicFrameLocks noGrp="1"/>
          </p:cNvGraphicFramePr>
          <p:nvPr>
            <p:extLst>
              <p:ext uri="{D42A27DB-BD31-4B8C-83A1-F6EECF244321}">
                <p14:modId xmlns:p14="http://schemas.microsoft.com/office/powerpoint/2010/main" val="1399013270"/>
              </p:ext>
            </p:extLst>
          </p:nvPr>
        </p:nvGraphicFramePr>
        <p:xfrm>
          <a:off x="260648" y="1907704"/>
          <a:ext cx="6408712" cy="4742688"/>
        </p:xfrm>
        <a:graphic>
          <a:graphicData uri="http://schemas.openxmlformats.org/drawingml/2006/table">
            <a:tbl>
              <a:tblPr>
                <a:tableStyleId>{5C22544A-7EE6-4342-B048-85BDC9FD1C3A}</a:tableStyleId>
              </a:tblPr>
              <a:tblGrid>
                <a:gridCol w="2016224">
                  <a:extLst>
                    <a:ext uri="{9D8B030D-6E8A-4147-A177-3AD203B41FA5}">
                      <a16:colId xmlns:a16="http://schemas.microsoft.com/office/drawing/2014/main" val="20000"/>
                    </a:ext>
                  </a:extLst>
                </a:gridCol>
                <a:gridCol w="4392488">
                  <a:extLst>
                    <a:ext uri="{9D8B030D-6E8A-4147-A177-3AD203B41FA5}">
                      <a16:colId xmlns:a16="http://schemas.microsoft.com/office/drawing/2014/main" val="20001"/>
                    </a:ext>
                  </a:extLst>
                </a:gridCol>
              </a:tblGrid>
              <a:tr h="129614">
                <a:tc gridSpan="2">
                  <a:txBody>
                    <a:bodyPr/>
                    <a:lstStyle/>
                    <a:p>
                      <a:pPr marL="514350" lvl="0" indent="-514350" algn="ctr">
                        <a:spcBef>
                          <a:spcPct val="20000"/>
                        </a:spcBef>
                        <a:buFont typeface="Arial" pitchFamily="34" charset="0"/>
                        <a:buNone/>
                        <a:defRPr/>
                      </a:pPr>
                      <a:r>
                        <a:rPr lang="en-GB" sz="1600" b="1" dirty="0" smtClean="0">
                          <a:solidFill>
                            <a:prstClr val="black"/>
                          </a:solidFill>
                          <a:latin typeface="Calibri" pitchFamily="34" charset="0"/>
                          <a:cs typeface="Calibri" pitchFamily="34" charset="0"/>
                        </a:rPr>
                        <a:t>A POSSIBLE STRATEGY</a:t>
                      </a:r>
                    </a:p>
                    <a:p>
                      <a:pPr marL="514350" lvl="0" indent="-514350" algn="l">
                        <a:spcBef>
                          <a:spcPct val="20000"/>
                        </a:spcBef>
                        <a:buFont typeface="Arial" pitchFamily="34" charset="0"/>
                        <a:buChar char="•"/>
                        <a:defRPr/>
                      </a:pPr>
                      <a:r>
                        <a:rPr lang="en-GB" sz="1600" b="1" dirty="0" smtClean="0">
                          <a:solidFill>
                            <a:prstClr val="black"/>
                          </a:solidFill>
                          <a:latin typeface="Calibri" pitchFamily="34" charset="0"/>
                          <a:cs typeface="Calibri" pitchFamily="34" charset="0"/>
                        </a:rPr>
                        <a:t>INTRODUCTORY</a:t>
                      </a:r>
                      <a:r>
                        <a:rPr lang="en-GB" sz="1600" b="1" baseline="0" dirty="0" smtClean="0">
                          <a:solidFill>
                            <a:prstClr val="black"/>
                          </a:solidFill>
                          <a:latin typeface="Calibri" pitchFamily="34" charset="0"/>
                          <a:cs typeface="Calibri" pitchFamily="34" charset="0"/>
                        </a:rPr>
                        <a:t> SENTENCE</a:t>
                      </a:r>
                    </a:p>
                    <a:p>
                      <a:pPr marL="514350" lvl="0" indent="-514350" algn="l">
                        <a:spcBef>
                          <a:spcPct val="20000"/>
                        </a:spcBef>
                        <a:buFont typeface="Arial" pitchFamily="34" charset="0"/>
                        <a:buChar char="•"/>
                        <a:defRPr/>
                      </a:pPr>
                      <a:r>
                        <a:rPr lang="en-GB" sz="1600" b="1" dirty="0" smtClean="0">
                          <a:solidFill>
                            <a:prstClr val="black"/>
                          </a:solidFill>
                          <a:latin typeface="Calibri" pitchFamily="34" charset="0"/>
                          <a:cs typeface="Calibri" pitchFamily="34" charset="0"/>
                        </a:rPr>
                        <a:t>3 IDEAS </a:t>
                      </a:r>
                    </a:p>
                    <a:p>
                      <a:pPr marL="514350" lvl="0" indent="-514350" algn="l">
                        <a:spcBef>
                          <a:spcPct val="20000"/>
                        </a:spcBef>
                        <a:buFont typeface="Arial" pitchFamily="34" charset="0"/>
                        <a:buChar char="•"/>
                        <a:defRPr/>
                      </a:pPr>
                      <a:r>
                        <a:rPr lang="en-GB" sz="1600" b="1" dirty="0" smtClean="0">
                          <a:solidFill>
                            <a:prstClr val="black"/>
                          </a:solidFill>
                          <a:latin typeface="Calibri" pitchFamily="34" charset="0"/>
                          <a:cs typeface="Calibri" pitchFamily="34" charset="0"/>
                        </a:rPr>
                        <a:t>OPINION TO SUM UP THE BULLET POINT</a:t>
                      </a:r>
                    </a:p>
                    <a:p>
                      <a:pPr marL="514350" lvl="0" indent="-514350" algn="l">
                        <a:spcBef>
                          <a:spcPct val="20000"/>
                        </a:spcBef>
                        <a:buFont typeface="Arial" pitchFamily="34" charset="0"/>
                        <a:buChar char="•"/>
                        <a:defRPr/>
                      </a:pPr>
                      <a:endParaRPr lang="en-GB" sz="1600" b="1" dirty="0" smtClean="0">
                        <a:solidFill>
                          <a:prstClr val="black"/>
                        </a:solidFill>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extLst>
                  <a:ext uri="{0D108BD9-81ED-4DB2-BD59-A6C34878D82A}">
                    <a16:rowId xmlns:a16="http://schemas.microsoft.com/office/drawing/2014/main" val="10000"/>
                  </a:ext>
                </a:extLst>
              </a:tr>
              <a:tr h="129614">
                <a:tc gridSpan="2">
                  <a:txBody>
                    <a:bodyPr/>
                    <a:lstStyle/>
                    <a:p>
                      <a:pPr marL="514350" lvl="0" indent="-514350" algn="l">
                        <a:spcBef>
                          <a:spcPct val="20000"/>
                        </a:spcBef>
                        <a:buFont typeface="Arial" pitchFamily="34" charset="0"/>
                        <a:buChar char="•"/>
                        <a:defRPr/>
                      </a:pPr>
                      <a:r>
                        <a:rPr lang="en-GB" sz="1400" dirty="0" err="1" smtClean="0">
                          <a:solidFill>
                            <a:prstClr val="black"/>
                          </a:solidFill>
                          <a:latin typeface="Calibri" pitchFamily="34" charset="0"/>
                          <a:cs typeface="Calibri" pitchFamily="34" charset="0"/>
                        </a:rPr>
                        <a:t>L’importance</a:t>
                      </a:r>
                      <a:r>
                        <a:rPr lang="en-GB" sz="1400" dirty="0" smtClean="0">
                          <a:solidFill>
                            <a:prstClr val="black"/>
                          </a:solidFill>
                          <a:latin typeface="Calibri" pitchFamily="34" charset="0"/>
                          <a:cs typeface="Calibri" pitchFamily="34" charset="0"/>
                        </a:rPr>
                        <a:t> des </a:t>
                      </a:r>
                      <a:r>
                        <a:rPr lang="en-GB" sz="1400" dirty="0" err="1" smtClean="0">
                          <a:solidFill>
                            <a:prstClr val="black"/>
                          </a:solidFill>
                          <a:latin typeface="Calibri" pitchFamily="34" charset="0"/>
                          <a:cs typeface="Calibri" pitchFamily="34" charset="0"/>
                        </a:rPr>
                        <a:t>amis</a:t>
                      </a:r>
                      <a:endParaRPr lang="en-GB" sz="1400" dirty="0" smtClean="0">
                        <a:solidFill>
                          <a:prstClr val="black"/>
                        </a:solidFill>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sz="14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129614">
                <a:tc>
                  <a:txBody>
                    <a:bodyPr/>
                    <a:lstStyle/>
                    <a:p>
                      <a:pPr marL="514350" lvl="0" indent="-514350">
                        <a:spcBef>
                          <a:spcPct val="20000"/>
                        </a:spcBef>
                        <a:defRPr/>
                      </a:pPr>
                      <a:r>
                        <a:rPr lang="en-GB" sz="1400" b="1" dirty="0" smtClean="0">
                          <a:solidFill>
                            <a:prstClr val="black"/>
                          </a:solidFill>
                          <a:latin typeface="Calibri" pitchFamily="34" charset="0"/>
                          <a:cs typeface="Calibri" pitchFamily="34" charset="0"/>
                        </a:rPr>
                        <a:t>Introductory sentence </a:t>
                      </a:r>
                    </a:p>
                    <a:p>
                      <a:pPr marL="514350" lvl="0" indent="-514350">
                        <a:spcBef>
                          <a:spcPct val="20000"/>
                        </a:spcBef>
                        <a:defRPr/>
                      </a:pPr>
                      <a:r>
                        <a:rPr lang="en-GB" sz="1400" b="0" dirty="0" smtClean="0">
                          <a:solidFill>
                            <a:prstClr val="black"/>
                          </a:solidFill>
                          <a:latin typeface="Calibri" pitchFamily="34" charset="0"/>
                          <a:cs typeface="Calibri" pitchFamily="34" charset="0"/>
                        </a:rPr>
                        <a:t>linked</a:t>
                      </a:r>
                      <a:r>
                        <a:rPr lang="en-GB" sz="1400" b="0" baseline="0" dirty="0" smtClean="0">
                          <a:solidFill>
                            <a:prstClr val="black"/>
                          </a:solidFill>
                          <a:latin typeface="Calibri" pitchFamily="34" charset="0"/>
                          <a:cs typeface="Calibri" pitchFamily="34" charset="0"/>
                        </a:rPr>
                        <a:t> to the bullet </a:t>
                      </a:r>
                    </a:p>
                    <a:p>
                      <a:pPr marL="514350" lvl="0" indent="-514350">
                        <a:spcBef>
                          <a:spcPct val="20000"/>
                        </a:spcBef>
                        <a:defRPr/>
                      </a:pPr>
                      <a:r>
                        <a:rPr lang="en-GB" sz="1400" b="0" baseline="0" dirty="0" smtClean="0">
                          <a:solidFill>
                            <a:prstClr val="black"/>
                          </a:solidFill>
                          <a:latin typeface="Calibri" pitchFamily="34" charset="0"/>
                          <a:cs typeface="Calibri" pitchFamily="34" charset="0"/>
                        </a:rPr>
                        <a:t>point</a:t>
                      </a:r>
                      <a:endParaRPr lang="en-GB" sz="1400" b="0" dirty="0" smtClean="0">
                        <a:solidFill>
                          <a:prstClr val="black"/>
                        </a:solidFill>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400" b="0" dirty="0" smtClean="0">
                          <a:solidFill>
                            <a:schemeClr val="tx1"/>
                          </a:solidFill>
                          <a:latin typeface="Calibri" pitchFamily="34" charset="0"/>
                          <a:cs typeface="Calibri" pitchFamily="34" charset="0"/>
                        </a:rPr>
                        <a:t>Pour moi, les amis sont très importants dans la vie.</a:t>
                      </a:r>
                    </a:p>
                    <a:p>
                      <a:endParaRPr lang="es-ES_tradnl" sz="1400" b="0" dirty="0">
                        <a:solidFill>
                          <a:schemeClr val="tx1"/>
                        </a:solidFill>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129614">
                <a:tc>
                  <a:txBody>
                    <a:bodyPr/>
                    <a:lstStyle/>
                    <a:p>
                      <a:pPr marL="514350" lvl="0" indent="-514350">
                        <a:spcBef>
                          <a:spcPct val="20000"/>
                        </a:spcBef>
                        <a:defRPr/>
                      </a:pPr>
                      <a:r>
                        <a:rPr lang="en-GB" sz="1400" dirty="0" smtClean="0">
                          <a:solidFill>
                            <a:prstClr val="black"/>
                          </a:solidFill>
                          <a:latin typeface="Calibri" pitchFamily="34" charset="0"/>
                          <a:cs typeface="Calibri" pitchFamily="34" charset="0"/>
                        </a:rPr>
                        <a:t>First idea: </a:t>
                      </a:r>
                      <a:r>
                        <a:rPr lang="en-GB" sz="1400" b="1" dirty="0" err="1" smtClean="0">
                          <a:solidFill>
                            <a:prstClr val="black"/>
                          </a:solidFill>
                          <a:latin typeface="Calibri" pitchFamily="34" charset="0"/>
                          <a:cs typeface="Calibri" pitchFamily="34" charset="0"/>
                        </a:rPr>
                        <a:t>D’abord</a:t>
                      </a:r>
                      <a:r>
                        <a:rPr lang="en-GB" sz="1400" b="1" dirty="0" smtClean="0">
                          <a:solidFill>
                            <a:prstClr val="black"/>
                          </a:solidFill>
                          <a:latin typeface="Calibri" pitchFamily="34" charset="0"/>
                          <a:cs typeface="Calibri" pitchFamily="34" charset="0"/>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spcBef>
                          <a:spcPts val="0"/>
                        </a:spcBef>
                        <a:buNone/>
                        <a:defRPr/>
                      </a:pPr>
                      <a:r>
                        <a:rPr lang="fr-FR" sz="1400" b="0" dirty="0" smtClean="0">
                          <a:solidFill>
                            <a:schemeClr val="tx1"/>
                          </a:solidFill>
                        </a:rPr>
                        <a:t>D’abord, j’ai une meilleure amie, elle s’appelle Bella, elle est non seulement amusante et compréhensive mais également fidèle</a:t>
                      </a:r>
                      <a:endParaRPr lang="en-GB" sz="1400" b="0" dirty="0" smtClean="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129614">
                <a:tc>
                  <a:txBody>
                    <a:bodyPr/>
                    <a:lstStyle/>
                    <a:p>
                      <a:pPr marL="514350" lvl="0" indent="-514350">
                        <a:spcBef>
                          <a:spcPct val="20000"/>
                        </a:spcBef>
                        <a:defRPr/>
                      </a:pPr>
                      <a:r>
                        <a:rPr lang="en-GB" sz="1400" dirty="0" smtClean="0">
                          <a:solidFill>
                            <a:prstClr val="black"/>
                          </a:solidFill>
                          <a:latin typeface="Calibri" pitchFamily="34" charset="0"/>
                          <a:cs typeface="Calibri" pitchFamily="34" charset="0"/>
                        </a:rPr>
                        <a:t>Second idea:</a:t>
                      </a:r>
                    </a:p>
                    <a:p>
                      <a:pPr marL="514350" lvl="0" indent="-514350">
                        <a:spcBef>
                          <a:spcPct val="20000"/>
                        </a:spcBef>
                        <a:defRPr/>
                      </a:pPr>
                      <a:r>
                        <a:rPr lang="en-GB" sz="1400" b="1" dirty="0" err="1" smtClean="0">
                          <a:solidFill>
                            <a:prstClr val="black"/>
                          </a:solidFill>
                          <a:latin typeface="Calibri" pitchFamily="34" charset="0"/>
                          <a:cs typeface="Calibri" pitchFamily="34" charset="0"/>
                        </a:rPr>
                        <a:t>Deuxièmement</a:t>
                      </a:r>
                      <a:endParaRPr lang="en-GB" sz="1400" dirty="0" smtClean="0">
                        <a:solidFill>
                          <a:prstClr val="black"/>
                        </a:solidFill>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spcBef>
                          <a:spcPts val="0"/>
                        </a:spcBef>
                        <a:buNone/>
                        <a:defRPr/>
                      </a:pPr>
                      <a:r>
                        <a:rPr lang="fr-FR" sz="1400" b="0" dirty="0" smtClean="0">
                          <a:solidFill>
                            <a:schemeClr val="tx1"/>
                          </a:solidFill>
                        </a:rPr>
                        <a:t>Deuxièmement, j’aime passer du temps avec mes amis parce que c’est plus amusant qu’être seul</a:t>
                      </a:r>
                      <a:endParaRPr lang="en-GB" sz="1400" b="0" dirty="0" smtClean="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129614">
                <a:tc>
                  <a:txBody>
                    <a:bodyPr/>
                    <a:lstStyle/>
                    <a:p>
                      <a:pPr marL="514350" lvl="0" indent="-514350">
                        <a:spcBef>
                          <a:spcPct val="20000"/>
                        </a:spcBef>
                        <a:defRPr/>
                      </a:pPr>
                      <a:r>
                        <a:rPr lang="en-GB" sz="1400" dirty="0" smtClean="0">
                          <a:solidFill>
                            <a:prstClr val="black"/>
                          </a:solidFill>
                          <a:latin typeface="Calibri" pitchFamily="34" charset="0"/>
                          <a:cs typeface="Calibri" pitchFamily="34" charset="0"/>
                        </a:rPr>
                        <a:t>Third idea: </a:t>
                      </a:r>
                      <a:r>
                        <a:rPr lang="en-GB" sz="1400" b="1" dirty="0" smtClean="0">
                          <a:solidFill>
                            <a:prstClr val="black"/>
                          </a:solidFill>
                          <a:latin typeface="Calibri" pitchFamily="34" charset="0"/>
                          <a:cs typeface="Calibri" pitchFamily="34" charset="0"/>
                        </a:rPr>
                        <a:t>De</a:t>
                      </a:r>
                      <a:r>
                        <a:rPr lang="en-GB" sz="1400" b="1" baseline="0" dirty="0" smtClean="0">
                          <a:solidFill>
                            <a:prstClr val="black"/>
                          </a:solidFill>
                          <a:latin typeface="Calibri" pitchFamily="34" charset="0"/>
                          <a:cs typeface="Calibri" pitchFamily="34" charset="0"/>
                        </a:rPr>
                        <a:t> plus</a:t>
                      </a:r>
                      <a:r>
                        <a:rPr lang="en-GB" sz="1400" b="1" dirty="0" smtClean="0">
                          <a:solidFill>
                            <a:prstClr val="black"/>
                          </a:solidFill>
                          <a:latin typeface="Calibri" pitchFamily="34" charset="0"/>
                          <a:cs typeface="Calibri" pitchFamily="34" charset="0"/>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kumimoji="0" lang="fr-FR" sz="1400" b="0" i="0" u="none" strike="noStrike" kern="1200" cap="none" spc="0" normalizeH="0" baseline="0" noProof="0" smtClean="0">
                          <a:ln>
                            <a:noFill/>
                          </a:ln>
                          <a:solidFill>
                            <a:schemeClr val="tx1"/>
                          </a:solidFill>
                          <a:effectLst/>
                          <a:uLnTx/>
                          <a:uFillTx/>
                          <a:latin typeface="Calibri" pitchFamily="34" charset="0"/>
                          <a:ea typeface="+mn-ea"/>
                          <a:cs typeface="Calibri" pitchFamily="34" charset="0"/>
                        </a:rPr>
                        <a:t>De plus, il faut qu’un bon ami soit là pour moi</a:t>
                      </a:r>
                      <a:endParaRPr kumimoji="0" lang="fr-FR" sz="1400" b="0" i="0" u="none" strike="noStrike" kern="1200" cap="none" spc="0" normalizeH="0" baseline="0" noProof="0" dirty="0" smtClean="0">
                        <a:ln>
                          <a:noFill/>
                        </a:ln>
                        <a:solidFill>
                          <a:schemeClr val="tx1"/>
                        </a:solidFill>
                        <a:effectLst/>
                        <a:uLnTx/>
                        <a:uFillTx/>
                        <a:latin typeface="Calibri" pitchFamily="34" charset="0"/>
                        <a:ea typeface="+mn-ea"/>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12961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smtClean="0">
                          <a:solidFill>
                            <a:prstClr val="black"/>
                          </a:solidFill>
                          <a:latin typeface="Calibri" pitchFamily="34" charset="0"/>
                          <a:cs typeface="Calibri" pitchFamily="34" charset="0"/>
                        </a:rPr>
                        <a:t>Your </a:t>
                      </a:r>
                      <a:r>
                        <a:rPr lang="en-GB" sz="1400" b="1" dirty="0" smtClean="0">
                          <a:solidFill>
                            <a:prstClr val="black"/>
                          </a:solidFill>
                          <a:latin typeface="Calibri" pitchFamily="34" charset="0"/>
                          <a:cs typeface="Calibri" pitchFamily="34" charset="0"/>
                        </a:rPr>
                        <a:t>opinion</a:t>
                      </a:r>
                      <a:r>
                        <a:rPr lang="en-GB" sz="1400" dirty="0" smtClean="0">
                          <a:solidFill>
                            <a:prstClr val="black"/>
                          </a:solidFill>
                          <a:latin typeface="Calibri" pitchFamily="34" charset="0"/>
                          <a:cs typeface="Calibri" pitchFamily="34" charset="0"/>
                        </a:rPr>
                        <a:t> to sum up the bullet point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lang="fr-FR" sz="1400" b="0" dirty="0" smtClean="0">
                          <a:solidFill>
                            <a:schemeClr val="tx1"/>
                          </a:solidFill>
                        </a:rPr>
                        <a:t>En ce qui me concerne sans mes amis la vie serait très ennuyeuse et je ne voudrais pas perdre mes amis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bl>
          </a:graphicData>
        </a:graphic>
      </p:graphicFrame>
      <p:sp>
        <p:nvSpPr>
          <p:cNvPr id="7" name="Slide Number Placeholder 6"/>
          <p:cNvSpPr>
            <a:spLocks noGrp="1"/>
          </p:cNvSpPr>
          <p:nvPr>
            <p:ph type="sldNum" sz="quarter" idx="12"/>
          </p:nvPr>
        </p:nvSpPr>
        <p:spPr/>
        <p:txBody>
          <a:bodyPr/>
          <a:lstStyle/>
          <a:p>
            <a:pPr>
              <a:defRPr/>
            </a:pPr>
            <a:fld id="{0F145BFC-05E3-4D00-AE96-44E6DC1FA43B}" type="slidenum">
              <a:rPr lang="en-GB" smtClean="0"/>
              <a:pPr>
                <a:defRPr/>
              </a:pPr>
              <a:t>40</a:t>
            </a:fld>
            <a:endParaRPr lang="en-GB"/>
          </a:p>
        </p:txBody>
      </p:sp>
    </p:spTree>
    <p:extLst>
      <p:ext uri="{BB962C8B-B14F-4D97-AF65-F5344CB8AC3E}">
        <p14:creationId xmlns:p14="http://schemas.microsoft.com/office/powerpoint/2010/main" val="305423610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bwMode="auto">
          <a:xfrm>
            <a:off x="116632" y="179512"/>
            <a:ext cx="6741368" cy="467544"/>
          </a:xfrm>
          <a:prstGeom prst="rect">
            <a:avLst/>
          </a:prstGeom>
          <a:solidFill>
            <a:schemeClr val="bg1"/>
          </a:solid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s-ES_tradnl" sz="1600" b="1" i="0" u="none" strike="noStrike" kern="1200" cap="none" spc="0" normalizeH="0" baseline="0" noProof="0" dirty="0" err="1">
                <a:ln>
                  <a:noFill/>
                </a:ln>
                <a:solidFill>
                  <a:schemeClr val="tx1"/>
                </a:solidFill>
                <a:effectLst/>
                <a:uLnTx/>
                <a:uFillTx/>
                <a:latin typeface="Calibri" pitchFamily="34" charset="0"/>
                <a:ea typeface="+mj-ea"/>
                <a:cs typeface="Calibri" pitchFamily="34" charset="0"/>
              </a:rPr>
              <a:t>Question</a:t>
            </a:r>
            <a:r>
              <a:rPr kumimoji="0" lang="es-ES_tradnl" sz="1600" b="1" i="0" u="none" strike="noStrike" kern="1200" cap="none" spc="0" normalizeH="0" baseline="0" noProof="0" dirty="0">
                <a:ln>
                  <a:noFill/>
                </a:ln>
                <a:solidFill>
                  <a:schemeClr val="tx1"/>
                </a:solidFill>
                <a:effectLst/>
                <a:uLnTx/>
                <a:uFillTx/>
                <a:latin typeface="Calibri" pitchFamily="34" charset="0"/>
                <a:ea typeface="+mj-ea"/>
                <a:cs typeface="Calibri" pitchFamily="34" charset="0"/>
              </a:rPr>
              <a:t> 3</a:t>
            </a:r>
            <a:r>
              <a:rPr kumimoji="0" lang="es-ES_tradnl" sz="1600" b="1" i="0" u="none" strike="noStrike" kern="1200" cap="none" spc="0" normalizeH="0" noProof="0" dirty="0">
                <a:ln>
                  <a:noFill/>
                </a:ln>
                <a:solidFill>
                  <a:schemeClr val="tx1"/>
                </a:solidFill>
                <a:effectLst/>
                <a:uLnTx/>
                <a:uFillTx/>
                <a:latin typeface="Calibri" pitchFamily="34" charset="0"/>
                <a:ea typeface="+mj-ea"/>
                <a:cs typeface="Calibri" pitchFamily="34" charset="0"/>
              </a:rPr>
              <a:t> </a:t>
            </a:r>
            <a:r>
              <a:rPr kumimoji="0" lang="es-ES_tradnl" sz="1600" b="1" i="0" u="none" strike="noStrike" kern="1200" cap="none" spc="0" normalizeH="0" baseline="0" noProof="0" dirty="0">
                <a:ln>
                  <a:noFill/>
                </a:ln>
                <a:solidFill>
                  <a:schemeClr val="tx1"/>
                </a:solidFill>
                <a:effectLst/>
                <a:uLnTx/>
                <a:uFillTx/>
                <a:latin typeface="Calibri" pitchFamily="34" charset="0"/>
                <a:ea typeface="+mj-ea"/>
                <a:cs typeface="Calibri" pitchFamily="34" charset="0"/>
              </a:rPr>
              <a:t>HIGHER (12</a:t>
            </a:r>
            <a:r>
              <a:rPr kumimoji="0" lang="es-ES_tradnl" sz="1600" b="1" i="0" u="none" strike="noStrike" kern="1200" cap="none" spc="0" normalizeH="0" noProof="0" dirty="0">
                <a:ln>
                  <a:noFill/>
                </a:ln>
                <a:solidFill>
                  <a:schemeClr val="tx1"/>
                </a:solidFill>
                <a:effectLst/>
                <a:uLnTx/>
                <a:uFillTx/>
                <a:latin typeface="Calibri" pitchFamily="34" charset="0"/>
                <a:ea typeface="+mj-ea"/>
                <a:cs typeface="Calibri" pitchFamily="34" charset="0"/>
              </a:rPr>
              <a:t> </a:t>
            </a:r>
            <a:r>
              <a:rPr kumimoji="0" lang="es-ES_tradnl" sz="1600" b="1" i="0" u="none" strike="noStrike" kern="1200" cap="none" spc="0" normalizeH="0" baseline="0" noProof="0" dirty="0">
                <a:ln>
                  <a:noFill/>
                </a:ln>
                <a:solidFill>
                  <a:schemeClr val="tx1"/>
                </a:solidFill>
                <a:effectLst/>
                <a:uLnTx/>
                <a:uFillTx/>
                <a:latin typeface="Calibri" pitchFamily="34" charset="0"/>
                <a:ea typeface="+mj-ea"/>
                <a:cs typeface="Calibri" pitchFamily="34" charset="0"/>
              </a:rPr>
              <a:t>MARKS)</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ES_tradnl" sz="1600" b="1" i="0" u="none" strike="noStrike" kern="1200" cap="none" spc="0" normalizeH="0" noProof="0" dirty="0">
              <a:ln>
                <a:noFill/>
              </a:ln>
              <a:solidFill>
                <a:schemeClr val="tx1"/>
              </a:solidFill>
              <a:effectLst/>
              <a:uLnTx/>
              <a:uFillTx/>
              <a:latin typeface="Calibri" pitchFamily="34" charset="0"/>
              <a:ea typeface="+mj-ea"/>
              <a:cs typeface="Calibri" pitchFamily="34" charset="0"/>
            </a:endParaRPr>
          </a:p>
        </p:txBody>
      </p:sp>
      <p:sp>
        <p:nvSpPr>
          <p:cNvPr id="5" name="Rectangle 4"/>
          <p:cNvSpPr/>
          <p:nvPr/>
        </p:nvSpPr>
        <p:spPr>
          <a:xfrm>
            <a:off x="188640" y="539552"/>
            <a:ext cx="6480720" cy="2808312"/>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6" name="TextBox 5"/>
          <p:cNvSpPr txBox="1"/>
          <p:nvPr/>
        </p:nvSpPr>
        <p:spPr>
          <a:xfrm>
            <a:off x="188640" y="7020272"/>
            <a:ext cx="6669360" cy="2031325"/>
          </a:xfrm>
          <a:prstGeom prst="rect">
            <a:avLst/>
          </a:prstGeom>
          <a:noFill/>
        </p:spPr>
        <p:txBody>
          <a:bodyPr wrap="square" rtlCol="0">
            <a:spAutoFit/>
          </a:bodyPr>
          <a:lstStyle/>
          <a:p>
            <a:r>
              <a:rPr lang="en-GB" b="1" dirty="0">
                <a:latin typeface="Calibri" pitchFamily="34" charset="0"/>
                <a:cs typeface="Calibri" pitchFamily="34" charset="0"/>
              </a:rPr>
              <a:t>FOR HIGH MARKS IN QUESTION 3 YOU NEED TO BE ABLE TO:</a:t>
            </a:r>
          </a:p>
          <a:p>
            <a:pPr>
              <a:buFont typeface="Arial" pitchFamily="34" charset="0"/>
              <a:buChar char="•"/>
            </a:pPr>
            <a:r>
              <a:rPr lang="en-GB" b="1" dirty="0">
                <a:latin typeface="Calibri" pitchFamily="34" charset="0"/>
                <a:cs typeface="Calibri" pitchFamily="34" charset="0"/>
              </a:rPr>
              <a:t>describe the actions of others</a:t>
            </a:r>
          </a:p>
          <a:p>
            <a:pPr>
              <a:buFont typeface="Arial" pitchFamily="34" charset="0"/>
              <a:buChar char="•"/>
            </a:pPr>
            <a:r>
              <a:rPr lang="en-GB" b="1" dirty="0">
                <a:latin typeface="Calibri" pitchFamily="34" charset="0"/>
                <a:cs typeface="Calibri" pitchFamily="34" charset="0"/>
              </a:rPr>
              <a:t>know irregular as well as regular verb formations in past, present &amp;  future tenses</a:t>
            </a:r>
          </a:p>
          <a:p>
            <a:pPr>
              <a:buFont typeface="Arial" pitchFamily="34" charset="0"/>
              <a:buChar char="•"/>
            </a:pPr>
            <a:r>
              <a:rPr lang="en-GB" b="1" dirty="0">
                <a:latin typeface="Calibri" pitchFamily="34" charset="0"/>
                <a:cs typeface="Calibri" pitchFamily="34" charset="0"/>
              </a:rPr>
              <a:t>use infinitive constructions </a:t>
            </a:r>
            <a:r>
              <a:rPr lang="en-GB" b="1" dirty="0" smtClean="0">
                <a:latin typeface="Calibri" pitchFamily="34" charset="0"/>
                <a:cs typeface="Calibri" pitchFamily="34" charset="0"/>
              </a:rPr>
              <a:t>(</a:t>
            </a:r>
            <a:r>
              <a:rPr lang="en-GB" b="1" dirty="0" err="1" smtClean="0">
                <a:latin typeface="Calibri" pitchFamily="34" charset="0"/>
                <a:cs typeface="Calibri" pitchFamily="34" charset="0"/>
              </a:rPr>
              <a:t>mes</a:t>
            </a:r>
            <a:r>
              <a:rPr lang="en-GB" b="1" dirty="0" smtClean="0">
                <a:latin typeface="Calibri" pitchFamily="34" charset="0"/>
                <a:cs typeface="Calibri" pitchFamily="34" charset="0"/>
              </a:rPr>
              <a:t> parents </a:t>
            </a:r>
            <a:r>
              <a:rPr lang="en-GB" b="1" dirty="0" err="1" smtClean="0">
                <a:latin typeface="Calibri" pitchFamily="34" charset="0"/>
                <a:cs typeface="Calibri" pitchFamily="34" charset="0"/>
              </a:rPr>
              <a:t>veulent</a:t>
            </a:r>
            <a:r>
              <a:rPr lang="en-GB" b="1" dirty="0" smtClean="0">
                <a:latin typeface="Calibri" pitchFamily="34" charset="0"/>
                <a:cs typeface="Calibri" pitchFamily="34" charset="0"/>
              </a:rPr>
              <a:t> </a:t>
            </a:r>
            <a:r>
              <a:rPr lang="en-GB" b="1" dirty="0" err="1" smtClean="0">
                <a:latin typeface="Calibri" pitchFamily="34" charset="0"/>
                <a:cs typeface="Calibri" pitchFamily="34" charset="0"/>
              </a:rPr>
              <a:t>acheter</a:t>
            </a:r>
            <a:r>
              <a:rPr lang="en-GB" b="1" dirty="0" smtClean="0">
                <a:latin typeface="Calibri" pitchFamily="34" charset="0"/>
                <a:cs typeface="Calibri" pitchFamily="34" charset="0"/>
              </a:rPr>
              <a:t>)</a:t>
            </a:r>
            <a:endParaRPr lang="en-GB" b="1" dirty="0">
              <a:latin typeface="Calibri" pitchFamily="34" charset="0"/>
              <a:cs typeface="Calibri" pitchFamily="34" charset="0"/>
            </a:endParaRPr>
          </a:p>
          <a:p>
            <a:pPr>
              <a:buFont typeface="Arial" pitchFamily="34" charset="0"/>
              <a:buChar char="•"/>
            </a:pPr>
            <a:r>
              <a:rPr lang="en-GB" b="1" dirty="0">
                <a:latin typeface="Calibri" pitchFamily="34" charset="0"/>
                <a:cs typeface="Calibri" pitchFamily="34" charset="0"/>
              </a:rPr>
              <a:t>have a wide range of vocabulary</a:t>
            </a:r>
          </a:p>
          <a:p>
            <a:endParaRPr lang="en-GB" b="1" dirty="0">
              <a:latin typeface="Calibri" pitchFamily="34" charset="0"/>
              <a:cs typeface="Calibri" pitchFamily="34" charset="0"/>
            </a:endParaRPr>
          </a:p>
        </p:txBody>
      </p:sp>
      <p:pic>
        <p:nvPicPr>
          <p:cNvPr id="33794" name="Picture 2"/>
          <p:cNvPicPr>
            <a:picLocks noChangeAspect="1" noChangeArrowheads="1"/>
          </p:cNvPicPr>
          <p:nvPr/>
        </p:nvPicPr>
        <p:blipFill>
          <a:blip r:embed="rId2" cstate="print"/>
          <a:srcRect/>
          <a:stretch>
            <a:fillRect/>
          </a:stretch>
        </p:blipFill>
        <p:spPr bwMode="auto">
          <a:xfrm>
            <a:off x="332656" y="611560"/>
            <a:ext cx="6244952" cy="2736304"/>
          </a:xfrm>
          <a:prstGeom prst="rect">
            <a:avLst/>
          </a:prstGeom>
          <a:noFill/>
          <a:ln w="9525">
            <a:noFill/>
            <a:miter lim="800000"/>
            <a:headEnd/>
            <a:tailEnd/>
          </a:ln>
        </p:spPr>
      </p:pic>
      <p:graphicFrame>
        <p:nvGraphicFramePr>
          <p:cNvPr id="8" name="Table 7"/>
          <p:cNvGraphicFramePr>
            <a:graphicFrameLocks noGrp="1"/>
          </p:cNvGraphicFramePr>
          <p:nvPr>
            <p:extLst>
              <p:ext uri="{D42A27DB-BD31-4B8C-83A1-F6EECF244321}">
                <p14:modId xmlns:p14="http://schemas.microsoft.com/office/powerpoint/2010/main" val="1543271233"/>
              </p:ext>
            </p:extLst>
          </p:nvPr>
        </p:nvGraphicFramePr>
        <p:xfrm>
          <a:off x="188640" y="3491880"/>
          <a:ext cx="6408712" cy="3505200"/>
        </p:xfrm>
        <a:graphic>
          <a:graphicData uri="http://schemas.openxmlformats.org/drawingml/2006/table">
            <a:tbl>
              <a:tblPr>
                <a:tableStyleId>{5C22544A-7EE6-4342-B048-85BDC9FD1C3A}</a:tableStyleId>
              </a:tblPr>
              <a:tblGrid>
                <a:gridCol w="4062649">
                  <a:extLst>
                    <a:ext uri="{9D8B030D-6E8A-4147-A177-3AD203B41FA5}">
                      <a16:colId xmlns:a16="http://schemas.microsoft.com/office/drawing/2014/main" val="20000"/>
                    </a:ext>
                  </a:extLst>
                </a:gridCol>
                <a:gridCol w="2346063">
                  <a:extLst>
                    <a:ext uri="{9D8B030D-6E8A-4147-A177-3AD203B41FA5}">
                      <a16:colId xmlns:a16="http://schemas.microsoft.com/office/drawing/2014/main" val="20001"/>
                    </a:ext>
                  </a:extLst>
                </a:gridCol>
              </a:tblGrid>
              <a:tr h="0">
                <a:tc>
                  <a:txBody>
                    <a:bodyPr/>
                    <a:lstStyle/>
                    <a:p>
                      <a:r>
                        <a:rPr lang="fr-FR" sz="1400" noProof="0" dirty="0" smtClean="0"/>
                        <a:t>Ma sœur</a:t>
                      </a:r>
                      <a:r>
                        <a:rPr lang="fr-FR" sz="1400" baseline="0" noProof="0" dirty="0" smtClean="0"/>
                        <a:t> va se marier en juillet</a:t>
                      </a:r>
                      <a:endParaRPr lang="fr-FR" sz="1400"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400" dirty="0"/>
                        <a:t>simple</a:t>
                      </a:r>
                      <a:r>
                        <a:rPr lang="es-ES_tradnl" sz="1400" baseline="0" dirty="0"/>
                        <a:t> </a:t>
                      </a:r>
                      <a:r>
                        <a:rPr lang="es-ES_tradnl" sz="1400" baseline="0" dirty="0" err="1"/>
                        <a:t>future</a:t>
                      </a:r>
                      <a:r>
                        <a:rPr lang="es-ES_tradnl" sz="1400" baseline="0" dirty="0"/>
                        <a:t> tense </a:t>
                      </a:r>
                      <a:r>
                        <a:rPr lang="es-ES_tradnl" sz="1400" baseline="0" dirty="0" smtClean="0"/>
                        <a:t>(</a:t>
                      </a:r>
                      <a:r>
                        <a:rPr lang="es-ES_tradnl" sz="1400" baseline="0" dirty="0" err="1" smtClean="0"/>
                        <a:t>aller</a:t>
                      </a:r>
                      <a:r>
                        <a:rPr lang="es-ES_tradnl" sz="1400" baseline="0" dirty="0" smtClean="0"/>
                        <a:t> </a:t>
                      </a:r>
                      <a:r>
                        <a:rPr lang="es-ES_tradnl" sz="1400" baseline="0" dirty="0"/>
                        <a:t>+ </a:t>
                      </a:r>
                      <a:r>
                        <a:rPr lang="es-ES_tradnl" sz="1400" baseline="0" dirty="0" err="1"/>
                        <a:t>infinitve</a:t>
                      </a:r>
                      <a:r>
                        <a:rPr lang="es-ES_tradnl" sz="1400" baseline="0" dirty="0"/>
                        <a:t>), </a:t>
                      </a:r>
                      <a:r>
                        <a:rPr lang="es-ES_tradnl" sz="1400" baseline="0" dirty="0" err="1"/>
                        <a:t>reflexive</a:t>
                      </a:r>
                      <a:r>
                        <a:rPr lang="es-ES_tradnl" sz="1400" baseline="0" dirty="0"/>
                        <a:t> </a:t>
                      </a:r>
                      <a:r>
                        <a:rPr lang="es-ES_tradnl" sz="1400" baseline="0" dirty="0" err="1"/>
                        <a:t>verb</a:t>
                      </a:r>
                      <a:endParaRPr lang="es-ES_tradnl"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0">
                <a:tc>
                  <a:txBody>
                    <a:bodyPr/>
                    <a:lstStyle/>
                    <a:p>
                      <a:r>
                        <a:rPr lang="fr-FR" sz="1400" noProof="0" dirty="0" smtClean="0"/>
                        <a:t>Et</a:t>
                      </a:r>
                      <a:r>
                        <a:rPr lang="fr-FR" sz="1400" baseline="0" noProof="0" dirty="0" smtClean="0"/>
                        <a:t> mes parents veulent acheter</a:t>
                      </a:r>
                      <a:r>
                        <a:rPr lang="fr-FR" sz="1400" noProof="0" dirty="0" smtClean="0"/>
                        <a:t> </a:t>
                      </a:r>
                      <a:endParaRPr lang="fr-FR" sz="1400"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400" dirty="0" err="1"/>
                        <a:t>present</a:t>
                      </a:r>
                      <a:r>
                        <a:rPr lang="es-ES_tradnl" sz="1400" baseline="0" dirty="0"/>
                        <a:t> tense (</a:t>
                      </a:r>
                      <a:r>
                        <a:rPr lang="es-ES_tradnl" sz="1400" baseline="0" dirty="0" err="1"/>
                        <a:t>they</a:t>
                      </a:r>
                      <a:r>
                        <a:rPr lang="es-ES_tradnl" sz="1400" baseline="0" dirty="0"/>
                        <a:t>)</a:t>
                      </a:r>
                      <a:endParaRPr lang="es-ES_tradnl"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0">
                <a:tc>
                  <a:txBody>
                    <a:bodyPr/>
                    <a:lstStyle/>
                    <a:p>
                      <a:r>
                        <a:rPr lang="fr-FR" sz="1400" noProof="0" dirty="0" smtClean="0"/>
                        <a:t>Une</a:t>
                      </a:r>
                      <a:r>
                        <a:rPr lang="fr-FR" sz="1400" baseline="0" noProof="0" dirty="0" smtClean="0"/>
                        <a:t> maison plus petite</a:t>
                      </a:r>
                      <a:r>
                        <a:rPr lang="fr-FR" sz="1400" noProof="0" dirty="0" smtClean="0"/>
                        <a:t>.</a:t>
                      </a:r>
                      <a:endParaRPr lang="fr-FR" sz="1400"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400" dirty="0" err="1"/>
                        <a:t>word</a:t>
                      </a:r>
                      <a:r>
                        <a:rPr lang="es-ES_tradnl" sz="1400" dirty="0"/>
                        <a:t> </a:t>
                      </a:r>
                      <a:r>
                        <a:rPr lang="es-ES_tradnl" sz="1400" dirty="0" err="1" smtClean="0"/>
                        <a:t>order</a:t>
                      </a:r>
                      <a:r>
                        <a:rPr lang="es-ES_tradnl" sz="1400" dirty="0" smtClean="0"/>
                        <a:t>/</a:t>
                      </a:r>
                      <a:r>
                        <a:rPr lang="es-ES_tradnl" sz="1400" dirty="0" err="1" smtClean="0"/>
                        <a:t>agreement</a:t>
                      </a:r>
                      <a:endParaRPr lang="es-ES_tradnl"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0">
                <a:tc>
                  <a:txBody>
                    <a:bodyPr/>
                    <a:lstStyle/>
                    <a:p>
                      <a:r>
                        <a:rPr lang="fr-FR" sz="1400" noProof="0" dirty="0" smtClean="0"/>
                        <a:t>Mon</a:t>
                      </a:r>
                      <a:r>
                        <a:rPr lang="fr-FR" sz="1400" baseline="0" noProof="0" dirty="0" smtClean="0"/>
                        <a:t> père travaille au centre-ville</a:t>
                      </a:r>
                      <a:endParaRPr lang="fr-FR" sz="1400"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400" dirty="0" err="1" smtClean="0"/>
                        <a:t>present</a:t>
                      </a:r>
                      <a:r>
                        <a:rPr lang="es-ES_tradnl" sz="1400" dirty="0" smtClean="0"/>
                        <a:t> </a:t>
                      </a:r>
                      <a:r>
                        <a:rPr lang="es-ES_tradnl" sz="1400" dirty="0"/>
                        <a:t>tense (he)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0">
                <a:tc>
                  <a:txBody>
                    <a:bodyPr/>
                    <a:lstStyle/>
                    <a:p>
                      <a:r>
                        <a:rPr lang="fr-FR" sz="1400" noProof="0" smtClean="0"/>
                        <a:t>et</a:t>
                      </a:r>
                      <a:r>
                        <a:rPr lang="fr-FR" sz="1400" baseline="0" noProof="0" smtClean="0"/>
                        <a:t> </a:t>
                      </a:r>
                      <a:r>
                        <a:rPr lang="fr-FR" sz="1400" baseline="0" noProof="0" smtClean="0"/>
                        <a:t>nous </a:t>
                      </a:r>
                      <a:r>
                        <a:rPr lang="fr-FR" sz="1400" baseline="0" noProof="0" dirty="0" smtClean="0"/>
                        <a:t>sommes allés voir un appartement près de son bureau</a:t>
                      </a:r>
                      <a:r>
                        <a:rPr lang="fr-FR" sz="1400" noProof="0" dirty="0" smtClean="0"/>
                        <a:t>.</a:t>
                      </a:r>
                      <a:endParaRPr lang="fr-FR" sz="1400"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400" dirty="0" err="1" smtClean="0"/>
                        <a:t>perfect</a:t>
                      </a:r>
                      <a:r>
                        <a:rPr lang="es-ES_tradnl" sz="1400" dirty="0" smtClean="0"/>
                        <a:t> </a:t>
                      </a:r>
                      <a:r>
                        <a:rPr lang="es-ES_tradnl" sz="1400" dirty="0"/>
                        <a:t>tense (</a:t>
                      </a:r>
                      <a:r>
                        <a:rPr lang="es-ES_tradnl" sz="1400" dirty="0" err="1"/>
                        <a:t>we</a:t>
                      </a:r>
                      <a:r>
                        <a:rPr lang="es-ES_tradnl" sz="1400" dirty="0"/>
                        <a:t>)</a:t>
                      </a:r>
                    </a:p>
                    <a:p>
                      <a:r>
                        <a:rPr lang="es-ES_tradnl" sz="1400" dirty="0" err="1"/>
                        <a:t>preposition</a:t>
                      </a:r>
                      <a:r>
                        <a:rPr lang="es-ES_tradnl" sz="1400" dirty="0"/>
                        <a:t> </a:t>
                      </a:r>
                      <a:r>
                        <a:rPr lang="es-ES_tradnl" sz="1400" dirty="0" smtClean="0"/>
                        <a:t>(</a:t>
                      </a:r>
                      <a:r>
                        <a:rPr lang="es-ES_tradnl" sz="1400" dirty="0" err="1" smtClean="0"/>
                        <a:t>près</a:t>
                      </a:r>
                      <a:r>
                        <a:rPr lang="es-ES_tradnl" sz="1400" dirty="0" smtClean="0"/>
                        <a:t> </a:t>
                      </a:r>
                      <a:r>
                        <a:rPr lang="es-ES_tradnl" sz="1400" dirty="0"/>
                        <a:t>de)</a:t>
                      </a:r>
                    </a:p>
                    <a:p>
                      <a:r>
                        <a:rPr lang="es-ES_tradnl" sz="1400" dirty="0" err="1"/>
                        <a:t>possessive</a:t>
                      </a:r>
                      <a:r>
                        <a:rPr lang="es-ES_tradnl" sz="1400" dirty="0"/>
                        <a:t> </a:t>
                      </a:r>
                      <a:r>
                        <a:rPr lang="es-ES_tradnl" sz="1400" dirty="0" err="1"/>
                        <a:t>adjective</a:t>
                      </a:r>
                      <a:r>
                        <a:rPr lang="es-ES_tradnl" sz="1400" dirty="0"/>
                        <a:t> (</a:t>
                      </a:r>
                      <a:r>
                        <a:rPr lang="es-ES_tradnl" sz="1400" dirty="0" smtClean="0"/>
                        <a:t>son)</a:t>
                      </a:r>
                      <a:endParaRPr lang="es-ES_tradnl"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0">
                <a:tc>
                  <a:txBody>
                    <a:bodyPr/>
                    <a:lstStyle/>
                    <a:p>
                      <a:r>
                        <a:rPr lang="fr-FR" sz="1400" noProof="0" dirty="0" smtClean="0"/>
                        <a:t>Je voudrais y</a:t>
                      </a:r>
                      <a:r>
                        <a:rPr lang="fr-FR" sz="1400" baseline="0" noProof="0" dirty="0" smtClean="0"/>
                        <a:t> h</a:t>
                      </a:r>
                      <a:r>
                        <a:rPr lang="fr-FR" sz="1400" noProof="0" dirty="0" smtClean="0"/>
                        <a:t>abiter car</a:t>
                      </a:r>
                      <a:endParaRPr lang="fr-FR" sz="1400"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400" dirty="0" err="1" smtClean="0"/>
                        <a:t>infinitive</a:t>
                      </a:r>
                      <a:r>
                        <a:rPr lang="es-ES_tradnl" sz="1400" dirty="0" smtClean="0"/>
                        <a:t> </a:t>
                      </a:r>
                      <a:r>
                        <a:rPr lang="es-ES_tradnl" sz="1400" dirty="0" err="1"/>
                        <a:t>after</a:t>
                      </a:r>
                      <a:r>
                        <a:rPr lang="es-ES_tradnl" sz="1400" dirty="0"/>
                        <a:t> </a:t>
                      </a:r>
                      <a:r>
                        <a:rPr lang="es-ES_tradnl" sz="1400" dirty="0" smtClean="0"/>
                        <a:t>je </a:t>
                      </a:r>
                      <a:r>
                        <a:rPr lang="es-ES_tradnl" sz="1400" dirty="0" err="1" smtClean="0"/>
                        <a:t>voudrais</a:t>
                      </a:r>
                      <a:endParaRPr lang="es-ES_tradnl" sz="1400" dirty="0" smtClean="0"/>
                    </a:p>
                    <a:p>
                      <a:r>
                        <a:rPr lang="es-ES_tradnl" sz="1400" dirty="0" err="1" smtClean="0"/>
                        <a:t>Pronoun</a:t>
                      </a:r>
                      <a:r>
                        <a:rPr lang="es-ES_tradnl" sz="1400" dirty="0" smtClean="0"/>
                        <a:t> y</a:t>
                      </a:r>
                      <a:endParaRPr lang="es-ES_tradnl"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0">
                <a:tc>
                  <a:txBody>
                    <a:bodyPr/>
                    <a:lstStyle/>
                    <a:p>
                      <a:r>
                        <a:rPr lang="fr-FR" sz="1400" noProof="0" dirty="0" smtClean="0"/>
                        <a:t>J’aurai ma propre</a:t>
                      </a:r>
                      <a:r>
                        <a:rPr lang="fr-FR" sz="1400" baseline="0" noProof="0" dirty="0" smtClean="0"/>
                        <a:t> chambre</a:t>
                      </a:r>
                      <a:r>
                        <a:rPr lang="fr-FR" sz="1400" noProof="0" dirty="0" smtClean="0"/>
                        <a:t>,</a:t>
                      </a:r>
                      <a:endParaRPr lang="fr-FR" sz="1400"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400" dirty="0"/>
                        <a:t>irregular </a:t>
                      </a:r>
                      <a:r>
                        <a:rPr lang="es-ES_tradnl" sz="1400" dirty="0" err="1"/>
                        <a:t>stem</a:t>
                      </a:r>
                      <a:r>
                        <a:rPr lang="es-ES_tradnl" sz="1400" dirty="0"/>
                        <a:t> in </a:t>
                      </a:r>
                      <a:r>
                        <a:rPr lang="es-ES_tradnl" sz="1400" dirty="0" err="1"/>
                        <a:t>future</a:t>
                      </a:r>
                      <a:r>
                        <a:rPr lang="es-ES_tradnl" sz="1400" dirty="0"/>
                        <a:t> tense of </a:t>
                      </a:r>
                      <a:r>
                        <a:rPr lang="es-ES_tradnl" sz="1400" dirty="0" err="1" smtClean="0"/>
                        <a:t>avoir</a:t>
                      </a:r>
                      <a:r>
                        <a:rPr lang="es-ES_tradnl" sz="1400" dirty="0" smtClean="0"/>
                        <a:t> (</a:t>
                      </a:r>
                      <a:r>
                        <a:rPr lang="es-ES_tradnl" sz="1400" dirty="0" err="1" smtClean="0"/>
                        <a:t>aur</a:t>
                      </a:r>
                      <a:r>
                        <a:rPr lang="es-ES_tradnl" sz="1400"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0">
                <a:tc>
                  <a:txBody>
                    <a:bodyPr/>
                    <a:lstStyle/>
                    <a:p>
                      <a:r>
                        <a:rPr lang="fr-FR" sz="1400" noProof="0" dirty="0" smtClean="0"/>
                        <a:t>Mais il n’y a pas de jardin</a:t>
                      </a:r>
                      <a:endParaRPr lang="fr-FR" sz="1400"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400" dirty="0" smtClean="0"/>
                        <a:t> “de” </a:t>
                      </a:r>
                      <a:r>
                        <a:rPr lang="es-ES_tradnl" sz="1400" dirty="0" err="1"/>
                        <a:t>after</a:t>
                      </a:r>
                      <a:r>
                        <a:rPr lang="es-ES_tradnl" sz="1400" dirty="0"/>
                        <a:t>  </a:t>
                      </a:r>
                      <a:r>
                        <a:rPr lang="es-ES_tradnl" sz="1400" dirty="0" err="1" smtClean="0"/>
                        <a:t>negative</a:t>
                      </a:r>
                      <a:endParaRPr lang="es-ES_tradnl"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bl>
          </a:graphicData>
        </a:graphic>
      </p:graphicFrame>
      <p:sp>
        <p:nvSpPr>
          <p:cNvPr id="9" name="Slide Number Placeholder 8"/>
          <p:cNvSpPr>
            <a:spLocks noGrp="1"/>
          </p:cNvSpPr>
          <p:nvPr>
            <p:ph type="sldNum" sz="quarter" idx="12"/>
          </p:nvPr>
        </p:nvSpPr>
        <p:spPr/>
        <p:txBody>
          <a:bodyPr/>
          <a:lstStyle/>
          <a:p>
            <a:pPr>
              <a:defRPr/>
            </a:pPr>
            <a:fld id="{0F145BFC-05E3-4D00-AE96-44E6DC1FA43B}" type="slidenum">
              <a:rPr lang="en-GB" smtClean="0"/>
              <a:pPr>
                <a:defRPr/>
              </a:pPr>
              <a:t>41</a:t>
            </a:fld>
            <a:endParaRPr lang="en-GB"/>
          </a:p>
        </p:txBody>
      </p:sp>
      <p:sp>
        <p:nvSpPr>
          <p:cNvPr id="4" name="Rectangle 3"/>
          <p:cNvSpPr/>
          <p:nvPr/>
        </p:nvSpPr>
        <p:spPr>
          <a:xfrm>
            <a:off x="332656" y="611560"/>
            <a:ext cx="4248472" cy="36004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chemeClr val="tx1"/>
                </a:solidFill>
              </a:rPr>
              <a:t>Translate the following passage into French</a:t>
            </a:r>
            <a:endParaRPr lang="en-GB" dirty="0">
              <a:solidFill>
                <a:schemeClr val="tx1"/>
              </a:solidFill>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116632" y="-97487"/>
            <a:ext cx="6552728" cy="914096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a:buNone/>
            </a:pPr>
            <a:r>
              <a:rPr lang="es-ES_tradnl" sz="1200" b="1" dirty="0" smtClean="0">
                <a:latin typeface="Calibri" pitchFamily="34" charset="0"/>
                <a:cs typeface="Calibri" pitchFamily="34" charset="0"/>
              </a:rPr>
              <a:t>PREPARING FOR THE LISTENING &amp; READING EXAMS</a:t>
            </a:r>
            <a:endParaRPr lang="es-ES_tradnl" sz="1200" dirty="0" smtClean="0">
              <a:latin typeface="Calibri" pitchFamily="34" charset="0"/>
              <a:cs typeface="Calibri" pitchFamily="34" charset="0"/>
            </a:endParaRPr>
          </a:p>
          <a:p>
            <a:pPr lvl="0" eaLnBrk="0" hangingPunct="0">
              <a:buFont typeface="Arial" pitchFamily="34" charset="0"/>
              <a:buChar char="•"/>
            </a:pPr>
            <a:r>
              <a:rPr lang="en-GB" sz="1200" dirty="0" smtClean="0">
                <a:solidFill>
                  <a:srgbClr val="000000"/>
                </a:solidFill>
                <a:latin typeface="Calibri" pitchFamily="34" charset="0"/>
                <a:ea typeface="Calibri" pitchFamily="34" charset="0"/>
                <a:cs typeface="Calibri" pitchFamily="34" charset="0"/>
              </a:rPr>
              <a:t>Learn vocabulary</a:t>
            </a:r>
          </a:p>
          <a:p>
            <a:pPr lvl="0" eaLnBrk="0" hangingPunct="0">
              <a:buFont typeface="Arial" pitchFamily="34" charset="0"/>
              <a:buChar char="•"/>
            </a:pPr>
            <a:r>
              <a:rPr kumimoji="0" lang="en-GB" sz="1200" b="0" i="0" u="none" strike="noStrike" cap="none" normalizeH="0" baseline="0" dirty="0" smtClean="0">
                <a:ln>
                  <a:noFill/>
                </a:ln>
                <a:solidFill>
                  <a:srgbClr val="000000"/>
                </a:solidFill>
                <a:effectLst/>
                <a:latin typeface="Calibri" pitchFamily="34" charset="0"/>
                <a:ea typeface="Calibri" pitchFamily="34" charset="0"/>
                <a:cs typeface="Calibri" pitchFamily="34" charset="0"/>
              </a:rPr>
              <a:t>Learn</a:t>
            </a:r>
            <a:r>
              <a:rPr kumimoji="0" lang="en-GB" sz="1200" b="0" i="0" u="none" strike="noStrike" cap="none" normalizeH="0" dirty="0" smtClean="0">
                <a:ln>
                  <a:noFill/>
                </a:ln>
                <a:solidFill>
                  <a:srgbClr val="000000"/>
                </a:solidFill>
                <a:effectLst/>
                <a:latin typeface="Calibri" pitchFamily="34" charset="0"/>
                <a:ea typeface="Calibri" pitchFamily="34" charset="0"/>
                <a:cs typeface="Calibri" pitchFamily="34" charset="0"/>
              </a:rPr>
              <a:t> time frames</a:t>
            </a:r>
          </a:p>
          <a:p>
            <a:pPr lvl="0" eaLnBrk="0" hangingPunct="0">
              <a:buFont typeface="Arial" pitchFamily="34" charset="0"/>
              <a:buChar char="•"/>
            </a:pPr>
            <a:r>
              <a:rPr lang="en-GB" sz="1200" dirty="0" smtClean="0">
                <a:solidFill>
                  <a:srgbClr val="000000"/>
                </a:solidFill>
                <a:latin typeface="Calibri" pitchFamily="34" charset="0"/>
                <a:ea typeface="Calibri" pitchFamily="34" charset="0"/>
                <a:cs typeface="Calibri" pitchFamily="34" charset="0"/>
              </a:rPr>
              <a:t>Learn past, present &amp; future tenses and verb endings</a:t>
            </a:r>
            <a:endParaRPr kumimoji="0" lang="en-GB" sz="1200" b="0" i="0" u="none" strike="noStrike" cap="none" normalizeH="0" dirty="0" smtClean="0">
              <a:ln>
                <a:noFill/>
              </a:ln>
              <a:solidFill>
                <a:srgbClr val="000000"/>
              </a:solidFill>
              <a:effectLst/>
              <a:latin typeface="Calibri" pitchFamily="34" charset="0"/>
              <a:ea typeface="Calibri" pitchFamily="34" charset="0"/>
              <a:cs typeface="Calibri" pitchFamily="34" charset="0"/>
            </a:endParaRPr>
          </a:p>
          <a:p>
            <a:pPr lvl="0" eaLnBrk="0" hangingPunct="0">
              <a:buFont typeface="Arial" pitchFamily="34" charset="0"/>
              <a:buChar char="•"/>
            </a:pPr>
            <a:r>
              <a:rPr lang="en-GB" sz="1200" baseline="0" dirty="0" smtClean="0">
                <a:solidFill>
                  <a:srgbClr val="000000"/>
                </a:solidFill>
                <a:latin typeface="Calibri" pitchFamily="34" charset="0"/>
                <a:ea typeface="Calibri" pitchFamily="34" charset="0"/>
                <a:cs typeface="Calibri" pitchFamily="34" charset="0"/>
              </a:rPr>
              <a:t>Learn synonyms.</a:t>
            </a:r>
            <a:r>
              <a:rPr lang="en-GB" sz="1200" dirty="0" smtClean="0">
                <a:solidFill>
                  <a:srgbClr val="000000"/>
                </a:solidFill>
                <a:latin typeface="Calibri" pitchFamily="34" charset="0"/>
                <a:ea typeface="Calibri" pitchFamily="34" charset="0"/>
                <a:cs typeface="Calibri" pitchFamily="34" charset="0"/>
              </a:rPr>
              <a:t> For example “</a:t>
            </a:r>
            <a:r>
              <a:rPr lang="en-GB" sz="1200" b="1" dirty="0" err="1" smtClean="0">
                <a:solidFill>
                  <a:srgbClr val="000000"/>
                </a:solidFill>
                <a:latin typeface="Calibri" pitchFamily="34" charset="0"/>
                <a:ea typeface="Calibri" pitchFamily="34" charset="0"/>
                <a:cs typeface="Calibri" pitchFamily="34" charset="0"/>
              </a:rPr>
              <a:t>connu</a:t>
            </a:r>
            <a:r>
              <a:rPr lang="en-GB" sz="1200" dirty="0" smtClean="0">
                <a:solidFill>
                  <a:srgbClr val="000000"/>
                </a:solidFill>
                <a:latin typeface="Calibri" pitchFamily="34" charset="0"/>
                <a:ea typeface="Calibri" pitchFamily="34" charset="0"/>
                <a:cs typeface="Calibri" pitchFamily="34" charset="0"/>
              </a:rPr>
              <a:t>” (well known) is similar to “</a:t>
            </a:r>
            <a:r>
              <a:rPr lang="en-GB" sz="1200" b="1" dirty="0" smtClean="0">
                <a:solidFill>
                  <a:srgbClr val="000000"/>
                </a:solidFill>
                <a:latin typeface="Calibri" pitchFamily="34" charset="0"/>
                <a:ea typeface="Calibri" pitchFamily="34" charset="0"/>
                <a:cs typeface="Calibri" pitchFamily="34" charset="0"/>
              </a:rPr>
              <a:t>célèbre</a:t>
            </a:r>
            <a:r>
              <a:rPr lang="en-GB" sz="1200" dirty="0" smtClean="0">
                <a:solidFill>
                  <a:srgbClr val="000000"/>
                </a:solidFill>
                <a:latin typeface="Calibri" pitchFamily="34" charset="0"/>
                <a:ea typeface="Calibri" pitchFamily="34" charset="0"/>
                <a:cs typeface="Calibri" pitchFamily="34" charset="0"/>
              </a:rPr>
              <a:t>” (famous); </a:t>
            </a:r>
            <a:r>
              <a:rPr lang="en-GB" sz="1200" b="1" dirty="0" smtClean="0">
                <a:solidFill>
                  <a:srgbClr val="000000"/>
                </a:solidFill>
                <a:latin typeface="Calibri" pitchFamily="34" charset="0"/>
                <a:ea typeface="Calibri" pitchFamily="34" charset="0"/>
                <a:cs typeface="Calibri" pitchFamily="34" charset="0"/>
              </a:rPr>
              <a:t>marcher </a:t>
            </a:r>
            <a:r>
              <a:rPr lang="en-GB" sz="1200" dirty="0" smtClean="0">
                <a:solidFill>
                  <a:srgbClr val="000000"/>
                </a:solidFill>
                <a:latin typeface="Calibri" pitchFamily="34" charset="0"/>
                <a:ea typeface="Calibri" pitchFamily="34" charset="0"/>
                <a:cs typeface="Calibri" pitchFamily="34" charset="0"/>
              </a:rPr>
              <a:t>= </a:t>
            </a:r>
            <a:r>
              <a:rPr lang="en-GB" sz="1200" b="1" dirty="0" err="1" smtClean="0">
                <a:solidFill>
                  <a:srgbClr val="000000"/>
                </a:solidFill>
                <a:latin typeface="Calibri" pitchFamily="34" charset="0"/>
                <a:ea typeface="Calibri" pitchFamily="34" charset="0"/>
                <a:cs typeface="Calibri" pitchFamily="34" charset="0"/>
              </a:rPr>
              <a:t>aller</a:t>
            </a:r>
            <a:r>
              <a:rPr lang="en-GB" sz="1200" b="1" dirty="0" smtClean="0">
                <a:solidFill>
                  <a:srgbClr val="000000"/>
                </a:solidFill>
                <a:latin typeface="Calibri" pitchFamily="34" charset="0"/>
                <a:ea typeface="Calibri" pitchFamily="34" charset="0"/>
                <a:cs typeface="Calibri" pitchFamily="34" charset="0"/>
              </a:rPr>
              <a:t> à pied</a:t>
            </a:r>
            <a:r>
              <a:rPr lang="en-GB" sz="1200" dirty="0" smtClean="0">
                <a:solidFill>
                  <a:srgbClr val="000000"/>
                </a:solidFill>
                <a:latin typeface="Calibri" pitchFamily="34" charset="0"/>
                <a:ea typeface="Calibri" pitchFamily="34" charset="0"/>
                <a:cs typeface="Calibri" pitchFamily="34" charset="0"/>
              </a:rPr>
              <a:t> = to go for a walk</a:t>
            </a:r>
            <a:endParaRPr lang="en-GB" sz="1200" baseline="0" dirty="0" smtClean="0">
              <a:solidFill>
                <a:srgbClr val="000000"/>
              </a:solidFill>
              <a:latin typeface="Calibri" pitchFamily="34" charset="0"/>
              <a:ea typeface="Calibri" pitchFamily="34" charset="0"/>
              <a:cs typeface="Calibri" pitchFamily="34" charset="0"/>
            </a:endParaRPr>
          </a:p>
          <a:p>
            <a:pPr lvl="0" eaLnBrk="0" hangingPunct="0">
              <a:buFont typeface="Arial" pitchFamily="34" charset="0"/>
              <a:buChar char="•"/>
            </a:pPr>
            <a:r>
              <a:rPr kumimoji="0" lang="en-GB" sz="1200" b="0" i="0" u="none" strike="noStrike" cap="none" normalizeH="0" dirty="0" smtClean="0">
                <a:ln>
                  <a:noFill/>
                </a:ln>
                <a:solidFill>
                  <a:srgbClr val="000000"/>
                </a:solidFill>
                <a:effectLst/>
                <a:latin typeface="Calibri" pitchFamily="34" charset="0"/>
                <a:ea typeface="Calibri" pitchFamily="34" charset="0"/>
                <a:cs typeface="Calibri" pitchFamily="34" charset="0"/>
              </a:rPr>
              <a:t>Learn positive &amp; negative opinions</a:t>
            </a:r>
          </a:p>
          <a:p>
            <a:pPr lvl="0" eaLnBrk="0" hangingPunct="0">
              <a:buFont typeface="Arial" pitchFamily="34" charset="0"/>
              <a:buChar char="•"/>
            </a:pPr>
            <a:r>
              <a:rPr lang="en-GB" sz="1200" baseline="0" dirty="0" smtClean="0">
                <a:solidFill>
                  <a:srgbClr val="000000"/>
                </a:solidFill>
                <a:latin typeface="Calibri" pitchFamily="34" charset="0"/>
                <a:ea typeface="Calibri" pitchFamily="34" charset="0"/>
                <a:cs typeface="Calibri" pitchFamily="34" charset="0"/>
              </a:rPr>
              <a:t>Learn connectives. For example when you have to decide if an utterance is P, P&amp;N or N connectives such as: </a:t>
            </a:r>
            <a:r>
              <a:rPr lang="en-GB" sz="1200" b="1" dirty="0" err="1" smtClean="0">
                <a:solidFill>
                  <a:srgbClr val="000000"/>
                </a:solidFill>
                <a:latin typeface="Calibri" pitchFamily="34" charset="0"/>
                <a:ea typeface="Calibri" pitchFamily="34" charset="0"/>
                <a:cs typeface="Calibri" pitchFamily="34" charset="0"/>
              </a:rPr>
              <a:t>mais</a:t>
            </a:r>
            <a:r>
              <a:rPr lang="en-GB" sz="1200" baseline="0" dirty="0" smtClean="0">
                <a:solidFill>
                  <a:srgbClr val="000000"/>
                </a:solidFill>
                <a:latin typeface="Calibri" pitchFamily="34" charset="0"/>
                <a:ea typeface="Calibri" pitchFamily="34" charset="0"/>
                <a:cs typeface="Calibri" pitchFamily="34" charset="0"/>
              </a:rPr>
              <a:t> (but), </a:t>
            </a:r>
            <a:r>
              <a:rPr lang="en-GB" sz="1200" b="1" dirty="0" err="1" smtClean="0">
                <a:solidFill>
                  <a:srgbClr val="000000"/>
                </a:solidFill>
                <a:latin typeface="Calibri" pitchFamily="34" charset="0"/>
                <a:ea typeface="Calibri" pitchFamily="34" charset="0"/>
                <a:cs typeface="Calibri" pitchFamily="34" charset="0"/>
              </a:rPr>
              <a:t>cependant</a:t>
            </a:r>
            <a:r>
              <a:rPr lang="en-GB" sz="1200" b="1" baseline="0" dirty="0" smtClean="0">
                <a:solidFill>
                  <a:srgbClr val="000000"/>
                </a:solidFill>
                <a:latin typeface="Calibri" pitchFamily="34" charset="0"/>
                <a:ea typeface="Calibri" pitchFamily="34" charset="0"/>
                <a:cs typeface="Calibri" pitchFamily="34" charset="0"/>
              </a:rPr>
              <a:t> </a:t>
            </a:r>
            <a:r>
              <a:rPr lang="en-GB" sz="1200" baseline="0" dirty="0" smtClean="0">
                <a:solidFill>
                  <a:srgbClr val="000000"/>
                </a:solidFill>
                <a:latin typeface="Calibri" pitchFamily="34" charset="0"/>
                <a:ea typeface="Calibri" pitchFamily="34" charset="0"/>
                <a:cs typeface="Calibri" pitchFamily="34" charset="0"/>
              </a:rPr>
              <a:t>(however), </a:t>
            </a:r>
            <a:r>
              <a:rPr lang="en-GB" sz="1200" b="1" dirty="0" err="1" smtClean="0">
                <a:solidFill>
                  <a:srgbClr val="000000"/>
                </a:solidFill>
                <a:latin typeface="Calibri" pitchFamily="34" charset="0"/>
                <a:ea typeface="Calibri" pitchFamily="34" charset="0"/>
                <a:cs typeface="Calibri" pitchFamily="34" charset="0"/>
              </a:rPr>
              <a:t>d’autre</a:t>
            </a:r>
            <a:r>
              <a:rPr lang="en-GB" sz="1200" b="1" dirty="0" smtClean="0">
                <a:solidFill>
                  <a:srgbClr val="000000"/>
                </a:solidFill>
                <a:latin typeface="Calibri" pitchFamily="34" charset="0"/>
                <a:ea typeface="Calibri" pitchFamily="34" charset="0"/>
                <a:cs typeface="Calibri" pitchFamily="34" charset="0"/>
              </a:rPr>
              <a:t> part</a:t>
            </a:r>
            <a:r>
              <a:rPr lang="en-GB" sz="1200" b="1" baseline="0" dirty="0" smtClean="0">
                <a:solidFill>
                  <a:srgbClr val="000000"/>
                </a:solidFill>
                <a:latin typeface="Calibri" pitchFamily="34" charset="0"/>
                <a:ea typeface="Calibri" pitchFamily="34" charset="0"/>
                <a:cs typeface="Calibri" pitchFamily="34" charset="0"/>
              </a:rPr>
              <a:t> </a:t>
            </a:r>
            <a:r>
              <a:rPr lang="en-GB" sz="1200" baseline="0" dirty="0" smtClean="0">
                <a:solidFill>
                  <a:srgbClr val="000000"/>
                </a:solidFill>
                <a:latin typeface="Calibri" pitchFamily="34" charset="0"/>
                <a:ea typeface="Calibri" pitchFamily="34" charset="0"/>
                <a:cs typeface="Calibri" pitchFamily="34" charset="0"/>
              </a:rPr>
              <a:t>(on the other hand/ however), </a:t>
            </a:r>
            <a:r>
              <a:rPr lang="en-GB" sz="1200" b="1" dirty="0" err="1" smtClean="0">
                <a:solidFill>
                  <a:srgbClr val="000000"/>
                </a:solidFill>
                <a:latin typeface="Calibri" pitchFamily="34" charset="0"/>
                <a:ea typeface="Calibri" pitchFamily="34" charset="0"/>
                <a:cs typeface="Calibri" pitchFamily="34" charset="0"/>
              </a:rPr>
              <a:t>lors</a:t>
            </a:r>
            <a:r>
              <a:rPr lang="en-GB" sz="1200" b="1" baseline="0" dirty="0" err="1" smtClean="0">
                <a:solidFill>
                  <a:srgbClr val="000000"/>
                </a:solidFill>
                <a:latin typeface="Calibri" pitchFamily="34" charset="0"/>
                <a:ea typeface="Calibri" pitchFamily="34" charset="0"/>
                <a:cs typeface="Calibri" pitchFamily="34" charset="0"/>
              </a:rPr>
              <a:t>que</a:t>
            </a:r>
            <a:r>
              <a:rPr lang="en-GB" sz="1200" b="1" baseline="0" dirty="0" smtClean="0">
                <a:solidFill>
                  <a:srgbClr val="000000"/>
                </a:solidFill>
                <a:latin typeface="Calibri" pitchFamily="34" charset="0"/>
                <a:ea typeface="Calibri" pitchFamily="34" charset="0"/>
                <a:cs typeface="Calibri" pitchFamily="34" charset="0"/>
              </a:rPr>
              <a:t> </a:t>
            </a:r>
            <a:r>
              <a:rPr lang="en-GB" sz="1200" baseline="0" dirty="0" smtClean="0">
                <a:solidFill>
                  <a:srgbClr val="000000"/>
                </a:solidFill>
                <a:latin typeface="Calibri" pitchFamily="34" charset="0"/>
                <a:ea typeface="Calibri" pitchFamily="34" charset="0"/>
                <a:cs typeface="Calibri" pitchFamily="34" charset="0"/>
              </a:rPr>
              <a:t>(whilst), </a:t>
            </a:r>
            <a:r>
              <a:rPr lang="en-GB" sz="1200" b="1" baseline="0" dirty="0" err="1" smtClean="0">
                <a:solidFill>
                  <a:srgbClr val="000000"/>
                </a:solidFill>
                <a:latin typeface="Calibri" pitchFamily="34" charset="0"/>
                <a:ea typeface="Calibri" pitchFamily="34" charset="0"/>
                <a:cs typeface="Calibri" pitchFamily="34" charset="0"/>
              </a:rPr>
              <a:t>bienque</a:t>
            </a:r>
            <a:r>
              <a:rPr lang="en-GB" sz="1200" baseline="0" dirty="0" smtClean="0">
                <a:solidFill>
                  <a:srgbClr val="000000"/>
                </a:solidFill>
                <a:latin typeface="Calibri" pitchFamily="34" charset="0"/>
                <a:ea typeface="Calibri" pitchFamily="34" charset="0"/>
                <a:cs typeface="Calibri" pitchFamily="34" charset="0"/>
              </a:rPr>
              <a:t> (although) give the suggestion of a change in opinion, so the answer would be P&amp;N</a:t>
            </a:r>
          </a:p>
          <a:p>
            <a:pPr eaLnBrk="0" hangingPunct="0">
              <a:buFont typeface="Arial" pitchFamily="34" charset="0"/>
              <a:buChar char="•"/>
            </a:pPr>
            <a:r>
              <a:rPr lang="en-GB" sz="1200" dirty="0" smtClean="0">
                <a:solidFill>
                  <a:srgbClr val="000000"/>
                </a:solidFill>
                <a:latin typeface="Calibri" pitchFamily="34" charset="0"/>
                <a:ea typeface="Calibri" pitchFamily="34" charset="0"/>
                <a:cs typeface="Calibri" pitchFamily="34" charset="0"/>
              </a:rPr>
              <a:t>Remember that at Higher Tier, </a:t>
            </a:r>
            <a:r>
              <a:rPr lang="en-GB" sz="1200" b="1" dirty="0" smtClean="0">
                <a:solidFill>
                  <a:srgbClr val="000000"/>
                </a:solidFill>
                <a:latin typeface="Calibri" pitchFamily="34" charset="0"/>
                <a:ea typeface="Calibri" pitchFamily="34" charset="0"/>
                <a:cs typeface="Calibri" pitchFamily="34" charset="0"/>
              </a:rPr>
              <a:t>50% </a:t>
            </a:r>
            <a:r>
              <a:rPr lang="en-GB" sz="1200" dirty="0" smtClean="0">
                <a:solidFill>
                  <a:srgbClr val="000000"/>
                </a:solidFill>
                <a:latin typeface="Calibri" pitchFamily="34" charset="0"/>
                <a:ea typeface="Calibri" pitchFamily="34" charset="0"/>
                <a:cs typeface="Calibri" pitchFamily="34" charset="0"/>
              </a:rPr>
              <a:t>of the questions are aimed at grades </a:t>
            </a:r>
            <a:r>
              <a:rPr lang="en-GB" sz="1200" b="1" dirty="0" smtClean="0">
                <a:solidFill>
                  <a:srgbClr val="000000"/>
                </a:solidFill>
                <a:latin typeface="Calibri" pitchFamily="34" charset="0"/>
                <a:ea typeface="Calibri" pitchFamily="34" charset="0"/>
                <a:cs typeface="Calibri" pitchFamily="34" charset="0"/>
              </a:rPr>
              <a:t>7-9</a:t>
            </a:r>
            <a:r>
              <a:rPr lang="en-GB" sz="1200" dirty="0" smtClean="0">
                <a:solidFill>
                  <a:srgbClr val="000000"/>
                </a:solidFill>
                <a:latin typeface="Calibri" pitchFamily="34" charset="0"/>
                <a:ea typeface="Calibri" pitchFamily="34" charset="0"/>
                <a:cs typeface="Calibri" pitchFamily="34" charset="0"/>
              </a:rPr>
              <a:t> so these questions will be very challenging. So, listen &amp; read  to the end of each question before giving an answer-there will be </a:t>
            </a:r>
            <a:r>
              <a:rPr lang="en-GB" sz="1200" dirty="0" err="1" smtClean="0">
                <a:solidFill>
                  <a:srgbClr val="000000"/>
                </a:solidFill>
                <a:latin typeface="Calibri" pitchFamily="34" charset="0"/>
                <a:ea typeface="Calibri" pitchFamily="34" charset="0"/>
                <a:cs typeface="Calibri" pitchFamily="34" charset="0"/>
              </a:rPr>
              <a:t>distractors</a:t>
            </a:r>
            <a:r>
              <a:rPr lang="en-GB" sz="1200" dirty="0" smtClean="0">
                <a:solidFill>
                  <a:srgbClr val="000000"/>
                </a:solidFill>
                <a:latin typeface="Calibri" pitchFamily="34" charset="0"/>
                <a:ea typeface="Calibri" pitchFamily="34" charset="0"/>
                <a:cs typeface="Calibri" pitchFamily="34" charset="0"/>
              </a:rPr>
              <a:t> -you need to spot them! </a:t>
            </a:r>
          </a:p>
          <a:p>
            <a:pPr eaLnBrk="0" hangingPunct="0">
              <a:buFont typeface="Arial" pitchFamily="34" charset="0"/>
              <a:buChar char="•"/>
            </a:pPr>
            <a:r>
              <a:rPr lang="en-GB" sz="1200" dirty="0" smtClean="0">
                <a:solidFill>
                  <a:srgbClr val="000000"/>
                </a:solidFill>
                <a:latin typeface="Calibri" pitchFamily="34" charset="0"/>
                <a:ea typeface="Calibri" pitchFamily="34" charset="0"/>
                <a:cs typeface="Calibri" pitchFamily="34" charset="0"/>
              </a:rPr>
              <a:t>For example you hear: “</a:t>
            </a:r>
            <a:r>
              <a:rPr lang="fr-FR" sz="1200" b="1" dirty="0">
                <a:latin typeface="+mn-lt"/>
              </a:rPr>
              <a:t>En ce moment, il y a de plus en plus d'étudiants qui font du travail bénévole ici au Québec et dans d'autres pays du monde. Quelquefois, ils connaissent les gens qu'ils aident mais le plus souvent ce sont des inconnus</a:t>
            </a:r>
            <a:r>
              <a:rPr lang="fr-FR" sz="1200" dirty="0"/>
              <a:t>.</a:t>
            </a:r>
            <a:r>
              <a:rPr lang="es-ES" sz="1200" b="1" dirty="0" smtClean="0">
                <a:solidFill>
                  <a:srgbClr val="000000"/>
                </a:solidFill>
                <a:latin typeface="Calibri" pitchFamily="34" charset="0"/>
                <a:ea typeface="Calibri" pitchFamily="34" charset="0"/>
                <a:cs typeface="Calibri" pitchFamily="34" charset="0"/>
              </a:rPr>
              <a:t>.” </a:t>
            </a:r>
          </a:p>
          <a:p>
            <a:pPr eaLnBrk="0" hangingPunct="0"/>
            <a:r>
              <a:rPr lang="es-ES" sz="1200" dirty="0" err="1" smtClean="0">
                <a:solidFill>
                  <a:srgbClr val="000000"/>
                </a:solidFill>
                <a:latin typeface="Calibri" pitchFamily="34" charset="0"/>
                <a:ea typeface="Calibri" pitchFamily="34" charset="0"/>
                <a:cs typeface="Calibri" pitchFamily="34" charset="0"/>
              </a:rPr>
              <a:t>You</a:t>
            </a:r>
            <a:r>
              <a:rPr lang="es-ES" sz="1200" dirty="0" smtClean="0">
                <a:solidFill>
                  <a:srgbClr val="000000"/>
                </a:solidFill>
                <a:latin typeface="Calibri" pitchFamily="34" charset="0"/>
                <a:ea typeface="Calibri" pitchFamily="34" charset="0"/>
                <a:cs typeface="Calibri" pitchFamily="34" charset="0"/>
              </a:rPr>
              <a:t> </a:t>
            </a:r>
            <a:r>
              <a:rPr lang="es-ES" sz="1200" dirty="0" err="1" smtClean="0">
                <a:solidFill>
                  <a:srgbClr val="000000"/>
                </a:solidFill>
                <a:latin typeface="Calibri" pitchFamily="34" charset="0"/>
                <a:ea typeface="Calibri" pitchFamily="34" charset="0"/>
                <a:cs typeface="Calibri" pitchFamily="34" charset="0"/>
              </a:rPr>
              <a:t>have</a:t>
            </a:r>
            <a:r>
              <a:rPr lang="es-ES" sz="1200" dirty="0" smtClean="0">
                <a:solidFill>
                  <a:srgbClr val="000000"/>
                </a:solidFill>
                <a:latin typeface="Calibri" pitchFamily="34" charset="0"/>
                <a:ea typeface="Calibri" pitchFamily="34" charset="0"/>
                <a:cs typeface="Calibri" pitchFamily="34" charset="0"/>
              </a:rPr>
              <a:t> to </a:t>
            </a:r>
            <a:r>
              <a:rPr lang="es-ES" sz="1200" dirty="0" err="1" smtClean="0">
                <a:solidFill>
                  <a:srgbClr val="000000"/>
                </a:solidFill>
                <a:latin typeface="Calibri" pitchFamily="34" charset="0"/>
                <a:ea typeface="Calibri" pitchFamily="34" charset="0"/>
                <a:cs typeface="Calibri" pitchFamily="34" charset="0"/>
              </a:rPr>
              <a:t>choose</a:t>
            </a:r>
            <a:r>
              <a:rPr lang="es-ES" sz="1200" dirty="0" smtClean="0">
                <a:solidFill>
                  <a:srgbClr val="000000"/>
                </a:solidFill>
                <a:latin typeface="Calibri" pitchFamily="34" charset="0"/>
                <a:ea typeface="Calibri" pitchFamily="34" charset="0"/>
                <a:cs typeface="Calibri" pitchFamily="34" charset="0"/>
              </a:rPr>
              <a:t> </a:t>
            </a:r>
            <a:r>
              <a:rPr lang="es-ES" sz="1200" dirty="0" err="1" smtClean="0">
                <a:solidFill>
                  <a:srgbClr val="000000"/>
                </a:solidFill>
                <a:latin typeface="Calibri" pitchFamily="34" charset="0"/>
                <a:ea typeface="Calibri" pitchFamily="34" charset="0"/>
                <a:cs typeface="Calibri" pitchFamily="34" charset="0"/>
              </a:rPr>
              <a:t>from</a:t>
            </a:r>
            <a:r>
              <a:rPr lang="es-ES" sz="1200" dirty="0" smtClean="0">
                <a:solidFill>
                  <a:srgbClr val="000000"/>
                </a:solidFill>
                <a:latin typeface="Calibri" pitchFamily="34" charset="0"/>
                <a:ea typeface="Calibri" pitchFamily="34" charset="0"/>
                <a:cs typeface="Calibri" pitchFamily="34" charset="0"/>
              </a:rPr>
              <a:t>: </a:t>
            </a:r>
            <a:r>
              <a:rPr lang="es-ES" sz="1200" dirty="0" err="1" smtClean="0">
                <a:solidFill>
                  <a:srgbClr val="000000"/>
                </a:solidFill>
                <a:latin typeface="Calibri" pitchFamily="34" charset="0"/>
                <a:ea typeface="Calibri" pitchFamily="34" charset="0"/>
                <a:cs typeface="Calibri" pitchFamily="34" charset="0"/>
              </a:rPr>
              <a:t>Students</a:t>
            </a:r>
            <a:r>
              <a:rPr lang="es-ES" sz="1200" dirty="0" smtClean="0">
                <a:solidFill>
                  <a:srgbClr val="000000"/>
                </a:solidFill>
                <a:latin typeface="Calibri" pitchFamily="34" charset="0"/>
                <a:ea typeface="Calibri" pitchFamily="34" charset="0"/>
                <a:cs typeface="Calibri" pitchFamily="34" charset="0"/>
              </a:rPr>
              <a:t> in Quebec…</a:t>
            </a:r>
          </a:p>
          <a:p>
            <a:pPr eaLnBrk="0" hangingPunct="0"/>
            <a:r>
              <a:rPr lang="en-GB" sz="1200" dirty="0" smtClean="0">
                <a:solidFill>
                  <a:srgbClr val="000000"/>
                </a:solidFill>
                <a:latin typeface="Calibri" pitchFamily="34" charset="0"/>
                <a:ea typeface="Calibri" pitchFamily="34" charset="0"/>
                <a:cs typeface="Calibri" pitchFamily="34" charset="0"/>
              </a:rPr>
              <a:t>A: are not volunteering in such great numbers. </a:t>
            </a:r>
          </a:p>
          <a:p>
            <a:pPr eaLnBrk="0" hangingPunct="0"/>
            <a:r>
              <a:rPr lang="en-GB" sz="1200" dirty="0" smtClean="0">
                <a:solidFill>
                  <a:srgbClr val="000000"/>
                </a:solidFill>
                <a:latin typeface="Calibri" pitchFamily="34" charset="0"/>
                <a:ea typeface="Calibri" pitchFamily="34" charset="0"/>
                <a:cs typeface="Calibri" pitchFamily="34" charset="0"/>
              </a:rPr>
              <a:t>B: volunteer to help at home and abroad. </a:t>
            </a:r>
          </a:p>
          <a:p>
            <a:pPr eaLnBrk="0" hangingPunct="0"/>
            <a:r>
              <a:rPr lang="en-GB" sz="1200" dirty="0" smtClean="0">
                <a:solidFill>
                  <a:srgbClr val="000000"/>
                </a:solidFill>
                <a:latin typeface="Calibri" pitchFamily="34" charset="0"/>
                <a:ea typeface="Calibri" pitchFamily="34" charset="0"/>
                <a:cs typeface="Calibri" pitchFamily="34" charset="0"/>
              </a:rPr>
              <a:t>C: only help people they do not know. </a:t>
            </a:r>
          </a:p>
          <a:p>
            <a:pPr eaLnBrk="0" hangingPunct="0"/>
            <a:r>
              <a:rPr lang="en-GB" sz="1200" dirty="0" smtClean="0">
                <a:solidFill>
                  <a:srgbClr val="000000"/>
                </a:solidFill>
                <a:latin typeface="Calibri" pitchFamily="34" charset="0"/>
                <a:ea typeface="Calibri" pitchFamily="34" charset="0"/>
                <a:cs typeface="Calibri" pitchFamily="34" charset="0"/>
              </a:rPr>
              <a:t>You may choose “C” because you heard “</a:t>
            </a:r>
            <a:r>
              <a:rPr lang="en-GB" sz="1200" dirty="0" err="1" smtClean="0">
                <a:solidFill>
                  <a:srgbClr val="000000"/>
                </a:solidFill>
                <a:latin typeface="Calibri" pitchFamily="34" charset="0"/>
                <a:ea typeface="Calibri" pitchFamily="34" charset="0"/>
                <a:cs typeface="Calibri" pitchFamily="34" charset="0"/>
              </a:rPr>
              <a:t>inconnus</a:t>
            </a:r>
            <a:r>
              <a:rPr lang="en-GB" sz="1200" dirty="0" smtClean="0">
                <a:solidFill>
                  <a:srgbClr val="000000"/>
                </a:solidFill>
                <a:latin typeface="Calibri" pitchFamily="34" charset="0"/>
                <a:ea typeface="Calibri" pitchFamily="34" charset="0"/>
                <a:cs typeface="Calibri" pitchFamily="34" charset="0"/>
              </a:rPr>
              <a:t>”. The answer is B (they do voluntary work here in Quebec and in other countries of the world.”</a:t>
            </a:r>
          </a:p>
          <a:p>
            <a:pPr eaLnBrk="0" hangingPunct="0">
              <a:buFont typeface="Arial" pitchFamily="34" charset="0"/>
              <a:buChar char="•"/>
            </a:pPr>
            <a:r>
              <a:rPr lang="en-GB" sz="1200" dirty="0" smtClean="0">
                <a:solidFill>
                  <a:srgbClr val="000000"/>
                </a:solidFill>
                <a:latin typeface="Calibri" pitchFamily="34" charset="0"/>
                <a:ea typeface="Calibri" pitchFamily="34" charset="0"/>
                <a:cs typeface="Calibri" pitchFamily="34" charset="0"/>
              </a:rPr>
              <a:t>Go on line to AQA</a:t>
            </a:r>
          </a:p>
          <a:p>
            <a:pPr eaLnBrk="0" hangingPunct="0"/>
            <a:endParaRPr lang="en-GB" sz="1200" b="1" baseline="0" dirty="0" smtClean="0">
              <a:solidFill>
                <a:srgbClr val="000000"/>
              </a:solidFill>
              <a:latin typeface="Calibri" pitchFamily="34" charset="0"/>
              <a:ea typeface="Calibri" pitchFamily="34" charset="0"/>
              <a:cs typeface="Calibri" pitchFamily="34" charset="0"/>
            </a:endParaRPr>
          </a:p>
          <a:p>
            <a:pPr lvl="0" algn="ctr" eaLnBrk="0" hangingPunct="0"/>
            <a:r>
              <a:rPr lang="en-GB" sz="1200" b="1" dirty="0" smtClean="0">
                <a:solidFill>
                  <a:srgbClr val="000000"/>
                </a:solidFill>
                <a:latin typeface="Calibri" pitchFamily="34" charset="0"/>
                <a:ea typeface="Calibri" pitchFamily="34" charset="0"/>
                <a:cs typeface="Calibri" pitchFamily="34" charset="0"/>
              </a:rPr>
              <a:t>LISTENING EXAM ADVICE</a:t>
            </a:r>
          </a:p>
          <a:p>
            <a:pPr lvl="0" eaLnBrk="0" hangingPunct="0"/>
            <a:r>
              <a:rPr lang="en-GB" sz="1200" b="1" dirty="0" smtClean="0">
                <a:solidFill>
                  <a:srgbClr val="000000"/>
                </a:solidFill>
                <a:latin typeface="Calibri" pitchFamily="34" charset="0"/>
                <a:ea typeface="Calibri" pitchFamily="34" charset="0"/>
                <a:cs typeface="Calibri" pitchFamily="34" charset="0"/>
              </a:rPr>
              <a:t>REMEMBER:</a:t>
            </a:r>
            <a:r>
              <a:rPr lang="en-GB" sz="1200" dirty="0" smtClean="0">
                <a:latin typeface="Calibri" pitchFamily="34" charset="0"/>
                <a:cs typeface="Calibri" pitchFamily="34" charset="0"/>
              </a:rPr>
              <a:t>  </a:t>
            </a:r>
          </a:p>
          <a:p>
            <a:pPr lvl="0" eaLnBrk="0" hangingPunct="0"/>
            <a:r>
              <a:rPr lang="en-GB" sz="1200" b="1" dirty="0" smtClean="0">
                <a:latin typeface="Calibri" pitchFamily="34" charset="0"/>
                <a:cs typeface="Calibri" pitchFamily="34" charset="0"/>
              </a:rPr>
              <a:t>Section A: </a:t>
            </a:r>
            <a:r>
              <a:rPr lang="en-GB" sz="1200" dirty="0" smtClean="0">
                <a:latin typeface="Calibri" pitchFamily="34" charset="0"/>
                <a:cs typeface="Calibri" pitchFamily="34" charset="0"/>
              </a:rPr>
              <a:t>Answer the questions in </a:t>
            </a:r>
            <a:r>
              <a:rPr lang="en-GB" sz="1200" b="1" dirty="0" smtClean="0">
                <a:latin typeface="Calibri" pitchFamily="34" charset="0"/>
                <a:cs typeface="Calibri" pitchFamily="34" charset="0"/>
              </a:rPr>
              <a:t>English</a:t>
            </a:r>
            <a:r>
              <a:rPr lang="en-GB" sz="1200" dirty="0" smtClean="0">
                <a:latin typeface="Calibri" pitchFamily="34" charset="0"/>
                <a:cs typeface="Calibri" pitchFamily="34" charset="0"/>
              </a:rPr>
              <a:t>. </a:t>
            </a:r>
          </a:p>
          <a:p>
            <a:pPr lvl="0" eaLnBrk="0" hangingPunct="0"/>
            <a:r>
              <a:rPr lang="en-GB" sz="1200" b="1" dirty="0" smtClean="0">
                <a:latin typeface="Calibri" pitchFamily="34" charset="0"/>
                <a:cs typeface="Calibri" pitchFamily="34" charset="0"/>
              </a:rPr>
              <a:t>Section B</a:t>
            </a:r>
            <a:r>
              <a:rPr lang="en-GB" sz="1200" dirty="0" smtClean="0">
                <a:latin typeface="Calibri" pitchFamily="34" charset="0"/>
                <a:cs typeface="Calibri" pitchFamily="34" charset="0"/>
              </a:rPr>
              <a:t>: Answer the questions in </a:t>
            </a:r>
            <a:r>
              <a:rPr lang="en-GB" sz="1200" b="1" dirty="0" smtClean="0">
                <a:latin typeface="Calibri" pitchFamily="34" charset="0"/>
                <a:cs typeface="Calibri" pitchFamily="34" charset="0"/>
              </a:rPr>
              <a:t>French</a:t>
            </a:r>
            <a:r>
              <a:rPr lang="en-GB" sz="1200" dirty="0" smtClean="0">
                <a:latin typeface="Calibri" pitchFamily="34" charset="0"/>
                <a:cs typeface="Calibri" pitchFamily="34" charset="0"/>
              </a:rPr>
              <a:t>. You will hear each utterance twice.</a:t>
            </a:r>
            <a:endParaRPr lang="en-GB" sz="1200" b="1" dirty="0" smtClean="0">
              <a:solidFill>
                <a:srgbClr val="000000"/>
              </a:solidFill>
              <a:latin typeface="Calibri" pitchFamily="34" charset="0"/>
              <a:ea typeface="Calibri" pitchFamily="34" charset="0"/>
              <a:cs typeface="Calibri" pitchFamily="34" charset="0"/>
            </a:endParaRPr>
          </a:p>
          <a:p>
            <a:endParaRPr lang="en-GB" sz="1200" b="1" dirty="0" smtClean="0">
              <a:latin typeface="Calibri" pitchFamily="34" charset="0"/>
              <a:cs typeface="Calibri" pitchFamily="34" charset="0"/>
            </a:endParaRPr>
          </a:p>
          <a:p>
            <a:r>
              <a:rPr lang="en-GB" sz="1200" b="1" dirty="0" smtClean="0">
                <a:latin typeface="Calibri" pitchFamily="34" charset="0"/>
                <a:cs typeface="Calibri" pitchFamily="34" charset="0"/>
              </a:rPr>
              <a:t>Maximise the 5 minutes' reading time by: </a:t>
            </a:r>
          </a:p>
          <a:p>
            <a:pPr>
              <a:buFont typeface="Arial" pitchFamily="34" charset="0"/>
              <a:buChar char="•"/>
            </a:pPr>
            <a:r>
              <a:rPr lang="en-GB" sz="1200" dirty="0" smtClean="0">
                <a:latin typeface="Calibri" pitchFamily="34" charset="0"/>
                <a:cs typeface="Calibri" pitchFamily="34" charset="0"/>
              </a:rPr>
              <a:t>reading all the questions &amp; question titles carefully, particularly those in Section B</a:t>
            </a:r>
          </a:p>
          <a:p>
            <a:pPr>
              <a:buFont typeface="Arial" pitchFamily="34" charset="0"/>
              <a:buChar char="•"/>
            </a:pPr>
            <a:r>
              <a:rPr lang="en-GB" sz="1200" dirty="0" smtClean="0">
                <a:latin typeface="Calibri" pitchFamily="34" charset="0"/>
                <a:cs typeface="Calibri" pitchFamily="34" charset="0"/>
              </a:rPr>
              <a:t>looking at any examples given, as these point out the level of detail required</a:t>
            </a:r>
          </a:p>
          <a:p>
            <a:pPr>
              <a:buFont typeface="Arial" pitchFamily="34" charset="0"/>
              <a:buChar char="•"/>
            </a:pPr>
            <a:r>
              <a:rPr lang="en-GB" sz="1200" dirty="0" smtClean="0">
                <a:latin typeface="Calibri" pitchFamily="34" charset="0"/>
                <a:cs typeface="Calibri" pitchFamily="34" charset="0"/>
              </a:rPr>
              <a:t>highlighting or underlining key words which have been highlighted in the rubrics/questions</a:t>
            </a:r>
          </a:p>
          <a:p>
            <a:pPr>
              <a:buFont typeface="Arial" pitchFamily="34" charset="0"/>
              <a:buChar char="•"/>
            </a:pPr>
            <a:r>
              <a:rPr lang="en-GB" sz="1200" dirty="0" smtClean="0">
                <a:latin typeface="Calibri" pitchFamily="34" charset="0"/>
                <a:cs typeface="Calibri" pitchFamily="34" charset="0"/>
              </a:rPr>
              <a:t>identifying the questions which have two parts to answer from the same utterance (E.G. Question 12: 12.1, 12.2)</a:t>
            </a:r>
          </a:p>
          <a:p>
            <a:pPr>
              <a:buFont typeface="Arial" pitchFamily="34" charset="0"/>
              <a:buChar char="•"/>
            </a:pPr>
            <a:r>
              <a:rPr lang="en-GB" sz="1200" dirty="0" smtClean="0">
                <a:latin typeface="Calibri" pitchFamily="34" charset="0"/>
                <a:cs typeface="Calibri" pitchFamily="34" charset="0"/>
              </a:rPr>
              <a:t>signposting Section B as it requires answers in </a:t>
            </a:r>
            <a:r>
              <a:rPr lang="en-GB" sz="1200" b="1" dirty="0" smtClean="0">
                <a:latin typeface="Calibri" pitchFamily="34" charset="0"/>
                <a:cs typeface="Calibri" pitchFamily="34" charset="0"/>
              </a:rPr>
              <a:t>French</a:t>
            </a:r>
          </a:p>
          <a:p>
            <a:endParaRPr lang="en-GB" sz="1200" dirty="0" smtClean="0">
              <a:latin typeface="Calibri" pitchFamily="34" charset="0"/>
              <a:cs typeface="Calibri" pitchFamily="34" charset="0"/>
            </a:endParaRPr>
          </a:p>
          <a:p>
            <a:r>
              <a:rPr lang="en-GB" sz="1200" b="1" dirty="0" smtClean="0">
                <a:latin typeface="Calibri" pitchFamily="34" charset="0"/>
                <a:cs typeface="Calibri" pitchFamily="34" charset="0"/>
              </a:rPr>
              <a:t>With questions where you have to give a written answer in English: </a:t>
            </a:r>
          </a:p>
          <a:p>
            <a:pPr>
              <a:buFont typeface="Arial" pitchFamily="34" charset="0"/>
              <a:buChar char="•"/>
            </a:pPr>
            <a:r>
              <a:rPr lang="en-GB" sz="1200" dirty="0" smtClean="0">
                <a:latin typeface="Calibri" pitchFamily="34" charset="0"/>
                <a:cs typeface="Calibri" pitchFamily="34" charset="0"/>
              </a:rPr>
              <a:t>Make sure you read the question carefully so that you know exactly how to answer.</a:t>
            </a:r>
          </a:p>
          <a:p>
            <a:pPr>
              <a:buFont typeface="Arial" pitchFamily="34" charset="0"/>
              <a:buChar char="•"/>
            </a:pPr>
            <a:r>
              <a:rPr lang="en-GB" sz="1200" dirty="0" smtClean="0">
                <a:latin typeface="Calibri" pitchFamily="34" charset="0"/>
                <a:cs typeface="Calibri" pitchFamily="34" charset="0"/>
              </a:rPr>
              <a:t>Always follow the example, if one is given.</a:t>
            </a:r>
          </a:p>
          <a:p>
            <a:pPr>
              <a:buFont typeface="Arial" pitchFamily="34" charset="0"/>
              <a:buChar char="•"/>
            </a:pPr>
            <a:r>
              <a:rPr lang="en-GB" sz="1200" dirty="0" smtClean="0">
                <a:latin typeface="Calibri" pitchFamily="34" charset="0"/>
                <a:cs typeface="Calibri" pitchFamily="34" charset="0"/>
              </a:rPr>
              <a:t>Ensure that you give </a:t>
            </a:r>
            <a:r>
              <a:rPr lang="en-GB" sz="1200" b="1" dirty="0" smtClean="0">
                <a:latin typeface="Calibri" pitchFamily="34" charset="0"/>
                <a:cs typeface="Calibri" pitchFamily="34" charset="0"/>
              </a:rPr>
              <a:t>precise</a:t>
            </a:r>
            <a:r>
              <a:rPr lang="en-GB" sz="1200" dirty="0" smtClean="0">
                <a:latin typeface="Calibri" pitchFamily="34" charset="0"/>
                <a:cs typeface="Calibri" pitchFamily="34" charset="0"/>
              </a:rPr>
              <a:t> answers as vague answers will not be correct. For example, if you translate “les devoirs” as “work” instead of “homework” you will not get the mark.</a:t>
            </a:r>
          </a:p>
          <a:p>
            <a:endParaRPr lang="en-GB" sz="1200" b="1" dirty="0" smtClean="0">
              <a:latin typeface="Calibri" pitchFamily="34" charset="0"/>
              <a:cs typeface="Calibri" pitchFamily="34" charset="0"/>
            </a:endParaRPr>
          </a:p>
          <a:p>
            <a:r>
              <a:rPr lang="en-GB" sz="1200" b="1" dirty="0" smtClean="0">
                <a:latin typeface="Calibri" pitchFamily="34" charset="0"/>
                <a:cs typeface="Calibri" pitchFamily="34" charset="0"/>
              </a:rPr>
              <a:t>With questions where you have to give a written answer in French</a:t>
            </a:r>
            <a:r>
              <a:rPr lang="en-GB" sz="1200" dirty="0" smtClean="0">
                <a:latin typeface="Calibri" pitchFamily="34" charset="0"/>
                <a:cs typeface="Calibri" pitchFamily="34" charset="0"/>
              </a:rPr>
              <a:t>: </a:t>
            </a:r>
          </a:p>
          <a:p>
            <a:pPr>
              <a:buFont typeface="Arial" pitchFamily="34" charset="0"/>
              <a:buChar char="•"/>
            </a:pPr>
            <a:r>
              <a:rPr lang="en-GB" sz="1200" dirty="0" smtClean="0">
                <a:latin typeface="Calibri" pitchFamily="34" charset="0"/>
                <a:cs typeface="Calibri" pitchFamily="34" charset="0"/>
              </a:rPr>
              <a:t>Read carefully the instructions and any examples given so that you know how to answer. For example, where the examples indicate that the answers should be an infinitive with another short detail, both of which should be written in Spanish. (E.G. </a:t>
            </a:r>
            <a:r>
              <a:rPr lang="en-GB" sz="1200" b="1" dirty="0" err="1" smtClean="0">
                <a:latin typeface="Calibri" pitchFamily="34" charset="0"/>
                <a:cs typeface="Calibri" pitchFamily="34" charset="0"/>
              </a:rPr>
              <a:t>Travailler</a:t>
            </a:r>
            <a:r>
              <a:rPr lang="en-GB" sz="1200" b="1" dirty="0" smtClean="0">
                <a:latin typeface="Calibri" pitchFamily="34" charset="0"/>
                <a:cs typeface="Calibri" pitchFamily="34" charset="0"/>
              </a:rPr>
              <a:t> </a:t>
            </a:r>
            <a:r>
              <a:rPr lang="en-GB" sz="1200" b="1" dirty="0" err="1" smtClean="0">
                <a:latin typeface="Calibri" pitchFamily="34" charset="0"/>
                <a:cs typeface="Calibri" pitchFamily="34" charset="0"/>
              </a:rPr>
              <a:t>en</a:t>
            </a:r>
            <a:r>
              <a:rPr lang="en-GB" sz="1200" b="1" dirty="0" smtClean="0">
                <a:latin typeface="Calibri" pitchFamily="34" charset="0"/>
                <a:cs typeface="Calibri" pitchFamily="34" charset="0"/>
              </a:rPr>
              <a:t> France</a:t>
            </a:r>
            <a:r>
              <a:rPr lang="en-GB" sz="1200" dirty="0" smtClean="0">
                <a:latin typeface="Calibri" pitchFamily="34" charset="0"/>
                <a:cs typeface="Calibri" pitchFamily="34" charset="0"/>
              </a:rPr>
              <a:t>)</a:t>
            </a:r>
          </a:p>
          <a:p>
            <a:pPr eaLnBrk="0" hangingPunct="0"/>
            <a:endParaRPr lang="en-GB" sz="1200" b="1" baseline="0" dirty="0" smtClean="0">
              <a:solidFill>
                <a:srgbClr val="000000"/>
              </a:solidFill>
              <a:latin typeface="Calibri" pitchFamily="34" charset="0"/>
              <a:ea typeface="Calibri" pitchFamily="34" charset="0"/>
              <a:cs typeface="Calibri" pitchFamily="34" charset="0"/>
            </a:endParaRPr>
          </a:p>
        </p:txBody>
      </p:sp>
      <p:sp>
        <p:nvSpPr>
          <p:cNvPr id="4" name="Slide Number Placeholder 3"/>
          <p:cNvSpPr>
            <a:spLocks noGrp="1"/>
          </p:cNvSpPr>
          <p:nvPr>
            <p:ph type="sldNum" sz="quarter" idx="12"/>
          </p:nvPr>
        </p:nvSpPr>
        <p:spPr/>
        <p:txBody>
          <a:bodyPr/>
          <a:lstStyle/>
          <a:p>
            <a:pPr>
              <a:defRPr/>
            </a:pPr>
            <a:fld id="{444A666A-3D31-43B9-854B-E5954ACFF98B}" type="slidenum">
              <a:rPr lang="en-GB" smtClean="0"/>
              <a:pPr>
                <a:defRPr/>
              </a:pPr>
              <a:t>42</a:t>
            </a:fld>
            <a:endParaRPr lang="en-GB"/>
          </a:p>
        </p:txBody>
      </p:sp>
    </p:spTree>
    <p:extLst>
      <p:ext uri="{BB962C8B-B14F-4D97-AF65-F5344CB8AC3E}">
        <p14:creationId xmlns:p14="http://schemas.microsoft.com/office/powerpoint/2010/main" val="163108947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229504025"/>
              </p:ext>
            </p:extLst>
          </p:nvPr>
        </p:nvGraphicFramePr>
        <p:xfrm>
          <a:off x="188640" y="251522"/>
          <a:ext cx="6480720" cy="8965582"/>
        </p:xfrm>
        <a:graphic>
          <a:graphicData uri="http://schemas.openxmlformats.org/drawingml/2006/table">
            <a:tbl>
              <a:tblPr>
                <a:tableStyleId>{5C22544A-7EE6-4342-B048-85BDC9FD1C3A}</a:tableStyleId>
              </a:tblPr>
              <a:tblGrid>
                <a:gridCol w="1008112">
                  <a:extLst>
                    <a:ext uri="{9D8B030D-6E8A-4147-A177-3AD203B41FA5}">
                      <a16:colId xmlns:a16="http://schemas.microsoft.com/office/drawing/2014/main" val="20000"/>
                    </a:ext>
                  </a:extLst>
                </a:gridCol>
                <a:gridCol w="5472608">
                  <a:extLst>
                    <a:ext uri="{9D8B030D-6E8A-4147-A177-3AD203B41FA5}">
                      <a16:colId xmlns:a16="http://schemas.microsoft.com/office/drawing/2014/main" val="20001"/>
                    </a:ext>
                  </a:extLst>
                </a:gridCol>
              </a:tblGrid>
              <a:tr h="329492">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smtClean="0">
                          <a:ln>
                            <a:noFill/>
                          </a:ln>
                          <a:solidFill>
                            <a:prstClr val="black"/>
                          </a:solidFill>
                          <a:effectLst/>
                          <a:uLnTx/>
                          <a:uFillTx/>
                          <a:latin typeface="Calibri" pitchFamily="34" charset="0"/>
                          <a:ea typeface="+mn-ea"/>
                          <a:cs typeface="Calibri" pitchFamily="34" charset="0"/>
                        </a:rPr>
                        <a:t>READING STRATEGIES</a:t>
                      </a:r>
                      <a:endParaRPr kumimoji="0" lang="en-GB" sz="1100" b="0" i="0" u="none" strike="noStrike" kern="1200" cap="none" spc="0" normalizeH="0" baseline="0" noProof="0" dirty="0" smtClean="0">
                        <a:ln>
                          <a:noFill/>
                        </a:ln>
                        <a:solidFill>
                          <a:prstClr val="black"/>
                        </a:solidFill>
                        <a:effectLst/>
                        <a:uLnTx/>
                        <a:uFillTx/>
                        <a:latin typeface="Calibri" pitchFamily="34" charset="0"/>
                        <a:ea typeface="+mn-ea"/>
                        <a:cs typeface="Calibri" pitchFamily="34" charset="0"/>
                      </a:endParaRPr>
                    </a:p>
                  </a:txBody>
                  <a:tcPr marL="68580" marR="6858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457200">
                <a:tc>
                  <a:txBody>
                    <a:bodyPr/>
                    <a:lstStyle/>
                    <a:p>
                      <a:r>
                        <a:rPr lang="en-GB" sz="1100" b="1" dirty="0" smtClean="0">
                          <a:latin typeface="Calibri" pitchFamily="34" charset="0"/>
                          <a:cs typeface="Calibri" pitchFamily="34" charset="0"/>
                        </a:rPr>
                        <a:t>P</a:t>
                      </a:r>
                      <a:r>
                        <a:rPr lang="en-GB" sz="1100" dirty="0" smtClean="0">
                          <a:latin typeface="Calibri" pitchFamily="34" charset="0"/>
                          <a:cs typeface="Calibri" pitchFamily="34" charset="0"/>
                        </a:rPr>
                        <a:t>rediction</a:t>
                      </a:r>
                      <a:r>
                        <a:rPr lang="en-GB" sz="1100" b="1" dirty="0" smtClean="0">
                          <a:latin typeface="Calibri" pitchFamily="34" charset="0"/>
                          <a:cs typeface="Calibri" pitchFamily="34" charset="0"/>
                        </a:rPr>
                        <a:t> </a:t>
                      </a:r>
                      <a:endParaRPr lang="es-ES_tradnl" sz="1100" dirty="0">
                        <a:latin typeface="Calibri" pitchFamily="34" charset="0"/>
                        <a:cs typeface="Calibri" pitchFamily="34" charset="0"/>
                      </a:endParaRPr>
                    </a:p>
                  </a:txBody>
                  <a:tcPr marL="68580" marR="6858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100" dirty="0" smtClean="0">
                          <a:latin typeface="Calibri" pitchFamily="34" charset="0"/>
                          <a:cs typeface="Calibri" pitchFamily="34" charset="0"/>
                        </a:rPr>
                        <a:t>What can you tell about the text from the </a:t>
                      </a:r>
                      <a:r>
                        <a:rPr lang="en-GB" sz="1100" b="1" dirty="0" smtClean="0">
                          <a:latin typeface="Calibri" pitchFamily="34" charset="0"/>
                          <a:cs typeface="Calibri" pitchFamily="34" charset="0"/>
                        </a:rPr>
                        <a:t>title</a:t>
                      </a:r>
                      <a:r>
                        <a:rPr lang="en-GB" sz="1100" dirty="0" smtClean="0">
                          <a:latin typeface="Calibri" pitchFamily="34" charset="0"/>
                          <a:cs typeface="Calibri" pitchFamily="34" charset="0"/>
                        </a:rPr>
                        <a:t>,</a:t>
                      </a:r>
                      <a:r>
                        <a:rPr lang="en-GB" sz="1100" baseline="0" dirty="0" smtClean="0">
                          <a:latin typeface="Calibri" pitchFamily="34" charset="0"/>
                          <a:cs typeface="Calibri" pitchFamily="34" charset="0"/>
                        </a:rPr>
                        <a:t> </a:t>
                      </a:r>
                      <a:r>
                        <a:rPr lang="en-GB" sz="1100" b="1" dirty="0" smtClean="0">
                          <a:latin typeface="Calibri" pitchFamily="34" charset="0"/>
                          <a:cs typeface="Calibri" pitchFamily="34" charset="0"/>
                        </a:rPr>
                        <a:t>exam rubric</a:t>
                      </a:r>
                      <a:r>
                        <a:rPr lang="en-GB" sz="1100" dirty="0" smtClean="0">
                          <a:latin typeface="Calibri" pitchFamily="34" charset="0"/>
                          <a:cs typeface="Calibri" pitchFamily="34" charset="0"/>
                        </a:rPr>
                        <a:t>, any </a:t>
                      </a:r>
                      <a:r>
                        <a:rPr lang="en-GB" sz="1100" b="1" dirty="0" smtClean="0">
                          <a:latin typeface="Calibri" pitchFamily="34" charset="0"/>
                          <a:cs typeface="Calibri" pitchFamily="34" charset="0"/>
                        </a:rPr>
                        <a:t>visuals</a:t>
                      </a:r>
                      <a:r>
                        <a:rPr lang="en-GB" sz="1100" dirty="0" smtClean="0">
                          <a:latin typeface="Calibri" pitchFamily="34" charset="0"/>
                          <a:cs typeface="Calibri" pitchFamily="34" charset="0"/>
                        </a:rPr>
                        <a:t>, the </a:t>
                      </a:r>
                      <a:r>
                        <a:rPr lang="en-GB" sz="1100" b="1" dirty="0" smtClean="0">
                          <a:latin typeface="Calibri" pitchFamily="34" charset="0"/>
                          <a:cs typeface="Calibri" pitchFamily="34" charset="0"/>
                        </a:rPr>
                        <a:t>layout</a:t>
                      </a:r>
                      <a:r>
                        <a:rPr lang="en-GB" sz="1100" dirty="0" smtClean="0">
                          <a:latin typeface="Calibri" pitchFamily="34" charset="0"/>
                          <a:cs typeface="Calibri" pitchFamily="34" charset="0"/>
                        </a:rPr>
                        <a:t>, the </a:t>
                      </a:r>
                      <a:r>
                        <a:rPr lang="en-GB" sz="1100" b="1" dirty="0" smtClean="0">
                          <a:latin typeface="Calibri" pitchFamily="34" charset="0"/>
                          <a:cs typeface="Calibri" pitchFamily="34" charset="0"/>
                        </a:rPr>
                        <a:t>punctuation</a:t>
                      </a:r>
                      <a:r>
                        <a:rPr lang="en-GB" sz="1100" dirty="0" smtClean="0">
                          <a:latin typeface="Calibri" pitchFamily="34" charset="0"/>
                          <a:cs typeface="Calibri" pitchFamily="34" charset="0"/>
                        </a:rPr>
                        <a:t>? </a:t>
                      </a:r>
                      <a:endParaRPr lang="es-ES_tradnl" sz="1100" dirty="0">
                        <a:latin typeface="Calibri" pitchFamily="34" charset="0"/>
                        <a:cs typeface="Calibri" pitchFamily="34" charset="0"/>
                      </a:endParaRPr>
                    </a:p>
                  </a:txBody>
                  <a:tcPr marL="68580" marR="6858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581456">
                <a:tc>
                  <a:txBody>
                    <a:bodyPr/>
                    <a:lstStyle/>
                    <a:p>
                      <a:r>
                        <a:rPr lang="en-GB" sz="1100" b="1" dirty="0" smtClean="0">
                          <a:latin typeface="Calibri" pitchFamily="34" charset="0"/>
                          <a:cs typeface="Calibri" pitchFamily="34" charset="0"/>
                        </a:rPr>
                        <a:t>A</a:t>
                      </a:r>
                      <a:r>
                        <a:rPr lang="en-GB" sz="1100" dirty="0" smtClean="0">
                          <a:latin typeface="Calibri" pitchFamily="34" charset="0"/>
                          <a:cs typeface="Calibri" pitchFamily="34" charset="0"/>
                        </a:rPr>
                        <a:t>nticipation</a:t>
                      </a:r>
                      <a:endParaRPr lang="es-ES_tradnl" sz="1100" dirty="0">
                        <a:latin typeface="Calibri" pitchFamily="34" charset="0"/>
                        <a:cs typeface="Calibri" pitchFamily="34" charset="0"/>
                      </a:endParaRPr>
                    </a:p>
                  </a:txBody>
                  <a:tcPr marL="68580" marR="6858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100" dirty="0" smtClean="0">
                          <a:latin typeface="Calibri" pitchFamily="34" charset="0"/>
                          <a:cs typeface="Calibri" pitchFamily="34" charset="0"/>
                        </a:rPr>
                        <a:t>Read the </a:t>
                      </a:r>
                      <a:r>
                        <a:rPr lang="en-GB" sz="1100" b="1" dirty="0" smtClean="0">
                          <a:latin typeface="Calibri" pitchFamily="34" charset="0"/>
                          <a:cs typeface="Calibri" pitchFamily="34" charset="0"/>
                        </a:rPr>
                        <a:t>English questions </a:t>
                      </a:r>
                      <a:r>
                        <a:rPr lang="en-GB" sz="1100" dirty="0" smtClean="0">
                          <a:latin typeface="Calibri" pitchFamily="34" charset="0"/>
                          <a:cs typeface="Calibri" pitchFamily="34" charset="0"/>
                        </a:rPr>
                        <a:t>to add to your overall sen</a:t>
                      </a:r>
                      <a:r>
                        <a:rPr lang="en-GB" sz="1100" baseline="0" dirty="0" smtClean="0">
                          <a:latin typeface="Calibri" pitchFamily="34" charset="0"/>
                          <a:cs typeface="Calibri" pitchFamily="34" charset="0"/>
                        </a:rPr>
                        <a:t>se </a:t>
                      </a:r>
                      <a:r>
                        <a:rPr lang="en-GB" sz="1100" dirty="0" smtClean="0">
                          <a:latin typeface="Calibri" pitchFamily="34" charset="0"/>
                          <a:cs typeface="Calibri" pitchFamily="34" charset="0"/>
                        </a:rPr>
                        <a:t>of what the text is about, and anticipate </a:t>
                      </a:r>
                      <a:r>
                        <a:rPr lang="en-GB" sz="1100" b="1" dirty="0" smtClean="0">
                          <a:latin typeface="Calibri" pitchFamily="34" charset="0"/>
                          <a:cs typeface="Calibri" pitchFamily="34" charset="0"/>
                        </a:rPr>
                        <a:t>possible answers </a:t>
                      </a:r>
                      <a:r>
                        <a:rPr lang="en-GB" sz="1100" dirty="0" smtClean="0">
                          <a:latin typeface="Calibri" pitchFamily="34" charset="0"/>
                          <a:cs typeface="Calibri" pitchFamily="34" charset="0"/>
                        </a:rPr>
                        <a:t>based on real world logic and probability. </a:t>
                      </a:r>
                      <a:endParaRPr lang="es-ES_tradnl" sz="1100" dirty="0">
                        <a:latin typeface="Calibri" pitchFamily="34" charset="0"/>
                        <a:cs typeface="Calibri" pitchFamily="34" charset="0"/>
                      </a:endParaRPr>
                    </a:p>
                  </a:txBody>
                  <a:tcPr marL="68580" marR="6858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529845">
                <a:tc>
                  <a:txBody>
                    <a:bodyPr/>
                    <a:lstStyle/>
                    <a:p>
                      <a:r>
                        <a:rPr lang="en-GB" sz="1100" b="1" dirty="0" smtClean="0">
                          <a:latin typeface="Calibri" pitchFamily="34" charset="0"/>
                          <a:cs typeface="Calibri" pitchFamily="34" charset="0"/>
                        </a:rPr>
                        <a:t>S</a:t>
                      </a:r>
                      <a:r>
                        <a:rPr lang="en-GB" sz="1100" dirty="0" smtClean="0">
                          <a:latin typeface="Calibri" pitchFamily="34" charset="0"/>
                          <a:cs typeface="Calibri" pitchFamily="34" charset="0"/>
                        </a:rPr>
                        <a:t>kim reading </a:t>
                      </a:r>
                      <a:endParaRPr lang="es-ES_tradnl" sz="1100" dirty="0">
                        <a:latin typeface="Calibri" pitchFamily="34" charset="0"/>
                        <a:cs typeface="Calibri" pitchFamily="34" charset="0"/>
                      </a:endParaRPr>
                    </a:p>
                  </a:txBody>
                  <a:tcPr marL="68580" marR="6858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100" dirty="0" smtClean="0">
                          <a:latin typeface="Calibri" pitchFamily="34" charset="0"/>
                          <a:cs typeface="Calibri" pitchFamily="34" charset="0"/>
                        </a:rPr>
                        <a:t>Read the </a:t>
                      </a:r>
                      <a:r>
                        <a:rPr lang="en-GB" sz="1100" b="1" dirty="0" smtClean="0">
                          <a:latin typeface="Calibri" pitchFamily="34" charset="0"/>
                          <a:cs typeface="Calibri" pitchFamily="34" charset="0"/>
                        </a:rPr>
                        <a:t>whole text </a:t>
                      </a:r>
                      <a:r>
                        <a:rPr lang="en-GB" sz="1100" dirty="0" smtClean="0">
                          <a:latin typeface="Calibri" pitchFamily="34" charset="0"/>
                          <a:cs typeface="Calibri" pitchFamily="34" charset="0"/>
                        </a:rPr>
                        <a:t>once through to add to your gist understanding. Don’t stop when there are unfamiliar words. </a:t>
                      </a:r>
                      <a:endParaRPr lang="es-ES_tradnl" sz="1100" dirty="0">
                        <a:latin typeface="Calibri" pitchFamily="34" charset="0"/>
                        <a:cs typeface="Calibri" pitchFamily="34" charset="0"/>
                      </a:endParaRPr>
                    </a:p>
                  </a:txBody>
                  <a:tcPr marL="68580" marR="6858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55893">
                <a:tc>
                  <a:txBody>
                    <a:bodyPr/>
                    <a:lstStyle/>
                    <a:p>
                      <a:r>
                        <a:rPr lang="en-GB" sz="1100" b="1" dirty="0" smtClean="0">
                          <a:latin typeface="Calibri" pitchFamily="34" charset="0"/>
                          <a:cs typeface="Calibri" pitchFamily="34" charset="0"/>
                        </a:rPr>
                        <a:t>S</a:t>
                      </a:r>
                      <a:r>
                        <a:rPr lang="en-GB" sz="1100" dirty="0" smtClean="0">
                          <a:latin typeface="Calibri" pitchFamily="34" charset="0"/>
                          <a:cs typeface="Calibri" pitchFamily="34" charset="0"/>
                        </a:rPr>
                        <a:t>canning</a:t>
                      </a:r>
                      <a:r>
                        <a:rPr lang="en-GB" sz="1100" b="1" dirty="0" smtClean="0">
                          <a:latin typeface="Calibri" pitchFamily="34" charset="0"/>
                          <a:cs typeface="Calibri" pitchFamily="34" charset="0"/>
                        </a:rPr>
                        <a:t> </a:t>
                      </a:r>
                      <a:endParaRPr lang="es-ES_tradnl" sz="1100" dirty="0">
                        <a:latin typeface="Calibri" pitchFamily="34" charset="0"/>
                        <a:cs typeface="Calibri" pitchFamily="34" charset="0"/>
                      </a:endParaRPr>
                    </a:p>
                  </a:txBody>
                  <a:tcPr marL="68580" marR="6858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100" b="1" dirty="0" smtClean="0">
                          <a:latin typeface="Calibri" pitchFamily="34" charset="0"/>
                          <a:cs typeface="Calibri" pitchFamily="34" charset="0"/>
                        </a:rPr>
                        <a:t>Go back to the questions</a:t>
                      </a:r>
                      <a:r>
                        <a:rPr lang="en-GB" sz="1100" dirty="0" smtClean="0">
                          <a:latin typeface="Calibri" pitchFamily="34" charset="0"/>
                          <a:cs typeface="Calibri" pitchFamily="34" charset="0"/>
                        </a:rPr>
                        <a:t>, one by one. Decide what information you need. </a:t>
                      </a:r>
                      <a:r>
                        <a:rPr lang="en-GB" sz="1100" b="1" dirty="0" smtClean="0">
                          <a:latin typeface="Calibri" pitchFamily="34" charset="0"/>
                          <a:cs typeface="Calibri" pitchFamily="34" charset="0"/>
                        </a:rPr>
                        <a:t>Who? What? Where? When? Why? </a:t>
                      </a:r>
                      <a:r>
                        <a:rPr lang="en-GB" sz="1100" dirty="0" smtClean="0">
                          <a:latin typeface="Calibri" pitchFamily="34" charset="0"/>
                          <a:cs typeface="Calibri" pitchFamily="34" charset="0"/>
                        </a:rPr>
                        <a:t>If the task is multiple choice, </a:t>
                      </a:r>
                      <a:r>
                        <a:rPr lang="en-GB" sz="1100" b="1" dirty="0" smtClean="0">
                          <a:latin typeface="Calibri" pitchFamily="34" charset="0"/>
                          <a:cs typeface="Calibri" pitchFamily="34" charset="0"/>
                        </a:rPr>
                        <a:t>scan the text </a:t>
                      </a:r>
                      <a:r>
                        <a:rPr lang="en-GB" sz="1100" dirty="0" smtClean="0">
                          <a:latin typeface="Calibri" pitchFamily="34" charset="0"/>
                          <a:cs typeface="Calibri" pitchFamily="34" charset="0"/>
                        </a:rPr>
                        <a:t>for those specific words. If not, scan for possible answers that fit, e.g. a person for ‘Who?’. </a:t>
                      </a:r>
                      <a:endParaRPr lang="es-ES_tradnl" sz="1100" dirty="0">
                        <a:latin typeface="Calibri" pitchFamily="34" charset="0"/>
                        <a:cs typeface="Calibri" pitchFamily="34" charset="0"/>
                      </a:endParaRPr>
                    </a:p>
                  </a:txBody>
                  <a:tcPr marL="68580" marR="6858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581456">
                <a:tc>
                  <a:txBody>
                    <a:bodyPr/>
                    <a:lstStyle/>
                    <a:p>
                      <a:r>
                        <a:rPr lang="en-GB" sz="1100" b="1" dirty="0" smtClean="0">
                          <a:latin typeface="Calibri" pitchFamily="34" charset="0"/>
                          <a:cs typeface="Calibri" pitchFamily="34" charset="0"/>
                        </a:rPr>
                        <a:t>E</a:t>
                      </a:r>
                      <a:r>
                        <a:rPr lang="en-GB" sz="1100" dirty="0" smtClean="0">
                          <a:latin typeface="Calibri" pitchFamily="34" charset="0"/>
                          <a:cs typeface="Calibri" pitchFamily="34" charset="0"/>
                        </a:rPr>
                        <a:t>valuation</a:t>
                      </a:r>
                      <a:r>
                        <a:rPr lang="en-GB" sz="1100" b="1" dirty="0" smtClean="0">
                          <a:latin typeface="Calibri" pitchFamily="34" charset="0"/>
                          <a:cs typeface="Calibri" pitchFamily="34" charset="0"/>
                        </a:rPr>
                        <a:t> </a:t>
                      </a:r>
                      <a:endParaRPr lang="es-ES_tradnl" sz="1100" dirty="0">
                        <a:latin typeface="Calibri" pitchFamily="34" charset="0"/>
                        <a:cs typeface="Calibri" pitchFamily="34" charset="0"/>
                      </a:endParaRPr>
                    </a:p>
                  </a:txBody>
                  <a:tcPr marL="68580" marR="6858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100" dirty="0" smtClean="0">
                          <a:latin typeface="Calibri" pitchFamily="34" charset="0"/>
                          <a:cs typeface="Calibri" pitchFamily="34" charset="0"/>
                        </a:rPr>
                        <a:t>Keep the overall </a:t>
                      </a:r>
                      <a:r>
                        <a:rPr lang="en-GB" sz="1100" smtClean="0">
                          <a:latin typeface="Calibri" pitchFamily="34" charset="0"/>
                          <a:cs typeface="Calibri" pitchFamily="34" charset="0"/>
                        </a:rPr>
                        <a:t>text and </a:t>
                      </a:r>
                      <a:r>
                        <a:rPr lang="en-GB" sz="1100" dirty="0" smtClean="0">
                          <a:latin typeface="Calibri" pitchFamily="34" charset="0"/>
                          <a:cs typeface="Calibri" pitchFamily="34" charset="0"/>
                        </a:rPr>
                        <a:t>context in mind. Ensure that answers don’t contradict each other (use in-text</a:t>
                      </a:r>
                      <a:r>
                        <a:rPr lang="en-GB" sz="1100" baseline="0" dirty="0" smtClean="0">
                          <a:latin typeface="Calibri" pitchFamily="34" charset="0"/>
                          <a:cs typeface="Calibri" pitchFamily="34" charset="0"/>
                        </a:rPr>
                        <a:t> </a:t>
                      </a:r>
                      <a:r>
                        <a:rPr lang="en-GB" sz="1100" dirty="0" smtClean="0">
                          <a:latin typeface="Calibri" pitchFamily="34" charset="0"/>
                          <a:cs typeface="Calibri" pitchFamily="34" charset="0"/>
                        </a:rPr>
                        <a:t>logic</a:t>
                      </a:r>
                      <a:r>
                        <a:rPr lang="en-GB" sz="1100" smtClean="0">
                          <a:latin typeface="Calibri" pitchFamily="34" charset="0"/>
                          <a:cs typeface="Calibri" pitchFamily="34" charset="0"/>
                        </a:rPr>
                        <a:t>) and </a:t>
                      </a:r>
                      <a:r>
                        <a:rPr lang="en-GB" sz="1100" dirty="0" smtClean="0">
                          <a:latin typeface="Calibri" pitchFamily="34" charset="0"/>
                          <a:cs typeface="Calibri" pitchFamily="34" charset="0"/>
                        </a:rPr>
                        <a:t>are not impossible or unlikely (use real world logic). </a:t>
                      </a:r>
                      <a:endParaRPr lang="es-ES_tradnl" sz="1100" dirty="0">
                        <a:latin typeface="Calibri" pitchFamily="34" charset="0"/>
                        <a:cs typeface="Calibri" pitchFamily="34" charset="0"/>
                      </a:endParaRPr>
                    </a:p>
                  </a:txBody>
                  <a:tcPr marL="68580" marR="6858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624840">
                <a:tc>
                  <a:txBody>
                    <a:bodyPr/>
                    <a:lstStyle/>
                    <a:p>
                      <a:r>
                        <a:rPr lang="en-GB" sz="1100" b="1" dirty="0" smtClean="0">
                          <a:latin typeface="Calibri" pitchFamily="34" charset="0"/>
                          <a:cs typeface="Calibri" pitchFamily="34" charset="0"/>
                        </a:rPr>
                        <a:t>D</a:t>
                      </a:r>
                      <a:r>
                        <a:rPr lang="en-GB" sz="1100" dirty="0" smtClean="0">
                          <a:latin typeface="Calibri" pitchFamily="34" charset="0"/>
                          <a:cs typeface="Calibri" pitchFamily="34" charset="0"/>
                        </a:rPr>
                        <a:t>eduction &amp; inference </a:t>
                      </a:r>
                      <a:endParaRPr lang="es-ES_tradnl" sz="1100" dirty="0">
                        <a:latin typeface="Calibri" pitchFamily="34" charset="0"/>
                        <a:cs typeface="Calibri" pitchFamily="34" charset="0"/>
                      </a:endParaRPr>
                    </a:p>
                  </a:txBody>
                  <a:tcPr marL="68580" marR="6858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100" dirty="0" smtClean="0">
                          <a:latin typeface="Calibri" pitchFamily="34" charset="0"/>
                          <a:cs typeface="Calibri" pitchFamily="34" charset="0"/>
                        </a:rPr>
                        <a:t>In more challenging questions, the </a:t>
                      </a:r>
                      <a:r>
                        <a:rPr lang="en-GB" sz="1100" b="1" dirty="0" smtClean="0">
                          <a:latin typeface="Calibri" pitchFamily="34" charset="0"/>
                          <a:cs typeface="Calibri" pitchFamily="34" charset="0"/>
                        </a:rPr>
                        <a:t>answers are not directly given </a:t>
                      </a:r>
                      <a:r>
                        <a:rPr lang="en-GB" sz="1100" dirty="0" smtClean="0">
                          <a:latin typeface="Calibri" pitchFamily="34" charset="0"/>
                          <a:cs typeface="Calibri" pitchFamily="34" charset="0"/>
                        </a:rPr>
                        <a:t>but are built-up by </a:t>
                      </a:r>
                      <a:r>
                        <a:rPr lang="en-GB" sz="1100" b="1" dirty="0" smtClean="0">
                          <a:latin typeface="Calibri" pitchFamily="34" charset="0"/>
                          <a:cs typeface="Calibri" pitchFamily="34" charset="0"/>
                        </a:rPr>
                        <a:t>piecing together hints </a:t>
                      </a:r>
                      <a:r>
                        <a:rPr lang="en-GB" sz="1100" dirty="0" smtClean="0">
                          <a:latin typeface="Calibri" pitchFamily="34" charset="0"/>
                          <a:cs typeface="Calibri" pitchFamily="34" charset="0"/>
                        </a:rPr>
                        <a:t>from the text. Where the answer is not immediately clear, </a:t>
                      </a:r>
                      <a:r>
                        <a:rPr lang="en-GB" sz="1100" b="1" dirty="0" smtClean="0">
                          <a:latin typeface="Calibri" pitchFamily="34" charset="0"/>
                          <a:cs typeface="Calibri" pitchFamily="34" charset="0"/>
                        </a:rPr>
                        <a:t>look at the sentence before and after the keyword </a:t>
                      </a:r>
                      <a:r>
                        <a:rPr lang="en-GB" sz="1100" dirty="0" smtClean="0">
                          <a:latin typeface="Calibri" pitchFamily="34" charset="0"/>
                          <a:cs typeface="Calibri" pitchFamily="34" charset="0"/>
                        </a:rPr>
                        <a:t>to get more information. 	</a:t>
                      </a:r>
                    </a:p>
                  </a:txBody>
                  <a:tcPr marL="68580" marR="6858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2636520">
                <a:tc gridSpan="2">
                  <a:txBody>
                    <a:bodyPr/>
                    <a:lstStyle/>
                    <a:p>
                      <a:pPr lvl="0" algn="ctr"/>
                      <a:r>
                        <a:rPr lang="en-GB" sz="1100" b="1" dirty="0" smtClean="0">
                          <a:solidFill>
                            <a:srgbClr val="000000"/>
                          </a:solidFill>
                          <a:latin typeface="Calibri" pitchFamily="34" charset="0"/>
                          <a:ea typeface="Calibri" pitchFamily="34" charset="0"/>
                          <a:cs typeface="Calibri" pitchFamily="34" charset="0"/>
                        </a:rPr>
                        <a:t>READING EXAM ADVICE</a:t>
                      </a:r>
                      <a:endParaRPr lang="en-GB" sz="1100" dirty="0" smtClean="0">
                        <a:latin typeface="Calibri" pitchFamily="34" charset="0"/>
                        <a:cs typeface="Calibri" pitchFamily="34" charset="0"/>
                      </a:endParaRPr>
                    </a:p>
                    <a:p>
                      <a:pPr>
                        <a:buFont typeface="Arial" pitchFamily="34" charset="0"/>
                        <a:buChar char="•"/>
                      </a:pPr>
                      <a:r>
                        <a:rPr lang="en-GB" sz="1100" dirty="0" smtClean="0">
                          <a:latin typeface="Calibri" pitchFamily="34" charset="0"/>
                          <a:cs typeface="Calibri" pitchFamily="34" charset="0"/>
                        </a:rPr>
                        <a:t>In Section A, answer the questions in English. </a:t>
                      </a:r>
                    </a:p>
                    <a:p>
                      <a:pPr>
                        <a:buFont typeface="Arial" pitchFamily="34" charset="0"/>
                        <a:buChar char="•"/>
                      </a:pPr>
                      <a:r>
                        <a:rPr lang="en-GB" sz="1100" dirty="0" smtClean="0">
                          <a:latin typeface="Calibri" pitchFamily="34" charset="0"/>
                          <a:cs typeface="Calibri" pitchFamily="34" charset="0"/>
                        </a:rPr>
                        <a:t>In Section B, answer the questions in French. </a:t>
                      </a:r>
                    </a:p>
                    <a:p>
                      <a:pPr>
                        <a:buFont typeface="Arial" pitchFamily="34" charset="0"/>
                        <a:buChar char="•"/>
                      </a:pPr>
                      <a:r>
                        <a:rPr lang="en-GB" sz="1100" dirty="0" smtClean="0">
                          <a:latin typeface="Calibri" pitchFamily="34" charset="0"/>
                          <a:cs typeface="Calibri" pitchFamily="34" charset="0"/>
                        </a:rPr>
                        <a:t>In Section C, translate the passage into English. Remember: You will have to translate past, present and future activities.</a:t>
                      </a:r>
                    </a:p>
                    <a:p>
                      <a:pPr>
                        <a:buFont typeface="Arial" pitchFamily="34" charset="0"/>
                        <a:buChar char="•"/>
                      </a:pPr>
                      <a:r>
                        <a:rPr lang="en-GB" sz="1100" dirty="0" smtClean="0">
                          <a:latin typeface="Calibri" pitchFamily="34" charset="0"/>
                          <a:cs typeface="Calibri" pitchFamily="34" charset="0"/>
                        </a:rPr>
                        <a:t>Read the introduction to the question. This will help you to give sensible answers.</a:t>
                      </a:r>
                    </a:p>
                    <a:p>
                      <a:pPr>
                        <a:buFont typeface="Arial" pitchFamily="34" charset="0"/>
                        <a:buChar char="•"/>
                      </a:pPr>
                      <a:r>
                        <a:rPr lang="en-GB" sz="1100" dirty="0" smtClean="0">
                          <a:latin typeface="Calibri" pitchFamily="34" charset="0"/>
                          <a:cs typeface="Calibri" pitchFamily="34" charset="0"/>
                        </a:rPr>
                        <a:t>Answer every question, especially where you have to write a letter. If in doubt, have a guess! </a:t>
                      </a:r>
                    </a:p>
                    <a:p>
                      <a:pPr>
                        <a:buFont typeface="Arial" pitchFamily="34" charset="0"/>
                        <a:buChar char="•"/>
                      </a:pPr>
                      <a:r>
                        <a:rPr lang="en-GB" sz="1100" dirty="0" smtClean="0">
                          <a:latin typeface="Calibri" pitchFamily="34" charset="0"/>
                          <a:cs typeface="Calibri" pitchFamily="34" charset="0"/>
                        </a:rPr>
                        <a:t>Read the whole of the sentence so that you can check that your first reaction is right. If you think the answer is ‘N’ (Now) for example, read on to make sure that this is not the distracter and that the correct answer is in fact ‘F’ (Future) or ‘P’ (Past). </a:t>
                      </a:r>
                    </a:p>
                    <a:p>
                      <a:pPr>
                        <a:buFont typeface="Arial" pitchFamily="34" charset="0"/>
                        <a:buChar char="•"/>
                      </a:pPr>
                      <a:r>
                        <a:rPr lang="en-GB" sz="1100" dirty="0" smtClean="0">
                          <a:latin typeface="Calibri" pitchFamily="34" charset="0"/>
                          <a:cs typeface="Calibri" pitchFamily="34" charset="0"/>
                        </a:rPr>
                        <a:t>Do not copy whole chunks of French because you might include the wrong answer as well as the right answer. </a:t>
                      </a:r>
                    </a:p>
                    <a:p>
                      <a:pPr>
                        <a:buFont typeface="Arial" pitchFamily="34" charset="0"/>
                        <a:buChar char="•"/>
                      </a:pPr>
                      <a:r>
                        <a:rPr lang="en-GB" sz="1100" dirty="0" smtClean="0">
                          <a:latin typeface="Calibri" pitchFamily="34" charset="0"/>
                          <a:cs typeface="Calibri" pitchFamily="34" charset="0"/>
                        </a:rPr>
                        <a:t>Do not change the</a:t>
                      </a:r>
                      <a:r>
                        <a:rPr lang="en-GB" sz="1100" baseline="0" dirty="0" smtClean="0">
                          <a:latin typeface="Calibri" pitchFamily="34" charset="0"/>
                          <a:cs typeface="Calibri" pitchFamily="34" charset="0"/>
                        </a:rPr>
                        <a:t> French</a:t>
                      </a:r>
                      <a:r>
                        <a:rPr lang="en-GB" sz="1100" dirty="0" smtClean="0">
                          <a:latin typeface="Calibri" pitchFamily="34" charset="0"/>
                          <a:cs typeface="Calibri" pitchFamily="34" charset="0"/>
                        </a:rPr>
                        <a:t> – copy it exactly from the French passage.</a:t>
                      </a:r>
                    </a:p>
                    <a:p>
                      <a:pPr>
                        <a:buFont typeface="Arial" pitchFamily="34" charset="0"/>
                        <a:buChar char="•"/>
                      </a:pPr>
                      <a:r>
                        <a:rPr lang="en-GB" sz="1100" dirty="0" smtClean="0">
                          <a:latin typeface="Calibri" pitchFamily="34" charset="0"/>
                          <a:cs typeface="Calibri" pitchFamily="34" charset="0"/>
                        </a:rPr>
                        <a:t>If you are asked to give one reason, only give one. </a:t>
                      </a:r>
                    </a:p>
                    <a:p>
                      <a:pPr>
                        <a:buFont typeface="Arial" pitchFamily="34" charset="0"/>
                        <a:buChar char="•"/>
                      </a:pPr>
                      <a:r>
                        <a:rPr lang="en-GB" sz="1100" dirty="0" smtClean="0">
                          <a:latin typeface="Calibri" pitchFamily="34" charset="0"/>
                          <a:cs typeface="Calibri" pitchFamily="34" charset="0"/>
                        </a:rPr>
                        <a:t>In a questionnaire-type question, include information from the answer and the question in the questionnaire. </a:t>
                      </a:r>
                    </a:p>
                    <a:p>
                      <a:pPr>
                        <a:buFont typeface="Arial" pitchFamily="34" charset="0"/>
                        <a:buChar char="•"/>
                      </a:pPr>
                      <a:r>
                        <a:rPr lang="en-GB" sz="1100" dirty="0" smtClean="0">
                          <a:latin typeface="Calibri" pitchFamily="34" charset="0"/>
                          <a:cs typeface="Calibri" pitchFamily="34" charset="0"/>
                        </a:rPr>
                        <a:t>Translate every word in the translation.</a:t>
                      </a:r>
                    </a:p>
                  </a:txBody>
                  <a:tcPr marL="68580" marR="6858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sz="1200" dirty="0" smtClean="0">
                        <a:latin typeface="Calibri" pitchFamily="34" charset="0"/>
                        <a:cs typeface="Calibri" pitchFamily="34" charset="0"/>
                      </a:endParaRPr>
                    </a:p>
                  </a:txBody>
                  <a:tcPr marL="68580" marR="6858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2468880">
                <a:tc gridSpan="2">
                  <a:txBody>
                    <a:bodyPr/>
                    <a:lstStyle/>
                    <a:p>
                      <a:pPr lvl="0" algn="ctr" eaLnBrk="0" hangingPunct="0"/>
                      <a:r>
                        <a:rPr lang="en-GB" sz="1100" b="1" dirty="0" smtClean="0">
                          <a:solidFill>
                            <a:srgbClr val="000000"/>
                          </a:solidFill>
                          <a:latin typeface="Calibri" pitchFamily="34" charset="0"/>
                          <a:ea typeface="Calibri" pitchFamily="34" charset="0"/>
                          <a:cs typeface="Calibri" pitchFamily="34" charset="0"/>
                        </a:rPr>
                        <a:t>TRANSLATING FROM FRENCH</a:t>
                      </a:r>
                      <a:r>
                        <a:rPr lang="en-GB" sz="1100" b="1" baseline="0" dirty="0" smtClean="0">
                          <a:solidFill>
                            <a:srgbClr val="000000"/>
                          </a:solidFill>
                          <a:latin typeface="Calibri" pitchFamily="34" charset="0"/>
                          <a:ea typeface="Calibri" pitchFamily="34" charset="0"/>
                          <a:cs typeface="Calibri" pitchFamily="34" charset="0"/>
                        </a:rPr>
                        <a:t> </a:t>
                      </a:r>
                      <a:r>
                        <a:rPr lang="en-GB" sz="1100" b="1" dirty="0" smtClean="0">
                          <a:solidFill>
                            <a:srgbClr val="000000"/>
                          </a:solidFill>
                          <a:latin typeface="Calibri" pitchFamily="34" charset="0"/>
                          <a:ea typeface="Calibri" pitchFamily="34" charset="0"/>
                          <a:cs typeface="Calibri" pitchFamily="34" charset="0"/>
                        </a:rPr>
                        <a:t>INTO ENGLISH</a:t>
                      </a:r>
                    </a:p>
                    <a:p>
                      <a:pPr lvl="0" eaLnBrk="0" hangingPunct="0">
                        <a:buFont typeface="Arial" pitchFamily="34" charset="0"/>
                        <a:buChar char="•"/>
                      </a:pPr>
                      <a:r>
                        <a:rPr kumimoji="0" lang="en-GB" sz="1100" b="0" i="0" u="none" strike="noStrike" cap="none" normalizeH="0" baseline="0" dirty="0" smtClean="0">
                          <a:ln>
                            <a:noFill/>
                          </a:ln>
                          <a:solidFill>
                            <a:srgbClr val="000000"/>
                          </a:solidFill>
                          <a:effectLst/>
                          <a:latin typeface="Calibri" pitchFamily="34" charset="0"/>
                          <a:ea typeface="Calibri" pitchFamily="34" charset="0"/>
                          <a:cs typeface="Calibri" pitchFamily="34" charset="0"/>
                        </a:rPr>
                        <a:t>Read the whole text through and get a sense of the overall meaning or gist. </a:t>
                      </a:r>
                      <a:endParaRPr kumimoji="0" lang="en-GB" sz="1100" b="0" i="0" u="none" strike="noStrike" cap="none" normalizeH="0" baseline="0" dirty="0" smtClean="0">
                        <a:ln>
                          <a:noFill/>
                        </a:ln>
                        <a:solidFill>
                          <a:schemeClr val="tx1"/>
                        </a:solidFill>
                        <a:effectLst/>
                        <a:latin typeface="Calibri" pitchFamily="34" charset="0"/>
                        <a:cs typeface="Calibri"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GB" sz="1100" b="0" i="0" u="none" strike="noStrike" cap="none" normalizeH="0" baseline="0" dirty="0" smtClean="0">
                          <a:ln>
                            <a:noFill/>
                          </a:ln>
                          <a:solidFill>
                            <a:srgbClr val="000000"/>
                          </a:solidFill>
                          <a:effectLst/>
                          <a:latin typeface="Calibri" pitchFamily="34" charset="0"/>
                          <a:ea typeface="Calibri" pitchFamily="34" charset="0"/>
                          <a:cs typeface="Calibri" pitchFamily="34" charset="0"/>
                        </a:rPr>
                        <a:t>Work then at sentence or phrase level. For each, try to produce an English equivalent that sounds right. </a:t>
                      </a:r>
                      <a:endParaRPr kumimoji="0" lang="en-GB" sz="1100" b="0" i="0" u="none" strike="noStrike" cap="none" normalizeH="0" baseline="0" dirty="0" smtClean="0">
                        <a:ln>
                          <a:noFill/>
                        </a:ln>
                        <a:solidFill>
                          <a:schemeClr val="tx1"/>
                        </a:solidFill>
                        <a:effectLst/>
                        <a:latin typeface="Calibri" pitchFamily="34" charset="0"/>
                        <a:cs typeface="Calibri"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GB" sz="1100" b="0" i="0" u="none" strike="noStrike" cap="none" normalizeH="0" baseline="0" dirty="0" smtClean="0">
                          <a:ln>
                            <a:noFill/>
                          </a:ln>
                          <a:solidFill>
                            <a:srgbClr val="000000"/>
                          </a:solidFill>
                          <a:effectLst/>
                          <a:latin typeface="Calibri" pitchFamily="34" charset="0"/>
                          <a:ea typeface="Calibri" pitchFamily="34" charset="0"/>
                          <a:cs typeface="Calibri" pitchFamily="34" charset="0"/>
                        </a:rPr>
                        <a:t>You cannot often translate word for word. Mostly, you need to paraphrase: i.e. find a phrase that has the same meaning, but uses different words. </a:t>
                      </a:r>
                      <a:endParaRPr kumimoji="0" lang="en-GB" sz="1100" b="0" i="0" u="none" strike="noStrike" cap="none" normalizeH="0" baseline="0" dirty="0" smtClean="0">
                        <a:ln>
                          <a:noFill/>
                        </a:ln>
                        <a:solidFill>
                          <a:schemeClr val="tx1"/>
                        </a:solidFill>
                        <a:effectLst/>
                        <a:latin typeface="Calibri" pitchFamily="34" charset="0"/>
                        <a:cs typeface="Calibri"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GB" sz="1100" b="0" i="0" u="none" strike="noStrike" cap="none" normalizeH="0" baseline="0" dirty="0" smtClean="0">
                          <a:ln>
                            <a:noFill/>
                          </a:ln>
                          <a:solidFill>
                            <a:srgbClr val="000000"/>
                          </a:solidFill>
                          <a:effectLst/>
                          <a:latin typeface="Calibri" pitchFamily="34" charset="0"/>
                          <a:ea typeface="Calibri" pitchFamily="34" charset="0"/>
                          <a:cs typeface="Calibri" pitchFamily="34" charset="0"/>
                        </a:rPr>
                        <a:t>Try to work out the meaning of any unfamiliar words in the sentence. Consider words surrounding the unfamiliar word and try out words that would fit, using an English sentence with gaps. E.g. </a:t>
                      </a:r>
                      <a:r>
                        <a:rPr kumimoji="0" lang="en-GB" sz="1100" b="0" i="1" u="none" strike="noStrike" cap="none" normalizeH="0" baseline="0" dirty="0" smtClean="0">
                          <a:ln>
                            <a:noFill/>
                          </a:ln>
                          <a:solidFill>
                            <a:srgbClr val="000000"/>
                          </a:solidFill>
                          <a:effectLst/>
                          <a:latin typeface="Calibri" pitchFamily="34" charset="0"/>
                          <a:ea typeface="Calibri" pitchFamily="34" charset="0"/>
                          <a:cs typeface="Calibri" pitchFamily="34" charset="0"/>
                        </a:rPr>
                        <a:t>Jean lit un livre </a:t>
                      </a:r>
                      <a:r>
                        <a:rPr kumimoji="0" lang="en-GB" sz="1100" b="0" i="0" u="none" strike="noStrike" cap="none" normalizeH="0" baseline="0" dirty="0" smtClean="0">
                          <a:ln>
                            <a:noFill/>
                          </a:ln>
                          <a:solidFill>
                            <a:srgbClr val="000000"/>
                          </a:solidFill>
                          <a:effectLst/>
                          <a:latin typeface="Calibri" pitchFamily="34" charset="0"/>
                          <a:ea typeface="Calibri" pitchFamily="34" charset="0"/>
                          <a:cs typeface="Calibri" pitchFamily="34" charset="0"/>
                        </a:rPr>
                        <a:t>= Jean *?* a book. </a:t>
                      </a:r>
                      <a:endParaRPr kumimoji="0" lang="en-GB" sz="1100" b="0" i="0" u="none" strike="noStrike" cap="none" normalizeH="0" baseline="0" dirty="0" smtClean="0">
                        <a:ln>
                          <a:noFill/>
                        </a:ln>
                        <a:solidFill>
                          <a:schemeClr val="tx1"/>
                        </a:solidFill>
                        <a:effectLst/>
                        <a:latin typeface="Calibri" pitchFamily="34" charset="0"/>
                        <a:cs typeface="Calibri"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GB" sz="1100" b="0" i="0" u="none" strike="noStrike" cap="none" normalizeH="0" baseline="0" dirty="0" smtClean="0">
                          <a:ln>
                            <a:noFill/>
                          </a:ln>
                          <a:solidFill>
                            <a:srgbClr val="000000"/>
                          </a:solidFill>
                          <a:effectLst/>
                          <a:latin typeface="Calibri" pitchFamily="34" charset="0"/>
                          <a:ea typeface="Calibri" pitchFamily="34" charset="0"/>
                          <a:cs typeface="Calibri" pitchFamily="34" charset="0"/>
                        </a:rPr>
                        <a:t>Think about the context and use common sense. What makes sense in the context of the rest of the text? </a:t>
                      </a:r>
                      <a:endParaRPr kumimoji="0" lang="en-GB" sz="1100" b="0" i="0" u="none" strike="noStrike" cap="none" normalizeH="0" baseline="0" dirty="0" smtClean="0">
                        <a:ln>
                          <a:noFill/>
                        </a:ln>
                        <a:solidFill>
                          <a:schemeClr val="tx1"/>
                        </a:solidFill>
                        <a:effectLst/>
                        <a:latin typeface="Calibri" pitchFamily="34" charset="0"/>
                        <a:cs typeface="Calibri"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GB" sz="1100" b="0" i="0" u="none" strike="noStrike" cap="none" normalizeH="0" baseline="0" dirty="0" smtClean="0">
                          <a:ln>
                            <a:noFill/>
                          </a:ln>
                          <a:solidFill>
                            <a:srgbClr val="000000"/>
                          </a:solidFill>
                          <a:effectLst/>
                          <a:latin typeface="Calibri" pitchFamily="34" charset="0"/>
                          <a:ea typeface="Calibri" pitchFamily="34" charset="0"/>
                          <a:cs typeface="Calibri" pitchFamily="34" charset="0"/>
                        </a:rPr>
                        <a:t>Once you have the meaning of the sentence in your head, play with the order of the words until you have English that sounds natural when you read it. </a:t>
                      </a:r>
                      <a:endParaRPr kumimoji="0" lang="en-GB" sz="1100" b="0" i="0" u="none" strike="noStrike" cap="none" normalizeH="0" baseline="0" dirty="0" smtClean="0">
                        <a:ln>
                          <a:noFill/>
                        </a:ln>
                        <a:solidFill>
                          <a:schemeClr val="tx1"/>
                        </a:solidFill>
                        <a:effectLst/>
                        <a:latin typeface="Calibri" pitchFamily="34" charset="0"/>
                        <a:cs typeface="Calibri"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GB" sz="1100" b="0" i="0" u="none" strike="noStrike" cap="none" normalizeH="0" baseline="0" dirty="0" smtClean="0">
                          <a:ln>
                            <a:noFill/>
                          </a:ln>
                          <a:solidFill>
                            <a:srgbClr val="000000"/>
                          </a:solidFill>
                          <a:effectLst/>
                          <a:latin typeface="Calibri" pitchFamily="34" charset="0"/>
                          <a:ea typeface="Calibri" pitchFamily="34" charset="0"/>
                          <a:cs typeface="Calibri" pitchFamily="34" charset="0"/>
                        </a:rPr>
                        <a:t>The golden rule: read aloud what you have written. If it doesn’t sound right to you, it probably isn’t.</a:t>
                      </a:r>
                      <a:endParaRPr lang="es-ES_tradnl" sz="1100" dirty="0" smtClean="0">
                        <a:latin typeface="Calibri" pitchFamily="34" charset="0"/>
                        <a:cs typeface="Calibri" pitchFamily="34" charset="0"/>
                      </a:endParaRPr>
                    </a:p>
                    <a:p>
                      <a:endParaRPr lang="es-ES_tradnl" sz="1100" dirty="0" smtClean="0">
                        <a:latin typeface="Calibri" pitchFamily="34" charset="0"/>
                        <a:cs typeface="Calibri" pitchFamily="34" charset="0"/>
                      </a:endParaRPr>
                    </a:p>
                    <a:p>
                      <a:endParaRPr lang="es-ES_tradnl" sz="1100" dirty="0">
                        <a:latin typeface="Calibri" pitchFamily="34" charset="0"/>
                        <a:cs typeface="Calibri" pitchFamily="34" charset="0"/>
                      </a:endParaRPr>
                    </a:p>
                  </a:txBody>
                  <a:tcPr marL="68580" marR="6858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extLst>
                  <a:ext uri="{0D108BD9-81ED-4DB2-BD59-A6C34878D82A}">
                    <a16:rowId xmlns:a16="http://schemas.microsoft.com/office/drawing/2014/main" val="10008"/>
                  </a:ext>
                </a:extLst>
              </a:tr>
            </a:tbl>
          </a:graphicData>
        </a:graphic>
      </p:graphicFrame>
      <p:sp>
        <p:nvSpPr>
          <p:cNvPr id="4" name="Slide Number Placeholder 3"/>
          <p:cNvSpPr>
            <a:spLocks noGrp="1"/>
          </p:cNvSpPr>
          <p:nvPr>
            <p:ph type="sldNum" sz="quarter" idx="12"/>
          </p:nvPr>
        </p:nvSpPr>
        <p:spPr/>
        <p:txBody>
          <a:bodyPr/>
          <a:lstStyle/>
          <a:p>
            <a:pPr>
              <a:defRPr/>
            </a:pPr>
            <a:fld id="{0F145BFC-05E3-4D00-AE96-44E6DC1FA43B}" type="slidenum">
              <a:rPr lang="en-GB" smtClean="0"/>
              <a:pPr>
                <a:defRPr/>
              </a:pPr>
              <a:t>43</a:t>
            </a:fld>
            <a:endParaRPr lang="en-GB"/>
          </a:p>
        </p:txBody>
      </p:sp>
    </p:spTree>
    <p:extLst>
      <p:ext uri="{BB962C8B-B14F-4D97-AF65-F5344CB8AC3E}">
        <p14:creationId xmlns:p14="http://schemas.microsoft.com/office/powerpoint/2010/main" val="3166092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396205790"/>
              </p:ext>
            </p:extLst>
          </p:nvPr>
        </p:nvGraphicFramePr>
        <p:xfrm>
          <a:off x="32428" y="24390"/>
          <a:ext cx="6825571" cy="8854273"/>
        </p:xfrm>
        <a:graphic>
          <a:graphicData uri="http://schemas.openxmlformats.org/drawingml/2006/table">
            <a:tbl>
              <a:tblPr>
                <a:tableStyleId>{5C22544A-7EE6-4342-B048-85BDC9FD1C3A}</a:tableStyleId>
              </a:tblPr>
              <a:tblGrid>
                <a:gridCol w="2940246">
                  <a:extLst>
                    <a:ext uri="{9D8B030D-6E8A-4147-A177-3AD203B41FA5}">
                      <a16:colId xmlns:a16="http://schemas.microsoft.com/office/drawing/2014/main" val="20000"/>
                    </a:ext>
                  </a:extLst>
                </a:gridCol>
                <a:gridCol w="1377337">
                  <a:extLst>
                    <a:ext uri="{9D8B030D-6E8A-4147-A177-3AD203B41FA5}">
                      <a16:colId xmlns:a16="http://schemas.microsoft.com/office/drawing/2014/main" val="20001"/>
                    </a:ext>
                  </a:extLst>
                </a:gridCol>
                <a:gridCol w="2507988">
                  <a:extLst>
                    <a:ext uri="{9D8B030D-6E8A-4147-A177-3AD203B41FA5}">
                      <a16:colId xmlns:a16="http://schemas.microsoft.com/office/drawing/2014/main" val="20002"/>
                    </a:ext>
                  </a:extLst>
                </a:gridCol>
              </a:tblGrid>
              <a:tr h="268437">
                <a:tc gridSpan="2">
                  <a:txBody>
                    <a:bodyPr/>
                    <a:lstStyle/>
                    <a:p>
                      <a:pPr algn="ctr"/>
                      <a:r>
                        <a:rPr lang="es-ES_tradnl" sz="1400" b="1" dirty="0" smtClean="0">
                          <a:latin typeface="Calibri" pitchFamily="34" charset="0"/>
                          <a:cs typeface="Calibri" pitchFamily="34" charset="0"/>
                        </a:rPr>
                        <a:t>SYNONYMS</a:t>
                      </a:r>
                      <a:endParaRPr lang="es-ES_tradnl" sz="1400" b="1" dirty="0">
                        <a:latin typeface="Calibri" pitchFamily="34" charset="0"/>
                        <a:cs typeface="Calibri" pitchFamily="34" charset="0"/>
                      </a:endParaRPr>
                    </a:p>
                  </a:txBody>
                  <a:tcPr marL="51435" marR="51435" marT="25718" marB="257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400" b="1" baseline="0" dirty="0" smtClean="0">
                          <a:latin typeface="Calibri" pitchFamily="34" charset="0"/>
                          <a:cs typeface="Calibri" pitchFamily="34" charset="0"/>
                        </a:rPr>
                        <a:t>VOCABULARY  LEARNING</a:t>
                      </a:r>
                      <a:endParaRPr lang="es-ES_tradnl" sz="1400" b="1" dirty="0">
                        <a:latin typeface="Calibri" pitchFamily="34" charset="0"/>
                        <a:cs typeface="Calibri" pitchFamily="34" charset="0"/>
                      </a:endParaRPr>
                    </a:p>
                  </a:txBody>
                  <a:tcPr marL="51435" marR="51435" marT="25718" marB="2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5483102">
                <a:tc>
                  <a:txBody>
                    <a:bodyPr/>
                    <a:lstStyle/>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fr-FR" sz="1400" noProof="0" dirty="0" smtClean="0">
                          <a:latin typeface="Calibri" pitchFamily="34" charset="0"/>
                          <a:cs typeface="Calibri" pitchFamily="34" charset="0"/>
                        </a:rPr>
                        <a:t>Promener/faire les randonnée/faire une balade</a:t>
                      </a:r>
                    </a:p>
                    <a:p>
                      <a:pPr marL="228600" indent="-228600">
                        <a:spcBef>
                          <a:spcPts val="0"/>
                        </a:spcBef>
                        <a:spcAft>
                          <a:spcPts val="0"/>
                        </a:spcAft>
                        <a:buFont typeface="+mj-lt"/>
                        <a:buAutoNum type="arabicPeriod"/>
                      </a:pPr>
                      <a:r>
                        <a:rPr lang="fr-FR" sz="1400" noProof="0" dirty="0" smtClean="0">
                          <a:latin typeface="Calibri" pitchFamily="34" charset="0"/>
                          <a:cs typeface="Calibri" pitchFamily="34" charset="0"/>
                        </a:rPr>
                        <a:t>Soutenir/supporter</a:t>
                      </a:r>
                    </a:p>
                    <a:p>
                      <a:pPr marL="228600" indent="-228600">
                        <a:spcBef>
                          <a:spcPts val="0"/>
                        </a:spcBef>
                        <a:spcAft>
                          <a:spcPts val="0"/>
                        </a:spcAft>
                        <a:buFont typeface="+mj-lt"/>
                        <a:buAutoNum type="arabicPeriod"/>
                      </a:pPr>
                      <a:r>
                        <a:rPr lang="fr-FR" sz="1400" noProof="0" dirty="0" smtClean="0">
                          <a:latin typeface="Calibri" pitchFamily="34" charset="0"/>
                          <a:cs typeface="Calibri" pitchFamily="34" charset="0"/>
                        </a:rPr>
                        <a:t>Énerver/déranger</a:t>
                      </a:r>
                    </a:p>
                    <a:p>
                      <a:pPr marL="228600" indent="-228600">
                        <a:spcBef>
                          <a:spcPts val="0"/>
                        </a:spcBef>
                        <a:spcAft>
                          <a:spcPts val="0"/>
                        </a:spcAft>
                        <a:buFont typeface="+mj-lt"/>
                        <a:buAutoNum type="arabicPeriod"/>
                      </a:pPr>
                      <a:endParaRPr lang="fr-FR" sz="1400" noProof="0" dirty="0" smtClean="0">
                        <a:latin typeface="Calibri" pitchFamily="34" charset="0"/>
                        <a:cs typeface="Calibri" pitchFamily="34" charset="0"/>
                      </a:endParaRPr>
                    </a:p>
                    <a:p>
                      <a:pPr marL="228600" indent="-228600">
                        <a:spcBef>
                          <a:spcPts val="0"/>
                        </a:spcBef>
                        <a:spcAft>
                          <a:spcPts val="0"/>
                        </a:spcAft>
                        <a:buFont typeface="+mj-lt"/>
                        <a:buAutoNum type="arabicPeriod"/>
                      </a:pPr>
                      <a:r>
                        <a:rPr lang="fr-FR" sz="1400" noProof="0" dirty="0" smtClean="0">
                          <a:latin typeface="Calibri" pitchFamily="34" charset="0"/>
                          <a:cs typeface="Calibri" pitchFamily="34" charset="0"/>
                        </a:rPr>
                        <a:t>Cinquante pour cent/</a:t>
                      </a:r>
                      <a:r>
                        <a:rPr lang="fr-FR" sz="1400" baseline="0" noProof="0" dirty="0" smtClean="0">
                          <a:latin typeface="Calibri" pitchFamily="34" charset="0"/>
                          <a:cs typeface="Calibri" pitchFamily="34" charset="0"/>
                        </a:rPr>
                        <a:t> </a:t>
                      </a:r>
                      <a:r>
                        <a:rPr lang="fr-FR" sz="1400" noProof="0" dirty="0" smtClean="0">
                          <a:latin typeface="Calibri" pitchFamily="34" charset="0"/>
                          <a:cs typeface="Calibri" pitchFamily="34" charset="0"/>
                        </a:rPr>
                        <a:t>la moitié</a:t>
                      </a:r>
                    </a:p>
                    <a:p>
                      <a:pPr marL="228600" indent="-228600">
                        <a:spcBef>
                          <a:spcPts val="0"/>
                        </a:spcBef>
                        <a:spcAft>
                          <a:spcPts val="0"/>
                        </a:spcAft>
                        <a:buFont typeface="+mj-lt"/>
                        <a:buAutoNum type="arabicPeriod"/>
                      </a:pPr>
                      <a:r>
                        <a:rPr lang="fr-FR" sz="1400" noProof="0" dirty="0" smtClean="0">
                          <a:latin typeface="Calibri" pitchFamily="34" charset="0"/>
                          <a:cs typeface="Calibri" pitchFamily="34" charset="0"/>
                        </a:rPr>
                        <a:t>Vingt-cinq pour</a:t>
                      </a:r>
                      <a:r>
                        <a:rPr lang="fr-FR" sz="1400" baseline="0" noProof="0" dirty="0" smtClean="0">
                          <a:latin typeface="Calibri" pitchFamily="34" charset="0"/>
                          <a:cs typeface="Calibri" pitchFamily="34" charset="0"/>
                        </a:rPr>
                        <a:t> cent</a:t>
                      </a:r>
                      <a:r>
                        <a:rPr lang="fr-FR" sz="1400" noProof="0" dirty="0" smtClean="0">
                          <a:latin typeface="Calibri" pitchFamily="34" charset="0"/>
                          <a:cs typeface="Calibri" pitchFamily="34" charset="0"/>
                        </a:rPr>
                        <a:t> /</a:t>
                      </a:r>
                      <a:r>
                        <a:rPr lang="fr-FR" sz="1400" baseline="0" noProof="0" dirty="0" smtClean="0">
                          <a:latin typeface="Calibri" pitchFamily="34" charset="0"/>
                          <a:cs typeface="Calibri" pitchFamily="34" charset="0"/>
                        </a:rPr>
                        <a:t> </a:t>
                      </a:r>
                      <a:r>
                        <a:rPr lang="fr-FR" sz="1400" noProof="0" dirty="0" smtClean="0">
                          <a:latin typeface="Calibri" pitchFamily="34" charset="0"/>
                          <a:cs typeface="Calibri" pitchFamily="34" charset="0"/>
                        </a:rPr>
                        <a:t>un quart</a:t>
                      </a:r>
                    </a:p>
                    <a:p>
                      <a:pPr marL="228600" indent="-228600">
                        <a:spcBef>
                          <a:spcPts val="0"/>
                        </a:spcBef>
                        <a:spcAft>
                          <a:spcPts val="0"/>
                        </a:spcAft>
                        <a:buFont typeface="+mj-lt"/>
                        <a:buAutoNum type="arabicPeriod"/>
                      </a:pPr>
                      <a:endParaRPr lang="fr-FR" sz="1400" noProof="0" dirty="0" smtClean="0">
                        <a:latin typeface="Calibri" pitchFamily="34" charset="0"/>
                        <a:cs typeface="Calibri" pitchFamily="34" charset="0"/>
                      </a:endParaRPr>
                    </a:p>
                    <a:p>
                      <a:pPr marL="228600" indent="-228600">
                        <a:spcBef>
                          <a:spcPts val="0"/>
                        </a:spcBef>
                        <a:spcAft>
                          <a:spcPts val="0"/>
                        </a:spcAft>
                        <a:buFont typeface="+mj-lt"/>
                        <a:buAutoNum type="arabicPeriod"/>
                      </a:pPr>
                      <a:r>
                        <a:rPr lang="fr-FR" sz="1400" noProof="0" dirty="0" smtClean="0">
                          <a:latin typeface="Calibri" pitchFamily="34" charset="0"/>
                          <a:cs typeface="Calibri" pitchFamily="34" charset="0"/>
                        </a:rPr>
                        <a:t>grave/</a:t>
                      </a:r>
                      <a:r>
                        <a:rPr lang="fr-FR" sz="1400" baseline="0" noProof="0" dirty="0" smtClean="0">
                          <a:latin typeface="Calibri" pitchFamily="34" charset="0"/>
                          <a:cs typeface="Calibri" pitchFamily="34" charset="0"/>
                        </a:rPr>
                        <a:t> </a:t>
                      </a:r>
                      <a:r>
                        <a:rPr lang="fr-FR" sz="1400" noProof="0" dirty="0" smtClean="0">
                          <a:latin typeface="Calibri" pitchFamily="34" charset="0"/>
                          <a:cs typeface="Calibri" pitchFamily="34" charset="0"/>
                        </a:rPr>
                        <a:t>sérieux</a:t>
                      </a:r>
                    </a:p>
                    <a:p>
                      <a:pPr marL="228600" indent="-228600">
                        <a:spcBef>
                          <a:spcPts val="0"/>
                        </a:spcBef>
                        <a:spcAft>
                          <a:spcPts val="0"/>
                        </a:spcAft>
                        <a:buFont typeface="+mj-lt"/>
                        <a:buAutoNum type="arabicPeriod"/>
                      </a:pPr>
                      <a:r>
                        <a:rPr lang="fr-FR" sz="1400" noProof="0" dirty="0" smtClean="0">
                          <a:latin typeface="Calibri" pitchFamily="34" charset="0"/>
                          <a:cs typeface="Calibri" pitchFamily="34" charset="0"/>
                        </a:rPr>
                        <a:t>nécessaire /</a:t>
                      </a:r>
                      <a:r>
                        <a:rPr lang="fr-FR" sz="1400" baseline="0" noProof="0" dirty="0" smtClean="0">
                          <a:latin typeface="Calibri" pitchFamily="34" charset="0"/>
                          <a:cs typeface="Calibri" pitchFamily="34" charset="0"/>
                        </a:rPr>
                        <a:t> </a:t>
                      </a:r>
                      <a:r>
                        <a:rPr lang="fr-FR" sz="1400" noProof="0" dirty="0" smtClean="0">
                          <a:latin typeface="Calibri" pitchFamily="34" charset="0"/>
                          <a:cs typeface="Calibri" pitchFamily="34" charset="0"/>
                        </a:rPr>
                        <a:t>essentiel/</a:t>
                      </a:r>
                      <a:r>
                        <a:rPr lang="fr-FR" sz="1400" baseline="0" noProof="0" dirty="0" smtClean="0">
                          <a:latin typeface="Calibri" pitchFamily="34" charset="0"/>
                          <a:cs typeface="Calibri" pitchFamily="34" charset="0"/>
                        </a:rPr>
                        <a:t> </a:t>
                      </a:r>
                      <a:r>
                        <a:rPr lang="fr-FR" sz="1400" noProof="0" dirty="0" smtClean="0">
                          <a:latin typeface="Calibri" pitchFamily="34" charset="0"/>
                          <a:cs typeface="Calibri" pitchFamily="34" charset="0"/>
                        </a:rPr>
                        <a:t>impératif </a:t>
                      </a:r>
                    </a:p>
                    <a:p>
                      <a:pPr marL="228600" indent="-228600">
                        <a:spcBef>
                          <a:spcPts val="0"/>
                        </a:spcBef>
                        <a:spcAft>
                          <a:spcPts val="0"/>
                        </a:spcAft>
                        <a:buFont typeface="+mj-lt"/>
                        <a:buAutoNum type="arabicPeriod"/>
                      </a:pPr>
                      <a:endParaRPr lang="fr-FR" sz="1400" noProof="0" dirty="0" smtClean="0">
                        <a:latin typeface="Calibri" pitchFamily="34" charset="0"/>
                        <a:cs typeface="Calibri" pitchFamily="34" charset="0"/>
                      </a:endParaRPr>
                    </a:p>
                    <a:p>
                      <a:pPr marL="228600" indent="-228600">
                        <a:spcBef>
                          <a:spcPts val="0"/>
                        </a:spcBef>
                        <a:spcAft>
                          <a:spcPts val="0"/>
                        </a:spcAft>
                        <a:buFont typeface="+mj-lt"/>
                        <a:buAutoNum type="arabicPeriod"/>
                      </a:pPr>
                      <a:r>
                        <a:rPr lang="fr-FR" sz="1400" noProof="0" dirty="0" smtClean="0">
                          <a:latin typeface="Calibri" pitchFamily="34" charset="0"/>
                          <a:cs typeface="Calibri" pitchFamily="34" charset="0"/>
                        </a:rPr>
                        <a:t>Il</a:t>
                      </a:r>
                      <a:r>
                        <a:rPr lang="fr-FR" sz="1400" baseline="0" noProof="0" dirty="0" smtClean="0">
                          <a:latin typeface="Calibri" pitchFamily="34" charset="0"/>
                          <a:cs typeface="Calibri" pitchFamily="34" charset="0"/>
                        </a:rPr>
                        <a:t> faut</a:t>
                      </a:r>
                      <a:r>
                        <a:rPr lang="fr-FR" sz="1400" noProof="0" dirty="0" smtClean="0">
                          <a:latin typeface="Calibri" pitchFamily="34" charset="0"/>
                          <a:cs typeface="Calibri" pitchFamily="34" charset="0"/>
                        </a:rPr>
                        <a:t>/</a:t>
                      </a:r>
                      <a:r>
                        <a:rPr lang="fr-FR" sz="1400" baseline="0" noProof="0" dirty="0" smtClean="0">
                          <a:latin typeface="Calibri" pitchFamily="34" charset="0"/>
                          <a:cs typeface="Calibri" pitchFamily="34" charset="0"/>
                        </a:rPr>
                        <a:t> on doit</a:t>
                      </a:r>
                      <a:r>
                        <a:rPr lang="fr-FR" sz="1400" noProof="0" dirty="0" smtClean="0">
                          <a:latin typeface="Calibri" pitchFamily="34" charset="0"/>
                          <a:cs typeface="Calibri" pitchFamily="34" charset="0"/>
                        </a:rPr>
                        <a:t>  </a:t>
                      </a:r>
                    </a:p>
                    <a:p>
                      <a:pPr marL="228600" indent="-228600">
                        <a:spcBef>
                          <a:spcPts val="0"/>
                        </a:spcBef>
                        <a:spcAft>
                          <a:spcPts val="0"/>
                        </a:spcAft>
                        <a:buFont typeface="+mj-lt"/>
                        <a:buAutoNum type="arabicPeriod"/>
                      </a:pPr>
                      <a:r>
                        <a:rPr lang="fr-FR" sz="1400" noProof="0" dirty="0" smtClean="0">
                          <a:latin typeface="Calibri" pitchFamily="34" charset="0"/>
                          <a:cs typeface="Calibri" pitchFamily="34" charset="0"/>
                        </a:rPr>
                        <a:t>Il</a:t>
                      </a:r>
                      <a:r>
                        <a:rPr lang="fr-FR" sz="1400" baseline="0" noProof="0" dirty="0" smtClean="0">
                          <a:latin typeface="Calibri" pitchFamily="34" charset="0"/>
                          <a:cs typeface="Calibri" pitchFamily="34" charset="0"/>
                        </a:rPr>
                        <a:t> n’y a pas de/ il y a un manque de</a:t>
                      </a:r>
                      <a:r>
                        <a:rPr lang="fr-FR" sz="1400" noProof="0" dirty="0" smtClean="0">
                          <a:latin typeface="Calibri" pitchFamily="34" charset="0"/>
                          <a:cs typeface="Calibri" pitchFamily="34" charset="0"/>
                        </a:rPr>
                        <a:t> </a:t>
                      </a:r>
                    </a:p>
                    <a:p>
                      <a:pPr marL="228600" indent="-228600">
                        <a:spcBef>
                          <a:spcPts val="0"/>
                        </a:spcBef>
                        <a:spcAft>
                          <a:spcPts val="0"/>
                        </a:spcAft>
                        <a:buFont typeface="+mj-lt"/>
                        <a:buAutoNum type="arabicPeriod"/>
                      </a:pPr>
                      <a:r>
                        <a:rPr lang="fr-FR" sz="1400" noProof="0" dirty="0" smtClean="0">
                          <a:latin typeface="Calibri" pitchFamily="34" charset="0"/>
                          <a:cs typeface="Calibri" pitchFamily="34" charset="0"/>
                        </a:rPr>
                        <a:t>Échouer/rater</a:t>
                      </a:r>
                    </a:p>
                    <a:p>
                      <a:pPr marL="228600" indent="-228600">
                        <a:spcBef>
                          <a:spcPts val="0"/>
                        </a:spcBef>
                        <a:spcAft>
                          <a:spcPts val="0"/>
                        </a:spcAft>
                        <a:buFont typeface="+mj-lt"/>
                        <a:buAutoNum type="arabicPeriod"/>
                      </a:pPr>
                      <a:r>
                        <a:rPr lang="fr-FR" sz="1400" noProof="0" dirty="0" smtClean="0">
                          <a:latin typeface="Calibri" pitchFamily="34" charset="0"/>
                          <a:cs typeface="Calibri" pitchFamily="34" charset="0"/>
                        </a:rPr>
                        <a:t>Mourir/décéder</a:t>
                      </a:r>
                    </a:p>
                    <a:p>
                      <a:pPr marL="228600" indent="-228600">
                        <a:spcBef>
                          <a:spcPts val="0"/>
                        </a:spcBef>
                        <a:spcAft>
                          <a:spcPts val="0"/>
                        </a:spcAft>
                        <a:buFont typeface="+mj-lt"/>
                        <a:buAutoNum type="arabicPeriod"/>
                      </a:pPr>
                      <a:r>
                        <a:rPr lang="fr-FR" sz="1400" noProof="0" dirty="0" smtClean="0">
                          <a:latin typeface="Calibri" pitchFamily="34" charset="0"/>
                          <a:cs typeface="Calibri" pitchFamily="34" charset="0"/>
                        </a:rPr>
                        <a:t>Un embouteillage/un bouchon</a:t>
                      </a:r>
                    </a:p>
                    <a:p>
                      <a:pPr marL="228600" indent="-228600">
                        <a:spcBef>
                          <a:spcPts val="0"/>
                        </a:spcBef>
                        <a:spcAft>
                          <a:spcPts val="0"/>
                        </a:spcAft>
                        <a:buFont typeface="+mj-lt"/>
                        <a:buAutoNum type="arabicPeriod"/>
                      </a:pPr>
                      <a:r>
                        <a:rPr lang="fr-FR" sz="1400" noProof="0" dirty="0" smtClean="0">
                          <a:latin typeface="Calibri" pitchFamily="34" charset="0"/>
                          <a:cs typeface="Calibri" pitchFamily="34" charset="0"/>
                        </a:rPr>
                        <a:t>Faire</a:t>
                      </a:r>
                      <a:r>
                        <a:rPr lang="fr-FR" sz="1400" baseline="0" noProof="0" dirty="0" smtClean="0">
                          <a:latin typeface="Calibri" pitchFamily="34" charset="0"/>
                          <a:cs typeface="Calibri" pitchFamily="34" charset="0"/>
                        </a:rPr>
                        <a:t> du cyclisme</a:t>
                      </a:r>
                      <a:r>
                        <a:rPr lang="fr-FR" sz="1400" noProof="0" dirty="0" smtClean="0">
                          <a:latin typeface="Calibri" pitchFamily="34" charset="0"/>
                          <a:cs typeface="Calibri" pitchFamily="34" charset="0"/>
                        </a:rPr>
                        <a:t>/faire du VTT/</a:t>
                      </a:r>
                      <a:r>
                        <a:rPr lang="fr-FR" sz="1400" baseline="0" noProof="0" dirty="0" smtClean="0">
                          <a:latin typeface="Calibri" pitchFamily="34" charset="0"/>
                          <a:cs typeface="Calibri" pitchFamily="34" charset="0"/>
                        </a:rPr>
                        <a:t>faire une balade à vélo</a:t>
                      </a:r>
                      <a:endParaRPr lang="fr-FR" sz="1400" noProof="0" dirty="0" smtClean="0">
                        <a:latin typeface="Calibri" pitchFamily="34" charset="0"/>
                        <a:cs typeface="Calibri" pitchFamily="34" charset="0"/>
                      </a:endParaRPr>
                    </a:p>
                    <a:p>
                      <a:pPr marL="228600" indent="-228600">
                        <a:spcBef>
                          <a:spcPts val="0"/>
                        </a:spcBef>
                        <a:spcAft>
                          <a:spcPts val="0"/>
                        </a:spcAft>
                        <a:buFont typeface="+mj-lt"/>
                        <a:buAutoNum type="arabicPeriod"/>
                      </a:pPr>
                      <a:r>
                        <a:rPr lang="fr-FR" sz="1400" noProof="0" dirty="0" smtClean="0">
                          <a:latin typeface="Calibri" pitchFamily="34" charset="0"/>
                          <a:cs typeface="Calibri" pitchFamily="34" charset="0"/>
                        </a:rPr>
                        <a:t>Les</a:t>
                      </a:r>
                      <a:r>
                        <a:rPr lang="fr-FR" sz="1400" baseline="0" noProof="0" dirty="0" smtClean="0">
                          <a:latin typeface="Calibri" pitchFamily="34" charset="0"/>
                          <a:cs typeface="Calibri" pitchFamily="34" charset="0"/>
                        </a:rPr>
                        <a:t> loisirs</a:t>
                      </a:r>
                      <a:r>
                        <a:rPr lang="fr-FR" sz="1400" noProof="0" dirty="0" smtClean="0">
                          <a:latin typeface="Calibri" pitchFamily="34" charset="0"/>
                          <a:cs typeface="Calibri" pitchFamily="34" charset="0"/>
                        </a:rPr>
                        <a:t>/les passe-temps</a:t>
                      </a:r>
                    </a:p>
                    <a:p>
                      <a:pPr marL="228600" indent="-228600">
                        <a:spcBef>
                          <a:spcPts val="0"/>
                        </a:spcBef>
                        <a:spcAft>
                          <a:spcPts val="0"/>
                        </a:spcAft>
                        <a:buFont typeface="+mj-lt"/>
                        <a:buAutoNum type="arabicPeriod"/>
                      </a:pPr>
                      <a:r>
                        <a:rPr lang="fr-FR" sz="1400" noProof="0" dirty="0" smtClean="0">
                          <a:latin typeface="Calibri" pitchFamily="34" charset="0"/>
                          <a:cs typeface="Calibri" pitchFamily="34" charset="0"/>
                        </a:rPr>
                        <a:t>élève/ étudiant</a:t>
                      </a:r>
                    </a:p>
                    <a:p>
                      <a:pPr marL="228600" indent="-228600">
                        <a:spcBef>
                          <a:spcPts val="0"/>
                        </a:spcBef>
                        <a:spcAft>
                          <a:spcPts val="0"/>
                        </a:spcAft>
                        <a:buFont typeface="+mj-lt"/>
                        <a:buAutoNum type="arabicPeriod"/>
                      </a:pPr>
                      <a:r>
                        <a:rPr lang="fr-FR" sz="1400" noProof="0" dirty="0" smtClean="0">
                          <a:latin typeface="Calibri" pitchFamily="34" charset="0"/>
                          <a:cs typeface="Calibri" pitchFamily="34" charset="0"/>
                        </a:rPr>
                        <a:t>avantages/ bienfaits</a:t>
                      </a:r>
                    </a:p>
                    <a:p>
                      <a:pPr marL="228600" indent="-228600">
                        <a:spcBef>
                          <a:spcPts val="0"/>
                        </a:spcBef>
                        <a:spcAft>
                          <a:spcPts val="0"/>
                        </a:spcAft>
                        <a:buFont typeface="+mj-lt"/>
                        <a:buAutoNum type="arabicPeriod"/>
                      </a:pPr>
                      <a:r>
                        <a:rPr lang="fr-FR" sz="1400" noProof="0" dirty="0" smtClean="0">
                          <a:latin typeface="Calibri" pitchFamily="34" charset="0"/>
                          <a:cs typeface="Calibri" pitchFamily="34" charset="0"/>
                        </a:rPr>
                        <a:t>sain/ bon</a:t>
                      </a:r>
                      <a:r>
                        <a:rPr lang="fr-FR" sz="1400" baseline="0" noProof="0" dirty="0" smtClean="0">
                          <a:latin typeface="Calibri" pitchFamily="34" charset="0"/>
                          <a:cs typeface="Calibri" pitchFamily="34" charset="0"/>
                        </a:rPr>
                        <a:t> pour la santé</a:t>
                      </a:r>
                      <a:endParaRPr lang="fr-FR" sz="1400" noProof="0" dirty="0" smtClean="0">
                        <a:latin typeface="Calibri" pitchFamily="34" charset="0"/>
                        <a:cs typeface="Calibri" pitchFamily="34" charset="0"/>
                      </a:endParaRPr>
                    </a:p>
                    <a:p>
                      <a:pPr marL="228600" indent="-228600">
                        <a:spcBef>
                          <a:spcPts val="0"/>
                        </a:spcBef>
                        <a:spcAft>
                          <a:spcPts val="0"/>
                        </a:spcAft>
                        <a:buFont typeface="+mj-lt"/>
                        <a:buAutoNum type="arabicPeriod"/>
                      </a:pPr>
                      <a:r>
                        <a:rPr lang="fr-FR" sz="1400" noProof="0" dirty="0" smtClean="0">
                          <a:latin typeface="Calibri" pitchFamily="34" charset="0"/>
                          <a:cs typeface="Calibri" pitchFamily="34" charset="0"/>
                        </a:rPr>
                        <a:t>quinze</a:t>
                      </a:r>
                      <a:r>
                        <a:rPr lang="fr-FR" sz="1400" baseline="0" noProof="0" dirty="0" smtClean="0">
                          <a:latin typeface="Calibri" pitchFamily="34" charset="0"/>
                          <a:cs typeface="Calibri" pitchFamily="34" charset="0"/>
                        </a:rPr>
                        <a:t> jours</a:t>
                      </a:r>
                      <a:r>
                        <a:rPr lang="fr-FR" sz="1400" noProof="0" dirty="0" smtClean="0">
                          <a:latin typeface="Calibri" pitchFamily="34" charset="0"/>
                          <a:cs typeface="Calibri" pitchFamily="34" charset="0"/>
                        </a:rPr>
                        <a:t>/</a:t>
                      </a:r>
                      <a:r>
                        <a:rPr lang="fr-FR" sz="1400" baseline="0" noProof="0" dirty="0" smtClean="0">
                          <a:latin typeface="Calibri" pitchFamily="34" charset="0"/>
                          <a:cs typeface="Calibri" pitchFamily="34" charset="0"/>
                        </a:rPr>
                        <a:t> deux semaines</a:t>
                      </a:r>
                    </a:p>
                    <a:p>
                      <a:pPr marL="228600" indent="-228600">
                        <a:spcBef>
                          <a:spcPts val="0"/>
                        </a:spcBef>
                        <a:spcAft>
                          <a:spcPts val="0"/>
                        </a:spcAft>
                        <a:buFont typeface="+mj-lt"/>
                        <a:buAutoNum type="arabicPeriod"/>
                      </a:pPr>
                      <a:r>
                        <a:rPr lang="fr-FR" sz="1400" baseline="0" noProof="0" dirty="0" smtClean="0">
                          <a:latin typeface="Calibri" pitchFamily="34" charset="0"/>
                          <a:cs typeface="Calibri" pitchFamily="34" charset="0"/>
                        </a:rPr>
                        <a:t>De nos jours/aujourd’hui/actuellement</a:t>
                      </a:r>
                    </a:p>
                    <a:p>
                      <a:pPr marL="228600" indent="-228600">
                        <a:spcBef>
                          <a:spcPts val="0"/>
                        </a:spcBef>
                        <a:spcAft>
                          <a:spcPts val="0"/>
                        </a:spcAft>
                        <a:buFont typeface="+mj-lt"/>
                        <a:buAutoNum type="arabicPeriod"/>
                      </a:pPr>
                      <a:r>
                        <a:rPr lang="fr-FR" sz="1400" baseline="0" noProof="0" dirty="0" smtClean="0">
                          <a:latin typeface="Calibri" pitchFamily="34" charset="0"/>
                          <a:cs typeface="Calibri" pitchFamily="34" charset="0"/>
                        </a:rPr>
                        <a:t>travail/boulot/métier/petit job</a:t>
                      </a:r>
                    </a:p>
                    <a:p>
                      <a:pPr marL="228600" indent="-228600">
                        <a:spcBef>
                          <a:spcPts val="0"/>
                        </a:spcBef>
                        <a:spcAft>
                          <a:spcPts val="0"/>
                        </a:spcAft>
                        <a:buFont typeface="+mj-lt"/>
                        <a:buAutoNum type="arabicPeriod"/>
                      </a:pPr>
                      <a:r>
                        <a:rPr lang="fr-FR" sz="1400" baseline="0" noProof="0" dirty="0" smtClean="0">
                          <a:latin typeface="Calibri" pitchFamily="34" charset="0"/>
                          <a:cs typeface="Calibri" pitchFamily="34" charset="0"/>
                        </a:rPr>
                        <a:t>La lecture/ lire</a:t>
                      </a:r>
                    </a:p>
                    <a:p>
                      <a:pPr marL="228600" indent="-228600">
                        <a:spcBef>
                          <a:spcPts val="0"/>
                        </a:spcBef>
                        <a:spcAft>
                          <a:spcPts val="0"/>
                        </a:spcAft>
                        <a:buFont typeface="+mj-lt"/>
                        <a:buAutoNum type="arabicPeriod"/>
                      </a:pPr>
                      <a:r>
                        <a:rPr lang="fr-FR" sz="1400" noProof="0" dirty="0" smtClean="0">
                          <a:latin typeface="Calibri" pitchFamily="34" charset="0"/>
                          <a:cs typeface="Calibri" pitchFamily="34" charset="0"/>
                        </a:rPr>
                        <a:t>Les</a:t>
                      </a:r>
                      <a:r>
                        <a:rPr lang="fr-FR" sz="1400" baseline="0" noProof="0" dirty="0" smtClean="0">
                          <a:latin typeface="Calibri" pitchFamily="34" charset="0"/>
                          <a:cs typeface="Calibri" pitchFamily="34" charset="0"/>
                        </a:rPr>
                        <a:t> aliments</a:t>
                      </a:r>
                      <a:r>
                        <a:rPr lang="fr-FR" sz="1400" noProof="0" dirty="0" smtClean="0">
                          <a:latin typeface="Calibri" pitchFamily="34" charset="0"/>
                          <a:cs typeface="Calibri" pitchFamily="34" charset="0"/>
                        </a:rPr>
                        <a:t>/ la nourriture</a:t>
                      </a:r>
                    </a:p>
                    <a:p>
                      <a:pPr marL="228600" indent="-228600">
                        <a:spcBef>
                          <a:spcPts val="0"/>
                        </a:spcBef>
                        <a:spcAft>
                          <a:spcPts val="0"/>
                        </a:spcAft>
                        <a:buFont typeface="+mj-lt"/>
                        <a:buAutoNum type="arabicPeriod"/>
                      </a:pPr>
                      <a:r>
                        <a:rPr lang="fr-FR" sz="1400" noProof="0" dirty="0" smtClean="0">
                          <a:latin typeface="Calibri" pitchFamily="34" charset="0"/>
                          <a:cs typeface="Calibri" pitchFamily="34" charset="0"/>
                        </a:rPr>
                        <a:t>peu tranquille/ ce</a:t>
                      </a:r>
                      <a:r>
                        <a:rPr lang="fr-FR" sz="1400" baseline="0" noProof="0" dirty="0" smtClean="0">
                          <a:latin typeface="Calibri" pitchFamily="34" charset="0"/>
                          <a:cs typeface="Calibri" pitchFamily="34" charset="0"/>
                        </a:rPr>
                        <a:t> n’est pas tranquille/bruyant</a:t>
                      </a:r>
                      <a:endParaRPr lang="fr-FR" sz="1400" noProof="0" dirty="0" smtClean="0">
                        <a:latin typeface="Calibri" pitchFamily="34" charset="0"/>
                        <a:cs typeface="Calibri" pitchFamily="34" charset="0"/>
                      </a:endParaRPr>
                    </a:p>
                  </a:txBody>
                  <a:tcPr marL="51435" marR="51435" marT="25718" marB="2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28600" indent="-228600">
                        <a:spcBef>
                          <a:spcPts val="0"/>
                        </a:spcBef>
                        <a:buFont typeface="+mj-lt"/>
                        <a:buAutoNum type="arabicPeriod"/>
                      </a:pPr>
                      <a:r>
                        <a:rPr lang="en-GB" sz="1400" noProof="0" dirty="0" smtClean="0">
                          <a:latin typeface="Calibri" pitchFamily="34" charset="0"/>
                          <a:cs typeface="Calibri" pitchFamily="34" charset="0"/>
                        </a:rPr>
                        <a:t>to go for a walk</a:t>
                      </a:r>
                    </a:p>
                    <a:p>
                      <a:pPr marL="228600" indent="-228600">
                        <a:spcBef>
                          <a:spcPts val="0"/>
                        </a:spcBef>
                        <a:buFont typeface="+mj-lt"/>
                        <a:buAutoNum type="arabicPeriod"/>
                      </a:pPr>
                      <a:r>
                        <a:rPr lang="en-GB" sz="1400" noProof="0" dirty="0" smtClean="0">
                          <a:latin typeface="Calibri" pitchFamily="34" charset="0"/>
                          <a:cs typeface="Calibri" pitchFamily="34" charset="0"/>
                        </a:rPr>
                        <a:t>to put up with</a:t>
                      </a:r>
                    </a:p>
                    <a:p>
                      <a:pPr marL="228600" indent="-228600">
                        <a:spcBef>
                          <a:spcPts val="0"/>
                        </a:spcBef>
                        <a:buFont typeface="+mj-lt"/>
                        <a:buAutoNum type="arabicPeriod"/>
                      </a:pPr>
                      <a:r>
                        <a:rPr lang="en-GB" sz="1400" noProof="0" dirty="0" smtClean="0">
                          <a:latin typeface="Calibri" pitchFamily="34" charset="0"/>
                          <a:cs typeface="Calibri" pitchFamily="34" charset="0"/>
                        </a:rPr>
                        <a:t>To bother/annoy</a:t>
                      </a:r>
                    </a:p>
                    <a:p>
                      <a:pPr marL="228600" indent="-228600">
                        <a:spcBef>
                          <a:spcPts val="0"/>
                        </a:spcBef>
                        <a:buFont typeface="+mj-lt"/>
                        <a:buAutoNum type="arabicPeriod"/>
                      </a:pPr>
                      <a:r>
                        <a:rPr lang="en-GB" sz="1400" noProof="0" dirty="0" smtClean="0">
                          <a:latin typeface="Calibri" pitchFamily="34" charset="0"/>
                          <a:cs typeface="Calibri" pitchFamily="34" charset="0"/>
                        </a:rPr>
                        <a:t>50%/ half</a:t>
                      </a:r>
                    </a:p>
                    <a:p>
                      <a:pPr marL="228600" indent="-228600">
                        <a:spcBef>
                          <a:spcPts val="0"/>
                        </a:spcBef>
                        <a:buFont typeface="+mj-lt"/>
                        <a:buAutoNum type="arabicPeriod"/>
                      </a:pPr>
                      <a:r>
                        <a:rPr lang="en-GB" sz="1400" noProof="0" dirty="0" smtClean="0">
                          <a:latin typeface="Calibri" pitchFamily="34" charset="0"/>
                          <a:cs typeface="Calibri" pitchFamily="34" charset="0"/>
                        </a:rPr>
                        <a:t>25%/</a:t>
                      </a:r>
                      <a:r>
                        <a:rPr lang="en-GB" sz="1400" baseline="0" noProof="0" dirty="0" smtClean="0">
                          <a:latin typeface="Calibri" pitchFamily="34" charset="0"/>
                          <a:cs typeface="Calibri" pitchFamily="34" charset="0"/>
                        </a:rPr>
                        <a:t> </a:t>
                      </a:r>
                      <a:r>
                        <a:rPr lang="en-GB" sz="1400" noProof="0" dirty="0" smtClean="0">
                          <a:latin typeface="Calibri" pitchFamily="34" charset="0"/>
                          <a:cs typeface="Calibri" pitchFamily="34" charset="0"/>
                        </a:rPr>
                        <a:t>a quarter</a:t>
                      </a:r>
                    </a:p>
                    <a:p>
                      <a:pPr marL="228600" indent="-228600">
                        <a:spcBef>
                          <a:spcPts val="0"/>
                        </a:spcBef>
                        <a:buFont typeface="+mj-lt"/>
                        <a:buAutoNum type="arabicPeriod"/>
                      </a:pPr>
                      <a:r>
                        <a:rPr lang="en-GB" sz="1400" noProof="0" dirty="0" smtClean="0">
                          <a:latin typeface="Calibri" pitchFamily="34" charset="0"/>
                          <a:cs typeface="Calibri" pitchFamily="34" charset="0"/>
                        </a:rPr>
                        <a:t>serious</a:t>
                      </a:r>
                    </a:p>
                    <a:p>
                      <a:pPr marL="228600" indent="-228600">
                        <a:spcBef>
                          <a:spcPts val="0"/>
                        </a:spcBef>
                        <a:buFont typeface="+mj-lt"/>
                        <a:buAutoNum type="arabicPeriod"/>
                      </a:pPr>
                      <a:r>
                        <a:rPr lang="en-GB" sz="1400" noProof="0" dirty="0" smtClean="0">
                          <a:latin typeface="Calibri" pitchFamily="34" charset="0"/>
                          <a:cs typeface="Calibri" pitchFamily="34" charset="0"/>
                        </a:rPr>
                        <a:t>necessary/</a:t>
                      </a:r>
                      <a:r>
                        <a:rPr lang="en-GB" sz="1400" baseline="0" noProof="0" dirty="0" smtClean="0">
                          <a:latin typeface="Calibri" pitchFamily="34" charset="0"/>
                          <a:cs typeface="Calibri" pitchFamily="34" charset="0"/>
                        </a:rPr>
                        <a:t> </a:t>
                      </a:r>
                      <a:r>
                        <a:rPr lang="en-GB" sz="1400" noProof="0" dirty="0" smtClean="0">
                          <a:latin typeface="Calibri" pitchFamily="34" charset="0"/>
                          <a:cs typeface="Calibri" pitchFamily="34" charset="0"/>
                        </a:rPr>
                        <a:t>essential</a:t>
                      </a:r>
                    </a:p>
                    <a:p>
                      <a:pPr marL="228600" indent="-228600">
                        <a:spcBef>
                          <a:spcPts val="0"/>
                        </a:spcBef>
                        <a:buFont typeface="+mj-lt"/>
                        <a:buAutoNum type="arabicPeriod"/>
                      </a:pPr>
                      <a:r>
                        <a:rPr lang="en-GB" sz="1400" noProof="0" dirty="0" smtClean="0">
                          <a:latin typeface="Calibri" pitchFamily="34" charset="0"/>
                          <a:cs typeface="Calibri" pitchFamily="34" charset="0"/>
                        </a:rPr>
                        <a:t>you have to</a:t>
                      </a:r>
                    </a:p>
                    <a:p>
                      <a:pPr marL="228600" indent="-228600">
                        <a:spcBef>
                          <a:spcPts val="0"/>
                        </a:spcBef>
                        <a:buFont typeface="+mj-lt"/>
                        <a:buAutoNum type="arabicPeriod"/>
                      </a:pPr>
                      <a:r>
                        <a:rPr lang="en-GB" sz="1400" noProof="0" dirty="0" smtClean="0">
                          <a:latin typeface="Calibri" pitchFamily="34" charset="0"/>
                          <a:cs typeface="Calibri" pitchFamily="34" charset="0"/>
                        </a:rPr>
                        <a:t>there aren’t</a:t>
                      </a:r>
                    </a:p>
                    <a:p>
                      <a:pPr marL="228600" indent="-228600">
                        <a:spcBef>
                          <a:spcPts val="0"/>
                        </a:spcBef>
                        <a:buFont typeface="+mj-lt"/>
                        <a:buAutoNum type="arabicPeriod"/>
                      </a:pPr>
                      <a:r>
                        <a:rPr lang="en-GB" sz="1400" noProof="0" dirty="0" smtClean="0">
                          <a:latin typeface="Calibri" pitchFamily="34" charset="0"/>
                          <a:cs typeface="Calibri" pitchFamily="34" charset="0"/>
                        </a:rPr>
                        <a:t>to fail</a:t>
                      </a:r>
                    </a:p>
                    <a:p>
                      <a:pPr marL="228600" indent="-228600">
                        <a:spcBef>
                          <a:spcPts val="0"/>
                        </a:spcBef>
                        <a:buFont typeface="+mj-lt"/>
                        <a:buAutoNum type="arabicPeriod"/>
                      </a:pPr>
                      <a:r>
                        <a:rPr lang="en-GB" sz="1400" noProof="0" dirty="0" smtClean="0">
                          <a:latin typeface="Calibri" pitchFamily="34" charset="0"/>
                          <a:cs typeface="Calibri" pitchFamily="34" charset="0"/>
                        </a:rPr>
                        <a:t>to die</a:t>
                      </a:r>
                    </a:p>
                    <a:p>
                      <a:pPr marL="228600" indent="-228600">
                        <a:spcBef>
                          <a:spcPts val="0"/>
                        </a:spcBef>
                        <a:buFont typeface="+mj-lt"/>
                        <a:buAutoNum type="arabicPeriod"/>
                      </a:pPr>
                      <a:r>
                        <a:rPr lang="en-GB" sz="1400" noProof="0" dirty="0" smtClean="0">
                          <a:latin typeface="Calibri" pitchFamily="34" charset="0"/>
                          <a:cs typeface="Calibri" pitchFamily="34" charset="0"/>
                        </a:rPr>
                        <a:t>traffic jam</a:t>
                      </a:r>
                    </a:p>
                    <a:p>
                      <a:pPr marL="228600" indent="-228600">
                        <a:spcBef>
                          <a:spcPts val="0"/>
                        </a:spcBef>
                        <a:buFont typeface="+mj-lt"/>
                        <a:buAutoNum type="arabicPeriod"/>
                      </a:pPr>
                      <a:r>
                        <a:rPr lang="en-GB" sz="1400" noProof="0" dirty="0" smtClean="0">
                          <a:latin typeface="Calibri" pitchFamily="34" charset="0"/>
                          <a:cs typeface="Calibri" pitchFamily="34" charset="0"/>
                        </a:rPr>
                        <a:t>to cycle</a:t>
                      </a:r>
                    </a:p>
                    <a:p>
                      <a:pPr marL="228600" indent="-228600">
                        <a:spcBef>
                          <a:spcPts val="0"/>
                        </a:spcBef>
                        <a:buFont typeface="+mj-lt"/>
                        <a:buAutoNum type="arabicPeriod"/>
                      </a:pPr>
                      <a:endParaRPr lang="en-GB" sz="1400" noProof="0" dirty="0" smtClean="0">
                        <a:latin typeface="Calibri" pitchFamily="34" charset="0"/>
                        <a:cs typeface="Calibri" pitchFamily="34" charset="0"/>
                      </a:endParaRPr>
                    </a:p>
                    <a:p>
                      <a:pPr marL="228600" indent="-228600">
                        <a:spcBef>
                          <a:spcPts val="0"/>
                        </a:spcBef>
                        <a:buFont typeface="+mj-lt"/>
                        <a:buAutoNum type="arabicPeriod"/>
                      </a:pPr>
                      <a:r>
                        <a:rPr lang="en-GB" sz="1400" noProof="0" dirty="0" smtClean="0">
                          <a:latin typeface="Calibri" pitchFamily="34" charset="0"/>
                          <a:cs typeface="Calibri" pitchFamily="34" charset="0"/>
                        </a:rPr>
                        <a:t>free time</a:t>
                      </a:r>
                    </a:p>
                    <a:p>
                      <a:pPr marL="228600" indent="-228600">
                        <a:spcBef>
                          <a:spcPts val="0"/>
                        </a:spcBef>
                        <a:buFont typeface="+mj-lt"/>
                        <a:buAutoNum type="arabicPeriod"/>
                      </a:pPr>
                      <a:r>
                        <a:rPr lang="en-GB" sz="1400" noProof="0" dirty="0" smtClean="0">
                          <a:latin typeface="Calibri" pitchFamily="34" charset="0"/>
                          <a:cs typeface="Calibri" pitchFamily="34" charset="0"/>
                        </a:rPr>
                        <a:t>pupil/ student</a:t>
                      </a:r>
                    </a:p>
                    <a:p>
                      <a:pPr marL="228600" indent="-228600">
                        <a:spcBef>
                          <a:spcPts val="0"/>
                        </a:spcBef>
                        <a:buFont typeface="+mj-lt"/>
                        <a:buAutoNum type="arabicPeriod"/>
                      </a:pPr>
                      <a:r>
                        <a:rPr lang="en-GB" sz="1400" noProof="0" dirty="0" smtClean="0">
                          <a:latin typeface="Calibri" pitchFamily="34" charset="0"/>
                          <a:cs typeface="Calibri" pitchFamily="34" charset="0"/>
                        </a:rPr>
                        <a:t>advantages</a:t>
                      </a:r>
                    </a:p>
                    <a:p>
                      <a:pPr marL="228600" indent="-228600">
                        <a:spcBef>
                          <a:spcPts val="0"/>
                        </a:spcBef>
                        <a:buFont typeface="+mj-lt"/>
                        <a:buAutoNum type="arabicPeriod"/>
                      </a:pPr>
                      <a:r>
                        <a:rPr lang="en-GB" sz="1400" noProof="0" dirty="0" smtClean="0">
                          <a:latin typeface="Calibri" pitchFamily="34" charset="0"/>
                          <a:cs typeface="Calibri" pitchFamily="34" charset="0"/>
                        </a:rPr>
                        <a:t>healthy</a:t>
                      </a:r>
                    </a:p>
                    <a:p>
                      <a:pPr marL="228600" indent="-228600">
                        <a:spcBef>
                          <a:spcPts val="0"/>
                        </a:spcBef>
                        <a:buFont typeface="+mj-lt"/>
                        <a:buAutoNum type="arabicPeriod"/>
                      </a:pPr>
                      <a:r>
                        <a:rPr lang="en-GB" sz="1400" noProof="0" dirty="0" smtClean="0">
                          <a:latin typeface="Calibri" pitchFamily="34" charset="0"/>
                          <a:cs typeface="Calibri" pitchFamily="34" charset="0"/>
                        </a:rPr>
                        <a:t>fortnight</a:t>
                      </a:r>
                    </a:p>
                    <a:p>
                      <a:pPr marL="228600" indent="-228600">
                        <a:spcBef>
                          <a:spcPts val="0"/>
                        </a:spcBef>
                        <a:buFont typeface="+mj-lt"/>
                        <a:buAutoNum type="arabicPeriod"/>
                      </a:pPr>
                      <a:r>
                        <a:rPr lang="en-GB" sz="1400" noProof="0" dirty="0" smtClean="0">
                          <a:latin typeface="Calibri" pitchFamily="34" charset="0"/>
                          <a:cs typeface="Calibri" pitchFamily="34" charset="0"/>
                        </a:rPr>
                        <a:t>Nowadays</a:t>
                      </a:r>
                    </a:p>
                    <a:p>
                      <a:pPr marL="228600" indent="-228600">
                        <a:spcBef>
                          <a:spcPts val="0"/>
                        </a:spcBef>
                        <a:buFont typeface="+mj-lt"/>
                        <a:buAutoNum type="arabicPeriod"/>
                      </a:pPr>
                      <a:endParaRPr lang="en-GB" sz="1400" noProof="0" dirty="0" smtClean="0">
                        <a:latin typeface="Calibri" pitchFamily="34" charset="0"/>
                        <a:cs typeface="Calibri" pitchFamily="34" charset="0"/>
                      </a:endParaRPr>
                    </a:p>
                    <a:p>
                      <a:pPr marL="228600" indent="-228600">
                        <a:spcBef>
                          <a:spcPts val="0"/>
                        </a:spcBef>
                        <a:buFont typeface="+mj-lt"/>
                        <a:buAutoNum type="arabicPeriod"/>
                      </a:pPr>
                      <a:r>
                        <a:rPr lang="en-GB" sz="1400" noProof="0" dirty="0" smtClean="0">
                          <a:latin typeface="Calibri" pitchFamily="34" charset="0"/>
                          <a:cs typeface="Calibri" pitchFamily="34" charset="0"/>
                        </a:rPr>
                        <a:t>job</a:t>
                      </a:r>
                    </a:p>
                    <a:p>
                      <a:pPr marL="228600" indent="-228600">
                        <a:spcBef>
                          <a:spcPts val="0"/>
                        </a:spcBef>
                        <a:buFont typeface="+mj-lt"/>
                        <a:buAutoNum type="arabicPeriod"/>
                      </a:pPr>
                      <a:r>
                        <a:rPr lang="en-GB" sz="1400" noProof="0" dirty="0" smtClean="0">
                          <a:latin typeface="Calibri" pitchFamily="34" charset="0"/>
                          <a:cs typeface="Calibri" pitchFamily="34" charset="0"/>
                        </a:rPr>
                        <a:t>reading</a:t>
                      </a:r>
                    </a:p>
                    <a:p>
                      <a:pPr marL="228600" indent="-228600">
                        <a:spcBef>
                          <a:spcPts val="0"/>
                        </a:spcBef>
                        <a:buFont typeface="+mj-lt"/>
                        <a:buAutoNum type="arabicPeriod"/>
                      </a:pPr>
                      <a:r>
                        <a:rPr lang="en-GB" sz="1400" noProof="0" dirty="0" smtClean="0">
                          <a:latin typeface="Calibri" pitchFamily="34" charset="0"/>
                          <a:cs typeface="Calibri" pitchFamily="34" charset="0"/>
                        </a:rPr>
                        <a:t>food</a:t>
                      </a:r>
                    </a:p>
                    <a:p>
                      <a:pPr marL="228600" indent="-228600">
                        <a:spcBef>
                          <a:spcPts val="0"/>
                        </a:spcBef>
                        <a:buFont typeface="+mj-lt"/>
                        <a:buAutoNum type="arabicPeriod"/>
                      </a:pPr>
                      <a:r>
                        <a:rPr lang="en-GB" sz="1400" noProof="0" dirty="0" smtClean="0">
                          <a:latin typeface="Calibri" pitchFamily="34" charset="0"/>
                          <a:cs typeface="Calibri" pitchFamily="34" charset="0"/>
                        </a:rPr>
                        <a:t>Noisy</a:t>
                      </a:r>
                      <a:endParaRPr lang="es-ES_tradnl" sz="1400" dirty="0">
                        <a:latin typeface="Calibri" pitchFamily="34" charset="0"/>
                        <a:cs typeface="Calibri" pitchFamily="34" charset="0"/>
                      </a:endParaRPr>
                    </a:p>
                  </a:txBody>
                  <a:tcPr marL="51435" marR="51435" marT="25718" marB="2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28600" indent="-228600">
                        <a:spcBef>
                          <a:spcPts val="0"/>
                        </a:spcBef>
                        <a:buFont typeface="+mj-lt"/>
                        <a:buNone/>
                      </a:pPr>
                      <a:r>
                        <a:rPr lang="en-GB" sz="1400" b="1" noProof="0" dirty="0" smtClean="0">
                          <a:latin typeface="Calibri" pitchFamily="34" charset="0"/>
                          <a:cs typeface="Calibri" pitchFamily="34" charset="0"/>
                        </a:rPr>
                        <a:t>Have</a:t>
                      </a:r>
                      <a:r>
                        <a:rPr lang="en-GB" sz="1400" b="1" baseline="0" noProof="0" dirty="0" smtClean="0">
                          <a:latin typeface="Calibri" pitchFamily="34" charset="0"/>
                          <a:cs typeface="Calibri" pitchFamily="34" charset="0"/>
                        </a:rPr>
                        <a:t> a word list in French &amp; </a:t>
                      </a:r>
                    </a:p>
                    <a:p>
                      <a:pPr marL="228600" indent="-228600">
                        <a:spcBef>
                          <a:spcPts val="0"/>
                        </a:spcBef>
                        <a:buFont typeface="+mj-lt"/>
                        <a:buNone/>
                      </a:pPr>
                      <a:r>
                        <a:rPr lang="en-GB" sz="1400" b="1" baseline="0" noProof="0" dirty="0" smtClean="0">
                          <a:latin typeface="Calibri" pitchFamily="34" charset="0"/>
                          <a:cs typeface="Calibri" pitchFamily="34" charset="0"/>
                        </a:rPr>
                        <a:t>English</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sz="1400" b="0" baseline="0" noProof="0" dirty="0" smtClean="0">
                          <a:latin typeface="Calibri" pitchFamily="34" charset="0"/>
                          <a:cs typeface="Calibri" pitchFamily="34" charset="0"/>
                        </a:rPr>
                        <a:t>Tick the words that you already know</a:t>
                      </a:r>
                    </a:p>
                    <a:p>
                      <a:pPr marL="228600" indent="-228600">
                        <a:spcBef>
                          <a:spcPts val="0"/>
                        </a:spcBef>
                        <a:buFont typeface="+mj-lt"/>
                        <a:buAutoNum type="arabicPeriod"/>
                      </a:pPr>
                      <a:r>
                        <a:rPr lang="en-GB" sz="1400" b="0" baseline="0" noProof="0" dirty="0" smtClean="0">
                          <a:latin typeface="Calibri" pitchFamily="34" charset="0"/>
                          <a:cs typeface="Calibri" pitchFamily="34" charset="0"/>
                        </a:rPr>
                        <a:t>Try to find an English cognate to help you with the meaning. For example, “</a:t>
                      </a:r>
                      <a:r>
                        <a:rPr lang="en-GB" sz="1400" b="0" baseline="0" noProof="0" dirty="0" err="1" smtClean="0">
                          <a:latin typeface="Calibri" pitchFamily="34" charset="0"/>
                          <a:cs typeface="Calibri" pitchFamily="34" charset="0"/>
                        </a:rPr>
                        <a:t>tranquille</a:t>
                      </a:r>
                      <a:r>
                        <a:rPr lang="en-GB" sz="1400" b="0" baseline="0" noProof="0" dirty="0" smtClean="0">
                          <a:latin typeface="Calibri" pitchFamily="34" charset="0"/>
                          <a:cs typeface="Calibri" pitchFamily="34" charset="0"/>
                        </a:rPr>
                        <a:t>” is similar to “tranquil” in English.</a:t>
                      </a:r>
                    </a:p>
                    <a:p>
                      <a:pPr marL="228600" indent="-228600">
                        <a:spcBef>
                          <a:spcPts val="0"/>
                        </a:spcBef>
                        <a:buFont typeface="+mj-lt"/>
                        <a:buAutoNum type="arabicPeriod"/>
                      </a:pPr>
                      <a:r>
                        <a:rPr lang="en-GB" sz="1400" b="0" baseline="0" noProof="0" dirty="0" smtClean="0">
                          <a:latin typeface="Calibri" pitchFamily="34" charset="0"/>
                          <a:cs typeface="Calibri" pitchFamily="34" charset="0"/>
                        </a:rPr>
                        <a:t>Divide your words into categories and learn the vocabulary in groups.</a:t>
                      </a:r>
                    </a:p>
                    <a:p>
                      <a:pPr marL="228600" indent="-228600">
                        <a:spcBef>
                          <a:spcPts val="0"/>
                        </a:spcBef>
                        <a:buFont typeface="+mj-lt"/>
                        <a:buAutoNum type="arabicPeriod"/>
                      </a:pPr>
                      <a:r>
                        <a:rPr lang="en-GB" sz="1400" b="0" baseline="0" noProof="0" dirty="0" smtClean="0">
                          <a:latin typeface="Calibri" pitchFamily="34" charset="0"/>
                          <a:cs typeface="Calibri" pitchFamily="34" charset="0"/>
                        </a:rPr>
                        <a:t>Cover &amp; say (French-English &amp; English –French).</a:t>
                      </a:r>
                    </a:p>
                    <a:p>
                      <a:pPr marL="228600" indent="-228600">
                        <a:spcBef>
                          <a:spcPts val="0"/>
                        </a:spcBef>
                        <a:buFont typeface="+mj-lt"/>
                        <a:buAutoNum type="arabicPeriod"/>
                      </a:pPr>
                      <a:r>
                        <a:rPr lang="en-GB" sz="1400" b="0" baseline="0" noProof="0" dirty="0" smtClean="0">
                          <a:latin typeface="Calibri" pitchFamily="34" charset="0"/>
                          <a:cs typeface="Calibri" pitchFamily="34" charset="0"/>
                        </a:rPr>
                        <a:t>Write the words down.</a:t>
                      </a:r>
                    </a:p>
                    <a:p>
                      <a:pPr marL="228600" indent="-228600">
                        <a:spcBef>
                          <a:spcPts val="0"/>
                        </a:spcBef>
                        <a:buFont typeface="+mj-lt"/>
                        <a:buAutoNum type="arabicPeriod"/>
                      </a:pPr>
                      <a:r>
                        <a:rPr lang="en-GB" sz="1400" b="0" baseline="0" noProof="0" dirty="0" smtClean="0">
                          <a:latin typeface="Calibri" pitchFamily="34" charset="0"/>
                          <a:cs typeface="Calibri" pitchFamily="34" charset="0"/>
                        </a:rPr>
                        <a:t>Make word cards-French on one side, English on the other</a:t>
                      </a:r>
                    </a:p>
                    <a:p>
                      <a:pPr marL="228600" indent="-228600">
                        <a:spcBef>
                          <a:spcPts val="0"/>
                        </a:spcBef>
                        <a:buFont typeface="+mj-lt"/>
                        <a:buAutoNum type="arabicPeriod"/>
                      </a:pPr>
                      <a:r>
                        <a:rPr lang="en-GB" sz="1400" b="0" baseline="0" noProof="0" dirty="0" smtClean="0">
                          <a:latin typeface="Calibri" pitchFamily="34" charset="0"/>
                          <a:cs typeface="Calibri" pitchFamily="34" charset="0"/>
                        </a:rPr>
                        <a:t>Test with a partner.</a:t>
                      </a:r>
                    </a:p>
                    <a:p>
                      <a:pPr marL="228600" indent="-228600">
                        <a:spcBef>
                          <a:spcPts val="0"/>
                        </a:spcBef>
                        <a:buFont typeface="+mj-lt"/>
                        <a:buAutoNum type="arabicPeriod"/>
                      </a:pPr>
                      <a:r>
                        <a:rPr lang="en-GB" sz="1400" b="0" baseline="0" noProof="0" dirty="0" smtClean="0">
                          <a:latin typeface="Calibri" pitchFamily="34" charset="0"/>
                          <a:cs typeface="Calibri" pitchFamily="34" charset="0"/>
                        </a:rPr>
                        <a:t>Record the vocabulary and listen to it.</a:t>
                      </a:r>
                    </a:p>
                    <a:p>
                      <a:pPr marL="228600" indent="-228600">
                        <a:spcBef>
                          <a:spcPts val="0"/>
                        </a:spcBef>
                        <a:buFont typeface="+mj-lt"/>
                        <a:buAutoNum type="arabicPeriod"/>
                      </a:pPr>
                      <a:r>
                        <a:rPr lang="en-GB" sz="1400" b="0" baseline="0" noProof="0" dirty="0" smtClean="0">
                          <a:latin typeface="Calibri" pitchFamily="34" charset="0"/>
                          <a:cs typeface="Calibri" pitchFamily="34" charset="0"/>
                        </a:rPr>
                        <a:t>Use </a:t>
                      </a:r>
                      <a:r>
                        <a:rPr lang="en-GB" sz="1400" b="0" baseline="0" noProof="0" dirty="0" err="1" smtClean="0">
                          <a:latin typeface="Calibri" pitchFamily="34" charset="0"/>
                          <a:cs typeface="Calibri" pitchFamily="34" charset="0"/>
                        </a:rPr>
                        <a:t>memrise</a:t>
                      </a:r>
                      <a:r>
                        <a:rPr lang="en-GB" sz="1400" b="0" baseline="0" noProof="0" dirty="0" smtClean="0">
                          <a:latin typeface="Calibri" pitchFamily="34" charset="0"/>
                          <a:cs typeface="Calibri" pitchFamily="34" charset="0"/>
                        </a:rPr>
                        <a:t>/</a:t>
                      </a:r>
                      <a:r>
                        <a:rPr lang="en-GB" sz="1400" b="0" baseline="0" noProof="0" dirty="0" err="1" smtClean="0">
                          <a:latin typeface="Calibri" pitchFamily="34" charset="0"/>
                          <a:cs typeface="Calibri" pitchFamily="34" charset="0"/>
                        </a:rPr>
                        <a:t>quizlet</a:t>
                      </a:r>
                      <a:r>
                        <a:rPr lang="en-GB" sz="1400" b="0" baseline="0" noProof="0" dirty="0" smtClean="0">
                          <a:latin typeface="Calibri" pitchFamily="34" charset="0"/>
                          <a:cs typeface="Calibri" pitchFamily="34" charset="0"/>
                        </a:rPr>
                        <a:t>-on line vocabulary learning site. </a:t>
                      </a:r>
                    </a:p>
                    <a:p>
                      <a:pPr marL="228600" indent="-228600">
                        <a:spcBef>
                          <a:spcPts val="0"/>
                        </a:spcBef>
                        <a:buFont typeface="+mj-lt"/>
                        <a:buAutoNum type="arabicPeriod"/>
                      </a:pPr>
                      <a:r>
                        <a:rPr lang="en-GB" sz="1400" b="0" baseline="0" noProof="0" dirty="0" smtClean="0">
                          <a:latin typeface="Calibri" pitchFamily="34" charset="0"/>
                          <a:cs typeface="Calibri" pitchFamily="34" charset="0"/>
                        </a:rPr>
                        <a:t>Use vokabel.com vocabulary learning site to insert words and then test yourself (French to English &amp; then English to French)</a:t>
                      </a:r>
                    </a:p>
                    <a:p>
                      <a:pPr marL="228600" indent="-228600">
                        <a:spcBef>
                          <a:spcPts val="0"/>
                        </a:spcBef>
                        <a:buFont typeface="+mj-lt"/>
                        <a:buAutoNum type="arabicPeriod"/>
                      </a:pPr>
                      <a:r>
                        <a:rPr lang="en-GB" sz="1400" b="0" baseline="0" noProof="0" dirty="0" smtClean="0">
                          <a:latin typeface="Calibri" pitchFamily="34" charset="0"/>
                          <a:cs typeface="Calibri" pitchFamily="34" charset="0"/>
                        </a:rPr>
                        <a:t>Use Quizlet.com </a:t>
                      </a:r>
                    </a:p>
                    <a:p>
                      <a:pPr marL="228600" indent="-228600">
                        <a:spcBef>
                          <a:spcPts val="0"/>
                        </a:spcBef>
                        <a:buFont typeface="+mj-lt"/>
                        <a:buAutoNum type="arabicPeriod"/>
                      </a:pPr>
                      <a:r>
                        <a:rPr lang="en-GB" altLang="en-US" sz="1400" dirty="0" smtClean="0">
                          <a:latin typeface="Calibri" panose="020F0502020204030204" pitchFamily="34" charset="0"/>
                          <a:cs typeface="Calibri" panose="020F0502020204030204" pitchFamily="34" charset="0"/>
                        </a:rPr>
                        <a:t>Give</a:t>
                      </a:r>
                      <a:r>
                        <a:rPr lang="en-GB" altLang="en-US" sz="1400" baseline="0" dirty="0" smtClean="0">
                          <a:latin typeface="Calibri" panose="020F0502020204030204" pitchFamily="34" charset="0"/>
                          <a:cs typeface="Calibri" panose="020F0502020204030204" pitchFamily="34" charset="0"/>
                        </a:rPr>
                        <a:t> words a number u</a:t>
                      </a:r>
                      <a:r>
                        <a:rPr lang="en-GB" altLang="en-US" sz="1400" dirty="0" smtClean="0">
                          <a:latin typeface="Calibri" panose="020F0502020204030204" pitchFamily="34" charset="0"/>
                          <a:cs typeface="Calibri" panose="020F0502020204030204" pitchFamily="34" charset="0"/>
                        </a:rPr>
                        <a:t>sing</a:t>
                      </a:r>
                      <a:r>
                        <a:rPr lang="en-GB" altLang="en-US" sz="1400" baseline="0" dirty="0" smtClean="0">
                          <a:latin typeface="Calibri" panose="020F0502020204030204" pitchFamily="34" charset="0"/>
                          <a:cs typeface="Calibri" panose="020F0502020204030204" pitchFamily="34" charset="0"/>
                        </a:rPr>
                        <a:t> this </a:t>
                      </a:r>
                      <a:r>
                        <a:rPr lang="en-GB" altLang="en-US" sz="1400" dirty="0" smtClean="0">
                          <a:latin typeface="Calibri" panose="020F0502020204030204" pitchFamily="34" charset="0"/>
                          <a:cs typeface="Calibri" panose="020F0502020204030204" pitchFamily="34" charset="0"/>
                        </a:rPr>
                        <a:t>Vocabulary Knowledge Scale:</a:t>
                      </a:r>
                    </a:p>
                    <a:p>
                      <a:pPr marL="0" indent="0">
                        <a:spcBef>
                          <a:spcPts val="0"/>
                        </a:spcBef>
                        <a:buFont typeface="+mj-lt"/>
                        <a:buNone/>
                      </a:pPr>
                      <a:r>
                        <a:rPr lang="en-GB" altLang="en-US" sz="1400" b="1" dirty="0" smtClean="0">
                          <a:latin typeface="Calibri" panose="020F0502020204030204" pitchFamily="34" charset="0"/>
                          <a:cs typeface="Calibri" panose="020F0502020204030204" pitchFamily="34" charset="0"/>
                        </a:rPr>
                        <a:t>1.  I don’t remember having seen this word before.</a:t>
                      </a:r>
                      <a:br>
                        <a:rPr lang="en-GB" altLang="en-US" sz="1400" b="1" dirty="0" smtClean="0">
                          <a:latin typeface="Calibri" panose="020F0502020204030204" pitchFamily="34" charset="0"/>
                          <a:cs typeface="Calibri" panose="020F0502020204030204" pitchFamily="34" charset="0"/>
                        </a:rPr>
                      </a:br>
                      <a:r>
                        <a:rPr lang="en-GB" altLang="en-US" sz="1400" b="1" dirty="0" smtClean="0">
                          <a:latin typeface="Calibri" panose="020F0502020204030204" pitchFamily="34" charset="0"/>
                          <a:cs typeface="Calibri" panose="020F0502020204030204" pitchFamily="34" charset="0"/>
                        </a:rPr>
                        <a:t>2.  I have seen this word before but I don’t know what it means.</a:t>
                      </a:r>
                      <a:br>
                        <a:rPr lang="en-GB" altLang="en-US" sz="1400" b="1" dirty="0" smtClean="0">
                          <a:latin typeface="Calibri" panose="020F0502020204030204" pitchFamily="34" charset="0"/>
                          <a:cs typeface="Calibri" panose="020F0502020204030204" pitchFamily="34" charset="0"/>
                        </a:rPr>
                      </a:br>
                      <a:r>
                        <a:rPr lang="en-GB" altLang="en-US" sz="1400" b="1" dirty="0" smtClean="0">
                          <a:latin typeface="Calibri" panose="020F0502020204030204" pitchFamily="34" charset="0"/>
                          <a:cs typeface="Calibri" panose="020F0502020204030204" pitchFamily="34" charset="0"/>
                        </a:rPr>
                        <a:t>3.  I have seen this word before and I think it means</a:t>
                      </a:r>
                      <a:r>
                        <a:rPr lang="en-GB" altLang="en-US" sz="1400" b="1" baseline="0" dirty="0" smtClean="0">
                          <a:latin typeface="Calibri" panose="020F0502020204030204" pitchFamily="34" charset="0"/>
                          <a:cs typeface="Calibri" panose="020F0502020204030204" pitchFamily="34" charset="0"/>
                        </a:rPr>
                        <a:t> …</a:t>
                      </a:r>
                      <a:r>
                        <a:rPr lang="en-GB" altLang="en-US" sz="1400" b="1" dirty="0" smtClean="0">
                          <a:latin typeface="Calibri" panose="020F0502020204030204" pitchFamily="34" charset="0"/>
                          <a:cs typeface="Calibri" panose="020F0502020204030204" pitchFamily="34" charset="0"/>
                        </a:rPr>
                        <a:t/>
                      </a:r>
                      <a:br>
                        <a:rPr lang="en-GB" altLang="en-US" sz="1400" b="1" dirty="0" smtClean="0">
                          <a:latin typeface="Calibri" panose="020F0502020204030204" pitchFamily="34" charset="0"/>
                          <a:cs typeface="Calibri" panose="020F0502020204030204" pitchFamily="34" charset="0"/>
                        </a:rPr>
                      </a:br>
                      <a:r>
                        <a:rPr lang="en-GB" altLang="en-US" sz="1400" b="1" dirty="0" smtClean="0">
                          <a:latin typeface="Calibri" panose="020F0502020204030204" pitchFamily="34" charset="0"/>
                          <a:cs typeface="Calibri" panose="020F0502020204030204" pitchFamily="34" charset="0"/>
                        </a:rPr>
                        <a:t>4.  I know this word: It means</a:t>
                      </a:r>
                      <a:r>
                        <a:rPr lang="en-GB" altLang="en-US" sz="1400" b="1" baseline="0" dirty="0" smtClean="0">
                          <a:latin typeface="Calibri" panose="020F0502020204030204" pitchFamily="34" charset="0"/>
                          <a:cs typeface="Calibri" panose="020F0502020204030204" pitchFamily="34" charset="0"/>
                        </a:rPr>
                        <a:t> …</a:t>
                      </a:r>
                      <a:r>
                        <a:rPr lang="en-GB" altLang="en-US" sz="1400" b="1" dirty="0" smtClean="0">
                          <a:latin typeface="Calibri" panose="020F0502020204030204" pitchFamily="34" charset="0"/>
                          <a:cs typeface="Calibri" panose="020F0502020204030204" pitchFamily="34" charset="0"/>
                        </a:rPr>
                        <a:t/>
                      </a:r>
                      <a:br>
                        <a:rPr lang="en-GB" altLang="en-US" sz="1400" b="1" dirty="0" smtClean="0">
                          <a:latin typeface="Calibri" panose="020F0502020204030204" pitchFamily="34" charset="0"/>
                          <a:cs typeface="Calibri" panose="020F0502020204030204" pitchFamily="34" charset="0"/>
                        </a:rPr>
                      </a:br>
                      <a:r>
                        <a:rPr lang="en-GB" altLang="en-US" sz="1400" b="1" dirty="0" smtClean="0">
                          <a:latin typeface="Calibri" panose="020F0502020204030204" pitchFamily="34" charset="0"/>
                          <a:cs typeface="Calibri" panose="020F0502020204030204" pitchFamily="34" charset="0"/>
                        </a:rPr>
                        <a:t>5.  I can use this word in a sentence:</a:t>
                      </a:r>
                      <a:r>
                        <a:rPr lang="en-GB" altLang="en-US" sz="1400" b="1" baseline="0" dirty="0" smtClean="0">
                          <a:latin typeface="Calibri" panose="020F0502020204030204" pitchFamily="34" charset="0"/>
                          <a:cs typeface="Calibri" panose="020F0502020204030204" pitchFamily="34" charset="0"/>
                        </a:rPr>
                        <a:t> E.G …</a:t>
                      </a:r>
                      <a:endParaRPr lang="en-GB" sz="1400" b="1" baseline="0" noProof="0" dirty="0" smtClean="0">
                        <a:latin typeface="Calibri" pitchFamily="34" charset="0"/>
                        <a:cs typeface="Calibri" pitchFamily="34" charset="0"/>
                      </a:endParaRPr>
                    </a:p>
                  </a:txBody>
                  <a:tcPr marL="51435" marR="51435" marT="25718" marB="2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55721485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0F145BFC-05E3-4D00-AE96-44E6DC1FA43B}" type="slidenum">
              <a:rPr lang="en-GB" smtClean="0"/>
              <a:pPr>
                <a:defRPr/>
              </a:pPr>
              <a:t>45</a:t>
            </a:fld>
            <a:endParaRPr lang="en-GB"/>
          </a:p>
        </p:txBody>
      </p:sp>
      <p:graphicFrame>
        <p:nvGraphicFramePr>
          <p:cNvPr id="3" name="Table 2"/>
          <p:cNvGraphicFramePr>
            <a:graphicFrameLocks noGrp="1"/>
          </p:cNvGraphicFramePr>
          <p:nvPr>
            <p:extLst>
              <p:ext uri="{D42A27DB-BD31-4B8C-83A1-F6EECF244321}">
                <p14:modId xmlns:p14="http://schemas.microsoft.com/office/powerpoint/2010/main" val="2942888895"/>
              </p:ext>
            </p:extLst>
          </p:nvPr>
        </p:nvGraphicFramePr>
        <p:xfrm>
          <a:off x="116632" y="107505"/>
          <a:ext cx="6624736" cy="9032853"/>
        </p:xfrm>
        <a:graphic>
          <a:graphicData uri="http://schemas.openxmlformats.org/drawingml/2006/table">
            <a:tbl>
              <a:tblPr>
                <a:tableStyleId>{5C22544A-7EE6-4342-B048-85BDC9FD1C3A}</a:tableStyleId>
              </a:tblPr>
              <a:tblGrid>
                <a:gridCol w="3240360">
                  <a:extLst>
                    <a:ext uri="{9D8B030D-6E8A-4147-A177-3AD203B41FA5}">
                      <a16:colId xmlns:a16="http://schemas.microsoft.com/office/drawing/2014/main" val="20000"/>
                    </a:ext>
                  </a:extLst>
                </a:gridCol>
                <a:gridCol w="3384376">
                  <a:extLst>
                    <a:ext uri="{9D8B030D-6E8A-4147-A177-3AD203B41FA5}">
                      <a16:colId xmlns:a16="http://schemas.microsoft.com/office/drawing/2014/main" val="20001"/>
                    </a:ext>
                  </a:extLst>
                </a:gridCol>
              </a:tblGrid>
              <a:tr h="297571">
                <a:tc gridSpan="2">
                  <a:txBody>
                    <a:bodyPr/>
                    <a:lstStyle/>
                    <a:p>
                      <a:pPr algn="ctr"/>
                      <a:r>
                        <a:rPr lang="en-GB" sz="1400" b="1" noProof="0" dirty="0" smtClean="0">
                          <a:latin typeface="Calibri" pitchFamily="34" charset="0"/>
                          <a:cs typeface="Calibri" pitchFamily="34" charset="0"/>
                        </a:rPr>
                        <a:t>COMMON FEATURES OF THE TRANSLATION INTO ENGLISH</a:t>
                      </a:r>
                      <a:r>
                        <a:rPr lang="en-GB" sz="1400" b="1" baseline="0" noProof="0" dirty="0" smtClean="0">
                          <a:latin typeface="Calibri" pitchFamily="34" charset="0"/>
                          <a:cs typeface="Calibri" pitchFamily="34" charset="0"/>
                        </a:rPr>
                        <a:t> QUESTION WITH EXAMPLES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2053240">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100" b="1" i="0" u="none" strike="noStrike" cap="none" normalizeH="0" baseline="0" dirty="0" smtClean="0">
                          <a:ln>
                            <a:noFill/>
                          </a:ln>
                          <a:solidFill>
                            <a:srgbClr val="000000"/>
                          </a:solidFill>
                          <a:effectLst/>
                          <a:latin typeface="Calibri" pitchFamily="34" charset="0"/>
                          <a:ea typeface="Calibri" pitchFamily="34" charset="0"/>
                          <a:cs typeface="Calibri" pitchFamily="34" charset="0"/>
                        </a:rPr>
                        <a:t>STRATEGIES FOR TRANSLATION INTO ENGLISH</a:t>
                      </a:r>
                      <a:endParaRPr kumimoji="0" lang="en-GB" sz="1100" b="0" i="0" u="none" strike="noStrike" cap="none" normalizeH="0" baseline="0" dirty="0" smtClean="0">
                        <a:ln>
                          <a:noFill/>
                        </a:ln>
                        <a:solidFill>
                          <a:schemeClr val="tx1"/>
                        </a:solidFill>
                        <a:effectLst/>
                        <a:latin typeface="Calibri" pitchFamily="34" charset="0"/>
                        <a:cs typeface="Calibri" pitchFamily="34" charset="0"/>
                      </a:endParaRPr>
                    </a:p>
                    <a:p>
                      <a:pPr marL="0" marR="0" lvl="0" indent="0" defTabSz="914400" rtl="0" eaLnBrk="0" fontAlgn="base" latinLnBrk="0" hangingPunct="0">
                        <a:lnSpc>
                          <a:spcPct val="100000"/>
                        </a:lnSpc>
                        <a:spcBef>
                          <a:spcPct val="0"/>
                        </a:spcBef>
                        <a:spcAft>
                          <a:spcPct val="0"/>
                        </a:spcAft>
                        <a:buClrTx/>
                        <a:buSzTx/>
                        <a:buFontTx/>
                        <a:buChar char="•"/>
                        <a:tabLst/>
                      </a:pPr>
                      <a:r>
                        <a:rPr kumimoji="0" lang="en-GB" sz="1100" b="0" i="0" u="none" strike="noStrike" cap="none" normalizeH="0" baseline="0" dirty="0" smtClean="0">
                          <a:ln>
                            <a:noFill/>
                          </a:ln>
                          <a:solidFill>
                            <a:srgbClr val="000000"/>
                          </a:solidFill>
                          <a:effectLst/>
                          <a:latin typeface="Calibri" pitchFamily="34" charset="0"/>
                          <a:ea typeface="Calibri" pitchFamily="34" charset="0"/>
                          <a:cs typeface="Calibri" pitchFamily="34" charset="0"/>
                        </a:rPr>
                        <a:t>Read the whole text through &amp; get a sense of the overall meaning.</a:t>
                      </a:r>
                      <a:endParaRPr kumimoji="0" lang="en-GB" sz="1100" b="0" i="0" u="none" strike="noStrike" cap="none" normalizeH="0" baseline="0" dirty="0" smtClean="0">
                        <a:ln>
                          <a:noFill/>
                        </a:ln>
                        <a:solidFill>
                          <a:schemeClr val="tx1"/>
                        </a:solidFill>
                        <a:effectLst/>
                        <a:latin typeface="Calibri" pitchFamily="34" charset="0"/>
                        <a:cs typeface="Calibri" pitchFamily="34" charset="0"/>
                      </a:endParaRPr>
                    </a:p>
                    <a:p>
                      <a:pPr marL="0" marR="0" lvl="0" indent="0" defTabSz="914400" rtl="0" eaLnBrk="0" fontAlgn="base" latinLnBrk="0" hangingPunct="0">
                        <a:lnSpc>
                          <a:spcPct val="100000"/>
                        </a:lnSpc>
                        <a:spcBef>
                          <a:spcPct val="0"/>
                        </a:spcBef>
                        <a:spcAft>
                          <a:spcPct val="0"/>
                        </a:spcAft>
                        <a:buClrTx/>
                        <a:buSzTx/>
                        <a:buFontTx/>
                        <a:buChar char="•"/>
                        <a:tabLst/>
                      </a:pPr>
                      <a:r>
                        <a:rPr kumimoji="0" lang="en-GB" sz="1100" b="0" i="0" u="none" strike="noStrike" cap="none" normalizeH="0" baseline="0" dirty="0" smtClean="0">
                          <a:ln>
                            <a:noFill/>
                          </a:ln>
                          <a:solidFill>
                            <a:srgbClr val="000000"/>
                          </a:solidFill>
                          <a:effectLst/>
                          <a:latin typeface="Calibri" pitchFamily="34" charset="0"/>
                          <a:ea typeface="Calibri" pitchFamily="34" charset="0"/>
                          <a:cs typeface="Calibri" pitchFamily="34" charset="0"/>
                        </a:rPr>
                        <a:t>Work then at sentence or phrase level. For each, try to produce an English equivalent that sounds right. </a:t>
                      </a:r>
                      <a:endParaRPr kumimoji="0" lang="en-GB" sz="1100" b="0" i="0" u="none" strike="noStrike" cap="none" normalizeH="0" baseline="0" dirty="0" smtClean="0">
                        <a:ln>
                          <a:noFill/>
                        </a:ln>
                        <a:solidFill>
                          <a:schemeClr val="tx1"/>
                        </a:solidFill>
                        <a:effectLst/>
                        <a:latin typeface="Calibri" pitchFamily="34" charset="0"/>
                        <a:cs typeface="Calibri" pitchFamily="34" charset="0"/>
                      </a:endParaRPr>
                    </a:p>
                    <a:p>
                      <a:pPr marL="0" marR="0" lvl="0" indent="0" defTabSz="914400" rtl="0" eaLnBrk="0" fontAlgn="base" latinLnBrk="0" hangingPunct="0">
                        <a:lnSpc>
                          <a:spcPct val="100000"/>
                        </a:lnSpc>
                        <a:spcBef>
                          <a:spcPct val="0"/>
                        </a:spcBef>
                        <a:spcAft>
                          <a:spcPct val="0"/>
                        </a:spcAft>
                        <a:buClrTx/>
                        <a:buSzTx/>
                        <a:buFontTx/>
                        <a:buChar char="•"/>
                        <a:tabLst/>
                      </a:pPr>
                      <a:r>
                        <a:rPr kumimoji="0" lang="en-GB" sz="1100" b="0" i="0" u="none" strike="noStrike" cap="none" normalizeH="0" baseline="0" dirty="0" smtClean="0">
                          <a:ln>
                            <a:noFill/>
                          </a:ln>
                          <a:solidFill>
                            <a:srgbClr val="000000"/>
                          </a:solidFill>
                          <a:effectLst/>
                          <a:latin typeface="Calibri" pitchFamily="34" charset="0"/>
                          <a:ea typeface="Calibri" pitchFamily="34" charset="0"/>
                          <a:cs typeface="Calibri" pitchFamily="34" charset="0"/>
                        </a:rPr>
                        <a:t>You cannot often translate word for word. Mostly, you need to paraphrase: i.e. find a phrase that has the same meaning, but uses different words. </a:t>
                      </a:r>
                      <a:endParaRPr kumimoji="0" lang="en-GB" sz="1100" b="0" i="0" u="none" strike="noStrike" cap="none" normalizeH="0" baseline="0" dirty="0" smtClean="0">
                        <a:ln>
                          <a:noFill/>
                        </a:ln>
                        <a:solidFill>
                          <a:schemeClr val="tx1"/>
                        </a:solidFill>
                        <a:effectLst/>
                        <a:latin typeface="Calibri" pitchFamily="34" charset="0"/>
                        <a:cs typeface="Calibri" pitchFamily="34" charset="0"/>
                      </a:endParaRPr>
                    </a:p>
                    <a:p>
                      <a:pPr marL="0" marR="0" lvl="0" indent="0" defTabSz="914400" rtl="0" eaLnBrk="0" fontAlgn="base" latinLnBrk="0" hangingPunct="0">
                        <a:lnSpc>
                          <a:spcPct val="100000"/>
                        </a:lnSpc>
                        <a:spcBef>
                          <a:spcPct val="0"/>
                        </a:spcBef>
                        <a:spcAft>
                          <a:spcPct val="0"/>
                        </a:spcAft>
                        <a:buClrTx/>
                        <a:buSzTx/>
                        <a:buFontTx/>
                        <a:buChar char="•"/>
                        <a:tabLst/>
                      </a:pPr>
                      <a:r>
                        <a:rPr kumimoji="0" lang="en-GB" sz="1100" b="0" i="0" u="none" strike="noStrike" cap="none" normalizeH="0" baseline="0" dirty="0" smtClean="0">
                          <a:ln>
                            <a:noFill/>
                          </a:ln>
                          <a:solidFill>
                            <a:srgbClr val="000000"/>
                          </a:solidFill>
                          <a:effectLst/>
                          <a:latin typeface="Calibri" pitchFamily="34" charset="0"/>
                          <a:ea typeface="Calibri" pitchFamily="34" charset="0"/>
                          <a:cs typeface="Calibri" pitchFamily="34" charset="0"/>
                        </a:rPr>
                        <a:t>Try to work out the meaning of any unfamiliar words in the sentence. Consider words surrounding the unfamiliar word &amp; try out words that would fit, using an English sentence with gaps. E.g. </a:t>
                      </a:r>
                      <a:r>
                        <a:rPr kumimoji="0" lang="en-GB" sz="1100" b="0" i="1" u="none" strike="noStrike" cap="none" normalizeH="0" baseline="0" dirty="0" err="1" smtClean="0">
                          <a:ln>
                            <a:noFill/>
                          </a:ln>
                          <a:solidFill>
                            <a:srgbClr val="000000"/>
                          </a:solidFill>
                          <a:effectLst/>
                          <a:latin typeface="Calibri" pitchFamily="34" charset="0"/>
                          <a:ea typeface="Calibri" pitchFamily="34" charset="0"/>
                          <a:cs typeface="Calibri" pitchFamily="34" charset="0"/>
                        </a:rPr>
                        <a:t>Ils</a:t>
                      </a:r>
                      <a:r>
                        <a:rPr kumimoji="0" lang="en-GB" sz="1100" b="0" i="1" u="none" strike="noStrike" cap="none" normalizeH="0" baseline="0" dirty="0" smtClean="0">
                          <a:ln>
                            <a:noFill/>
                          </a:ln>
                          <a:solidFill>
                            <a:srgbClr val="000000"/>
                          </a:solidFill>
                          <a:effectLst/>
                          <a:latin typeface="Calibri" pitchFamily="34" charset="0"/>
                          <a:ea typeface="Calibri" pitchFamily="34" charset="0"/>
                          <a:cs typeface="Calibri" pitchFamily="34" charset="0"/>
                        </a:rPr>
                        <a:t> </a:t>
                      </a:r>
                      <a:r>
                        <a:rPr kumimoji="0" lang="en-GB" sz="1100" b="0" i="1" u="none" strike="noStrike" cap="none" normalizeH="0" baseline="0" dirty="0" err="1" smtClean="0">
                          <a:ln>
                            <a:noFill/>
                          </a:ln>
                          <a:solidFill>
                            <a:srgbClr val="000000"/>
                          </a:solidFill>
                          <a:effectLst/>
                          <a:latin typeface="Calibri" pitchFamily="34" charset="0"/>
                          <a:ea typeface="Calibri" pitchFamily="34" charset="0"/>
                          <a:cs typeface="Calibri" pitchFamily="34" charset="0"/>
                        </a:rPr>
                        <a:t>lisent</a:t>
                      </a:r>
                      <a:r>
                        <a:rPr kumimoji="0" lang="en-GB" sz="1100" b="0" i="1" u="none" strike="noStrike" cap="none" normalizeH="0" baseline="0" dirty="0" smtClean="0">
                          <a:ln>
                            <a:noFill/>
                          </a:ln>
                          <a:solidFill>
                            <a:srgbClr val="000000"/>
                          </a:solidFill>
                          <a:effectLst/>
                          <a:latin typeface="Calibri" pitchFamily="34" charset="0"/>
                          <a:ea typeface="Calibri" pitchFamily="34" charset="0"/>
                          <a:cs typeface="Calibri" pitchFamily="34" charset="0"/>
                        </a:rPr>
                        <a:t> un livre </a:t>
                      </a:r>
                      <a:r>
                        <a:rPr kumimoji="0" lang="en-GB" sz="1100" b="0" i="0" u="none" strike="noStrike" cap="none" normalizeH="0" baseline="0" dirty="0" smtClean="0">
                          <a:ln>
                            <a:noFill/>
                          </a:ln>
                          <a:solidFill>
                            <a:srgbClr val="000000"/>
                          </a:solidFill>
                          <a:effectLst/>
                          <a:latin typeface="Calibri" pitchFamily="34" charset="0"/>
                          <a:ea typeface="Calibri" pitchFamily="34" charset="0"/>
                          <a:cs typeface="Calibri" pitchFamily="34" charset="0"/>
                        </a:rPr>
                        <a:t>= They *?* a book. </a:t>
                      </a:r>
                      <a:endParaRPr kumimoji="0" lang="en-GB" sz="1100" b="0" i="0" u="none" strike="noStrike" cap="none" normalizeH="0" baseline="0" dirty="0" smtClean="0">
                        <a:ln>
                          <a:noFill/>
                        </a:ln>
                        <a:solidFill>
                          <a:schemeClr val="tx1"/>
                        </a:solidFill>
                        <a:effectLst/>
                        <a:latin typeface="Calibri" pitchFamily="34" charset="0"/>
                        <a:cs typeface="Calibri" pitchFamily="34" charset="0"/>
                      </a:endParaRPr>
                    </a:p>
                    <a:p>
                      <a:pPr marL="0" marR="0" lvl="0" indent="0" defTabSz="914400" rtl="0" eaLnBrk="0" fontAlgn="base" latinLnBrk="0" hangingPunct="0">
                        <a:lnSpc>
                          <a:spcPct val="100000"/>
                        </a:lnSpc>
                        <a:spcBef>
                          <a:spcPct val="0"/>
                        </a:spcBef>
                        <a:spcAft>
                          <a:spcPct val="0"/>
                        </a:spcAft>
                        <a:buClrTx/>
                        <a:buSzTx/>
                        <a:buFontTx/>
                        <a:buChar char="•"/>
                        <a:tabLst/>
                      </a:pPr>
                      <a:r>
                        <a:rPr kumimoji="0" lang="en-GB" sz="1100" b="0" i="0" u="none" strike="noStrike" cap="none" normalizeH="0" baseline="0" dirty="0" smtClean="0">
                          <a:ln>
                            <a:noFill/>
                          </a:ln>
                          <a:solidFill>
                            <a:srgbClr val="000000"/>
                          </a:solidFill>
                          <a:effectLst/>
                          <a:latin typeface="Calibri" pitchFamily="34" charset="0"/>
                          <a:ea typeface="Calibri" pitchFamily="34" charset="0"/>
                          <a:cs typeface="Calibri" pitchFamily="34" charset="0"/>
                        </a:rPr>
                        <a:t>Think about the context &amp; use common sense. What makes sense in the context of the rest of the text? </a:t>
                      </a:r>
                      <a:endParaRPr kumimoji="0" lang="en-GB" sz="1100" b="0" i="0" u="none" strike="noStrike" cap="none" normalizeH="0" baseline="0" dirty="0" smtClean="0">
                        <a:ln>
                          <a:noFill/>
                        </a:ln>
                        <a:solidFill>
                          <a:schemeClr val="tx1"/>
                        </a:solidFill>
                        <a:effectLst/>
                        <a:latin typeface="Calibri" pitchFamily="34" charset="0"/>
                        <a:cs typeface="Calibri" pitchFamily="34" charset="0"/>
                      </a:endParaRPr>
                    </a:p>
                    <a:p>
                      <a:pPr marL="0" marR="0" lvl="0" indent="0" defTabSz="914400" rtl="0" eaLnBrk="0" fontAlgn="base" latinLnBrk="0" hangingPunct="0">
                        <a:lnSpc>
                          <a:spcPct val="100000"/>
                        </a:lnSpc>
                        <a:spcBef>
                          <a:spcPct val="0"/>
                        </a:spcBef>
                        <a:spcAft>
                          <a:spcPct val="0"/>
                        </a:spcAft>
                        <a:buClrTx/>
                        <a:buSzTx/>
                        <a:buFontTx/>
                        <a:buChar char="•"/>
                        <a:tabLst/>
                      </a:pPr>
                      <a:r>
                        <a:rPr kumimoji="0" lang="en-GB" sz="1100" b="0" i="0" u="none" strike="noStrike" cap="none" normalizeH="0" baseline="0" dirty="0" smtClean="0">
                          <a:ln>
                            <a:noFill/>
                          </a:ln>
                          <a:solidFill>
                            <a:srgbClr val="000000"/>
                          </a:solidFill>
                          <a:effectLst/>
                          <a:latin typeface="Calibri" pitchFamily="34" charset="0"/>
                          <a:ea typeface="Calibri" pitchFamily="34" charset="0"/>
                          <a:cs typeface="Calibri" pitchFamily="34" charset="0"/>
                        </a:rPr>
                        <a:t>Once you have the meaning of the sentence in your head, play with the order of the words until you have English that sounds natural when you read it. </a:t>
                      </a:r>
                      <a:endParaRPr kumimoji="0" lang="en-GB" sz="1100" b="0" i="0" u="none" strike="noStrike" cap="none" normalizeH="0" baseline="0" dirty="0" smtClean="0">
                        <a:ln>
                          <a:noFill/>
                        </a:ln>
                        <a:solidFill>
                          <a:schemeClr val="tx1"/>
                        </a:solidFill>
                        <a:effectLst/>
                        <a:latin typeface="Calibri" pitchFamily="34" charset="0"/>
                        <a:cs typeface="Calibri" pitchFamily="34" charset="0"/>
                      </a:endParaRPr>
                    </a:p>
                    <a:p>
                      <a:pPr marL="0" marR="0" lvl="0" indent="0" defTabSz="914400" rtl="0" eaLnBrk="0" fontAlgn="base" latinLnBrk="0" hangingPunct="0">
                        <a:lnSpc>
                          <a:spcPct val="100000"/>
                        </a:lnSpc>
                        <a:spcBef>
                          <a:spcPct val="0"/>
                        </a:spcBef>
                        <a:spcAft>
                          <a:spcPct val="0"/>
                        </a:spcAft>
                        <a:buClrTx/>
                        <a:buSzTx/>
                        <a:buFontTx/>
                        <a:buChar char="•"/>
                        <a:tabLst/>
                      </a:pPr>
                      <a:r>
                        <a:rPr kumimoji="0" lang="en-GB" sz="1100" b="0" i="0" u="none" strike="noStrike" cap="none" normalizeH="0" baseline="0" dirty="0" smtClean="0">
                          <a:ln>
                            <a:noFill/>
                          </a:ln>
                          <a:solidFill>
                            <a:srgbClr val="000000"/>
                          </a:solidFill>
                          <a:effectLst/>
                          <a:latin typeface="Calibri" pitchFamily="34" charset="0"/>
                          <a:ea typeface="Calibri" pitchFamily="34" charset="0"/>
                          <a:cs typeface="Calibri" pitchFamily="34" charset="0"/>
                        </a:rPr>
                        <a:t>The golden rule: read aloud what you have written. If it doesn’t sound right to you, it probably isn’t.</a:t>
                      </a:r>
                      <a:endParaRPr kumimoji="0" lang="en-GB" sz="1100" b="0" i="0" u="none" strike="noStrike" cap="none" normalizeH="0" baseline="0" dirty="0" smtClean="0">
                        <a:ln>
                          <a:noFill/>
                        </a:ln>
                        <a:solidFill>
                          <a:schemeClr val="tx1"/>
                        </a:solidFill>
                        <a:effectLst/>
                        <a:latin typeface="Calibri" pitchFamily="34" charset="0"/>
                        <a:cs typeface="Calibri"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sz="1100" b="0"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1071255">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100" b="1" noProof="0" dirty="0" smtClean="0">
                          <a:latin typeface="Calibri" pitchFamily="34" charset="0"/>
                          <a:cs typeface="Calibri" pitchFamily="34" charset="0"/>
                        </a:rPr>
                        <a:t>OPINIONS (FOUNDATION</a:t>
                      </a:r>
                      <a:r>
                        <a:rPr lang="en-GB" sz="1100" b="1" baseline="0" noProof="0" dirty="0" smtClean="0">
                          <a:latin typeface="Calibri" pitchFamily="34" charset="0"/>
                          <a:cs typeface="Calibri" pitchFamily="34" charset="0"/>
                        </a:rPr>
                        <a:t> </a:t>
                      </a:r>
                      <a:r>
                        <a:rPr lang="en-GB" sz="1100" b="1" noProof="0" dirty="0" smtClean="0">
                          <a:latin typeface="Calibri" pitchFamily="34" charset="0"/>
                          <a:cs typeface="Calibri" pitchFamily="34" charset="0"/>
                        </a:rPr>
                        <a:t>&amp; HIGHER)</a:t>
                      </a:r>
                    </a:p>
                    <a:p>
                      <a:r>
                        <a:rPr lang="en-GB" sz="1100" baseline="0" noProof="0" dirty="0" err="1" smtClean="0">
                          <a:latin typeface="Calibri" pitchFamily="34" charset="0"/>
                          <a:cs typeface="Calibri" pitchFamily="34" charset="0"/>
                        </a:rPr>
                        <a:t>J’adore</a:t>
                      </a:r>
                      <a:r>
                        <a:rPr lang="en-GB" sz="1100" baseline="0" noProof="0" dirty="0" smtClean="0">
                          <a:latin typeface="Calibri" pitchFamily="34" charset="0"/>
                          <a:cs typeface="Calibri" pitchFamily="34" charset="0"/>
                        </a:rPr>
                        <a:t>-I love</a:t>
                      </a:r>
                    </a:p>
                    <a:p>
                      <a:r>
                        <a:rPr lang="en-GB" sz="1100" baseline="0" noProof="0" dirty="0" smtClean="0">
                          <a:latin typeface="Calibri" pitchFamily="34" charset="0"/>
                          <a:cs typeface="Calibri" pitchFamily="34" charset="0"/>
                        </a:rPr>
                        <a:t>Mon </a:t>
                      </a:r>
                      <a:r>
                        <a:rPr lang="en-GB" sz="1100" baseline="0" noProof="0" dirty="0" err="1" smtClean="0">
                          <a:latin typeface="Calibri" pitchFamily="34" charset="0"/>
                          <a:cs typeface="Calibri" pitchFamily="34" charset="0"/>
                        </a:rPr>
                        <a:t>ami</a:t>
                      </a:r>
                      <a:r>
                        <a:rPr lang="en-GB" sz="1100" baseline="0" noProof="0" dirty="0" smtClean="0">
                          <a:latin typeface="Calibri" pitchFamily="34" charset="0"/>
                          <a:cs typeface="Calibri" pitchFamily="34" charset="0"/>
                        </a:rPr>
                        <a:t> </a:t>
                      </a:r>
                      <a:r>
                        <a:rPr lang="en-GB" sz="1100" baseline="0" noProof="0" dirty="0" err="1" smtClean="0">
                          <a:latin typeface="Calibri" pitchFamily="34" charset="0"/>
                          <a:cs typeface="Calibri" pitchFamily="34" charset="0"/>
                        </a:rPr>
                        <a:t>n’aime</a:t>
                      </a:r>
                      <a:r>
                        <a:rPr lang="en-GB" sz="1100" baseline="0" noProof="0" dirty="0" smtClean="0">
                          <a:latin typeface="Calibri" pitchFamily="34" charset="0"/>
                          <a:cs typeface="Calibri" pitchFamily="34" charset="0"/>
                        </a:rPr>
                        <a:t> pas-My friend doesn’t like </a:t>
                      </a:r>
                      <a:r>
                        <a:rPr lang="en-GB" sz="1100" b="1" baseline="0" noProof="0" dirty="0" smtClean="0">
                          <a:latin typeface="Calibri" pitchFamily="34" charset="0"/>
                          <a:cs typeface="Calibri" pitchFamily="34" charset="0"/>
                        </a:rPr>
                        <a:t>(Other people’s opinions)</a:t>
                      </a:r>
                    </a:p>
                    <a:p>
                      <a:r>
                        <a:rPr lang="en-GB" sz="1100" baseline="0" noProof="0" dirty="0" smtClean="0">
                          <a:latin typeface="Calibri" pitchFamily="34" charset="0"/>
                          <a:cs typeface="Calibri" pitchFamily="34" charset="0"/>
                        </a:rPr>
                        <a:t>À mon </a:t>
                      </a:r>
                      <a:r>
                        <a:rPr lang="en-GB" sz="1100" baseline="0" noProof="0" dirty="0" err="1" smtClean="0">
                          <a:latin typeface="Calibri" pitchFamily="34" charset="0"/>
                          <a:cs typeface="Calibri" pitchFamily="34" charset="0"/>
                        </a:rPr>
                        <a:t>avis</a:t>
                      </a:r>
                      <a:r>
                        <a:rPr lang="en-GB" sz="1100" baseline="0" noProof="0" dirty="0" smtClean="0">
                          <a:latin typeface="Calibri" pitchFamily="34" charset="0"/>
                          <a:cs typeface="Calibri" pitchFamily="34" charset="0"/>
                        </a:rPr>
                        <a:t>-In my opinion</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100" b="1" noProof="0" dirty="0" smtClean="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100" b="1" noProof="0" dirty="0" smtClean="0">
                          <a:latin typeface="Calibri" pitchFamily="34" charset="0"/>
                          <a:cs typeface="Calibri" pitchFamily="34" charset="0"/>
                        </a:rPr>
                        <a:t>OPINIONS (HIGHER)</a:t>
                      </a:r>
                    </a:p>
                    <a:p>
                      <a:r>
                        <a:rPr lang="en-GB" sz="1100" noProof="0" dirty="0" smtClean="0">
                          <a:latin typeface="Calibri" pitchFamily="34" charset="0"/>
                          <a:cs typeface="Calibri" pitchFamily="34" charset="0"/>
                        </a:rPr>
                        <a:t>Je</a:t>
                      </a:r>
                      <a:r>
                        <a:rPr lang="en-GB" sz="1100" baseline="0" noProof="0" dirty="0" smtClean="0">
                          <a:latin typeface="Calibri" pitchFamily="34" charset="0"/>
                          <a:cs typeface="Calibri" pitchFamily="34" charset="0"/>
                        </a:rPr>
                        <a:t> </a:t>
                      </a:r>
                      <a:r>
                        <a:rPr lang="en-GB" sz="1100" baseline="0" noProof="0" dirty="0" err="1" smtClean="0">
                          <a:latin typeface="Calibri" pitchFamily="34" charset="0"/>
                          <a:cs typeface="Calibri" pitchFamily="34" charset="0"/>
                        </a:rPr>
                        <a:t>veux</a:t>
                      </a:r>
                      <a:r>
                        <a:rPr lang="en-GB" sz="1100" baseline="0" noProof="0" dirty="0" smtClean="0">
                          <a:latin typeface="Calibri" pitchFamily="34" charset="0"/>
                          <a:cs typeface="Calibri" pitchFamily="34" charset="0"/>
                        </a:rPr>
                        <a:t> que</a:t>
                      </a:r>
                      <a:r>
                        <a:rPr lang="en-GB" sz="1100" noProof="0" dirty="0" smtClean="0">
                          <a:latin typeface="Calibri" pitchFamily="34" charset="0"/>
                          <a:cs typeface="Calibri" pitchFamily="34" charset="0"/>
                        </a:rPr>
                        <a:t> … </a:t>
                      </a:r>
                      <a:r>
                        <a:rPr lang="en-GB" sz="1100" noProof="0" dirty="0" err="1" smtClean="0">
                          <a:latin typeface="Calibri" pitchFamily="34" charset="0"/>
                          <a:cs typeface="Calibri" pitchFamily="34" charset="0"/>
                        </a:rPr>
                        <a:t>ce</a:t>
                      </a:r>
                      <a:r>
                        <a:rPr lang="en-GB" sz="1100" baseline="0" noProof="0" dirty="0" smtClean="0">
                          <a:latin typeface="Calibri" pitchFamily="34" charset="0"/>
                          <a:cs typeface="Calibri" pitchFamily="34" charset="0"/>
                        </a:rPr>
                        <a:t> </a:t>
                      </a:r>
                      <a:r>
                        <a:rPr lang="en-GB" sz="1100" baseline="0" noProof="0" dirty="0" err="1" smtClean="0">
                          <a:latin typeface="Calibri" pitchFamily="34" charset="0"/>
                          <a:cs typeface="Calibri" pitchFamily="34" charset="0"/>
                        </a:rPr>
                        <a:t>soit</a:t>
                      </a:r>
                      <a:r>
                        <a:rPr lang="en-GB" sz="1100" baseline="0" noProof="0" dirty="0" smtClean="0">
                          <a:latin typeface="Calibri" pitchFamily="34" charset="0"/>
                          <a:cs typeface="Calibri" pitchFamily="34" charset="0"/>
                        </a:rPr>
                        <a:t>: </a:t>
                      </a:r>
                      <a:r>
                        <a:rPr lang="en-GB" sz="1100" noProof="0" dirty="0" smtClean="0">
                          <a:latin typeface="Calibri" pitchFamily="34" charset="0"/>
                          <a:cs typeface="Calibri" pitchFamily="34" charset="0"/>
                        </a:rPr>
                        <a:t>I want… to be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100" b="1" noProof="0" dirty="0" smtClean="0">
                          <a:latin typeface="Calibri" pitchFamily="34" charset="0"/>
                          <a:cs typeface="Calibri" pitchFamily="34" charset="0"/>
                        </a:rPr>
                        <a:t>REASONS (FOUNDATION</a:t>
                      </a:r>
                      <a:r>
                        <a:rPr lang="en-GB" sz="1100" b="1" baseline="0" noProof="0" dirty="0" smtClean="0">
                          <a:latin typeface="Calibri" pitchFamily="34" charset="0"/>
                          <a:cs typeface="Calibri" pitchFamily="34" charset="0"/>
                        </a:rPr>
                        <a:t> </a:t>
                      </a:r>
                      <a:r>
                        <a:rPr lang="en-GB" sz="1100" b="1" noProof="0" dirty="0" smtClean="0">
                          <a:latin typeface="Calibri" pitchFamily="34" charset="0"/>
                          <a:cs typeface="Calibri" pitchFamily="34" charset="0"/>
                        </a:rPr>
                        <a:t>&amp; HIGHER)</a:t>
                      </a:r>
                    </a:p>
                    <a:p>
                      <a:r>
                        <a:rPr lang="en-GB" sz="1100" noProof="0" dirty="0" err="1" smtClean="0">
                          <a:latin typeface="Calibri" pitchFamily="34" charset="0"/>
                          <a:cs typeface="Calibri" pitchFamily="34" charset="0"/>
                        </a:rPr>
                        <a:t>Parce</a:t>
                      </a:r>
                      <a:r>
                        <a:rPr lang="en-GB" sz="1100" baseline="0" noProof="0" dirty="0" smtClean="0">
                          <a:latin typeface="Calibri" pitchFamily="34" charset="0"/>
                          <a:cs typeface="Calibri" pitchFamily="34" charset="0"/>
                        </a:rPr>
                        <a:t> que/car</a:t>
                      </a:r>
                      <a:r>
                        <a:rPr lang="en-GB" sz="1100" noProof="0" dirty="0" smtClean="0">
                          <a:latin typeface="Calibri" pitchFamily="34" charset="0"/>
                          <a:cs typeface="Calibri" pitchFamily="34" charset="0"/>
                        </a:rPr>
                        <a:t>-because</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100" b="1" noProof="0" dirty="0" smtClean="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100" b="1" noProof="0" dirty="0" smtClean="0">
                          <a:latin typeface="Calibri" pitchFamily="34" charset="0"/>
                          <a:cs typeface="Calibri" pitchFamily="34" charset="0"/>
                        </a:rPr>
                        <a:t>REASONS (HIGHER)</a:t>
                      </a:r>
                    </a:p>
                    <a:p>
                      <a:r>
                        <a:rPr lang="en-GB" sz="1100" b="0" baseline="0" noProof="0" dirty="0" err="1" smtClean="0">
                          <a:latin typeface="Calibri" pitchFamily="34" charset="0"/>
                          <a:cs typeface="Calibri" pitchFamily="34" charset="0"/>
                        </a:rPr>
                        <a:t>puisque</a:t>
                      </a:r>
                      <a:r>
                        <a:rPr lang="en-GB" sz="1100" b="0" baseline="0" noProof="0" dirty="0" smtClean="0">
                          <a:latin typeface="Calibri" pitchFamily="34" charset="0"/>
                          <a:cs typeface="Calibri" pitchFamily="34" charset="0"/>
                        </a:rPr>
                        <a:t>-since; vu que-seeing that; </a:t>
                      </a:r>
                      <a:r>
                        <a:rPr lang="en-GB" sz="1100" b="0" baseline="0" noProof="0" dirty="0" err="1" smtClean="0">
                          <a:latin typeface="Calibri" pitchFamily="34" charset="0"/>
                          <a:cs typeface="Calibri" pitchFamily="34" charset="0"/>
                        </a:rPr>
                        <a:t>étant</a:t>
                      </a:r>
                      <a:r>
                        <a:rPr lang="en-GB" sz="1100" b="0" baseline="0" noProof="0" dirty="0" smtClean="0">
                          <a:latin typeface="Calibri" pitchFamily="34" charset="0"/>
                          <a:cs typeface="Calibri" pitchFamily="34" charset="0"/>
                        </a:rPr>
                        <a:t> </a:t>
                      </a:r>
                      <a:r>
                        <a:rPr lang="en-GB" sz="1100" b="0" baseline="0" noProof="0" dirty="0" err="1" smtClean="0">
                          <a:latin typeface="Calibri" pitchFamily="34" charset="0"/>
                          <a:cs typeface="Calibri" pitchFamily="34" charset="0"/>
                        </a:rPr>
                        <a:t>donné</a:t>
                      </a:r>
                      <a:r>
                        <a:rPr lang="en-GB" sz="1100" b="0" baseline="0" noProof="0" dirty="0" smtClean="0">
                          <a:latin typeface="Calibri" pitchFamily="34" charset="0"/>
                          <a:cs typeface="Calibri" pitchFamily="34" charset="0"/>
                        </a:rPr>
                        <a:t> que – given that</a:t>
                      </a:r>
                      <a:endParaRPr lang="en-GB" sz="1100" b="0" noProof="0" dirty="0" smtClean="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327328">
                <a:tc vMerge="1">
                  <a:txBody>
                    <a:bodyPr/>
                    <a:lstStyle/>
                    <a:p>
                      <a:endParaRPr lang="es-ES_tradnl"/>
                    </a:p>
                  </a:txBody>
                  <a:tcPr/>
                </a:tc>
                <a:tc rowSpan="2">
                  <a:txBody>
                    <a:bodyPr/>
                    <a:lstStyle/>
                    <a:p>
                      <a:r>
                        <a:rPr lang="en-GB" sz="1100" b="1" noProof="0" dirty="0" smtClean="0">
                          <a:latin typeface="Calibri" pitchFamily="34" charset="0"/>
                          <a:cs typeface="Calibri" pitchFamily="34" charset="0"/>
                        </a:rPr>
                        <a:t>PAST TIME FRAME (FOUNDATION</a:t>
                      </a:r>
                      <a:r>
                        <a:rPr lang="en-GB" sz="1100" b="1" baseline="0" noProof="0" dirty="0" smtClean="0">
                          <a:latin typeface="Calibri" pitchFamily="34" charset="0"/>
                          <a:cs typeface="Calibri" pitchFamily="34" charset="0"/>
                        </a:rPr>
                        <a:t> </a:t>
                      </a:r>
                      <a:r>
                        <a:rPr lang="en-GB" sz="1100" b="1" noProof="0" dirty="0" smtClean="0">
                          <a:latin typeface="Calibri" pitchFamily="34" charset="0"/>
                          <a:cs typeface="Calibri" pitchFamily="34" charset="0"/>
                        </a:rPr>
                        <a:t>&amp; HIGHER)</a:t>
                      </a:r>
                    </a:p>
                    <a:p>
                      <a:pPr marL="0" marR="0" indent="0" algn="l" defTabSz="914400" rtl="0" eaLnBrk="1" fontAlgn="auto" latinLnBrk="0" hangingPunct="1">
                        <a:lnSpc>
                          <a:spcPct val="100000"/>
                        </a:lnSpc>
                        <a:spcBef>
                          <a:spcPts val="0"/>
                        </a:spcBef>
                        <a:spcAft>
                          <a:spcPts val="0"/>
                        </a:spcAft>
                        <a:buClrTx/>
                        <a:buSzTx/>
                        <a:buFontTx/>
                        <a:buNone/>
                        <a:tabLst/>
                        <a:defRPr/>
                      </a:pPr>
                      <a:r>
                        <a:rPr lang="en-GB" sz="1100" noProof="0" dirty="0" err="1" smtClean="0">
                          <a:latin typeface="Calibri" pitchFamily="34" charset="0"/>
                          <a:cs typeface="Calibri" pitchFamily="34" charset="0"/>
                        </a:rPr>
                        <a:t>hier</a:t>
                      </a:r>
                      <a:r>
                        <a:rPr lang="en-GB" sz="1100" noProof="0" dirty="0" smtClean="0">
                          <a:latin typeface="Calibri" pitchFamily="34" charset="0"/>
                          <a:cs typeface="Calibri" pitchFamily="34" charset="0"/>
                        </a:rPr>
                        <a:t>-yesterday</a:t>
                      </a:r>
                    </a:p>
                    <a:p>
                      <a:pPr marL="0" marR="0" indent="0" algn="l" defTabSz="914400" rtl="0" eaLnBrk="1" fontAlgn="auto" latinLnBrk="0" hangingPunct="1">
                        <a:lnSpc>
                          <a:spcPct val="100000"/>
                        </a:lnSpc>
                        <a:spcBef>
                          <a:spcPts val="0"/>
                        </a:spcBef>
                        <a:spcAft>
                          <a:spcPts val="0"/>
                        </a:spcAft>
                        <a:buClrTx/>
                        <a:buSzTx/>
                        <a:buFontTx/>
                        <a:buNone/>
                        <a:tabLst/>
                        <a:defRPr/>
                      </a:pPr>
                      <a:r>
                        <a:rPr lang="en-GB" sz="1100" noProof="0" dirty="0" err="1" smtClean="0">
                          <a:latin typeface="Calibri" pitchFamily="34" charset="0"/>
                          <a:cs typeface="Calibri" pitchFamily="34" charset="0"/>
                        </a:rPr>
                        <a:t>J’ai</a:t>
                      </a:r>
                      <a:r>
                        <a:rPr lang="en-GB" sz="1100" noProof="0" dirty="0" smtClean="0">
                          <a:latin typeface="Calibri" pitchFamily="34" charset="0"/>
                          <a:cs typeface="Calibri" pitchFamily="34" charset="0"/>
                        </a:rPr>
                        <a:t> </a:t>
                      </a:r>
                      <a:r>
                        <a:rPr lang="en-GB" sz="1100" noProof="0" dirty="0" err="1" smtClean="0">
                          <a:latin typeface="Calibri" pitchFamily="34" charset="0"/>
                          <a:cs typeface="Calibri" pitchFamily="34" charset="0"/>
                        </a:rPr>
                        <a:t>écouté</a:t>
                      </a:r>
                      <a:r>
                        <a:rPr lang="en-GB" sz="1100" noProof="0" dirty="0" smtClean="0">
                          <a:latin typeface="Calibri" pitchFamily="34" charset="0"/>
                          <a:cs typeface="Calibri" pitchFamily="34" charset="0"/>
                        </a:rPr>
                        <a:t>-I listened to </a:t>
                      </a:r>
                      <a:r>
                        <a:rPr lang="en-GB" sz="1100" b="1" noProof="0" dirty="0" err="1" smtClean="0">
                          <a:latin typeface="Calibri" pitchFamily="34" charset="0"/>
                          <a:cs typeface="Calibri" pitchFamily="34" charset="0"/>
                        </a:rPr>
                        <a:t>j’ai</a:t>
                      </a:r>
                      <a:r>
                        <a:rPr lang="en-GB" sz="1100" b="1" noProof="0" dirty="0" smtClean="0">
                          <a:latin typeface="Calibri" pitchFamily="34" charset="0"/>
                          <a:cs typeface="Calibri" pitchFamily="34" charset="0"/>
                        </a:rPr>
                        <a:t> + (é)</a:t>
                      </a:r>
                    </a:p>
                    <a:p>
                      <a:pPr marL="0" marR="0" indent="0" algn="l" defTabSz="914400" rtl="0" eaLnBrk="1" fontAlgn="auto" latinLnBrk="0" hangingPunct="1">
                        <a:lnSpc>
                          <a:spcPct val="100000"/>
                        </a:lnSpc>
                        <a:spcBef>
                          <a:spcPts val="0"/>
                        </a:spcBef>
                        <a:spcAft>
                          <a:spcPts val="0"/>
                        </a:spcAft>
                        <a:buClrTx/>
                        <a:buSzTx/>
                        <a:buFontTx/>
                        <a:buNone/>
                        <a:tabLst/>
                        <a:defRPr/>
                      </a:pPr>
                      <a:r>
                        <a:rPr lang="en-GB" sz="1100" noProof="0" dirty="0" smtClean="0">
                          <a:latin typeface="Calibri" pitchFamily="34" charset="0"/>
                          <a:cs typeface="Calibri" pitchFamily="34" charset="0"/>
                        </a:rPr>
                        <a:t>Il/</a:t>
                      </a:r>
                      <a:r>
                        <a:rPr lang="en-GB" sz="1100" noProof="0" dirty="0" err="1" smtClean="0">
                          <a:latin typeface="Calibri" pitchFamily="34" charset="0"/>
                          <a:cs typeface="Calibri" pitchFamily="34" charset="0"/>
                        </a:rPr>
                        <a:t>elle</a:t>
                      </a:r>
                      <a:r>
                        <a:rPr lang="en-GB" sz="1100" noProof="0" dirty="0" smtClean="0">
                          <a:latin typeface="Calibri" pitchFamily="34" charset="0"/>
                          <a:cs typeface="Calibri" pitchFamily="34" charset="0"/>
                        </a:rPr>
                        <a:t> a </a:t>
                      </a:r>
                      <a:r>
                        <a:rPr lang="en-GB" sz="1100" noProof="0" dirty="0" err="1" smtClean="0">
                          <a:latin typeface="Calibri" pitchFamily="34" charset="0"/>
                          <a:cs typeface="Calibri" pitchFamily="34" charset="0"/>
                        </a:rPr>
                        <a:t>mangé</a:t>
                      </a:r>
                      <a:r>
                        <a:rPr lang="en-GB" sz="1100" noProof="0" dirty="0" smtClean="0">
                          <a:latin typeface="Calibri" pitchFamily="34" charset="0"/>
                          <a:cs typeface="Calibri" pitchFamily="34" charset="0"/>
                        </a:rPr>
                        <a:t>-He/she ate</a:t>
                      </a:r>
                      <a:r>
                        <a:rPr lang="en-GB" sz="1100" baseline="0" noProof="0" dirty="0" smtClean="0">
                          <a:latin typeface="Calibri" pitchFamily="34" charset="0"/>
                          <a:cs typeface="Calibri" pitchFamily="34" charset="0"/>
                        </a:rPr>
                        <a:t> </a:t>
                      </a:r>
                      <a:r>
                        <a:rPr lang="en-GB" sz="1100" b="1" baseline="0" noProof="0" dirty="0" err="1" smtClean="0">
                          <a:latin typeface="Calibri" pitchFamily="34" charset="0"/>
                          <a:cs typeface="Calibri" pitchFamily="34" charset="0"/>
                        </a:rPr>
                        <a:t>il</a:t>
                      </a:r>
                      <a:r>
                        <a:rPr lang="en-GB" sz="1100" b="1" baseline="0" noProof="0" dirty="0" smtClean="0">
                          <a:latin typeface="Calibri" pitchFamily="34" charset="0"/>
                          <a:cs typeface="Calibri" pitchFamily="34" charset="0"/>
                        </a:rPr>
                        <a:t>/</a:t>
                      </a:r>
                      <a:r>
                        <a:rPr lang="en-GB" sz="1100" b="1" baseline="0" noProof="0" dirty="0" err="1" smtClean="0">
                          <a:latin typeface="Calibri" pitchFamily="34" charset="0"/>
                          <a:cs typeface="Calibri" pitchFamily="34" charset="0"/>
                        </a:rPr>
                        <a:t>elle</a:t>
                      </a:r>
                      <a:r>
                        <a:rPr lang="en-GB" sz="1100" b="1" baseline="0" noProof="0" dirty="0" smtClean="0">
                          <a:latin typeface="Calibri" pitchFamily="34" charset="0"/>
                          <a:cs typeface="Calibri" pitchFamily="34" charset="0"/>
                        </a:rPr>
                        <a:t> a +</a:t>
                      </a:r>
                      <a:r>
                        <a:rPr lang="en-GB" sz="1100" b="1" noProof="0" dirty="0" smtClean="0">
                          <a:latin typeface="Calibri" pitchFamily="34" charset="0"/>
                          <a:cs typeface="Calibri" pitchFamily="34" charset="0"/>
                        </a:rPr>
                        <a:t>(é)</a:t>
                      </a:r>
                    </a:p>
                    <a:p>
                      <a:pPr marL="0" marR="0" indent="0" algn="l" defTabSz="914400" rtl="0" eaLnBrk="1" fontAlgn="auto" latinLnBrk="0" hangingPunct="1">
                        <a:lnSpc>
                          <a:spcPct val="100000"/>
                        </a:lnSpc>
                        <a:spcBef>
                          <a:spcPts val="0"/>
                        </a:spcBef>
                        <a:spcAft>
                          <a:spcPts val="0"/>
                        </a:spcAft>
                        <a:buClrTx/>
                        <a:buSzTx/>
                        <a:buFontTx/>
                        <a:buNone/>
                        <a:tabLst/>
                        <a:defRPr/>
                      </a:pPr>
                      <a:r>
                        <a:rPr lang="en-GB" sz="1100" noProof="0" dirty="0" smtClean="0">
                          <a:latin typeface="Calibri" pitchFamily="34" charset="0"/>
                          <a:cs typeface="Calibri" pitchFamily="34" charset="0"/>
                        </a:rPr>
                        <a:t>Je</a:t>
                      </a:r>
                      <a:r>
                        <a:rPr lang="en-GB" sz="1100" baseline="0" noProof="0" dirty="0" smtClean="0">
                          <a:latin typeface="Calibri" pitchFamily="34" charset="0"/>
                          <a:cs typeface="Calibri" pitchFamily="34" charset="0"/>
                        </a:rPr>
                        <a:t> </a:t>
                      </a:r>
                      <a:r>
                        <a:rPr lang="en-GB" sz="1100" baseline="0" noProof="0" dirty="0" err="1" smtClean="0">
                          <a:latin typeface="Calibri" pitchFamily="34" charset="0"/>
                          <a:cs typeface="Calibri" pitchFamily="34" charset="0"/>
                        </a:rPr>
                        <a:t>suis</a:t>
                      </a:r>
                      <a:r>
                        <a:rPr lang="en-GB" sz="1100" baseline="0" noProof="0" dirty="0" smtClean="0">
                          <a:latin typeface="Calibri" pitchFamily="34" charset="0"/>
                          <a:cs typeface="Calibri" pitchFamily="34" charset="0"/>
                        </a:rPr>
                        <a:t> </a:t>
                      </a:r>
                      <a:r>
                        <a:rPr lang="en-GB" sz="1100" baseline="0" noProof="0" dirty="0" err="1" smtClean="0">
                          <a:latin typeface="Calibri" pitchFamily="34" charset="0"/>
                          <a:cs typeface="Calibri" pitchFamily="34" charset="0"/>
                        </a:rPr>
                        <a:t>allé</a:t>
                      </a:r>
                      <a:r>
                        <a:rPr lang="en-GB" sz="1100" baseline="0" noProof="0" dirty="0" smtClean="0">
                          <a:latin typeface="Calibri" pitchFamily="34" charset="0"/>
                          <a:cs typeface="Calibri" pitchFamily="34" charset="0"/>
                        </a:rPr>
                        <a:t>(e)</a:t>
                      </a:r>
                      <a:r>
                        <a:rPr lang="en-GB" sz="1100" noProof="0" dirty="0" smtClean="0">
                          <a:latin typeface="Calibri" pitchFamily="34" charset="0"/>
                          <a:cs typeface="Calibri" pitchFamily="34" charset="0"/>
                        </a:rPr>
                        <a:t>-I went;</a:t>
                      </a:r>
                      <a:r>
                        <a:rPr lang="en-GB" sz="1100" baseline="0" noProof="0" dirty="0" smtClean="0">
                          <a:latin typeface="Calibri" pitchFamily="34" charset="0"/>
                          <a:cs typeface="Calibri" pitchFamily="34" charset="0"/>
                        </a:rPr>
                        <a:t> </a:t>
                      </a:r>
                      <a:r>
                        <a:rPr lang="en-GB" sz="1100" baseline="0" noProof="0" dirty="0" err="1" smtClean="0">
                          <a:latin typeface="Calibri" pitchFamily="34" charset="0"/>
                          <a:cs typeface="Calibri" pitchFamily="34" charset="0"/>
                        </a:rPr>
                        <a:t>il</a:t>
                      </a:r>
                      <a:r>
                        <a:rPr lang="en-GB" sz="1100" baseline="0" noProof="0" dirty="0" smtClean="0">
                          <a:latin typeface="Calibri" pitchFamily="34" charset="0"/>
                          <a:cs typeface="Calibri" pitchFamily="34" charset="0"/>
                        </a:rPr>
                        <a:t>/</a:t>
                      </a:r>
                      <a:r>
                        <a:rPr lang="en-GB" sz="1100" baseline="0" noProof="0" dirty="0" err="1" smtClean="0">
                          <a:latin typeface="Calibri" pitchFamily="34" charset="0"/>
                          <a:cs typeface="Calibri" pitchFamily="34" charset="0"/>
                        </a:rPr>
                        <a:t>elle</a:t>
                      </a:r>
                      <a:r>
                        <a:rPr lang="en-GB" sz="1100" baseline="0" noProof="0" dirty="0" smtClean="0">
                          <a:latin typeface="Calibri" pitchFamily="34" charset="0"/>
                          <a:cs typeface="Calibri" pitchFamily="34" charset="0"/>
                        </a:rPr>
                        <a:t> </a:t>
                      </a:r>
                      <a:r>
                        <a:rPr lang="en-GB" sz="1100" baseline="0" noProof="0" dirty="0" err="1" smtClean="0">
                          <a:latin typeface="Calibri" pitchFamily="34" charset="0"/>
                          <a:cs typeface="Calibri" pitchFamily="34" charset="0"/>
                        </a:rPr>
                        <a:t>est</a:t>
                      </a:r>
                      <a:r>
                        <a:rPr lang="en-GB" sz="1100" baseline="0" noProof="0" dirty="0" smtClean="0">
                          <a:latin typeface="Calibri" pitchFamily="34" charset="0"/>
                          <a:cs typeface="Calibri" pitchFamily="34" charset="0"/>
                        </a:rPr>
                        <a:t> </a:t>
                      </a:r>
                      <a:r>
                        <a:rPr lang="en-GB" sz="1100" baseline="0" noProof="0" dirty="0" err="1" smtClean="0">
                          <a:latin typeface="Calibri" pitchFamily="34" charset="0"/>
                          <a:cs typeface="Calibri" pitchFamily="34" charset="0"/>
                        </a:rPr>
                        <a:t>allé</a:t>
                      </a:r>
                      <a:r>
                        <a:rPr lang="en-GB" sz="1100" baseline="0" noProof="0" dirty="0" smtClean="0">
                          <a:latin typeface="Calibri" pitchFamily="34" charset="0"/>
                          <a:cs typeface="Calibri" pitchFamily="34" charset="0"/>
                        </a:rPr>
                        <a:t> (e)-He/she went</a:t>
                      </a:r>
                    </a:p>
                    <a:p>
                      <a:endParaRPr lang="en-GB" sz="1100" b="1" noProof="0" dirty="0" smtClean="0">
                        <a:latin typeface="Calibri" pitchFamily="34" charset="0"/>
                        <a:cs typeface="Calibri" pitchFamily="34" charset="0"/>
                      </a:endParaRPr>
                    </a:p>
                    <a:p>
                      <a:r>
                        <a:rPr lang="en-GB" sz="1100" b="1" noProof="0" dirty="0" smtClean="0">
                          <a:latin typeface="Calibri" pitchFamily="34" charset="0"/>
                          <a:cs typeface="Calibri" pitchFamily="34" charset="0"/>
                        </a:rPr>
                        <a:t>PAST TIME FRAME (HIGHER)</a:t>
                      </a:r>
                    </a:p>
                    <a:p>
                      <a:r>
                        <a:rPr lang="en-GB" sz="1100" noProof="0" dirty="0" err="1" smtClean="0">
                          <a:latin typeface="Calibri" pitchFamily="34" charset="0"/>
                          <a:cs typeface="Calibri" pitchFamily="34" charset="0"/>
                        </a:rPr>
                        <a:t>Hier</a:t>
                      </a:r>
                      <a:r>
                        <a:rPr lang="en-GB" sz="1100" baseline="0" noProof="0" dirty="0" smtClean="0">
                          <a:latin typeface="Calibri" pitchFamily="34" charset="0"/>
                          <a:cs typeface="Calibri" pitchFamily="34" charset="0"/>
                        </a:rPr>
                        <a:t> </a:t>
                      </a:r>
                      <a:r>
                        <a:rPr lang="en-GB" sz="1100" baseline="0" noProof="0" dirty="0" err="1" smtClean="0">
                          <a:latin typeface="Calibri" pitchFamily="34" charset="0"/>
                          <a:cs typeface="Calibri" pitchFamily="34" charset="0"/>
                        </a:rPr>
                        <a:t>soir</a:t>
                      </a:r>
                      <a:r>
                        <a:rPr lang="en-GB" sz="1100" noProof="0" dirty="0" smtClean="0">
                          <a:latin typeface="Calibri" pitchFamily="34" charset="0"/>
                          <a:cs typeface="Calibri" pitchFamily="34" charset="0"/>
                        </a:rPr>
                        <a:t>-last night</a:t>
                      </a:r>
                    </a:p>
                    <a:p>
                      <a:r>
                        <a:rPr lang="en-GB" sz="1100" noProof="0" dirty="0" err="1" smtClean="0">
                          <a:latin typeface="Calibri" pitchFamily="34" charset="0"/>
                          <a:cs typeface="Calibri" pitchFamily="34" charset="0"/>
                        </a:rPr>
                        <a:t>J’ai</a:t>
                      </a:r>
                      <a:r>
                        <a:rPr lang="en-GB" sz="1100" noProof="0" dirty="0" smtClean="0">
                          <a:latin typeface="Calibri" pitchFamily="34" charset="0"/>
                          <a:cs typeface="Calibri" pitchFamily="34" charset="0"/>
                        </a:rPr>
                        <a:t> fait </a:t>
                      </a:r>
                      <a:r>
                        <a:rPr lang="en-GB" sz="1100" noProof="0" dirty="0" err="1" smtClean="0">
                          <a:latin typeface="Calibri" pitchFamily="34" charset="0"/>
                          <a:cs typeface="Calibri" pitchFamily="34" charset="0"/>
                        </a:rPr>
                        <a:t>mes</a:t>
                      </a:r>
                      <a:r>
                        <a:rPr lang="en-GB" sz="1100" noProof="0" dirty="0" smtClean="0">
                          <a:latin typeface="Calibri" pitchFamily="34" charset="0"/>
                          <a:cs typeface="Calibri" pitchFamily="34" charset="0"/>
                        </a:rPr>
                        <a:t> devoirs-I did</a:t>
                      </a:r>
                      <a:r>
                        <a:rPr lang="en-GB" sz="1100" baseline="0" noProof="0" dirty="0" smtClean="0">
                          <a:latin typeface="Calibri" pitchFamily="34" charset="0"/>
                          <a:cs typeface="Calibri" pitchFamily="34" charset="0"/>
                        </a:rPr>
                        <a:t> my</a:t>
                      </a:r>
                      <a:r>
                        <a:rPr lang="en-GB" sz="1100" noProof="0" dirty="0" smtClean="0">
                          <a:latin typeface="Calibri" pitchFamily="34" charset="0"/>
                          <a:cs typeface="Calibri" pitchFamily="34" charset="0"/>
                        </a:rPr>
                        <a:t> homework</a:t>
                      </a:r>
                    </a:p>
                    <a:p>
                      <a:r>
                        <a:rPr lang="en-GB" sz="1100" noProof="0" dirty="0" err="1" smtClean="0">
                          <a:latin typeface="Calibri" pitchFamily="34" charset="0"/>
                          <a:cs typeface="Calibri" pitchFamily="34" charset="0"/>
                        </a:rPr>
                        <a:t>Mes</a:t>
                      </a:r>
                      <a:r>
                        <a:rPr lang="en-GB" sz="1100" baseline="0" noProof="0" dirty="0" smtClean="0">
                          <a:latin typeface="Calibri" pitchFamily="34" charset="0"/>
                          <a:cs typeface="Calibri" pitchFamily="34" charset="0"/>
                        </a:rPr>
                        <a:t> </a:t>
                      </a:r>
                      <a:r>
                        <a:rPr lang="en-GB" sz="1100" baseline="0" noProof="0" dirty="0" err="1" smtClean="0">
                          <a:latin typeface="Calibri" pitchFamily="34" charset="0"/>
                          <a:cs typeface="Calibri" pitchFamily="34" charset="0"/>
                        </a:rPr>
                        <a:t>amis</a:t>
                      </a:r>
                      <a:r>
                        <a:rPr lang="en-GB" sz="1100" baseline="0" noProof="0" dirty="0" smtClean="0">
                          <a:latin typeface="Calibri" pitchFamily="34" charset="0"/>
                          <a:cs typeface="Calibri" pitchFamily="34" charset="0"/>
                        </a:rPr>
                        <a:t> </a:t>
                      </a:r>
                      <a:r>
                        <a:rPr lang="en-GB" sz="1100" baseline="0" noProof="0" dirty="0" err="1" smtClean="0">
                          <a:latin typeface="Calibri" pitchFamily="34" charset="0"/>
                          <a:cs typeface="Calibri" pitchFamily="34" charset="0"/>
                        </a:rPr>
                        <a:t>m’ont</a:t>
                      </a:r>
                      <a:r>
                        <a:rPr lang="en-GB" sz="1100" baseline="0" noProof="0" dirty="0" smtClean="0">
                          <a:latin typeface="Calibri" pitchFamily="34" charset="0"/>
                          <a:cs typeface="Calibri" pitchFamily="34" charset="0"/>
                        </a:rPr>
                        <a:t> </a:t>
                      </a:r>
                      <a:r>
                        <a:rPr lang="en-GB" sz="1100" baseline="0" noProof="0" dirty="0" err="1" smtClean="0">
                          <a:latin typeface="Calibri" pitchFamily="34" charset="0"/>
                          <a:cs typeface="Calibri" pitchFamily="34" charset="0"/>
                        </a:rPr>
                        <a:t>aidé</a:t>
                      </a:r>
                      <a:r>
                        <a:rPr lang="en-GB" sz="1100" noProof="0" dirty="0" smtClean="0">
                          <a:latin typeface="Calibri" pitchFamily="34" charset="0"/>
                          <a:cs typeface="Calibri" pitchFamily="34" charset="0"/>
                        </a:rPr>
                        <a:t>-my</a:t>
                      </a:r>
                      <a:r>
                        <a:rPr lang="en-GB" sz="1100" baseline="0" noProof="0" dirty="0" smtClean="0">
                          <a:latin typeface="Calibri" pitchFamily="34" charset="0"/>
                          <a:cs typeface="Calibri" pitchFamily="34" charset="0"/>
                        </a:rPr>
                        <a:t> friends</a:t>
                      </a:r>
                      <a:r>
                        <a:rPr lang="en-GB" sz="1100" noProof="0" dirty="0" smtClean="0">
                          <a:latin typeface="Calibri" pitchFamily="34" charset="0"/>
                          <a:cs typeface="Calibri" pitchFamily="34" charset="0"/>
                        </a:rPr>
                        <a:t> helped me </a:t>
                      </a:r>
                      <a:r>
                        <a:rPr lang="en-GB" sz="1100" b="1" noProof="0" dirty="0" smtClean="0">
                          <a:latin typeface="Calibri" pitchFamily="34" charset="0"/>
                          <a:cs typeface="Calibri" pitchFamily="34" charset="0"/>
                        </a:rPr>
                        <a:t>(Perfect tense &amp; object pronouns)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1562248">
                <a:tc rowSpan="2">
                  <a:txBody>
                    <a:bodyPr/>
                    <a:lstStyle/>
                    <a:p>
                      <a:r>
                        <a:rPr lang="en-GB" sz="1100" b="1" noProof="0" dirty="0" smtClean="0">
                          <a:latin typeface="Calibri" pitchFamily="34" charset="0"/>
                          <a:cs typeface="Calibri" pitchFamily="34" charset="0"/>
                        </a:rPr>
                        <a:t>PRESENT TIME FRAME (FOUNDATION</a:t>
                      </a:r>
                      <a:r>
                        <a:rPr lang="en-GB" sz="1100" b="1" baseline="0" noProof="0" dirty="0" smtClean="0">
                          <a:latin typeface="Calibri" pitchFamily="34" charset="0"/>
                          <a:cs typeface="Calibri" pitchFamily="34" charset="0"/>
                        </a:rPr>
                        <a:t> </a:t>
                      </a:r>
                      <a:r>
                        <a:rPr lang="en-GB" sz="1100" b="1" noProof="0" dirty="0" smtClean="0">
                          <a:latin typeface="Calibri" pitchFamily="34" charset="0"/>
                          <a:cs typeface="Calibri" pitchFamily="34" charset="0"/>
                        </a:rPr>
                        <a:t>&amp; HIGHER)</a:t>
                      </a:r>
                    </a:p>
                    <a:p>
                      <a:r>
                        <a:rPr lang="en-GB" sz="1100" noProof="0" dirty="0" err="1" smtClean="0">
                          <a:latin typeface="Calibri" pitchFamily="34" charset="0"/>
                          <a:cs typeface="Calibri" pitchFamily="34" charset="0"/>
                        </a:rPr>
                        <a:t>C’est</a:t>
                      </a:r>
                      <a:r>
                        <a:rPr lang="en-GB" sz="1100" noProof="0" dirty="0" smtClean="0">
                          <a:latin typeface="Calibri" pitchFamily="34" charset="0"/>
                          <a:cs typeface="Calibri" pitchFamily="34" charset="0"/>
                        </a:rPr>
                        <a:t>-is</a:t>
                      </a:r>
                    </a:p>
                    <a:p>
                      <a:r>
                        <a:rPr lang="en-GB" sz="1100" noProof="0" dirty="0" smtClean="0">
                          <a:latin typeface="Calibri" pitchFamily="34" charset="0"/>
                          <a:cs typeface="Calibri" pitchFamily="34" charset="0"/>
                        </a:rPr>
                        <a:t>Ce</a:t>
                      </a:r>
                      <a:r>
                        <a:rPr lang="en-GB" sz="1100" baseline="0" noProof="0" dirty="0" smtClean="0">
                          <a:latin typeface="Calibri" pitchFamily="34" charset="0"/>
                          <a:cs typeface="Calibri" pitchFamily="34" charset="0"/>
                        </a:rPr>
                        <a:t> </a:t>
                      </a:r>
                      <a:r>
                        <a:rPr lang="en-GB" sz="1100" baseline="0" noProof="0" dirty="0" err="1" smtClean="0">
                          <a:latin typeface="Calibri" pitchFamily="34" charset="0"/>
                          <a:cs typeface="Calibri" pitchFamily="34" charset="0"/>
                        </a:rPr>
                        <a:t>sont</a:t>
                      </a:r>
                      <a:r>
                        <a:rPr lang="en-GB" sz="1100" noProof="0" dirty="0" smtClean="0">
                          <a:latin typeface="Calibri" pitchFamily="34" charset="0"/>
                          <a:cs typeface="Calibri" pitchFamily="34" charset="0"/>
                        </a:rPr>
                        <a:t>-are</a:t>
                      </a:r>
                    </a:p>
                    <a:p>
                      <a:r>
                        <a:rPr lang="en-GB" sz="1100" noProof="0" dirty="0" err="1" smtClean="0">
                          <a:latin typeface="Calibri" pitchFamily="34" charset="0"/>
                          <a:cs typeface="Calibri" pitchFamily="34" charset="0"/>
                        </a:rPr>
                        <a:t>J’ai</a:t>
                      </a:r>
                      <a:r>
                        <a:rPr lang="en-GB" sz="1100" noProof="0" dirty="0" smtClean="0">
                          <a:latin typeface="Calibri" pitchFamily="34" charset="0"/>
                          <a:cs typeface="Calibri" pitchFamily="34" charset="0"/>
                        </a:rPr>
                        <a:t>-I</a:t>
                      </a:r>
                      <a:r>
                        <a:rPr lang="en-GB" sz="1100" baseline="0" noProof="0" dirty="0" smtClean="0">
                          <a:latin typeface="Calibri" pitchFamily="34" charset="0"/>
                          <a:cs typeface="Calibri" pitchFamily="34" charset="0"/>
                        </a:rPr>
                        <a:t> have</a:t>
                      </a:r>
                      <a:endParaRPr lang="en-GB" sz="1100" noProof="0" dirty="0" smtClean="0">
                        <a:latin typeface="Calibri" pitchFamily="34" charset="0"/>
                        <a:cs typeface="Calibri" pitchFamily="34" charset="0"/>
                      </a:endParaRPr>
                    </a:p>
                    <a:p>
                      <a:r>
                        <a:rPr lang="en-GB" sz="1100" noProof="0" dirty="0" err="1" smtClean="0">
                          <a:latin typeface="Calibri" pitchFamily="34" charset="0"/>
                          <a:cs typeface="Calibri" pitchFamily="34" charset="0"/>
                        </a:rPr>
                        <a:t>Normalement</a:t>
                      </a:r>
                      <a:r>
                        <a:rPr lang="en-GB" sz="1100" noProof="0" dirty="0" smtClean="0">
                          <a:latin typeface="Calibri" pitchFamily="34" charset="0"/>
                          <a:cs typeface="Calibri" pitchFamily="34" charset="0"/>
                        </a:rPr>
                        <a:t>/</a:t>
                      </a:r>
                      <a:r>
                        <a:rPr lang="en-GB" sz="1100" noProof="0" dirty="0" err="1" smtClean="0">
                          <a:latin typeface="Calibri" pitchFamily="34" charset="0"/>
                          <a:cs typeface="Calibri" pitchFamily="34" charset="0"/>
                        </a:rPr>
                        <a:t>d’habitude</a:t>
                      </a:r>
                      <a:r>
                        <a:rPr lang="en-GB" sz="1100" noProof="0" dirty="0" smtClean="0">
                          <a:latin typeface="Calibri" pitchFamily="34" charset="0"/>
                          <a:cs typeface="Calibri" pitchFamily="34" charset="0"/>
                        </a:rPr>
                        <a:t>-usually</a:t>
                      </a:r>
                    </a:p>
                    <a:p>
                      <a:r>
                        <a:rPr lang="en-GB" sz="1100" noProof="0" dirty="0" smtClean="0">
                          <a:latin typeface="Calibri" pitchFamily="34" charset="0"/>
                          <a:cs typeface="Calibri" pitchFamily="34" charset="0"/>
                        </a:rPr>
                        <a:t>On</a:t>
                      </a:r>
                      <a:r>
                        <a:rPr lang="en-GB" sz="1100" baseline="0" noProof="0" dirty="0" smtClean="0">
                          <a:latin typeface="Calibri" pitchFamily="34" charset="0"/>
                          <a:cs typeface="Calibri" pitchFamily="34" charset="0"/>
                        </a:rPr>
                        <a:t> </a:t>
                      </a:r>
                      <a:r>
                        <a:rPr lang="en-GB" sz="1100" baseline="0" noProof="0" dirty="0" err="1" smtClean="0">
                          <a:latin typeface="Calibri" pitchFamily="34" charset="0"/>
                          <a:cs typeface="Calibri" pitchFamily="34" charset="0"/>
                        </a:rPr>
                        <a:t>peut</a:t>
                      </a:r>
                      <a:r>
                        <a:rPr lang="en-GB" sz="1100" noProof="0" dirty="0" smtClean="0">
                          <a:latin typeface="Calibri" pitchFamily="34" charset="0"/>
                          <a:cs typeface="Calibri" pitchFamily="34" charset="0"/>
                        </a:rPr>
                        <a:t>-you can</a:t>
                      </a:r>
                    </a:p>
                    <a:p>
                      <a:r>
                        <a:rPr lang="en-GB" sz="1100" noProof="0" dirty="0" smtClean="0">
                          <a:latin typeface="Calibri" pitchFamily="34" charset="0"/>
                          <a:cs typeface="Calibri" pitchFamily="34" charset="0"/>
                        </a:rPr>
                        <a:t>Il/</a:t>
                      </a:r>
                      <a:r>
                        <a:rPr lang="en-GB" sz="1100" noProof="0" dirty="0" err="1" smtClean="0">
                          <a:latin typeface="Calibri" pitchFamily="34" charset="0"/>
                          <a:cs typeface="Calibri" pitchFamily="34" charset="0"/>
                        </a:rPr>
                        <a:t>elle</a:t>
                      </a:r>
                      <a:r>
                        <a:rPr lang="en-GB" sz="1100" noProof="0" dirty="0" smtClean="0">
                          <a:latin typeface="Calibri" pitchFamily="34" charset="0"/>
                          <a:cs typeface="Calibri" pitchFamily="34" charset="0"/>
                        </a:rPr>
                        <a:t> </a:t>
                      </a:r>
                      <a:r>
                        <a:rPr lang="en-GB" sz="1100" noProof="0" dirty="0" err="1" smtClean="0">
                          <a:latin typeface="Calibri" pitchFamily="34" charset="0"/>
                          <a:cs typeface="Calibri" pitchFamily="34" charset="0"/>
                        </a:rPr>
                        <a:t>travaille</a:t>
                      </a:r>
                      <a:r>
                        <a:rPr lang="en-GB" sz="1100" noProof="0" dirty="0" smtClean="0">
                          <a:latin typeface="Calibri" pitchFamily="34" charset="0"/>
                          <a:cs typeface="Calibri" pitchFamily="34" charset="0"/>
                        </a:rPr>
                        <a:t>-he/she works </a:t>
                      </a:r>
                      <a:r>
                        <a:rPr lang="en-GB" sz="1100" b="1" noProof="0" dirty="0" smtClean="0">
                          <a:latin typeface="Calibri" pitchFamily="34" charset="0"/>
                          <a:cs typeface="Calibri" pitchFamily="34" charset="0"/>
                        </a:rPr>
                        <a:t>(other people’s actions)</a:t>
                      </a:r>
                    </a:p>
                    <a:p>
                      <a:pPr marL="0" marR="0" indent="0" algn="l" defTabSz="914400" rtl="0" eaLnBrk="1" fontAlgn="auto" latinLnBrk="0" hangingPunct="1">
                        <a:lnSpc>
                          <a:spcPct val="100000"/>
                        </a:lnSpc>
                        <a:spcBef>
                          <a:spcPts val="0"/>
                        </a:spcBef>
                        <a:spcAft>
                          <a:spcPts val="0"/>
                        </a:spcAft>
                        <a:buClrTx/>
                        <a:buSzTx/>
                        <a:buFontTx/>
                        <a:buNone/>
                        <a:tabLst/>
                        <a:defRPr/>
                      </a:pPr>
                      <a:r>
                        <a:rPr lang="en-GB" sz="1100" noProof="0" dirty="0" smtClean="0">
                          <a:latin typeface="Calibri" pitchFamily="34" charset="0"/>
                          <a:cs typeface="Calibri" pitchFamily="34" charset="0"/>
                        </a:rPr>
                        <a:t>On</a:t>
                      </a:r>
                      <a:r>
                        <a:rPr lang="en-GB" sz="1100" baseline="0" noProof="0" dirty="0" smtClean="0">
                          <a:latin typeface="Calibri" pitchFamily="34" charset="0"/>
                          <a:cs typeface="Calibri" pitchFamily="34" charset="0"/>
                        </a:rPr>
                        <a:t> </a:t>
                      </a:r>
                      <a:r>
                        <a:rPr lang="en-GB" sz="1100" baseline="0" noProof="0" dirty="0" err="1" smtClean="0">
                          <a:latin typeface="Calibri" pitchFamily="34" charset="0"/>
                          <a:cs typeface="Calibri" pitchFamily="34" charset="0"/>
                        </a:rPr>
                        <a:t>étudie</a:t>
                      </a:r>
                      <a:r>
                        <a:rPr lang="en-GB" sz="1100" noProof="0" dirty="0" smtClean="0">
                          <a:latin typeface="Calibri" pitchFamily="34" charset="0"/>
                          <a:cs typeface="Calibri" pitchFamily="34" charset="0"/>
                        </a:rPr>
                        <a:t>-we study</a:t>
                      </a:r>
                    </a:p>
                    <a:p>
                      <a:endParaRPr lang="en-GB" sz="1100" b="1" noProof="0" dirty="0" smtClean="0">
                        <a:latin typeface="Calibri" pitchFamily="34" charset="0"/>
                        <a:cs typeface="Calibri" pitchFamily="34" charset="0"/>
                      </a:endParaRPr>
                    </a:p>
                    <a:p>
                      <a:r>
                        <a:rPr lang="en-GB" sz="1100" b="1" noProof="0" dirty="0" smtClean="0">
                          <a:latin typeface="Calibri" pitchFamily="34" charset="0"/>
                          <a:cs typeface="Calibri" pitchFamily="34" charset="0"/>
                        </a:rPr>
                        <a:t>PRESENT TIME FRAME (HIGHER)</a:t>
                      </a:r>
                    </a:p>
                    <a:p>
                      <a:r>
                        <a:rPr lang="en-GB" sz="1100" noProof="0" dirty="0" err="1" smtClean="0">
                          <a:latin typeface="Calibri" pitchFamily="34" charset="0"/>
                          <a:cs typeface="Calibri" pitchFamily="34" charset="0"/>
                        </a:rPr>
                        <a:t>Qu’est-ce</a:t>
                      </a:r>
                      <a:r>
                        <a:rPr lang="en-GB" sz="1100" baseline="0" noProof="0" dirty="0" smtClean="0">
                          <a:latin typeface="Calibri" pitchFamily="34" charset="0"/>
                          <a:cs typeface="Calibri" pitchFamily="34" charset="0"/>
                        </a:rPr>
                        <a:t> que </a:t>
                      </a:r>
                      <a:r>
                        <a:rPr lang="en-GB" sz="1100" baseline="0" noProof="0" dirty="0" err="1" smtClean="0">
                          <a:latin typeface="Calibri" pitchFamily="34" charset="0"/>
                          <a:cs typeface="Calibri" pitchFamily="34" charset="0"/>
                        </a:rPr>
                        <a:t>tu</a:t>
                      </a:r>
                      <a:r>
                        <a:rPr lang="en-GB" sz="1100" baseline="0" noProof="0" dirty="0" smtClean="0">
                          <a:latin typeface="Calibri" pitchFamily="34" charset="0"/>
                          <a:cs typeface="Calibri" pitchFamily="34" charset="0"/>
                        </a:rPr>
                        <a:t> </a:t>
                      </a:r>
                      <a:r>
                        <a:rPr lang="en-GB" sz="1100" baseline="0" noProof="0" dirty="0" err="1" smtClean="0">
                          <a:latin typeface="Calibri" pitchFamily="34" charset="0"/>
                          <a:cs typeface="Calibri" pitchFamily="34" charset="0"/>
                        </a:rPr>
                        <a:t>fais</a:t>
                      </a:r>
                      <a:r>
                        <a:rPr lang="en-GB" sz="1100" noProof="0" dirty="0" smtClean="0">
                          <a:latin typeface="Calibri" pitchFamily="34" charset="0"/>
                          <a:cs typeface="Calibri" pitchFamily="34" charset="0"/>
                        </a:rPr>
                        <a:t>?-What are you doing? </a:t>
                      </a:r>
                      <a:r>
                        <a:rPr lang="en-GB" sz="1100" b="1" noProof="0" dirty="0" smtClean="0">
                          <a:latin typeface="Calibri" pitchFamily="34" charset="0"/>
                          <a:cs typeface="Calibri" pitchFamily="34" charset="0"/>
                        </a:rPr>
                        <a:t>(Present continuous tense in English)</a:t>
                      </a:r>
                    </a:p>
                    <a:p>
                      <a:r>
                        <a:rPr lang="en-GB" sz="1100" b="0" noProof="0" dirty="0" smtClean="0">
                          <a:latin typeface="Calibri" pitchFamily="34" charset="0"/>
                          <a:cs typeface="Calibri" pitchFamily="34" charset="0"/>
                        </a:rPr>
                        <a:t>Pour passer – for spending </a:t>
                      </a:r>
                      <a:r>
                        <a:rPr lang="en-GB" sz="1100" b="1" noProof="0" dirty="0" smtClean="0">
                          <a:latin typeface="Calibri" pitchFamily="34" charset="0"/>
                          <a:cs typeface="Calibri" pitchFamily="34" charset="0"/>
                        </a:rPr>
                        <a:t>(</a:t>
                      </a:r>
                      <a:r>
                        <a:rPr lang="en-GB" sz="1100" b="1" noProof="0" dirty="0" err="1" smtClean="0">
                          <a:latin typeface="Calibri" pitchFamily="34" charset="0"/>
                          <a:cs typeface="Calibri" pitchFamily="34" charset="0"/>
                        </a:rPr>
                        <a:t>inf</a:t>
                      </a:r>
                      <a:r>
                        <a:rPr lang="en-GB" sz="1100" b="1" noProof="0" dirty="0" smtClean="0">
                          <a:latin typeface="Calibri" pitchFamily="34" charset="0"/>
                          <a:cs typeface="Calibri" pitchFamily="34" charset="0"/>
                        </a:rPr>
                        <a:t> structures often translate into gerund)</a:t>
                      </a:r>
                      <a:endParaRPr lang="en-GB" sz="1100" noProof="0" dirty="0" smtClean="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en-GB" sz="1100" b="1" noProof="0" dirty="0" smtClean="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818320">
                <a:tc vMerge="1">
                  <a:txBody>
                    <a:bodyPr/>
                    <a:lstStyle/>
                    <a:p>
                      <a:endParaRPr lang="es-ES_tradnl"/>
                    </a:p>
                  </a:txBody>
                  <a:tcPr/>
                </a:tc>
                <a:tc rowSpan="2">
                  <a:txBody>
                    <a:bodyPr/>
                    <a:lstStyle/>
                    <a:p>
                      <a:r>
                        <a:rPr lang="en-GB" sz="1100" b="1" noProof="0" dirty="0" smtClean="0">
                          <a:latin typeface="Calibri" pitchFamily="34" charset="0"/>
                          <a:cs typeface="Calibri" pitchFamily="34" charset="0"/>
                        </a:rPr>
                        <a:t>ADJECTIVES &amp; INTENSIFIERS (FOUNDATION</a:t>
                      </a:r>
                      <a:r>
                        <a:rPr lang="en-GB" sz="1100" b="1" baseline="0" noProof="0" dirty="0" smtClean="0">
                          <a:latin typeface="Calibri" pitchFamily="34" charset="0"/>
                          <a:cs typeface="Calibri" pitchFamily="34" charset="0"/>
                        </a:rPr>
                        <a:t> </a:t>
                      </a:r>
                      <a:r>
                        <a:rPr lang="en-GB" sz="1100" b="1" noProof="0" dirty="0" smtClean="0">
                          <a:latin typeface="Calibri" pitchFamily="34" charset="0"/>
                          <a:cs typeface="Calibri" pitchFamily="34" charset="0"/>
                        </a:rPr>
                        <a:t>&amp; HIGHER)</a:t>
                      </a:r>
                    </a:p>
                    <a:p>
                      <a:r>
                        <a:rPr lang="en-GB" sz="1100" noProof="0" dirty="0" smtClean="0">
                          <a:latin typeface="Calibri" pitchFamily="34" charset="0"/>
                          <a:cs typeface="Calibri" pitchFamily="34" charset="0"/>
                        </a:rPr>
                        <a:t>beaucoup- a lot</a:t>
                      </a:r>
                    </a:p>
                    <a:p>
                      <a:r>
                        <a:rPr lang="en-GB" sz="1100" noProof="0" dirty="0" err="1" smtClean="0">
                          <a:latin typeface="Calibri" pitchFamily="34" charset="0"/>
                          <a:cs typeface="Calibri" pitchFamily="34" charset="0"/>
                        </a:rPr>
                        <a:t>très</a:t>
                      </a:r>
                      <a:r>
                        <a:rPr lang="en-GB" sz="1100" noProof="0" dirty="0" smtClean="0">
                          <a:latin typeface="Calibri" pitchFamily="34" charset="0"/>
                          <a:cs typeface="Calibri" pitchFamily="34" charset="0"/>
                        </a:rPr>
                        <a:t>-very</a:t>
                      </a:r>
                    </a:p>
                    <a:p>
                      <a:r>
                        <a:rPr lang="en-GB" sz="1100" noProof="0" dirty="0" smtClean="0">
                          <a:latin typeface="Calibri" pitchFamily="34" charset="0"/>
                          <a:cs typeface="Calibri" pitchFamily="34" charset="0"/>
                        </a:rPr>
                        <a:t>relaxant-relaxing</a:t>
                      </a:r>
                    </a:p>
                    <a:p>
                      <a:r>
                        <a:rPr lang="en-GB" sz="1100" noProof="0" dirty="0" smtClean="0">
                          <a:latin typeface="Calibri" pitchFamily="34" charset="0"/>
                          <a:cs typeface="Calibri" pitchFamily="34" charset="0"/>
                        </a:rPr>
                        <a:t>utile-useful</a:t>
                      </a:r>
                    </a:p>
                    <a:p>
                      <a:r>
                        <a:rPr lang="en-GB" sz="1100" noProof="0" dirty="0" smtClean="0">
                          <a:latin typeface="Calibri" pitchFamily="34" charset="0"/>
                          <a:cs typeface="Calibri" pitchFamily="34" charset="0"/>
                        </a:rPr>
                        <a:t>facile-easy</a:t>
                      </a:r>
                    </a:p>
                    <a:p>
                      <a:r>
                        <a:rPr lang="en-GB" sz="1100" noProof="0" dirty="0" smtClean="0">
                          <a:latin typeface="Calibri" pitchFamily="34" charset="0"/>
                          <a:cs typeface="Calibri" pitchFamily="34" charset="0"/>
                        </a:rPr>
                        <a:t>grave-serious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601209">
                <a:tc rowSpan="3">
                  <a:txBody>
                    <a:bodyPr/>
                    <a:lstStyle/>
                    <a:p>
                      <a:r>
                        <a:rPr lang="en-GB" sz="1100" b="1" noProof="0" dirty="0" smtClean="0">
                          <a:latin typeface="Calibri" pitchFamily="34" charset="0"/>
                          <a:cs typeface="Calibri" pitchFamily="34" charset="0"/>
                        </a:rPr>
                        <a:t>FUTURE TIME FRAME (FOUNDATION</a:t>
                      </a:r>
                      <a:r>
                        <a:rPr lang="en-GB" sz="1100" b="1" baseline="0" noProof="0" dirty="0" smtClean="0">
                          <a:latin typeface="Calibri" pitchFamily="34" charset="0"/>
                          <a:cs typeface="Calibri" pitchFamily="34" charset="0"/>
                        </a:rPr>
                        <a:t> </a:t>
                      </a:r>
                      <a:r>
                        <a:rPr lang="en-GB" sz="1100" b="1" noProof="0" dirty="0" smtClean="0">
                          <a:latin typeface="Calibri" pitchFamily="34" charset="0"/>
                          <a:cs typeface="Calibri" pitchFamily="34" charset="0"/>
                        </a:rPr>
                        <a:t>&amp; HIGHER)</a:t>
                      </a:r>
                    </a:p>
                    <a:p>
                      <a:r>
                        <a:rPr lang="en-GB" sz="1100" noProof="0" dirty="0" smtClean="0">
                          <a:latin typeface="Calibri" pitchFamily="34" charset="0"/>
                          <a:cs typeface="Calibri" pitchFamily="34" charset="0"/>
                        </a:rPr>
                        <a:t>la </a:t>
                      </a:r>
                      <a:r>
                        <a:rPr lang="en-GB" sz="1100" noProof="0" dirty="0" err="1" smtClean="0">
                          <a:latin typeface="Calibri" pitchFamily="34" charset="0"/>
                          <a:cs typeface="Calibri" pitchFamily="34" charset="0"/>
                        </a:rPr>
                        <a:t>semaine</a:t>
                      </a:r>
                      <a:r>
                        <a:rPr lang="en-GB" sz="1100" baseline="0" noProof="0" dirty="0" smtClean="0">
                          <a:latin typeface="Calibri" pitchFamily="34" charset="0"/>
                          <a:cs typeface="Calibri" pitchFamily="34" charset="0"/>
                        </a:rPr>
                        <a:t> </a:t>
                      </a:r>
                      <a:r>
                        <a:rPr lang="en-GB" sz="1100" baseline="0" noProof="0" dirty="0" err="1" smtClean="0">
                          <a:latin typeface="Calibri" pitchFamily="34" charset="0"/>
                          <a:cs typeface="Calibri" pitchFamily="34" charset="0"/>
                        </a:rPr>
                        <a:t>prochaine</a:t>
                      </a:r>
                      <a:r>
                        <a:rPr lang="en-GB" sz="1100" noProof="0" dirty="0" smtClean="0">
                          <a:latin typeface="Calibri" pitchFamily="34" charset="0"/>
                          <a:cs typeface="Calibri" pitchFamily="34" charset="0"/>
                        </a:rPr>
                        <a:t>-next week</a:t>
                      </a:r>
                    </a:p>
                    <a:p>
                      <a:r>
                        <a:rPr lang="en-GB" sz="1100" noProof="0" dirty="0" err="1" smtClean="0">
                          <a:latin typeface="Calibri" pitchFamily="34" charset="0"/>
                          <a:cs typeface="Calibri" pitchFamily="34" charset="0"/>
                        </a:rPr>
                        <a:t>demain</a:t>
                      </a:r>
                      <a:r>
                        <a:rPr lang="en-GB" sz="1100" noProof="0" dirty="0" smtClean="0">
                          <a:latin typeface="Calibri" pitchFamily="34" charset="0"/>
                          <a:cs typeface="Calibri" pitchFamily="34" charset="0"/>
                        </a:rPr>
                        <a:t>-tom</a:t>
                      </a:r>
                      <a:r>
                        <a:rPr lang="en-GB" sz="1100" baseline="0" noProof="0" dirty="0" smtClean="0">
                          <a:latin typeface="Calibri" pitchFamily="34" charset="0"/>
                          <a:cs typeface="Calibri" pitchFamily="34" charset="0"/>
                        </a:rPr>
                        <a:t>orrow</a:t>
                      </a:r>
                      <a:endParaRPr lang="en-GB" sz="1100" noProof="0" dirty="0" smtClean="0">
                        <a:latin typeface="Calibri" pitchFamily="34" charset="0"/>
                        <a:cs typeface="Calibri" pitchFamily="34" charset="0"/>
                      </a:endParaRPr>
                    </a:p>
                    <a:p>
                      <a:r>
                        <a:rPr lang="en-GB" sz="1100" noProof="0" dirty="0" err="1" smtClean="0">
                          <a:latin typeface="Calibri" pitchFamily="34" charset="0"/>
                          <a:cs typeface="Calibri" pitchFamily="34" charset="0"/>
                        </a:rPr>
                        <a:t>L’année</a:t>
                      </a:r>
                      <a:r>
                        <a:rPr lang="en-GB" sz="1100" noProof="0" dirty="0" smtClean="0">
                          <a:latin typeface="Calibri" pitchFamily="34" charset="0"/>
                          <a:cs typeface="Calibri" pitchFamily="34" charset="0"/>
                        </a:rPr>
                        <a:t> </a:t>
                      </a:r>
                      <a:r>
                        <a:rPr lang="en-GB" sz="1100" noProof="0" dirty="0" err="1" smtClean="0">
                          <a:latin typeface="Calibri" pitchFamily="34" charset="0"/>
                          <a:cs typeface="Calibri" pitchFamily="34" charset="0"/>
                        </a:rPr>
                        <a:t>prochaine</a:t>
                      </a:r>
                      <a:r>
                        <a:rPr lang="en-GB" sz="1100" noProof="0" dirty="0" smtClean="0">
                          <a:latin typeface="Calibri" pitchFamily="34" charset="0"/>
                          <a:cs typeface="Calibri" pitchFamily="34" charset="0"/>
                        </a:rPr>
                        <a:t>-next year</a:t>
                      </a:r>
                    </a:p>
                    <a:p>
                      <a:r>
                        <a:rPr lang="en-GB" sz="1100" noProof="0" dirty="0" err="1" smtClean="0">
                          <a:latin typeface="Calibri" pitchFamily="34" charset="0"/>
                          <a:cs typeface="Calibri" pitchFamily="34" charset="0"/>
                        </a:rPr>
                        <a:t>Ils</a:t>
                      </a:r>
                      <a:r>
                        <a:rPr lang="en-GB" sz="1100" baseline="0" noProof="0" dirty="0" smtClean="0">
                          <a:latin typeface="Calibri" pitchFamily="34" charset="0"/>
                          <a:cs typeface="Calibri" pitchFamily="34" charset="0"/>
                        </a:rPr>
                        <a:t> </a:t>
                      </a:r>
                      <a:r>
                        <a:rPr lang="en-GB" sz="1100" baseline="0" noProof="0" dirty="0" err="1" smtClean="0">
                          <a:latin typeface="Calibri" pitchFamily="34" charset="0"/>
                          <a:cs typeface="Calibri" pitchFamily="34" charset="0"/>
                        </a:rPr>
                        <a:t>vont</a:t>
                      </a:r>
                      <a:r>
                        <a:rPr lang="en-GB" sz="1100" baseline="0" noProof="0" dirty="0" smtClean="0">
                          <a:latin typeface="Calibri" pitchFamily="34" charset="0"/>
                          <a:cs typeface="Calibri" pitchFamily="34" charset="0"/>
                        </a:rPr>
                        <a:t> + </a:t>
                      </a:r>
                      <a:r>
                        <a:rPr lang="en-GB" sz="1100" baseline="0" noProof="0" dirty="0" err="1" smtClean="0">
                          <a:latin typeface="Calibri" pitchFamily="34" charset="0"/>
                          <a:cs typeface="Calibri" pitchFamily="34" charset="0"/>
                        </a:rPr>
                        <a:t>inf</a:t>
                      </a:r>
                      <a:r>
                        <a:rPr lang="en-GB" sz="1100" noProof="0" dirty="0" smtClean="0">
                          <a:latin typeface="Calibri" pitchFamily="34" charset="0"/>
                          <a:cs typeface="Calibri" pitchFamily="34" charset="0"/>
                        </a:rPr>
                        <a:t>-They are going to </a:t>
                      </a:r>
                    </a:p>
                    <a:p>
                      <a:r>
                        <a:rPr lang="en-GB" sz="1100" noProof="0" dirty="0" smtClean="0">
                          <a:latin typeface="Calibri" pitchFamily="34" charset="0"/>
                          <a:cs typeface="Calibri" pitchFamily="34" charset="0"/>
                        </a:rPr>
                        <a:t>Je</a:t>
                      </a:r>
                      <a:r>
                        <a:rPr lang="en-GB" sz="1100" baseline="0" noProof="0" dirty="0" smtClean="0">
                          <a:latin typeface="Calibri" pitchFamily="34" charset="0"/>
                          <a:cs typeface="Calibri" pitchFamily="34" charset="0"/>
                        </a:rPr>
                        <a:t> </a:t>
                      </a:r>
                      <a:r>
                        <a:rPr lang="en-GB" sz="1100" baseline="0" noProof="0" dirty="0" err="1" smtClean="0">
                          <a:latin typeface="Calibri" pitchFamily="34" charset="0"/>
                          <a:cs typeface="Calibri" pitchFamily="34" charset="0"/>
                        </a:rPr>
                        <a:t>vais</a:t>
                      </a:r>
                      <a:r>
                        <a:rPr lang="en-GB" sz="1100" baseline="0" noProof="0" dirty="0" smtClean="0">
                          <a:latin typeface="Calibri" pitchFamily="34" charset="0"/>
                          <a:cs typeface="Calibri" pitchFamily="34" charset="0"/>
                        </a:rPr>
                        <a:t> + </a:t>
                      </a:r>
                      <a:r>
                        <a:rPr lang="en-GB" sz="1100" baseline="0" noProof="0" dirty="0" err="1" smtClean="0">
                          <a:latin typeface="Calibri" pitchFamily="34" charset="0"/>
                          <a:cs typeface="Calibri" pitchFamily="34" charset="0"/>
                        </a:rPr>
                        <a:t>inf</a:t>
                      </a:r>
                      <a:r>
                        <a:rPr lang="en-GB" sz="1100" noProof="0" dirty="0" smtClean="0">
                          <a:latin typeface="Calibri" pitchFamily="34" charset="0"/>
                          <a:cs typeface="Calibri" pitchFamily="34" charset="0"/>
                        </a:rPr>
                        <a:t>-I am going to</a:t>
                      </a:r>
                    </a:p>
                    <a:p>
                      <a:endParaRPr lang="en-GB" sz="1100" b="1" noProof="0" dirty="0" smtClean="0">
                        <a:latin typeface="Calibri" pitchFamily="34" charset="0"/>
                        <a:cs typeface="Calibri" pitchFamily="34" charset="0"/>
                      </a:endParaRPr>
                    </a:p>
                    <a:p>
                      <a:r>
                        <a:rPr lang="en-GB" sz="1100" b="1" noProof="0" dirty="0" smtClean="0">
                          <a:latin typeface="Calibri" pitchFamily="34" charset="0"/>
                          <a:cs typeface="Calibri" pitchFamily="34" charset="0"/>
                        </a:rPr>
                        <a:t>FUTURE TIME FRAME (HIGHER)</a:t>
                      </a:r>
                    </a:p>
                    <a:p>
                      <a:r>
                        <a:rPr lang="en-GB" sz="1100" noProof="0" dirty="0" smtClean="0">
                          <a:latin typeface="Calibri" pitchFamily="34" charset="0"/>
                          <a:cs typeface="Calibri" pitchFamily="34" charset="0"/>
                        </a:rPr>
                        <a:t>Je</a:t>
                      </a:r>
                      <a:r>
                        <a:rPr lang="en-GB" sz="1100" baseline="0" noProof="0" dirty="0" smtClean="0">
                          <a:latin typeface="Calibri" pitchFamily="34" charset="0"/>
                          <a:cs typeface="Calibri" pitchFamily="34" charset="0"/>
                        </a:rPr>
                        <a:t> </a:t>
                      </a:r>
                      <a:r>
                        <a:rPr lang="en-GB" sz="1100" baseline="0" noProof="0" dirty="0" err="1" smtClean="0">
                          <a:latin typeface="Calibri" pitchFamily="34" charset="0"/>
                          <a:cs typeface="Calibri" pitchFamily="34" charset="0"/>
                        </a:rPr>
                        <a:t>ferai</a:t>
                      </a:r>
                      <a:r>
                        <a:rPr lang="en-GB" sz="1100" noProof="0" dirty="0" smtClean="0">
                          <a:latin typeface="Calibri" pitchFamily="34" charset="0"/>
                          <a:cs typeface="Calibri" pitchFamily="34" charset="0"/>
                        </a:rPr>
                        <a:t>-I will do (</a:t>
                      </a:r>
                      <a:r>
                        <a:rPr lang="en-GB" sz="1100" b="1" noProof="0" dirty="0" smtClean="0">
                          <a:latin typeface="Calibri" pitchFamily="34" charset="0"/>
                          <a:cs typeface="Calibri" pitchFamily="34" charset="0"/>
                        </a:rPr>
                        <a:t>Future</a:t>
                      </a:r>
                      <a:r>
                        <a:rPr lang="en-GB" sz="1100" b="1" baseline="0" noProof="0" dirty="0" smtClean="0">
                          <a:latin typeface="Calibri" pitchFamily="34" charset="0"/>
                          <a:cs typeface="Calibri" pitchFamily="34" charset="0"/>
                        </a:rPr>
                        <a:t> tense)</a:t>
                      </a:r>
                      <a:endParaRPr lang="en-GB" sz="1100" b="1" noProof="0" dirty="0" smtClean="0">
                        <a:latin typeface="Calibri" pitchFamily="34" charset="0"/>
                        <a:cs typeface="Calibri" pitchFamily="34" charset="0"/>
                      </a:endParaRPr>
                    </a:p>
                    <a:p>
                      <a:r>
                        <a:rPr lang="en-GB" sz="1100" noProof="0" dirty="0" smtClean="0">
                          <a:latin typeface="Calibri" pitchFamily="34" charset="0"/>
                          <a:cs typeface="Calibri" pitchFamily="34" charset="0"/>
                        </a:rPr>
                        <a:t>Je</a:t>
                      </a:r>
                      <a:r>
                        <a:rPr lang="en-GB" sz="1100" baseline="0" noProof="0" dirty="0" smtClean="0">
                          <a:latin typeface="Calibri" pitchFamily="34" charset="0"/>
                          <a:cs typeface="Calibri" pitchFamily="34" charset="0"/>
                        </a:rPr>
                        <a:t> </a:t>
                      </a:r>
                      <a:r>
                        <a:rPr lang="en-GB" sz="1100" baseline="0" noProof="0" dirty="0" err="1" smtClean="0">
                          <a:latin typeface="Calibri" pitchFamily="34" charset="0"/>
                          <a:cs typeface="Calibri" pitchFamily="34" charset="0"/>
                        </a:rPr>
                        <a:t>veux</a:t>
                      </a:r>
                      <a:r>
                        <a:rPr lang="en-GB" sz="1100" baseline="0" noProof="0" dirty="0" smtClean="0">
                          <a:latin typeface="Calibri" pitchFamily="34" charset="0"/>
                          <a:cs typeface="Calibri" pitchFamily="34" charset="0"/>
                        </a:rPr>
                        <a:t> </a:t>
                      </a:r>
                      <a:r>
                        <a:rPr lang="en-GB" sz="1100" baseline="0" noProof="0" dirty="0" err="1" smtClean="0">
                          <a:latin typeface="Calibri" pitchFamily="34" charset="0"/>
                          <a:cs typeface="Calibri" pitchFamily="34" charset="0"/>
                        </a:rPr>
                        <a:t>voir</a:t>
                      </a:r>
                      <a:r>
                        <a:rPr lang="en-GB" sz="1100" noProof="0" dirty="0" smtClean="0">
                          <a:latin typeface="Calibri" pitchFamily="34" charset="0"/>
                          <a:cs typeface="Calibri" pitchFamily="34" charset="0"/>
                        </a:rPr>
                        <a:t>-I want to see</a:t>
                      </a:r>
                    </a:p>
                    <a:p>
                      <a:r>
                        <a:rPr lang="en-GB" sz="1100" noProof="0" dirty="0" smtClean="0">
                          <a:latin typeface="Calibri" pitchFamily="34" charset="0"/>
                          <a:cs typeface="Calibri" pitchFamily="34" charset="0"/>
                        </a:rPr>
                        <a:t>Ce</a:t>
                      </a:r>
                      <a:r>
                        <a:rPr lang="en-GB" sz="1100" baseline="0" noProof="0" dirty="0" smtClean="0">
                          <a:latin typeface="Calibri" pitchFamily="34" charset="0"/>
                          <a:cs typeface="Calibri" pitchFamily="34" charset="0"/>
                        </a:rPr>
                        <a:t> sera</a:t>
                      </a:r>
                      <a:r>
                        <a:rPr lang="en-GB" sz="1100" noProof="0" dirty="0" smtClean="0">
                          <a:latin typeface="Calibri" pitchFamily="34" charset="0"/>
                          <a:cs typeface="Calibri" pitchFamily="34" charset="0"/>
                        </a:rPr>
                        <a:t>-It will be </a:t>
                      </a:r>
                      <a:r>
                        <a:rPr lang="en-GB" sz="1100" b="1" noProof="0" dirty="0" smtClean="0">
                          <a:latin typeface="Calibri" pitchFamily="34" charset="0"/>
                          <a:cs typeface="Calibri" pitchFamily="34" charset="0"/>
                        </a:rPr>
                        <a:t>(Future tense)</a:t>
                      </a:r>
                    </a:p>
                    <a:p>
                      <a:r>
                        <a:rPr lang="en-GB" sz="1100" noProof="0" dirty="0" smtClean="0">
                          <a:latin typeface="Calibri" pitchFamily="34" charset="0"/>
                          <a:cs typeface="Calibri" pitchFamily="34" charset="0"/>
                        </a:rPr>
                        <a:t>Ce</a:t>
                      </a:r>
                      <a:r>
                        <a:rPr lang="en-GB" sz="1100" baseline="0" noProof="0" dirty="0" smtClean="0">
                          <a:latin typeface="Calibri" pitchFamily="34" charset="0"/>
                          <a:cs typeface="Calibri" pitchFamily="34" charset="0"/>
                        </a:rPr>
                        <a:t> </a:t>
                      </a:r>
                      <a:r>
                        <a:rPr lang="en-GB" sz="1100" baseline="0" noProof="0" dirty="0" err="1" smtClean="0">
                          <a:latin typeface="Calibri" pitchFamily="34" charset="0"/>
                          <a:cs typeface="Calibri" pitchFamily="34" charset="0"/>
                        </a:rPr>
                        <a:t>serait</a:t>
                      </a:r>
                      <a:r>
                        <a:rPr lang="en-GB" sz="1100" noProof="0" dirty="0" smtClean="0">
                          <a:latin typeface="Calibri" pitchFamily="34" charset="0"/>
                          <a:cs typeface="Calibri" pitchFamily="34" charset="0"/>
                        </a:rPr>
                        <a:t>-It would be </a:t>
                      </a:r>
                      <a:r>
                        <a:rPr lang="en-GB" sz="1100" b="1" noProof="0" dirty="0" smtClean="0">
                          <a:latin typeface="Calibri" pitchFamily="34" charset="0"/>
                          <a:cs typeface="Calibri" pitchFamily="34" charset="0"/>
                        </a:rPr>
                        <a:t>(Conditional tense)</a:t>
                      </a:r>
                    </a:p>
                    <a:p>
                      <a:r>
                        <a:rPr lang="en-GB" sz="1100" noProof="0" dirty="0" err="1" smtClean="0">
                          <a:latin typeface="Calibri" pitchFamily="34" charset="0"/>
                          <a:cs typeface="Calibri" pitchFamily="34" charset="0"/>
                        </a:rPr>
                        <a:t>Ils</a:t>
                      </a:r>
                      <a:r>
                        <a:rPr lang="en-GB" sz="1100" baseline="0" noProof="0" dirty="0" smtClean="0">
                          <a:latin typeface="Calibri" pitchFamily="34" charset="0"/>
                          <a:cs typeface="Calibri" pitchFamily="34" charset="0"/>
                        </a:rPr>
                        <a:t> </a:t>
                      </a:r>
                      <a:r>
                        <a:rPr lang="en-GB" sz="1100" baseline="0" noProof="0" dirty="0" err="1" smtClean="0">
                          <a:latin typeface="Calibri" pitchFamily="34" charset="0"/>
                          <a:cs typeface="Calibri" pitchFamily="34" charset="0"/>
                        </a:rPr>
                        <a:t>diraient</a:t>
                      </a:r>
                      <a:r>
                        <a:rPr lang="en-GB" sz="1100" noProof="0" dirty="0" smtClean="0">
                          <a:latin typeface="Calibri" pitchFamily="34" charset="0"/>
                          <a:cs typeface="Calibri" pitchFamily="34" charset="0"/>
                        </a:rPr>
                        <a:t>-they would say (</a:t>
                      </a:r>
                      <a:r>
                        <a:rPr lang="en-GB" sz="1100" b="1" noProof="0" dirty="0" smtClean="0">
                          <a:latin typeface="Calibri" pitchFamily="34" charset="0"/>
                          <a:cs typeface="Calibri" pitchFamily="34" charset="0"/>
                        </a:rPr>
                        <a:t>Conditional tense)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es-ES_tradnl"/>
                    </a:p>
                  </a:txBody>
                  <a:tcPr/>
                </a:tc>
                <a:extLst>
                  <a:ext uri="{0D108BD9-81ED-4DB2-BD59-A6C34878D82A}">
                    <a16:rowId xmlns:a16="http://schemas.microsoft.com/office/drawing/2014/main" val="10006"/>
                  </a:ext>
                </a:extLst>
              </a:tr>
              <a:tr h="1234919">
                <a:tc vMerge="1">
                  <a:txBody>
                    <a:bodyPr/>
                    <a:lstStyle/>
                    <a:p>
                      <a:endParaRPr lang="es-ES_tradnl"/>
                    </a:p>
                  </a:txBody>
                  <a:tcPr/>
                </a:tc>
                <a:tc>
                  <a:txBody>
                    <a:bodyPr/>
                    <a:lstStyle/>
                    <a:p>
                      <a:r>
                        <a:rPr lang="en-GB" sz="1100" b="1" noProof="0" dirty="0" smtClean="0">
                          <a:latin typeface="Calibri" pitchFamily="34" charset="0"/>
                          <a:cs typeface="Calibri" pitchFamily="34" charset="0"/>
                        </a:rPr>
                        <a:t>COMPLEX</a:t>
                      </a:r>
                      <a:r>
                        <a:rPr lang="en-GB" sz="1100" b="1" baseline="0" noProof="0" dirty="0" smtClean="0">
                          <a:latin typeface="Calibri" pitchFamily="34" charset="0"/>
                          <a:cs typeface="Calibri" pitchFamily="34" charset="0"/>
                        </a:rPr>
                        <a:t> STRUCTURES </a:t>
                      </a:r>
                      <a:r>
                        <a:rPr lang="en-GB" sz="1100" b="1" noProof="0" dirty="0" smtClean="0">
                          <a:latin typeface="Calibri" pitchFamily="34" charset="0"/>
                          <a:cs typeface="Calibri" pitchFamily="34" charset="0"/>
                        </a:rPr>
                        <a:t>(HIGHER)</a:t>
                      </a:r>
                    </a:p>
                    <a:p>
                      <a:r>
                        <a:rPr lang="en-GB" sz="1100" noProof="0" dirty="0" err="1" smtClean="0">
                          <a:latin typeface="Calibri" pitchFamily="34" charset="0"/>
                          <a:cs typeface="Calibri" pitchFamily="34" charset="0"/>
                        </a:rPr>
                        <a:t>C’est</a:t>
                      </a:r>
                      <a:r>
                        <a:rPr lang="en-GB" sz="1100" noProof="0" dirty="0" smtClean="0">
                          <a:latin typeface="Calibri" pitchFamily="34" charset="0"/>
                          <a:cs typeface="Calibri" pitchFamily="34" charset="0"/>
                        </a:rPr>
                        <a:t> plus</a:t>
                      </a:r>
                      <a:r>
                        <a:rPr lang="en-GB" sz="1100" baseline="0" noProof="0" dirty="0" smtClean="0">
                          <a:latin typeface="Calibri" pitchFamily="34" charset="0"/>
                          <a:cs typeface="Calibri" pitchFamily="34" charset="0"/>
                        </a:rPr>
                        <a:t>… que-is more … than</a:t>
                      </a:r>
                    </a:p>
                    <a:p>
                      <a:r>
                        <a:rPr lang="en-GB" sz="1100" baseline="0" noProof="0" dirty="0" err="1" smtClean="0">
                          <a:latin typeface="Calibri" pitchFamily="34" charset="0"/>
                          <a:cs typeface="Calibri" pitchFamily="34" charset="0"/>
                        </a:rPr>
                        <a:t>L’utiliser</a:t>
                      </a:r>
                      <a:r>
                        <a:rPr lang="en-GB" sz="1100" baseline="0" noProof="0" dirty="0" smtClean="0">
                          <a:latin typeface="Calibri" pitchFamily="34" charset="0"/>
                          <a:cs typeface="Calibri" pitchFamily="34" charset="0"/>
                        </a:rPr>
                        <a:t>- use it</a:t>
                      </a:r>
                    </a:p>
                    <a:p>
                      <a:r>
                        <a:rPr lang="en-GB" sz="1100" b="0" baseline="0" noProof="0" dirty="0" smtClean="0">
                          <a:latin typeface="Calibri" pitchFamily="34" charset="0"/>
                          <a:cs typeface="Calibri" pitchFamily="34" charset="0"/>
                        </a:rPr>
                        <a:t>Je ne </a:t>
                      </a:r>
                      <a:r>
                        <a:rPr lang="en-GB" sz="1100" b="1" baseline="0" noProof="0" dirty="0" err="1" smtClean="0">
                          <a:latin typeface="Calibri" pitchFamily="34" charset="0"/>
                          <a:cs typeface="Calibri" pitchFamily="34" charset="0"/>
                        </a:rPr>
                        <a:t>l</a:t>
                      </a:r>
                      <a:r>
                        <a:rPr lang="en-GB" sz="1100" b="0" baseline="0" noProof="0" dirty="0" err="1" smtClean="0">
                          <a:latin typeface="Calibri" pitchFamily="34" charset="0"/>
                          <a:cs typeface="Calibri" pitchFamily="34" charset="0"/>
                        </a:rPr>
                        <a:t>’aime</a:t>
                      </a:r>
                      <a:r>
                        <a:rPr lang="en-GB" sz="1100" b="0" baseline="0" noProof="0" dirty="0" smtClean="0">
                          <a:latin typeface="Calibri" pitchFamily="34" charset="0"/>
                          <a:cs typeface="Calibri" pitchFamily="34" charset="0"/>
                        </a:rPr>
                        <a:t> pas - </a:t>
                      </a:r>
                      <a:r>
                        <a:rPr lang="en-GB" sz="1100" baseline="0" noProof="0" dirty="0" smtClean="0">
                          <a:latin typeface="Calibri" pitchFamily="34" charset="0"/>
                          <a:cs typeface="Calibri" pitchFamily="34" charset="0"/>
                        </a:rPr>
                        <a:t>I don’t like </a:t>
                      </a:r>
                      <a:r>
                        <a:rPr lang="en-GB" sz="1100" b="1" baseline="0" noProof="0" dirty="0" smtClean="0">
                          <a:latin typeface="Calibri" pitchFamily="34" charset="0"/>
                          <a:cs typeface="Calibri" pitchFamily="34" charset="0"/>
                        </a:rPr>
                        <a:t>it</a:t>
                      </a:r>
                    </a:p>
                    <a:p>
                      <a:r>
                        <a:rPr lang="en-GB" sz="1100" b="0" baseline="0" noProof="0" dirty="0" smtClean="0">
                          <a:latin typeface="Calibri" pitchFamily="34" charset="0"/>
                          <a:cs typeface="Calibri" pitchFamily="34" charset="0"/>
                        </a:rPr>
                        <a:t>Pour</a:t>
                      </a:r>
                      <a:r>
                        <a:rPr lang="en-GB" sz="1100" b="1" baseline="0" noProof="0" dirty="0" smtClean="0">
                          <a:latin typeface="Calibri" pitchFamily="34" charset="0"/>
                          <a:cs typeface="Calibri" pitchFamily="34" charset="0"/>
                        </a:rPr>
                        <a:t> les </a:t>
                      </a:r>
                      <a:r>
                        <a:rPr lang="en-GB" sz="1100" b="0" baseline="0" noProof="0" dirty="0" smtClean="0">
                          <a:latin typeface="Calibri" pitchFamily="34" charset="0"/>
                          <a:cs typeface="Calibri" pitchFamily="34" charset="0"/>
                        </a:rPr>
                        <a:t>persuader – to persuade </a:t>
                      </a:r>
                      <a:r>
                        <a:rPr lang="en-GB" sz="1100" b="1" baseline="0" noProof="0" dirty="0" smtClean="0">
                          <a:latin typeface="Calibri" pitchFamily="34" charset="0"/>
                          <a:cs typeface="Calibri" pitchFamily="34" charset="0"/>
                        </a:rPr>
                        <a:t>theme</a:t>
                      </a:r>
                    </a:p>
                    <a:p>
                      <a:r>
                        <a:rPr lang="en-GB" sz="1100" b="0" baseline="0" noProof="0" dirty="0" smtClean="0">
                          <a:latin typeface="Calibri" pitchFamily="34" charset="0"/>
                          <a:cs typeface="Calibri" pitchFamily="34" charset="0"/>
                        </a:rPr>
                        <a:t>on </a:t>
                      </a:r>
                      <a:r>
                        <a:rPr lang="en-GB" sz="1100" b="1" baseline="0" noProof="0" dirty="0" smtClean="0">
                          <a:latin typeface="Calibri" pitchFamily="34" charset="0"/>
                          <a:cs typeface="Calibri" pitchFamily="34" charset="0"/>
                        </a:rPr>
                        <a:t>y </a:t>
                      </a:r>
                      <a:r>
                        <a:rPr lang="en-GB" sz="1100" b="0" baseline="0" noProof="0" dirty="0" err="1" smtClean="0">
                          <a:latin typeface="Calibri" pitchFamily="34" charset="0"/>
                          <a:cs typeface="Calibri" pitchFamily="34" charset="0"/>
                        </a:rPr>
                        <a:t>trouve</a:t>
                      </a:r>
                      <a:r>
                        <a:rPr lang="en-GB" sz="1100" b="0" baseline="0" noProof="0" dirty="0" smtClean="0">
                          <a:latin typeface="Calibri" pitchFamily="34" charset="0"/>
                          <a:cs typeface="Calibri" pitchFamily="34" charset="0"/>
                        </a:rPr>
                        <a:t> – </a:t>
                      </a:r>
                      <a:r>
                        <a:rPr lang="en-GB" sz="1100" b="1" baseline="0" noProof="0" dirty="0" smtClean="0">
                          <a:latin typeface="Calibri" pitchFamily="34" charset="0"/>
                          <a:cs typeface="Calibri" pitchFamily="34" charset="0"/>
                        </a:rPr>
                        <a:t>there </a:t>
                      </a:r>
                      <a:r>
                        <a:rPr lang="en-GB" sz="1100" b="0" baseline="0" noProof="0" dirty="0" smtClean="0">
                          <a:latin typeface="Calibri" pitchFamily="34" charset="0"/>
                          <a:cs typeface="Calibri" pitchFamily="34" charset="0"/>
                        </a:rPr>
                        <a:t>you find</a:t>
                      </a:r>
                      <a:endParaRPr lang="en-GB" sz="1100" b="1" baseline="0" noProof="0" dirty="0" smtClean="0">
                        <a:latin typeface="Calibri" pitchFamily="34" charset="0"/>
                        <a:cs typeface="Calibri" pitchFamily="34" charset="0"/>
                      </a:endParaRPr>
                    </a:p>
                    <a:p>
                      <a:r>
                        <a:rPr lang="en-GB" sz="1100" b="1" baseline="0" noProof="0" dirty="0" err="1" smtClean="0">
                          <a:latin typeface="Calibri" pitchFamily="34" charset="0"/>
                          <a:cs typeface="Calibri" pitchFamily="34" charset="0"/>
                        </a:rPr>
                        <a:t>dont</a:t>
                      </a:r>
                      <a:r>
                        <a:rPr lang="en-GB" sz="1100" b="0" baseline="0" noProof="0" dirty="0" smtClean="0">
                          <a:latin typeface="Calibri" pitchFamily="34" charset="0"/>
                          <a:cs typeface="Calibri" pitchFamily="34" charset="0"/>
                        </a:rPr>
                        <a:t> – of which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r h="887844">
                <a:tc vMerge="1">
                  <a:txBody>
                    <a:bodyPr/>
                    <a:lstStyle/>
                    <a:p>
                      <a:endParaRPr lang="es-ES_tradnl"/>
                    </a:p>
                  </a:txBody>
                  <a:tcPr/>
                </a:tc>
                <a:tc>
                  <a:txBody>
                    <a:bodyPr/>
                    <a:lstStyle/>
                    <a:p>
                      <a:r>
                        <a:rPr lang="en-GB" sz="1100" b="1" noProof="0" dirty="0" smtClean="0">
                          <a:latin typeface="Calibri" pitchFamily="34" charset="0"/>
                          <a:cs typeface="Calibri" pitchFamily="34" charset="0"/>
                        </a:rPr>
                        <a:t>SUBJUNCTIVE</a:t>
                      </a:r>
                      <a:r>
                        <a:rPr lang="en-GB" sz="1100" b="1" baseline="0" noProof="0" dirty="0" smtClean="0">
                          <a:latin typeface="Calibri" pitchFamily="34" charset="0"/>
                          <a:cs typeface="Calibri" pitchFamily="34" charset="0"/>
                        </a:rPr>
                        <a:t> </a:t>
                      </a:r>
                      <a:r>
                        <a:rPr lang="en-GB" sz="1100" b="1" noProof="0" dirty="0" smtClean="0">
                          <a:latin typeface="Calibri" pitchFamily="34" charset="0"/>
                          <a:cs typeface="Calibri" pitchFamily="34" charset="0"/>
                        </a:rPr>
                        <a:t>(HIGHER)</a:t>
                      </a:r>
                    </a:p>
                    <a:p>
                      <a:r>
                        <a:rPr lang="en-GB" sz="1100" noProof="0" dirty="0" smtClean="0">
                          <a:latin typeface="Calibri" pitchFamily="34" charset="0"/>
                          <a:cs typeface="Calibri" pitchFamily="34" charset="0"/>
                        </a:rPr>
                        <a:t>Il </a:t>
                      </a:r>
                      <a:r>
                        <a:rPr lang="en-GB" sz="1100" noProof="0" dirty="0" err="1" smtClean="0">
                          <a:latin typeface="Calibri" pitchFamily="34" charset="0"/>
                          <a:cs typeface="Calibri" pitchFamily="34" charset="0"/>
                        </a:rPr>
                        <a:t>faut</a:t>
                      </a:r>
                      <a:r>
                        <a:rPr lang="en-GB" sz="1100" noProof="0" dirty="0" smtClean="0">
                          <a:latin typeface="Calibri" pitchFamily="34" charset="0"/>
                          <a:cs typeface="Calibri" pitchFamily="34" charset="0"/>
                        </a:rPr>
                        <a:t> que – I must/I have to</a:t>
                      </a:r>
                    </a:p>
                    <a:p>
                      <a:r>
                        <a:rPr lang="en-GB" sz="1100" b="0" noProof="0" smtClean="0">
                          <a:latin typeface="Calibri" pitchFamily="34" charset="0"/>
                          <a:cs typeface="Calibri" pitchFamily="34" charset="0"/>
                        </a:rPr>
                        <a:t>Bien que </a:t>
                      </a:r>
                      <a:r>
                        <a:rPr lang="en-GB" sz="1100" b="0" noProof="0" dirty="0" smtClean="0">
                          <a:latin typeface="Calibri" pitchFamily="34" charset="0"/>
                          <a:cs typeface="Calibri" pitchFamily="34" charset="0"/>
                        </a:rPr>
                        <a:t>- although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257616647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45210" y="0"/>
            <a:ext cx="3002360" cy="276999"/>
          </a:xfrm>
          <a:prstGeom prst="rect">
            <a:avLst/>
          </a:prstGeom>
          <a:noFill/>
        </p:spPr>
        <p:txBody>
          <a:bodyPr wrap="none" rtlCol="0">
            <a:spAutoFit/>
          </a:bodyPr>
          <a:lstStyle/>
          <a:p>
            <a:pPr algn="ctr"/>
            <a:r>
              <a:rPr lang="es-ES_tradnl" sz="1200" b="1" dirty="0" err="1">
                <a:latin typeface="+mn-lt"/>
              </a:rPr>
              <a:t>Theme</a:t>
            </a:r>
            <a:r>
              <a:rPr lang="es-ES_tradnl" sz="1200" b="1" dirty="0">
                <a:latin typeface="+mn-lt"/>
              </a:rPr>
              <a:t> 1 - </a:t>
            </a:r>
            <a:r>
              <a:rPr lang="es-ES_tradnl" sz="1200" b="1" dirty="0" err="1">
                <a:latin typeface="+mn-lt"/>
              </a:rPr>
              <a:t>Family</a:t>
            </a:r>
            <a:r>
              <a:rPr lang="es-ES_tradnl" sz="1200" b="1" dirty="0">
                <a:latin typeface="+mn-lt"/>
              </a:rPr>
              <a:t>, </a:t>
            </a:r>
            <a:r>
              <a:rPr lang="es-ES_tradnl" sz="1200" b="1" dirty="0" err="1">
                <a:latin typeface="+mn-lt"/>
              </a:rPr>
              <a:t>relationships</a:t>
            </a:r>
            <a:r>
              <a:rPr lang="es-ES_tradnl" sz="1200" b="1" dirty="0">
                <a:latin typeface="+mn-lt"/>
              </a:rPr>
              <a:t>, </a:t>
            </a:r>
            <a:r>
              <a:rPr lang="es-ES_tradnl" sz="1200" b="1" dirty="0" err="1" smtClean="0">
                <a:latin typeface="+mn-lt"/>
              </a:rPr>
              <a:t>friendships</a:t>
            </a:r>
            <a:endParaRPr lang="es-ES_tradnl" sz="1200" b="1" dirty="0">
              <a:latin typeface="+mn-lt"/>
            </a:endParaRPr>
          </a:p>
        </p:txBody>
      </p:sp>
      <p:sp>
        <p:nvSpPr>
          <p:cNvPr id="6" name="Slide Number Placeholder 5"/>
          <p:cNvSpPr>
            <a:spLocks noGrp="1"/>
          </p:cNvSpPr>
          <p:nvPr>
            <p:ph type="sldNum" sz="quarter" idx="12"/>
          </p:nvPr>
        </p:nvSpPr>
        <p:spPr/>
        <p:txBody>
          <a:bodyPr/>
          <a:lstStyle/>
          <a:p>
            <a:pPr>
              <a:defRPr/>
            </a:pPr>
            <a:fld id="{0F145BFC-05E3-4D00-AE96-44E6DC1FA43B}" type="slidenum">
              <a:rPr lang="en-GB" smtClean="0"/>
              <a:pPr>
                <a:defRPr/>
              </a:pPr>
              <a:t>46</a:t>
            </a:fld>
            <a:endParaRPr lang="en-GB"/>
          </a:p>
        </p:txBody>
      </p:sp>
      <p:pic>
        <p:nvPicPr>
          <p:cNvPr id="5" name="Picture 4"/>
          <p:cNvPicPr>
            <a:picLocks noChangeAspect="1"/>
          </p:cNvPicPr>
          <p:nvPr/>
        </p:nvPicPr>
        <p:blipFill>
          <a:blip r:embed="rId2"/>
          <a:stretch>
            <a:fillRect/>
          </a:stretch>
        </p:blipFill>
        <p:spPr>
          <a:xfrm>
            <a:off x="56246" y="276999"/>
            <a:ext cx="6780290" cy="2494410"/>
          </a:xfrm>
          <a:prstGeom prst="rect">
            <a:avLst/>
          </a:prstGeom>
        </p:spPr>
      </p:pic>
      <p:pic>
        <p:nvPicPr>
          <p:cNvPr id="7" name="Picture 6"/>
          <p:cNvPicPr>
            <a:picLocks noChangeAspect="1"/>
          </p:cNvPicPr>
          <p:nvPr/>
        </p:nvPicPr>
        <p:blipFill>
          <a:blip r:embed="rId3"/>
          <a:stretch>
            <a:fillRect/>
          </a:stretch>
        </p:blipFill>
        <p:spPr>
          <a:xfrm>
            <a:off x="57150" y="2783985"/>
            <a:ext cx="6800850" cy="3013710"/>
          </a:xfrm>
          <a:prstGeom prst="rect">
            <a:avLst/>
          </a:prstGeom>
        </p:spPr>
      </p:pic>
      <p:pic>
        <p:nvPicPr>
          <p:cNvPr id="10" name="Picture 9"/>
          <p:cNvPicPr>
            <a:picLocks noChangeAspect="1"/>
          </p:cNvPicPr>
          <p:nvPr/>
        </p:nvPicPr>
        <p:blipFill>
          <a:blip r:embed="rId4"/>
          <a:stretch>
            <a:fillRect/>
          </a:stretch>
        </p:blipFill>
        <p:spPr>
          <a:xfrm>
            <a:off x="127940" y="5810271"/>
            <a:ext cx="6730060" cy="2434137"/>
          </a:xfrm>
          <a:prstGeom prst="rect">
            <a:avLst/>
          </a:prstGeom>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0F145BFC-05E3-4D00-AE96-44E6DC1FA43B}" type="slidenum">
              <a:rPr lang="en-GB" smtClean="0"/>
              <a:pPr>
                <a:defRPr/>
              </a:pPr>
              <a:t>47</a:t>
            </a:fld>
            <a:endParaRPr lang="en-GB"/>
          </a:p>
        </p:txBody>
      </p:sp>
      <p:pic>
        <p:nvPicPr>
          <p:cNvPr id="3" name="Picture 2"/>
          <p:cNvPicPr>
            <a:picLocks noChangeAspect="1"/>
          </p:cNvPicPr>
          <p:nvPr/>
        </p:nvPicPr>
        <p:blipFill>
          <a:blip r:embed="rId2"/>
          <a:stretch>
            <a:fillRect/>
          </a:stretch>
        </p:blipFill>
        <p:spPr>
          <a:xfrm>
            <a:off x="-23812" y="18679"/>
            <a:ext cx="6782383" cy="3185169"/>
          </a:xfrm>
          <a:prstGeom prst="rect">
            <a:avLst/>
          </a:prstGeom>
        </p:spPr>
      </p:pic>
      <p:pic>
        <p:nvPicPr>
          <p:cNvPr id="4" name="Picture 3"/>
          <p:cNvPicPr>
            <a:picLocks noChangeAspect="1"/>
          </p:cNvPicPr>
          <p:nvPr/>
        </p:nvPicPr>
        <p:blipFill>
          <a:blip r:embed="rId3"/>
          <a:stretch>
            <a:fillRect/>
          </a:stretch>
        </p:blipFill>
        <p:spPr>
          <a:xfrm>
            <a:off x="-6846" y="3203849"/>
            <a:ext cx="6796035" cy="3240360"/>
          </a:xfrm>
          <a:prstGeom prst="rect">
            <a:avLst/>
          </a:prstGeom>
        </p:spPr>
      </p:pic>
      <p:pic>
        <p:nvPicPr>
          <p:cNvPr id="5" name="Picture 4"/>
          <p:cNvPicPr>
            <a:picLocks noChangeAspect="1"/>
          </p:cNvPicPr>
          <p:nvPr/>
        </p:nvPicPr>
        <p:blipFill>
          <a:blip r:embed="rId4"/>
          <a:stretch>
            <a:fillRect/>
          </a:stretch>
        </p:blipFill>
        <p:spPr>
          <a:xfrm>
            <a:off x="0" y="6444209"/>
            <a:ext cx="6784036" cy="2304255"/>
          </a:xfrm>
          <a:prstGeom prst="rect">
            <a:avLst/>
          </a:prstGeom>
        </p:spPr>
      </p:pic>
    </p:spTree>
    <p:extLst>
      <p:ext uri="{BB962C8B-B14F-4D97-AF65-F5344CB8AC3E}">
        <p14:creationId xmlns:p14="http://schemas.microsoft.com/office/powerpoint/2010/main" val="344517450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a:defRPr/>
            </a:pPr>
            <a:fld id="{0F145BFC-05E3-4D00-AE96-44E6DC1FA43B}" type="slidenum">
              <a:rPr lang="en-GB" smtClean="0"/>
              <a:pPr>
                <a:defRPr/>
              </a:pPr>
              <a:t>48</a:t>
            </a:fld>
            <a:endParaRPr lang="en-GB"/>
          </a:p>
        </p:txBody>
      </p:sp>
      <p:pic>
        <p:nvPicPr>
          <p:cNvPr id="3" name="Picture 2"/>
          <p:cNvPicPr>
            <a:picLocks noChangeAspect="1"/>
          </p:cNvPicPr>
          <p:nvPr/>
        </p:nvPicPr>
        <p:blipFill>
          <a:blip r:embed="rId2"/>
          <a:stretch>
            <a:fillRect/>
          </a:stretch>
        </p:blipFill>
        <p:spPr>
          <a:xfrm>
            <a:off x="39554" y="609044"/>
            <a:ext cx="6791874" cy="3193097"/>
          </a:xfrm>
          <a:prstGeom prst="rect">
            <a:avLst/>
          </a:prstGeom>
        </p:spPr>
      </p:pic>
      <p:pic>
        <p:nvPicPr>
          <p:cNvPr id="4" name="Picture 3"/>
          <p:cNvPicPr>
            <a:picLocks noChangeAspect="1"/>
          </p:cNvPicPr>
          <p:nvPr/>
        </p:nvPicPr>
        <p:blipFill>
          <a:blip r:embed="rId3"/>
          <a:stretch>
            <a:fillRect/>
          </a:stretch>
        </p:blipFill>
        <p:spPr>
          <a:xfrm>
            <a:off x="30426" y="3828188"/>
            <a:ext cx="6741803" cy="2448069"/>
          </a:xfrm>
          <a:prstGeom prst="rect">
            <a:avLst/>
          </a:prstGeom>
        </p:spPr>
      </p:pic>
      <p:pic>
        <p:nvPicPr>
          <p:cNvPr id="6" name="Picture 5"/>
          <p:cNvPicPr>
            <a:picLocks noChangeAspect="1"/>
          </p:cNvPicPr>
          <p:nvPr/>
        </p:nvPicPr>
        <p:blipFill>
          <a:blip r:embed="rId4"/>
          <a:stretch>
            <a:fillRect/>
          </a:stretch>
        </p:blipFill>
        <p:spPr>
          <a:xfrm>
            <a:off x="109532" y="6300192"/>
            <a:ext cx="6583589" cy="1847240"/>
          </a:xfrm>
          <a:prstGeom prst="rect">
            <a:avLst/>
          </a:prstGeom>
        </p:spPr>
      </p:pic>
      <p:sp>
        <p:nvSpPr>
          <p:cNvPr id="9" name="TextBox 8"/>
          <p:cNvSpPr txBox="1"/>
          <p:nvPr/>
        </p:nvSpPr>
        <p:spPr>
          <a:xfrm>
            <a:off x="2852936" y="142313"/>
            <a:ext cx="1460528" cy="276999"/>
          </a:xfrm>
          <a:prstGeom prst="rect">
            <a:avLst/>
          </a:prstGeom>
          <a:noFill/>
        </p:spPr>
        <p:txBody>
          <a:bodyPr wrap="none" rtlCol="0">
            <a:spAutoFit/>
          </a:bodyPr>
          <a:lstStyle/>
          <a:p>
            <a:r>
              <a:rPr lang="es-ES_tradnl" sz="1200" b="1" dirty="0" err="1">
                <a:latin typeface="Calibri" panose="020F0502020204030204" pitchFamily="34" charset="0"/>
                <a:cs typeface="Calibri" panose="020F0502020204030204" pitchFamily="34" charset="0"/>
              </a:rPr>
              <a:t>Theme</a:t>
            </a:r>
            <a:r>
              <a:rPr lang="es-ES_tradnl" sz="1200" b="1" dirty="0">
                <a:latin typeface="Calibri" panose="020F0502020204030204" pitchFamily="34" charset="0"/>
                <a:cs typeface="Calibri" panose="020F0502020204030204" pitchFamily="34" charset="0"/>
              </a:rPr>
              <a:t> 1 - Free time</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0F145BFC-05E3-4D00-AE96-44E6DC1FA43B}" type="slidenum">
              <a:rPr lang="en-GB" smtClean="0"/>
              <a:pPr>
                <a:defRPr/>
              </a:pPr>
              <a:t>49</a:t>
            </a:fld>
            <a:endParaRPr lang="en-GB"/>
          </a:p>
        </p:txBody>
      </p:sp>
      <p:pic>
        <p:nvPicPr>
          <p:cNvPr id="3" name="Picture 2"/>
          <p:cNvPicPr>
            <a:picLocks noChangeAspect="1"/>
          </p:cNvPicPr>
          <p:nvPr/>
        </p:nvPicPr>
        <p:blipFill>
          <a:blip r:embed="rId2"/>
          <a:stretch>
            <a:fillRect/>
          </a:stretch>
        </p:blipFill>
        <p:spPr>
          <a:xfrm>
            <a:off x="7504" y="0"/>
            <a:ext cx="6792823" cy="2843808"/>
          </a:xfrm>
          <a:prstGeom prst="rect">
            <a:avLst/>
          </a:prstGeom>
        </p:spPr>
      </p:pic>
      <p:pic>
        <p:nvPicPr>
          <p:cNvPr id="4" name="Picture 3"/>
          <p:cNvPicPr>
            <a:picLocks noChangeAspect="1"/>
          </p:cNvPicPr>
          <p:nvPr/>
        </p:nvPicPr>
        <p:blipFill>
          <a:blip r:embed="rId3"/>
          <a:stretch>
            <a:fillRect/>
          </a:stretch>
        </p:blipFill>
        <p:spPr>
          <a:xfrm>
            <a:off x="7505" y="2843808"/>
            <a:ext cx="6863418" cy="1512168"/>
          </a:xfrm>
          <a:prstGeom prst="rect">
            <a:avLst/>
          </a:prstGeom>
        </p:spPr>
      </p:pic>
      <p:pic>
        <p:nvPicPr>
          <p:cNvPr id="5" name="Picture 4"/>
          <p:cNvPicPr>
            <a:picLocks noChangeAspect="1"/>
          </p:cNvPicPr>
          <p:nvPr/>
        </p:nvPicPr>
        <p:blipFill>
          <a:blip r:embed="rId4"/>
          <a:stretch>
            <a:fillRect/>
          </a:stretch>
        </p:blipFill>
        <p:spPr>
          <a:xfrm>
            <a:off x="7504" y="4355976"/>
            <a:ext cx="6863419" cy="2165323"/>
          </a:xfrm>
          <a:prstGeom prst="rect">
            <a:avLst/>
          </a:prstGeom>
        </p:spPr>
      </p:pic>
      <p:pic>
        <p:nvPicPr>
          <p:cNvPr id="6" name="Picture 5"/>
          <p:cNvPicPr>
            <a:picLocks noChangeAspect="1"/>
          </p:cNvPicPr>
          <p:nvPr/>
        </p:nvPicPr>
        <p:blipFill>
          <a:blip r:embed="rId5"/>
          <a:stretch>
            <a:fillRect/>
          </a:stretch>
        </p:blipFill>
        <p:spPr>
          <a:xfrm>
            <a:off x="-8519" y="6557092"/>
            <a:ext cx="6866520" cy="2080764"/>
          </a:xfrm>
          <a:prstGeom prst="rect">
            <a:avLst/>
          </a:prstGeom>
        </p:spPr>
      </p:pic>
    </p:spTree>
    <p:extLst>
      <p:ext uri="{BB962C8B-B14F-4D97-AF65-F5344CB8AC3E}">
        <p14:creationId xmlns:p14="http://schemas.microsoft.com/office/powerpoint/2010/main" val="393364902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nvPr>
        </p:nvGraphicFramePr>
        <p:xfrm>
          <a:off x="188641" y="251520"/>
          <a:ext cx="6480719" cy="8229600"/>
        </p:xfrm>
        <a:graphic>
          <a:graphicData uri="http://schemas.openxmlformats.org/drawingml/2006/table">
            <a:tbl>
              <a:tblPr>
                <a:tableStyleId>{5C22544A-7EE6-4342-B048-85BDC9FD1C3A}</a:tableStyleId>
              </a:tblPr>
              <a:tblGrid>
                <a:gridCol w="1354475">
                  <a:extLst>
                    <a:ext uri="{9D8B030D-6E8A-4147-A177-3AD203B41FA5}">
                      <a16:colId xmlns:a16="http://schemas.microsoft.com/office/drawing/2014/main" val="20000"/>
                    </a:ext>
                  </a:extLst>
                </a:gridCol>
                <a:gridCol w="1313115">
                  <a:extLst>
                    <a:ext uri="{9D8B030D-6E8A-4147-A177-3AD203B41FA5}">
                      <a16:colId xmlns:a16="http://schemas.microsoft.com/office/drawing/2014/main" val="20001"/>
                    </a:ext>
                  </a:extLst>
                </a:gridCol>
                <a:gridCol w="1115236">
                  <a:extLst>
                    <a:ext uri="{9D8B030D-6E8A-4147-A177-3AD203B41FA5}">
                      <a16:colId xmlns:a16="http://schemas.microsoft.com/office/drawing/2014/main" val="20002"/>
                    </a:ext>
                  </a:extLst>
                </a:gridCol>
                <a:gridCol w="1410524">
                  <a:extLst>
                    <a:ext uri="{9D8B030D-6E8A-4147-A177-3AD203B41FA5}">
                      <a16:colId xmlns:a16="http://schemas.microsoft.com/office/drawing/2014/main" val="20003"/>
                    </a:ext>
                  </a:extLst>
                </a:gridCol>
                <a:gridCol w="1287369">
                  <a:extLst>
                    <a:ext uri="{9D8B030D-6E8A-4147-A177-3AD203B41FA5}">
                      <a16:colId xmlns:a16="http://schemas.microsoft.com/office/drawing/2014/main" val="20004"/>
                    </a:ext>
                  </a:extLst>
                </a:gridCol>
              </a:tblGrid>
              <a:tr h="349753">
                <a:tc gridSpan="5">
                  <a:txBody>
                    <a:bodyPr/>
                    <a:lstStyle/>
                    <a:p>
                      <a:pPr algn="ctr"/>
                      <a:r>
                        <a:rPr lang="en-GB" sz="1200" b="1" dirty="0">
                          <a:latin typeface="Calibri" pitchFamily="34" charset="0"/>
                        </a:rPr>
                        <a:t>Little but tricky words</a:t>
                      </a:r>
                      <a:endParaRPr lang="en-GB" sz="1200" b="1" baseline="0" dirty="0">
                        <a:latin typeface="Calibri" pitchFamily="34" charset="0"/>
                      </a:endParaRPr>
                    </a:p>
                    <a:p>
                      <a:pPr algn="ctr"/>
                      <a:r>
                        <a:rPr lang="en-GB" sz="1200" b="1" baseline="0" dirty="0">
                          <a:latin typeface="Calibri" pitchFamily="34" charset="0"/>
                        </a:rPr>
                        <a:t>*These words AGREE with the NOUN they describe</a:t>
                      </a:r>
                      <a:endParaRPr lang="en-GB" sz="1200" b="1"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dirty="0">
                        <a:latin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dirty="0">
                        <a:latin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dirty="0">
                        <a:latin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dirty="0">
                        <a:latin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209852">
                <a:tc>
                  <a:txBody>
                    <a:bodyPr/>
                    <a:lstStyle/>
                    <a:p>
                      <a:pPr algn="ctr"/>
                      <a:endParaRPr lang="en-GB" sz="1200" b="1"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b="1" dirty="0" err="1">
                          <a:latin typeface="Calibri" pitchFamily="34" charset="0"/>
                        </a:rPr>
                        <a:t>masc</a:t>
                      </a:r>
                      <a:r>
                        <a:rPr lang="en-GB" sz="1200" b="1" dirty="0">
                          <a:latin typeface="Calibri" pitchFamily="34" charset="0"/>
                        </a:rPr>
                        <a:t> (s)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b="1" dirty="0">
                          <a:latin typeface="Calibri" pitchFamily="34" charset="0"/>
                        </a:rPr>
                        <a:t>fem (s)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b="1" dirty="0" err="1">
                          <a:latin typeface="Calibri" pitchFamily="34" charset="0"/>
                        </a:rPr>
                        <a:t>masc</a:t>
                      </a:r>
                      <a:r>
                        <a:rPr lang="en-GB" sz="1200" b="1" dirty="0">
                          <a:latin typeface="Calibri" pitchFamily="34" charset="0"/>
                        </a:rPr>
                        <a:t> (p)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b="1" dirty="0">
                          <a:latin typeface="Calibri" pitchFamily="34" charset="0"/>
                        </a:rPr>
                        <a:t>fem (p)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209852">
                <a:tc>
                  <a:txBody>
                    <a:bodyPr/>
                    <a:lstStyle/>
                    <a:p>
                      <a:pPr algn="ctr"/>
                      <a:r>
                        <a:rPr lang="en-GB" sz="1200" b="1" dirty="0">
                          <a:latin typeface="Calibri" pitchFamily="34" charset="0"/>
                        </a:rPr>
                        <a:t>*a/ some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un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une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r>
                        <a:rPr lang="es-ES_tradnl" sz="1200" noProof="0" dirty="0">
                          <a:latin typeface="Calibri" pitchFamily="34" charset="0"/>
                        </a:rPr>
                        <a:t>des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209852">
                <a:tc>
                  <a:txBody>
                    <a:bodyPr/>
                    <a:lstStyle/>
                    <a:p>
                      <a:pPr algn="ctr"/>
                      <a:r>
                        <a:rPr lang="en-GB" sz="1200" b="1" dirty="0">
                          <a:latin typeface="Calibri" pitchFamily="34" charset="0"/>
                        </a:rPr>
                        <a:t>any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4">
                  <a:txBody>
                    <a:bodyPr/>
                    <a:lstStyle/>
                    <a:p>
                      <a:pPr algn="ctr"/>
                      <a:r>
                        <a:rPr lang="es-ES_tradnl" sz="1200" noProof="0" dirty="0">
                          <a:latin typeface="Calibri" pitchFamily="34" charset="0"/>
                        </a:rPr>
                        <a:t>des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20729784"/>
                  </a:ext>
                </a:extLst>
              </a:tr>
              <a:tr h="209852">
                <a:tc>
                  <a:txBody>
                    <a:bodyPr/>
                    <a:lstStyle/>
                    <a:p>
                      <a:pPr algn="ctr"/>
                      <a:r>
                        <a:rPr lang="en-GB" sz="1200" b="1" dirty="0">
                          <a:latin typeface="Calibri" pitchFamily="34" charset="0"/>
                        </a:rPr>
                        <a:t>*none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err="1">
                          <a:latin typeface="Calibri" pitchFamily="34" charset="0"/>
                        </a:rPr>
                        <a:t>aucun</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err="1">
                          <a:latin typeface="Calibri" pitchFamily="34" charset="0"/>
                        </a:rPr>
                        <a:t>aucune</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err="1">
                          <a:latin typeface="Calibri" pitchFamily="34" charset="0"/>
                        </a:rPr>
                        <a:t>aucuns</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err="1">
                          <a:latin typeface="Calibri" pitchFamily="34" charset="0"/>
                        </a:rPr>
                        <a:t>aucunes</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18254229"/>
                  </a:ext>
                </a:extLst>
              </a:tr>
              <a:tr h="209852">
                <a:tc>
                  <a:txBody>
                    <a:bodyPr/>
                    <a:lstStyle/>
                    <a:p>
                      <a:pPr algn="ctr"/>
                      <a:r>
                        <a:rPr lang="en-GB" sz="1200" b="1" dirty="0">
                          <a:latin typeface="Calibri" pitchFamily="34" charset="0"/>
                        </a:rPr>
                        <a:t>*the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le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la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r>
                        <a:rPr lang="es-ES_tradnl" sz="1200" noProof="0" dirty="0">
                          <a:latin typeface="Calibri" pitchFamily="34" charset="0"/>
                        </a:rPr>
                        <a:t>les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209852">
                <a:tc>
                  <a:txBody>
                    <a:bodyPr/>
                    <a:lstStyle/>
                    <a:p>
                      <a:pPr algn="ctr"/>
                      <a:r>
                        <a:rPr lang="en-GB" sz="1200" b="1" dirty="0">
                          <a:latin typeface="Calibri" pitchFamily="34" charset="0"/>
                        </a:rPr>
                        <a:t>*to the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err="1">
                          <a:latin typeface="Calibri" pitchFamily="34" charset="0"/>
                        </a:rPr>
                        <a:t>au</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à la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r>
                        <a:rPr lang="es-ES_tradnl" sz="1200" noProof="0" dirty="0" err="1">
                          <a:latin typeface="Calibri" pitchFamily="34" charset="0"/>
                        </a:rPr>
                        <a:t>aux</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209852">
                <a:tc>
                  <a:txBody>
                    <a:bodyPr/>
                    <a:lstStyle/>
                    <a:p>
                      <a:pPr algn="ctr"/>
                      <a:r>
                        <a:rPr lang="en-GB" sz="1200" b="1" dirty="0">
                          <a:latin typeface="Calibri" pitchFamily="34" charset="0"/>
                        </a:rPr>
                        <a:t>*of/ from the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du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de la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r>
                        <a:rPr lang="es-ES_tradnl" sz="1200" noProof="0" dirty="0">
                          <a:latin typeface="Calibri" pitchFamily="34" charset="0"/>
                        </a:rPr>
                        <a:t>des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209852">
                <a:tc>
                  <a:txBody>
                    <a:bodyPr/>
                    <a:lstStyle/>
                    <a:p>
                      <a:pPr algn="ctr"/>
                      <a:r>
                        <a:rPr lang="en-GB" sz="1200" b="1" dirty="0">
                          <a:latin typeface="Calibri" pitchFamily="34" charset="0"/>
                        </a:rPr>
                        <a:t>too much/many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4">
                  <a:txBody>
                    <a:bodyPr/>
                    <a:lstStyle/>
                    <a:p>
                      <a:pPr algn="ctr"/>
                      <a:r>
                        <a:rPr lang="es-ES_tradnl" sz="1200" noProof="0" dirty="0" err="1">
                          <a:latin typeface="Calibri" pitchFamily="34" charset="0"/>
                        </a:rPr>
                        <a:t>trop</a:t>
                      </a:r>
                      <a:r>
                        <a:rPr lang="es-ES_tradnl" sz="1200" noProof="0" dirty="0">
                          <a:latin typeface="Calibri" pitchFamily="34" charset="0"/>
                        </a:rPr>
                        <a:t> de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24879738"/>
                  </a:ext>
                </a:extLst>
              </a:tr>
              <a:tr h="209852">
                <a:tc>
                  <a:txBody>
                    <a:bodyPr/>
                    <a:lstStyle/>
                    <a:p>
                      <a:pPr algn="ctr"/>
                      <a:r>
                        <a:rPr lang="en-GB" sz="1200" b="1" dirty="0">
                          <a:latin typeface="Calibri" pitchFamily="34" charset="0"/>
                        </a:rPr>
                        <a:t>another/other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4">
                  <a:txBody>
                    <a:bodyPr/>
                    <a:lstStyle/>
                    <a:p>
                      <a:pPr algn="ctr"/>
                      <a:r>
                        <a:rPr lang="es-ES_tradnl" sz="1200" noProof="0" dirty="0" err="1">
                          <a:latin typeface="Calibri" pitchFamily="34" charset="0"/>
                        </a:rPr>
                        <a:t>autre</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35326688"/>
                  </a:ext>
                </a:extLst>
              </a:tr>
              <a:tr h="209852">
                <a:tc>
                  <a:txBody>
                    <a:bodyPr/>
                    <a:lstStyle/>
                    <a:p>
                      <a:pPr algn="ctr"/>
                      <a:r>
                        <a:rPr lang="en-GB" sz="1200" b="1" dirty="0">
                          <a:latin typeface="Calibri" pitchFamily="34" charset="0"/>
                        </a:rPr>
                        <a:t>few/little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4">
                  <a:txBody>
                    <a:bodyPr/>
                    <a:lstStyle/>
                    <a:p>
                      <a:pPr algn="ctr"/>
                      <a:r>
                        <a:rPr lang="es-ES_tradnl" sz="1200" noProof="0" dirty="0" err="1">
                          <a:latin typeface="Calibri" pitchFamily="34" charset="0"/>
                        </a:rPr>
                        <a:t>peu</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2629669"/>
                  </a:ext>
                </a:extLst>
              </a:tr>
              <a:tr h="209852">
                <a:tc>
                  <a:txBody>
                    <a:bodyPr/>
                    <a:lstStyle/>
                    <a:p>
                      <a:pPr algn="ctr"/>
                      <a:r>
                        <a:rPr lang="en-GB" sz="1200" b="1" dirty="0">
                          <a:latin typeface="Calibri" pitchFamily="34" charset="0"/>
                        </a:rPr>
                        <a:t>lots of</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4">
                  <a:txBody>
                    <a:bodyPr/>
                    <a:lstStyle/>
                    <a:p>
                      <a:pPr algn="ctr"/>
                      <a:r>
                        <a:rPr lang="es-ES_tradnl" sz="1200" noProof="0" dirty="0" err="1">
                          <a:latin typeface="Calibri" pitchFamily="34" charset="0"/>
                        </a:rPr>
                        <a:t>beaucoup</a:t>
                      </a:r>
                      <a:r>
                        <a:rPr lang="es-ES_tradnl" sz="1200" noProof="0" dirty="0">
                          <a:latin typeface="Calibri" pitchFamily="34" charset="0"/>
                        </a:rPr>
                        <a:t> de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88311747"/>
                  </a:ext>
                </a:extLst>
              </a:tr>
              <a:tr h="209852">
                <a:tc>
                  <a:txBody>
                    <a:bodyPr/>
                    <a:lstStyle/>
                    <a:p>
                      <a:pPr algn="ctr"/>
                      <a:r>
                        <a:rPr lang="en-GB" sz="1200" b="1">
                          <a:latin typeface="Calibri" pitchFamily="34" charset="0"/>
                        </a:rPr>
                        <a:t>so much/many</a:t>
                      </a:r>
                      <a:endParaRPr lang="en-GB" sz="1200" b="1"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4">
                  <a:txBody>
                    <a:bodyPr/>
                    <a:lstStyle/>
                    <a:p>
                      <a:pPr algn="ctr"/>
                      <a:r>
                        <a:rPr lang="es-ES_tradnl" sz="1200" noProof="0" dirty="0" err="1">
                          <a:latin typeface="Calibri" pitchFamily="34" charset="0"/>
                        </a:rPr>
                        <a:t>tant</a:t>
                      </a:r>
                      <a:r>
                        <a:rPr lang="es-ES_tradnl" sz="1200" noProof="0" dirty="0">
                          <a:latin typeface="Calibri" pitchFamily="34" charset="0"/>
                        </a:rPr>
                        <a:t> de/</a:t>
                      </a:r>
                      <a:r>
                        <a:rPr lang="es-ES_tradnl" sz="1200" noProof="0" dirty="0" err="1">
                          <a:latin typeface="Calibri" pitchFamily="34" charset="0"/>
                        </a:rPr>
                        <a:t>tellement</a:t>
                      </a:r>
                      <a:r>
                        <a:rPr lang="es-ES_tradnl" sz="1200" noProof="0" dirty="0">
                          <a:latin typeface="Calibri" pitchFamily="34" charset="0"/>
                        </a:rPr>
                        <a:t> de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36494512"/>
                  </a:ext>
                </a:extLst>
              </a:tr>
              <a:tr h="209852">
                <a:tc>
                  <a:txBody>
                    <a:bodyPr/>
                    <a:lstStyle/>
                    <a:p>
                      <a:pPr algn="ctr"/>
                      <a:r>
                        <a:rPr lang="en-GB" sz="1200" b="1" dirty="0">
                          <a:latin typeface="Calibri" pitchFamily="34" charset="0"/>
                        </a:rPr>
                        <a:t>*this/ these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ce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err="1">
                          <a:latin typeface="Calibri" pitchFamily="34" charset="0"/>
                        </a:rPr>
                        <a:t>cette</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r>
                        <a:rPr lang="es-ES_tradnl" sz="1200" noProof="0" dirty="0">
                          <a:latin typeface="Calibri" pitchFamily="34" charset="0"/>
                        </a:rPr>
                        <a:t>ces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4749386"/>
                  </a:ext>
                </a:extLst>
              </a:tr>
              <a:tr h="209852">
                <a:tc>
                  <a:txBody>
                    <a:bodyPr/>
                    <a:lstStyle/>
                    <a:p>
                      <a:pPr algn="ctr"/>
                      <a:r>
                        <a:rPr lang="en-GB" sz="1200" b="1" dirty="0">
                          <a:latin typeface="Calibri" pitchFamily="34" charset="0"/>
                        </a:rPr>
                        <a:t>*that one/ those ones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err="1">
                          <a:latin typeface="Calibri" pitchFamily="34" charset="0"/>
                        </a:rPr>
                        <a:t>celui</a:t>
                      </a:r>
                      <a:r>
                        <a:rPr lang="es-ES_tradnl" sz="1200" noProof="0" dirty="0">
                          <a:latin typeface="Calibri" pitchFamily="34" charset="0"/>
                        </a:rPr>
                        <a:t>-ci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err="1">
                          <a:latin typeface="Calibri" pitchFamily="34" charset="0"/>
                        </a:rPr>
                        <a:t>celle</a:t>
                      </a:r>
                      <a:r>
                        <a:rPr lang="es-ES_tradnl" sz="1200" noProof="0" dirty="0">
                          <a:latin typeface="Calibri" pitchFamily="34" charset="0"/>
                        </a:rPr>
                        <a:t>-ci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err="1">
                          <a:latin typeface="Calibri" pitchFamily="34" charset="0"/>
                        </a:rPr>
                        <a:t>ceux</a:t>
                      </a:r>
                      <a:r>
                        <a:rPr lang="es-ES_tradnl" sz="1200" noProof="0" dirty="0">
                          <a:latin typeface="Calibri" pitchFamily="34" charset="0"/>
                        </a:rPr>
                        <a:t>- ci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err="1">
                          <a:latin typeface="Calibri" pitchFamily="34" charset="0"/>
                        </a:rPr>
                        <a:t>celles</a:t>
                      </a:r>
                      <a:r>
                        <a:rPr lang="es-ES_tradnl" sz="1200" noProof="0" dirty="0">
                          <a:latin typeface="Calibri" pitchFamily="34" charset="0"/>
                        </a:rPr>
                        <a:t>-ci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r h="349753">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200" b="1" dirty="0">
                          <a:latin typeface="Calibri" pitchFamily="34" charset="0"/>
                        </a:rPr>
                        <a:t>*that/ those</a:t>
                      </a:r>
                    </a:p>
                    <a:p>
                      <a:pPr marL="0" marR="0" indent="0" algn="ctr" defTabSz="914400" rtl="0" eaLnBrk="1" fontAlgn="auto" latinLnBrk="0" hangingPunct="1">
                        <a:lnSpc>
                          <a:spcPct val="100000"/>
                        </a:lnSpc>
                        <a:spcBef>
                          <a:spcPts val="0"/>
                        </a:spcBef>
                        <a:spcAft>
                          <a:spcPts val="0"/>
                        </a:spcAft>
                        <a:buClrTx/>
                        <a:buSzTx/>
                        <a:buFontTx/>
                        <a:buNone/>
                        <a:tabLst/>
                        <a:defRPr/>
                      </a:pPr>
                      <a:r>
                        <a:rPr lang="en-GB" sz="1200" b="1" baseline="0" dirty="0">
                          <a:latin typeface="Calibri" pitchFamily="34" charset="0"/>
                        </a:rPr>
                        <a:t>(over there) </a:t>
                      </a:r>
                      <a:endParaRPr lang="en-GB" sz="1200" b="1"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err="1">
                          <a:latin typeface="Calibri" pitchFamily="34" charset="0"/>
                        </a:rPr>
                        <a:t>celui-là</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err="1">
                          <a:latin typeface="Calibri" pitchFamily="34" charset="0"/>
                        </a:rPr>
                        <a:t>celle-là</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err="1">
                          <a:latin typeface="Calibri" pitchFamily="34" charset="0"/>
                        </a:rPr>
                        <a:t>ceux-là</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err="1">
                          <a:latin typeface="Calibri" pitchFamily="34" charset="0"/>
                        </a:rPr>
                        <a:t>celles</a:t>
                      </a:r>
                      <a:r>
                        <a:rPr lang="es-ES_tradnl" sz="1200" noProof="0" dirty="0">
                          <a:latin typeface="Calibri" pitchFamily="34" charset="0"/>
                        </a:rPr>
                        <a:t>-à</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8"/>
                  </a:ext>
                </a:extLst>
              </a:tr>
              <a:tr h="0">
                <a:tc>
                  <a:txBody>
                    <a:bodyPr/>
                    <a:lstStyle/>
                    <a:p>
                      <a:pPr algn="ctr"/>
                      <a:r>
                        <a:rPr lang="en-GB" sz="1200" b="1" dirty="0">
                          <a:latin typeface="Calibri" pitchFamily="34" charset="0"/>
                        </a:rPr>
                        <a:t>*my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err="1">
                          <a:latin typeface="Calibri" pitchFamily="34" charset="0"/>
                        </a:rPr>
                        <a:t>mon</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a:latin typeface="Calibri" pitchFamily="34" charset="0"/>
                        </a:rPr>
                        <a:t>ma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r>
                        <a:rPr lang="es-ES_tradnl" sz="1200" noProof="0" dirty="0">
                          <a:latin typeface="Calibri" pitchFamily="34" charset="0"/>
                        </a:rPr>
                        <a:t>mes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n-GB" sz="120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9"/>
                  </a:ext>
                </a:extLst>
              </a:tr>
              <a:tr h="209852">
                <a:tc>
                  <a:txBody>
                    <a:bodyPr/>
                    <a:lstStyle/>
                    <a:p>
                      <a:pPr algn="ctr"/>
                      <a:r>
                        <a:rPr lang="en-GB" sz="1200" b="1" dirty="0">
                          <a:latin typeface="Calibri" pitchFamily="34" charset="0"/>
                        </a:rPr>
                        <a:t>*your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ton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a:latin typeface="Calibri" pitchFamily="34" charset="0"/>
                        </a:rPr>
                        <a:t>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r>
                        <a:rPr lang="es-ES_tradnl" sz="1200" noProof="0" dirty="0">
                          <a:latin typeface="Calibri" pitchFamily="34" charset="0"/>
                        </a:rPr>
                        <a:t>tes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n-GB" dirty="0">
                        <a:latin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0"/>
                  </a:ext>
                </a:extLst>
              </a:tr>
              <a:tr h="209852">
                <a:tc>
                  <a:txBody>
                    <a:bodyPr/>
                    <a:lstStyle/>
                    <a:p>
                      <a:pPr algn="ctr"/>
                      <a:r>
                        <a:rPr lang="en-GB" sz="1200" b="1" dirty="0">
                          <a:latin typeface="Calibri" pitchFamily="34" charset="0"/>
                        </a:rPr>
                        <a:t>*his/ her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son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err="1">
                          <a:latin typeface="Calibri" pitchFamily="34" charset="0"/>
                        </a:rPr>
                        <a:t>sa</a:t>
                      </a:r>
                      <a:endParaRPr lang="en-GB" sz="120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r>
                        <a:rPr lang="es-ES_tradnl" sz="1200" noProof="0" dirty="0" err="1">
                          <a:latin typeface="Calibri" pitchFamily="34" charset="0"/>
                        </a:rPr>
                        <a:t>ses</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n-GB" dirty="0">
                        <a:latin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1"/>
                  </a:ext>
                </a:extLst>
              </a:tr>
              <a:tr h="209852">
                <a:tc>
                  <a:txBody>
                    <a:bodyPr/>
                    <a:lstStyle/>
                    <a:p>
                      <a:pPr algn="ctr"/>
                      <a:r>
                        <a:rPr lang="en-GB" sz="1200" b="1" dirty="0">
                          <a:latin typeface="Calibri" pitchFamily="34" charset="0"/>
                        </a:rPr>
                        <a:t>*our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r>
                        <a:rPr lang="es-ES_tradnl" sz="1200" noProof="0" dirty="0" err="1">
                          <a:latin typeface="Calibri" pitchFamily="34" charset="0"/>
                        </a:rPr>
                        <a:t>notre</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r>
                        <a:rPr lang="es-ES_tradnl" sz="1200" noProof="0" dirty="0">
                          <a:latin typeface="Calibri" pitchFamily="34" charset="0"/>
                        </a:rPr>
                        <a:t>nos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2"/>
                  </a:ext>
                </a:extLst>
              </a:tr>
              <a:tr h="209852">
                <a:tc>
                  <a:txBody>
                    <a:bodyPr/>
                    <a:lstStyle/>
                    <a:p>
                      <a:pPr algn="ctr"/>
                      <a:r>
                        <a:rPr lang="en-GB" sz="1200" b="1" dirty="0">
                          <a:latin typeface="Calibri" pitchFamily="34" charset="0"/>
                        </a:rPr>
                        <a:t>*your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r>
                        <a:rPr lang="es-ES_tradnl" sz="1200" noProof="0" dirty="0" err="1">
                          <a:latin typeface="Calibri" pitchFamily="34" charset="0"/>
                        </a:rPr>
                        <a:t>votre</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r>
                        <a:rPr lang="es-ES_tradnl" sz="1200" noProof="0" dirty="0">
                          <a:latin typeface="Calibri" pitchFamily="34" charset="0"/>
                        </a:rPr>
                        <a:t>vos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3"/>
                  </a:ext>
                </a:extLst>
              </a:tr>
              <a:tr h="209852">
                <a:tc>
                  <a:txBody>
                    <a:bodyPr/>
                    <a:lstStyle/>
                    <a:p>
                      <a:pPr algn="ctr"/>
                      <a:r>
                        <a:rPr lang="en-GB" sz="1200" b="1" dirty="0">
                          <a:latin typeface="Calibri" pitchFamily="34" charset="0"/>
                        </a:rPr>
                        <a:t>*their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r>
                        <a:rPr lang="es-ES_tradnl" sz="1200" noProof="0" dirty="0" err="1">
                          <a:latin typeface="Calibri" pitchFamily="34" charset="0"/>
                        </a:rPr>
                        <a:t>leur</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n-GB" dirty="0">
                        <a:latin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r>
                        <a:rPr lang="es-ES_tradnl" sz="1200" noProof="0" dirty="0" err="1">
                          <a:latin typeface="Calibri" pitchFamily="34" charset="0"/>
                        </a:rPr>
                        <a:t>leurs</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n-GB" dirty="0">
                        <a:latin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4"/>
                  </a:ext>
                </a:extLst>
              </a:tr>
              <a:tr h="209852">
                <a:tc>
                  <a:txBody>
                    <a:bodyPr/>
                    <a:lstStyle/>
                    <a:p>
                      <a:pPr algn="ctr"/>
                      <a:r>
                        <a:rPr lang="en-GB" sz="1200" b="1" dirty="0">
                          <a:latin typeface="Calibri" pitchFamily="34" charset="0"/>
                        </a:rPr>
                        <a:t>*mine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le </a:t>
                      </a:r>
                      <a:r>
                        <a:rPr lang="es-ES_tradnl" sz="1200" noProof="0" dirty="0" err="1">
                          <a:latin typeface="Calibri" pitchFamily="34" charset="0"/>
                        </a:rPr>
                        <a:t>mien</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la </a:t>
                      </a:r>
                      <a:r>
                        <a:rPr lang="es-ES_tradnl" sz="1200" noProof="0" dirty="0" err="1">
                          <a:latin typeface="Calibri" pitchFamily="34" charset="0"/>
                        </a:rPr>
                        <a:t>mienne</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smtClean="0">
                          <a:latin typeface="Calibri" pitchFamily="34" charset="0"/>
                        </a:rPr>
                        <a:t>les </a:t>
                      </a:r>
                      <a:r>
                        <a:rPr lang="es-ES_tradnl" sz="1200" noProof="0" dirty="0" err="1">
                          <a:latin typeface="Calibri" pitchFamily="34" charset="0"/>
                        </a:rPr>
                        <a:t>miens</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les </a:t>
                      </a:r>
                      <a:r>
                        <a:rPr lang="es-ES_tradnl" sz="1200" noProof="0" dirty="0" err="1">
                          <a:latin typeface="Calibri" pitchFamily="34" charset="0"/>
                        </a:rPr>
                        <a:t>miennes</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5"/>
                  </a:ext>
                </a:extLst>
              </a:tr>
              <a:tr h="209852">
                <a:tc>
                  <a:txBody>
                    <a:bodyPr/>
                    <a:lstStyle/>
                    <a:p>
                      <a:pPr algn="ctr"/>
                      <a:r>
                        <a:rPr lang="en-GB" sz="1200" b="1" dirty="0">
                          <a:latin typeface="Calibri" pitchFamily="34" charset="0"/>
                        </a:rPr>
                        <a:t>*yours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le </a:t>
                      </a:r>
                      <a:r>
                        <a:rPr lang="es-ES_tradnl" sz="1200" noProof="0" dirty="0" err="1">
                          <a:latin typeface="Calibri" pitchFamily="34" charset="0"/>
                        </a:rPr>
                        <a:t>tien</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la </a:t>
                      </a:r>
                      <a:r>
                        <a:rPr lang="es-ES_tradnl" sz="1200" noProof="0" dirty="0" err="1">
                          <a:latin typeface="Calibri" pitchFamily="34" charset="0"/>
                        </a:rPr>
                        <a:t>tienne</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les </a:t>
                      </a:r>
                      <a:r>
                        <a:rPr lang="es-ES_tradnl" sz="1200" noProof="0" dirty="0" err="1">
                          <a:latin typeface="Calibri" pitchFamily="34" charset="0"/>
                        </a:rPr>
                        <a:t>tiens</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les </a:t>
                      </a:r>
                      <a:r>
                        <a:rPr lang="es-ES_tradnl" sz="1200" noProof="0" dirty="0" err="1">
                          <a:latin typeface="Calibri" pitchFamily="34" charset="0"/>
                        </a:rPr>
                        <a:t>tiennes</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6"/>
                  </a:ext>
                </a:extLst>
              </a:tr>
              <a:tr h="209852">
                <a:tc>
                  <a:txBody>
                    <a:bodyPr/>
                    <a:lstStyle/>
                    <a:p>
                      <a:pPr algn="ctr"/>
                      <a:r>
                        <a:rPr lang="en-GB" sz="1200" b="1" dirty="0">
                          <a:latin typeface="Calibri" pitchFamily="34" charset="0"/>
                        </a:rPr>
                        <a:t>*his/ hers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le sien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le </a:t>
                      </a:r>
                      <a:r>
                        <a:rPr lang="es-ES_tradnl" sz="1200" noProof="0" dirty="0" err="1">
                          <a:latin typeface="Calibri" pitchFamily="34" charset="0"/>
                        </a:rPr>
                        <a:t>sienne</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les </a:t>
                      </a:r>
                      <a:r>
                        <a:rPr lang="es-ES_tradnl" sz="1200" noProof="0" dirty="0" err="1">
                          <a:latin typeface="Calibri" pitchFamily="34" charset="0"/>
                        </a:rPr>
                        <a:t>siens</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les </a:t>
                      </a:r>
                      <a:r>
                        <a:rPr lang="es-ES_tradnl" sz="1200" noProof="0" dirty="0" err="1">
                          <a:latin typeface="Calibri" pitchFamily="34" charset="0"/>
                        </a:rPr>
                        <a:t>siennes</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7"/>
                  </a:ext>
                </a:extLst>
              </a:tr>
              <a:tr h="209852">
                <a:tc>
                  <a:txBody>
                    <a:bodyPr/>
                    <a:lstStyle/>
                    <a:p>
                      <a:pPr algn="ctr"/>
                      <a:r>
                        <a:rPr lang="en-GB" sz="1200" b="1" dirty="0">
                          <a:latin typeface="Calibri" pitchFamily="34" charset="0"/>
                        </a:rPr>
                        <a:t>*ours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le </a:t>
                      </a:r>
                      <a:r>
                        <a:rPr lang="es-ES_tradnl" sz="1200" noProof="0" dirty="0" err="1">
                          <a:latin typeface="Calibri" pitchFamily="34" charset="0"/>
                        </a:rPr>
                        <a:t>nôtre</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la </a:t>
                      </a:r>
                      <a:r>
                        <a:rPr lang="es-ES_tradnl" sz="1200" noProof="0" dirty="0" err="1">
                          <a:latin typeface="Calibri" pitchFamily="34" charset="0"/>
                        </a:rPr>
                        <a:t>nôtre</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r>
                        <a:rPr lang="es-ES_tradnl" sz="1200" noProof="0" dirty="0">
                          <a:latin typeface="Calibri" pitchFamily="34" charset="0"/>
                        </a:rPr>
                        <a:t>les </a:t>
                      </a:r>
                      <a:r>
                        <a:rPr lang="es-ES_tradnl" sz="1200" noProof="0" dirty="0" err="1">
                          <a:latin typeface="Calibri" pitchFamily="34" charset="0"/>
                        </a:rPr>
                        <a:t>nôtres</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8"/>
                  </a:ext>
                </a:extLst>
              </a:tr>
              <a:tr h="209852">
                <a:tc>
                  <a:txBody>
                    <a:bodyPr/>
                    <a:lstStyle/>
                    <a:p>
                      <a:pPr algn="ctr"/>
                      <a:r>
                        <a:rPr lang="en-GB" sz="1200" b="1" dirty="0">
                          <a:latin typeface="Calibri" pitchFamily="34" charset="0"/>
                        </a:rPr>
                        <a:t>*yours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le </a:t>
                      </a:r>
                      <a:r>
                        <a:rPr lang="es-ES_tradnl" sz="1200" noProof="0" dirty="0" err="1">
                          <a:latin typeface="Calibri" pitchFamily="34" charset="0"/>
                        </a:rPr>
                        <a:t>vôtre</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la </a:t>
                      </a:r>
                      <a:r>
                        <a:rPr lang="es-ES_tradnl" sz="1200" noProof="0" dirty="0" err="1">
                          <a:latin typeface="Calibri" pitchFamily="34" charset="0"/>
                        </a:rPr>
                        <a:t>vôtre</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r>
                        <a:rPr lang="es-ES_tradnl" sz="1200" noProof="0" dirty="0">
                          <a:latin typeface="Calibri" pitchFamily="34" charset="0"/>
                        </a:rPr>
                        <a:t>les </a:t>
                      </a:r>
                      <a:r>
                        <a:rPr lang="es-ES_tradnl" sz="1200" noProof="0" dirty="0" err="1">
                          <a:latin typeface="Calibri" pitchFamily="34" charset="0"/>
                        </a:rPr>
                        <a:t>vôtres</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9"/>
                  </a:ext>
                </a:extLst>
              </a:tr>
              <a:tr h="209852">
                <a:tc>
                  <a:txBody>
                    <a:bodyPr/>
                    <a:lstStyle/>
                    <a:p>
                      <a:pPr algn="ctr"/>
                      <a:r>
                        <a:rPr lang="en-GB" sz="1200" b="1" dirty="0">
                          <a:latin typeface="Calibri" pitchFamily="34" charset="0"/>
                        </a:rPr>
                        <a:t>theirs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a:latin typeface="Calibri" pitchFamily="34" charset="0"/>
                        </a:rPr>
                        <a:t>le </a:t>
                      </a:r>
                      <a:r>
                        <a:rPr lang="en-GB" sz="1200" dirty="0" err="1">
                          <a:latin typeface="Calibri" pitchFamily="34" charset="0"/>
                        </a:rPr>
                        <a:t>leur</a:t>
                      </a:r>
                      <a:endParaRPr lang="en-GB" sz="120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a:latin typeface="Calibri" pitchFamily="34" charset="0"/>
                        </a:rPr>
                        <a:t>la </a:t>
                      </a:r>
                      <a:r>
                        <a:rPr lang="en-GB" sz="1200" dirty="0" err="1">
                          <a:latin typeface="Calibri" pitchFamily="34" charset="0"/>
                        </a:rPr>
                        <a:t>leur</a:t>
                      </a:r>
                      <a:endParaRPr lang="en-GB" sz="120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r>
                        <a:rPr lang="en-GB" sz="1200" dirty="0">
                          <a:latin typeface="Calibri" pitchFamily="34" charset="0"/>
                        </a:rPr>
                        <a:t>les </a:t>
                      </a:r>
                      <a:r>
                        <a:rPr lang="en-GB" sz="1200" dirty="0" err="1">
                          <a:latin typeface="Calibri" pitchFamily="34" charset="0"/>
                        </a:rPr>
                        <a:t>leurs</a:t>
                      </a:r>
                      <a:endParaRPr lang="en-GB" sz="120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n-GB" sz="120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20"/>
                  </a:ext>
                </a:extLst>
              </a:tr>
            </a:tbl>
          </a:graphicData>
        </a:graphic>
      </p:graphicFrame>
      <p:sp>
        <p:nvSpPr>
          <p:cNvPr id="5" name="Slide Number Placeholder 4"/>
          <p:cNvSpPr>
            <a:spLocks noGrp="1"/>
          </p:cNvSpPr>
          <p:nvPr>
            <p:ph type="sldNum" sz="quarter" idx="12"/>
          </p:nvPr>
        </p:nvSpPr>
        <p:spPr/>
        <p:txBody>
          <a:bodyPr/>
          <a:lstStyle/>
          <a:p>
            <a:pPr>
              <a:defRPr/>
            </a:pPr>
            <a:fld id="{0F145BFC-05E3-4D00-AE96-44E6DC1FA43B}" type="slidenum">
              <a:rPr lang="en-GB" smtClean="0"/>
              <a:pPr>
                <a:defRPr/>
              </a:pPr>
              <a:t>5</a:t>
            </a:fld>
            <a:endParaRPr lang="en-GB" dirty="0"/>
          </a:p>
        </p:txBody>
      </p:sp>
    </p:spTree>
    <p:extLst>
      <p:ext uri="{BB962C8B-B14F-4D97-AF65-F5344CB8AC3E}">
        <p14:creationId xmlns:p14="http://schemas.microsoft.com/office/powerpoint/2010/main" val="401249570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852936" y="-14344"/>
            <a:ext cx="2130711" cy="276999"/>
          </a:xfrm>
          <a:prstGeom prst="rect">
            <a:avLst/>
          </a:prstGeom>
          <a:noFill/>
        </p:spPr>
        <p:txBody>
          <a:bodyPr wrap="none" rtlCol="0">
            <a:spAutoFit/>
          </a:bodyPr>
          <a:lstStyle/>
          <a:p>
            <a:r>
              <a:rPr lang="es-ES_tradnl" sz="1200" b="1" dirty="0" err="1">
                <a:latin typeface="Calibri" panose="020F0502020204030204" pitchFamily="34" charset="0"/>
                <a:cs typeface="Calibri" panose="020F0502020204030204" pitchFamily="34" charset="0"/>
              </a:rPr>
              <a:t>Theme</a:t>
            </a:r>
            <a:r>
              <a:rPr lang="es-ES_tradnl" sz="1200" b="1" dirty="0">
                <a:latin typeface="Calibri" panose="020F0502020204030204" pitchFamily="34" charset="0"/>
                <a:cs typeface="Calibri" panose="020F0502020204030204" pitchFamily="34" charset="0"/>
              </a:rPr>
              <a:t> 1 </a:t>
            </a:r>
            <a:r>
              <a:rPr lang="es-ES_tradnl" sz="1200" b="1" dirty="0" smtClean="0">
                <a:latin typeface="Calibri" panose="020F0502020204030204" pitchFamily="34" charset="0"/>
                <a:cs typeface="Calibri" panose="020F0502020204030204" pitchFamily="34" charset="0"/>
              </a:rPr>
              <a:t>– </a:t>
            </a:r>
            <a:r>
              <a:rPr lang="es-ES_tradnl" sz="1200" b="1" dirty="0" err="1" smtClean="0">
                <a:latin typeface="Calibri" panose="020F0502020204030204" pitchFamily="34" charset="0"/>
                <a:cs typeface="Calibri" panose="020F0502020204030204" pitchFamily="34" charset="0"/>
              </a:rPr>
              <a:t>Customs</a:t>
            </a:r>
            <a:r>
              <a:rPr lang="es-ES_tradnl" sz="1200" b="1" dirty="0" smtClean="0">
                <a:latin typeface="Calibri" panose="020F0502020204030204" pitchFamily="34" charset="0"/>
                <a:cs typeface="Calibri" panose="020F0502020204030204" pitchFamily="34" charset="0"/>
              </a:rPr>
              <a:t>, shopping </a:t>
            </a:r>
            <a:endParaRPr lang="es-ES_tradnl" sz="1200" b="1" dirty="0">
              <a:latin typeface="Calibri" panose="020F0502020204030204" pitchFamily="34" charset="0"/>
              <a:cs typeface="Calibri" panose="020F0502020204030204" pitchFamily="34" charset="0"/>
            </a:endParaRPr>
          </a:p>
        </p:txBody>
      </p:sp>
      <p:sp>
        <p:nvSpPr>
          <p:cNvPr id="7" name="Slide Number Placeholder 6"/>
          <p:cNvSpPr>
            <a:spLocks noGrp="1"/>
          </p:cNvSpPr>
          <p:nvPr>
            <p:ph type="sldNum" sz="quarter" idx="12"/>
          </p:nvPr>
        </p:nvSpPr>
        <p:spPr>
          <a:xfrm>
            <a:off x="5013176" y="8658225"/>
            <a:ext cx="1600200" cy="485775"/>
          </a:xfrm>
        </p:spPr>
        <p:txBody>
          <a:bodyPr/>
          <a:lstStyle/>
          <a:p>
            <a:pPr>
              <a:defRPr/>
            </a:pPr>
            <a:fld id="{0F145BFC-05E3-4D00-AE96-44E6DC1FA43B}" type="slidenum">
              <a:rPr lang="en-GB" smtClean="0"/>
              <a:pPr>
                <a:defRPr/>
              </a:pPr>
              <a:t>50</a:t>
            </a:fld>
            <a:endParaRPr lang="en-GB" dirty="0"/>
          </a:p>
        </p:txBody>
      </p:sp>
      <p:pic>
        <p:nvPicPr>
          <p:cNvPr id="2" name="Picture 1"/>
          <p:cNvPicPr>
            <a:picLocks noChangeAspect="1"/>
          </p:cNvPicPr>
          <p:nvPr/>
        </p:nvPicPr>
        <p:blipFill>
          <a:blip r:embed="rId2"/>
          <a:stretch>
            <a:fillRect/>
          </a:stretch>
        </p:blipFill>
        <p:spPr>
          <a:xfrm>
            <a:off x="-19878" y="395536"/>
            <a:ext cx="6858000" cy="2862528"/>
          </a:xfrm>
          <a:prstGeom prst="rect">
            <a:avLst/>
          </a:prstGeom>
        </p:spPr>
      </p:pic>
      <p:pic>
        <p:nvPicPr>
          <p:cNvPr id="4" name="Picture 3"/>
          <p:cNvPicPr>
            <a:picLocks noChangeAspect="1"/>
          </p:cNvPicPr>
          <p:nvPr/>
        </p:nvPicPr>
        <p:blipFill>
          <a:blip r:embed="rId3"/>
          <a:stretch>
            <a:fillRect/>
          </a:stretch>
        </p:blipFill>
        <p:spPr>
          <a:xfrm>
            <a:off x="49697" y="3289989"/>
            <a:ext cx="6754680" cy="3514259"/>
          </a:xfrm>
          <a:prstGeom prst="rect">
            <a:avLst/>
          </a:prstGeom>
        </p:spPr>
      </p:pic>
      <p:pic>
        <p:nvPicPr>
          <p:cNvPr id="5" name="Picture 4"/>
          <p:cNvPicPr>
            <a:picLocks noChangeAspect="1"/>
          </p:cNvPicPr>
          <p:nvPr/>
        </p:nvPicPr>
        <p:blipFill>
          <a:blip r:embed="rId4"/>
          <a:stretch>
            <a:fillRect/>
          </a:stretch>
        </p:blipFill>
        <p:spPr>
          <a:xfrm>
            <a:off x="51928" y="6828263"/>
            <a:ext cx="6752449" cy="1721714"/>
          </a:xfrm>
          <a:prstGeom prst="rect">
            <a:avLst/>
          </a:prstGeom>
        </p:spPr>
      </p:pic>
    </p:spTree>
    <p:extLst>
      <p:ext uri="{BB962C8B-B14F-4D97-AF65-F5344CB8AC3E}">
        <p14:creationId xmlns:p14="http://schemas.microsoft.com/office/powerpoint/2010/main" val="300874760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0F145BFC-05E3-4D00-AE96-44E6DC1FA43B}" type="slidenum">
              <a:rPr lang="en-GB" smtClean="0"/>
              <a:pPr>
                <a:defRPr/>
              </a:pPr>
              <a:t>51</a:t>
            </a:fld>
            <a:endParaRPr lang="en-GB"/>
          </a:p>
        </p:txBody>
      </p:sp>
      <p:pic>
        <p:nvPicPr>
          <p:cNvPr id="3" name="Picture 2"/>
          <p:cNvPicPr>
            <a:picLocks noChangeAspect="1"/>
          </p:cNvPicPr>
          <p:nvPr/>
        </p:nvPicPr>
        <p:blipFill>
          <a:blip r:embed="rId2"/>
          <a:stretch>
            <a:fillRect/>
          </a:stretch>
        </p:blipFill>
        <p:spPr>
          <a:xfrm>
            <a:off x="34279" y="1"/>
            <a:ext cx="6734444" cy="2195736"/>
          </a:xfrm>
          <a:prstGeom prst="rect">
            <a:avLst/>
          </a:prstGeom>
        </p:spPr>
      </p:pic>
      <p:pic>
        <p:nvPicPr>
          <p:cNvPr id="4" name="Picture 3"/>
          <p:cNvPicPr>
            <a:picLocks noChangeAspect="1"/>
          </p:cNvPicPr>
          <p:nvPr/>
        </p:nvPicPr>
        <p:blipFill>
          <a:blip r:embed="rId3"/>
          <a:stretch>
            <a:fillRect/>
          </a:stretch>
        </p:blipFill>
        <p:spPr>
          <a:xfrm>
            <a:off x="60648" y="2195737"/>
            <a:ext cx="6810931" cy="2664295"/>
          </a:xfrm>
          <a:prstGeom prst="rect">
            <a:avLst/>
          </a:prstGeom>
        </p:spPr>
      </p:pic>
      <p:pic>
        <p:nvPicPr>
          <p:cNvPr id="5" name="Picture 4"/>
          <p:cNvPicPr>
            <a:picLocks noChangeAspect="1"/>
          </p:cNvPicPr>
          <p:nvPr/>
        </p:nvPicPr>
        <p:blipFill>
          <a:blip r:embed="rId4"/>
          <a:stretch>
            <a:fillRect/>
          </a:stretch>
        </p:blipFill>
        <p:spPr>
          <a:xfrm>
            <a:off x="60648" y="4889038"/>
            <a:ext cx="6708075" cy="1505763"/>
          </a:xfrm>
          <a:prstGeom prst="rect">
            <a:avLst/>
          </a:prstGeom>
        </p:spPr>
      </p:pic>
    </p:spTree>
    <p:extLst>
      <p:ext uri="{BB962C8B-B14F-4D97-AF65-F5344CB8AC3E}">
        <p14:creationId xmlns:p14="http://schemas.microsoft.com/office/powerpoint/2010/main" val="365896007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00808" y="0"/>
            <a:ext cx="3981859" cy="276999"/>
          </a:xfrm>
          <a:prstGeom prst="rect">
            <a:avLst/>
          </a:prstGeom>
          <a:noFill/>
        </p:spPr>
        <p:txBody>
          <a:bodyPr wrap="none" rtlCol="0">
            <a:spAutoFit/>
          </a:bodyPr>
          <a:lstStyle/>
          <a:p>
            <a:r>
              <a:rPr lang="es-ES_tradnl" sz="1200" b="1" dirty="0" err="1">
                <a:latin typeface="Calibri" panose="020F0502020204030204" pitchFamily="34" charset="0"/>
                <a:cs typeface="Calibri" panose="020F0502020204030204" pitchFamily="34" charset="0"/>
              </a:rPr>
              <a:t>Theme</a:t>
            </a:r>
            <a:r>
              <a:rPr lang="es-ES_tradnl" sz="1200" b="1" dirty="0">
                <a:latin typeface="Calibri" panose="020F0502020204030204" pitchFamily="34" charset="0"/>
                <a:cs typeface="Calibri" panose="020F0502020204030204" pitchFamily="34" charset="0"/>
              </a:rPr>
              <a:t> </a:t>
            </a:r>
            <a:r>
              <a:rPr lang="es-ES_tradnl" sz="1200" b="1" dirty="0" smtClean="0">
                <a:latin typeface="Calibri" panose="020F0502020204030204" pitchFamily="34" charset="0"/>
                <a:cs typeface="Calibri" panose="020F0502020204030204" pitchFamily="34" charset="0"/>
              </a:rPr>
              <a:t>2 –</a:t>
            </a:r>
            <a:r>
              <a:rPr lang="es-ES_tradnl" sz="1200" b="1" dirty="0" err="1" smtClean="0">
                <a:latin typeface="Calibri" panose="020F0502020204030204" pitchFamily="34" charset="0"/>
                <a:cs typeface="Calibri" panose="020F0502020204030204" pitchFamily="34" charset="0"/>
              </a:rPr>
              <a:t>Where</a:t>
            </a:r>
            <a:r>
              <a:rPr lang="es-ES_tradnl" sz="1200" b="1" dirty="0" smtClean="0">
                <a:latin typeface="Calibri" panose="020F0502020204030204" pitchFamily="34" charset="0"/>
                <a:cs typeface="Calibri" panose="020F0502020204030204" pitchFamily="34" charset="0"/>
              </a:rPr>
              <a:t> </a:t>
            </a:r>
            <a:r>
              <a:rPr lang="es-ES_tradnl" sz="1200" b="1" dirty="0" err="1" smtClean="0">
                <a:latin typeface="Calibri" panose="020F0502020204030204" pitchFamily="34" charset="0"/>
                <a:cs typeface="Calibri" panose="020F0502020204030204" pitchFamily="34" charset="0"/>
              </a:rPr>
              <a:t>you</a:t>
            </a:r>
            <a:r>
              <a:rPr lang="es-ES_tradnl" sz="1200" b="1" dirty="0" smtClean="0">
                <a:latin typeface="Calibri" panose="020F0502020204030204" pitchFamily="34" charset="0"/>
                <a:cs typeface="Calibri" panose="020F0502020204030204" pitchFamily="34" charset="0"/>
              </a:rPr>
              <a:t> </a:t>
            </a:r>
            <a:r>
              <a:rPr lang="es-ES_tradnl" sz="1200" b="1" dirty="0" err="1" smtClean="0">
                <a:latin typeface="Calibri" panose="020F0502020204030204" pitchFamily="34" charset="0"/>
                <a:cs typeface="Calibri" panose="020F0502020204030204" pitchFamily="34" charset="0"/>
              </a:rPr>
              <a:t>live</a:t>
            </a:r>
            <a:r>
              <a:rPr lang="es-ES_tradnl" sz="1200" b="1" dirty="0" smtClean="0">
                <a:latin typeface="Calibri" panose="020F0502020204030204" pitchFamily="34" charset="0"/>
                <a:cs typeface="Calibri" panose="020F0502020204030204" pitchFamily="34" charset="0"/>
              </a:rPr>
              <a:t>, </a:t>
            </a:r>
            <a:r>
              <a:rPr lang="es-ES_tradnl" sz="1200" b="1" dirty="0" err="1" smtClean="0">
                <a:latin typeface="Calibri" panose="020F0502020204030204" pitchFamily="34" charset="0"/>
                <a:cs typeface="Calibri" panose="020F0502020204030204" pitchFamily="34" charset="0"/>
              </a:rPr>
              <a:t>transport</a:t>
            </a:r>
            <a:r>
              <a:rPr lang="es-ES_tradnl" sz="1200" b="1" dirty="0" smtClean="0">
                <a:latin typeface="Calibri" panose="020F0502020204030204" pitchFamily="34" charset="0"/>
                <a:cs typeface="Calibri" panose="020F0502020204030204" pitchFamily="34" charset="0"/>
              </a:rPr>
              <a:t>, </a:t>
            </a:r>
            <a:r>
              <a:rPr lang="es-ES_tradnl" sz="1200" b="1" dirty="0" err="1" smtClean="0">
                <a:latin typeface="Calibri" panose="020F0502020204030204" pitchFamily="34" charset="0"/>
                <a:cs typeface="Calibri" panose="020F0502020204030204" pitchFamily="34" charset="0"/>
              </a:rPr>
              <a:t>weather</a:t>
            </a:r>
            <a:r>
              <a:rPr lang="es-ES_tradnl" sz="1200" b="1" dirty="0" smtClean="0">
                <a:latin typeface="Calibri" panose="020F0502020204030204" pitchFamily="34" charset="0"/>
                <a:cs typeface="Calibri" panose="020F0502020204030204" pitchFamily="34" charset="0"/>
              </a:rPr>
              <a:t>, </a:t>
            </a:r>
            <a:r>
              <a:rPr lang="es-ES_tradnl" sz="1200" b="1" dirty="0" err="1" smtClean="0">
                <a:latin typeface="Calibri" panose="020F0502020204030204" pitchFamily="34" charset="0"/>
                <a:cs typeface="Calibri" panose="020F0502020204030204" pitchFamily="34" charset="0"/>
              </a:rPr>
              <a:t>environment</a:t>
            </a:r>
            <a:endParaRPr lang="es-ES_tradnl" sz="1200" b="1" dirty="0">
              <a:latin typeface="Calibri" panose="020F0502020204030204" pitchFamily="34" charset="0"/>
              <a:cs typeface="Calibri" panose="020F0502020204030204" pitchFamily="34" charset="0"/>
            </a:endParaRPr>
          </a:p>
        </p:txBody>
      </p:sp>
      <p:sp>
        <p:nvSpPr>
          <p:cNvPr id="6" name="Slide Number Placeholder 5"/>
          <p:cNvSpPr>
            <a:spLocks noGrp="1"/>
          </p:cNvSpPr>
          <p:nvPr>
            <p:ph type="sldNum" sz="quarter" idx="12"/>
          </p:nvPr>
        </p:nvSpPr>
        <p:spPr>
          <a:xfrm>
            <a:off x="5257800" y="8532440"/>
            <a:ext cx="1600200" cy="485775"/>
          </a:xfrm>
        </p:spPr>
        <p:txBody>
          <a:bodyPr/>
          <a:lstStyle/>
          <a:p>
            <a:pPr>
              <a:defRPr/>
            </a:pPr>
            <a:fld id="{0F145BFC-05E3-4D00-AE96-44E6DC1FA43B}" type="slidenum">
              <a:rPr lang="en-GB" smtClean="0"/>
              <a:pPr>
                <a:defRPr/>
              </a:pPr>
              <a:t>52</a:t>
            </a:fld>
            <a:endParaRPr lang="en-GB" dirty="0"/>
          </a:p>
        </p:txBody>
      </p:sp>
      <p:pic>
        <p:nvPicPr>
          <p:cNvPr id="3" name="Picture 2"/>
          <p:cNvPicPr>
            <a:picLocks noChangeAspect="1"/>
          </p:cNvPicPr>
          <p:nvPr/>
        </p:nvPicPr>
        <p:blipFill>
          <a:blip r:embed="rId2"/>
          <a:stretch>
            <a:fillRect/>
          </a:stretch>
        </p:blipFill>
        <p:spPr>
          <a:xfrm>
            <a:off x="1" y="276999"/>
            <a:ext cx="6889592" cy="3070865"/>
          </a:xfrm>
          <a:prstGeom prst="rect">
            <a:avLst/>
          </a:prstGeom>
        </p:spPr>
      </p:pic>
      <p:pic>
        <p:nvPicPr>
          <p:cNvPr id="4" name="Picture 3"/>
          <p:cNvPicPr>
            <a:picLocks noChangeAspect="1"/>
          </p:cNvPicPr>
          <p:nvPr/>
        </p:nvPicPr>
        <p:blipFill>
          <a:blip r:embed="rId3"/>
          <a:stretch>
            <a:fillRect/>
          </a:stretch>
        </p:blipFill>
        <p:spPr>
          <a:xfrm>
            <a:off x="18662" y="3347865"/>
            <a:ext cx="6795274" cy="3312368"/>
          </a:xfrm>
          <a:prstGeom prst="rect">
            <a:avLst/>
          </a:prstGeom>
        </p:spPr>
      </p:pic>
      <p:pic>
        <p:nvPicPr>
          <p:cNvPr id="5" name="Picture 4"/>
          <p:cNvPicPr>
            <a:picLocks noChangeAspect="1"/>
          </p:cNvPicPr>
          <p:nvPr/>
        </p:nvPicPr>
        <p:blipFill>
          <a:blip r:embed="rId4"/>
          <a:stretch>
            <a:fillRect/>
          </a:stretch>
        </p:blipFill>
        <p:spPr>
          <a:xfrm>
            <a:off x="18662" y="6660234"/>
            <a:ext cx="6813935" cy="2441716"/>
          </a:xfrm>
          <a:prstGeom prst="rect">
            <a:avLst/>
          </a:prstGeom>
        </p:spPr>
      </p:pic>
    </p:spTree>
    <p:extLst>
      <p:ext uri="{BB962C8B-B14F-4D97-AF65-F5344CB8AC3E}">
        <p14:creationId xmlns:p14="http://schemas.microsoft.com/office/powerpoint/2010/main" val="136433195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0F145BFC-05E3-4D00-AE96-44E6DC1FA43B}" type="slidenum">
              <a:rPr lang="en-GB" smtClean="0"/>
              <a:pPr>
                <a:defRPr/>
              </a:pPr>
              <a:t>53</a:t>
            </a:fld>
            <a:endParaRPr lang="en-GB"/>
          </a:p>
        </p:txBody>
      </p:sp>
      <p:pic>
        <p:nvPicPr>
          <p:cNvPr id="3" name="Picture 2"/>
          <p:cNvPicPr>
            <a:picLocks noChangeAspect="1"/>
          </p:cNvPicPr>
          <p:nvPr/>
        </p:nvPicPr>
        <p:blipFill>
          <a:blip r:embed="rId2"/>
          <a:stretch>
            <a:fillRect/>
          </a:stretch>
        </p:blipFill>
        <p:spPr>
          <a:xfrm>
            <a:off x="0" y="26166"/>
            <a:ext cx="6807185" cy="3465714"/>
          </a:xfrm>
          <a:prstGeom prst="rect">
            <a:avLst/>
          </a:prstGeom>
        </p:spPr>
      </p:pic>
      <p:pic>
        <p:nvPicPr>
          <p:cNvPr id="4" name="Picture 3"/>
          <p:cNvPicPr>
            <a:picLocks noChangeAspect="1"/>
          </p:cNvPicPr>
          <p:nvPr/>
        </p:nvPicPr>
        <p:blipFill>
          <a:blip r:embed="rId3"/>
          <a:stretch>
            <a:fillRect/>
          </a:stretch>
        </p:blipFill>
        <p:spPr>
          <a:xfrm>
            <a:off x="0" y="3491880"/>
            <a:ext cx="6725843" cy="2808312"/>
          </a:xfrm>
          <a:prstGeom prst="rect">
            <a:avLst/>
          </a:prstGeom>
        </p:spPr>
      </p:pic>
      <p:pic>
        <p:nvPicPr>
          <p:cNvPr id="5" name="Picture 4"/>
          <p:cNvPicPr>
            <a:picLocks noChangeAspect="1"/>
          </p:cNvPicPr>
          <p:nvPr/>
        </p:nvPicPr>
        <p:blipFill>
          <a:blip r:embed="rId4"/>
          <a:stretch>
            <a:fillRect/>
          </a:stretch>
        </p:blipFill>
        <p:spPr>
          <a:xfrm>
            <a:off x="-24138" y="6305669"/>
            <a:ext cx="6749981" cy="2085143"/>
          </a:xfrm>
          <a:prstGeom prst="rect">
            <a:avLst/>
          </a:prstGeom>
        </p:spPr>
      </p:pic>
    </p:spTree>
    <p:extLst>
      <p:ext uri="{BB962C8B-B14F-4D97-AF65-F5344CB8AC3E}">
        <p14:creationId xmlns:p14="http://schemas.microsoft.com/office/powerpoint/2010/main" val="77172944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724246" y="0"/>
            <a:ext cx="1400833" cy="276999"/>
          </a:xfrm>
          <a:prstGeom prst="rect">
            <a:avLst/>
          </a:prstGeom>
          <a:noFill/>
        </p:spPr>
        <p:txBody>
          <a:bodyPr wrap="none" rtlCol="0">
            <a:spAutoFit/>
          </a:bodyPr>
          <a:lstStyle/>
          <a:p>
            <a:pPr algn="ctr"/>
            <a:r>
              <a:rPr lang="es-ES_tradnl" sz="1200" b="1" dirty="0" err="1">
                <a:latin typeface="+mn-lt"/>
              </a:rPr>
              <a:t>Theme</a:t>
            </a:r>
            <a:r>
              <a:rPr lang="es-ES_tradnl" sz="1200" b="1" dirty="0">
                <a:latin typeface="+mn-lt"/>
              </a:rPr>
              <a:t> 2 - </a:t>
            </a:r>
            <a:r>
              <a:rPr lang="es-ES_tradnl" sz="1200" b="1" dirty="0" err="1">
                <a:latin typeface="+mn-lt"/>
              </a:rPr>
              <a:t>Holidays</a:t>
            </a:r>
            <a:endParaRPr lang="es-ES_tradnl" sz="1200" b="1" dirty="0">
              <a:latin typeface="+mn-lt"/>
            </a:endParaRPr>
          </a:p>
        </p:txBody>
      </p:sp>
      <p:sp>
        <p:nvSpPr>
          <p:cNvPr id="11" name="Slide Number Placeholder 10"/>
          <p:cNvSpPr>
            <a:spLocks noGrp="1"/>
          </p:cNvSpPr>
          <p:nvPr>
            <p:ph type="sldNum" sz="quarter" idx="12"/>
          </p:nvPr>
        </p:nvSpPr>
        <p:spPr>
          <a:xfrm>
            <a:off x="5157192" y="8658225"/>
            <a:ext cx="1600200" cy="485775"/>
          </a:xfrm>
        </p:spPr>
        <p:txBody>
          <a:bodyPr/>
          <a:lstStyle/>
          <a:p>
            <a:pPr>
              <a:defRPr/>
            </a:pPr>
            <a:fld id="{0F145BFC-05E3-4D00-AE96-44E6DC1FA43B}" type="slidenum">
              <a:rPr lang="en-GB" smtClean="0"/>
              <a:pPr>
                <a:defRPr/>
              </a:pPr>
              <a:t>54</a:t>
            </a:fld>
            <a:endParaRPr lang="en-GB" dirty="0"/>
          </a:p>
        </p:txBody>
      </p:sp>
      <p:pic>
        <p:nvPicPr>
          <p:cNvPr id="2" name="Picture 1"/>
          <p:cNvPicPr>
            <a:picLocks noChangeAspect="1"/>
          </p:cNvPicPr>
          <p:nvPr/>
        </p:nvPicPr>
        <p:blipFill>
          <a:blip r:embed="rId2"/>
          <a:stretch>
            <a:fillRect/>
          </a:stretch>
        </p:blipFill>
        <p:spPr>
          <a:xfrm>
            <a:off x="0" y="276999"/>
            <a:ext cx="6820603" cy="2926849"/>
          </a:xfrm>
          <a:prstGeom prst="rect">
            <a:avLst/>
          </a:prstGeom>
        </p:spPr>
      </p:pic>
      <p:pic>
        <p:nvPicPr>
          <p:cNvPr id="3" name="Picture 2"/>
          <p:cNvPicPr>
            <a:picLocks noChangeAspect="1"/>
          </p:cNvPicPr>
          <p:nvPr/>
        </p:nvPicPr>
        <p:blipFill>
          <a:blip r:embed="rId3"/>
          <a:stretch>
            <a:fillRect/>
          </a:stretch>
        </p:blipFill>
        <p:spPr>
          <a:xfrm>
            <a:off x="-5883" y="3203848"/>
            <a:ext cx="6863883" cy="849006"/>
          </a:xfrm>
          <a:prstGeom prst="rect">
            <a:avLst/>
          </a:prstGeom>
        </p:spPr>
      </p:pic>
      <p:pic>
        <p:nvPicPr>
          <p:cNvPr id="4" name="Picture 3"/>
          <p:cNvPicPr>
            <a:picLocks noChangeAspect="1"/>
          </p:cNvPicPr>
          <p:nvPr/>
        </p:nvPicPr>
        <p:blipFill>
          <a:blip r:embed="rId4"/>
          <a:stretch>
            <a:fillRect/>
          </a:stretch>
        </p:blipFill>
        <p:spPr>
          <a:xfrm>
            <a:off x="-6491" y="4082823"/>
            <a:ext cx="6763884" cy="2780564"/>
          </a:xfrm>
          <a:prstGeom prst="rect">
            <a:avLst/>
          </a:prstGeom>
        </p:spPr>
      </p:pic>
      <p:pic>
        <p:nvPicPr>
          <p:cNvPr id="6" name="Picture 5"/>
          <p:cNvPicPr>
            <a:picLocks noChangeAspect="1"/>
          </p:cNvPicPr>
          <p:nvPr/>
        </p:nvPicPr>
        <p:blipFill>
          <a:blip r:embed="rId5"/>
          <a:stretch>
            <a:fillRect/>
          </a:stretch>
        </p:blipFill>
        <p:spPr>
          <a:xfrm>
            <a:off x="23123" y="6831338"/>
            <a:ext cx="6797480" cy="1966269"/>
          </a:xfrm>
          <a:prstGeom prst="rect">
            <a:avLst/>
          </a:prstGeom>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0F145BFC-05E3-4D00-AE96-44E6DC1FA43B}" type="slidenum">
              <a:rPr lang="en-GB" smtClean="0"/>
              <a:pPr>
                <a:defRPr/>
              </a:pPr>
              <a:t>55</a:t>
            </a:fld>
            <a:endParaRPr lang="en-GB"/>
          </a:p>
        </p:txBody>
      </p:sp>
      <p:pic>
        <p:nvPicPr>
          <p:cNvPr id="3" name="Picture 2"/>
          <p:cNvPicPr>
            <a:picLocks noChangeAspect="1"/>
          </p:cNvPicPr>
          <p:nvPr/>
        </p:nvPicPr>
        <p:blipFill>
          <a:blip r:embed="rId2"/>
          <a:stretch>
            <a:fillRect/>
          </a:stretch>
        </p:blipFill>
        <p:spPr>
          <a:xfrm>
            <a:off x="0" y="1"/>
            <a:ext cx="6858000" cy="3373536"/>
          </a:xfrm>
          <a:prstGeom prst="rect">
            <a:avLst/>
          </a:prstGeom>
        </p:spPr>
      </p:pic>
      <p:pic>
        <p:nvPicPr>
          <p:cNvPr id="4" name="Picture 3"/>
          <p:cNvPicPr>
            <a:picLocks noChangeAspect="1"/>
          </p:cNvPicPr>
          <p:nvPr/>
        </p:nvPicPr>
        <p:blipFill>
          <a:blip r:embed="rId3"/>
          <a:stretch>
            <a:fillRect/>
          </a:stretch>
        </p:blipFill>
        <p:spPr>
          <a:xfrm>
            <a:off x="1" y="3373537"/>
            <a:ext cx="6858000" cy="2566615"/>
          </a:xfrm>
          <a:prstGeom prst="rect">
            <a:avLst/>
          </a:prstGeom>
        </p:spPr>
      </p:pic>
      <p:pic>
        <p:nvPicPr>
          <p:cNvPr id="5" name="Picture 4"/>
          <p:cNvPicPr>
            <a:picLocks noChangeAspect="1"/>
          </p:cNvPicPr>
          <p:nvPr/>
        </p:nvPicPr>
        <p:blipFill>
          <a:blip r:embed="rId4"/>
          <a:stretch>
            <a:fillRect/>
          </a:stretch>
        </p:blipFill>
        <p:spPr>
          <a:xfrm>
            <a:off x="21299" y="5923723"/>
            <a:ext cx="6836702" cy="2769576"/>
          </a:xfrm>
          <a:prstGeom prst="rect">
            <a:avLst/>
          </a:prstGeom>
        </p:spPr>
      </p:pic>
    </p:spTree>
    <p:extLst>
      <p:ext uri="{BB962C8B-B14F-4D97-AF65-F5344CB8AC3E}">
        <p14:creationId xmlns:p14="http://schemas.microsoft.com/office/powerpoint/2010/main" val="22181718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43225" y="0"/>
            <a:ext cx="2562882" cy="276999"/>
          </a:xfrm>
          <a:prstGeom prst="rect">
            <a:avLst/>
          </a:prstGeom>
          <a:noFill/>
        </p:spPr>
        <p:txBody>
          <a:bodyPr wrap="none" rtlCol="0">
            <a:spAutoFit/>
          </a:bodyPr>
          <a:lstStyle/>
          <a:p>
            <a:pPr algn="ctr"/>
            <a:r>
              <a:rPr lang="es-ES_tradnl" sz="1200" b="1" dirty="0" err="1">
                <a:latin typeface="+mn-lt"/>
              </a:rPr>
              <a:t>Theme</a:t>
            </a:r>
            <a:r>
              <a:rPr lang="es-ES_tradnl" sz="1200" b="1" dirty="0">
                <a:latin typeface="+mn-lt"/>
              </a:rPr>
              <a:t> 2 </a:t>
            </a:r>
            <a:r>
              <a:rPr lang="es-ES_tradnl" sz="1200" b="1" dirty="0" smtClean="0">
                <a:latin typeface="+mn-lt"/>
              </a:rPr>
              <a:t>– </a:t>
            </a:r>
            <a:r>
              <a:rPr lang="es-ES_tradnl" sz="1200" b="1" dirty="0" err="1" smtClean="0">
                <a:latin typeface="+mn-lt"/>
              </a:rPr>
              <a:t>environment</a:t>
            </a:r>
            <a:r>
              <a:rPr lang="es-ES_tradnl" sz="1200" b="1" dirty="0" smtClean="0">
                <a:latin typeface="+mn-lt"/>
              </a:rPr>
              <a:t>, social </a:t>
            </a:r>
            <a:r>
              <a:rPr lang="es-ES_tradnl" sz="1200" b="1" dirty="0" err="1" smtClean="0">
                <a:latin typeface="+mn-lt"/>
              </a:rPr>
              <a:t>issues</a:t>
            </a:r>
            <a:endParaRPr lang="es-ES_tradnl" sz="1200" b="1" dirty="0">
              <a:latin typeface="+mn-lt"/>
            </a:endParaRPr>
          </a:p>
        </p:txBody>
      </p:sp>
      <p:sp>
        <p:nvSpPr>
          <p:cNvPr id="7" name="Slide Number Placeholder 6"/>
          <p:cNvSpPr>
            <a:spLocks noGrp="1"/>
          </p:cNvSpPr>
          <p:nvPr>
            <p:ph type="sldNum" sz="quarter" idx="12"/>
          </p:nvPr>
        </p:nvSpPr>
        <p:spPr/>
        <p:txBody>
          <a:bodyPr/>
          <a:lstStyle/>
          <a:p>
            <a:pPr>
              <a:defRPr/>
            </a:pPr>
            <a:fld id="{0F145BFC-05E3-4D00-AE96-44E6DC1FA43B}" type="slidenum">
              <a:rPr lang="en-GB" smtClean="0"/>
              <a:pPr>
                <a:defRPr/>
              </a:pPr>
              <a:t>56</a:t>
            </a:fld>
            <a:endParaRPr lang="en-GB"/>
          </a:p>
        </p:txBody>
      </p:sp>
      <p:pic>
        <p:nvPicPr>
          <p:cNvPr id="3" name="Picture 2"/>
          <p:cNvPicPr>
            <a:picLocks noChangeAspect="1"/>
          </p:cNvPicPr>
          <p:nvPr/>
        </p:nvPicPr>
        <p:blipFill>
          <a:blip r:embed="rId2"/>
          <a:stretch>
            <a:fillRect/>
          </a:stretch>
        </p:blipFill>
        <p:spPr>
          <a:xfrm>
            <a:off x="1" y="276999"/>
            <a:ext cx="6741368" cy="2566809"/>
          </a:xfrm>
          <a:prstGeom prst="rect">
            <a:avLst/>
          </a:prstGeom>
        </p:spPr>
      </p:pic>
      <p:pic>
        <p:nvPicPr>
          <p:cNvPr id="4" name="Picture 3"/>
          <p:cNvPicPr>
            <a:picLocks noChangeAspect="1"/>
          </p:cNvPicPr>
          <p:nvPr/>
        </p:nvPicPr>
        <p:blipFill>
          <a:blip r:embed="rId3"/>
          <a:stretch>
            <a:fillRect/>
          </a:stretch>
        </p:blipFill>
        <p:spPr>
          <a:xfrm>
            <a:off x="37322" y="2851922"/>
            <a:ext cx="6704046" cy="1390180"/>
          </a:xfrm>
          <a:prstGeom prst="rect">
            <a:avLst/>
          </a:prstGeom>
        </p:spPr>
      </p:pic>
      <p:pic>
        <p:nvPicPr>
          <p:cNvPr id="5" name="Picture 4"/>
          <p:cNvPicPr>
            <a:picLocks noChangeAspect="1"/>
          </p:cNvPicPr>
          <p:nvPr/>
        </p:nvPicPr>
        <p:blipFill>
          <a:blip r:embed="rId4"/>
          <a:stretch>
            <a:fillRect/>
          </a:stretch>
        </p:blipFill>
        <p:spPr>
          <a:xfrm>
            <a:off x="37322" y="4242103"/>
            <a:ext cx="6707203" cy="2490138"/>
          </a:xfrm>
          <a:prstGeom prst="rect">
            <a:avLst/>
          </a:prstGeom>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0F145BFC-05E3-4D00-AE96-44E6DC1FA43B}" type="slidenum">
              <a:rPr lang="en-GB" smtClean="0"/>
              <a:pPr>
                <a:defRPr/>
              </a:pPr>
              <a:t>57</a:t>
            </a:fld>
            <a:endParaRPr lang="en-GB"/>
          </a:p>
        </p:txBody>
      </p:sp>
      <p:pic>
        <p:nvPicPr>
          <p:cNvPr id="3" name="Picture 2"/>
          <p:cNvPicPr>
            <a:picLocks noChangeAspect="1"/>
          </p:cNvPicPr>
          <p:nvPr/>
        </p:nvPicPr>
        <p:blipFill>
          <a:blip r:embed="rId2"/>
          <a:stretch>
            <a:fillRect/>
          </a:stretch>
        </p:blipFill>
        <p:spPr>
          <a:xfrm>
            <a:off x="0" y="23733"/>
            <a:ext cx="6771941" cy="1883972"/>
          </a:xfrm>
          <a:prstGeom prst="rect">
            <a:avLst/>
          </a:prstGeom>
        </p:spPr>
      </p:pic>
      <p:pic>
        <p:nvPicPr>
          <p:cNvPr id="4" name="Picture 3"/>
          <p:cNvPicPr>
            <a:picLocks noChangeAspect="1"/>
          </p:cNvPicPr>
          <p:nvPr/>
        </p:nvPicPr>
        <p:blipFill>
          <a:blip r:embed="rId3"/>
          <a:stretch>
            <a:fillRect/>
          </a:stretch>
        </p:blipFill>
        <p:spPr>
          <a:xfrm>
            <a:off x="23529" y="1923932"/>
            <a:ext cx="6784300" cy="1999996"/>
          </a:xfrm>
          <a:prstGeom prst="rect">
            <a:avLst/>
          </a:prstGeom>
        </p:spPr>
      </p:pic>
      <p:pic>
        <p:nvPicPr>
          <p:cNvPr id="5" name="Picture 4"/>
          <p:cNvPicPr>
            <a:picLocks noChangeAspect="1"/>
          </p:cNvPicPr>
          <p:nvPr/>
        </p:nvPicPr>
        <p:blipFill>
          <a:blip r:embed="rId4"/>
          <a:stretch>
            <a:fillRect/>
          </a:stretch>
        </p:blipFill>
        <p:spPr>
          <a:xfrm>
            <a:off x="52536" y="3956289"/>
            <a:ext cx="6752962" cy="3496031"/>
          </a:xfrm>
          <a:prstGeom prst="rect">
            <a:avLst/>
          </a:prstGeom>
        </p:spPr>
      </p:pic>
    </p:spTree>
    <p:extLst>
      <p:ext uri="{BB962C8B-B14F-4D97-AF65-F5344CB8AC3E}">
        <p14:creationId xmlns:p14="http://schemas.microsoft.com/office/powerpoint/2010/main" val="103649567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315284" y="0"/>
            <a:ext cx="2261453" cy="276999"/>
          </a:xfrm>
          <a:prstGeom prst="rect">
            <a:avLst/>
          </a:prstGeom>
          <a:noFill/>
        </p:spPr>
        <p:txBody>
          <a:bodyPr wrap="none" rtlCol="0">
            <a:spAutoFit/>
          </a:bodyPr>
          <a:lstStyle/>
          <a:p>
            <a:pPr algn="ctr"/>
            <a:r>
              <a:rPr lang="es-ES_tradnl" sz="1200" b="1" dirty="0" err="1">
                <a:latin typeface="Calibri" pitchFamily="34" charset="0"/>
                <a:cs typeface="Calibri" pitchFamily="34" charset="0"/>
              </a:rPr>
              <a:t>Theme</a:t>
            </a:r>
            <a:r>
              <a:rPr lang="es-ES_tradnl" sz="1200" b="1" dirty="0">
                <a:latin typeface="Calibri" pitchFamily="34" charset="0"/>
                <a:cs typeface="Calibri" pitchFamily="34" charset="0"/>
              </a:rPr>
              <a:t> </a:t>
            </a:r>
            <a:r>
              <a:rPr lang="es-ES_tradnl" sz="1200" b="1" dirty="0" smtClean="0">
                <a:latin typeface="Calibri" pitchFamily="34" charset="0"/>
                <a:cs typeface="Calibri" pitchFamily="34" charset="0"/>
              </a:rPr>
              <a:t>3 – </a:t>
            </a:r>
            <a:r>
              <a:rPr lang="es-ES_tradnl" sz="1200" b="1" dirty="0" err="1" smtClean="0">
                <a:latin typeface="Calibri" pitchFamily="34" charset="0"/>
                <a:cs typeface="Calibri" pitchFamily="34" charset="0"/>
              </a:rPr>
              <a:t>School</a:t>
            </a:r>
            <a:r>
              <a:rPr lang="es-ES_tradnl" sz="1200" b="1" dirty="0" smtClean="0">
                <a:latin typeface="Calibri" pitchFamily="34" charset="0"/>
                <a:cs typeface="Calibri" pitchFamily="34" charset="0"/>
              </a:rPr>
              <a:t> and </a:t>
            </a:r>
            <a:r>
              <a:rPr lang="es-ES_tradnl" sz="1200" b="1" dirty="0" err="1" smtClean="0">
                <a:latin typeface="Calibri" pitchFamily="34" charset="0"/>
                <a:cs typeface="Calibri" pitchFamily="34" charset="0"/>
              </a:rPr>
              <a:t>education</a:t>
            </a:r>
            <a:endParaRPr lang="es-ES_tradnl" sz="1200" b="1" dirty="0">
              <a:latin typeface="Calibri" pitchFamily="34" charset="0"/>
              <a:cs typeface="Calibri" pitchFamily="34" charset="0"/>
            </a:endParaRPr>
          </a:p>
        </p:txBody>
      </p:sp>
      <p:sp>
        <p:nvSpPr>
          <p:cNvPr id="6" name="Slide Number Placeholder 5"/>
          <p:cNvSpPr>
            <a:spLocks noGrp="1"/>
          </p:cNvSpPr>
          <p:nvPr>
            <p:ph type="sldNum" sz="quarter" idx="12"/>
          </p:nvPr>
        </p:nvSpPr>
        <p:spPr/>
        <p:txBody>
          <a:bodyPr/>
          <a:lstStyle/>
          <a:p>
            <a:pPr>
              <a:defRPr/>
            </a:pPr>
            <a:fld id="{0F145BFC-05E3-4D00-AE96-44E6DC1FA43B}" type="slidenum">
              <a:rPr lang="en-GB" smtClean="0"/>
              <a:pPr>
                <a:defRPr/>
              </a:pPr>
              <a:t>58</a:t>
            </a:fld>
            <a:endParaRPr lang="en-GB"/>
          </a:p>
        </p:txBody>
      </p:sp>
      <p:pic>
        <p:nvPicPr>
          <p:cNvPr id="2" name="Picture 1"/>
          <p:cNvPicPr>
            <a:picLocks noChangeAspect="1"/>
          </p:cNvPicPr>
          <p:nvPr/>
        </p:nvPicPr>
        <p:blipFill>
          <a:blip r:embed="rId2"/>
          <a:stretch>
            <a:fillRect/>
          </a:stretch>
        </p:blipFill>
        <p:spPr>
          <a:xfrm>
            <a:off x="116632" y="276999"/>
            <a:ext cx="6674472" cy="1990745"/>
          </a:xfrm>
          <a:prstGeom prst="rect">
            <a:avLst/>
          </a:prstGeom>
        </p:spPr>
      </p:pic>
      <p:pic>
        <p:nvPicPr>
          <p:cNvPr id="3" name="Picture 2"/>
          <p:cNvPicPr>
            <a:picLocks noChangeAspect="1"/>
          </p:cNvPicPr>
          <p:nvPr/>
        </p:nvPicPr>
        <p:blipFill>
          <a:blip r:embed="rId3"/>
          <a:stretch>
            <a:fillRect/>
          </a:stretch>
        </p:blipFill>
        <p:spPr>
          <a:xfrm>
            <a:off x="97565" y="2278495"/>
            <a:ext cx="6693539" cy="1866905"/>
          </a:xfrm>
          <a:prstGeom prst="rect">
            <a:avLst/>
          </a:prstGeom>
        </p:spPr>
      </p:pic>
      <p:pic>
        <p:nvPicPr>
          <p:cNvPr id="4" name="Picture 3"/>
          <p:cNvPicPr>
            <a:picLocks noChangeAspect="1"/>
          </p:cNvPicPr>
          <p:nvPr/>
        </p:nvPicPr>
        <p:blipFill>
          <a:blip r:embed="rId4"/>
          <a:stretch>
            <a:fillRect/>
          </a:stretch>
        </p:blipFill>
        <p:spPr>
          <a:xfrm>
            <a:off x="94929" y="4156151"/>
            <a:ext cx="6763072" cy="2441856"/>
          </a:xfrm>
          <a:prstGeom prst="rect">
            <a:avLst/>
          </a:prstGeom>
        </p:spPr>
      </p:pic>
      <p:pic>
        <p:nvPicPr>
          <p:cNvPr id="7" name="Picture 6"/>
          <p:cNvPicPr>
            <a:picLocks noChangeAspect="1"/>
          </p:cNvPicPr>
          <p:nvPr/>
        </p:nvPicPr>
        <p:blipFill>
          <a:blip r:embed="rId5"/>
          <a:stretch>
            <a:fillRect/>
          </a:stretch>
        </p:blipFill>
        <p:spPr>
          <a:xfrm>
            <a:off x="116632" y="6608758"/>
            <a:ext cx="6674472" cy="2118475"/>
          </a:xfrm>
          <a:prstGeom prst="rect">
            <a:avLst/>
          </a:prstGeom>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0F145BFC-05E3-4D00-AE96-44E6DC1FA43B}" type="slidenum">
              <a:rPr lang="en-GB" smtClean="0"/>
              <a:pPr>
                <a:defRPr/>
              </a:pPr>
              <a:t>59</a:t>
            </a:fld>
            <a:endParaRPr lang="en-GB"/>
          </a:p>
        </p:txBody>
      </p:sp>
      <p:pic>
        <p:nvPicPr>
          <p:cNvPr id="3" name="Picture 2"/>
          <p:cNvPicPr>
            <a:picLocks noChangeAspect="1"/>
          </p:cNvPicPr>
          <p:nvPr/>
        </p:nvPicPr>
        <p:blipFill>
          <a:blip r:embed="rId2"/>
          <a:stretch>
            <a:fillRect/>
          </a:stretch>
        </p:blipFill>
        <p:spPr>
          <a:xfrm>
            <a:off x="4762" y="8115"/>
            <a:ext cx="6752935" cy="2115614"/>
          </a:xfrm>
          <a:prstGeom prst="rect">
            <a:avLst/>
          </a:prstGeom>
        </p:spPr>
      </p:pic>
      <p:pic>
        <p:nvPicPr>
          <p:cNvPr id="4" name="Picture 3"/>
          <p:cNvPicPr>
            <a:picLocks noChangeAspect="1"/>
          </p:cNvPicPr>
          <p:nvPr/>
        </p:nvPicPr>
        <p:blipFill>
          <a:blip r:embed="rId3"/>
          <a:stretch>
            <a:fillRect/>
          </a:stretch>
        </p:blipFill>
        <p:spPr>
          <a:xfrm>
            <a:off x="36607" y="2123729"/>
            <a:ext cx="6721090" cy="1525765"/>
          </a:xfrm>
          <a:prstGeom prst="rect">
            <a:avLst/>
          </a:prstGeom>
        </p:spPr>
      </p:pic>
      <p:pic>
        <p:nvPicPr>
          <p:cNvPr id="5" name="Picture 4"/>
          <p:cNvPicPr>
            <a:picLocks noChangeAspect="1"/>
          </p:cNvPicPr>
          <p:nvPr/>
        </p:nvPicPr>
        <p:blipFill>
          <a:blip r:embed="rId4"/>
          <a:stretch>
            <a:fillRect/>
          </a:stretch>
        </p:blipFill>
        <p:spPr>
          <a:xfrm>
            <a:off x="36607" y="3649494"/>
            <a:ext cx="6683033" cy="2938730"/>
          </a:xfrm>
          <a:prstGeom prst="rect">
            <a:avLst/>
          </a:prstGeom>
        </p:spPr>
      </p:pic>
      <p:pic>
        <p:nvPicPr>
          <p:cNvPr id="6" name="Picture 5"/>
          <p:cNvPicPr>
            <a:picLocks noChangeAspect="1"/>
          </p:cNvPicPr>
          <p:nvPr/>
        </p:nvPicPr>
        <p:blipFill>
          <a:blip r:embed="rId5"/>
          <a:stretch>
            <a:fillRect/>
          </a:stretch>
        </p:blipFill>
        <p:spPr>
          <a:xfrm>
            <a:off x="36607" y="6685239"/>
            <a:ext cx="6721090" cy="1913024"/>
          </a:xfrm>
          <a:prstGeom prst="rect">
            <a:avLst/>
          </a:prstGeom>
        </p:spPr>
      </p:pic>
    </p:spTree>
    <p:extLst>
      <p:ext uri="{BB962C8B-B14F-4D97-AF65-F5344CB8AC3E}">
        <p14:creationId xmlns:p14="http://schemas.microsoft.com/office/powerpoint/2010/main" val="68251094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4"/>
          <p:cNvSpPr>
            <a:spLocks noGrp="1"/>
          </p:cNvSpPr>
          <p:nvPr>
            <p:ph type="title"/>
          </p:nvPr>
        </p:nvSpPr>
        <p:spPr>
          <a:xfrm>
            <a:off x="333375" y="0"/>
            <a:ext cx="6172200" cy="469641"/>
          </a:xfrm>
        </p:spPr>
        <p:txBody>
          <a:bodyPr/>
          <a:lstStyle/>
          <a:p>
            <a:pPr eaLnBrk="1" hangingPunct="1"/>
            <a:r>
              <a:rPr lang="en-GB" altLang="en-US" sz="1500" b="1" dirty="0"/>
              <a:t>Grammar </a:t>
            </a:r>
            <a:r>
              <a:rPr lang="en-GB" altLang="en-US" sz="1500" b="1" dirty="0" smtClean="0"/>
              <a:t>terms and tenses explained</a:t>
            </a:r>
            <a:endParaRPr lang="en-GB" altLang="en-US" sz="1500" b="1" dirty="0"/>
          </a:p>
        </p:txBody>
      </p:sp>
      <p:graphicFrame>
        <p:nvGraphicFramePr>
          <p:cNvPr id="11312" name="Group 48"/>
          <p:cNvGraphicFramePr>
            <a:graphicFrameLocks noGrp="1"/>
          </p:cNvGraphicFramePr>
          <p:nvPr>
            <p:extLst>
              <p:ext uri="{D42A27DB-BD31-4B8C-83A1-F6EECF244321}">
                <p14:modId xmlns:p14="http://schemas.microsoft.com/office/powerpoint/2010/main" val="4138912976"/>
              </p:ext>
            </p:extLst>
          </p:nvPr>
        </p:nvGraphicFramePr>
        <p:xfrm>
          <a:off x="26979" y="408336"/>
          <a:ext cx="6831021" cy="4895216"/>
        </p:xfrm>
        <a:graphic>
          <a:graphicData uri="http://schemas.openxmlformats.org/drawingml/2006/table">
            <a:tbl>
              <a:tblPr/>
              <a:tblGrid>
                <a:gridCol w="1304612">
                  <a:extLst>
                    <a:ext uri="{9D8B030D-6E8A-4147-A177-3AD203B41FA5}">
                      <a16:colId xmlns:a16="http://schemas.microsoft.com/office/drawing/2014/main" val="20000"/>
                    </a:ext>
                  </a:extLst>
                </a:gridCol>
                <a:gridCol w="2839349">
                  <a:extLst>
                    <a:ext uri="{9D8B030D-6E8A-4147-A177-3AD203B41FA5}">
                      <a16:colId xmlns:a16="http://schemas.microsoft.com/office/drawing/2014/main" val="20001"/>
                    </a:ext>
                  </a:extLst>
                </a:gridCol>
                <a:gridCol w="1612574">
                  <a:extLst>
                    <a:ext uri="{9D8B030D-6E8A-4147-A177-3AD203B41FA5}">
                      <a16:colId xmlns:a16="http://schemas.microsoft.com/office/drawing/2014/main" val="20002"/>
                    </a:ext>
                  </a:extLst>
                </a:gridCol>
                <a:gridCol w="1074486">
                  <a:extLst>
                    <a:ext uri="{9D8B030D-6E8A-4147-A177-3AD203B41FA5}">
                      <a16:colId xmlns:a16="http://schemas.microsoft.com/office/drawing/2014/main" val="20003"/>
                    </a:ext>
                  </a:extLst>
                </a:gridCol>
              </a:tblGrid>
              <a:tr h="26481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a:ln>
                            <a:noFill/>
                          </a:ln>
                          <a:solidFill>
                            <a:srgbClr val="000000"/>
                          </a:solidFill>
                          <a:effectLst/>
                          <a:latin typeface="Calibri" pitchFamily="34" charset="0"/>
                        </a:rPr>
                        <a:t>Term</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a:ln>
                            <a:noFill/>
                          </a:ln>
                          <a:solidFill>
                            <a:srgbClr val="000000"/>
                          </a:solidFill>
                          <a:effectLst/>
                          <a:latin typeface="Calibri" pitchFamily="34" charset="0"/>
                        </a:rPr>
                        <a:t>Its job</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dirty="0">
                          <a:ln>
                            <a:noFill/>
                          </a:ln>
                          <a:solidFill>
                            <a:srgbClr val="000000"/>
                          </a:solidFill>
                          <a:effectLst/>
                          <a:latin typeface="Calibri" pitchFamily="34" charset="0"/>
                        </a:rPr>
                        <a:t>Example</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GB"/>
                    </a:p>
                  </a:txBody>
                  <a:tcPr/>
                </a:tc>
                <a:extLst>
                  <a:ext uri="{0D108BD9-81ED-4DB2-BD59-A6C34878D82A}">
                    <a16:rowId xmlns:a16="http://schemas.microsoft.com/office/drawing/2014/main" val="10000"/>
                  </a:ext>
                </a:extLst>
              </a:tr>
              <a:tr h="44136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smtClean="0">
                          <a:ln>
                            <a:noFill/>
                          </a:ln>
                          <a:solidFill>
                            <a:srgbClr val="000000"/>
                          </a:solidFill>
                          <a:effectLst/>
                          <a:latin typeface="Calibri" pitchFamily="34" charset="0"/>
                        </a:rPr>
                        <a:t>Noun (n</a:t>
                      </a:r>
                      <a:r>
                        <a:rPr kumimoji="0" lang="en-GB" sz="1200" b="0" i="0" u="none" strike="noStrike" cap="none" normalizeH="0" baseline="0" dirty="0">
                          <a:ln>
                            <a:noFill/>
                          </a:ln>
                          <a:solidFill>
                            <a:srgbClr val="000000"/>
                          </a:solidFill>
                          <a:effectLst/>
                          <a:latin typeface="Calibri" pitchFamily="34" charset="0"/>
                        </a:rPr>
                        <a:t>)</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dirty="0">
                          <a:ln>
                            <a:noFill/>
                          </a:ln>
                          <a:solidFill>
                            <a:srgbClr val="000000"/>
                          </a:solidFill>
                          <a:effectLst/>
                          <a:latin typeface="Calibri" pitchFamily="34" charset="0"/>
                        </a:rPr>
                        <a:t>names</a:t>
                      </a:r>
                      <a:r>
                        <a:rPr kumimoji="0" lang="en-GB" sz="1200" b="0" i="0" u="none" strike="noStrike" cap="none" normalizeH="0" baseline="0" dirty="0">
                          <a:ln>
                            <a:noFill/>
                          </a:ln>
                          <a:solidFill>
                            <a:srgbClr val="000000"/>
                          </a:solidFill>
                          <a:effectLst/>
                          <a:latin typeface="Calibri" pitchFamily="34" charset="0"/>
                        </a:rPr>
                        <a:t> a person, place, animal, thing</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Pierre, La France, un chat, un cahier</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GB"/>
                    </a:p>
                  </a:txBody>
                  <a:tcPr/>
                </a:tc>
                <a:extLst>
                  <a:ext uri="{0D108BD9-81ED-4DB2-BD59-A6C34878D82A}">
                    <a16:rowId xmlns:a16="http://schemas.microsoft.com/office/drawing/2014/main" val="10001"/>
                  </a:ext>
                </a:extLst>
              </a:tr>
              <a:tr h="44136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smtClean="0">
                          <a:ln>
                            <a:noFill/>
                          </a:ln>
                          <a:solidFill>
                            <a:srgbClr val="000000"/>
                          </a:solidFill>
                          <a:effectLst/>
                          <a:latin typeface="Calibri" pitchFamily="34" charset="0"/>
                        </a:rPr>
                        <a:t>Nm/</a:t>
                      </a:r>
                      <a:r>
                        <a:rPr kumimoji="0" lang="en-GB" sz="1200" b="0" i="0" u="none" strike="noStrike" cap="none" normalizeH="0" baseline="0" dirty="0" err="1" smtClean="0">
                          <a:ln>
                            <a:noFill/>
                          </a:ln>
                          <a:solidFill>
                            <a:srgbClr val="000000"/>
                          </a:solidFill>
                          <a:effectLst/>
                          <a:latin typeface="Calibri" pitchFamily="34" charset="0"/>
                        </a:rPr>
                        <a:t>nf</a:t>
                      </a:r>
                      <a:endParaRPr kumimoji="0" lang="en-GB" sz="1200" b="0" i="0" u="none" strike="noStrike" cap="none" normalizeH="0" baseline="0" dirty="0">
                        <a:ln>
                          <a:noFill/>
                        </a:ln>
                        <a:solidFill>
                          <a:srgbClr val="000000"/>
                        </a:solidFill>
                        <a:effectLst/>
                        <a:latin typeface="Calibri" pitchFamily="34" charset="0"/>
                      </a:endParaRP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masculine noun</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 feminine noun</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un </a:t>
                      </a:r>
                      <a:r>
                        <a:rPr kumimoji="0" lang="en-GB" sz="1200" b="0" i="0" u="none" strike="noStrike" cap="none" normalizeH="0" baseline="0" dirty="0" err="1">
                          <a:ln>
                            <a:noFill/>
                          </a:ln>
                          <a:solidFill>
                            <a:srgbClr val="000000"/>
                          </a:solidFill>
                          <a:effectLst/>
                          <a:latin typeface="Calibri" pitchFamily="34" charset="0"/>
                        </a:rPr>
                        <a:t>stylo</a:t>
                      </a:r>
                      <a:r>
                        <a:rPr kumimoji="0" lang="en-GB" sz="1200" b="0" i="0" u="none" strike="noStrike" cap="none" normalizeH="0" baseline="0" dirty="0">
                          <a:ln>
                            <a:noFill/>
                          </a:ln>
                          <a:solidFill>
                            <a:srgbClr val="000000"/>
                          </a:solidFill>
                          <a:effectLst/>
                          <a:latin typeface="Calibri" pitchFamily="34" charset="0"/>
                        </a:rPr>
                        <a:t>, </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err="1">
                          <a:ln>
                            <a:noFill/>
                          </a:ln>
                          <a:solidFill>
                            <a:srgbClr val="000000"/>
                          </a:solidFill>
                          <a:effectLst/>
                          <a:latin typeface="Calibri" pitchFamily="34" charset="0"/>
                        </a:rPr>
                        <a:t>une</a:t>
                      </a:r>
                      <a:r>
                        <a:rPr kumimoji="0" lang="en-GB" sz="1200" b="0" i="0" u="none" strike="noStrike" cap="none" normalizeH="0" baseline="0" dirty="0">
                          <a:ln>
                            <a:noFill/>
                          </a:ln>
                          <a:solidFill>
                            <a:srgbClr val="000000"/>
                          </a:solidFill>
                          <a:effectLst/>
                          <a:latin typeface="Calibri" pitchFamily="34" charset="0"/>
                        </a:rPr>
                        <a:t> </a:t>
                      </a:r>
                      <a:r>
                        <a:rPr kumimoji="0" lang="en-GB" sz="1200" b="0" i="0" u="none" strike="noStrike" cap="none" normalizeH="0" baseline="0" dirty="0" err="1">
                          <a:ln>
                            <a:noFill/>
                          </a:ln>
                          <a:solidFill>
                            <a:srgbClr val="000000"/>
                          </a:solidFill>
                          <a:effectLst/>
                          <a:latin typeface="Calibri" pitchFamily="34" charset="0"/>
                        </a:rPr>
                        <a:t>gomme</a:t>
                      </a:r>
                      <a:endParaRPr kumimoji="0" lang="en-GB" sz="1200" b="0" i="0" u="none" strike="noStrike" cap="none" normalizeH="0" baseline="0" dirty="0">
                        <a:ln>
                          <a:noFill/>
                        </a:ln>
                        <a:solidFill>
                          <a:srgbClr val="000000"/>
                        </a:solidFill>
                        <a:effectLst/>
                        <a:latin typeface="Calibri" pitchFamily="34" charset="0"/>
                      </a:endParaRP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GB"/>
                    </a:p>
                  </a:txBody>
                  <a:tcPr/>
                </a:tc>
                <a:extLst>
                  <a:ext uri="{0D108BD9-81ED-4DB2-BD59-A6C34878D82A}">
                    <a16:rowId xmlns:a16="http://schemas.microsoft.com/office/drawing/2014/main" val="10002"/>
                  </a:ext>
                </a:extLst>
              </a:tr>
              <a:tr h="44136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a:ln>
                            <a:noFill/>
                          </a:ln>
                          <a:solidFill>
                            <a:srgbClr val="000000"/>
                          </a:solidFill>
                          <a:effectLst/>
                          <a:latin typeface="Calibri" pitchFamily="34" charset="0"/>
                        </a:rPr>
                        <a:t>definite articles</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a:ln>
                            <a:noFill/>
                          </a:ln>
                          <a:solidFill>
                            <a:srgbClr val="000000"/>
                          </a:solidFill>
                          <a:effectLst/>
                          <a:latin typeface="Calibri" pitchFamily="34" charset="0"/>
                        </a:rPr>
                        <a:t>the (singular noun)</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a:ln>
                            <a:noFill/>
                          </a:ln>
                          <a:solidFill>
                            <a:srgbClr val="000000"/>
                          </a:solidFill>
                          <a:effectLst/>
                          <a:latin typeface="Calibri" pitchFamily="34" charset="0"/>
                        </a:rPr>
                        <a:t>the (plural noun)</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le, la</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les</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GB"/>
                    </a:p>
                  </a:txBody>
                  <a:tcPr/>
                </a:tc>
                <a:extLst>
                  <a:ext uri="{0D108BD9-81ED-4DB2-BD59-A6C34878D82A}">
                    <a16:rowId xmlns:a16="http://schemas.microsoft.com/office/drawing/2014/main" val="10003"/>
                  </a:ext>
                </a:extLst>
              </a:tr>
              <a:tr h="44136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a:ln>
                            <a:noFill/>
                          </a:ln>
                          <a:solidFill>
                            <a:srgbClr val="000000"/>
                          </a:solidFill>
                          <a:effectLst/>
                          <a:latin typeface="Calibri" pitchFamily="34" charset="0"/>
                        </a:rPr>
                        <a:t>indefinite articles</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a:ln>
                            <a:noFill/>
                          </a:ln>
                          <a:solidFill>
                            <a:srgbClr val="000000"/>
                          </a:solidFill>
                          <a:effectLst/>
                          <a:latin typeface="Calibri" pitchFamily="34" charset="0"/>
                        </a:rPr>
                        <a:t>a</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a:ln>
                            <a:noFill/>
                          </a:ln>
                          <a:solidFill>
                            <a:srgbClr val="000000"/>
                          </a:solidFill>
                          <a:effectLst/>
                          <a:latin typeface="Calibri" pitchFamily="34" charset="0"/>
                        </a:rPr>
                        <a:t>some</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un, </a:t>
                      </a:r>
                      <a:r>
                        <a:rPr kumimoji="0" lang="en-GB" sz="1200" b="0" i="0" u="none" strike="noStrike" cap="none" normalizeH="0" baseline="0" dirty="0" err="1">
                          <a:ln>
                            <a:noFill/>
                          </a:ln>
                          <a:solidFill>
                            <a:srgbClr val="000000"/>
                          </a:solidFill>
                          <a:effectLst/>
                          <a:latin typeface="Calibri" pitchFamily="34" charset="0"/>
                        </a:rPr>
                        <a:t>une</a:t>
                      </a:r>
                      <a:endParaRPr kumimoji="0" lang="en-GB" sz="1200" b="0" i="0" u="none" strike="noStrike" cap="none" normalizeH="0" baseline="0" dirty="0">
                        <a:ln>
                          <a:noFill/>
                        </a:ln>
                        <a:solidFill>
                          <a:srgbClr val="000000"/>
                        </a:solidFill>
                        <a:effectLst/>
                        <a:latin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des</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GB"/>
                    </a:p>
                  </a:txBody>
                  <a:tcPr/>
                </a:tc>
                <a:extLst>
                  <a:ext uri="{0D108BD9-81ED-4DB2-BD59-A6C34878D82A}">
                    <a16:rowId xmlns:a16="http://schemas.microsoft.com/office/drawing/2014/main" val="10004"/>
                  </a:ext>
                </a:extLst>
              </a:tr>
              <a:tr h="44136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smtClean="0">
                          <a:ln>
                            <a:noFill/>
                          </a:ln>
                          <a:solidFill>
                            <a:srgbClr val="000000"/>
                          </a:solidFill>
                          <a:effectLst/>
                          <a:latin typeface="Calibri" pitchFamily="34" charset="0"/>
                        </a:rPr>
                        <a:t>Adjective (</a:t>
                      </a:r>
                      <a:r>
                        <a:rPr kumimoji="0" lang="en-GB" sz="1200" b="0" i="0" u="none" strike="noStrike" cap="none" normalizeH="0" baseline="0" dirty="0" err="1" smtClean="0">
                          <a:ln>
                            <a:noFill/>
                          </a:ln>
                          <a:solidFill>
                            <a:srgbClr val="000000"/>
                          </a:solidFill>
                          <a:effectLst/>
                          <a:latin typeface="Calibri" pitchFamily="34" charset="0"/>
                        </a:rPr>
                        <a:t>adj</a:t>
                      </a:r>
                      <a:r>
                        <a:rPr kumimoji="0" lang="en-GB" sz="1200" b="0" i="0" u="none" strike="noStrike" cap="none" normalizeH="0" baseline="0" dirty="0">
                          <a:ln>
                            <a:noFill/>
                          </a:ln>
                          <a:solidFill>
                            <a:srgbClr val="000000"/>
                          </a:solidFill>
                          <a:effectLst/>
                          <a:latin typeface="Calibri" pitchFamily="34" charset="0"/>
                        </a:rPr>
                        <a:t>)</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a:ln>
                            <a:noFill/>
                          </a:ln>
                          <a:solidFill>
                            <a:srgbClr val="000000"/>
                          </a:solidFill>
                          <a:effectLst/>
                          <a:latin typeface="Calibri" pitchFamily="34" charset="0"/>
                        </a:rPr>
                        <a:t>describes</a:t>
                      </a:r>
                      <a:r>
                        <a:rPr kumimoji="0" lang="en-GB" sz="1200" b="0" i="0" u="none" strike="noStrike" cap="none" normalizeH="0" baseline="0">
                          <a:ln>
                            <a:noFill/>
                          </a:ln>
                          <a:solidFill>
                            <a:srgbClr val="000000"/>
                          </a:solidFill>
                          <a:effectLst/>
                          <a:latin typeface="Calibri" pitchFamily="34" charset="0"/>
                        </a:rPr>
                        <a:t> a </a:t>
                      </a:r>
                      <a:r>
                        <a:rPr kumimoji="0" lang="en-GB" sz="1200" b="1" i="0" u="none" strike="noStrike" cap="none" normalizeH="0" baseline="0">
                          <a:ln>
                            <a:noFill/>
                          </a:ln>
                          <a:solidFill>
                            <a:srgbClr val="000000"/>
                          </a:solidFill>
                          <a:effectLst/>
                          <a:latin typeface="Calibri" pitchFamily="34" charset="0"/>
                        </a:rPr>
                        <a:t>noun</a:t>
                      </a:r>
                      <a:r>
                        <a:rPr kumimoji="0" lang="en-GB" sz="1200" b="0" i="0" u="none" strike="noStrike" cap="none" normalizeH="0" baseline="0">
                          <a:ln>
                            <a:noFill/>
                          </a:ln>
                          <a:solidFill>
                            <a:srgbClr val="000000"/>
                          </a:solidFill>
                          <a:effectLst/>
                          <a:latin typeface="Calibri" pitchFamily="34" charset="0"/>
                        </a:rPr>
                        <a:t>, </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a:ln>
                            <a:noFill/>
                          </a:ln>
                          <a:solidFill>
                            <a:srgbClr val="000000"/>
                          </a:solidFill>
                          <a:effectLst/>
                          <a:latin typeface="Calibri" pitchFamily="34" charset="0"/>
                        </a:rPr>
                        <a:t>usually placed </a:t>
                      </a:r>
                      <a:r>
                        <a:rPr kumimoji="0" lang="en-GB" sz="1200" b="1" i="0" u="none" strike="noStrike" cap="none" normalizeH="0" baseline="0">
                          <a:ln>
                            <a:noFill/>
                          </a:ln>
                          <a:solidFill>
                            <a:srgbClr val="000000"/>
                          </a:solidFill>
                          <a:effectLst/>
                          <a:latin typeface="Calibri" pitchFamily="34" charset="0"/>
                        </a:rPr>
                        <a:t>after noun</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bleu</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un </a:t>
                      </a:r>
                      <a:r>
                        <a:rPr kumimoji="0" lang="en-GB" sz="1200" b="0" i="0" u="none" strike="noStrike" cap="none" normalizeH="0" baseline="0" dirty="0" err="1">
                          <a:ln>
                            <a:noFill/>
                          </a:ln>
                          <a:solidFill>
                            <a:srgbClr val="000000"/>
                          </a:solidFill>
                          <a:effectLst/>
                          <a:latin typeface="Calibri" pitchFamily="34" charset="0"/>
                        </a:rPr>
                        <a:t>stylo</a:t>
                      </a:r>
                      <a:r>
                        <a:rPr kumimoji="0" lang="en-GB" sz="1200" b="0" i="0" u="none" strike="noStrike" cap="none" normalizeH="0" baseline="0" dirty="0">
                          <a:ln>
                            <a:noFill/>
                          </a:ln>
                          <a:solidFill>
                            <a:srgbClr val="000000"/>
                          </a:solidFill>
                          <a:effectLst/>
                          <a:latin typeface="Calibri" pitchFamily="34" charset="0"/>
                        </a:rPr>
                        <a:t> bleu</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GB"/>
                    </a:p>
                  </a:txBody>
                  <a:tcPr/>
                </a:tc>
                <a:extLst>
                  <a:ext uri="{0D108BD9-81ED-4DB2-BD59-A6C34878D82A}">
                    <a16:rowId xmlns:a16="http://schemas.microsoft.com/office/drawing/2014/main" val="10005"/>
                  </a:ext>
                </a:extLst>
              </a:tr>
              <a:tr h="44136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smtClean="0">
                          <a:ln>
                            <a:noFill/>
                          </a:ln>
                          <a:solidFill>
                            <a:srgbClr val="000000"/>
                          </a:solidFill>
                          <a:effectLst/>
                          <a:latin typeface="Calibri" pitchFamily="34" charset="0"/>
                        </a:rPr>
                        <a:t>Verb (</a:t>
                      </a:r>
                      <a:r>
                        <a:rPr kumimoji="0" lang="en-GB" sz="1200" b="0" i="0" u="none" strike="noStrike" cap="none" normalizeH="0" baseline="0" dirty="0" err="1" smtClean="0">
                          <a:ln>
                            <a:noFill/>
                          </a:ln>
                          <a:solidFill>
                            <a:srgbClr val="000000"/>
                          </a:solidFill>
                          <a:effectLst/>
                          <a:latin typeface="Calibri" pitchFamily="34" charset="0"/>
                        </a:rPr>
                        <a:t>vt</a:t>
                      </a:r>
                      <a:r>
                        <a:rPr kumimoji="0" lang="en-GB" sz="1200" b="0" i="0" u="none" strike="noStrike" cap="none" normalizeH="0" baseline="0" dirty="0">
                          <a:ln>
                            <a:noFill/>
                          </a:ln>
                          <a:solidFill>
                            <a:srgbClr val="000000"/>
                          </a:solidFill>
                          <a:effectLst/>
                          <a:latin typeface="Calibri" pitchFamily="34" charset="0"/>
                        </a:rPr>
                        <a:t>)</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a:ln>
                            <a:noFill/>
                          </a:ln>
                          <a:solidFill>
                            <a:srgbClr val="000000"/>
                          </a:solidFill>
                          <a:effectLst/>
                          <a:latin typeface="Calibri" pitchFamily="34" charset="0"/>
                        </a:rPr>
                        <a:t>describes an </a:t>
                      </a:r>
                      <a:r>
                        <a:rPr kumimoji="0" lang="en-GB" sz="1200" b="1" i="0" u="none" strike="noStrike" cap="none" normalizeH="0" baseline="0">
                          <a:ln>
                            <a:noFill/>
                          </a:ln>
                          <a:solidFill>
                            <a:srgbClr val="000000"/>
                          </a:solidFill>
                          <a:effectLst/>
                          <a:latin typeface="Calibri" pitchFamily="34" charset="0"/>
                        </a:rPr>
                        <a:t>action</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je </a:t>
                      </a:r>
                      <a:r>
                        <a:rPr kumimoji="0" lang="en-GB" sz="1200" b="0" i="0" u="none" strike="noStrike" cap="none" normalizeH="0" baseline="0" dirty="0" err="1">
                          <a:ln>
                            <a:noFill/>
                          </a:ln>
                          <a:solidFill>
                            <a:srgbClr val="000000"/>
                          </a:solidFill>
                          <a:effectLst/>
                          <a:latin typeface="Calibri" pitchFamily="34" charset="0"/>
                        </a:rPr>
                        <a:t>m’appelle</a:t>
                      </a:r>
                      <a:r>
                        <a:rPr kumimoji="0" lang="en-GB" sz="1200" b="0" i="0" u="none" strike="noStrike" cap="none" normalizeH="0" baseline="0" dirty="0">
                          <a:ln>
                            <a:noFill/>
                          </a:ln>
                          <a:solidFill>
                            <a:srgbClr val="000000"/>
                          </a:solidFill>
                          <a:effectLst/>
                          <a:latin typeface="Calibri" pitchFamily="34" charset="0"/>
                        </a:rPr>
                        <a:t>, </a:t>
                      </a:r>
                      <a:r>
                        <a:rPr kumimoji="0" lang="en-GB" sz="1200" b="0" i="0" u="none" strike="noStrike" cap="none" normalizeH="0" baseline="0" dirty="0" err="1">
                          <a:ln>
                            <a:noFill/>
                          </a:ln>
                          <a:solidFill>
                            <a:srgbClr val="000000"/>
                          </a:solidFill>
                          <a:effectLst/>
                          <a:latin typeface="Calibri" pitchFamily="34" charset="0"/>
                        </a:rPr>
                        <a:t>j’ai</a:t>
                      </a:r>
                      <a:r>
                        <a:rPr kumimoji="0" lang="en-GB" sz="1200" b="0" i="0" u="none" strike="noStrike" cap="none" normalizeH="0" baseline="0" dirty="0">
                          <a:ln>
                            <a:noFill/>
                          </a:ln>
                          <a:solidFill>
                            <a:srgbClr val="000000"/>
                          </a:solidFill>
                          <a:effectLst/>
                          <a:latin typeface="Calibri" pitchFamily="34" charset="0"/>
                        </a:rPr>
                        <a:t>, </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GB"/>
                    </a:p>
                  </a:txBody>
                  <a:tcPr/>
                </a:tc>
                <a:extLst>
                  <a:ext uri="{0D108BD9-81ED-4DB2-BD59-A6C34878D82A}">
                    <a16:rowId xmlns:a16="http://schemas.microsoft.com/office/drawing/2014/main" val="10006"/>
                  </a:ext>
                </a:extLst>
              </a:tr>
              <a:tr h="44136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smtClean="0">
                          <a:ln>
                            <a:noFill/>
                          </a:ln>
                          <a:solidFill>
                            <a:srgbClr val="000000"/>
                          </a:solidFill>
                          <a:effectLst/>
                          <a:latin typeface="Calibri" pitchFamily="34" charset="0"/>
                        </a:rPr>
                        <a:t>Adverb (</a:t>
                      </a:r>
                      <a:r>
                        <a:rPr kumimoji="0" lang="en-GB" sz="1200" b="0" i="0" u="none" strike="noStrike" cap="none" normalizeH="0" baseline="0" dirty="0" err="1" smtClean="0">
                          <a:ln>
                            <a:noFill/>
                          </a:ln>
                          <a:solidFill>
                            <a:srgbClr val="000000"/>
                          </a:solidFill>
                          <a:effectLst/>
                          <a:latin typeface="Calibri" pitchFamily="34" charset="0"/>
                        </a:rPr>
                        <a:t>adv</a:t>
                      </a:r>
                      <a:r>
                        <a:rPr kumimoji="0" lang="en-GB" sz="1200" b="0" i="0" u="none" strike="noStrike" cap="none" normalizeH="0" baseline="0" dirty="0">
                          <a:ln>
                            <a:noFill/>
                          </a:ln>
                          <a:solidFill>
                            <a:srgbClr val="000000"/>
                          </a:solidFill>
                          <a:effectLst/>
                          <a:latin typeface="Calibri" pitchFamily="34" charset="0"/>
                        </a:rPr>
                        <a:t>)</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a:ln>
                            <a:noFill/>
                          </a:ln>
                          <a:solidFill>
                            <a:srgbClr val="000000"/>
                          </a:solidFill>
                          <a:effectLst/>
                          <a:latin typeface="Calibri" pitchFamily="34" charset="0"/>
                        </a:rPr>
                        <a:t>describes a </a:t>
                      </a:r>
                      <a:r>
                        <a:rPr kumimoji="0" lang="en-GB" sz="1200" b="1" i="0" u="none" strike="noStrike" cap="none" normalizeH="0" baseline="0">
                          <a:ln>
                            <a:noFill/>
                          </a:ln>
                          <a:solidFill>
                            <a:srgbClr val="000000"/>
                          </a:solidFill>
                          <a:effectLst/>
                          <a:latin typeface="Calibri" pitchFamily="34" charset="0"/>
                        </a:rPr>
                        <a:t>verb</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err="1">
                          <a:ln>
                            <a:noFill/>
                          </a:ln>
                          <a:solidFill>
                            <a:srgbClr val="000000"/>
                          </a:solidFill>
                          <a:effectLst/>
                          <a:latin typeface="Calibri" pitchFamily="34" charset="0"/>
                        </a:rPr>
                        <a:t>très</a:t>
                      </a:r>
                      <a:r>
                        <a:rPr kumimoji="0" lang="en-GB" sz="1200" b="0" i="0" u="none" strike="noStrike" cap="none" normalizeH="0" baseline="0" dirty="0">
                          <a:ln>
                            <a:noFill/>
                          </a:ln>
                          <a:solidFill>
                            <a:srgbClr val="000000"/>
                          </a:solidFill>
                          <a:effectLst/>
                          <a:latin typeface="Calibri" pitchFamily="34" charset="0"/>
                        </a:rPr>
                        <a:t>, trop, </a:t>
                      </a:r>
                      <a:r>
                        <a:rPr kumimoji="0" lang="en-GB" sz="1200" b="0" i="0" u="none" strike="noStrike" cap="none" normalizeH="0" baseline="0" dirty="0" err="1">
                          <a:ln>
                            <a:noFill/>
                          </a:ln>
                          <a:solidFill>
                            <a:srgbClr val="000000"/>
                          </a:solidFill>
                          <a:effectLst/>
                          <a:latin typeface="Calibri" pitchFamily="34" charset="0"/>
                        </a:rPr>
                        <a:t>doucement</a:t>
                      </a:r>
                      <a:endParaRPr kumimoji="0" lang="en-GB" sz="1200" b="0" i="0" u="none" strike="noStrike" cap="none" normalizeH="0" baseline="0" dirty="0">
                        <a:ln>
                          <a:noFill/>
                        </a:ln>
                        <a:solidFill>
                          <a:srgbClr val="000000"/>
                        </a:solidFill>
                        <a:effectLst/>
                        <a:latin typeface="Calibri" pitchFamily="34" charset="0"/>
                      </a:endParaRP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GB"/>
                    </a:p>
                  </a:txBody>
                  <a:tcPr/>
                </a:tc>
                <a:extLst>
                  <a:ext uri="{0D108BD9-81ED-4DB2-BD59-A6C34878D82A}">
                    <a16:rowId xmlns:a16="http://schemas.microsoft.com/office/drawing/2014/main" val="10007"/>
                  </a:ext>
                </a:extLst>
              </a:tr>
              <a:tr h="146805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subject pronouns</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word used </a:t>
                      </a:r>
                      <a:r>
                        <a:rPr kumimoji="0" lang="en-GB" sz="1200" b="1" i="0" u="none" strike="noStrike" cap="none" normalizeH="0" baseline="0" dirty="0">
                          <a:ln>
                            <a:noFill/>
                          </a:ln>
                          <a:solidFill>
                            <a:srgbClr val="000000"/>
                          </a:solidFill>
                          <a:effectLst/>
                          <a:latin typeface="Calibri" pitchFamily="34" charset="0"/>
                        </a:rPr>
                        <a:t>in place of </a:t>
                      </a:r>
                      <a:r>
                        <a:rPr kumimoji="0" lang="en-GB" sz="1200" b="0" i="0" u="none" strike="noStrike" cap="none" normalizeH="0" baseline="0" dirty="0">
                          <a:ln>
                            <a:noFill/>
                          </a:ln>
                          <a:solidFill>
                            <a:srgbClr val="000000"/>
                          </a:solidFill>
                          <a:effectLst/>
                          <a:latin typeface="Calibri" pitchFamily="34" charset="0"/>
                        </a:rPr>
                        <a:t>a </a:t>
                      </a:r>
                      <a:r>
                        <a:rPr kumimoji="0" lang="en-GB" sz="1200" b="1" i="0" u="none" strike="noStrike" cap="none" normalizeH="0" baseline="0" dirty="0">
                          <a:ln>
                            <a:noFill/>
                          </a:ln>
                          <a:solidFill>
                            <a:srgbClr val="000000"/>
                          </a:solidFill>
                          <a:effectLst/>
                          <a:latin typeface="Calibri" pitchFamily="34" charset="0"/>
                        </a:rPr>
                        <a:t>noun</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1" i="0" u="sng" strike="noStrike" cap="none" normalizeH="0" baseline="0" dirty="0">
                          <a:ln>
                            <a:noFill/>
                          </a:ln>
                          <a:solidFill>
                            <a:srgbClr val="000000"/>
                          </a:solidFill>
                          <a:effectLst/>
                          <a:latin typeface="Calibri" pitchFamily="34" charset="0"/>
                        </a:rPr>
                        <a:t>You:</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dirty="0" err="1">
                          <a:ln>
                            <a:noFill/>
                          </a:ln>
                          <a:solidFill>
                            <a:srgbClr val="000000"/>
                          </a:solidFill>
                          <a:effectLst/>
                          <a:latin typeface="Calibri" pitchFamily="34" charset="0"/>
                        </a:rPr>
                        <a:t>Tu</a:t>
                      </a:r>
                      <a:r>
                        <a:rPr kumimoji="0" lang="en-GB" sz="1200" b="1" i="0" u="none" strike="noStrike" cap="none" normalizeH="0" baseline="0" dirty="0">
                          <a:ln>
                            <a:noFill/>
                          </a:ln>
                          <a:solidFill>
                            <a:srgbClr val="000000"/>
                          </a:solidFill>
                          <a:effectLst/>
                          <a:latin typeface="Calibri" pitchFamily="34" charset="0"/>
                        </a:rPr>
                        <a:t> = singular</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dirty="0" err="1">
                          <a:ln>
                            <a:noFill/>
                          </a:ln>
                          <a:solidFill>
                            <a:srgbClr val="000000"/>
                          </a:solidFill>
                          <a:effectLst/>
                          <a:latin typeface="Calibri" pitchFamily="34" charset="0"/>
                        </a:rPr>
                        <a:t>Vous</a:t>
                      </a:r>
                      <a:r>
                        <a:rPr kumimoji="0" lang="en-GB" sz="1200" b="1" i="0" u="none" strike="noStrike" cap="none" normalizeH="0" baseline="0" dirty="0">
                          <a:ln>
                            <a:noFill/>
                          </a:ln>
                          <a:solidFill>
                            <a:srgbClr val="000000"/>
                          </a:solidFill>
                          <a:effectLst/>
                          <a:latin typeface="Calibri" pitchFamily="34" charset="0"/>
                        </a:rPr>
                        <a:t> = plural or polite</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GB" sz="1200" b="1" i="0" u="none" strike="noStrike" cap="none" normalizeH="0" baseline="0" dirty="0">
                        <a:ln>
                          <a:noFill/>
                        </a:ln>
                        <a:solidFill>
                          <a:srgbClr val="000000"/>
                        </a:solidFill>
                        <a:effectLst/>
                        <a:latin typeface="Calibri" pitchFamily="34" charset="0"/>
                      </a:endParaRP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Je      </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err="1">
                          <a:ln>
                            <a:noFill/>
                          </a:ln>
                          <a:solidFill>
                            <a:srgbClr val="000000"/>
                          </a:solidFill>
                          <a:effectLst/>
                          <a:latin typeface="Calibri" pitchFamily="34" charset="0"/>
                        </a:rPr>
                        <a:t>Tu</a:t>
                      </a:r>
                      <a:r>
                        <a:rPr kumimoji="0" lang="en-GB" sz="1200" b="0" i="0" u="none" strike="noStrike" cap="none" normalizeH="0" baseline="0" dirty="0">
                          <a:ln>
                            <a:noFill/>
                          </a:ln>
                          <a:solidFill>
                            <a:srgbClr val="000000"/>
                          </a:solidFill>
                          <a:effectLst/>
                          <a:latin typeface="Calibri" pitchFamily="34" charset="0"/>
                        </a:rPr>
                        <a:t> </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smtClean="0">
                          <a:ln>
                            <a:noFill/>
                          </a:ln>
                          <a:solidFill>
                            <a:srgbClr val="000000"/>
                          </a:solidFill>
                          <a:effectLst/>
                          <a:latin typeface="Calibri" pitchFamily="34" charset="0"/>
                        </a:rPr>
                        <a:t>Il/Elle</a:t>
                      </a:r>
                      <a:r>
                        <a:rPr kumimoji="0" lang="en-GB" sz="1200" b="0" i="0" u="none" strike="noStrike" cap="none" normalizeH="0" baseline="0" dirty="0">
                          <a:ln>
                            <a:noFill/>
                          </a:ln>
                          <a:solidFill>
                            <a:srgbClr val="000000"/>
                          </a:solidFill>
                          <a:effectLst/>
                          <a:latin typeface="Calibri" pitchFamily="34" charset="0"/>
                        </a:rPr>
                        <a:t>/</a:t>
                      </a:r>
                      <a:r>
                        <a:rPr kumimoji="0" lang="en-GB" sz="1200" b="0" i="0" u="none" strike="noStrike" cap="none" normalizeH="0" baseline="0" dirty="0" smtClean="0">
                          <a:ln>
                            <a:noFill/>
                          </a:ln>
                          <a:solidFill>
                            <a:srgbClr val="000000"/>
                          </a:solidFill>
                          <a:effectLst/>
                          <a:latin typeface="Calibri" pitchFamily="34" charset="0"/>
                        </a:rPr>
                        <a:t>On  </a:t>
                      </a:r>
                      <a:endParaRPr kumimoji="0" lang="en-GB" sz="1200" b="0" i="0" u="none" strike="noStrike" cap="none" normalizeH="0" baseline="0" dirty="0">
                        <a:ln>
                          <a:noFill/>
                        </a:ln>
                        <a:solidFill>
                          <a:srgbClr val="000000"/>
                        </a:solidFill>
                        <a:effectLst/>
                        <a:latin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Nous</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err="1">
                          <a:ln>
                            <a:noFill/>
                          </a:ln>
                          <a:solidFill>
                            <a:srgbClr val="000000"/>
                          </a:solidFill>
                          <a:effectLst/>
                          <a:latin typeface="Calibri" pitchFamily="34" charset="0"/>
                        </a:rPr>
                        <a:t>Vous</a:t>
                      </a:r>
                      <a:endParaRPr kumimoji="0" lang="en-GB" sz="1200" b="0" i="0" u="none" strike="noStrike" cap="none" normalizeH="0" baseline="0" dirty="0">
                        <a:ln>
                          <a:noFill/>
                        </a:ln>
                        <a:solidFill>
                          <a:srgbClr val="000000"/>
                        </a:solidFill>
                        <a:effectLst/>
                        <a:latin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err="1">
                          <a:ln>
                            <a:noFill/>
                          </a:ln>
                          <a:solidFill>
                            <a:srgbClr val="000000"/>
                          </a:solidFill>
                          <a:effectLst/>
                          <a:latin typeface="Calibri" pitchFamily="34" charset="0"/>
                        </a:rPr>
                        <a:t>Ils</a:t>
                      </a:r>
                      <a:endParaRPr kumimoji="0" lang="en-GB" sz="1200" b="0" i="0" u="none" strike="noStrike" cap="none" normalizeH="0" baseline="0" dirty="0">
                        <a:ln>
                          <a:noFill/>
                        </a:ln>
                        <a:solidFill>
                          <a:srgbClr val="000000"/>
                        </a:solidFill>
                        <a:effectLst/>
                        <a:latin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err="1" smtClean="0">
                          <a:ln>
                            <a:noFill/>
                          </a:ln>
                          <a:solidFill>
                            <a:srgbClr val="000000"/>
                          </a:solidFill>
                          <a:effectLst/>
                          <a:latin typeface="Calibri" pitchFamily="34" charset="0"/>
                        </a:rPr>
                        <a:t>Elles</a:t>
                      </a:r>
                      <a:r>
                        <a:rPr kumimoji="0" lang="en-GB" sz="1200" b="0" i="0" u="none" strike="noStrike" cap="none" normalizeH="0" baseline="0" dirty="0" smtClean="0">
                          <a:ln>
                            <a:noFill/>
                          </a:ln>
                          <a:solidFill>
                            <a:srgbClr val="000000"/>
                          </a:solidFill>
                          <a:effectLst/>
                          <a:latin typeface="Calibri" pitchFamily="34" charset="0"/>
                        </a:rPr>
                        <a:t>   </a:t>
                      </a:r>
                      <a:endParaRPr kumimoji="0" lang="en-GB" sz="1200" b="0" i="0" u="none" strike="noStrike" cap="none" normalizeH="0" baseline="0" dirty="0">
                        <a:ln>
                          <a:noFill/>
                        </a:ln>
                        <a:solidFill>
                          <a:srgbClr val="000000"/>
                        </a:solidFill>
                        <a:effectLst/>
                        <a:latin typeface="Calibri" pitchFamily="34" charset="0"/>
                      </a:endParaRPr>
                    </a:p>
                  </a:txBody>
                  <a:tcPr marT="45714" marB="45714"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I</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You</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err="1" smtClean="0">
                          <a:ln>
                            <a:noFill/>
                          </a:ln>
                          <a:solidFill>
                            <a:srgbClr val="000000"/>
                          </a:solidFill>
                          <a:effectLst/>
                          <a:latin typeface="Calibri" pitchFamily="34" charset="0"/>
                        </a:rPr>
                        <a:t>He/She</a:t>
                      </a:r>
                      <a:r>
                        <a:rPr kumimoji="0" lang="en-GB" sz="1200" b="0" i="0" u="none" strike="noStrike" cap="none" normalizeH="0" baseline="0" dirty="0">
                          <a:ln>
                            <a:noFill/>
                          </a:ln>
                          <a:solidFill>
                            <a:srgbClr val="000000"/>
                          </a:solidFill>
                          <a:effectLst/>
                          <a:latin typeface="Calibri" pitchFamily="34" charset="0"/>
                        </a:rPr>
                        <a:t> </a:t>
                      </a:r>
                      <a:r>
                        <a:rPr kumimoji="0" lang="en-GB" sz="1200" b="0" i="0" u="none" strike="noStrike" cap="none" normalizeH="0" baseline="0" dirty="0" smtClean="0">
                          <a:ln>
                            <a:noFill/>
                          </a:ln>
                          <a:solidFill>
                            <a:srgbClr val="000000"/>
                          </a:solidFill>
                          <a:effectLst/>
                          <a:latin typeface="Calibri" pitchFamily="34" charset="0"/>
                        </a:rPr>
                        <a:t>We</a:t>
                      </a:r>
                      <a:endParaRPr kumimoji="0" lang="en-GB" sz="1200" b="0" i="0" u="none" strike="noStrike" cap="none" normalizeH="0" baseline="0" dirty="0">
                        <a:ln>
                          <a:noFill/>
                        </a:ln>
                        <a:solidFill>
                          <a:srgbClr val="000000"/>
                        </a:solidFill>
                        <a:effectLst/>
                        <a:latin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We</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You</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They</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smtClean="0">
                          <a:ln>
                            <a:noFill/>
                          </a:ln>
                          <a:solidFill>
                            <a:srgbClr val="000000"/>
                          </a:solidFill>
                          <a:effectLst/>
                          <a:latin typeface="Calibri" pitchFamily="34" charset="0"/>
                        </a:rPr>
                        <a:t>They</a:t>
                      </a:r>
                      <a:endParaRPr kumimoji="0" lang="en-GB" sz="1200" b="0" i="0" u="none" strike="noStrike" cap="none" normalizeH="0" baseline="0" dirty="0">
                        <a:ln>
                          <a:noFill/>
                        </a:ln>
                        <a:solidFill>
                          <a:srgbClr val="000000"/>
                        </a:solidFill>
                        <a:effectLst/>
                        <a:latin typeface="Calibri" pitchFamily="34" charset="0"/>
                      </a:endParaRPr>
                    </a:p>
                  </a:txBody>
                  <a:tcPr marT="45714" marB="45714"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bl>
          </a:graphicData>
        </a:graphic>
      </p:graphicFrame>
      <p:sp>
        <p:nvSpPr>
          <p:cNvPr id="5" name="Slide Number Placeholder 4"/>
          <p:cNvSpPr>
            <a:spLocks noGrp="1"/>
          </p:cNvSpPr>
          <p:nvPr>
            <p:ph type="sldNum" sz="quarter" idx="12"/>
          </p:nvPr>
        </p:nvSpPr>
        <p:spPr>
          <a:xfrm>
            <a:off x="4941168" y="8658225"/>
            <a:ext cx="1600200" cy="485775"/>
          </a:xfrm>
        </p:spPr>
        <p:txBody>
          <a:bodyPr/>
          <a:lstStyle/>
          <a:p>
            <a:pPr>
              <a:defRPr/>
            </a:pPr>
            <a:fld id="{444A666A-3D31-43B9-854B-E5954ACFF98B}" type="slidenum">
              <a:rPr lang="en-GB" smtClean="0"/>
              <a:pPr>
                <a:defRPr/>
              </a:pPr>
              <a:t>6</a:t>
            </a:fld>
            <a:endParaRPr lang="en-GB" dirty="0"/>
          </a:p>
        </p:txBody>
      </p:sp>
      <p:graphicFrame>
        <p:nvGraphicFramePr>
          <p:cNvPr id="6" name="Group 51"/>
          <p:cNvGraphicFramePr>
            <a:graphicFrameLocks noGrp="1"/>
          </p:cNvGraphicFramePr>
          <p:nvPr>
            <p:extLst>
              <p:ext uri="{D42A27DB-BD31-4B8C-83A1-F6EECF244321}">
                <p14:modId xmlns:p14="http://schemas.microsoft.com/office/powerpoint/2010/main" val="1475345540"/>
              </p:ext>
            </p:extLst>
          </p:nvPr>
        </p:nvGraphicFramePr>
        <p:xfrm>
          <a:off x="26979" y="5303552"/>
          <a:ext cx="6831023" cy="3840448"/>
        </p:xfrm>
        <a:graphic>
          <a:graphicData uri="http://schemas.openxmlformats.org/drawingml/2006/table">
            <a:tbl>
              <a:tblPr/>
              <a:tblGrid>
                <a:gridCol w="2286953">
                  <a:extLst>
                    <a:ext uri="{9D8B030D-6E8A-4147-A177-3AD203B41FA5}">
                      <a16:colId xmlns:a16="http://schemas.microsoft.com/office/drawing/2014/main" val="20000"/>
                    </a:ext>
                  </a:extLst>
                </a:gridCol>
                <a:gridCol w="986786">
                  <a:extLst>
                    <a:ext uri="{9D8B030D-6E8A-4147-A177-3AD203B41FA5}">
                      <a16:colId xmlns:a16="http://schemas.microsoft.com/office/drawing/2014/main" val="20001"/>
                    </a:ext>
                  </a:extLst>
                </a:gridCol>
                <a:gridCol w="3557284">
                  <a:extLst>
                    <a:ext uri="{9D8B030D-6E8A-4147-A177-3AD203B41FA5}">
                      <a16:colId xmlns:a16="http://schemas.microsoft.com/office/drawing/2014/main" val="20002"/>
                    </a:ext>
                  </a:extLst>
                </a:gridCol>
              </a:tblGrid>
              <a:tr h="5789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dirty="0">
                          <a:ln>
                            <a:noFill/>
                          </a:ln>
                          <a:solidFill>
                            <a:srgbClr val="000000"/>
                          </a:solidFill>
                          <a:effectLst/>
                          <a:latin typeface="Calibri" pitchFamily="34" charset="0"/>
                        </a:rPr>
                        <a:t>Tense</a:t>
                      </a: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dirty="0">
                          <a:ln>
                            <a:noFill/>
                          </a:ln>
                          <a:solidFill>
                            <a:srgbClr val="000000"/>
                          </a:solidFill>
                          <a:effectLst/>
                          <a:latin typeface="Calibri" pitchFamily="34" charset="0"/>
                        </a:rPr>
                        <a:t>Meaning</a:t>
                      </a: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dirty="0">
                          <a:ln>
                            <a:noFill/>
                          </a:ln>
                          <a:solidFill>
                            <a:srgbClr val="000000"/>
                          </a:solidFill>
                          <a:effectLst/>
                          <a:latin typeface="Calibri" pitchFamily="34" charset="0"/>
                        </a:rPr>
                        <a:t>Example</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dirty="0">
                          <a:ln>
                            <a:noFill/>
                          </a:ln>
                          <a:solidFill>
                            <a:srgbClr val="000000"/>
                          </a:solidFill>
                          <a:effectLst/>
                          <a:latin typeface="Calibri" pitchFamily="34" charset="0"/>
                        </a:rPr>
                        <a:t>with the verb to sing</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dirty="0">
                          <a:ln>
                            <a:noFill/>
                          </a:ln>
                          <a:solidFill>
                            <a:srgbClr val="000000"/>
                          </a:solidFill>
                          <a:effectLst/>
                          <a:latin typeface="Calibri" pitchFamily="34" charset="0"/>
                        </a:rPr>
                        <a:t>(</a:t>
                      </a:r>
                      <a:r>
                        <a:rPr kumimoji="0" lang="en-GB" sz="1200" b="1" i="0" u="none" strike="noStrike" cap="none" normalizeH="0" baseline="0" dirty="0" smtClean="0">
                          <a:ln>
                            <a:noFill/>
                          </a:ln>
                          <a:solidFill>
                            <a:srgbClr val="000000"/>
                          </a:solidFill>
                          <a:effectLst/>
                          <a:latin typeface="Calibri" pitchFamily="34" charset="0"/>
                        </a:rPr>
                        <a:t>Chanter)</a:t>
                      </a:r>
                      <a:endParaRPr kumimoji="0" lang="en-GB" sz="1200" b="1" i="0" u="none" strike="noStrike" cap="none" normalizeH="0" baseline="0" dirty="0">
                        <a:ln>
                          <a:noFill/>
                        </a:ln>
                        <a:solidFill>
                          <a:srgbClr val="000000"/>
                        </a:solidFill>
                        <a:effectLst/>
                        <a:latin typeface="Calibri" pitchFamily="34" charset="0"/>
                      </a:endParaRP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1349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err="1" smtClean="0">
                          <a:ln>
                            <a:noFill/>
                          </a:ln>
                          <a:solidFill>
                            <a:srgbClr val="000000"/>
                          </a:solidFill>
                          <a:effectLst/>
                          <a:latin typeface="Calibri" pitchFamily="34" charset="0"/>
                        </a:rPr>
                        <a:t>Conditional</a:t>
                      </a:r>
                      <a:r>
                        <a:rPr kumimoji="0" lang="fr-FR" sz="1200" b="1" i="0" u="none" strike="noStrike" cap="none" normalizeH="0" baseline="0" noProof="0" dirty="0">
                          <a:ln>
                            <a:noFill/>
                          </a:ln>
                          <a:solidFill>
                            <a:srgbClr val="000000"/>
                          </a:solidFill>
                          <a:effectLst/>
                          <a:latin typeface="Calibri" pitchFamily="34" charset="0"/>
                        </a:rPr>
                        <a:t> </a:t>
                      </a:r>
                      <a:r>
                        <a:rPr kumimoji="0" lang="fr-FR" sz="1200" b="1" i="0" u="none" strike="noStrike" cap="none" normalizeH="0" baseline="0" noProof="0" dirty="0" smtClean="0">
                          <a:ln>
                            <a:noFill/>
                          </a:ln>
                          <a:solidFill>
                            <a:srgbClr val="000000"/>
                          </a:solidFill>
                          <a:effectLst/>
                          <a:latin typeface="Calibri" pitchFamily="34" charset="0"/>
                        </a:rPr>
                        <a:t>(Le </a:t>
                      </a:r>
                      <a:r>
                        <a:rPr kumimoji="0" lang="fr-FR" sz="1200" b="1" i="0" u="none" strike="noStrike" cap="none" normalizeH="0" baseline="0" noProof="0" dirty="0">
                          <a:ln>
                            <a:noFill/>
                          </a:ln>
                          <a:solidFill>
                            <a:srgbClr val="000000"/>
                          </a:solidFill>
                          <a:effectLst/>
                          <a:latin typeface="Calibri" pitchFamily="34" charset="0"/>
                        </a:rPr>
                        <a:t>conditionnel)</a:t>
                      </a: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err="1">
                          <a:ln>
                            <a:noFill/>
                          </a:ln>
                          <a:solidFill>
                            <a:srgbClr val="000000"/>
                          </a:solidFill>
                          <a:effectLst/>
                          <a:latin typeface="Calibri" pitchFamily="34" charset="0"/>
                        </a:rPr>
                        <a:t>would</a:t>
                      </a:r>
                      <a:endParaRPr kumimoji="0" lang="fr-FR" sz="1200" b="1" i="0" u="none" strike="noStrike" cap="none" normalizeH="0" baseline="0" noProof="0" dirty="0">
                        <a:ln>
                          <a:noFill/>
                        </a:ln>
                        <a:solidFill>
                          <a:srgbClr val="000000"/>
                        </a:solidFill>
                        <a:effectLst/>
                        <a:latin typeface="Calibri" pitchFamily="34" charset="0"/>
                      </a:endParaRP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a:ln>
                            <a:noFill/>
                          </a:ln>
                          <a:solidFill>
                            <a:srgbClr val="000000"/>
                          </a:solidFill>
                          <a:effectLst/>
                          <a:latin typeface="Calibri" pitchFamily="34" charset="0"/>
                        </a:rPr>
                        <a:t>I </a:t>
                      </a:r>
                      <a:r>
                        <a:rPr kumimoji="0" lang="fr-FR" sz="1200" b="1" i="0" u="none" strike="noStrike" cap="none" normalizeH="0" baseline="0" noProof="0" dirty="0" err="1">
                          <a:ln>
                            <a:noFill/>
                          </a:ln>
                          <a:solidFill>
                            <a:srgbClr val="000000"/>
                          </a:solidFill>
                          <a:effectLst/>
                          <a:latin typeface="Calibri" pitchFamily="34" charset="0"/>
                        </a:rPr>
                        <a:t>would</a:t>
                      </a:r>
                      <a:r>
                        <a:rPr kumimoji="0" lang="fr-FR" sz="1200" b="1" i="0" u="none" strike="noStrike" cap="none" normalizeH="0" baseline="0" noProof="0" dirty="0">
                          <a:ln>
                            <a:noFill/>
                          </a:ln>
                          <a:solidFill>
                            <a:srgbClr val="000000"/>
                          </a:solidFill>
                          <a:effectLst/>
                          <a:latin typeface="Calibri" pitchFamily="34" charset="0"/>
                        </a:rPr>
                        <a:t> </a:t>
                      </a:r>
                      <a:r>
                        <a:rPr kumimoji="0" lang="fr-FR" sz="1200" b="1" i="0" u="none" strike="noStrike" cap="none" normalizeH="0" baseline="0" noProof="0" dirty="0" err="1">
                          <a:ln>
                            <a:noFill/>
                          </a:ln>
                          <a:solidFill>
                            <a:srgbClr val="000000"/>
                          </a:solidFill>
                          <a:effectLst/>
                          <a:latin typeface="Calibri" pitchFamily="34" charset="0"/>
                        </a:rPr>
                        <a:t>sing</a:t>
                      </a:r>
                      <a:endParaRPr kumimoji="0" lang="fr-FR" sz="1200" b="1" i="0" u="none" strike="noStrike" cap="none" normalizeH="0" baseline="0" noProof="0" dirty="0">
                        <a:ln>
                          <a:noFill/>
                        </a:ln>
                        <a:solidFill>
                          <a:srgbClr val="000000"/>
                        </a:solidFill>
                        <a:effectLst/>
                        <a:latin typeface="Calibri"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a:ln>
                            <a:noFill/>
                          </a:ln>
                          <a:solidFill>
                            <a:srgbClr val="000000"/>
                          </a:solidFill>
                          <a:effectLst/>
                          <a:latin typeface="Calibri" pitchFamily="34" charset="0"/>
                        </a:rPr>
                        <a:t>Je chanterais</a:t>
                      </a: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1349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smtClean="0">
                          <a:ln>
                            <a:noFill/>
                          </a:ln>
                          <a:solidFill>
                            <a:srgbClr val="000000"/>
                          </a:solidFill>
                          <a:effectLst/>
                          <a:latin typeface="Calibri" pitchFamily="34" charset="0"/>
                        </a:rPr>
                        <a:t>Future ( </a:t>
                      </a:r>
                      <a:r>
                        <a:rPr kumimoji="0" lang="fr-FR" sz="1200" b="1" i="0" u="none" strike="noStrike" cap="none" normalizeH="0" baseline="0" noProof="0" dirty="0">
                          <a:ln>
                            <a:noFill/>
                          </a:ln>
                          <a:solidFill>
                            <a:srgbClr val="000000"/>
                          </a:solidFill>
                          <a:effectLst/>
                          <a:latin typeface="Calibri" pitchFamily="34" charset="0"/>
                        </a:rPr>
                        <a:t>le futur)</a:t>
                      </a: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err="1">
                          <a:ln>
                            <a:noFill/>
                          </a:ln>
                          <a:solidFill>
                            <a:srgbClr val="000000"/>
                          </a:solidFill>
                          <a:effectLst/>
                          <a:latin typeface="Calibri" pitchFamily="34" charset="0"/>
                        </a:rPr>
                        <a:t>will</a:t>
                      </a:r>
                      <a:r>
                        <a:rPr kumimoji="0" lang="fr-FR" sz="1200" b="1" i="0" u="none" strike="noStrike" cap="none" normalizeH="0" baseline="0" noProof="0" dirty="0">
                          <a:ln>
                            <a:noFill/>
                          </a:ln>
                          <a:solidFill>
                            <a:srgbClr val="000000"/>
                          </a:solidFill>
                          <a:effectLst/>
                          <a:latin typeface="Calibri" pitchFamily="34" charset="0"/>
                        </a:rPr>
                        <a:t>/ </a:t>
                      </a:r>
                      <a:r>
                        <a:rPr kumimoji="0" lang="fr-FR" sz="1200" b="1" i="0" u="none" strike="noStrike" cap="none" normalizeH="0" baseline="0" noProof="0" dirty="0" err="1">
                          <a:ln>
                            <a:noFill/>
                          </a:ln>
                          <a:solidFill>
                            <a:srgbClr val="000000"/>
                          </a:solidFill>
                          <a:effectLst/>
                          <a:latin typeface="Calibri" pitchFamily="34" charset="0"/>
                        </a:rPr>
                        <a:t>shall</a:t>
                      </a:r>
                      <a:endParaRPr kumimoji="0" lang="fr-FR" sz="1200" b="1" i="0" u="none" strike="noStrike" cap="none" normalizeH="0" baseline="0" noProof="0" dirty="0">
                        <a:ln>
                          <a:noFill/>
                        </a:ln>
                        <a:solidFill>
                          <a:srgbClr val="000000"/>
                        </a:solidFill>
                        <a:effectLst/>
                        <a:latin typeface="Calibri" pitchFamily="34" charset="0"/>
                      </a:endParaRP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a:ln>
                            <a:noFill/>
                          </a:ln>
                          <a:solidFill>
                            <a:srgbClr val="000000"/>
                          </a:solidFill>
                          <a:effectLst/>
                          <a:latin typeface="Calibri" pitchFamily="34" charset="0"/>
                        </a:rPr>
                        <a:t>I </a:t>
                      </a:r>
                      <a:r>
                        <a:rPr kumimoji="0" lang="fr-FR" sz="1200" b="1" i="0" u="none" strike="noStrike" cap="none" normalizeH="0" baseline="0" noProof="0" dirty="0" err="1">
                          <a:ln>
                            <a:noFill/>
                          </a:ln>
                          <a:solidFill>
                            <a:srgbClr val="000000"/>
                          </a:solidFill>
                          <a:effectLst/>
                          <a:latin typeface="Calibri" pitchFamily="34" charset="0"/>
                        </a:rPr>
                        <a:t>will</a:t>
                      </a:r>
                      <a:r>
                        <a:rPr kumimoji="0" lang="fr-FR" sz="1200" b="1" i="0" u="none" strike="noStrike" cap="none" normalizeH="0" baseline="0" noProof="0" dirty="0">
                          <a:ln>
                            <a:noFill/>
                          </a:ln>
                          <a:solidFill>
                            <a:srgbClr val="000000"/>
                          </a:solidFill>
                          <a:effectLst/>
                          <a:latin typeface="Calibri" pitchFamily="34" charset="0"/>
                        </a:rPr>
                        <a:t> </a:t>
                      </a:r>
                      <a:r>
                        <a:rPr kumimoji="0" lang="fr-FR" sz="1200" b="1" i="0" u="none" strike="noStrike" cap="none" normalizeH="0" baseline="0" noProof="0" dirty="0" err="1">
                          <a:ln>
                            <a:noFill/>
                          </a:ln>
                          <a:solidFill>
                            <a:srgbClr val="000000"/>
                          </a:solidFill>
                          <a:effectLst/>
                          <a:latin typeface="Calibri" pitchFamily="34" charset="0"/>
                        </a:rPr>
                        <a:t>sing</a:t>
                      </a:r>
                      <a:endParaRPr kumimoji="0" lang="fr-FR" sz="1200" b="1" i="0" u="none" strike="noStrike" cap="none" normalizeH="0" baseline="0" noProof="0" dirty="0">
                        <a:ln>
                          <a:noFill/>
                        </a:ln>
                        <a:solidFill>
                          <a:srgbClr val="000000"/>
                        </a:solidFill>
                        <a:effectLst/>
                        <a:latin typeface="Calibri"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a:ln>
                            <a:noFill/>
                          </a:ln>
                          <a:solidFill>
                            <a:srgbClr val="000000"/>
                          </a:solidFill>
                          <a:effectLst/>
                          <a:latin typeface="Calibri" pitchFamily="34" charset="0"/>
                        </a:rPr>
                        <a:t>Je chanterai</a:t>
                      </a: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4093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err="1" smtClean="0">
                          <a:ln>
                            <a:noFill/>
                          </a:ln>
                          <a:solidFill>
                            <a:srgbClr val="000000"/>
                          </a:solidFill>
                          <a:effectLst/>
                          <a:latin typeface="Calibri" pitchFamily="34" charset="0"/>
                        </a:rPr>
                        <a:t>Present</a:t>
                      </a:r>
                      <a:r>
                        <a:rPr kumimoji="0" lang="fr-FR" sz="1200" b="1" i="0" u="none" strike="noStrike" cap="none" normalizeH="0" baseline="0" noProof="0" dirty="0">
                          <a:ln>
                            <a:noFill/>
                          </a:ln>
                          <a:solidFill>
                            <a:srgbClr val="000000"/>
                          </a:solidFill>
                          <a:effectLst/>
                          <a:latin typeface="Calibri" pitchFamily="34" charset="0"/>
                        </a:rPr>
                        <a:t> </a:t>
                      </a:r>
                      <a:r>
                        <a:rPr kumimoji="0" lang="fr-FR" sz="1200" b="1" i="0" u="none" strike="noStrike" cap="none" normalizeH="0" baseline="0" noProof="0" dirty="0" smtClean="0">
                          <a:ln>
                            <a:noFill/>
                          </a:ln>
                          <a:solidFill>
                            <a:srgbClr val="000000"/>
                          </a:solidFill>
                          <a:effectLst/>
                          <a:latin typeface="Calibri" pitchFamily="34" charset="0"/>
                        </a:rPr>
                        <a:t>(Le </a:t>
                      </a:r>
                      <a:r>
                        <a:rPr kumimoji="0" lang="fr-FR" sz="1200" b="1" i="0" u="none" strike="noStrike" cap="none" normalizeH="0" baseline="0" noProof="0" dirty="0">
                          <a:ln>
                            <a:noFill/>
                          </a:ln>
                          <a:solidFill>
                            <a:srgbClr val="000000"/>
                          </a:solidFill>
                          <a:effectLst/>
                          <a:latin typeface="Calibri" pitchFamily="34" charset="0"/>
                        </a:rPr>
                        <a:t>présent</a:t>
                      </a:r>
                      <a:r>
                        <a:rPr kumimoji="0" lang="fr-FR" sz="1200" b="1" i="0" u="none" strike="noStrike" cap="none" normalizeH="0" baseline="0" noProof="0" dirty="0" smtClean="0">
                          <a:ln>
                            <a:noFill/>
                          </a:ln>
                          <a:solidFill>
                            <a:srgbClr val="000000"/>
                          </a:solidFill>
                          <a:effectLst/>
                          <a:latin typeface="Calibri" pitchFamily="34" charset="0"/>
                        </a:rPr>
                        <a:t>)</a:t>
                      </a:r>
                      <a:endParaRPr kumimoji="0" lang="fr-FR" sz="1200" b="1" i="0" u="none" strike="noStrike" cap="none" normalizeH="0" baseline="0" noProof="0" dirty="0">
                        <a:ln>
                          <a:noFill/>
                        </a:ln>
                        <a:solidFill>
                          <a:srgbClr val="000000"/>
                        </a:solidFill>
                        <a:effectLst/>
                        <a:latin typeface="Calibri" pitchFamily="34" charset="0"/>
                      </a:endParaRP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err="1">
                          <a:ln>
                            <a:noFill/>
                          </a:ln>
                          <a:solidFill>
                            <a:srgbClr val="000000"/>
                          </a:solidFill>
                          <a:effectLst/>
                          <a:latin typeface="Calibri" pitchFamily="34" charset="0"/>
                        </a:rPr>
                        <a:t>is</a:t>
                      </a:r>
                      <a:endParaRPr kumimoji="0" lang="fr-FR" sz="1200" b="1" i="0" u="none" strike="noStrike" cap="none" normalizeH="0" baseline="0" noProof="0" dirty="0">
                        <a:ln>
                          <a:noFill/>
                        </a:ln>
                        <a:solidFill>
                          <a:srgbClr val="000000"/>
                        </a:solidFill>
                        <a:effectLst/>
                        <a:latin typeface="Calibri" pitchFamily="34" charset="0"/>
                      </a:endParaRP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a:ln>
                            <a:noFill/>
                          </a:ln>
                          <a:solidFill>
                            <a:srgbClr val="000000"/>
                          </a:solidFill>
                          <a:effectLst/>
                          <a:latin typeface="Calibri" pitchFamily="34" charset="0"/>
                        </a:rPr>
                        <a:t>I </a:t>
                      </a:r>
                      <a:r>
                        <a:rPr kumimoji="0" lang="fr-FR" sz="1200" b="1" i="0" u="none" strike="noStrike" cap="none" normalizeH="0" baseline="0" noProof="0" dirty="0" err="1">
                          <a:ln>
                            <a:noFill/>
                          </a:ln>
                          <a:solidFill>
                            <a:srgbClr val="000000"/>
                          </a:solidFill>
                          <a:effectLst/>
                          <a:latin typeface="Calibri" pitchFamily="34" charset="0"/>
                        </a:rPr>
                        <a:t>sing</a:t>
                      </a:r>
                      <a:r>
                        <a:rPr kumimoji="0" lang="fr-FR" sz="1200" b="1" i="0" u="none" strike="noStrike" cap="none" normalizeH="0" baseline="0" noProof="0" dirty="0">
                          <a:ln>
                            <a:noFill/>
                          </a:ln>
                          <a:solidFill>
                            <a:srgbClr val="000000"/>
                          </a:solidFill>
                          <a:effectLst/>
                          <a:latin typeface="Calibri" pitchFamily="34" charset="0"/>
                        </a:rPr>
                        <a:t>/ I do </a:t>
                      </a:r>
                      <a:r>
                        <a:rPr kumimoji="0" lang="fr-FR" sz="1200" b="1" i="0" u="none" strike="noStrike" cap="none" normalizeH="0" baseline="0" noProof="0" dirty="0" err="1">
                          <a:ln>
                            <a:noFill/>
                          </a:ln>
                          <a:solidFill>
                            <a:srgbClr val="000000"/>
                          </a:solidFill>
                          <a:effectLst/>
                          <a:latin typeface="Calibri" pitchFamily="34" charset="0"/>
                        </a:rPr>
                        <a:t>sing</a:t>
                      </a:r>
                      <a:endParaRPr kumimoji="0" lang="fr-FR" sz="1200" b="1" i="0" u="none" strike="noStrike" cap="none" normalizeH="0" baseline="0" noProof="0" dirty="0">
                        <a:ln>
                          <a:noFill/>
                        </a:ln>
                        <a:solidFill>
                          <a:srgbClr val="000000"/>
                        </a:solidFill>
                        <a:effectLst/>
                        <a:latin typeface="Calibri"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a:ln>
                            <a:noFill/>
                          </a:ln>
                          <a:solidFill>
                            <a:srgbClr val="000000"/>
                          </a:solidFill>
                          <a:effectLst/>
                          <a:latin typeface="Calibri" pitchFamily="34" charset="0"/>
                        </a:rPr>
                        <a:t>Je chante</a:t>
                      </a: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4093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err="1" smtClean="0">
                          <a:ln>
                            <a:noFill/>
                          </a:ln>
                          <a:solidFill>
                            <a:srgbClr val="000000"/>
                          </a:solidFill>
                          <a:effectLst/>
                          <a:latin typeface="Calibri" pitchFamily="34" charset="0"/>
                        </a:rPr>
                        <a:t>Imperfect</a:t>
                      </a:r>
                      <a:r>
                        <a:rPr kumimoji="0" lang="fr-FR" sz="1200" b="1" i="0" u="none" strike="noStrike" cap="none" normalizeH="0" baseline="0" noProof="0" dirty="0">
                          <a:ln>
                            <a:noFill/>
                          </a:ln>
                          <a:solidFill>
                            <a:srgbClr val="000000"/>
                          </a:solidFill>
                          <a:effectLst/>
                          <a:latin typeface="Calibri" pitchFamily="34" charset="0"/>
                        </a:rPr>
                        <a:t> </a:t>
                      </a:r>
                      <a:r>
                        <a:rPr kumimoji="0" lang="fr-FR" sz="1200" b="1" i="0" u="none" strike="noStrike" cap="none" normalizeH="0" baseline="0" noProof="0" dirty="0" smtClean="0">
                          <a:ln>
                            <a:noFill/>
                          </a:ln>
                          <a:solidFill>
                            <a:srgbClr val="000000"/>
                          </a:solidFill>
                          <a:effectLst/>
                          <a:latin typeface="Calibri" pitchFamily="34" charset="0"/>
                        </a:rPr>
                        <a:t>(L’imparfait)</a:t>
                      </a:r>
                      <a:endParaRPr kumimoji="0" lang="fr-FR" sz="1200" b="1" i="0" u="none" strike="noStrike" cap="none" normalizeH="0" baseline="0" noProof="0" dirty="0">
                        <a:ln>
                          <a:noFill/>
                        </a:ln>
                        <a:solidFill>
                          <a:srgbClr val="000000"/>
                        </a:solidFill>
                        <a:effectLst/>
                        <a:latin typeface="Calibri" pitchFamily="34" charset="0"/>
                      </a:endParaRP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err="1">
                          <a:ln>
                            <a:noFill/>
                          </a:ln>
                          <a:solidFill>
                            <a:srgbClr val="000000"/>
                          </a:solidFill>
                          <a:effectLst/>
                          <a:latin typeface="Calibri" pitchFamily="34" charset="0"/>
                        </a:rPr>
                        <a:t>was</a:t>
                      </a:r>
                      <a:r>
                        <a:rPr kumimoji="0" lang="fr-FR" sz="1200" b="1" i="0" u="none" strike="noStrike" cap="none" normalizeH="0" baseline="0" noProof="0" dirty="0">
                          <a:ln>
                            <a:noFill/>
                          </a:ln>
                          <a:solidFill>
                            <a:srgbClr val="000000"/>
                          </a:solidFill>
                          <a:effectLst/>
                          <a:latin typeface="Calibri" pitchFamily="34" charset="0"/>
                        </a:rPr>
                        <a:t>/ </a:t>
                      </a:r>
                    </a:p>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err="1">
                          <a:ln>
                            <a:noFill/>
                          </a:ln>
                          <a:solidFill>
                            <a:srgbClr val="000000"/>
                          </a:solidFill>
                          <a:effectLst/>
                          <a:latin typeface="Calibri" pitchFamily="34" charset="0"/>
                        </a:rPr>
                        <a:t>used</a:t>
                      </a:r>
                      <a:r>
                        <a:rPr kumimoji="0" lang="fr-FR" sz="1200" b="1" i="0" u="none" strike="noStrike" cap="none" normalizeH="0" baseline="0" noProof="0" dirty="0">
                          <a:ln>
                            <a:noFill/>
                          </a:ln>
                          <a:solidFill>
                            <a:srgbClr val="000000"/>
                          </a:solidFill>
                          <a:effectLst/>
                          <a:latin typeface="Calibri" pitchFamily="34" charset="0"/>
                        </a:rPr>
                        <a:t> to</a:t>
                      </a: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a:ln>
                            <a:noFill/>
                          </a:ln>
                          <a:solidFill>
                            <a:srgbClr val="000000"/>
                          </a:solidFill>
                          <a:effectLst/>
                          <a:latin typeface="Calibri" pitchFamily="34" charset="0"/>
                        </a:rPr>
                        <a:t>I </a:t>
                      </a:r>
                      <a:r>
                        <a:rPr kumimoji="0" lang="fr-FR" sz="1200" b="1" i="0" u="none" strike="noStrike" cap="none" normalizeH="0" baseline="0" noProof="0" dirty="0" err="1">
                          <a:ln>
                            <a:noFill/>
                          </a:ln>
                          <a:solidFill>
                            <a:srgbClr val="000000"/>
                          </a:solidFill>
                          <a:effectLst/>
                          <a:latin typeface="Calibri" pitchFamily="34" charset="0"/>
                        </a:rPr>
                        <a:t>was</a:t>
                      </a:r>
                      <a:r>
                        <a:rPr kumimoji="0" lang="fr-FR" sz="1200" b="1" i="0" u="none" strike="noStrike" cap="none" normalizeH="0" baseline="0" noProof="0" dirty="0">
                          <a:ln>
                            <a:noFill/>
                          </a:ln>
                          <a:solidFill>
                            <a:srgbClr val="000000"/>
                          </a:solidFill>
                          <a:effectLst/>
                          <a:latin typeface="Calibri" pitchFamily="34" charset="0"/>
                        </a:rPr>
                        <a:t> </a:t>
                      </a:r>
                      <a:r>
                        <a:rPr kumimoji="0" lang="fr-FR" sz="1200" b="1" i="0" u="none" strike="noStrike" cap="none" normalizeH="0" baseline="0" noProof="0" dirty="0" err="1">
                          <a:ln>
                            <a:noFill/>
                          </a:ln>
                          <a:solidFill>
                            <a:srgbClr val="000000"/>
                          </a:solidFill>
                          <a:effectLst/>
                          <a:latin typeface="Calibri" pitchFamily="34" charset="0"/>
                        </a:rPr>
                        <a:t>singing</a:t>
                      </a:r>
                      <a:r>
                        <a:rPr kumimoji="0" lang="fr-FR" sz="1200" b="1" i="0" u="none" strike="noStrike" cap="none" normalizeH="0" baseline="0" noProof="0" dirty="0">
                          <a:ln>
                            <a:noFill/>
                          </a:ln>
                          <a:solidFill>
                            <a:srgbClr val="000000"/>
                          </a:solidFill>
                          <a:effectLst/>
                          <a:latin typeface="Calibri" pitchFamily="34" charset="0"/>
                        </a:rPr>
                        <a:t>/ </a:t>
                      </a:r>
                      <a:r>
                        <a:rPr kumimoji="0" lang="fr-FR" sz="1200" b="1" i="0" u="none" strike="noStrike" cap="none" normalizeH="0" baseline="0" noProof="0" dirty="0" err="1" smtClean="0">
                          <a:ln>
                            <a:noFill/>
                          </a:ln>
                          <a:solidFill>
                            <a:srgbClr val="000000"/>
                          </a:solidFill>
                          <a:effectLst/>
                          <a:latin typeface="Calibri" pitchFamily="34" charset="0"/>
                        </a:rPr>
                        <a:t>used</a:t>
                      </a:r>
                      <a:r>
                        <a:rPr kumimoji="0" lang="fr-FR" sz="1200" b="1" i="0" u="none" strike="noStrike" cap="none" normalizeH="0" baseline="0" noProof="0" dirty="0" smtClean="0">
                          <a:ln>
                            <a:noFill/>
                          </a:ln>
                          <a:solidFill>
                            <a:srgbClr val="000000"/>
                          </a:solidFill>
                          <a:effectLst/>
                          <a:latin typeface="Calibri" pitchFamily="34" charset="0"/>
                        </a:rPr>
                        <a:t> </a:t>
                      </a:r>
                      <a:r>
                        <a:rPr kumimoji="0" lang="fr-FR" sz="1200" b="1" i="0" u="none" strike="noStrike" cap="none" normalizeH="0" baseline="0" noProof="0" dirty="0">
                          <a:ln>
                            <a:noFill/>
                          </a:ln>
                          <a:solidFill>
                            <a:srgbClr val="000000"/>
                          </a:solidFill>
                          <a:effectLst/>
                          <a:latin typeface="Calibri" pitchFamily="34" charset="0"/>
                        </a:rPr>
                        <a:t>to </a:t>
                      </a:r>
                      <a:r>
                        <a:rPr kumimoji="0" lang="fr-FR" sz="1200" b="1" i="0" u="none" strike="noStrike" cap="none" normalizeH="0" baseline="0" noProof="0" dirty="0" err="1">
                          <a:ln>
                            <a:noFill/>
                          </a:ln>
                          <a:solidFill>
                            <a:srgbClr val="000000"/>
                          </a:solidFill>
                          <a:effectLst/>
                          <a:latin typeface="Calibri" pitchFamily="34" charset="0"/>
                        </a:rPr>
                        <a:t>sing</a:t>
                      </a:r>
                      <a:endParaRPr kumimoji="0" lang="fr-FR" sz="1200" b="1" i="0" u="none" strike="noStrike" cap="none" normalizeH="0" baseline="0" noProof="0" dirty="0">
                        <a:ln>
                          <a:noFill/>
                        </a:ln>
                        <a:solidFill>
                          <a:srgbClr val="000000"/>
                        </a:solidFill>
                        <a:effectLst/>
                        <a:latin typeface="Calibri"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a:ln>
                            <a:noFill/>
                          </a:ln>
                          <a:solidFill>
                            <a:srgbClr val="000000"/>
                          </a:solidFill>
                          <a:effectLst/>
                          <a:latin typeface="Calibri" pitchFamily="34" charset="0"/>
                        </a:rPr>
                        <a:t>Je chantais</a:t>
                      </a: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41349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err="1">
                          <a:ln>
                            <a:noFill/>
                          </a:ln>
                          <a:solidFill>
                            <a:srgbClr val="000000"/>
                          </a:solidFill>
                          <a:effectLst/>
                          <a:latin typeface="Calibri" pitchFamily="34" charset="0"/>
                        </a:rPr>
                        <a:t>Perfect</a:t>
                      </a:r>
                      <a:r>
                        <a:rPr kumimoji="0" lang="fr-FR" sz="1200" b="1" i="0" u="none" strike="noStrike" cap="none" normalizeH="0" baseline="0" noProof="0" dirty="0">
                          <a:ln>
                            <a:noFill/>
                          </a:ln>
                          <a:solidFill>
                            <a:srgbClr val="000000"/>
                          </a:solidFill>
                          <a:effectLst/>
                          <a:latin typeface="Calibri" pitchFamily="34" charset="0"/>
                        </a:rPr>
                        <a:t> </a:t>
                      </a:r>
                      <a:r>
                        <a:rPr kumimoji="0" lang="fr-FR" sz="1200" b="1" i="0" u="none" strike="noStrike" cap="none" normalizeH="0" baseline="0" noProof="0" dirty="0" err="1">
                          <a:ln>
                            <a:noFill/>
                          </a:ln>
                          <a:solidFill>
                            <a:srgbClr val="000000"/>
                          </a:solidFill>
                          <a:effectLst/>
                          <a:latin typeface="Calibri" pitchFamily="34" charset="0"/>
                        </a:rPr>
                        <a:t>with</a:t>
                      </a:r>
                      <a:r>
                        <a:rPr kumimoji="0" lang="fr-FR" sz="1200" b="1" i="0" u="none" strike="noStrike" cap="none" normalizeH="0" baseline="0" noProof="0" dirty="0">
                          <a:ln>
                            <a:noFill/>
                          </a:ln>
                          <a:solidFill>
                            <a:srgbClr val="000000"/>
                          </a:solidFill>
                          <a:effectLst/>
                          <a:latin typeface="Calibri" pitchFamily="34" charset="0"/>
                        </a:rPr>
                        <a:t> </a:t>
                      </a:r>
                      <a:r>
                        <a:rPr kumimoji="0" lang="fr-FR" sz="1200" b="1" i="0" u="none" strike="noStrike" cap="none" normalizeH="0" baseline="0" noProof="0" dirty="0" smtClean="0">
                          <a:ln>
                            <a:noFill/>
                          </a:ln>
                          <a:solidFill>
                            <a:srgbClr val="000000"/>
                          </a:solidFill>
                          <a:effectLst/>
                          <a:latin typeface="Calibri" pitchFamily="34" charset="0"/>
                        </a:rPr>
                        <a:t>avoir (Le </a:t>
                      </a:r>
                      <a:r>
                        <a:rPr kumimoji="0" lang="fr-FR" sz="1200" b="1" i="0" u="none" strike="noStrike" cap="none" normalizeH="0" baseline="0" noProof="0" dirty="0">
                          <a:ln>
                            <a:noFill/>
                          </a:ln>
                          <a:solidFill>
                            <a:srgbClr val="000000"/>
                          </a:solidFill>
                          <a:effectLst/>
                          <a:latin typeface="Calibri" pitchFamily="34" charset="0"/>
                        </a:rPr>
                        <a:t>passé composé)</a:t>
                      </a: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a:ln>
                            <a:noFill/>
                          </a:ln>
                          <a:solidFill>
                            <a:srgbClr val="000000"/>
                          </a:solidFill>
                          <a:effectLst/>
                          <a:latin typeface="Calibri" pitchFamily="34" charset="0"/>
                        </a:rPr>
                        <a:t>has/ have</a:t>
                      </a: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a:ln>
                            <a:noFill/>
                          </a:ln>
                          <a:solidFill>
                            <a:srgbClr val="000000"/>
                          </a:solidFill>
                          <a:effectLst/>
                          <a:latin typeface="Calibri" pitchFamily="34" charset="0"/>
                        </a:rPr>
                        <a:t>I have </a:t>
                      </a:r>
                      <a:r>
                        <a:rPr kumimoji="0" lang="fr-FR" sz="1200" b="1" i="0" u="none" strike="noStrike" cap="none" normalizeH="0" baseline="0" noProof="0" dirty="0" err="1">
                          <a:ln>
                            <a:noFill/>
                          </a:ln>
                          <a:solidFill>
                            <a:srgbClr val="000000"/>
                          </a:solidFill>
                          <a:effectLst/>
                          <a:latin typeface="Calibri" pitchFamily="34" charset="0"/>
                        </a:rPr>
                        <a:t>sung</a:t>
                      </a:r>
                      <a:endParaRPr kumimoji="0" lang="fr-FR" sz="1200" b="1" i="0" u="none" strike="noStrike" cap="none" normalizeH="0" baseline="0" noProof="0" dirty="0">
                        <a:ln>
                          <a:noFill/>
                        </a:ln>
                        <a:solidFill>
                          <a:srgbClr val="000000"/>
                        </a:solidFill>
                        <a:effectLst/>
                        <a:latin typeface="Calibri"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a:ln>
                            <a:noFill/>
                          </a:ln>
                          <a:solidFill>
                            <a:srgbClr val="000000"/>
                          </a:solidFill>
                          <a:effectLst/>
                          <a:latin typeface="Calibri" pitchFamily="34" charset="0"/>
                        </a:rPr>
                        <a:t>J’ai chanté</a:t>
                      </a: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41349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err="1">
                          <a:ln>
                            <a:noFill/>
                          </a:ln>
                          <a:solidFill>
                            <a:srgbClr val="000000"/>
                          </a:solidFill>
                          <a:effectLst/>
                          <a:latin typeface="Calibri" pitchFamily="34" charset="0"/>
                        </a:rPr>
                        <a:t>Perfect</a:t>
                      </a:r>
                      <a:r>
                        <a:rPr kumimoji="0" lang="fr-FR" sz="1200" b="1" i="0" u="none" strike="noStrike" cap="none" normalizeH="0" baseline="0" noProof="0" dirty="0">
                          <a:ln>
                            <a:noFill/>
                          </a:ln>
                          <a:solidFill>
                            <a:srgbClr val="000000"/>
                          </a:solidFill>
                          <a:effectLst/>
                          <a:latin typeface="Calibri" pitchFamily="34" charset="0"/>
                        </a:rPr>
                        <a:t> </a:t>
                      </a:r>
                      <a:r>
                        <a:rPr kumimoji="0" lang="fr-FR" sz="1200" b="1" i="0" u="none" strike="noStrike" cap="none" normalizeH="0" baseline="0" noProof="0" dirty="0" err="1">
                          <a:ln>
                            <a:noFill/>
                          </a:ln>
                          <a:solidFill>
                            <a:srgbClr val="000000"/>
                          </a:solidFill>
                          <a:effectLst/>
                          <a:latin typeface="Calibri" pitchFamily="34" charset="0"/>
                        </a:rPr>
                        <a:t>with</a:t>
                      </a:r>
                      <a:r>
                        <a:rPr kumimoji="0" lang="fr-FR" sz="1200" b="1" i="0" u="none" strike="noStrike" cap="none" normalizeH="0" baseline="0" noProof="0" dirty="0">
                          <a:ln>
                            <a:noFill/>
                          </a:ln>
                          <a:solidFill>
                            <a:srgbClr val="000000"/>
                          </a:solidFill>
                          <a:effectLst/>
                          <a:latin typeface="Calibri" pitchFamily="34" charset="0"/>
                        </a:rPr>
                        <a:t> </a:t>
                      </a:r>
                      <a:r>
                        <a:rPr kumimoji="0" lang="fr-FR" sz="1200" b="1" i="0" u="none" strike="noStrike" cap="none" normalizeH="0" baseline="0" noProof="0" dirty="0" smtClean="0">
                          <a:ln>
                            <a:noFill/>
                          </a:ln>
                          <a:solidFill>
                            <a:srgbClr val="000000"/>
                          </a:solidFill>
                          <a:effectLst/>
                          <a:latin typeface="Calibri" pitchFamily="34" charset="0"/>
                        </a:rPr>
                        <a:t>être </a:t>
                      </a:r>
                      <a:r>
                        <a:rPr kumimoji="0" lang="fr-FR" sz="1200" b="1" i="0" u="none" strike="noStrike" cap="none" normalizeH="0" baseline="0" noProof="0" dirty="0" smtClean="0">
                          <a:ln>
                            <a:noFill/>
                          </a:ln>
                          <a:solidFill>
                            <a:srgbClr val="000000"/>
                          </a:solidFill>
                          <a:effectLst/>
                          <a:latin typeface="Calibri" pitchFamily="34" charset="0"/>
                        </a:rPr>
                        <a:t>(Le </a:t>
                      </a:r>
                      <a:r>
                        <a:rPr kumimoji="0" lang="fr-FR" sz="1200" b="1" i="0" u="none" strike="noStrike" cap="none" normalizeH="0" baseline="0" noProof="0" dirty="0">
                          <a:ln>
                            <a:noFill/>
                          </a:ln>
                          <a:solidFill>
                            <a:srgbClr val="000000"/>
                          </a:solidFill>
                          <a:effectLst/>
                          <a:latin typeface="Calibri" pitchFamily="34" charset="0"/>
                        </a:rPr>
                        <a:t>passé composé)</a:t>
                      </a: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a:ln>
                            <a:noFill/>
                          </a:ln>
                          <a:solidFill>
                            <a:srgbClr val="000000"/>
                          </a:solidFill>
                          <a:effectLst/>
                          <a:latin typeface="Calibri" pitchFamily="34" charset="0"/>
                        </a:rPr>
                        <a:t>has/have</a:t>
                      </a: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1200" b="1" i="0" u="none" strike="noStrike" cap="none" normalizeH="0" baseline="0" noProof="0" dirty="0">
                          <a:ln>
                            <a:noFill/>
                          </a:ln>
                          <a:solidFill>
                            <a:srgbClr val="000000"/>
                          </a:solidFill>
                          <a:effectLst/>
                          <a:latin typeface="Calibri" pitchFamily="34" charset="0"/>
                        </a:rPr>
                        <a:t>I have </a:t>
                      </a:r>
                      <a:r>
                        <a:rPr kumimoji="0" lang="fr-FR" sz="1200" b="1" i="0" u="none" strike="noStrike" cap="none" normalizeH="0" baseline="0" noProof="0" dirty="0" err="1">
                          <a:ln>
                            <a:noFill/>
                          </a:ln>
                          <a:solidFill>
                            <a:srgbClr val="000000"/>
                          </a:solidFill>
                          <a:effectLst/>
                          <a:latin typeface="Calibri" pitchFamily="34" charset="0"/>
                        </a:rPr>
                        <a:t>arrived</a:t>
                      </a:r>
                      <a:endParaRPr kumimoji="0" lang="fr-FR" sz="1200" b="1" i="0" u="none" strike="noStrike" cap="none" normalizeH="0" baseline="0" noProof="0" dirty="0">
                        <a:ln>
                          <a:noFill/>
                        </a:ln>
                        <a:solidFill>
                          <a:srgbClr val="000000"/>
                        </a:solidFill>
                        <a:effectLst/>
                        <a:latin typeface="Calibri"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a:ln>
                            <a:noFill/>
                          </a:ln>
                          <a:solidFill>
                            <a:srgbClr val="000000"/>
                          </a:solidFill>
                          <a:effectLst/>
                          <a:latin typeface="Calibri" pitchFamily="34" charset="0"/>
                        </a:rPr>
                        <a:t>Je suis arrivé(e)</a:t>
                      </a: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304744679"/>
                  </a:ext>
                </a:extLst>
              </a:tr>
              <a:tr h="41349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err="1" smtClean="0">
                          <a:ln>
                            <a:noFill/>
                          </a:ln>
                          <a:solidFill>
                            <a:srgbClr val="000000"/>
                          </a:solidFill>
                          <a:effectLst/>
                          <a:latin typeface="Calibri" pitchFamily="34" charset="0"/>
                        </a:rPr>
                        <a:t>Pluperfect</a:t>
                      </a:r>
                      <a:r>
                        <a:rPr kumimoji="0" lang="fr-FR" sz="1200" b="1" i="0" u="none" strike="noStrike" cap="none" normalizeH="0" baseline="0" noProof="0" dirty="0">
                          <a:ln>
                            <a:noFill/>
                          </a:ln>
                          <a:solidFill>
                            <a:srgbClr val="000000"/>
                          </a:solidFill>
                          <a:effectLst/>
                          <a:latin typeface="Calibri" pitchFamily="34" charset="0"/>
                        </a:rPr>
                        <a:t> </a:t>
                      </a:r>
                      <a:r>
                        <a:rPr kumimoji="0" lang="fr-FR" sz="1200" b="1" i="0" u="none" strike="noStrike" cap="none" normalizeH="0" baseline="0" noProof="0" dirty="0" smtClean="0">
                          <a:ln>
                            <a:noFill/>
                          </a:ln>
                          <a:solidFill>
                            <a:srgbClr val="000000"/>
                          </a:solidFill>
                          <a:effectLst/>
                          <a:latin typeface="Calibri" pitchFamily="34" charset="0"/>
                        </a:rPr>
                        <a:t>(le </a:t>
                      </a:r>
                      <a:r>
                        <a:rPr kumimoji="0" lang="fr-FR" sz="1200" b="1" i="0" u="none" strike="noStrike" cap="none" normalizeH="0" baseline="0" noProof="0" dirty="0">
                          <a:ln>
                            <a:noFill/>
                          </a:ln>
                          <a:solidFill>
                            <a:srgbClr val="000000"/>
                          </a:solidFill>
                          <a:effectLst/>
                          <a:latin typeface="Calibri" pitchFamily="34" charset="0"/>
                        </a:rPr>
                        <a:t>plus-que-parfait)</a:t>
                      </a: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err="1">
                          <a:ln>
                            <a:noFill/>
                          </a:ln>
                          <a:solidFill>
                            <a:srgbClr val="000000"/>
                          </a:solidFill>
                          <a:effectLst/>
                          <a:latin typeface="Calibri" pitchFamily="34" charset="0"/>
                        </a:rPr>
                        <a:t>had</a:t>
                      </a:r>
                      <a:r>
                        <a:rPr kumimoji="0" lang="fr-FR" sz="1200" b="1" i="0" u="none" strike="noStrike" cap="none" normalizeH="0" baseline="0" noProof="0" dirty="0">
                          <a:ln>
                            <a:noFill/>
                          </a:ln>
                          <a:solidFill>
                            <a:srgbClr val="000000"/>
                          </a:solidFill>
                          <a:effectLst/>
                          <a:latin typeface="Calibri" pitchFamily="34" charset="0"/>
                        </a:rPr>
                        <a:t> </a:t>
                      </a: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a:ln>
                            <a:noFill/>
                          </a:ln>
                          <a:solidFill>
                            <a:srgbClr val="000000"/>
                          </a:solidFill>
                          <a:effectLst/>
                          <a:latin typeface="Calibri" pitchFamily="34" charset="0"/>
                        </a:rPr>
                        <a:t>I </a:t>
                      </a:r>
                      <a:r>
                        <a:rPr kumimoji="0" lang="fr-FR" sz="1200" b="1" i="0" u="none" strike="noStrike" cap="none" normalizeH="0" baseline="0" noProof="0" dirty="0" err="1">
                          <a:ln>
                            <a:noFill/>
                          </a:ln>
                          <a:solidFill>
                            <a:srgbClr val="000000"/>
                          </a:solidFill>
                          <a:effectLst/>
                          <a:latin typeface="Calibri" pitchFamily="34" charset="0"/>
                        </a:rPr>
                        <a:t>had</a:t>
                      </a:r>
                      <a:r>
                        <a:rPr kumimoji="0" lang="fr-FR" sz="1200" b="1" i="0" u="none" strike="noStrike" cap="none" normalizeH="0" baseline="0" noProof="0" dirty="0">
                          <a:ln>
                            <a:noFill/>
                          </a:ln>
                          <a:solidFill>
                            <a:srgbClr val="000000"/>
                          </a:solidFill>
                          <a:effectLst/>
                          <a:latin typeface="Calibri" pitchFamily="34" charset="0"/>
                        </a:rPr>
                        <a:t> </a:t>
                      </a:r>
                      <a:r>
                        <a:rPr kumimoji="0" lang="fr-FR" sz="1200" b="1" i="0" u="none" strike="noStrike" cap="none" normalizeH="0" baseline="0" noProof="0" dirty="0" err="1">
                          <a:ln>
                            <a:noFill/>
                          </a:ln>
                          <a:solidFill>
                            <a:srgbClr val="000000"/>
                          </a:solidFill>
                          <a:effectLst/>
                          <a:latin typeface="Calibri" pitchFamily="34" charset="0"/>
                        </a:rPr>
                        <a:t>sung</a:t>
                      </a:r>
                      <a:endParaRPr kumimoji="0" lang="fr-FR" sz="1200" b="1" i="0" u="none" strike="noStrike" cap="none" normalizeH="0" baseline="0" noProof="0" dirty="0">
                        <a:ln>
                          <a:noFill/>
                        </a:ln>
                        <a:solidFill>
                          <a:srgbClr val="000000"/>
                        </a:solidFill>
                        <a:effectLst/>
                        <a:latin typeface="Calibri"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a:ln>
                            <a:noFill/>
                          </a:ln>
                          <a:solidFill>
                            <a:srgbClr val="000000"/>
                          </a:solidFill>
                          <a:effectLst/>
                          <a:latin typeface="Calibri" pitchFamily="34" charset="0"/>
                        </a:rPr>
                        <a:t>J’avais chanté</a:t>
                      </a: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bl>
          </a:graphicData>
        </a:graphic>
      </p:graphicFrame>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276872" y="0"/>
            <a:ext cx="1132874" cy="276999"/>
          </a:xfrm>
          <a:prstGeom prst="rect">
            <a:avLst/>
          </a:prstGeom>
          <a:noFill/>
        </p:spPr>
        <p:txBody>
          <a:bodyPr wrap="none" rtlCol="0">
            <a:spAutoFit/>
          </a:bodyPr>
          <a:lstStyle/>
          <a:p>
            <a:r>
              <a:rPr lang="es-ES_tradnl" sz="1200" b="1" dirty="0" err="1">
                <a:latin typeface="Calibri" panose="020F0502020204030204" pitchFamily="34" charset="0"/>
                <a:cs typeface="Calibri" panose="020F0502020204030204" pitchFamily="34" charset="0"/>
              </a:rPr>
              <a:t>Theme</a:t>
            </a:r>
            <a:r>
              <a:rPr lang="es-ES_tradnl" sz="1200" b="1" dirty="0">
                <a:latin typeface="Calibri" panose="020F0502020204030204" pitchFamily="34" charset="0"/>
                <a:cs typeface="Calibri" panose="020F0502020204030204" pitchFamily="34" charset="0"/>
              </a:rPr>
              <a:t> 3 - Jobs</a:t>
            </a:r>
          </a:p>
        </p:txBody>
      </p:sp>
      <p:sp>
        <p:nvSpPr>
          <p:cNvPr id="6" name="Slide Number Placeholder 5"/>
          <p:cNvSpPr>
            <a:spLocks noGrp="1"/>
          </p:cNvSpPr>
          <p:nvPr>
            <p:ph type="sldNum" sz="quarter" idx="12"/>
          </p:nvPr>
        </p:nvSpPr>
        <p:spPr>
          <a:xfrm>
            <a:off x="5013176" y="8460432"/>
            <a:ext cx="1600200" cy="485775"/>
          </a:xfrm>
        </p:spPr>
        <p:txBody>
          <a:bodyPr/>
          <a:lstStyle/>
          <a:p>
            <a:pPr>
              <a:defRPr/>
            </a:pPr>
            <a:fld id="{0F145BFC-05E3-4D00-AE96-44E6DC1FA43B}" type="slidenum">
              <a:rPr lang="en-GB" smtClean="0"/>
              <a:pPr>
                <a:defRPr/>
              </a:pPr>
              <a:t>60</a:t>
            </a:fld>
            <a:endParaRPr lang="en-GB" dirty="0"/>
          </a:p>
        </p:txBody>
      </p:sp>
      <p:pic>
        <p:nvPicPr>
          <p:cNvPr id="2" name="Picture 1"/>
          <p:cNvPicPr>
            <a:picLocks noChangeAspect="1"/>
          </p:cNvPicPr>
          <p:nvPr/>
        </p:nvPicPr>
        <p:blipFill>
          <a:blip r:embed="rId2"/>
          <a:stretch>
            <a:fillRect/>
          </a:stretch>
        </p:blipFill>
        <p:spPr>
          <a:xfrm>
            <a:off x="1" y="276999"/>
            <a:ext cx="6716826" cy="2926849"/>
          </a:xfrm>
          <a:prstGeom prst="rect">
            <a:avLst/>
          </a:prstGeom>
        </p:spPr>
      </p:pic>
      <p:pic>
        <p:nvPicPr>
          <p:cNvPr id="3" name="Picture 2"/>
          <p:cNvPicPr>
            <a:picLocks noChangeAspect="1"/>
          </p:cNvPicPr>
          <p:nvPr/>
        </p:nvPicPr>
        <p:blipFill>
          <a:blip r:embed="rId3"/>
          <a:stretch>
            <a:fillRect/>
          </a:stretch>
        </p:blipFill>
        <p:spPr>
          <a:xfrm>
            <a:off x="7788" y="3235897"/>
            <a:ext cx="6713349" cy="3136303"/>
          </a:xfrm>
          <a:prstGeom prst="rect">
            <a:avLst/>
          </a:prstGeom>
        </p:spPr>
      </p:pic>
      <p:pic>
        <p:nvPicPr>
          <p:cNvPr id="4" name="Picture 3"/>
          <p:cNvPicPr>
            <a:picLocks noChangeAspect="1"/>
          </p:cNvPicPr>
          <p:nvPr/>
        </p:nvPicPr>
        <p:blipFill>
          <a:blip r:embed="rId4"/>
          <a:stretch>
            <a:fillRect/>
          </a:stretch>
        </p:blipFill>
        <p:spPr>
          <a:xfrm>
            <a:off x="-5883" y="6417319"/>
            <a:ext cx="6669247" cy="1539057"/>
          </a:xfrm>
          <a:prstGeom prst="rect">
            <a:avLst/>
          </a:prstGeom>
        </p:spPr>
      </p:pic>
    </p:spTree>
    <p:extLst>
      <p:ext uri="{BB962C8B-B14F-4D97-AF65-F5344CB8AC3E}">
        <p14:creationId xmlns:p14="http://schemas.microsoft.com/office/powerpoint/2010/main" val="34691532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0F145BFC-05E3-4D00-AE96-44E6DC1FA43B}" type="slidenum">
              <a:rPr lang="en-GB" smtClean="0"/>
              <a:pPr>
                <a:defRPr/>
              </a:pPr>
              <a:t>61</a:t>
            </a:fld>
            <a:endParaRPr lang="en-GB"/>
          </a:p>
        </p:txBody>
      </p:sp>
      <p:pic>
        <p:nvPicPr>
          <p:cNvPr id="3" name="Picture 2"/>
          <p:cNvPicPr>
            <a:picLocks noChangeAspect="1"/>
          </p:cNvPicPr>
          <p:nvPr/>
        </p:nvPicPr>
        <p:blipFill>
          <a:blip r:embed="rId2"/>
          <a:stretch>
            <a:fillRect/>
          </a:stretch>
        </p:blipFill>
        <p:spPr>
          <a:xfrm>
            <a:off x="-29412" y="2435"/>
            <a:ext cx="6848479" cy="2769366"/>
          </a:xfrm>
          <a:prstGeom prst="rect">
            <a:avLst/>
          </a:prstGeom>
        </p:spPr>
      </p:pic>
      <p:pic>
        <p:nvPicPr>
          <p:cNvPr id="4" name="Picture 3"/>
          <p:cNvPicPr>
            <a:picLocks noChangeAspect="1"/>
          </p:cNvPicPr>
          <p:nvPr/>
        </p:nvPicPr>
        <p:blipFill>
          <a:blip r:embed="rId3"/>
          <a:stretch>
            <a:fillRect/>
          </a:stretch>
        </p:blipFill>
        <p:spPr>
          <a:xfrm>
            <a:off x="15415" y="2790259"/>
            <a:ext cx="6679245" cy="2573829"/>
          </a:xfrm>
          <a:prstGeom prst="rect">
            <a:avLst/>
          </a:prstGeom>
        </p:spPr>
      </p:pic>
    </p:spTree>
    <p:extLst>
      <p:ext uri="{BB962C8B-B14F-4D97-AF65-F5344CB8AC3E}">
        <p14:creationId xmlns:p14="http://schemas.microsoft.com/office/powerpoint/2010/main" val="3803140315"/>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239041847"/>
              </p:ext>
            </p:extLst>
          </p:nvPr>
        </p:nvGraphicFramePr>
        <p:xfrm>
          <a:off x="188640" y="0"/>
          <a:ext cx="6480720" cy="8791329"/>
        </p:xfrm>
        <a:graphic>
          <a:graphicData uri="http://schemas.openxmlformats.org/drawingml/2006/table">
            <a:tbl>
              <a:tblPr>
                <a:tableStyleId>{5C22544A-7EE6-4342-B048-85BDC9FD1C3A}</a:tableStyleId>
              </a:tblPr>
              <a:tblGrid>
                <a:gridCol w="291268">
                  <a:extLst>
                    <a:ext uri="{9D8B030D-6E8A-4147-A177-3AD203B41FA5}">
                      <a16:colId xmlns:a16="http://schemas.microsoft.com/office/drawing/2014/main" val="20000"/>
                    </a:ext>
                  </a:extLst>
                </a:gridCol>
                <a:gridCol w="3713671">
                  <a:extLst>
                    <a:ext uri="{9D8B030D-6E8A-4147-A177-3AD203B41FA5}">
                      <a16:colId xmlns:a16="http://schemas.microsoft.com/office/drawing/2014/main" val="20001"/>
                    </a:ext>
                  </a:extLst>
                </a:gridCol>
                <a:gridCol w="2475781">
                  <a:extLst>
                    <a:ext uri="{9D8B030D-6E8A-4147-A177-3AD203B41FA5}">
                      <a16:colId xmlns:a16="http://schemas.microsoft.com/office/drawing/2014/main" val="20002"/>
                    </a:ext>
                  </a:extLst>
                </a:gridCol>
              </a:tblGrid>
              <a:tr h="342136">
                <a:tc gridSpan="3">
                  <a:txBody>
                    <a:bodyPr/>
                    <a:lstStyle/>
                    <a:p>
                      <a:pPr algn="ctr"/>
                      <a:r>
                        <a:rPr lang="es-ES_tradnl" sz="1600" b="1" dirty="0" smtClean="0">
                          <a:latin typeface="Calibri" pitchFamily="34" charset="0"/>
                          <a:cs typeface="Calibri" pitchFamily="34" charset="0"/>
                        </a:rPr>
                        <a:t>EXAM REVISION CHECKLIST BY SKILL</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sz="12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extLst>
                  <a:ext uri="{0D108BD9-81ED-4DB2-BD59-A6C34878D82A}">
                    <a16:rowId xmlns:a16="http://schemas.microsoft.com/office/drawing/2014/main" val="10000"/>
                  </a:ext>
                </a:extLst>
              </a:tr>
              <a:tr h="311033">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_tradnl" sz="1400" b="1" dirty="0" smtClean="0">
                          <a:latin typeface="Calibri" pitchFamily="34" charset="0"/>
                          <a:cs typeface="Calibri" pitchFamily="34" charset="0"/>
                        </a:rPr>
                        <a:t>FOUNDATION &amp; HIGHER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_tradnl" sz="1400" b="1" dirty="0" smtClean="0">
                          <a:latin typeface="Calibri" pitchFamily="34" charset="0"/>
                          <a:cs typeface="Calibri" pitchFamily="34" charset="0"/>
                        </a:rPr>
                        <a:t>HIGHER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1614575">
                <a:tc>
                  <a:txBody>
                    <a:bodyPr/>
                    <a:lstStyle/>
                    <a:p>
                      <a:pPr algn="ctr"/>
                      <a:r>
                        <a:rPr lang="es-ES_tradnl" sz="1200" b="1" dirty="0" smtClean="0">
                          <a:latin typeface="Calibri" pitchFamily="34" charset="0"/>
                          <a:cs typeface="Calibri" pitchFamily="34" charset="0"/>
                        </a:rPr>
                        <a:t>LISTENING &amp; READING</a:t>
                      </a:r>
                      <a:endParaRPr lang="es-ES_tradnl" sz="1200" b="1" dirty="0">
                        <a:latin typeface="Calibri" pitchFamily="34" charset="0"/>
                        <a:cs typeface="Calibri" pitchFamily="34" charset="0"/>
                      </a:endParaRP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28600" indent="-228600">
                        <a:buFont typeface="Arial" pitchFamily="34" charset="0"/>
                        <a:buChar char="•"/>
                      </a:pPr>
                      <a:r>
                        <a:rPr lang="en-GB" sz="1200" noProof="0" dirty="0" smtClean="0">
                          <a:latin typeface="Calibri" pitchFamily="34" charset="0"/>
                          <a:cs typeface="Calibri" pitchFamily="34" charset="0"/>
                        </a:rPr>
                        <a:t>Listening:</a:t>
                      </a:r>
                      <a:r>
                        <a:rPr lang="en-GB" sz="1200" baseline="0" noProof="0" dirty="0" smtClean="0">
                          <a:latin typeface="Calibri" pitchFamily="34" charset="0"/>
                          <a:cs typeface="Calibri" pitchFamily="34" charset="0"/>
                        </a:rPr>
                        <a:t> </a:t>
                      </a:r>
                      <a:r>
                        <a:rPr lang="en-GB" sz="1200" noProof="0" dirty="0" smtClean="0">
                          <a:latin typeface="Calibri" pitchFamily="34" charset="0"/>
                          <a:cs typeface="Calibri" pitchFamily="34" charset="0"/>
                        </a:rPr>
                        <a:t>Exam advice (pages 42-43)</a:t>
                      </a:r>
                    </a:p>
                    <a:p>
                      <a:pPr marL="228600" marR="0"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GB" sz="1200" noProof="0" dirty="0" smtClean="0">
                          <a:latin typeface="Calibri" pitchFamily="34" charset="0"/>
                          <a:cs typeface="Calibri" pitchFamily="34" charset="0"/>
                        </a:rPr>
                        <a:t>Reading Exam advice (pages 42-43)</a:t>
                      </a:r>
                    </a:p>
                    <a:p>
                      <a:pPr marL="228600" indent="-228600">
                        <a:buFont typeface="Arial" pitchFamily="34" charset="0"/>
                        <a:buChar char="•"/>
                      </a:pPr>
                      <a:r>
                        <a:rPr lang="en-GB" sz="1200" noProof="0" dirty="0" smtClean="0">
                          <a:latin typeface="Calibri" pitchFamily="34" charset="0"/>
                          <a:cs typeface="Calibri" pitchFamily="34" charset="0"/>
                        </a:rPr>
                        <a:t>Synonyms  (page 44)</a:t>
                      </a:r>
                    </a:p>
                    <a:p>
                      <a:pPr marL="228600" marR="0"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GB" sz="1200" noProof="0" dirty="0" smtClean="0">
                          <a:latin typeface="Calibri" pitchFamily="34" charset="0"/>
                          <a:cs typeface="Calibri" pitchFamily="34" charset="0"/>
                        </a:rPr>
                        <a:t>Listen to French. Visualise the words you hear. Write down the words you recognise.</a:t>
                      </a:r>
                    </a:p>
                    <a:p>
                      <a:pPr marL="228600" indent="-228600">
                        <a:buFont typeface="Arial" pitchFamily="34" charset="0"/>
                        <a:buChar char="•"/>
                      </a:pPr>
                      <a:r>
                        <a:rPr lang="en-GB" sz="1200" noProof="0" dirty="0" smtClean="0">
                          <a:latin typeface="Calibri" pitchFamily="34" charset="0"/>
                          <a:cs typeface="Calibri" pitchFamily="34" charset="0"/>
                        </a:rPr>
                        <a:t>Watch programmes/ films in French (with subtitles)</a:t>
                      </a:r>
                    </a:p>
                    <a:p>
                      <a:pPr marL="228600" indent="-228600">
                        <a:buFont typeface="Arial" pitchFamily="34" charset="0"/>
                        <a:buNone/>
                      </a:pPr>
                      <a:endParaRPr lang="en-GB" sz="1200"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Font typeface="Arial" pitchFamily="34" charset="0"/>
                        <a:buChar char="•"/>
                      </a:pPr>
                      <a:r>
                        <a:rPr lang="en-GB" sz="1200" baseline="0" noProof="0" dirty="0" smtClean="0">
                          <a:latin typeface="Calibri" pitchFamily="34" charset="0"/>
                          <a:cs typeface="Calibri" pitchFamily="34" charset="0"/>
                        </a:rPr>
                        <a:t>50% of questions at HIGHER TIER are aimed at  grades 7-9 so they are very challenging</a:t>
                      </a:r>
                    </a:p>
                    <a:p>
                      <a:pPr>
                        <a:buFont typeface="Arial" pitchFamily="34" charset="0"/>
                        <a:buChar char="•"/>
                      </a:pPr>
                      <a:r>
                        <a:rPr lang="en-GB" sz="1200" baseline="0" noProof="0" dirty="0" smtClean="0">
                          <a:latin typeface="Calibri" pitchFamily="34" charset="0"/>
                          <a:cs typeface="Calibri" pitchFamily="34" charset="0"/>
                        </a:rPr>
                        <a:t>Be exact in your answers, including all the relevant information. For example  when you see or hear “a</a:t>
                      </a:r>
                      <a:r>
                        <a:rPr lang="en-GB" sz="1200" b="1" baseline="0" noProof="0" dirty="0" smtClean="0">
                          <a:latin typeface="Calibri" pitchFamily="34" charset="0"/>
                          <a:cs typeface="Calibri" pitchFamily="34" charset="0"/>
                        </a:rPr>
                        <a:t>u </a:t>
                      </a:r>
                      <a:r>
                        <a:rPr lang="en-GB" sz="1200" b="1" baseline="0" noProof="0" dirty="0" err="1" smtClean="0">
                          <a:latin typeface="Calibri" pitchFamily="34" charset="0"/>
                          <a:cs typeface="Calibri" pitchFamily="34" charset="0"/>
                        </a:rPr>
                        <a:t>moins</a:t>
                      </a:r>
                      <a:r>
                        <a:rPr lang="en-GB" sz="1200" b="1" baseline="0" noProof="0" dirty="0" smtClean="0">
                          <a:latin typeface="Calibri" pitchFamily="34" charset="0"/>
                          <a:cs typeface="Calibri" pitchFamily="34" charset="0"/>
                        </a:rPr>
                        <a:t> </a:t>
                      </a:r>
                      <a:r>
                        <a:rPr lang="en-GB" sz="1200" b="1" baseline="0" noProof="0" dirty="0" err="1" smtClean="0">
                          <a:latin typeface="Calibri" pitchFamily="34" charset="0"/>
                          <a:cs typeface="Calibri" pitchFamily="34" charset="0"/>
                        </a:rPr>
                        <a:t>cinquante</a:t>
                      </a:r>
                      <a:r>
                        <a:rPr lang="en-GB" sz="1200" baseline="0" noProof="0" dirty="0" smtClean="0">
                          <a:latin typeface="Calibri" pitchFamily="34" charset="0"/>
                          <a:cs typeface="Calibri" pitchFamily="34" charset="0"/>
                        </a:rPr>
                        <a:t>” the answer is “</a:t>
                      </a:r>
                      <a:r>
                        <a:rPr lang="en-GB" sz="1200" b="1" baseline="0" noProof="0" dirty="0" smtClean="0">
                          <a:latin typeface="Calibri" pitchFamily="34" charset="0"/>
                          <a:cs typeface="Calibri" pitchFamily="34" charset="0"/>
                        </a:rPr>
                        <a:t>at least 50</a:t>
                      </a:r>
                      <a:r>
                        <a:rPr lang="en-GB" sz="1200" baseline="0" noProof="0" dirty="0" smtClean="0">
                          <a:latin typeface="Calibri" pitchFamily="34" charset="0"/>
                          <a:cs typeface="Calibri" pitchFamily="34" charset="0"/>
                        </a:rPr>
                        <a:t>”. So “50”  on its own is not accurate.</a:t>
                      </a:r>
                      <a:endParaRPr lang="en-GB" sz="1200"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4198946">
                <a:tc>
                  <a:txBody>
                    <a:bodyPr/>
                    <a:lstStyle/>
                    <a:p>
                      <a:pPr algn="ctr"/>
                      <a:r>
                        <a:rPr lang="es-ES_tradnl" sz="1200" b="1" dirty="0" smtClean="0">
                          <a:latin typeface="Calibri" pitchFamily="34" charset="0"/>
                          <a:cs typeface="Calibri" pitchFamily="34" charset="0"/>
                        </a:rPr>
                        <a:t>SPEAKING &amp; WRITING</a:t>
                      </a:r>
                      <a:endParaRPr lang="es-ES_tradnl" sz="1200" b="1" dirty="0">
                        <a:latin typeface="Calibri" pitchFamily="34" charset="0"/>
                        <a:cs typeface="Calibri" pitchFamily="34" charset="0"/>
                      </a:endParaRP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28600" marR="0" indent="-228600" algn="l" defTabSz="914400" rtl="0" eaLnBrk="1" fontAlgn="auto" latinLnBrk="0" hangingPunct="1">
                        <a:lnSpc>
                          <a:spcPct val="100000"/>
                        </a:lnSpc>
                        <a:spcBef>
                          <a:spcPts val="0"/>
                        </a:spcBef>
                        <a:spcAft>
                          <a:spcPts val="0"/>
                        </a:spcAft>
                        <a:buClrTx/>
                        <a:buSzTx/>
                        <a:buFont typeface="Arial" pitchFamily="34" charset="0"/>
                        <a:buNone/>
                        <a:tabLst/>
                        <a:defRPr/>
                      </a:pPr>
                      <a:r>
                        <a:rPr lang="en-GB" sz="1200" b="1" noProof="0" dirty="0" smtClean="0">
                          <a:latin typeface="Calibri" pitchFamily="34" charset="0"/>
                          <a:cs typeface="Calibri" pitchFamily="34" charset="0"/>
                        </a:rPr>
                        <a:t>You need to be able to describe actions in 3 time </a:t>
                      </a:r>
                    </a:p>
                    <a:p>
                      <a:pPr marL="228600" marR="0" indent="-228600" algn="l" defTabSz="914400" rtl="0" eaLnBrk="1" fontAlgn="auto" latinLnBrk="0" hangingPunct="1">
                        <a:lnSpc>
                          <a:spcPct val="100000"/>
                        </a:lnSpc>
                        <a:spcBef>
                          <a:spcPts val="0"/>
                        </a:spcBef>
                        <a:spcAft>
                          <a:spcPts val="0"/>
                        </a:spcAft>
                        <a:buClrTx/>
                        <a:buSzTx/>
                        <a:buFont typeface="Arial" pitchFamily="34" charset="0"/>
                        <a:buNone/>
                        <a:tabLst/>
                        <a:defRPr/>
                      </a:pPr>
                      <a:r>
                        <a:rPr lang="en-GB" sz="1200" b="1" noProof="0" dirty="0" smtClean="0">
                          <a:latin typeface="Calibri" pitchFamily="34" charset="0"/>
                          <a:cs typeface="Calibri" pitchFamily="34" charset="0"/>
                        </a:rPr>
                        <a:t>frames-past, present</a:t>
                      </a:r>
                      <a:r>
                        <a:rPr lang="en-GB" sz="1200" b="1" baseline="0" noProof="0" dirty="0" smtClean="0">
                          <a:latin typeface="Calibri" pitchFamily="34" charset="0"/>
                          <a:cs typeface="Calibri" pitchFamily="34" charset="0"/>
                        </a:rPr>
                        <a:t> &amp; f</a:t>
                      </a:r>
                      <a:r>
                        <a:rPr lang="en-GB" sz="1200" b="1" noProof="0" dirty="0" smtClean="0">
                          <a:latin typeface="Calibri" pitchFamily="34" charset="0"/>
                          <a:cs typeface="Calibri" pitchFamily="34" charset="0"/>
                        </a:rPr>
                        <a:t>uture,</a:t>
                      </a:r>
                      <a:r>
                        <a:rPr lang="en-GB" sz="1200" b="1" baseline="0" noProof="0" dirty="0" smtClean="0">
                          <a:latin typeface="Calibri" pitchFamily="34" charset="0"/>
                          <a:cs typeface="Calibri" pitchFamily="34" charset="0"/>
                        </a:rPr>
                        <a:t> </a:t>
                      </a:r>
                      <a:r>
                        <a:rPr lang="en-GB" sz="1200" b="1" noProof="0" dirty="0" smtClean="0">
                          <a:latin typeface="Calibri" pitchFamily="34" charset="0"/>
                          <a:cs typeface="Calibri" pitchFamily="34" charset="0"/>
                        </a:rPr>
                        <a:t>give opinions </a:t>
                      </a:r>
                      <a:r>
                        <a:rPr lang="en-GB" sz="1200" b="1" baseline="0" noProof="0" dirty="0" smtClean="0">
                          <a:latin typeface="Calibri" pitchFamily="34" charset="0"/>
                          <a:cs typeface="Calibri" pitchFamily="34" charset="0"/>
                        </a:rPr>
                        <a:t> &amp;</a:t>
                      </a:r>
                      <a:endParaRPr lang="en-GB" sz="1200" b="1" noProof="0" dirty="0" smtClean="0">
                        <a:latin typeface="Calibri" pitchFamily="34" charset="0"/>
                        <a:cs typeface="Calibri" pitchFamily="34" charset="0"/>
                      </a:endParaRPr>
                    </a:p>
                    <a:p>
                      <a:pPr marL="228600" marR="0" indent="-228600" algn="l" defTabSz="914400" rtl="0" eaLnBrk="1" fontAlgn="auto" latinLnBrk="0" hangingPunct="1">
                        <a:lnSpc>
                          <a:spcPct val="100000"/>
                        </a:lnSpc>
                        <a:spcBef>
                          <a:spcPts val="0"/>
                        </a:spcBef>
                        <a:spcAft>
                          <a:spcPts val="0"/>
                        </a:spcAft>
                        <a:buClrTx/>
                        <a:buSzTx/>
                        <a:buFont typeface="Arial" pitchFamily="34" charset="0"/>
                        <a:buNone/>
                        <a:tabLst/>
                        <a:defRPr/>
                      </a:pPr>
                      <a:r>
                        <a:rPr lang="en-GB" sz="1200" b="1" noProof="0" dirty="0" smtClean="0">
                          <a:latin typeface="Calibri" pitchFamily="34" charset="0"/>
                          <a:cs typeface="Calibri" pitchFamily="34" charset="0"/>
                        </a:rPr>
                        <a:t>reasons! Use LOVE IT &amp; FRENCH</a:t>
                      </a:r>
                      <a:r>
                        <a:rPr lang="en-GB" sz="1200" b="1" baseline="0" noProof="0" dirty="0" smtClean="0">
                          <a:latin typeface="Calibri" pitchFamily="34" charset="0"/>
                          <a:cs typeface="Calibri" pitchFamily="34" charset="0"/>
                        </a:rPr>
                        <a:t> FANCIES</a:t>
                      </a:r>
                      <a:endParaRPr lang="en-GB" sz="1200" b="1" noProof="0" dirty="0" smtClean="0">
                        <a:latin typeface="Calibri" pitchFamily="34" charset="0"/>
                        <a:cs typeface="Calibri" pitchFamily="34" charset="0"/>
                      </a:endParaRPr>
                    </a:p>
                    <a:p>
                      <a:pPr marL="228600" marR="0"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GB" sz="1200" baseline="0" noProof="0" dirty="0" smtClean="0">
                          <a:latin typeface="Calibri" pitchFamily="34" charset="0"/>
                          <a:cs typeface="Calibri" pitchFamily="34" charset="0"/>
                        </a:rPr>
                        <a:t>Speaking &amp; Writing: Pages 18-26</a:t>
                      </a:r>
                    </a:p>
                    <a:p>
                      <a:pPr marL="228600" marR="0"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GB" sz="1200" baseline="0" noProof="0" dirty="0" smtClean="0">
                          <a:latin typeface="Calibri" pitchFamily="34" charset="0"/>
                          <a:cs typeface="Calibri" pitchFamily="34" charset="0"/>
                        </a:rPr>
                        <a:t>Never waste an opportunity to use an </a:t>
                      </a:r>
                      <a:r>
                        <a:rPr lang="en-GB" sz="1200" b="1" baseline="0" noProof="0" dirty="0" smtClean="0">
                          <a:latin typeface="Calibri" pitchFamily="34" charset="0"/>
                          <a:cs typeface="Calibri" pitchFamily="34" charset="0"/>
                        </a:rPr>
                        <a:t>adjective</a:t>
                      </a:r>
                      <a:r>
                        <a:rPr lang="en-GB" sz="1200" baseline="0" noProof="0" dirty="0" smtClean="0">
                          <a:latin typeface="Calibri" pitchFamily="34" charset="0"/>
                          <a:cs typeface="Calibri" pitchFamily="34" charset="0"/>
                        </a:rPr>
                        <a:t> with a noun or an </a:t>
                      </a:r>
                      <a:r>
                        <a:rPr lang="en-GB" sz="1200" b="1" baseline="0" noProof="0" dirty="0" smtClean="0">
                          <a:latin typeface="Calibri" pitchFamily="34" charset="0"/>
                          <a:cs typeface="Calibri" pitchFamily="34" charset="0"/>
                        </a:rPr>
                        <a:t>intensifier </a:t>
                      </a:r>
                      <a:r>
                        <a:rPr lang="en-GB" sz="1200" baseline="0" noProof="0" dirty="0" smtClean="0">
                          <a:latin typeface="Calibri" pitchFamily="34" charset="0"/>
                          <a:cs typeface="Calibri" pitchFamily="34" charset="0"/>
                        </a:rPr>
                        <a:t>with an adjective!</a:t>
                      </a:r>
                    </a:p>
                    <a:p>
                      <a:pPr marL="228600" marR="0"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GB" sz="1200" baseline="0" noProof="0" dirty="0" smtClean="0">
                          <a:latin typeface="Calibri" pitchFamily="34" charset="0"/>
                          <a:cs typeface="Calibri" pitchFamily="34" charset="0"/>
                        </a:rPr>
                        <a:t>Always use </a:t>
                      </a:r>
                      <a:r>
                        <a:rPr lang="en-GB" sz="1200" b="1" baseline="0" noProof="0" dirty="0" err="1" smtClean="0">
                          <a:latin typeface="Calibri" pitchFamily="34" charset="0"/>
                          <a:cs typeface="Calibri" pitchFamily="34" charset="0"/>
                        </a:rPr>
                        <a:t>très</a:t>
                      </a:r>
                      <a:r>
                        <a:rPr lang="en-GB" sz="1200" b="1" baseline="0" noProof="0" dirty="0" smtClean="0">
                          <a:latin typeface="Calibri" pitchFamily="34" charset="0"/>
                          <a:cs typeface="Calibri" pitchFamily="34" charset="0"/>
                        </a:rPr>
                        <a:t>, </a:t>
                      </a:r>
                      <a:r>
                        <a:rPr lang="en-GB" sz="1200" b="1" baseline="0" noProof="0" dirty="0" err="1" smtClean="0">
                          <a:latin typeface="Calibri" pitchFamily="34" charset="0"/>
                          <a:cs typeface="Calibri" pitchFamily="34" charset="0"/>
                        </a:rPr>
                        <a:t>assez</a:t>
                      </a:r>
                      <a:r>
                        <a:rPr lang="en-GB" sz="1200" b="1" baseline="0" noProof="0" dirty="0" smtClean="0">
                          <a:latin typeface="Calibri" pitchFamily="34" charset="0"/>
                          <a:cs typeface="Calibri" pitchFamily="34" charset="0"/>
                        </a:rPr>
                        <a:t> </a:t>
                      </a:r>
                      <a:r>
                        <a:rPr lang="en-GB" sz="1200" b="0" baseline="0" noProof="0" dirty="0" smtClean="0">
                          <a:latin typeface="Calibri" pitchFamily="34" charset="0"/>
                          <a:cs typeface="Calibri" pitchFamily="34" charset="0"/>
                        </a:rPr>
                        <a:t>or </a:t>
                      </a:r>
                      <a:r>
                        <a:rPr lang="en-GB" sz="1200" b="1" baseline="0" noProof="0" dirty="0" err="1" smtClean="0">
                          <a:latin typeface="Calibri" pitchFamily="34" charset="0"/>
                          <a:cs typeface="Calibri" pitchFamily="34" charset="0"/>
                        </a:rPr>
                        <a:t>peu</a:t>
                      </a:r>
                      <a:r>
                        <a:rPr lang="en-GB" sz="1200" b="1" baseline="0" noProof="0" dirty="0" smtClean="0">
                          <a:latin typeface="Calibri" pitchFamily="34" charset="0"/>
                          <a:cs typeface="Calibri" pitchFamily="34" charset="0"/>
                        </a:rPr>
                        <a:t> </a:t>
                      </a:r>
                      <a:r>
                        <a:rPr lang="en-GB" sz="1200" baseline="0" noProof="0" dirty="0" smtClean="0">
                          <a:latin typeface="Calibri" pitchFamily="34" charset="0"/>
                          <a:cs typeface="Calibri" pitchFamily="34" charset="0"/>
                        </a:rPr>
                        <a:t>with </a:t>
                      </a:r>
                      <a:r>
                        <a:rPr lang="en-GB" sz="1200" baseline="0" noProof="0" dirty="0" err="1" smtClean="0">
                          <a:latin typeface="Calibri" pitchFamily="34" charset="0"/>
                          <a:cs typeface="Calibri" pitchFamily="34" charset="0"/>
                        </a:rPr>
                        <a:t>i</a:t>
                      </a:r>
                      <a:r>
                        <a:rPr lang="en-GB" sz="1200" b="1" baseline="0" noProof="0" dirty="0" err="1" smtClean="0">
                          <a:latin typeface="Calibri" pitchFamily="34" charset="0"/>
                          <a:cs typeface="Calibri" pitchFamily="34" charset="0"/>
                        </a:rPr>
                        <a:t>ntéressant</a:t>
                      </a:r>
                      <a:endParaRPr lang="en-GB" sz="1200" b="1" baseline="0" noProof="0" dirty="0" smtClean="0">
                        <a:latin typeface="Calibri" pitchFamily="34" charset="0"/>
                        <a:cs typeface="Calibri" pitchFamily="34" charset="0"/>
                      </a:endParaRPr>
                    </a:p>
                    <a:p>
                      <a:pPr marL="228600" marR="0"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GB" sz="1200" baseline="0" noProof="0" dirty="0" smtClean="0">
                          <a:latin typeface="Calibri" pitchFamily="34" charset="0"/>
                          <a:cs typeface="Calibri" pitchFamily="34" charset="0"/>
                        </a:rPr>
                        <a:t>Speaking: Role play preparation (pages 27-29)</a:t>
                      </a:r>
                    </a:p>
                    <a:p>
                      <a:pPr marL="228600" marR="0"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GB" sz="1200" baseline="0" noProof="0" dirty="0" smtClean="0">
                          <a:latin typeface="Calibri" pitchFamily="34" charset="0"/>
                          <a:cs typeface="Calibri" pitchFamily="34" charset="0"/>
                        </a:rPr>
                        <a:t>Photo card preparation (pages 30-31)</a:t>
                      </a:r>
                    </a:p>
                    <a:p>
                      <a:pPr marL="228600" marR="0"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GB" sz="1200" baseline="0" noProof="0" dirty="0" smtClean="0">
                          <a:latin typeface="Calibri" pitchFamily="34" charset="0"/>
                          <a:cs typeface="Calibri" pitchFamily="34" charset="0"/>
                        </a:rPr>
                        <a:t>Conversation preparation  (pages 18-26 &amp; 32)</a:t>
                      </a:r>
                    </a:p>
                    <a:p>
                      <a:pPr marL="228600" indent="-228600">
                        <a:buFont typeface="Arial" pitchFamily="34" charset="0"/>
                        <a:buChar char="•"/>
                      </a:pPr>
                      <a:r>
                        <a:rPr lang="en-GB" sz="1200" baseline="0" noProof="0" dirty="0" smtClean="0">
                          <a:latin typeface="Calibri" pitchFamily="34" charset="0"/>
                          <a:cs typeface="Calibri" pitchFamily="34" charset="0"/>
                        </a:rPr>
                        <a:t>Copy out your  conversation answers onto card-different colour for each theme to help you learn them. </a:t>
                      </a:r>
                      <a:endParaRPr lang="en-GB" sz="1200" noProof="0" dirty="0" smtClean="0">
                        <a:latin typeface="Calibri" pitchFamily="34" charset="0"/>
                        <a:cs typeface="Calibri" pitchFamily="34" charset="0"/>
                      </a:endParaRPr>
                    </a:p>
                    <a:p>
                      <a:pPr marL="228600" indent="-228600">
                        <a:buFont typeface="Arial" pitchFamily="34" charset="0"/>
                        <a:buChar char="•"/>
                      </a:pPr>
                      <a:r>
                        <a:rPr lang="en-GB" sz="1200" noProof="0" dirty="0" smtClean="0">
                          <a:latin typeface="Calibri" pitchFamily="34" charset="0"/>
                          <a:cs typeface="Calibri" pitchFamily="34" charset="0"/>
                        </a:rPr>
                        <a:t>Writing:</a:t>
                      </a:r>
                      <a:r>
                        <a:rPr lang="en-GB" sz="1200" baseline="0" noProof="0" dirty="0" smtClean="0">
                          <a:latin typeface="Calibri" pitchFamily="34" charset="0"/>
                          <a:cs typeface="Calibri" pitchFamily="34" charset="0"/>
                        </a:rPr>
                        <a:t> </a:t>
                      </a:r>
                      <a:r>
                        <a:rPr lang="en-GB" sz="1200" noProof="0" dirty="0" smtClean="0">
                          <a:latin typeface="Calibri" pitchFamily="34" charset="0"/>
                          <a:cs typeface="Calibri" pitchFamily="34" charset="0"/>
                        </a:rPr>
                        <a:t>Pages 33-41</a:t>
                      </a:r>
                    </a:p>
                    <a:p>
                      <a:pPr marL="228600" indent="-228600">
                        <a:buFont typeface="Arial" pitchFamily="34" charset="0"/>
                        <a:buChar char="•"/>
                      </a:pPr>
                      <a:r>
                        <a:rPr lang="en-GB" sz="1200" noProof="0" dirty="0" smtClean="0">
                          <a:latin typeface="Calibri" pitchFamily="34" charset="0"/>
                          <a:cs typeface="Calibri" pitchFamily="34" charset="0"/>
                        </a:rPr>
                        <a:t>F</a:t>
                      </a:r>
                      <a:r>
                        <a:rPr lang="en-GB" sz="1200" baseline="0" noProof="0" dirty="0" smtClean="0">
                          <a:latin typeface="Calibri" pitchFamily="34" charset="0"/>
                          <a:cs typeface="Calibri" pitchFamily="34" charset="0"/>
                        </a:rPr>
                        <a:t>Q1: Photo  &amp; 4 sentences (page 33)</a:t>
                      </a:r>
                    </a:p>
                    <a:p>
                      <a:pPr marL="228600" indent="-228600">
                        <a:buFont typeface="Arial" pitchFamily="34" charset="0"/>
                        <a:buChar char="•"/>
                      </a:pPr>
                      <a:r>
                        <a:rPr lang="en-GB" sz="1200" baseline="0" noProof="0" dirty="0" smtClean="0">
                          <a:latin typeface="Calibri" pitchFamily="34" charset="0"/>
                          <a:cs typeface="Calibri" pitchFamily="34" charset="0"/>
                        </a:rPr>
                        <a:t>FQ2: 40 words (page 34)</a:t>
                      </a:r>
                    </a:p>
                    <a:p>
                      <a:pPr marL="228600" indent="-228600">
                        <a:buFont typeface="Arial" pitchFamily="34" charset="0"/>
                        <a:buChar char="•"/>
                      </a:pPr>
                      <a:r>
                        <a:rPr lang="en-GB" sz="1200" baseline="0" noProof="0" dirty="0" smtClean="0">
                          <a:latin typeface="Calibri" pitchFamily="34" charset="0"/>
                          <a:cs typeface="Calibri" pitchFamily="34" charset="0"/>
                        </a:rPr>
                        <a:t>FQ3: translation into French (pages 35-37)</a:t>
                      </a:r>
                    </a:p>
                    <a:p>
                      <a:pPr marL="228600" indent="-228600">
                        <a:buFont typeface="Arial" pitchFamily="34" charset="0"/>
                        <a:buChar char="•"/>
                      </a:pPr>
                      <a:r>
                        <a:rPr lang="en-GB" sz="1200" baseline="0" noProof="0" dirty="0" smtClean="0">
                          <a:latin typeface="Calibri" pitchFamily="34" charset="0"/>
                          <a:cs typeface="Calibri" pitchFamily="34" charset="0"/>
                        </a:rPr>
                        <a:t>FQ4/ HQ1: 90 words (page 38)</a:t>
                      </a:r>
                    </a:p>
                    <a:p>
                      <a:pPr marL="228600" marR="0"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GB" sz="1200" baseline="0" noProof="0" dirty="0" smtClean="0">
                          <a:latin typeface="Calibri" pitchFamily="34" charset="0"/>
                          <a:cs typeface="Calibri" pitchFamily="34" charset="0"/>
                        </a:rPr>
                        <a:t>How to write a 25 word bullet point answer; 10 French fancies that ensure you meet the success criteria for grade 5+ (page 39)</a:t>
                      </a:r>
                    </a:p>
                    <a:p>
                      <a:pPr marL="228600" indent="-228600">
                        <a:buFont typeface="Arial" pitchFamily="34" charset="0"/>
                        <a:buChar char="•"/>
                      </a:pPr>
                      <a:r>
                        <a:rPr lang="en-GB" sz="1200" baseline="0" noProof="0" dirty="0" smtClean="0">
                          <a:latin typeface="Calibri" pitchFamily="34" charset="0"/>
                          <a:cs typeface="Calibri" pitchFamily="34" charset="0"/>
                        </a:rPr>
                        <a:t>HQ2: 150 words (page 40)</a:t>
                      </a:r>
                    </a:p>
                    <a:p>
                      <a:pPr marL="228600" indent="-228600">
                        <a:buFont typeface="Arial" pitchFamily="34" charset="0"/>
                        <a:buChar char="•"/>
                      </a:pPr>
                      <a:r>
                        <a:rPr lang="en-GB" sz="1200" baseline="0" noProof="0" dirty="0" smtClean="0">
                          <a:latin typeface="Calibri" pitchFamily="34" charset="0"/>
                          <a:cs typeface="Calibri" pitchFamily="34" charset="0"/>
                        </a:rPr>
                        <a:t>HQ3: translation into French (pages 36 &amp; 41)</a:t>
                      </a:r>
                      <a:endParaRPr lang="en-GB" sz="1200" noProof="0" dirty="0" smtClean="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Font typeface="Arial" pitchFamily="34" charset="0"/>
                        <a:buChar char="•"/>
                      </a:pPr>
                      <a:r>
                        <a:rPr lang="en-GB" sz="1200" noProof="0" dirty="0" smtClean="0">
                          <a:latin typeface="Calibri" pitchFamily="34" charset="0"/>
                          <a:cs typeface="Calibri" pitchFamily="34" charset="0"/>
                        </a:rPr>
                        <a:t>Use the </a:t>
                      </a:r>
                      <a:r>
                        <a:rPr lang="en-GB" sz="1200" b="1" noProof="0" dirty="0" smtClean="0">
                          <a:latin typeface="Calibri" pitchFamily="34" charset="0"/>
                          <a:cs typeface="Calibri" pitchFamily="34" charset="0"/>
                        </a:rPr>
                        <a:t>imperfect </a:t>
                      </a:r>
                      <a:r>
                        <a:rPr lang="en-GB" sz="1200" noProof="0" dirty="0" smtClean="0">
                          <a:latin typeface="Calibri" pitchFamily="34" charset="0"/>
                          <a:cs typeface="Calibri" pitchFamily="34" charset="0"/>
                        </a:rPr>
                        <a:t>tense to describe repeated</a:t>
                      </a:r>
                      <a:r>
                        <a:rPr lang="en-GB" sz="1200" baseline="0" noProof="0" dirty="0" smtClean="0">
                          <a:latin typeface="Calibri" pitchFamily="34" charset="0"/>
                          <a:cs typeface="Calibri" pitchFamily="34" charset="0"/>
                        </a:rPr>
                        <a:t> actions in the past with a time phrase such as: “</a:t>
                      </a:r>
                      <a:r>
                        <a:rPr lang="en-GB" sz="1200" b="1" baseline="0" noProof="0" dirty="0" err="1" smtClean="0">
                          <a:latin typeface="Calibri" pitchFamily="34" charset="0"/>
                          <a:cs typeface="Calibri" pitchFamily="34" charset="0"/>
                        </a:rPr>
                        <a:t>Chaque</a:t>
                      </a:r>
                      <a:r>
                        <a:rPr lang="en-GB" sz="1200" b="1" baseline="0" noProof="0" dirty="0" smtClean="0">
                          <a:latin typeface="Calibri" pitchFamily="34" charset="0"/>
                          <a:cs typeface="Calibri" pitchFamily="34" charset="0"/>
                        </a:rPr>
                        <a:t> jour</a:t>
                      </a:r>
                      <a:r>
                        <a:rPr lang="en-GB" sz="1200" baseline="0" noProof="0" dirty="0" smtClean="0">
                          <a:latin typeface="Calibri" pitchFamily="34" charset="0"/>
                          <a:cs typeface="Calibri" pitchFamily="34" charset="0"/>
                        </a:rPr>
                        <a:t>”.</a:t>
                      </a:r>
                    </a:p>
                    <a:p>
                      <a:pPr>
                        <a:buFont typeface="Arial" pitchFamily="34" charset="0"/>
                        <a:buChar char="•"/>
                      </a:pPr>
                      <a:r>
                        <a:rPr lang="en-GB" sz="1200" baseline="0" noProof="0" dirty="0" smtClean="0">
                          <a:latin typeface="Calibri" pitchFamily="34" charset="0"/>
                          <a:cs typeface="Calibri" pitchFamily="34" charset="0"/>
                        </a:rPr>
                        <a:t>Use the </a:t>
                      </a:r>
                      <a:r>
                        <a:rPr lang="en-GB" sz="1200" b="1" baseline="0" noProof="0" dirty="0" smtClean="0">
                          <a:latin typeface="Calibri" pitchFamily="34" charset="0"/>
                          <a:cs typeface="Calibri" pitchFamily="34" charset="0"/>
                        </a:rPr>
                        <a:t>perfect </a:t>
                      </a:r>
                      <a:r>
                        <a:rPr lang="en-GB" sz="1200" baseline="0" noProof="0" dirty="0" smtClean="0">
                          <a:latin typeface="Calibri" pitchFamily="34" charset="0"/>
                          <a:cs typeface="Calibri" pitchFamily="34" charset="0"/>
                        </a:rPr>
                        <a:t>tense to say what you have done and the </a:t>
                      </a:r>
                      <a:r>
                        <a:rPr lang="en-GB" sz="1200" b="1" baseline="0" noProof="0" dirty="0" smtClean="0">
                          <a:latin typeface="Calibri" pitchFamily="34" charset="0"/>
                          <a:cs typeface="Calibri" pitchFamily="34" charset="0"/>
                        </a:rPr>
                        <a:t>pluperfect</a:t>
                      </a:r>
                      <a:r>
                        <a:rPr lang="en-GB" sz="1200" baseline="0" noProof="0" dirty="0" smtClean="0">
                          <a:latin typeface="Calibri" pitchFamily="34" charset="0"/>
                          <a:cs typeface="Calibri" pitchFamily="34" charset="0"/>
                        </a:rPr>
                        <a:t> tense to say what you had done.</a:t>
                      </a:r>
                    </a:p>
                    <a:p>
                      <a:pPr>
                        <a:buFont typeface="Arial" pitchFamily="34" charset="0"/>
                        <a:buChar char="•"/>
                      </a:pPr>
                      <a:r>
                        <a:rPr lang="en-GB" sz="1200" baseline="0" noProof="0" dirty="0" smtClean="0">
                          <a:latin typeface="Calibri" pitchFamily="34" charset="0"/>
                          <a:cs typeface="Calibri" pitchFamily="34" charset="0"/>
                        </a:rPr>
                        <a:t>Use the “</a:t>
                      </a:r>
                      <a:r>
                        <a:rPr lang="en-GB" sz="1200" b="1" baseline="0" noProof="0" dirty="0" smtClean="0">
                          <a:latin typeface="Calibri" pitchFamily="34" charset="0"/>
                          <a:cs typeface="Calibri" pitchFamily="34" charset="0"/>
                        </a:rPr>
                        <a:t>we</a:t>
                      </a:r>
                      <a:r>
                        <a:rPr lang="en-GB" sz="1200" baseline="0" noProof="0" dirty="0" smtClean="0">
                          <a:latin typeface="Calibri" pitchFamily="34" charset="0"/>
                          <a:cs typeface="Calibri" pitchFamily="34" charset="0"/>
                        </a:rPr>
                        <a:t>” form of the verb to describe the actions of others with sentence openers such as: “</a:t>
                      </a:r>
                      <a:r>
                        <a:rPr lang="en-GB" sz="1200" b="1" baseline="0" noProof="0" dirty="0" err="1" smtClean="0">
                          <a:latin typeface="Calibri" pitchFamily="34" charset="0"/>
                          <a:cs typeface="Calibri" pitchFamily="34" charset="0"/>
                        </a:rPr>
                        <a:t>Mes</a:t>
                      </a:r>
                      <a:r>
                        <a:rPr lang="en-GB" sz="1200" b="1" baseline="0" noProof="0" dirty="0" smtClean="0">
                          <a:latin typeface="Calibri" pitchFamily="34" charset="0"/>
                          <a:cs typeface="Calibri" pitchFamily="34" charset="0"/>
                        </a:rPr>
                        <a:t> </a:t>
                      </a:r>
                      <a:r>
                        <a:rPr lang="en-GB" sz="1200" b="1" baseline="0" noProof="0" dirty="0" err="1" smtClean="0">
                          <a:latin typeface="Calibri" pitchFamily="34" charset="0"/>
                          <a:cs typeface="Calibri" pitchFamily="34" charset="0"/>
                        </a:rPr>
                        <a:t>amis</a:t>
                      </a:r>
                      <a:r>
                        <a:rPr lang="en-GB" sz="1200" b="1" baseline="0" noProof="0" dirty="0" smtClean="0">
                          <a:latin typeface="Calibri" pitchFamily="34" charset="0"/>
                          <a:cs typeface="Calibri" pitchFamily="34" charset="0"/>
                        </a:rPr>
                        <a:t> et </a:t>
                      </a:r>
                      <a:r>
                        <a:rPr lang="en-GB" sz="1200" b="1" baseline="0" noProof="0" dirty="0" err="1" smtClean="0">
                          <a:latin typeface="Calibri" pitchFamily="34" charset="0"/>
                          <a:cs typeface="Calibri" pitchFamily="34" charset="0"/>
                        </a:rPr>
                        <a:t>moi</a:t>
                      </a:r>
                      <a:r>
                        <a:rPr lang="en-GB" sz="1200" baseline="0" noProof="0" dirty="0" smtClean="0">
                          <a:latin typeface="Calibri" pitchFamily="34" charset="0"/>
                          <a:cs typeface="Calibri" pitchFamily="34" charset="0"/>
                        </a:rPr>
                        <a:t>” or “</a:t>
                      </a:r>
                      <a:r>
                        <a:rPr lang="en-GB" sz="1200" b="1" baseline="0" noProof="0" dirty="0" smtClean="0">
                          <a:latin typeface="Calibri" pitchFamily="34" charset="0"/>
                          <a:cs typeface="Calibri" pitchFamily="34" charset="0"/>
                        </a:rPr>
                        <a:t>Ma </a:t>
                      </a:r>
                      <a:r>
                        <a:rPr lang="en-GB" sz="1200" b="1" baseline="0" noProof="0" dirty="0" err="1" smtClean="0">
                          <a:latin typeface="Calibri" pitchFamily="34" charset="0"/>
                          <a:cs typeface="Calibri" pitchFamily="34" charset="0"/>
                        </a:rPr>
                        <a:t>famille</a:t>
                      </a:r>
                      <a:r>
                        <a:rPr lang="en-GB" sz="1200" b="1" baseline="0" noProof="0" dirty="0" smtClean="0">
                          <a:latin typeface="Calibri" pitchFamily="34" charset="0"/>
                          <a:cs typeface="Calibri" pitchFamily="34" charset="0"/>
                        </a:rPr>
                        <a:t> et </a:t>
                      </a:r>
                      <a:r>
                        <a:rPr lang="en-GB" sz="1200" b="1" baseline="0" noProof="0" dirty="0" err="1" smtClean="0">
                          <a:latin typeface="Calibri" pitchFamily="34" charset="0"/>
                          <a:cs typeface="Calibri" pitchFamily="34" charset="0"/>
                        </a:rPr>
                        <a:t>moi</a:t>
                      </a:r>
                      <a:r>
                        <a:rPr lang="en-GB" sz="1200" baseline="0" noProof="0" dirty="0" smtClean="0">
                          <a:latin typeface="Calibri" pitchFamily="34" charset="0"/>
                          <a:cs typeface="Calibri" pitchFamily="34" charset="0"/>
                        </a:rPr>
                        <a:t>”.</a:t>
                      </a:r>
                    </a:p>
                    <a:p>
                      <a:pPr>
                        <a:buFont typeface="Arial" pitchFamily="34" charset="0"/>
                        <a:buChar char="•"/>
                      </a:pPr>
                      <a:r>
                        <a:rPr lang="en-GB" sz="1200" baseline="0" noProof="0" dirty="0" smtClean="0">
                          <a:latin typeface="Calibri" pitchFamily="34" charset="0"/>
                          <a:cs typeface="Calibri" pitchFamily="34" charset="0"/>
                        </a:rPr>
                        <a:t>Include lots of variety and French fancies</a:t>
                      </a:r>
                    </a:p>
                    <a:p>
                      <a:pPr>
                        <a:buFont typeface="Arial" pitchFamily="34" charset="0"/>
                        <a:buChar char="•"/>
                      </a:pPr>
                      <a:r>
                        <a:rPr lang="en-GB" sz="1200" baseline="0" noProof="0" dirty="0" smtClean="0">
                          <a:latin typeface="Calibri" pitchFamily="34" charset="0"/>
                          <a:cs typeface="Calibri" pitchFamily="34" charset="0"/>
                        </a:rPr>
                        <a:t>Make sure your include extended sentences in your French</a:t>
                      </a:r>
                    </a:p>
                    <a:p>
                      <a:pPr>
                        <a:buFont typeface="Arial" pitchFamily="34" charset="0"/>
                        <a:buChar char="•"/>
                      </a:pPr>
                      <a:r>
                        <a:rPr lang="en-GB" sz="1200" baseline="0" noProof="0" dirty="0" smtClean="0">
                          <a:latin typeface="Calibri" pitchFamily="34" charset="0"/>
                          <a:cs typeface="Calibri" pitchFamily="34" charset="0"/>
                        </a:rPr>
                        <a:t>Include the opinions of others in more than one time frame such as: </a:t>
                      </a:r>
                      <a:r>
                        <a:rPr lang="en-GB" sz="1200" b="1" baseline="0" noProof="0" dirty="0" smtClean="0">
                          <a:latin typeface="Calibri" pitchFamily="34" charset="0"/>
                          <a:cs typeface="Calibri" pitchFamily="34" charset="0"/>
                        </a:rPr>
                        <a:t>“</a:t>
                      </a:r>
                      <a:r>
                        <a:rPr lang="en-GB" sz="1200" b="1" baseline="0" noProof="0" dirty="0" err="1" smtClean="0">
                          <a:latin typeface="Calibri" pitchFamily="34" charset="0"/>
                          <a:cs typeface="Calibri" pitchFamily="34" charset="0"/>
                        </a:rPr>
                        <a:t>Mes</a:t>
                      </a:r>
                      <a:r>
                        <a:rPr lang="en-GB" sz="1200" b="1" baseline="0" noProof="0" dirty="0" smtClean="0">
                          <a:latin typeface="Calibri" pitchFamily="34" charset="0"/>
                          <a:cs typeface="Calibri" pitchFamily="34" charset="0"/>
                        </a:rPr>
                        <a:t> </a:t>
                      </a:r>
                      <a:r>
                        <a:rPr lang="en-GB" sz="1200" b="1" baseline="0" noProof="0" dirty="0" err="1" smtClean="0">
                          <a:latin typeface="Calibri" pitchFamily="34" charset="0"/>
                          <a:cs typeface="Calibri" pitchFamily="34" charset="0"/>
                        </a:rPr>
                        <a:t>amis</a:t>
                      </a:r>
                      <a:r>
                        <a:rPr lang="en-GB" sz="1200" b="1" baseline="0" noProof="0" dirty="0" smtClean="0">
                          <a:latin typeface="Calibri" pitchFamily="34" charset="0"/>
                          <a:cs typeface="Calibri" pitchFamily="34" charset="0"/>
                        </a:rPr>
                        <a:t> et </a:t>
                      </a:r>
                      <a:r>
                        <a:rPr lang="en-GB" sz="1200" b="1" baseline="0" noProof="0" dirty="0" err="1" smtClean="0">
                          <a:latin typeface="Calibri" pitchFamily="34" charset="0"/>
                          <a:cs typeface="Calibri" pitchFamily="34" charset="0"/>
                        </a:rPr>
                        <a:t>moi</a:t>
                      </a:r>
                      <a:r>
                        <a:rPr lang="en-GB" sz="1200" b="1" baseline="0" noProof="0" dirty="0" smtClean="0">
                          <a:latin typeface="Calibri" pitchFamily="34" charset="0"/>
                          <a:cs typeface="Calibri" pitchFamily="34" charset="0"/>
                        </a:rPr>
                        <a:t>, nous </a:t>
                      </a:r>
                      <a:r>
                        <a:rPr lang="en-GB" sz="1200" b="1" baseline="0" noProof="0" dirty="0" err="1" smtClean="0">
                          <a:latin typeface="Calibri" pitchFamily="34" charset="0"/>
                          <a:cs typeface="Calibri" pitchFamily="34" charset="0"/>
                        </a:rPr>
                        <a:t>aimons</a:t>
                      </a:r>
                      <a:r>
                        <a:rPr lang="en-GB" sz="1200" b="1" baseline="0" noProof="0" dirty="0" smtClean="0">
                          <a:latin typeface="Calibri" pitchFamily="34" charset="0"/>
                          <a:cs typeface="Calibri" pitchFamily="34" charset="0"/>
                        </a:rPr>
                        <a:t> passer le week-end ensemble.” </a:t>
                      </a:r>
                      <a:r>
                        <a:rPr lang="en-GB" sz="1200" b="0" baseline="0" noProof="0" dirty="0" smtClean="0">
                          <a:latin typeface="Calibri" pitchFamily="34" charset="0"/>
                          <a:cs typeface="Calibri" pitchFamily="34" charset="0"/>
                        </a:rPr>
                        <a:t>Or: </a:t>
                      </a:r>
                      <a:r>
                        <a:rPr lang="en-GB" sz="1200" b="1" baseline="0" noProof="0" dirty="0" smtClean="0">
                          <a:latin typeface="Calibri" pitchFamily="34" charset="0"/>
                          <a:cs typeface="Calibri" pitchFamily="34" charset="0"/>
                        </a:rPr>
                        <a:t>“</a:t>
                      </a:r>
                      <a:r>
                        <a:rPr lang="en-GB" sz="1200" b="1" baseline="0" noProof="0" dirty="0" err="1" smtClean="0">
                          <a:latin typeface="Calibri" pitchFamily="34" charset="0"/>
                          <a:cs typeface="Calibri" pitchFamily="34" charset="0"/>
                        </a:rPr>
                        <a:t>Chaque</a:t>
                      </a:r>
                      <a:r>
                        <a:rPr lang="en-GB" sz="1200" b="1" baseline="0" noProof="0" dirty="0" smtClean="0">
                          <a:latin typeface="Calibri" pitchFamily="34" charset="0"/>
                          <a:cs typeface="Calibri" pitchFamily="34" charset="0"/>
                        </a:rPr>
                        <a:t> jour on </a:t>
                      </a:r>
                      <a:r>
                        <a:rPr lang="en-GB" sz="1200" b="1" baseline="0" noProof="0" dirty="0" err="1" smtClean="0">
                          <a:latin typeface="Calibri" pitchFamily="34" charset="0"/>
                          <a:cs typeface="Calibri" pitchFamily="34" charset="0"/>
                        </a:rPr>
                        <a:t>aimait</a:t>
                      </a:r>
                      <a:r>
                        <a:rPr lang="en-GB" sz="1200" b="1" baseline="0" noProof="0" dirty="0" smtClean="0">
                          <a:latin typeface="Calibri" pitchFamily="34" charset="0"/>
                          <a:cs typeface="Calibri" pitchFamily="34" charset="0"/>
                        </a:rPr>
                        <a:t> se bronzer, </a:t>
                      </a:r>
                      <a:r>
                        <a:rPr lang="en-GB" sz="1200" b="1" baseline="0" noProof="0" dirty="0" err="1" smtClean="0">
                          <a:latin typeface="Calibri" pitchFamily="34" charset="0"/>
                          <a:cs typeface="Calibri" pitchFamily="34" charset="0"/>
                        </a:rPr>
                        <a:t>nager</a:t>
                      </a:r>
                      <a:r>
                        <a:rPr lang="en-GB" sz="1200" b="1" baseline="0" noProof="0" dirty="0" smtClean="0">
                          <a:latin typeface="Calibri" pitchFamily="34" charset="0"/>
                          <a:cs typeface="Calibri" pitchFamily="34" charset="0"/>
                        </a:rPr>
                        <a:t> </a:t>
                      </a:r>
                      <a:r>
                        <a:rPr lang="en-GB" sz="1200" b="1" baseline="0" noProof="0" dirty="0" err="1" smtClean="0">
                          <a:latin typeface="Calibri" pitchFamily="34" charset="0"/>
                          <a:cs typeface="Calibri" pitchFamily="34" charset="0"/>
                        </a:rPr>
                        <a:t>dans</a:t>
                      </a:r>
                      <a:r>
                        <a:rPr lang="en-GB" sz="1200" b="1" baseline="0" noProof="0" dirty="0" smtClean="0">
                          <a:latin typeface="Calibri" pitchFamily="34" charset="0"/>
                          <a:cs typeface="Calibri" pitchFamily="34" charset="0"/>
                        </a:rPr>
                        <a:t> la piscine et </a:t>
                      </a:r>
                      <a:r>
                        <a:rPr lang="en-GB" sz="1200" b="1" baseline="0" noProof="0" dirty="0" err="1" smtClean="0">
                          <a:latin typeface="Calibri" pitchFamily="34" charset="0"/>
                          <a:cs typeface="Calibri" pitchFamily="34" charset="0"/>
                        </a:rPr>
                        <a:t>jouer</a:t>
                      </a:r>
                      <a:r>
                        <a:rPr lang="en-GB" sz="1200" b="1" baseline="0" noProof="0" dirty="0" smtClean="0">
                          <a:latin typeface="Calibri" pitchFamily="34" charset="0"/>
                          <a:cs typeface="Calibri" pitchFamily="34" charset="0"/>
                        </a:rPr>
                        <a:t> à la </a:t>
                      </a:r>
                      <a:r>
                        <a:rPr lang="en-GB" sz="1200" b="1" baseline="0" noProof="0" dirty="0" err="1" smtClean="0">
                          <a:latin typeface="Calibri" pitchFamily="34" charset="0"/>
                          <a:cs typeface="Calibri" pitchFamily="34" charset="0"/>
                        </a:rPr>
                        <a:t>plage</a:t>
                      </a:r>
                      <a:r>
                        <a:rPr lang="en-GB" sz="1200" b="1" baseline="0" noProof="0" dirty="0" smtClean="0">
                          <a:latin typeface="Calibri" pitchFamily="34" charset="0"/>
                          <a:cs typeface="Calibri"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2057903">
                <a:tc>
                  <a:txBody>
                    <a:bodyPr/>
                    <a:lstStyle/>
                    <a:p>
                      <a:pPr algn="ctr"/>
                      <a:r>
                        <a:rPr lang="es-ES_tradnl" sz="1200" b="1" dirty="0" smtClean="0">
                          <a:latin typeface="Calibri" pitchFamily="34" charset="0"/>
                          <a:cs typeface="Calibri" pitchFamily="34" charset="0"/>
                        </a:rPr>
                        <a:t>FOR ALL 4 SKILLS</a:t>
                      </a:r>
                      <a:endParaRPr lang="es-ES_tradnl" sz="1200" b="1" dirty="0">
                        <a:latin typeface="Calibri" pitchFamily="34" charset="0"/>
                        <a:cs typeface="Calibri" pitchFamily="34" charset="0"/>
                      </a:endParaRP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marL="228600" indent="-228600">
                        <a:buFont typeface="Arial" pitchFamily="34" charset="0"/>
                        <a:buChar char="•"/>
                      </a:pPr>
                      <a:r>
                        <a:rPr lang="en-GB" sz="1200" noProof="0" dirty="0" smtClean="0">
                          <a:latin typeface="Calibri" pitchFamily="34" charset="0"/>
                          <a:cs typeface="Calibri" pitchFamily="34" charset="0"/>
                        </a:rPr>
                        <a:t>Know the basics (pages 2-6)</a:t>
                      </a:r>
                    </a:p>
                    <a:p>
                      <a:pPr marL="228600" indent="-228600">
                        <a:buFont typeface="Arial" pitchFamily="34" charset="0"/>
                        <a:buChar char="•"/>
                      </a:pPr>
                      <a:r>
                        <a:rPr lang="en-GB" sz="1200" baseline="0" noProof="0" dirty="0" smtClean="0">
                          <a:latin typeface="Calibri" pitchFamily="34" charset="0"/>
                          <a:cs typeface="Calibri" pitchFamily="34" charset="0"/>
                        </a:rPr>
                        <a:t>“I” form of past, present, future  verbs (pages 7-17)</a:t>
                      </a:r>
                    </a:p>
                    <a:p>
                      <a:pPr marL="228600" indent="-228600">
                        <a:buFont typeface="Arial" pitchFamily="34" charset="0"/>
                        <a:buChar char="•"/>
                      </a:pPr>
                      <a:r>
                        <a:rPr lang="en-GB" sz="1200" baseline="0" noProof="0" dirty="0" smtClean="0">
                          <a:latin typeface="Calibri" pitchFamily="34" charset="0"/>
                          <a:cs typeface="Calibri" pitchFamily="34" charset="0"/>
                        </a:rPr>
                        <a:t>10 essential verbs in 3 tenses (page 24) &amp; 10 French fancies that ensure grade 5+ (page 39)</a:t>
                      </a:r>
                    </a:p>
                    <a:p>
                      <a:pPr marL="228600" indent="-228600">
                        <a:buFont typeface="Arial" pitchFamily="34" charset="0"/>
                        <a:buChar char="•"/>
                      </a:pPr>
                      <a:r>
                        <a:rPr lang="en-GB" sz="1200" baseline="0" noProof="0" dirty="0" smtClean="0">
                          <a:latin typeface="Calibri" pitchFamily="34" charset="0"/>
                          <a:cs typeface="Calibri" pitchFamily="34" charset="0"/>
                        </a:rPr>
                        <a:t>Question words (page 28)</a:t>
                      </a:r>
                    </a:p>
                    <a:p>
                      <a:pPr marL="228600" indent="-228600">
                        <a:buFont typeface="Arial" pitchFamily="34" charset="0"/>
                        <a:buChar char="•"/>
                      </a:pPr>
                      <a:r>
                        <a:rPr lang="en-GB" sz="1200" baseline="0" noProof="0" dirty="0" smtClean="0">
                          <a:latin typeface="Calibri" pitchFamily="34" charset="0"/>
                          <a:cs typeface="Calibri" pitchFamily="34" charset="0"/>
                        </a:rPr>
                        <a:t>Vocabulary &amp; structures (pages 46-61)</a:t>
                      </a:r>
                    </a:p>
                    <a:p>
                      <a:pPr marL="228600" indent="-228600">
                        <a:buFont typeface="Arial" pitchFamily="34" charset="0"/>
                        <a:buChar char="•"/>
                      </a:pPr>
                      <a:r>
                        <a:rPr lang="en-GB" sz="1200" baseline="0" noProof="0" dirty="0" smtClean="0">
                          <a:latin typeface="Calibri" pitchFamily="34" charset="0"/>
                          <a:cs typeface="Calibri" pitchFamily="34" charset="0"/>
                        </a:rPr>
                        <a:t>Vocabulary learning strategies (page 44)</a:t>
                      </a:r>
                    </a:p>
                    <a:p>
                      <a:pPr marL="228600" indent="-228600">
                        <a:buFont typeface="Arial" pitchFamily="34" charset="0"/>
                        <a:buChar char="•"/>
                      </a:pPr>
                      <a:r>
                        <a:rPr lang="en-GB" sz="1200" baseline="0" noProof="0" dirty="0" smtClean="0">
                          <a:latin typeface="Calibri" pitchFamily="34" charset="0"/>
                          <a:cs typeface="Calibri" pitchFamily="34" charset="0"/>
                        </a:rPr>
                        <a:t>Small but important words  (page 5)</a:t>
                      </a:r>
                    </a:p>
                    <a:p>
                      <a:pPr marL="228600" indent="-228600">
                        <a:buFont typeface="Arial" pitchFamily="34" charset="0"/>
                        <a:buChar char="•"/>
                      </a:pPr>
                      <a:r>
                        <a:rPr lang="en-GB" sz="1200" baseline="0" noProof="0" dirty="0" smtClean="0">
                          <a:latin typeface="Calibri" pitchFamily="34" charset="0"/>
                          <a:cs typeface="Calibri" pitchFamily="34" charset="0"/>
                        </a:rPr>
                        <a:t>Opinions &amp; adjectives (page 21)</a:t>
                      </a:r>
                    </a:p>
                    <a:p>
                      <a:pPr marL="228600" indent="-228600">
                        <a:buFont typeface="Arial" pitchFamily="34" charset="0"/>
                        <a:buChar char="•"/>
                      </a:pPr>
                      <a:r>
                        <a:rPr lang="en-GB" sz="1200" baseline="0" noProof="0" dirty="0" smtClean="0">
                          <a:latin typeface="Calibri" pitchFamily="34" charset="0"/>
                          <a:cs typeface="Calibri" pitchFamily="34" charset="0"/>
                        </a:rPr>
                        <a:t>Link words/ connectives (page 20)</a:t>
                      </a:r>
                    </a:p>
                    <a:p>
                      <a:pPr marL="228600" indent="-228600">
                        <a:buFont typeface="Arial" pitchFamily="34" charset="0"/>
                        <a:buChar char="•"/>
                      </a:pPr>
                      <a:r>
                        <a:rPr lang="en-GB" sz="1200" baseline="0" noProof="0" dirty="0" smtClean="0">
                          <a:latin typeface="Calibri" pitchFamily="34" charset="0"/>
                          <a:cs typeface="Calibri" pitchFamily="34" charset="0"/>
                        </a:rPr>
                        <a:t>Use </a:t>
                      </a:r>
                      <a:r>
                        <a:rPr lang="en-GB" sz="1200" b="1" baseline="0" noProof="0" dirty="0" smtClean="0">
                          <a:latin typeface="Calibri" pitchFamily="34" charset="0"/>
                          <a:cs typeface="Calibri" pitchFamily="34" charset="0"/>
                        </a:rPr>
                        <a:t>memrise.com or quizlet.com </a:t>
                      </a:r>
                      <a:r>
                        <a:rPr lang="en-GB" sz="1200" baseline="0" noProof="0" dirty="0" smtClean="0">
                          <a:latin typeface="Calibri" pitchFamily="34" charset="0"/>
                          <a:cs typeface="Calibri" pitchFamily="34" charset="0"/>
                        </a:rPr>
                        <a:t>to learn vocabulary  Visit useful websites for learning &amp; revising French (list on page 63)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buFont typeface="Arial" pitchFamily="34" charset="0"/>
                        <a:buChar char="•"/>
                      </a:pPr>
                      <a:endParaRPr lang="en-GB" sz="1200" baseline="0" noProof="0" dirty="0" smtClean="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bl>
          </a:graphicData>
        </a:graphic>
      </p:graphicFrame>
      <p:sp>
        <p:nvSpPr>
          <p:cNvPr id="4" name="Slide Number Placeholder 3"/>
          <p:cNvSpPr>
            <a:spLocks noGrp="1"/>
          </p:cNvSpPr>
          <p:nvPr>
            <p:ph type="sldNum" sz="quarter" idx="12"/>
          </p:nvPr>
        </p:nvSpPr>
        <p:spPr>
          <a:xfrm>
            <a:off x="5013176" y="8658225"/>
            <a:ext cx="1600200" cy="485775"/>
          </a:xfrm>
        </p:spPr>
        <p:txBody>
          <a:bodyPr/>
          <a:lstStyle/>
          <a:p>
            <a:pPr>
              <a:defRPr/>
            </a:pPr>
            <a:fld id="{0F145BFC-05E3-4D00-AE96-44E6DC1FA43B}" type="slidenum">
              <a:rPr lang="en-GB" smtClean="0"/>
              <a:pPr>
                <a:defRPr/>
              </a:pPr>
              <a:t>62</a:t>
            </a:fld>
            <a:endParaRPr lang="en-GB" dirty="0"/>
          </a:p>
        </p:txBody>
      </p:sp>
    </p:spTree>
    <p:extLst>
      <p:ext uri="{BB962C8B-B14F-4D97-AF65-F5344CB8AC3E}">
        <p14:creationId xmlns:p14="http://schemas.microsoft.com/office/powerpoint/2010/main" val="2123573662"/>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0F145BFC-05E3-4D00-AE96-44E6DC1FA43B}" type="slidenum">
              <a:rPr lang="en-GB" smtClean="0"/>
              <a:pPr>
                <a:defRPr/>
              </a:pPr>
              <a:t>63</a:t>
            </a:fld>
            <a:endParaRPr lang="en-GB"/>
          </a:p>
        </p:txBody>
      </p:sp>
      <p:sp>
        <p:nvSpPr>
          <p:cNvPr id="3" name="Rectangle 2"/>
          <p:cNvSpPr/>
          <p:nvPr/>
        </p:nvSpPr>
        <p:spPr>
          <a:xfrm>
            <a:off x="188640" y="339387"/>
            <a:ext cx="6480720" cy="7620548"/>
          </a:xfrm>
          <a:prstGeom prst="rect">
            <a:avLst/>
          </a:prstGeom>
        </p:spPr>
        <p:txBody>
          <a:bodyPr wrap="square">
            <a:spAutoFit/>
          </a:bodyPr>
          <a:lstStyle/>
          <a:p>
            <a:pPr>
              <a:lnSpc>
                <a:spcPct val="115000"/>
              </a:lnSpc>
              <a:spcAft>
                <a:spcPts val="0"/>
              </a:spcAft>
            </a:pPr>
            <a:r>
              <a:rPr lang="en-US" sz="1000" b="1" dirty="0" smtClean="0">
                <a:latin typeface="Calibri" panose="020F0502020204030204" pitchFamily="34" charset="0"/>
                <a:ea typeface="Times New Roman" panose="02020603050405020304" pitchFamily="18" charset="0"/>
                <a:cs typeface="Calibri" panose="020F0502020204030204" pitchFamily="34" charset="0"/>
              </a:rPr>
              <a:t>COURSE RESOURCES</a:t>
            </a:r>
          </a:p>
          <a:p>
            <a:pPr>
              <a:lnSpc>
                <a:spcPct val="115000"/>
              </a:lnSpc>
              <a:spcAft>
                <a:spcPts val="0"/>
              </a:spcAft>
            </a:pPr>
            <a:r>
              <a:rPr lang="en-US" sz="1000" dirty="0" smtClean="0">
                <a:latin typeface="Calibri" panose="020F0502020204030204" pitchFamily="34" charset="0"/>
                <a:ea typeface="Times New Roman" panose="02020603050405020304" pitchFamily="18" charset="0"/>
                <a:cs typeface="Calibri" panose="020F0502020204030204" pitchFamily="34" charset="0"/>
              </a:rPr>
              <a:t>On-line resources on KERBOODLE for HOMEWORK &amp; independent study, covering all 4 skills (LISTENING, READING, SPEAKING &amp; WRITING as well as GRAMMAR &amp; VOCABULARY) </a:t>
            </a:r>
          </a:p>
          <a:p>
            <a:pPr>
              <a:lnSpc>
                <a:spcPct val="115000"/>
              </a:lnSpc>
              <a:spcAft>
                <a:spcPts val="0"/>
              </a:spcAft>
            </a:pPr>
            <a:endParaRPr lang="en-US" sz="1000" b="1" dirty="0">
              <a:latin typeface="Calibri" panose="020F0502020204030204" pitchFamily="34" charset="0"/>
              <a:ea typeface="Times New Roman" panose="02020603050405020304" pitchFamily="18" charset="0"/>
              <a:cs typeface="Calibri" panose="020F0502020204030204" pitchFamily="34" charset="0"/>
            </a:endParaRPr>
          </a:p>
          <a:p>
            <a:pPr>
              <a:lnSpc>
                <a:spcPct val="115000"/>
              </a:lnSpc>
              <a:spcAft>
                <a:spcPts val="0"/>
              </a:spcAft>
            </a:pPr>
            <a:r>
              <a:rPr lang="en-US" sz="1000" b="1" dirty="0" smtClean="0">
                <a:latin typeface="Calibri" panose="020F0502020204030204" pitchFamily="34" charset="0"/>
                <a:ea typeface="Times New Roman" panose="02020603050405020304" pitchFamily="18" charset="0"/>
                <a:cs typeface="Calibri" panose="020F0502020204030204" pitchFamily="34" charset="0"/>
              </a:rPr>
              <a:t>RESEARCH &amp; REFERENCE</a:t>
            </a:r>
            <a:r>
              <a:rPr lang="en-US" sz="1000" dirty="0">
                <a:latin typeface="Calibri" panose="020F0502020204030204" pitchFamily="34" charset="0"/>
                <a:ea typeface="Times New Roman" panose="02020603050405020304" pitchFamily="18" charset="0"/>
                <a:cs typeface="Calibri" panose="020F0502020204030204" pitchFamily="34" charset="0"/>
              </a:rPr>
              <a:t/>
            </a:r>
            <a:br>
              <a:rPr lang="en-US" sz="1000" dirty="0">
                <a:latin typeface="Calibri" panose="020F0502020204030204" pitchFamily="34" charset="0"/>
                <a:ea typeface="Times New Roman" panose="02020603050405020304" pitchFamily="18" charset="0"/>
                <a:cs typeface="Calibri" panose="020F0502020204030204" pitchFamily="34" charset="0"/>
              </a:rPr>
            </a:br>
            <a:r>
              <a:rPr lang="en-US" sz="1000" dirty="0">
                <a:latin typeface="Calibri" panose="020F0502020204030204" pitchFamily="34" charset="0"/>
                <a:ea typeface="Times New Roman" panose="02020603050405020304" pitchFamily="18" charset="0"/>
                <a:cs typeface="Calibri" panose="020F0502020204030204" pitchFamily="34" charset="0"/>
              </a:rPr>
              <a:t>1.  www.wordreference.com </a:t>
            </a:r>
            <a:br>
              <a:rPr lang="en-US" sz="1000" dirty="0">
                <a:latin typeface="Calibri" panose="020F0502020204030204" pitchFamily="34" charset="0"/>
                <a:ea typeface="Times New Roman" panose="02020603050405020304" pitchFamily="18" charset="0"/>
                <a:cs typeface="Calibri" panose="020F0502020204030204" pitchFamily="34" charset="0"/>
              </a:rPr>
            </a:br>
            <a:r>
              <a:rPr lang="en-US" sz="1000" dirty="0">
                <a:latin typeface="Calibri" panose="020F0502020204030204" pitchFamily="34" charset="0"/>
                <a:ea typeface="Times New Roman" panose="02020603050405020304" pitchFamily="18" charset="0"/>
                <a:cs typeface="Calibri" panose="020F0502020204030204" pitchFamily="34" charset="0"/>
              </a:rPr>
              <a:t>Online dictionary – use this and not an online </a:t>
            </a:r>
            <a:r>
              <a:rPr lang="en-US" sz="1000" dirty="0" smtClean="0">
                <a:latin typeface="Calibri" panose="020F0502020204030204" pitchFamily="34" charset="0"/>
                <a:ea typeface="Times New Roman" panose="02020603050405020304" pitchFamily="18" charset="0"/>
                <a:cs typeface="Calibri" panose="020F0502020204030204" pitchFamily="34" charset="0"/>
              </a:rPr>
              <a:t>translator</a:t>
            </a:r>
            <a:r>
              <a:rPr lang="en-US" sz="1000" dirty="0">
                <a:latin typeface="Calibri" panose="020F0502020204030204" pitchFamily="34" charset="0"/>
                <a:ea typeface="Times New Roman" panose="02020603050405020304" pitchFamily="18" charset="0"/>
                <a:cs typeface="Calibri" panose="020F0502020204030204" pitchFamily="34" charset="0"/>
              </a:rPr>
              <a:t/>
            </a:r>
            <a:br>
              <a:rPr lang="en-US" sz="1000" dirty="0">
                <a:latin typeface="Calibri" panose="020F0502020204030204" pitchFamily="34" charset="0"/>
                <a:ea typeface="Times New Roman" panose="02020603050405020304" pitchFamily="18" charset="0"/>
                <a:cs typeface="Calibri" panose="020F0502020204030204" pitchFamily="34" charset="0"/>
              </a:rPr>
            </a:br>
            <a:r>
              <a:rPr lang="en-US" sz="1000" dirty="0">
                <a:latin typeface="Calibri" panose="020F0502020204030204" pitchFamily="34" charset="0"/>
                <a:ea typeface="Times New Roman" panose="02020603050405020304" pitchFamily="18" charset="0"/>
                <a:cs typeface="Calibri" panose="020F0502020204030204" pitchFamily="34" charset="0"/>
              </a:rPr>
              <a:t>2.  http://www.conjugation.org/ </a:t>
            </a:r>
            <a:br>
              <a:rPr lang="en-US" sz="1000" dirty="0">
                <a:latin typeface="Calibri" panose="020F0502020204030204" pitchFamily="34" charset="0"/>
                <a:ea typeface="Times New Roman" panose="02020603050405020304" pitchFamily="18" charset="0"/>
                <a:cs typeface="Calibri" panose="020F0502020204030204" pitchFamily="34" charset="0"/>
              </a:rPr>
            </a:br>
            <a:r>
              <a:rPr lang="en-US" sz="1000" dirty="0">
                <a:latin typeface="Calibri" panose="020F0502020204030204" pitchFamily="34" charset="0"/>
                <a:ea typeface="Times New Roman" panose="02020603050405020304" pitchFamily="18" charset="0"/>
                <a:cs typeface="Calibri" panose="020F0502020204030204" pitchFamily="34" charset="0"/>
              </a:rPr>
              <a:t>Online verb conjugation tool – you type in the verb and it shows you all forms of all </a:t>
            </a:r>
            <a:r>
              <a:rPr lang="en-US" sz="1000" dirty="0" smtClean="0">
                <a:latin typeface="Calibri" panose="020F0502020204030204" pitchFamily="34" charset="0"/>
                <a:ea typeface="Times New Roman" panose="02020603050405020304" pitchFamily="18" charset="0"/>
                <a:cs typeface="Calibri" panose="020F0502020204030204" pitchFamily="34" charset="0"/>
              </a:rPr>
              <a:t>tenses</a:t>
            </a:r>
            <a:r>
              <a:rPr lang="en-US" sz="1000" dirty="0">
                <a:latin typeface="Calibri" panose="020F0502020204030204" pitchFamily="34" charset="0"/>
                <a:ea typeface="Times New Roman" panose="02020603050405020304" pitchFamily="18" charset="0"/>
                <a:cs typeface="Calibri" panose="020F0502020204030204" pitchFamily="34" charset="0"/>
              </a:rPr>
              <a:t/>
            </a:r>
            <a:br>
              <a:rPr lang="en-US" sz="1000" dirty="0">
                <a:latin typeface="Calibri" panose="020F0502020204030204" pitchFamily="34" charset="0"/>
                <a:ea typeface="Times New Roman" panose="02020603050405020304" pitchFamily="18" charset="0"/>
                <a:cs typeface="Calibri" panose="020F0502020204030204" pitchFamily="34" charset="0"/>
              </a:rPr>
            </a:br>
            <a:r>
              <a:rPr lang="en-US" sz="1000" dirty="0">
                <a:latin typeface="Calibri" panose="020F0502020204030204" pitchFamily="34" charset="0"/>
                <a:ea typeface="Times New Roman" panose="02020603050405020304" pitchFamily="18" charset="0"/>
                <a:cs typeface="Calibri" panose="020F0502020204030204" pitchFamily="34" charset="0"/>
              </a:rPr>
              <a:t>3.  http://text-to-speech.imtranslator.net/ </a:t>
            </a:r>
            <a:br>
              <a:rPr lang="en-US" sz="1000" dirty="0">
                <a:latin typeface="Calibri" panose="020F0502020204030204" pitchFamily="34" charset="0"/>
                <a:ea typeface="Times New Roman" panose="02020603050405020304" pitchFamily="18" charset="0"/>
                <a:cs typeface="Calibri" panose="020F0502020204030204" pitchFamily="34" charset="0"/>
              </a:rPr>
            </a:br>
            <a:r>
              <a:rPr lang="en-US" sz="1000" dirty="0">
                <a:latin typeface="Calibri" panose="020F0502020204030204" pitchFamily="34" charset="0"/>
                <a:ea typeface="Times New Roman" panose="02020603050405020304" pitchFamily="18" charset="0"/>
                <a:cs typeface="Calibri" panose="020F0502020204030204" pitchFamily="34" charset="0"/>
              </a:rPr>
              <a:t>Paste in some (corrected!) text to the text box and choose </a:t>
            </a:r>
            <a:r>
              <a:rPr lang="en-US" sz="1000" dirty="0" smtClean="0">
                <a:latin typeface="Calibri" panose="020F0502020204030204" pitchFamily="34" charset="0"/>
                <a:ea typeface="Times New Roman" panose="02020603050405020304" pitchFamily="18" charset="0"/>
                <a:cs typeface="Calibri" panose="020F0502020204030204" pitchFamily="34" charset="0"/>
              </a:rPr>
              <a:t>French </a:t>
            </a:r>
            <a:r>
              <a:rPr lang="en-US" sz="1000" dirty="0">
                <a:latin typeface="Calibri" panose="020F0502020204030204" pitchFamily="34" charset="0"/>
                <a:ea typeface="Times New Roman" panose="02020603050405020304" pitchFamily="18" charset="0"/>
                <a:cs typeface="Calibri" panose="020F0502020204030204" pitchFamily="34" charset="0"/>
              </a:rPr>
              <a:t>from the drop-down language menu – listen to how to pronounce it and </a:t>
            </a:r>
            <a:r>
              <a:rPr lang="en-US" sz="1000" dirty="0" err="1">
                <a:latin typeface="Calibri" panose="020F0502020204030204" pitchFamily="34" charset="0"/>
                <a:ea typeface="Times New Roman" panose="02020603050405020304" pitchFamily="18" charset="0"/>
                <a:cs typeface="Calibri" panose="020F0502020204030204" pitchFamily="34" charset="0"/>
              </a:rPr>
              <a:t>practise</a:t>
            </a:r>
            <a:r>
              <a:rPr lang="en-US" sz="1000" dirty="0">
                <a:latin typeface="Calibri" panose="020F0502020204030204" pitchFamily="34" charset="0"/>
                <a:ea typeface="Times New Roman" panose="02020603050405020304" pitchFamily="18" charset="0"/>
                <a:cs typeface="Calibri" panose="020F0502020204030204" pitchFamily="34" charset="0"/>
              </a:rPr>
              <a:t> </a:t>
            </a:r>
            <a:r>
              <a:rPr lang="en-US" sz="1000" dirty="0" smtClean="0">
                <a:latin typeface="Calibri" panose="020F0502020204030204" pitchFamily="34" charset="0"/>
                <a:ea typeface="Times New Roman" panose="02020603050405020304" pitchFamily="18" charset="0"/>
                <a:cs typeface="Calibri" panose="020F0502020204030204" pitchFamily="34" charset="0"/>
              </a:rPr>
              <a:t>yourself!</a:t>
            </a:r>
            <a:endParaRPr lang="en-GB" sz="1000" dirty="0" smtClean="0">
              <a:latin typeface="Calibri" panose="020F0502020204030204" pitchFamily="34" charset="0"/>
              <a:ea typeface="Times New Roman" panose="02020603050405020304" pitchFamily="18" charset="0"/>
              <a:cs typeface="Calibri" panose="020F0502020204030204" pitchFamily="34" charset="0"/>
            </a:endParaRPr>
          </a:p>
          <a:p>
            <a:pPr>
              <a:lnSpc>
                <a:spcPct val="115000"/>
              </a:lnSpc>
              <a:spcAft>
                <a:spcPts val="0"/>
              </a:spcAft>
            </a:pPr>
            <a:r>
              <a:rPr lang="en-US" sz="1000" dirty="0" smtClean="0">
                <a:latin typeface="Calibri" panose="020F0502020204030204" pitchFamily="34" charset="0"/>
                <a:ea typeface="Times New Roman" panose="02020603050405020304" pitchFamily="18" charset="0"/>
                <a:cs typeface="Calibri" panose="020F0502020204030204" pitchFamily="34" charset="0"/>
              </a:rPr>
              <a:t>4</a:t>
            </a:r>
            <a:r>
              <a:rPr lang="en-US" sz="1000" dirty="0">
                <a:latin typeface="Calibri" panose="020F0502020204030204" pitchFamily="34" charset="0"/>
                <a:ea typeface="Times New Roman" panose="02020603050405020304" pitchFamily="18" charset="0"/>
                <a:cs typeface="Calibri" panose="020F0502020204030204" pitchFamily="34" charset="0"/>
              </a:rPr>
              <a:t>. </a:t>
            </a:r>
            <a:r>
              <a:rPr lang="en-GB" sz="1000" dirty="0">
                <a:latin typeface="+mn-lt"/>
              </a:rPr>
              <a:t>https://www.french-word-a-day.com</a:t>
            </a:r>
            <a:r>
              <a:rPr lang="en-GB" sz="1000" dirty="0" smtClean="0">
                <a:latin typeface="+mn-lt"/>
              </a:rPr>
              <a:t>/ to learn a new word/phrase each day</a:t>
            </a:r>
          </a:p>
          <a:p>
            <a:pPr>
              <a:lnSpc>
                <a:spcPct val="115000"/>
              </a:lnSpc>
              <a:spcAft>
                <a:spcPts val="0"/>
              </a:spcAft>
            </a:pPr>
            <a:r>
              <a:rPr lang="en-GB" sz="1000" dirty="0" smtClean="0">
                <a:latin typeface="Calibri" panose="020F0502020204030204" pitchFamily="34" charset="0"/>
                <a:ea typeface="Calibri" panose="020F0502020204030204" pitchFamily="34" charset="0"/>
                <a:cs typeface="Calibri" panose="020F0502020204030204" pitchFamily="34" charset="0"/>
              </a:rPr>
              <a:t>5</a:t>
            </a:r>
            <a:r>
              <a:rPr lang="en-GB" sz="1000" dirty="0">
                <a:latin typeface="Calibri" panose="020F0502020204030204" pitchFamily="34" charset="0"/>
                <a:ea typeface="Calibri" panose="020F0502020204030204" pitchFamily="34" charset="0"/>
                <a:cs typeface="Calibri" panose="020F0502020204030204" pitchFamily="34" charset="0"/>
              </a:rPr>
              <a:t>.  http</a:t>
            </a:r>
            <a:r>
              <a:rPr lang="en-GB" sz="1000" dirty="0" smtClean="0">
                <a:latin typeface="Calibri" panose="020F0502020204030204" pitchFamily="34" charset="0"/>
                <a:ea typeface="Calibri" panose="020F0502020204030204" pitchFamily="34" charset="0"/>
                <a:cs typeface="Calibri" panose="020F0502020204030204" pitchFamily="34" charset="0"/>
              </a:rPr>
              <a:t>://french.typeit.org</a:t>
            </a:r>
            <a:r>
              <a:rPr lang="en-GB" sz="1000" dirty="0">
                <a:latin typeface="Calibri" panose="020F0502020204030204" pitchFamily="34" charset="0"/>
                <a:ea typeface="Calibri" panose="020F0502020204030204" pitchFamily="34" charset="0"/>
                <a:cs typeface="Calibri" panose="020F0502020204030204" pitchFamily="34" charset="0"/>
              </a:rPr>
              <a:t>/ </a:t>
            </a:r>
            <a:r>
              <a:rPr lang="en-US" sz="1000" dirty="0">
                <a:latin typeface="Calibri" panose="020F0502020204030204" pitchFamily="34" charset="0"/>
                <a:ea typeface="Times New Roman" panose="02020603050405020304" pitchFamily="18" charset="0"/>
                <a:cs typeface="Calibri" panose="020F0502020204030204" pitchFamily="34" charset="0"/>
              </a:rPr>
              <a:t/>
            </a:r>
            <a:br>
              <a:rPr lang="en-US" sz="1000" dirty="0">
                <a:latin typeface="Calibri" panose="020F0502020204030204" pitchFamily="34" charset="0"/>
                <a:ea typeface="Times New Roman" panose="02020603050405020304" pitchFamily="18" charset="0"/>
                <a:cs typeface="Calibri" panose="020F0502020204030204" pitchFamily="34" charset="0"/>
              </a:rPr>
            </a:br>
            <a:r>
              <a:rPr lang="en-US" sz="1000" dirty="0">
                <a:latin typeface="Calibri" panose="020F0502020204030204" pitchFamily="34" charset="0"/>
                <a:ea typeface="Times New Roman" panose="02020603050405020304" pitchFamily="18" charset="0"/>
                <a:cs typeface="Calibri" panose="020F0502020204030204" pitchFamily="34" charset="0"/>
              </a:rPr>
              <a:t>Saves you having to know the </a:t>
            </a:r>
            <a:r>
              <a:rPr lang="en-US" sz="1000" dirty="0" smtClean="0">
                <a:latin typeface="Calibri" panose="020F0502020204030204" pitchFamily="34" charset="0"/>
                <a:ea typeface="Times New Roman" panose="02020603050405020304" pitchFamily="18" charset="0"/>
                <a:cs typeface="Calibri" panose="020F0502020204030204" pitchFamily="34" charset="0"/>
              </a:rPr>
              <a:t>French </a:t>
            </a:r>
            <a:r>
              <a:rPr lang="en-US" sz="1000" dirty="0">
                <a:latin typeface="Calibri" panose="020F0502020204030204" pitchFamily="34" charset="0"/>
                <a:ea typeface="Times New Roman" panose="02020603050405020304" pitchFamily="18" charset="0"/>
                <a:cs typeface="Calibri" panose="020F0502020204030204" pitchFamily="34" charset="0"/>
              </a:rPr>
              <a:t>character codes or use insert symbol.</a:t>
            </a:r>
            <a:endParaRPr lang="en-GB" sz="1000" dirty="0">
              <a:latin typeface="Calibri" panose="020F0502020204030204" pitchFamily="34" charset="0"/>
              <a:ea typeface="Calibri" panose="020F0502020204030204" pitchFamily="34" charset="0"/>
              <a:cs typeface="Calibri" panose="020F0502020204030204" pitchFamily="34" charset="0"/>
            </a:endParaRPr>
          </a:p>
          <a:p>
            <a:pPr>
              <a:lnSpc>
                <a:spcPct val="115000"/>
              </a:lnSpc>
              <a:spcAft>
                <a:spcPts val="0"/>
              </a:spcAft>
            </a:pPr>
            <a:endParaRPr lang="en-GB" sz="1000" b="1" dirty="0" smtClean="0">
              <a:latin typeface="Calibri" panose="020F0502020204030204" pitchFamily="34" charset="0"/>
              <a:ea typeface="Times New Roman" panose="02020603050405020304" pitchFamily="18" charset="0"/>
              <a:cs typeface="Calibri" panose="020F0502020204030204" pitchFamily="34" charset="0"/>
            </a:endParaRPr>
          </a:p>
          <a:p>
            <a:pPr>
              <a:lnSpc>
                <a:spcPct val="115000"/>
              </a:lnSpc>
              <a:spcAft>
                <a:spcPts val="0"/>
              </a:spcAft>
            </a:pPr>
            <a:r>
              <a:rPr lang="en-GB" sz="1000" b="1" dirty="0" smtClean="0">
                <a:latin typeface="Calibri" panose="020F0502020204030204" pitchFamily="34" charset="0"/>
                <a:ea typeface="Times New Roman" panose="02020603050405020304" pitchFamily="18" charset="0"/>
                <a:cs typeface="Calibri" panose="020F0502020204030204" pitchFamily="34" charset="0"/>
              </a:rPr>
              <a:t>GRAMMAR PRACTICE</a:t>
            </a:r>
            <a:endParaRPr lang="en-GB" sz="1000" dirty="0">
              <a:latin typeface="Calibri" panose="020F0502020204030204" pitchFamily="34" charset="0"/>
              <a:ea typeface="Calibri" panose="020F0502020204030204" pitchFamily="34" charset="0"/>
              <a:cs typeface="Calibri" panose="020F0502020204030204" pitchFamily="34" charset="0"/>
            </a:endParaRPr>
          </a:p>
          <a:p>
            <a:pPr>
              <a:lnSpc>
                <a:spcPct val="115000"/>
              </a:lnSpc>
              <a:spcAft>
                <a:spcPts val="0"/>
              </a:spcAft>
            </a:pPr>
            <a:r>
              <a:rPr lang="en-US" sz="1000" dirty="0">
                <a:latin typeface="Calibri" panose="020F0502020204030204" pitchFamily="34" charset="0"/>
                <a:ea typeface="Times New Roman" panose="02020603050405020304" pitchFamily="18" charset="0"/>
                <a:cs typeface="Calibri" panose="020F0502020204030204" pitchFamily="34" charset="0"/>
              </a:rPr>
              <a:t>1. </a:t>
            </a:r>
            <a:r>
              <a:rPr lang="en-GB" sz="1000" dirty="0">
                <a:latin typeface="+mn-lt"/>
              </a:rPr>
              <a:t>https://conjuguemos.com/activities/french/verb/1</a:t>
            </a:r>
            <a:r>
              <a:rPr lang="en-US" sz="1000" dirty="0">
                <a:latin typeface="Calibri" panose="020F0502020204030204" pitchFamily="34" charset="0"/>
                <a:ea typeface="Times New Roman" panose="02020603050405020304" pitchFamily="18" charset="0"/>
                <a:cs typeface="Calibri" panose="020F0502020204030204" pitchFamily="34" charset="0"/>
              </a:rPr>
              <a:t/>
            </a:r>
            <a:br>
              <a:rPr lang="en-US" sz="1000" dirty="0">
                <a:latin typeface="Calibri" panose="020F0502020204030204" pitchFamily="34" charset="0"/>
                <a:ea typeface="Times New Roman" panose="02020603050405020304" pitchFamily="18" charset="0"/>
                <a:cs typeface="Calibri" panose="020F0502020204030204" pitchFamily="34" charset="0"/>
              </a:rPr>
            </a:br>
            <a:r>
              <a:rPr lang="en-US" sz="1000" dirty="0">
                <a:latin typeface="Calibri" panose="020F0502020204030204" pitchFamily="34" charset="0"/>
                <a:ea typeface="Times New Roman" panose="02020603050405020304" pitchFamily="18" charset="0"/>
                <a:cs typeface="Calibri" panose="020F0502020204030204" pitchFamily="34" charset="0"/>
              </a:rPr>
              <a:t>All the grammar you could possibly wish for!</a:t>
            </a:r>
            <a:endParaRPr lang="en-GB" sz="1000" dirty="0">
              <a:latin typeface="Calibri" panose="020F0502020204030204" pitchFamily="34" charset="0"/>
              <a:ea typeface="Calibri" panose="020F0502020204030204" pitchFamily="34" charset="0"/>
              <a:cs typeface="Calibri" panose="020F0502020204030204" pitchFamily="34" charset="0"/>
            </a:endParaRPr>
          </a:p>
          <a:p>
            <a:pPr>
              <a:lnSpc>
                <a:spcPct val="115000"/>
              </a:lnSpc>
              <a:spcAft>
                <a:spcPts val="0"/>
              </a:spcAft>
            </a:pPr>
            <a:r>
              <a:rPr lang="en-US" sz="1000" dirty="0">
                <a:latin typeface="Calibri" panose="020F0502020204030204" pitchFamily="34" charset="0"/>
                <a:ea typeface="Times New Roman" panose="02020603050405020304" pitchFamily="18" charset="0"/>
                <a:cs typeface="Calibri" panose="020F0502020204030204" pitchFamily="34" charset="0"/>
              </a:rPr>
              <a:t>2. </a:t>
            </a:r>
            <a:r>
              <a:rPr lang="en-GB" sz="1000" dirty="0">
                <a:latin typeface="+mn-lt"/>
              </a:rPr>
              <a:t>https://</a:t>
            </a:r>
            <a:r>
              <a:rPr lang="en-GB" sz="1000" dirty="0" smtClean="0">
                <a:latin typeface="+mn-lt"/>
              </a:rPr>
              <a:t>www.languagesonline.org.uk/Hotpotatoes/frenchindex.html</a:t>
            </a:r>
          </a:p>
          <a:p>
            <a:pPr>
              <a:lnSpc>
                <a:spcPct val="115000"/>
              </a:lnSpc>
              <a:spcAft>
                <a:spcPts val="0"/>
              </a:spcAft>
            </a:pPr>
            <a:r>
              <a:rPr lang="en-US" sz="1000" dirty="0" smtClean="0">
                <a:latin typeface="Calibri" panose="020F0502020204030204" pitchFamily="34" charset="0"/>
                <a:ea typeface="Times New Roman" panose="02020603050405020304" pitchFamily="18" charset="0"/>
                <a:cs typeface="Calibri" panose="020F0502020204030204" pitchFamily="34" charset="0"/>
              </a:rPr>
              <a:t>This </a:t>
            </a:r>
            <a:r>
              <a:rPr lang="en-US" sz="1000" dirty="0">
                <a:latin typeface="Calibri" panose="020F0502020204030204" pitchFamily="34" charset="0"/>
                <a:ea typeface="Times New Roman" panose="02020603050405020304" pitchFamily="18" charset="0"/>
                <a:cs typeface="Calibri" panose="020F0502020204030204" pitchFamily="34" charset="0"/>
              </a:rPr>
              <a:t>link takes you to a </a:t>
            </a:r>
            <a:r>
              <a:rPr lang="en-US" sz="1000" dirty="0" smtClean="0">
                <a:latin typeface="Calibri" panose="020F0502020204030204" pitchFamily="34" charset="0"/>
                <a:ea typeface="Times New Roman" panose="02020603050405020304" pitchFamily="18" charset="0"/>
                <a:cs typeface="Calibri" panose="020F0502020204030204" pitchFamily="34" charset="0"/>
              </a:rPr>
              <a:t>grammar and vocab self-correcting activities. </a:t>
            </a:r>
          </a:p>
          <a:p>
            <a:pPr>
              <a:lnSpc>
                <a:spcPct val="115000"/>
              </a:lnSpc>
              <a:spcAft>
                <a:spcPts val="0"/>
              </a:spcAft>
            </a:pPr>
            <a:endParaRPr lang="en-US" sz="1000" b="1" dirty="0">
              <a:latin typeface="Calibri" panose="020F0502020204030204" pitchFamily="34" charset="0"/>
              <a:ea typeface="Times New Roman" panose="02020603050405020304" pitchFamily="18" charset="0"/>
              <a:cs typeface="Calibri" panose="020F0502020204030204" pitchFamily="34" charset="0"/>
            </a:endParaRPr>
          </a:p>
          <a:p>
            <a:pPr>
              <a:lnSpc>
                <a:spcPct val="115000"/>
              </a:lnSpc>
              <a:spcAft>
                <a:spcPts val="0"/>
              </a:spcAft>
            </a:pPr>
            <a:r>
              <a:rPr lang="en-US" sz="1000" b="1" dirty="0" smtClean="0">
                <a:latin typeface="Calibri" panose="020F0502020204030204" pitchFamily="34" charset="0"/>
                <a:ea typeface="Times New Roman" panose="02020603050405020304" pitchFamily="18" charset="0"/>
                <a:cs typeface="Calibri" panose="020F0502020204030204" pitchFamily="34" charset="0"/>
              </a:rPr>
              <a:t>VOCABULARY BUILDING &amp; TOPIC KNOWLEDGE</a:t>
            </a:r>
            <a:r>
              <a:rPr lang="en-US" sz="1000" dirty="0">
                <a:latin typeface="Calibri" panose="020F0502020204030204" pitchFamily="34" charset="0"/>
                <a:ea typeface="Times New Roman" panose="02020603050405020304" pitchFamily="18" charset="0"/>
                <a:cs typeface="Calibri" panose="020F0502020204030204" pitchFamily="34" charset="0"/>
              </a:rPr>
              <a:t/>
            </a:r>
            <a:br>
              <a:rPr lang="en-US" sz="1000" dirty="0">
                <a:latin typeface="Calibri" panose="020F0502020204030204" pitchFamily="34" charset="0"/>
                <a:ea typeface="Times New Roman" panose="02020603050405020304" pitchFamily="18" charset="0"/>
                <a:cs typeface="Calibri" panose="020F0502020204030204" pitchFamily="34" charset="0"/>
              </a:rPr>
            </a:br>
            <a:r>
              <a:rPr lang="en-US" sz="1000" dirty="0" smtClean="0">
                <a:latin typeface="Calibri" panose="020F0502020204030204" pitchFamily="34" charset="0"/>
                <a:ea typeface="Times New Roman" panose="02020603050405020304" pitchFamily="18" charset="0"/>
                <a:cs typeface="Calibri" panose="020F0502020204030204" pitchFamily="34" charset="0"/>
              </a:rPr>
              <a:t>1.  </a:t>
            </a:r>
            <a:r>
              <a:rPr lang="en-US" sz="1000" dirty="0">
                <a:latin typeface="Calibri" panose="020F0502020204030204" pitchFamily="34" charset="0"/>
                <a:ea typeface="Times New Roman" panose="02020603050405020304" pitchFamily="18" charset="0"/>
                <a:cs typeface="Calibri" panose="020F0502020204030204" pitchFamily="34" charset="0"/>
              </a:rPr>
              <a:t>http://www.linguascope.com/default.htm </a:t>
            </a:r>
            <a:br>
              <a:rPr lang="en-US" sz="1000" dirty="0">
                <a:latin typeface="Calibri" panose="020F0502020204030204" pitchFamily="34" charset="0"/>
                <a:ea typeface="Times New Roman" panose="02020603050405020304" pitchFamily="18" charset="0"/>
                <a:cs typeface="Calibri" panose="020F0502020204030204" pitchFamily="34" charset="0"/>
              </a:rPr>
            </a:br>
            <a:r>
              <a:rPr lang="en-US" sz="1000" dirty="0">
                <a:latin typeface="Calibri" panose="020F0502020204030204" pitchFamily="34" charset="0"/>
                <a:ea typeface="Times New Roman" panose="02020603050405020304" pitchFamily="18" charset="0"/>
                <a:cs typeface="Calibri" panose="020F0502020204030204" pitchFamily="34" charset="0"/>
              </a:rPr>
              <a:t>Also needs password and login </a:t>
            </a:r>
            <a:endParaRPr lang="en-GB" sz="1000" dirty="0">
              <a:latin typeface="Calibri" panose="020F0502020204030204" pitchFamily="34" charset="0"/>
              <a:ea typeface="Calibri" panose="020F0502020204030204" pitchFamily="34" charset="0"/>
              <a:cs typeface="Calibri" panose="020F0502020204030204" pitchFamily="34" charset="0"/>
            </a:endParaRPr>
          </a:p>
          <a:p>
            <a:pPr>
              <a:lnSpc>
                <a:spcPct val="115000"/>
              </a:lnSpc>
              <a:spcAft>
                <a:spcPts val="0"/>
              </a:spcAft>
            </a:pPr>
            <a:r>
              <a:rPr lang="en-US" sz="1000" dirty="0">
                <a:latin typeface="Calibri" panose="020F0502020204030204" pitchFamily="34" charset="0"/>
                <a:ea typeface="Times New Roman" panose="02020603050405020304" pitchFamily="18" charset="0"/>
                <a:cs typeface="Calibri" panose="020F0502020204030204" pitchFamily="34" charset="0"/>
              </a:rPr>
              <a:t>2</a:t>
            </a:r>
            <a:r>
              <a:rPr lang="en-US" sz="1000" dirty="0" smtClean="0">
                <a:latin typeface="Calibri" panose="020F0502020204030204" pitchFamily="34" charset="0"/>
                <a:ea typeface="Times New Roman" panose="02020603050405020304" pitchFamily="18" charset="0"/>
                <a:cs typeface="Calibri" panose="020F0502020204030204" pitchFamily="34" charset="0"/>
              </a:rPr>
              <a:t>.  </a:t>
            </a:r>
            <a:r>
              <a:rPr lang="en-US" sz="1000" dirty="0">
                <a:latin typeface="Calibri" panose="020F0502020204030204" pitchFamily="34" charset="0"/>
                <a:ea typeface="Times New Roman" panose="02020603050405020304" pitchFamily="18" charset="0"/>
                <a:cs typeface="Calibri" panose="020F0502020204030204" pitchFamily="34" charset="0"/>
              </a:rPr>
              <a:t>http</a:t>
            </a:r>
            <a:r>
              <a:rPr lang="en-US" sz="1000" dirty="0" smtClean="0">
                <a:latin typeface="Calibri" panose="020F0502020204030204" pitchFamily="34" charset="0"/>
                <a:ea typeface="Times New Roman" panose="02020603050405020304" pitchFamily="18" charset="0"/>
                <a:cs typeface="Calibri" panose="020F0502020204030204" pitchFamily="34" charset="0"/>
              </a:rPr>
              <a:t>://zut.languageskills.co.uk/intermediate/year10.html </a:t>
            </a:r>
            <a:endParaRPr lang="en-GB" sz="1000" dirty="0">
              <a:latin typeface="Calibri" panose="020F0502020204030204" pitchFamily="34" charset="0"/>
              <a:ea typeface="Calibri" panose="020F0502020204030204" pitchFamily="34" charset="0"/>
              <a:cs typeface="Calibri" panose="020F0502020204030204" pitchFamily="34" charset="0"/>
            </a:endParaRPr>
          </a:p>
          <a:p>
            <a:pPr>
              <a:lnSpc>
                <a:spcPct val="115000"/>
              </a:lnSpc>
              <a:spcAft>
                <a:spcPts val="0"/>
              </a:spcAft>
            </a:pPr>
            <a:r>
              <a:rPr lang="en-US" sz="1000" dirty="0">
                <a:latin typeface="Calibri" panose="020F0502020204030204" pitchFamily="34" charset="0"/>
                <a:ea typeface="Calibri" panose="020F0502020204030204" pitchFamily="34" charset="0"/>
                <a:cs typeface="Calibri" panose="020F0502020204030204" pitchFamily="34" charset="0"/>
              </a:rPr>
              <a:t>3</a:t>
            </a:r>
            <a:r>
              <a:rPr lang="en-US" sz="1000" dirty="0" smtClean="0">
                <a:latin typeface="Calibri" panose="020F0502020204030204" pitchFamily="34" charset="0"/>
                <a:ea typeface="Calibri" panose="020F0502020204030204" pitchFamily="34" charset="0"/>
                <a:cs typeface="Calibri" panose="020F0502020204030204" pitchFamily="34" charset="0"/>
              </a:rPr>
              <a:t>. </a:t>
            </a:r>
            <a:r>
              <a:rPr lang="en-US" sz="1000" dirty="0">
                <a:latin typeface="Calibri" panose="020F0502020204030204" pitchFamily="34" charset="0"/>
                <a:ea typeface="Times New Roman" panose="02020603050405020304" pitchFamily="18" charset="0"/>
                <a:cs typeface="Calibri" panose="020F0502020204030204" pitchFamily="34" charset="0"/>
              </a:rPr>
              <a:t>http:// </a:t>
            </a:r>
            <a:r>
              <a:rPr lang="en-US" sz="1000" dirty="0" smtClean="0">
                <a:latin typeface="Calibri" panose="020F0502020204030204" pitchFamily="34" charset="0"/>
                <a:ea typeface="Calibri" panose="020F0502020204030204" pitchFamily="34" charset="0"/>
                <a:cs typeface="Calibri" panose="020F0502020204030204" pitchFamily="34" charset="0"/>
              </a:rPr>
              <a:t>memrise.com &amp; </a:t>
            </a:r>
            <a:r>
              <a:rPr lang="en-US" sz="1000" dirty="0">
                <a:latin typeface="Calibri" panose="020F0502020204030204" pitchFamily="34" charset="0"/>
                <a:ea typeface="Times New Roman" panose="02020603050405020304" pitchFamily="18" charset="0"/>
                <a:cs typeface="Calibri" panose="020F0502020204030204" pitchFamily="34" charset="0"/>
              </a:rPr>
              <a:t>http:// </a:t>
            </a:r>
            <a:r>
              <a:rPr lang="en-US" sz="1000" dirty="0" smtClean="0">
                <a:latin typeface="Calibri" panose="020F0502020204030204" pitchFamily="34" charset="0"/>
                <a:ea typeface="Calibri" panose="020F0502020204030204" pitchFamily="34" charset="0"/>
                <a:cs typeface="Calibri" panose="020F0502020204030204" pitchFamily="34" charset="0"/>
              </a:rPr>
              <a:t>vokabel.com &amp; </a:t>
            </a:r>
            <a:r>
              <a:rPr lang="en-US" sz="1000" dirty="0">
                <a:latin typeface="Calibri" panose="020F0502020204030204" pitchFamily="34" charset="0"/>
                <a:ea typeface="Times New Roman" panose="02020603050405020304" pitchFamily="18" charset="0"/>
                <a:cs typeface="Calibri" panose="020F0502020204030204" pitchFamily="34" charset="0"/>
              </a:rPr>
              <a:t>http:// q</a:t>
            </a:r>
            <a:r>
              <a:rPr lang="en-US" sz="1000" dirty="0" smtClean="0">
                <a:latin typeface="Calibri" panose="020F0502020204030204" pitchFamily="34" charset="0"/>
                <a:ea typeface="Calibri" panose="020F0502020204030204" pitchFamily="34" charset="0"/>
                <a:cs typeface="Calibri" panose="020F0502020204030204" pitchFamily="34" charset="0"/>
              </a:rPr>
              <a:t>uizlet.com</a:t>
            </a:r>
          </a:p>
          <a:p>
            <a:pPr>
              <a:lnSpc>
                <a:spcPct val="115000"/>
              </a:lnSpc>
              <a:spcAft>
                <a:spcPts val="0"/>
              </a:spcAft>
            </a:pPr>
            <a:r>
              <a:rPr lang="en-US" sz="1000" dirty="0">
                <a:latin typeface="Calibri" panose="020F0502020204030204" pitchFamily="34" charset="0"/>
                <a:ea typeface="Calibri" panose="020F0502020204030204" pitchFamily="34" charset="0"/>
                <a:cs typeface="Calibri" panose="020F0502020204030204" pitchFamily="34" charset="0"/>
              </a:rPr>
              <a:t>4</a:t>
            </a:r>
            <a:r>
              <a:rPr lang="en-US" sz="1000" dirty="0" smtClean="0">
                <a:latin typeface="Calibri" panose="020F0502020204030204" pitchFamily="34" charset="0"/>
                <a:ea typeface="Calibri" panose="020F0502020204030204" pitchFamily="34" charset="0"/>
                <a:cs typeface="Calibri" panose="020F0502020204030204" pitchFamily="34" charset="0"/>
              </a:rPr>
              <a:t>. </a:t>
            </a:r>
            <a:r>
              <a:rPr lang="en-GB" sz="1000" dirty="0">
                <a:latin typeface="+mn-lt"/>
              </a:rPr>
              <a:t>http://freerice.com/#/</a:t>
            </a:r>
            <a:r>
              <a:rPr lang="en-GB" sz="1000" dirty="0" smtClean="0">
                <a:latin typeface="+mn-lt"/>
              </a:rPr>
              <a:t>french/13826</a:t>
            </a:r>
            <a:r>
              <a:rPr lang="en-GB" sz="1000" dirty="0">
                <a:latin typeface="Calibri" panose="020F0502020204030204" pitchFamily="34" charset="0"/>
                <a:ea typeface="Calibri" panose="020F0502020204030204" pitchFamily="34" charset="0"/>
                <a:cs typeface="Calibri" panose="020F0502020204030204" pitchFamily="34" charset="0"/>
              </a:rPr>
              <a:t/>
            </a:r>
            <a:br>
              <a:rPr lang="en-GB" sz="1000" dirty="0">
                <a:latin typeface="Calibri" panose="020F0502020204030204" pitchFamily="34" charset="0"/>
                <a:ea typeface="Calibri" panose="020F0502020204030204" pitchFamily="34" charset="0"/>
                <a:cs typeface="Calibri" panose="020F0502020204030204" pitchFamily="34" charset="0"/>
              </a:rPr>
            </a:br>
            <a:r>
              <a:rPr lang="en-GB" sz="1000" dirty="0">
                <a:latin typeface="Calibri" panose="020F0502020204030204" pitchFamily="34" charset="0"/>
                <a:ea typeface="Calibri" panose="020F0502020204030204" pitchFamily="34" charset="0"/>
                <a:cs typeface="Calibri" panose="020F0502020204030204" pitchFamily="34" charset="0"/>
              </a:rPr>
              <a:t>For each answer you get right on this website 10 grains of rice are donated to help the world’s hungry.  </a:t>
            </a:r>
          </a:p>
          <a:p>
            <a:pPr>
              <a:lnSpc>
                <a:spcPct val="115000"/>
              </a:lnSpc>
              <a:spcAft>
                <a:spcPts val="0"/>
              </a:spcAft>
            </a:pPr>
            <a:endParaRPr lang="en-GB" sz="1000" b="1" dirty="0" smtClean="0">
              <a:latin typeface="Calibri" panose="020F0502020204030204" pitchFamily="34" charset="0"/>
              <a:ea typeface="Times New Roman" panose="02020603050405020304" pitchFamily="18" charset="0"/>
              <a:cs typeface="Calibri" panose="020F0502020204030204" pitchFamily="34" charset="0"/>
            </a:endParaRPr>
          </a:p>
          <a:p>
            <a:pPr>
              <a:lnSpc>
                <a:spcPct val="115000"/>
              </a:lnSpc>
              <a:spcAft>
                <a:spcPts val="0"/>
              </a:spcAft>
            </a:pPr>
            <a:r>
              <a:rPr lang="en-GB" sz="1000" b="1" dirty="0" smtClean="0">
                <a:latin typeface="Calibri" panose="020F0502020204030204" pitchFamily="34" charset="0"/>
                <a:ea typeface="Times New Roman" panose="02020603050405020304" pitchFamily="18" charset="0"/>
                <a:cs typeface="Calibri" panose="020F0502020204030204" pitchFamily="34" charset="0"/>
              </a:rPr>
              <a:t>GENERAL</a:t>
            </a:r>
            <a:endParaRPr lang="en-GB" sz="1000" dirty="0">
              <a:latin typeface="Calibri" panose="020F0502020204030204" pitchFamily="34" charset="0"/>
              <a:ea typeface="Calibri" panose="020F0502020204030204" pitchFamily="34" charset="0"/>
              <a:cs typeface="Calibri" panose="020F0502020204030204" pitchFamily="34" charset="0"/>
            </a:endParaRPr>
          </a:p>
          <a:p>
            <a:pPr>
              <a:lnSpc>
                <a:spcPct val="115000"/>
              </a:lnSpc>
              <a:spcAft>
                <a:spcPts val="0"/>
              </a:spcAft>
            </a:pPr>
            <a:r>
              <a:rPr lang="en-US" sz="1000" dirty="0">
                <a:latin typeface="Calibri" panose="020F0502020204030204" pitchFamily="34" charset="0"/>
                <a:ea typeface="Times New Roman" panose="02020603050405020304" pitchFamily="18" charset="0"/>
                <a:cs typeface="Calibri" panose="020F0502020204030204" pitchFamily="34" charset="0"/>
              </a:rPr>
              <a:t>1.  http://</a:t>
            </a:r>
            <a:r>
              <a:rPr lang="en-US" sz="1000" dirty="0" smtClean="0">
                <a:latin typeface="Calibri" panose="020F0502020204030204" pitchFamily="34" charset="0"/>
                <a:ea typeface="Times New Roman" panose="02020603050405020304" pitchFamily="18" charset="0"/>
                <a:cs typeface="Calibri" panose="020F0502020204030204" pitchFamily="34" charset="0"/>
              </a:rPr>
              <a:t>www.bbc.co.uk/languages/french/ </a:t>
            </a:r>
            <a:r>
              <a:rPr lang="en-US" sz="1000" dirty="0">
                <a:latin typeface="Calibri" panose="020F0502020204030204" pitchFamily="34" charset="0"/>
                <a:ea typeface="Times New Roman" panose="02020603050405020304" pitchFamily="18" charset="0"/>
                <a:cs typeface="Calibri" panose="020F0502020204030204" pitchFamily="34" charset="0"/>
              </a:rPr>
              <a:t/>
            </a:r>
            <a:br>
              <a:rPr lang="en-US" sz="1000" dirty="0">
                <a:latin typeface="Calibri" panose="020F0502020204030204" pitchFamily="34" charset="0"/>
                <a:ea typeface="Times New Roman" panose="02020603050405020304" pitchFamily="18" charset="0"/>
                <a:cs typeface="Calibri" panose="020F0502020204030204" pitchFamily="34" charset="0"/>
              </a:rPr>
            </a:br>
            <a:r>
              <a:rPr lang="en-US" sz="1000" dirty="0">
                <a:latin typeface="Calibri" panose="020F0502020204030204" pitchFamily="34" charset="0"/>
                <a:ea typeface="Times New Roman" panose="02020603050405020304" pitchFamily="18" charset="0"/>
                <a:cs typeface="Calibri" panose="020F0502020204030204" pitchFamily="34" charset="0"/>
              </a:rPr>
              <a:t>All sorts on here, including listening, grammar, cultural information</a:t>
            </a:r>
            <a:endParaRPr lang="en-GB" sz="1000" dirty="0">
              <a:latin typeface="Calibri" panose="020F0502020204030204" pitchFamily="34" charset="0"/>
              <a:ea typeface="Calibri" panose="020F0502020204030204" pitchFamily="34" charset="0"/>
              <a:cs typeface="Calibri" panose="020F0502020204030204" pitchFamily="34" charset="0"/>
            </a:endParaRPr>
          </a:p>
          <a:p>
            <a:pPr>
              <a:spcAft>
                <a:spcPts val="0"/>
              </a:spcAft>
            </a:pPr>
            <a:r>
              <a:rPr lang="en-US" sz="1000" dirty="0">
                <a:latin typeface="Calibri" panose="020F0502020204030204" pitchFamily="34" charset="0"/>
                <a:ea typeface="Times New Roman" panose="02020603050405020304" pitchFamily="18" charset="0"/>
                <a:cs typeface="Calibri" panose="020F0502020204030204" pitchFamily="34" charset="0"/>
              </a:rPr>
              <a:t>2.  http://</a:t>
            </a:r>
            <a:r>
              <a:rPr lang="en-US" sz="1000" dirty="0" smtClean="0">
                <a:latin typeface="Calibri" panose="020F0502020204030204" pitchFamily="34" charset="0"/>
                <a:ea typeface="Times New Roman" panose="02020603050405020304" pitchFamily="18" charset="0"/>
                <a:cs typeface="Calibri" panose="020F0502020204030204" pitchFamily="34" charset="0"/>
              </a:rPr>
              <a:t>www.bbc.co.uk/education/revision/french/  </a:t>
            </a:r>
            <a:r>
              <a:rPr lang="en-US" sz="1000" dirty="0">
                <a:latin typeface="Calibri" panose="020F0502020204030204" pitchFamily="34" charset="0"/>
                <a:ea typeface="Times New Roman" panose="02020603050405020304" pitchFamily="18" charset="0"/>
                <a:cs typeface="Calibri" panose="020F0502020204030204" pitchFamily="34" charset="0"/>
              </a:rPr>
              <a:t/>
            </a:r>
            <a:br>
              <a:rPr lang="en-US" sz="1000" dirty="0">
                <a:latin typeface="Calibri" panose="020F0502020204030204" pitchFamily="34" charset="0"/>
                <a:ea typeface="Times New Roman" panose="02020603050405020304" pitchFamily="18" charset="0"/>
                <a:cs typeface="Calibri" panose="020F0502020204030204" pitchFamily="34" charset="0"/>
              </a:rPr>
            </a:br>
            <a:r>
              <a:rPr lang="en-GB" sz="1000" dirty="0">
                <a:latin typeface="Calibri" panose="020F0502020204030204" pitchFamily="34" charset="0"/>
                <a:ea typeface="Arial Unicode MS"/>
                <a:cs typeface="Calibri" panose="020F0502020204030204" pitchFamily="34" charset="0"/>
              </a:rPr>
              <a:t>BBC </a:t>
            </a:r>
            <a:r>
              <a:rPr lang="en-GB" sz="1000" dirty="0" err="1">
                <a:latin typeface="Calibri" panose="020F0502020204030204" pitchFamily="34" charset="0"/>
                <a:ea typeface="Arial Unicode MS"/>
                <a:cs typeface="Calibri" panose="020F0502020204030204" pitchFamily="34" charset="0"/>
              </a:rPr>
              <a:t>Bitesize</a:t>
            </a:r>
            <a:r>
              <a:rPr lang="en-GB" sz="1000" dirty="0">
                <a:latin typeface="Calibri" panose="020F0502020204030204" pitchFamily="34" charset="0"/>
                <a:ea typeface="Arial Unicode MS"/>
                <a:cs typeface="Calibri" panose="020F0502020204030204" pitchFamily="34" charset="0"/>
              </a:rPr>
              <a:t> </a:t>
            </a:r>
            <a:r>
              <a:rPr lang="en-GB" sz="1000" dirty="0" smtClean="0">
                <a:latin typeface="Calibri" panose="020F0502020204030204" pitchFamily="34" charset="0"/>
                <a:ea typeface="Arial Unicode MS"/>
                <a:cs typeface="Calibri" panose="020F0502020204030204" pitchFamily="34" charset="0"/>
              </a:rPr>
              <a:t>revision</a:t>
            </a:r>
            <a:endParaRPr lang="en-GB" sz="1000" dirty="0">
              <a:latin typeface="Calibri" panose="020F0502020204030204" pitchFamily="34" charset="0"/>
              <a:ea typeface="Arial Unicode MS"/>
              <a:cs typeface="Calibri" panose="020F0502020204030204" pitchFamily="34" charset="0"/>
            </a:endParaRPr>
          </a:p>
          <a:p>
            <a:pPr>
              <a:lnSpc>
                <a:spcPct val="115000"/>
              </a:lnSpc>
              <a:spcAft>
                <a:spcPts val="0"/>
              </a:spcAft>
            </a:pPr>
            <a:r>
              <a:rPr lang="en-GB" sz="1000" b="1" dirty="0" smtClean="0">
                <a:latin typeface="Calibri" panose="020F0502020204030204" pitchFamily="34" charset="0"/>
                <a:ea typeface="Times New Roman" panose="02020603050405020304" pitchFamily="18" charset="0"/>
                <a:cs typeface="Calibri" panose="020F0502020204030204" pitchFamily="34" charset="0"/>
              </a:rPr>
              <a:t>3. </a:t>
            </a:r>
            <a:r>
              <a:rPr lang="en-GB" sz="1000" dirty="0">
                <a:latin typeface="+mn-lt"/>
              </a:rPr>
              <a:t>https://www.thefrenchexperiment.com</a:t>
            </a:r>
            <a:r>
              <a:rPr lang="en-GB" sz="1000" dirty="0" smtClean="0">
                <a:latin typeface="+mn-lt"/>
              </a:rPr>
              <a:t>/ - from grammar lessons to children’s stories to help with listening practise this website has lots of great, free resources</a:t>
            </a:r>
            <a:endParaRPr lang="en-GB" sz="1000" b="1" dirty="0" smtClean="0">
              <a:latin typeface="+mn-lt"/>
              <a:ea typeface="Times New Roman" panose="02020603050405020304" pitchFamily="18" charset="0"/>
              <a:cs typeface="Calibri" panose="020F0502020204030204" pitchFamily="34" charset="0"/>
            </a:endParaRPr>
          </a:p>
          <a:p>
            <a:pPr>
              <a:lnSpc>
                <a:spcPct val="115000"/>
              </a:lnSpc>
              <a:spcAft>
                <a:spcPts val="0"/>
              </a:spcAft>
            </a:pPr>
            <a:endParaRPr lang="en-GB" sz="1000" b="1" dirty="0" smtClean="0">
              <a:latin typeface="Calibri" panose="020F0502020204030204" pitchFamily="34" charset="0"/>
              <a:ea typeface="Times New Roman" panose="02020603050405020304" pitchFamily="18" charset="0"/>
              <a:cs typeface="Calibri" panose="020F0502020204030204" pitchFamily="34" charset="0"/>
            </a:endParaRPr>
          </a:p>
          <a:p>
            <a:pPr>
              <a:lnSpc>
                <a:spcPct val="115000"/>
              </a:lnSpc>
              <a:spcAft>
                <a:spcPts val="0"/>
              </a:spcAft>
            </a:pPr>
            <a:r>
              <a:rPr lang="en-GB" sz="1000" b="1" dirty="0" smtClean="0">
                <a:latin typeface="Calibri" panose="020F0502020204030204" pitchFamily="34" charset="0"/>
                <a:ea typeface="Times New Roman" panose="02020603050405020304" pitchFamily="18" charset="0"/>
                <a:cs typeface="Calibri" panose="020F0502020204030204" pitchFamily="34" charset="0"/>
              </a:rPr>
              <a:t>SPEAKING PRACTICE</a:t>
            </a:r>
            <a:endParaRPr lang="en-GB" sz="1000" dirty="0">
              <a:latin typeface="Calibri" panose="020F0502020204030204" pitchFamily="34" charset="0"/>
              <a:ea typeface="Calibri" panose="020F0502020204030204" pitchFamily="34" charset="0"/>
              <a:cs typeface="Calibri" panose="020F0502020204030204" pitchFamily="34" charset="0"/>
            </a:endParaRPr>
          </a:p>
          <a:p>
            <a:pPr>
              <a:lnSpc>
                <a:spcPct val="115000"/>
              </a:lnSpc>
              <a:spcAft>
                <a:spcPts val="0"/>
              </a:spcAft>
            </a:pPr>
            <a:r>
              <a:rPr lang="en-GB" sz="1000" dirty="0">
                <a:latin typeface="Calibri" panose="020F0502020204030204" pitchFamily="34" charset="0"/>
                <a:ea typeface="Times New Roman" panose="02020603050405020304" pitchFamily="18" charset="0"/>
                <a:cs typeface="Calibri" panose="020F0502020204030204" pitchFamily="34" charset="0"/>
              </a:rPr>
              <a:t>1.  www.voki.com </a:t>
            </a:r>
            <a:br>
              <a:rPr lang="en-GB" sz="1000" dirty="0">
                <a:latin typeface="Calibri" panose="020F0502020204030204" pitchFamily="34" charset="0"/>
                <a:ea typeface="Times New Roman" panose="02020603050405020304" pitchFamily="18" charset="0"/>
                <a:cs typeface="Calibri" panose="020F0502020204030204" pitchFamily="34" charset="0"/>
              </a:rPr>
            </a:br>
            <a:r>
              <a:rPr lang="en-GB" sz="1000" dirty="0">
                <a:latin typeface="Calibri" panose="020F0502020204030204" pitchFamily="34" charset="0"/>
                <a:ea typeface="Times New Roman" panose="02020603050405020304" pitchFamily="18" charset="0"/>
                <a:cs typeface="Calibri" panose="020F0502020204030204" pitchFamily="34" charset="0"/>
              </a:rPr>
              <a:t>Make yourself an online persona and record yourself speaking </a:t>
            </a:r>
            <a:r>
              <a:rPr lang="en-GB" sz="1000" dirty="0" smtClean="0">
                <a:latin typeface="Calibri" panose="020F0502020204030204" pitchFamily="34" charset="0"/>
                <a:ea typeface="Times New Roman" panose="02020603050405020304" pitchFamily="18" charset="0"/>
                <a:cs typeface="Calibri" panose="020F0502020204030204" pitchFamily="34" charset="0"/>
              </a:rPr>
              <a:t>French.  </a:t>
            </a:r>
            <a:r>
              <a:rPr lang="en-GB" sz="1000" dirty="0">
                <a:latin typeface="Calibri" panose="020F0502020204030204" pitchFamily="34" charset="0"/>
                <a:ea typeface="Times New Roman" panose="02020603050405020304" pitchFamily="18" charset="0"/>
                <a:cs typeface="Calibri" panose="020F0502020204030204" pitchFamily="34" charset="0"/>
              </a:rPr>
              <a:t>Save each one you make.  OR paste in the text and choose a </a:t>
            </a:r>
            <a:r>
              <a:rPr lang="en-GB" sz="1000" dirty="0" smtClean="0">
                <a:latin typeface="Calibri" panose="020F0502020204030204" pitchFamily="34" charset="0"/>
                <a:ea typeface="Times New Roman" panose="02020603050405020304" pitchFamily="18" charset="0"/>
                <a:cs typeface="Calibri" panose="020F0502020204030204" pitchFamily="34" charset="0"/>
              </a:rPr>
              <a:t>French </a:t>
            </a:r>
            <a:r>
              <a:rPr lang="en-GB" sz="1000" dirty="0">
                <a:latin typeface="Calibri" panose="020F0502020204030204" pitchFamily="34" charset="0"/>
                <a:ea typeface="Times New Roman" panose="02020603050405020304" pitchFamily="18" charset="0"/>
                <a:cs typeface="Calibri" panose="020F0502020204030204" pitchFamily="34" charset="0"/>
              </a:rPr>
              <a:t>voice to say the text for you.</a:t>
            </a:r>
            <a:endParaRPr lang="en-GB" sz="100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4" name="TextBox 3"/>
          <p:cNvSpPr txBox="1"/>
          <p:nvPr/>
        </p:nvSpPr>
        <p:spPr>
          <a:xfrm>
            <a:off x="0" y="833"/>
            <a:ext cx="6858000" cy="338554"/>
          </a:xfrm>
          <a:prstGeom prst="rect">
            <a:avLst/>
          </a:prstGeom>
          <a:noFill/>
        </p:spPr>
        <p:txBody>
          <a:bodyPr wrap="square" rtlCol="0">
            <a:spAutoFit/>
          </a:bodyPr>
          <a:lstStyle/>
          <a:p>
            <a:pPr algn="ctr"/>
            <a:r>
              <a:rPr lang="en-GB" sz="1600" b="1" dirty="0" smtClean="0">
                <a:latin typeface="Calibri" panose="020F0502020204030204" pitchFamily="34" charset="0"/>
                <a:cs typeface="Calibri" panose="020F0502020204030204" pitchFamily="34" charset="0"/>
              </a:rPr>
              <a:t>USEFUL WEBSITES FOR LEARNING &amp; REVISING FRENCH</a:t>
            </a:r>
            <a:endParaRPr lang="en-GB" sz="16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24256473"/>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098016373"/>
              </p:ext>
            </p:extLst>
          </p:nvPr>
        </p:nvGraphicFramePr>
        <p:xfrm>
          <a:off x="116632" y="83448"/>
          <a:ext cx="6696744" cy="9126040"/>
        </p:xfrm>
        <a:graphic>
          <a:graphicData uri="http://schemas.openxmlformats.org/drawingml/2006/table">
            <a:tbl>
              <a:tblPr>
                <a:tableStyleId>{5C22544A-7EE6-4342-B048-85BDC9FD1C3A}</a:tableStyleId>
              </a:tblPr>
              <a:tblGrid>
                <a:gridCol w="504056">
                  <a:extLst>
                    <a:ext uri="{9D8B030D-6E8A-4147-A177-3AD203B41FA5}">
                      <a16:colId xmlns:a16="http://schemas.microsoft.com/office/drawing/2014/main" val="20000"/>
                    </a:ext>
                  </a:extLst>
                </a:gridCol>
                <a:gridCol w="2232248">
                  <a:extLst>
                    <a:ext uri="{9D8B030D-6E8A-4147-A177-3AD203B41FA5}">
                      <a16:colId xmlns:a16="http://schemas.microsoft.com/office/drawing/2014/main" val="355651084"/>
                    </a:ext>
                  </a:extLst>
                </a:gridCol>
                <a:gridCol w="2016224">
                  <a:extLst>
                    <a:ext uri="{9D8B030D-6E8A-4147-A177-3AD203B41FA5}">
                      <a16:colId xmlns:a16="http://schemas.microsoft.com/office/drawing/2014/main" val="20001"/>
                    </a:ext>
                  </a:extLst>
                </a:gridCol>
                <a:gridCol w="1944216">
                  <a:extLst>
                    <a:ext uri="{9D8B030D-6E8A-4147-A177-3AD203B41FA5}">
                      <a16:colId xmlns:a16="http://schemas.microsoft.com/office/drawing/2014/main" val="20002"/>
                    </a:ext>
                  </a:extLst>
                </a:gridCol>
              </a:tblGrid>
              <a:tr h="216024">
                <a:tc gridSpan="4">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200" b="1" dirty="0" smtClean="0">
                          <a:latin typeface="Calibri" pitchFamily="34" charset="0"/>
                          <a:cs typeface="Calibri" pitchFamily="34" charset="0"/>
                        </a:rPr>
                        <a:t>GCSE</a:t>
                      </a:r>
                      <a:r>
                        <a:rPr lang="en-GB" sz="1200" b="1" baseline="0" dirty="0" smtClean="0">
                          <a:latin typeface="Calibri" pitchFamily="34" charset="0"/>
                          <a:cs typeface="Calibri" pitchFamily="34" charset="0"/>
                        </a:rPr>
                        <a:t> COURSE CONTENT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sz="1200" b="1" dirty="0" smtClean="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sz="1200" b="1" dirty="0" smtClean="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10000"/>
                  </a:ext>
                </a:extLst>
              </a:tr>
              <a:tr h="749808">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200" b="1" dirty="0" smtClean="0">
                          <a:latin typeface="Calibri" pitchFamily="34" charset="0"/>
                          <a:cs typeface="Calibri" pitchFamily="34" charset="0"/>
                        </a:rPr>
                        <a:t>THEME 1</a:t>
                      </a:r>
                      <a:endParaRPr lang="en-GB" sz="1200" b="1" baseline="0" dirty="0" smtClean="0">
                        <a:latin typeface="Calibri" pitchFamily="34" charset="0"/>
                        <a:cs typeface="Calibri" pitchFamily="34" charset="0"/>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GB" sz="1200" b="1" dirty="0" smtClean="0">
                          <a:latin typeface="Calibri" pitchFamily="34" charset="0"/>
                          <a:cs typeface="Calibri" pitchFamily="34" charset="0"/>
                        </a:rPr>
                        <a:t>IDENTITY &amp; CULTURE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200" b="1" dirty="0" smtClean="0">
                          <a:latin typeface="Calibri" pitchFamily="34" charset="0"/>
                          <a:cs typeface="Calibri" pitchFamily="34" charset="0"/>
                        </a:rPr>
                        <a:t>THEME 2</a:t>
                      </a:r>
                    </a:p>
                    <a:p>
                      <a:pPr marL="0" marR="0" indent="0" algn="ctr" defTabSz="914400" rtl="0" eaLnBrk="1" fontAlgn="auto" latinLnBrk="0" hangingPunct="1">
                        <a:lnSpc>
                          <a:spcPct val="100000"/>
                        </a:lnSpc>
                        <a:spcBef>
                          <a:spcPts val="0"/>
                        </a:spcBef>
                        <a:spcAft>
                          <a:spcPts val="0"/>
                        </a:spcAft>
                        <a:buClrTx/>
                        <a:buSzTx/>
                        <a:buFontTx/>
                        <a:buNone/>
                        <a:tabLst/>
                        <a:defRPr/>
                      </a:pPr>
                      <a:r>
                        <a:rPr lang="en-GB" sz="1200" b="1" dirty="0" smtClean="0">
                          <a:latin typeface="Calibri" pitchFamily="34" charset="0"/>
                          <a:cs typeface="Calibri" pitchFamily="34" charset="0"/>
                        </a:rPr>
                        <a:t>LOCAL, NATIONAL, INTERNATIONAL &amp; GLOBAL AREAS OF INTEREST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200" b="1" dirty="0" smtClean="0">
                          <a:latin typeface="Calibri" pitchFamily="34" charset="0"/>
                          <a:cs typeface="Calibri" pitchFamily="34" charset="0"/>
                        </a:rPr>
                        <a:t>THEME 3</a:t>
                      </a:r>
                    </a:p>
                    <a:p>
                      <a:pPr marL="0" marR="0" indent="0" algn="ctr" defTabSz="914400" rtl="0" eaLnBrk="1" fontAlgn="auto" latinLnBrk="0" hangingPunct="1">
                        <a:lnSpc>
                          <a:spcPct val="100000"/>
                        </a:lnSpc>
                        <a:spcBef>
                          <a:spcPts val="0"/>
                        </a:spcBef>
                        <a:spcAft>
                          <a:spcPts val="0"/>
                        </a:spcAft>
                        <a:buClrTx/>
                        <a:buSzTx/>
                        <a:buFontTx/>
                        <a:buNone/>
                        <a:tabLst/>
                        <a:defRPr/>
                      </a:pPr>
                      <a:r>
                        <a:rPr lang="en-GB" sz="1200" b="1" dirty="0" smtClean="0">
                          <a:latin typeface="Calibri" pitchFamily="34" charset="0"/>
                          <a:cs typeface="Calibri" pitchFamily="34" charset="0"/>
                        </a:rPr>
                        <a:t>CURRENT &amp; FUTURE STUDY &amp; EMPLOYMENT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70840">
                <a:tc gridSpan="2">
                  <a:txBody>
                    <a:bodyPr/>
                    <a:lstStyle/>
                    <a:p>
                      <a:r>
                        <a:rPr lang="en-GB" sz="1000" b="1" dirty="0" smtClean="0">
                          <a:latin typeface="Calibri" pitchFamily="34" charset="0"/>
                          <a:cs typeface="Calibri" pitchFamily="34" charset="0"/>
                        </a:rPr>
                        <a:t>TOPIC 1:</a:t>
                      </a:r>
                      <a:r>
                        <a:rPr lang="en-GB" sz="1000" b="1" baseline="0" dirty="0" smtClean="0">
                          <a:latin typeface="Calibri" pitchFamily="34" charset="0"/>
                          <a:cs typeface="Calibri" pitchFamily="34" charset="0"/>
                        </a:rPr>
                        <a:t> </a:t>
                      </a:r>
                      <a:r>
                        <a:rPr lang="en-GB" sz="1000" b="1" dirty="0" smtClean="0">
                          <a:latin typeface="Calibri" pitchFamily="34" charset="0"/>
                          <a:cs typeface="Calibri" pitchFamily="34" charset="0"/>
                        </a:rPr>
                        <a:t>Me, my family &amp; friends</a:t>
                      </a:r>
                    </a:p>
                    <a:p>
                      <a:pPr>
                        <a:buFont typeface="Arial" pitchFamily="34" charset="0"/>
                        <a:buChar char="•"/>
                      </a:pPr>
                      <a:r>
                        <a:rPr lang="en-GB" sz="1000" dirty="0" smtClean="0">
                          <a:latin typeface="Calibri" pitchFamily="34" charset="0"/>
                          <a:cs typeface="Calibri" pitchFamily="34" charset="0"/>
                        </a:rPr>
                        <a:t>relationships with family &amp; friends </a:t>
                      </a:r>
                    </a:p>
                    <a:p>
                      <a:pPr>
                        <a:buFont typeface="Arial" pitchFamily="34" charset="0"/>
                        <a:buChar char="•"/>
                      </a:pPr>
                      <a:r>
                        <a:rPr lang="en-GB" sz="1000" dirty="0" smtClean="0">
                          <a:latin typeface="Calibri" pitchFamily="34" charset="0"/>
                          <a:cs typeface="Calibri" pitchFamily="34" charset="0"/>
                        </a:rPr>
                        <a:t>marriage/partnerships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a:txBody>
                    <a:bodyPr/>
                    <a:lstStyle/>
                    <a:p>
                      <a:r>
                        <a:rPr lang="en-GB" sz="1000" b="1" dirty="0" smtClean="0">
                          <a:latin typeface="Calibri" pitchFamily="34" charset="0"/>
                          <a:cs typeface="Calibri" pitchFamily="34" charset="0"/>
                        </a:rPr>
                        <a:t>TOPIC 1:</a:t>
                      </a:r>
                      <a:r>
                        <a:rPr lang="en-GB" sz="1000" b="1" baseline="0" dirty="0" smtClean="0">
                          <a:latin typeface="Calibri" pitchFamily="34" charset="0"/>
                          <a:cs typeface="Calibri" pitchFamily="34" charset="0"/>
                        </a:rPr>
                        <a:t> </a:t>
                      </a:r>
                      <a:r>
                        <a:rPr lang="en-GB" sz="1000" b="1" dirty="0" smtClean="0">
                          <a:latin typeface="Calibri" pitchFamily="34" charset="0"/>
                          <a:cs typeface="Calibri" pitchFamily="34" charset="0"/>
                        </a:rPr>
                        <a:t>Home, town, neighbourhood &amp; region    </a:t>
                      </a:r>
                      <a:endParaRPr lang="es-ES_tradnl" sz="10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000" b="1" dirty="0" smtClean="0">
                          <a:latin typeface="Calibri" pitchFamily="34" charset="0"/>
                          <a:cs typeface="Calibri" pitchFamily="34" charset="0"/>
                        </a:rPr>
                        <a:t>TOPIC 1:</a:t>
                      </a:r>
                      <a:r>
                        <a:rPr lang="en-GB" sz="1000" b="1" baseline="0" dirty="0" smtClean="0">
                          <a:latin typeface="Calibri" pitchFamily="34" charset="0"/>
                          <a:cs typeface="Calibri" pitchFamily="34" charset="0"/>
                        </a:rPr>
                        <a:t> </a:t>
                      </a:r>
                      <a:r>
                        <a:rPr lang="en-GB" sz="1000" b="1" dirty="0" smtClean="0">
                          <a:latin typeface="Calibri" pitchFamily="34" charset="0"/>
                          <a:cs typeface="Calibri" pitchFamily="34" charset="0"/>
                        </a:rPr>
                        <a:t>My studies </a:t>
                      </a:r>
                    </a:p>
                    <a:p>
                      <a:endParaRPr lang="es-ES_tradnl" sz="10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603504">
                <a:tc gridSpan="2">
                  <a:txBody>
                    <a:bodyPr/>
                    <a:lstStyle/>
                    <a:p>
                      <a:r>
                        <a:rPr lang="en-GB" sz="1000" b="1" dirty="0" smtClean="0">
                          <a:latin typeface="Calibri" pitchFamily="34" charset="0"/>
                          <a:cs typeface="Calibri" pitchFamily="34" charset="0"/>
                        </a:rPr>
                        <a:t>TOPIC 2:</a:t>
                      </a:r>
                      <a:r>
                        <a:rPr lang="en-GB" sz="1000" b="1" baseline="0" dirty="0" smtClean="0">
                          <a:latin typeface="Calibri" pitchFamily="34" charset="0"/>
                          <a:cs typeface="Calibri" pitchFamily="34" charset="0"/>
                        </a:rPr>
                        <a:t> </a:t>
                      </a:r>
                      <a:r>
                        <a:rPr lang="en-GB" sz="1000" b="1" dirty="0" smtClean="0">
                          <a:latin typeface="Calibri" pitchFamily="34" charset="0"/>
                          <a:cs typeface="Calibri" pitchFamily="34" charset="0"/>
                        </a:rPr>
                        <a:t>Technology in everyday life   </a:t>
                      </a:r>
                    </a:p>
                    <a:p>
                      <a:pPr>
                        <a:buFont typeface="Arial" pitchFamily="34" charset="0"/>
                        <a:buChar char="•"/>
                      </a:pPr>
                      <a:r>
                        <a:rPr lang="en-GB" sz="1000" dirty="0" smtClean="0">
                          <a:latin typeface="Calibri" pitchFamily="34" charset="0"/>
                          <a:cs typeface="Calibri" pitchFamily="34" charset="0"/>
                        </a:rPr>
                        <a:t>social media </a:t>
                      </a:r>
                    </a:p>
                    <a:p>
                      <a:pPr>
                        <a:buFont typeface="Arial" pitchFamily="34" charset="0"/>
                        <a:buChar char="•"/>
                      </a:pPr>
                      <a:r>
                        <a:rPr lang="en-GB" sz="1000" dirty="0" smtClean="0">
                          <a:latin typeface="Calibri" pitchFamily="34" charset="0"/>
                          <a:cs typeface="Calibri" pitchFamily="34" charset="0"/>
                        </a:rPr>
                        <a:t>mobile technology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a:txBody>
                    <a:bodyPr/>
                    <a:lstStyle/>
                    <a:p>
                      <a:r>
                        <a:rPr lang="en-GB" sz="1000" b="1" dirty="0" smtClean="0">
                          <a:latin typeface="Calibri" pitchFamily="34" charset="0"/>
                          <a:cs typeface="Calibri" pitchFamily="34" charset="0"/>
                        </a:rPr>
                        <a:t>TOPIC 2:</a:t>
                      </a:r>
                      <a:r>
                        <a:rPr lang="en-GB" sz="1000" b="1" baseline="0" dirty="0" smtClean="0">
                          <a:latin typeface="Calibri" pitchFamily="34" charset="0"/>
                          <a:cs typeface="Calibri" pitchFamily="34" charset="0"/>
                        </a:rPr>
                        <a:t> </a:t>
                      </a:r>
                      <a:r>
                        <a:rPr lang="en-GB" sz="1000" b="1" dirty="0" smtClean="0">
                          <a:latin typeface="Calibri" pitchFamily="34" charset="0"/>
                          <a:cs typeface="Calibri" pitchFamily="34" charset="0"/>
                        </a:rPr>
                        <a:t>Social issues</a:t>
                      </a:r>
                    </a:p>
                    <a:p>
                      <a:pPr>
                        <a:buFont typeface="Arial" pitchFamily="34" charset="0"/>
                        <a:buChar char="•"/>
                      </a:pPr>
                      <a:r>
                        <a:rPr lang="en-GB" sz="1000" b="0" dirty="0" smtClean="0">
                          <a:latin typeface="Calibri" pitchFamily="34" charset="0"/>
                          <a:cs typeface="Calibri" pitchFamily="34" charset="0"/>
                        </a:rPr>
                        <a:t>charity/voluntary work </a:t>
                      </a:r>
                    </a:p>
                    <a:p>
                      <a:pPr>
                        <a:buFont typeface="Arial" pitchFamily="34" charset="0"/>
                        <a:buChar char="•"/>
                      </a:pPr>
                      <a:r>
                        <a:rPr lang="en-GB" sz="1000" b="0" dirty="0" smtClean="0">
                          <a:latin typeface="Calibri" pitchFamily="34" charset="0"/>
                          <a:cs typeface="Calibri" pitchFamily="34" charset="0"/>
                        </a:rPr>
                        <a:t>healthy/unhealthy living </a:t>
                      </a:r>
                      <a:endParaRPr lang="es-ES_tradnl" sz="1000" b="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000" b="1" dirty="0" smtClean="0">
                          <a:latin typeface="Calibri" pitchFamily="34" charset="0"/>
                          <a:cs typeface="Calibri" pitchFamily="34" charset="0"/>
                        </a:rPr>
                        <a:t>TOPIC 2:</a:t>
                      </a:r>
                      <a:r>
                        <a:rPr lang="en-GB" sz="1000" b="1" baseline="0" dirty="0" smtClean="0">
                          <a:latin typeface="Calibri" pitchFamily="34" charset="0"/>
                          <a:cs typeface="Calibri" pitchFamily="34" charset="0"/>
                        </a:rPr>
                        <a:t> </a:t>
                      </a:r>
                      <a:r>
                        <a:rPr lang="en-GB" sz="1000" b="1" dirty="0" smtClean="0">
                          <a:latin typeface="Calibri" pitchFamily="34" charset="0"/>
                          <a:cs typeface="Calibri" pitchFamily="34" charset="0"/>
                        </a:rPr>
                        <a:t>Life at school/college </a:t>
                      </a:r>
                      <a:endParaRPr lang="es-ES_tradnl" sz="10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896112">
                <a:tc gridSpan="2">
                  <a:txBody>
                    <a:bodyPr/>
                    <a:lstStyle/>
                    <a:p>
                      <a:r>
                        <a:rPr lang="en-GB" sz="1000" b="1" dirty="0" smtClean="0">
                          <a:latin typeface="Calibri" pitchFamily="34" charset="0"/>
                          <a:cs typeface="Calibri" pitchFamily="34" charset="0"/>
                        </a:rPr>
                        <a:t>TOPIC 3:</a:t>
                      </a:r>
                      <a:r>
                        <a:rPr lang="en-GB" sz="1000" b="1" baseline="0" dirty="0" smtClean="0">
                          <a:latin typeface="Calibri" pitchFamily="34" charset="0"/>
                          <a:cs typeface="Calibri" pitchFamily="34" charset="0"/>
                        </a:rPr>
                        <a:t> </a:t>
                      </a:r>
                      <a:r>
                        <a:rPr lang="en-GB" sz="1000" b="1" dirty="0" smtClean="0">
                          <a:latin typeface="Calibri" pitchFamily="34" charset="0"/>
                          <a:cs typeface="Calibri" pitchFamily="34" charset="0"/>
                        </a:rPr>
                        <a:t>Free time activities</a:t>
                      </a:r>
                    </a:p>
                    <a:p>
                      <a:pPr>
                        <a:buFont typeface="Arial" pitchFamily="34" charset="0"/>
                        <a:buChar char="•"/>
                      </a:pPr>
                      <a:r>
                        <a:rPr lang="en-GB" sz="1000" b="0" dirty="0" smtClean="0">
                          <a:latin typeface="Calibri" pitchFamily="34" charset="0"/>
                          <a:cs typeface="Calibri" pitchFamily="34" charset="0"/>
                        </a:rPr>
                        <a:t>music </a:t>
                      </a:r>
                    </a:p>
                    <a:p>
                      <a:pPr>
                        <a:buFont typeface="Arial" pitchFamily="34" charset="0"/>
                        <a:buChar char="•"/>
                      </a:pPr>
                      <a:r>
                        <a:rPr lang="en-GB" sz="1000" b="0" dirty="0" smtClean="0">
                          <a:latin typeface="Calibri" pitchFamily="34" charset="0"/>
                          <a:cs typeface="Calibri" pitchFamily="34" charset="0"/>
                        </a:rPr>
                        <a:t>cinema &amp; TV </a:t>
                      </a:r>
                    </a:p>
                    <a:p>
                      <a:pPr>
                        <a:buFont typeface="Arial" pitchFamily="34" charset="0"/>
                        <a:buChar char="•"/>
                      </a:pPr>
                      <a:r>
                        <a:rPr lang="en-GB" sz="1000" b="0" dirty="0" smtClean="0">
                          <a:latin typeface="Calibri" pitchFamily="34" charset="0"/>
                          <a:cs typeface="Calibri" pitchFamily="34" charset="0"/>
                        </a:rPr>
                        <a:t>food &amp; eating out</a:t>
                      </a:r>
                    </a:p>
                    <a:p>
                      <a:pPr>
                        <a:buFont typeface="Arial" pitchFamily="34" charset="0"/>
                        <a:buChar char="•"/>
                      </a:pPr>
                      <a:r>
                        <a:rPr lang="en-GB" sz="1000" b="0" dirty="0" smtClean="0">
                          <a:latin typeface="Calibri" pitchFamily="34" charset="0"/>
                          <a:cs typeface="Calibri" pitchFamily="34" charset="0"/>
                        </a:rPr>
                        <a:t> sport </a:t>
                      </a:r>
                      <a:endParaRPr lang="es-ES_tradnl" sz="1000" b="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a:txBody>
                    <a:bodyPr/>
                    <a:lstStyle/>
                    <a:p>
                      <a:r>
                        <a:rPr lang="en-GB" sz="1000" b="1" dirty="0" smtClean="0">
                          <a:latin typeface="Calibri" pitchFamily="34" charset="0"/>
                          <a:cs typeface="Calibri" pitchFamily="34" charset="0"/>
                        </a:rPr>
                        <a:t>TOPIC 3:</a:t>
                      </a:r>
                      <a:r>
                        <a:rPr lang="en-GB" sz="1000" b="1" baseline="0" dirty="0" smtClean="0">
                          <a:latin typeface="Calibri" pitchFamily="34" charset="0"/>
                          <a:cs typeface="Calibri" pitchFamily="34" charset="0"/>
                        </a:rPr>
                        <a:t> </a:t>
                      </a:r>
                      <a:r>
                        <a:rPr lang="en-GB" sz="1000" b="1" dirty="0" smtClean="0">
                          <a:latin typeface="Calibri" pitchFamily="34" charset="0"/>
                          <a:cs typeface="Calibri" pitchFamily="34" charset="0"/>
                        </a:rPr>
                        <a:t>Global issues</a:t>
                      </a:r>
                    </a:p>
                    <a:p>
                      <a:pPr>
                        <a:buFont typeface="Arial" pitchFamily="34" charset="0"/>
                        <a:buChar char="•"/>
                      </a:pPr>
                      <a:r>
                        <a:rPr lang="en-GB" sz="1000" b="0" dirty="0" smtClean="0">
                          <a:latin typeface="Calibri" pitchFamily="34" charset="0"/>
                          <a:cs typeface="Calibri" pitchFamily="34" charset="0"/>
                        </a:rPr>
                        <a:t>the environment </a:t>
                      </a:r>
                    </a:p>
                    <a:p>
                      <a:pPr>
                        <a:buFont typeface="Arial" pitchFamily="34" charset="0"/>
                        <a:buChar char="•"/>
                      </a:pPr>
                      <a:r>
                        <a:rPr lang="en-GB" sz="1000" b="0" dirty="0" smtClean="0">
                          <a:latin typeface="Calibri" pitchFamily="34" charset="0"/>
                          <a:cs typeface="Calibri" pitchFamily="34" charset="0"/>
                        </a:rPr>
                        <a:t>poverty/homelessness </a:t>
                      </a:r>
                    </a:p>
                    <a:p>
                      <a:endParaRPr lang="es-ES_tradnl" sz="1000" b="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000" b="1" dirty="0" smtClean="0">
                          <a:latin typeface="Calibri" pitchFamily="34" charset="0"/>
                          <a:cs typeface="Calibri" pitchFamily="34" charset="0"/>
                        </a:rPr>
                        <a:t>TOPIC 3:</a:t>
                      </a:r>
                      <a:r>
                        <a:rPr lang="en-GB" sz="1000" b="1" baseline="0" dirty="0" smtClean="0">
                          <a:latin typeface="Calibri" pitchFamily="34" charset="0"/>
                          <a:cs typeface="Calibri" pitchFamily="34" charset="0"/>
                        </a:rPr>
                        <a:t> </a:t>
                      </a:r>
                      <a:r>
                        <a:rPr lang="en-GB" sz="1000" b="1" dirty="0" smtClean="0">
                          <a:latin typeface="Calibri" pitchFamily="34" charset="0"/>
                          <a:cs typeface="Calibri" pitchFamily="34" charset="0"/>
                        </a:rPr>
                        <a:t>Education post-16  </a:t>
                      </a:r>
                      <a:endParaRPr lang="es-ES_tradnl" sz="10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433144">
                <a:tc gridSpan="2">
                  <a:txBody>
                    <a:bodyPr/>
                    <a:lstStyle/>
                    <a:p>
                      <a:r>
                        <a:rPr lang="en-GB" sz="1000" b="1" dirty="0" smtClean="0">
                          <a:latin typeface="Calibri" pitchFamily="34" charset="0"/>
                          <a:cs typeface="Calibri" pitchFamily="34" charset="0"/>
                        </a:rPr>
                        <a:t>TOPIC 4:</a:t>
                      </a:r>
                      <a:r>
                        <a:rPr lang="en-GB" sz="1000" b="1" baseline="0" dirty="0" smtClean="0">
                          <a:latin typeface="Calibri" pitchFamily="34" charset="0"/>
                          <a:cs typeface="Calibri" pitchFamily="34" charset="0"/>
                        </a:rPr>
                        <a:t> </a:t>
                      </a:r>
                      <a:r>
                        <a:rPr lang="en-GB" sz="1000" b="1" dirty="0" smtClean="0">
                          <a:latin typeface="Calibri" pitchFamily="34" charset="0"/>
                          <a:cs typeface="Calibri" pitchFamily="34" charset="0"/>
                        </a:rPr>
                        <a:t>Customs &amp; festivals in</a:t>
                      </a:r>
                      <a:r>
                        <a:rPr lang="en-GB" sz="1000" b="1" baseline="0" dirty="0" smtClean="0">
                          <a:latin typeface="Calibri" pitchFamily="34" charset="0"/>
                          <a:cs typeface="Calibri" pitchFamily="34" charset="0"/>
                        </a:rPr>
                        <a:t> French-speaking </a:t>
                      </a:r>
                      <a:r>
                        <a:rPr lang="en-GB" sz="1000" b="1" dirty="0" smtClean="0">
                          <a:latin typeface="Calibri" pitchFamily="34" charset="0"/>
                          <a:cs typeface="Calibri" pitchFamily="34" charset="0"/>
                        </a:rPr>
                        <a:t>countries/ communities </a:t>
                      </a:r>
                      <a:endParaRPr lang="es-ES_tradnl" sz="10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a:txBody>
                    <a:bodyPr/>
                    <a:lstStyle/>
                    <a:p>
                      <a:r>
                        <a:rPr lang="en-GB" sz="1000" b="1" dirty="0" smtClean="0">
                          <a:latin typeface="Calibri" pitchFamily="34" charset="0"/>
                          <a:cs typeface="Calibri" pitchFamily="34" charset="0"/>
                        </a:rPr>
                        <a:t>TOPIC 4:</a:t>
                      </a:r>
                      <a:r>
                        <a:rPr lang="en-GB" sz="1000" b="1" baseline="0" dirty="0" smtClean="0">
                          <a:latin typeface="Calibri" pitchFamily="34" charset="0"/>
                          <a:cs typeface="Calibri" pitchFamily="34" charset="0"/>
                        </a:rPr>
                        <a:t> </a:t>
                      </a:r>
                      <a:r>
                        <a:rPr lang="en-GB" sz="1000" b="1" dirty="0" smtClean="0">
                          <a:latin typeface="Calibri" pitchFamily="34" charset="0"/>
                          <a:cs typeface="Calibri" pitchFamily="34" charset="0"/>
                        </a:rPr>
                        <a:t>Travel &amp; tourism   </a:t>
                      </a:r>
                      <a:endParaRPr lang="es-ES_tradnl" sz="10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000" b="1" dirty="0" smtClean="0">
                          <a:latin typeface="Calibri" pitchFamily="34" charset="0"/>
                          <a:cs typeface="Calibri" pitchFamily="34" charset="0"/>
                        </a:rPr>
                        <a:t>TOPIC 4:</a:t>
                      </a:r>
                      <a:r>
                        <a:rPr lang="en-GB" sz="1000" b="1" baseline="0" dirty="0" smtClean="0">
                          <a:latin typeface="Calibri" pitchFamily="34" charset="0"/>
                          <a:cs typeface="Calibri" pitchFamily="34" charset="0"/>
                        </a:rPr>
                        <a:t> </a:t>
                      </a:r>
                      <a:r>
                        <a:rPr lang="en-GB" sz="1000" b="1" dirty="0" smtClean="0">
                          <a:latin typeface="Calibri" pitchFamily="34" charset="0"/>
                          <a:cs typeface="Calibri" pitchFamily="34" charset="0"/>
                        </a:rPr>
                        <a:t>Jobs, career</a:t>
                      </a:r>
                      <a:r>
                        <a:rPr lang="en-GB" sz="1000" b="1" baseline="0" dirty="0" smtClean="0">
                          <a:latin typeface="Calibri" pitchFamily="34" charset="0"/>
                          <a:cs typeface="Calibri" pitchFamily="34" charset="0"/>
                        </a:rPr>
                        <a:t> </a:t>
                      </a:r>
                      <a:r>
                        <a:rPr lang="en-GB" sz="1000" b="1" dirty="0" smtClean="0">
                          <a:latin typeface="Calibri" pitchFamily="34" charset="0"/>
                          <a:cs typeface="Calibri" pitchFamily="34" charset="0"/>
                        </a:rPr>
                        <a:t>choices &amp; ambitions </a:t>
                      </a:r>
                      <a:endParaRPr lang="es-ES_tradnl" sz="10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171440">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s-ES_tradnl" sz="1200" b="1" dirty="0" smtClean="0">
                        <a:latin typeface="Calibri" pitchFamily="34" charset="0"/>
                        <a:cs typeface="Calibri"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s-ES_tradnl" sz="1200" b="1" dirty="0" smtClean="0">
                          <a:latin typeface="Calibri" pitchFamily="34" charset="0"/>
                          <a:cs typeface="Calibri" pitchFamily="34" charset="0"/>
                        </a:rPr>
                        <a:t>FRENCH</a:t>
                      </a:r>
                      <a:r>
                        <a:rPr lang="es-ES_tradnl" sz="1200" b="1" baseline="0" dirty="0" smtClean="0">
                          <a:latin typeface="Calibri" pitchFamily="34" charset="0"/>
                          <a:cs typeface="Calibri" pitchFamily="34" charset="0"/>
                        </a:rPr>
                        <a:t> </a:t>
                      </a:r>
                      <a:r>
                        <a:rPr lang="es-ES_tradnl" sz="1200" b="1" dirty="0" smtClean="0">
                          <a:latin typeface="Calibri" pitchFamily="34" charset="0"/>
                          <a:cs typeface="Calibri" pitchFamily="34" charset="0"/>
                        </a:rPr>
                        <a:t>ACCENTS</a:t>
                      </a:r>
                      <a:r>
                        <a:rPr lang="es-ES_tradnl" sz="1200" b="1" baseline="0" dirty="0" smtClean="0">
                          <a:latin typeface="Calibri" pitchFamily="34" charset="0"/>
                          <a:cs typeface="Calibri" pitchFamily="34" charset="0"/>
                        </a:rPr>
                        <a:t> </a:t>
                      </a:r>
                      <a:r>
                        <a:rPr lang="es-ES_tradnl" sz="1200" b="1" dirty="0" smtClean="0">
                          <a:latin typeface="Calibri" pitchFamily="34" charset="0"/>
                          <a:cs typeface="Calibri" pitchFamily="34" charset="0"/>
                        </a:rPr>
                        <a:t>SHORT CUTS: PRESS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466002373"/>
                  </a:ext>
                </a:extLst>
              </a:tr>
              <a:tr h="433144">
                <a:tc gridSpan="4">
                  <a:txBody>
                    <a:bodyPr/>
                    <a:lstStyle/>
                    <a:p>
                      <a:pPr algn="l"/>
                      <a:r>
                        <a:rPr lang="es-ES_tradnl" sz="1200" b="1" dirty="0" err="1" smtClean="0">
                          <a:latin typeface="Calibri" pitchFamily="34" charset="0"/>
                          <a:cs typeface="Calibri" pitchFamily="34" charset="0"/>
                        </a:rPr>
                        <a:t>Alt</a:t>
                      </a:r>
                      <a:r>
                        <a:rPr lang="es-ES_tradnl" sz="1200" b="1" dirty="0" smtClean="0">
                          <a:latin typeface="Calibri" pitchFamily="34" charset="0"/>
                          <a:cs typeface="Calibri" pitchFamily="34" charset="0"/>
                        </a:rPr>
                        <a:t> Gr + </a:t>
                      </a:r>
                      <a:r>
                        <a:rPr lang="es-ES_tradnl" sz="1200" b="1" dirty="0" err="1" smtClean="0">
                          <a:latin typeface="Calibri" pitchFamily="34" charset="0"/>
                          <a:cs typeface="Calibri" pitchFamily="34" charset="0"/>
                        </a:rPr>
                        <a:t>vowel</a:t>
                      </a:r>
                      <a:r>
                        <a:rPr lang="es-ES_tradnl" sz="1200" b="1" dirty="0" smtClean="0">
                          <a:latin typeface="Calibri" pitchFamily="34" charset="0"/>
                          <a:cs typeface="Calibri" pitchFamily="34" charset="0"/>
                        </a:rPr>
                        <a:t> = á é í </a:t>
                      </a:r>
                      <a:r>
                        <a:rPr lang="es-ES_tradnl" sz="1200" b="1" dirty="0" err="1" smtClean="0">
                          <a:latin typeface="Calibri" pitchFamily="34" charset="0"/>
                          <a:cs typeface="Calibri" pitchFamily="34" charset="0"/>
                        </a:rPr>
                        <a:t>ó</a:t>
                      </a:r>
                      <a:r>
                        <a:rPr lang="es-ES_tradnl" sz="1200" b="1" dirty="0" smtClean="0">
                          <a:latin typeface="Calibri" pitchFamily="34" charset="0"/>
                          <a:cs typeface="Calibri" pitchFamily="34" charset="0"/>
                        </a:rPr>
                        <a:t> ú (</a:t>
                      </a:r>
                      <a:r>
                        <a:rPr lang="es-ES_tradnl" sz="1200" b="1" dirty="0" err="1" smtClean="0">
                          <a:latin typeface="Calibri" pitchFamily="34" charset="0"/>
                          <a:cs typeface="Calibri" pitchFamily="34" charset="0"/>
                        </a:rPr>
                        <a:t>Caps</a:t>
                      </a:r>
                      <a:r>
                        <a:rPr lang="es-ES_tradnl" sz="1200" b="1" dirty="0" smtClean="0">
                          <a:latin typeface="Calibri" pitchFamily="34" charset="0"/>
                          <a:cs typeface="Calibri" pitchFamily="34" charset="0"/>
                        </a:rPr>
                        <a:t> </a:t>
                      </a:r>
                      <a:r>
                        <a:rPr lang="es-ES_tradnl" sz="1200" b="1" dirty="0" err="1" smtClean="0">
                          <a:latin typeface="Calibri" pitchFamily="34" charset="0"/>
                          <a:cs typeface="Calibri" pitchFamily="34" charset="0"/>
                        </a:rPr>
                        <a:t>Lock</a:t>
                      </a:r>
                      <a:r>
                        <a:rPr lang="es-ES_tradnl" sz="1200" b="1" dirty="0" smtClean="0">
                          <a:latin typeface="Calibri" pitchFamily="34" charset="0"/>
                          <a:cs typeface="Calibri" pitchFamily="34" charset="0"/>
                        </a:rPr>
                        <a:t> </a:t>
                      </a:r>
                      <a:r>
                        <a:rPr lang="es-ES_tradnl" sz="1200" b="1" dirty="0" err="1" smtClean="0">
                          <a:latin typeface="Calibri" pitchFamily="34" charset="0"/>
                          <a:cs typeface="Calibri" pitchFamily="34" charset="0"/>
                        </a:rPr>
                        <a:t>for</a:t>
                      </a:r>
                      <a:r>
                        <a:rPr lang="es-ES_tradnl" sz="1200" b="1" dirty="0" smtClean="0">
                          <a:latin typeface="Calibri" pitchFamily="34" charset="0"/>
                          <a:cs typeface="Calibri" pitchFamily="34" charset="0"/>
                        </a:rPr>
                        <a:t> </a:t>
                      </a:r>
                      <a:r>
                        <a:rPr lang="es-ES_tradnl" sz="1200" b="1" dirty="0" err="1" smtClean="0">
                          <a:latin typeface="Calibri" pitchFamily="34" charset="0"/>
                          <a:cs typeface="Calibri" pitchFamily="34" charset="0"/>
                        </a:rPr>
                        <a:t>capitals</a:t>
                      </a:r>
                      <a:r>
                        <a:rPr lang="es-ES_tradnl" sz="1200" b="1" dirty="0" smtClean="0">
                          <a:latin typeface="Calibri" pitchFamily="34" charset="0"/>
                          <a:cs typeface="Calibri" pitchFamily="34" charset="0"/>
                        </a:rPr>
                        <a:t>: Á É Í </a:t>
                      </a:r>
                      <a:r>
                        <a:rPr lang="es-ES_tradnl" sz="1200" b="1" dirty="0" err="1" smtClean="0">
                          <a:latin typeface="Calibri" pitchFamily="34" charset="0"/>
                          <a:cs typeface="Calibri" pitchFamily="34" charset="0"/>
                        </a:rPr>
                        <a:t>Ó</a:t>
                      </a:r>
                      <a:r>
                        <a:rPr lang="es-ES_tradnl" sz="1200" b="1" dirty="0" smtClean="0">
                          <a:latin typeface="Calibri" pitchFamily="34" charset="0"/>
                          <a:cs typeface="Calibri" pitchFamily="34" charset="0"/>
                        </a:rPr>
                        <a:t> Ú)</a:t>
                      </a:r>
                    </a:p>
                    <a:p>
                      <a:pPr algn="l"/>
                      <a:r>
                        <a:rPr lang="es-ES_tradnl" sz="1200" b="1" dirty="0" err="1" smtClean="0">
                          <a:latin typeface="Calibri" pitchFamily="34" charset="0"/>
                          <a:cs typeface="Calibri" pitchFamily="34" charset="0"/>
                        </a:rPr>
                        <a:t>Alt</a:t>
                      </a:r>
                      <a:r>
                        <a:rPr lang="es-ES_tradnl" sz="1200" b="1" dirty="0" smtClean="0">
                          <a:latin typeface="Calibri" pitchFamily="34" charset="0"/>
                          <a:cs typeface="Calibri" pitchFamily="34" charset="0"/>
                        </a:rPr>
                        <a:t> + 133</a:t>
                      </a:r>
                      <a:r>
                        <a:rPr lang="es-ES_tradnl" sz="1200" b="1" baseline="0" dirty="0" smtClean="0">
                          <a:latin typeface="Calibri" pitchFamily="34" charset="0"/>
                          <a:cs typeface="Calibri" pitchFamily="34" charset="0"/>
                        </a:rPr>
                        <a:t> = à </a:t>
                      </a:r>
                      <a:endParaRPr lang="es-ES_tradnl" sz="1200" b="1" dirty="0" smtClean="0">
                        <a:latin typeface="Calibri" pitchFamily="34" charset="0"/>
                        <a:cs typeface="Calibri" pitchFamily="34" charset="0"/>
                      </a:endParaRPr>
                    </a:p>
                    <a:p>
                      <a:pPr algn="l"/>
                      <a:r>
                        <a:rPr lang="es-ES_tradnl" sz="1200" b="1" dirty="0" err="1" smtClean="0">
                          <a:latin typeface="Calibri" pitchFamily="34" charset="0"/>
                          <a:cs typeface="Calibri" pitchFamily="34" charset="0"/>
                        </a:rPr>
                        <a:t>Alt</a:t>
                      </a:r>
                      <a:r>
                        <a:rPr lang="es-ES_tradnl" sz="1200" b="1" dirty="0" smtClean="0">
                          <a:latin typeface="Calibri" pitchFamily="34" charset="0"/>
                          <a:cs typeface="Calibri" pitchFamily="34" charset="0"/>
                        </a:rPr>
                        <a:t> + 138 = è</a:t>
                      </a: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200" b="1" dirty="0" err="1" smtClean="0">
                          <a:latin typeface="Calibri" pitchFamily="34" charset="0"/>
                          <a:cs typeface="Calibri" pitchFamily="34" charset="0"/>
                        </a:rPr>
                        <a:t>Alt</a:t>
                      </a:r>
                      <a:r>
                        <a:rPr lang="es-ES_tradnl" sz="1200" b="1" dirty="0" smtClean="0">
                          <a:latin typeface="Calibri" pitchFamily="34" charset="0"/>
                          <a:cs typeface="Calibri" pitchFamily="34" charset="0"/>
                        </a:rPr>
                        <a:t> + 0249 = ù</a:t>
                      </a:r>
                    </a:p>
                    <a:p>
                      <a:pPr algn="l"/>
                      <a:r>
                        <a:rPr lang="es-ES_tradnl" sz="1200" b="1" dirty="0" err="1" smtClean="0">
                          <a:latin typeface="Calibri" pitchFamily="34" charset="0"/>
                          <a:cs typeface="Calibri" pitchFamily="34" charset="0"/>
                        </a:rPr>
                        <a:t>Alt</a:t>
                      </a:r>
                      <a:r>
                        <a:rPr lang="es-ES_tradnl" sz="1200" b="1" dirty="0" smtClean="0">
                          <a:latin typeface="Calibri" pitchFamily="34" charset="0"/>
                          <a:cs typeface="Calibri" pitchFamily="34" charset="0"/>
                        </a:rPr>
                        <a:t> + 0234 = ê</a:t>
                      </a:r>
                    </a:p>
                    <a:p>
                      <a:pPr algn="l"/>
                      <a:r>
                        <a:rPr lang="es-ES_tradnl" sz="1200" b="1" dirty="0" err="1" smtClean="0">
                          <a:latin typeface="Calibri" pitchFamily="34" charset="0"/>
                          <a:cs typeface="Calibri" pitchFamily="34" charset="0"/>
                        </a:rPr>
                        <a:t>Alt</a:t>
                      </a:r>
                      <a:r>
                        <a:rPr lang="es-ES_tradnl" sz="1200" b="1" dirty="0" smtClean="0">
                          <a:latin typeface="Calibri" pitchFamily="34" charset="0"/>
                          <a:cs typeface="Calibri" pitchFamily="34" charset="0"/>
                        </a:rPr>
                        <a:t> + 0231 = ç</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s-ES_tradnl" sz="12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sz="12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16023558"/>
                  </a:ext>
                </a:extLst>
              </a:tr>
              <a:tr h="0">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s-ES_tradnl" sz="1000" b="1" dirty="0" smtClean="0">
                        <a:latin typeface="Calibri" panose="020F0502020204030204" pitchFamily="34" charset="0"/>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s-ES_tradnl" sz="1200" b="1" dirty="0" smtClean="0">
                          <a:latin typeface="Calibri" panose="020F0502020204030204" pitchFamily="34" charset="0"/>
                          <a:cs typeface="Calibri" panose="020F0502020204030204" pitchFamily="34" charset="0"/>
                        </a:rPr>
                        <a:t>ACCURACY CHECKLIST (KEY</a:t>
                      </a:r>
                      <a:r>
                        <a:rPr lang="es-ES_tradnl" sz="1200" b="1" baseline="0" dirty="0" smtClean="0">
                          <a:latin typeface="Calibri" panose="020F0502020204030204" pitchFamily="34" charset="0"/>
                          <a:cs typeface="Calibri" panose="020F0502020204030204" pitchFamily="34" charset="0"/>
                        </a:rPr>
                        <a:t> </a:t>
                      </a:r>
                      <a:r>
                        <a:rPr lang="es-ES_tradnl" sz="1200" b="1" dirty="0" smtClean="0">
                          <a:latin typeface="Calibri" panose="020F0502020204030204" pitchFamily="34" charset="0"/>
                          <a:cs typeface="Calibri" panose="020F0502020204030204" pitchFamily="34" charset="0"/>
                        </a:rPr>
                        <a:t>STAGES 3 &amp; 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922905026"/>
                  </a:ext>
                </a:extLst>
              </a:tr>
              <a:tr h="241001">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_tradnl" sz="1200" b="1" smtClean="0">
                          <a:latin typeface="Calibri" panose="020F0502020204030204" pitchFamily="34" charset="0"/>
                          <a:cs typeface="Calibri" panose="020F0502020204030204" pitchFamily="34" charset="0"/>
                        </a:rPr>
                        <a:t>MINOR ERROR: NO EFFECT ON COMMUNICATION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800853728"/>
                  </a:ext>
                </a:extLst>
              </a:tr>
              <a:tr h="207682">
                <a:tc>
                  <a:txBody>
                    <a:bodyPr/>
                    <a:lstStyle/>
                    <a:p>
                      <a:pPr algn="ctr"/>
                      <a:r>
                        <a:rPr lang="es-ES_tradnl" sz="1200" b="1" dirty="0" smtClean="0">
                          <a:latin typeface="Calibri" panose="020F0502020204030204" pitchFamily="34" charset="0"/>
                          <a:cs typeface="Calibri" panose="020F0502020204030204" pitchFamily="34" charset="0"/>
                        </a:rPr>
                        <a:t>SP</a:t>
                      </a:r>
                      <a:endParaRPr lang="es-ES_tradnl" sz="12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noProof="0" dirty="0" smtClean="0">
                          <a:solidFill>
                            <a:srgbClr val="000000"/>
                          </a:solidFill>
                          <a:latin typeface="Calibri" panose="020F0502020204030204" pitchFamily="34" charset="0"/>
                          <a:ea typeface="Times New Roman"/>
                          <a:cs typeface="Calibri" panose="020F0502020204030204" pitchFamily="34" charset="0"/>
                        </a:rPr>
                        <a:t>Spelling</a:t>
                      </a:r>
                      <a:endParaRPr lang="en-GB" sz="1200" noProof="0" dirty="0" smtClean="0">
                        <a:latin typeface="Calibri" panose="020F0502020204030204" pitchFamily="34" charset="0"/>
                        <a:ea typeface="Times New Roman"/>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dirty="0"/>
                    </a:p>
                  </a:txBody>
                  <a:tcPr/>
                </a:tc>
                <a:extLst>
                  <a:ext uri="{0D108BD9-81ED-4DB2-BD59-A6C34878D82A}">
                    <a16:rowId xmlns:a16="http://schemas.microsoft.com/office/drawing/2014/main" val="3483014819"/>
                  </a:ext>
                </a:extLst>
              </a:tr>
              <a:tr h="174364">
                <a:tc>
                  <a:txBody>
                    <a:bodyPr/>
                    <a:lstStyle/>
                    <a:p>
                      <a:pPr algn="ctr"/>
                      <a:r>
                        <a:rPr lang="es-ES_tradnl" sz="1200" b="1" dirty="0" smtClean="0">
                          <a:latin typeface="Calibri" panose="020F0502020204030204" pitchFamily="34" charset="0"/>
                          <a:cs typeface="Calibri" panose="020F0502020204030204" pitchFamily="34" charset="0"/>
                        </a:rPr>
                        <a:t>AC</a:t>
                      </a:r>
                      <a:endParaRPr lang="es-ES_tradnl" sz="12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noProof="0" dirty="0" smtClean="0">
                          <a:latin typeface="Calibri" panose="020F0502020204030204" pitchFamily="34" charset="0"/>
                          <a:ea typeface="Times New Roman"/>
                          <a:cs typeface="Calibri" panose="020F0502020204030204" pitchFamily="34" charset="0"/>
                        </a:rPr>
                        <a:t>Accent missing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884592729"/>
                  </a:ext>
                </a:extLst>
              </a:tr>
              <a:tr h="141045">
                <a:tc>
                  <a:txBody>
                    <a:bodyPr/>
                    <a:lstStyle/>
                    <a:p>
                      <a:pPr algn="ctr"/>
                      <a:r>
                        <a:rPr lang="es-ES_tradnl" sz="1200" b="1" dirty="0" smtClean="0">
                          <a:latin typeface="Calibri" panose="020F0502020204030204" pitchFamily="34" charset="0"/>
                          <a:cs typeface="Calibri" panose="020F0502020204030204" pitchFamily="34" charset="0"/>
                        </a:rPr>
                        <a:t>ADJ</a:t>
                      </a:r>
                      <a:endParaRPr lang="es-ES_tradnl" sz="12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noProof="0" dirty="0" smtClean="0">
                          <a:solidFill>
                            <a:srgbClr val="000000"/>
                          </a:solidFill>
                          <a:latin typeface="Calibri" panose="020F0502020204030204" pitchFamily="34" charset="0"/>
                          <a:ea typeface="Times New Roman"/>
                          <a:cs typeface="Calibri" panose="020F0502020204030204" pitchFamily="34" charset="0"/>
                        </a:rPr>
                        <a:t>Adjectival agreement</a:t>
                      </a:r>
                      <a:r>
                        <a:rPr lang="en-GB" sz="1200" baseline="0" noProof="0" dirty="0" smtClean="0">
                          <a:solidFill>
                            <a:srgbClr val="000000"/>
                          </a:solidFill>
                          <a:latin typeface="Calibri" panose="020F0502020204030204" pitchFamily="34" charset="0"/>
                          <a:ea typeface="Times New Roman"/>
                          <a:cs typeface="Calibri" panose="020F0502020204030204" pitchFamily="34" charset="0"/>
                        </a:rPr>
                        <a:t> such as: </a:t>
                      </a:r>
                      <a:r>
                        <a:rPr lang="en-GB" sz="1200" baseline="0" noProof="0" dirty="0" err="1" smtClean="0">
                          <a:solidFill>
                            <a:srgbClr val="000000"/>
                          </a:solidFill>
                          <a:latin typeface="Calibri" panose="020F0502020204030204" pitchFamily="34" charset="0"/>
                          <a:ea typeface="Times New Roman"/>
                          <a:cs typeface="Calibri" panose="020F0502020204030204" pitchFamily="34" charset="0"/>
                        </a:rPr>
                        <a:t>vert</a:t>
                      </a:r>
                      <a:r>
                        <a:rPr lang="en-GB" sz="1200" baseline="0" noProof="0" dirty="0" smtClean="0">
                          <a:solidFill>
                            <a:srgbClr val="000000"/>
                          </a:solidFill>
                          <a:latin typeface="Calibri" panose="020F0502020204030204" pitchFamily="34" charset="0"/>
                          <a:ea typeface="Times New Roman"/>
                          <a:cs typeface="Calibri" panose="020F0502020204030204" pitchFamily="34" charset="0"/>
                        </a:rPr>
                        <a:t>/ </a:t>
                      </a:r>
                      <a:r>
                        <a:rPr lang="en-GB" sz="1200" baseline="0" noProof="0" dirty="0" err="1" smtClean="0">
                          <a:solidFill>
                            <a:srgbClr val="000000"/>
                          </a:solidFill>
                          <a:latin typeface="Calibri" panose="020F0502020204030204" pitchFamily="34" charset="0"/>
                          <a:ea typeface="Times New Roman"/>
                          <a:cs typeface="Calibri" panose="020F0502020204030204" pitchFamily="34" charset="0"/>
                        </a:rPr>
                        <a:t>verte</a:t>
                      </a:r>
                      <a:r>
                        <a:rPr lang="en-GB" sz="1200" baseline="0" noProof="0" dirty="0" smtClean="0">
                          <a:solidFill>
                            <a:srgbClr val="000000"/>
                          </a:solidFill>
                          <a:latin typeface="Calibri" panose="020F0502020204030204" pitchFamily="34" charset="0"/>
                          <a:ea typeface="Times New Roman"/>
                          <a:cs typeface="Calibri" panose="020F0502020204030204" pitchFamily="34" charset="0"/>
                        </a:rPr>
                        <a:t>/ </a:t>
                      </a:r>
                      <a:r>
                        <a:rPr lang="en-GB" sz="1200" baseline="0" noProof="0" dirty="0" err="1" smtClean="0">
                          <a:solidFill>
                            <a:srgbClr val="000000"/>
                          </a:solidFill>
                          <a:latin typeface="Calibri" panose="020F0502020204030204" pitchFamily="34" charset="0"/>
                          <a:ea typeface="Times New Roman"/>
                          <a:cs typeface="Calibri" panose="020F0502020204030204" pitchFamily="34" charset="0"/>
                        </a:rPr>
                        <a:t>verts</a:t>
                      </a:r>
                      <a:r>
                        <a:rPr lang="en-GB" sz="1200" baseline="0" noProof="0" dirty="0" smtClean="0">
                          <a:solidFill>
                            <a:srgbClr val="000000"/>
                          </a:solidFill>
                          <a:latin typeface="Calibri" panose="020F0502020204030204" pitchFamily="34" charset="0"/>
                          <a:ea typeface="Times New Roman"/>
                          <a:cs typeface="Calibri" panose="020F0502020204030204" pitchFamily="34" charset="0"/>
                        </a:rPr>
                        <a:t>/ </a:t>
                      </a:r>
                      <a:r>
                        <a:rPr lang="en-GB" sz="1200" baseline="0" noProof="0" dirty="0" err="1" smtClean="0">
                          <a:solidFill>
                            <a:srgbClr val="000000"/>
                          </a:solidFill>
                          <a:latin typeface="Calibri" panose="020F0502020204030204" pitchFamily="34" charset="0"/>
                          <a:ea typeface="Times New Roman"/>
                          <a:cs typeface="Calibri" panose="020F0502020204030204" pitchFamily="34" charset="0"/>
                        </a:rPr>
                        <a:t>vertes</a:t>
                      </a:r>
                      <a:endParaRPr lang="en-GB" sz="1200" noProof="0" dirty="0" smtClean="0">
                        <a:latin typeface="Calibri" panose="020F0502020204030204" pitchFamily="34" charset="0"/>
                        <a:ea typeface="Times New Roman"/>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189443324"/>
                  </a:ext>
                </a:extLst>
              </a:tr>
              <a:tr h="0">
                <a:tc>
                  <a:txBody>
                    <a:bodyPr/>
                    <a:lstStyle/>
                    <a:p>
                      <a:pPr algn="ctr"/>
                      <a:r>
                        <a:rPr lang="es-ES_tradnl" sz="1200" b="1" dirty="0" smtClean="0">
                          <a:latin typeface="Calibri" panose="020F0502020204030204" pitchFamily="34" charset="0"/>
                          <a:cs typeface="Calibri" panose="020F0502020204030204" pitchFamily="34" charset="0"/>
                        </a:rPr>
                        <a:t>GE</a:t>
                      </a:r>
                      <a:endParaRPr lang="es-ES_tradnl" sz="12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noProof="0" dirty="0" smtClean="0">
                          <a:solidFill>
                            <a:srgbClr val="000000"/>
                          </a:solidFill>
                          <a:latin typeface="Calibri" panose="020F0502020204030204" pitchFamily="34" charset="0"/>
                          <a:ea typeface="Times New Roman"/>
                          <a:cs typeface="Calibri" panose="020F0502020204030204" pitchFamily="34" charset="0"/>
                        </a:rPr>
                        <a:t>Gender of small but important words such as: </a:t>
                      </a:r>
                      <a:r>
                        <a:rPr lang="en-GB" sz="1200" b="1" noProof="0" dirty="0" smtClean="0">
                          <a:solidFill>
                            <a:srgbClr val="000000"/>
                          </a:solidFill>
                          <a:latin typeface="Calibri" panose="020F0502020204030204" pitchFamily="34" charset="0"/>
                          <a:ea typeface="Times New Roman"/>
                          <a:cs typeface="Calibri" panose="020F0502020204030204" pitchFamily="34" charset="0"/>
                        </a:rPr>
                        <a:t>A</a:t>
                      </a:r>
                      <a:r>
                        <a:rPr lang="en-GB" sz="1200" noProof="0" dirty="0" smtClean="0">
                          <a:solidFill>
                            <a:srgbClr val="000000"/>
                          </a:solidFill>
                          <a:latin typeface="Calibri" panose="020F0502020204030204" pitchFamily="34" charset="0"/>
                          <a:ea typeface="Times New Roman"/>
                          <a:cs typeface="Calibri" panose="020F0502020204030204" pitchFamily="34" charset="0"/>
                        </a:rPr>
                        <a:t> (un/ </a:t>
                      </a:r>
                      <a:r>
                        <a:rPr lang="en-GB" sz="1200" noProof="0" dirty="0" err="1" smtClean="0">
                          <a:solidFill>
                            <a:srgbClr val="000000"/>
                          </a:solidFill>
                          <a:latin typeface="Calibri" panose="020F0502020204030204" pitchFamily="34" charset="0"/>
                          <a:ea typeface="Times New Roman"/>
                          <a:cs typeface="Calibri" panose="020F0502020204030204" pitchFamily="34" charset="0"/>
                        </a:rPr>
                        <a:t>une</a:t>
                      </a:r>
                      <a:r>
                        <a:rPr lang="en-GB" sz="1200" noProof="0" dirty="0" smtClean="0">
                          <a:solidFill>
                            <a:srgbClr val="000000"/>
                          </a:solidFill>
                          <a:latin typeface="Calibri" panose="020F0502020204030204" pitchFamily="34" charset="0"/>
                          <a:ea typeface="Times New Roman"/>
                          <a:cs typeface="Calibri" panose="020F0502020204030204" pitchFamily="34" charset="0"/>
                        </a:rPr>
                        <a:t>), </a:t>
                      </a:r>
                      <a:r>
                        <a:rPr lang="en-GB" sz="1200" b="1" noProof="0" dirty="0" smtClean="0">
                          <a:solidFill>
                            <a:srgbClr val="000000"/>
                          </a:solidFill>
                          <a:latin typeface="Calibri" panose="020F0502020204030204" pitchFamily="34" charset="0"/>
                          <a:ea typeface="Times New Roman"/>
                          <a:cs typeface="Calibri" panose="020F0502020204030204" pitchFamily="34" charset="0"/>
                        </a:rPr>
                        <a:t>some</a:t>
                      </a:r>
                      <a:r>
                        <a:rPr lang="en-GB" sz="1200" noProof="0" dirty="0" smtClean="0">
                          <a:solidFill>
                            <a:srgbClr val="000000"/>
                          </a:solidFill>
                          <a:latin typeface="Calibri" panose="020F0502020204030204" pitchFamily="34" charset="0"/>
                          <a:ea typeface="Times New Roman"/>
                          <a:cs typeface="Calibri" panose="020F0502020204030204" pitchFamily="34" charset="0"/>
                        </a:rPr>
                        <a:t> des),</a:t>
                      </a:r>
                      <a:r>
                        <a:rPr lang="en-GB" sz="1200" baseline="0" noProof="0" dirty="0" smtClean="0">
                          <a:solidFill>
                            <a:srgbClr val="000000"/>
                          </a:solidFill>
                          <a:latin typeface="Calibri" panose="020F0502020204030204" pitchFamily="34" charset="0"/>
                          <a:ea typeface="Times New Roman"/>
                          <a:cs typeface="Calibri" panose="020F0502020204030204" pitchFamily="34" charset="0"/>
                        </a:rPr>
                        <a:t> </a:t>
                      </a:r>
                      <a:r>
                        <a:rPr lang="en-GB" sz="1200" b="1" noProof="0" dirty="0" smtClean="0">
                          <a:solidFill>
                            <a:srgbClr val="000000"/>
                          </a:solidFill>
                          <a:latin typeface="Calibri" panose="020F0502020204030204" pitchFamily="34" charset="0"/>
                          <a:ea typeface="Times New Roman"/>
                          <a:cs typeface="Calibri" panose="020F0502020204030204" pitchFamily="34" charset="0"/>
                        </a:rPr>
                        <a:t>the </a:t>
                      </a:r>
                      <a:r>
                        <a:rPr lang="en-GB" sz="1200" noProof="0" dirty="0" smtClean="0">
                          <a:solidFill>
                            <a:srgbClr val="000000"/>
                          </a:solidFill>
                          <a:latin typeface="Calibri" panose="020F0502020204030204" pitchFamily="34" charset="0"/>
                          <a:ea typeface="Times New Roman"/>
                          <a:cs typeface="Calibri" panose="020F0502020204030204" pitchFamily="34" charset="0"/>
                        </a:rPr>
                        <a:t>(le/ la/les), </a:t>
                      </a:r>
                      <a:r>
                        <a:rPr lang="en-GB" sz="1200" b="1" noProof="0" dirty="0" smtClean="0">
                          <a:solidFill>
                            <a:srgbClr val="000000"/>
                          </a:solidFill>
                          <a:latin typeface="Calibri" panose="020F0502020204030204" pitchFamily="34" charset="0"/>
                          <a:ea typeface="Times New Roman"/>
                          <a:cs typeface="Calibri" panose="020F0502020204030204" pitchFamily="34" charset="0"/>
                        </a:rPr>
                        <a:t>my</a:t>
                      </a:r>
                      <a:r>
                        <a:rPr lang="en-GB" sz="1200" noProof="0" dirty="0" smtClean="0">
                          <a:solidFill>
                            <a:srgbClr val="000000"/>
                          </a:solidFill>
                          <a:latin typeface="Calibri" panose="020F0502020204030204" pitchFamily="34" charset="0"/>
                          <a:ea typeface="Times New Roman"/>
                          <a:cs typeface="Calibri" panose="020F0502020204030204" pitchFamily="34" charset="0"/>
                        </a:rPr>
                        <a:t> (mon/ma/</a:t>
                      </a:r>
                      <a:r>
                        <a:rPr lang="en-GB" sz="1200" noProof="0" dirty="0" err="1" smtClean="0">
                          <a:solidFill>
                            <a:srgbClr val="000000"/>
                          </a:solidFill>
                          <a:latin typeface="Calibri" panose="020F0502020204030204" pitchFamily="34" charset="0"/>
                          <a:ea typeface="Times New Roman"/>
                          <a:cs typeface="Calibri" panose="020F0502020204030204" pitchFamily="34" charset="0"/>
                        </a:rPr>
                        <a:t>mes</a:t>
                      </a:r>
                      <a:r>
                        <a:rPr lang="en-GB" sz="1200" noProof="0" dirty="0" smtClean="0">
                          <a:solidFill>
                            <a:srgbClr val="000000"/>
                          </a:solidFill>
                          <a:latin typeface="Calibri" panose="020F0502020204030204" pitchFamily="34" charset="0"/>
                          <a:ea typeface="Times New Roman"/>
                          <a:cs typeface="Calibri" panose="020F0502020204030204" pitchFamily="34" charset="0"/>
                        </a:rPr>
                        <a:t>) </a:t>
                      </a:r>
                      <a:r>
                        <a:rPr lang="en-GB" sz="1200" noProof="0" dirty="0" err="1" smtClean="0">
                          <a:solidFill>
                            <a:srgbClr val="000000"/>
                          </a:solidFill>
                          <a:latin typeface="Calibri" panose="020F0502020204030204" pitchFamily="34" charset="0"/>
                          <a:ea typeface="Times New Roman"/>
                          <a:cs typeface="Calibri" panose="020F0502020204030204" pitchFamily="34" charset="0"/>
                        </a:rPr>
                        <a:t>etc</a:t>
                      </a:r>
                      <a:endParaRPr lang="en-GB" sz="1200" noProof="0" dirty="0" smtClean="0">
                        <a:latin typeface="Calibri" panose="020F0502020204030204" pitchFamily="34" charset="0"/>
                        <a:ea typeface="Times New Roman"/>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dirty="0"/>
                    </a:p>
                  </a:txBody>
                  <a:tcPr/>
                </a:tc>
                <a:extLst>
                  <a:ext uri="{0D108BD9-81ED-4DB2-BD59-A6C34878D82A}">
                    <a16:rowId xmlns:a16="http://schemas.microsoft.com/office/drawing/2014/main" val="2861931061"/>
                  </a:ext>
                </a:extLst>
              </a:tr>
              <a:tr h="0">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1" noProof="0" dirty="0" smtClean="0">
                          <a:latin typeface="Calibri" panose="020F0502020204030204" pitchFamily="34" charset="0"/>
                          <a:cs typeface="Calibri" panose="020F0502020204030204" pitchFamily="34" charset="0"/>
                        </a:rPr>
                        <a:t>SERIOUS ERROR:</a:t>
                      </a:r>
                      <a:r>
                        <a:rPr lang="en-GB" sz="1200" b="1" baseline="0" noProof="0" dirty="0" smtClean="0">
                          <a:latin typeface="Calibri" panose="020F0502020204030204" pitchFamily="34" charset="0"/>
                          <a:cs typeface="Calibri" panose="020F0502020204030204" pitchFamily="34" charset="0"/>
                        </a:rPr>
                        <a:t> </a:t>
                      </a:r>
                      <a:r>
                        <a:rPr lang="en-GB" sz="1200" b="1" noProof="0" dirty="0" smtClean="0">
                          <a:latin typeface="Calibri" panose="020F0502020204030204" pitchFamily="34" charset="0"/>
                          <a:cs typeface="Calibri" panose="020F0502020204030204" pitchFamily="34" charset="0"/>
                        </a:rPr>
                        <a:t>EFFECT ON COMMUNICATION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8275462"/>
                  </a:ext>
                </a:extLst>
              </a:tr>
              <a:tr h="0">
                <a:tc>
                  <a:txBody>
                    <a:bodyPr/>
                    <a:lstStyle/>
                    <a:p>
                      <a:pPr algn="ctr"/>
                      <a:r>
                        <a:rPr lang="es-ES_tradnl" sz="1200" b="1" dirty="0" smtClean="0">
                          <a:latin typeface="Calibri" panose="020F0502020204030204" pitchFamily="34" charset="0"/>
                          <a:cs typeface="Calibri" panose="020F0502020204030204" pitchFamily="34" charset="0"/>
                        </a:rPr>
                        <a:t>VB</a:t>
                      </a:r>
                      <a:endParaRPr lang="es-ES_tradnl" sz="12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noProof="0" dirty="0" smtClean="0">
                          <a:latin typeface="Calibri" panose="020F0502020204030204" pitchFamily="34" charset="0"/>
                          <a:cs typeface="Calibri" panose="020F0502020204030204" pitchFamily="34" charset="0"/>
                        </a:rPr>
                        <a:t>Wrong ending</a:t>
                      </a:r>
                      <a:r>
                        <a:rPr lang="en-GB" sz="1200" baseline="0" noProof="0" dirty="0" smtClean="0">
                          <a:latin typeface="Calibri" panose="020F0502020204030204" pitchFamily="34" charset="0"/>
                          <a:cs typeface="Calibri" panose="020F0502020204030204" pitchFamily="34" charset="0"/>
                        </a:rPr>
                        <a:t> on verb or wrong tense</a:t>
                      </a:r>
                      <a:endParaRPr lang="en-GB" sz="1200" noProof="0" dirty="0" smtClean="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336083470"/>
                  </a:ext>
                </a:extLst>
              </a:tr>
              <a:tr h="0">
                <a:tc>
                  <a:txBody>
                    <a:bodyPr/>
                    <a:lstStyle/>
                    <a:p>
                      <a:pPr algn="ctr"/>
                      <a:r>
                        <a:rPr lang="es-ES_tradnl" sz="1200" b="1" dirty="0" smtClean="0">
                          <a:latin typeface="Calibri" panose="020F0502020204030204" pitchFamily="34" charset="0"/>
                          <a:cs typeface="Calibri" panose="020F0502020204030204" pitchFamily="34" charset="0"/>
                        </a:rPr>
                        <a:t>WO</a:t>
                      </a:r>
                      <a:endParaRPr lang="es-ES_tradnl" sz="12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noProof="0" dirty="0" smtClean="0">
                          <a:latin typeface="Calibri" panose="020F0502020204030204" pitchFamily="34" charset="0"/>
                          <a:cs typeface="Calibri" panose="020F0502020204030204" pitchFamily="34" charset="0"/>
                        </a:rPr>
                        <a:t>Word order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858628966"/>
                  </a:ext>
                </a:extLst>
              </a:tr>
              <a:tr h="0">
                <a:tc>
                  <a:txBody>
                    <a:bodyPr/>
                    <a:lstStyle/>
                    <a:p>
                      <a:pPr algn="ctr"/>
                      <a:r>
                        <a:rPr lang="es-ES_tradnl" sz="1200" b="1" dirty="0" smtClean="0">
                          <a:latin typeface="Calibri" panose="020F0502020204030204" pitchFamily="34" charset="0"/>
                          <a:cs typeface="Calibri" panose="020F0502020204030204" pitchFamily="34" charset="0"/>
                        </a:rPr>
                        <a:t>INF</a:t>
                      </a:r>
                      <a:endParaRPr lang="es-ES_tradnl" sz="12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noProof="0" dirty="0" smtClean="0">
                          <a:latin typeface="Calibri" panose="020F0502020204030204" pitchFamily="34" charset="0"/>
                          <a:cs typeface="Calibri" panose="020F0502020204030204" pitchFamily="34" charset="0"/>
                        </a:rPr>
                        <a:t>Infinitive needed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658142160"/>
                  </a:ext>
                </a:extLst>
              </a:tr>
              <a:tr h="0">
                <a:tc>
                  <a:txBody>
                    <a:bodyPr/>
                    <a:lstStyle/>
                    <a:p>
                      <a:pPr algn="ctr"/>
                      <a:r>
                        <a:rPr lang="es-ES_tradnl" sz="1200" b="1" dirty="0" smtClean="0">
                          <a:latin typeface="Calibri" panose="020F0502020204030204" pitchFamily="34" charset="0"/>
                          <a:cs typeface="Calibri" panose="020F0502020204030204" pitchFamily="34" charset="0"/>
                        </a:rPr>
                        <a:t>?</a:t>
                      </a:r>
                      <a:endParaRPr lang="es-ES_tradnl" sz="12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noProof="0" dirty="0" smtClean="0">
                          <a:latin typeface="Calibri" panose="020F0502020204030204" pitchFamily="34" charset="0"/>
                          <a:cs typeface="Calibri" panose="020F0502020204030204" pitchFamily="34" charset="0"/>
                        </a:rPr>
                        <a:t>Unclear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221872561"/>
                  </a:ext>
                </a:extLst>
              </a:tr>
              <a:tr h="0">
                <a:tc>
                  <a:txBody>
                    <a:bodyPr/>
                    <a:lstStyle/>
                    <a:p>
                      <a:pPr algn="ctr"/>
                      <a:r>
                        <a:rPr lang="es-ES_tradnl" sz="1200" b="1" dirty="0" smtClean="0">
                          <a:latin typeface="Calibri" panose="020F0502020204030204" pitchFamily="34" charset="0"/>
                          <a:cs typeface="Calibri" panose="020F0502020204030204" pitchFamily="34" charset="0"/>
                        </a:rPr>
                        <a:t>NR</a:t>
                      </a:r>
                      <a:endParaRPr lang="es-ES_tradnl" sz="12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noProof="0" dirty="0" smtClean="0">
                          <a:latin typeface="Calibri" panose="020F0502020204030204" pitchFamily="34" charset="0"/>
                          <a:cs typeface="Calibri" panose="020F0502020204030204" pitchFamily="34" charset="0"/>
                        </a:rPr>
                        <a:t>Not relevant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330977962"/>
                  </a:ext>
                </a:extLst>
              </a:tr>
              <a:tr h="0">
                <a:tc>
                  <a:txBody>
                    <a:bodyPr/>
                    <a:lstStyle/>
                    <a:p>
                      <a:pPr algn="ctr"/>
                      <a:r>
                        <a:rPr lang="es-ES_tradnl" sz="1200" b="1" dirty="0" smtClean="0">
                          <a:latin typeface="Calibri" panose="020F0502020204030204" pitchFamily="34" charset="0"/>
                          <a:cs typeface="Calibri" panose="020F0502020204030204" pitchFamily="34" charset="0"/>
                        </a:rPr>
                        <a:t>˄</a:t>
                      </a:r>
                      <a:endParaRPr lang="es-ES_tradnl" sz="12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noProof="0" dirty="0" smtClean="0">
                          <a:latin typeface="Calibri" panose="020F0502020204030204" pitchFamily="34" charset="0"/>
                          <a:cs typeface="Calibri" panose="020F0502020204030204" pitchFamily="34" charset="0"/>
                        </a:rPr>
                        <a:t>Missing word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dirty="0"/>
                    </a:p>
                  </a:txBody>
                  <a:tcPr/>
                </a:tc>
                <a:extLst>
                  <a:ext uri="{0D108BD9-81ED-4DB2-BD59-A6C34878D82A}">
                    <a16:rowId xmlns:a16="http://schemas.microsoft.com/office/drawing/2014/main" val="3862712780"/>
                  </a:ext>
                </a:extLst>
              </a:tr>
            </a:tbl>
          </a:graphicData>
        </a:graphic>
      </p:graphicFrame>
      <p:sp>
        <p:nvSpPr>
          <p:cNvPr id="2" name="Slide Number Placeholder 1"/>
          <p:cNvSpPr>
            <a:spLocks noGrp="1"/>
          </p:cNvSpPr>
          <p:nvPr>
            <p:ph type="sldNum" sz="quarter" idx="12"/>
          </p:nvPr>
        </p:nvSpPr>
        <p:spPr>
          <a:xfrm>
            <a:off x="5085184" y="8626641"/>
            <a:ext cx="1600200" cy="485775"/>
          </a:xfrm>
        </p:spPr>
        <p:txBody>
          <a:bodyPr/>
          <a:lstStyle/>
          <a:p>
            <a:pPr>
              <a:defRPr/>
            </a:pPr>
            <a:fld id="{0F145BFC-05E3-4D00-AE96-44E6DC1FA43B}" type="slidenum">
              <a:rPr lang="en-GB" smtClean="0"/>
              <a:pPr>
                <a:defRPr/>
              </a:pPr>
              <a:t>64</a:t>
            </a:fld>
            <a:endParaRPr lang="en-GB" dirty="0"/>
          </a:p>
        </p:txBody>
      </p:sp>
    </p:spTree>
    <p:extLst>
      <p:ext uri="{BB962C8B-B14F-4D97-AF65-F5344CB8AC3E}">
        <p14:creationId xmlns:p14="http://schemas.microsoft.com/office/powerpoint/2010/main" val="208067780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6082" name="Group 2"/>
          <p:cNvGraphicFramePr>
            <a:graphicFrameLocks noGrp="1"/>
          </p:cNvGraphicFramePr>
          <p:nvPr>
            <p:extLst>
              <p:ext uri="{D42A27DB-BD31-4B8C-83A1-F6EECF244321}">
                <p14:modId xmlns:p14="http://schemas.microsoft.com/office/powerpoint/2010/main" val="678981783"/>
              </p:ext>
            </p:extLst>
          </p:nvPr>
        </p:nvGraphicFramePr>
        <p:xfrm>
          <a:off x="368300" y="2951295"/>
          <a:ext cx="6121400" cy="3219160"/>
        </p:xfrm>
        <a:graphic>
          <a:graphicData uri="http://schemas.openxmlformats.org/drawingml/2006/table">
            <a:tbl>
              <a:tblPr/>
              <a:tblGrid>
                <a:gridCol w="1655762">
                  <a:extLst>
                    <a:ext uri="{9D8B030D-6E8A-4147-A177-3AD203B41FA5}">
                      <a16:colId xmlns:a16="http://schemas.microsoft.com/office/drawing/2014/main" val="20000"/>
                    </a:ext>
                  </a:extLst>
                </a:gridCol>
                <a:gridCol w="1512888">
                  <a:extLst>
                    <a:ext uri="{9D8B030D-6E8A-4147-A177-3AD203B41FA5}">
                      <a16:colId xmlns:a16="http://schemas.microsoft.com/office/drawing/2014/main" val="20001"/>
                    </a:ext>
                  </a:extLst>
                </a:gridCol>
                <a:gridCol w="1439862">
                  <a:extLst>
                    <a:ext uri="{9D8B030D-6E8A-4147-A177-3AD203B41FA5}">
                      <a16:colId xmlns:a16="http://schemas.microsoft.com/office/drawing/2014/main" val="20002"/>
                    </a:ext>
                  </a:extLst>
                </a:gridCol>
                <a:gridCol w="1512888">
                  <a:extLst>
                    <a:ext uri="{9D8B030D-6E8A-4147-A177-3AD203B41FA5}">
                      <a16:colId xmlns:a16="http://schemas.microsoft.com/office/drawing/2014/main" val="20003"/>
                    </a:ext>
                  </a:extLst>
                </a:gridCol>
              </a:tblGrid>
              <a:tr h="335339">
                <a:tc gridSpan="4">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a:ln>
                            <a:noFill/>
                          </a:ln>
                          <a:solidFill>
                            <a:schemeClr val="tx1"/>
                          </a:solidFill>
                          <a:effectLst/>
                          <a:latin typeface="Calibri" pitchFamily="34" charset="0"/>
                          <a:cs typeface="Calibri" pitchFamily="34" charset="0"/>
                        </a:rPr>
                        <a:t>Regular present tense verbs</a:t>
                      </a:r>
                    </a:p>
                  </a:txBody>
                  <a:tcPr marT="45728" marB="45728"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00"/>
                  </a:ext>
                </a:extLst>
              </a:tr>
              <a:tr h="57922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a:ln>
                          <a:noFill/>
                        </a:ln>
                        <a:solidFill>
                          <a:schemeClr val="tx1"/>
                        </a:solidFill>
                        <a:effectLst/>
                        <a:latin typeface="Calibri" pitchFamily="34" charset="0"/>
                        <a:cs typeface="Calibri" pitchFamily="34" charset="0"/>
                      </a:endParaRP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a:ln>
                            <a:noFill/>
                          </a:ln>
                          <a:solidFill>
                            <a:schemeClr val="tx1"/>
                          </a:solidFill>
                          <a:effectLst/>
                          <a:latin typeface="Calibri" pitchFamily="34" charset="0"/>
                          <a:cs typeface="Calibri" pitchFamily="34" charset="0"/>
                        </a:rPr>
                        <a:t>(ER) </a:t>
                      </a:r>
                      <a:r>
                        <a:rPr kumimoji="0" lang="en-GB" sz="1600" b="0" i="0" u="none" strike="noStrike" cap="none" normalizeH="0" baseline="0" dirty="0" err="1">
                          <a:ln>
                            <a:noFill/>
                          </a:ln>
                          <a:solidFill>
                            <a:schemeClr val="tx1"/>
                          </a:solidFill>
                          <a:effectLst/>
                          <a:latin typeface="Calibri" pitchFamily="34" charset="0"/>
                          <a:cs typeface="Calibri" pitchFamily="34" charset="0"/>
                        </a:rPr>
                        <a:t>jouer</a:t>
                      </a:r>
                      <a:r>
                        <a:rPr kumimoji="0" lang="en-GB" sz="1600" b="0" i="0" u="none" strike="noStrike" cap="none" normalizeH="0" baseline="0" dirty="0">
                          <a:ln>
                            <a:noFill/>
                          </a:ln>
                          <a:solidFill>
                            <a:schemeClr val="tx1"/>
                          </a:solidFill>
                          <a:effectLst/>
                          <a:latin typeface="Calibri" pitchFamily="34" charset="0"/>
                          <a:cs typeface="Calibri" pitchFamily="34" charset="0"/>
                        </a:rPr>
                        <a:t> – to play</a:t>
                      </a:r>
                    </a:p>
                  </a:txBody>
                  <a:tcPr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a:ln>
                            <a:noFill/>
                          </a:ln>
                          <a:solidFill>
                            <a:schemeClr val="tx1"/>
                          </a:solidFill>
                          <a:effectLst/>
                          <a:latin typeface="Calibri" pitchFamily="34" charset="0"/>
                          <a:cs typeface="Calibri" pitchFamily="34" charset="0"/>
                        </a:rPr>
                        <a:t>(IR) </a:t>
                      </a:r>
                      <a:r>
                        <a:rPr kumimoji="0" lang="en-GB" sz="1600" b="0" i="0" u="none" strike="noStrike" cap="none" normalizeH="0" baseline="0" dirty="0" err="1">
                          <a:ln>
                            <a:noFill/>
                          </a:ln>
                          <a:solidFill>
                            <a:schemeClr val="tx1"/>
                          </a:solidFill>
                          <a:effectLst/>
                          <a:latin typeface="Calibri" pitchFamily="34" charset="0"/>
                          <a:cs typeface="Calibri" pitchFamily="34" charset="0"/>
                        </a:rPr>
                        <a:t>finir</a:t>
                      </a:r>
                      <a:r>
                        <a:rPr kumimoji="0" lang="en-GB" sz="1600" b="0" i="0" u="none" strike="noStrike" cap="none" normalizeH="0" baseline="0" dirty="0">
                          <a:ln>
                            <a:noFill/>
                          </a:ln>
                          <a:solidFill>
                            <a:schemeClr val="tx1"/>
                          </a:solidFill>
                          <a:effectLst/>
                          <a:latin typeface="Calibri" pitchFamily="34" charset="0"/>
                          <a:cs typeface="Calibri" pitchFamily="34" charset="0"/>
                        </a:rPr>
                        <a:t> – to finish</a:t>
                      </a:r>
                    </a:p>
                  </a:txBody>
                  <a:tcPr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a:ln>
                            <a:noFill/>
                          </a:ln>
                          <a:solidFill>
                            <a:schemeClr val="tx1"/>
                          </a:solidFill>
                          <a:effectLst/>
                          <a:latin typeface="Calibri" pitchFamily="34" charset="0"/>
                          <a:cs typeface="Calibri" pitchFamily="34" charset="0"/>
                        </a:rPr>
                        <a:t>(RE) </a:t>
                      </a:r>
                      <a:r>
                        <a:rPr kumimoji="0" lang="en-GB" sz="1600" b="0" i="0" u="none" strike="noStrike" cap="none" normalizeH="0" baseline="0" dirty="0" err="1">
                          <a:ln>
                            <a:noFill/>
                          </a:ln>
                          <a:solidFill>
                            <a:schemeClr val="tx1"/>
                          </a:solidFill>
                          <a:effectLst/>
                          <a:latin typeface="Calibri" pitchFamily="34" charset="0"/>
                          <a:cs typeface="Calibri" pitchFamily="34" charset="0"/>
                        </a:rPr>
                        <a:t>vendre</a:t>
                      </a:r>
                      <a:r>
                        <a:rPr kumimoji="0" lang="en-GB" sz="1600" b="0" i="0" u="none" strike="noStrike" cap="none" normalizeH="0" baseline="0" dirty="0">
                          <a:ln>
                            <a:noFill/>
                          </a:ln>
                          <a:solidFill>
                            <a:schemeClr val="tx1"/>
                          </a:solidFill>
                          <a:effectLst/>
                          <a:latin typeface="Calibri" pitchFamily="34" charset="0"/>
                          <a:cs typeface="Calibri" pitchFamily="34" charset="0"/>
                        </a:rPr>
                        <a:t> – to sell</a:t>
                      </a:r>
                    </a:p>
                  </a:txBody>
                  <a:tcPr marT="45728" marB="4572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3533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a:ln>
                            <a:noFill/>
                          </a:ln>
                          <a:solidFill>
                            <a:schemeClr val="tx1"/>
                          </a:solidFill>
                          <a:effectLst/>
                          <a:latin typeface="Calibri" pitchFamily="34" charset="0"/>
                          <a:cs typeface="Calibri" pitchFamily="34" charset="0"/>
                        </a:rPr>
                        <a:t>je (I)</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err="1">
                          <a:ln>
                            <a:noFill/>
                          </a:ln>
                          <a:solidFill>
                            <a:schemeClr val="tx1"/>
                          </a:solidFill>
                          <a:effectLst/>
                          <a:latin typeface="Calibri" pitchFamily="34" charset="0"/>
                          <a:cs typeface="Calibri" pitchFamily="34" charset="0"/>
                        </a:rPr>
                        <a:t>joue</a:t>
                      </a:r>
                      <a:endParaRPr kumimoji="0" lang="en-GB" sz="1600" b="1" i="0" u="none" strike="noStrike" cap="none" normalizeH="0" baseline="0" dirty="0">
                        <a:ln>
                          <a:noFill/>
                        </a:ln>
                        <a:solidFill>
                          <a:schemeClr val="tx1"/>
                        </a:solidFill>
                        <a:effectLst/>
                        <a:latin typeface="Calibri" pitchFamily="34" charset="0"/>
                        <a:cs typeface="Calibri" pitchFamily="34" charset="0"/>
                      </a:endParaRPr>
                    </a:p>
                  </a:txBody>
                  <a:tcPr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a:ln>
                            <a:noFill/>
                          </a:ln>
                          <a:solidFill>
                            <a:schemeClr val="tx1"/>
                          </a:solidFill>
                          <a:effectLst/>
                          <a:latin typeface="Calibri" pitchFamily="34" charset="0"/>
                          <a:cs typeface="Calibri" pitchFamily="34" charset="0"/>
                        </a:rPr>
                        <a:t>finis</a:t>
                      </a:r>
                    </a:p>
                  </a:txBody>
                  <a:tcPr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a:ln>
                            <a:noFill/>
                          </a:ln>
                          <a:solidFill>
                            <a:schemeClr val="tx1"/>
                          </a:solidFill>
                          <a:effectLst/>
                          <a:latin typeface="Calibri" pitchFamily="34" charset="0"/>
                          <a:cs typeface="Calibri" pitchFamily="34" charset="0"/>
                        </a:rPr>
                        <a:t>vends</a:t>
                      </a:r>
                    </a:p>
                  </a:txBody>
                  <a:tcPr marT="45728" marB="45728"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3533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a:ln>
                            <a:noFill/>
                          </a:ln>
                          <a:solidFill>
                            <a:schemeClr val="tx1"/>
                          </a:solidFill>
                          <a:effectLst/>
                          <a:latin typeface="Calibri" pitchFamily="34" charset="0"/>
                          <a:cs typeface="Calibri" pitchFamily="34" charset="0"/>
                        </a:rPr>
                        <a:t>t</a:t>
                      </a:r>
                      <a:r>
                        <a:rPr kumimoji="0" lang="en-US" sz="1600" b="0" i="0" u="none" strike="noStrike" cap="none" normalizeH="0" baseline="0" dirty="0">
                          <a:ln>
                            <a:noFill/>
                          </a:ln>
                          <a:solidFill>
                            <a:schemeClr val="tx1"/>
                          </a:solidFill>
                          <a:effectLst/>
                          <a:latin typeface="Calibri" pitchFamily="34" charset="0"/>
                          <a:cs typeface="Calibri" pitchFamily="34" charset="0"/>
                        </a:rPr>
                        <a:t>u </a:t>
                      </a:r>
                      <a:r>
                        <a:rPr kumimoji="0" lang="en-US" sz="1400" b="0" i="0" u="none" strike="noStrike" cap="none" normalizeH="0" baseline="0" dirty="0">
                          <a:ln>
                            <a:noFill/>
                          </a:ln>
                          <a:solidFill>
                            <a:schemeClr val="tx1"/>
                          </a:solidFill>
                          <a:effectLst/>
                          <a:latin typeface="Calibri" pitchFamily="34" charset="0"/>
                          <a:cs typeface="Calibri" pitchFamily="34" charset="0"/>
                        </a:rPr>
                        <a:t>(you, 1 </a:t>
                      </a:r>
                      <a:r>
                        <a:rPr kumimoji="0" lang="en-US" sz="1400" b="0" i="0" u="none" strike="noStrike" cap="none" normalizeH="0" baseline="0" dirty="0" err="1">
                          <a:ln>
                            <a:noFill/>
                          </a:ln>
                          <a:solidFill>
                            <a:schemeClr val="tx1"/>
                          </a:solidFill>
                          <a:effectLst/>
                          <a:latin typeface="Calibri" pitchFamily="34" charset="0"/>
                          <a:cs typeface="Calibri" pitchFamily="34" charset="0"/>
                        </a:rPr>
                        <a:t>pers</a:t>
                      </a:r>
                      <a:r>
                        <a:rPr kumimoji="0" lang="en-US" sz="1400" b="0" i="0" u="none" strike="noStrike" cap="none" normalizeH="0" baseline="0" dirty="0">
                          <a:ln>
                            <a:noFill/>
                          </a:ln>
                          <a:solidFill>
                            <a:schemeClr val="tx1"/>
                          </a:solidFill>
                          <a:effectLst/>
                          <a:latin typeface="Calibri" pitchFamily="34" charset="0"/>
                          <a:cs typeface="Calibri" pitchFamily="34" charset="0"/>
                        </a:rPr>
                        <a:t> fam)</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err="1">
                          <a:ln>
                            <a:noFill/>
                          </a:ln>
                          <a:solidFill>
                            <a:schemeClr val="tx1"/>
                          </a:solidFill>
                          <a:effectLst/>
                          <a:latin typeface="Calibri" pitchFamily="34" charset="0"/>
                          <a:cs typeface="Calibri" pitchFamily="34" charset="0"/>
                        </a:rPr>
                        <a:t>joues</a:t>
                      </a:r>
                      <a:endParaRPr kumimoji="0" lang="en-GB" sz="1600" b="1" i="0" u="none" strike="noStrike" cap="none" normalizeH="0" baseline="0" dirty="0">
                        <a:ln>
                          <a:noFill/>
                        </a:ln>
                        <a:solidFill>
                          <a:schemeClr val="tx1"/>
                        </a:solidFill>
                        <a:effectLst/>
                        <a:latin typeface="Calibri" pitchFamily="34" charset="0"/>
                        <a:cs typeface="Calibri" pitchFamily="34" charset="0"/>
                      </a:endParaRPr>
                    </a:p>
                  </a:txBody>
                  <a:tcPr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GB" sz="1600" b="1" i="0" u="none" strike="noStrike" cap="none" normalizeH="0" baseline="0" dirty="0">
                          <a:ln>
                            <a:noFill/>
                          </a:ln>
                          <a:solidFill>
                            <a:schemeClr val="tx1"/>
                          </a:solidFill>
                          <a:effectLst/>
                          <a:latin typeface="Calibri" pitchFamily="34" charset="0"/>
                          <a:cs typeface="Calibri" pitchFamily="34" charset="0"/>
                        </a:rPr>
                        <a:t>finis</a:t>
                      </a:r>
                    </a:p>
                  </a:txBody>
                  <a:tcPr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a:ln>
                            <a:noFill/>
                          </a:ln>
                          <a:solidFill>
                            <a:schemeClr val="tx1"/>
                          </a:solidFill>
                          <a:effectLst/>
                          <a:latin typeface="Calibri" pitchFamily="34" charset="0"/>
                          <a:cs typeface="Calibri" pitchFamily="34" charset="0"/>
                        </a:rPr>
                        <a:t>vends</a:t>
                      </a:r>
                    </a:p>
                  </a:txBody>
                  <a:tcPr marT="45728" marB="45728"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3533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err="1">
                          <a:ln>
                            <a:noFill/>
                          </a:ln>
                          <a:solidFill>
                            <a:schemeClr val="tx1"/>
                          </a:solidFill>
                          <a:effectLst/>
                          <a:latin typeface="Calibri" pitchFamily="34" charset="0"/>
                          <a:cs typeface="Calibri" pitchFamily="34" charset="0"/>
                        </a:rPr>
                        <a:t>il</a:t>
                      </a:r>
                      <a:r>
                        <a:rPr kumimoji="0" lang="en-US" sz="1600" b="0" i="0" u="none" strike="noStrike" cap="none" normalizeH="0" baseline="0" dirty="0">
                          <a:ln>
                            <a:noFill/>
                          </a:ln>
                          <a:solidFill>
                            <a:schemeClr val="tx1"/>
                          </a:solidFill>
                          <a:effectLst/>
                          <a:latin typeface="Calibri" pitchFamily="34" charset="0"/>
                          <a:cs typeface="Calibri" pitchFamily="34" charset="0"/>
                        </a:rPr>
                        <a:t>/</a:t>
                      </a:r>
                      <a:r>
                        <a:rPr kumimoji="0" lang="en-US" sz="1600" b="0" i="0" u="none" strike="noStrike" cap="none" normalizeH="0" baseline="0" dirty="0" err="1">
                          <a:ln>
                            <a:noFill/>
                          </a:ln>
                          <a:solidFill>
                            <a:schemeClr val="tx1"/>
                          </a:solidFill>
                          <a:effectLst/>
                          <a:latin typeface="Calibri" pitchFamily="34" charset="0"/>
                          <a:cs typeface="Calibri" pitchFamily="34" charset="0"/>
                        </a:rPr>
                        <a:t>elle</a:t>
                      </a:r>
                      <a:r>
                        <a:rPr kumimoji="0" lang="en-US" sz="1600" b="0" i="0" u="none" strike="noStrike" cap="none" normalizeH="0" baseline="0" dirty="0">
                          <a:ln>
                            <a:noFill/>
                          </a:ln>
                          <a:solidFill>
                            <a:schemeClr val="tx1"/>
                          </a:solidFill>
                          <a:effectLst/>
                          <a:latin typeface="Calibri" pitchFamily="34" charset="0"/>
                          <a:cs typeface="Calibri" pitchFamily="34" charset="0"/>
                        </a:rPr>
                        <a:t> (he, she)</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a:ln>
                            <a:noFill/>
                          </a:ln>
                          <a:solidFill>
                            <a:schemeClr val="tx1"/>
                          </a:solidFill>
                          <a:effectLst/>
                          <a:latin typeface="Calibri" pitchFamily="34" charset="0"/>
                          <a:cs typeface="Calibri" pitchFamily="34" charset="0"/>
                        </a:rPr>
                        <a:t>on </a:t>
                      </a:r>
                      <a:r>
                        <a:rPr kumimoji="0" lang="en-GB" sz="900" b="0" i="0" u="none" strike="noStrike" cap="none" normalizeH="0" baseline="0" dirty="0">
                          <a:ln>
                            <a:noFill/>
                          </a:ln>
                          <a:solidFill>
                            <a:schemeClr val="tx1"/>
                          </a:solidFill>
                          <a:effectLst/>
                          <a:latin typeface="Calibri" pitchFamily="34" charset="0"/>
                          <a:cs typeface="Calibri" pitchFamily="34" charset="0"/>
                        </a:rPr>
                        <a:t>(we/people  in general)</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err="1">
                          <a:ln>
                            <a:noFill/>
                          </a:ln>
                          <a:solidFill>
                            <a:schemeClr val="tx1"/>
                          </a:solidFill>
                          <a:effectLst/>
                          <a:latin typeface="Calibri" pitchFamily="34" charset="0"/>
                          <a:cs typeface="Calibri" pitchFamily="34" charset="0"/>
                        </a:rPr>
                        <a:t>joue</a:t>
                      </a:r>
                      <a:endParaRPr kumimoji="0" lang="en-GB" sz="1600" b="1" i="0" u="none" strike="noStrike" cap="none" normalizeH="0" baseline="0" dirty="0">
                        <a:ln>
                          <a:noFill/>
                        </a:ln>
                        <a:solidFill>
                          <a:schemeClr val="tx1"/>
                        </a:solidFill>
                        <a:effectLst/>
                        <a:latin typeface="Calibri" pitchFamily="34" charset="0"/>
                        <a:cs typeface="Calibri" pitchFamily="34" charset="0"/>
                      </a:endParaRPr>
                    </a:p>
                  </a:txBody>
                  <a:tcPr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err="1">
                          <a:ln>
                            <a:noFill/>
                          </a:ln>
                          <a:solidFill>
                            <a:schemeClr val="tx1"/>
                          </a:solidFill>
                          <a:effectLst/>
                          <a:latin typeface="Calibri" pitchFamily="34" charset="0"/>
                          <a:cs typeface="Calibri" pitchFamily="34" charset="0"/>
                        </a:rPr>
                        <a:t>finit</a:t>
                      </a:r>
                      <a:endParaRPr kumimoji="0" lang="en-GB" sz="1600" b="1" i="0" u="none" strike="noStrike" cap="none" normalizeH="0" baseline="0" dirty="0">
                        <a:ln>
                          <a:noFill/>
                        </a:ln>
                        <a:solidFill>
                          <a:schemeClr val="tx1"/>
                        </a:solidFill>
                        <a:effectLst/>
                        <a:latin typeface="Calibri" pitchFamily="34" charset="0"/>
                        <a:cs typeface="Calibri" pitchFamily="34" charset="0"/>
                      </a:endParaRPr>
                    </a:p>
                  </a:txBody>
                  <a:tcPr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a:ln>
                            <a:noFill/>
                          </a:ln>
                          <a:solidFill>
                            <a:schemeClr val="tx1"/>
                          </a:solidFill>
                          <a:effectLst/>
                          <a:latin typeface="Calibri" pitchFamily="34" charset="0"/>
                          <a:cs typeface="Calibri" pitchFamily="34" charset="0"/>
                        </a:rPr>
                        <a:t>vend</a:t>
                      </a:r>
                    </a:p>
                  </a:txBody>
                  <a:tcPr marT="45728" marB="45728"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3533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a:ln>
                            <a:noFill/>
                          </a:ln>
                          <a:solidFill>
                            <a:schemeClr val="tx1"/>
                          </a:solidFill>
                          <a:effectLst/>
                          <a:latin typeface="Calibri" pitchFamily="34" charset="0"/>
                          <a:cs typeface="Calibri" pitchFamily="34" charset="0"/>
                        </a:rPr>
                        <a:t>nous (we)</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err="1">
                          <a:ln>
                            <a:noFill/>
                          </a:ln>
                          <a:solidFill>
                            <a:schemeClr val="tx1"/>
                          </a:solidFill>
                          <a:effectLst/>
                          <a:latin typeface="Calibri" pitchFamily="34" charset="0"/>
                          <a:cs typeface="Calibri" pitchFamily="34" charset="0"/>
                        </a:rPr>
                        <a:t>jouons</a:t>
                      </a:r>
                      <a:endParaRPr kumimoji="0" lang="en-GB" sz="1600" b="1" i="0" u="none" strike="noStrike" cap="none" normalizeH="0" baseline="0" dirty="0">
                        <a:ln>
                          <a:noFill/>
                        </a:ln>
                        <a:solidFill>
                          <a:schemeClr val="tx1"/>
                        </a:solidFill>
                        <a:effectLst/>
                        <a:latin typeface="Calibri" pitchFamily="34" charset="0"/>
                        <a:cs typeface="Calibri" pitchFamily="34" charset="0"/>
                      </a:endParaRPr>
                    </a:p>
                  </a:txBody>
                  <a:tcPr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err="1">
                          <a:ln>
                            <a:noFill/>
                          </a:ln>
                          <a:solidFill>
                            <a:schemeClr val="tx1"/>
                          </a:solidFill>
                          <a:effectLst/>
                          <a:latin typeface="Calibri" pitchFamily="34" charset="0"/>
                          <a:cs typeface="Calibri" pitchFamily="34" charset="0"/>
                        </a:rPr>
                        <a:t>finissons</a:t>
                      </a:r>
                      <a:endParaRPr kumimoji="0" lang="en-GB" sz="1600" b="1" i="0" u="none" strike="noStrike" cap="none" normalizeH="0" baseline="0" dirty="0">
                        <a:ln>
                          <a:noFill/>
                        </a:ln>
                        <a:solidFill>
                          <a:schemeClr val="tx1"/>
                        </a:solidFill>
                        <a:effectLst/>
                        <a:latin typeface="Calibri" pitchFamily="34" charset="0"/>
                        <a:cs typeface="Calibri" pitchFamily="34" charset="0"/>
                      </a:endParaRPr>
                    </a:p>
                  </a:txBody>
                  <a:tcPr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err="1">
                          <a:ln>
                            <a:noFill/>
                          </a:ln>
                          <a:solidFill>
                            <a:schemeClr val="tx1"/>
                          </a:solidFill>
                          <a:effectLst/>
                          <a:latin typeface="Calibri" pitchFamily="34" charset="0"/>
                          <a:cs typeface="Calibri" pitchFamily="34" charset="0"/>
                        </a:rPr>
                        <a:t>vendons</a:t>
                      </a:r>
                      <a:endParaRPr kumimoji="0" lang="en-GB" sz="1600" b="1" i="0" u="none" strike="noStrike" cap="none" normalizeH="0" baseline="0" dirty="0">
                        <a:ln>
                          <a:noFill/>
                        </a:ln>
                        <a:solidFill>
                          <a:schemeClr val="tx1"/>
                        </a:solidFill>
                        <a:effectLst/>
                        <a:latin typeface="Calibri" pitchFamily="34" charset="0"/>
                        <a:cs typeface="Calibri" pitchFamily="34" charset="0"/>
                      </a:endParaRPr>
                    </a:p>
                  </a:txBody>
                  <a:tcPr marT="45728" marB="45728"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3533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err="1">
                          <a:ln>
                            <a:noFill/>
                          </a:ln>
                          <a:solidFill>
                            <a:schemeClr val="tx1"/>
                          </a:solidFill>
                          <a:effectLst/>
                          <a:latin typeface="Calibri" pitchFamily="34" charset="0"/>
                          <a:cs typeface="Calibri" pitchFamily="34" charset="0"/>
                        </a:rPr>
                        <a:t>vous</a:t>
                      </a:r>
                      <a:r>
                        <a:rPr kumimoji="0" lang="en-GB" sz="1600" b="0" i="0" u="none" strike="noStrike" cap="none" normalizeH="0" baseline="0" dirty="0">
                          <a:ln>
                            <a:noFill/>
                          </a:ln>
                          <a:solidFill>
                            <a:schemeClr val="tx1"/>
                          </a:solidFill>
                          <a:effectLst/>
                          <a:latin typeface="Calibri" pitchFamily="34" charset="0"/>
                          <a:cs typeface="Calibri" pitchFamily="34" charset="0"/>
                        </a:rPr>
                        <a:t> </a:t>
                      </a:r>
                      <a:r>
                        <a:rPr kumimoji="0" lang="en-GB" sz="1000" b="0" i="0" u="none" strike="noStrike" cap="none" normalizeH="0" baseline="0" dirty="0">
                          <a:ln>
                            <a:noFill/>
                          </a:ln>
                          <a:solidFill>
                            <a:schemeClr val="tx1"/>
                          </a:solidFill>
                          <a:effectLst/>
                          <a:latin typeface="Calibri" pitchFamily="34" charset="0"/>
                          <a:cs typeface="Calibri" pitchFamily="34" charset="0"/>
                        </a:rPr>
                        <a:t>(you, pl, or polite)</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GB" sz="1600" b="1" i="0" u="none" strike="noStrike" cap="none" normalizeH="0" baseline="0" dirty="0" err="1">
                          <a:ln>
                            <a:noFill/>
                          </a:ln>
                          <a:solidFill>
                            <a:schemeClr val="tx1"/>
                          </a:solidFill>
                          <a:effectLst/>
                          <a:latin typeface="Calibri" pitchFamily="34" charset="0"/>
                          <a:cs typeface="Calibri" pitchFamily="34" charset="0"/>
                        </a:rPr>
                        <a:t>joue</a:t>
                      </a:r>
                      <a:r>
                        <a:rPr kumimoji="0" lang="en-US" sz="1600" b="1" i="0" u="none" strike="noStrike" cap="none" normalizeH="0" baseline="0" dirty="0">
                          <a:ln>
                            <a:noFill/>
                          </a:ln>
                          <a:solidFill>
                            <a:schemeClr val="tx1"/>
                          </a:solidFill>
                          <a:effectLst/>
                          <a:latin typeface="Calibri" pitchFamily="34" charset="0"/>
                          <a:cs typeface="Calibri" pitchFamily="34" charset="0"/>
                        </a:rPr>
                        <a:t>z</a:t>
                      </a:r>
                      <a:endParaRPr kumimoji="0" lang="en-GB" sz="1600" b="1" i="0" u="none" strike="noStrike" cap="none" normalizeH="0" baseline="0" dirty="0">
                        <a:ln>
                          <a:noFill/>
                        </a:ln>
                        <a:solidFill>
                          <a:schemeClr val="tx1"/>
                        </a:solidFill>
                        <a:effectLst/>
                        <a:latin typeface="Calibri" pitchFamily="34" charset="0"/>
                        <a:cs typeface="Calibri" pitchFamily="34" charset="0"/>
                      </a:endParaRPr>
                    </a:p>
                  </a:txBody>
                  <a:tcPr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err="1">
                          <a:ln>
                            <a:noFill/>
                          </a:ln>
                          <a:solidFill>
                            <a:schemeClr val="tx1"/>
                          </a:solidFill>
                          <a:effectLst/>
                          <a:latin typeface="Calibri" pitchFamily="34" charset="0"/>
                          <a:cs typeface="Calibri" pitchFamily="34" charset="0"/>
                        </a:rPr>
                        <a:t>finissez</a:t>
                      </a:r>
                      <a:endParaRPr kumimoji="0" lang="en-GB" sz="1600" b="1" i="0" u="none" strike="noStrike" cap="none" normalizeH="0" baseline="0" dirty="0">
                        <a:ln>
                          <a:noFill/>
                        </a:ln>
                        <a:solidFill>
                          <a:schemeClr val="tx1"/>
                        </a:solidFill>
                        <a:effectLst/>
                        <a:latin typeface="Calibri" pitchFamily="34" charset="0"/>
                        <a:cs typeface="Calibri" pitchFamily="34" charset="0"/>
                      </a:endParaRPr>
                    </a:p>
                  </a:txBody>
                  <a:tcPr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err="1">
                          <a:ln>
                            <a:noFill/>
                          </a:ln>
                          <a:solidFill>
                            <a:schemeClr val="tx1"/>
                          </a:solidFill>
                          <a:effectLst/>
                          <a:latin typeface="Calibri" pitchFamily="34" charset="0"/>
                          <a:cs typeface="Calibri" pitchFamily="34" charset="0"/>
                        </a:rPr>
                        <a:t>vendez</a:t>
                      </a:r>
                      <a:endParaRPr kumimoji="0" lang="en-US" sz="1600" b="1" i="0" u="none" strike="noStrike" cap="none" normalizeH="0" baseline="0" dirty="0">
                        <a:ln>
                          <a:noFill/>
                        </a:ln>
                        <a:solidFill>
                          <a:schemeClr val="tx1"/>
                        </a:solidFill>
                        <a:effectLst/>
                        <a:latin typeface="Calibri" pitchFamily="34" charset="0"/>
                        <a:cs typeface="Calibri" pitchFamily="34" charset="0"/>
                      </a:endParaRPr>
                    </a:p>
                  </a:txBody>
                  <a:tcPr marT="45728" marB="45728"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3533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err="1">
                          <a:ln>
                            <a:noFill/>
                          </a:ln>
                          <a:solidFill>
                            <a:schemeClr val="tx1"/>
                          </a:solidFill>
                          <a:effectLst/>
                          <a:latin typeface="Calibri" pitchFamily="34" charset="0"/>
                          <a:cs typeface="Calibri" pitchFamily="34" charset="0"/>
                        </a:rPr>
                        <a:t>ils</a:t>
                      </a:r>
                      <a:r>
                        <a:rPr kumimoji="0" lang="en-GB" sz="1600" b="0" i="0" u="none" strike="noStrike" cap="none" normalizeH="0" baseline="0" dirty="0">
                          <a:ln>
                            <a:noFill/>
                          </a:ln>
                          <a:solidFill>
                            <a:schemeClr val="tx1"/>
                          </a:solidFill>
                          <a:effectLst/>
                          <a:latin typeface="Calibri" pitchFamily="34" charset="0"/>
                          <a:cs typeface="Calibri" pitchFamily="34" charset="0"/>
                        </a:rPr>
                        <a:t>/</a:t>
                      </a:r>
                      <a:r>
                        <a:rPr kumimoji="0" lang="en-GB" sz="1600" b="0" i="0" u="none" strike="noStrike" cap="none" normalizeH="0" baseline="0" dirty="0" err="1">
                          <a:ln>
                            <a:noFill/>
                          </a:ln>
                          <a:solidFill>
                            <a:schemeClr val="tx1"/>
                          </a:solidFill>
                          <a:effectLst/>
                          <a:latin typeface="Calibri" pitchFamily="34" charset="0"/>
                          <a:cs typeface="Calibri" pitchFamily="34" charset="0"/>
                        </a:rPr>
                        <a:t>elles</a:t>
                      </a:r>
                      <a:r>
                        <a:rPr kumimoji="0" lang="en-GB" sz="1600" b="0" i="0" u="none" strike="noStrike" cap="none" normalizeH="0" baseline="0" dirty="0">
                          <a:ln>
                            <a:noFill/>
                          </a:ln>
                          <a:solidFill>
                            <a:schemeClr val="tx1"/>
                          </a:solidFill>
                          <a:effectLst/>
                          <a:latin typeface="Calibri" pitchFamily="34" charset="0"/>
                          <a:cs typeface="Calibri" pitchFamily="34" charset="0"/>
                        </a:rPr>
                        <a:t> (they)</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GB" sz="1600" b="1" i="0" u="none" strike="noStrike" cap="none" normalizeH="0" baseline="0" dirty="0" err="1">
                          <a:ln>
                            <a:noFill/>
                          </a:ln>
                          <a:solidFill>
                            <a:schemeClr val="tx1"/>
                          </a:solidFill>
                          <a:effectLst/>
                          <a:latin typeface="Calibri" pitchFamily="34" charset="0"/>
                          <a:cs typeface="Calibri" pitchFamily="34" charset="0"/>
                        </a:rPr>
                        <a:t>jouent</a:t>
                      </a:r>
                      <a:endParaRPr kumimoji="0" lang="en-GB" sz="1600" b="1" i="0" u="none" strike="noStrike" cap="none" normalizeH="0" baseline="0" dirty="0">
                        <a:ln>
                          <a:noFill/>
                        </a:ln>
                        <a:solidFill>
                          <a:schemeClr val="tx1"/>
                        </a:solidFill>
                        <a:effectLst/>
                        <a:latin typeface="Calibri" pitchFamily="34" charset="0"/>
                        <a:cs typeface="Calibri" pitchFamily="34" charset="0"/>
                      </a:endParaRPr>
                    </a:p>
                  </a:txBody>
                  <a:tcPr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err="1">
                          <a:ln>
                            <a:noFill/>
                          </a:ln>
                          <a:solidFill>
                            <a:schemeClr val="tx1"/>
                          </a:solidFill>
                          <a:effectLst/>
                          <a:latin typeface="Calibri" pitchFamily="34" charset="0"/>
                          <a:cs typeface="Calibri" pitchFamily="34" charset="0"/>
                        </a:rPr>
                        <a:t>finissent</a:t>
                      </a:r>
                      <a:endParaRPr kumimoji="0" lang="en-GB" sz="1600" b="1" i="0" u="none" strike="noStrike" cap="none" normalizeH="0" baseline="0" dirty="0">
                        <a:ln>
                          <a:noFill/>
                        </a:ln>
                        <a:solidFill>
                          <a:schemeClr val="tx1"/>
                        </a:solidFill>
                        <a:effectLst/>
                        <a:latin typeface="Calibri" pitchFamily="34" charset="0"/>
                        <a:cs typeface="Calibri" pitchFamily="34" charset="0"/>
                      </a:endParaRPr>
                    </a:p>
                  </a:txBody>
                  <a:tcPr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err="1">
                          <a:ln>
                            <a:noFill/>
                          </a:ln>
                          <a:solidFill>
                            <a:schemeClr val="tx1"/>
                          </a:solidFill>
                          <a:effectLst/>
                          <a:latin typeface="Calibri" pitchFamily="34" charset="0"/>
                          <a:cs typeface="Calibri" pitchFamily="34" charset="0"/>
                        </a:rPr>
                        <a:t>vendent</a:t>
                      </a:r>
                      <a:endParaRPr kumimoji="0" lang="en-GB" sz="1600" b="1" i="0" u="none" strike="noStrike" cap="none" normalizeH="0" baseline="0" dirty="0">
                        <a:ln>
                          <a:noFill/>
                        </a:ln>
                        <a:solidFill>
                          <a:schemeClr val="tx1"/>
                        </a:solidFill>
                        <a:effectLst/>
                        <a:latin typeface="Calibri" pitchFamily="34" charset="0"/>
                        <a:cs typeface="Calibri" pitchFamily="34" charset="0"/>
                      </a:endParaRPr>
                    </a:p>
                  </a:txBody>
                  <a:tcPr marT="45728" marB="45728"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bl>
          </a:graphicData>
        </a:graphic>
      </p:graphicFrame>
      <p:sp>
        <p:nvSpPr>
          <p:cNvPr id="12344" name="Text Box 56"/>
          <p:cNvSpPr txBox="1">
            <a:spLocks noChangeArrowheads="1"/>
          </p:cNvSpPr>
          <p:nvPr/>
        </p:nvSpPr>
        <p:spPr bwMode="auto">
          <a:xfrm>
            <a:off x="188913" y="107950"/>
            <a:ext cx="61198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GB" sz="2400" b="1" dirty="0">
                <a:latin typeface="Calibri" pitchFamily="34" charset="0"/>
                <a:cs typeface="Calibri" pitchFamily="34" charset="0"/>
              </a:rPr>
              <a:t>Regular present tense verbs</a:t>
            </a:r>
          </a:p>
        </p:txBody>
      </p:sp>
      <p:sp>
        <p:nvSpPr>
          <p:cNvPr id="12345" name="Text Box 57"/>
          <p:cNvSpPr txBox="1">
            <a:spLocks noChangeArrowheads="1"/>
          </p:cNvSpPr>
          <p:nvPr/>
        </p:nvSpPr>
        <p:spPr bwMode="auto">
          <a:xfrm>
            <a:off x="188913" y="468313"/>
            <a:ext cx="6453187"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GB" sz="1600" dirty="0">
                <a:latin typeface="Calibri" pitchFamily="34" charset="0"/>
                <a:cs typeface="Calibri" pitchFamily="34" charset="0"/>
              </a:rPr>
              <a:t>To talk about actions in the present, you need to change the </a:t>
            </a:r>
            <a:r>
              <a:rPr lang="en-GB" sz="1600" b="1" dirty="0">
                <a:latin typeface="Calibri" pitchFamily="34" charset="0"/>
                <a:cs typeface="Calibri" pitchFamily="34" charset="0"/>
              </a:rPr>
              <a:t>infinitive</a:t>
            </a:r>
            <a:r>
              <a:rPr lang="en-GB" sz="1600" dirty="0">
                <a:latin typeface="Calibri" pitchFamily="34" charset="0"/>
                <a:cs typeface="Calibri" pitchFamily="34" charset="0"/>
              </a:rPr>
              <a:t> verb by taking off the last 2 letters (either – -ER, –IR or -RE) and adding different endings.  </a:t>
            </a:r>
            <a:br>
              <a:rPr lang="en-GB" sz="1600" dirty="0">
                <a:latin typeface="Calibri" pitchFamily="34" charset="0"/>
                <a:cs typeface="Calibri" pitchFamily="34" charset="0"/>
              </a:rPr>
            </a:br>
            <a:r>
              <a:rPr lang="en-GB" sz="1600" dirty="0">
                <a:latin typeface="Calibri" pitchFamily="34" charset="0"/>
                <a:cs typeface="Calibri" pitchFamily="34" charset="0"/>
              </a:rPr>
              <a:t>The subject pronoun and the endings tell you who is doing the action of the verb. E.g. </a:t>
            </a:r>
            <a:r>
              <a:rPr lang="en-GB" sz="1600" b="1" dirty="0">
                <a:latin typeface="Calibri" pitchFamily="34" charset="0"/>
                <a:cs typeface="Calibri" pitchFamily="34" charset="0"/>
              </a:rPr>
              <a:t>je</a:t>
            </a:r>
            <a:r>
              <a:rPr lang="en-GB" sz="1600" dirty="0">
                <a:latin typeface="Calibri" pitchFamily="34" charset="0"/>
                <a:cs typeface="Calibri" pitchFamily="34" charset="0"/>
              </a:rPr>
              <a:t> </a:t>
            </a:r>
            <a:r>
              <a:rPr lang="en-GB" sz="1600" dirty="0" err="1">
                <a:latin typeface="Calibri" pitchFamily="34" charset="0"/>
                <a:cs typeface="Calibri" pitchFamily="34" charset="0"/>
              </a:rPr>
              <a:t>parl</a:t>
            </a:r>
            <a:r>
              <a:rPr lang="en-GB" sz="1600" b="1" dirty="0" err="1">
                <a:latin typeface="Calibri" pitchFamily="34" charset="0"/>
                <a:cs typeface="Calibri" pitchFamily="34" charset="0"/>
              </a:rPr>
              <a:t>e</a:t>
            </a:r>
            <a:r>
              <a:rPr lang="en-GB" sz="1600" dirty="0">
                <a:latin typeface="Calibri" pitchFamily="34" charset="0"/>
                <a:cs typeface="Calibri" pitchFamily="34" charset="0"/>
              </a:rPr>
              <a:t> = I speak, </a:t>
            </a:r>
            <a:r>
              <a:rPr lang="en-GB" sz="1600" b="1" dirty="0" err="1">
                <a:latin typeface="Calibri" pitchFamily="34" charset="0"/>
                <a:cs typeface="Calibri" pitchFamily="34" charset="0"/>
              </a:rPr>
              <a:t>ils</a:t>
            </a:r>
            <a:r>
              <a:rPr lang="en-GB" sz="1600" dirty="0">
                <a:latin typeface="Calibri" pitchFamily="34" charset="0"/>
                <a:cs typeface="Calibri" pitchFamily="34" charset="0"/>
              </a:rPr>
              <a:t> </a:t>
            </a:r>
            <a:r>
              <a:rPr lang="en-GB" sz="1600" dirty="0" err="1">
                <a:latin typeface="Calibri" pitchFamily="34" charset="0"/>
                <a:cs typeface="Calibri" pitchFamily="34" charset="0"/>
              </a:rPr>
              <a:t>dans</a:t>
            </a:r>
            <a:r>
              <a:rPr lang="en-GB" sz="1600" b="1" dirty="0" err="1">
                <a:latin typeface="Calibri" pitchFamily="34" charset="0"/>
                <a:cs typeface="Calibri" pitchFamily="34" charset="0"/>
              </a:rPr>
              <a:t>ent</a:t>
            </a:r>
            <a:r>
              <a:rPr lang="en-GB" sz="1600" dirty="0">
                <a:latin typeface="Calibri" pitchFamily="34" charset="0"/>
                <a:cs typeface="Calibri" pitchFamily="34" charset="0"/>
              </a:rPr>
              <a:t> = they dance.  </a:t>
            </a:r>
            <a:br>
              <a:rPr lang="en-GB" sz="1600" dirty="0">
                <a:latin typeface="Calibri" pitchFamily="34" charset="0"/>
                <a:cs typeface="Calibri" pitchFamily="34" charset="0"/>
              </a:rPr>
            </a:br>
            <a:r>
              <a:rPr lang="en-GB" sz="1600" dirty="0">
                <a:latin typeface="Calibri" pitchFamily="34" charset="0"/>
                <a:cs typeface="Calibri" pitchFamily="34" charset="0"/>
              </a:rPr>
              <a:t>Look at the table below to see which endings you need to add to the regular – -ER, –IR and RE verbs to make the present tense.</a:t>
            </a:r>
            <a:endParaRPr lang="en-GB" sz="1600" b="1" dirty="0">
              <a:latin typeface="Calibri" pitchFamily="34" charset="0"/>
              <a:cs typeface="Calibri" pitchFamily="34" charset="0"/>
            </a:endParaRPr>
          </a:p>
        </p:txBody>
      </p:sp>
      <p:sp>
        <p:nvSpPr>
          <p:cNvPr id="12346" name="Text Box 58"/>
          <p:cNvSpPr txBox="1">
            <a:spLocks noChangeArrowheads="1"/>
          </p:cNvSpPr>
          <p:nvPr/>
        </p:nvSpPr>
        <p:spPr bwMode="auto">
          <a:xfrm>
            <a:off x="0" y="2327818"/>
            <a:ext cx="6858000" cy="523220"/>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GB" sz="1400" dirty="0">
                <a:latin typeface="Calibri" pitchFamily="34" charset="0"/>
                <a:cs typeface="Calibri" pitchFamily="34" charset="0"/>
              </a:rPr>
              <a:t>NB:  Use the </a:t>
            </a:r>
            <a:r>
              <a:rPr lang="en-GB" sz="1400" b="1" dirty="0">
                <a:latin typeface="Calibri" pitchFamily="34" charset="0"/>
                <a:cs typeface="Calibri" pitchFamily="34" charset="0"/>
              </a:rPr>
              <a:t>t</a:t>
            </a:r>
            <a:r>
              <a:rPr lang="en-US" sz="1400" b="1" dirty="0">
                <a:latin typeface="Calibri" pitchFamily="34" charset="0"/>
                <a:cs typeface="Calibri" pitchFamily="34" charset="0"/>
              </a:rPr>
              <a:t>u </a:t>
            </a:r>
            <a:r>
              <a:rPr lang="en-US" sz="1400" dirty="0">
                <a:latin typeface="Calibri" pitchFamily="34" charset="0"/>
                <a:cs typeface="Calibri" pitchFamily="34" charset="0"/>
              </a:rPr>
              <a:t>form of ‘you’ when talking to a friend, relation or children.  Use the </a:t>
            </a:r>
            <a:r>
              <a:rPr lang="en-US" sz="1400" b="1" dirty="0" err="1">
                <a:latin typeface="Calibri" pitchFamily="34" charset="0"/>
                <a:cs typeface="Calibri" pitchFamily="34" charset="0"/>
              </a:rPr>
              <a:t>vous</a:t>
            </a:r>
            <a:r>
              <a:rPr lang="en-US" sz="1400" dirty="0">
                <a:latin typeface="Calibri" pitchFamily="34" charset="0"/>
                <a:cs typeface="Calibri" pitchFamily="34" charset="0"/>
              </a:rPr>
              <a:t> form when talking to an adult who you would not call by their first name.</a:t>
            </a:r>
            <a:endParaRPr lang="en-US" sz="1400" b="1" dirty="0">
              <a:latin typeface="Calibri" pitchFamily="34" charset="0"/>
              <a:cs typeface="Calibri" pitchFamily="34" charset="0"/>
            </a:endParaRPr>
          </a:p>
        </p:txBody>
      </p:sp>
      <p:sp>
        <p:nvSpPr>
          <p:cNvPr id="7" name="Slide Number Placeholder 6"/>
          <p:cNvSpPr>
            <a:spLocks noGrp="1"/>
          </p:cNvSpPr>
          <p:nvPr>
            <p:ph type="sldNum" sz="quarter" idx="12"/>
          </p:nvPr>
        </p:nvSpPr>
        <p:spPr>
          <a:xfrm>
            <a:off x="5085184" y="8532440"/>
            <a:ext cx="1600200" cy="485775"/>
          </a:xfrm>
        </p:spPr>
        <p:txBody>
          <a:bodyPr/>
          <a:lstStyle/>
          <a:p>
            <a:pPr>
              <a:defRPr/>
            </a:pPr>
            <a:fld id="{0F145BFC-05E3-4D00-AE96-44E6DC1FA43B}" type="slidenum">
              <a:rPr lang="en-GB" smtClean="0"/>
              <a:pPr>
                <a:defRPr/>
              </a:pPr>
              <a:t>7</a:t>
            </a:fld>
            <a:endParaRPr lang="en-GB" dirty="0"/>
          </a:p>
        </p:txBody>
      </p:sp>
      <p:sp>
        <p:nvSpPr>
          <p:cNvPr id="8" name="Text Box 58"/>
          <p:cNvSpPr txBox="1">
            <a:spLocks noChangeArrowheads="1"/>
          </p:cNvSpPr>
          <p:nvPr/>
        </p:nvSpPr>
        <p:spPr bwMode="auto">
          <a:xfrm>
            <a:off x="354806" y="6164005"/>
            <a:ext cx="6121400" cy="353159"/>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GB" sz="1700" dirty="0">
                <a:latin typeface="Calibri" pitchFamily="34" charset="0"/>
                <a:cs typeface="Calibri" pitchFamily="34" charset="0"/>
              </a:rPr>
              <a:t>NB:  the ‘</a:t>
            </a:r>
            <a:r>
              <a:rPr lang="en-GB" sz="1700" dirty="0" err="1">
                <a:latin typeface="Calibri" pitchFamily="34" charset="0"/>
                <a:cs typeface="Calibri" pitchFamily="34" charset="0"/>
              </a:rPr>
              <a:t>nt</a:t>
            </a:r>
            <a:r>
              <a:rPr lang="en-GB" sz="1700" dirty="0">
                <a:latin typeface="Calibri" pitchFamily="34" charset="0"/>
                <a:cs typeface="Calibri" pitchFamily="34" charset="0"/>
              </a:rPr>
              <a:t>’ in the </a:t>
            </a:r>
            <a:r>
              <a:rPr lang="en-GB" sz="1700" dirty="0" err="1">
                <a:latin typeface="Calibri" pitchFamily="34" charset="0"/>
                <a:cs typeface="Calibri" pitchFamily="34" charset="0"/>
              </a:rPr>
              <a:t>ils</a:t>
            </a:r>
            <a:r>
              <a:rPr lang="en-GB" sz="1700" dirty="0">
                <a:latin typeface="Calibri" pitchFamily="34" charset="0"/>
                <a:cs typeface="Calibri" pitchFamily="34" charset="0"/>
              </a:rPr>
              <a:t>/</a:t>
            </a:r>
            <a:r>
              <a:rPr lang="en-GB" sz="1700" dirty="0" err="1">
                <a:latin typeface="Calibri" pitchFamily="34" charset="0"/>
                <a:cs typeface="Calibri" pitchFamily="34" charset="0"/>
              </a:rPr>
              <a:t>elles</a:t>
            </a:r>
            <a:r>
              <a:rPr lang="en-GB" sz="1700" dirty="0">
                <a:latin typeface="Calibri" pitchFamily="34" charset="0"/>
                <a:cs typeface="Calibri" pitchFamily="34" charset="0"/>
              </a:rPr>
              <a:t> form in silent when spoken</a:t>
            </a:r>
            <a:r>
              <a:rPr lang="en-US" sz="1700" dirty="0">
                <a:latin typeface="Calibri" pitchFamily="34" charset="0"/>
                <a:cs typeface="Calibri" pitchFamily="34" charset="0"/>
              </a:rPr>
              <a:t>.</a:t>
            </a:r>
            <a:endParaRPr lang="en-US" sz="1700" b="1" dirty="0">
              <a:latin typeface="Calibri" pitchFamily="34" charset="0"/>
              <a:cs typeface="Calibri" pitchFamily="34" charset="0"/>
            </a:endParaRPr>
          </a:p>
        </p:txBody>
      </p:sp>
      <p:graphicFrame>
        <p:nvGraphicFramePr>
          <p:cNvPr id="9" name="Table 8"/>
          <p:cNvGraphicFramePr>
            <a:graphicFrameLocks noGrp="1"/>
          </p:cNvGraphicFramePr>
          <p:nvPr>
            <p:extLst>
              <p:ext uri="{D42A27DB-BD31-4B8C-83A1-F6EECF244321}">
                <p14:modId xmlns:p14="http://schemas.microsoft.com/office/powerpoint/2010/main" val="2574916337"/>
              </p:ext>
            </p:extLst>
          </p:nvPr>
        </p:nvGraphicFramePr>
        <p:xfrm>
          <a:off x="233388" y="6703684"/>
          <a:ext cx="6408712" cy="2218470"/>
        </p:xfrm>
        <a:graphic>
          <a:graphicData uri="http://schemas.openxmlformats.org/drawingml/2006/table">
            <a:tbl>
              <a:tblPr/>
              <a:tblGrid>
                <a:gridCol w="1652310">
                  <a:extLst>
                    <a:ext uri="{9D8B030D-6E8A-4147-A177-3AD203B41FA5}">
                      <a16:colId xmlns:a16="http://schemas.microsoft.com/office/drawing/2014/main" val="20000"/>
                    </a:ext>
                  </a:extLst>
                </a:gridCol>
                <a:gridCol w="1098076">
                  <a:extLst>
                    <a:ext uri="{9D8B030D-6E8A-4147-A177-3AD203B41FA5}">
                      <a16:colId xmlns:a16="http://schemas.microsoft.com/office/drawing/2014/main" val="20001"/>
                    </a:ext>
                  </a:extLst>
                </a:gridCol>
                <a:gridCol w="1652893">
                  <a:extLst>
                    <a:ext uri="{9D8B030D-6E8A-4147-A177-3AD203B41FA5}">
                      <a16:colId xmlns:a16="http://schemas.microsoft.com/office/drawing/2014/main" val="20002"/>
                    </a:ext>
                  </a:extLst>
                </a:gridCol>
                <a:gridCol w="2005433">
                  <a:extLst>
                    <a:ext uri="{9D8B030D-6E8A-4147-A177-3AD203B41FA5}">
                      <a16:colId xmlns:a16="http://schemas.microsoft.com/office/drawing/2014/main" val="20003"/>
                    </a:ext>
                  </a:extLst>
                </a:gridCol>
              </a:tblGrid>
              <a:tr h="221847">
                <a:tc rowSpan="10">
                  <a:txBody>
                    <a:bodyPr/>
                    <a:lstStyle/>
                    <a:p>
                      <a:pPr algn="ctr">
                        <a:spcAft>
                          <a:spcPts val="0"/>
                        </a:spcAft>
                      </a:pPr>
                      <a:r>
                        <a:rPr lang="en-GB" sz="1300" b="1" dirty="0" smtClean="0">
                          <a:latin typeface="Calibri" pitchFamily="34" charset="0"/>
                          <a:ea typeface="Times New Roman"/>
                          <a:cs typeface="Calibri" pitchFamily="34" charset="0"/>
                        </a:rPr>
                        <a:t>SOME IIREGULAR “I” FORMS TO LEARN </a:t>
                      </a:r>
                      <a:endParaRPr lang="en-GB" sz="1300" b="1" dirty="0">
                        <a:latin typeface="Calibri" pitchFamily="34" charset="0"/>
                        <a:ea typeface="Times New Roman"/>
                        <a:cs typeface="Calibri" pitchFamily="34" charset="0"/>
                      </a:endParaRPr>
                    </a:p>
                  </a:txBody>
                  <a:tcPr marL="51955" marR="519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0" dirty="0" err="1" smtClean="0">
                          <a:latin typeface="Calibri" pitchFamily="34" charset="0"/>
                          <a:ea typeface="Times New Roman"/>
                          <a:cs typeface="Calibri" pitchFamily="34" charset="0"/>
                        </a:rPr>
                        <a:t>Avoir</a:t>
                      </a:r>
                      <a:endParaRPr lang="en-GB" sz="1300" b="0"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1" dirty="0" err="1" smtClean="0">
                          <a:latin typeface="Calibri" pitchFamily="34" charset="0"/>
                          <a:ea typeface="Times New Roman"/>
                          <a:cs typeface="Calibri" pitchFamily="34" charset="0"/>
                        </a:rPr>
                        <a:t>J’ai</a:t>
                      </a:r>
                      <a:endParaRPr lang="en-GB" sz="1300" b="1"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GB" sz="1300" b="0" dirty="0">
                          <a:latin typeface="Calibri" pitchFamily="34" charset="0"/>
                          <a:ea typeface="Times New Roman"/>
                          <a:cs typeface="Calibri" pitchFamily="34" charset="0"/>
                        </a:rPr>
                        <a:t>I </a:t>
                      </a:r>
                      <a:r>
                        <a:rPr lang="en-GB" sz="1300" b="0" dirty="0" smtClean="0">
                          <a:latin typeface="Calibri" pitchFamily="34" charset="0"/>
                          <a:ea typeface="Times New Roman"/>
                          <a:cs typeface="Calibri" pitchFamily="34" charset="0"/>
                        </a:rPr>
                        <a:t>have</a:t>
                      </a:r>
                      <a:endParaRPr lang="en-GB" sz="1300" b="0"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221847">
                <a:tc vMerge="1">
                  <a:txBody>
                    <a:bodyPr/>
                    <a:lstStyle/>
                    <a:p>
                      <a:pPr algn="just">
                        <a:spcAft>
                          <a:spcPts val="0"/>
                        </a:spcAft>
                      </a:pPr>
                      <a:endParaRPr lang="en-GB" sz="1200" dirty="0">
                        <a:latin typeface="Times New Roman"/>
                        <a:ea typeface="Times New Roman"/>
                        <a:cs typeface="Times New Roman"/>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0" dirty="0" err="1" smtClean="0">
                          <a:latin typeface="Calibri" pitchFamily="34" charset="0"/>
                          <a:ea typeface="Times New Roman"/>
                          <a:cs typeface="Calibri" pitchFamily="34" charset="0"/>
                        </a:rPr>
                        <a:t>Etre</a:t>
                      </a:r>
                      <a:r>
                        <a:rPr lang="en-GB" sz="1300" b="0" dirty="0" smtClean="0">
                          <a:latin typeface="Calibri" pitchFamily="34" charset="0"/>
                          <a:ea typeface="Times New Roman"/>
                          <a:cs typeface="Calibri" pitchFamily="34" charset="0"/>
                        </a:rPr>
                        <a:t>  </a:t>
                      </a:r>
                      <a:endParaRPr lang="en-GB" sz="1300" b="0"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1" dirty="0" smtClean="0">
                          <a:latin typeface="Calibri" pitchFamily="34" charset="0"/>
                          <a:ea typeface="Times New Roman"/>
                          <a:cs typeface="Calibri" pitchFamily="34" charset="0"/>
                        </a:rPr>
                        <a:t>Je</a:t>
                      </a:r>
                      <a:r>
                        <a:rPr lang="en-GB" sz="1300" b="1" baseline="0" dirty="0" smtClean="0">
                          <a:latin typeface="Calibri" pitchFamily="34" charset="0"/>
                          <a:ea typeface="Times New Roman"/>
                          <a:cs typeface="Calibri" pitchFamily="34" charset="0"/>
                        </a:rPr>
                        <a:t> </a:t>
                      </a:r>
                      <a:r>
                        <a:rPr lang="en-GB" sz="1300" b="1" baseline="0" dirty="0" err="1" smtClean="0">
                          <a:latin typeface="Calibri" pitchFamily="34" charset="0"/>
                          <a:ea typeface="Times New Roman"/>
                          <a:cs typeface="Calibri" pitchFamily="34" charset="0"/>
                        </a:rPr>
                        <a:t>suis</a:t>
                      </a:r>
                      <a:endParaRPr lang="en-GB" sz="1300" b="1"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0" dirty="0">
                          <a:latin typeface="Calibri" pitchFamily="34" charset="0"/>
                          <a:ea typeface="Times New Roman"/>
                          <a:cs typeface="Calibri" pitchFamily="34" charset="0"/>
                        </a:rPr>
                        <a:t>I </a:t>
                      </a:r>
                      <a:r>
                        <a:rPr lang="en-GB" sz="1300" b="0" dirty="0" smtClean="0">
                          <a:latin typeface="Calibri" pitchFamily="34" charset="0"/>
                          <a:ea typeface="Times New Roman"/>
                          <a:cs typeface="Calibri" pitchFamily="34" charset="0"/>
                        </a:rPr>
                        <a:t>am</a:t>
                      </a:r>
                      <a:endParaRPr lang="en-GB" sz="1300" b="0"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21847">
                <a:tc vMerge="1">
                  <a:txBody>
                    <a:bodyPr/>
                    <a:lstStyle/>
                    <a:p>
                      <a:pPr algn="just">
                        <a:spcAft>
                          <a:spcPts val="0"/>
                        </a:spcAft>
                      </a:pPr>
                      <a:endParaRPr lang="en-GB" sz="1200" dirty="0">
                        <a:latin typeface="Times New Roman"/>
                        <a:ea typeface="Times New Roman"/>
                        <a:cs typeface="Times New Roman"/>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0" dirty="0" err="1" smtClean="0">
                          <a:latin typeface="Calibri" pitchFamily="34" charset="0"/>
                          <a:ea typeface="Times New Roman"/>
                          <a:cs typeface="Calibri" pitchFamily="34" charset="0"/>
                        </a:rPr>
                        <a:t>Aller</a:t>
                      </a:r>
                      <a:r>
                        <a:rPr lang="en-GB" sz="1300" b="0" baseline="0" dirty="0" smtClean="0">
                          <a:latin typeface="Calibri" pitchFamily="34" charset="0"/>
                          <a:ea typeface="Times New Roman"/>
                          <a:cs typeface="Calibri" pitchFamily="34" charset="0"/>
                        </a:rPr>
                        <a:t> </a:t>
                      </a:r>
                      <a:endParaRPr lang="en-GB" sz="1300" b="0"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1" dirty="0" smtClean="0">
                          <a:latin typeface="Calibri" pitchFamily="34" charset="0"/>
                          <a:ea typeface="Times New Roman"/>
                          <a:cs typeface="Calibri" pitchFamily="34" charset="0"/>
                        </a:rPr>
                        <a:t>Je</a:t>
                      </a:r>
                      <a:r>
                        <a:rPr lang="en-GB" sz="1300" b="1" baseline="0" dirty="0" smtClean="0">
                          <a:latin typeface="Calibri" pitchFamily="34" charset="0"/>
                          <a:ea typeface="Times New Roman"/>
                          <a:cs typeface="Calibri" pitchFamily="34" charset="0"/>
                        </a:rPr>
                        <a:t> </a:t>
                      </a:r>
                      <a:r>
                        <a:rPr lang="en-GB" sz="1300" b="1" baseline="0" dirty="0" err="1" smtClean="0">
                          <a:latin typeface="Calibri" pitchFamily="34" charset="0"/>
                          <a:ea typeface="Times New Roman"/>
                          <a:cs typeface="Calibri" pitchFamily="34" charset="0"/>
                        </a:rPr>
                        <a:t>vais</a:t>
                      </a:r>
                      <a:endParaRPr lang="en-GB" sz="1300" b="1"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0" dirty="0">
                          <a:latin typeface="Calibri" pitchFamily="34" charset="0"/>
                          <a:ea typeface="Times New Roman"/>
                          <a:cs typeface="Calibri" pitchFamily="34" charset="0"/>
                        </a:rPr>
                        <a:t>I </a:t>
                      </a:r>
                      <a:r>
                        <a:rPr lang="en-GB" sz="1300" b="0" dirty="0" smtClean="0">
                          <a:latin typeface="Calibri" pitchFamily="34" charset="0"/>
                          <a:ea typeface="Times New Roman"/>
                          <a:cs typeface="Calibri" pitchFamily="34" charset="0"/>
                        </a:rPr>
                        <a:t>go</a:t>
                      </a:r>
                      <a:endParaRPr lang="en-GB" sz="1300" b="0"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21847">
                <a:tc vMerge="1">
                  <a:txBody>
                    <a:bodyPr/>
                    <a:lstStyle/>
                    <a:p>
                      <a:pPr algn="just">
                        <a:spcAft>
                          <a:spcPts val="0"/>
                        </a:spcAft>
                      </a:pPr>
                      <a:endParaRPr lang="en-GB" sz="1200" dirty="0">
                        <a:latin typeface="Times New Roman"/>
                        <a:ea typeface="Times New Roman"/>
                        <a:cs typeface="Times New Roman"/>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0" dirty="0" smtClean="0">
                          <a:latin typeface="Calibri" pitchFamily="34" charset="0"/>
                          <a:ea typeface="Times New Roman"/>
                          <a:cs typeface="Calibri" pitchFamily="34" charset="0"/>
                        </a:rPr>
                        <a:t>Faire</a:t>
                      </a:r>
                      <a:r>
                        <a:rPr lang="en-GB" sz="1300" b="0" baseline="0" dirty="0" smtClean="0">
                          <a:latin typeface="Calibri" pitchFamily="34" charset="0"/>
                          <a:ea typeface="Times New Roman"/>
                          <a:cs typeface="Calibri" pitchFamily="34" charset="0"/>
                        </a:rPr>
                        <a:t> </a:t>
                      </a:r>
                      <a:endParaRPr lang="en-GB" sz="1300" b="0"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1" dirty="0" smtClean="0">
                          <a:latin typeface="Calibri" pitchFamily="34" charset="0"/>
                          <a:ea typeface="Times New Roman"/>
                          <a:cs typeface="Calibri" pitchFamily="34" charset="0"/>
                        </a:rPr>
                        <a:t>Je</a:t>
                      </a:r>
                      <a:r>
                        <a:rPr lang="en-GB" sz="1300" b="1" baseline="0" dirty="0" smtClean="0">
                          <a:latin typeface="Calibri" pitchFamily="34" charset="0"/>
                          <a:ea typeface="Times New Roman"/>
                          <a:cs typeface="Calibri" pitchFamily="34" charset="0"/>
                        </a:rPr>
                        <a:t> </a:t>
                      </a:r>
                      <a:r>
                        <a:rPr lang="en-GB" sz="1300" b="1" baseline="0" dirty="0" err="1" smtClean="0">
                          <a:latin typeface="Calibri" pitchFamily="34" charset="0"/>
                          <a:ea typeface="Times New Roman"/>
                          <a:cs typeface="Calibri" pitchFamily="34" charset="0"/>
                        </a:rPr>
                        <a:t>fais</a:t>
                      </a:r>
                      <a:endParaRPr lang="en-GB" sz="1300" b="1"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0" dirty="0">
                          <a:latin typeface="Calibri" pitchFamily="34" charset="0"/>
                          <a:ea typeface="Times New Roman"/>
                          <a:cs typeface="Calibri" pitchFamily="34" charset="0"/>
                        </a:rPr>
                        <a:t>I </a:t>
                      </a:r>
                      <a:r>
                        <a:rPr lang="en-GB" sz="1300" b="0" dirty="0" smtClean="0">
                          <a:latin typeface="Calibri" pitchFamily="34" charset="0"/>
                          <a:ea typeface="Times New Roman"/>
                          <a:cs typeface="Calibri" pitchFamily="34" charset="0"/>
                        </a:rPr>
                        <a:t>do/make</a:t>
                      </a:r>
                      <a:endParaRPr lang="en-GB" sz="1300" b="0"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21847">
                <a:tc vMerge="1">
                  <a:txBody>
                    <a:bodyPr/>
                    <a:lstStyle/>
                    <a:p>
                      <a:pPr algn="just">
                        <a:spcAft>
                          <a:spcPts val="0"/>
                        </a:spcAft>
                      </a:pPr>
                      <a:endParaRPr lang="en-GB" sz="1200" dirty="0">
                        <a:latin typeface="Times New Roman"/>
                        <a:ea typeface="Times New Roman"/>
                        <a:cs typeface="Times New Roman"/>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0" dirty="0" err="1" smtClean="0">
                          <a:latin typeface="Calibri" pitchFamily="34" charset="0"/>
                          <a:ea typeface="Times New Roman"/>
                          <a:cs typeface="Calibri" pitchFamily="34" charset="0"/>
                        </a:rPr>
                        <a:t>Vouloir</a:t>
                      </a:r>
                      <a:r>
                        <a:rPr lang="en-GB" sz="1300" b="0" baseline="0" dirty="0" smtClean="0">
                          <a:latin typeface="Calibri" pitchFamily="34" charset="0"/>
                          <a:ea typeface="Times New Roman"/>
                          <a:cs typeface="Calibri" pitchFamily="34" charset="0"/>
                        </a:rPr>
                        <a:t> </a:t>
                      </a:r>
                      <a:endParaRPr lang="en-GB" sz="1300" b="0"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1" dirty="0" smtClean="0">
                          <a:latin typeface="Calibri" pitchFamily="34" charset="0"/>
                          <a:ea typeface="Times New Roman"/>
                          <a:cs typeface="Calibri" pitchFamily="34" charset="0"/>
                        </a:rPr>
                        <a:t>Je</a:t>
                      </a:r>
                      <a:r>
                        <a:rPr lang="en-GB" sz="1300" b="1" baseline="0" dirty="0" smtClean="0">
                          <a:latin typeface="Calibri" pitchFamily="34" charset="0"/>
                          <a:ea typeface="Times New Roman"/>
                          <a:cs typeface="Calibri" pitchFamily="34" charset="0"/>
                        </a:rPr>
                        <a:t> </a:t>
                      </a:r>
                      <a:r>
                        <a:rPr lang="en-GB" sz="1300" b="1" baseline="0" dirty="0" err="1" smtClean="0">
                          <a:latin typeface="Calibri" pitchFamily="34" charset="0"/>
                          <a:ea typeface="Times New Roman"/>
                          <a:cs typeface="Calibri" pitchFamily="34" charset="0"/>
                        </a:rPr>
                        <a:t>veux</a:t>
                      </a:r>
                      <a:endParaRPr lang="en-GB" sz="1300" b="1"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0" dirty="0">
                          <a:latin typeface="Calibri" pitchFamily="34" charset="0"/>
                          <a:ea typeface="Times New Roman"/>
                          <a:cs typeface="Calibri" pitchFamily="34" charset="0"/>
                        </a:rPr>
                        <a:t>I </a:t>
                      </a:r>
                      <a:r>
                        <a:rPr lang="en-GB" sz="1300" b="0" dirty="0" smtClean="0">
                          <a:latin typeface="Calibri" pitchFamily="34" charset="0"/>
                          <a:ea typeface="Times New Roman"/>
                          <a:cs typeface="Calibri" pitchFamily="34" charset="0"/>
                        </a:rPr>
                        <a:t>want</a:t>
                      </a:r>
                      <a:endParaRPr lang="en-GB" sz="1300" b="0"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221847">
                <a:tc vMerge="1">
                  <a:txBody>
                    <a:bodyPr/>
                    <a:lstStyle/>
                    <a:p>
                      <a:pPr algn="just">
                        <a:spcAft>
                          <a:spcPts val="0"/>
                        </a:spcAft>
                      </a:pPr>
                      <a:endParaRPr lang="en-GB" sz="1200" dirty="0">
                        <a:latin typeface="Times New Roman"/>
                        <a:ea typeface="Times New Roman"/>
                        <a:cs typeface="Times New Roman"/>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0" dirty="0" err="1" smtClean="0">
                          <a:latin typeface="Calibri" pitchFamily="34" charset="0"/>
                          <a:ea typeface="Times New Roman"/>
                          <a:cs typeface="Calibri" pitchFamily="34" charset="0"/>
                        </a:rPr>
                        <a:t>Pouvoir</a:t>
                      </a:r>
                      <a:r>
                        <a:rPr lang="en-GB" sz="1300" b="0" baseline="0" dirty="0" smtClean="0">
                          <a:latin typeface="Calibri" pitchFamily="34" charset="0"/>
                          <a:ea typeface="Times New Roman"/>
                          <a:cs typeface="Calibri" pitchFamily="34" charset="0"/>
                        </a:rPr>
                        <a:t> </a:t>
                      </a:r>
                      <a:endParaRPr lang="en-GB" sz="1300" b="0"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1" dirty="0" smtClean="0">
                          <a:latin typeface="Calibri" pitchFamily="34" charset="0"/>
                          <a:ea typeface="Times New Roman"/>
                          <a:cs typeface="Calibri" pitchFamily="34" charset="0"/>
                        </a:rPr>
                        <a:t>Je</a:t>
                      </a:r>
                      <a:r>
                        <a:rPr lang="en-GB" sz="1300" b="1" baseline="0" dirty="0" smtClean="0">
                          <a:latin typeface="Calibri" pitchFamily="34" charset="0"/>
                          <a:ea typeface="Times New Roman"/>
                          <a:cs typeface="Calibri" pitchFamily="34" charset="0"/>
                        </a:rPr>
                        <a:t> </a:t>
                      </a:r>
                      <a:r>
                        <a:rPr lang="en-GB" sz="1300" b="1" baseline="0" dirty="0" err="1" smtClean="0">
                          <a:latin typeface="Calibri" pitchFamily="34" charset="0"/>
                          <a:ea typeface="Times New Roman"/>
                          <a:cs typeface="Calibri" pitchFamily="34" charset="0"/>
                        </a:rPr>
                        <a:t>peux</a:t>
                      </a:r>
                      <a:endParaRPr lang="en-GB" sz="1300" b="1"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0" dirty="0">
                          <a:latin typeface="Calibri" pitchFamily="34" charset="0"/>
                          <a:ea typeface="Times New Roman"/>
                          <a:cs typeface="Calibri" pitchFamily="34" charset="0"/>
                        </a:rPr>
                        <a:t>I </a:t>
                      </a:r>
                      <a:r>
                        <a:rPr lang="en-GB" sz="1300" b="0" dirty="0" smtClean="0">
                          <a:latin typeface="Calibri" pitchFamily="34" charset="0"/>
                          <a:ea typeface="Times New Roman"/>
                          <a:cs typeface="Calibri" pitchFamily="34" charset="0"/>
                        </a:rPr>
                        <a:t>can</a:t>
                      </a:r>
                      <a:endParaRPr lang="en-GB" sz="1300" b="0"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221847">
                <a:tc vMerge="1">
                  <a:txBody>
                    <a:bodyPr/>
                    <a:lstStyle/>
                    <a:p>
                      <a:pPr algn="just">
                        <a:spcAft>
                          <a:spcPts val="0"/>
                        </a:spcAft>
                      </a:pPr>
                      <a:endParaRPr lang="en-GB" sz="1200">
                        <a:latin typeface="Times New Roman"/>
                        <a:ea typeface="Times New Roman"/>
                        <a:cs typeface="Times New Roman"/>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0" dirty="0" err="1" smtClean="0">
                          <a:latin typeface="Calibri" pitchFamily="34" charset="0"/>
                          <a:ea typeface="Times New Roman"/>
                          <a:cs typeface="Calibri" pitchFamily="34" charset="0"/>
                        </a:rPr>
                        <a:t>Venir</a:t>
                      </a:r>
                      <a:endParaRPr lang="en-GB" sz="1300" b="0"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1" dirty="0" smtClean="0">
                          <a:latin typeface="Calibri" pitchFamily="34" charset="0"/>
                          <a:ea typeface="Times New Roman"/>
                          <a:cs typeface="Calibri" pitchFamily="34" charset="0"/>
                        </a:rPr>
                        <a:t>Je</a:t>
                      </a:r>
                      <a:r>
                        <a:rPr lang="en-GB" sz="1300" b="1" baseline="0" dirty="0" smtClean="0">
                          <a:latin typeface="Calibri" pitchFamily="34" charset="0"/>
                          <a:ea typeface="Times New Roman"/>
                          <a:cs typeface="Calibri" pitchFamily="34" charset="0"/>
                        </a:rPr>
                        <a:t> </a:t>
                      </a:r>
                      <a:r>
                        <a:rPr lang="en-GB" sz="1300" b="1" baseline="0" dirty="0" err="1" smtClean="0">
                          <a:latin typeface="Calibri" pitchFamily="34" charset="0"/>
                          <a:ea typeface="Times New Roman"/>
                          <a:cs typeface="Calibri" pitchFamily="34" charset="0"/>
                        </a:rPr>
                        <a:t>viens</a:t>
                      </a:r>
                      <a:endParaRPr lang="en-GB" sz="1300" b="1"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0" dirty="0">
                          <a:latin typeface="Calibri" pitchFamily="34" charset="0"/>
                          <a:ea typeface="Times New Roman"/>
                          <a:cs typeface="Calibri" pitchFamily="34" charset="0"/>
                        </a:rPr>
                        <a:t>I </a:t>
                      </a:r>
                      <a:r>
                        <a:rPr lang="en-GB" sz="1300" b="0" dirty="0" smtClean="0">
                          <a:latin typeface="Calibri" pitchFamily="34" charset="0"/>
                          <a:ea typeface="Times New Roman"/>
                          <a:cs typeface="Calibri" pitchFamily="34" charset="0"/>
                        </a:rPr>
                        <a:t>come</a:t>
                      </a:r>
                      <a:endParaRPr lang="en-GB" sz="1300" b="0"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221847">
                <a:tc vMerge="1">
                  <a:txBody>
                    <a:bodyPr/>
                    <a:lstStyle/>
                    <a:p>
                      <a:pPr algn="just">
                        <a:spcAft>
                          <a:spcPts val="0"/>
                        </a:spcAft>
                      </a:pPr>
                      <a:endParaRPr lang="en-GB" sz="1200">
                        <a:latin typeface="Times New Roman"/>
                        <a:ea typeface="Times New Roman"/>
                        <a:cs typeface="Times New Roman"/>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0" dirty="0" err="1" smtClean="0">
                          <a:latin typeface="Calibri" pitchFamily="34" charset="0"/>
                          <a:ea typeface="Times New Roman"/>
                          <a:cs typeface="Calibri" pitchFamily="34" charset="0"/>
                        </a:rPr>
                        <a:t>Voir</a:t>
                      </a:r>
                      <a:r>
                        <a:rPr lang="en-GB" sz="1300" b="0" dirty="0" smtClean="0">
                          <a:latin typeface="Calibri" pitchFamily="34" charset="0"/>
                          <a:ea typeface="Times New Roman"/>
                          <a:cs typeface="Calibri" pitchFamily="34" charset="0"/>
                        </a:rPr>
                        <a:t> </a:t>
                      </a:r>
                      <a:endParaRPr lang="en-GB" sz="1300" b="0"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1" dirty="0" smtClean="0">
                          <a:latin typeface="Calibri" pitchFamily="34" charset="0"/>
                          <a:ea typeface="Times New Roman"/>
                          <a:cs typeface="Calibri" pitchFamily="34" charset="0"/>
                        </a:rPr>
                        <a:t>Je</a:t>
                      </a:r>
                      <a:r>
                        <a:rPr lang="en-GB" sz="1300" b="1" baseline="0" dirty="0" smtClean="0">
                          <a:latin typeface="Calibri" pitchFamily="34" charset="0"/>
                          <a:ea typeface="Times New Roman"/>
                          <a:cs typeface="Calibri" pitchFamily="34" charset="0"/>
                        </a:rPr>
                        <a:t> </a:t>
                      </a:r>
                      <a:r>
                        <a:rPr lang="en-GB" sz="1300" b="1" baseline="0" dirty="0" err="1" smtClean="0">
                          <a:latin typeface="Calibri" pitchFamily="34" charset="0"/>
                          <a:ea typeface="Times New Roman"/>
                          <a:cs typeface="Calibri" pitchFamily="34" charset="0"/>
                        </a:rPr>
                        <a:t>vois</a:t>
                      </a:r>
                      <a:endParaRPr lang="en-GB" sz="1300" b="1"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0" dirty="0">
                          <a:latin typeface="Calibri" pitchFamily="34" charset="0"/>
                          <a:ea typeface="Times New Roman"/>
                          <a:cs typeface="Calibri" pitchFamily="34" charset="0"/>
                        </a:rPr>
                        <a:t>I </a:t>
                      </a:r>
                      <a:r>
                        <a:rPr lang="en-GB" sz="1300" b="0" dirty="0" smtClean="0">
                          <a:latin typeface="Calibri" pitchFamily="34" charset="0"/>
                          <a:ea typeface="Times New Roman"/>
                          <a:cs typeface="Calibri" pitchFamily="34" charset="0"/>
                        </a:rPr>
                        <a:t>see</a:t>
                      </a:r>
                      <a:endParaRPr lang="en-GB" sz="1300" b="0"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221847">
                <a:tc vMerge="1">
                  <a:txBody>
                    <a:bodyPr/>
                    <a:lstStyle/>
                    <a:p>
                      <a:pPr algn="just">
                        <a:spcAft>
                          <a:spcPts val="0"/>
                        </a:spcAft>
                      </a:pPr>
                      <a:endParaRPr lang="en-GB" sz="1200">
                        <a:latin typeface="Times New Roman"/>
                        <a:ea typeface="Times New Roman"/>
                        <a:cs typeface="Times New Roman"/>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0" dirty="0" smtClean="0">
                          <a:latin typeface="Calibri" pitchFamily="34" charset="0"/>
                          <a:ea typeface="Times New Roman"/>
                          <a:cs typeface="Calibri" pitchFamily="34" charset="0"/>
                        </a:rPr>
                        <a:t>Savoir</a:t>
                      </a:r>
                      <a:r>
                        <a:rPr lang="en-GB" sz="1300" b="0" baseline="0" dirty="0" smtClean="0">
                          <a:latin typeface="Calibri" pitchFamily="34" charset="0"/>
                          <a:ea typeface="Times New Roman"/>
                          <a:cs typeface="Calibri" pitchFamily="34" charset="0"/>
                        </a:rPr>
                        <a:t> </a:t>
                      </a:r>
                      <a:endParaRPr lang="en-GB" sz="1300" b="0"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1" dirty="0" smtClean="0">
                          <a:latin typeface="Calibri" pitchFamily="34" charset="0"/>
                          <a:ea typeface="Times New Roman"/>
                          <a:cs typeface="Calibri" pitchFamily="34" charset="0"/>
                        </a:rPr>
                        <a:t>Je</a:t>
                      </a:r>
                      <a:r>
                        <a:rPr lang="en-GB" sz="1300" b="1" baseline="0" dirty="0" smtClean="0">
                          <a:latin typeface="Calibri" pitchFamily="34" charset="0"/>
                          <a:ea typeface="Times New Roman"/>
                          <a:cs typeface="Calibri" pitchFamily="34" charset="0"/>
                        </a:rPr>
                        <a:t> sais</a:t>
                      </a:r>
                      <a:endParaRPr lang="en-GB" sz="1300" b="1"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0" dirty="0">
                          <a:latin typeface="Calibri" pitchFamily="34" charset="0"/>
                          <a:ea typeface="Times New Roman"/>
                          <a:cs typeface="Calibri" pitchFamily="34" charset="0"/>
                        </a:rPr>
                        <a:t>I </a:t>
                      </a:r>
                      <a:r>
                        <a:rPr lang="en-GB" sz="1300" b="0" dirty="0" smtClean="0">
                          <a:latin typeface="Calibri" pitchFamily="34" charset="0"/>
                          <a:ea typeface="Times New Roman"/>
                          <a:cs typeface="Calibri" pitchFamily="34" charset="0"/>
                        </a:rPr>
                        <a:t>know</a:t>
                      </a:r>
                      <a:endParaRPr lang="en-GB" sz="1300" b="0"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221847">
                <a:tc vMerge="1">
                  <a:txBody>
                    <a:bodyPr/>
                    <a:lstStyle/>
                    <a:p>
                      <a:pPr algn="just">
                        <a:spcAft>
                          <a:spcPts val="0"/>
                        </a:spcAft>
                      </a:pPr>
                      <a:endParaRPr lang="en-GB" sz="1200" dirty="0">
                        <a:latin typeface="Times New Roman"/>
                        <a:ea typeface="Times New Roman"/>
                        <a:cs typeface="Times New Roman"/>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0" dirty="0" err="1" smtClean="0">
                          <a:latin typeface="Calibri" pitchFamily="34" charset="0"/>
                          <a:ea typeface="Times New Roman"/>
                          <a:cs typeface="Calibri" pitchFamily="34" charset="0"/>
                        </a:rPr>
                        <a:t>Sortir</a:t>
                      </a:r>
                      <a:r>
                        <a:rPr lang="en-GB" sz="1300" b="0" baseline="0" dirty="0" smtClean="0">
                          <a:latin typeface="Calibri" pitchFamily="34" charset="0"/>
                          <a:ea typeface="Times New Roman"/>
                          <a:cs typeface="Calibri" pitchFamily="34" charset="0"/>
                        </a:rPr>
                        <a:t> </a:t>
                      </a:r>
                      <a:endParaRPr lang="en-GB" sz="1300" b="0"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1" dirty="0" smtClean="0">
                          <a:latin typeface="Calibri" pitchFamily="34" charset="0"/>
                          <a:ea typeface="Times New Roman"/>
                          <a:cs typeface="Calibri" pitchFamily="34" charset="0"/>
                        </a:rPr>
                        <a:t>Je</a:t>
                      </a:r>
                      <a:r>
                        <a:rPr lang="en-GB" sz="1300" b="1" baseline="0" dirty="0" smtClean="0">
                          <a:latin typeface="Calibri" pitchFamily="34" charset="0"/>
                          <a:ea typeface="Times New Roman"/>
                          <a:cs typeface="Calibri" pitchFamily="34" charset="0"/>
                        </a:rPr>
                        <a:t> </a:t>
                      </a:r>
                      <a:r>
                        <a:rPr lang="en-GB" sz="1300" b="1" baseline="0" dirty="0" err="1" smtClean="0">
                          <a:latin typeface="Calibri" pitchFamily="34" charset="0"/>
                          <a:ea typeface="Times New Roman"/>
                          <a:cs typeface="Calibri" pitchFamily="34" charset="0"/>
                        </a:rPr>
                        <a:t>sors</a:t>
                      </a:r>
                      <a:endParaRPr lang="en-GB" sz="1300" b="1"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0" dirty="0" smtClean="0">
                          <a:latin typeface="Calibri" pitchFamily="34" charset="0"/>
                          <a:ea typeface="Times New Roman"/>
                          <a:cs typeface="Calibri" pitchFamily="34" charset="0"/>
                        </a:rPr>
                        <a:t>I go out</a:t>
                      </a:r>
                      <a:endParaRPr lang="en-GB" sz="1300" b="0"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bl>
          </a:graphicData>
        </a:graphic>
      </p:graphicFrame>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130" name="Group 2"/>
          <p:cNvGraphicFramePr>
            <a:graphicFrameLocks noGrp="1"/>
          </p:cNvGraphicFramePr>
          <p:nvPr>
            <p:extLst>
              <p:ext uri="{D42A27DB-BD31-4B8C-83A1-F6EECF244321}">
                <p14:modId xmlns:p14="http://schemas.microsoft.com/office/powerpoint/2010/main" val="1156370050"/>
              </p:ext>
            </p:extLst>
          </p:nvPr>
        </p:nvGraphicFramePr>
        <p:xfrm>
          <a:off x="1124744" y="1475007"/>
          <a:ext cx="4968850" cy="3346684"/>
        </p:xfrm>
        <a:graphic>
          <a:graphicData uri="http://schemas.openxmlformats.org/drawingml/2006/table">
            <a:tbl>
              <a:tblPr/>
              <a:tblGrid>
                <a:gridCol w="2929628">
                  <a:extLst>
                    <a:ext uri="{9D8B030D-6E8A-4147-A177-3AD203B41FA5}">
                      <a16:colId xmlns:a16="http://schemas.microsoft.com/office/drawing/2014/main" val="20000"/>
                    </a:ext>
                  </a:extLst>
                </a:gridCol>
                <a:gridCol w="2039222">
                  <a:extLst>
                    <a:ext uri="{9D8B030D-6E8A-4147-A177-3AD203B41FA5}">
                      <a16:colId xmlns:a16="http://schemas.microsoft.com/office/drawing/2014/main" val="20001"/>
                    </a:ext>
                  </a:extLst>
                </a:gridCol>
              </a:tblGrid>
              <a:tr h="396175">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1" i="0" u="none" strike="noStrike" cap="none" normalizeH="0" baseline="0" dirty="0">
                          <a:ln>
                            <a:noFill/>
                          </a:ln>
                          <a:solidFill>
                            <a:schemeClr val="tx1"/>
                          </a:solidFill>
                          <a:effectLst/>
                          <a:latin typeface="Calibri" pitchFamily="34" charset="0"/>
                          <a:cs typeface="Calibri" pitchFamily="34" charset="0"/>
                        </a:rPr>
                        <a:t> ‘To be’</a:t>
                      </a:r>
                    </a:p>
                  </a:txBody>
                  <a:tcPr marT="45691" marB="45691"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GB"/>
                    </a:p>
                  </a:txBody>
                  <a:tcPr/>
                </a:tc>
                <a:extLst>
                  <a:ext uri="{0D108BD9-81ED-4DB2-BD59-A6C34878D82A}">
                    <a16:rowId xmlns:a16="http://schemas.microsoft.com/office/drawing/2014/main" val="10000"/>
                  </a:ext>
                </a:extLst>
              </a:tr>
              <a:tr h="335217">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dirty="0">
                        <a:ln>
                          <a:noFill/>
                        </a:ln>
                        <a:solidFill>
                          <a:schemeClr val="tx1"/>
                        </a:solidFill>
                        <a:effectLst/>
                        <a:latin typeface="Calibri" pitchFamily="34" charset="0"/>
                        <a:cs typeface="Calibri" pitchFamily="34" charset="0"/>
                      </a:endParaRPr>
                    </a:p>
                  </a:txBody>
                  <a:tcPr marT="45691" marB="4569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ETRE</a:t>
                      </a:r>
                    </a:p>
                  </a:txBody>
                  <a:tcPr marT="45691" marB="4569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3521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je (I)</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800" b="1" i="0" u="none" strike="noStrike" cap="none" normalizeH="0" baseline="0" noProof="0" dirty="0">
                          <a:ln>
                            <a:noFill/>
                          </a:ln>
                          <a:solidFill>
                            <a:schemeClr val="tx1"/>
                          </a:solidFill>
                          <a:effectLst/>
                          <a:latin typeface="Calibri" pitchFamily="34" charset="0"/>
                          <a:cs typeface="Calibri" pitchFamily="34" charset="0"/>
                        </a:rPr>
                        <a:t>suis</a:t>
                      </a: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3521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t</a:t>
                      </a:r>
                      <a:r>
                        <a:rPr kumimoji="0" lang="en-US" sz="1800" b="0" i="0" u="none" strike="noStrike" cap="none" normalizeH="0" baseline="0" dirty="0">
                          <a:ln>
                            <a:noFill/>
                          </a:ln>
                          <a:solidFill>
                            <a:schemeClr val="tx1"/>
                          </a:solidFill>
                          <a:effectLst/>
                          <a:latin typeface="Calibri" pitchFamily="34" charset="0"/>
                          <a:cs typeface="Calibri" pitchFamily="34" charset="0"/>
                        </a:rPr>
                        <a:t>u </a:t>
                      </a:r>
                      <a:r>
                        <a:rPr kumimoji="0" lang="en-US" sz="1600" b="0" i="0" u="none" strike="noStrike" cap="none" normalizeH="0" baseline="0" dirty="0">
                          <a:ln>
                            <a:noFill/>
                          </a:ln>
                          <a:solidFill>
                            <a:schemeClr val="tx1"/>
                          </a:solidFill>
                          <a:effectLst/>
                          <a:latin typeface="Calibri" pitchFamily="34" charset="0"/>
                          <a:cs typeface="Calibri" pitchFamily="34" charset="0"/>
                        </a:rPr>
                        <a:t>(you, 1 </a:t>
                      </a:r>
                      <a:r>
                        <a:rPr kumimoji="0" lang="en-US" sz="1600" b="0" i="0" u="none" strike="noStrike" cap="none" normalizeH="0" baseline="0" dirty="0" err="1">
                          <a:ln>
                            <a:noFill/>
                          </a:ln>
                          <a:solidFill>
                            <a:schemeClr val="tx1"/>
                          </a:solidFill>
                          <a:effectLst/>
                          <a:latin typeface="Calibri" pitchFamily="34" charset="0"/>
                          <a:cs typeface="Calibri" pitchFamily="34" charset="0"/>
                        </a:rPr>
                        <a:t>pers</a:t>
                      </a:r>
                      <a:r>
                        <a:rPr kumimoji="0" lang="en-US" sz="1600" b="0" i="0" u="none" strike="noStrike" cap="none" normalizeH="0" baseline="0" dirty="0">
                          <a:ln>
                            <a:noFill/>
                          </a:ln>
                          <a:solidFill>
                            <a:schemeClr val="tx1"/>
                          </a:solidFill>
                          <a:effectLst/>
                          <a:latin typeface="Calibri" pitchFamily="34" charset="0"/>
                          <a:cs typeface="Calibri" pitchFamily="34" charset="0"/>
                        </a:rPr>
                        <a:t> fam)</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800" b="1" i="0" u="none" strike="noStrike" cap="none" normalizeH="0" baseline="0" noProof="0" dirty="0">
                          <a:ln>
                            <a:noFill/>
                          </a:ln>
                          <a:solidFill>
                            <a:schemeClr val="tx1"/>
                          </a:solidFill>
                          <a:effectLst/>
                          <a:latin typeface="Calibri" pitchFamily="34" charset="0"/>
                          <a:cs typeface="Calibri" pitchFamily="34" charset="0"/>
                        </a:rPr>
                        <a:t>es</a:t>
                      </a: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3521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err="1">
                          <a:ln>
                            <a:noFill/>
                          </a:ln>
                          <a:solidFill>
                            <a:schemeClr val="tx1"/>
                          </a:solidFill>
                          <a:effectLst/>
                          <a:latin typeface="Calibri" pitchFamily="34" charset="0"/>
                          <a:cs typeface="Calibri" pitchFamily="34" charset="0"/>
                        </a:rPr>
                        <a:t>il</a:t>
                      </a:r>
                      <a:r>
                        <a:rPr kumimoji="0" lang="en-US" sz="1800" b="0" i="0" u="none" strike="noStrike" cap="none" normalizeH="0" baseline="0" dirty="0">
                          <a:ln>
                            <a:noFill/>
                          </a:ln>
                          <a:solidFill>
                            <a:schemeClr val="tx1"/>
                          </a:solidFill>
                          <a:effectLst/>
                          <a:latin typeface="Calibri" pitchFamily="34" charset="0"/>
                          <a:cs typeface="Calibri" pitchFamily="34" charset="0"/>
                        </a:rPr>
                        <a:t>/</a:t>
                      </a:r>
                      <a:r>
                        <a:rPr kumimoji="0" lang="en-US" sz="1800" b="0" i="0" u="none" strike="noStrike" cap="none" normalizeH="0" baseline="0" dirty="0" err="1">
                          <a:ln>
                            <a:noFill/>
                          </a:ln>
                          <a:solidFill>
                            <a:schemeClr val="tx1"/>
                          </a:solidFill>
                          <a:effectLst/>
                          <a:latin typeface="Calibri" pitchFamily="34" charset="0"/>
                          <a:cs typeface="Calibri" pitchFamily="34" charset="0"/>
                        </a:rPr>
                        <a:t>elle</a:t>
                      </a:r>
                      <a:r>
                        <a:rPr kumimoji="0" lang="en-US" sz="1800" b="0" i="0" u="none" strike="noStrike" cap="none" normalizeH="0" baseline="0" dirty="0">
                          <a:ln>
                            <a:noFill/>
                          </a:ln>
                          <a:solidFill>
                            <a:schemeClr val="tx1"/>
                          </a:solidFill>
                          <a:effectLst/>
                          <a:latin typeface="Calibri" pitchFamily="34" charset="0"/>
                          <a:cs typeface="Calibri" pitchFamily="34" charset="0"/>
                        </a:rPr>
                        <a:t> (he, she)</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on </a:t>
                      </a:r>
                      <a:r>
                        <a:rPr kumimoji="0" lang="en-GB" sz="1000" b="0" i="0" u="none" strike="noStrike" cap="none" normalizeH="0" baseline="0" dirty="0">
                          <a:ln>
                            <a:noFill/>
                          </a:ln>
                          <a:solidFill>
                            <a:schemeClr val="tx1"/>
                          </a:solidFill>
                          <a:effectLst/>
                          <a:latin typeface="Calibri" pitchFamily="34" charset="0"/>
                          <a:cs typeface="Calibri" pitchFamily="34" charset="0"/>
                        </a:rPr>
                        <a:t>(we/people  in general)</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800" b="1" i="0" u="none" strike="noStrike" cap="none" normalizeH="0" baseline="0" noProof="0" dirty="0">
                          <a:ln>
                            <a:noFill/>
                          </a:ln>
                          <a:solidFill>
                            <a:schemeClr val="tx1"/>
                          </a:solidFill>
                          <a:effectLst/>
                          <a:latin typeface="Calibri" pitchFamily="34" charset="0"/>
                          <a:cs typeface="Calibri" pitchFamily="34" charset="0"/>
                        </a:rPr>
                        <a:t>est </a:t>
                      </a: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3521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nous (we)</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800" b="1" i="0" u="none" strike="noStrike" cap="none" normalizeH="0" baseline="0" noProof="0" dirty="0">
                          <a:ln>
                            <a:noFill/>
                          </a:ln>
                          <a:solidFill>
                            <a:schemeClr val="tx1"/>
                          </a:solidFill>
                          <a:effectLst/>
                          <a:latin typeface="Calibri" pitchFamily="34" charset="0"/>
                          <a:cs typeface="Calibri" pitchFamily="34" charset="0"/>
                        </a:rPr>
                        <a:t>sommes</a:t>
                      </a: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3521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err="1">
                          <a:ln>
                            <a:noFill/>
                          </a:ln>
                          <a:solidFill>
                            <a:schemeClr val="tx1"/>
                          </a:solidFill>
                          <a:effectLst/>
                          <a:latin typeface="Calibri" pitchFamily="34" charset="0"/>
                          <a:cs typeface="Calibri" pitchFamily="34" charset="0"/>
                        </a:rPr>
                        <a:t>vous</a:t>
                      </a:r>
                      <a:r>
                        <a:rPr kumimoji="0" lang="en-GB" sz="1800" b="0" i="0" u="none" strike="noStrike" cap="none" normalizeH="0" baseline="0" dirty="0">
                          <a:ln>
                            <a:noFill/>
                          </a:ln>
                          <a:solidFill>
                            <a:schemeClr val="tx1"/>
                          </a:solidFill>
                          <a:effectLst/>
                          <a:latin typeface="Calibri" pitchFamily="34" charset="0"/>
                          <a:cs typeface="Calibri" pitchFamily="34" charset="0"/>
                        </a:rPr>
                        <a:t> </a:t>
                      </a:r>
                      <a:r>
                        <a:rPr kumimoji="0" lang="en-GB" sz="1050" b="0" i="0" u="none" strike="noStrike" cap="none" normalizeH="0" baseline="0" dirty="0">
                          <a:ln>
                            <a:noFill/>
                          </a:ln>
                          <a:solidFill>
                            <a:schemeClr val="tx1"/>
                          </a:solidFill>
                          <a:effectLst/>
                          <a:latin typeface="Calibri" pitchFamily="34" charset="0"/>
                          <a:cs typeface="Calibri" pitchFamily="34" charset="0"/>
                        </a:rPr>
                        <a:t>(you, pl, or polite)</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800" b="1" i="0" u="none" strike="noStrike" cap="none" normalizeH="0" baseline="0" noProof="0" dirty="0">
                          <a:ln>
                            <a:noFill/>
                          </a:ln>
                          <a:solidFill>
                            <a:schemeClr val="tx1"/>
                          </a:solidFill>
                          <a:effectLst/>
                          <a:latin typeface="Calibri" pitchFamily="34" charset="0"/>
                          <a:cs typeface="Calibri" pitchFamily="34" charset="0"/>
                        </a:rPr>
                        <a:t>êtes</a:t>
                      </a: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3521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err="1">
                          <a:ln>
                            <a:noFill/>
                          </a:ln>
                          <a:solidFill>
                            <a:schemeClr val="tx1"/>
                          </a:solidFill>
                          <a:effectLst/>
                          <a:latin typeface="Calibri" pitchFamily="34" charset="0"/>
                          <a:cs typeface="Calibri" pitchFamily="34" charset="0"/>
                        </a:rPr>
                        <a:t>ils</a:t>
                      </a:r>
                      <a:r>
                        <a:rPr kumimoji="0" lang="en-GB" sz="1800" b="0" i="0" u="none" strike="noStrike" cap="none" normalizeH="0" baseline="0" dirty="0">
                          <a:ln>
                            <a:noFill/>
                          </a:ln>
                          <a:solidFill>
                            <a:schemeClr val="tx1"/>
                          </a:solidFill>
                          <a:effectLst/>
                          <a:latin typeface="Calibri" pitchFamily="34" charset="0"/>
                          <a:cs typeface="Calibri" pitchFamily="34" charset="0"/>
                        </a:rPr>
                        <a:t>/</a:t>
                      </a:r>
                      <a:r>
                        <a:rPr kumimoji="0" lang="en-GB" sz="1800" b="0" i="0" u="none" strike="noStrike" cap="none" normalizeH="0" baseline="0" dirty="0" err="1">
                          <a:ln>
                            <a:noFill/>
                          </a:ln>
                          <a:solidFill>
                            <a:schemeClr val="tx1"/>
                          </a:solidFill>
                          <a:effectLst/>
                          <a:latin typeface="Calibri" pitchFamily="34" charset="0"/>
                          <a:cs typeface="Calibri" pitchFamily="34" charset="0"/>
                        </a:rPr>
                        <a:t>elles</a:t>
                      </a:r>
                      <a:r>
                        <a:rPr kumimoji="0" lang="en-GB" sz="1800" b="0" i="0" u="none" strike="noStrike" cap="none" normalizeH="0" baseline="0" dirty="0">
                          <a:ln>
                            <a:noFill/>
                          </a:ln>
                          <a:solidFill>
                            <a:schemeClr val="tx1"/>
                          </a:solidFill>
                          <a:effectLst/>
                          <a:latin typeface="Calibri" pitchFamily="34" charset="0"/>
                          <a:cs typeface="Calibri" pitchFamily="34" charset="0"/>
                        </a:rPr>
                        <a:t> (they)</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800" b="1" i="0" u="none" strike="noStrike" cap="none" normalizeH="0" baseline="0" noProof="0" dirty="0">
                          <a:ln>
                            <a:noFill/>
                          </a:ln>
                          <a:solidFill>
                            <a:schemeClr val="tx1"/>
                          </a:solidFill>
                          <a:effectLst/>
                          <a:latin typeface="Calibri" pitchFamily="34" charset="0"/>
                          <a:cs typeface="Calibri" pitchFamily="34" charset="0"/>
                        </a:rPr>
                        <a:t>sont </a:t>
                      </a: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bl>
          </a:graphicData>
        </a:graphic>
      </p:graphicFrame>
      <p:sp>
        <p:nvSpPr>
          <p:cNvPr id="13360" name="Text Box 49"/>
          <p:cNvSpPr txBox="1">
            <a:spLocks noChangeArrowheads="1"/>
          </p:cNvSpPr>
          <p:nvPr/>
        </p:nvSpPr>
        <p:spPr bwMode="auto">
          <a:xfrm>
            <a:off x="188913" y="0"/>
            <a:ext cx="61198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GB" sz="2400" b="1" dirty="0">
                <a:latin typeface="Calibri" pitchFamily="34" charset="0"/>
                <a:cs typeface="Calibri" pitchFamily="34" charset="0"/>
              </a:rPr>
              <a:t>Irregular present tense verbs</a:t>
            </a:r>
          </a:p>
        </p:txBody>
      </p:sp>
      <p:sp>
        <p:nvSpPr>
          <p:cNvPr id="13361" name="Text Box 50"/>
          <p:cNvSpPr txBox="1">
            <a:spLocks noChangeArrowheads="1"/>
          </p:cNvSpPr>
          <p:nvPr/>
        </p:nvSpPr>
        <p:spPr bwMode="auto">
          <a:xfrm>
            <a:off x="188913" y="357418"/>
            <a:ext cx="6524625"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GB" dirty="0">
                <a:latin typeface="Calibri" pitchFamily="34" charset="0"/>
                <a:cs typeface="Calibri" pitchFamily="34" charset="0"/>
              </a:rPr>
              <a:t>Some verbs do not follow the regular pattern and you need to learn these by heart.  </a:t>
            </a:r>
          </a:p>
        </p:txBody>
      </p:sp>
      <p:graphicFrame>
        <p:nvGraphicFramePr>
          <p:cNvPr id="48179" name="Group 51"/>
          <p:cNvGraphicFramePr>
            <a:graphicFrameLocks noGrp="1"/>
          </p:cNvGraphicFramePr>
          <p:nvPr>
            <p:extLst>
              <p:ext uri="{D42A27DB-BD31-4B8C-83A1-F6EECF244321}">
                <p14:modId xmlns:p14="http://schemas.microsoft.com/office/powerpoint/2010/main" val="4076827966"/>
              </p:ext>
            </p:extLst>
          </p:nvPr>
        </p:nvGraphicFramePr>
        <p:xfrm>
          <a:off x="260350" y="5045075"/>
          <a:ext cx="6264275" cy="3279744"/>
        </p:xfrm>
        <a:graphic>
          <a:graphicData uri="http://schemas.openxmlformats.org/drawingml/2006/table">
            <a:tbl>
              <a:tblPr/>
              <a:tblGrid>
                <a:gridCol w="1655763">
                  <a:extLst>
                    <a:ext uri="{9D8B030D-6E8A-4147-A177-3AD203B41FA5}">
                      <a16:colId xmlns:a16="http://schemas.microsoft.com/office/drawing/2014/main" val="20000"/>
                    </a:ext>
                  </a:extLst>
                </a:gridCol>
                <a:gridCol w="1512887">
                  <a:extLst>
                    <a:ext uri="{9D8B030D-6E8A-4147-A177-3AD203B41FA5}">
                      <a16:colId xmlns:a16="http://schemas.microsoft.com/office/drawing/2014/main" val="20001"/>
                    </a:ext>
                  </a:extLst>
                </a:gridCol>
                <a:gridCol w="1439863">
                  <a:extLst>
                    <a:ext uri="{9D8B030D-6E8A-4147-A177-3AD203B41FA5}">
                      <a16:colId xmlns:a16="http://schemas.microsoft.com/office/drawing/2014/main" val="20002"/>
                    </a:ext>
                  </a:extLst>
                </a:gridCol>
                <a:gridCol w="1655762">
                  <a:extLst>
                    <a:ext uri="{9D8B030D-6E8A-4147-A177-3AD203B41FA5}">
                      <a16:colId xmlns:a16="http://schemas.microsoft.com/office/drawing/2014/main" val="20003"/>
                    </a:ext>
                  </a:extLst>
                </a:gridCol>
              </a:tblGrid>
              <a:tr h="304800">
                <a:tc gridSpan="4">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000" b="1" i="0" u="none" strike="noStrike" cap="none" normalizeH="0" baseline="0" dirty="0">
                          <a:ln>
                            <a:noFill/>
                          </a:ln>
                          <a:solidFill>
                            <a:schemeClr val="tx1"/>
                          </a:solidFill>
                          <a:effectLst/>
                          <a:latin typeface="Calibri" pitchFamily="34" charset="0"/>
                          <a:cs typeface="Calibri" pitchFamily="34" charset="0"/>
                        </a:rPr>
                        <a:t>3 more Irregular present tense verbs</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00"/>
                  </a:ext>
                </a:extLst>
              </a:tr>
              <a:tr h="304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a:ln>
                          <a:noFill/>
                        </a:ln>
                        <a:solidFill>
                          <a:schemeClr val="tx1"/>
                        </a:solidFill>
                        <a:effectLst/>
                        <a:latin typeface="Calibri" pitchFamily="34" charset="0"/>
                        <a:cs typeface="Calibri"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a:ln>
                            <a:noFill/>
                          </a:ln>
                          <a:solidFill>
                            <a:schemeClr val="tx1"/>
                          </a:solidFill>
                          <a:effectLst/>
                          <a:latin typeface="Calibri" pitchFamily="34" charset="0"/>
                          <a:cs typeface="Calibri" pitchFamily="34" charset="0"/>
                        </a:rPr>
                        <a:t>FAIRE – to make/do</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a:ln>
                            <a:noFill/>
                          </a:ln>
                          <a:solidFill>
                            <a:schemeClr val="tx1"/>
                          </a:solidFill>
                          <a:effectLst/>
                          <a:latin typeface="Calibri" pitchFamily="34" charset="0"/>
                          <a:cs typeface="Calibri" pitchFamily="34" charset="0"/>
                        </a:rPr>
                        <a:t>ALLER – to go</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a:ln>
                            <a:noFill/>
                          </a:ln>
                          <a:solidFill>
                            <a:schemeClr val="tx1"/>
                          </a:solidFill>
                          <a:effectLst/>
                          <a:latin typeface="Calibri" pitchFamily="34" charset="0"/>
                          <a:cs typeface="Calibri" pitchFamily="34" charset="0"/>
                        </a:rPr>
                        <a:t>AVOIR – to have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04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a:ln>
                            <a:noFill/>
                          </a:ln>
                          <a:solidFill>
                            <a:schemeClr val="tx1"/>
                          </a:solidFill>
                          <a:effectLst/>
                          <a:latin typeface="Calibri" pitchFamily="34" charset="0"/>
                          <a:cs typeface="Calibri" pitchFamily="34" charset="0"/>
                        </a:rPr>
                        <a:t>je (I)</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noProof="0" dirty="0">
                          <a:ln>
                            <a:noFill/>
                          </a:ln>
                          <a:solidFill>
                            <a:schemeClr val="tx1"/>
                          </a:solidFill>
                          <a:effectLst/>
                          <a:latin typeface="Calibri" pitchFamily="34" charset="0"/>
                          <a:cs typeface="Calibri" pitchFamily="34" charset="0"/>
                        </a:rPr>
                        <a:t>fais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noProof="0" dirty="0">
                          <a:ln>
                            <a:noFill/>
                          </a:ln>
                          <a:solidFill>
                            <a:schemeClr val="tx1"/>
                          </a:solidFill>
                          <a:effectLst/>
                          <a:latin typeface="Calibri" pitchFamily="34" charset="0"/>
                          <a:cs typeface="Calibri" pitchFamily="34" charset="0"/>
                        </a:rPr>
                        <a:t>vais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noProof="0" dirty="0">
                          <a:ln>
                            <a:noFill/>
                          </a:ln>
                          <a:solidFill>
                            <a:schemeClr val="tx1"/>
                          </a:solidFill>
                          <a:effectLst/>
                          <a:latin typeface="Calibri" pitchFamily="34" charset="0"/>
                          <a:cs typeface="Calibri" pitchFamily="34" charset="0"/>
                        </a:rPr>
                        <a:t>ai</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04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a:ln>
                            <a:noFill/>
                          </a:ln>
                          <a:solidFill>
                            <a:schemeClr val="tx1"/>
                          </a:solidFill>
                          <a:effectLst/>
                          <a:latin typeface="Calibri" pitchFamily="34" charset="0"/>
                          <a:cs typeface="Calibri" pitchFamily="34" charset="0"/>
                        </a:rPr>
                        <a:t>t</a:t>
                      </a:r>
                      <a:r>
                        <a:rPr kumimoji="0" lang="en-US" sz="1600" b="0" i="0" u="none" strike="noStrike" cap="none" normalizeH="0" baseline="0" dirty="0">
                          <a:ln>
                            <a:noFill/>
                          </a:ln>
                          <a:solidFill>
                            <a:schemeClr val="tx1"/>
                          </a:solidFill>
                          <a:effectLst/>
                          <a:latin typeface="Calibri" pitchFamily="34" charset="0"/>
                          <a:cs typeface="Calibri" pitchFamily="34" charset="0"/>
                        </a:rPr>
                        <a:t>u </a:t>
                      </a:r>
                      <a:r>
                        <a:rPr kumimoji="0" lang="en-US" sz="1400" b="0" i="0" u="none" strike="noStrike" cap="none" normalizeH="0" baseline="0" dirty="0">
                          <a:ln>
                            <a:noFill/>
                          </a:ln>
                          <a:solidFill>
                            <a:schemeClr val="tx1"/>
                          </a:solidFill>
                          <a:effectLst/>
                          <a:latin typeface="Calibri" pitchFamily="34" charset="0"/>
                          <a:cs typeface="Calibri" pitchFamily="34" charset="0"/>
                        </a:rPr>
                        <a:t>(you, 1 </a:t>
                      </a:r>
                      <a:r>
                        <a:rPr kumimoji="0" lang="en-US" sz="1400" b="0" i="0" u="none" strike="noStrike" cap="none" normalizeH="0" baseline="0" dirty="0" err="1">
                          <a:ln>
                            <a:noFill/>
                          </a:ln>
                          <a:solidFill>
                            <a:schemeClr val="tx1"/>
                          </a:solidFill>
                          <a:effectLst/>
                          <a:latin typeface="Calibri" pitchFamily="34" charset="0"/>
                          <a:cs typeface="Calibri" pitchFamily="34" charset="0"/>
                        </a:rPr>
                        <a:t>pers</a:t>
                      </a:r>
                      <a:r>
                        <a:rPr kumimoji="0" lang="en-US" sz="1400" b="0" i="0" u="none" strike="noStrike" cap="none" normalizeH="0" baseline="0" dirty="0">
                          <a:ln>
                            <a:noFill/>
                          </a:ln>
                          <a:solidFill>
                            <a:schemeClr val="tx1"/>
                          </a:solidFill>
                          <a:effectLst/>
                          <a:latin typeface="Calibri" pitchFamily="34" charset="0"/>
                          <a:cs typeface="Calibri" pitchFamily="34" charset="0"/>
                        </a:rPr>
                        <a:t> fam)</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noProof="0" dirty="0">
                          <a:ln>
                            <a:noFill/>
                          </a:ln>
                          <a:solidFill>
                            <a:schemeClr val="tx1"/>
                          </a:solidFill>
                          <a:effectLst/>
                          <a:latin typeface="Calibri" pitchFamily="34" charset="0"/>
                          <a:cs typeface="Calibri" pitchFamily="34" charset="0"/>
                        </a:rPr>
                        <a:t>fais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noProof="0" dirty="0">
                          <a:ln>
                            <a:noFill/>
                          </a:ln>
                          <a:solidFill>
                            <a:schemeClr val="tx1"/>
                          </a:solidFill>
                          <a:effectLst/>
                          <a:latin typeface="Calibri" pitchFamily="34" charset="0"/>
                          <a:cs typeface="Calibri" pitchFamily="34" charset="0"/>
                        </a:rPr>
                        <a:t>vas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noProof="0" dirty="0">
                          <a:ln>
                            <a:noFill/>
                          </a:ln>
                          <a:solidFill>
                            <a:schemeClr val="tx1"/>
                          </a:solidFill>
                          <a:effectLst/>
                          <a:latin typeface="Calibri" pitchFamily="34" charset="0"/>
                          <a:cs typeface="Calibri" pitchFamily="34" charset="0"/>
                        </a:rPr>
                        <a:t>as</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04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err="1">
                          <a:ln>
                            <a:noFill/>
                          </a:ln>
                          <a:solidFill>
                            <a:schemeClr val="tx1"/>
                          </a:solidFill>
                          <a:effectLst/>
                          <a:latin typeface="Calibri" pitchFamily="34" charset="0"/>
                          <a:cs typeface="Calibri" pitchFamily="34" charset="0"/>
                        </a:rPr>
                        <a:t>il</a:t>
                      </a:r>
                      <a:r>
                        <a:rPr kumimoji="0" lang="en-US" sz="1600" b="0" i="0" u="none" strike="noStrike" cap="none" normalizeH="0" baseline="0" dirty="0">
                          <a:ln>
                            <a:noFill/>
                          </a:ln>
                          <a:solidFill>
                            <a:schemeClr val="tx1"/>
                          </a:solidFill>
                          <a:effectLst/>
                          <a:latin typeface="Calibri" pitchFamily="34" charset="0"/>
                          <a:cs typeface="Calibri" pitchFamily="34" charset="0"/>
                        </a:rPr>
                        <a:t>/</a:t>
                      </a:r>
                      <a:r>
                        <a:rPr kumimoji="0" lang="en-US" sz="1600" b="0" i="0" u="none" strike="noStrike" cap="none" normalizeH="0" baseline="0" dirty="0" err="1">
                          <a:ln>
                            <a:noFill/>
                          </a:ln>
                          <a:solidFill>
                            <a:schemeClr val="tx1"/>
                          </a:solidFill>
                          <a:effectLst/>
                          <a:latin typeface="Calibri" pitchFamily="34" charset="0"/>
                          <a:cs typeface="Calibri" pitchFamily="34" charset="0"/>
                        </a:rPr>
                        <a:t>elle</a:t>
                      </a:r>
                      <a:r>
                        <a:rPr kumimoji="0" lang="en-US" sz="1600" b="0" i="0" u="none" strike="noStrike" cap="none" normalizeH="0" baseline="0" dirty="0">
                          <a:ln>
                            <a:noFill/>
                          </a:ln>
                          <a:solidFill>
                            <a:schemeClr val="tx1"/>
                          </a:solidFill>
                          <a:effectLst/>
                          <a:latin typeface="Calibri" pitchFamily="34" charset="0"/>
                          <a:cs typeface="Calibri" pitchFamily="34" charset="0"/>
                        </a:rPr>
                        <a:t> (he, she)</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a:ln>
                            <a:noFill/>
                          </a:ln>
                          <a:solidFill>
                            <a:schemeClr val="tx1"/>
                          </a:solidFill>
                          <a:effectLst/>
                          <a:latin typeface="Calibri" pitchFamily="34" charset="0"/>
                          <a:cs typeface="Calibri" pitchFamily="34" charset="0"/>
                        </a:rPr>
                        <a:t>on </a:t>
                      </a:r>
                      <a:r>
                        <a:rPr kumimoji="0" lang="en-GB" sz="900" b="0" i="0" u="none" strike="noStrike" cap="none" normalizeH="0" baseline="0" dirty="0">
                          <a:ln>
                            <a:noFill/>
                          </a:ln>
                          <a:solidFill>
                            <a:schemeClr val="tx1"/>
                          </a:solidFill>
                          <a:effectLst/>
                          <a:latin typeface="Calibri" pitchFamily="34" charset="0"/>
                          <a:cs typeface="Calibri" pitchFamily="34" charset="0"/>
                        </a:rPr>
                        <a:t>(we/people  in general)</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noProof="0" dirty="0">
                          <a:ln>
                            <a:noFill/>
                          </a:ln>
                          <a:solidFill>
                            <a:schemeClr val="tx1"/>
                          </a:solidFill>
                          <a:effectLst/>
                          <a:latin typeface="Calibri" pitchFamily="34" charset="0"/>
                          <a:cs typeface="Calibri" pitchFamily="34" charset="0"/>
                        </a:rPr>
                        <a:t>fait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noProof="0" dirty="0">
                          <a:ln>
                            <a:noFill/>
                          </a:ln>
                          <a:solidFill>
                            <a:schemeClr val="tx1"/>
                          </a:solidFill>
                          <a:effectLst/>
                          <a:latin typeface="Calibri" pitchFamily="34" charset="0"/>
                          <a:cs typeface="Calibri" pitchFamily="34" charset="0"/>
                        </a:rPr>
                        <a:t>v</a:t>
                      </a:r>
                      <a:r>
                        <a:rPr kumimoji="0" lang="fr-FR" sz="1600" b="1" i="0" u="none" strike="noStrike" cap="none" normalizeH="0" baseline="0" noProof="0" dirty="0" smtClean="0">
                          <a:ln>
                            <a:noFill/>
                          </a:ln>
                          <a:solidFill>
                            <a:schemeClr val="tx1"/>
                          </a:solidFill>
                          <a:effectLst/>
                          <a:latin typeface="Calibri" pitchFamily="34" charset="0"/>
                          <a:cs typeface="Calibri" pitchFamily="34" charset="0"/>
                        </a:rPr>
                        <a:t>a</a:t>
                      </a:r>
                      <a:endParaRPr kumimoji="0" lang="fr-FR" sz="1600" b="1" i="0" u="none" strike="noStrike" cap="none" normalizeH="0" baseline="0" noProof="0" dirty="0">
                        <a:ln>
                          <a:noFill/>
                        </a:ln>
                        <a:solidFill>
                          <a:schemeClr val="tx1"/>
                        </a:solidFill>
                        <a:effectLst/>
                        <a:latin typeface="Calibri" pitchFamily="34" charset="0"/>
                        <a:cs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noProof="0" dirty="0">
                          <a:ln>
                            <a:noFill/>
                          </a:ln>
                          <a:solidFill>
                            <a:schemeClr val="tx1"/>
                          </a:solidFill>
                          <a:effectLst/>
                          <a:latin typeface="Calibri" pitchFamily="34" charset="0"/>
                          <a:cs typeface="Calibri" pitchFamily="34" charset="0"/>
                        </a:rPr>
                        <a:t>a</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04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a:ln>
                            <a:noFill/>
                          </a:ln>
                          <a:solidFill>
                            <a:schemeClr val="tx1"/>
                          </a:solidFill>
                          <a:effectLst/>
                          <a:latin typeface="Calibri" pitchFamily="34" charset="0"/>
                          <a:cs typeface="Calibri" pitchFamily="34" charset="0"/>
                        </a:rPr>
                        <a:t>nous (we)</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noProof="0" dirty="0">
                          <a:ln>
                            <a:noFill/>
                          </a:ln>
                          <a:solidFill>
                            <a:schemeClr val="tx1"/>
                          </a:solidFill>
                          <a:effectLst/>
                          <a:latin typeface="Calibri" pitchFamily="34" charset="0"/>
                          <a:cs typeface="Calibri" pitchFamily="34" charset="0"/>
                        </a:rPr>
                        <a:t>faisons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noProof="0" dirty="0">
                          <a:ln>
                            <a:noFill/>
                          </a:ln>
                          <a:solidFill>
                            <a:schemeClr val="tx1"/>
                          </a:solidFill>
                          <a:effectLst/>
                          <a:latin typeface="Calibri" pitchFamily="34" charset="0"/>
                          <a:cs typeface="Calibri" pitchFamily="34" charset="0"/>
                        </a:rPr>
                        <a:t>allons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noProof="0" dirty="0">
                          <a:ln>
                            <a:noFill/>
                          </a:ln>
                          <a:solidFill>
                            <a:schemeClr val="tx1"/>
                          </a:solidFill>
                          <a:effectLst/>
                          <a:latin typeface="Calibri" pitchFamily="34" charset="0"/>
                          <a:cs typeface="Calibri" pitchFamily="34" charset="0"/>
                        </a:rPr>
                        <a:t>avons</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159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err="1">
                          <a:ln>
                            <a:noFill/>
                          </a:ln>
                          <a:solidFill>
                            <a:schemeClr val="tx1"/>
                          </a:solidFill>
                          <a:effectLst/>
                          <a:latin typeface="Calibri" pitchFamily="34" charset="0"/>
                          <a:cs typeface="Calibri" pitchFamily="34" charset="0"/>
                        </a:rPr>
                        <a:t>vous</a:t>
                      </a:r>
                      <a:r>
                        <a:rPr kumimoji="0" lang="en-GB" sz="1600" b="0" i="0" u="none" strike="noStrike" cap="none" normalizeH="0" baseline="0" dirty="0">
                          <a:ln>
                            <a:noFill/>
                          </a:ln>
                          <a:solidFill>
                            <a:schemeClr val="tx1"/>
                          </a:solidFill>
                          <a:effectLst/>
                          <a:latin typeface="Calibri" pitchFamily="34" charset="0"/>
                          <a:cs typeface="Calibri" pitchFamily="34" charset="0"/>
                        </a:rPr>
                        <a:t> </a:t>
                      </a:r>
                      <a:r>
                        <a:rPr kumimoji="0" lang="en-GB" sz="1000" b="0" i="0" u="none" strike="noStrike" cap="none" normalizeH="0" baseline="0" dirty="0">
                          <a:ln>
                            <a:noFill/>
                          </a:ln>
                          <a:solidFill>
                            <a:schemeClr val="tx1"/>
                          </a:solidFill>
                          <a:effectLst/>
                          <a:latin typeface="Calibri" pitchFamily="34" charset="0"/>
                          <a:cs typeface="Calibri" pitchFamily="34" charset="0"/>
                        </a:rPr>
                        <a:t>(you, pl, or polite)</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noProof="0" dirty="0">
                          <a:ln>
                            <a:noFill/>
                          </a:ln>
                          <a:solidFill>
                            <a:schemeClr val="tx1"/>
                          </a:solidFill>
                          <a:effectLst/>
                          <a:latin typeface="Calibri" pitchFamily="34" charset="0"/>
                          <a:cs typeface="Calibri" pitchFamily="34" charset="0"/>
                        </a:rPr>
                        <a:t>faites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noProof="0" dirty="0">
                          <a:ln>
                            <a:noFill/>
                          </a:ln>
                          <a:solidFill>
                            <a:schemeClr val="tx1"/>
                          </a:solidFill>
                          <a:effectLst/>
                          <a:latin typeface="Calibri" pitchFamily="34" charset="0"/>
                          <a:cs typeface="Calibri" pitchFamily="34" charset="0"/>
                        </a:rPr>
                        <a:t>allez</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noProof="0" dirty="0">
                          <a:ln>
                            <a:noFill/>
                          </a:ln>
                          <a:solidFill>
                            <a:schemeClr val="tx1"/>
                          </a:solidFill>
                          <a:effectLst/>
                          <a:latin typeface="Calibri" pitchFamily="34" charset="0"/>
                          <a:cs typeface="Calibri" pitchFamily="34" charset="0"/>
                        </a:rPr>
                        <a:t>avez</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2270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err="1">
                          <a:ln>
                            <a:noFill/>
                          </a:ln>
                          <a:solidFill>
                            <a:schemeClr val="tx1"/>
                          </a:solidFill>
                          <a:effectLst/>
                          <a:latin typeface="Calibri" pitchFamily="34" charset="0"/>
                          <a:cs typeface="Calibri" pitchFamily="34" charset="0"/>
                        </a:rPr>
                        <a:t>ils</a:t>
                      </a:r>
                      <a:r>
                        <a:rPr kumimoji="0" lang="en-GB" sz="1600" b="0" i="0" u="none" strike="noStrike" cap="none" normalizeH="0" baseline="0" dirty="0">
                          <a:ln>
                            <a:noFill/>
                          </a:ln>
                          <a:solidFill>
                            <a:schemeClr val="tx1"/>
                          </a:solidFill>
                          <a:effectLst/>
                          <a:latin typeface="Calibri" pitchFamily="34" charset="0"/>
                          <a:cs typeface="Calibri" pitchFamily="34" charset="0"/>
                        </a:rPr>
                        <a:t>/</a:t>
                      </a:r>
                      <a:r>
                        <a:rPr kumimoji="0" lang="en-GB" sz="1600" b="0" i="0" u="none" strike="noStrike" cap="none" normalizeH="0" baseline="0" dirty="0" err="1">
                          <a:ln>
                            <a:noFill/>
                          </a:ln>
                          <a:solidFill>
                            <a:schemeClr val="tx1"/>
                          </a:solidFill>
                          <a:effectLst/>
                          <a:latin typeface="Calibri" pitchFamily="34" charset="0"/>
                          <a:cs typeface="Calibri" pitchFamily="34" charset="0"/>
                        </a:rPr>
                        <a:t>elles</a:t>
                      </a:r>
                      <a:r>
                        <a:rPr kumimoji="0" lang="en-GB" sz="1600" b="0" i="0" u="none" strike="noStrike" cap="none" normalizeH="0" baseline="0" dirty="0">
                          <a:ln>
                            <a:noFill/>
                          </a:ln>
                          <a:solidFill>
                            <a:schemeClr val="tx1"/>
                          </a:solidFill>
                          <a:effectLst/>
                          <a:latin typeface="Calibri" pitchFamily="34" charset="0"/>
                          <a:cs typeface="Calibri" pitchFamily="34" charset="0"/>
                        </a:rPr>
                        <a:t> (they)</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noProof="0" dirty="0">
                          <a:ln>
                            <a:noFill/>
                          </a:ln>
                          <a:solidFill>
                            <a:schemeClr val="tx1"/>
                          </a:solidFill>
                          <a:effectLst/>
                          <a:latin typeface="Calibri" pitchFamily="34" charset="0"/>
                          <a:cs typeface="Calibri" pitchFamily="34" charset="0"/>
                        </a:rPr>
                        <a:t>font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noProof="0" dirty="0">
                          <a:ln>
                            <a:noFill/>
                          </a:ln>
                          <a:solidFill>
                            <a:schemeClr val="tx1"/>
                          </a:solidFill>
                          <a:effectLst/>
                          <a:latin typeface="Calibri" pitchFamily="34" charset="0"/>
                          <a:cs typeface="Calibri" pitchFamily="34" charset="0"/>
                        </a:rPr>
                        <a:t>vont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noProof="0" dirty="0">
                          <a:ln>
                            <a:noFill/>
                          </a:ln>
                          <a:solidFill>
                            <a:schemeClr val="tx1"/>
                          </a:solidFill>
                          <a:effectLst/>
                          <a:latin typeface="Calibri" pitchFamily="34" charset="0"/>
                          <a:cs typeface="Calibri" pitchFamily="34" charset="0"/>
                        </a:rPr>
                        <a:t>ont</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bl>
          </a:graphicData>
        </a:graphic>
      </p:graphicFrame>
      <p:sp>
        <p:nvSpPr>
          <p:cNvPr id="13416" name="Text Box 50"/>
          <p:cNvSpPr txBox="1">
            <a:spLocks noChangeArrowheads="1"/>
          </p:cNvSpPr>
          <p:nvPr/>
        </p:nvSpPr>
        <p:spPr bwMode="auto">
          <a:xfrm>
            <a:off x="2088231" y="611334"/>
            <a:ext cx="3600400" cy="784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GB" b="1" dirty="0">
                <a:latin typeface="Calibri" pitchFamily="34" charset="0"/>
                <a:cs typeface="Calibri" pitchFamily="34" charset="0"/>
              </a:rPr>
              <a:t>NB:  Il y a = there is / there </a:t>
            </a:r>
            <a:r>
              <a:rPr lang="en-GB" b="1" dirty="0" smtClean="0">
                <a:latin typeface="Calibri" pitchFamily="34" charset="0"/>
                <a:cs typeface="Calibri" pitchFamily="34" charset="0"/>
              </a:rPr>
              <a:t>are</a:t>
            </a:r>
          </a:p>
          <a:p>
            <a:pPr eaLnBrk="1" hangingPunct="1">
              <a:spcBef>
                <a:spcPct val="50000"/>
              </a:spcBef>
            </a:pPr>
            <a:r>
              <a:rPr lang="en-GB" b="1" dirty="0" smtClean="0">
                <a:latin typeface="Calibri" pitchFamily="34" charset="0"/>
                <a:cs typeface="Calibri" pitchFamily="34" charset="0"/>
              </a:rPr>
              <a:t>Il </a:t>
            </a:r>
            <a:r>
              <a:rPr lang="en-GB" b="1" dirty="0" err="1" smtClean="0">
                <a:latin typeface="Calibri" pitchFamily="34" charset="0"/>
                <a:cs typeface="Calibri" pitchFamily="34" charset="0"/>
              </a:rPr>
              <a:t>n’y</a:t>
            </a:r>
            <a:r>
              <a:rPr lang="en-GB" b="1" dirty="0" smtClean="0">
                <a:latin typeface="Calibri" pitchFamily="34" charset="0"/>
                <a:cs typeface="Calibri" pitchFamily="34" charset="0"/>
              </a:rPr>
              <a:t> a pas de = there isn’t/aren’t</a:t>
            </a:r>
            <a:endParaRPr lang="en-GB" b="1" dirty="0">
              <a:latin typeface="Calibri" pitchFamily="34" charset="0"/>
              <a:cs typeface="Calibri" pitchFamily="34" charset="0"/>
            </a:endParaRPr>
          </a:p>
        </p:txBody>
      </p:sp>
      <p:sp>
        <p:nvSpPr>
          <p:cNvPr id="8" name="Slide Number Placeholder 7"/>
          <p:cNvSpPr>
            <a:spLocks noGrp="1"/>
          </p:cNvSpPr>
          <p:nvPr>
            <p:ph type="sldNum" sz="quarter" idx="12"/>
          </p:nvPr>
        </p:nvSpPr>
        <p:spPr/>
        <p:txBody>
          <a:bodyPr/>
          <a:lstStyle/>
          <a:p>
            <a:pPr>
              <a:defRPr/>
            </a:pPr>
            <a:fld id="{0F145BFC-05E3-4D00-AE96-44E6DC1FA43B}" type="slidenum">
              <a:rPr lang="en-GB" smtClean="0"/>
              <a:pPr>
                <a:defRPr/>
              </a:pPr>
              <a:t>8</a:t>
            </a:fld>
            <a:endParaRPr lang="en-GB"/>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1"/>
          <p:cNvSpPr>
            <a:spLocks noChangeArrowheads="1"/>
          </p:cNvSpPr>
          <p:nvPr/>
        </p:nvSpPr>
        <p:spPr bwMode="auto">
          <a:xfrm>
            <a:off x="188640" y="467544"/>
            <a:ext cx="6336704" cy="357020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eaLnBrk="0" hangingPunct="0">
              <a:buFontTx/>
              <a:buChar char="•"/>
            </a:pPr>
            <a:r>
              <a:rPr lang="en-GB" sz="2000" dirty="0">
                <a:latin typeface="Calibri" pitchFamily="34" charset="0"/>
                <a:ea typeface="Times New Roman" pitchFamily="18" charset="0"/>
                <a:cs typeface="Calibri" pitchFamily="34" charset="0"/>
              </a:rPr>
              <a:t>Some verbs need an extra part because they are reflexive, (when the action is being done to your self, like waking up, having a wash.)</a:t>
            </a:r>
            <a:endParaRPr lang="en-GB" sz="800" dirty="0">
              <a:latin typeface="Calibri" pitchFamily="34" charset="0"/>
              <a:cs typeface="Calibri" pitchFamily="34" charset="0"/>
            </a:endParaRPr>
          </a:p>
          <a:p>
            <a:pPr lvl="0" algn="ctr" eaLnBrk="0" hangingPunct="0"/>
            <a:endParaRPr lang="en-GB" sz="2000" b="1" dirty="0">
              <a:latin typeface="Calibri" pitchFamily="34" charset="0"/>
              <a:ea typeface="Times New Roman" pitchFamily="18" charset="0"/>
              <a:cs typeface="Calibri" pitchFamily="34" charset="0"/>
            </a:endParaRPr>
          </a:p>
          <a:p>
            <a:pPr lvl="0" algn="ctr" eaLnBrk="0" hangingPunct="0"/>
            <a:r>
              <a:rPr lang="en-GB" sz="2000" b="1" dirty="0">
                <a:latin typeface="Calibri" pitchFamily="34" charset="0"/>
                <a:ea typeface="Times New Roman" pitchFamily="18" charset="0"/>
                <a:cs typeface="Calibri" pitchFamily="34" charset="0"/>
              </a:rPr>
              <a:t>AN EXAMPLE OF A REFLEXIVE VERB</a:t>
            </a:r>
          </a:p>
          <a:p>
            <a:pPr lvl="0" algn="ctr" eaLnBrk="0" hangingPunct="0"/>
            <a:r>
              <a:rPr lang="en-GB" sz="2000" b="1" dirty="0">
                <a:latin typeface="Calibri" pitchFamily="34" charset="0"/>
                <a:cs typeface="Calibri" pitchFamily="34" charset="0"/>
              </a:rPr>
              <a:t>Se lever-To get up</a:t>
            </a:r>
          </a:p>
          <a:p>
            <a:pPr lvl="0" algn="ctr" eaLnBrk="0" hangingPunct="0"/>
            <a:endParaRPr lang="en-GB" sz="800" b="1" dirty="0">
              <a:latin typeface="Calibri" pitchFamily="34" charset="0"/>
              <a:cs typeface="Calibri" pitchFamily="34" charset="0"/>
            </a:endParaRPr>
          </a:p>
          <a:p>
            <a:pPr lvl="0" eaLnBrk="0" hangingPunct="0">
              <a:buFontTx/>
              <a:buChar char="•"/>
            </a:pPr>
            <a:r>
              <a:rPr lang="en-GB" sz="2000" dirty="0">
                <a:latin typeface="Calibri" pitchFamily="34" charset="0"/>
                <a:ea typeface="Times New Roman" pitchFamily="18" charset="0"/>
                <a:cs typeface="Calibri" pitchFamily="34" charset="0"/>
              </a:rPr>
              <a:t>Because it is an ER verb, it takes the ER endings.</a:t>
            </a:r>
          </a:p>
          <a:p>
            <a:pPr lvl="0" eaLnBrk="0" hangingPunct="0">
              <a:buFontTx/>
              <a:buChar char="•"/>
            </a:pPr>
            <a:r>
              <a:rPr lang="en-GB" sz="2000" dirty="0">
                <a:latin typeface="Calibri" pitchFamily="34" charset="0"/>
                <a:ea typeface="Times New Roman" pitchFamily="18" charset="0"/>
                <a:cs typeface="Calibri" pitchFamily="34" charset="0"/>
              </a:rPr>
              <a:t>Because it is reflexive, it needs the reflexive pronoun (me, </a:t>
            </a:r>
            <a:r>
              <a:rPr lang="en-GB" sz="2000" dirty="0" err="1">
                <a:latin typeface="Calibri" pitchFamily="34" charset="0"/>
                <a:ea typeface="Times New Roman" pitchFamily="18" charset="0"/>
                <a:cs typeface="Calibri" pitchFamily="34" charset="0"/>
              </a:rPr>
              <a:t>te</a:t>
            </a:r>
            <a:r>
              <a:rPr lang="en-GB" sz="2000" dirty="0">
                <a:latin typeface="Calibri" pitchFamily="34" charset="0"/>
                <a:ea typeface="Times New Roman" pitchFamily="18" charset="0"/>
                <a:cs typeface="Calibri" pitchFamily="34" charset="0"/>
              </a:rPr>
              <a:t>, se, nous, </a:t>
            </a:r>
            <a:r>
              <a:rPr lang="en-GB" sz="2000" dirty="0" err="1">
                <a:latin typeface="Calibri" pitchFamily="34" charset="0"/>
                <a:ea typeface="Times New Roman" pitchFamily="18" charset="0"/>
                <a:cs typeface="Calibri" pitchFamily="34" charset="0"/>
              </a:rPr>
              <a:t>vous</a:t>
            </a:r>
            <a:r>
              <a:rPr lang="en-GB" sz="2000" dirty="0">
                <a:latin typeface="Calibri" pitchFamily="34" charset="0"/>
                <a:ea typeface="Times New Roman" pitchFamily="18" charset="0"/>
                <a:cs typeface="Calibri" pitchFamily="34" charset="0"/>
              </a:rPr>
              <a:t>, se)</a:t>
            </a:r>
          </a:p>
          <a:p>
            <a:pPr lvl="0" eaLnBrk="0" hangingPunct="0">
              <a:buFontTx/>
              <a:buChar char="•"/>
            </a:pPr>
            <a:r>
              <a:rPr lang="en-GB" sz="2000" dirty="0">
                <a:latin typeface="Calibri" pitchFamily="34" charset="0"/>
                <a:ea typeface="Times New Roman" pitchFamily="18" charset="0"/>
                <a:cs typeface="Calibri" pitchFamily="34" charset="0"/>
              </a:rPr>
              <a:t>Reflexive verbs have infinitives that end in “se”.</a:t>
            </a:r>
            <a:endParaRPr lang="en-GB" sz="800" dirty="0">
              <a:latin typeface="Calibri" pitchFamily="34" charset="0"/>
              <a:cs typeface="Calibri"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609600" algn="l"/>
              </a:tabLst>
            </a:pPr>
            <a:endParaRPr kumimoji="0" lang="en-GB" sz="1800" b="0" i="0" u="none" strike="noStrike" cap="none" normalizeH="0" baseline="0" dirty="0">
              <a:ln>
                <a:noFill/>
              </a:ln>
              <a:solidFill>
                <a:schemeClr val="tx1"/>
              </a:solidFill>
              <a:effectLst/>
              <a:latin typeface="Arial" pitchFamily="34" charset="0"/>
              <a:cs typeface="Arial" pitchFamily="34" charset="0"/>
            </a:endParaRPr>
          </a:p>
        </p:txBody>
      </p:sp>
      <p:sp>
        <p:nvSpPr>
          <p:cNvPr id="4" name="Rectangle 3"/>
          <p:cNvSpPr/>
          <p:nvPr/>
        </p:nvSpPr>
        <p:spPr>
          <a:xfrm>
            <a:off x="0" y="0"/>
            <a:ext cx="6858000" cy="461665"/>
          </a:xfrm>
          <a:prstGeom prst="rect">
            <a:avLst/>
          </a:prstGeom>
        </p:spPr>
        <p:txBody>
          <a:bodyPr wrap="square">
            <a:spAutoFit/>
          </a:bodyPr>
          <a:lstStyle/>
          <a:p>
            <a:pPr lvl="0" algn="ctr"/>
            <a:r>
              <a:rPr lang="en-GB" sz="2400" b="1" dirty="0">
                <a:latin typeface="Calibri" pitchFamily="34" charset="0"/>
                <a:ea typeface="Times New Roman" pitchFamily="18" charset="0"/>
                <a:cs typeface="Calibri" pitchFamily="34" charset="0"/>
              </a:rPr>
              <a:t>REFLEXIVE VERBS</a:t>
            </a:r>
            <a:endParaRPr lang="en-GB" sz="800" dirty="0">
              <a:latin typeface="Arial" pitchFamily="34" charset="0"/>
              <a:cs typeface="Arial" pitchFamily="34" charset="0"/>
            </a:endParaRPr>
          </a:p>
        </p:txBody>
      </p:sp>
      <p:graphicFrame>
        <p:nvGraphicFramePr>
          <p:cNvPr id="5" name="Table 4"/>
          <p:cNvGraphicFramePr>
            <a:graphicFrameLocks noGrp="1"/>
          </p:cNvGraphicFramePr>
          <p:nvPr>
            <p:extLst>
              <p:ext uri="{D42A27DB-BD31-4B8C-83A1-F6EECF244321}">
                <p14:modId xmlns:p14="http://schemas.microsoft.com/office/powerpoint/2010/main" val="1026565506"/>
              </p:ext>
            </p:extLst>
          </p:nvPr>
        </p:nvGraphicFramePr>
        <p:xfrm>
          <a:off x="404664" y="3995936"/>
          <a:ext cx="6264696" cy="2133600"/>
        </p:xfrm>
        <a:graphic>
          <a:graphicData uri="http://schemas.openxmlformats.org/drawingml/2006/table">
            <a:tbl>
              <a:tblPr/>
              <a:tblGrid>
                <a:gridCol w="2393640">
                  <a:extLst>
                    <a:ext uri="{9D8B030D-6E8A-4147-A177-3AD203B41FA5}">
                      <a16:colId xmlns:a16="http://schemas.microsoft.com/office/drawing/2014/main" val="20000"/>
                    </a:ext>
                  </a:extLst>
                </a:gridCol>
                <a:gridCol w="3871056">
                  <a:extLst>
                    <a:ext uri="{9D8B030D-6E8A-4147-A177-3AD203B41FA5}">
                      <a16:colId xmlns:a16="http://schemas.microsoft.com/office/drawing/2014/main" val="20001"/>
                    </a:ext>
                  </a:extLst>
                </a:gridCol>
              </a:tblGrid>
              <a:tr h="154510">
                <a:tc>
                  <a:txBody>
                    <a:bodyPr/>
                    <a:lstStyle/>
                    <a:p>
                      <a:pPr>
                        <a:spcAft>
                          <a:spcPts val="0"/>
                        </a:spcAft>
                      </a:pPr>
                      <a:r>
                        <a:rPr lang="en-GB" sz="2000" b="1" dirty="0">
                          <a:latin typeface="Calibri"/>
                          <a:ea typeface="Times New Roman"/>
                        </a:rPr>
                        <a:t>SE LEVER</a:t>
                      </a:r>
                      <a:endParaRPr lang="en-GB" sz="2000" dirty="0">
                        <a:latin typeface="Times New Roman"/>
                        <a:ea typeface="Times New Roman"/>
                      </a:endParaRPr>
                    </a:p>
                  </a:txBody>
                  <a:tcPr marL="57941" marR="579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2000" b="1">
                          <a:latin typeface="Calibri"/>
                          <a:ea typeface="Times New Roman"/>
                        </a:rPr>
                        <a:t>TO GET UP</a:t>
                      </a:r>
                      <a:endParaRPr lang="en-GB" sz="2000">
                        <a:latin typeface="Times New Roman"/>
                        <a:ea typeface="Times New Roman"/>
                      </a:endParaRPr>
                    </a:p>
                  </a:txBody>
                  <a:tcPr marL="57941" marR="579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54510">
                <a:tc>
                  <a:txBody>
                    <a:bodyPr/>
                    <a:lstStyle/>
                    <a:p>
                      <a:pPr>
                        <a:spcAft>
                          <a:spcPts val="0"/>
                        </a:spcAft>
                      </a:pPr>
                      <a:r>
                        <a:rPr lang="fr-FR" sz="2000" b="1" noProof="0" dirty="0">
                          <a:latin typeface="Calibri"/>
                          <a:ea typeface="Times New Roman"/>
                        </a:rPr>
                        <a:t>Je</a:t>
                      </a:r>
                      <a:r>
                        <a:rPr lang="fr-FR" sz="2000" b="1" baseline="0" noProof="0" dirty="0">
                          <a:latin typeface="Calibri"/>
                          <a:ea typeface="Times New Roman"/>
                        </a:rPr>
                        <a:t> me lève</a:t>
                      </a:r>
                      <a:endParaRPr lang="fr-FR" sz="2000" noProof="0" dirty="0">
                        <a:latin typeface="Times New Roman"/>
                        <a:ea typeface="Times New Roman"/>
                      </a:endParaRPr>
                    </a:p>
                  </a:txBody>
                  <a:tcPr marL="57941" marR="579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2000" b="1">
                          <a:latin typeface="Calibri"/>
                          <a:ea typeface="Times New Roman"/>
                        </a:rPr>
                        <a:t>I get up</a:t>
                      </a:r>
                      <a:endParaRPr lang="en-GB" sz="2000">
                        <a:latin typeface="Times New Roman"/>
                        <a:ea typeface="Times New Roman"/>
                      </a:endParaRPr>
                    </a:p>
                  </a:txBody>
                  <a:tcPr marL="57941" marR="579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5451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000" b="1" noProof="0" dirty="0">
                          <a:latin typeface="+mn-lt"/>
                          <a:ea typeface="Times New Roman"/>
                        </a:rPr>
                        <a:t>Tu</a:t>
                      </a:r>
                      <a:r>
                        <a:rPr lang="fr-FR" sz="2000" b="1" baseline="0" noProof="0" dirty="0">
                          <a:latin typeface="+mn-lt"/>
                          <a:ea typeface="Times New Roman"/>
                        </a:rPr>
                        <a:t> te lèves</a:t>
                      </a:r>
                      <a:endParaRPr lang="fr-FR" sz="2000" noProof="0" dirty="0">
                        <a:latin typeface="Times New Roman"/>
                        <a:ea typeface="Times New Roman"/>
                      </a:endParaRPr>
                    </a:p>
                  </a:txBody>
                  <a:tcPr marL="57941" marR="579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2000" b="1">
                          <a:latin typeface="Calibri"/>
                          <a:ea typeface="Times New Roman"/>
                        </a:rPr>
                        <a:t>You get up</a:t>
                      </a:r>
                      <a:endParaRPr lang="en-GB" sz="2000">
                        <a:latin typeface="Times New Roman"/>
                        <a:ea typeface="Times New Roman"/>
                      </a:endParaRPr>
                    </a:p>
                  </a:txBody>
                  <a:tcPr marL="57941" marR="579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54510">
                <a:tc>
                  <a:txBody>
                    <a:bodyPr/>
                    <a:lstStyle/>
                    <a:p>
                      <a:pPr>
                        <a:spcAft>
                          <a:spcPts val="0"/>
                        </a:spcAft>
                      </a:pPr>
                      <a:r>
                        <a:rPr lang="fr-FR" sz="2000" b="1" baseline="0" noProof="0" dirty="0">
                          <a:latin typeface="+mn-lt"/>
                          <a:ea typeface="Times New Roman"/>
                        </a:rPr>
                        <a:t>Il/elle/on se lève</a:t>
                      </a:r>
                      <a:endParaRPr lang="fr-FR" sz="2000" noProof="0" dirty="0">
                        <a:latin typeface="Times New Roman"/>
                        <a:ea typeface="Times New Roman"/>
                      </a:endParaRPr>
                    </a:p>
                  </a:txBody>
                  <a:tcPr marL="57941" marR="579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2000" b="1" dirty="0">
                          <a:latin typeface="Calibri"/>
                          <a:ea typeface="Times New Roman"/>
                        </a:rPr>
                        <a:t>He, </a:t>
                      </a:r>
                      <a:r>
                        <a:rPr lang="en-GB" sz="2000" b="1" dirty="0" err="1">
                          <a:latin typeface="Calibri"/>
                          <a:ea typeface="Times New Roman"/>
                        </a:rPr>
                        <a:t>she,</a:t>
                      </a:r>
                      <a:r>
                        <a:rPr lang="en-GB" sz="2000" b="1" baseline="0" dirty="0" err="1">
                          <a:latin typeface="Calibri"/>
                          <a:ea typeface="Times New Roman"/>
                        </a:rPr>
                        <a:t>gets</a:t>
                      </a:r>
                      <a:r>
                        <a:rPr lang="en-GB" sz="2000" b="1" baseline="0" dirty="0">
                          <a:latin typeface="Calibri"/>
                          <a:ea typeface="Times New Roman"/>
                        </a:rPr>
                        <a:t> up,</a:t>
                      </a:r>
                      <a:r>
                        <a:rPr lang="en-GB" sz="2000" b="1" dirty="0">
                          <a:latin typeface="Calibri"/>
                          <a:ea typeface="Times New Roman"/>
                        </a:rPr>
                        <a:t> we get up</a:t>
                      </a:r>
                      <a:endParaRPr lang="en-GB" sz="2000" dirty="0">
                        <a:latin typeface="Times New Roman"/>
                        <a:ea typeface="Times New Roman"/>
                      </a:endParaRPr>
                    </a:p>
                  </a:txBody>
                  <a:tcPr marL="57941" marR="579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54510">
                <a:tc>
                  <a:txBody>
                    <a:bodyPr/>
                    <a:lstStyle/>
                    <a:p>
                      <a:pPr>
                        <a:spcAft>
                          <a:spcPts val="0"/>
                        </a:spcAft>
                      </a:pPr>
                      <a:r>
                        <a:rPr lang="fr-FR" sz="2000" b="1" baseline="0" noProof="0" dirty="0">
                          <a:latin typeface="+mn-lt"/>
                          <a:ea typeface="Times New Roman"/>
                        </a:rPr>
                        <a:t>Nous nous levons</a:t>
                      </a:r>
                      <a:endParaRPr lang="fr-FR" sz="2000" noProof="0" dirty="0">
                        <a:latin typeface="Times New Roman"/>
                        <a:ea typeface="Times New Roman"/>
                      </a:endParaRPr>
                    </a:p>
                  </a:txBody>
                  <a:tcPr marL="57941" marR="579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2000" b="1">
                          <a:latin typeface="Calibri"/>
                          <a:ea typeface="Times New Roman"/>
                        </a:rPr>
                        <a:t>We get up</a:t>
                      </a:r>
                      <a:endParaRPr lang="en-GB" sz="2000">
                        <a:latin typeface="Times New Roman"/>
                        <a:ea typeface="Times New Roman"/>
                      </a:endParaRPr>
                    </a:p>
                  </a:txBody>
                  <a:tcPr marL="57941" marR="579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15451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000" b="1" noProof="0" dirty="0">
                          <a:latin typeface="+mn-lt"/>
                          <a:ea typeface="Times New Roman"/>
                        </a:rPr>
                        <a:t>Vous vous </a:t>
                      </a:r>
                      <a:r>
                        <a:rPr lang="fr-FR" sz="2000" b="1" baseline="0" noProof="0" dirty="0">
                          <a:latin typeface="+mn-lt"/>
                          <a:ea typeface="Times New Roman"/>
                        </a:rPr>
                        <a:t>levez</a:t>
                      </a:r>
                      <a:endParaRPr lang="fr-FR" sz="2000" noProof="0" dirty="0">
                        <a:latin typeface="Times New Roman"/>
                        <a:ea typeface="Times New Roman"/>
                      </a:endParaRPr>
                    </a:p>
                  </a:txBody>
                  <a:tcPr marL="57941" marR="579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2000" b="1" dirty="0">
                          <a:latin typeface="Calibri"/>
                          <a:ea typeface="Times New Roman"/>
                        </a:rPr>
                        <a:t>You get up</a:t>
                      </a:r>
                      <a:endParaRPr lang="en-GB" sz="2000" dirty="0">
                        <a:latin typeface="Times New Roman"/>
                        <a:ea typeface="Times New Roman"/>
                      </a:endParaRPr>
                    </a:p>
                  </a:txBody>
                  <a:tcPr marL="57941" marR="579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154510">
                <a:tc>
                  <a:txBody>
                    <a:bodyPr/>
                    <a:lstStyle/>
                    <a:p>
                      <a:pPr>
                        <a:spcAft>
                          <a:spcPts val="0"/>
                        </a:spcAft>
                      </a:pPr>
                      <a:r>
                        <a:rPr lang="fr-FR" sz="2000" b="1" noProof="0" dirty="0">
                          <a:latin typeface="Calibri"/>
                          <a:ea typeface="Times New Roman"/>
                        </a:rPr>
                        <a:t>Ils/elles</a:t>
                      </a:r>
                      <a:r>
                        <a:rPr lang="fr-FR" sz="2000" b="1" baseline="0" noProof="0" dirty="0">
                          <a:latin typeface="Calibri"/>
                          <a:ea typeface="Times New Roman"/>
                        </a:rPr>
                        <a:t> se lèvent</a:t>
                      </a:r>
                      <a:endParaRPr lang="fr-FR" sz="2000" noProof="0" dirty="0">
                        <a:latin typeface="Times New Roman"/>
                        <a:ea typeface="Times New Roman"/>
                      </a:endParaRPr>
                    </a:p>
                  </a:txBody>
                  <a:tcPr marL="57941" marR="579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2000" b="1" dirty="0">
                          <a:latin typeface="Calibri"/>
                          <a:ea typeface="Times New Roman"/>
                        </a:rPr>
                        <a:t>They get up</a:t>
                      </a:r>
                      <a:endParaRPr lang="en-GB" sz="2000" dirty="0">
                        <a:latin typeface="Times New Roman"/>
                        <a:ea typeface="Times New Roman"/>
                      </a:endParaRPr>
                    </a:p>
                  </a:txBody>
                  <a:tcPr marL="57941" marR="579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
        <p:nvSpPr>
          <p:cNvPr id="6" name="TextBox 5"/>
          <p:cNvSpPr txBox="1"/>
          <p:nvPr/>
        </p:nvSpPr>
        <p:spPr>
          <a:xfrm>
            <a:off x="188641" y="6372200"/>
            <a:ext cx="6480719" cy="2523768"/>
          </a:xfrm>
          <a:prstGeom prst="rect">
            <a:avLst/>
          </a:prstGeom>
          <a:noFill/>
          <a:ln>
            <a:solidFill>
              <a:schemeClr val="tx1"/>
            </a:solidFill>
          </a:ln>
        </p:spPr>
        <p:txBody>
          <a:bodyPr wrap="square" rtlCol="0">
            <a:spAutoFit/>
          </a:bodyPr>
          <a:lstStyle/>
          <a:p>
            <a:r>
              <a:rPr lang="fr-FR" sz="2000" b="1" dirty="0" err="1">
                <a:latin typeface="Calibri" pitchFamily="34" charset="0"/>
                <a:cs typeface="Calibri" pitchFamily="34" charset="0"/>
              </a:rPr>
              <a:t>Some</a:t>
            </a:r>
            <a:r>
              <a:rPr lang="fr-FR" sz="2000" b="1" dirty="0">
                <a:latin typeface="Calibri" pitchFamily="34" charset="0"/>
                <a:cs typeface="Calibri" pitchFamily="34" charset="0"/>
              </a:rPr>
              <a:t> </a:t>
            </a:r>
            <a:r>
              <a:rPr lang="fr-FR" sz="2000" b="1" dirty="0" err="1">
                <a:latin typeface="Calibri" pitchFamily="34" charset="0"/>
                <a:cs typeface="Calibri" pitchFamily="34" charset="0"/>
              </a:rPr>
              <a:t>common</a:t>
            </a:r>
            <a:r>
              <a:rPr lang="fr-FR" sz="2000" b="1" dirty="0">
                <a:latin typeface="Calibri" pitchFamily="34" charset="0"/>
                <a:cs typeface="Calibri" pitchFamily="34" charset="0"/>
              </a:rPr>
              <a:t> </a:t>
            </a:r>
            <a:r>
              <a:rPr lang="fr-FR" sz="2000" b="1" dirty="0" err="1">
                <a:latin typeface="Calibri" pitchFamily="34" charset="0"/>
                <a:cs typeface="Calibri" pitchFamily="34" charset="0"/>
              </a:rPr>
              <a:t>reflexive</a:t>
            </a:r>
            <a:r>
              <a:rPr lang="fr-FR" sz="2000" b="1" dirty="0">
                <a:latin typeface="Calibri" pitchFamily="34" charset="0"/>
                <a:cs typeface="Calibri" pitchFamily="34" charset="0"/>
              </a:rPr>
              <a:t> </a:t>
            </a:r>
            <a:r>
              <a:rPr lang="fr-FR" sz="2000" b="1" dirty="0" err="1">
                <a:latin typeface="Calibri" pitchFamily="34" charset="0"/>
                <a:cs typeface="Calibri" pitchFamily="34" charset="0"/>
              </a:rPr>
              <a:t>verbs</a:t>
            </a:r>
            <a:r>
              <a:rPr lang="fr-FR" sz="2000" b="1" dirty="0">
                <a:latin typeface="Calibri" pitchFamily="34" charset="0"/>
                <a:cs typeface="Calibri" pitchFamily="34" charset="0"/>
              </a:rPr>
              <a:t>:</a:t>
            </a:r>
          </a:p>
          <a:p>
            <a:r>
              <a:rPr lang="fr-FR" sz="2000" dirty="0">
                <a:latin typeface="Calibri" pitchFamily="34" charset="0"/>
                <a:cs typeface="Calibri" pitchFamily="34" charset="0"/>
              </a:rPr>
              <a:t>Se réveiller-to </a:t>
            </a:r>
            <a:r>
              <a:rPr lang="fr-FR" sz="2000" dirty="0" err="1">
                <a:latin typeface="Calibri" pitchFamily="34" charset="0"/>
                <a:cs typeface="Calibri" pitchFamily="34" charset="0"/>
              </a:rPr>
              <a:t>wake</a:t>
            </a:r>
            <a:r>
              <a:rPr lang="fr-FR" sz="2000" dirty="0">
                <a:latin typeface="Calibri" pitchFamily="34" charset="0"/>
                <a:cs typeface="Calibri" pitchFamily="34" charset="0"/>
              </a:rPr>
              <a:t> up </a:t>
            </a:r>
          </a:p>
          <a:p>
            <a:r>
              <a:rPr lang="fr-FR" sz="2000" dirty="0">
                <a:latin typeface="Calibri" pitchFamily="34" charset="0"/>
                <a:cs typeface="Calibri" pitchFamily="34" charset="0"/>
              </a:rPr>
              <a:t>Se laver-to </a:t>
            </a:r>
            <a:r>
              <a:rPr lang="fr-FR" sz="2000" dirty="0" err="1">
                <a:latin typeface="Calibri" pitchFamily="34" charset="0"/>
                <a:cs typeface="Calibri" pitchFamily="34" charset="0"/>
              </a:rPr>
              <a:t>get</a:t>
            </a:r>
            <a:r>
              <a:rPr lang="fr-FR" sz="2000" dirty="0">
                <a:latin typeface="Calibri" pitchFamily="34" charset="0"/>
                <a:cs typeface="Calibri" pitchFamily="34" charset="0"/>
              </a:rPr>
              <a:t> </a:t>
            </a:r>
            <a:r>
              <a:rPr lang="fr-FR" sz="2000" dirty="0" err="1">
                <a:latin typeface="Calibri" pitchFamily="34" charset="0"/>
                <a:cs typeface="Calibri" pitchFamily="34" charset="0"/>
              </a:rPr>
              <a:t>washed</a:t>
            </a:r>
            <a:endParaRPr lang="fr-FR" sz="2000" dirty="0">
              <a:latin typeface="Calibri" pitchFamily="34" charset="0"/>
              <a:cs typeface="Calibri" pitchFamily="34" charset="0"/>
            </a:endParaRPr>
          </a:p>
          <a:p>
            <a:r>
              <a:rPr lang="fr-FR" sz="2000" dirty="0">
                <a:latin typeface="Calibri" pitchFamily="34" charset="0"/>
                <a:cs typeface="Calibri" pitchFamily="34" charset="0"/>
              </a:rPr>
              <a:t>Se doucher-to have a </a:t>
            </a:r>
            <a:r>
              <a:rPr lang="fr-FR" sz="2000" dirty="0" err="1">
                <a:latin typeface="Calibri" pitchFamily="34" charset="0"/>
                <a:cs typeface="Calibri" pitchFamily="34" charset="0"/>
              </a:rPr>
              <a:t>shower</a:t>
            </a:r>
            <a:endParaRPr lang="fr-FR" sz="2000" dirty="0">
              <a:latin typeface="Calibri" pitchFamily="34" charset="0"/>
              <a:cs typeface="Calibri" pitchFamily="34" charset="0"/>
            </a:endParaRPr>
          </a:p>
          <a:p>
            <a:r>
              <a:rPr lang="fr-FR" sz="2000" dirty="0">
                <a:latin typeface="Calibri" pitchFamily="34" charset="0"/>
                <a:cs typeface="Calibri" pitchFamily="34" charset="0"/>
              </a:rPr>
              <a:t>Se baigner-to have a bath</a:t>
            </a:r>
          </a:p>
          <a:p>
            <a:r>
              <a:rPr lang="fr-FR" sz="2000" dirty="0">
                <a:latin typeface="Calibri" pitchFamily="34" charset="0"/>
                <a:cs typeface="Calibri" pitchFamily="34" charset="0"/>
              </a:rPr>
              <a:t>Se détendre-to relax</a:t>
            </a:r>
          </a:p>
          <a:p>
            <a:r>
              <a:rPr lang="fr-FR" sz="2000" dirty="0">
                <a:latin typeface="Calibri" pitchFamily="34" charset="0"/>
                <a:cs typeface="Calibri" pitchFamily="34" charset="0"/>
              </a:rPr>
              <a:t>S’habiller-to </a:t>
            </a:r>
            <a:r>
              <a:rPr lang="fr-FR" sz="2000" dirty="0" err="1">
                <a:latin typeface="Calibri" pitchFamily="34" charset="0"/>
                <a:cs typeface="Calibri" pitchFamily="34" charset="0"/>
              </a:rPr>
              <a:t>get</a:t>
            </a:r>
            <a:r>
              <a:rPr lang="fr-FR" sz="2000" dirty="0">
                <a:latin typeface="Calibri" pitchFamily="34" charset="0"/>
                <a:cs typeface="Calibri" pitchFamily="34" charset="0"/>
              </a:rPr>
              <a:t> </a:t>
            </a:r>
            <a:r>
              <a:rPr lang="fr-FR" sz="2000" dirty="0" err="1">
                <a:latin typeface="Calibri" pitchFamily="34" charset="0"/>
                <a:cs typeface="Calibri" pitchFamily="34" charset="0"/>
              </a:rPr>
              <a:t>dressed</a:t>
            </a:r>
            <a:r>
              <a:rPr lang="fr-FR" sz="2000" dirty="0">
                <a:latin typeface="Calibri" pitchFamily="34" charset="0"/>
                <a:cs typeface="Calibri" pitchFamily="34" charset="0"/>
              </a:rPr>
              <a:t> </a:t>
            </a:r>
          </a:p>
          <a:p>
            <a:endParaRPr lang="es-ES_tradnl" dirty="0"/>
          </a:p>
        </p:txBody>
      </p:sp>
      <p:sp>
        <p:nvSpPr>
          <p:cNvPr id="8" name="Slide Number Placeholder 7"/>
          <p:cNvSpPr>
            <a:spLocks noGrp="1"/>
          </p:cNvSpPr>
          <p:nvPr>
            <p:ph type="sldNum" sz="quarter" idx="12"/>
          </p:nvPr>
        </p:nvSpPr>
        <p:spPr/>
        <p:txBody>
          <a:bodyPr/>
          <a:lstStyle/>
          <a:p>
            <a:pPr>
              <a:defRPr/>
            </a:pPr>
            <a:fld id="{0F145BFC-05E3-4D00-AE96-44E6DC1FA43B}" type="slidenum">
              <a:rPr lang="en-GB" smtClean="0"/>
              <a:pPr>
                <a:defRPr/>
              </a:pPr>
              <a:t>9</a:t>
            </a:fld>
            <a:endParaRPr lang="en-GB"/>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ED9C647E071ED4D9B7D0BA81432F5C2" ma:contentTypeVersion="19" ma:contentTypeDescription="Create a new document." ma:contentTypeScope="" ma:versionID="2818edeb87754b816a04c06b567c9cd5">
  <xsd:schema xmlns:xsd="http://www.w3.org/2001/XMLSchema" xmlns:xs="http://www.w3.org/2001/XMLSchema" xmlns:p="http://schemas.microsoft.com/office/2006/metadata/properties" xmlns:ns2="070f71ce-64c7-4b17-bb6b-21ebf0c68387" xmlns:ns3="8c49430d-f190-4cd8-83c3-84bb6a3d29af" targetNamespace="http://schemas.microsoft.com/office/2006/metadata/properties" ma:root="true" ma:fieldsID="0f69a71ef8ddfd4589663ba2b2d2b7dc" ns2:_="" ns3:_="">
    <xsd:import namespace="070f71ce-64c7-4b17-bb6b-21ebf0c68387"/>
    <xsd:import namespace="8c49430d-f190-4cd8-83c3-84bb6a3d29a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LengthInSeconds" minOccurs="0"/>
                <xsd:element ref="ns2:MediaServiceAutoTags" minOccurs="0"/>
                <xsd:element ref="ns2:Completed"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Note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70f71ce-64c7-4b17-bb6b-21ebf0c6838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Completed" ma:index="17" nillable="true" ma:displayName="Completed" ma:default="0" ma:format="Dropdown" ma:internalName="Completed">
      <xsd:simpleType>
        <xsd:restriction base="dms:Boolea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a72bb472-3a9c-4f56-9e6f-fdae2be011ae" ma:termSetId="09814cd3-568e-fe90-9814-8d621ff8fb84" ma:anchorId="fba54fb3-c3e1-fe81-a776-ca4b69148c4d" ma:open="true" ma:isKeyword="false">
      <xsd:complexType>
        <xsd:sequence>
          <xsd:element ref="pc:Terms" minOccurs="0" maxOccurs="1"/>
        </xsd:sequence>
      </xsd:complexType>
    </xsd:element>
    <xsd:element name="MediaServiceOCR" ma:index="21" nillable="true" ma:displayName="Extracted Text" ma:internalName="MediaServiceOCR" ma:readOnly="true">
      <xsd:simpleType>
        <xsd:restriction base="dms:Note">
          <xsd:maxLength value="255"/>
        </xsd:restriction>
      </xsd:simpleType>
    </xsd:element>
    <xsd:element name="MediaServiceGenerationTime" ma:index="22" nillable="true" ma:displayName="MediaServiceGenerationTime" ma:hidden="true" ma:internalName="MediaServiceGenerationTime" ma:readOnly="true">
      <xsd:simpleType>
        <xsd:restriction base="dms:Text"/>
      </xsd:simpleType>
    </xsd:element>
    <xsd:element name="MediaServiceEventHashCode" ma:index="23" nillable="true" ma:displayName="MediaServiceEventHashCode" ma:hidden="true" ma:internalName="MediaServiceEventHashCode" ma:readOnly="true">
      <xsd:simpleType>
        <xsd:restriction base="dms:Text"/>
      </xsd:simpleType>
    </xsd:element>
    <xsd:element name="Notes" ma:index="24" nillable="true" ma:displayName="Notes" ma:format="Dropdown" ma:internalName="Notes">
      <xsd:simpleType>
        <xsd:restriction base="dms:Note">
          <xsd:maxLength value="255"/>
        </xsd:restriction>
      </xsd:simple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c49430d-f190-4cd8-83c3-84bb6a3d29a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0199d808-df6e-4fcd-b362-d9c1aab5c644}" ma:internalName="TaxCatchAll" ma:showField="CatchAllData" ma:web="8c49430d-f190-4cd8-83c3-84bb6a3d29a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Notes xmlns="070f71ce-64c7-4b17-bb6b-21ebf0c68387" xsi:nil="true"/>
    <TaxCatchAll xmlns="8c49430d-f190-4cd8-83c3-84bb6a3d29af" xsi:nil="true"/>
    <lcf76f155ced4ddcb4097134ff3c332f xmlns="070f71ce-64c7-4b17-bb6b-21ebf0c68387">
      <Terms xmlns="http://schemas.microsoft.com/office/infopath/2007/PartnerControls"/>
    </lcf76f155ced4ddcb4097134ff3c332f>
    <Completed xmlns="070f71ce-64c7-4b17-bb6b-21ebf0c68387">false</Completed>
  </documentManagement>
</p:properties>
</file>

<file path=customXml/itemProps1.xml><?xml version="1.0" encoding="utf-8"?>
<ds:datastoreItem xmlns:ds="http://schemas.openxmlformats.org/officeDocument/2006/customXml" ds:itemID="{D57FFEA3-D7D0-4E3D-BA2E-0C2671840BA3}"/>
</file>

<file path=customXml/itemProps2.xml><?xml version="1.0" encoding="utf-8"?>
<ds:datastoreItem xmlns:ds="http://schemas.openxmlformats.org/officeDocument/2006/customXml" ds:itemID="{781E4F17-EDC6-4626-863D-1976C87C6EA2}"/>
</file>

<file path=customXml/itemProps3.xml><?xml version="1.0" encoding="utf-8"?>
<ds:datastoreItem xmlns:ds="http://schemas.openxmlformats.org/officeDocument/2006/customXml" ds:itemID="{FBEE1B07-AB8A-454D-B229-51624648F926}"/>
</file>

<file path=docProps/app.xml><?xml version="1.0" encoding="utf-8"?>
<Properties xmlns="http://schemas.openxmlformats.org/officeDocument/2006/extended-properties" xmlns:vt="http://schemas.openxmlformats.org/officeDocument/2006/docPropsVTypes">
  <TotalTime>4009</TotalTime>
  <Words>13085</Words>
  <Application>Microsoft Office PowerPoint</Application>
  <PresentationFormat>On-screen Show (4:3)</PresentationFormat>
  <Paragraphs>2871</Paragraphs>
  <Slides>64</Slides>
  <Notes>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64</vt:i4>
      </vt:variant>
    </vt:vector>
  </HeadingPairs>
  <TitlesOfParts>
    <vt:vector size="70" baseType="lpstr">
      <vt:lpstr>SimSun</vt:lpstr>
      <vt:lpstr>Arial</vt:lpstr>
      <vt:lpstr>Arial Unicode MS</vt:lpstr>
      <vt:lpstr>Calibri</vt:lpstr>
      <vt:lpstr>Times New Roman</vt:lpstr>
      <vt:lpstr>Office Theme</vt:lpstr>
      <vt:lpstr>PowerPoint Presentation</vt:lpstr>
      <vt:lpstr>PowerPoint Presentation</vt:lpstr>
      <vt:lpstr>Les nombres</vt:lpstr>
      <vt:lpstr>La date: The date</vt:lpstr>
      <vt:lpstr>PowerPoint Presentation</vt:lpstr>
      <vt:lpstr>Grammar terms and tenses explained</vt:lpstr>
      <vt:lpstr>PowerPoint Presentation</vt:lpstr>
      <vt:lpstr>PowerPoint Presentation</vt:lpstr>
      <vt:lpstr>PowerPoint Presentation</vt:lpstr>
      <vt:lpstr>The perfect tense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Question 1 FOUNDATION (8 MARKS) You have to write 4 sentences that describe a photo </vt:lpstr>
      <vt:lpstr>Question 2 FOUNDATION (16 MARKS) You have to write 40 words in total on 4 bullet points! You might want to think of it as 4 sentences of about 10 words each.</vt:lpstr>
      <vt:lpstr>PowerPoint Presentation</vt:lpstr>
      <vt:lpstr>PowerPoint Presentation</vt:lpstr>
      <vt:lpstr>PowerPoint Presentation</vt:lpstr>
      <vt:lpstr>PowerPoint Presentation</vt:lpstr>
      <vt:lpstr>90 word task 25 word bullet point STRATEGY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Sue</dc:creator>
  <cp:lastModifiedBy>Mullan, Laura</cp:lastModifiedBy>
  <cp:revision>397</cp:revision>
  <cp:lastPrinted>2018-10-25T07:01:14Z</cp:lastPrinted>
  <dcterms:created xsi:type="dcterms:W3CDTF">2010-04-12T15:11:53Z</dcterms:created>
  <dcterms:modified xsi:type="dcterms:W3CDTF">2019-09-03T15:26:34Z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0x0101001ED9C647E071ED4D9B7D0BA81432F5C2</vt:lpwstr>
  </property>
</Properties>
</file>