
<file path=[Content_Types].xml><?xml version="1.0" encoding="utf-8"?>
<Types xmlns="http://schemas.openxmlformats.org/package/2006/content-types">
  <Default Extension="tmp" ContentType="image/pn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232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corbettmaths.com/2019/12/31/gradient-of-a-curve-video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733550"/>
            <a:ext cx="641032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400" dirty="0" smtClean="0"/>
          </a:p>
          <a:p>
            <a:r>
              <a:rPr lang="en-GB" sz="1400" dirty="0" smtClean="0"/>
              <a:t>Follow </a:t>
            </a:r>
            <a:r>
              <a:rPr lang="en-GB" sz="1400" dirty="0"/>
              <a:t>this link to watch a video on </a:t>
            </a:r>
            <a:r>
              <a:rPr lang="en-GB" sz="1400" dirty="0" smtClean="0"/>
              <a:t>“Differentiation of </a:t>
            </a:r>
            <a:r>
              <a:rPr lang="en-GB" sz="1400" smtClean="0"/>
              <a:t>a </a:t>
            </a:r>
            <a:r>
              <a:rPr lang="en-GB" sz="1400" smtClean="0"/>
              <a:t>curve”</a:t>
            </a:r>
            <a:endParaRPr lang="en-GB" sz="1400" dirty="0" smtClean="0"/>
          </a:p>
          <a:p>
            <a:endParaRPr lang="en-GB" sz="1400" dirty="0"/>
          </a:p>
          <a:p>
            <a:r>
              <a:rPr lang="en-GB" sz="1400" dirty="0">
                <a:hlinkClick r:id="rId2"/>
              </a:rPr>
              <a:t>https://corbettmaths.com/2019/12/31/gradient-of-a-curve-video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57656" y="3417320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595573"/>
            <a:ext cx="6524626" cy="14859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310234"/>
            <a:ext cx="6524626" cy="62977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89880" y="422083"/>
            <a:ext cx="48687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dirty="0"/>
              <a:t>Understanding the process of differentiation as a method to find the gradient of a tangent to a curve.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232011" y="4047626"/>
                <a:ext cx="3429000" cy="2437975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GB" sz="1400" dirty="0" smtClean="0">
                    <a:latin typeface="Verdana" panose="020B060403050404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1</a:t>
                </a:r>
                <a:r>
                  <a:rPr lang="en-GB" dirty="0" smtClean="0">
                    <a:latin typeface="Verdana" panose="020B060403050404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. (</a:t>
                </a:r>
                <a:r>
                  <a:rPr lang="en-GB" sz="1400" dirty="0" smtClean="0">
                    <a:latin typeface="Verdana" panose="020B060403050404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a</a:t>
                </a:r>
                <a:r>
                  <a:rPr lang="en-GB" sz="1400" dirty="0">
                    <a:latin typeface="Verdana" panose="020B060403050404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) Find the equation of the tangent to the curve </a:t>
                </a:r>
                <a14:m>
                  <m:oMath xmlns:m="http://schemas.openxmlformats.org/officeDocument/2006/math"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+2</m:t>
                    </m:r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−3 </m:t>
                    </m:r>
                  </m:oMath>
                </a14:m>
                <a:r>
                  <a:rPr lang="en-GB" sz="1400" dirty="0"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at the point </a:t>
                </a:r>
                <a14:m>
                  <m:oMath xmlns:m="http://schemas.openxmlformats.org/officeDocument/2006/math"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(1, 0)</m:t>
                    </m:r>
                  </m:oMath>
                </a14:m>
                <a:r>
                  <a:rPr lang="en-GB" sz="1400" dirty="0"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.</a:t>
                </a:r>
                <a:endParaRPr lang="en-GB" sz="1400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GB" sz="1400" dirty="0">
                    <a:latin typeface="Verdana" panose="020B060403050404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(b) Find the equation of the tangent to the curve </a:t>
                </a:r>
                <a14:m>
                  <m:oMath xmlns:m="http://schemas.openxmlformats.org/officeDocument/2006/math"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+4</m:t>
                    </m:r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−5</m:t>
                    </m:r>
                  </m:oMath>
                </a14:m>
                <a:r>
                  <a:rPr lang="en-GB" sz="1400" dirty="0">
                    <a:effectLst/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GB" sz="1400" dirty="0"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at the point </a:t>
                </a:r>
                <a14:m>
                  <m:oMath xmlns:m="http://schemas.openxmlformats.org/officeDocument/2006/math"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(−1, −7)</m:t>
                    </m:r>
                  </m:oMath>
                </a14:m>
                <a:r>
                  <a:rPr lang="en-GB" sz="1400" dirty="0"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. </a:t>
                </a:r>
                <a:endParaRPr lang="en-GB" sz="1400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GB" sz="1400" dirty="0"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(c) </a:t>
                </a:r>
                <a:r>
                  <a:rPr lang="en-GB" sz="1400" dirty="0">
                    <a:latin typeface="Verdana" panose="020B060403050404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Find the equation of the tangent to the curve </a:t>
                </a:r>
                <a14:m>
                  <m:oMath xmlns:m="http://schemas.openxmlformats.org/officeDocument/2006/math"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GB" sz="1400" dirty="0"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at the point </a:t>
                </a:r>
                <a14:m>
                  <m:oMath xmlns:m="http://schemas.openxmlformats.org/officeDocument/2006/math"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(2, 10)</m:t>
                    </m:r>
                  </m:oMath>
                </a14:m>
                <a:r>
                  <a:rPr lang="en-GB" sz="1400" dirty="0"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.</a:t>
                </a:r>
                <a:endParaRPr lang="en-GB" sz="1400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011" y="4047626"/>
                <a:ext cx="3429000" cy="2437975"/>
              </a:xfrm>
              <a:prstGeom prst="rect">
                <a:avLst/>
              </a:prstGeom>
              <a:blipFill>
                <a:blip r:embed="rId5"/>
                <a:stretch>
                  <a:fillRect l="-533" t="-1750" r="-1776" b="-75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219074" y="7073076"/>
                <a:ext cx="3429000" cy="2372124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GB" sz="1400" dirty="0" smtClean="0">
                    <a:latin typeface="Verdana" panose="020B060403050404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2. (a</a:t>
                </a:r>
                <a:r>
                  <a:rPr lang="en-GB" sz="1400" dirty="0">
                    <a:latin typeface="Verdana" panose="020B060403050404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) Find the equation of the normal to the curve </a:t>
                </a:r>
                <a14:m>
                  <m:oMath xmlns:m="http://schemas.openxmlformats.org/officeDocument/2006/math"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−4 </m:t>
                    </m:r>
                  </m:oMath>
                </a14:m>
                <a:r>
                  <a:rPr lang="en-GB" sz="1400" dirty="0"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at the point </a:t>
                </a:r>
                <a14:m>
                  <m:oMath xmlns:m="http://schemas.openxmlformats.org/officeDocument/2006/math"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(1, −3)</m:t>
                    </m:r>
                  </m:oMath>
                </a14:m>
                <a:r>
                  <a:rPr lang="en-GB" sz="1400" dirty="0"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.</a:t>
                </a:r>
                <a:endParaRPr lang="en-GB" sz="1400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GB" sz="1400" dirty="0">
                    <a:latin typeface="Verdana" panose="020B060403050404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(b) Find the equation of the normal to the curve </a:t>
                </a:r>
                <a14:m>
                  <m:oMath xmlns:m="http://schemas.openxmlformats.org/officeDocument/2006/math"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−5</m:t>
                    </m:r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−6</m:t>
                    </m:r>
                  </m:oMath>
                </a14:m>
                <a:r>
                  <a:rPr lang="en-GB" sz="1400" dirty="0">
                    <a:effectLst/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GB" sz="1400" dirty="0"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at the point </a:t>
                </a:r>
                <a14:m>
                  <m:oMath xmlns:m="http://schemas.openxmlformats.org/officeDocument/2006/math"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(3, −12)</m:t>
                    </m:r>
                  </m:oMath>
                </a14:m>
                <a:r>
                  <a:rPr lang="en-GB" sz="1400" dirty="0"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. </a:t>
                </a:r>
                <a:endParaRPr lang="en-GB" sz="1400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GB" sz="1400" dirty="0"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(c) </a:t>
                </a:r>
                <a:r>
                  <a:rPr lang="en-GB" sz="1400" dirty="0">
                    <a:latin typeface="Verdana" panose="020B060403050404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Find the equation of the normal to the curve </a:t>
                </a:r>
                <a14:m>
                  <m:oMath xmlns:m="http://schemas.openxmlformats.org/officeDocument/2006/math"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−3</m:t>
                    </m:r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+1 </m:t>
                    </m:r>
                  </m:oMath>
                </a14:m>
                <a:r>
                  <a:rPr lang="en-GB" sz="1400" dirty="0"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at the point </a:t>
                </a:r>
                <a14:m>
                  <m:oMath xmlns:m="http://schemas.openxmlformats.org/officeDocument/2006/math"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(1, 0)</m:t>
                    </m:r>
                  </m:oMath>
                </a14:m>
                <a:r>
                  <a:rPr lang="en-GB" sz="1400" dirty="0"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.</a:t>
                </a:r>
                <a:endParaRPr lang="en-GB" sz="1400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074" y="7073076"/>
                <a:ext cx="3429000" cy="2372124"/>
              </a:xfrm>
              <a:prstGeom prst="rect">
                <a:avLst/>
              </a:prstGeom>
              <a:blipFill>
                <a:blip r:embed="rId6"/>
                <a:stretch>
                  <a:fillRect l="-534" t="-514" r="-1957" b="-10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4037" y="425302"/>
            <a:ext cx="1541721" cy="382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</a:t>
            </a:r>
            <a:endParaRPr lang="en-GB" dirty="0"/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354" y="1266367"/>
            <a:ext cx="6559914" cy="4342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9" ma:contentTypeDescription="Create a new document." ma:contentTypeScope="" ma:versionID="2818edeb87754b816a04c06b567c9cd5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0f69a71ef8ddfd4589663ba2b2d2b7dc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Props1.xml><?xml version="1.0" encoding="utf-8"?>
<ds:datastoreItem xmlns:ds="http://schemas.openxmlformats.org/officeDocument/2006/customXml" ds:itemID="{225ACEE1-0E81-4F19-928E-26E73457D72D}"/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C4342AF-FB97-42D9-AA3C-675762288DFB}">
  <ds:schemaRefs>
    <ds:schemaRef ds:uri="http://purl.org/dc/elements/1.1/"/>
    <ds:schemaRef ds:uri="8c49430d-f190-4cd8-83c3-84bb6a3d29af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070f71ce-64c7-4b17-bb6b-21ebf0c68387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508</TotalTime>
  <Words>248</Words>
  <Application>Microsoft Office PowerPoint</Application>
  <PresentationFormat>A4 Paper (210x297 mm)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Times New Roman</vt:lpstr>
      <vt:lpstr>Verdana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37</cp:revision>
  <dcterms:created xsi:type="dcterms:W3CDTF">2022-12-15T12:33:58Z</dcterms:created>
  <dcterms:modified xsi:type="dcterms:W3CDTF">2024-03-10T10:51:32Z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